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6"/>
  </p:notesMasterIdLst>
  <p:handoutMasterIdLst>
    <p:handoutMasterId r:id="rId67"/>
  </p:handoutMasterIdLst>
  <p:sldIdLst>
    <p:sldId id="256" r:id="rId2"/>
    <p:sldId id="907" r:id="rId3"/>
    <p:sldId id="908" r:id="rId4"/>
    <p:sldId id="863" r:id="rId5"/>
    <p:sldId id="864" r:id="rId6"/>
    <p:sldId id="271" r:id="rId7"/>
    <p:sldId id="866" r:id="rId8"/>
    <p:sldId id="865" r:id="rId9"/>
    <p:sldId id="867" r:id="rId10"/>
    <p:sldId id="858" r:id="rId11"/>
    <p:sldId id="296" r:id="rId12"/>
    <p:sldId id="297" r:id="rId13"/>
    <p:sldId id="871" r:id="rId14"/>
    <p:sldId id="872" r:id="rId15"/>
    <p:sldId id="874" r:id="rId16"/>
    <p:sldId id="880" r:id="rId17"/>
    <p:sldId id="309" r:id="rId18"/>
    <p:sldId id="881" r:id="rId19"/>
    <p:sldId id="876" r:id="rId20"/>
    <p:sldId id="877" r:id="rId21"/>
    <p:sldId id="844" r:id="rId22"/>
    <p:sldId id="882" r:id="rId23"/>
    <p:sldId id="846" r:id="rId24"/>
    <p:sldId id="521" r:id="rId25"/>
    <p:sldId id="884" r:id="rId26"/>
    <p:sldId id="467" r:id="rId27"/>
    <p:sldId id="508" r:id="rId28"/>
    <p:sldId id="747" r:id="rId29"/>
    <p:sldId id="453" r:id="rId30"/>
    <p:sldId id="812" r:id="rId31"/>
    <p:sldId id="476" r:id="rId32"/>
    <p:sldId id="458" r:id="rId33"/>
    <p:sldId id="909" r:id="rId34"/>
    <p:sldId id="475" r:id="rId35"/>
    <p:sldId id="910" r:id="rId36"/>
    <p:sldId id="479" r:id="rId37"/>
    <p:sldId id="481" r:id="rId38"/>
    <p:sldId id="482" r:id="rId39"/>
    <p:sldId id="483" r:id="rId40"/>
    <p:sldId id="484" r:id="rId41"/>
    <p:sldId id="485" r:id="rId42"/>
    <p:sldId id="486" r:id="rId43"/>
    <p:sldId id="487" r:id="rId44"/>
    <p:sldId id="488" r:id="rId45"/>
    <p:sldId id="1889" r:id="rId46"/>
    <p:sldId id="268" r:id="rId47"/>
    <p:sldId id="1902" r:id="rId48"/>
    <p:sldId id="891" r:id="rId49"/>
    <p:sldId id="258" r:id="rId50"/>
    <p:sldId id="259" r:id="rId51"/>
    <p:sldId id="895" r:id="rId52"/>
    <p:sldId id="911" r:id="rId53"/>
    <p:sldId id="1891" r:id="rId54"/>
    <p:sldId id="1899" r:id="rId55"/>
    <p:sldId id="1900" r:id="rId56"/>
    <p:sldId id="1907" r:id="rId57"/>
    <p:sldId id="912" r:id="rId58"/>
    <p:sldId id="1909" r:id="rId59"/>
    <p:sldId id="914" r:id="rId60"/>
    <p:sldId id="567" r:id="rId61"/>
    <p:sldId id="886" r:id="rId62"/>
    <p:sldId id="887" r:id="rId63"/>
    <p:sldId id="888" r:id="rId64"/>
    <p:sldId id="889" r:id="rId6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430AB"/>
    <a:srgbClr val="FF0000"/>
    <a:srgbClr val="FFFFAA"/>
    <a:srgbClr val="2A40E2"/>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414" autoAdjust="0"/>
    <p:restoredTop sz="87451" autoAdjust="0"/>
  </p:normalViewPr>
  <p:slideViewPr>
    <p:cSldViewPr>
      <p:cViewPr varScale="1">
        <p:scale>
          <a:sx n="72" d="100"/>
          <a:sy n="72" d="100"/>
        </p:scale>
        <p:origin x="763"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Time-driven</a:t>
            </a:r>
          </a:p>
          <a:p>
            <a:endParaRPr lang="en-SE" dirty="0"/>
          </a:p>
        </p:txBody>
      </p:sp>
    </p:spTree>
    <p:extLst>
      <p:ext uri="{BB962C8B-B14F-4D97-AF65-F5344CB8AC3E}">
        <p14:creationId xmlns:p14="http://schemas.microsoft.com/office/powerpoint/2010/main" val="40482290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592308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72883" indent="-310640">
              <a:lnSpc>
                <a:spcPct val="100000"/>
              </a:lnSpc>
              <a:spcBef>
                <a:spcPts val="722"/>
              </a:spcBef>
              <a:buClr>
                <a:srgbClr val="993300"/>
              </a:buClr>
              <a:buSzPct val="88888"/>
              <a:buFont typeface="Lucida Sans Unicode"/>
              <a:buChar char="■"/>
              <a:tabLst>
                <a:tab pos="373459" algn="l"/>
              </a:tabLst>
            </a:pPr>
            <a:r>
              <a:rPr lang="en-GB" sz="1200" dirty="0"/>
              <a:t>where deadline violations may cause severe </a:t>
            </a:r>
            <a:r>
              <a:rPr lang="en-GB" sz="1200" dirty="0" err="1"/>
              <a:t>consequences</a:t>
            </a:r>
            <a:r>
              <a:rPr lang="en-GB" dirty="0" err="1"/>
              <a:t>It</a:t>
            </a:r>
            <a:r>
              <a:rPr lang="en-GB" dirty="0"/>
              <a:t> is</a:t>
            </a:r>
            <a:r>
              <a:rPr lang="en-GB" spc="5" dirty="0"/>
              <a:t> </a:t>
            </a:r>
            <a:r>
              <a:rPr lang="en-GB" dirty="0"/>
              <a:t>a</a:t>
            </a:r>
            <a:r>
              <a:rPr lang="en-GB" spc="5" dirty="0"/>
              <a:t> </a:t>
            </a:r>
            <a:r>
              <a:rPr lang="en-GB" dirty="0"/>
              <a:t>parameter</a:t>
            </a:r>
            <a:r>
              <a:rPr lang="en-GB" spc="5" dirty="0"/>
              <a:t> </a:t>
            </a:r>
            <a:r>
              <a:rPr lang="en-GB" dirty="0"/>
              <a:t>related</a:t>
            </a:r>
            <a:r>
              <a:rPr lang="en-GB" spc="5" dirty="0"/>
              <a:t> </a:t>
            </a:r>
            <a:r>
              <a:rPr lang="en-GB" dirty="0"/>
              <a:t>to</a:t>
            </a:r>
            <a:r>
              <a:rPr lang="en-GB" spc="5" dirty="0"/>
              <a:t> </a:t>
            </a:r>
            <a:r>
              <a:rPr lang="en-GB" dirty="0"/>
              <a:t>the</a:t>
            </a:r>
            <a:r>
              <a:rPr lang="en-GB" spc="5" dirty="0"/>
              <a:t> </a:t>
            </a:r>
            <a:r>
              <a:rPr lang="en-GB" dirty="0"/>
              <a:t>consequences</a:t>
            </a:r>
            <a:r>
              <a:rPr lang="en-GB" spc="5" dirty="0"/>
              <a:t> </a:t>
            </a:r>
            <a:r>
              <a:rPr lang="en-GB" dirty="0"/>
              <a:t>of</a:t>
            </a:r>
            <a:r>
              <a:rPr lang="en-GB" spc="5" dirty="0"/>
              <a:t> </a:t>
            </a:r>
            <a:r>
              <a:rPr lang="en-GB" dirty="0"/>
              <a:t>missing</a:t>
            </a:r>
            <a:r>
              <a:rPr lang="en-GB" spc="5" dirty="0"/>
              <a:t> </a:t>
            </a:r>
            <a:r>
              <a:rPr lang="en-GB" dirty="0"/>
              <a:t>the</a:t>
            </a:r>
            <a:r>
              <a:rPr lang="en-GB" spc="5" dirty="0"/>
              <a:t> </a:t>
            </a:r>
            <a:r>
              <a:rPr lang="en-GB" spc="-9" dirty="0"/>
              <a:t>deadline</a:t>
            </a:r>
          </a:p>
          <a:p>
            <a:pPr marL="735968" lvl="1" indent="-258770">
              <a:lnSpc>
                <a:spcPct val="100000"/>
              </a:lnSpc>
              <a:spcBef>
                <a:spcPts val="631"/>
              </a:spcBef>
              <a:buClr>
                <a:srgbClr val="CC6600"/>
              </a:buClr>
              <a:buSzPct val="77777"/>
              <a:buFont typeface="Lucida Sans Unicode"/>
              <a:buChar char="●"/>
              <a:tabLst>
                <a:tab pos="736545" algn="l"/>
              </a:tabLst>
            </a:pPr>
            <a:r>
              <a:rPr lang="en-GB" sz="1634" b="1" dirty="0">
                <a:solidFill>
                  <a:srgbClr val="0000FF"/>
                </a:solidFill>
                <a:latin typeface="Arial"/>
                <a:cs typeface="Arial"/>
              </a:rPr>
              <a:t>Hard</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may</a:t>
            </a:r>
            <a:r>
              <a:rPr lang="en-GB" sz="1634" spc="-14" dirty="0">
                <a:latin typeface="Microsoft Sans Serif"/>
                <a:cs typeface="Microsoft Sans Serif"/>
              </a:rPr>
              <a:t> </a:t>
            </a:r>
            <a:r>
              <a:rPr lang="en-GB" sz="1634" dirty="0">
                <a:latin typeface="Microsoft Sans Serif"/>
                <a:cs typeface="Microsoft Sans Serif"/>
              </a:rPr>
              <a:t>have</a:t>
            </a:r>
            <a:r>
              <a:rPr lang="en-GB" sz="1634" spc="-14" dirty="0">
                <a:latin typeface="Microsoft Sans Serif"/>
                <a:cs typeface="Microsoft Sans Serif"/>
              </a:rPr>
              <a:t> </a:t>
            </a:r>
            <a:r>
              <a:rPr lang="en-GB" sz="1634" b="1" dirty="0">
                <a:solidFill>
                  <a:srgbClr val="0000FF"/>
                </a:solidFill>
                <a:latin typeface="Arial"/>
                <a:cs typeface="Arial"/>
              </a:rPr>
              <a:t>catastrophic</a:t>
            </a:r>
            <a:r>
              <a:rPr lang="en-GB" sz="1634" b="1" spc="-36" dirty="0">
                <a:solidFill>
                  <a:srgbClr val="0000FF"/>
                </a:solidFill>
                <a:latin typeface="Arial"/>
                <a:cs typeface="Arial"/>
              </a:rPr>
              <a:t> </a:t>
            </a:r>
            <a:r>
              <a:rPr lang="en-GB" sz="1634" b="1" spc="-9" dirty="0">
                <a:solidFill>
                  <a:srgbClr val="0000FF"/>
                </a:solidFill>
                <a:latin typeface="Arial"/>
                <a:cs typeface="Arial"/>
              </a:rPr>
              <a:t>consequences</a:t>
            </a:r>
            <a:endParaRPr lang="en-GB" sz="1634" dirty="0">
              <a:latin typeface="Arial"/>
              <a:cs typeface="Arial"/>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i="1" dirty="0">
                <a:solidFill>
                  <a:srgbClr val="0000FF"/>
                </a:solidFill>
                <a:latin typeface="Arial"/>
                <a:cs typeface="Arial"/>
              </a:rPr>
              <a:t>Hard</a:t>
            </a:r>
            <a:r>
              <a:rPr lang="en-GB" sz="1634" i="1" spc="-14" dirty="0">
                <a:solidFill>
                  <a:srgbClr val="0000FF"/>
                </a:solidFill>
                <a:latin typeface="Arial"/>
                <a:cs typeface="Arial"/>
              </a:rPr>
              <a:t> </a:t>
            </a:r>
            <a:r>
              <a:rPr lang="en-GB" sz="1634" i="1" spc="-9" dirty="0">
                <a:solidFill>
                  <a:srgbClr val="0000FF"/>
                </a:solidFill>
                <a:latin typeface="Arial"/>
                <a:cs typeface="Arial"/>
              </a:rPr>
              <a:t>Real-</a:t>
            </a:r>
            <a:r>
              <a:rPr lang="en-GB" sz="1634" i="1" dirty="0">
                <a:solidFill>
                  <a:srgbClr val="0000FF"/>
                </a:solidFill>
                <a:latin typeface="Arial"/>
                <a:cs typeface="Arial"/>
              </a:rPr>
              <a:t>Time</a:t>
            </a:r>
            <a:r>
              <a:rPr lang="en-GB" sz="1634" i="1" spc="-14" dirty="0">
                <a:solidFill>
                  <a:srgbClr val="0000FF"/>
                </a:solidFill>
                <a:latin typeface="Arial"/>
                <a:cs typeface="Arial"/>
              </a:rPr>
              <a:t> </a:t>
            </a:r>
            <a:r>
              <a:rPr lang="en-GB" sz="1634" i="1" dirty="0">
                <a:solidFill>
                  <a:srgbClr val="0000FF"/>
                </a:solidFill>
                <a:latin typeface="Arial"/>
                <a:cs typeface="Arial"/>
              </a:rPr>
              <a:t>System</a:t>
            </a:r>
            <a:r>
              <a:rPr lang="en-GB" sz="1634" i="1" spc="-18" dirty="0">
                <a:solidFill>
                  <a:srgbClr val="0000FF"/>
                </a:solidFill>
                <a:latin typeface="Arial"/>
                <a:cs typeface="Arial"/>
              </a:rPr>
              <a:t> </a:t>
            </a:r>
            <a:r>
              <a:rPr lang="en-GB" sz="1634" dirty="0">
                <a:latin typeface="Microsoft Sans Serif"/>
                <a:cs typeface="Microsoft Sans Serif"/>
              </a:rPr>
              <a:t>if</a:t>
            </a:r>
            <a:r>
              <a:rPr lang="en-GB" sz="1634" spc="5" dirty="0">
                <a:latin typeface="Microsoft Sans Serif"/>
                <a:cs typeface="Microsoft Sans Serif"/>
              </a:rPr>
              <a:t> </a:t>
            </a:r>
            <a:r>
              <a:rPr lang="en-GB" sz="1634" dirty="0">
                <a:latin typeface="Microsoft Sans Serif"/>
                <a:cs typeface="Microsoft Sans Serif"/>
              </a:rPr>
              <a:t>it</a:t>
            </a:r>
            <a:r>
              <a:rPr lang="en-GB" sz="1634" spc="9" dirty="0">
                <a:latin typeface="Microsoft Sans Serif"/>
                <a:cs typeface="Microsoft Sans Serif"/>
              </a:rPr>
              <a:t> </a:t>
            </a:r>
            <a:r>
              <a:rPr lang="en-GB" sz="1634" dirty="0">
                <a:latin typeface="Microsoft Sans Serif"/>
                <a:cs typeface="Microsoft Sans Serif"/>
              </a:rPr>
              <a:t>can</a:t>
            </a:r>
            <a:r>
              <a:rPr lang="en-GB" sz="1634" spc="5" dirty="0">
                <a:latin typeface="Microsoft Sans Serif"/>
                <a:cs typeface="Microsoft Sans Serif"/>
              </a:rPr>
              <a:t> </a:t>
            </a:r>
            <a:r>
              <a:rPr lang="en-GB" sz="1634" dirty="0">
                <a:latin typeface="Microsoft Sans Serif"/>
                <a:cs typeface="Microsoft Sans Serif"/>
              </a:rPr>
              <a:t>handle</a:t>
            </a:r>
            <a:r>
              <a:rPr lang="en-GB" sz="1634" spc="5" dirty="0">
                <a:latin typeface="Microsoft Sans Serif"/>
                <a:cs typeface="Microsoft Sans Serif"/>
              </a:rPr>
              <a:t> </a:t>
            </a:r>
            <a:r>
              <a:rPr lang="en-GB" sz="1634" dirty="0">
                <a:latin typeface="Microsoft Sans Serif"/>
                <a:cs typeface="Microsoft Sans Serif"/>
              </a:rPr>
              <a:t>hard</a:t>
            </a:r>
            <a:r>
              <a:rPr lang="en-GB" sz="1634" spc="5" dirty="0">
                <a:latin typeface="Microsoft Sans Serif"/>
                <a:cs typeface="Microsoft Sans Serif"/>
              </a:rPr>
              <a:t> </a:t>
            </a:r>
            <a:r>
              <a:rPr lang="en-GB" sz="1634" spc="-9" dirty="0">
                <a:latin typeface="Microsoft Sans Serif"/>
                <a:cs typeface="Microsoft Sans Serif"/>
              </a:rPr>
              <a:t>tasks</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sensory</a:t>
            </a:r>
            <a:r>
              <a:rPr lang="en-GB" sz="1634" spc="-5" dirty="0">
                <a:latin typeface="Microsoft Sans Serif"/>
                <a:cs typeface="Microsoft Sans Serif"/>
              </a:rPr>
              <a:t> </a:t>
            </a:r>
            <a:r>
              <a:rPr lang="en-GB" sz="1634" spc="-9" dirty="0">
                <a:latin typeface="Microsoft Sans Serif"/>
                <a:cs typeface="Microsoft Sans Serif"/>
              </a:rPr>
              <a:t>acquisition</a:t>
            </a:r>
            <a:endParaRPr lang="en-GB" sz="1634" dirty="0">
              <a:latin typeface="Microsoft Sans Serif"/>
              <a:cs typeface="Microsoft Sans Serif"/>
            </a:endParaRPr>
          </a:p>
          <a:p>
            <a:pPr marL="1041421" lvl="2" indent="-206901">
              <a:lnSpc>
                <a:spcPct val="100000"/>
              </a:lnSpc>
              <a:spcBef>
                <a:spcPts val="762"/>
              </a:spcBef>
              <a:buClr>
                <a:srgbClr val="009900"/>
              </a:buClr>
              <a:buSzPct val="75000"/>
              <a:buFont typeface="Webdings"/>
              <a:buChar char=""/>
              <a:tabLst>
                <a:tab pos="1041997" algn="l"/>
              </a:tabLst>
            </a:pPr>
            <a:r>
              <a:rPr lang="en-GB" sz="1634" spc="-18" dirty="0">
                <a:latin typeface="Microsoft Sans Serif"/>
                <a:cs typeface="Microsoft Sans Serif"/>
              </a:rPr>
              <a:t>low-</a:t>
            </a:r>
            <a:r>
              <a:rPr lang="en-GB" sz="1634" dirty="0">
                <a:latin typeface="Microsoft Sans Serif"/>
                <a:cs typeface="Microsoft Sans Serif"/>
              </a:rPr>
              <a:t>level</a:t>
            </a:r>
            <a:r>
              <a:rPr lang="en-GB" sz="1634" spc="18" dirty="0">
                <a:latin typeface="Microsoft Sans Serif"/>
                <a:cs typeface="Microsoft Sans Serif"/>
              </a:rPr>
              <a:t> </a:t>
            </a:r>
            <a:r>
              <a:rPr lang="en-GB" sz="1634" spc="-9" dirty="0">
                <a:latin typeface="Microsoft Sans Serif"/>
                <a:cs typeface="Microsoft Sans Serif"/>
              </a:rPr>
              <a:t>control</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spc="-9" dirty="0">
                <a:latin typeface="Microsoft Sans Serif"/>
                <a:cs typeface="Microsoft Sans Serif"/>
              </a:rPr>
              <a:t>sensory-</a:t>
            </a:r>
            <a:r>
              <a:rPr lang="en-GB" sz="1634" dirty="0">
                <a:latin typeface="Microsoft Sans Serif"/>
                <a:cs typeface="Microsoft Sans Serif"/>
              </a:rPr>
              <a:t>motor</a:t>
            </a:r>
            <a:r>
              <a:rPr lang="en-GB" sz="1634" spc="9" dirty="0">
                <a:latin typeface="Microsoft Sans Serif"/>
                <a:cs typeface="Microsoft Sans Serif"/>
              </a:rPr>
              <a:t> </a:t>
            </a:r>
            <a:r>
              <a:rPr lang="en-GB" sz="1634" spc="-9" dirty="0">
                <a:latin typeface="Microsoft Sans Serif"/>
                <a:cs typeface="Microsoft Sans Serif"/>
              </a:rPr>
              <a:t>planning</a:t>
            </a:r>
            <a:endParaRPr lang="en-GB" sz="1634" dirty="0">
              <a:latin typeface="Microsoft Sans Serif"/>
              <a:cs typeface="Microsoft Sans Serif"/>
            </a:endParaRPr>
          </a:p>
          <a:p>
            <a:pPr marL="735968" lvl="1" indent="-258770">
              <a:lnSpc>
                <a:spcPct val="100000"/>
              </a:lnSpc>
              <a:spcBef>
                <a:spcPts val="672"/>
              </a:spcBef>
              <a:buClr>
                <a:srgbClr val="CC6600"/>
              </a:buClr>
              <a:buSzPct val="77777"/>
              <a:buFont typeface="Lucida Sans Unicode"/>
              <a:buChar char="●"/>
              <a:tabLst>
                <a:tab pos="736545" algn="l"/>
              </a:tabLst>
            </a:pPr>
            <a:r>
              <a:rPr lang="en-GB" sz="1634" b="1" dirty="0">
                <a:solidFill>
                  <a:srgbClr val="0000FF"/>
                </a:solidFill>
                <a:latin typeface="Arial"/>
                <a:cs typeface="Arial"/>
              </a:rPr>
              <a:t>Soft</a:t>
            </a:r>
            <a:r>
              <a:rPr lang="en-GB" sz="1634" dirty="0">
                <a:latin typeface="Microsoft Sans Serif"/>
                <a:cs typeface="Microsoft Sans Serif"/>
              </a:rPr>
              <a:t>:</a:t>
            </a:r>
            <a:r>
              <a:rPr lang="en-GB" sz="1634" spc="-18" dirty="0">
                <a:latin typeface="Microsoft Sans Serif"/>
                <a:cs typeface="Microsoft Sans Serif"/>
              </a:rPr>
              <a:t> </a:t>
            </a:r>
            <a:r>
              <a:rPr lang="en-GB" sz="1634" dirty="0">
                <a:latin typeface="Microsoft Sans Serif"/>
                <a:cs typeface="Microsoft Sans Serif"/>
              </a:rPr>
              <a:t>missing</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deadline</a:t>
            </a:r>
            <a:r>
              <a:rPr lang="en-GB" sz="1634" spc="-14" dirty="0">
                <a:latin typeface="Microsoft Sans Serif"/>
                <a:cs typeface="Microsoft Sans Serif"/>
              </a:rPr>
              <a:t> </a:t>
            </a:r>
            <a:r>
              <a:rPr lang="en-GB" sz="1634" dirty="0">
                <a:latin typeface="Microsoft Sans Serif"/>
                <a:cs typeface="Microsoft Sans Serif"/>
              </a:rPr>
              <a:t>causes</a:t>
            </a:r>
            <a:r>
              <a:rPr lang="en-GB" sz="1634" spc="-14" dirty="0">
                <a:latin typeface="Microsoft Sans Serif"/>
                <a:cs typeface="Microsoft Sans Serif"/>
              </a:rPr>
              <a:t> </a:t>
            </a:r>
            <a:r>
              <a:rPr lang="en-GB" sz="1634" b="1" dirty="0">
                <a:solidFill>
                  <a:srgbClr val="0000FF"/>
                </a:solidFill>
                <a:latin typeface="Arial"/>
                <a:cs typeface="Arial"/>
              </a:rPr>
              <a:t>performance</a:t>
            </a:r>
            <a:r>
              <a:rPr lang="en-GB" sz="1634" b="1" spc="-36" dirty="0">
                <a:solidFill>
                  <a:srgbClr val="0000FF"/>
                </a:solidFill>
                <a:latin typeface="Arial"/>
                <a:cs typeface="Arial"/>
              </a:rPr>
              <a:t> </a:t>
            </a:r>
            <a:r>
              <a:rPr lang="en-GB" sz="1634" b="1" spc="-9" dirty="0">
                <a:solidFill>
                  <a:srgbClr val="0000FF"/>
                </a:solidFill>
                <a:latin typeface="Arial"/>
                <a:cs typeface="Arial"/>
              </a:rPr>
              <a:t>degradation</a:t>
            </a:r>
            <a:endParaRPr lang="en-GB" sz="1634" dirty="0">
              <a:latin typeface="Arial"/>
              <a:cs typeface="Arial"/>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reading data from the</a:t>
            </a:r>
            <a:r>
              <a:rPr lang="en-GB" sz="1634" spc="5" dirty="0">
                <a:latin typeface="Microsoft Sans Serif"/>
                <a:cs typeface="Microsoft Sans Serif"/>
              </a:rPr>
              <a:t> </a:t>
            </a:r>
            <a:r>
              <a:rPr lang="en-GB" sz="1634" spc="73" dirty="0">
                <a:latin typeface="Microsoft Sans Serif"/>
                <a:cs typeface="Microsoft Sans Serif"/>
              </a:rPr>
              <a:t>keyboard—</a:t>
            </a:r>
            <a:r>
              <a:rPr lang="en-GB" sz="1634" dirty="0">
                <a:latin typeface="Microsoft Sans Serif"/>
                <a:cs typeface="Microsoft Sans Serif"/>
              </a:rPr>
              <a:t>user command </a:t>
            </a:r>
            <a:r>
              <a:rPr lang="en-GB" sz="1634" spc="-9" dirty="0">
                <a:latin typeface="Microsoft Sans Serif"/>
                <a:cs typeface="Microsoft Sans Serif"/>
              </a:rPr>
              <a:t>interpretation</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message</a:t>
            </a:r>
            <a:r>
              <a:rPr lang="en-GB" sz="1634" spc="5" dirty="0">
                <a:latin typeface="Microsoft Sans Serif"/>
                <a:cs typeface="Microsoft Sans Serif"/>
              </a:rPr>
              <a:t> </a:t>
            </a:r>
            <a:r>
              <a:rPr lang="en-GB" sz="1634" spc="-9" dirty="0">
                <a:latin typeface="Microsoft Sans Serif"/>
                <a:cs typeface="Microsoft Sans Serif"/>
              </a:rPr>
              <a:t>displaying</a:t>
            </a:r>
            <a:endParaRPr lang="en-GB" sz="1634" dirty="0">
              <a:latin typeface="Microsoft Sans Serif"/>
              <a:cs typeface="Microsoft Sans Serif"/>
            </a:endParaRPr>
          </a:p>
          <a:p>
            <a:pPr marL="1041421" lvl="2" indent="-206901">
              <a:lnSpc>
                <a:spcPct val="100000"/>
              </a:lnSpc>
              <a:spcBef>
                <a:spcPts val="672"/>
              </a:spcBef>
              <a:buClr>
                <a:srgbClr val="009900"/>
              </a:buClr>
              <a:buSzPct val="75000"/>
              <a:buFont typeface="Webdings"/>
              <a:buChar char=""/>
              <a:tabLst>
                <a:tab pos="1041997" algn="l"/>
              </a:tabLst>
            </a:pPr>
            <a:r>
              <a:rPr lang="en-GB" sz="1634" dirty="0">
                <a:latin typeface="Microsoft Sans Serif"/>
                <a:cs typeface="Microsoft Sans Serif"/>
              </a:rPr>
              <a:t>graphical</a:t>
            </a:r>
            <a:r>
              <a:rPr lang="en-GB" sz="1634" spc="-23" dirty="0">
                <a:latin typeface="Microsoft Sans Serif"/>
                <a:cs typeface="Microsoft Sans Serif"/>
              </a:rPr>
              <a:t> </a:t>
            </a:r>
            <a:r>
              <a:rPr lang="en-GB" sz="1634" spc="-9" dirty="0">
                <a:latin typeface="Microsoft Sans Serif"/>
                <a:cs typeface="Microsoft Sans Serif"/>
              </a:rPr>
              <a:t>activities</a:t>
            </a:r>
            <a:endParaRPr lang="en-GB" sz="1634" dirty="0">
              <a:latin typeface="Microsoft Sans Serif"/>
              <a:cs typeface="Microsoft Sans Serif"/>
            </a:endParaRPr>
          </a:p>
          <a:p>
            <a:pPr marL="16137" lvl="2">
              <a:lnSpc>
                <a:spcPct val="100000"/>
              </a:lnSpc>
              <a:spcBef>
                <a:spcPts val="1543"/>
              </a:spcBef>
              <a:buClr>
                <a:srgbClr val="009900"/>
              </a:buClr>
              <a:buFont typeface="Webdings"/>
              <a:buChar char=""/>
            </a:pPr>
            <a:endParaRPr lang="en-GB" sz="1634" dirty="0">
              <a:latin typeface="Microsoft Sans Serif"/>
              <a:cs typeface="Microsoft Sans Serif"/>
            </a:endParaRPr>
          </a:p>
          <a:p>
            <a:pPr marL="372883" indent="-310640">
              <a:lnSpc>
                <a:spcPct val="100000"/>
              </a:lnSpc>
              <a:spcBef>
                <a:spcPts val="5"/>
              </a:spcBef>
              <a:buClr>
                <a:srgbClr val="993300"/>
              </a:buClr>
              <a:buSzPct val="88888"/>
              <a:buFont typeface="Lucida Sans Unicode"/>
              <a:buChar char="■"/>
              <a:tabLst>
                <a:tab pos="373459" algn="l"/>
              </a:tabLst>
            </a:pPr>
            <a:r>
              <a:rPr lang="en-GB" b="1" dirty="0">
                <a:solidFill>
                  <a:srgbClr val="0000FF"/>
                </a:solidFill>
                <a:latin typeface="Arial"/>
                <a:cs typeface="Arial"/>
              </a:rPr>
              <a:t>Value</a:t>
            </a:r>
            <a:r>
              <a:rPr lang="en-GB" dirty="0">
                <a:solidFill>
                  <a:srgbClr val="0000FF"/>
                </a:solidFill>
              </a:rPr>
              <a:t>,</a:t>
            </a:r>
            <a:r>
              <a:rPr lang="en-GB" spc="5" dirty="0">
                <a:solidFill>
                  <a:srgbClr val="0000FF"/>
                </a:solidFill>
              </a:rPr>
              <a:t> </a:t>
            </a:r>
            <a:r>
              <a:rPr lang="en-GB" i="1" dirty="0">
                <a:solidFill>
                  <a:srgbClr val="0000FF"/>
                </a:solidFill>
                <a:latin typeface="Arial"/>
                <a:cs typeface="Arial"/>
              </a:rPr>
              <a:t>v</a:t>
            </a:r>
            <a:r>
              <a:rPr lang="en-GB" sz="1634" i="1" baseline="-20833" dirty="0">
                <a:solidFill>
                  <a:srgbClr val="0433FF"/>
                </a:solidFill>
                <a:latin typeface="Arial"/>
                <a:cs typeface="Arial"/>
              </a:rPr>
              <a:t>i</a:t>
            </a:r>
            <a:r>
              <a:rPr lang="en-GB" sz="1634" i="1" spc="211" baseline="-20833" dirty="0">
                <a:solidFill>
                  <a:srgbClr val="0433FF"/>
                </a:solidFill>
                <a:latin typeface="Arial"/>
                <a:cs typeface="Arial"/>
              </a:rPr>
              <a:t> </a:t>
            </a:r>
            <a:r>
              <a:rPr lang="en-GB" sz="1634" dirty="0"/>
              <a:t>=</a:t>
            </a:r>
            <a:r>
              <a:rPr lang="en-GB" sz="1634" spc="5" dirty="0"/>
              <a:t> </a:t>
            </a:r>
            <a:r>
              <a:rPr lang="en-GB" sz="1634" dirty="0"/>
              <a:t>the</a:t>
            </a:r>
            <a:r>
              <a:rPr lang="en-GB" sz="1634" spc="9" dirty="0"/>
              <a:t> </a:t>
            </a:r>
            <a:r>
              <a:rPr lang="en-GB" sz="1634" dirty="0"/>
              <a:t>relative</a:t>
            </a:r>
            <a:r>
              <a:rPr lang="en-GB" sz="1634" spc="5" dirty="0"/>
              <a:t> </a:t>
            </a:r>
            <a:r>
              <a:rPr lang="en-GB" sz="1634" dirty="0"/>
              <a:t>importance</a:t>
            </a:r>
            <a:r>
              <a:rPr lang="en-GB" sz="1634" spc="9" dirty="0"/>
              <a:t> </a:t>
            </a:r>
            <a:r>
              <a:rPr lang="en-GB" sz="1634" dirty="0"/>
              <a:t>of</a:t>
            </a:r>
            <a:r>
              <a:rPr lang="en-GB" sz="1634" spc="5" dirty="0"/>
              <a:t> </a:t>
            </a:r>
            <a:r>
              <a:rPr lang="en-GB" sz="1634" dirty="0"/>
              <a:t>a</a:t>
            </a:r>
            <a:r>
              <a:rPr lang="en-GB" sz="1634" spc="9" dirty="0"/>
              <a:t> </a:t>
            </a:r>
            <a:r>
              <a:rPr lang="en-GB" sz="1634" dirty="0"/>
              <a:t>task</a:t>
            </a:r>
            <a:r>
              <a:rPr lang="en-GB" sz="1634" spc="5" dirty="0"/>
              <a:t> </a:t>
            </a:r>
            <a:r>
              <a:rPr lang="en-GB" sz="1634" dirty="0" err="1"/>
              <a:t>wrt</a:t>
            </a:r>
            <a:r>
              <a:rPr lang="en-GB" sz="1634" spc="9" dirty="0"/>
              <a:t> </a:t>
            </a:r>
            <a:r>
              <a:rPr lang="en-GB" sz="1634" dirty="0"/>
              <a:t>other</a:t>
            </a:r>
            <a:r>
              <a:rPr lang="en-GB" sz="1634" spc="9" dirty="0"/>
              <a:t> </a:t>
            </a:r>
            <a:r>
              <a:rPr lang="en-GB" sz="1634" spc="-9" dirty="0"/>
              <a:t>tasks</a:t>
            </a:r>
            <a:endParaRPr lang="en-GB" sz="1634" dirty="0">
              <a:latin typeface="Arial"/>
              <a:cs typeface="Arial"/>
            </a:endParaRPr>
          </a:p>
          <a:p>
            <a:endParaRPr lang="en-SE" dirty="0"/>
          </a:p>
        </p:txBody>
      </p:sp>
    </p:spTree>
    <p:extLst>
      <p:ext uri="{BB962C8B-B14F-4D97-AF65-F5344CB8AC3E}">
        <p14:creationId xmlns:p14="http://schemas.microsoft.com/office/powerpoint/2010/main" val="989011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6106">
              <a:lnSpc>
                <a:spcPts val="2360"/>
              </a:lnSpc>
              <a:spcBef>
                <a:spcPts val="82"/>
              </a:spcBef>
              <a:tabLst>
                <a:tab pos="1511127" algn="l"/>
                <a:tab pos="1775660" algn="l"/>
              </a:tabLst>
            </a:pPr>
            <a:r>
              <a:rPr lang="nn-NO" sz="1200" dirty="0">
                <a:latin typeface="Times New Roman"/>
                <a:cs typeface="Times New Roman"/>
              </a:rPr>
              <a:t>max</a:t>
            </a:r>
            <a:r>
              <a:rPr lang="nn-NO" sz="1200" spc="-18" dirty="0">
                <a:latin typeface="Times New Roman"/>
                <a:cs typeface="Times New Roman"/>
              </a:rPr>
              <a:t> </a:t>
            </a:r>
            <a:r>
              <a:rPr lang="nn-NO" sz="1200" dirty="0">
                <a:latin typeface="Times New Roman"/>
                <a:cs typeface="Times New Roman"/>
              </a:rPr>
              <a:t>(t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18"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r>
              <a:rPr lang="nn-NO" sz="1200" dirty="0">
                <a:latin typeface="Times New Roman"/>
                <a:cs typeface="Times New Roman"/>
              </a:rPr>
              <a:t>	</a:t>
            </a:r>
            <a:r>
              <a:rPr lang="nn-NO" sz="1200" spc="-45" dirty="0">
                <a:latin typeface="Times New Roman"/>
                <a:cs typeface="Times New Roman"/>
              </a:rPr>
              <a:t>–</a:t>
            </a:r>
            <a:r>
              <a:rPr lang="nn-NO" sz="1200" dirty="0">
                <a:latin typeface="Times New Roman"/>
                <a:cs typeface="Times New Roman"/>
              </a:rPr>
              <a:t>	min (t</a:t>
            </a:r>
            <a:r>
              <a:rPr lang="nn-NO" sz="1200" baseline="-20370" dirty="0">
                <a:latin typeface="Times New Roman"/>
                <a:cs typeface="Times New Roman"/>
              </a:rPr>
              <a:t>k</a:t>
            </a:r>
            <a:r>
              <a:rPr lang="nn-NO" sz="1200" spc="251" baseline="-20370" dirty="0">
                <a:latin typeface="Times New Roman"/>
                <a:cs typeface="Times New Roman"/>
              </a:rPr>
              <a:t> </a:t>
            </a:r>
            <a:r>
              <a:rPr lang="nn-NO" sz="1200" dirty="0">
                <a:latin typeface="Times New Roman"/>
                <a:cs typeface="Times New Roman"/>
              </a:rPr>
              <a:t>–</a:t>
            </a:r>
            <a:r>
              <a:rPr lang="nn-NO" sz="1200" spc="-5" dirty="0">
                <a:latin typeface="Times New Roman"/>
                <a:cs typeface="Times New Roman"/>
              </a:rPr>
              <a:t> </a:t>
            </a:r>
            <a:r>
              <a:rPr lang="nn-NO" sz="1200" spc="-23" dirty="0">
                <a:latin typeface="Times New Roman"/>
                <a:cs typeface="Times New Roman"/>
              </a:rPr>
              <a:t>a</a:t>
            </a:r>
            <a:r>
              <a:rPr lang="nn-NO" sz="1200" spc="-34" baseline="-20370" dirty="0">
                <a:latin typeface="Times New Roman"/>
                <a:cs typeface="Times New Roman"/>
              </a:rPr>
              <a:t>k</a:t>
            </a:r>
            <a:r>
              <a:rPr lang="nn-NO" sz="1200" spc="-23" dirty="0">
                <a:latin typeface="Times New Roman"/>
                <a:cs typeface="Times New Roman"/>
              </a:rPr>
              <a:t>)</a:t>
            </a:r>
            <a:endParaRPr lang="nn-NO" sz="1200" dirty="0">
              <a:latin typeface="Times New Roman"/>
              <a:cs typeface="Times New Roman"/>
            </a:endParaRPr>
          </a:p>
          <a:p>
            <a:pPr marL="216122">
              <a:lnSpc>
                <a:spcPts val="1652"/>
              </a:lnSpc>
              <a:tabLst>
                <a:tab pos="1923200" algn="l"/>
              </a:tabLst>
            </a:pPr>
            <a:r>
              <a:rPr lang="nn-NO" sz="1000" spc="-45" dirty="0">
                <a:latin typeface="Times New Roman"/>
                <a:cs typeface="Times New Roman"/>
              </a:rPr>
              <a:t>k</a:t>
            </a:r>
            <a:r>
              <a:rPr lang="nn-NO" sz="1000" dirty="0">
                <a:latin typeface="Times New Roman"/>
                <a:cs typeface="Times New Roman"/>
              </a:rPr>
              <a:t>	</a:t>
            </a:r>
            <a:r>
              <a:rPr lang="nn-NO" sz="1000" spc="-45" dirty="0">
                <a:latin typeface="Times New Roman"/>
                <a:cs typeface="Times New Roman"/>
              </a:rPr>
              <a:t>k</a:t>
            </a:r>
            <a:endParaRPr lang="nn-NO" sz="1000" dirty="0">
              <a:latin typeface="Times New Roman"/>
              <a:cs typeface="Times New Roman"/>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Times New Roman"/>
                <a:cs typeface="Times New Roman"/>
              </a:rPr>
              <a:t>max</a:t>
            </a:r>
            <a:r>
              <a:rPr lang="en-GB" sz="1200" spc="-23" dirty="0">
                <a:latin typeface="Times New Roman"/>
                <a:cs typeface="Times New Roman"/>
              </a:rPr>
              <a:t> </a:t>
            </a:r>
            <a:r>
              <a:rPr lang="en-GB" sz="1600" dirty="0">
                <a:latin typeface="Times New Roman"/>
                <a:cs typeface="Times New Roman"/>
              </a:rPr>
              <a:t>|</a:t>
            </a:r>
            <a:r>
              <a:rPr lang="en-GB" sz="1600" spc="-218" dirty="0">
                <a:latin typeface="Times New Roman"/>
                <a:cs typeface="Times New Roman"/>
              </a:rPr>
              <a:t> </a:t>
            </a:r>
            <a:r>
              <a:rPr lang="en-GB" sz="1200" dirty="0">
                <a:latin typeface="Times New Roman"/>
                <a:cs typeface="Times New Roman"/>
              </a:rPr>
              <a:t>(</a:t>
            </a:r>
            <a:r>
              <a:rPr lang="en-GB" sz="1200" dirty="0" err="1">
                <a:latin typeface="Times New Roman"/>
                <a:cs typeface="Times New Roman"/>
              </a:rPr>
              <a:t>t</a:t>
            </a:r>
            <a:r>
              <a:rPr lang="en-GB" sz="1200" baseline="-20370" dirty="0" err="1">
                <a:latin typeface="Times New Roman"/>
                <a:cs typeface="Times New Roman"/>
              </a:rPr>
              <a:t>k</a:t>
            </a:r>
            <a:r>
              <a:rPr lang="en-GB" sz="1200" spc="258" baseline="-20370" dirty="0">
                <a:latin typeface="Times New Roman"/>
                <a:cs typeface="Times New Roman"/>
              </a:rPr>
              <a:t> </a:t>
            </a:r>
            <a:r>
              <a:rPr lang="en-GB" sz="1200" dirty="0">
                <a:latin typeface="Times New Roman"/>
                <a:cs typeface="Times New Roman"/>
              </a:rPr>
              <a:t>–</a:t>
            </a:r>
            <a:r>
              <a:rPr lang="en-GB" sz="1200" spc="-9" dirty="0">
                <a:latin typeface="Times New Roman"/>
                <a:cs typeface="Times New Roman"/>
              </a:rPr>
              <a:t> </a:t>
            </a:r>
            <a:r>
              <a:rPr lang="en-GB" sz="1200" spc="-23" dirty="0" err="1">
                <a:latin typeface="Times New Roman"/>
                <a:cs typeface="Times New Roman"/>
              </a:rPr>
              <a:t>a</a:t>
            </a:r>
            <a:r>
              <a:rPr lang="en-GB" sz="1200" spc="-34" baseline="-20370" dirty="0" err="1">
                <a:latin typeface="Times New Roman"/>
                <a:cs typeface="Times New Roman"/>
              </a:rPr>
              <a:t>k</a:t>
            </a:r>
            <a:r>
              <a:rPr lang="en-GB" sz="1200" spc="-23" dirty="0">
                <a:latin typeface="Times New Roman"/>
                <a:cs typeface="Times New Roman"/>
              </a:rPr>
              <a:t>)</a:t>
            </a:r>
            <a:r>
              <a:rPr lang="en-GB" sz="1200" dirty="0">
                <a:latin typeface="Times New Roman"/>
                <a:cs typeface="Times New Roman"/>
              </a:rPr>
              <a:t>	</a:t>
            </a:r>
            <a:r>
              <a:rPr lang="en-GB" sz="1200" spc="-45" dirty="0">
                <a:latin typeface="Times New Roman"/>
                <a:cs typeface="Times New Roman"/>
              </a:rPr>
              <a:t>–</a:t>
            </a:r>
            <a:r>
              <a:rPr lang="en-GB" sz="1200" dirty="0">
                <a:latin typeface="Times New Roman"/>
                <a:cs typeface="Times New Roman"/>
              </a:rPr>
              <a:t>	(f</a:t>
            </a:r>
            <a:r>
              <a:rPr lang="en-GB" sz="1200" baseline="-20370" dirty="0">
                <a:latin typeface="Times New Roman"/>
                <a:cs typeface="Times New Roman"/>
              </a:rPr>
              <a:t>k-1</a:t>
            </a:r>
            <a:r>
              <a:rPr lang="en-GB" sz="1200" spc="300" baseline="-20370" dirty="0">
                <a:latin typeface="Times New Roman"/>
                <a:cs typeface="Times New Roman"/>
              </a:rPr>
              <a:t> </a:t>
            </a:r>
            <a:r>
              <a:rPr lang="en-GB" sz="1200" dirty="0">
                <a:latin typeface="Times New Roman"/>
                <a:cs typeface="Times New Roman"/>
              </a:rPr>
              <a:t>–</a:t>
            </a:r>
            <a:r>
              <a:rPr lang="en-GB" sz="1200" spc="14" dirty="0">
                <a:latin typeface="Times New Roman"/>
                <a:cs typeface="Times New Roman"/>
              </a:rPr>
              <a:t> </a:t>
            </a:r>
            <a:r>
              <a:rPr lang="en-GB" sz="1200" dirty="0">
                <a:latin typeface="Times New Roman"/>
                <a:cs typeface="Times New Roman"/>
              </a:rPr>
              <a:t>a</a:t>
            </a:r>
            <a:r>
              <a:rPr lang="en-GB" sz="1200" baseline="-20370" dirty="0">
                <a:latin typeface="Times New Roman"/>
                <a:cs typeface="Times New Roman"/>
              </a:rPr>
              <a:t>k-1</a:t>
            </a:r>
            <a:r>
              <a:rPr lang="en-GB" sz="1200" dirty="0">
                <a:latin typeface="Times New Roman"/>
                <a:cs typeface="Times New Roman"/>
              </a:rPr>
              <a:t>)</a:t>
            </a:r>
            <a:r>
              <a:rPr lang="en-GB" sz="1200" spc="23" dirty="0">
                <a:latin typeface="Times New Roman"/>
                <a:cs typeface="Times New Roman"/>
              </a:rPr>
              <a:t> </a:t>
            </a:r>
            <a:r>
              <a:rPr lang="en-GB" sz="1600" spc="-45" dirty="0">
                <a:latin typeface="Times New Roman"/>
                <a:cs typeface="Times New Roman"/>
              </a:rPr>
              <a:t>|</a:t>
            </a:r>
            <a:endParaRPr lang="en-GB" sz="1600" dirty="0">
              <a:latin typeface="Times New Roman"/>
              <a:cs typeface="Times New Roman"/>
            </a:endParaRPr>
          </a:p>
          <a:p>
            <a:endParaRPr lang="en-SE" dirty="0"/>
          </a:p>
        </p:txBody>
      </p:sp>
    </p:spTree>
    <p:extLst>
      <p:ext uri="{BB962C8B-B14F-4D97-AF65-F5344CB8AC3E}">
        <p14:creationId xmlns:p14="http://schemas.microsoft.com/office/powerpoint/2010/main" val="90352670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6746" indent="-310640">
              <a:spcBef>
                <a:spcPts val="722"/>
              </a:spcBef>
              <a:buClr>
                <a:srgbClr val="993300"/>
              </a:buClr>
              <a:buSzPct val="88888"/>
              <a:buFont typeface="Lucida Sans Unicode"/>
              <a:buChar char="■"/>
              <a:tabLst>
                <a:tab pos="356746" algn="l"/>
              </a:tabLst>
            </a:pPr>
            <a:r>
              <a:rPr lang="en-GB" sz="1634" dirty="0">
                <a:latin typeface="Microsoft Sans Serif"/>
                <a:cs typeface="Microsoft Sans Serif"/>
              </a:rPr>
              <a:t>Consider</a:t>
            </a:r>
            <a:r>
              <a:rPr lang="en-GB" sz="1634" spc="-14" dirty="0">
                <a:latin typeface="Microsoft Sans Serif"/>
                <a:cs typeface="Microsoft Sans Serif"/>
              </a:rPr>
              <a:t> </a:t>
            </a:r>
            <a:r>
              <a:rPr lang="en-GB" sz="1634" dirty="0">
                <a:latin typeface="Microsoft Sans Serif"/>
                <a:cs typeface="Microsoft Sans Serif"/>
              </a:rPr>
              <a:t>a</a:t>
            </a:r>
            <a:r>
              <a:rPr lang="en-GB" sz="1634" spc="-14" dirty="0">
                <a:latin typeface="Microsoft Sans Serif"/>
                <a:cs typeface="Microsoft Sans Serif"/>
              </a:rPr>
              <a:t> </a:t>
            </a:r>
            <a:r>
              <a:rPr lang="en-GB" sz="1634" dirty="0">
                <a:latin typeface="Microsoft Sans Serif"/>
                <a:cs typeface="Microsoft Sans Serif"/>
              </a:rPr>
              <a:t>periodic</a:t>
            </a:r>
            <a:r>
              <a:rPr lang="en-GB" sz="1634" spc="-14" dirty="0">
                <a:latin typeface="Microsoft Sans Serif"/>
                <a:cs typeface="Microsoft Sans Serif"/>
              </a:rPr>
              <a:t> </a:t>
            </a:r>
            <a:r>
              <a:rPr lang="en-GB" sz="1634" dirty="0">
                <a:latin typeface="Microsoft Sans Serif"/>
                <a:cs typeface="Microsoft Sans Serif"/>
              </a:rPr>
              <a:t>task</a:t>
            </a:r>
            <a:r>
              <a:rPr lang="en-GB" sz="1634" spc="-9" dirty="0">
                <a:latin typeface="Microsoft Sans Serif"/>
                <a:cs typeface="Microsoft Sans Serif"/>
              </a:rPr>
              <a:t> </a:t>
            </a:r>
            <a:r>
              <a:rPr lang="en-GB" sz="1634" dirty="0">
                <a:latin typeface="Microsoft Sans Serif"/>
                <a:cs typeface="Microsoft Sans Serif"/>
              </a:rPr>
              <a:t>τ</a:t>
            </a:r>
            <a:r>
              <a:rPr lang="en-GB" sz="1634" baseline="-20833" dirty="0">
                <a:latin typeface="Microsoft Sans Serif"/>
                <a:cs typeface="Microsoft Sans Serif"/>
              </a:rPr>
              <a:t>1</a:t>
            </a:r>
            <a:r>
              <a:rPr lang="en-GB" sz="1634" dirty="0">
                <a:latin typeface="Microsoft Sans Serif"/>
                <a:cs typeface="Microsoft Sans Serif"/>
              </a:rPr>
              <a:t>(C</a:t>
            </a:r>
            <a:r>
              <a:rPr lang="en-GB" sz="1634" baseline="-20833" dirty="0">
                <a:latin typeface="Microsoft Sans Serif"/>
                <a:cs typeface="Microsoft Sans Serif"/>
              </a:rPr>
              <a:t>1</a:t>
            </a:r>
            <a:r>
              <a:rPr lang="en-GB" sz="1634" dirty="0">
                <a:latin typeface="Microsoft Sans Serif"/>
                <a:cs typeface="Microsoft Sans Serif"/>
              </a:rPr>
              <a:t>,T</a:t>
            </a:r>
            <a:r>
              <a:rPr lang="en-GB" sz="1634" baseline="-20833" dirty="0">
                <a:latin typeface="Microsoft Sans Serif"/>
                <a:cs typeface="Microsoft Sans Serif"/>
              </a:rPr>
              <a:t>1</a:t>
            </a:r>
            <a:r>
              <a:rPr lang="en-GB" sz="1634" dirty="0">
                <a:latin typeface="Microsoft Sans Serif"/>
                <a:cs typeface="Microsoft Sans Serif"/>
              </a:rPr>
              <a:t>,D</a:t>
            </a:r>
            <a:r>
              <a:rPr lang="en-GB" sz="1634" baseline="-20833" dirty="0">
                <a:latin typeface="Microsoft Sans Serif"/>
                <a:cs typeface="Microsoft Sans Serif"/>
              </a:rPr>
              <a:t>1</a:t>
            </a:r>
            <a:r>
              <a:rPr lang="en-GB" sz="1634" dirty="0">
                <a:latin typeface="Microsoft Sans Serif"/>
                <a:cs typeface="Microsoft Sans Serif"/>
              </a:rPr>
              <a:t>)</a:t>
            </a:r>
            <a:r>
              <a:rPr lang="en-GB" sz="1634" spc="-14" dirty="0">
                <a:latin typeface="Microsoft Sans Serif"/>
                <a:cs typeface="Microsoft Sans Serif"/>
              </a:rPr>
              <a:t> </a:t>
            </a:r>
            <a:r>
              <a:rPr lang="en-GB" sz="1634" dirty="0">
                <a:latin typeface="Microsoft Sans Serif"/>
                <a:cs typeface="Microsoft Sans Serif"/>
              </a:rPr>
              <a:t>with</a:t>
            </a:r>
            <a:r>
              <a:rPr lang="en-GB" sz="1634" spc="-14" dirty="0">
                <a:latin typeface="Microsoft Sans Serif"/>
                <a:cs typeface="Microsoft Sans Serif"/>
              </a:rPr>
              <a:t> </a:t>
            </a:r>
            <a:r>
              <a:rPr lang="en-GB" sz="1634" dirty="0">
                <a:latin typeface="Microsoft Sans Serif"/>
                <a:cs typeface="Microsoft Sans Serif"/>
              </a:rPr>
              <a:t>phase</a:t>
            </a:r>
            <a:r>
              <a:rPr lang="en-GB" sz="1634" spc="-14" dirty="0">
                <a:latin typeface="Microsoft Sans Serif"/>
                <a:cs typeface="Microsoft Sans Serif"/>
              </a:rPr>
              <a:t> </a:t>
            </a:r>
            <a:r>
              <a:rPr lang="en-GB" sz="1634" spc="-18" dirty="0">
                <a:latin typeface="Microsoft Sans Serif"/>
                <a:cs typeface="Microsoft Sans Serif"/>
              </a:rPr>
              <a:t>Φ</a:t>
            </a:r>
            <a:r>
              <a:rPr lang="en-GB" sz="1634" spc="-27" baseline="-20833" dirty="0">
                <a:latin typeface="Microsoft Sans Serif"/>
                <a:cs typeface="Microsoft Sans Serif"/>
              </a:rPr>
              <a:t>1</a:t>
            </a:r>
            <a:r>
              <a:rPr lang="en-GB" sz="1634" spc="-18" dirty="0">
                <a:latin typeface="Microsoft Sans Serif"/>
                <a:cs typeface="Microsoft Sans Serif"/>
              </a:rPr>
              <a:t>,</a:t>
            </a:r>
            <a:r>
              <a:rPr lang="en-GB" sz="1634" spc="-9" dirty="0">
                <a:latin typeface="Microsoft Sans Serif"/>
                <a:cs typeface="Microsoft Sans Serif"/>
              </a:rPr>
              <a:t> where:</a:t>
            </a:r>
            <a:endParaRPr lang="en-GB" sz="1634" dirty="0">
              <a:latin typeface="Microsoft Sans Serif"/>
              <a:cs typeface="Microsoft Sans Serif"/>
            </a:endParaRPr>
          </a:p>
          <a:p>
            <a:pPr marL="719831" lvl="1" indent="-258770">
              <a:spcBef>
                <a:spcPts val="631"/>
              </a:spcBef>
              <a:buClr>
                <a:srgbClr val="CC6600"/>
              </a:buClr>
              <a:buSzPct val="77777"/>
              <a:buFont typeface="Lucida Sans Unicode"/>
              <a:buChar char="●"/>
              <a:tabLst>
                <a:tab pos="719831" algn="l"/>
              </a:tabLst>
            </a:pPr>
            <a:r>
              <a:rPr lang="en-GB" sz="1634" dirty="0">
                <a:latin typeface="Microsoft Sans Serif"/>
                <a:cs typeface="Microsoft Sans Serif"/>
              </a:rPr>
              <a:t>C</a:t>
            </a:r>
            <a:r>
              <a:rPr lang="en-GB" sz="1634" baseline="-20833" dirty="0">
                <a:latin typeface="Microsoft Sans Serif"/>
                <a:cs typeface="Microsoft Sans Serif"/>
              </a:rPr>
              <a:t>1</a:t>
            </a:r>
            <a:r>
              <a:rPr lang="en-GB" sz="1634" spc="-6" baseline="-20833" dirty="0">
                <a:latin typeface="Microsoft Sans Serif"/>
                <a:cs typeface="Microsoft Sans Serif"/>
              </a:rPr>
              <a:t> </a:t>
            </a:r>
            <a:r>
              <a:rPr lang="en-GB" sz="1634" dirty="0">
                <a:latin typeface="Microsoft Sans Serif"/>
                <a:cs typeface="Microsoft Sans Serif"/>
              </a:rPr>
              <a:t>=</a:t>
            </a:r>
            <a:r>
              <a:rPr lang="en-GB" sz="1634" spc="5" dirty="0">
                <a:latin typeface="Microsoft Sans Serif"/>
                <a:cs typeface="Microsoft Sans Serif"/>
              </a:rPr>
              <a:t> </a:t>
            </a:r>
            <a:r>
              <a:rPr lang="en-GB" sz="1634" dirty="0">
                <a:latin typeface="Microsoft Sans Serif"/>
                <a:cs typeface="Microsoft Sans Serif"/>
              </a:rPr>
              <a:t>10 </a:t>
            </a:r>
            <a:r>
              <a:rPr lang="en-GB" sz="1634" dirty="0" err="1">
                <a:latin typeface="Microsoft Sans Serif"/>
                <a:cs typeface="Microsoft Sans Serif"/>
              </a:rPr>
              <a:t>ms</a:t>
            </a:r>
            <a:r>
              <a:rPr lang="en-GB" sz="1634" dirty="0">
                <a:latin typeface="Microsoft Sans Serif"/>
                <a:cs typeface="Microsoft Sans Serif"/>
              </a:rPr>
              <a:t>, T</a:t>
            </a:r>
            <a:r>
              <a:rPr lang="en-GB" sz="1634" baseline="-20833" dirty="0">
                <a:latin typeface="Microsoft Sans Serif"/>
                <a:cs typeface="Microsoft Sans Serif"/>
              </a:rPr>
              <a:t>1 </a:t>
            </a:r>
            <a:r>
              <a:rPr lang="en-GB" sz="1634" dirty="0">
                <a:latin typeface="Microsoft Sans Serif"/>
                <a:cs typeface="Microsoft Sans Serif"/>
              </a:rPr>
              <a:t>= 50</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D</a:t>
            </a:r>
            <a:r>
              <a:rPr lang="en-GB" sz="1634" baseline="-20833" dirty="0">
                <a:latin typeface="Microsoft Sans Serif"/>
                <a:cs typeface="Microsoft Sans Serif"/>
              </a:rPr>
              <a:t>1 </a:t>
            </a:r>
            <a:r>
              <a:rPr lang="en-GB" sz="1634" dirty="0">
                <a:latin typeface="Microsoft Sans Serif"/>
                <a:cs typeface="Microsoft Sans Serif"/>
              </a:rPr>
              <a:t>= 25</a:t>
            </a:r>
            <a:r>
              <a:rPr lang="en-GB" sz="1634" spc="5" dirty="0">
                <a:latin typeface="Microsoft Sans Serif"/>
                <a:cs typeface="Microsoft Sans Serif"/>
              </a:rPr>
              <a:t> </a:t>
            </a:r>
            <a:r>
              <a:rPr lang="en-GB" sz="1634" dirty="0" err="1">
                <a:latin typeface="Microsoft Sans Serif"/>
                <a:cs typeface="Microsoft Sans Serif"/>
              </a:rPr>
              <a:t>ms</a:t>
            </a:r>
            <a:r>
              <a:rPr lang="en-GB" sz="1634" dirty="0">
                <a:latin typeface="Microsoft Sans Serif"/>
                <a:cs typeface="Microsoft Sans Serif"/>
              </a:rPr>
              <a:t>, and</a:t>
            </a:r>
            <a:r>
              <a:rPr lang="en-GB" sz="1634" spc="5" dirty="0">
                <a:latin typeface="Microsoft Sans Serif"/>
                <a:cs typeface="Microsoft Sans Serif"/>
              </a:rPr>
              <a:t> </a:t>
            </a:r>
            <a:r>
              <a:rPr lang="en-GB" sz="1634" dirty="0">
                <a:latin typeface="Microsoft Sans Serif"/>
                <a:cs typeface="Microsoft Sans Serif"/>
              </a:rPr>
              <a:t>Φ</a:t>
            </a:r>
            <a:r>
              <a:rPr lang="en-GB" sz="1634" baseline="-20833" dirty="0">
                <a:latin typeface="Microsoft Sans Serif"/>
                <a:cs typeface="Microsoft Sans Serif"/>
              </a:rPr>
              <a:t>1</a:t>
            </a:r>
            <a:r>
              <a:rPr lang="en-GB" sz="1634" spc="224" baseline="-20833" dirty="0">
                <a:latin typeface="Microsoft Sans Serif"/>
                <a:cs typeface="Microsoft Sans Serif"/>
              </a:rPr>
              <a:t> </a:t>
            </a:r>
            <a:r>
              <a:rPr lang="en-GB" sz="1634" dirty="0">
                <a:latin typeface="Microsoft Sans Serif"/>
                <a:cs typeface="Microsoft Sans Serif"/>
              </a:rPr>
              <a:t>= 100</a:t>
            </a:r>
            <a:r>
              <a:rPr lang="en-GB" sz="1634" spc="5" dirty="0">
                <a:latin typeface="Microsoft Sans Serif"/>
                <a:cs typeface="Microsoft Sans Serif"/>
              </a:rPr>
              <a:t> </a:t>
            </a:r>
            <a:r>
              <a:rPr lang="en-GB" sz="1634" spc="-23" dirty="0" err="1">
                <a:latin typeface="Microsoft Sans Serif"/>
                <a:cs typeface="Microsoft Sans Serif"/>
              </a:rPr>
              <a:t>ms</a:t>
            </a:r>
            <a:endParaRPr lang="en-GB" sz="1634" dirty="0">
              <a:latin typeface="Microsoft Sans Serif"/>
              <a:cs typeface="Microsoft Sans Serif"/>
            </a:endParaRPr>
          </a:p>
          <a:p>
            <a:pPr lvl="1">
              <a:spcBef>
                <a:spcPts val="1380"/>
              </a:spcBef>
              <a:buClr>
                <a:srgbClr val="CC6600"/>
              </a:buClr>
              <a:buFont typeface="Lucida Sans Unicode"/>
              <a:buChar char="●"/>
            </a:pPr>
            <a:endParaRPr lang="en-GB" sz="1634" dirty="0">
              <a:latin typeface="Microsoft Sans Serif"/>
              <a:cs typeface="Microsoft Sans Serif"/>
            </a:endParaRPr>
          </a:p>
          <a:p>
            <a:pPr marL="356746" indent="-310640">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18" dirty="0">
                <a:latin typeface="Microsoft Sans Serif"/>
                <a:cs typeface="Microsoft Sans Serif"/>
              </a:rPr>
              <a:t> </a:t>
            </a:r>
            <a:r>
              <a:rPr lang="en-GB" sz="1452" dirty="0">
                <a:latin typeface="Microsoft Sans Serif"/>
                <a:cs typeface="Microsoft Sans Serif"/>
              </a:rPr>
              <a:t>is</a:t>
            </a:r>
            <a:r>
              <a:rPr lang="en-GB" sz="1452" spc="-14"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a:t>
            </a:r>
            <a:r>
              <a:rPr lang="en-GB" sz="1452" dirty="0">
                <a:latin typeface="Microsoft Sans Serif"/>
                <a:cs typeface="Microsoft Sans Serif"/>
              </a:rPr>
              <a:t>’s</a:t>
            </a:r>
            <a:r>
              <a:rPr lang="en-GB" sz="1452" spc="-14" dirty="0">
                <a:latin typeface="Microsoft Sans Serif"/>
                <a:cs typeface="Microsoft Sans Serif"/>
              </a:rPr>
              <a:t> </a:t>
            </a:r>
            <a:r>
              <a:rPr lang="en-GB" sz="1452" dirty="0">
                <a:latin typeface="Microsoft Sans Serif"/>
                <a:cs typeface="Microsoft Sans Serif"/>
              </a:rPr>
              <a:t>utilization</a:t>
            </a:r>
            <a:r>
              <a:rPr lang="en-GB" sz="1452" spc="-14" dirty="0">
                <a:latin typeface="Microsoft Sans Serif"/>
                <a:cs typeface="Microsoft Sans Serif"/>
              </a:rPr>
              <a:t> </a:t>
            </a:r>
            <a:r>
              <a:rPr lang="en-GB" sz="1452" spc="-9" dirty="0">
                <a:latin typeface="Microsoft Sans Serif"/>
                <a:cs typeface="Microsoft Sans Serif"/>
              </a:rPr>
              <a:t>factor?</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Is τ</a:t>
            </a:r>
            <a:r>
              <a:rPr lang="en-GB" sz="1429" baseline="-21164" dirty="0">
                <a:latin typeface="Microsoft Sans Serif"/>
                <a:cs typeface="Microsoft Sans Serif"/>
              </a:rPr>
              <a:t>1</a:t>
            </a:r>
            <a:r>
              <a:rPr lang="en-GB" sz="1429" spc="14" baseline="-21164" dirty="0">
                <a:latin typeface="Microsoft Sans Serif"/>
                <a:cs typeface="Microsoft Sans Serif"/>
              </a:rPr>
              <a:t> </a:t>
            </a:r>
            <a:r>
              <a:rPr lang="en-GB" sz="1452" spc="-9" dirty="0">
                <a:latin typeface="Microsoft Sans Serif"/>
                <a:cs typeface="Microsoft Sans Serif"/>
              </a:rPr>
              <a:t>feasible?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absolute</a:t>
            </a:r>
            <a:r>
              <a:rPr lang="en-GB" sz="1452" spc="-5" dirty="0">
                <a:latin typeface="Microsoft Sans Serif"/>
                <a:cs typeface="Microsoft Sans Serif"/>
              </a:rPr>
              <a:t> </a:t>
            </a:r>
            <a:r>
              <a:rPr lang="en-GB" sz="1452" spc="-9" dirty="0">
                <a:latin typeface="Microsoft Sans Serif"/>
                <a:cs typeface="Microsoft Sans Serif"/>
              </a:rPr>
              <a:t>deadline?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1,1</a:t>
            </a:r>
            <a:r>
              <a:rPr lang="en-GB" sz="1452" dirty="0">
                <a:latin typeface="Microsoft Sans Serif"/>
                <a:cs typeface="Microsoft Sans Serif"/>
              </a:rPr>
              <a:t>’s</a:t>
            </a:r>
            <a:r>
              <a:rPr lang="en-GB" sz="1452" spc="-5"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9" dirty="0">
                <a:latin typeface="Microsoft Sans Serif"/>
                <a:cs typeface="Microsoft Sans Serif"/>
              </a:rPr>
              <a:t> </a:t>
            </a:r>
            <a:r>
              <a:rPr lang="en-GB" sz="1452" dirty="0">
                <a:latin typeface="Microsoft Sans Serif"/>
                <a:cs typeface="Microsoft Sans Serif"/>
              </a:rPr>
              <a:t>is</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release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laxity?</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1,1</a:t>
            </a:r>
            <a:r>
              <a:rPr lang="en-GB" sz="1429" spc="204"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204"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different</a:t>
            </a:r>
            <a:r>
              <a:rPr lang="en-GB" sz="1452" spc="9" dirty="0">
                <a:latin typeface="Microsoft Sans Serif"/>
                <a:cs typeface="Microsoft Sans Serif"/>
              </a:rPr>
              <a:t> </a:t>
            </a:r>
            <a:r>
              <a:rPr lang="en-GB" sz="1452" spc="-9" dirty="0">
                <a:latin typeface="Microsoft Sans Serif"/>
                <a:cs typeface="Microsoft Sans Serif"/>
              </a:rPr>
              <a:t>slack?</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If 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slack is</a:t>
            </a:r>
            <a:r>
              <a:rPr lang="en-GB" sz="1452" spc="5" dirty="0">
                <a:latin typeface="Microsoft Sans Serif"/>
                <a:cs typeface="Microsoft Sans Serif"/>
              </a:rPr>
              <a:t> </a:t>
            </a:r>
            <a:r>
              <a:rPr lang="en-GB" sz="1452" dirty="0">
                <a:latin typeface="Microsoft Sans Serif"/>
                <a:cs typeface="Microsoft Sans Serif"/>
              </a:rPr>
              <a:t>10ms, what</a:t>
            </a:r>
            <a:r>
              <a:rPr lang="en-GB" sz="1452" spc="5" dirty="0">
                <a:latin typeface="Microsoft Sans Serif"/>
                <a:cs typeface="Microsoft Sans Serif"/>
              </a:rPr>
              <a:t> </a:t>
            </a:r>
            <a:r>
              <a:rPr lang="en-GB" sz="1452" dirty="0">
                <a:latin typeface="Microsoft Sans Serif"/>
                <a:cs typeface="Microsoft Sans Serif"/>
              </a:rPr>
              <a:t>is τ</a:t>
            </a:r>
            <a:r>
              <a:rPr lang="en-GB" sz="1429" baseline="-21164" dirty="0">
                <a:latin typeface="Microsoft Sans Serif"/>
                <a:cs typeface="Microsoft Sans Serif"/>
              </a:rPr>
              <a:t>1,s</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finishing</a:t>
            </a:r>
            <a:r>
              <a:rPr lang="en-GB" sz="1452" spc="5" dirty="0">
                <a:latin typeface="Microsoft Sans Serif"/>
                <a:cs typeface="Microsoft Sans Serif"/>
              </a:rPr>
              <a:t>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What</a:t>
            </a:r>
            <a:r>
              <a:rPr lang="en-GB" sz="1452" spc="-5" dirty="0">
                <a:latin typeface="Microsoft Sans Serif"/>
                <a:cs typeface="Microsoft Sans Serif"/>
              </a:rPr>
              <a:t> </a:t>
            </a:r>
            <a:r>
              <a:rPr lang="en-GB" sz="1452" dirty="0">
                <a:latin typeface="Microsoft Sans Serif"/>
                <a:cs typeface="Microsoft Sans Serif"/>
              </a:rPr>
              <a:t>is</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52" dirty="0">
                <a:latin typeface="Microsoft Sans Serif"/>
                <a:cs typeface="Microsoft Sans Serif"/>
              </a:rPr>
              <a:t>’s</a:t>
            </a:r>
            <a:r>
              <a:rPr lang="en-GB" sz="1452" spc="-5" dirty="0">
                <a:latin typeface="Microsoft Sans Serif"/>
                <a:cs typeface="Microsoft Sans Serif"/>
              </a:rPr>
              <a:t> </a:t>
            </a:r>
            <a:r>
              <a:rPr lang="en-GB" sz="1452" dirty="0">
                <a:latin typeface="Microsoft Sans Serif"/>
                <a:cs typeface="Microsoft Sans Serif"/>
              </a:rPr>
              <a:t>response</a:t>
            </a:r>
            <a:r>
              <a:rPr lang="en-GB" sz="1452" spc="-5" dirty="0">
                <a:latin typeface="Microsoft Sans Serif"/>
                <a:cs typeface="Microsoft Sans Serif"/>
              </a:rPr>
              <a:t> </a:t>
            </a:r>
            <a:r>
              <a:rPr lang="en-GB" sz="1452" spc="-18"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With a </a:t>
            </a:r>
            <a:r>
              <a:rPr lang="en-GB" sz="1452" spc="-9" dirty="0">
                <a:latin typeface="Microsoft Sans Serif"/>
                <a:cs typeface="Microsoft Sans Serif"/>
              </a:rPr>
              <a:t>2-</a:t>
            </a:r>
            <a:r>
              <a:rPr lang="en-GB" sz="1452" dirty="0">
                <a:latin typeface="Microsoft Sans Serif"/>
                <a:cs typeface="Microsoft Sans Serif"/>
              </a:rPr>
              <a:t>CPU machine, 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 release </a:t>
            </a:r>
            <a:r>
              <a:rPr lang="en-GB" sz="1452" spc="-9" dirty="0">
                <a:latin typeface="Microsoft Sans Serif"/>
                <a:cs typeface="Microsoft Sans Serif"/>
              </a:rPr>
              <a:t>time?</a:t>
            </a:r>
            <a:endParaRPr lang="en-GB" sz="1452" dirty="0">
              <a:latin typeface="Microsoft Sans Serif"/>
              <a:cs typeface="Microsoft Sans Serif"/>
            </a:endParaRPr>
          </a:p>
          <a:p>
            <a:pPr marL="356746" indent="-310640">
              <a:spcBef>
                <a:spcPts val="617"/>
              </a:spcBef>
              <a:buClr>
                <a:srgbClr val="993300"/>
              </a:buClr>
              <a:buSzPct val="87500"/>
              <a:buFont typeface="Lucida Sans Unicode"/>
              <a:buChar char="■"/>
              <a:tabLst>
                <a:tab pos="356746" algn="l"/>
              </a:tabLst>
            </a:pPr>
            <a:r>
              <a:rPr lang="en-GB" sz="1452" dirty="0">
                <a:latin typeface="Microsoft Sans Serif"/>
                <a:cs typeface="Microsoft Sans Serif"/>
              </a:rPr>
              <a:t>Can</a:t>
            </a:r>
            <a:r>
              <a:rPr lang="en-GB" sz="1452" spc="5"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1,2</a:t>
            </a:r>
            <a:r>
              <a:rPr lang="en-GB" sz="1429" spc="6" baseline="-21164" dirty="0">
                <a:latin typeface="Microsoft Sans Serif"/>
                <a:cs typeface="Microsoft Sans Serif"/>
              </a:rPr>
              <a:t> </a:t>
            </a:r>
            <a:r>
              <a:rPr lang="en-GB" sz="1452" dirty="0">
                <a:latin typeface="Microsoft Sans Serif"/>
                <a:cs typeface="Microsoft Sans Serif"/>
              </a:rPr>
              <a:t>and</a:t>
            </a:r>
            <a:r>
              <a:rPr lang="en-GB" sz="1452" spc="9" dirty="0">
                <a:latin typeface="Microsoft Sans Serif"/>
                <a:cs typeface="Microsoft Sans Serif"/>
              </a:rPr>
              <a:t> </a:t>
            </a:r>
            <a:r>
              <a:rPr lang="en-GB" sz="1452" dirty="0">
                <a:latin typeface="Microsoft Sans Serif"/>
                <a:cs typeface="Microsoft Sans Serif"/>
              </a:rPr>
              <a:t>τ</a:t>
            </a:r>
            <a:r>
              <a:rPr lang="en-GB" sz="1429" baseline="-21164" dirty="0">
                <a:latin typeface="Microsoft Sans Serif"/>
                <a:cs typeface="Microsoft Sans Serif"/>
              </a:rPr>
              <a:t>1,3</a:t>
            </a:r>
            <a:r>
              <a:rPr lang="en-GB" sz="1429" spc="197" baseline="-21164" dirty="0">
                <a:latin typeface="Microsoft Sans Serif"/>
                <a:cs typeface="Microsoft Sans Serif"/>
              </a:rPr>
              <a:t> </a:t>
            </a:r>
            <a:r>
              <a:rPr lang="en-GB" sz="1452" dirty="0">
                <a:latin typeface="Microsoft Sans Serif"/>
                <a:cs typeface="Microsoft Sans Serif"/>
              </a:rPr>
              <a:t>have</a:t>
            </a:r>
            <a:r>
              <a:rPr lang="en-GB" sz="1452" spc="5" dirty="0">
                <a:latin typeface="Microsoft Sans Serif"/>
                <a:cs typeface="Microsoft Sans Serif"/>
              </a:rPr>
              <a:t> </a:t>
            </a:r>
            <a:r>
              <a:rPr lang="en-GB" sz="1452" dirty="0">
                <a:latin typeface="Microsoft Sans Serif"/>
                <a:cs typeface="Microsoft Sans Serif"/>
              </a:rPr>
              <a:t>the</a:t>
            </a:r>
            <a:r>
              <a:rPr lang="en-GB" sz="1452" spc="5" dirty="0">
                <a:latin typeface="Microsoft Sans Serif"/>
                <a:cs typeface="Microsoft Sans Serif"/>
              </a:rPr>
              <a:t> </a:t>
            </a:r>
            <a:r>
              <a:rPr lang="en-GB" sz="1452" dirty="0">
                <a:latin typeface="Microsoft Sans Serif"/>
                <a:cs typeface="Microsoft Sans Serif"/>
              </a:rPr>
              <a:t>same</a:t>
            </a:r>
            <a:r>
              <a:rPr lang="en-GB" sz="1452" spc="5" dirty="0">
                <a:latin typeface="Microsoft Sans Serif"/>
                <a:cs typeface="Microsoft Sans Serif"/>
              </a:rPr>
              <a:t> </a:t>
            </a:r>
            <a:r>
              <a:rPr lang="en-GB" sz="1452" dirty="0">
                <a:latin typeface="Microsoft Sans Serif"/>
                <a:cs typeface="Microsoft Sans Serif"/>
              </a:rPr>
              <a:t>finishing </a:t>
            </a:r>
            <a:r>
              <a:rPr lang="en-GB" sz="1452" spc="-9" dirty="0">
                <a:latin typeface="Microsoft Sans Serif"/>
                <a:cs typeface="Microsoft Sans Serif"/>
              </a:rPr>
              <a:t>time?</a:t>
            </a:r>
            <a:endParaRPr lang="en-GB" sz="1452" dirty="0">
              <a:latin typeface="Microsoft Sans Serif"/>
              <a:cs typeface="Microsoft Sans Serif"/>
            </a:endParaRPr>
          </a:p>
          <a:p>
            <a:endParaRPr lang="en-SE" dirty="0"/>
          </a:p>
        </p:txBody>
      </p:sp>
    </p:spTree>
    <p:extLst>
      <p:ext uri="{BB962C8B-B14F-4D97-AF65-F5344CB8AC3E}">
        <p14:creationId xmlns:p14="http://schemas.microsoft.com/office/powerpoint/2010/main" val="25526633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08255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Precedence graph?</a:t>
            </a:r>
          </a:p>
          <a:p>
            <a:endParaRPr lang="en-SE" dirty="0"/>
          </a:p>
        </p:txBody>
      </p:sp>
    </p:spTree>
    <p:extLst>
      <p:ext uri="{BB962C8B-B14F-4D97-AF65-F5344CB8AC3E}">
        <p14:creationId xmlns:p14="http://schemas.microsoft.com/office/powerpoint/2010/main" val="21701473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p>
            <a:fld id="{A3859892-46D1-4C62-A2D1-09C994E53DF4}" type="slidenum">
              <a:rPr lang="en-US" altLang="zh-CN" smtClean="0"/>
              <a:pPr/>
              <a:t>24</a:t>
            </a:fld>
            <a:endParaRPr lang="en-US" altLang="zh-CN" dirty="0"/>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a:ln/>
        </p:spPr>
        <p:txBody>
          <a:bodyPr/>
          <a:lstStyle/>
          <a:p>
            <a:r>
              <a:rPr lang="zh-CN" altLang="en-US" dirty="0"/>
              <a:t> </a:t>
            </a:r>
            <a:r>
              <a:rPr lang="en-GB" altLang="zh-CN" dirty="0"/>
              <a:t>Using the above definitions, we have dᵢ ≥ rᵢ + Cᵢ</a:t>
            </a:r>
            <a:endParaRPr lang="zh-CN" altLang="zh-CN" dirty="0"/>
          </a:p>
        </p:txBody>
      </p:sp>
    </p:spTree>
    <p:extLst>
      <p:ext uri="{BB962C8B-B14F-4D97-AF65-F5344CB8AC3E}">
        <p14:creationId xmlns:p14="http://schemas.microsoft.com/office/powerpoint/2010/main" val="20065925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p:spPr>
        <p:txBody>
          <a:bodyPr/>
          <a:lstStyle/>
          <a:p>
            <a:fld id="{A656D049-27EC-4726-81CF-8C8B7DACD205}" type="slidenum">
              <a:rPr lang="en-US" altLang="zh-CN" smtClean="0"/>
              <a:pPr/>
              <a:t>26</a:t>
            </a:fld>
            <a:endParaRPr lang="en-US" altLang="zh-CN" dirty="0"/>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5953799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p:spPr>
        <p:txBody>
          <a:bodyPr/>
          <a:lstStyle/>
          <a:p>
            <a:fld id="{57111A14-DBA5-4F6B-8C45-6F40B556A958}" type="slidenum">
              <a:rPr lang="en-US" altLang="zh-CN" smtClean="0"/>
              <a:pPr/>
              <a:t>27</a:t>
            </a:fld>
            <a:endParaRPr lang="en-US" altLang="zh-CN" dirty="0"/>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a:ln/>
        </p:spPr>
        <p:txBody>
          <a:bodyPr/>
          <a:lstStyle/>
          <a:p>
            <a:r>
              <a:rPr lang="en-US" altLang="zh-CN" dirty="0">
                <a:ea typeface="宋体" pitchFamily="2" charset="-122"/>
              </a:rPr>
              <a:t>Execution timeline is an infinite sequence of </a:t>
            </a:r>
            <a:r>
              <a:rPr lang="en-US" altLang="zh-CN" dirty="0">
                <a:solidFill>
                  <a:srgbClr val="CC0000"/>
                </a:solidFill>
                <a:ea typeface="宋体" pitchFamily="2" charset="-122"/>
              </a:rPr>
              <a:t>hyper periods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Online monitoring and exception handling (babbling idiot prevention)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pPr eaLnBrk="1" hangingPunct="1"/>
            <a:r>
              <a:rPr lang="en-US" altLang="zh-CN" dirty="0">
                <a:ea typeface="宋体" pitchFamily="2" charset="-122"/>
              </a:rPr>
              <a:t>Advantages: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lvl="1" eaLnBrk="1" hangingPunct="1"/>
            <a:r>
              <a:rPr lang="en-US" altLang="zh-CN" dirty="0">
                <a:ea typeface="宋体" pitchFamily="2" charset="-122"/>
              </a:rPr>
              <a:t>Online monitoring and exception handling (babbling idiot prevention)</a:t>
            </a:r>
          </a:p>
          <a:p>
            <a:pPr eaLnBrk="1" hangingPunct="1"/>
            <a:r>
              <a:rPr lang="en-US" altLang="zh-CN" dirty="0">
                <a:ea typeface="宋体" pitchFamily="2" charset="-122"/>
              </a:rPr>
              <a:t>Disadvantages:</a:t>
            </a:r>
          </a:p>
          <a:p>
            <a:pPr lvl="1" eaLnBrk="1" hangingPunct="1"/>
            <a:r>
              <a:rPr lang="en-US" altLang="zh-CN" dirty="0">
                <a:ea typeface="宋体" pitchFamily="2" charset="-122"/>
              </a:rPr>
              <a:t>Not efficient for event-driven workload</a:t>
            </a:r>
          </a:p>
          <a:p>
            <a:pPr lvl="1" eaLnBrk="1" hangingPunct="1"/>
            <a:r>
              <a:rPr lang="en-US" altLang="zh-CN" dirty="0">
                <a:ea typeface="宋体" pitchFamily="2" charset="-122"/>
              </a:rPr>
              <a:t>Maintenance nightmare</a:t>
            </a:r>
          </a:p>
          <a:p>
            <a:pPr lvl="2" eaLnBrk="1" hangingPunct="1"/>
            <a:r>
              <a:rPr lang="en-US" altLang="zh-CN" dirty="0">
                <a:ea typeface="宋体" pitchFamily="2" charset="-122"/>
              </a:rPr>
              <a:t>Complete redesign when new tasks are added, or old tasks are deleted</a:t>
            </a:r>
          </a:p>
          <a:p>
            <a:pPr eaLnBrk="1" hangingPunct="1"/>
            <a:endParaRPr lang="en-US" altLang="zh-CN"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475481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5665C-7987-75F3-3A59-3564893EB1F5}"/>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904E4BA5-4EBB-7382-5A1B-924C18772DCA}"/>
              </a:ext>
            </a:extLst>
          </p:cNvPr>
          <p:cNvSpPr>
            <a:spLocks noGrp="1" noChangeArrowheads="1"/>
          </p:cNvSpPr>
          <p:nvPr>
            <p:ph type="sldNum" sz="quarter" idx="5"/>
          </p:nvPr>
        </p:nvSpPr>
        <p:spPr>
          <a:noFill/>
        </p:spPr>
        <p:txBody>
          <a:bodyPr/>
          <a:lstStyle/>
          <a:p>
            <a:fld id="{D74D5020-7D17-46E0-A3BA-AE621B35504D}" type="slidenum">
              <a:rPr lang="en-US" altLang="zh-CN" smtClean="0"/>
              <a:pPr/>
              <a:t>3</a:t>
            </a:fld>
            <a:endParaRPr lang="en-US" altLang="zh-CN"/>
          </a:p>
        </p:txBody>
      </p:sp>
      <p:sp>
        <p:nvSpPr>
          <p:cNvPr id="245763" name="Rectangle 2">
            <a:extLst>
              <a:ext uri="{FF2B5EF4-FFF2-40B4-BE49-F238E27FC236}">
                <a16:creationId xmlns:a16="http://schemas.microsoft.com/office/drawing/2014/main" id="{1D084235-D0EF-BFBE-2FD9-E4B61E72B262}"/>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1ECF6A37-7566-FA91-0DD3-2E141C2DFA86}"/>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6200007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p:cNvSpPr>
            <a:spLocks noGrp="1" noChangeArrowheads="1"/>
          </p:cNvSpPr>
          <p:nvPr>
            <p:ph type="sldNum" sz="quarter" idx="5"/>
          </p:nvPr>
        </p:nvSpPr>
        <p:spPr>
          <a:noFill/>
        </p:spPr>
        <p:txBody>
          <a:bodyPr/>
          <a:lstStyle/>
          <a:p>
            <a:fld id="{D74D5020-7D17-46E0-A3BA-AE621B35504D}" type="slidenum">
              <a:rPr lang="en-US" altLang="zh-CN" smtClean="0"/>
              <a:pPr/>
              <a:t>28</a:t>
            </a:fld>
            <a:endParaRPr lang="en-US" altLang="zh-CN" dirty="0"/>
          </a:p>
        </p:txBody>
      </p:sp>
      <p:sp>
        <p:nvSpPr>
          <p:cNvPr id="245763" name="Rectangle 2"/>
          <p:cNvSpPr>
            <a:spLocks noGrp="1" noRot="1" noChangeAspect="1" noChangeArrowheads="1" noTextEdit="1"/>
          </p:cNvSpPr>
          <p:nvPr>
            <p:ph type="sldImg"/>
          </p:nvPr>
        </p:nvSpPr>
        <p:spPr>
          <a:ln/>
        </p:spPr>
      </p:sp>
      <p:sp>
        <p:nvSpPr>
          <p:cNvPr id="24576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594988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p:cNvSpPr>
            <a:spLocks noGrp="1" noChangeArrowheads="1"/>
          </p:cNvSpPr>
          <p:nvPr>
            <p:ph type="sldNum" sz="quarter" idx="5"/>
          </p:nvPr>
        </p:nvSpPr>
        <p:spPr>
          <a:noFill/>
        </p:spPr>
        <p:txBody>
          <a:bodyPr/>
          <a:lstStyle/>
          <a:p>
            <a:fld id="{7B5885AD-CE74-4066-9BC3-F3768BA8D041}" type="slidenum">
              <a:rPr lang="en-US" altLang="zh-CN" smtClean="0"/>
              <a:pPr/>
              <a:t>29</a:t>
            </a:fld>
            <a:endParaRPr lang="en-US" altLang="zh-CN"/>
          </a:p>
        </p:txBody>
      </p:sp>
      <p:sp>
        <p:nvSpPr>
          <p:cNvPr id="246787" name="Rectangle 2"/>
          <p:cNvSpPr>
            <a:spLocks noGrp="1" noRot="1" noChangeAspect="1" noChangeArrowheads="1" noTextEdit="1"/>
          </p:cNvSpPr>
          <p:nvPr>
            <p:ph type="sldImg"/>
          </p:nvPr>
        </p:nvSpPr>
        <p:spPr>
          <a:ln/>
        </p:spPr>
      </p:sp>
      <p:sp>
        <p:nvSpPr>
          <p:cNvPr id="24678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1271785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3DCE26E3-4CAC-4122-B450-E38D8853F140}" type="slidenum">
              <a:rPr lang="en-US" altLang="zh-CN" smtClean="0"/>
              <a:pPr/>
              <a:t>30</a:t>
            </a:fld>
            <a:endParaRPr lang="en-US" altLang="zh-CN"/>
          </a:p>
        </p:txBody>
      </p:sp>
      <p:sp>
        <p:nvSpPr>
          <p:cNvPr id="266243" name="Rectangle 2"/>
          <p:cNvSpPr>
            <a:spLocks noGrp="1" noRot="1" noChangeAspect="1" noChangeArrowheads="1" noTextEdit="1"/>
          </p:cNvSpPr>
          <p:nvPr>
            <p:ph type="sldImg"/>
          </p:nvPr>
        </p:nvSpPr>
        <p:spPr>
          <a:ln/>
        </p:spPr>
      </p:sp>
      <p:sp>
        <p:nvSpPr>
          <p:cNvPr id="266244"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ea typeface="宋体" pitchFamily="2" charset="-122"/>
              </a:rPr>
              <a:t>RTA also applies to DMS</a:t>
            </a:r>
          </a:p>
          <a:p>
            <a:endParaRPr lang="zh-CN" altLang="zh-CN" dirty="0"/>
          </a:p>
        </p:txBody>
      </p:sp>
    </p:spTree>
    <p:extLst>
      <p:ext uri="{BB962C8B-B14F-4D97-AF65-F5344CB8AC3E}">
        <p14:creationId xmlns:p14="http://schemas.microsoft.com/office/powerpoint/2010/main" val="21844092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p:cNvSpPr>
            <a:spLocks noGrp="1" noChangeArrowheads="1"/>
          </p:cNvSpPr>
          <p:nvPr>
            <p:ph type="sldNum" sz="quarter" idx="5"/>
          </p:nvPr>
        </p:nvSpPr>
        <p:spPr>
          <a:noFill/>
        </p:spPr>
        <p:txBody>
          <a:bodyPr/>
          <a:lstStyle/>
          <a:p>
            <a:fld id="{BAA7884C-A33D-48BA-AC97-BC408073B2FA}" type="slidenum">
              <a:rPr lang="en-US" altLang="zh-CN" smtClean="0"/>
              <a:pPr/>
              <a:t>31</a:t>
            </a:fld>
            <a:endParaRPr lang="en-US" altLang="zh-CN"/>
          </a:p>
        </p:txBody>
      </p:sp>
      <p:sp>
        <p:nvSpPr>
          <p:cNvPr id="251907" name="Rectangle 2"/>
          <p:cNvSpPr>
            <a:spLocks noGrp="1" noRot="1" noChangeAspect="1" noChangeArrowheads="1" noTextEdit="1"/>
          </p:cNvSpPr>
          <p:nvPr>
            <p:ph type="sldImg"/>
          </p:nvPr>
        </p:nvSpPr>
        <p:spPr>
          <a:ln/>
        </p:spPr>
      </p:sp>
      <p:sp>
        <p:nvSpPr>
          <p:cNvPr id="251908" name="Rectangle 3"/>
          <p:cNvSpPr>
            <a:spLocks noGrp="1" noChangeArrowheads="1"/>
          </p:cNvSpPr>
          <p:nvPr>
            <p:ph type="body" idx="1"/>
          </p:nvPr>
        </p:nvSpPr>
        <p:spPr>
          <a:noFill/>
          <a:ln/>
        </p:spPr>
        <p:txBody>
          <a:bodyPr/>
          <a:lstStyle/>
          <a:p>
            <a:pPr lvl="2" eaLnBrk="1" hangingPunct="1"/>
            <a:endParaRPr lang="en-GB" altLang="zh-CN" dirty="0">
              <a:ea typeface="宋体" pitchFamily="2" charset="-122"/>
            </a:endParaRPr>
          </a:p>
          <a:p>
            <a:pPr lvl="2" eaLnBrk="1" hangingPunct="1"/>
            <a:r>
              <a:rPr lang="en-GB" altLang="zh-CN" dirty="0">
                <a:ea typeface="宋体" pitchFamily="2" charset="-122"/>
              </a:rPr>
              <a:t>refers to a class of algorithms whose running time is polynomial in the numeric value of the input but not necessarily in the input size (the number of bits required to represent the input). This distinction arises because the numeric value of an input can be exponentially larger than its representation in bits.</a:t>
            </a: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7523293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Rectangle 7"/>
          <p:cNvSpPr>
            <a:spLocks noGrp="1" noChangeArrowheads="1"/>
          </p:cNvSpPr>
          <p:nvPr>
            <p:ph type="sldNum" sz="quarter" idx="5"/>
          </p:nvPr>
        </p:nvSpPr>
        <p:spPr>
          <a:noFill/>
        </p:spPr>
        <p:txBody>
          <a:bodyPr/>
          <a:lstStyle/>
          <a:p>
            <a:fld id="{53412548-A447-48CF-B8CB-17FC18E72028}" type="slidenum">
              <a:rPr lang="en-US" altLang="zh-CN" smtClean="0"/>
              <a:pPr/>
              <a:t>32</a:t>
            </a:fld>
            <a:endParaRPr lang="en-US" altLang="zh-CN"/>
          </a:p>
        </p:txBody>
      </p:sp>
      <p:sp>
        <p:nvSpPr>
          <p:cNvPr id="252931"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m:t>
                        </m:r>
                        <m:r>
                          <a:rPr lang="en-GB" i="1">
                            <a:latin typeface="Cambria Math" panose="02040503050406030204" pitchFamily="18" charset="0"/>
                          </a:rPr>
                          <m:t>𝑁</m:t>
                        </m:r>
                      </m:sup>
                    </m:sSup>
                    <m:r>
                      <a:rPr lang="en-GB" i="1">
                        <a:latin typeface="Cambria Math" panose="02040503050406030204" pitchFamily="18" charset="0"/>
                      </a:rPr>
                      <m:t>−</m:t>
                    </m:r>
                    <m:r>
                      <a:rPr lang="en-GB" i="1">
                        <a:latin typeface="Cambria Math" panose="02040503050406030204" pitchFamily="18" charset="0"/>
                      </a:rPr>
                      <m:t>1</m:t>
                    </m:r>
                    <m:r>
                      <a:rPr lang="en-GB" i="1">
                        <a:latin typeface="Cambria Math" panose="02040503050406030204" pitchFamily="18" charset="0"/>
                      </a:rPr>
                      <m:t>)</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0</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Choice>
        <mc:Fallback xmlns="">
          <p:sp>
            <p:nvSpPr>
              <p:cNvPr id="252932" name="Rectangle 3"/>
              <p:cNvSpPr>
                <a:spLocks noGrp="1" noChangeArrowheads="1"/>
              </p:cNvSpPr>
              <p:nvPr>
                <p:ph type="body" idx="1"/>
              </p:nvPr>
            </p:nvSpPr>
            <p:spPr>
              <a:noFill/>
              <a:ln/>
            </p:spPr>
            <p:txBody>
              <a:bodyPr/>
              <a:lstStyle/>
              <a:p>
                <a:pPr eaLnBrk="1" hangingPunct="1"/>
                <a:r>
                  <a:rPr lang="en-US" altLang="zh-CN" dirty="0">
                    <a:ea typeface="宋体" pitchFamily="2" charset="-122"/>
                  </a:rPr>
                  <a:t> (not deadline-monotonic!) Applies to rate-monotonic priority assignment</a:t>
                </a:r>
                <a:r>
                  <a:rPr lang="en-GB" dirty="0"/>
                  <a:t>A taskset is schedulable under RM scheduling if its system utilization </a:t>
                </a:r>
                <a:r>
                  <a:rPr lang="en-GB" i="0">
                    <a:latin typeface="Cambria Math" panose="02040503050406030204" pitchFamily="18" charset="0"/>
                  </a:rPr>
                  <a:t>𝑈=∑_(𝑖=1)^𝑁▒𝐶_𝑖/𝑇_𝑖 ≤𝑁(2^(1/𝑁)−1)</a:t>
                </a:r>
                <a:endParaRPr lang="en-GB" dirty="0"/>
              </a:p>
              <a:p>
                <a:pPr lvl="1" eaLnBrk="1" hangingPunct="1"/>
                <a:r>
                  <a:rPr lang="en-GB" altLang="zh-CN" i="0">
                    <a:latin typeface="Cambria Math" panose="02040503050406030204" pitchFamily="18" charset="0"/>
                    <a:ea typeface="宋体" pitchFamily="2" charset="-122"/>
                  </a:rPr>
                  <a:t>𝑈→0.69</a:t>
                </a:r>
                <a:r>
                  <a:rPr lang="en-US" altLang="zh-CN" dirty="0">
                    <a:ea typeface="宋体" pitchFamily="2" charset="-122"/>
                  </a:rPr>
                  <a:t> as </a:t>
                </a:r>
                <a:r>
                  <a:rPr lang="en-GB" altLang="zh-CN" i="0">
                    <a:latin typeface="Cambria Math" panose="02040503050406030204" pitchFamily="18" charset="0"/>
                    <a:ea typeface="宋体" pitchFamily="2" charset="-122"/>
                  </a:rPr>
                  <a:t>𝑁→∞</a:t>
                </a:r>
                <a:endParaRPr lang="en-US" altLang="zh-CN" dirty="0">
                  <a:ea typeface="宋体" pitchFamily="2" charset="-122"/>
                </a:endParaRPr>
              </a:p>
              <a:p>
                <a:pPr lvl="1" eaLnBrk="1" hangingPunct="1"/>
                <a:r>
                  <a:rPr lang="en-US" altLang="zh-CN" dirty="0">
                    <a:ea typeface="宋体" pitchFamily="2" charset="-122"/>
                  </a:rPr>
                  <a:t>Assumptions: task period equal to deadline (</a:t>
                </a:r>
                <a:r>
                  <a:rPr lang="en-GB" altLang="zh-CN" i="0">
                    <a:latin typeface="Cambria Math" panose="02040503050406030204" pitchFamily="18" charset="0"/>
                    <a:ea typeface="宋体" pitchFamily="2" charset="-122"/>
                  </a:rPr>
                  <a:t>𝑃_𝑖=𝐷_𝑖</a:t>
                </a:r>
                <a:r>
                  <a:rPr lang="en-US" altLang="zh-CN" dirty="0">
                    <a:ea typeface="宋体" pitchFamily="2" charset="-122"/>
                  </a:rPr>
                  <a:t>); task with smaller period </a:t>
                </a:r>
                <a:r>
                  <a:rPr lang="en-GB" altLang="zh-CN" i="0">
                    <a:latin typeface="Cambria Math" panose="02040503050406030204" pitchFamily="18" charset="0"/>
                    <a:ea typeface="宋体" pitchFamily="2" charset="-122"/>
                  </a:rPr>
                  <a:t>𝑃_𝑖</a:t>
                </a:r>
                <a:r>
                  <a:rPr lang="en-US" altLang="zh-CN" dirty="0">
                    <a:ea typeface="宋体" pitchFamily="2" charset="-122"/>
                  </a:rPr>
                  <a:t> is assigned higher priority (RM priority assignment); tasks are independent (no resource sharing)</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zh-CN" altLang="zh-CN" dirty="0"/>
              </a:p>
            </p:txBody>
          </p:sp>
        </mc:Fallback>
      </mc:AlternateContent>
    </p:spTree>
    <p:extLst>
      <p:ext uri="{BB962C8B-B14F-4D97-AF65-F5344CB8AC3E}">
        <p14:creationId xmlns:p14="http://schemas.microsoft.com/office/powerpoint/2010/main" val="319890443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0512895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p:spPr>
        <p:txBody>
          <a:bodyPr/>
          <a:lstStyle/>
          <a:p>
            <a:fld id="{CC871CBB-01E4-4711-BE5A-DD2438454939}" type="slidenum">
              <a:rPr lang="en-US" altLang="zh-CN" smtClean="0"/>
              <a:pPr/>
              <a:t>34</a:t>
            </a:fld>
            <a:endParaRPr lang="en-US" altLang="zh-CN"/>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39906735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4FC71-B9B9-90B3-B391-DBEF03B851C9}"/>
            </a:ext>
          </a:extLst>
        </p:cNvPr>
        <p:cNvGrpSpPr/>
        <p:nvPr/>
      </p:nvGrpSpPr>
      <p:grpSpPr>
        <a:xfrm>
          <a:off x="0" y="0"/>
          <a:ext cx="0" cy="0"/>
          <a:chOff x="0" y="0"/>
          <a:chExt cx="0" cy="0"/>
        </a:xfrm>
      </p:grpSpPr>
      <p:sp>
        <p:nvSpPr>
          <p:cNvPr id="257026" name="Rectangle 7">
            <a:extLst>
              <a:ext uri="{FF2B5EF4-FFF2-40B4-BE49-F238E27FC236}">
                <a16:creationId xmlns:a16="http://schemas.microsoft.com/office/drawing/2014/main" id="{5AA9B204-C1FB-DACD-A31C-970C0F6F600E}"/>
              </a:ext>
            </a:extLst>
          </p:cNvPr>
          <p:cNvSpPr>
            <a:spLocks noGrp="1" noChangeArrowheads="1"/>
          </p:cNvSpPr>
          <p:nvPr>
            <p:ph type="sldNum" sz="quarter" idx="5"/>
          </p:nvPr>
        </p:nvSpPr>
        <p:spPr>
          <a:noFill/>
        </p:spPr>
        <p:txBody>
          <a:bodyPr/>
          <a:lstStyle/>
          <a:p>
            <a:fld id="{CC871CBB-01E4-4711-BE5A-DD2438454939}" type="slidenum">
              <a:rPr lang="en-US" altLang="zh-CN" smtClean="0"/>
              <a:pPr/>
              <a:t>35</a:t>
            </a:fld>
            <a:endParaRPr lang="en-US" altLang="zh-CN"/>
          </a:p>
        </p:txBody>
      </p:sp>
      <p:sp>
        <p:nvSpPr>
          <p:cNvPr id="257027" name="Rectangle 2">
            <a:extLst>
              <a:ext uri="{FF2B5EF4-FFF2-40B4-BE49-F238E27FC236}">
                <a16:creationId xmlns:a16="http://schemas.microsoft.com/office/drawing/2014/main" id="{A4B1E327-78A4-9BC8-547C-49A5FED303FE}"/>
              </a:ext>
            </a:extLst>
          </p:cNvPr>
          <p:cNvSpPr>
            <a:spLocks noGrp="1" noRot="1" noChangeAspect="1" noChangeArrowheads="1" noTextEdit="1"/>
          </p:cNvSpPr>
          <p:nvPr>
            <p:ph type="sldImg"/>
          </p:nvPr>
        </p:nvSpPr>
        <p:spPr>
          <a:ln/>
        </p:spPr>
      </p:sp>
      <p:sp>
        <p:nvSpPr>
          <p:cNvPr id="257028" name="Rectangle 3">
            <a:extLst>
              <a:ext uri="{FF2B5EF4-FFF2-40B4-BE49-F238E27FC236}">
                <a16:creationId xmlns:a16="http://schemas.microsoft.com/office/drawing/2014/main" id="{E4A7B9F6-531F-FD7E-E2AB-89DFC8202ED6}"/>
              </a:ext>
            </a:extLst>
          </p:cNvPr>
          <p:cNvSpPr>
            <a:spLocks noGrp="1" noChangeArrowheads="1"/>
          </p:cNvSpPr>
          <p:nvPr>
            <p:ph type="body" idx="1"/>
          </p:nvPr>
        </p:nvSpPr>
        <p:spPr>
          <a:noFill/>
          <a:ln/>
        </p:spPr>
        <p:txBody>
          <a:bodyPr/>
          <a:lstStyle/>
          <a:p>
            <a:pPr>
              <a:lnSpc>
                <a:spcPct val="90000"/>
              </a:lnSpc>
            </a:pPr>
            <a:r>
              <a:rPr lang="en-US" altLang="zh-CN" dirty="0">
                <a:ea typeface="宋体" pitchFamily="2" charset="-122"/>
              </a:rPr>
              <a:t>Synchronous </a:t>
            </a:r>
            <a:r>
              <a:rPr lang="en-US" altLang="zh-CN" dirty="0" err="1">
                <a:ea typeface="宋体" pitchFamily="2" charset="-122"/>
              </a:rPr>
              <a:t>taskset</a:t>
            </a:r>
            <a:r>
              <a:rPr lang="en-US" altLang="zh-CN" dirty="0">
                <a:ea typeface="宋体" pitchFamily="2" charset="-122"/>
              </a:rPr>
              <a:t>: all tasks are released at time 0 simultaneously.</a:t>
            </a:r>
          </a:p>
          <a:p>
            <a:pPr lvl="1">
              <a:lnSpc>
                <a:spcPct val="90000"/>
              </a:lnSpc>
            </a:pPr>
            <a:r>
              <a:rPr lang="en-US" altLang="zh-CN" dirty="0">
                <a:ea typeface="宋体" pitchFamily="2" charset="-122"/>
              </a:rPr>
              <a:t>This is the worst-case: if taskset is schedulable with this assumption, then it will be schedulable for any other release offset</a:t>
            </a:r>
          </a:p>
          <a:p>
            <a:pPr lvl="1">
              <a:lnSpc>
                <a:spcPct val="90000"/>
              </a:lnSpc>
            </a:pPr>
            <a:endParaRPr lang="en-US" altLang="zh-CN" dirty="0">
              <a:ea typeface="宋体" pitchFamily="2" charset="-122"/>
            </a:endParaRPr>
          </a:p>
          <a:p>
            <a:pPr marL="457200" marR="0" lvl="1" indent="0" algn="l" defTabSz="914400" rtl="0" eaLnBrk="0" fontAlgn="base" latinLnBrk="0" hangingPunct="0">
              <a:lnSpc>
                <a:spcPct val="90000"/>
              </a:lnSpc>
              <a:spcBef>
                <a:spcPct val="40000"/>
              </a:spcBef>
              <a:spcAft>
                <a:spcPct val="0"/>
              </a:spcAft>
              <a:buClrTx/>
              <a:buSzTx/>
              <a:buFontTx/>
              <a:buNone/>
              <a:tabLst/>
              <a:defRPr/>
            </a:pPr>
            <a:r>
              <a:rPr lang="en-US" altLang="zh-CN" sz="1200" b="0" dirty="0">
                <a:latin typeface="Gill Sans Light" charset="0"/>
                <a:ea typeface="宋体" pitchFamily="2" charset="-122"/>
              </a:rPr>
              <a:t>Let’s explain this equation with the example taskset</a:t>
            </a:r>
          </a:p>
          <a:p>
            <a:pPr lvl="1">
              <a:lnSpc>
                <a:spcPct val="90000"/>
              </a:lnSpc>
            </a:pPr>
            <a:endParaRPr lang="en-US" altLang="zh-CN" dirty="0">
              <a:ea typeface="宋体" pitchFamily="2" charset="-122"/>
            </a:endParaRPr>
          </a:p>
          <a:p>
            <a:endParaRPr lang="zh-CN" altLang="zh-CN" dirty="0"/>
          </a:p>
        </p:txBody>
      </p:sp>
    </p:spTree>
    <p:extLst>
      <p:ext uri="{BB962C8B-B14F-4D97-AF65-F5344CB8AC3E}">
        <p14:creationId xmlns:p14="http://schemas.microsoft.com/office/powerpoint/2010/main" val="28797664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p:spPr>
        <p:txBody>
          <a:bodyPr/>
          <a:lstStyle/>
          <a:p>
            <a:fld id="{BDFD4EB2-C187-48B0-AD8A-ECB660638E89}" type="slidenum">
              <a:rPr lang="en-US" altLang="zh-CN" smtClean="0"/>
              <a:pPr/>
              <a:t>36</a:t>
            </a:fld>
            <a:endParaRPr lang="en-US" altLang="zh-CN"/>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56469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7"/>
          <p:cNvSpPr>
            <a:spLocks noGrp="1" noChangeArrowheads="1"/>
          </p:cNvSpPr>
          <p:nvPr>
            <p:ph type="sldNum" sz="quarter" idx="5"/>
          </p:nvPr>
        </p:nvSpPr>
        <p:spPr>
          <a:noFill/>
        </p:spPr>
        <p:txBody>
          <a:bodyPr/>
          <a:lstStyle/>
          <a:p>
            <a:fld id="{FED2C734-B586-4EEB-8D9C-EA6E325DA63E}" type="slidenum">
              <a:rPr lang="en-US" altLang="zh-CN" smtClean="0"/>
              <a:pPr/>
              <a:t>37</a:t>
            </a:fld>
            <a:endParaRPr lang="en-US" altLang="zh-CN"/>
          </a:p>
        </p:txBody>
      </p:sp>
      <p:sp>
        <p:nvSpPr>
          <p:cNvPr id="258051" name="Rectangle 2"/>
          <p:cNvSpPr>
            <a:spLocks noGrp="1" noRot="1" noChangeAspect="1" noChangeArrowheads="1" noTextEdit="1"/>
          </p:cNvSpPr>
          <p:nvPr>
            <p:ph type="sldImg"/>
          </p:nvPr>
        </p:nvSpPr>
        <p:spPr>
          <a:ln/>
        </p:spPr>
      </p:sp>
      <p:sp>
        <p:nvSpPr>
          <p:cNvPr id="25805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7287083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send complete robot status every 20 </a:t>
            </a:r>
            <a:r>
              <a:rPr lang="en-GB" sz="1200" dirty="0" err="1"/>
              <a:t>ms</a:t>
            </a:r>
            <a:endParaRPr lang="en-GB" sz="1200" dirty="0"/>
          </a:p>
          <a:p>
            <a:endParaRPr lang="en-SE" dirty="0"/>
          </a:p>
        </p:txBody>
      </p:sp>
    </p:spTree>
    <p:extLst>
      <p:ext uri="{BB962C8B-B14F-4D97-AF65-F5344CB8AC3E}">
        <p14:creationId xmlns:p14="http://schemas.microsoft.com/office/powerpoint/2010/main" val="360862597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4" name="Rectangle 7"/>
          <p:cNvSpPr>
            <a:spLocks noGrp="1" noChangeArrowheads="1"/>
          </p:cNvSpPr>
          <p:nvPr>
            <p:ph type="sldNum" sz="quarter" idx="5"/>
          </p:nvPr>
        </p:nvSpPr>
        <p:spPr>
          <a:noFill/>
        </p:spPr>
        <p:txBody>
          <a:bodyPr/>
          <a:lstStyle/>
          <a:p>
            <a:fld id="{00A4A949-D771-4F4E-B0AA-0036010B8DB0}" type="slidenum">
              <a:rPr lang="en-US" altLang="zh-CN" smtClean="0"/>
              <a:pPr/>
              <a:t>38</a:t>
            </a:fld>
            <a:endParaRPr lang="en-US" altLang="zh-CN"/>
          </a:p>
        </p:txBody>
      </p:sp>
      <p:sp>
        <p:nvSpPr>
          <p:cNvPr id="259075" name="Rectangle 2"/>
          <p:cNvSpPr>
            <a:spLocks noGrp="1" noRot="1" noChangeAspect="1" noChangeArrowheads="1" noTextEdit="1"/>
          </p:cNvSpPr>
          <p:nvPr>
            <p:ph type="sldImg"/>
          </p:nvPr>
        </p:nvSpPr>
        <p:spPr>
          <a:ln/>
        </p:spPr>
      </p:sp>
      <p:sp>
        <p:nvSpPr>
          <p:cNvPr id="25907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2987112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p:spPr>
        <p:txBody>
          <a:bodyPr/>
          <a:lstStyle/>
          <a:p>
            <a:fld id="{1BE3F2E6-C2E7-487F-A4AF-17473CBF3C5A}" type="slidenum">
              <a:rPr lang="en-US" altLang="zh-CN" smtClean="0"/>
              <a:pPr/>
              <a:t>39</a:t>
            </a:fld>
            <a:endParaRPr lang="en-US" altLang="zh-CN"/>
          </a:p>
        </p:txBody>
      </p:sp>
      <p:sp>
        <p:nvSpPr>
          <p:cNvPr id="260099" name="Rectangle 2"/>
          <p:cNvSpPr>
            <a:spLocks noGrp="1" noRot="1" noChangeAspect="1" noChangeArrowheads="1" noTextEdit="1"/>
          </p:cNvSpPr>
          <p:nvPr>
            <p:ph type="sldImg"/>
          </p:nvPr>
        </p:nvSpPr>
        <p:spPr>
          <a:ln/>
        </p:spPr>
      </p:sp>
      <p:sp>
        <p:nvSpPr>
          <p:cNvPr id="260100" name="Rectangle 3"/>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336693085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7"/>
          <p:cNvSpPr>
            <a:spLocks noGrp="1" noChangeArrowheads="1"/>
          </p:cNvSpPr>
          <p:nvPr>
            <p:ph type="sldNum" sz="quarter" idx="5"/>
          </p:nvPr>
        </p:nvSpPr>
        <p:spPr>
          <a:noFill/>
        </p:spPr>
        <p:txBody>
          <a:bodyPr/>
          <a:lstStyle/>
          <a:p>
            <a:fld id="{F11BCFF1-ADE2-4397-AE1B-97C47CFA3CAD}" type="slidenum">
              <a:rPr lang="en-US" altLang="zh-CN" smtClean="0"/>
              <a:pPr/>
              <a:t>40</a:t>
            </a:fld>
            <a:endParaRPr lang="en-US" altLang="zh-CN"/>
          </a:p>
        </p:txBody>
      </p:sp>
      <p:sp>
        <p:nvSpPr>
          <p:cNvPr id="261123" name="Rectangle 2"/>
          <p:cNvSpPr>
            <a:spLocks noGrp="1" noRot="1" noChangeAspect="1" noChangeArrowheads="1" noTextEdit="1"/>
          </p:cNvSpPr>
          <p:nvPr>
            <p:ph type="sldImg"/>
          </p:nvPr>
        </p:nvSpPr>
        <p:spPr>
          <a:ln/>
        </p:spPr>
      </p:sp>
      <p:sp>
        <p:nvSpPr>
          <p:cNvPr id="261124"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195233323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146" name="Rectangle 7"/>
          <p:cNvSpPr>
            <a:spLocks noGrp="1" noChangeArrowheads="1"/>
          </p:cNvSpPr>
          <p:nvPr>
            <p:ph type="sldNum" sz="quarter" idx="5"/>
          </p:nvPr>
        </p:nvSpPr>
        <p:spPr>
          <a:noFill/>
        </p:spPr>
        <p:txBody>
          <a:bodyPr/>
          <a:lstStyle/>
          <a:p>
            <a:fld id="{7EC66AFE-4E8A-4950-AA77-831666816739}" type="slidenum">
              <a:rPr lang="en-US" altLang="zh-CN" smtClean="0"/>
              <a:pPr/>
              <a:t>41</a:t>
            </a:fld>
            <a:endParaRPr lang="en-US" altLang="zh-CN"/>
          </a:p>
        </p:txBody>
      </p:sp>
      <p:sp>
        <p:nvSpPr>
          <p:cNvPr id="262147" name="Rectangle 2"/>
          <p:cNvSpPr>
            <a:spLocks noGrp="1" noRot="1" noChangeAspect="1" noChangeArrowheads="1" noTextEdit="1"/>
          </p:cNvSpPr>
          <p:nvPr>
            <p:ph type="sldImg"/>
          </p:nvPr>
        </p:nvSpPr>
        <p:spPr>
          <a:ln/>
        </p:spPr>
      </p:sp>
      <p:sp>
        <p:nvSpPr>
          <p:cNvPr id="26214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99584323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3170" name="Rectangle 7"/>
          <p:cNvSpPr>
            <a:spLocks noGrp="1" noChangeArrowheads="1"/>
          </p:cNvSpPr>
          <p:nvPr>
            <p:ph type="sldNum" sz="quarter" idx="5"/>
          </p:nvPr>
        </p:nvSpPr>
        <p:spPr>
          <a:noFill/>
        </p:spPr>
        <p:txBody>
          <a:bodyPr/>
          <a:lstStyle/>
          <a:p>
            <a:fld id="{782F3BE1-944B-4158-B057-AB191133D559}" type="slidenum">
              <a:rPr lang="en-US" altLang="zh-CN" smtClean="0"/>
              <a:pPr/>
              <a:t>42</a:t>
            </a:fld>
            <a:endParaRPr lang="en-US" altLang="zh-CN"/>
          </a:p>
        </p:txBody>
      </p:sp>
      <p:sp>
        <p:nvSpPr>
          <p:cNvPr id="263171" name="Rectangle 2"/>
          <p:cNvSpPr>
            <a:spLocks noGrp="1" noRot="1" noChangeAspect="1" noChangeArrowheads="1" noTextEdit="1"/>
          </p:cNvSpPr>
          <p:nvPr>
            <p:ph type="sldImg"/>
          </p:nvPr>
        </p:nvSpPr>
        <p:spPr>
          <a:ln/>
        </p:spPr>
      </p:sp>
      <p:sp>
        <p:nvSpPr>
          <p:cNvPr id="26317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ea typeface="宋体" pitchFamily="2" charset="-122"/>
              </a:rPr>
              <a:t>R3 = 12 + ceil(32/30)*10 + ceil(32/40)*10 = 42</a:t>
            </a:r>
          </a:p>
          <a:p>
            <a:endParaRPr lang="zh-CN" altLang="zh-CN" dirty="0"/>
          </a:p>
        </p:txBody>
      </p:sp>
    </p:spTree>
    <p:extLst>
      <p:ext uri="{BB962C8B-B14F-4D97-AF65-F5344CB8AC3E}">
        <p14:creationId xmlns:p14="http://schemas.microsoft.com/office/powerpoint/2010/main" val="62051908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194" name="Rectangle 7"/>
          <p:cNvSpPr>
            <a:spLocks noGrp="1" noChangeArrowheads="1"/>
          </p:cNvSpPr>
          <p:nvPr>
            <p:ph type="sldNum" sz="quarter" idx="5"/>
          </p:nvPr>
        </p:nvSpPr>
        <p:spPr>
          <a:noFill/>
        </p:spPr>
        <p:txBody>
          <a:bodyPr/>
          <a:lstStyle/>
          <a:p>
            <a:fld id="{86BF8278-38B0-4CBE-87C1-C7C2EA34C8B9}" type="slidenum">
              <a:rPr lang="en-US" altLang="zh-CN" smtClean="0"/>
              <a:pPr/>
              <a:t>43</a:t>
            </a:fld>
            <a:endParaRPr lang="en-US" altLang="zh-CN"/>
          </a:p>
        </p:txBody>
      </p:sp>
      <p:sp>
        <p:nvSpPr>
          <p:cNvPr id="264195" name="Rectangle 2"/>
          <p:cNvSpPr>
            <a:spLocks noGrp="1" noRot="1" noChangeAspect="1" noChangeArrowheads="1" noTextEdit="1"/>
          </p:cNvSpPr>
          <p:nvPr>
            <p:ph type="sldImg"/>
          </p:nvPr>
        </p:nvSpPr>
        <p:spPr>
          <a:ln/>
        </p:spPr>
      </p:sp>
      <p:sp>
        <p:nvSpPr>
          <p:cNvPr id="264196"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40945824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D1DF8D82-66D0-4684-91B3-08C20DEC5EE4}" type="slidenum">
              <a:rPr lang="en-US" altLang="zh-CN" smtClean="0"/>
              <a:pPr/>
              <a:t>44</a:t>
            </a:fld>
            <a:endParaRPr lang="en-US" altLang="zh-CN"/>
          </a:p>
        </p:txBody>
      </p:sp>
      <p:sp>
        <p:nvSpPr>
          <p:cNvPr id="265219" name="Rectangle 2"/>
          <p:cNvSpPr>
            <a:spLocks noGrp="1" noRot="1" noChangeAspect="1" noChangeArrowheads="1" noTextEdit="1"/>
          </p:cNvSpPr>
          <p:nvPr>
            <p:ph type="sldImg"/>
          </p:nvPr>
        </p:nvSpPr>
        <p:spPr>
          <a:ln/>
        </p:spPr>
      </p:sp>
      <mc:AlternateContent xmlns:mc="http://schemas.openxmlformats.org/markup-compatibility/2006" xmlns:a14="http://schemas.microsoft.com/office/drawing/2010/main">
        <mc:Choice Requires="a14">
          <p:sp>
            <p:nvSpPr>
              <p:cNvPr id="265220" name="Rectangle 3"/>
              <p:cNvSpPr>
                <a:spLocks noGrp="1" noChangeArrowheads="1"/>
              </p:cNvSpPr>
              <p:nvPr>
                <p:ph type="body" idx="1"/>
              </p:nvPr>
            </p:nvSpPr>
            <p:spPr>
              <a:noFill/>
              <a:ln/>
            </p:spPr>
            <p:txBody>
              <a:bodyPr/>
              <a:lstStyle/>
              <a:p>
                <a:pPr/>
                <a14:m>
                  <m:oMathPara xmlns:m="http://schemas.openxmlformats.org/officeDocument/2006/math">
                    <m:oMathParaPr>
                      <m:jc m:val="centerGroup"/>
                    </m:oMathParaPr>
                    <m:oMath xmlns:m="http://schemas.openxmlformats.org/officeDocument/2006/math">
                      <m:sSub>
                        <m:sSubPr>
                          <m:ctrlPr>
                            <a:rPr lang="en-GB" altLang="zh-CN" sz="1200" b="0" i="1" dirty="0" smtClean="0">
                              <a:latin typeface="Cambria Math" panose="02040503050406030204" pitchFamily="18" charset="0"/>
                              <a:ea typeface="宋体" pitchFamily="2" charset="-122"/>
                            </a:rPr>
                          </m:ctrlPr>
                        </m:sSubPr>
                        <m:e>
                          <m:r>
                            <a:rPr lang="en-US" altLang="zh-CN" sz="1200" i="1" dirty="0" smtClean="0">
                              <a:latin typeface="Cambria Math" panose="02040503050406030204" pitchFamily="18" charset="0"/>
                              <a:ea typeface="宋体" pitchFamily="2" charset="-122"/>
                            </a:rPr>
                            <m:t>𝑅</m:t>
                          </m:r>
                        </m:e>
                        <m:sub>
                          <m:r>
                            <a:rPr lang="en-US" altLang="zh-CN" sz="1200" i="1" dirty="0" smtClean="0">
                              <a:latin typeface="Cambria Math" panose="02040503050406030204" pitchFamily="18" charset="0"/>
                              <a:ea typeface="宋体" pitchFamily="2" charset="-122"/>
                            </a:rPr>
                            <m:t>3</m:t>
                          </m:r>
                        </m:sub>
                      </m:sSub>
                      <m:r>
                        <a:rPr lang="en-US" altLang="zh-CN" sz="1200" i="1" dirty="0" smtClean="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 </m:t>
                      </m:r>
                      <m:r>
                        <a:rPr lang="en-US" altLang="zh-CN" sz="1200" i="1" dirty="0">
                          <a:latin typeface="Cambria Math" panose="02040503050406030204" pitchFamily="18" charset="0"/>
                          <a:ea typeface="宋体" pitchFamily="2" charset="-122"/>
                        </a:rPr>
                        <m:t>52</m:t>
                      </m:r>
                      <m:r>
                        <a:rPr lang="en-US" altLang="zh-CN" sz="1200" i="1" dirty="0">
                          <a:latin typeface="Cambria Math" panose="02040503050406030204" pitchFamily="18" charset="0"/>
                          <a:ea typeface="宋体" pitchFamily="2" charset="-122"/>
                        </a:rPr>
                        <m:t> ≤</m:t>
                      </m:r>
                      <m:sSub>
                        <m:sSubPr>
                          <m:ctrlPr>
                            <a:rPr lang="en-GB" altLang="zh-CN" sz="1200" b="0" i="1" dirty="0" smtClean="0">
                              <a:latin typeface="Cambria Math" panose="02040503050406030204" pitchFamily="18" charset="0"/>
                              <a:ea typeface="宋体" pitchFamily="2" charset="-122"/>
                            </a:rPr>
                          </m:ctrlPr>
                        </m:sSubPr>
                        <m:e>
                          <m:r>
                            <a:rPr lang="en-US" altLang="zh-CN" sz="1200" i="1" dirty="0">
                              <a:latin typeface="Cambria Math" panose="02040503050406030204" pitchFamily="18" charset="0"/>
                              <a:ea typeface="宋体" pitchFamily="2" charset="-122"/>
                            </a:rPr>
                            <m:t>𝐷</m:t>
                          </m:r>
                        </m:e>
                        <m:sub>
                          <m:r>
                            <a:rPr lang="en-US" altLang="zh-CN" sz="1200" i="1" dirty="0">
                              <a:latin typeface="Cambria Math" panose="02040503050406030204" pitchFamily="18" charset="0"/>
                              <a:ea typeface="宋体" pitchFamily="2" charset="-122"/>
                            </a:rPr>
                            <m:t>3</m:t>
                          </m:r>
                        </m:sub>
                      </m:sSub>
                      <m:r>
                        <a:rPr lang="en-US" altLang="zh-CN" sz="1200" i="1" dirty="0">
                          <a:latin typeface="Cambria Math" panose="02040503050406030204" pitchFamily="18" charset="0"/>
                          <a:ea typeface="宋体" pitchFamily="2" charset="-122"/>
                        </a:rPr>
                        <m:t> = </m:t>
                      </m:r>
                      <m:r>
                        <a:rPr lang="en-US" altLang="zh-CN" sz="1200" i="1" dirty="0">
                          <a:latin typeface="Cambria Math" panose="02040503050406030204" pitchFamily="18" charset="0"/>
                          <a:ea typeface="宋体" pitchFamily="2" charset="-122"/>
                        </a:rPr>
                        <m:t>52</m:t>
                      </m:r>
                    </m:oMath>
                  </m:oMathPara>
                </a14:m>
                <a:endParaRPr lang="zh-CN" altLang="zh-CN" dirty="0"/>
              </a:p>
            </p:txBody>
          </p:sp>
        </mc:Choice>
        <mc:Fallback xmlns="">
          <p:sp>
            <p:nvSpPr>
              <p:cNvPr id="265220" name="Rectangle 3"/>
              <p:cNvSpPr>
                <a:spLocks noGrp="1" noChangeArrowheads="1"/>
              </p:cNvSpPr>
              <p:nvPr>
                <p:ph type="body" idx="1"/>
              </p:nvPr>
            </p:nvSpPr>
            <p:spPr>
              <a:noFill/>
              <a:ln/>
            </p:spPr>
            <p:txBody>
              <a:bodyPr/>
              <a:lstStyle/>
              <a:p>
                <a:r>
                  <a:rPr lang="en-US" altLang="zh-CN" sz="1200" i="0" dirty="0">
                    <a:latin typeface="Cambria Math" panose="02040503050406030204" pitchFamily="18" charset="0"/>
                    <a:ea typeface="宋体" pitchFamily="2" charset="-122"/>
                  </a:rPr>
                  <a:t>𝑅</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 ≤𝐷</a:t>
                </a:r>
                <a:r>
                  <a:rPr lang="en-GB" altLang="zh-CN" sz="1200" b="0" i="0" dirty="0">
                    <a:latin typeface="Cambria Math" panose="02040503050406030204" pitchFamily="18" charset="0"/>
                    <a:ea typeface="宋体" pitchFamily="2" charset="-122"/>
                  </a:rPr>
                  <a:t>_</a:t>
                </a:r>
                <a:r>
                  <a:rPr lang="en-US" altLang="zh-CN" sz="1200" i="0" dirty="0">
                    <a:latin typeface="Cambria Math" panose="02040503050406030204" pitchFamily="18" charset="0"/>
                    <a:ea typeface="宋体" pitchFamily="2" charset="-122"/>
                  </a:rPr>
                  <a:t>3  = 52</a:t>
                </a:r>
                <a:endParaRPr lang="zh-CN" altLang="zh-CN" dirty="0"/>
              </a:p>
            </p:txBody>
          </p:sp>
        </mc:Fallback>
      </mc:AlternateContent>
    </p:spTree>
    <p:extLst>
      <p:ext uri="{BB962C8B-B14F-4D97-AF65-F5344CB8AC3E}">
        <p14:creationId xmlns:p14="http://schemas.microsoft.com/office/powerpoint/2010/main" val="72664437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F19586-BEB3-E5F7-7C96-3FB96721CA19}"/>
            </a:ext>
          </a:extLst>
        </p:cNvPr>
        <p:cNvGrpSpPr/>
        <p:nvPr/>
      </p:nvGrpSpPr>
      <p:grpSpPr>
        <a:xfrm>
          <a:off x="0" y="0"/>
          <a:ext cx="0" cy="0"/>
          <a:chOff x="0" y="0"/>
          <a:chExt cx="0" cy="0"/>
        </a:xfrm>
      </p:grpSpPr>
      <p:sp>
        <p:nvSpPr>
          <p:cNvPr id="260098" name="Rectangle 7">
            <a:extLst>
              <a:ext uri="{FF2B5EF4-FFF2-40B4-BE49-F238E27FC236}">
                <a16:creationId xmlns:a16="http://schemas.microsoft.com/office/drawing/2014/main" id="{8B7DB5D0-681B-7590-E5D2-9690944F61AA}"/>
              </a:ext>
            </a:extLst>
          </p:cNvPr>
          <p:cNvSpPr>
            <a:spLocks noGrp="1" noChangeArrowheads="1"/>
          </p:cNvSpPr>
          <p:nvPr>
            <p:ph type="sldNum" sz="quarter" idx="5"/>
          </p:nvPr>
        </p:nvSpPr>
        <p:spPr>
          <a:noFill/>
        </p:spPr>
        <p:txBody>
          <a:bodyPr/>
          <a:lstStyle/>
          <a:p>
            <a:fld id="{1BE3F2E6-C2E7-487F-A4AF-17473CBF3C5A}" type="slidenum">
              <a:rPr lang="en-US" altLang="zh-CN" smtClean="0"/>
              <a:pPr/>
              <a:t>45</a:t>
            </a:fld>
            <a:endParaRPr lang="en-US" altLang="zh-CN"/>
          </a:p>
        </p:txBody>
      </p:sp>
      <p:sp>
        <p:nvSpPr>
          <p:cNvPr id="260099" name="Rectangle 2">
            <a:extLst>
              <a:ext uri="{FF2B5EF4-FFF2-40B4-BE49-F238E27FC236}">
                <a16:creationId xmlns:a16="http://schemas.microsoft.com/office/drawing/2014/main" id="{AEA1FF94-750D-E493-CC1E-3B1B001137FC}"/>
              </a:ext>
            </a:extLst>
          </p:cNvPr>
          <p:cNvSpPr>
            <a:spLocks noGrp="1" noRot="1" noChangeAspect="1" noChangeArrowheads="1" noTextEdit="1"/>
          </p:cNvSpPr>
          <p:nvPr>
            <p:ph type="sldImg"/>
          </p:nvPr>
        </p:nvSpPr>
        <p:spPr>
          <a:ln/>
        </p:spPr>
      </p:sp>
      <p:sp>
        <p:nvSpPr>
          <p:cNvPr id="260100" name="Rectangle 3">
            <a:extLst>
              <a:ext uri="{FF2B5EF4-FFF2-40B4-BE49-F238E27FC236}">
                <a16:creationId xmlns:a16="http://schemas.microsoft.com/office/drawing/2014/main" id="{C3D4549D-C338-189D-95D1-89911F56393B}"/>
              </a:ext>
            </a:extLst>
          </p:cNvPr>
          <p:cNvSpPr>
            <a:spLocks noGrp="1" noChangeArrowheads="1"/>
          </p:cNvSpPr>
          <p:nvPr>
            <p:ph type="body" idx="1"/>
          </p:nvPr>
        </p:nvSpPr>
        <p:spPr>
          <a:noFill/>
          <a:ln/>
        </p:spPr>
        <p:txBody>
          <a:bodyPr/>
          <a:lstStyle/>
          <a:p>
            <a:endParaRPr lang="zh-CN" altLang="zh-CN" dirty="0"/>
          </a:p>
        </p:txBody>
      </p:sp>
    </p:spTree>
    <p:extLst>
      <p:ext uri="{BB962C8B-B14F-4D97-AF65-F5344CB8AC3E}">
        <p14:creationId xmlns:p14="http://schemas.microsoft.com/office/powerpoint/2010/main" val="203534812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dirty="0" err="1">
                <a:ea typeface="宋体" pitchFamily="2" charset="-122"/>
              </a:rPr>
              <a:t>Schedulability</a:t>
            </a:r>
            <a:r>
              <a:rPr lang="en-GB" altLang="zh-CN" dirty="0">
                <a:ea typeface="宋体" pitchFamily="2" charset="-122"/>
              </a:rPr>
              <a:t> analysis need to be changed (discussions omitted) but we can not use it to determine </a:t>
            </a:r>
            <a:r>
              <a:rPr lang="en-GB" altLang="zh-CN" dirty="0" err="1">
                <a:ea typeface="宋体" pitchFamily="2" charset="-122"/>
              </a:rPr>
              <a:t>schedulability</a:t>
            </a:r>
            <a:endParaRPr lang="zh-CN" altLang="en-US" dirty="0">
              <a:ea typeface="宋体" pitchFamily="2" charset="-122"/>
            </a:endParaRPr>
          </a:p>
          <a:p>
            <a:r>
              <a:rPr lang="en-GB" dirty="0"/>
              <a:t>Overhead: EDF typically exhibits less frequent </a:t>
            </a:r>
            <a:r>
              <a:rPr lang="en-GB" dirty="0" err="1"/>
              <a:t>preemptions</a:t>
            </a:r>
            <a:r>
              <a:rPr lang="en-GB" dirty="0"/>
              <a:t> ⇒ lower overhead </a:t>
            </a:r>
          </a:p>
          <a:p>
            <a:r>
              <a:rPr lang="en-GB" dirty="0"/>
              <a:t>Overrun </a:t>
            </a:r>
            <a:r>
              <a:rPr lang="en-GB" dirty="0" err="1"/>
              <a:t>behavior</a:t>
            </a:r>
            <a:r>
              <a:rPr lang="en-GB" dirty="0"/>
              <a:t> (U &gt; 1): EDF – automatic “period rescaling”, RM – complete blocking of lower priority tasks Transient: Task overrun can cause deadline miss of EDF: arbitrary task RM: only lower priority task If we don’t know which task will overrun, the result is the same. Jitter and latency: RM has no jitter only for the highest-priority task. In overall comparison, EDF provides better results (smaller release-time jitter a smaller input-output latency) Resource reservation: Simpler in case of EDF (see future lecture)</a:t>
            </a:r>
            <a:endParaRPr lang="en-SE" dirty="0"/>
          </a:p>
          <a:p>
            <a:endParaRPr lang="en-SE" dirty="0"/>
          </a:p>
        </p:txBody>
      </p:sp>
    </p:spTree>
    <p:extLst>
      <p:ext uri="{BB962C8B-B14F-4D97-AF65-F5344CB8AC3E}">
        <p14:creationId xmlns:p14="http://schemas.microsoft.com/office/powerpoint/2010/main" val="1815934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31A00-94F7-27D8-4454-C0CEBBA7A6F9}"/>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EE5E50C1-385A-C625-FCA6-10225111398C}"/>
              </a:ext>
            </a:extLst>
          </p:cNvPr>
          <p:cNvSpPr>
            <a:spLocks noGrp="1" noChangeArrowheads="1"/>
          </p:cNvSpPr>
          <p:nvPr>
            <p:ph type="sldNum" sz="quarter" idx="5"/>
          </p:nvPr>
        </p:nvSpPr>
        <p:spPr>
          <a:noFill/>
        </p:spPr>
        <p:txBody>
          <a:bodyPr/>
          <a:lstStyle/>
          <a:p>
            <a:fld id="{D74D5020-7D17-46E0-A3BA-AE621B35504D}" type="slidenum">
              <a:rPr lang="en-US" altLang="zh-CN" smtClean="0"/>
              <a:pPr/>
              <a:t>48</a:t>
            </a:fld>
            <a:endParaRPr lang="en-US" altLang="zh-CN"/>
          </a:p>
        </p:txBody>
      </p:sp>
      <p:sp>
        <p:nvSpPr>
          <p:cNvPr id="245763" name="Rectangle 2">
            <a:extLst>
              <a:ext uri="{FF2B5EF4-FFF2-40B4-BE49-F238E27FC236}">
                <a16:creationId xmlns:a16="http://schemas.microsoft.com/office/drawing/2014/main" id="{5C80B234-4FD3-8EE1-C634-E44D34BFF1CB}"/>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2809F050-C782-FDFD-BC8D-59154DCA2D14}"/>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386275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Gill Sans Light"/>
                <a:cs typeface="Microsoft Sans Serif"/>
              </a:rPr>
              <a:t> response time of a task set.</a:t>
            </a:r>
            <a:endParaRPr lang="en-SE" dirty="0"/>
          </a:p>
        </p:txBody>
      </p:sp>
    </p:spTree>
    <p:extLst>
      <p:ext uri="{BB962C8B-B14F-4D97-AF65-F5344CB8AC3E}">
        <p14:creationId xmlns:p14="http://schemas.microsoft.com/office/powerpoint/2010/main" val="34978741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p:cNvSpPr>
            <a:spLocks noGrp="1" noChangeArrowheads="1"/>
          </p:cNvSpPr>
          <p:nvPr>
            <p:ph type="sldNum" sz="quarter" idx="5"/>
          </p:nvPr>
        </p:nvSpPr>
        <p:spPr>
          <a:noFill/>
        </p:spPr>
        <p:txBody>
          <a:bodyPr/>
          <a:lstStyle/>
          <a:p>
            <a:fld id="{CCD148F6-0E3D-473C-B7DC-CE2C2582B570}" type="slidenum">
              <a:rPr lang="en-US" altLang="zh-CN" smtClean="0"/>
              <a:pPr/>
              <a:t>49</a:t>
            </a:fld>
            <a:endParaRPr lang="en-US" altLang="zh-CN"/>
          </a:p>
        </p:txBody>
      </p:sp>
      <p:sp>
        <p:nvSpPr>
          <p:cNvPr id="247811" name="Rectangle 2"/>
          <p:cNvSpPr>
            <a:spLocks noGrp="1" noRot="1" noChangeAspect="1" noChangeArrowheads="1" noTextEdit="1"/>
          </p:cNvSpPr>
          <p:nvPr>
            <p:ph type="sldImg"/>
          </p:nvPr>
        </p:nvSpPr>
        <p:spPr>
          <a:ln/>
        </p:spPr>
      </p:sp>
      <p:sp>
        <p:nvSpPr>
          <p:cNvPr id="247812" name="Rectangle 3"/>
          <p:cNvSpPr>
            <a:spLocks noGrp="1" noChangeArrowheads="1"/>
          </p:cNvSpPr>
          <p:nvPr>
            <p:ph type="body" idx="1"/>
          </p:nvPr>
        </p:nvSpPr>
        <p:spPr>
          <a:noFill/>
          <a:ln/>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kern="0" dirty="0"/>
              <a:t>EDF minimizes lateness of the “most tardy task” </a:t>
            </a:r>
            <a:r>
              <a:rPr lang="en-US" b="1" kern="0" dirty="0"/>
              <a:t>[</a:t>
            </a:r>
            <a:r>
              <a:rPr lang="en-US" b="1" kern="0" dirty="0" err="1"/>
              <a:t>Dertouzos</a:t>
            </a:r>
            <a:r>
              <a:rPr lang="en-US" b="1" kern="0" dirty="0"/>
              <a:t>, 1974]</a:t>
            </a:r>
            <a:r>
              <a:rPr lang="en-US" altLang="zh-CN" dirty="0">
                <a:ea typeface="宋体" pitchFamily="2" charset="-122"/>
              </a:rPr>
              <a:t> High runtime overhead for managing ready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b="1" kern="0" dirty="0"/>
          </a:p>
          <a:p>
            <a:endParaRPr lang="en-US" altLang="zh-CN" dirty="0"/>
          </a:p>
          <a:p>
            <a:r>
              <a:rPr lang="en-US" altLang="zh-CN" dirty="0"/>
              <a:t>Earliest Deadline First (EDF)</a:t>
            </a:r>
          </a:p>
          <a:p>
            <a:pPr lvl="1"/>
            <a:r>
              <a:rPr lang="en-US" altLang="zh-CN" dirty="0"/>
              <a:t>Each job is assigned a deadline upon its arrival</a:t>
            </a:r>
          </a:p>
          <a:p>
            <a:pPr lvl="1"/>
            <a:r>
              <a:rPr lang="en-US" altLang="zh-CN" dirty="0"/>
              <a:t>Task with earlier deadline is assigned higher priority</a:t>
            </a:r>
          </a:p>
          <a:p>
            <a:pPr lvl="2"/>
            <a:r>
              <a:rPr lang="en-US" altLang="zh-CN" dirty="0"/>
              <a:t>Pros: can achieve 100% utilization</a:t>
            </a:r>
          </a:p>
          <a:p>
            <a:pPr lvl="2"/>
            <a:r>
              <a:rPr lang="en-US" altLang="zh-CN" dirty="0"/>
              <a:t>Cons: high runtime overhead, lack of temporal protection for HP tasks</a:t>
            </a:r>
          </a:p>
          <a:p>
            <a:endParaRPr lang="en-US" altLang="zh-CN" dirty="0"/>
          </a:p>
        </p:txBody>
      </p:sp>
    </p:spTree>
    <p:extLst>
      <p:ext uri="{BB962C8B-B14F-4D97-AF65-F5344CB8AC3E}">
        <p14:creationId xmlns:p14="http://schemas.microsoft.com/office/powerpoint/2010/main" val="3006850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p:spPr>
        <p:txBody>
          <a:bodyPr/>
          <a:lstStyle/>
          <a:p>
            <a:fld id="{262BB29D-A04D-47A9-8C5D-DFD64806B4B8}" type="slidenum">
              <a:rPr lang="en-US" altLang="zh-CN" smtClean="0"/>
              <a:pPr/>
              <a:t>50</a:t>
            </a:fld>
            <a:endParaRPr lang="en-US" altLang="zh-CN"/>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a:ln/>
        </p:spPr>
        <p:txBody>
          <a:bodyPr/>
          <a:lstStyle/>
          <a:p>
            <a:r>
              <a:rPr lang="en-US" altLang="zh-CN"/>
              <a:t>This is a simple example of EDF. Since it’s not widely used in the auto industry, we will not consider it further.</a:t>
            </a:r>
          </a:p>
        </p:txBody>
      </p:sp>
    </p:spTree>
    <p:extLst>
      <p:ext uri="{BB962C8B-B14F-4D97-AF65-F5344CB8AC3E}">
        <p14:creationId xmlns:p14="http://schemas.microsoft.com/office/powerpoint/2010/main" val="340208314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23425-2C54-0D35-B461-F41D38A518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428E2C8-650C-5D71-8370-EEC0486ACF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A4CB14-5538-7527-07A8-ECFFDEECDDAF}"/>
              </a:ext>
            </a:extLst>
          </p:cNvPr>
          <p:cNvSpPr>
            <a:spLocks noGrp="1"/>
          </p:cNvSpPr>
          <p:nvPr>
            <p:ph type="body" idx="1"/>
          </p:nvPr>
        </p:nvSpPr>
        <p:spPr/>
        <p:txBody>
          <a:bodyPr/>
          <a:lstStyle/>
          <a:p>
            <a:pPr algn="l" fontAlgn="base">
              <a:buFont typeface="+mj-lt"/>
              <a:buAutoNum type="arabicPeriod"/>
            </a:pPr>
            <a:r>
              <a:rPr lang="en-GB" b="0" i="0" dirty="0">
                <a:solidFill>
                  <a:srgbClr val="000000"/>
                </a:solidFill>
                <a:effectLst/>
                <a:latin typeface="inherit"/>
              </a:rPr>
              <a:t>L6-Exercises ANS.pptx p7 illustrates that, EDF uses absolute deadline di, which is different for each job, where DM/RM uses relative deadline Di, which is a static param that never changes, for setting priority of each job</a:t>
            </a:r>
          </a:p>
          <a:p>
            <a:endParaRPr lang="en-SE" dirty="0"/>
          </a:p>
        </p:txBody>
      </p:sp>
    </p:spTree>
    <p:extLst>
      <p:ext uri="{BB962C8B-B14F-4D97-AF65-F5344CB8AC3E}">
        <p14:creationId xmlns:p14="http://schemas.microsoft.com/office/powerpoint/2010/main" val="18649948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transient overload</a:t>
            </a:r>
          </a:p>
          <a:p>
            <a:pPr lvl="1"/>
            <a:r>
              <a:rPr lang="en-GB" dirty="0"/>
              <a:t>This occurs</a:t>
            </a:r>
          </a:p>
          <a:p>
            <a:endParaRPr lang="en-SE" dirty="0"/>
          </a:p>
        </p:txBody>
      </p:sp>
    </p:spTree>
    <p:extLst>
      <p:ext uri="{BB962C8B-B14F-4D97-AF65-F5344CB8AC3E}">
        <p14:creationId xmlns:p14="http://schemas.microsoft.com/office/powerpoint/2010/main" val="11519992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6208D-6102-EAB0-3B01-7C7FBD3EA2D2}"/>
            </a:ext>
          </a:extLst>
        </p:cNvPr>
        <p:cNvGrpSpPr/>
        <p:nvPr/>
      </p:nvGrpSpPr>
      <p:grpSpPr>
        <a:xfrm>
          <a:off x="0" y="0"/>
          <a:ext cx="0" cy="0"/>
          <a:chOff x="0" y="0"/>
          <a:chExt cx="0" cy="0"/>
        </a:xfrm>
      </p:grpSpPr>
      <p:sp>
        <p:nvSpPr>
          <p:cNvPr id="245762" name="Rectangle 7">
            <a:extLst>
              <a:ext uri="{FF2B5EF4-FFF2-40B4-BE49-F238E27FC236}">
                <a16:creationId xmlns:a16="http://schemas.microsoft.com/office/drawing/2014/main" id="{FA1FB734-E7EB-F605-8155-AFB63FC8B318}"/>
              </a:ext>
            </a:extLst>
          </p:cNvPr>
          <p:cNvSpPr>
            <a:spLocks noGrp="1" noChangeArrowheads="1"/>
          </p:cNvSpPr>
          <p:nvPr>
            <p:ph type="sldNum" sz="quarter" idx="5"/>
          </p:nvPr>
        </p:nvSpPr>
        <p:spPr>
          <a:noFill/>
        </p:spPr>
        <p:txBody>
          <a:bodyPr/>
          <a:lstStyle/>
          <a:p>
            <a:fld id="{D74D5020-7D17-46E0-A3BA-AE621B35504D}" type="slidenum">
              <a:rPr lang="en-US" altLang="zh-CN" smtClean="0"/>
              <a:pPr/>
              <a:t>57</a:t>
            </a:fld>
            <a:endParaRPr lang="en-US" altLang="zh-CN"/>
          </a:p>
        </p:txBody>
      </p:sp>
      <p:sp>
        <p:nvSpPr>
          <p:cNvPr id="245763" name="Rectangle 2">
            <a:extLst>
              <a:ext uri="{FF2B5EF4-FFF2-40B4-BE49-F238E27FC236}">
                <a16:creationId xmlns:a16="http://schemas.microsoft.com/office/drawing/2014/main" id="{A2FC01CE-E1C9-3AAC-C3DF-5C4F48BD4484}"/>
              </a:ext>
            </a:extLst>
          </p:cNvPr>
          <p:cNvSpPr>
            <a:spLocks noGrp="1" noRot="1" noChangeAspect="1" noChangeArrowheads="1" noTextEdit="1"/>
          </p:cNvSpPr>
          <p:nvPr>
            <p:ph type="sldImg"/>
          </p:nvPr>
        </p:nvSpPr>
        <p:spPr>
          <a:ln/>
        </p:spPr>
      </p:sp>
      <p:sp>
        <p:nvSpPr>
          <p:cNvPr id="245764" name="Rectangle 3">
            <a:extLst>
              <a:ext uri="{FF2B5EF4-FFF2-40B4-BE49-F238E27FC236}">
                <a16:creationId xmlns:a16="http://schemas.microsoft.com/office/drawing/2014/main" id="{A613CA39-EDC7-D320-5493-C224BCA07D3A}"/>
              </a:ext>
            </a:extLst>
          </p:cNvPr>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4724892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2A988B81-1A65-4A71-AD99-69D232AF0DCD}" type="slidenum">
              <a:rPr lang="en-US" altLang="zh-CN" smtClean="0"/>
              <a:pPr/>
              <a:t>60</a:t>
            </a:fld>
            <a:endParaRPr lang="en-US" altLang="zh-CN"/>
          </a:p>
        </p:txBody>
      </p:sp>
      <p:sp>
        <p:nvSpPr>
          <p:cNvPr id="267267" name="Rectangle 2"/>
          <p:cNvSpPr>
            <a:spLocks noGrp="1" noRot="1" noChangeAspect="1" noChangeArrowheads="1" noTextEdit="1"/>
          </p:cNvSpPr>
          <p:nvPr>
            <p:ph type="sldImg"/>
          </p:nvPr>
        </p:nvSpPr>
        <p:spPr>
          <a:ln/>
        </p:spPr>
      </p:sp>
      <p:sp>
        <p:nvSpPr>
          <p:cNvPr id="267268"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202918162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buFont typeface="Arial" panose="020B0604020202020204" pitchFamily="34" charset="0"/>
              <a:buChar char="•"/>
            </a:pPr>
            <a:endParaRPr lang="en-GB" dirty="0"/>
          </a:p>
          <a:p>
            <a:pPr lvl="1">
              <a:buFont typeface="Arial" panose="020B0604020202020204" pitchFamily="34" charset="0"/>
              <a:buChar char="•"/>
            </a:pPr>
            <a:r>
              <a:rPr lang="en-GB" dirty="0"/>
              <a:t>Pipeline mechanisms, Prefetch queues</a:t>
            </a:r>
          </a:p>
          <a:p>
            <a:pPr marL="457200" marR="0" lvl="1" indent="0" algn="l" defTabSz="914400" rtl="0" eaLnBrk="0" fontAlgn="base" latinLnBrk="0" hangingPunct="0">
              <a:lnSpc>
                <a:spcPct val="90000"/>
              </a:lnSpc>
              <a:spcBef>
                <a:spcPct val="40000"/>
              </a:spcBef>
              <a:spcAft>
                <a:spcPct val="0"/>
              </a:spcAft>
              <a:buClrTx/>
              <a:buSzTx/>
              <a:buFont typeface="Arial" panose="020B0604020202020204" pitchFamily="34" charset="0"/>
              <a:buChar char="•"/>
              <a:tabLst/>
              <a:defRPr/>
            </a:pPr>
            <a:r>
              <a:rPr lang="en-GB" dirty="0"/>
              <a:t>It reduces stack size, since no more than one task can be active, and tasks can share the same stack space </a:t>
            </a:r>
          </a:p>
          <a:p>
            <a:pPr lvl="1">
              <a:buFont typeface="Arial" panose="020B0604020202020204" pitchFamily="34" charset="0"/>
              <a:buChar char="•"/>
            </a:pPr>
            <a:endParaRPr lang="en-GB" dirty="0"/>
          </a:p>
          <a:p>
            <a:endParaRPr lang="en-SE" dirty="0"/>
          </a:p>
        </p:txBody>
      </p:sp>
    </p:spTree>
    <p:extLst>
      <p:ext uri="{BB962C8B-B14F-4D97-AF65-F5344CB8AC3E}">
        <p14:creationId xmlns:p14="http://schemas.microsoft.com/office/powerpoint/2010/main" val="328376036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ea typeface="宋体" pitchFamily="2" charset="-122"/>
              </a:rPr>
              <a:t>Non preemption reduces </a:t>
            </a:r>
            <a:r>
              <a:rPr lang="en-US" altLang="zh-CN" dirty="0" err="1">
                <a:ea typeface="宋体" pitchFamily="2" charset="-122"/>
              </a:rPr>
              <a:t>schedulability</a:t>
            </a:r>
            <a:r>
              <a:rPr lang="en-US" altLang="zh-CN" dirty="0">
                <a:ea typeface="宋体" pitchFamily="2" charset="-122"/>
              </a:rPr>
              <a:t> (analysis must take blocking times into account); Non preemption reduces </a:t>
            </a:r>
            <a:r>
              <a:rPr lang="en-US" altLang="zh-CN" dirty="0" err="1">
                <a:ea typeface="宋体" pitchFamily="2" charset="-122"/>
              </a:rPr>
              <a:t>schedulability</a:t>
            </a:r>
            <a:r>
              <a:rPr lang="en-US" altLang="zh-CN" dirty="0">
                <a:ea typeface="宋体" pitchFamily="2" charset="-122"/>
              </a:rPr>
              <a:t> (analysis must take blocking times into account);</a:t>
            </a:r>
          </a:p>
          <a:p>
            <a:r>
              <a:rPr lang="en-US" altLang="zh-CN" dirty="0">
                <a:ea typeface="宋体" pitchFamily="2" charset="-122"/>
              </a:rPr>
              <a:t>Schedulable utilization bound drops to zero. </a:t>
            </a:r>
          </a:p>
          <a:p>
            <a:pPr lvl="1"/>
            <a:r>
              <a:rPr lang="en-US" altLang="zh-CN" dirty="0">
                <a:ea typeface="宋体" pitchFamily="2" charset="-122"/>
              </a:rPr>
              <a:t>Here is an example with CPU utilization of nearly 0, yet </a:t>
            </a:r>
            <a:r>
              <a:rPr lang="en-US" altLang="zh-CN" dirty="0" err="1">
                <a:ea typeface="宋体" pitchFamily="2" charset="-122"/>
              </a:rPr>
              <a:t>unschedulable</a:t>
            </a:r>
            <a:r>
              <a:rPr lang="en-US" altLang="zh-CN" dirty="0">
                <a:ea typeface="宋体" pitchFamily="2" charset="-122"/>
              </a:rPr>
              <a:t>.</a:t>
            </a:r>
            <a:endParaRPr lang="zh-CN" altLang="en-US" dirty="0">
              <a:ea typeface="宋体" pitchFamily="2" charset="-122"/>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74907031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I have given an overview of the basic concepts of real-time scheduling </a:t>
            </a:r>
          </a:p>
          <a:p>
            <a:pPr eaLnBrk="1" hangingPunct="1"/>
            <a:r>
              <a:rPr lang="en-US" altLang="zh-CN" dirty="0">
                <a:ea typeface="宋体" pitchFamily="2" charset="-122"/>
              </a:rPr>
              <a:t>Focus on static priority scheduling</a:t>
            </a:r>
          </a:p>
          <a:p>
            <a:pPr eaLnBrk="1" hangingPunct="1"/>
            <a:r>
              <a:rPr lang="en-US" altLang="zh-CN" dirty="0">
                <a:ea typeface="宋体" pitchFamily="2" charset="-122"/>
              </a:rPr>
              <a:t>Commercial tools from </a:t>
            </a:r>
            <a:r>
              <a:rPr lang="en-US" altLang="zh-CN" dirty="0" err="1">
                <a:ea typeface="宋体" pitchFamily="2" charset="-122"/>
              </a:rPr>
              <a:t>TimeSys</a:t>
            </a:r>
            <a:r>
              <a:rPr lang="en-US" altLang="zh-CN" dirty="0">
                <a:ea typeface="宋体" pitchFamily="2" charset="-122"/>
              </a:rPr>
              <a:t> and </a:t>
            </a:r>
            <a:r>
              <a:rPr lang="en-US" altLang="zh-CN" dirty="0" err="1">
                <a:ea typeface="宋体" pitchFamily="2" charset="-122"/>
              </a:rPr>
              <a:t>Tripac</a:t>
            </a:r>
            <a:r>
              <a:rPr lang="en-US" altLang="zh-CN" dirty="0">
                <a:ea typeface="宋体" pitchFamily="2" charset="-122"/>
              </a:rPr>
              <a:t> Software make it easier to do </a:t>
            </a:r>
            <a:r>
              <a:rPr lang="en-US" altLang="zh-CN" dirty="0" err="1">
                <a:ea typeface="宋体" pitchFamily="2" charset="-122"/>
              </a:rPr>
              <a:t>schedulability</a:t>
            </a:r>
            <a:r>
              <a:rPr lang="en-US" altLang="zh-CN" dirty="0">
                <a:ea typeface="宋体" pitchFamily="2" charset="-122"/>
              </a:rPr>
              <a:t> analysis</a:t>
            </a:r>
          </a:p>
          <a:p>
            <a:pPr lvl="1" eaLnBrk="1" hangingPunct="1"/>
            <a:r>
              <a:rPr lang="en-US" altLang="zh-CN" dirty="0">
                <a:ea typeface="宋体" pitchFamily="2" charset="-122"/>
              </a:rPr>
              <a:t>However, it is good to know the internals of these tools</a:t>
            </a:r>
          </a:p>
          <a:p>
            <a:pPr eaLnBrk="1" hangingPunct="1">
              <a:buFont typeface="Wingdings" pitchFamily="2" charset="2"/>
              <a:buNone/>
            </a:pPr>
            <a:endParaRPr lang="en-US" altLang="zh-CN" dirty="0">
              <a:ea typeface="宋体" pitchFamily="2" charset="-122"/>
            </a:endParaRPr>
          </a:p>
          <a:p>
            <a:endParaRPr lang="en-SE" dirty="0"/>
          </a:p>
        </p:txBody>
      </p:sp>
    </p:spTree>
    <p:extLst>
      <p:ext uri="{BB962C8B-B14F-4D97-AF65-F5344CB8AC3E}">
        <p14:creationId xmlns:p14="http://schemas.microsoft.com/office/powerpoint/2010/main" val="20756108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p:spPr>
        <p:txBody>
          <a:bodyPr/>
          <a:lstStyle/>
          <a:p>
            <a:fld id="{61A86AC1-4AB3-4259-832E-34AE8CA75AFB}" type="slidenum">
              <a:rPr lang="en-US" altLang="zh-CN" smtClean="0"/>
              <a:pPr/>
              <a:t>10</a:t>
            </a:fld>
            <a:endParaRPr lang="en-US" altLang="zh-CN"/>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a:ln/>
        </p:spPr>
        <p:txBody>
          <a:bodyPr/>
          <a:lstStyle/>
          <a:p>
            <a:endParaRPr lang="zh-CN" altLang="zh-CN"/>
          </a:p>
        </p:txBody>
      </p:sp>
    </p:spTree>
    <p:extLst>
      <p:ext uri="{BB962C8B-B14F-4D97-AF65-F5344CB8AC3E}">
        <p14:creationId xmlns:p14="http://schemas.microsoft.com/office/powerpoint/2010/main" val="30000749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p:txBody>
      </p:sp>
    </p:spTree>
    <p:extLst>
      <p:ext uri="{BB962C8B-B14F-4D97-AF65-F5344CB8AC3E}">
        <p14:creationId xmlns:p14="http://schemas.microsoft.com/office/powerpoint/2010/main" val="13384683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spc="-32" dirty="0">
                <a:latin typeface="Gill Sans Light"/>
                <a:cs typeface="Calibri"/>
              </a:rPr>
              <a:t>	+ Exception handling: timely response to issues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spc="-32" dirty="0">
                <a:latin typeface="Gill Sans Light"/>
                <a:cs typeface="Calibri"/>
              </a:rPr>
              <a:t>Different levels of importance or criticality: </a:t>
            </a:r>
            <a:r>
              <a:rPr lang="en-GB" spc="-32" dirty="0" err="1">
                <a:latin typeface="Gill Sans Light"/>
                <a:cs typeface="Calibri"/>
              </a:rPr>
              <a:t>preemption</a:t>
            </a:r>
            <a:r>
              <a:rPr lang="en-GB" spc="-32" dirty="0">
                <a:latin typeface="Gill Sans Light"/>
                <a:cs typeface="Calibri"/>
              </a:rPr>
              <a:t> executes most critical tasks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latin typeface="Gill Sans Light"/>
                <a:cs typeface="Calibri"/>
              </a:rPr>
              <a:t>R</a:t>
            </a:r>
            <a:r>
              <a:rPr lang="en-GB" sz="1200" spc="-32" dirty="0">
                <a:latin typeface="Gill Sans Light"/>
                <a:cs typeface="Calibri"/>
              </a:rPr>
              <a:t>unning tasks may be suspended and placed in the ready queue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sz="1200" spc="-32" dirty="0">
              <a:latin typeface="Gill Sans Light"/>
              <a:cs typeface="Calibri"/>
            </a:endParaRPr>
          </a:p>
          <a:p>
            <a:endParaRPr lang="en-SE" dirty="0"/>
          </a:p>
        </p:txBody>
      </p:sp>
    </p:spTree>
    <p:extLst>
      <p:ext uri="{BB962C8B-B14F-4D97-AF65-F5344CB8AC3E}">
        <p14:creationId xmlns:p14="http://schemas.microsoft.com/office/powerpoint/2010/main" val="14835909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pitchFamily="2" charset="-122"/>
              </a:rPr>
              <a:t>Deciding the order of a set of tasks with certain known characteristics (periodicity, execution time) on a limited set of processing units, subject to a set of constraints on the completion time of each task.</a:t>
            </a:r>
          </a:p>
          <a:p>
            <a:pPr eaLnBrk="1" hangingPunct="1"/>
            <a:endParaRPr lang="en-US" altLang="zh-CN" dirty="0">
              <a:ea typeface="宋体" pitchFamily="2" charset="-122"/>
            </a:endParaRPr>
          </a:p>
          <a:p>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kern="1200" dirty="0">
              <a:latin typeface="Gill Sans Light"/>
              <a:cs typeface="Calibri"/>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kern="1200" dirty="0">
                <a:latin typeface="Gill Sans Light"/>
                <a:cs typeface="Calibri"/>
              </a:rPr>
              <a:t>Hard Real-Time System if it can handle hard tasks </a:t>
            </a:r>
          </a:p>
          <a:p>
            <a:r>
              <a:rPr lang="en-US" altLang="zh-CN" b="1" dirty="0"/>
              <a:t>HARD tasks</a:t>
            </a:r>
          </a:p>
          <a:p>
            <a:pPr lvl="1"/>
            <a:r>
              <a:rPr lang="en-US" altLang="zh-CN" dirty="0"/>
              <a:t>All jobs must meet their deadlines. Missing deadlines may cause catastrophic consequences.</a:t>
            </a:r>
          </a:p>
          <a:p>
            <a:pPr lvl="1"/>
            <a:r>
              <a:rPr lang="en-US" altLang="zh-CN" dirty="0"/>
              <a:t>e.g., sensor reading, motor control.</a:t>
            </a:r>
          </a:p>
          <a:p>
            <a:r>
              <a:rPr lang="en-US" altLang="zh-CN" b="1" dirty="0"/>
              <a:t>SOFT tasks</a:t>
            </a:r>
          </a:p>
          <a:p>
            <a:pPr lvl="1"/>
            <a:r>
              <a:rPr lang="en-US" altLang="zh-CN" dirty="0"/>
              <a:t>Missing deadlines is not desirable but causes only Quality-of-Service(QoS) degradation.</a:t>
            </a:r>
          </a:p>
          <a:p>
            <a:pPr lvl="1"/>
            <a:r>
              <a:rPr lang="en-US" altLang="zh-CN" dirty="0"/>
              <a:t>e.g., reading data from keyboard, user command interpretation, message display</a:t>
            </a:r>
          </a:p>
          <a:p>
            <a:r>
              <a:rPr lang="en-US" altLang="zh-CN" dirty="0"/>
              <a:t>A system able to handle HARD tasks is a hard real-time system</a:t>
            </a:r>
            <a:endParaRPr lang="zh-CN" altLang="en-US" dirty="0"/>
          </a:p>
          <a:p>
            <a:endParaRPr lang="en-SE" dirty="0"/>
          </a:p>
        </p:txBody>
      </p:sp>
    </p:spTree>
    <p:extLst>
      <p:ext uri="{BB962C8B-B14F-4D97-AF65-F5344CB8AC3E}">
        <p14:creationId xmlns:p14="http://schemas.microsoft.com/office/powerpoint/2010/main" val="2794700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it-IT" dirty="0"/>
              <a:t>“Completion time” = fi - si = Ri – (si- ai)</a:t>
            </a:r>
          </a:p>
          <a:p>
            <a:endParaRPr lang="en-SE" dirty="0"/>
          </a:p>
        </p:txBody>
      </p:sp>
    </p:spTree>
    <p:extLst>
      <p:ext uri="{BB962C8B-B14F-4D97-AF65-F5344CB8AC3E}">
        <p14:creationId xmlns:p14="http://schemas.microsoft.com/office/powerpoint/2010/main" val="40451738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62120" y="6552798"/>
            <a:ext cx="394320"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9"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10" Type="http://schemas.openxmlformats.org/officeDocument/2006/relationships/image" Target="../media/image42.png"/><Relationship Id="rId4" Type="http://schemas.openxmlformats.org/officeDocument/2006/relationships/image" Target="../media/image36.png"/><Relationship Id="rId9" Type="http://schemas.openxmlformats.org/officeDocument/2006/relationships/image" Target="../media/image4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48.png"/><Relationship Id="rId13" Type="http://schemas.openxmlformats.org/officeDocument/2006/relationships/image" Target="../media/image53.png"/><Relationship Id="rId18" Type="http://schemas.openxmlformats.org/officeDocument/2006/relationships/image" Target="../media/image58.png"/><Relationship Id="rId3" Type="http://schemas.openxmlformats.org/officeDocument/2006/relationships/image" Target="../media/image43.png"/><Relationship Id="rId21" Type="http://schemas.openxmlformats.org/officeDocument/2006/relationships/image" Target="../media/image61.png"/><Relationship Id="rId7" Type="http://schemas.openxmlformats.org/officeDocument/2006/relationships/image" Target="../media/image47.png"/><Relationship Id="rId12" Type="http://schemas.openxmlformats.org/officeDocument/2006/relationships/image" Target="../media/image52.png"/><Relationship Id="rId17" Type="http://schemas.openxmlformats.org/officeDocument/2006/relationships/image" Target="../media/image57.png"/><Relationship Id="rId2" Type="http://schemas.openxmlformats.org/officeDocument/2006/relationships/notesSlide" Target="../notesSlides/notesSlide16.xml"/><Relationship Id="rId16" Type="http://schemas.openxmlformats.org/officeDocument/2006/relationships/image" Target="../media/image56.png"/><Relationship Id="rId20"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46.png"/><Relationship Id="rId11" Type="http://schemas.openxmlformats.org/officeDocument/2006/relationships/image" Target="../media/image51.png"/><Relationship Id="rId5" Type="http://schemas.openxmlformats.org/officeDocument/2006/relationships/image" Target="../media/image45.png"/><Relationship Id="rId15" Type="http://schemas.openxmlformats.org/officeDocument/2006/relationships/image" Target="../media/image55.png"/><Relationship Id="rId23" Type="http://schemas.openxmlformats.org/officeDocument/2006/relationships/image" Target="../media/image63.png"/><Relationship Id="rId10" Type="http://schemas.openxmlformats.org/officeDocument/2006/relationships/image" Target="../media/image50.png"/><Relationship Id="rId19" Type="http://schemas.openxmlformats.org/officeDocument/2006/relationships/image" Target="../media/image59.png"/><Relationship Id="rId4" Type="http://schemas.openxmlformats.org/officeDocument/2006/relationships/image" Target="../media/image44.png"/><Relationship Id="rId9" Type="http://schemas.openxmlformats.org/officeDocument/2006/relationships/image" Target="../media/image49.png"/><Relationship Id="rId14" Type="http://schemas.openxmlformats.org/officeDocument/2006/relationships/image" Target="../media/image54.png"/><Relationship Id="rId22" Type="http://schemas.openxmlformats.org/officeDocument/2006/relationships/image" Target="../media/image62.png"/></Relationships>
</file>

<file path=ppt/slides/_rels/slide23.xml.rels><?xml version="1.0" encoding="UTF-8" standalone="yes"?>
<Relationships xmlns="http://schemas.openxmlformats.org/package/2006/relationships"><Relationship Id="rId3" Type="http://schemas.openxmlformats.org/officeDocument/2006/relationships/image" Target="../media/image65.png"/><Relationship Id="rId7" Type="http://schemas.openxmlformats.org/officeDocument/2006/relationships/image" Target="../media/image69.png"/><Relationship Id="rId2" Type="http://schemas.openxmlformats.org/officeDocument/2006/relationships/image" Target="../media/image64.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67.png"/><Relationship Id="rId4" Type="http://schemas.openxmlformats.org/officeDocument/2006/relationships/image" Target="../media/image66.png"/></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5.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76.png"/><Relationship Id="rId4" Type="http://schemas.openxmlformats.org/officeDocument/2006/relationships/image" Target="../media/image75.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7.png"/><Relationship Id="rId7" Type="http://schemas.openxmlformats.org/officeDocument/2006/relationships/image" Target="../media/image81.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9" Type="http://schemas.openxmlformats.org/officeDocument/2006/relationships/image" Target="../media/image810.png"/></Relationships>
</file>

<file path=ppt/slides/_rels/slide3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830.png"/><Relationship Id="rId4" Type="http://schemas.openxmlformats.org/officeDocument/2006/relationships/image" Target="../media/image820.png"/></Relationships>
</file>

<file path=ppt/slides/_rels/slide3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3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860.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880.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oleObject" Target="../embeddings/oleObject2.bin"/><Relationship Id="rId5" Type="http://schemas.openxmlformats.org/officeDocument/2006/relationships/image" Target="../media/image90.png"/><Relationship Id="rId4" Type="http://schemas.openxmlformats.org/officeDocument/2006/relationships/image" Target="../media/image86.w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1.png"/><Relationship Id="rId4" Type="http://schemas.openxmlformats.org/officeDocument/2006/relationships/image" Target="../media/image86.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32.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1.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2.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notesSlide" Target="../notesSlides/notesSlide34.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3.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4.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6.wmf"/><Relationship Id="rId4" Type="http://schemas.openxmlformats.org/officeDocument/2006/relationships/oleObject" Target="../embeddings/oleObject2.bin"/></Relationships>
</file>

<file path=ppt/slides/_rels/slide45.xml.rels><?xml version="1.0" encoding="UTF-8" standalone="yes"?>
<Relationships xmlns="http://schemas.openxmlformats.org/package/2006/relationships"><Relationship Id="rId3" Type="http://schemas.openxmlformats.org/officeDocument/2006/relationships/image" Target="../media/image87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70.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96.png"/><Relationship Id="rId4" Type="http://schemas.openxmlformats.org/officeDocument/2006/relationships/image" Target="../media/image89.png"/></Relationships>
</file>

<file path=ppt/slides/_rels/slide47.xml.rels><?xml version="1.0" encoding="UTF-8" standalone="yes"?>
<Relationships xmlns="http://schemas.openxmlformats.org/package/2006/relationships"><Relationship Id="rId8" Type="http://schemas.openxmlformats.org/officeDocument/2006/relationships/image" Target="../media/image104.png"/><Relationship Id="rId3" Type="http://schemas.openxmlformats.org/officeDocument/2006/relationships/image" Target="../media/image97.png"/><Relationship Id="rId7" Type="http://schemas.openxmlformats.org/officeDocument/2006/relationships/image" Target="../media/image103.png"/><Relationship Id="rId2" Type="http://schemas.openxmlformats.org/officeDocument/2006/relationships/image" Target="../media/image98.png"/><Relationship Id="rId1" Type="http://schemas.openxmlformats.org/officeDocument/2006/relationships/slideLayout" Target="../slideLayouts/slideLayout2.xml"/><Relationship Id="rId6" Type="http://schemas.openxmlformats.org/officeDocument/2006/relationships/image" Target="../media/image102.png"/><Relationship Id="rId11" Type="http://schemas.openxmlformats.org/officeDocument/2006/relationships/image" Target="../media/image107.png"/><Relationship Id="rId5" Type="http://schemas.openxmlformats.org/officeDocument/2006/relationships/image" Target="../media/image100.png"/><Relationship Id="rId10" Type="http://schemas.openxmlformats.org/officeDocument/2006/relationships/image" Target="../media/image106.png"/><Relationship Id="rId4" Type="http://schemas.openxmlformats.org/officeDocument/2006/relationships/image" Target="../media/image99.png"/><Relationship Id="rId9" Type="http://schemas.openxmlformats.org/officeDocument/2006/relationships/image" Target="../media/image10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53.xml"/><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82.png"/><Relationship Id="rId3" Type="http://schemas.openxmlformats.org/officeDocument/2006/relationships/image" Target="../media/image78.png"/><Relationship Id="rId7" Type="http://schemas.openxmlformats.org/officeDocument/2006/relationships/image" Target="../media/image81.png"/><Relationship Id="rId2" Type="http://schemas.openxmlformats.org/officeDocument/2006/relationships/image" Target="../media/image77.png"/><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1080.png"/></Relationships>
</file>

<file path=ppt/slides/_rels/slide52.xml.rels><?xml version="1.0" encoding="UTF-8" standalone="yes"?>
<Relationships xmlns="http://schemas.openxmlformats.org/package/2006/relationships"><Relationship Id="rId3" Type="http://schemas.openxmlformats.org/officeDocument/2006/relationships/image" Target="../media/image109.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980.png"/><Relationship Id="rId4" Type="http://schemas.openxmlformats.org/officeDocument/2006/relationships/image" Target="../media/image110.png"/></Relationships>
</file>

<file path=ppt/slides/_rels/slide53.xml.rels><?xml version="1.0" encoding="UTF-8" standalone="yes"?>
<Relationships xmlns="http://schemas.openxmlformats.org/package/2006/relationships"><Relationship Id="rId3" Type="http://schemas.openxmlformats.org/officeDocument/2006/relationships/slide" Target="slide25.xml"/><Relationship Id="rId2" Type="http://schemas.openxmlformats.org/officeDocument/2006/relationships/notesSlide" Target="../notesSlides/notesSlide43.xml"/><Relationship Id="rId1" Type="http://schemas.openxmlformats.org/officeDocument/2006/relationships/slideLayout" Target="../slideLayouts/slideLayout2.xml"/><Relationship Id="rId5" Type="http://schemas.openxmlformats.org/officeDocument/2006/relationships/image" Target="../media/image110.wmf"/><Relationship Id="rId4" Type="http://schemas.openxmlformats.org/officeDocument/2006/relationships/image" Target="../media/image109.wmf"/></Relationships>
</file>

<file path=ppt/slides/_rels/slide5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141.png"/><Relationship Id="rId2" Type="http://schemas.openxmlformats.org/officeDocument/2006/relationships/image" Target="../media/image1121.png"/><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56.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15.png"/><Relationship Id="rId7" Type="http://schemas.openxmlformats.org/officeDocument/2006/relationships/image" Target="../media/image118.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17.png"/><Relationship Id="rId5" Type="http://schemas.openxmlformats.org/officeDocument/2006/relationships/image" Target="../media/image1020.png"/></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040.png"/><Relationship Id="rId1" Type="http://schemas.openxmlformats.org/officeDocument/2006/relationships/slideLayout" Target="../slideLayouts/slideLayout2.xml"/><Relationship Id="rId4" Type="http://schemas.openxmlformats.org/officeDocument/2006/relationships/image" Target="../media/image86.wmf"/></Relationships>
</file>

<file path=ppt/slides/_rels/slide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19.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47.xml"/><Relationship Id="rId1" Type="http://schemas.openxmlformats.org/officeDocument/2006/relationships/slideLayout" Target="../slideLayouts/slideLayout2.xml"/><Relationship Id="rId4" Type="http://schemas.openxmlformats.org/officeDocument/2006/relationships/image" Target="../media/image121.png"/></Relationships>
</file>

<file path=ppt/slides/_rels/slide64.xml.rels><?xml version="1.0" encoding="UTF-8" standalone="yes"?>
<Relationships xmlns="http://schemas.openxmlformats.org/package/2006/relationships"><Relationship Id="rId3" Type="http://schemas.openxmlformats.org/officeDocument/2006/relationships/image" Target="../media/image122.png"/><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124.png"/></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6</a:t>
            </a:r>
            <a:br>
              <a:rPr lang="en-US" sz="3000" dirty="0"/>
            </a:br>
            <a:br>
              <a:rPr lang="en-US" sz="3000" dirty="0"/>
            </a:br>
            <a:br>
              <a:rPr lang="en-US" sz="3000" dirty="0"/>
            </a:br>
            <a:r>
              <a:rPr lang="en-US" altLang="zh-CN" sz="3000" dirty="0"/>
              <a:t>Real</a:t>
            </a:r>
            <a:r>
              <a:rPr lang="en-GB" altLang="zh-CN" sz="3000"/>
              <a:t>-Time Scheduling I</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3505200" y="6515687"/>
            <a:ext cx="5550045"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b="0" dirty="0">
                <a:latin typeface="Gill Sans Light"/>
              </a:rPr>
              <a:t>Acknowledgement: Lecture slides based on </a:t>
            </a:r>
            <a:r>
              <a:rPr lang="en-GB" altLang="zh-CN" sz="1200" b="0" dirty="0" err="1">
                <a:latin typeface="Gill Sans Light"/>
              </a:rPr>
              <a:t>Buttazzo</a:t>
            </a:r>
            <a:r>
              <a:rPr lang="en-GB" altLang="zh-CN" sz="1200" b="0" dirty="0">
                <a:latin typeface="Gill Sans Light"/>
              </a:rPr>
              <a:t>, Hard Real-Time Computing Systems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dirty="0">
                <a:ea typeface="宋体" pitchFamily="2" charset="-122"/>
              </a:rPr>
              <a:t>Task</a:t>
            </a:r>
          </a:p>
        </p:txBody>
      </p:sp>
      <p:sp>
        <p:nvSpPr>
          <p:cNvPr id="10243" name="Rectangle 3" descr="Rectangle: Click to edit Master text styles&#10;Second level&#10;Third level&#10;Fourth level&#10;Fifth level"/>
          <p:cNvSpPr>
            <a:spLocks noGrp="1" noChangeArrowheads="1"/>
          </p:cNvSpPr>
          <p:nvPr>
            <p:ph idx="1"/>
          </p:nvPr>
        </p:nvSpPr>
        <p:spPr>
          <a:xfrm>
            <a:off x="368123" y="914400"/>
            <a:ext cx="5831029" cy="5105400"/>
          </a:xfrm>
        </p:spPr>
        <p:txBody>
          <a:bodyPr>
            <a:normAutofit/>
          </a:bodyPr>
          <a:lstStyle/>
          <a:p>
            <a:pPr eaLnBrk="1" hangingPunct="1"/>
            <a:r>
              <a:rPr lang="en-US" altLang="zh-CN" dirty="0">
                <a:ea typeface="宋体" pitchFamily="2" charset="-122"/>
              </a:rPr>
              <a:t>The concept of concurrent tasks reflects the intuition about the functionality of embedded systems.</a:t>
            </a:r>
          </a:p>
          <a:p>
            <a:pPr lvl="1"/>
            <a:r>
              <a:rPr lang="en-US" altLang="zh-CN" dirty="0">
                <a:ea typeface="宋体" pitchFamily="2" charset="-122"/>
              </a:rPr>
              <a:t>Task here can refer to either process or thread, depending on the underlying RTOS support</a:t>
            </a:r>
          </a:p>
          <a:p>
            <a:pPr eaLnBrk="1" hangingPunct="1"/>
            <a:r>
              <a:rPr lang="en-US" altLang="zh-CN" dirty="0">
                <a:ea typeface="宋体" pitchFamily="2" charset="-122"/>
              </a:rPr>
              <a:t>Tasks help us manage timing complexity:</a:t>
            </a:r>
          </a:p>
          <a:p>
            <a:pPr lvl="1" eaLnBrk="1" hangingPunct="1"/>
            <a:r>
              <a:rPr lang="en-US" altLang="zh-CN" dirty="0">
                <a:ea typeface="宋体" pitchFamily="2" charset="-122"/>
              </a:rPr>
              <a:t>multiple execution rates</a:t>
            </a:r>
          </a:p>
          <a:p>
            <a:pPr lvl="2" eaLnBrk="1" hangingPunct="1"/>
            <a:r>
              <a:rPr lang="en-US" altLang="zh-CN" dirty="0">
                <a:ea typeface="宋体" pitchFamily="2" charset="-122"/>
              </a:rPr>
              <a:t>multimedia</a:t>
            </a:r>
          </a:p>
          <a:p>
            <a:pPr lvl="2" eaLnBrk="1" hangingPunct="1"/>
            <a:r>
              <a:rPr lang="en-US" altLang="zh-CN" dirty="0">
                <a:ea typeface="宋体" pitchFamily="2" charset="-122"/>
              </a:rPr>
              <a:t>automotive</a:t>
            </a:r>
          </a:p>
          <a:p>
            <a:pPr lvl="1" eaLnBrk="1" hangingPunct="1"/>
            <a:r>
              <a:rPr lang="en-US" altLang="zh-CN" dirty="0">
                <a:ea typeface="宋体" pitchFamily="2" charset="-122"/>
              </a:rPr>
              <a:t>asynchronous input</a:t>
            </a:r>
          </a:p>
          <a:p>
            <a:pPr lvl="2" eaLnBrk="1" hangingPunct="1"/>
            <a:r>
              <a:rPr lang="en-US" altLang="zh-CN" dirty="0">
                <a:ea typeface="宋体" pitchFamily="2" charset="-122"/>
              </a:rPr>
              <a:t>user interfaces</a:t>
            </a:r>
          </a:p>
          <a:p>
            <a:pPr lvl="2" eaLnBrk="1" hangingPunct="1"/>
            <a:r>
              <a:rPr lang="en-US" altLang="zh-CN" dirty="0">
                <a:ea typeface="宋体" pitchFamily="2" charset="-122"/>
              </a:rPr>
              <a:t>communication systems</a:t>
            </a:r>
          </a:p>
        </p:txBody>
      </p:sp>
      <p:sp>
        <p:nvSpPr>
          <p:cNvPr id="4" name="object 4"/>
          <p:cNvSpPr txBox="1"/>
          <p:nvPr/>
        </p:nvSpPr>
        <p:spPr>
          <a:xfrm>
            <a:off x="6295615" y="5095168"/>
            <a:ext cx="5367105" cy="263118"/>
          </a:xfrm>
          <a:prstGeom prst="rect">
            <a:avLst/>
          </a:prstGeom>
        </p:spPr>
        <p:txBody>
          <a:bodyPr vert="horz" wrap="square" lIns="0" tIns="11526" rIns="0" bIns="0" rtlCol="0">
            <a:spAutoFit/>
          </a:bodyPr>
          <a:lstStyle/>
          <a:p>
            <a:pPr marL="11527">
              <a:spcBef>
                <a:spcPts val="91"/>
              </a:spcBef>
            </a:pPr>
            <a:r>
              <a:rPr sz="1634" i="1" dirty="0">
                <a:latin typeface="Arial"/>
                <a:cs typeface="Arial"/>
              </a:rPr>
              <a:t>“activation”</a:t>
            </a:r>
            <a:r>
              <a:rPr sz="1634" i="1" spc="-14" dirty="0">
                <a:latin typeface="Arial"/>
                <a:cs typeface="Arial"/>
              </a:rPr>
              <a:t> </a:t>
            </a:r>
            <a:r>
              <a:rPr sz="1634" i="1" dirty="0">
                <a:latin typeface="Arial"/>
                <a:cs typeface="Arial"/>
              </a:rPr>
              <a:t>=</a:t>
            </a:r>
            <a:r>
              <a:rPr sz="1634" i="1" spc="427" dirty="0">
                <a:latin typeface="Arial"/>
                <a:cs typeface="Arial"/>
              </a:rPr>
              <a:t> </a:t>
            </a:r>
            <a:r>
              <a:rPr sz="1634" i="1" dirty="0">
                <a:latin typeface="Arial"/>
                <a:cs typeface="Arial"/>
              </a:rPr>
              <a:t>“arrival”</a:t>
            </a:r>
            <a:r>
              <a:rPr sz="1634" i="1" spc="-18" dirty="0">
                <a:latin typeface="Arial"/>
                <a:cs typeface="Arial"/>
              </a:rPr>
              <a:t> </a:t>
            </a:r>
            <a:r>
              <a:rPr sz="1634" i="1" dirty="0">
                <a:latin typeface="Arial"/>
                <a:cs typeface="Arial"/>
              </a:rPr>
              <a:t>=</a:t>
            </a:r>
            <a:r>
              <a:rPr sz="1634" i="1" spc="-14" dirty="0">
                <a:latin typeface="Arial"/>
                <a:cs typeface="Arial"/>
              </a:rPr>
              <a:t> </a:t>
            </a:r>
            <a:r>
              <a:rPr sz="1634" i="1" dirty="0">
                <a:latin typeface="Arial"/>
                <a:cs typeface="Arial"/>
              </a:rPr>
              <a:t>“release”</a:t>
            </a:r>
            <a:r>
              <a:rPr sz="1634" i="1" spc="-18" dirty="0">
                <a:latin typeface="Arial"/>
                <a:cs typeface="Arial"/>
              </a:rPr>
              <a:t> time</a:t>
            </a:r>
            <a:endParaRPr sz="1634" dirty="0">
              <a:latin typeface="Arial"/>
              <a:cs typeface="Arial"/>
            </a:endParaRPr>
          </a:p>
        </p:txBody>
      </p:sp>
      <p:grpSp>
        <p:nvGrpSpPr>
          <p:cNvPr id="5" name="object 5"/>
          <p:cNvGrpSpPr/>
          <p:nvPr/>
        </p:nvGrpSpPr>
        <p:grpSpPr>
          <a:xfrm>
            <a:off x="8756626" y="1670679"/>
            <a:ext cx="1634970" cy="2166897"/>
            <a:chOff x="3734920" y="2791460"/>
            <a:chExt cx="1801495" cy="2387600"/>
          </a:xfrm>
        </p:grpSpPr>
        <p:pic>
          <p:nvPicPr>
            <p:cNvPr id="6" name="object 6"/>
            <p:cNvPicPr/>
            <p:nvPr/>
          </p:nvPicPr>
          <p:blipFill>
            <a:blip r:embed="rId3" cstate="print"/>
            <a:stretch>
              <a:fillRect/>
            </a:stretch>
          </p:blipFill>
          <p:spPr>
            <a:xfrm>
              <a:off x="4366251" y="2791460"/>
              <a:ext cx="1169752" cy="1054100"/>
            </a:xfrm>
            <a:prstGeom prst="rect">
              <a:avLst/>
            </a:prstGeom>
          </p:spPr>
        </p:pic>
        <p:sp>
          <p:nvSpPr>
            <p:cNvPr id="7" name="object 7"/>
            <p:cNvSpPr/>
            <p:nvPr/>
          </p:nvSpPr>
          <p:spPr>
            <a:xfrm>
              <a:off x="4366251" y="2791546"/>
              <a:ext cx="1170305" cy="1054100"/>
            </a:xfrm>
            <a:custGeom>
              <a:avLst/>
              <a:gdLst/>
              <a:ahLst/>
              <a:cxnLst/>
              <a:rect l="l" t="t" r="r" b="b"/>
              <a:pathLst>
                <a:path w="1170304" h="1054100">
                  <a:moveTo>
                    <a:pt x="1166394" y="0"/>
                  </a:moveTo>
                  <a:lnTo>
                    <a:pt x="3357" y="0"/>
                  </a:lnTo>
                  <a:lnTo>
                    <a:pt x="0" y="1120"/>
                  </a:lnTo>
                  <a:lnTo>
                    <a:pt x="0" y="1053724"/>
                  </a:lnTo>
                  <a:lnTo>
                    <a:pt x="6715" y="1053724"/>
                  </a:lnTo>
                  <a:lnTo>
                    <a:pt x="6715" y="6719"/>
                  </a:lnTo>
                  <a:lnTo>
                    <a:pt x="3357" y="6719"/>
                  </a:lnTo>
                  <a:lnTo>
                    <a:pt x="6715" y="3360"/>
                  </a:lnTo>
                  <a:lnTo>
                    <a:pt x="1169752" y="3360"/>
                  </a:lnTo>
                  <a:lnTo>
                    <a:pt x="1169752" y="1120"/>
                  </a:lnTo>
                  <a:lnTo>
                    <a:pt x="1166394" y="0"/>
                  </a:lnTo>
                  <a:close/>
                </a:path>
                <a:path w="1170304" h="1054100">
                  <a:moveTo>
                    <a:pt x="1163036" y="3360"/>
                  </a:moveTo>
                  <a:lnTo>
                    <a:pt x="1163036" y="1053724"/>
                  </a:lnTo>
                  <a:lnTo>
                    <a:pt x="1169752" y="1053724"/>
                  </a:lnTo>
                  <a:lnTo>
                    <a:pt x="1169752" y="6719"/>
                  </a:lnTo>
                  <a:lnTo>
                    <a:pt x="1166394" y="6719"/>
                  </a:lnTo>
                  <a:lnTo>
                    <a:pt x="1163036" y="3360"/>
                  </a:lnTo>
                  <a:close/>
                </a:path>
                <a:path w="1170304" h="1054100">
                  <a:moveTo>
                    <a:pt x="6715" y="3360"/>
                  </a:moveTo>
                  <a:lnTo>
                    <a:pt x="3357" y="6719"/>
                  </a:lnTo>
                  <a:lnTo>
                    <a:pt x="6715" y="6719"/>
                  </a:lnTo>
                  <a:lnTo>
                    <a:pt x="6715" y="3360"/>
                  </a:lnTo>
                  <a:close/>
                </a:path>
                <a:path w="1170304" h="1054100">
                  <a:moveTo>
                    <a:pt x="1163036" y="3360"/>
                  </a:moveTo>
                  <a:lnTo>
                    <a:pt x="6715" y="3360"/>
                  </a:lnTo>
                  <a:lnTo>
                    <a:pt x="6715" y="6719"/>
                  </a:lnTo>
                  <a:lnTo>
                    <a:pt x="1163036" y="6719"/>
                  </a:lnTo>
                  <a:lnTo>
                    <a:pt x="1163036" y="3360"/>
                  </a:lnTo>
                  <a:close/>
                </a:path>
                <a:path w="1170304" h="1054100">
                  <a:moveTo>
                    <a:pt x="1169752" y="3360"/>
                  </a:moveTo>
                  <a:lnTo>
                    <a:pt x="1163036" y="3360"/>
                  </a:lnTo>
                  <a:lnTo>
                    <a:pt x="1166394" y="6719"/>
                  </a:lnTo>
                  <a:lnTo>
                    <a:pt x="1169752" y="6719"/>
                  </a:lnTo>
                  <a:lnTo>
                    <a:pt x="1169752" y="3360"/>
                  </a:lnTo>
                  <a:close/>
                </a:path>
              </a:pathLst>
            </a:custGeom>
            <a:solidFill>
              <a:srgbClr val="4A7EBB"/>
            </a:solidFill>
          </p:spPr>
          <p:txBody>
            <a:bodyPr wrap="square" lIns="0" tIns="0" rIns="0" bIns="0" rtlCol="0"/>
            <a:lstStyle/>
            <a:p>
              <a:endParaRPr/>
            </a:p>
          </p:txBody>
        </p:sp>
        <p:sp>
          <p:nvSpPr>
            <p:cNvPr id="8" name="object 8"/>
            <p:cNvSpPr/>
            <p:nvPr/>
          </p:nvSpPr>
          <p:spPr>
            <a:xfrm>
              <a:off x="4686393" y="3161078"/>
              <a:ext cx="529590" cy="6985"/>
            </a:xfrm>
            <a:custGeom>
              <a:avLst/>
              <a:gdLst/>
              <a:ahLst/>
              <a:cxnLst/>
              <a:rect l="l" t="t" r="r" b="b"/>
              <a:pathLst>
                <a:path w="529589" h="6985">
                  <a:moveTo>
                    <a:pt x="529467" y="0"/>
                  </a:moveTo>
                  <a:lnTo>
                    <a:pt x="0" y="0"/>
                  </a:lnTo>
                  <a:lnTo>
                    <a:pt x="0" y="6718"/>
                  </a:lnTo>
                  <a:lnTo>
                    <a:pt x="529467" y="6718"/>
                  </a:lnTo>
                  <a:lnTo>
                    <a:pt x="529467" y="0"/>
                  </a:lnTo>
                  <a:close/>
                </a:path>
              </a:pathLst>
            </a:custGeom>
            <a:solidFill>
              <a:srgbClr val="000000"/>
            </a:solidFill>
          </p:spPr>
          <p:txBody>
            <a:bodyPr wrap="square" lIns="0" tIns="0" rIns="0" bIns="0" rtlCol="0"/>
            <a:lstStyle/>
            <a:p>
              <a:endParaRPr/>
            </a:p>
          </p:txBody>
        </p:sp>
        <p:sp>
          <p:nvSpPr>
            <p:cNvPr id="9" name="object 9"/>
            <p:cNvSpPr/>
            <p:nvPr/>
          </p:nvSpPr>
          <p:spPr>
            <a:xfrm>
              <a:off x="3734920" y="3136442"/>
              <a:ext cx="845185" cy="56515"/>
            </a:xfrm>
            <a:custGeom>
              <a:avLst/>
              <a:gdLst/>
              <a:ahLst/>
              <a:cxnLst/>
              <a:rect l="l" t="t" r="r" b="b"/>
              <a:pathLst>
                <a:path w="845185" h="56514">
                  <a:moveTo>
                    <a:pt x="752223" y="0"/>
                  </a:moveTo>
                  <a:lnTo>
                    <a:pt x="752223" y="55990"/>
                  </a:lnTo>
                  <a:lnTo>
                    <a:pt x="833983" y="31353"/>
                  </a:lnTo>
                  <a:lnTo>
                    <a:pt x="761178" y="31353"/>
                  </a:lnTo>
                  <a:lnTo>
                    <a:pt x="761178" y="24635"/>
                  </a:lnTo>
                  <a:lnTo>
                    <a:pt x="833983" y="24635"/>
                  </a:lnTo>
                  <a:lnTo>
                    <a:pt x="752223" y="0"/>
                  </a:lnTo>
                  <a:close/>
                </a:path>
                <a:path w="845185" h="56514">
                  <a:moveTo>
                    <a:pt x="752223" y="24635"/>
                  </a:moveTo>
                  <a:lnTo>
                    <a:pt x="0" y="24635"/>
                  </a:lnTo>
                  <a:lnTo>
                    <a:pt x="0" y="31353"/>
                  </a:lnTo>
                  <a:lnTo>
                    <a:pt x="752223" y="31353"/>
                  </a:lnTo>
                  <a:lnTo>
                    <a:pt x="752223" y="24635"/>
                  </a:lnTo>
                  <a:close/>
                </a:path>
                <a:path w="845185" h="56514">
                  <a:moveTo>
                    <a:pt x="833983" y="24635"/>
                  </a:moveTo>
                  <a:lnTo>
                    <a:pt x="761178" y="24635"/>
                  </a:lnTo>
                  <a:lnTo>
                    <a:pt x="761178" y="31353"/>
                  </a:lnTo>
                  <a:lnTo>
                    <a:pt x="833983" y="31353"/>
                  </a:lnTo>
                  <a:lnTo>
                    <a:pt x="845131" y="27994"/>
                  </a:lnTo>
                  <a:lnTo>
                    <a:pt x="833983" y="24635"/>
                  </a:lnTo>
                  <a:close/>
                </a:path>
              </a:pathLst>
            </a:custGeom>
            <a:solidFill>
              <a:srgbClr val="FF0000"/>
            </a:solidFill>
          </p:spPr>
          <p:txBody>
            <a:bodyPr wrap="square" lIns="0" tIns="0" rIns="0" bIns="0" rtlCol="0"/>
            <a:lstStyle/>
            <a:p>
              <a:endParaRPr/>
            </a:p>
          </p:txBody>
        </p:sp>
        <p:sp>
          <p:nvSpPr>
            <p:cNvPr id="10" name="object 10"/>
            <p:cNvSpPr/>
            <p:nvPr/>
          </p:nvSpPr>
          <p:spPr>
            <a:xfrm>
              <a:off x="4206176" y="3213709"/>
              <a:ext cx="1010285" cy="631825"/>
            </a:xfrm>
            <a:custGeom>
              <a:avLst/>
              <a:gdLst/>
              <a:ahLst/>
              <a:cxnLst/>
              <a:rect l="l" t="t" r="r" b="b"/>
              <a:pathLst>
                <a:path w="1010285" h="631825">
                  <a:moveTo>
                    <a:pt x="57086" y="0"/>
                  </a:moveTo>
                  <a:lnTo>
                    <a:pt x="35814" y="2247"/>
                  </a:lnTo>
                  <a:lnTo>
                    <a:pt x="25742" y="5600"/>
                  </a:lnTo>
                  <a:lnTo>
                    <a:pt x="25742" y="6718"/>
                  </a:lnTo>
                  <a:lnTo>
                    <a:pt x="18262" y="10629"/>
                  </a:lnTo>
                  <a:lnTo>
                    <a:pt x="11074" y="15836"/>
                  </a:lnTo>
                  <a:lnTo>
                    <a:pt x="5397" y="22313"/>
                  </a:lnTo>
                  <a:lnTo>
                    <a:pt x="2235" y="30238"/>
                  </a:lnTo>
                  <a:lnTo>
                    <a:pt x="1117" y="30238"/>
                  </a:lnTo>
                  <a:lnTo>
                    <a:pt x="1117" y="33591"/>
                  </a:lnTo>
                  <a:lnTo>
                    <a:pt x="0" y="38074"/>
                  </a:lnTo>
                  <a:lnTo>
                    <a:pt x="0" y="631571"/>
                  </a:lnTo>
                  <a:lnTo>
                    <a:pt x="7835" y="631571"/>
                  </a:lnTo>
                  <a:lnTo>
                    <a:pt x="7835" y="35839"/>
                  </a:lnTo>
                  <a:lnTo>
                    <a:pt x="8953" y="32473"/>
                  </a:lnTo>
                  <a:lnTo>
                    <a:pt x="7835" y="32473"/>
                  </a:lnTo>
                  <a:lnTo>
                    <a:pt x="11785" y="26212"/>
                  </a:lnTo>
                  <a:lnTo>
                    <a:pt x="16725" y="20561"/>
                  </a:lnTo>
                  <a:lnTo>
                    <a:pt x="22542" y="15836"/>
                  </a:lnTo>
                  <a:lnTo>
                    <a:pt x="29095" y="12319"/>
                  </a:lnTo>
                  <a:lnTo>
                    <a:pt x="27978" y="12319"/>
                  </a:lnTo>
                  <a:lnTo>
                    <a:pt x="36931" y="10083"/>
                  </a:lnTo>
                  <a:lnTo>
                    <a:pt x="47015" y="7848"/>
                  </a:lnTo>
                  <a:lnTo>
                    <a:pt x="57086" y="6718"/>
                  </a:lnTo>
                  <a:lnTo>
                    <a:pt x="57086" y="0"/>
                  </a:lnTo>
                  <a:close/>
                </a:path>
                <a:path w="1010285" h="631825">
                  <a:moveTo>
                    <a:pt x="1009675" y="582295"/>
                  </a:moveTo>
                  <a:lnTo>
                    <a:pt x="480212" y="582295"/>
                  </a:lnTo>
                  <a:lnTo>
                    <a:pt x="480212" y="589013"/>
                  </a:lnTo>
                  <a:lnTo>
                    <a:pt x="1009675" y="589013"/>
                  </a:lnTo>
                  <a:lnTo>
                    <a:pt x="1009675" y="582295"/>
                  </a:lnTo>
                  <a:close/>
                </a:path>
                <a:path w="1010285" h="631825">
                  <a:moveTo>
                    <a:pt x="1009675" y="423291"/>
                  </a:moveTo>
                  <a:lnTo>
                    <a:pt x="480212" y="423291"/>
                  </a:lnTo>
                  <a:lnTo>
                    <a:pt x="480212" y="430009"/>
                  </a:lnTo>
                  <a:lnTo>
                    <a:pt x="1009675" y="430009"/>
                  </a:lnTo>
                  <a:lnTo>
                    <a:pt x="1009675" y="423291"/>
                  </a:lnTo>
                  <a:close/>
                </a:path>
                <a:path w="1010285" h="631825">
                  <a:moveTo>
                    <a:pt x="1009675" y="264274"/>
                  </a:moveTo>
                  <a:lnTo>
                    <a:pt x="480212" y="264274"/>
                  </a:lnTo>
                  <a:lnTo>
                    <a:pt x="480212" y="272110"/>
                  </a:lnTo>
                  <a:lnTo>
                    <a:pt x="1009675" y="272110"/>
                  </a:lnTo>
                  <a:lnTo>
                    <a:pt x="1009675" y="264274"/>
                  </a:lnTo>
                  <a:close/>
                </a:path>
                <a:path w="1010285" h="631825">
                  <a:moveTo>
                    <a:pt x="1009675" y="106387"/>
                  </a:moveTo>
                  <a:lnTo>
                    <a:pt x="480212" y="106387"/>
                  </a:lnTo>
                  <a:lnTo>
                    <a:pt x="480212" y="113106"/>
                  </a:lnTo>
                  <a:lnTo>
                    <a:pt x="1009675" y="113106"/>
                  </a:lnTo>
                  <a:lnTo>
                    <a:pt x="1009675" y="106387"/>
                  </a:lnTo>
                  <a:close/>
                </a:path>
              </a:pathLst>
            </a:custGeom>
            <a:solidFill>
              <a:srgbClr val="000000"/>
            </a:solidFill>
          </p:spPr>
          <p:txBody>
            <a:bodyPr wrap="square" lIns="0" tIns="0" rIns="0" bIns="0" rtlCol="0"/>
            <a:lstStyle/>
            <a:p>
              <a:endParaRPr/>
            </a:p>
          </p:txBody>
        </p:sp>
        <p:pic>
          <p:nvPicPr>
            <p:cNvPr id="11" name="object 11"/>
            <p:cNvPicPr/>
            <p:nvPr/>
          </p:nvPicPr>
          <p:blipFill>
            <a:blip r:embed="rId4" cstate="print"/>
            <a:stretch>
              <a:fillRect/>
            </a:stretch>
          </p:blipFill>
          <p:spPr>
            <a:xfrm>
              <a:off x="4366251" y="3845270"/>
              <a:ext cx="1169752" cy="1333789"/>
            </a:xfrm>
            <a:prstGeom prst="rect">
              <a:avLst/>
            </a:prstGeom>
          </p:spPr>
        </p:pic>
        <p:sp>
          <p:nvSpPr>
            <p:cNvPr id="12" name="object 12"/>
            <p:cNvSpPr/>
            <p:nvPr/>
          </p:nvSpPr>
          <p:spPr>
            <a:xfrm>
              <a:off x="4366247" y="3845559"/>
              <a:ext cx="1170305" cy="1333500"/>
            </a:xfrm>
            <a:custGeom>
              <a:avLst/>
              <a:gdLst/>
              <a:ahLst/>
              <a:cxnLst/>
              <a:rect l="l" t="t" r="r" b="b"/>
              <a:pathLst>
                <a:path w="1170304" h="1333500">
                  <a:moveTo>
                    <a:pt x="1169746" y="0"/>
                  </a:moveTo>
                  <a:lnTo>
                    <a:pt x="1165910" y="0"/>
                  </a:lnTo>
                  <a:lnTo>
                    <a:pt x="1165910" y="1327150"/>
                  </a:lnTo>
                  <a:lnTo>
                    <a:pt x="1164640" y="1328432"/>
                  </a:lnTo>
                  <a:lnTo>
                    <a:pt x="1164640" y="1327150"/>
                  </a:lnTo>
                  <a:lnTo>
                    <a:pt x="1165910" y="1327150"/>
                  </a:lnTo>
                  <a:lnTo>
                    <a:pt x="1165910" y="0"/>
                  </a:lnTo>
                  <a:lnTo>
                    <a:pt x="1163040" y="0"/>
                  </a:lnTo>
                  <a:lnTo>
                    <a:pt x="1163040" y="1326667"/>
                  </a:lnTo>
                  <a:lnTo>
                    <a:pt x="6718" y="1326667"/>
                  </a:lnTo>
                  <a:lnTo>
                    <a:pt x="6718" y="0"/>
                  </a:lnTo>
                  <a:lnTo>
                    <a:pt x="6375" y="0"/>
                  </a:lnTo>
                  <a:lnTo>
                    <a:pt x="6375" y="1329690"/>
                  </a:lnTo>
                  <a:lnTo>
                    <a:pt x="5118" y="1329690"/>
                  </a:lnTo>
                  <a:lnTo>
                    <a:pt x="5118" y="1328432"/>
                  </a:lnTo>
                  <a:lnTo>
                    <a:pt x="6375" y="1329690"/>
                  </a:lnTo>
                  <a:lnTo>
                    <a:pt x="6375" y="0"/>
                  </a:lnTo>
                  <a:lnTo>
                    <a:pt x="0" y="0"/>
                  </a:lnTo>
                  <a:lnTo>
                    <a:pt x="0" y="1327150"/>
                  </a:lnTo>
                  <a:lnTo>
                    <a:pt x="0" y="1329690"/>
                  </a:lnTo>
                  <a:lnTo>
                    <a:pt x="0" y="1332230"/>
                  </a:lnTo>
                  <a:lnTo>
                    <a:pt x="1803" y="1332230"/>
                  </a:lnTo>
                  <a:lnTo>
                    <a:pt x="1803" y="1333500"/>
                  </a:lnTo>
                  <a:lnTo>
                    <a:pt x="1167942" y="1333500"/>
                  </a:lnTo>
                  <a:lnTo>
                    <a:pt x="1167942" y="1332230"/>
                  </a:lnTo>
                  <a:lnTo>
                    <a:pt x="1169746" y="1332230"/>
                  </a:lnTo>
                  <a:lnTo>
                    <a:pt x="1169746" y="1330032"/>
                  </a:lnTo>
                  <a:lnTo>
                    <a:pt x="1169746" y="1329690"/>
                  </a:lnTo>
                  <a:lnTo>
                    <a:pt x="1169746" y="1327150"/>
                  </a:lnTo>
                  <a:lnTo>
                    <a:pt x="1169746" y="1326667"/>
                  </a:lnTo>
                  <a:lnTo>
                    <a:pt x="1169746" y="0"/>
                  </a:lnTo>
                  <a:close/>
                </a:path>
              </a:pathLst>
            </a:custGeom>
            <a:solidFill>
              <a:srgbClr val="4A7EBB"/>
            </a:solidFill>
          </p:spPr>
          <p:txBody>
            <a:bodyPr wrap="square" lIns="0" tIns="0" rIns="0" bIns="0" rtlCol="0"/>
            <a:lstStyle/>
            <a:p>
              <a:endParaRPr/>
            </a:p>
          </p:txBody>
        </p:sp>
        <p:sp>
          <p:nvSpPr>
            <p:cNvPr id="13" name="object 13"/>
            <p:cNvSpPr/>
            <p:nvPr/>
          </p:nvSpPr>
          <p:spPr>
            <a:xfrm>
              <a:off x="3734920" y="4883315"/>
              <a:ext cx="845185" cy="56515"/>
            </a:xfrm>
            <a:custGeom>
              <a:avLst/>
              <a:gdLst/>
              <a:ahLst/>
              <a:cxnLst/>
              <a:rect l="l" t="t" r="r" b="b"/>
              <a:pathLst>
                <a:path w="845185" h="56514">
                  <a:moveTo>
                    <a:pt x="752223" y="0"/>
                  </a:moveTo>
                  <a:lnTo>
                    <a:pt x="752223" y="55990"/>
                  </a:lnTo>
                  <a:lnTo>
                    <a:pt x="833979" y="31355"/>
                  </a:lnTo>
                  <a:lnTo>
                    <a:pt x="761178" y="31355"/>
                  </a:lnTo>
                  <a:lnTo>
                    <a:pt x="761178" y="23516"/>
                  </a:lnTo>
                  <a:lnTo>
                    <a:pt x="830270" y="23516"/>
                  </a:lnTo>
                  <a:lnTo>
                    <a:pt x="752223" y="0"/>
                  </a:lnTo>
                  <a:close/>
                </a:path>
                <a:path w="845185" h="56514">
                  <a:moveTo>
                    <a:pt x="752223" y="23516"/>
                  </a:moveTo>
                  <a:lnTo>
                    <a:pt x="0" y="23516"/>
                  </a:lnTo>
                  <a:lnTo>
                    <a:pt x="0" y="31355"/>
                  </a:lnTo>
                  <a:lnTo>
                    <a:pt x="752223" y="31355"/>
                  </a:lnTo>
                  <a:lnTo>
                    <a:pt x="752223" y="23516"/>
                  </a:lnTo>
                  <a:close/>
                </a:path>
                <a:path w="845185" h="56514">
                  <a:moveTo>
                    <a:pt x="830270" y="23516"/>
                  </a:moveTo>
                  <a:lnTo>
                    <a:pt x="761178" y="23516"/>
                  </a:lnTo>
                  <a:lnTo>
                    <a:pt x="761178" y="31355"/>
                  </a:lnTo>
                  <a:lnTo>
                    <a:pt x="833979" y="31355"/>
                  </a:lnTo>
                  <a:lnTo>
                    <a:pt x="845131" y="27994"/>
                  </a:lnTo>
                  <a:lnTo>
                    <a:pt x="830270" y="23516"/>
                  </a:lnTo>
                  <a:close/>
                </a:path>
              </a:pathLst>
            </a:custGeom>
            <a:solidFill>
              <a:srgbClr val="FF0000"/>
            </a:solidFill>
          </p:spPr>
          <p:txBody>
            <a:bodyPr wrap="square" lIns="0" tIns="0" rIns="0" bIns="0" rtlCol="0"/>
            <a:lstStyle/>
            <a:p>
              <a:endParaRPr/>
            </a:p>
          </p:txBody>
        </p:sp>
        <p:sp>
          <p:nvSpPr>
            <p:cNvPr id="14" name="object 14"/>
            <p:cNvSpPr/>
            <p:nvPr/>
          </p:nvSpPr>
          <p:spPr>
            <a:xfrm>
              <a:off x="4153560" y="3845280"/>
              <a:ext cx="1062355" cy="1069975"/>
            </a:xfrm>
            <a:custGeom>
              <a:avLst/>
              <a:gdLst/>
              <a:ahLst/>
              <a:cxnLst/>
              <a:rect l="l" t="t" r="r" b="b"/>
              <a:pathLst>
                <a:path w="1062354" h="1069975">
                  <a:moveTo>
                    <a:pt x="109702" y="1010043"/>
                  </a:moveTo>
                  <a:lnTo>
                    <a:pt x="99631" y="1008926"/>
                  </a:lnTo>
                  <a:lnTo>
                    <a:pt x="90678" y="1006690"/>
                  </a:lnTo>
                  <a:lnTo>
                    <a:pt x="83959" y="1004443"/>
                  </a:lnTo>
                  <a:lnTo>
                    <a:pt x="80594" y="1003325"/>
                  </a:lnTo>
                  <a:lnTo>
                    <a:pt x="81711" y="1004443"/>
                  </a:lnTo>
                  <a:lnTo>
                    <a:pt x="73875" y="999972"/>
                  </a:lnTo>
                  <a:lnTo>
                    <a:pt x="69405" y="995489"/>
                  </a:lnTo>
                  <a:lnTo>
                    <a:pt x="68287" y="994371"/>
                  </a:lnTo>
                  <a:lnTo>
                    <a:pt x="68287" y="995489"/>
                  </a:lnTo>
                  <a:lnTo>
                    <a:pt x="66040" y="993254"/>
                  </a:lnTo>
                  <a:lnTo>
                    <a:pt x="63804" y="989888"/>
                  </a:lnTo>
                  <a:lnTo>
                    <a:pt x="62687" y="987653"/>
                  </a:lnTo>
                  <a:lnTo>
                    <a:pt x="60452" y="984288"/>
                  </a:lnTo>
                  <a:lnTo>
                    <a:pt x="61569" y="984288"/>
                  </a:lnTo>
                  <a:lnTo>
                    <a:pt x="60452" y="980935"/>
                  </a:lnTo>
                  <a:lnTo>
                    <a:pt x="60452" y="227317"/>
                  </a:lnTo>
                  <a:lnTo>
                    <a:pt x="59334" y="222834"/>
                  </a:lnTo>
                  <a:lnTo>
                    <a:pt x="59334" y="220599"/>
                  </a:lnTo>
                  <a:lnTo>
                    <a:pt x="59334" y="219468"/>
                  </a:lnTo>
                  <a:lnTo>
                    <a:pt x="30213" y="193078"/>
                  </a:lnTo>
                  <a:lnTo>
                    <a:pt x="26174" y="192024"/>
                  </a:lnTo>
                  <a:lnTo>
                    <a:pt x="32778" y="190157"/>
                  </a:lnTo>
                  <a:lnTo>
                    <a:pt x="45402" y="183159"/>
                  </a:lnTo>
                  <a:lnTo>
                    <a:pt x="55968" y="172440"/>
                  </a:lnTo>
                  <a:lnTo>
                    <a:pt x="57086" y="169087"/>
                  </a:lnTo>
                  <a:lnTo>
                    <a:pt x="59334" y="165722"/>
                  </a:lnTo>
                  <a:lnTo>
                    <a:pt x="59334" y="161239"/>
                  </a:lnTo>
                  <a:lnTo>
                    <a:pt x="60452" y="157886"/>
                  </a:lnTo>
                  <a:lnTo>
                    <a:pt x="60452" y="0"/>
                  </a:lnTo>
                  <a:lnTo>
                    <a:pt x="52616" y="0"/>
                  </a:lnTo>
                  <a:lnTo>
                    <a:pt x="52616" y="160121"/>
                  </a:lnTo>
                  <a:lnTo>
                    <a:pt x="50558" y="167855"/>
                  </a:lnTo>
                  <a:lnTo>
                    <a:pt x="45250" y="174294"/>
                  </a:lnTo>
                  <a:lnTo>
                    <a:pt x="38303" y="179527"/>
                  </a:lnTo>
                  <a:lnTo>
                    <a:pt x="31343" y="183642"/>
                  </a:lnTo>
                  <a:lnTo>
                    <a:pt x="32461" y="183642"/>
                  </a:lnTo>
                  <a:lnTo>
                    <a:pt x="23507" y="185877"/>
                  </a:lnTo>
                  <a:lnTo>
                    <a:pt x="13436" y="188125"/>
                  </a:lnTo>
                  <a:lnTo>
                    <a:pt x="3365" y="189242"/>
                  </a:lnTo>
                  <a:lnTo>
                    <a:pt x="1117" y="190360"/>
                  </a:lnTo>
                  <a:lnTo>
                    <a:pt x="0" y="192595"/>
                  </a:lnTo>
                  <a:lnTo>
                    <a:pt x="1117" y="194843"/>
                  </a:lnTo>
                  <a:lnTo>
                    <a:pt x="3365" y="195961"/>
                  </a:lnTo>
                  <a:lnTo>
                    <a:pt x="23507" y="198196"/>
                  </a:lnTo>
                  <a:lnTo>
                    <a:pt x="32461" y="201561"/>
                  </a:lnTo>
                  <a:lnTo>
                    <a:pt x="31343" y="201561"/>
                  </a:lnTo>
                  <a:lnTo>
                    <a:pt x="39179" y="206032"/>
                  </a:lnTo>
                  <a:lnTo>
                    <a:pt x="39179" y="204914"/>
                  </a:lnTo>
                  <a:lnTo>
                    <a:pt x="45377" y="211137"/>
                  </a:lnTo>
                  <a:lnTo>
                    <a:pt x="49682" y="213347"/>
                  </a:lnTo>
                  <a:lnTo>
                    <a:pt x="52603" y="221703"/>
                  </a:lnTo>
                  <a:lnTo>
                    <a:pt x="52273" y="271691"/>
                  </a:lnTo>
                  <a:lnTo>
                    <a:pt x="51295" y="322808"/>
                  </a:lnTo>
                  <a:lnTo>
                    <a:pt x="49822" y="373951"/>
                  </a:lnTo>
                  <a:lnTo>
                    <a:pt x="48031" y="425107"/>
                  </a:lnTo>
                  <a:lnTo>
                    <a:pt x="44145" y="527392"/>
                  </a:lnTo>
                  <a:lnTo>
                    <a:pt x="42367" y="578510"/>
                  </a:lnTo>
                  <a:lnTo>
                    <a:pt x="40919" y="629602"/>
                  </a:lnTo>
                  <a:lnTo>
                    <a:pt x="39966" y="680643"/>
                  </a:lnTo>
                  <a:lnTo>
                    <a:pt x="39674" y="731634"/>
                  </a:lnTo>
                  <a:lnTo>
                    <a:pt x="40195" y="782548"/>
                  </a:lnTo>
                  <a:lnTo>
                    <a:pt x="41694" y="833399"/>
                  </a:lnTo>
                  <a:lnTo>
                    <a:pt x="44348" y="884174"/>
                  </a:lnTo>
                  <a:lnTo>
                    <a:pt x="48310" y="934847"/>
                  </a:lnTo>
                  <a:lnTo>
                    <a:pt x="53606" y="984288"/>
                  </a:lnTo>
                  <a:lnTo>
                    <a:pt x="54851" y="986536"/>
                  </a:lnTo>
                  <a:lnTo>
                    <a:pt x="55968" y="989888"/>
                  </a:lnTo>
                  <a:lnTo>
                    <a:pt x="62687" y="999972"/>
                  </a:lnTo>
                  <a:lnTo>
                    <a:pt x="63804" y="999972"/>
                  </a:lnTo>
                  <a:lnTo>
                    <a:pt x="69405" y="1005573"/>
                  </a:lnTo>
                  <a:lnTo>
                    <a:pt x="70523" y="1005573"/>
                  </a:lnTo>
                  <a:lnTo>
                    <a:pt x="78359" y="1010043"/>
                  </a:lnTo>
                  <a:lnTo>
                    <a:pt x="87312" y="1013409"/>
                  </a:lnTo>
                  <a:lnTo>
                    <a:pt x="98513" y="1015644"/>
                  </a:lnTo>
                  <a:lnTo>
                    <a:pt x="109702" y="1016762"/>
                  </a:lnTo>
                  <a:lnTo>
                    <a:pt x="109702" y="1010043"/>
                  </a:lnTo>
                  <a:close/>
                </a:path>
                <a:path w="1062354" h="1069975">
                  <a:moveTo>
                    <a:pt x="1062291" y="1061554"/>
                  </a:moveTo>
                  <a:lnTo>
                    <a:pt x="532828" y="1061554"/>
                  </a:lnTo>
                  <a:lnTo>
                    <a:pt x="532828" y="1069390"/>
                  </a:lnTo>
                  <a:lnTo>
                    <a:pt x="1062291" y="1069390"/>
                  </a:lnTo>
                  <a:lnTo>
                    <a:pt x="1062291" y="1061554"/>
                  </a:lnTo>
                  <a:close/>
                </a:path>
                <a:path w="1062354" h="1069975">
                  <a:moveTo>
                    <a:pt x="1062291" y="903668"/>
                  </a:moveTo>
                  <a:lnTo>
                    <a:pt x="532828" y="903668"/>
                  </a:lnTo>
                  <a:lnTo>
                    <a:pt x="532828" y="910386"/>
                  </a:lnTo>
                  <a:lnTo>
                    <a:pt x="1062291" y="910386"/>
                  </a:lnTo>
                  <a:lnTo>
                    <a:pt x="1062291" y="903668"/>
                  </a:lnTo>
                  <a:close/>
                </a:path>
                <a:path w="1062354" h="1069975">
                  <a:moveTo>
                    <a:pt x="1062291" y="744651"/>
                  </a:moveTo>
                  <a:lnTo>
                    <a:pt x="532828" y="744651"/>
                  </a:lnTo>
                  <a:lnTo>
                    <a:pt x="532828" y="751370"/>
                  </a:lnTo>
                  <a:lnTo>
                    <a:pt x="1062291" y="751370"/>
                  </a:lnTo>
                  <a:lnTo>
                    <a:pt x="1062291" y="744651"/>
                  </a:lnTo>
                  <a:close/>
                </a:path>
                <a:path w="1062354" h="1069975">
                  <a:moveTo>
                    <a:pt x="1062291" y="585647"/>
                  </a:moveTo>
                  <a:lnTo>
                    <a:pt x="532828" y="585647"/>
                  </a:lnTo>
                  <a:lnTo>
                    <a:pt x="532828" y="593483"/>
                  </a:lnTo>
                  <a:lnTo>
                    <a:pt x="1062291" y="593483"/>
                  </a:lnTo>
                  <a:lnTo>
                    <a:pt x="1062291" y="585647"/>
                  </a:lnTo>
                  <a:close/>
                </a:path>
                <a:path w="1062354" h="1069975">
                  <a:moveTo>
                    <a:pt x="1062291" y="427748"/>
                  </a:moveTo>
                  <a:lnTo>
                    <a:pt x="532828" y="427748"/>
                  </a:lnTo>
                  <a:lnTo>
                    <a:pt x="532828" y="434467"/>
                  </a:lnTo>
                  <a:lnTo>
                    <a:pt x="1062291" y="434467"/>
                  </a:lnTo>
                  <a:lnTo>
                    <a:pt x="1062291" y="427748"/>
                  </a:lnTo>
                  <a:close/>
                </a:path>
                <a:path w="1062354" h="1069975">
                  <a:moveTo>
                    <a:pt x="1062291" y="268744"/>
                  </a:moveTo>
                  <a:lnTo>
                    <a:pt x="532828" y="268744"/>
                  </a:lnTo>
                  <a:lnTo>
                    <a:pt x="532828" y="275463"/>
                  </a:lnTo>
                  <a:lnTo>
                    <a:pt x="1062291" y="275463"/>
                  </a:lnTo>
                  <a:lnTo>
                    <a:pt x="1062291" y="268744"/>
                  </a:lnTo>
                  <a:close/>
                </a:path>
                <a:path w="1062354" h="1069975">
                  <a:moveTo>
                    <a:pt x="1062291" y="108610"/>
                  </a:moveTo>
                  <a:lnTo>
                    <a:pt x="532828" y="108610"/>
                  </a:lnTo>
                  <a:lnTo>
                    <a:pt x="532828" y="116459"/>
                  </a:lnTo>
                  <a:lnTo>
                    <a:pt x="1062291" y="116459"/>
                  </a:lnTo>
                  <a:lnTo>
                    <a:pt x="1062291" y="108610"/>
                  </a:lnTo>
                  <a:close/>
                </a:path>
              </a:pathLst>
            </a:custGeom>
            <a:solidFill>
              <a:srgbClr val="000000"/>
            </a:solidFill>
          </p:spPr>
          <p:txBody>
            <a:bodyPr wrap="square" lIns="0" tIns="0" rIns="0" bIns="0" rtlCol="0"/>
            <a:lstStyle/>
            <a:p>
              <a:endParaRPr/>
            </a:p>
          </p:txBody>
        </p:sp>
      </p:grpSp>
      <p:sp>
        <p:nvSpPr>
          <p:cNvPr id="15" name="object 15"/>
          <p:cNvSpPr txBox="1"/>
          <p:nvPr/>
        </p:nvSpPr>
        <p:spPr>
          <a:xfrm>
            <a:off x="9553060" y="1295400"/>
            <a:ext cx="673698" cy="298581"/>
          </a:xfrm>
          <a:prstGeom prst="rect">
            <a:avLst/>
          </a:prstGeom>
        </p:spPr>
        <p:txBody>
          <a:bodyPr vert="horz" wrap="square" lIns="0" tIns="12102" rIns="0" bIns="0" rtlCol="0">
            <a:spAutoFit/>
          </a:bodyPr>
          <a:lstStyle/>
          <a:p>
            <a:pPr marL="34580">
              <a:spcBef>
                <a:spcPts val="95"/>
              </a:spcBef>
            </a:pPr>
            <a:r>
              <a:rPr sz="1861" spc="-32" dirty="0">
                <a:solidFill>
                  <a:srgbClr val="0000FF"/>
                </a:solidFill>
                <a:latin typeface="Calibri"/>
                <a:cs typeface="Calibri"/>
              </a:rPr>
              <a:t>Task</a:t>
            </a:r>
            <a:r>
              <a:rPr sz="1861" spc="-50" dirty="0">
                <a:solidFill>
                  <a:srgbClr val="0000FF"/>
                </a:solidFill>
                <a:latin typeface="Calibri"/>
                <a:cs typeface="Calibri"/>
              </a:rPr>
              <a:t> </a:t>
            </a:r>
            <a:r>
              <a:rPr sz="1861" spc="-23" dirty="0">
                <a:solidFill>
                  <a:srgbClr val="0000FF"/>
                </a:solidFill>
                <a:latin typeface="Symbol"/>
                <a:cs typeface="Symbol"/>
              </a:rPr>
              <a:t></a:t>
            </a:r>
            <a:r>
              <a:rPr sz="1838" spc="-34" baseline="-20576" dirty="0">
                <a:solidFill>
                  <a:srgbClr val="0000FF"/>
                </a:solidFill>
                <a:latin typeface="Calibri"/>
                <a:cs typeface="Calibri"/>
              </a:rPr>
              <a:t>i</a:t>
            </a:r>
            <a:endParaRPr sz="1838" baseline="-20576">
              <a:latin typeface="Calibri"/>
              <a:cs typeface="Calibri"/>
            </a:endParaRPr>
          </a:p>
        </p:txBody>
      </p:sp>
      <p:sp>
        <p:nvSpPr>
          <p:cNvPr id="16" name="object 16"/>
          <p:cNvSpPr txBox="1"/>
          <p:nvPr/>
        </p:nvSpPr>
        <p:spPr>
          <a:xfrm>
            <a:off x="7247617" y="1418370"/>
            <a:ext cx="1459114"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activation</a:t>
            </a:r>
            <a:r>
              <a:rPr sz="1588" spc="-82"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17" name="object 17"/>
          <p:cNvSpPr/>
          <p:nvPr/>
        </p:nvSpPr>
        <p:spPr>
          <a:xfrm>
            <a:off x="8756623" y="1574217"/>
            <a:ext cx="527317" cy="125058"/>
          </a:xfrm>
          <a:custGeom>
            <a:avLst/>
            <a:gdLst/>
            <a:ahLst/>
            <a:cxnLst/>
            <a:rect l="l" t="t" r="r" b="b"/>
            <a:pathLst>
              <a:path w="581025" h="137794">
                <a:moveTo>
                  <a:pt x="580948" y="109740"/>
                </a:moveTo>
                <a:lnTo>
                  <a:pt x="569671" y="106375"/>
                </a:lnTo>
                <a:lnTo>
                  <a:pt x="486930" y="81737"/>
                </a:lnTo>
                <a:lnTo>
                  <a:pt x="486930" y="106375"/>
                </a:lnTo>
                <a:lnTo>
                  <a:pt x="222707" y="106375"/>
                </a:lnTo>
                <a:lnTo>
                  <a:pt x="371627" y="6718"/>
                </a:lnTo>
                <a:lnTo>
                  <a:pt x="369392" y="3924"/>
                </a:lnTo>
                <a:lnTo>
                  <a:pt x="369392" y="0"/>
                </a:lnTo>
                <a:lnTo>
                  <a:pt x="0" y="0"/>
                </a:lnTo>
                <a:lnTo>
                  <a:pt x="0" y="6718"/>
                </a:lnTo>
                <a:lnTo>
                  <a:pt x="358749" y="6718"/>
                </a:lnTo>
                <a:lnTo>
                  <a:pt x="209321" y="106375"/>
                </a:lnTo>
                <a:lnTo>
                  <a:pt x="211556" y="110858"/>
                </a:lnTo>
                <a:lnTo>
                  <a:pt x="211556" y="113093"/>
                </a:lnTo>
                <a:lnTo>
                  <a:pt x="212674" y="113093"/>
                </a:lnTo>
                <a:lnTo>
                  <a:pt x="486930" y="113093"/>
                </a:lnTo>
                <a:lnTo>
                  <a:pt x="486930" y="137731"/>
                </a:lnTo>
                <a:lnTo>
                  <a:pt x="569671" y="113093"/>
                </a:lnTo>
                <a:lnTo>
                  <a:pt x="580948" y="109740"/>
                </a:lnTo>
                <a:close/>
              </a:path>
            </a:pathLst>
          </a:custGeom>
          <a:solidFill>
            <a:srgbClr val="FF0000"/>
          </a:solidFill>
        </p:spPr>
        <p:txBody>
          <a:bodyPr wrap="square" lIns="0" tIns="0" rIns="0" bIns="0" rtlCol="0"/>
          <a:lstStyle/>
          <a:p>
            <a:endParaRPr/>
          </a:p>
        </p:txBody>
      </p:sp>
      <p:sp>
        <p:nvSpPr>
          <p:cNvPr id="18" name="object 18"/>
          <p:cNvSpPr txBox="1"/>
          <p:nvPr/>
        </p:nvSpPr>
        <p:spPr>
          <a:xfrm>
            <a:off x="7626276" y="1850289"/>
            <a:ext cx="1079990" cy="257165"/>
          </a:xfrm>
          <a:prstGeom prst="rect">
            <a:avLst/>
          </a:prstGeom>
        </p:spPr>
        <p:txBody>
          <a:bodyPr vert="horz" wrap="square" lIns="0" tIns="12679" rIns="0" bIns="0" rtlCol="0">
            <a:spAutoFit/>
          </a:bodyPr>
          <a:lstStyle/>
          <a:p>
            <a:pPr marL="11527">
              <a:spcBef>
                <a:spcPts val="100"/>
              </a:spcBef>
            </a:pPr>
            <a:r>
              <a:rPr sz="1588" dirty="0">
                <a:solidFill>
                  <a:srgbClr val="C00000"/>
                </a:solidFill>
                <a:latin typeface="Calibri"/>
                <a:cs typeface="Calibri"/>
              </a:rPr>
              <a:t>start</a:t>
            </a:r>
            <a:r>
              <a:rPr sz="1588" spc="-64"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a:t>
            </a:r>
            <a:r>
              <a:rPr lang="en-GB" sz="1588" spc="-18" dirty="0" err="1">
                <a:solidFill>
                  <a:srgbClr val="C00000"/>
                </a:solidFill>
                <a:latin typeface="Calibri"/>
                <a:cs typeface="Calibri"/>
              </a:rPr>
              <a:t>s</a:t>
            </a:r>
            <a:r>
              <a:rPr lang="en-GB" sz="1588" spc="-18" baseline="-25000" dirty="0" err="1">
                <a:solidFill>
                  <a:srgbClr val="C00000"/>
                </a:solidFill>
                <a:latin typeface="Calibri"/>
                <a:cs typeface="Calibri"/>
              </a:rPr>
              <a:t>i</a:t>
            </a:r>
            <a:endParaRPr sz="1588" baseline="-25000" dirty="0">
              <a:latin typeface="Calibri"/>
              <a:cs typeface="Calibri"/>
            </a:endParaRPr>
          </a:p>
        </p:txBody>
      </p:sp>
      <p:sp>
        <p:nvSpPr>
          <p:cNvPr id="27" name="object 27"/>
          <p:cNvSpPr txBox="1"/>
          <p:nvPr/>
        </p:nvSpPr>
        <p:spPr>
          <a:xfrm>
            <a:off x="7562580" y="3435686"/>
            <a:ext cx="1143961" cy="257165"/>
          </a:xfrm>
          <a:prstGeom prst="rect">
            <a:avLst/>
          </a:prstGeom>
        </p:spPr>
        <p:txBody>
          <a:bodyPr vert="horz" wrap="square" lIns="0" tIns="12679" rIns="0" bIns="0" rtlCol="0">
            <a:spAutoFit/>
          </a:bodyPr>
          <a:lstStyle/>
          <a:p>
            <a:pPr marL="11527">
              <a:spcBef>
                <a:spcPts val="100"/>
              </a:spcBef>
            </a:pPr>
            <a:r>
              <a:rPr lang="en-GB" sz="1588" dirty="0">
                <a:solidFill>
                  <a:srgbClr val="C00000"/>
                </a:solidFill>
                <a:latin typeface="Calibri"/>
                <a:cs typeface="Calibri"/>
              </a:rPr>
              <a:t>f</a:t>
            </a:r>
            <a:r>
              <a:rPr sz="1588" dirty="0" err="1">
                <a:solidFill>
                  <a:srgbClr val="C00000"/>
                </a:solidFill>
                <a:latin typeface="Calibri"/>
                <a:cs typeface="Calibri"/>
              </a:rPr>
              <a:t>inish</a:t>
            </a:r>
            <a:r>
              <a:rPr lang="en-GB" sz="1588" dirty="0">
                <a:solidFill>
                  <a:srgbClr val="C00000"/>
                </a:solidFill>
                <a:latin typeface="Calibri"/>
                <a:cs typeface="Calibri"/>
              </a:rPr>
              <a:t> </a:t>
            </a:r>
            <a:r>
              <a:rPr sz="1588" spc="-18" dirty="0">
                <a:solidFill>
                  <a:srgbClr val="C00000"/>
                </a:solidFill>
                <a:latin typeface="Calibri"/>
                <a:cs typeface="Calibri"/>
              </a:rPr>
              <a:t>time</a:t>
            </a:r>
            <a:r>
              <a:rPr lang="en-GB" sz="1588" spc="-18" dirty="0">
                <a:solidFill>
                  <a:srgbClr val="C00000"/>
                </a:solidFill>
                <a:latin typeface="Calibri"/>
                <a:cs typeface="Calibri"/>
              </a:rPr>
              <a:t> f</a:t>
            </a:r>
            <a:r>
              <a:rPr lang="en-GB" sz="1588" spc="-18" baseline="-25000" dirty="0">
                <a:solidFill>
                  <a:srgbClr val="C00000"/>
                </a:solidFill>
                <a:latin typeface="Calibri"/>
                <a:cs typeface="Calibri"/>
              </a:rPr>
              <a:t>i</a:t>
            </a:r>
            <a:endParaRPr sz="1588" baseline="-25000" dirty="0">
              <a:latin typeface="Calibri"/>
              <a:cs typeface="Calibri"/>
            </a:endParaRPr>
          </a:p>
        </p:txBody>
      </p:sp>
      <p:sp>
        <p:nvSpPr>
          <p:cNvPr id="28" name="object 28"/>
          <p:cNvSpPr txBox="1"/>
          <p:nvPr/>
        </p:nvSpPr>
        <p:spPr>
          <a:xfrm>
            <a:off x="7495685" y="2542376"/>
            <a:ext cx="1546139" cy="257165"/>
          </a:xfrm>
          <a:prstGeom prst="rect">
            <a:avLst/>
          </a:prstGeom>
        </p:spPr>
        <p:txBody>
          <a:bodyPr vert="horz" wrap="square" lIns="0" tIns="12679" rIns="0" bIns="0" rtlCol="0">
            <a:spAutoFit/>
          </a:bodyPr>
          <a:lstStyle/>
          <a:p>
            <a:pPr marR="5187" algn="r">
              <a:spcBef>
                <a:spcPts val="100"/>
              </a:spcBef>
            </a:pPr>
            <a:r>
              <a:rPr lang="en-GB" sz="1588" spc="-9" dirty="0">
                <a:solidFill>
                  <a:srgbClr val="C00000"/>
                </a:solidFill>
                <a:latin typeface="Calibri"/>
                <a:cs typeface="Calibri"/>
              </a:rPr>
              <a:t>Execution </a:t>
            </a:r>
            <a:r>
              <a:rPr sz="1588" spc="-18" dirty="0">
                <a:solidFill>
                  <a:srgbClr val="C00000"/>
                </a:solidFill>
                <a:latin typeface="Calibri"/>
                <a:cs typeface="Calibri"/>
              </a:rPr>
              <a:t>time</a:t>
            </a:r>
            <a:r>
              <a:rPr lang="en-GB" sz="1588" spc="-18" dirty="0">
                <a:solidFill>
                  <a:srgbClr val="C00000"/>
                </a:solidFill>
                <a:latin typeface="Calibri"/>
                <a:cs typeface="Calibri"/>
              </a:rPr>
              <a:t> C</a:t>
            </a:r>
            <a:r>
              <a:rPr lang="en-GB" sz="1588" spc="-18" baseline="-25000" dirty="0">
                <a:solidFill>
                  <a:srgbClr val="C00000"/>
                </a:solidFill>
                <a:latin typeface="Calibri"/>
                <a:cs typeface="Calibri"/>
              </a:rPr>
              <a:t>i</a:t>
            </a:r>
            <a:endParaRPr sz="1588" baseline="-25000" dirty="0">
              <a:latin typeface="Calibri"/>
              <a:cs typeface="Calibri"/>
            </a:endParaRPr>
          </a:p>
        </p:txBody>
      </p:sp>
      <p:grpSp>
        <p:nvGrpSpPr>
          <p:cNvPr id="34" name="object 34"/>
          <p:cNvGrpSpPr/>
          <p:nvPr/>
        </p:nvGrpSpPr>
        <p:grpSpPr>
          <a:xfrm>
            <a:off x="6085840" y="4256245"/>
            <a:ext cx="5831029" cy="880590"/>
            <a:chOff x="2278033" y="5511684"/>
            <a:chExt cx="6424930" cy="970280"/>
          </a:xfrm>
        </p:grpSpPr>
        <p:sp>
          <p:nvSpPr>
            <p:cNvPr id="35" name="object 35"/>
            <p:cNvSpPr/>
            <p:nvPr/>
          </p:nvSpPr>
          <p:spPr>
            <a:xfrm>
              <a:off x="2278033" y="5511684"/>
              <a:ext cx="6424930" cy="970280"/>
            </a:xfrm>
            <a:custGeom>
              <a:avLst/>
              <a:gdLst/>
              <a:ahLst/>
              <a:cxnLst/>
              <a:rect l="l" t="t" r="r" b="b"/>
              <a:pathLst>
                <a:path w="6424930" h="970279">
                  <a:moveTo>
                    <a:pt x="6424612" y="0"/>
                  </a:moveTo>
                  <a:lnTo>
                    <a:pt x="0" y="0"/>
                  </a:lnTo>
                  <a:lnTo>
                    <a:pt x="0" y="969963"/>
                  </a:lnTo>
                  <a:lnTo>
                    <a:pt x="6424612" y="969963"/>
                  </a:lnTo>
                  <a:lnTo>
                    <a:pt x="6424612" y="0"/>
                  </a:lnTo>
                  <a:close/>
                </a:path>
              </a:pathLst>
            </a:custGeom>
            <a:solidFill>
              <a:srgbClr val="FFFFFF"/>
            </a:solidFill>
          </p:spPr>
          <p:txBody>
            <a:bodyPr wrap="square" lIns="0" tIns="0" rIns="0" bIns="0" rtlCol="0"/>
            <a:lstStyle/>
            <a:p>
              <a:endParaRPr/>
            </a:p>
          </p:txBody>
        </p:sp>
        <p:pic>
          <p:nvPicPr>
            <p:cNvPr id="36" name="object 36"/>
            <p:cNvPicPr/>
            <p:nvPr/>
          </p:nvPicPr>
          <p:blipFill>
            <a:blip r:embed="rId5" cstate="print"/>
            <a:stretch>
              <a:fillRect/>
            </a:stretch>
          </p:blipFill>
          <p:spPr>
            <a:xfrm>
              <a:off x="6473193" y="5622281"/>
              <a:ext cx="861696" cy="799948"/>
            </a:xfrm>
            <a:prstGeom prst="rect">
              <a:avLst/>
            </a:prstGeom>
          </p:spPr>
        </p:pic>
        <p:sp>
          <p:nvSpPr>
            <p:cNvPr id="37" name="object 37"/>
            <p:cNvSpPr/>
            <p:nvPr/>
          </p:nvSpPr>
          <p:spPr>
            <a:xfrm>
              <a:off x="6469553" y="5619682"/>
              <a:ext cx="868044" cy="806450"/>
            </a:xfrm>
            <a:custGeom>
              <a:avLst/>
              <a:gdLst/>
              <a:ahLst/>
              <a:cxnLst/>
              <a:rect l="l" t="t" r="r" b="b"/>
              <a:pathLst>
                <a:path w="868045" h="806450">
                  <a:moveTo>
                    <a:pt x="460691" y="0"/>
                  </a:moveTo>
                  <a:lnTo>
                    <a:pt x="412643" y="181"/>
                  </a:lnTo>
                  <a:lnTo>
                    <a:pt x="366161" y="4529"/>
                  </a:lnTo>
                  <a:lnTo>
                    <a:pt x="320874" y="13514"/>
                  </a:lnTo>
                  <a:lnTo>
                    <a:pt x="277136" y="26916"/>
                  </a:lnTo>
                  <a:lnTo>
                    <a:pt x="235304" y="44513"/>
                  </a:lnTo>
                  <a:lnTo>
                    <a:pt x="195732" y="66084"/>
                  </a:lnTo>
                  <a:lnTo>
                    <a:pt x="158777" y="91408"/>
                  </a:lnTo>
                  <a:lnTo>
                    <a:pt x="124794" y="120264"/>
                  </a:lnTo>
                  <a:lnTo>
                    <a:pt x="94138" y="152431"/>
                  </a:lnTo>
                  <a:lnTo>
                    <a:pt x="67166" y="187688"/>
                  </a:lnTo>
                  <a:lnTo>
                    <a:pt x="44233" y="225812"/>
                  </a:lnTo>
                  <a:lnTo>
                    <a:pt x="25694" y="266584"/>
                  </a:lnTo>
                  <a:lnTo>
                    <a:pt x="11905" y="309782"/>
                  </a:lnTo>
                  <a:lnTo>
                    <a:pt x="3359" y="354469"/>
                  </a:lnTo>
                  <a:lnTo>
                    <a:pt x="3273" y="354916"/>
                  </a:lnTo>
                  <a:lnTo>
                    <a:pt x="3221" y="355185"/>
                  </a:lnTo>
                  <a:lnTo>
                    <a:pt x="0" y="402572"/>
                  </a:lnTo>
                  <a:lnTo>
                    <a:pt x="1212" y="423114"/>
                  </a:lnTo>
                  <a:lnTo>
                    <a:pt x="7082" y="471992"/>
                  </a:lnTo>
                  <a:lnTo>
                    <a:pt x="18726" y="518436"/>
                  </a:lnTo>
                  <a:lnTo>
                    <a:pt x="35729" y="562226"/>
                  </a:lnTo>
                  <a:lnTo>
                    <a:pt x="57674" y="603144"/>
                  </a:lnTo>
                  <a:lnTo>
                    <a:pt x="84148" y="640970"/>
                  </a:lnTo>
                  <a:lnTo>
                    <a:pt x="114733" y="675486"/>
                  </a:lnTo>
                  <a:lnTo>
                    <a:pt x="149014" y="706472"/>
                  </a:lnTo>
                  <a:lnTo>
                    <a:pt x="186575" y="733711"/>
                  </a:lnTo>
                  <a:lnTo>
                    <a:pt x="227001" y="756982"/>
                  </a:lnTo>
                  <a:lnTo>
                    <a:pt x="269875" y="776067"/>
                  </a:lnTo>
                  <a:lnTo>
                    <a:pt x="314783" y="790748"/>
                  </a:lnTo>
                  <a:lnTo>
                    <a:pt x="361308" y="800805"/>
                  </a:lnTo>
                  <a:lnTo>
                    <a:pt x="409035" y="806019"/>
                  </a:lnTo>
                  <a:lnTo>
                    <a:pt x="457547" y="806171"/>
                  </a:lnTo>
                  <a:lnTo>
                    <a:pt x="505453" y="801346"/>
                  </a:lnTo>
                  <a:lnTo>
                    <a:pt x="525386" y="797168"/>
                  </a:lnTo>
                  <a:lnTo>
                    <a:pt x="445146" y="797168"/>
                  </a:lnTo>
                  <a:lnTo>
                    <a:pt x="411210" y="796751"/>
                  </a:lnTo>
                  <a:lnTo>
                    <a:pt x="343910" y="788785"/>
                  </a:lnTo>
                  <a:lnTo>
                    <a:pt x="278637" y="771285"/>
                  </a:lnTo>
                  <a:lnTo>
                    <a:pt x="216907" y="744221"/>
                  </a:lnTo>
                  <a:lnTo>
                    <a:pt x="160237" y="707565"/>
                  </a:lnTo>
                  <a:lnTo>
                    <a:pt x="110143" y="661287"/>
                  </a:lnTo>
                  <a:lnTo>
                    <a:pt x="68141" y="605357"/>
                  </a:lnTo>
                  <a:lnTo>
                    <a:pt x="35749" y="539747"/>
                  </a:lnTo>
                  <a:lnTo>
                    <a:pt x="23630" y="503302"/>
                  </a:lnTo>
                  <a:lnTo>
                    <a:pt x="14482" y="464425"/>
                  </a:lnTo>
                  <a:lnTo>
                    <a:pt x="8495" y="423114"/>
                  </a:lnTo>
                  <a:lnTo>
                    <a:pt x="8495" y="402572"/>
                  </a:lnTo>
                  <a:lnTo>
                    <a:pt x="11220" y="355185"/>
                  </a:lnTo>
                  <a:lnTo>
                    <a:pt x="19841" y="309782"/>
                  </a:lnTo>
                  <a:lnTo>
                    <a:pt x="34235" y="265579"/>
                  </a:lnTo>
                  <a:lnTo>
                    <a:pt x="53632" y="224444"/>
                  </a:lnTo>
                  <a:lnTo>
                    <a:pt x="77719" y="186025"/>
                  </a:lnTo>
                  <a:lnTo>
                    <a:pt x="106066" y="150597"/>
                  </a:lnTo>
                  <a:lnTo>
                    <a:pt x="138242" y="118429"/>
                  </a:lnTo>
                  <a:lnTo>
                    <a:pt x="173816" y="89796"/>
                  </a:lnTo>
                  <a:lnTo>
                    <a:pt x="212357" y="64968"/>
                  </a:lnTo>
                  <a:lnTo>
                    <a:pt x="253191" y="44340"/>
                  </a:lnTo>
                  <a:lnTo>
                    <a:pt x="296617" y="27816"/>
                  </a:lnTo>
                  <a:lnTo>
                    <a:pt x="341474" y="16037"/>
                  </a:lnTo>
                  <a:lnTo>
                    <a:pt x="387574" y="9151"/>
                  </a:lnTo>
                  <a:lnTo>
                    <a:pt x="434488" y="7432"/>
                  </a:lnTo>
                  <a:lnTo>
                    <a:pt x="519524" y="7432"/>
                  </a:lnTo>
                  <a:lnTo>
                    <a:pt x="508131" y="4993"/>
                  </a:lnTo>
                  <a:lnTo>
                    <a:pt x="460691" y="0"/>
                  </a:lnTo>
                  <a:close/>
                </a:path>
                <a:path w="868045" h="806450">
                  <a:moveTo>
                    <a:pt x="519524" y="7432"/>
                  </a:moveTo>
                  <a:lnTo>
                    <a:pt x="434488" y="7432"/>
                  </a:lnTo>
                  <a:lnTo>
                    <a:pt x="481920" y="9354"/>
                  </a:lnTo>
                  <a:lnTo>
                    <a:pt x="528327" y="16310"/>
                  </a:lnTo>
                  <a:lnTo>
                    <a:pt x="573313" y="28055"/>
                  </a:lnTo>
                  <a:lnTo>
                    <a:pt x="616485" y="44340"/>
                  </a:lnTo>
                  <a:lnTo>
                    <a:pt x="657526" y="64968"/>
                  </a:lnTo>
                  <a:lnTo>
                    <a:pt x="695810" y="89543"/>
                  </a:lnTo>
                  <a:lnTo>
                    <a:pt x="731174" y="117968"/>
                  </a:lnTo>
                  <a:lnTo>
                    <a:pt x="763147" y="149945"/>
                  </a:lnTo>
                  <a:lnTo>
                    <a:pt x="791334" y="185227"/>
                  </a:lnTo>
                  <a:lnTo>
                    <a:pt x="815342" y="223568"/>
                  </a:lnTo>
                  <a:lnTo>
                    <a:pt x="834777" y="264719"/>
                  </a:lnTo>
                  <a:lnTo>
                    <a:pt x="849243" y="308435"/>
                  </a:lnTo>
                  <a:lnTo>
                    <a:pt x="858347" y="354469"/>
                  </a:lnTo>
                  <a:lnTo>
                    <a:pt x="861694" y="402572"/>
                  </a:lnTo>
                  <a:lnTo>
                    <a:pt x="857879" y="444294"/>
                  </a:lnTo>
                  <a:lnTo>
                    <a:pt x="850778" y="483706"/>
                  </a:lnTo>
                  <a:lnTo>
                    <a:pt x="840583" y="520805"/>
                  </a:lnTo>
                  <a:lnTo>
                    <a:pt x="811665" y="588047"/>
                  </a:lnTo>
                  <a:lnTo>
                    <a:pt x="772641" y="645992"/>
                  </a:lnTo>
                  <a:lnTo>
                    <a:pt x="725029" y="694609"/>
                  </a:lnTo>
                  <a:lnTo>
                    <a:pt x="670344" y="733869"/>
                  </a:lnTo>
                  <a:lnTo>
                    <a:pt x="610103" y="763743"/>
                  </a:lnTo>
                  <a:lnTo>
                    <a:pt x="545823" y="784201"/>
                  </a:lnTo>
                  <a:lnTo>
                    <a:pt x="479020" y="795213"/>
                  </a:lnTo>
                  <a:lnTo>
                    <a:pt x="445146" y="797168"/>
                  </a:lnTo>
                  <a:lnTo>
                    <a:pt x="525386" y="797168"/>
                  </a:lnTo>
                  <a:lnTo>
                    <a:pt x="597158" y="777088"/>
                  </a:lnTo>
                  <a:lnTo>
                    <a:pt x="640143" y="758174"/>
                  </a:lnTo>
                  <a:lnTo>
                    <a:pt x="680673" y="735083"/>
                  </a:lnTo>
                  <a:lnTo>
                    <a:pt x="718341" y="708073"/>
                  </a:lnTo>
                  <a:lnTo>
                    <a:pt x="752739" y="677403"/>
                  </a:lnTo>
                  <a:lnTo>
                    <a:pt x="783461" y="643334"/>
                  </a:lnTo>
                  <a:lnTo>
                    <a:pt x="810098" y="606123"/>
                  </a:lnTo>
                  <a:lnTo>
                    <a:pt x="832244" y="566031"/>
                  </a:lnTo>
                  <a:lnTo>
                    <a:pt x="849491" y="523317"/>
                  </a:lnTo>
                  <a:lnTo>
                    <a:pt x="861431" y="478239"/>
                  </a:lnTo>
                  <a:lnTo>
                    <a:pt x="867658" y="431057"/>
                  </a:lnTo>
                  <a:lnTo>
                    <a:pt x="867764" y="382030"/>
                  </a:lnTo>
                  <a:lnTo>
                    <a:pt x="862379" y="333477"/>
                  </a:lnTo>
                  <a:lnTo>
                    <a:pt x="851039" y="287248"/>
                  </a:lnTo>
                  <a:lnTo>
                    <a:pt x="834190" y="243579"/>
                  </a:lnTo>
                  <a:lnTo>
                    <a:pt x="812277" y="202708"/>
                  </a:lnTo>
                  <a:lnTo>
                    <a:pt x="785745" y="164873"/>
                  </a:lnTo>
                  <a:lnTo>
                    <a:pt x="755040" y="130312"/>
                  </a:lnTo>
                  <a:lnTo>
                    <a:pt x="720608" y="99261"/>
                  </a:lnTo>
                  <a:lnTo>
                    <a:pt x="682894" y="71959"/>
                  </a:lnTo>
                  <a:lnTo>
                    <a:pt x="642343" y="48644"/>
                  </a:lnTo>
                  <a:lnTo>
                    <a:pt x="599402" y="29552"/>
                  </a:lnTo>
                  <a:lnTo>
                    <a:pt x="554516" y="14923"/>
                  </a:lnTo>
                  <a:lnTo>
                    <a:pt x="519524" y="7432"/>
                  </a:lnTo>
                  <a:close/>
                </a:path>
              </a:pathLst>
            </a:custGeom>
            <a:solidFill>
              <a:srgbClr val="000000"/>
            </a:solidFill>
          </p:spPr>
          <p:txBody>
            <a:bodyPr wrap="square" lIns="0" tIns="0" rIns="0" bIns="0" rtlCol="0"/>
            <a:lstStyle/>
            <a:p>
              <a:endParaRPr/>
            </a:p>
          </p:txBody>
        </p:sp>
      </p:grpSp>
      <p:sp>
        <p:nvSpPr>
          <p:cNvPr id="38" name="object 38"/>
          <p:cNvSpPr txBox="1"/>
          <p:nvPr/>
        </p:nvSpPr>
        <p:spPr>
          <a:xfrm>
            <a:off x="10052415" y="4544683"/>
            <a:ext cx="474873" cy="276968"/>
          </a:xfrm>
          <a:prstGeom prst="rect">
            <a:avLst/>
          </a:prstGeom>
        </p:spPr>
        <p:txBody>
          <a:bodyPr vert="horz" wrap="square" lIns="0" tIns="11526" rIns="0" bIns="0" rtlCol="0">
            <a:spAutoFit/>
          </a:bodyPr>
          <a:lstStyle/>
          <a:p>
            <a:pPr marL="11527">
              <a:spcBef>
                <a:spcPts val="91"/>
              </a:spcBef>
            </a:pPr>
            <a:r>
              <a:rPr sz="1724" spc="-23" dirty="0">
                <a:latin typeface="Times New Roman"/>
                <a:cs typeface="Times New Roman"/>
              </a:rPr>
              <a:t>CPU</a:t>
            </a:r>
            <a:endParaRPr sz="1724">
              <a:latin typeface="Times New Roman"/>
              <a:cs typeface="Times New Roman"/>
            </a:endParaRPr>
          </a:p>
        </p:txBody>
      </p:sp>
      <p:grpSp>
        <p:nvGrpSpPr>
          <p:cNvPr id="39" name="object 39"/>
          <p:cNvGrpSpPr/>
          <p:nvPr/>
        </p:nvGrpSpPr>
        <p:grpSpPr>
          <a:xfrm>
            <a:off x="7151657" y="4509057"/>
            <a:ext cx="4198940" cy="421276"/>
            <a:chOff x="3452405" y="5790246"/>
            <a:chExt cx="4626610" cy="464184"/>
          </a:xfrm>
        </p:grpSpPr>
        <p:sp>
          <p:nvSpPr>
            <p:cNvPr id="40" name="object 40"/>
            <p:cNvSpPr/>
            <p:nvPr/>
          </p:nvSpPr>
          <p:spPr>
            <a:xfrm>
              <a:off x="3452406" y="5790247"/>
              <a:ext cx="4626610" cy="464184"/>
            </a:xfrm>
            <a:custGeom>
              <a:avLst/>
              <a:gdLst/>
              <a:ahLst/>
              <a:cxnLst/>
              <a:rect l="l" t="t" r="r" b="b"/>
              <a:pathLst>
                <a:path w="4626609" h="464185">
                  <a:moveTo>
                    <a:pt x="1702752" y="456768"/>
                  </a:moveTo>
                  <a:lnTo>
                    <a:pt x="0" y="456768"/>
                  </a:lnTo>
                  <a:lnTo>
                    <a:pt x="0" y="464019"/>
                  </a:lnTo>
                  <a:lnTo>
                    <a:pt x="1702752" y="464019"/>
                  </a:lnTo>
                  <a:lnTo>
                    <a:pt x="1702752" y="456768"/>
                  </a:lnTo>
                  <a:close/>
                </a:path>
                <a:path w="4626609" h="464185">
                  <a:moveTo>
                    <a:pt x="1702752" y="0"/>
                  </a:moveTo>
                  <a:lnTo>
                    <a:pt x="0" y="0"/>
                  </a:lnTo>
                  <a:lnTo>
                    <a:pt x="0" y="7251"/>
                  </a:lnTo>
                  <a:lnTo>
                    <a:pt x="1702752" y="7251"/>
                  </a:lnTo>
                  <a:lnTo>
                    <a:pt x="1702752" y="0"/>
                  </a:lnTo>
                  <a:close/>
                </a:path>
                <a:path w="4626609" h="464185">
                  <a:moveTo>
                    <a:pt x="3020784" y="232016"/>
                  </a:moveTo>
                  <a:lnTo>
                    <a:pt x="2968879" y="216306"/>
                  </a:lnTo>
                  <a:lnTo>
                    <a:pt x="2869069" y="186093"/>
                  </a:lnTo>
                  <a:lnTo>
                    <a:pt x="2869069" y="216306"/>
                  </a:lnTo>
                  <a:lnTo>
                    <a:pt x="1702752" y="216306"/>
                  </a:lnTo>
                  <a:lnTo>
                    <a:pt x="1702752" y="246519"/>
                  </a:lnTo>
                  <a:lnTo>
                    <a:pt x="2869069" y="246519"/>
                  </a:lnTo>
                  <a:lnTo>
                    <a:pt x="2869069" y="276720"/>
                  </a:lnTo>
                  <a:lnTo>
                    <a:pt x="2971584" y="246519"/>
                  </a:lnTo>
                  <a:lnTo>
                    <a:pt x="3020784" y="232016"/>
                  </a:lnTo>
                  <a:close/>
                </a:path>
                <a:path w="4626609" h="464185">
                  <a:moveTo>
                    <a:pt x="4626445" y="232016"/>
                  </a:moveTo>
                  <a:lnTo>
                    <a:pt x="4574552" y="216306"/>
                  </a:lnTo>
                  <a:lnTo>
                    <a:pt x="4474743" y="186093"/>
                  </a:lnTo>
                  <a:lnTo>
                    <a:pt x="4474743" y="216306"/>
                  </a:lnTo>
                  <a:lnTo>
                    <a:pt x="3882479" y="216306"/>
                  </a:lnTo>
                  <a:lnTo>
                    <a:pt x="3882479" y="246519"/>
                  </a:lnTo>
                  <a:lnTo>
                    <a:pt x="4474743" y="246519"/>
                  </a:lnTo>
                  <a:lnTo>
                    <a:pt x="4474743" y="276720"/>
                  </a:lnTo>
                  <a:lnTo>
                    <a:pt x="4577245" y="246519"/>
                  </a:lnTo>
                  <a:lnTo>
                    <a:pt x="4626445" y="232016"/>
                  </a:lnTo>
                  <a:close/>
                </a:path>
              </a:pathLst>
            </a:custGeom>
            <a:solidFill>
              <a:srgbClr val="000000"/>
            </a:solidFill>
          </p:spPr>
          <p:txBody>
            <a:bodyPr wrap="square" lIns="0" tIns="0" rIns="0" bIns="0" rtlCol="0"/>
            <a:lstStyle/>
            <a:p>
              <a:endParaRPr/>
            </a:p>
          </p:txBody>
        </p:sp>
        <p:sp>
          <p:nvSpPr>
            <p:cNvPr id="41" name="object 41"/>
            <p:cNvSpPr/>
            <p:nvPr/>
          </p:nvSpPr>
          <p:spPr>
            <a:xfrm>
              <a:off x="4639360"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FF99"/>
            </a:solidFill>
          </p:spPr>
          <p:txBody>
            <a:bodyPr wrap="square" lIns="0" tIns="0" rIns="0" bIns="0" rtlCol="0"/>
            <a:lstStyle/>
            <a:p>
              <a:endParaRPr/>
            </a:p>
          </p:txBody>
        </p:sp>
        <p:sp>
          <p:nvSpPr>
            <p:cNvPr id="42" name="object 42"/>
            <p:cNvSpPr/>
            <p:nvPr/>
          </p:nvSpPr>
          <p:spPr>
            <a:xfrm>
              <a:off x="4635719" y="5790246"/>
              <a:ext cx="523240" cy="464184"/>
            </a:xfrm>
            <a:custGeom>
              <a:avLst/>
              <a:gdLst/>
              <a:ahLst/>
              <a:cxnLst/>
              <a:rect l="l" t="t" r="r" b="b"/>
              <a:pathLst>
                <a:path w="523239" h="464185">
                  <a:moveTo>
                    <a:pt x="519445" y="0"/>
                  </a:moveTo>
                  <a:lnTo>
                    <a:pt x="3641" y="0"/>
                  </a:lnTo>
                  <a:lnTo>
                    <a:pt x="1214" y="1209"/>
                  </a:lnTo>
                  <a:lnTo>
                    <a:pt x="0" y="3625"/>
                  </a:lnTo>
                  <a:lnTo>
                    <a:pt x="0" y="460392"/>
                  </a:lnTo>
                  <a:lnTo>
                    <a:pt x="1214" y="462809"/>
                  </a:lnTo>
                  <a:lnTo>
                    <a:pt x="3641" y="464017"/>
                  </a:lnTo>
                  <a:lnTo>
                    <a:pt x="519445" y="464017"/>
                  </a:lnTo>
                  <a:lnTo>
                    <a:pt x="521872" y="462809"/>
                  </a:lnTo>
                  <a:lnTo>
                    <a:pt x="523086" y="460392"/>
                  </a:lnTo>
                  <a:lnTo>
                    <a:pt x="7282" y="460392"/>
                  </a:lnTo>
                  <a:lnTo>
                    <a:pt x="3641" y="456768"/>
                  </a:lnTo>
                  <a:lnTo>
                    <a:pt x="7282" y="456768"/>
                  </a:lnTo>
                  <a:lnTo>
                    <a:pt x="7282" y="7250"/>
                  </a:lnTo>
                  <a:lnTo>
                    <a:pt x="3641" y="7250"/>
                  </a:lnTo>
                  <a:lnTo>
                    <a:pt x="7282" y="3625"/>
                  </a:lnTo>
                  <a:lnTo>
                    <a:pt x="523086" y="3625"/>
                  </a:lnTo>
                  <a:lnTo>
                    <a:pt x="521872" y="1209"/>
                  </a:lnTo>
                  <a:lnTo>
                    <a:pt x="519445" y="0"/>
                  </a:lnTo>
                  <a:close/>
                </a:path>
                <a:path w="523239" h="464185">
                  <a:moveTo>
                    <a:pt x="7282" y="456768"/>
                  </a:moveTo>
                  <a:lnTo>
                    <a:pt x="3641" y="456768"/>
                  </a:lnTo>
                  <a:lnTo>
                    <a:pt x="7282" y="460392"/>
                  </a:lnTo>
                  <a:lnTo>
                    <a:pt x="7282" y="456768"/>
                  </a:lnTo>
                  <a:close/>
                </a:path>
                <a:path w="523239" h="464185">
                  <a:moveTo>
                    <a:pt x="515802" y="456768"/>
                  </a:moveTo>
                  <a:lnTo>
                    <a:pt x="7282" y="456768"/>
                  </a:lnTo>
                  <a:lnTo>
                    <a:pt x="7282" y="460392"/>
                  </a:lnTo>
                  <a:lnTo>
                    <a:pt x="515802" y="460392"/>
                  </a:lnTo>
                  <a:lnTo>
                    <a:pt x="515802" y="456768"/>
                  </a:lnTo>
                  <a:close/>
                </a:path>
                <a:path w="523239" h="464185">
                  <a:moveTo>
                    <a:pt x="515802" y="3625"/>
                  </a:moveTo>
                  <a:lnTo>
                    <a:pt x="515802" y="460392"/>
                  </a:lnTo>
                  <a:lnTo>
                    <a:pt x="519445" y="456768"/>
                  </a:lnTo>
                  <a:lnTo>
                    <a:pt x="523086" y="456768"/>
                  </a:lnTo>
                  <a:lnTo>
                    <a:pt x="523086" y="7250"/>
                  </a:lnTo>
                  <a:lnTo>
                    <a:pt x="519445" y="7250"/>
                  </a:lnTo>
                  <a:lnTo>
                    <a:pt x="515802" y="3625"/>
                  </a:lnTo>
                  <a:close/>
                </a:path>
                <a:path w="523239" h="464185">
                  <a:moveTo>
                    <a:pt x="523086" y="456768"/>
                  </a:moveTo>
                  <a:lnTo>
                    <a:pt x="519445" y="456768"/>
                  </a:lnTo>
                  <a:lnTo>
                    <a:pt x="515802" y="460392"/>
                  </a:lnTo>
                  <a:lnTo>
                    <a:pt x="523086" y="460392"/>
                  </a:lnTo>
                  <a:lnTo>
                    <a:pt x="523086" y="456768"/>
                  </a:lnTo>
                  <a:close/>
                </a:path>
                <a:path w="523239" h="464185">
                  <a:moveTo>
                    <a:pt x="7282" y="3625"/>
                  </a:moveTo>
                  <a:lnTo>
                    <a:pt x="3641" y="7250"/>
                  </a:lnTo>
                  <a:lnTo>
                    <a:pt x="7282" y="7250"/>
                  </a:lnTo>
                  <a:lnTo>
                    <a:pt x="7282" y="3625"/>
                  </a:lnTo>
                  <a:close/>
                </a:path>
                <a:path w="523239" h="464185">
                  <a:moveTo>
                    <a:pt x="515802" y="3625"/>
                  </a:moveTo>
                  <a:lnTo>
                    <a:pt x="7282" y="3625"/>
                  </a:lnTo>
                  <a:lnTo>
                    <a:pt x="7282" y="7250"/>
                  </a:lnTo>
                  <a:lnTo>
                    <a:pt x="515802" y="7250"/>
                  </a:lnTo>
                  <a:lnTo>
                    <a:pt x="515802" y="3625"/>
                  </a:lnTo>
                  <a:close/>
                </a:path>
                <a:path w="523239" h="464185">
                  <a:moveTo>
                    <a:pt x="523086" y="3625"/>
                  </a:moveTo>
                  <a:lnTo>
                    <a:pt x="515802" y="3625"/>
                  </a:lnTo>
                  <a:lnTo>
                    <a:pt x="519445" y="7250"/>
                  </a:lnTo>
                  <a:lnTo>
                    <a:pt x="523086" y="7250"/>
                  </a:lnTo>
                  <a:lnTo>
                    <a:pt x="523086" y="3625"/>
                  </a:lnTo>
                  <a:close/>
                </a:path>
              </a:pathLst>
            </a:custGeom>
            <a:solidFill>
              <a:srgbClr val="000000"/>
            </a:solidFill>
          </p:spPr>
          <p:txBody>
            <a:bodyPr wrap="square" lIns="0" tIns="0" rIns="0" bIns="0" rtlCol="0"/>
            <a:lstStyle/>
            <a:p>
              <a:endParaRPr/>
            </a:p>
          </p:txBody>
        </p:sp>
        <p:sp>
          <p:nvSpPr>
            <p:cNvPr id="43" name="object 43"/>
            <p:cNvSpPr/>
            <p:nvPr/>
          </p:nvSpPr>
          <p:spPr>
            <a:xfrm>
              <a:off x="4123556" y="5793871"/>
              <a:ext cx="516255" cy="457200"/>
            </a:xfrm>
            <a:custGeom>
              <a:avLst/>
              <a:gdLst/>
              <a:ahLst/>
              <a:cxnLst/>
              <a:rect l="l" t="t" r="r" b="b"/>
              <a:pathLst>
                <a:path w="516254" h="457200">
                  <a:moveTo>
                    <a:pt x="515803" y="0"/>
                  </a:moveTo>
                  <a:lnTo>
                    <a:pt x="0" y="0"/>
                  </a:lnTo>
                  <a:lnTo>
                    <a:pt x="0" y="456767"/>
                  </a:lnTo>
                  <a:lnTo>
                    <a:pt x="515803" y="456767"/>
                  </a:lnTo>
                  <a:lnTo>
                    <a:pt x="515803" y="0"/>
                  </a:lnTo>
                  <a:close/>
                </a:path>
              </a:pathLst>
            </a:custGeom>
            <a:solidFill>
              <a:srgbClr val="FF99CC"/>
            </a:solidFill>
          </p:spPr>
          <p:txBody>
            <a:bodyPr wrap="square" lIns="0" tIns="0" rIns="0" bIns="0" rtlCol="0"/>
            <a:lstStyle/>
            <a:p>
              <a:endParaRPr/>
            </a:p>
          </p:txBody>
        </p:sp>
        <p:sp>
          <p:nvSpPr>
            <p:cNvPr id="44" name="object 44"/>
            <p:cNvSpPr/>
            <p:nvPr/>
          </p:nvSpPr>
          <p:spPr>
            <a:xfrm>
              <a:off x="4119916" y="5790246"/>
              <a:ext cx="523240" cy="464184"/>
            </a:xfrm>
            <a:custGeom>
              <a:avLst/>
              <a:gdLst/>
              <a:ahLst/>
              <a:cxnLst/>
              <a:rect l="l" t="t" r="r" b="b"/>
              <a:pathLst>
                <a:path w="523239" h="464185">
                  <a:moveTo>
                    <a:pt x="519443" y="0"/>
                  </a:moveTo>
                  <a:lnTo>
                    <a:pt x="3639" y="0"/>
                  </a:lnTo>
                  <a:lnTo>
                    <a:pt x="1212" y="1209"/>
                  </a:lnTo>
                  <a:lnTo>
                    <a:pt x="0" y="3625"/>
                  </a:lnTo>
                  <a:lnTo>
                    <a:pt x="0" y="460392"/>
                  </a:lnTo>
                  <a:lnTo>
                    <a:pt x="1212" y="462809"/>
                  </a:lnTo>
                  <a:lnTo>
                    <a:pt x="3639" y="464017"/>
                  </a:lnTo>
                  <a:lnTo>
                    <a:pt x="519443" y="464017"/>
                  </a:lnTo>
                  <a:lnTo>
                    <a:pt x="521870" y="462809"/>
                  </a:lnTo>
                  <a:lnTo>
                    <a:pt x="523085" y="460392"/>
                  </a:lnTo>
                  <a:lnTo>
                    <a:pt x="7280" y="460392"/>
                  </a:lnTo>
                  <a:lnTo>
                    <a:pt x="3639" y="456768"/>
                  </a:lnTo>
                  <a:lnTo>
                    <a:pt x="7280" y="456768"/>
                  </a:lnTo>
                  <a:lnTo>
                    <a:pt x="7280" y="7250"/>
                  </a:lnTo>
                  <a:lnTo>
                    <a:pt x="3639" y="7250"/>
                  </a:lnTo>
                  <a:lnTo>
                    <a:pt x="7280" y="3625"/>
                  </a:lnTo>
                  <a:lnTo>
                    <a:pt x="523085" y="3625"/>
                  </a:lnTo>
                  <a:lnTo>
                    <a:pt x="521870" y="1209"/>
                  </a:lnTo>
                  <a:lnTo>
                    <a:pt x="519443" y="0"/>
                  </a:lnTo>
                  <a:close/>
                </a:path>
                <a:path w="523239" h="464185">
                  <a:moveTo>
                    <a:pt x="7280" y="456768"/>
                  </a:moveTo>
                  <a:lnTo>
                    <a:pt x="3639" y="456768"/>
                  </a:lnTo>
                  <a:lnTo>
                    <a:pt x="7280" y="460392"/>
                  </a:lnTo>
                  <a:lnTo>
                    <a:pt x="7280" y="456768"/>
                  </a:lnTo>
                  <a:close/>
                </a:path>
                <a:path w="523239" h="464185">
                  <a:moveTo>
                    <a:pt x="515802" y="456768"/>
                  </a:moveTo>
                  <a:lnTo>
                    <a:pt x="7280" y="456768"/>
                  </a:lnTo>
                  <a:lnTo>
                    <a:pt x="7280" y="460392"/>
                  </a:lnTo>
                  <a:lnTo>
                    <a:pt x="515802" y="460392"/>
                  </a:lnTo>
                  <a:lnTo>
                    <a:pt x="515802" y="456768"/>
                  </a:lnTo>
                  <a:close/>
                </a:path>
                <a:path w="523239" h="464185">
                  <a:moveTo>
                    <a:pt x="515802" y="3625"/>
                  </a:moveTo>
                  <a:lnTo>
                    <a:pt x="515802" y="460392"/>
                  </a:lnTo>
                  <a:lnTo>
                    <a:pt x="519443" y="456768"/>
                  </a:lnTo>
                  <a:lnTo>
                    <a:pt x="523085" y="456768"/>
                  </a:lnTo>
                  <a:lnTo>
                    <a:pt x="523085" y="7250"/>
                  </a:lnTo>
                  <a:lnTo>
                    <a:pt x="519443" y="7250"/>
                  </a:lnTo>
                  <a:lnTo>
                    <a:pt x="515802" y="3625"/>
                  </a:lnTo>
                  <a:close/>
                </a:path>
                <a:path w="523239" h="464185">
                  <a:moveTo>
                    <a:pt x="523085" y="456768"/>
                  </a:moveTo>
                  <a:lnTo>
                    <a:pt x="519443" y="456768"/>
                  </a:lnTo>
                  <a:lnTo>
                    <a:pt x="515802" y="460392"/>
                  </a:lnTo>
                  <a:lnTo>
                    <a:pt x="523085" y="460392"/>
                  </a:lnTo>
                  <a:lnTo>
                    <a:pt x="523085" y="456768"/>
                  </a:lnTo>
                  <a:close/>
                </a:path>
                <a:path w="523239" h="464185">
                  <a:moveTo>
                    <a:pt x="7280" y="3625"/>
                  </a:moveTo>
                  <a:lnTo>
                    <a:pt x="3639" y="7250"/>
                  </a:lnTo>
                  <a:lnTo>
                    <a:pt x="7280" y="7250"/>
                  </a:lnTo>
                  <a:lnTo>
                    <a:pt x="7280" y="3625"/>
                  </a:lnTo>
                  <a:close/>
                </a:path>
                <a:path w="523239" h="464185">
                  <a:moveTo>
                    <a:pt x="515802" y="3625"/>
                  </a:moveTo>
                  <a:lnTo>
                    <a:pt x="7280" y="3625"/>
                  </a:lnTo>
                  <a:lnTo>
                    <a:pt x="7280" y="7250"/>
                  </a:lnTo>
                  <a:lnTo>
                    <a:pt x="515802" y="7250"/>
                  </a:lnTo>
                  <a:lnTo>
                    <a:pt x="515802" y="3625"/>
                  </a:lnTo>
                  <a:close/>
                </a:path>
                <a:path w="523239" h="464185">
                  <a:moveTo>
                    <a:pt x="523085" y="3625"/>
                  </a:moveTo>
                  <a:lnTo>
                    <a:pt x="515802" y="3625"/>
                  </a:lnTo>
                  <a:lnTo>
                    <a:pt x="519443" y="7250"/>
                  </a:lnTo>
                  <a:lnTo>
                    <a:pt x="523085" y="7250"/>
                  </a:lnTo>
                  <a:lnTo>
                    <a:pt x="523085" y="3625"/>
                  </a:lnTo>
                  <a:close/>
                </a:path>
              </a:pathLst>
            </a:custGeom>
            <a:solidFill>
              <a:srgbClr val="000000"/>
            </a:solidFill>
          </p:spPr>
          <p:txBody>
            <a:bodyPr wrap="square" lIns="0" tIns="0" rIns="0" bIns="0" rtlCol="0"/>
            <a:lstStyle/>
            <a:p>
              <a:endParaRPr/>
            </a:p>
          </p:txBody>
        </p:sp>
        <p:sp>
          <p:nvSpPr>
            <p:cNvPr id="45" name="object 45"/>
            <p:cNvSpPr/>
            <p:nvPr/>
          </p:nvSpPr>
          <p:spPr>
            <a:xfrm>
              <a:off x="3606539" y="5793871"/>
              <a:ext cx="517525" cy="457200"/>
            </a:xfrm>
            <a:custGeom>
              <a:avLst/>
              <a:gdLst/>
              <a:ahLst/>
              <a:cxnLst/>
              <a:rect l="l" t="t" r="r" b="b"/>
              <a:pathLst>
                <a:path w="517525" h="457200">
                  <a:moveTo>
                    <a:pt x="517017" y="0"/>
                  </a:moveTo>
                  <a:lnTo>
                    <a:pt x="0" y="0"/>
                  </a:lnTo>
                  <a:lnTo>
                    <a:pt x="0" y="456767"/>
                  </a:lnTo>
                  <a:lnTo>
                    <a:pt x="517017" y="456767"/>
                  </a:lnTo>
                  <a:lnTo>
                    <a:pt x="517017" y="0"/>
                  </a:lnTo>
                  <a:close/>
                </a:path>
              </a:pathLst>
            </a:custGeom>
            <a:solidFill>
              <a:srgbClr val="99CCFF"/>
            </a:solidFill>
          </p:spPr>
          <p:txBody>
            <a:bodyPr wrap="square" lIns="0" tIns="0" rIns="0" bIns="0" rtlCol="0"/>
            <a:lstStyle/>
            <a:p>
              <a:endParaRPr/>
            </a:p>
          </p:txBody>
        </p:sp>
        <p:sp>
          <p:nvSpPr>
            <p:cNvPr id="46" name="object 46"/>
            <p:cNvSpPr/>
            <p:nvPr/>
          </p:nvSpPr>
          <p:spPr>
            <a:xfrm>
              <a:off x="3602898" y="5790246"/>
              <a:ext cx="524510" cy="464184"/>
            </a:xfrm>
            <a:custGeom>
              <a:avLst/>
              <a:gdLst/>
              <a:ahLst/>
              <a:cxnLst/>
              <a:rect l="l" t="t" r="r" b="b"/>
              <a:pathLst>
                <a:path w="524510" h="464185">
                  <a:moveTo>
                    <a:pt x="520658" y="0"/>
                  </a:moveTo>
                  <a:lnTo>
                    <a:pt x="3641" y="0"/>
                  </a:lnTo>
                  <a:lnTo>
                    <a:pt x="1214" y="1209"/>
                  </a:lnTo>
                  <a:lnTo>
                    <a:pt x="0" y="3625"/>
                  </a:lnTo>
                  <a:lnTo>
                    <a:pt x="0" y="460392"/>
                  </a:lnTo>
                  <a:lnTo>
                    <a:pt x="1214" y="462809"/>
                  </a:lnTo>
                  <a:lnTo>
                    <a:pt x="3641" y="464017"/>
                  </a:lnTo>
                  <a:lnTo>
                    <a:pt x="520658" y="464017"/>
                  </a:lnTo>
                  <a:lnTo>
                    <a:pt x="523085" y="462809"/>
                  </a:lnTo>
                  <a:lnTo>
                    <a:pt x="524299" y="460392"/>
                  </a:lnTo>
                  <a:lnTo>
                    <a:pt x="7282" y="460392"/>
                  </a:lnTo>
                  <a:lnTo>
                    <a:pt x="3641" y="456768"/>
                  </a:lnTo>
                  <a:lnTo>
                    <a:pt x="7282" y="456768"/>
                  </a:lnTo>
                  <a:lnTo>
                    <a:pt x="7282" y="7250"/>
                  </a:lnTo>
                  <a:lnTo>
                    <a:pt x="3641" y="7250"/>
                  </a:lnTo>
                  <a:lnTo>
                    <a:pt x="7282" y="3625"/>
                  </a:lnTo>
                  <a:lnTo>
                    <a:pt x="524299" y="3625"/>
                  </a:lnTo>
                  <a:lnTo>
                    <a:pt x="523085" y="1209"/>
                  </a:lnTo>
                  <a:lnTo>
                    <a:pt x="520658" y="0"/>
                  </a:lnTo>
                  <a:close/>
                </a:path>
                <a:path w="524510" h="464185">
                  <a:moveTo>
                    <a:pt x="7282" y="456768"/>
                  </a:moveTo>
                  <a:lnTo>
                    <a:pt x="3641" y="456768"/>
                  </a:lnTo>
                  <a:lnTo>
                    <a:pt x="7282" y="460392"/>
                  </a:lnTo>
                  <a:lnTo>
                    <a:pt x="7282" y="456768"/>
                  </a:lnTo>
                  <a:close/>
                </a:path>
                <a:path w="524510" h="464185">
                  <a:moveTo>
                    <a:pt x="517018" y="456768"/>
                  </a:moveTo>
                  <a:lnTo>
                    <a:pt x="7282" y="456768"/>
                  </a:lnTo>
                  <a:lnTo>
                    <a:pt x="7282" y="460392"/>
                  </a:lnTo>
                  <a:lnTo>
                    <a:pt x="517018" y="460392"/>
                  </a:lnTo>
                  <a:lnTo>
                    <a:pt x="517018" y="456768"/>
                  </a:lnTo>
                  <a:close/>
                </a:path>
                <a:path w="524510" h="464185">
                  <a:moveTo>
                    <a:pt x="517018" y="3625"/>
                  </a:moveTo>
                  <a:lnTo>
                    <a:pt x="517018" y="460392"/>
                  </a:lnTo>
                  <a:lnTo>
                    <a:pt x="520658" y="456768"/>
                  </a:lnTo>
                  <a:lnTo>
                    <a:pt x="524299" y="456768"/>
                  </a:lnTo>
                  <a:lnTo>
                    <a:pt x="524299" y="7250"/>
                  </a:lnTo>
                  <a:lnTo>
                    <a:pt x="520658" y="7250"/>
                  </a:lnTo>
                  <a:lnTo>
                    <a:pt x="517018" y="3625"/>
                  </a:lnTo>
                  <a:close/>
                </a:path>
                <a:path w="524510" h="464185">
                  <a:moveTo>
                    <a:pt x="524299" y="456768"/>
                  </a:moveTo>
                  <a:lnTo>
                    <a:pt x="520658" y="456768"/>
                  </a:lnTo>
                  <a:lnTo>
                    <a:pt x="517018" y="460392"/>
                  </a:lnTo>
                  <a:lnTo>
                    <a:pt x="524299" y="460392"/>
                  </a:lnTo>
                  <a:lnTo>
                    <a:pt x="524299" y="456768"/>
                  </a:lnTo>
                  <a:close/>
                </a:path>
                <a:path w="524510" h="464185">
                  <a:moveTo>
                    <a:pt x="7282" y="3625"/>
                  </a:moveTo>
                  <a:lnTo>
                    <a:pt x="3641" y="7250"/>
                  </a:lnTo>
                  <a:lnTo>
                    <a:pt x="7282" y="7250"/>
                  </a:lnTo>
                  <a:lnTo>
                    <a:pt x="7282" y="3625"/>
                  </a:lnTo>
                  <a:close/>
                </a:path>
                <a:path w="524510" h="464185">
                  <a:moveTo>
                    <a:pt x="517018" y="3625"/>
                  </a:moveTo>
                  <a:lnTo>
                    <a:pt x="7282" y="3625"/>
                  </a:lnTo>
                  <a:lnTo>
                    <a:pt x="7282" y="7250"/>
                  </a:lnTo>
                  <a:lnTo>
                    <a:pt x="517018" y="7250"/>
                  </a:lnTo>
                  <a:lnTo>
                    <a:pt x="517018" y="3625"/>
                  </a:lnTo>
                  <a:close/>
                </a:path>
                <a:path w="524510" h="464185">
                  <a:moveTo>
                    <a:pt x="524299" y="3625"/>
                  </a:moveTo>
                  <a:lnTo>
                    <a:pt x="517018" y="3625"/>
                  </a:lnTo>
                  <a:lnTo>
                    <a:pt x="520658" y="7250"/>
                  </a:lnTo>
                  <a:lnTo>
                    <a:pt x="524299" y="7250"/>
                  </a:lnTo>
                  <a:lnTo>
                    <a:pt x="524299" y="3625"/>
                  </a:lnTo>
                  <a:close/>
                </a:path>
              </a:pathLst>
            </a:custGeom>
            <a:solidFill>
              <a:srgbClr val="000000"/>
            </a:solidFill>
          </p:spPr>
          <p:txBody>
            <a:bodyPr wrap="square" lIns="0" tIns="0" rIns="0" bIns="0" rtlCol="0"/>
            <a:lstStyle/>
            <a:p>
              <a:endParaRPr/>
            </a:p>
          </p:txBody>
        </p:sp>
      </p:grpSp>
      <p:sp>
        <p:nvSpPr>
          <p:cNvPr id="47" name="object 47"/>
          <p:cNvSpPr txBox="1"/>
          <p:nvPr/>
        </p:nvSpPr>
        <p:spPr>
          <a:xfrm>
            <a:off x="6097040" y="4249676"/>
            <a:ext cx="907676" cy="276968"/>
          </a:xfrm>
          <a:prstGeom prst="rect">
            <a:avLst/>
          </a:prstGeom>
        </p:spPr>
        <p:txBody>
          <a:bodyPr vert="horz" wrap="square" lIns="0" tIns="11526" rIns="0" bIns="0" rtlCol="0">
            <a:spAutoFit/>
          </a:bodyPr>
          <a:lstStyle/>
          <a:p>
            <a:pPr marL="11527">
              <a:spcBef>
                <a:spcPts val="91"/>
              </a:spcBef>
            </a:pPr>
            <a:r>
              <a:rPr sz="1724" spc="-9" dirty="0">
                <a:latin typeface="Calibri"/>
                <a:cs typeface="Calibri"/>
              </a:rPr>
              <a:t>activation</a:t>
            </a:r>
            <a:endParaRPr sz="1724">
              <a:latin typeface="Calibri"/>
              <a:cs typeface="Calibri"/>
            </a:endParaRPr>
          </a:p>
        </p:txBody>
      </p:sp>
      <p:sp>
        <p:nvSpPr>
          <p:cNvPr id="48" name="object 48"/>
          <p:cNvSpPr txBox="1"/>
          <p:nvPr/>
        </p:nvSpPr>
        <p:spPr>
          <a:xfrm>
            <a:off x="8778786" y="4249676"/>
            <a:ext cx="3078608" cy="276968"/>
          </a:xfrm>
          <a:prstGeom prst="rect">
            <a:avLst/>
          </a:prstGeom>
        </p:spPr>
        <p:txBody>
          <a:bodyPr vert="horz" wrap="square" lIns="0" tIns="11526" rIns="0" bIns="0" rtlCol="0">
            <a:spAutoFit/>
          </a:bodyPr>
          <a:lstStyle/>
          <a:p>
            <a:pPr marL="11527">
              <a:spcBef>
                <a:spcPts val="91"/>
              </a:spcBef>
              <a:tabLst>
                <a:tab pos="2002157" algn="l"/>
              </a:tabLst>
            </a:pPr>
            <a:r>
              <a:rPr sz="1724" spc="-9" dirty="0">
                <a:latin typeface="Calibri"/>
                <a:cs typeface="Calibri"/>
              </a:rPr>
              <a:t>dispatching</a:t>
            </a:r>
            <a:r>
              <a:rPr sz="1724" dirty="0">
                <a:latin typeface="Calibri"/>
                <a:cs typeface="Calibri"/>
              </a:rPr>
              <a:t>	</a:t>
            </a:r>
            <a:r>
              <a:rPr sz="1724" spc="-9" dirty="0">
                <a:latin typeface="Calibri"/>
                <a:cs typeface="Calibri"/>
              </a:rPr>
              <a:t>termination</a:t>
            </a:r>
            <a:endParaRPr sz="1724">
              <a:latin typeface="Calibri"/>
              <a:cs typeface="Calibri"/>
            </a:endParaRPr>
          </a:p>
        </p:txBody>
      </p:sp>
      <p:sp>
        <p:nvSpPr>
          <p:cNvPr id="49" name="object 49"/>
          <p:cNvSpPr txBox="1"/>
          <p:nvPr/>
        </p:nvSpPr>
        <p:spPr>
          <a:xfrm>
            <a:off x="7345752" y="4141834"/>
            <a:ext cx="1284578" cy="673999"/>
          </a:xfrm>
          <a:prstGeom prst="rect">
            <a:avLst/>
          </a:prstGeom>
        </p:spPr>
        <p:txBody>
          <a:bodyPr vert="horz" wrap="square" lIns="0" tIns="49562" rIns="0" bIns="0" rtlCol="0">
            <a:spAutoFit/>
          </a:bodyPr>
          <a:lstStyle/>
          <a:p>
            <a:pPr marL="35732">
              <a:spcBef>
                <a:spcPts val="390"/>
              </a:spcBef>
            </a:pPr>
            <a:r>
              <a:rPr sz="1724" dirty="0">
                <a:solidFill>
                  <a:srgbClr val="0000FF"/>
                </a:solidFill>
                <a:latin typeface="Calibri"/>
                <a:cs typeface="Calibri"/>
              </a:rPr>
              <a:t>Ready</a:t>
            </a:r>
            <a:r>
              <a:rPr sz="1724" spc="-18" dirty="0">
                <a:solidFill>
                  <a:srgbClr val="0000FF"/>
                </a:solidFill>
                <a:latin typeface="Calibri"/>
                <a:cs typeface="Calibri"/>
              </a:rPr>
              <a:t> queue</a:t>
            </a:r>
            <a:endParaRPr sz="1724">
              <a:latin typeface="Calibri"/>
              <a:cs typeface="Calibri"/>
            </a:endParaRPr>
          </a:p>
          <a:p>
            <a:pPr marL="69159">
              <a:spcBef>
                <a:spcPts val="359"/>
              </a:spcBef>
              <a:tabLst>
                <a:tab pos="538288" algn="l"/>
                <a:tab pos="1028166" algn="l"/>
              </a:tabLst>
            </a:pPr>
            <a:r>
              <a:rPr sz="1997" spc="-23" dirty="0">
                <a:latin typeface="Symbol"/>
                <a:cs typeface="Symbol"/>
              </a:rPr>
              <a:t></a:t>
            </a:r>
            <a:r>
              <a:rPr sz="1974" spc="-34" baseline="-21072" dirty="0">
                <a:latin typeface="Times New Roman"/>
                <a:cs typeface="Times New Roman"/>
              </a:rPr>
              <a:t>3</a:t>
            </a:r>
            <a:r>
              <a:rPr sz="1974" baseline="-21072" dirty="0">
                <a:latin typeface="Times New Roman"/>
                <a:cs typeface="Times New Roman"/>
              </a:rPr>
              <a:t>	</a:t>
            </a:r>
            <a:r>
              <a:rPr sz="1997" spc="-23" dirty="0">
                <a:latin typeface="Symbol"/>
                <a:cs typeface="Symbol"/>
              </a:rPr>
              <a:t></a:t>
            </a:r>
            <a:r>
              <a:rPr sz="1974" spc="-34" baseline="-21072" dirty="0">
                <a:latin typeface="Times New Roman"/>
                <a:cs typeface="Times New Roman"/>
              </a:rPr>
              <a:t>2</a:t>
            </a:r>
            <a:r>
              <a:rPr sz="1974" baseline="-21072" dirty="0">
                <a:latin typeface="Times New Roman"/>
                <a:cs typeface="Times New Roman"/>
              </a:rPr>
              <a:t>	</a:t>
            </a:r>
            <a:r>
              <a:rPr sz="2995" spc="-34" baseline="1262" dirty="0">
                <a:latin typeface="Symbol"/>
                <a:cs typeface="Symbol"/>
              </a:rPr>
              <a:t></a:t>
            </a:r>
            <a:r>
              <a:rPr sz="1974" spc="-34" baseline="-19157" dirty="0">
                <a:latin typeface="Times New Roman"/>
                <a:cs typeface="Times New Roman"/>
              </a:rPr>
              <a:t>1</a:t>
            </a:r>
            <a:endParaRPr sz="1974" baseline="-19157">
              <a:latin typeface="Times New Roman"/>
              <a:cs typeface="Times New Roman"/>
            </a:endParaRPr>
          </a:p>
        </p:txBody>
      </p:sp>
      <p:sp>
        <p:nvSpPr>
          <p:cNvPr id="50" name="object 50"/>
          <p:cNvSpPr/>
          <p:nvPr/>
        </p:nvSpPr>
        <p:spPr>
          <a:xfrm>
            <a:off x="6147117" y="4677946"/>
            <a:ext cx="869064" cy="82411"/>
          </a:xfrm>
          <a:custGeom>
            <a:avLst/>
            <a:gdLst/>
            <a:ahLst/>
            <a:cxnLst/>
            <a:rect l="l" t="t" r="r" b="b"/>
            <a:pathLst>
              <a:path w="957579" h="90804">
                <a:moveTo>
                  <a:pt x="805867" y="0"/>
                </a:moveTo>
                <a:lnTo>
                  <a:pt x="805867" y="90628"/>
                </a:lnTo>
                <a:lnTo>
                  <a:pt x="908371" y="60418"/>
                </a:lnTo>
                <a:lnTo>
                  <a:pt x="820431" y="60418"/>
                </a:lnTo>
                <a:lnTo>
                  <a:pt x="820431" y="30209"/>
                </a:lnTo>
                <a:lnTo>
                  <a:pt x="905675" y="30209"/>
                </a:lnTo>
                <a:lnTo>
                  <a:pt x="805867" y="0"/>
                </a:lnTo>
                <a:close/>
              </a:path>
              <a:path w="957579" h="90804">
                <a:moveTo>
                  <a:pt x="805867" y="30209"/>
                </a:moveTo>
                <a:lnTo>
                  <a:pt x="0" y="30209"/>
                </a:lnTo>
                <a:lnTo>
                  <a:pt x="0" y="60418"/>
                </a:lnTo>
                <a:lnTo>
                  <a:pt x="805867" y="60418"/>
                </a:lnTo>
                <a:lnTo>
                  <a:pt x="805867" y="30209"/>
                </a:lnTo>
                <a:close/>
              </a:path>
              <a:path w="957579" h="90804">
                <a:moveTo>
                  <a:pt x="905675" y="30209"/>
                </a:moveTo>
                <a:lnTo>
                  <a:pt x="820431" y="30209"/>
                </a:lnTo>
                <a:lnTo>
                  <a:pt x="820431" y="60418"/>
                </a:lnTo>
                <a:lnTo>
                  <a:pt x="908371" y="60418"/>
                </a:lnTo>
                <a:lnTo>
                  <a:pt x="957574" y="45918"/>
                </a:lnTo>
                <a:lnTo>
                  <a:pt x="905675" y="30209"/>
                </a:lnTo>
                <a:close/>
              </a:path>
            </a:pathLst>
          </a:custGeom>
          <a:solidFill>
            <a:srgbClr val="000000"/>
          </a:solidFill>
        </p:spPr>
        <p:txBody>
          <a:bodyPr wrap="square" lIns="0" tIns="0" rIns="0" bIns="0" rtlCol="0"/>
          <a:lstStyle/>
          <a:p>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object 3"/>
              <p:cNvSpPr txBox="1"/>
              <p:nvPr/>
            </p:nvSpPr>
            <p:spPr>
              <a:xfrm>
                <a:off x="1313072" y="1006133"/>
                <a:ext cx="9582844" cy="1944078"/>
              </a:xfrm>
              <a:prstGeom prst="rect">
                <a:avLst/>
              </a:prstGeom>
            </p:spPr>
            <p:txBody>
              <a:bodyPr vert="horz" wrap="square" lIns="0" tIns="25356" rIns="0" bIns="0" rtlCol="0">
                <a:spAutoFit/>
              </a:bodyPr>
              <a:lstStyle/>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A specific</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assignment of</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tasks 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 that</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determines the</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Microsoft Sans Serif"/>
                  </a:rPr>
                  <a:t>task </a:t>
                </a:r>
                <a:r>
                  <a:rPr lang="en-GB" sz="2400" b="0" dirty="0">
                    <a:solidFill>
                      <a:schemeClr val="tx1"/>
                    </a:solidFill>
                    <a:latin typeface="Gill Sans Light"/>
                    <a:cs typeface="Microsoft Sans Serif"/>
                  </a:rPr>
                  <a:t>execution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sequence. </a:t>
                </a:r>
                <a:r>
                  <a:rPr lang="en-GB" sz="2400" b="0" spc="-9" dirty="0">
                    <a:solidFill>
                      <a:schemeClr val="tx1"/>
                    </a:solidFill>
                    <a:latin typeface="Gill Sans Light"/>
                    <a:cs typeface="Microsoft Sans Serif"/>
                  </a:rPr>
                  <a:t>Formally:</a:t>
                </a:r>
              </a:p>
              <a:p>
                <a:pPr marL="377480" marR="32274" indent="-342900">
                  <a:lnSpc>
                    <a:spcPts val="1906"/>
                  </a:lnSpc>
                  <a:spcBef>
                    <a:spcPts val="199"/>
                  </a:spcBef>
                  <a:buClr>
                    <a:srgbClr val="993300"/>
                  </a:buClr>
                  <a:buSzPct val="88888"/>
                  <a:buFont typeface="Arial" panose="020B0604020202020204" pitchFamily="34" charset="0"/>
                  <a:buChar char="•"/>
                  <a:tabLst>
                    <a:tab pos="345796" algn="l"/>
                  </a:tabLst>
                </a:pPr>
                <a:r>
                  <a:rPr lang="en-GB" sz="2400" b="0" dirty="0">
                    <a:solidFill>
                      <a:schemeClr val="tx1"/>
                    </a:solidFill>
                    <a:latin typeface="Gill Sans Light"/>
                    <a:cs typeface="Microsoft Sans Serif"/>
                  </a:rPr>
                  <a:t>Given</a:t>
                </a:r>
                <a:r>
                  <a:rPr lang="en-GB" sz="2400" b="0" spc="14"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task</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set </a:t>
                </a:r>
                <a14:m>
                  <m:oMath xmlns:m="http://schemas.openxmlformats.org/officeDocument/2006/math">
                    <m:r>
                      <m:rPr>
                        <m:sty m:val="p"/>
                      </m:rPr>
                      <a:rPr lang="el-GR" sz="2400" b="0" i="0" smtClean="0">
                        <a:solidFill>
                          <a:schemeClr val="tx1"/>
                        </a:solidFill>
                        <a:latin typeface="Cambria Math" panose="02040503050406030204" pitchFamily="18" charset="0"/>
                        <a:cs typeface="Microsoft Sans Serif"/>
                      </a:rPr>
                      <m:t>Γ</m:t>
                    </m:r>
                    <m:r>
                      <a:rPr lang="el-GR"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1</m:t>
                        </m:r>
                      </m:sub>
                    </m:sSub>
                    <m:r>
                      <a:rPr lang="ar-AE" sz="2400" b="0" i="1" smtClean="0">
                        <a:solidFill>
                          <a:schemeClr val="tx1"/>
                        </a:solidFill>
                        <a:latin typeface="Cambria Math" panose="02040503050406030204" pitchFamily="18" charset="0"/>
                        <a:cs typeface="Microsoft Sans Serif"/>
                      </a:rPr>
                      <m:t>,…,</m:t>
                    </m:r>
                    <m:sSub>
                      <m:sSubPr>
                        <m:ctrlPr>
                          <a:rPr lang="ar-AE" sz="2400" b="0" i="1" smtClean="0">
                            <a:solidFill>
                              <a:schemeClr val="tx1"/>
                            </a:solidFill>
                            <a:latin typeface="Cambria Math" panose="02040503050406030204" pitchFamily="18" charset="0"/>
                            <a:cs typeface="Microsoft Sans Serif"/>
                          </a:rPr>
                        </m:ctrlPr>
                      </m:sSubPr>
                      <m:e>
                        <m:r>
                          <a:rPr lang="ar-AE" sz="2400" b="0" i="1" smtClean="0">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𝑛</m:t>
                        </m:r>
                      </m:sub>
                    </m:sSub>
                    <m:r>
                      <a:rPr lang="ar-AE" sz="2400" b="0" i="1" smtClean="0">
                        <a:solidFill>
                          <a:schemeClr val="tx1"/>
                        </a:solidFill>
                        <a:latin typeface="Cambria Math" panose="02040503050406030204" pitchFamily="18" charset="0"/>
                        <a:cs typeface="Microsoft Sans Serif"/>
                      </a:rPr>
                      <m:t>}</m:t>
                    </m:r>
                  </m:oMath>
                </a14:m>
                <a:r>
                  <a:rPr lang="en-GB" sz="2400" b="0" spc="18" dirty="0">
                    <a:solidFill>
                      <a:schemeClr val="tx1"/>
                    </a:solidFill>
                    <a:latin typeface="Gill Sans Light"/>
                    <a:cs typeface="Microsoft Sans Serif"/>
                  </a:rPr>
                  <a:t>,</a:t>
                </a:r>
                <a:r>
                  <a:rPr lang="ar-AE"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Arial"/>
                  </a:rPr>
                  <a:t>schedule</a:t>
                </a:r>
                <a:r>
                  <a:rPr lang="en-GB" sz="2400" b="0" spc="-5" dirty="0">
                    <a:solidFill>
                      <a:schemeClr val="tx1"/>
                    </a:solidFill>
                    <a:latin typeface="Gill Sans Light"/>
                    <a:cs typeface="Arial"/>
                  </a:rPr>
                  <a:t> </a:t>
                </a:r>
                <a:r>
                  <a:rPr lang="en-GB" sz="2400" b="0" dirty="0">
                    <a:solidFill>
                      <a:schemeClr val="tx1"/>
                    </a:solidFill>
                    <a:latin typeface="Gill Sans Light"/>
                    <a:cs typeface="Microsoft Sans Serif"/>
                  </a:rPr>
                  <a:t>is</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a</a:t>
                </a:r>
                <a:r>
                  <a:rPr lang="en-GB" sz="2400" b="0" spc="18" dirty="0">
                    <a:solidFill>
                      <a:schemeClr val="tx1"/>
                    </a:solidFill>
                    <a:latin typeface="Gill Sans Light"/>
                    <a:cs typeface="Microsoft Sans Serif"/>
                  </a:rPr>
                  <a:t> </a:t>
                </a:r>
                <a:r>
                  <a:rPr lang="en-GB" sz="2400" b="0" dirty="0">
                    <a:solidFill>
                      <a:schemeClr val="tx1"/>
                    </a:solidFill>
                    <a:latin typeface="Gill Sans Light"/>
                    <a:cs typeface="Microsoft Sans Serif"/>
                  </a:rPr>
                  <a:t>function </a:t>
                </a:r>
                <a14:m>
                  <m:oMath xmlns:m="http://schemas.openxmlformats.org/officeDocument/2006/math">
                    <m:r>
                      <a:rPr lang="en-GB" sz="2400" b="0" i="1" smtClean="0">
                        <a:solidFill>
                          <a:schemeClr val="tx1"/>
                        </a:solidFill>
                        <a:latin typeface="Cambria Math" panose="02040503050406030204" pitchFamily="18" charset="0"/>
                        <a:cs typeface="Microsoft Sans Serif"/>
                      </a:rPr>
                      <m:t>𝜎</m:t>
                    </m:r>
                    <m:r>
                      <a:rPr lang="en-GB" sz="2400" b="0" i="1" smtClean="0">
                        <a:solidFill>
                          <a:schemeClr val="tx1"/>
                        </a:solidFill>
                        <a:latin typeface="Cambria Math" panose="02040503050406030204" pitchFamily="18" charset="0"/>
                        <a:cs typeface="Microsoft Sans Serif"/>
                      </a:rPr>
                      <m:t>:</m:t>
                    </m:r>
                    <m:sSup>
                      <m:sSupPr>
                        <m:ctrlPr>
                          <a:rPr lang="ar-AE" sz="2400" b="0" i="1" smtClean="0">
                            <a:solidFill>
                              <a:schemeClr val="tx1"/>
                            </a:solidFill>
                            <a:latin typeface="Cambria Math" panose="02040503050406030204" pitchFamily="18" charset="0"/>
                            <a:cs typeface="Microsoft Sans Serif"/>
                          </a:rPr>
                        </m:ctrlPr>
                      </m:sSupPr>
                      <m:e>
                        <m:r>
                          <a:rPr lang="ar-AE" sz="2400" b="0" i="1" smtClean="0">
                            <a:solidFill>
                              <a:schemeClr val="tx1"/>
                            </a:solidFill>
                            <a:latin typeface="Cambria Math" panose="02040503050406030204" pitchFamily="18" charset="0"/>
                            <a:cs typeface="Microsoft Sans Serif"/>
                          </a:rPr>
                          <m:t>𝑅</m:t>
                        </m:r>
                      </m:e>
                      <m:sup>
                        <m:r>
                          <a:rPr lang="ar-AE" sz="2400" b="0" i="1" smtClean="0">
                            <a:solidFill>
                              <a:schemeClr val="tx1"/>
                            </a:solidFill>
                            <a:latin typeface="Cambria Math" panose="02040503050406030204" pitchFamily="18" charset="0"/>
                            <a:cs typeface="Microsoft Sans Serif"/>
                          </a:rPr>
                          <m:t>+</m:t>
                        </m:r>
                      </m:sup>
                    </m:sSup>
                    <m:r>
                      <a:rPr lang="ar-AE" sz="2400" b="0" i="1" smtClean="0">
                        <a:solidFill>
                          <a:schemeClr val="tx1"/>
                        </a:solidFill>
                        <a:latin typeface="Cambria Math" panose="02040503050406030204" pitchFamily="18" charset="0"/>
                        <a:cs typeface="Microsoft Sans Serif"/>
                      </a:rPr>
                      <m:t>→</m:t>
                    </m:r>
                    <m:r>
                      <a:rPr lang="ar-AE" sz="2400" b="0" i="1" smtClean="0">
                        <a:solidFill>
                          <a:schemeClr val="tx1"/>
                        </a:solidFill>
                        <a:latin typeface="Cambria Math" panose="02040503050406030204" pitchFamily="18" charset="0"/>
                        <a:cs typeface="Microsoft Sans Serif"/>
                      </a:rPr>
                      <m:t>𝑁</m:t>
                    </m:r>
                  </m:oMath>
                </a14:m>
                <a:r>
                  <a:rPr lang="ar-AE" sz="2400" b="0" dirty="0">
                    <a:solidFill>
                      <a:schemeClr val="tx1"/>
                    </a:solidFill>
                    <a:latin typeface="Gill Sans Light"/>
                    <a:cs typeface="Arial"/>
                  </a:rPr>
                  <a:t> </a:t>
                </a:r>
                <a:r>
                  <a:rPr lang="en-GB" sz="2400" b="0" spc="-18" dirty="0">
                    <a:solidFill>
                      <a:schemeClr val="tx1"/>
                    </a:solidFill>
                    <a:latin typeface="Gill Sans Light"/>
                    <a:cs typeface="Microsoft Sans Serif"/>
                  </a:rPr>
                  <a:t>that </a:t>
                </a:r>
                <a:r>
                  <a:rPr lang="en-GB" sz="2400" b="0" dirty="0">
                    <a:solidFill>
                      <a:schemeClr val="tx1"/>
                    </a:solidFill>
                    <a:latin typeface="Gill Sans Light"/>
                    <a:cs typeface="Microsoft Sans Serif"/>
                  </a:rPr>
                  <a:t>associates</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an</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integer</a:t>
                </a:r>
                <a:r>
                  <a:rPr lang="en-GB" sz="2400" b="0" spc="5" dirty="0">
                    <a:solidFill>
                      <a:schemeClr val="tx1"/>
                    </a:solidFill>
                    <a:latin typeface="Gill Sans Light"/>
                    <a:cs typeface="Microsoft Sans Serif"/>
                  </a:rPr>
                  <a:t> </a:t>
                </a:r>
                <a14:m>
                  <m:oMath xmlns:m="http://schemas.openxmlformats.org/officeDocument/2006/math">
                    <m:r>
                      <a:rPr lang="en-GB" sz="2400" b="0" i="1" spc="5" smtClean="0">
                        <a:solidFill>
                          <a:schemeClr val="tx1"/>
                        </a:solidFill>
                        <a:latin typeface="Cambria Math" panose="02040503050406030204" pitchFamily="18" charset="0"/>
                        <a:cs typeface="Microsoft Sans Serif"/>
                      </a:rPr>
                      <m:t>𝑘</m:t>
                    </m:r>
                  </m:oMath>
                </a14:m>
                <a:r>
                  <a:rPr lang="en-GB"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to</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each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time</a:t>
                </a:r>
                <a:r>
                  <a:rPr lang="en-GB" sz="2400" b="0" spc="-9" dirty="0">
                    <a:solidFill>
                      <a:schemeClr val="tx1"/>
                    </a:solidFill>
                    <a:latin typeface="Gill Sans Light"/>
                    <a:cs typeface="Arial"/>
                  </a:rPr>
                  <a:t> </a:t>
                </a:r>
                <a:r>
                  <a:rPr lang="en-GB" sz="2400" b="0" dirty="0">
                    <a:solidFill>
                      <a:schemeClr val="tx1"/>
                    </a:solidFill>
                    <a:latin typeface="Gill Sans Light"/>
                    <a:cs typeface="Arial"/>
                  </a:rPr>
                  <a:t>slice </a:t>
                </a:r>
                <a14:m>
                  <m:oMath xmlns:m="http://schemas.openxmlformats.org/officeDocument/2006/math">
                    <m:r>
                      <a:rPr lang="en-GB"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sub>
                    </m:sSub>
                    <m:r>
                      <a:rPr lang="ar-AE" sz="2400" b="0" i="1" smtClean="0">
                        <a:solidFill>
                          <a:schemeClr val="tx1"/>
                        </a:solidFill>
                        <a:latin typeface="Cambria Math" panose="02040503050406030204" pitchFamily="18" charset="0"/>
                        <a:cs typeface="Arial"/>
                      </a:rPr>
                      <m:t>,</m:t>
                    </m:r>
                    <m:sSub>
                      <m:sSubPr>
                        <m:ctrlPr>
                          <a:rPr lang="ar-AE" sz="2400" b="0" i="1" smtClean="0">
                            <a:solidFill>
                              <a:schemeClr val="tx1"/>
                            </a:solidFill>
                            <a:latin typeface="Cambria Math" panose="02040503050406030204" pitchFamily="18" charset="0"/>
                            <a:cs typeface="Arial"/>
                          </a:rPr>
                        </m:ctrlPr>
                      </m:sSubPr>
                      <m:e>
                        <m:r>
                          <a:rPr lang="ar-AE" sz="2400" b="0" i="1" smtClean="0">
                            <a:solidFill>
                              <a:schemeClr val="tx1"/>
                            </a:solidFill>
                            <a:latin typeface="Cambria Math" panose="02040503050406030204" pitchFamily="18" charset="0"/>
                            <a:cs typeface="Arial"/>
                          </a:rPr>
                          <m:t>𝑡</m:t>
                        </m:r>
                      </m:e>
                      <m:sub>
                        <m:r>
                          <a:rPr lang="ar-AE" sz="2400" b="0" i="1" smtClean="0">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smtClean="0">
                        <a:solidFill>
                          <a:schemeClr val="tx1"/>
                        </a:solidFill>
                        <a:latin typeface="Cambria Math" panose="02040503050406030204" pitchFamily="18" charset="0"/>
                        <a:cs typeface="Arial"/>
                      </a:rPr>
                      <m:t>)</m:t>
                    </m:r>
                  </m:oMath>
                </a14:m>
                <a:r>
                  <a:rPr lang="ar-AE" sz="2400" b="0" spc="9" dirty="0">
                    <a:solidFill>
                      <a:schemeClr val="tx1"/>
                    </a:solidFill>
                    <a:latin typeface="Gill Sans Light"/>
                    <a:cs typeface="Microsoft Sans Serif"/>
                  </a:rPr>
                  <a:t> </a:t>
                </a:r>
                <a:r>
                  <a:rPr lang="en-GB" sz="2400" b="0" dirty="0">
                    <a:solidFill>
                      <a:schemeClr val="tx1"/>
                    </a:solidFill>
                    <a:latin typeface="Gill Sans Light"/>
                    <a:cs typeface="Microsoft Sans Serif"/>
                  </a:rPr>
                  <a:t>with</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spc="-9" dirty="0">
                    <a:solidFill>
                      <a:schemeClr val="tx1"/>
                    </a:solidFill>
                    <a:latin typeface="Gill Sans Light"/>
                    <a:cs typeface="Microsoft Sans Serif"/>
                  </a:rPr>
                  <a:t>meaning:</a:t>
                </a:r>
                <a:endParaRPr lang="en-GB" sz="2400" b="0" dirty="0">
                  <a:solidFill>
                    <a:schemeClr val="tx1"/>
                  </a:solidFill>
                  <a:latin typeface="Gill Sans Light"/>
                  <a:cs typeface="Microsoft Sans Serif"/>
                </a:endParaRPr>
              </a:p>
              <a:p>
                <a:pPr marL="1149756" lvl="1" indent="-342900">
                  <a:spcBef>
                    <a:spcPts val="576"/>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is</a:t>
                </a:r>
                <a:r>
                  <a:rPr lang="en-GB" sz="2400" b="0" spc="5" dirty="0">
                    <a:solidFill>
                      <a:schemeClr val="tx1"/>
                    </a:solidFill>
                    <a:latin typeface="Gill Sans Light"/>
                    <a:cs typeface="Microsoft Sans Serif"/>
                  </a:rPr>
                  <a:t> </a:t>
                </a:r>
                <a:r>
                  <a:rPr lang="en-GB" sz="2400" b="0" spc="-18" dirty="0">
                    <a:solidFill>
                      <a:schemeClr val="tx1"/>
                    </a:solidFill>
                    <a:latin typeface="Gill Sans Light"/>
                    <a:cs typeface="Arial"/>
                  </a:rPr>
                  <a:t>idle</a:t>
                </a:r>
                <a:endParaRPr lang="en-GB" sz="2400" b="0" dirty="0">
                  <a:solidFill>
                    <a:schemeClr val="tx1"/>
                  </a:solidFill>
                  <a:latin typeface="Gill Sans Light"/>
                  <a:cs typeface="Arial"/>
                </a:endParaRPr>
              </a:p>
              <a:p>
                <a:pPr marL="1149756" lvl="1" indent="-342900">
                  <a:spcBef>
                    <a:spcPts val="762"/>
                  </a:spcBef>
                  <a:buClr>
                    <a:srgbClr val="009900"/>
                  </a:buClr>
                  <a:buSzPct val="75000"/>
                  <a:buFont typeface="Arial" panose="020B0604020202020204" pitchFamily="34" charset="0"/>
                  <a:buChar char="•"/>
                  <a:tabLst>
                    <a:tab pos="1013757" algn="l"/>
                  </a:tabLst>
                </a:pPr>
                <a14:m>
                  <m:oMath xmlns:m="http://schemas.openxmlformats.org/officeDocument/2006/math">
                    <m:r>
                      <a:rPr lang="en-GB" sz="2400" b="0" i="1" smtClean="0">
                        <a:solidFill>
                          <a:schemeClr val="tx1"/>
                        </a:solidFill>
                        <a:latin typeface="Cambria Math" panose="02040503050406030204" pitchFamily="18" charset="0"/>
                        <a:cs typeface="Microsoft Sans Serif"/>
                      </a:rPr>
                      <m:t>𝑘</m:t>
                    </m:r>
                    <m:r>
                      <a:rPr lang="en-GB" sz="2400" b="0" i="1" smtClean="0">
                        <a:solidFill>
                          <a:schemeClr val="tx1"/>
                        </a:solidFill>
                        <a:latin typeface="Cambria Math" panose="02040503050406030204" pitchFamily="18" charset="0"/>
                        <a:cs typeface="Microsoft Sans Serif"/>
                      </a:rPr>
                      <m:t>&gt;</m:t>
                    </m:r>
                    <m:r>
                      <a:rPr lang="en-GB" sz="2400" b="0" i="1" smtClean="0">
                        <a:solidFill>
                          <a:schemeClr val="tx1"/>
                        </a:solidFill>
                        <a:latin typeface="Cambria Math" panose="02040503050406030204" pitchFamily="18" charset="0"/>
                        <a:cs typeface="Microsoft Sans Serif"/>
                      </a:rPr>
                      <m:t>0</m:t>
                    </m:r>
                  </m:oMath>
                </a14:m>
                <a:r>
                  <a:rPr lang="en-GB" sz="2400" b="0" dirty="0">
                    <a:solidFill>
                      <a:schemeClr val="tx1"/>
                    </a:solidFill>
                    <a:latin typeface="Gill Sans Light"/>
                    <a:cs typeface="Microsoft Sans Serif"/>
                  </a:rPr>
                  <a:t>: in </a:t>
                </a:r>
                <a14:m>
                  <m:oMath xmlns:m="http://schemas.openxmlformats.org/officeDocument/2006/math">
                    <m:r>
                      <a:rPr lang="en-GB"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sub>
                    </m:sSub>
                    <m:r>
                      <a:rPr lang="ar-AE" sz="2400" b="0" i="1">
                        <a:solidFill>
                          <a:schemeClr val="tx1"/>
                        </a:solidFill>
                        <a:latin typeface="Cambria Math" panose="02040503050406030204" pitchFamily="18" charset="0"/>
                        <a:cs typeface="Arial"/>
                      </a:rPr>
                      <m:t>,</m:t>
                    </m:r>
                    <m:sSub>
                      <m:sSubPr>
                        <m:ctrlPr>
                          <a:rPr lang="ar-AE" sz="2400" b="0" i="1">
                            <a:solidFill>
                              <a:schemeClr val="tx1"/>
                            </a:solidFill>
                            <a:latin typeface="Cambria Math" panose="02040503050406030204" pitchFamily="18" charset="0"/>
                            <a:cs typeface="Arial"/>
                          </a:rPr>
                        </m:ctrlPr>
                      </m:sSubPr>
                      <m:e>
                        <m:r>
                          <a:rPr lang="ar-AE" sz="2400" b="0" i="1">
                            <a:solidFill>
                              <a:schemeClr val="tx1"/>
                            </a:solidFill>
                            <a:latin typeface="Cambria Math" panose="02040503050406030204" pitchFamily="18" charset="0"/>
                            <a:cs typeface="Arial"/>
                          </a:rPr>
                          <m:t>𝑡</m:t>
                        </m:r>
                      </m:e>
                      <m:sub>
                        <m:r>
                          <a:rPr lang="ar-AE" sz="2400" b="0" i="1">
                            <a:solidFill>
                              <a:schemeClr val="tx1"/>
                            </a:solidFill>
                            <a:latin typeface="Cambria Math" panose="02040503050406030204" pitchFamily="18" charset="0"/>
                            <a:cs typeface="Arial"/>
                          </a:rPr>
                          <m:t>𝑖</m:t>
                        </m:r>
                        <m:r>
                          <a:rPr lang="ar-AE" sz="2400" b="0" i="1">
                            <a:solidFill>
                              <a:schemeClr val="tx1"/>
                            </a:solidFill>
                            <a:latin typeface="Cambria Math" panose="02040503050406030204" pitchFamily="18" charset="0"/>
                            <a:cs typeface="Arial"/>
                          </a:rPr>
                          <m:t>+</m:t>
                        </m:r>
                        <m:r>
                          <a:rPr lang="ar-AE" sz="2400" b="0" i="1">
                            <a:solidFill>
                              <a:schemeClr val="tx1"/>
                            </a:solidFill>
                            <a:latin typeface="Cambria Math" panose="02040503050406030204" pitchFamily="18" charset="0"/>
                            <a:cs typeface="Arial"/>
                          </a:rPr>
                          <m:t>1</m:t>
                        </m:r>
                      </m:sub>
                    </m:sSub>
                    <m:r>
                      <a:rPr lang="ar-AE" sz="2400" b="0" i="1">
                        <a:solidFill>
                          <a:schemeClr val="tx1"/>
                        </a:solidFill>
                        <a:latin typeface="Cambria Math" panose="02040503050406030204" pitchFamily="18" charset="0"/>
                        <a:cs typeface="Arial"/>
                      </a:rPr>
                      <m:t>)</m:t>
                    </m:r>
                  </m:oMath>
                </a14:m>
                <a:r>
                  <a:rPr lang="ar-AE" sz="2400" b="0" spc="5" dirty="0">
                    <a:solidFill>
                      <a:schemeClr val="tx1"/>
                    </a:solidFill>
                    <a:latin typeface="Gill Sans Light"/>
                    <a:cs typeface="Microsoft Sans Serif"/>
                  </a:rPr>
                  <a:t> </a:t>
                </a:r>
                <a:r>
                  <a:rPr lang="en-GB" sz="2400" b="0" dirty="0">
                    <a:solidFill>
                      <a:schemeClr val="tx1"/>
                    </a:solidFill>
                    <a:latin typeface="Gill Sans Light"/>
                    <a:cs typeface="Microsoft Sans Serif"/>
                  </a:rPr>
                  <a:t>the processor</a:t>
                </a:r>
                <a:r>
                  <a:rPr lang="en-GB" sz="2400" b="0" spc="5" dirty="0">
                    <a:solidFill>
                      <a:schemeClr val="tx1"/>
                    </a:solidFill>
                    <a:latin typeface="Gill Sans Light"/>
                    <a:cs typeface="Microsoft Sans Serif"/>
                  </a:rPr>
                  <a:t> </a:t>
                </a:r>
                <a:r>
                  <a:rPr lang="en-GB" sz="2400" b="0" dirty="0">
                    <a:solidFill>
                      <a:schemeClr val="tx1"/>
                    </a:solidFill>
                    <a:latin typeface="Gill Sans Light"/>
                    <a:cs typeface="Arial"/>
                  </a:rPr>
                  <a:t>executes</a:t>
                </a:r>
                <a:r>
                  <a:rPr lang="en-GB" sz="2400" b="0" spc="-18" dirty="0">
                    <a:solidFill>
                      <a:schemeClr val="tx1"/>
                    </a:solidFill>
                    <a:latin typeface="Gill Sans Light"/>
                    <a:cs typeface="Arial"/>
                  </a:rPr>
                  <a:t> </a:t>
                </a:r>
                <a14:m>
                  <m:oMath xmlns:m="http://schemas.openxmlformats.org/officeDocument/2006/math">
                    <m:sSub>
                      <m:sSubPr>
                        <m:ctrlPr>
                          <a:rPr lang="ar-AE" sz="2400" b="0" i="1">
                            <a:solidFill>
                              <a:schemeClr val="tx1"/>
                            </a:solidFill>
                            <a:latin typeface="Cambria Math" panose="02040503050406030204" pitchFamily="18" charset="0"/>
                            <a:cs typeface="Microsoft Sans Serif"/>
                          </a:rPr>
                        </m:ctrlPr>
                      </m:sSubPr>
                      <m:e>
                        <m:r>
                          <a:rPr lang="ar-AE" sz="2400" b="0" i="1">
                            <a:solidFill>
                              <a:schemeClr val="tx1"/>
                            </a:solidFill>
                            <a:latin typeface="Cambria Math" panose="02040503050406030204" pitchFamily="18" charset="0"/>
                            <a:cs typeface="Microsoft Sans Serif"/>
                          </a:rPr>
                          <m:t>𝜏</m:t>
                        </m:r>
                      </m:e>
                      <m:sub>
                        <m:r>
                          <a:rPr lang="ar-AE" sz="2400" b="0" i="1" smtClean="0">
                            <a:solidFill>
                              <a:schemeClr val="tx1"/>
                            </a:solidFill>
                            <a:latin typeface="Cambria Math" panose="02040503050406030204" pitchFamily="18" charset="0"/>
                            <a:cs typeface="Microsoft Sans Serif"/>
                          </a:rPr>
                          <m:t>𝑘</m:t>
                        </m:r>
                      </m:sub>
                    </m:sSub>
                  </m:oMath>
                </a14:m>
                <a:endParaRPr lang="ar-AE" sz="2400" b="0" baseline="-20833" dirty="0">
                  <a:solidFill>
                    <a:schemeClr val="tx1"/>
                  </a:solidFill>
                  <a:latin typeface="Gill Sans Light"/>
                  <a:cs typeface="Microsoft Sans Serif"/>
                </a:endParaRPr>
              </a:p>
            </p:txBody>
          </p:sp>
        </mc:Choice>
        <mc:Fallback xmlns="">
          <p:sp>
            <p:nvSpPr>
              <p:cNvPr id="3" name="object 3"/>
              <p:cNvSpPr txBox="1">
                <a:spLocks noRot="1" noChangeAspect="1" noMove="1" noResize="1" noEditPoints="1" noAdjustHandles="1" noChangeArrowheads="1" noChangeShapeType="1" noTextEdit="1"/>
              </p:cNvSpPr>
              <p:nvPr/>
            </p:nvSpPr>
            <p:spPr>
              <a:xfrm>
                <a:off x="1313072" y="1006133"/>
                <a:ext cx="9582844" cy="1944078"/>
              </a:xfrm>
              <a:prstGeom prst="rect">
                <a:avLst/>
              </a:prstGeom>
              <a:blipFill>
                <a:blip r:embed="rId3"/>
                <a:stretch>
                  <a:fillRect l="-1209" t="-8464" b="-8777"/>
                </a:stretch>
              </a:blipFill>
            </p:spPr>
            <p:txBody>
              <a:bodyPr/>
              <a:lstStyle/>
              <a:p>
                <a:r>
                  <a:rPr lang="en-SE">
                    <a:noFill/>
                  </a:rPr>
                  <a:t> </a:t>
                </a:r>
              </a:p>
            </p:txBody>
          </p:sp>
        </mc:Fallback>
      </mc:AlternateContent>
      <p:sp>
        <p:nvSpPr>
          <p:cNvPr id="4" name="object 4"/>
          <p:cNvSpPr txBox="1"/>
          <p:nvPr/>
        </p:nvSpPr>
        <p:spPr>
          <a:xfrm>
            <a:off x="3642082" y="5258374"/>
            <a:ext cx="5295405" cy="263118"/>
          </a:xfrm>
          <a:prstGeom prst="rect">
            <a:avLst/>
          </a:prstGeom>
        </p:spPr>
        <p:txBody>
          <a:bodyPr vert="horz" wrap="square" lIns="0" tIns="11526" rIns="0" bIns="0" rtlCol="0">
            <a:spAutoFit/>
          </a:bodyPr>
          <a:lstStyle/>
          <a:p>
            <a:pPr marL="34579">
              <a:spcBef>
                <a:spcPts val="91"/>
              </a:spcBef>
              <a:buClr>
                <a:srgbClr val="993300"/>
              </a:buClr>
              <a:buSzPct val="88888"/>
              <a:tabLst>
                <a:tab pos="345219" algn="l"/>
              </a:tabLst>
            </a:pPr>
            <a:r>
              <a:rPr sz="1634" b="0" dirty="0">
                <a:latin typeface="Microsoft Sans Serif"/>
                <a:cs typeface="Microsoft Sans Serif"/>
              </a:rPr>
              <a:t>At</a:t>
            </a:r>
            <a:r>
              <a:rPr sz="1634" b="0" spc="5" dirty="0">
                <a:latin typeface="Microsoft Sans Serif"/>
                <a:cs typeface="Microsoft Sans Serif"/>
              </a:rPr>
              <a:t> </a:t>
            </a:r>
            <a:r>
              <a:rPr sz="1634" b="0" dirty="0">
                <a:latin typeface="Microsoft Sans Serif"/>
                <a:cs typeface="Microsoft Sans Serif"/>
              </a:rPr>
              <a:t>times</a:t>
            </a:r>
            <a:r>
              <a:rPr sz="1634" b="0" spc="5" dirty="0">
                <a:latin typeface="Microsoft Sans Serif"/>
                <a:cs typeface="Microsoft Sans Serif"/>
              </a:rPr>
              <a:t> </a:t>
            </a:r>
            <a:r>
              <a:rPr sz="1634" b="0" dirty="0">
                <a:solidFill>
                  <a:srgbClr val="0000FF"/>
                </a:solidFill>
                <a:latin typeface="Microsoft Sans Serif"/>
                <a:cs typeface="Microsoft Sans Serif"/>
              </a:rPr>
              <a:t>t</a:t>
            </a:r>
            <a:r>
              <a:rPr sz="1634" b="0" baseline="-20833" dirty="0">
                <a:solidFill>
                  <a:srgbClr val="0433FF"/>
                </a:solidFill>
                <a:latin typeface="Microsoft Sans Serif"/>
                <a:cs typeface="Microsoft Sans Serif"/>
              </a:rPr>
              <a:t>1</a:t>
            </a:r>
            <a:r>
              <a:rPr sz="1634" b="0" dirty="0">
                <a:latin typeface="Microsoft Sans Serif"/>
                <a:cs typeface="Microsoft Sans Serif"/>
              </a:rPr>
              <a:t>,</a:t>
            </a:r>
            <a:r>
              <a:rPr sz="1634" b="0" spc="9" dirty="0">
                <a:latin typeface="Microsoft Sans Serif"/>
                <a:cs typeface="Microsoft Sans Serif"/>
              </a:rPr>
              <a:t> </a:t>
            </a:r>
            <a:r>
              <a:rPr sz="1634" b="0" spc="141" dirty="0">
                <a:solidFill>
                  <a:srgbClr val="0000FF"/>
                </a:solidFill>
                <a:latin typeface="Microsoft Sans Serif"/>
                <a:cs typeface="Microsoft Sans Serif"/>
              </a:rPr>
              <a:t>t</a:t>
            </a:r>
            <a:r>
              <a:rPr sz="1634" b="0" spc="211" baseline="-20833" dirty="0">
                <a:solidFill>
                  <a:srgbClr val="0433FF"/>
                </a:solidFill>
                <a:latin typeface="Microsoft Sans Serif"/>
                <a:cs typeface="Microsoft Sans Serif"/>
              </a:rPr>
              <a:t>2</a:t>
            </a:r>
            <a:r>
              <a:rPr sz="1634" b="0" spc="141" dirty="0">
                <a:latin typeface="Microsoft Sans Serif"/>
                <a:cs typeface="Microsoft Sans Serif"/>
              </a:rPr>
              <a:t>,…:</a:t>
            </a:r>
            <a:r>
              <a:rPr sz="1634" b="0" spc="5" dirty="0">
                <a:latin typeface="Microsoft Sans Serif"/>
                <a:cs typeface="Microsoft Sans Serif"/>
              </a:rPr>
              <a:t> </a:t>
            </a:r>
            <a:r>
              <a:rPr sz="1634" b="0" dirty="0">
                <a:solidFill>
                  <a:srgbClr val="0000FF"/>
                </a:solidFill>
                <a:latin typeface="Arial"/>
                <a:cs typeface="Arial"/>
              </a:rPr>
              <a:t>context</a:t>
            </a:r>
            <a:r>
              <a:rPr sz="1634" b="0" spc="-14" dirty="0">
                <a:solidFill>
                  <a:srgbClr val="0000FF"/>
                </a:solidFill>
                <a:latin typeface="Arial"/>
                <a:cs typeface="Arial"/>
              </a:rPr>
              <a:t> </a:t>
            </a:r>
            <a:r>
              <a:rPr sz="1634" b="0" spc="-9" dirty="0">
                <a:solidFill>
                  <a:srgbClr val="0000FF"/>
                </a:solidFill>
                <a:latin typeface="Arial"/>
                <a:cs typeface="Arial"/>
              </a:rPr>
              <a:t>switch</a:t>
            </a:r>
            <a:r>
              <a:rPr lang="en-GB" sz="1634" b="0" spc="-9" dirty="0">
                <a:solidFill>
                  <a:srgbClr val="0000FF"/>
                </a:solidFill>
                <a:latin typeface="Arial"/>
                <a:cs typeface="Arial"/>
              </a:rPr>
              <a:t> to a different task</a:t>
            </a:r>
            <a:endParaRPr sz="1634" b="0" dirty="0">
              <a:latin typeface="Arial"/>
              <a:cs typeface="Arial"/>
            </a:endParaRPr>
          </a:p>
        </p:txBody>
      </p:sp>
      <p:grpSp>
        <p:nvGrpSpPr>
          <p:cNvPr id="5" name="object 5"/>
          <p:cNvGrpSpPr/>
          <p:nvPr/>
        </p:nvGrpSpPr>
        <p:grpSpPr>
          <a:xfrm>
            <a:off x="4792116" y="3544379"/>
            <a:ext cx="2633126" cy="325611"/>
            <a:chOff x="3910012" y="3905380"/>
            <a:chExt cx="2901315" cy="358775"/>
          </a:xfrm>
        </p:grpSpPr>
        <p:sp>
          <p:nvSpPr>
            <p:cNvPr id="6" name="object 6"/>
            <p:cNvSpPr/>
            <p:nvPr/>
          </p:nvSpPr>
          <p:spPr>
            <a:xfrm>
              <a:off x="3910012" y="4224210"/>
              <a:ext cx="2901315" cy="40005"/>
            </a:xfrm>
            <a:custGeom>
              <a:avLst/>
              <a:gdLst/>
              <a:ahLst/>
              <a:cxnLst/>
              <a:rect l="l" t="t" r="r" b="b"/>
              <a:pathLst>
                <a:path w="2901315" h="40004">
                  <a:moveTo>
                    <a:pt x="6324" y="34328"/>
                  </a:moveTo>
                  <a:lnTo>
                    <a:pt x="0" y="34328"/>
                  </a:lnTo>
                  <a:lnTo>
                    <a:pt x="0" y="39738"/>
                  </a:lnTo>
                  <a:lnTo>
                    <a:pt x="6324" y="39738"/>
                  </a:lnTo>
                  <a:lnTo>
                    <a:pt x="6324" y="34328"/>
                  </a:lnTo>
                  <a:close/>
                </a:path>
                <a:path w="2901315" h="40004">
                  <a:moveTo>
                    <a:pt x="6324" y="22580"/>
                  </a:moveTo>
                  <a:lnTo>
                    <a:pt x="0" y="22580"/>
                  </a:lnTo>
                  <a:lnTo>
                    <a:pt x="0" y="28905"/>
                  </a:lnTo>
                  <a:lnTo>
                    <a:pt x="6324" y="28905"/>
                  </a:lnTo>
                  <a:lnTo>
                    <a:pt x="6324" y="22580"/>
                  </a:lnTo>
                  <a:close/>
                </a:path>
                <a:path w="2901315" h="40004">
                  <a:moveTo>
                    <a:pt x="6324" y="11747"/>
                  </a:moveTo>
                  <a:lnTo>
                    <a:pt x="0" y="11747"/>
                  </a:lnTo>
                  <a:lnTo>
                    <a:pt x="0" y="17157"/>
                  </a:lnTo>
                  <a:lnTo>
                    <a:pt x="6324" y="17157"/>
                  </a:lnTo>
                  <a:lnTo>
                    <a:pt x="6324" y="11747"/>
                  </a:lnTo>
                  <a:close/>
                </a:path>
                <a:path w="2901315" h="40004">
                  <a:moveTo>
                    <a:pt x="6324" y="0"/>
                  </a:moveTo>
                  <a:lnTo>
                    <a:pt x="0" y="0"/>
                  </a:lnTo>
                  <a:lnTo>
                    <a:pt x="0" y="6324"/>
                  </a:lnTo>
                  <a:lnTo>
                    <a:pt x="6324" y="6324"/>
                  </a:lnTo>
                  <a:lnTo>
                    <a:pt x="6324" y="0"/>
                  </a:lnTo>
                  <a:close/>
                </a:path>
                <a:path w="2901315" h="40004">
                  <a:moveTo>
                    <a:pt x="684707" y="34328"/>
                  </a:moveTo>
                  <a:lnTo>
                    <a:pt x="678370" y="34328"/>
                  </a:lnTo>
                  <a:lnTo>
                    <a:pt x="678370" y="39738"/>
                  </a:lnTo>
                  <a:lnTo>
                    <a:pt x="684707" y="39738"/>
                  </a:lnTo>
                  <a:lnTo>
                    <a:pt x="684707" y="34328"/>
                  </a:lnTo>
                  <a:close/>
                </a:path>
                <a:path w="2901315" h="40004">
                  <a:moveTo>
                    <a:pt x="684707" y="22580"/>
                  </a:moveTo>
                  <a:lnTo>
                    <a:pt x="678370" y="22580"/>
                  </a:lnTo>
                  <a:lnTo>
                    <a:pt x="678370" y="28905"/>
                  </a:lnTo>
                  <a:lnTo>
                    <a:pt x="684707" y="28905"/>
                  </a:lnTo>
                  <a:lnTo>
                    <a:pt x="684707" y="22580"/>
                  </a:lnTo>
                  <a:close/>
                </a:path>
                <a:path w="2901315" h="40004">
                  <a:moveTo>
                    <a:pt x="684707" y="11747"/>
                  </a:moveTo>
                  <a:lnTo>
                    <a:pt x="678370" y="11747"/>
                  </a:lnTo>
                  <a:lnTo>
                    <a:pt x="678370" y="17157"/>
                  </a:lnTo>
                  <a:lnTo>
                    <a:pt x="684707" y="17157"/>
                  </a:lnTo>
                  <a:lnTo>
                    <a:pt x="684707" y="11747"/>
                  </a:lnTo>
                  <a:close/>
                </a:path>
                <a:path w="2901315" h="40004">
                  <a:moveTo>
                    <a:pt x="684707" y="0"/>
                  </a:moveTo>
                  <a:lnTo>
                    <a:pt x="678370" y="0"/>
                  </a:lnTo>
                  <a:lnTo>
                    <a:pt x="678370" y="6324"/>
                  </a:lnTo>
                  <a:lnTo>
                    <a:pt x="684707" y="6324"/>
                  </a:lnTo>
                  <a:lnTo>
                    <a:pt x="684707" y="0"/>
                  </a:lnTo>
                  <a:close/>
                </a:path>
                <a:path w="2901315" h="40004">
                  <a:moveTo>
                    <a:pt x="1634439" y="34328"/>
                  </a:moveTo>
                  <a:lnTo>
                    <a:pt x="1628114" y="34328"/>
                  </a:lnTo>
                  <a:lnTo>
                    <a:pt x="1628114" y="39738"/>
                  </a:lnTo>
                  <a:lnTo>
                    <a:pt x="1634439" y="39738"/>
                  </a:lnTo>
                  <a:lnTo>
                    <a:pt x="1634439" y="34328"/>
                  </a:lnTo>
                  <a:close/>
                </a:path>
                <a:path w="2901315" h="40004">
                  <a:moveTo>
                    <a:pt x="1634439" y="22580"/>
                  </a:moveTo>
                  <a:lnTo>
                    <a:pt x="1628114" y="22580"/>
                  </a:lnTo>
                  <a:lnTo>
                    <a:pt x="1628114" y="28905"/>
                  </a:lnTo>
                  <a:lnTo>
                    <a:pt x="1634439" y="28905"/>
                  </a:lnTo>
                  <a:lnTo>
                    <a:pt x="1634439" y="22580"/>
                  </a:lnTo>
                  <a:close/>
                </a:path>
                <a:path w="2901315" h="40004">
                  <a:moveTo>
                    <a:pt x="1634439" y="11747"/>
                  </a:moveTo>
                  <a:lnTo>
                    <a:pt x="1628114" y="11747"/>
                  </a:lnTo>
                  <a:lnTo>
                    <a:pt x="1628114" y="17157"/>
                  </a:lnTo>
                  <a:lnTo>
                    <a:pt x="1634439" y="17157"/>
                  </a:lnTo>
                  <a:lnTo>
                    <a:pt x="1634439" y="11747"/>
                  </a:lnTo>
                  <a:close/>
                </a:path>
                <a:path w="2901315" h="40004">
                  <a:moveTo>
                    <a:pt x="1634439" y="0"/>
                  </a:moveTo>
                  <a:lnTo>
                    <a:pt x="1628114" y="0"/>
                  </a:lnTo>
                  <a:lnTo>
                    <a:pt x="1628114" y="6324"/>
                  </a:lnTo>
                  <a:lnTo>
                    <a:pt x="1634439" y="6324"/>
                  </a:lnTo>
                  <a:lnTo>
                    <a:pt x="1634439" y="0"/>
                  </a:lnTo>
                  <a:close/>
                </a:path>
                <a:path w="2901315" h="40004">
                  <a:moveTo>
                    <a:pt x="2900756" y="34328"/>
                  </a:moveTo>
                  <a:lnTo>
                    <a:pt x="2894419" y="34328"/>
                  </a:lnTo>
                  <a:lnTo>
                    <a:pt x="2894419" y="39738"/>
                  </a:lnTo>
                  <a:lnTo>
                    <a:pt x="2900756" y="39738"/>
                  </a:lnTo>
                  <a:lnTo>
                    <a:pt x="2900756" y="34328"/>
                  </a:lnTo>
                  <a:close/>
                </a:path>
                <a:path w="2901315" h="40004">
                  <a:moveTo>
                    <a:pt x="2900756" y="22580"/>
                  </a:moveTo>
                  <a:lnTo>
                    <a:pt x="2894419" y="22580"/>
                  </a:lnTo>
                  <a:lnTo>
                    <a:pt x="2894419" y="28905"/>
                  </a:lnTo>
                  <a:lnTo>
                    <a:pt x="2900756" y="28905"/>
                  </a:lnTo>
                  <a:lnTo>
                    <a:pt x="2900756" y="22580"/>
                  </a:lnTo>
                  <a:close/>
                </a:path>
                <a:path w="2901315" h="40004">
                  <a:moveTo>
                    <a:pt x="2900756" y="11747"/>
                  </a:moveTo>
                  <a:lnTo>
                    <a:pt x="2894419" y="11747"/>
                  </a:lnTo>
                  <a:lnTo>
                    <a:pt x="2894419" y="17157"/>
                  </a:lnTo>
                  <a:lnTo>
                    <a:pt x="2900756" y="17157"/>
                  </a:lnTo>
                  <a:lnTo>
                    <a:pt x="2900756" y="11747"/>
                  </a:lnTo>
                  <a:close/>
                </a:path>
                <a:path w="2901315" h="40004">
                  <a:moveTo>
                    <a:pt x="2900756" y="0"/>
                  </a:moveTo>
                  <a:lnTo>
                    <a:pt x="2894419" y="0"/>
                  </a:lnTo>
                  <a:lnTo>
                    <a:pt x="2894419" y="6324"/>
                  </a:lnTo>
                  <a:lnTo>
                    <a:pt x="2900756" y="6324"/>
                  </a:lnTo>
                  <a:lnTo>
                    <a:pt x="2900756" y="0"/>
                  </a:lnTo>
                  <a:close/>
                </a:path>
              </a:pathLst>
            </a:custGeom>
            <a:solidFill>
              <a:srgbClr val="000000"/>
            </a:solidFill>
          </p:spPr>
          <p:txBody>
            <a:bodyPr wrap="square" lIns="0" tIns="0" rIns="0" bIns="0" rtlCol="0"/>
            <a:lstStyle/>
            <a:p>
              <a:endParaRPr/>
            </a:p>
          </p:txBody>
        </p:sp>
        <p:sp>
          <p:nvSpPr>
            <p:cNvPr id="7" name="object 7"/>
            <p:cNvSpPr/>
            <p:nvPr/>
          </p:nvSpPr>
          <p:spPr>
            <a:xfrm>
              <a:off x="3912726" y="3908090"/>
              <a:ext cx="678815" cy="316230"/>
            </a:xfrm>
            <a:custGeom>
              <a:avLst/>
              <a:gdLst/>
              <a:ahLst/>
              <a:cxnLst/>
              <a:rect l="l" t="t" r="r" b="b"/>
              <a:pathLst>
                <a:path w="678814" h="316229">
                  <a:moveTo>
                    <a:pt x="678380" y="0"/>
                  </a:moveTo>
                  <a:lnTo>
                    <a:pt x="0" y="0"/>
                  </a:lnTo>
                  <a:lnTo>
                    <a:pt x="0" y="316116"/>
                  </a:lnTo>
                  <a:lnTo>
                    <a:pt x="678380" y="316116"/>
                  </a:lnTo>
                  <a:lnTo>
                    <a:pt x="678380" y="0"/>
                  </a:lnTo>
                  <a:close/>
                </a:path>
              </a:pathLst>
            </a:custGeom>
            <a:solidFill>
              <a:srgbClr val="FFFF99"/>
            </a:solidFill>
          </p:spPr>
          <p:txBody>
            <a:bodyPr wrap="square" lIns="0" tIns="0" rIns="0" bIns="0" rtlCol="0"/>
            <a:lstStyle/>
            <a:p>
              <a:endParaRPr/>
            </a:p>
          </p:txBody>
        </p:sp>
        <p:sp>
          <p:nvSpPr>
            <p:cNvPr id="8" name="object 8"/>
            <p:cNvSpPr/>
            <p:nvPr/>
          </p:nvSpPr>
          <p:spPr>
            <a:xfrm>
              <a:off x="3910012" y="3905380"/>
              <a:ext cx="685165" cy="322580"/>
            </a:xfrm>
            <a:custGeom>
              <a:avLst/>
              <a:gdLst/>
              <a:ahLst/>
              <a:cxnLst/>
              <a:rect l="l" t="t" r="r" b="b"/>
              <a:pathLst>
                <a:path w="685164" h="322579">
                  <a:moveTo>
                    <a:pt x="684712" y="0"/>
                  </a:moveTo>
                  <a:lnTo>
                    <a:pt x="0" y="0"/>
                  </a:lnTo>
                  <a:lnTo>
                    <a:pt x="0" y="322437"/>
                  </a:lnTo>
                  <a:lnTo>
                    <a:pt x="684712" y="322437"/>
                  </a:lnTo>
                  <a:lnTo>
                    <a:pt x="684712" y="318825"/>
                  </a:lnTo>
                  <a:lnTo>
                    <a:pt x="6332" y="318825"/>
                  </a:lnTo>
                  <a:lnTo>
                    <a:pt x="2713" y="316115"/>
                  </a:lnTo>
                  <a:lnTo>
                    <a:pt x="6332" y="316115"/>
                  </a:lnTo>
                  <a:lnTo>
                    <a:pt x="6332" y="6322"/>
                  </a:lnTo>
                  <a:lnTo>
                    <a:pt x="2713" y="6322"/>
                  </a:lnTo>
                  <a:lnTo>
                    <a:pt x="6332" y="2710"/>
                  </a:lnTo>
                  <a:lnTo>
                    <a:pt x="684712" y="2710"/>
                  </a:lnTo>
                  <a:lnTo>
                    <a:pt x="684712" y="0"/>
                  </a:lnTo>
                  <a:close/>
                </a:path>
                <a:path w="685164" h="322579">
                  <a:moveTo>
                    <a:pt x="6332" y="316115"/>
                  </a:moveTo>
                  <a:lnTo>
                    <a:pt x="2713" y="316115"/>
                  </a:lnTo>
                  <a:lnTo>
                    <a:pt x="6332" y="318825"/>
                  </a:lnTo>
                  <a:lnTo>
                    <a:pt x="6332" y="316115"/>
                  </a:lnTo>
                  <a:close/>
                </a:path>
                <a:path w="685164" h="322579">
                  <a:moveTo>
                    <a:pt x="678380" y="316115"/>
                  </a:moveTo>
                  <a:lnTo>
                    <a:pt x="6332" y="316115"/>
                  </a:lnTo>
                  <a:lnTo>
                    <a:pt x="6332" y="318825"/>
                  </a:lnTo>
                  <a:lnTo>
                    <a:pt x="678380" y="318825"/>
                  </a:lnTo>
                  <a:lnTo>
                    <a:pt x="678380" y="316115"/>
                  </a:lnTo>
                  <a:close/>
                </a:path>
                <a:path w="685164" h="322579">
                  <a:moveTo>
                    <a:pt x="678380" y="2710"/>
                  </a:moveTo>
                  <a:lnTo>
                    <a:pt x="678380" y="318825"/>
                  </a:lnTo>
                  <a:lnTo>
                    <a:pt x="681094" y="316115"/>
                  </a:lnTo>
                  <a:lnTo>
                    <a:pt x="684712" y="316115"/>
                  </a:lnTo>
                  <a:lnTo>
                    <a:pt x="684712" y="6322"/>
                  </a:lnTo>
                  <a:lnTo>
                    <a:pt x="681094" y="6322"/>
                  </a:lnTo>
                  <a:lnTo>
                    <a:pt x="678380" y="2710"/>
                  </a:lnTo>
                  <a:close/>
                </a:path>
                <a:path w="685164" h="322579">
                  <a:moveTo>
                    <a:pt x="684712" y="316115"/>
                  </a:moveTo>
                  <a:lnTo>
                    <a:pt x="681094" y="316115"/>
                  </a:lnTo>
                  <a:lnTo>
                    <a:pt x="678380" y="318825"/>
                  </a:lnTo>
                  <a:lnTo>
                    <a:pt x="684712" y="318825"/>
                  </a:lnTo>
                  <a:lnTo>
                    <a:pt x="684712" y="316115"/>
                  </a:lnTo>
                  <a:close/>
                </a:path>
                <a:path w="685164" h="322579">
                  <a:moveTo>
                    <a:pt x="6332" y="2710"/>
                  </a:moveTo>
                  <a:lnTo>
                    <a:pt x="2713" y="6322"/>
                  </a:lnTo>
                  <a:lnTo>
                    <a:pt x="6332" y="6322"/>
                  </a:lnTo>
                  <a:lnTo>
                    <a:pt x="6332" y="2710"/>
                  </a:lnTo>
                  <a:close/>
                </a:path>
                <a:path w="685164" h="322579">
                  <a:moveTo>
                    <a:pt x="678380" y="2710"/>
                  </a:moveTo>
                  <a:lnTo>
                    <a:pt x="6332" y="2710"/>
                  </a:lnTo>
                  <a:lnTo>
                    <a:pt x="6332" y="6322"/>
                  </a:lnTo>
                  <a:lnTo>
                    <a:pt x="678380" y="6322"/>
                  </a:lnTo>
                  <a:lnTo>
                    <a:pt x="678380" y="2710"/>
                  </a:lnTo>
                  <a:close/>
                </a:path>
                <a:path w="685164" h="322579">
                  <a:moveTo>
                    <a:pt x="684712" y="2710"/>
                  </a:moveTo>
                  <a:lnTo>
                    <a:pt x="678380" y="2710"/>
                  </a:lnTo>
                  <a:lnTo>
                    <a:pt x="681094" y="6322"/>
                  </a:lnTo>
                  <a:lnTo>
                    <a:pt x="684712" y="6322"/>
                  </a:lnTo>
                  <a:lnTo>
                    <a:pt x="684712" y="2710"/>
                  </a:lnTo>
                  <a:close/>
                </a:path>
              </a:pathLst>
            </a:custGeom>
            <a:solidFill>
              <a:srgbClr val="000000"/>
            </a:solidFill>
          </p:spPr>
          <p:txBody>
            <a:bodyPr wrap="square" lIns="0" tIns="0" rIns="0" bIns="0" rtlCol="0"/>
            <a:lstStyle/>
            <a:p>
              <a:endParaRPr/>
            </a:p>
          </p:txBody>
        </p:sp>
        <p:sp>
          <p:nvSpPr>
            <p:cNvPr id="9" name="object 9"/>
            <p:cNvSpPr/>
            <p:nvPr/>
          </p:nvSpPr>
          <p:spPr>
            <a:xfrm>
              <a:off x="4591107" y="3908090"/>
              <a:ext cx="949960" cy="316230"/>
            </a:xfrm>
            <a:custGeom>
              <a:avLst/>
              <a:gdLst/>
              <a:ahLst/>
              <a:cxnLst/>
              <a:rect l="l" t="t" r="r" b="b"/>
              <a:pathLst>
                <a:path w="949960" h="316229">
                  <a:moveTo>
                    <a:pt x="949732" y="0"/>
                  </a:moveTo>
                  <a:lnTo>
                    <a:pt x="0" y="0"/>
                  </a:lnTo>
                  <a:lnTo>
                    <a:pt x="0" y="316116"/>
                  </a:lnTo>
                  <a:lnTo>
                    <a:pt x="949732" y="316116"/>
                  </a:lnTo>
                  <a:lnTo>
                    <a:pt x="949732" y="0"/>
                  </a:lnTo>
                  <a:close/>
                </a:path>
              </a:pathLst>
            </a:custGeom>
            <a:solidFill>
              <a:srgbClr val="FF99CC"/>
            </a:solidFill>
          </p:spPr>
          <p:txBody>
            <a:bodyPr wrap="square" lIns="0" tIns="0" rIns="0" bIns="0" rtlCol="0"/>
            <a:lstStyle/>
            <a:p>
              <a:endParaRPr/>
            </a:p>
          </p:txBody>
        </p:sp>
        <p:sp>
          <p:nvSpPr>
            <p:cNvPr id="10" name="object 10"/>
            <p:cNvSpPr/>
            <p:nvPr/>
          </p:nvSpPr>
          <p:spPr>
            <a:xfrm>
              <a:off x="4588393" y="3905380"/>
              <a:ext cx="956310" cy="322580"/>
            </a:xfrm>
            <a:custGeom>
              <a:avLst/>
              <a:gdLst/>
              <a:ahLst/>
              <a:cxnLst/>
              <a:rect l="l" t="t" r="r" b="b"/>
              <a:pathLst>
                <a:path w="956310" h="322579">
                  <a:moveTo>
                    <a:pt x="956064" y="0"/>
                  </a:moveTo>
                  <a:lnTo>
                    <a:pt x="0" y="0"/>
                  </a:lnTo>
                  <a:lnTo>
                    <a:pt x="0" y="322437"/>
                  </a:lnTo>
                  <a:lnTo>
                    <a:pt x="956064" y="322437"/>
                  </a:lnTo>
                  <a:lnTo>
                    <a:pt x="956064" y="318825"/>
                  </a:lnTo>
                  <a:lnTo>
                    <a:pt x="6332" y="318825"/>
                  </a:lnTo>
                  <a:lnTo>
                    <a:pt x="2713" y="316115"/>
                  </a:lnTo>
                  <a:lnTo>
                    <a:pt x="6332" y="316115"/>
                  </a:lnTo>
                  <a:lnTo>
                    <a:pt x="6332" y="6322"/>
                  </a:lnTo>
                  <a:lnTo>
                    <a:pt x="2713" y="6322"/>
                  </a:lnTo>
                  <a:lnTo>
                    <a:pt x="6332" y="2710"/>
                  </a:lnTo>
                  <a:lnTo>
                    <a:pt x="956064" y="2710"/>
                  </a:lnTo>
                  <a:lnTo>
                    <a:pt x="956064" y="0"/>
                  </a:lnTo>
                  <a:close/>
                </a:path>
                <a:path w="956310" h="322579">
                  <a:moveTo>
                    <a:pt x="6332" y="316115"/>
                  </a:moveTo>
                  <a:lnTo>
                    <a:pt x="2713" y="316115"/>
                  </a:lnTo>
                  <a:lnTo>
                    <a:pt x="6332" y="318825"/>
                  </a:lnTo>
                  <a:lnTo>
                    <a:pt x="6332" y="316115"/>
                  </a:lnTo>
                  <a:close/>
                </a:path>
                <a:path w="956310" h="322579">
                  <a:moveTo>
                    <a:pt x="949733" y="316115"/>
                  </a:moveTo>
                  <a:lnTo>
                    <a:pt x="6332" y="316115"/>
                  </a:lnTo>
                  <a:lnTo>
                    <a:pt x="6332" y="318825"/>
                  </a:lnTo>
                  <a:lnTo>
                    <a:pt x="949733" y="318825"/>
                  </a:lnTo>
                  <a:lnTo>
                    <a:pt x="949733" y="316115"/>
                  </a:lnTo>
                  <a:close/>
                </a:path>
                <a:path w="956310" h="322579">
                  <a:moveTo>
                    <a:pt x="949733" y="2710"/>
                  </a:moveTo>
                  <a:lnTo>
                    <a:pt x="949733" y="318825"/>
                  </a:lnTo>
                  <a:lnTo>
                    <a:pt x="952446" y="316115"/>
                  </a:lnTo>
                  <a:lnTo>
                    <a:pt x="956064" y="316115"/>
                  </a:lnTo>
                  <a:lnTo>
                    <a:pt x="956064" y="6322"/>
                  </a:lnTo>
                  <a:lnTo>
                    <a:pt x="952446" y="6322"/>
                  </a:lnTo>
                  <a:lnTo>
                    <a:pt x="949733" y="2710"/>
                  </a:lnTo>
                  <a:close/>
                </a:path>
                <a:path w="956310" h="322579">
                  <a:moveTo>
                    <a:pt x="956064" y="316115"/>
                  </a:moveTo>
                  <a:lnTo>
                    <a:pt x="952446" y="316115"/>
                  </a:lnTo>
                  <a:lnTo>
                    <a:pt x="949733" y="318825"/>
                  </a:lnTo>
                  <a:lnTo>
                    <a:pt x="956064" y="318825"/>
                  </a:lnTo>
                  <a:lnTo>
                    <a:pt x="956064" y="316115"/>
                  </a:lnTo>
                  <a:close/>
                </a:path>
                <a:path w="956310" h="322579">
                  <a:moveTo>
                    <a:pt x="6332" y="2710"/>
                  </a:moveTo>
                  <a:lnTo>
                    <a:pt x="2713" y="6322"/>
                  </a:lnTo>
                  <a:lnTo>
                    <a:pt x="6332" y="6322"/>
                  </a:lnTo>
                  <a:lnTo>
                    <a:pt x="6332" y="2710"/>
                  </a:lnTo>
                  <a:close/>
                </a:path>
                <a:path w="956310" h="322579">
                  <a:moveTo>
                    <a:pt x="949733" y="2710"/>
                  </a:moveTo>
                  <a:lnTo>
                    <a:pt x="6332" y="2710"/>
                  </a:lnTo>
                  <a:lnTo>
                    <a:pt x="6332" y="6322"/>
                  </a:lnTo>
                  <a:lnTo>
                    <a:pt x="949733" y="6322"/>
                  </a:lnTo>
                  <a:lnTo>
                    <a:pt x="949733" y="2710"/>
                  </a:lnTo>
                  <a:close/>
                </a:path>
                <a:path w="956310" h="322579">
                  <a:moveTo>
                    <a:pt x="956064" y="2710"/>
                  </a:moveTo>
                  <a:lnTo>
                    <a:pt x="949733" y="2710"/>
                  </a:lnTo>
                  <a:lnTo>
                    <a:pt x="952446" y="6322"/>
                  </a:lnTo>
                  <a:lnTo>
                    <a:pt x="956064" y="6322"/>
                  </a:lnTo>
                  <a:lnTo>
                    <a:pt x="956064" y="2710"/>
                  </a:lnTo>
                  <a:close/>
                </a:path>
              </a:pathLst>
            </a:custGeom>
            <a:solidFill>
              <a:srgbClr val="000000"/>
            </a:solidFill>
          </p:spPr>
          <p:txBody>
            <a:bodyPr wrap="square" lIns="0" tIns="0" rIns="0" bIns="0" rtlCol="0"/>
            <a:lstStyle/>
            <a:p>
              <a:endParaRPr/>
            </a:p>
          </p:txBody>
        </p:sp>
        <p:sp>
          <p:nvSpPr>
            <p:cNvPr id="11" name="object 11"/>
            <p:cNvSpPr/>
            <p:nvPr/>
          </p:nvSpPr>
          <p:spPr>
            <a:xfrm>
              <a:off x="5540839" y="3908090"/>
              <a:ext cx="1266825" cy="316230"/>
            </a:xfrm>
            <a:custGeom>
              <a:avLst/>
              <a:gdLst/>
              <a:ahLst/>
              <a:cxnLst/>
              <a:rect l="l" t="t" r="r" b="b"/>
              <a:pathLst>
                <a:path w="1266825" h="316229">
                  <a:moveTo>
                    <a:pt x="1266310" y="0"/>
                  </a:moveTo>
                  <a:lnTo>
                    <a:pt x="0" y="0"/>
                  </a:lnTo>
                  <a:lnTo>
                    <a:pt x="0" y="316116"/>
                  </a:lnTo>
                  <a:lnTo>
                    <a:pt x="1266310" y="316116"/>
                  </a:lnTo>
                  <a:lnTo>
                    <a:pt x="1266310" y="0"/>
                  </a:lnTo>
                  <a:close/>
                </a:path>
              </a:pathLst>
            </a:custGeom>
            <a:solidFill>
              <a:srgbClr val="99CCFF"/>
            </a:solidFill>
          </p:spPr>
          <p:txBody>
            <a:bodyPr wrap="square" lIns="0" tIns="0" rIns="0" bIns="0" rtlCol="0"/>
            <a:lstStyle/>
            <a:p>
              <a:endParaRPr/>
            </a:p>
          </p:txBody>
        </p:sp>
        <p:sp>
          <p:nvSpPr>
            <p:cNvPr id="12" name="object 12"/>
            <p:cNvSpPr/>
            <p:nvPr/>
          </p:nvSpPr>
          <p:spPr>
            <a:xfrm>
              <a:off x="5538127" y="3905380"/>
              <a:ext cx="1273175" cy="322580"/>
            </a:xfrm>
            <a:custGeom>
              <a:avLst/>
              <a:gdLst/>
              <a:ahLst/>
              <a:cxnLst/>
              <a:rect l="l" t="t" r="r" b="b"/>
              <a:pathLst>
                <a:path w="1273175" h="322579">
                  <a:moveTo>
                    <a:pt x="1272641" y="0"/>
                  </a:moveTo>
                  <a:lnTo>
                    <a:pt x="0" y="0"/>
                  </a:lnTo>
                  <a:lnTo>
                    <a:pt x="0" y="322437"/>
                  </a:lnTo>
                  <a:lnTo>
                    <a:pt x="1272641" y="322437"/>
                  </a:lnTo>
                  <a:lnTo>
                    <a:pt x="1272641" y="318825"/>
                  </a:lnTo>
                  <a:lnTo>
                    <a:pt x="6330" y="318825"/>
                  </a:lnTo>
                  <a:lnTo>
                    <a:pt x="2712" y="316115"/>
                  </a:lnTo>
                  <a:lnTo>
                    <a:pt x="6330" y="316115"/>
                  </a:lnTo>
                  <a:lnTo>
                    <a:pt x="6330" y="6322"/>
                  </a:lnTo>
                  <a:lnTo>
                    <a:pt x="2712" y="6322"/>
                  </a:lnTo>
                  <a:lnTo>
                    <a:pt x="6330" y="2710"/>
                  </a:lnTo>
                  <a:lnTo>
                    <a:pt x="1272641" y="2710"/>
                  </a:lnTo>
                  <a:lnTo>
                    <a:pt x="1272641" y="0"/>
                  </a:lnTo>
                  <a:close/>
                </a:path>
                <a:path w="1273175" h="322579">
                  <a:moveTo>
                    <a:pt x="6330" y="316115"/>
                  </a:moveTo>
                  <a:lnTo>
                    <a:pt x="2712" y="316115"/>
                  </a:lnTo>
                  <a:lnTo>
                    <a:pt x="6330" y="318825"/>
                  </a:lnTo>
                  <a:lnTo>
                    <a:pt x="6330" y="316115"/>
                  </a:lnTo>
                  <a:close/>
                </a:path>
                <a:path w="1273175" h="322579">
                  <a:moveTo>
                    <a:pt x="1266310" y="316115"/>
                  </a:moveTo>
                  <a:lnTo>
                    <a:pt x="6330" y="316115"/>
                  </a:lnTo>
                  <a:lnTo>
                    <a:pt x="6330" y="318825"/>
                  </a:lnTo>
                  <a:lnTo>
                    <a:pt x="1266310" y="318825"/>
                  </a:lnTo>
                  <a:lnTo>
                    <a:pt x="1266310" y="316115"/>
                  </a:lnTo>
                  <a:close/>
                </a:path>
                <a:path w="1273175" h="322579">
                  <a:moveTo>
                    <a:pt x="1266310" y="2710"/>
                  </a:moveTo>
                  <a:lnTo>
                    <a:pt x="1266310" y="318825"/>
                  </a:lnTo>
                  <a:lnTo>
                    <a:pt x="1269023" y="316115"/>
                  </a:lnTo>
                  <a:lnTo>
                    <a:pt x="1272641" y="316115"/>
                  </a:lnTo>
                  <a:lnTo>
                    <a:pt x="1272641" y="6322"/>
                  </a:lnTo>
                  <a:lnTo>
                    <a:pt x="1269023" y="6322"/>
                  </a:lnTo>
                  <a:lnTo>
                    <a:pt x="1266310" y="2710"/>
                  </a:lnTo>
                  <a:close/>
                </a:path>
                <a:path w="1273175" h="322579">
                  <a:moveTo>
                    <a:pt x="1272641" y="316115"/>
                  </a:moveTo>
                  <a:lnTo>
                    <a:pt x="1269023" y="316115"/>
                  </a:lnTo>
                  <a:lnTo>
                    <a:pt x="1266310" y="318825"/>
                  </a:lnTo>
                  <a:lnTo>
                    <a:pt x="1272641" y="318825"/>
                  </a:lnTo>
                  <a:lnTo>
                    <a:pt x="1272641" y="316115"/>
                  </a:lnTo>
                  <a:close/>
                </a:path>
                <a:path w="1273175" h="322579">
                  <a:moveTo>
                    <a:pt x="6330" y="2710"/>
                  </a:moveTo>
                  <a:lnTo>
                    <a:pt x="2712" y="6322"/>
                  </a:lnTo>
                  <a:lnTo>
                    <a:pt x="6330" y="6322"/>
                  </a:lnTo>
                  <a:lnTo>
                    <a:pt x="6330" y="2710"/>
                  </a:lnTo>
                  <a:close/>
                </a:path>
                <a:path w="1273175" h="322579">
                  <a:moveTo>
                    <a:pt x="1266310" y="2710"/>
                  </a:moveTo>
                  <a:lnTo>
                    <a:pt x="6330" y="2710"/>
                  </a:lnTo>
                  <a:lnTo>
                    <a:pt x="6330" y="6322"/>
                  </a:lnTo>
                  <a:lnTo>
                    <a:pt x="1266310" y="6322"/>
                  </a:lnTo>
                  <a:lnTo>
                    <a:pt x="1266310" y="2710"/>
                  </a:lnTo>
                  <a:close/>
                </a:path>
                <a:path w="1273175" h="322579">
                  <a:moveTo>
                    <a:pt x="1272641" y="2710"/>
                  </a:moveTo>
                  <a:lnTo>
                    <a:pt x="1266310" y="2710"/>
                  </a:lnTo>
                  <a:lnTo>
                    <a:pt x="1269023" y="6322"/>
                  </a:lnTo>
                  <a:lnTo>
                    <a:pt x="1272641" y="6322"/>
                  </a:lnTo>
                  <a:lnTo>
                    <a:pt x="1272641" y="2710"/>
                  </a:lnTo>
                  <a:close/>
                </a:path>
              </a:pathLst>
            </a:custGeom>
            <a:solidFill>
              <a:srgbClr val="000000"/>
            </a:solidFill>
          </p:spPr>
          <p:txBody>
            <a:bodyPr wrap="square" lIns="0" tIns="0" rIns="0" bIns="0" rtlCol="0"/>
            <a:lstStyle/>
            <a:p>
              <a:endParaRPr/>
            </a:p>
          </p:txBody>
        </p:sp>
      </p:grpSp>
      <p:sp>
        <p:nvSpPr>
          <p:cNvPr id="13" name="object 13"/>
          <p:cNvSpPr txBox="1"/>
          <p:nvPr/>
        </p:nvSpPr>
        <p:spPr>
          <a:xfrm>
            <a:off x="4991427" y="3521374"/>
            <a:ext cx="1976718" cy="242733"/>
          </a:xfrm>
          <a:prstGeom prst="rect">
            <a:avLst/>
          </a:prstGeom>
        </p:spPr>
        <p:txBody>
          <a:bodyPr vert="horz" wrap="square" lIns="0" tIns="12102" rIns="0" bIns="0" rtlCol="0">
            <a:spAutoFit/>
          </a:bodyPr>
          <a:lstStyle/>
          <a:p>
            <a:pPr marL="57633">
              <a:spcBef>
                <a:spcPts val="95"/>
              </a:spcBef>
              <a:tabLst>
                <a:tab pos="795906" algn="l"/>
                <a:tab pos="1781424" algn="l"/>
              </a:tabLst>
            </a:pPr>
            <a:r>
              <a:rPr sz="1498" spc="-23" dirty="0">
                <a:latin typeface="Symbol"/>
                <a:cs typeface="Symbol"/>
              </a:rPr>
              <a:t></a:t>
            </a:r>
            <a:r>
              <a:rPr sz="1498" spc="-34" baseline="-20202" dirty="0">
                <a:latin typeface="Calibri"/>
                <a:cs typeface="Calibri"/>
              </a:rPr>
              <a:t>1</a:t>
            </a:r>
            <a:r>
              <a:rPr sz="1498" baseline="-20202" dirty="0">
                <a:latin typeface="Calibri"/>
                <a:cs typeface="Calibri"/>
              </a:rPr>
              <a:t>	</a:t>
            </a:r>
            <a:r>
              <a:rPr sz="1498" spc="-23" dirty="0">
                <a:latin typeface="Symbol"/>
                <a:cs typeface="Symbol"/>
              </a:rPr>
              <a:t></a:t>
            </a:r>
            <a:r>
              <a:rPr sz="1498" spc="-34" baseline="-20202" dirty="0">
                <a:latin typeface="Calibri"/>
                <a:cs typeface="Calibri"/>
              </a:rPr>
              <a:t>2</a:t>
            </a:r>
            <a:r>
              <a:rPr sz="1498" baseline="-20202" dirty="0">
                <a:latin typeface="Calibri"/>
                <a:cs typeface="Calibri"/>
              </a:rPr>
              <a:t>	</a:t>
            </a:r>
            <a:r>
              <a:rPr sz="1498" spc="-23" dirty="0">
                <a:latin typeface="Symbol"/>
                <a:cs typeface="Symbol"/>
              </a:rPr>
              <a:t></a:t>
            </a:r>
            <a:r>
              <a:rPr sz="1498" spc="-34" baseline="-20202" dirty="0">
                <a:latin typeface="Calibri"/>
                <a:cs typeface="Calibri"/>
              </a:rPr>
              <a:t>3</a:t>
            </a:r>
            <a:endParaRPr sz="1498" baseline="-20202">
              <a:latin typeface="Calibri"/>
              <a:cs typeface="Calibri"/>
            </a:endParaRPr>
          </a:p>
        </p:txBody>
      </p:sp>
      <p:sp>
        <p:nvSpPr>
          <p:cNvPr id="14" name="object 14"/>
          <p:cNvSpPr/>
          <p:nvPr/>
        </p:nvSpPr>
        <p:spPr>
          <a:xfrm>
            <a:off x="4384127" y="3544386"/>
            <a:ext cx="3448017" cy="292762"/>
          </a:xfrm>
          <a:custGeom>
            <a:avLst/>
            <a:gdLst/>
            <a:ahLst/>
            <a:cxnLst/>
            <a:rect l="l" t="t" r="r" b="b"/>
            <a:pathLst>
              <a:path w="3799204" h="322579">
                <a:moveTo>
                  <a:pt x="452247" y="316115"/>
                </a:moveTo>
                <a:lnTo>
                  <a:pt x="0" y="316115"/>
                </a:lnTo>
                <a:lnTo>
                  <a:pt x="0" y="322440"/>
                </a:lnTo>
                <a:lnTo>
                  <a:pt x="452247" y="322440"/>
                </a:lnTo>
                <a:lnTo>
                  <a:pt x="452247" y="316115"/>
                </a:lnTo>
                <a:close/>
              </a:path>
              <a:path w="3799204" h="322579">
                <a:moveTo>
                  <a:pt x="452247" y="0"/>
                </a:moveTo>
                <a:lnTo>
                  <a:pt x="0" y="0"/>
                </a:lnTo>
                <a:lnTo>
                  <a:pt x="0" y="6324"/>
                </a:lnTo>
                <a:lnTo>
                  <a:pt x="452247" y="6324"/>
                </a:lnTo>
                <a:lnTo>
                  <a:pt x="452247" y="0"/>
                </a:lnTo>
                <a:close/>
              </a:path>
              <a:path w="3799204" h="322579">
                <a:moveTo>
                  <a:pt x="3798925" y="316115"/>
                </a:moveTo>
                <a:lnTo>
                  <a:pt x="3346678" y="316115"/>
                </a:lnTo>
                <a:lnTo>
                  <a:pt x="3346678" y="322440"/>
                </a:lnTo>
                <a:lnTo>
                  <a:pt x="3798925" y="322440"/>
                </a:lnTo>
                <a:lnTo>
                  <a:pt x="3798925" y="316115"/>
                </a:lnTo>
                <a:close/>
              </a:path>
              <a:path w="3799204" h="322579">
                <a:moveTo>
                  <a:pt x="3798925" y="0"/>
                </a:moveTo>
                <a:lnTo>
                  <a:pt x="3346678" y="0"/>
                </a:lnTo>
                <a:lnTo>
                  <a:pt x="3346678" y="6324"/>
                </a:lnTo>
                <a:lnTo>
                  <a:pt x="3798925" y="6324"/>
                </a:lnTo>
                <a:lnTo>
                  <a:pt x="3798925" y="0"/>
                </a:lnTo>
                <a:close/>
              </a:path>
            </a:pathLst>
          </a:custGeom>
          <a:solidFill>
            <a:srgbClr val="000000"/>
          </a:solidFill>
        </p:spPr>
        <p:txBody>
          <a:bodyPr wrap="square" lIns="0" tIns="0" rIns="0" bIns="0" rtlCol="0"/>
          <a:lstStyle/>
          <a:p>
            <a:endParaRPr/>
          </a:p>
        </p:txBody>
      </p:sp>
      <p:sp>
        <p:nvSpPr>
          <p:cNvPr id="15" name="object 15"/>
          <p:cNvSpPr txBox="1"/>
          <p:nvPr/>
        </p:nvSpPr>
        <p:spPr>
          <a:xfrm>
            <a:off x="7500224"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sp>
        <p:nvSpPr>
          <p:cNvPr id="16" name="object 16"/>
          <p:cNvSpPr txBox="1"/>
          <p:nvPr/>
        </p:nvSpPr>
        <p:spPr>
          <a:xfrm>
            <a:off x="4421858" y="3577114"/>
            <a:ext cx="267404" cy="209532"/>
          </a:xfrm>
          <a:prstGeom prst="rect">
            <a:avLst/>
          </a:prstGeom>
        </p:spPr>
        <p:txBody>
          <a:bodyPr vert="horz" wrap="square" lIns="0" tIns="13831" rIns="0" bIns="0" rtlCol="0">
            <a:spAutoFit/>
          </a:bodyPr>
          <a:lstStyle/>
          <a:p>
            <a:pPr marL="11527">
              <a:spcBef>
                <a:spcPts val="109"/>
              </a:spcBef>
            </a:pPr>
            <a:r>
              <a:rPr sz="1271" spc="-18" dirty="0">
                <a:latin typeface="Calibri"/>
                <a:cs typeface="Calibri"/>
              </a:rPr>
              <a:t>idle</a:t>
            </a:r>
            <a:endParaRPr sz="1271">
              <a:latin typeface="Calibri"/>
              <a:cs typeface="Calibri"/>
            </a:endParaRPr>
          </a:p>
        </p:txBody>
      </p:sp>
      <p:grpSp>
        <p:nvGrpSpPr>
          <p:cNvPr id="17" name="object 17"/>
          <p:cNvGrpSpPr/>
          <p:nvPr/>
        </p:nvGrpSpPr>
        <p:grpSpPr>
          <a:xfrm>
            <a:off x="4302039" y="3871836"/>
            <a:ext cx="3694099" cy="1007377"/>
            <a:chOff x="3370021" y="4266190"/>
            <a:chExt cx="4070350" cy="1109980"/>
          </a:xfrm>
        </p:grpSpPr>
        <p:sp>
          <p:nvSpPr>
            <p:cNvPr id="18" name="object 18"/>
            <p:cNvSpPr/>
            <p:nvPr/>
          </p:nvSpPr>
          <p:spPr>
            <a:xfrm>
              <a:off x="3370021" y="4450003"/>
              <a:ext cx="4070350" cy="925830"/>
            </a:xfrm>
            <a:custGeom>
              <a:avLst/>
              <a:gdLst/>
              <a:ahLst/>
              <a:cxnLst/>
              <a:rect l="l" t="t" r="r" b="b"/>
              <a:pathLst>
                <a:path w="4070350" h="925829">
                  <a:moveTo>
                    <a:pt x="4070273" y="903198"/>
                  </a:moveTo>
                  <a:lnTo>
                    <a:pt x="4064851" y="900480"/>
                  </a:lnTo>
                  <a:lnTo>
                    <a:pt x="4025049" y="880618"/>
                  </a:lnTo>
                  <a:lnTo>
                    <a:pt x="4025049" y="900480"/>
                  </a:lnTo>
                  <a:lnTo>
                    <a:pt x="107632" y="900480"/>
                  </a:lnTo>
                  <a:lnTo>
                    <a:pt x="107632" y="45161"/>
                  </a:lnTo>
                  <a:lnTo>
                    <a:pt x="127533" y="45161"/>
                  </a:lnTo>
                  <a:lnTo>
                    <a:pt x="123913" y="37934"/>
                  </a:lnTo>
                  <a:lnTo>
                    <a:pt x="104914" y="0"/>
                  </a:lnTo>
                  <a:lnTo>
                    <a:pt x="82308" y="45161"/>
                  </a:lnTo>
                  <a:lnTo>
                    <a:pt x="102209" y="45161"/>
                  </a:lnTo>
                  <a:lnTo>
                    <a:pt x="102209" y="900480"/>
                  </a:lnTo>
                  <a:lnTo>
                    <a:pt x="0" y="900480"/>
                  </a:lnTo>
                  <a:lnTo>
                    <a:pt x="0" y="906805"/>
                  </a:lnTo>
                  <a:lnTo>
                    <a:pt x="4025049" y="906805"/>
                  </a:lnTo>
                  <a:lnTo>
                    <a:pt x="4025049" y="925779"/>
                  </a:lnTo>
                  <a:lnTo>
                    <a:pt x="4063034" y="906805"/>
                  </a:lnTo>
                  <a:lnTo>
                    <a:pt x="4070273" y="903198"/>
                  </a:lnTo>
                  <a:close/>
                </a:path>
              </a:pathLst>
            </a:custGeom>
            <a:solidFill>
              <a:srgbClr val="000000"/>
            </a:solidFill>
          </p:spPr>
          <p:txBody>
            <a:bodyPr wrap="square" lIns="0" tIns="0" rIns="0" bIns="0" rtlCol="0"/>
            <a:lstStyle/>
            <a:p>
              <a:endParaRPr/>
            </a:p>
          </p:txBody>
        </p:sp>
        <p:sp>
          <p:nvSpPr>
            <p:cNvPr id="19" name="object 19"/>
            <p:cNvSpPr/>
            <p:nvPr/>
          </p:nvSpPr>
          <p:spPr>
            <a:xfrm>
              <a:off x="3913178" y="4269365"/>
              <a:ext cx="678815" cy="1078865"/>
            </a:xfrm>
            <a:custGeom>
              <a:avLst/>
              <a:gdLst/>
              <a:ahLst/>
              <a:cxnLst/>
              <a:rect l="l" t="t" r="r" b="b"/>
              <a:pathLst>
                <a:path w="678814" h="1078864">
                  <a:moveTo>
                    <a:pt x="0" y="0"/>
                  </a:moveTo>
                  <a:lnTo>
                    <a:pt x="0" y="1078407"/>
                  </a:lnTo>
                </a:path>
                <a:path w="678814" h="1078864">
                  <a:moveTo>
                    <a:pt x="678380" y="0"/>
                  </a:moveTo>
                  <a:lnTo>
                    <a:pt x="678380" y="1078407"/>
                  </a:lnTo>
                </a:path>
              </a:pathLst>
            </a:custGeom>
            <a:ln w="6332">
              <a:solidFill>
                <a:srgbClr val="000000"/>
              </a:solidFill>
              <a:prstDash val="sysDot"/>
            </a:ln>
          </p:spPr>
          <p:txBody>
            <a:bodyPr wrap="square" lIns="0" tIns="0" rIns="0" bIns="0" rtlCol="0"/>
            <a:lstStyle/>
            <a:p>
              <a:endParaRPr/>
            </a:p>
          </p:txBody>
        </p:sp>
        <p:sp>
          <p:nvSpPr>
            <p:cNvPr id="20" name="object 20"/>
            <p:cNvSpPr/>
            <p:nvPr/>
          </p:nvSpPr>
          <p:spPr>
            <a:xfrm>
              <a:off x="5541292"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1" name="object 21"/>
            <p:cNvSpPr/>
            <p:nvPr/>
          </p:nvSpPr>
          <p:spPr>
            <a:xfrm>
              <a:off x="6807603" y="4269365"/>
              <a:ext cx="0" cy="1078865"/>
            </a:xfrm>
            <a:custGeom>
              <a:avLst/>
              <a:gdLst/>
              <a:ahLst/>
              <a:cxnLst/>
              <a:rect l="l" t="t" r="r" b="b"/>
              <a:pathLst>
                <a:path h="1078864">
                  <a:moveTo>
                    <a:pt x="0" y="0"/>
                  </a:moveTo>
                  <a:lnTo>
                    <a:pt x="0" y="1078407"/>
                  </a:lnTo>
                </a:path>
              </a:pathLst>
            </a:custGeom>
            <a:ln w="6330">
              <a:solidFill>
                <a:srgbClr val="000000"/>
              </a:solidFill>
              <a:prstDash val="sysDot"/>
            </a:ln>
          </p:spPr>
          <p:txBody>
            <a:bodyPr wrap="square" lIns="0" tIns="0" rIns="0" bIns="0" rtlCol="0"/>
            <a:lstStyle/>
            <a:p>
              <a:endParaRPr/>
            </a:p>
          </p:txBody>
        </p:sp>
        <p:sp>
          <p:nvSpPr>
            <p:cNvPr id="22" name="object 22"/>
            <p:cNvSpPr/>
            <p:nvPr/>
          </p:nvSpPr>
          <p:spPr>
            <a:xfrm>
              <a:off x="3384486" y="4673091"/>
              <a:ext cx="90805" cy="458470"/>
            </a:xfrm>
            <a:custGeom>
              <a:avLst/>
              <a:gdLst/>
              <a:ahLst/>
              <a:cxnLst/>
              <a:rect l="l" t="t" r="r" b="b"/>
              <a:pathLst>
                <a:path w="90804" h="458470">
                  <a:moveTo>
                    <a:pt x="90449" y="451599"/>
                  </a:moveTo>
                  <a:lnTo>
                    <a:pt x="0" y="451599"/>
                  </a:lnTo>
                  <a:lnTo>
                    <a:pt x="0" y="457923"/>
                  </a:lnTo>
                  <a:lnTo>
                    <a:pt x="90449" y="457923"/>
                  </a:lnTo>
                  <a:lnTo>
                    <a:pt x="90449" y="451599"/>
                  </a:lnTo>
                  <a:close/>
                </a:path>
                <a:path w="90804" h="458470">
                  <a:moveTo>
                    <a:pt x="90449" y="225806"/>
                  </a:moveTo>
                  <a:lnTo>
                    <a:pt x="0" y="225806"/>
                  </a:lnTo>
                  <a:lnTo>
                    <a:pt x="0" y="232130"/>
                  </a:lnTo>
                  <a:lnTo>
                    <a:pt x="90449" y="232130"/>
                  </a:lnTo>
                  <a:lnTo>
                    <a:pt x="90449" y="225806"/>
                  </a:lnTo>
                  <a:close/>
                </a:path>
                <a:path w="90804" h="458470">
                  <a:moveTo>
                    <a:pt x="90449" y="0"/>
                  </a:moveTo>
                  <a:lnTo>
                    <a:pt x="0" y="0"/>
                  </a:lnTo>
                  <a:lnTo>
                    <a:pt x="0" y="6324"/>
                  </a:lnTo>
                  <a:lnTo>
                    <a:pt x="90449" y="6324"/>
                  </a:lnTo>
                  <a:lnTo>
                    <a:pt x="90449" y="0"/>
                  </a:lnTo>
                  <a:close/>
                </a:path>
              </a:pathLst>
            </a:custGeom>
            <a:solidFill>
              <a:srgbClr val="000000"/>
            </a:solidFill>
          </p:spPr>
          <p:txBody>
            <a:bodyPr wrap="square" lIns="0" tIns="0" rIns="0" bIns="0" rtlCol="0"/>
            <a:lstStyle/>
            <a:p>
              <a:endParaRPr/>
            </a:p>
          </p:txBody>
        </p:sp>
      </p:grpSp>
      <p:sp>
        <p:nvSpPr>
          <p:cNvPr id="23" name="object 23"/>
          <p:cNvSpPr txBox="1"/>
          <p:nvPr/>
        </p:nvSpPr>
        <p:spPr>
          <a:xfrm>
            <a:off x="4052453" y="3772205"/>
            <a:ext cx="278930" cy="1157935"/>
          </a:xfrm>
          <a:prstGeom prst="rect">
            <a:avLst/>
          </a:prstGeom>
        </p:spPr>
        <p:txBody>
          <a:bodyPr vert="horz" wrap="square" lIns="0" tIns="105463" rIns="0" bIns="0" rtlCol="0">
            <a:spAutoFit/>
          </a:bodyPr>
          <a:lstStyle/>
          <a:p>
            <a:pPr marL="11527">
              <a:spcBef>
                <a:spcPts val="830"/>
              </a:spcBef>
            </a:pPr>
            <a:r>
              <a:rPr sz="1271" spc="-18" dirty="0">
                <a:latin typeface="Symbol"/>
                <a:cs typeface="Symbol"/>
              </a:rPr>
              <a:t></a:t>
            </a:r>
            <a:r>
              <a:rPr sz="1271" spc="-18" dirty="0">
                <a:latin typeface="Times New Roman"/>
                <a:cs typeface="Times New Roman"/>
              </a:rPr>
              <a:t>(t)</a:t>
            </a:r>
            <a:endParaRPr sz="1271">
              <a:latin typeface="Times New Roman"/>
              <a:cs typeface="Times New Roman"/>
            </a:endParaRPr>
          </a:p>
          <a:p>
            <a:pPr marL="134284">
              <a:spcBef>
                <a:spcPts val="563"/>
              </a:spcBef>
            </a:pPr>
            <a:r>
              <a:rPr sz="953" spc="-45" dirty="0">
                <a:latin typeface="Times New Roman"/>
                <a:cs typeface="Times New Roman"/>
              </a:rPr>
              <a:t>3</a:t>
            </a:r>
            <a:endParaRPr sz="953">
              <a:latin typeface="Times New Roman"/>
              <a:cs typeface="Times New Roman"/>
            </a:endParaRPr>
          </a:p>
          <a:p>
            <a:pPr marL="134284">
              <a:spcBef>
                <a:spcPts val="472"/>
              </a:spcBef>
            </a:pPr>
            <a:r>
              <a:rPr sz="953" spc="-45" dirty="0">
                <a:latin typeface="Times New Roman"/>
                <a:cs typeface="Times New Roman"/>
              </a:rPr>
              <a:t>2</a:t>
            </a:r>
            <a:endParaRPr sz="953">
              <a:latin typeface="Times New Roman"/>
              <a:cs typeface="Times New Roman"/>
            </a:endParaRPr>
          </a:p>
          <a:p>
            <a:pPr marL="134284">
              <a:spcBef>
                <a:spcPts val="467"/>
              </a:spcBef>
            </a:pPr>
            <a:r>
              <a:rPr sz="953" spc="-45" dirty="0">
                <a:latin typeface="Times New Roman"/>
                <a:cs typeface="Times New Roman"/>
              </a:rPr>
              <a:t>1</a:t>
            </a:r>
            <a:endParaRPr sz="953">
              <a:latin typeface="Times New Roman"/>
              <a:cs typeface="Times New Roman"/>
            </a:endParaRPr>
          </a:p>
          <a:p>
            <a:pPr marL="134284">
              <a:spcBef>
                <a:spcPts val="472"/>
              </a:spcBef>
            </a:pPr>
            <a:r>
              <a:rPr sz="953" spc="-45" dirty="0">
                <a:latin typeface="Times New Roman"/>
                <a:cs typeface="Times New Roman"/>
              </a:rPr>
              <a:t>0</a:t>
            </a:r>
            <a:endParaRPr sz="953">
              <a:latin typeface="Times New Roman"/>
              <a:cs typeface="Times New Roman"/>
            </a:endParaRPr>
          </a:p>
        </p:txBody>
      </p:sp>
      <p:sp>
        <p:nvSpPr>
          <p:cNvPr id="24" name="object 24"/>
          <p:cNvSpPr txBox="1"/>
          <p:nvPr/>
        </p:nvSpPr>
        <p:spPr>
          <a:xfrm>
            <a:off x="7951718" y="4865684"/>
            <a:ext cx="69156" cy="209532"/>
          </a:xfrm>
          <a:prstGeom prst="rect">
            <a:avLst/>
          </a:prstGeom>
        </p:spPr>
        <p:txBody>
          <a:bodyPr vert="horz" wrap="square" lIns="0" tIns="13831" rIns="0" bIns="0" rtlCol="0">
            <a:spAutoFit/>
          </a:bodyPr>
          <a:lstStyle/>
          <a:p>
            <a:pPr marL="11527">
              <a:spcBef>
                <a:spcPts val="109"/>
              </a:spcBef>
            </a:pPr>
            <a:r>
              <a:rPr sz="1271" spc="-45" dirty="0">
                <a:latin typeface="Times New Roman"/>
                <a:cs typeface="Times New Roman"/>
              </a:rPr>
              <a:t>t</a:t>
            </a:r>
            <a:endParaRPr sz="1271">
              <a:latin typeface="Times New Roman"/>
              <a:cs typeface="Times New Roman"/>
            </a:endParaRPr>
          </a:p>
        </p:txBody>
      </p:sp>
      <p:sp>
        <p:nvSpPr>
          <p:cNvPr id="25" name="object 25"/>
          <p:cNvSpPr txBox="1"/>
          <p:nvPr/>
        </p:nvSpPr>
        <p:spPr>
          <a:xfrm>
            <a:off x="6204781"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3</a:t>
            </a:r>
            <a:endParaRPr sz="1293" baseline="-20467">
              <a:latin typeface="Times New Roman"/>
              <a:cs typeface="Times New Roman"/>
            </a:endParaRPr>
          </a:p>
        </p:txBody>
      </p:sp>
      <p:sp>
        <p:nvSpPr>
          <p:cNvPr id="26" name="object 26"/>
          <p:cNvSpPr txBox="1"/>
          <p:nvPr/>
        </p:nvSpPr>
        <p:spPr>
          <a:xfrm>
            <a:off x="7354038" y="4865684"/>
            <a:ext cx="170009" cy="209532"/>
          </a:xfrm>
          <a:prstGeom prst="rect">
            <a:avLst/>
          </a:prstGeom>
        </p:spPr>
        <p:txBody>
          <a:bodyPr vert="horz" wrap="square" lIns="0" tIns="13831" rIns="0" bIns="0" rtlCol="0">
            <a:spAutoFit/>
          </a:bodyPr>
          <a:lstStyle/>
          <a:p>
            <a:pPr marL="34580">
              <a:spcBef>
                <a:spcPts val="109"/>
              </a:spcBef>
            </a:pPr>
            <a:r>
              <a:rPr sz="1271" spc="-23" dirty="0">
                <a:latin typeface="Times New Roman"/>
                <a:cs typeface="Times New Roman"/>
              </a:rPr>
              <a:t>t</a:t>
            </a:r>
            <a:r>
              <a:rPr sz="1293" spc="-34" baseline="-20467" dirty="0">
                <a:latin typeface="Times New Roman"/>
                <a:cs typeface="Times New Roman"/>
              </a:rPr>
              <a:t>4</a:t>
            </a:r>
            <a:endParaRPr sz="1293" baseline="-20467">
              <a:latin typeface="Times New Roman"/>
              <a:cs typeface="Times New Roman"/>
            </a:endParaRPr>
          </a:p>
        </p:txBody>
      </p:sp>
      <p:sp>
        <p:nvSpPr>
          <p:cNvPr id="27" name="object 27"/>
          <p:cNvSpPr txBox="1"/>
          <p:nvPr/>
        </p:nvSpPr>
        <p:spPr>
          <a:xfrm>
            <a:off x="4715639" y="4865684"/>
            <a:ext cx="808552" cy="209532"/>
          </a:xfrm>
          <a:prstGeom prst="rect">
            <a:avLst/>
          </a:prstGeom>
        </p:spPr>
        <p:txBody>
          <a:bodyPr vert="horz" wrap="square" lIns="0" tIns="13831" rIns="0" bIns="0" rtlCol="0">
            <a:spAutoFit/>
          </a:bodyPr>
          <a:lstStyle/>
          <a:p>
            <a:pPr marL="46106">
              <a:spcBef>
                <a:spcPts val="109"/>
              </a:spcBef>
              <a:tabLst>
                <a:tab pos="661622" algn="l"/>
              </a:tabLst>
            </a:pPr>
            <a:r>
              <a:rPr sz="1271" spc="-23" dirty="0">
                <a:latin typeface="Times New Roman"/>
                <a:cs typeface="Times New Roman"/>
              </a:rPr>
              <a:t>t</a:t>
            </a:r>
            <a:r>
              <a:rPr sz="1293" spc="-34" baseline="-20467" dirty="0">
                <a:latin typeface="Times New Roman"/>
                <a:cs typeface="Times New Roman"/>
              </a:rPr>
              <a:t>1</a:t>
            </a:r>
            <a:r>
              <a:rPr sz="1293" baseline="-20467" dirty="0">
                <a:latin typeface="Times New Roman"/>
                <a:cs typeface="Times New Roman"/>
              </a:rPr>
              <a:t>	</a:t>
            </a:r>
            <a:r>
              <a:rPr sz="1271" spc="-23" dirty="0">
                <a:latin typeface="Times New Roman"/>
                <a:cs typeface="Times New Roman"/>
              </a:rPr>
              <a:t>t</a:t>
            </a:r>
            <a:r>
              <a:rPr sz="1293" spc="-34" baseline="-20467" dirty="0">
                <a:latin typeface="Times New Roman"/>
                <a:cs typeface="Times New Roman"/>
              </a:rPr>
              <a:t>2</a:t>
            </a:r>
            <a:endParaRPr sz="1293" baseline="-20467">
              <a:latin typeface="Times New Roman"/>
              <a:cs typeface="Times New Roman"/>
            </a:endParaRPr>
          </a:p>
        </p:txBody>
      </p:sp>
      <p:sp>
        <p:nvSpPr>
          <p:cNvPr id="28" name="object 28"/>
          <p:cNvSpPr/>
          <p:nvPr/>
        </p:nvSpPr>
        <p:spPr>
          <a:xfrm>
            <a:off x="4376739" y="4223099"/>
            <a:ext cx="3455510" cy="655832"/>
          </a:xfrm>
          <a:custGeom>
            <a:avLst/>
            <a:gdLst/>
            <a:ahLst/>
            <a:cxnLst/>
            <a:rect l="l" t="t" r="r" b="b"/>
            <a:pathLst>
              <a:path w="3807459" h="722629">
                <a:moveTo>
                  <a:pt x="460387" y="692746"/>
                </a:moveTo>
                <a:lnTo>
                  <a:pt x="43726" y="692746"/>
                </a:lnTo>
                <a:lnTo>
                  <a:pt x="43472" y="691489"/>
                </a:lnTo>
                <a:lnTo>
                  <a:pt x="38658" y="684276"/>
                </a:lnTo>
                <a:lnTo>
                  <a:pt x="31483" y="679272"/>
                </a:lnTo>
                <a:lnTo>
                  <a:pt x="22606" y="677392"/>
                </a:lnTo>
                <a:lnTo>
                  <a:pt x="13728" y="679272"/>
                </a:lnTo>
                <a:lnTo>
                  <a:pt x="6553" y="684276"/>
                </a:lnTo>
                <a:lnTo>
                  <a:pt x="1752" y="691489"/>
                </a:lnTo>
                <a:lnTo>
                  <a:pt x="0" y="699973"/>
                </a:lnTo>
                <a:lnTo>
                  <a:pt x="1752" y="708837"/>
                </a:lnTo>
                <a:lnTo>
                  <a:pt x="6553" y="716000"/>
                </a:lnTo>
                <a:lnTo>
                  <a:pt x="13728" y="720801"/>
                </a:lnTo>
                <a:lnTo>
                  <a:pt x="22606" y="722553"/>
                </a:lnTo>
                <a:lnTo>
                  <a:pt x="31483" y="720801"/>
                </a:lnTo>
                <a:lnTo>
                  <a:pt x="38658" y="716000"/>
                </a:lnTo>
                <a:lnTo>
                  <a:pt x="43472" y="708837"/>
                </a:lnTo>
                <a:lnTo>
                  <a:pt x="43611" y="708101"/>
                </a:lnTo>
                <a:lnTo>
                  <a:pt x="460387" y="708101"/>
                </a:lnTo>
                <a:lnTo>
                  <a:pt x="460387" y="692746"/>
                </a:lnTo>
                <a:close/>
              </a:path>
              <a:path w="3807459" h="722629">
                <a:moveTo>
                  <a:pt x="1138770" y="466940"/>
                </a:moveTo>
                <a:lnTo>
                  <a:pt x="481507" y="466940"/>
                </a:lnTo>
                <a:lnTo>
                  <a:pt x="481253" y="465696"/>
                </a:lnTo>
                <a:lnTo>
                  <a:pt x="476440" y="458482"/>
                </a:lnTo>
                <a:lnTo>
                  <a:pt x="469265" y="453466"/>
                </a:lnTo>
                <a:lnTo>
                  <a:pt x="460387" y="451586"/>
                </a:lnTo>
                <a:lnTo>
                  <a:pt x="451891" y="453466"/>
                </a:lnTo>
                <a:lnTo>
                  <a:pt x="444677" y="458482"/>
                </a:lnTo>
                <a:lnTo>
                  <a:pt x="439661" y="465696"/>
                </a:lnTo>
                <a:lnTo>
                  <a:pt x="437781" y="474167"/>
                </a:lnTo>
                <a:lnTo>
                  <a:pt x="439661" y="483031"/>
                </a:lnTo>
                <a:lnTo>
                  <a:pt x="444677" y="490207"/>
                </a:lnTo>
                <a:lnTo>
                  <a:pt x="451891" y="495007"/>
                </a:lnTo>
                <a:lnTo>
                  <a:pt x="460387" y="496747"/>
                </a:lnTo>
                <a:lnTo>
                  <a:pt x="469265" y="495007"/>
                </a:lnTo>
                <a:lnTo>
                  <a:pt x="476440" y="490207"/>
                </a:lnTo>
                <a:lnTo>
                  <a:pt x="481253" y="483031"/>
                </a:lnTo>
                <a:lnTo>
                  <a:pt x="481393" y="482295"/>
                </a:lnTo>
                <a:lnTo>
                  <a:pt x="1138770" y="482295"/>
                </a:lnTo>
                <a:lnTo>
                  <a:pt x="1138770" y="466940"/>
                </a:lnTo>
                <a:close/>
              </a:path>
              <a:path w="3807459" h="722629">
                <a:moveTo>
                  <a:pt x="2088502" y="241147"/>
                </a:moveTo>
                <a:lnTo>
                  <a:pt x="1159891" y="241147"/>
                </a:lnTo>
                <a:lnTo>
                  <a:pt x="1159637" y="239890"/>
                </a:lnTo>
                <a:lnTo>
                  <a:pt x="1154823" y="232676"/>
                </a:lnTo>
                <a:lnTo>
                  <a:pt x="1147648" y="227672"/>
                </a:lnTo>
                <a:lnTo>
                  <a:pt x="1138770" y="225793"/>
                </a:lnTo>
                <a:lnTo>
                  <a:pt x="1130274" y="227672"/>
                </a:lnTo>
                <a:lnTo>
                  <a:pt x="1123061" y="232676"/>
                </a:lnTo>
                <a:lnTo>
                  <a:pt x="1118031" y="239890"/>
                </a:lnTo>
                <a:lnTo>
                  <a:pt x="1116164" y="248373"/>
                </a:lnTo>
                <a:lnTo>
                  <a:pt x="1118031" y="257238"/>
                </a:lnTo>
                <a:lnTo>
                  <a:pt x="1123061" y="264401"/>
                </a:lnTo>
                <a:lnTo>
                  <a:pt x="1130274" y="269201"/>
                </a:lnTo>
                <a:lnTo>
                  <a:pt x="1138770" y="270954"/>
                </a:lnTo>
                <a:lnTo>
                  <a:pt x="1147648" y="269201"/>
                </a:lnTo>
                <a:lnTo>
                  <a:pt x="1154823" y="264401"/>
                </a:lnTo>
                <a:lnTo>
                  <a:pt x="1159637" y="257238"/>
                </a:lnTo>
                <a:lnTo>
                  <a:pt x="1159776" y="256501"/>
                </a:lnTo>
                <a:lnTo>
                  <a:pt x="2088502" y="256501"/>
                </a:lnTo>
                <a:lnTo>
                  <a:pt x="2088502" y="241147"/>
                </a:lnTo>
                <a:close/>
              </a:path>
              <a:path w="3807459" h="722629">
                <a:moveTo>
                  <a:pt x="3354819" y="15354"/>
                </a:moveTo>
                <a:lnTo>
                  <a:pt x="2109622" y="15354"/>
                </a:lnTo>
                <a:lnTo>
                  <a:pt x="2109368" y="14097"/>
                </a:lnTo>
                <a:lnTo>
                  <a:pt x="2104555" y="6883"/>
                </a:lnTo>
                <a:lnTo>
                  <a:pt x="2097379" y="1879"/>
                </a:lnTo>
                <a:lnTo>
                  <a:pt x="2088502" y="0"/>
                </a:lnTo>
                <a:lnTo>
                  <a:pt x="2080006" y="1879"/>
                </a:lnTo>
                <a:lnTo>
                  <a:pt x="2072792" y="6883"/>
                </a:lnTo>
                <a:lnTo>
                  <a:pt x="2067775" y="14097"/>
                </a:lnTo>
                <a:lnTo>
                  <a:pt x="2065896" y="22580"/>
                </a:lnTo>
                <a:lnTo>
                  <a:pt x="2067775" y="31445"/>
                </a:lnTo>
                <a:lnTo>
                  <a:pt x="2072792" y="38608"/>
                </a:lnTo>
                <a:lnTo>
                  <a:pt x="2080006" y="43408"/>
                </a:lnTo>
                <a:lnTo>
                  <a:pt x="2088502" y="45161"/>
                </a:lnTo>
                <a:lnTo>
                  <a:pt x="2097379" y="43408"/>
                </a:lnTo>
                <a:lnTo>
                  <a:pt x="2104555" y="38608"/>
                </a:lnTo>
                <a:lnTo>
                  <a:pt x="2109368" y="31445"/>
                </a:lnTo>
                <a:lnTo>
                  <a:pt x="2109508" y="30708"/>
                </a:lnTo>
                <a:lnTo>
                  <a:pt x="3354819" y="30708"/>
                </a:lnTo>
                <a:lnTo>
                  <a:pt x="3354819" y="15354"/>
                </a:lnTo>
                <a:close/>
              </a:path>
              <a:path w="3807459" h="722629">
                <a:moveTo>
                  <a:pt x="3807066" y="692746"/>
                </a:moveTo>
                <a:lnTo>
                  <a:pt x="3375939" y="692746"/>
                </a:lnTo>
                <a:lnTo>
                  <a:pt x="3375672" y="691489"/>
                </a:lnTo>
                <a:lnTo>
                  <a:pt x="3370872" y="684276"/>
                </a:lnTo>
                <a:lnTo>
                  <a:pt x="3363684" y="679272"/>
                </a:lnTo>
                <a:lnTo>
                  <a:pt x="3354819" y="677392"/>
                </a:lnTo>
                <a:lnTo>
                  <a:pt x="3346323" y="679272"/>
                </a:lnTo>
                <a:lnTo>
                  <a:pt x="3339096" y="684276"/>
                </a:lnTo>
                <a:lnTo>
                  <a:pt x="3334080" y="691489"/>
                </a:lnTo>
                <a:lnTo>
                  <a:pt x="3332200" y="699973"/>
                </a:lnTo>
                <a:lnTo>
                  <a:pt x="3334080" y="708837"/>
                </a:lnTo>
                <a:lnTo>
                  <a:pt x="3339096" y="716000"/>
                </a:lnTo>
                <a:lnTo>
                  <a:pt x="3346323" y="720801"/>
                </a:lnTo>
                <a:lnTo>
                  <a:pt x="3354819" y="722553"/>
                </a:lnTo>
                <a:lnTo>
                  <a:pt x="3363684" y="720801"/>
                </a:lnTo>
                <a:lnTo>
                  <a:pt x="3370872" y="716000"/>
                </a:lnTo>
                <a:lnTo>
                  <a:pt x="3375672" y="708837"/>
                </a:lnTo>
                <a:lnTo>
                  <a:pt x="3375825" y="708101"/>
                </a:lnTo>
                <a:lnTo>
                  <a:pt x="3807066" y="708101"/>
                </a:lnTo>
                <a:lnTo>
                  <a:pt x="3807066" y="692746"/>
                </a:lnTo>
                <a:close/>
              </a:path>
            </a:pathLst>
          </a:custGeom>
          <a:solidFill>
            <a:srgbClr val="FF0000"/>
          </a:solidFill>
        </p:spPr>
        <p:txBody>
          <a:bodyPr wrap="square" lIns="0" tIns="0" rIns="0" bIns="0" rtlCol="0"/>
          <a:lstStyle/>
          <a:p>
            <a:endParaRPr/>
          </a:p>
        </p:txBody>
      </p:sp>
      <p:sp>
        <p:nvSpPr>
          <p:cNvPr id="32" name="Title 31">
            <a:extLst>
              <a:ext uri="{FF2B5EF4-FFF2-40B4-BE49-F238E27FC236}">
                <a16:creationId xmlns:a16="http://schemas.microsoft.com/office/drawing/2014/main" id="{B1045BE2-06D4-F9B6-414B-40C94B61F207}"/>
              </a:ext>
            </a:extLst>
          </p:cNvPr>
          <p:cNvSpPr>
            <a:spLocks noGrp="1"/>
          </p:cNvSpPr>
          <p:nvPr>
            <p:ph type="title"/>
          </p:nvPr>
        </p:nvSpPr>
        <p:spPr/>
        <p:txBody>
          <a:bodyPr/>
          <a:lstStyle/>
          <a:p>
            <a:r>
              <a:rPr lang="en-GB" dirty="0"/>
              <a:t>Schedule</a:t>
            </a:r>
            <a:endParaRPr lang="en-SE"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a:off x="7922495" y="1997738"/>
            <a:ext cx="3431305" cy="1625173"/>
            <a:chOff x="3866357" y="3958807"/>
            <a:chExt cx="3780790" cy="1790700"/>
          </a:xfrm>
        </p:grpSpPr>
        <p:sp>
          <p:nvSpPr>
            <p:cNvPr id="4" name="object 4"/>
            <p:cNvSpPr/>
            <p:nvPr/>
          </p:nvSpPr>
          <p:spPr>
            <a:xfrm>
              <a:off x="3886695" y="4264380"/>
              <a:ext cx="2626995" cy="92710"/>
            </a:xfrm>
            <a:custGeom>
              <a:avLst/>
              <a:gdLst/>
              <a:ahLst/>
              <a:cxnLst/>
              <a:rect l="l" t="t" r="r" b="b"/>
              <a:pathLst>
                <a:path w="2626995" h="92710">
                  <a:moveTo>
                    <a:pt x="5549" y="81483"/>
                  </a:moveTo>
                  <a:lnTo>
                    <a:pt x="0" y="81483"/>
                  </a:lnTo>
                  <a:lnTo>
                    <a:pt x="0" y="92595"/>
                  </a:lnTo>
                  <a:lnTo>
                    <a:pt x="5549" y="92595"/>
                  </a:lnTo>
                  <a:lnTo>
                    <a:pt x="5549" y="81483"/>
                  </a:lnTo>
                  <a:close/>
                </a:path>
                <a:path w="2626995" h="92710">
                  <a:moveTo>
                    <a:pt x="5549" y="40741"/>
                  </a:moveTo>
                  <a:lnTo>
                    <a:pt x="0" y="40741"/>
                  </a:lnTo>
                  <a:lnTo>
                    <a:pt x="0" y="63893"/>
                  </a:lnTo>
                  <a:lnTo>
                    <a:pt x="5549" y="63893"/>
                  </a:lnTo>
                  <a:lnTo>
                    <a:pt x="5549" y="40741"/>
                  </a:lnTo>
                  <a:close/>
                </a:path>
                <a:path w="2626995" h="92710">
                  <a:moveTo>
                    <a:pt x="5549" y="0"/>
                  </a:moveTo>
                  <a:lnTo>
                    <a:pt x="0" y="0"/>
                  </a:lnTo>
                  <a:lnTo>
                    <a:pt x="0" y="23152"/>
                  </a:lnTo>
                  <a:lnTo>
                    <a:pt x="5549" y="23152"/>
                  </a:lnTo>
                  <a:lnTo>
                    <a:pt x="5549" y="0"/>
                  </a:lnTo>
                  <a:close/>
                </a:path>
                <a:path w="2626995" h="92710">
                  <a:moveTo>
                    <a:pt x="179438" y="81483"/>
                  </a:moveTo>
                  <a:lnTo>
                    <a:pt x="173888" y="81483"/>
                  </a:lnTo>
                  <a:lnTo>
                    <a:pt x="173888" y="92595"/>
                  </a:lnTo>
                  <a:lnTo>
                    <a:pt x="179438" y="92595"/>
                  </a:lnTo>
                  <a:lnTo>
                    <a:pt x="179438" y="81483"/>
                  </a:lnTo>
                  <a:close/>
                </a:path>
                <a:path w="2626995" h="92710">
                  <a:moveTo>
                    <a:pt x="179438" y="40741"/>
                  </a:moveTo>
                  <a:lnTo>
                    <a:pt x="173888" y="40741"/>
                  </a:lnTo>
                  <a:lnTo>
                    <a:pt x="173888" y="63893"/>
                  </a:lnTo>
                  <a:lnTo>
                    <a:pt x="179438" y="63893"/>
                  </a:lnTo>
                  <a:lnTo>
                    <a:pt x="179438" y="40741"/>
                  </a:lnTo>
                  <a:close/>
                </a:path>
                <a:path w="2626995" h="92710">
                  <a:moveTo>
                    <a:pt x="179438" y="0"/>
                  </a:moveTo>
                  <a:lnTo>
                    <a:pt x="173888" y="0"/>
                  </a:lnTo>
                  <a:lnTo>
                    <a:pt x="173888" y="23152"/>
                  </a:lnTo>
                  <a:lnTo>
                    <a:pt x="179438" y="23152"/>
                  </a:lnTo>
                  <a:lnTo>
                    <a:pt x="179438" y="0"/>
                  </a:lnTo>
                  <a:close/>
                </a:path>
                <a:path w="2626995" h="92710">
                  <a:moveTo>
                    <a:pt x="355180" y="81483"/>
                  </a:moveTo>
                  <a:lnTo>
                    <a:pt x="349631" y="81483"/>
                  </a:lnTo>
                  <a:lnTo>
                    <a:pt x="349631" y="92595"/>
                  </a:lnTo>
                  <a:lnTo>
                    <a:pt x="355180" y="92595"/>
                  </a:lnTo>
                  <a:lnTo>
                    <a:pt x="355180" y="81483"/>
                  </a:lnTo>
                  <a:close/>
                </a:path>
                <a:path w="2626995" h="92710">
                  <a:moveTo>
                    <a:pt x="355180" y="40741"/>
                  </a:moveTo>
                  <a:lnTo>
                    <a:pt x="349631" y="40741"/>
                  </a:lnTo>
                  <a:lnTo>
                    <a:pt x="349631" y="63893"/>
                  </a:lnTo>
                  <a:lnTo>
                    <a:pt x="355180" y="63893"/>
                  </a:lnTo>
                  <a:lnTo>
                    <a:pt x="355180" y="40741"/>
                  </a:lnTo>
                  <a:close/>
                </a:path>
                <a:path w="2626995" h="92710">
                  <a:moveTo>
                    <a:pt x="355180" y="0"/>
                  </a:moveTo>
                  <a:lnTo>
                    <a:pt x="349631" y="0"/>
                  </a:lnTo>
                  <a:lnTo>
                    <a:pt x="349631" y="23152"/>
                  </a:lnTo>
                  <a:lnTo>
                    <a:pt x="355180" y="23152"/>
                  </a:lnTo>
                  <a:lnTo>
                    <a:pt x="355180" y="0"/>
                  </a:lnTo>
                  <a:close/>
                </a:path>
                <a:path w="2626995" h="92710">
                  <a:moveTo>
                    <a:pt x="529069" y="81483"/>
                  </a:moveTo>
                  <a:lnTo>
                    <a:pt x="523519" y="81483"/>
                  </a:lnTo>
                  <a:lnTo>
                    <a:pt x="523519" y="92595"/>
                  </a:lnTo>
                  <a:lnTo>
                    <a:pt x="529069" y="92595"/>
                  </a:lnTo>
                  <a:lnTo>
                    <a:pt x="529069" y="81483"/>
                  </a:lnTo>
                  <a:close/>
                </a:path>
                <a:path w="2626995" h="92710">
                  <a:moveTo>
                    <a:pt x="529069" y="40741"/>
                  </a:moveTo>
                  <a:lnTo>
                    <a:pt x="523519" y="40741"/>
                  </a:lnTo>
                  <a:lnTo>
                    <a:pt x="523519" y="63893"/>
                  </a:lnTo>
                  <a:lnTo>
                    <a:pt x="529069" y="63893"/>
                  </a:lnTo>
                  <a:lnTo>
                    <a:pt x="529069" y="40741"/>
                  </a:lnTo>
                  <a:close/>
                </a:path>
                <a:path w="2626995" h="92710">
                  <a:moveTo>
                    <a:pt x="529069" y="0"/>
                  </a:moveTo>
                  <a:lnTo>
                    <a:pt x="523519" y="0"/>
                  </a:lnTo>
                  <a:lnTo>
                    <a:pt x="523519" y="23152"/>
                  </a:lnTo>
                  <a:lnTo>
                    <a:pt x="529069" y="23152"/>
                  </a:lnTo>
                  <a:lnTo>
                    <a:pt x="529069" y="0"/>
                  </a:lnTo>
                  <a:close/>
                </a:path>
                <a:path w="2626995" h="92710">
                  <a:moveTo>
                    <a:pt x="704799" y="81483"/>
                  </a:moveTo>
                  <a:lnTo>
                    <a:pt x="699249" y="81483"/>
                  </a:lnTo>
                  <a:lnTo>
                    <a:pt x="699249" y="92595"/>
                  </a:lnTo>
                  <a:lnTo>
                    <a:pt x="704799" y="92595"/>
                  </a:lnTo>
                  <a:lnTo>
                    <a:pt x="704799" y="81483"/>
                  </a:lnTo>
                  <a:close/>
                </a:path>
                <a:path w="2626995" h="92710">
                  <a:moveTo>
                    <a:pt x="704799" y="40741"/>
                  </a:moveTo>
                  <a:lnTo>
                    <a:pt x="699249" y="40741"/>
                  </a:lnTo>
                  <a:lnTo>
                    <a:pt x="699249" y="63893"/>
                  </a:lnTo>
                  <a:lnTo>
                    <a:pt x="704799" y="63893"/>
                  </a:lnTo>
                  <a:lnTo>
                    <a:pt x="704799" y="40741"/>
                  </a:lnTo>
                  <a:close/>
                </a:path>
                <a:path w="2626995" h="92710">
                  <a:moveTo>
                    <a:pt x="704799" y="0"/>
                  </a:moveTo>
                  <a:lnTo>
                    <a:pt x="699249" y="0"/>
                  </a:lnTo>
                  <a:lnTo>
                    <a:pt x="699249" y="23152"/>
                  </a:lnTo>
                  <a:lnTo>
                    <a:pt x="704799" y="23152"/>
                  </a:lnTo>
                  <a:lnTo>
                    <a:pt x="704799" y="0"/>
                  </a:lnTo>
                  <a:close/>
                </a:path>
                <a:path w="2626995" h="92710">
                  <a:moveTo>
                    <a:pt x="879614" y="81483"/>
                  </a:moveTo>
                  <a:lnTo>
                    <a:pt x="873137" y="81483"/>
                  </a:lnTo>
                  <a:lnTo>
                    <a:pt x="873137" y="92595"/>
                  </a:lnTo>
                  <a:lnTo>
                    <a:pt x="879614" y="92595"/>
                  </a:lnTo>
                  <a:lnTo>
                    <a:pt x="879614" y="81483"/>
                  </a:lnTo>
                  <a:close/>
                </a:path>
                <a:path w="2626995" h="92710">
                  <a:moveTo>
                    <a:pt x="879614" y="40741"/>
                  </a:moveTo>
                  <a:lnTo>
                    <a:pt x="873137" y="40741"/>
                  </a:lnTo>
                  <a:lnTo>
                    <a:pt x="873137" y="63893"/>
                  </a:lnTo>
                  <a:lnTo>
                    <a:pt x="879614" y="63893"/>
                  </a:lnTo>
                  <a:lnTo>
                    <a:pt x="879614" y="40741"/>
                  </a:lnTo>
                  <a:close/>
                </a:path>
                <a:path w="2626995" h="92710">
                  <a:moveTo>
                    <a:pt x="879614" y="0"/>
                  </a:moveTo>
                  <a:lnTo>
                    <a:pt x="873137" y="0"/>
                  </a:lnTo>
                  <a:lnTo>
                    <a:pt x="873137" y="23152"/>
                  </a:lnTo>
                  <a:lnTo>
                    <a:pt x="879614" y="23152"/>
                  </a:lnTo>
                  <a:lnTo>
                    <a:pt x="879614" y="0"/>
                  </a:lnTo>
                  <a:close/>
                </a:path>
                <a:path w="2626995" h="92710">
                  <a:moveTo>
                    <a:pt x="1053503" y="81483"/>
                  </a:moveTo>
                  <a:lnTo>
                    <a:pt x="1047953" y="81483"/>
                  </a:lnTo>
                  <a:lnTo>
                    <a:pt x="1047953" y="92595"/>
                  </a:lnTo>
                  <a:lnTo>
                    <a:pt x="1053503" y="92595"/>
                  </a:lnTo>
                  <a:lnTo>
                    <a:pt x="1053503" y="81483"/>
                  </a:lnTo>
                  <a:close/>
                </a:path>
                <a:path w="2626995" h="92710">
                  <a:moveTo>
                    <a:pt x="1053503" y="40741"/>
                  </a:moveTo>
                  <a:lnTo>
                    <a:pt x="1047953" y="40741"/>
                  </a:lnTo>
                  <a:lnTo>
                    <a:pt x="1047953" y="63893"/>
                  </a:lnTo>
                  <a:lnTo>
                    <a:pt x="1053503" y="63893"/>
                  </a:lnTo>
                  <a:lnTo>
                    <a:pt x="1053503" y="40741"/>
                  </a:lnTo>
                  <a:close/>
                </a:path>
                <a:path w="2626995" h="92710">
                  <a:moveTo>
                    <a:pt x="1053503" y="0"/>
                  </a:moveTo>
                  <a:lnTo>
                    <a:pt x="1047953" y="0"/>
                  </a:lnTo>
                  <a:lnTo>
                    <a:pt x="1047953" y="23152"/>
                  </a:lnTo>
                  <a:lnTo>
                    <a:pt x="1053503" y="23152"/>
                  </a:lnTo>
                  <a:lnTo>
                    <a:pt x="1053503" y="0"/>
                  </a:lnTo>
                  <a:close/>
                </a:path>
                <a:path w="2626995" h="92710">
                  <a:moveTo>
                    <a:pt x="1229245" y="81483"/>
                  </a:moveTo>
                  <a:lnTo>
                    <a:pt x="1222768" y="81483"/>
                  </a:lnTo>
                  <a:lnTo>
                    <a:pt x="1222768" y="92595"/>
                  </a:lnTo>
                  <a:lnTo>
                    <a:pt x="1229245" y="92595"/>
                  </a:lnTo>
                  <a:lnTo>
                    <a:pt x="1229245" y="81483"/>
                  </a:lnTo>
                  <a:close/>
                </a:path>
                <a:path w="2626995" h="92710">
                  <a:moveTo>
                    <a:pt x="1229245" y="40741"/>
                  </a:moveTo>
                  <a:lnTo>
                    <a:pt x="1222768" y="40741"/>
                  </a:lnTo>
                  <a:lnTo>
                    <a:pt x="1222768" y="63893"/>
                  </a:lnTo>
                  <a:lnTo>
                    <a:pt x="1229245" y="63893"/>
                  </a:lnTo>
                  <a:lnTo>
                    <a:pt x="1229245" y="40741"/>
                  </a:lnTo>
                  <a:close/>
                </a:path>
                <a:path w="2626995" h="92710">
                  <a:moveTo>
                    <a:pt x="1229245" y="0"/>
                  </a:moveTo>
                  <a:lnTo>
                    <a:pt x="1222768" y="0"/>
                  </a:lnTo>
                  <a:lnTo>
                    <a:pt x="1222768" y="23152"/>
                  </a:lnTo>
                  <a:lnTo>
                    <a:pt x="1229245" y="23152"/>
                  </a:lnTo>
                  <a:lnTo>
                    <a:pt x="1229245" y="0"/>
                  </a:lnTo>
                  <a:close/>
                </a:path>
                <a:path w="2626995" h="92710">
                  <a:moveTo>
                    <a:pt x="1403134" y="81483"/>
                  </a:moveTo>
                  <a:lnTo>
                    <a:pt x="1397584" y="81483"/>
                  </a:lnTo>
                  <a:lnTo>
                    <a:pt x="1397584" y="92595"/>
                  </a:lnTo>
                  <a:lnTo>
                    <a:pt x="1403134" y="92595"/>
                  </a:lnTo>
                  <a:lnTo>
                    <a:pt x="1403134" y="81483"/>
                  </a:lnTo>
                  <a:close/>
                </a:path>
                <a:path w="2626995" h="92710">
                  <a:moveTo>
                    <a:pt x="1403134" y="40741"/>
                  </a:moveTo>
                  <a:lnTo>
                    <a:pt x="1397584" y="40741"/>
                  </a:lnTo>
                  <a:lnTo>
                    <a:pt x="1397584" y="63893"/>
                  </a:lnTo>
                  <a:lnTo>
                    <a:pt x="1403134" y="63893"/>
                  </a:lnTo>
                  <a:lnTo>
                    <a:pt x="1403134" y="40741"/>
                  </a:lnTo>
                  <a:close/>
                </a:path>
                <a:path w="2626995" h="92710">
                  <a:moveTo>
                    <a:pt x="1403134" y="0"/>
                  </a:moveTo>
                  <a:lnTo>
                    <a:pt x="1397584" y="0"/>
                  </a:lnTo>
                  <a:lnTo>
                    <a:pt x="1397584" y="23152"/>
                  </a:lnTo>
                  <a:lnTo>
                    <a:pt x="1403134" y="23152"/>
                  </a:lnTo>
                  <a:lnTo>
                    <a:pt x="1403134" y="0"/>
                  </a:lnTo>
                  <a:close/>
                </a:path>
                <a:path w="2626995" h="92710">
                  <a:moveTo>
                    <a:pt x="1578864" y="81483"/>
                  </a:moveTo>
                  <a:lnTo>
                    <a:pt x="1573314" y="81483"/>
                  </a:lnTo>
                  <a:lnTo>
                    <a:pt x="1573314" y="92595"/>
                  </a:lnTo>
                  <a:lnTo>
                    <a:pt x="1578864" y="92595"/>
                  </a:lnTo>
                  <a:lnTo>
                    <a:pt x="1578864" y="81483"/>
                  </a:lnTo>
                  <a:close/>
                </a:path>
                <a:path w="2626995" h="92710">
                  <a:moveTo>
                    <a:pt x="1578864" y="40741"/>
                  </a:moveTo>
                  <a:lnTo>
                    <a:pt x="1573314" y="40741"/>
                  </a:lnTo>
                  <a:lnTo>
                    <a:pt x="1573314" y="63893"/>
                  </a:lnTo>
                  <a:lnTo>
                    <a:pt x="1578864" y="63893"/>
                  </a:lnTo>
                  <a:lnTo>
                    <a:pt x="1578864" y="40741"/>
                  </a:lnTo>
                  <a:close/>
                </a:path>
                <a:path w="2626995" h="92710">
                  <a:moveTo>
                    <a:pt x="1578864" y="0"/>
                  </a:moveTo>
                  <a:lnTo>
                    <a:pt x="1573314" y="0"/>
                  </a:lnTo>
                  <a:lnTo>
                    <a:pt x="1573314" y="23152"/>
                  </a:lnTo>
                  <a:lnTo>
                    <a:pt x="1578864" y="23152"/>
                  </a:lnTo>
                  <a:lnTo>
                    <a:pt x="1578864" y="0"/>
                  </a:lnTo>
                  <a:close/>
                </a:path>
                <a:path w="2626995" h="92710">
                  <a:moveTo>
                    <a:pt x="1752752" y="81483"/>
                  </a:moveTo>
                  <a:lnTo>
                    <a:pt x="1747202" y="81483"/>
                  </a:lnTo>
                  <a:lnTo>
                    <a:pt x="1747202" y="92595"/>
                  </a:lnTo>
                  <a:lnTo>
                    <a:pt x="1752752" y="92595"/>
                  </a:lnTo>
                  <a:lnTo>
                    <a:pt x="1752752" y="81483"/>
                  </a:lnTo>
                  <a:close/>
                </a:path>
                <a:path w="2626995" h="92710">
                  <a:moveTo>
                    <a:pt x="1752752" y="40741"/>
                  </a:moveTo>
                  <a:lnTo>
                    <a:pt x="1747202" y="40741"/>
                  </a:lnTo>
                  <a:lnTo>
                    <a:pt x="1747202" y="63893"/>
                  </a:lnTo>
                  <a:lnTo>
                    <a:pt x="1752752" y="63893"/>
                  </a:lnTo>
                  <a:lnTo>
                    <a:pt x="1752752" y="40741"/>
                  </a:lnTo>
                  <a:close/>
                </a:path>
                <a:path w="2626995" h="92710">
                  <a:moveTo>
                    <a:pt x="1752752" y="0"/>
                  </a:moveTo>
                  <a:lnTo>
                    <a:pt x="1747202" y="0"/>
                  </a:lnTo>
                  <a:lnTo>
                    <a:pt x="1747202" y="23152"/>
                  </a:lnTo>
                  <a:lnTo>
                    <a:pt x="1752752" y="23152"/>
                  </a:lnTo>
                  <a:lnTo>
                    <a:pt x="1752752" y="0"/>
                  </a:lnTo>
                  <a:close/>
                </a:path>
                <a:path w="2626995" h="92710">
                  <a:moveTo>
                    <a:pt x="1927567" y="81483"/>
                  </a:moveTo>
                  <a:lnTo>
                    <a:pt x="1922018" y="81483"/>
                  </a:lnTo>
                  <a:lnTo>
                    <a:pt x="1922018" y="92595"/>
                  </a:lnTo>
                  <a:lnTo>
                    <a:pt x="1927567" y="92595"/>
                  </a:lnTo>
                  <a:lnTo>
                    <a:pt x="1927567" y="81483"/>
                  </a:lnTo>
                  <a:close/>
                </a:path>
                <a:path w="2626995" h="92710">
                  <a:moveTo>
                    <a:pt x="1927567" y="40741"/>
                  </a:moveTo>
                  <a:lnTo>
                    <a:pt x="1922018" y="40741"/>
                  </a:lnTo>
                  <a:lnTo>
                    <a:pt x="1922018" y="63893"/>
                  </a:lnTo>
                  <a:lnTo>
                    <a:pt x="1927567" y="63893"/>
                  </a:lnTo>
                  <a:lnTo>
                    <a:pt x="1927567" y="40741"/>
                  </a:lnTo>
                  <a:close/>
                </a:path>
                <a:path w="2626995" h="92710">
                  <a:moveTo>
                    <a:pt x="1927567" y="0"/>
                  </a:moveTo>
                  <a:lnTo>
                    <a:pt x="1922018" y="0"/>
                  </a:lnTo>
                  <a:lnTo>
                    <a:pt x="1922018" y="23152"/>
                  </a:lnTo>
                  <a:lnTo>
                    <a:pt x="1927567" y="23152"/>
                  </a:lnTo>
                  <a:lnTo>
                    <a:pt x="1927567" y="0"/>
                  </a:lnTo>
                  <a:close/>
                </a:path>
                <a:path w="2626995" h="92710">
                  <a:moveTo>
                    <a:pt x="2102383" y="81483"/>
                  </a:moveTo>
                  <a:lnTo>
                    <a:pt x="2096833" y="81483"/>
                  </a:lnTo>
                  <a:lnTo>
                    <a:pt x="2096833" y="92595"/>
                  </a:lnTo>
                  <a:lnTo>
                    <a:pt x="2102383" y="92595"/>
                  </a:lnTo>
                  <a:lnTo>
                    <a:pt x="2102383" y="81483"/>
                  </a:lnTo>
                  <a:close/>
                </a:path>
                <a:path w="2626995" h="92710">
                  <a:moveTo>
                    <a:pt x="2102383" y="40741"/>
                  </a:moveTo>
                  <a:lnTo>
                    <a:pt x="2096833" y="40741"/>
                  </a:lnTo>
                  <a:lnTo>
                    <a:pt x="2096833" y="63893"/>
                  </a:lnTo>
                  <a:lnTo>
                    <a:pt x="2102383" y="63893"/>
                  </a:lnTo>
                  <a:lnTo>
                    <a:pt x="2102383" y="40741"/>
                  </a:lnTo>
                  <a:close/>
                </a:path>
                <a:path w="2626995" h="92710">
                  <a:moveTo>
                    <a:pt x="2102383" y="0"/>
                  </a:moveTo>
                  <a:lnTo>
                    <a:pt x="2096833" y="0"/>
                  </a:lnTo>
                  <a:lnTo>
                    <a:pt x="2096833" y="23152"/>
                  </a:lnTo>
                  <a:lnTo>
                    <a:pt x="2102383" y="23152"/>
                  </a:lnTo>
                  <a:lnTo>
                    <a:pt x="2102383" y="0"/>
                  </a:lnTo>
                  <a:close/>
                </a:path>
                <a:path w="2626995" h="92710">
                  <a:moveTo>
                    <a:pt x="2277186" y="81483"/>
                  </a:moveTo>
                  <a:lnTo>
                    <a:pt x="2271636" y="81483"/>
                  </a:lnTo>
                  <a:lnTo>
                    <a:pt x="2271636" y="92595"/>
                  </a:lnTo>
                  <a:lnTo>
                    <a:pt x="2277186" y="92595"/>
                  </a:lnTo>
                  <a:lnTo>
                    <a:pt x="2277186" y="81483"/>
                  </a:lnTo>
                  <a:close/>
                </a:path>
                <a:path w="2626995" h="92710">
                  <a:moveTo>
                    <a:pt x="2277186" y="40741"/>
                  </a:moveTo>
                  <a:lnTo>
                    <a:pt x="2271636" y="40741"/>
                  </a:lnTo>
                  <a:lnTo>
                    <a:pt x="2271636" y="63893"/>
                  </a:lnTo>
                  <a:lnTo>
                    <a:pt x="2277186" y="63893"/>
                  </a:lnTo>
                  <a:lnTo>
                    <a:pt x="2277186" y="40741"/>
                  </a:lnTo>
                  <a:close/>
                </a:path>
                <a:path w="2626995" h="92710">
                  <a:moveTo>
                    <a:pt x="2277186" y="0"/>
                  </a:moveTo>
                  <a:lnTo>
                    <a:pt x="2271636" y="0"/>
                  </a:lnTo>
                  <a:lnTo>
                    <a:pt x="2271636" y="23152"/>
                  </a:lnTo>
                  <a:lnTo>
                    <a:pt x="2277186" y="23152"/>
                  </a:lnTo>
                  <a:lnTo>
                    <a:pt x="2277186" y="0"/>
                  </a:lnTo>
                  <a:close/>
                </a:path>
                <a:path w="2626995" h="92710">
                  <a:moveTo>
                    <a:pt x="2452928" y="81483"/>
                  </a:moveTo>
                  <a:lnTo>
                    <a:pt x="2446451" y="81483"/>
                  </a:lnTo>
                  <a:lnTo>
                    <a:pt x="2446451" y="92595"/>
                  </a:lnTo>
                  <a:lnTo>
                    <a:pt x="2452928" y="92595"/>
                  </a:lnTo>
                  <a:lnTo>
                    <a:pt x="2452928" y="81483"/>
                  </a:lnTo>
                  <a:close/>
                </a:path>
                <a:path w="2626995" h="92710">
                  <a:moveTo>
                    <a:pt x="2452928" y="40741"/>
                  </a:moveTo>
                  <a:lnTo>
                    <a:pt x="2446451" y="40741"/>
                  </a:lnTo>
                  <a:lnTo>
                    <a:pt x="2446451" y="63893"/>
                  </a:lnTo>
                  <a:lnTo>
                    <a:pt x="2452928" y="63893"/>
                  </a:lnTo>
                  <a:lnTo>
                    <a:pt x="2452928" y="40741"/>
                  </a:lnTo>
                  <a:close/>
                </a:path>
                <a:path w="2626995" h="92710">
                  <a:moveTo>
                    <a:pt x="2452928" y="0"/>
                  </a:moveTo>
                  <a:lnTo>
                    <a:pt x="2446451" y="0"/>
                  </a:lnTo>
                  <a:lnTo>
                    <a:pt x="2446451" y="23152"/>
                  </a:lnTo>
                  <a:lnTo>
                    <a:pt x="2452928" y="23152"/>
                  </a:lnTo>
                  <a:lnTo>
                    <a:pt x="2452928" y="0"/>
                  </a:lnTo>
                  <a:close/>
                </a:path>
                <a:path w="2626995" h="92710">
                  <a:moveTo>
                    <a:pt x="2626817" y="81483"/>
                  </a:moveTo>
                  <a:lnTo>
                    <a:pt x="2621267" y="81483"/>
                  </a:lnTo>
                  <a:lnTo>
                    <a:pt x="2621267" y="92595"/>
                  </a:lnTo>
                  <a:lnTo>
                    <a:pt x="2626817" y="92595"/>
                  </a:lnTo>
                  <a:lnTo>
                    <a:pt x="2626817" y="81483"/>
                  </a:lnTo>
                  <a:close/>
                </a:path>
                <a:path w="2626995" h="92710">
                  <a:moveTo>
                    <a:pt x="2626817" y="40741"/>
                  </a:moveTo>
                  <a:lnTo>
                    <a:pt x="2621267" y="40741"/>
                  </a:lnTo>
                  <a:lnTo>
                    <a:pt x="2621267" y="63893"/>
                  </a:lnTo>
                  <a:lnTo>
                    <a:pt x="2626817" y="63893"/>
                  </a:lnTo>
                  <a:lnTo>
                    <a:pt x="2626817" y="40741"/>
                  </a:lnTo>
                  <a:close/>
                </a:path>
                <a:path w="2626995" h="92710">
                  <a:moveTo>
                    <a:pt x="2626817" y="0"/>
                  </a:moveTo>
                  <a:lnTo>
                    <a:pt x="2621267" y="0"/>
                  </a:lnTo>
                  <a:lnTo>
                    <a:pt x="2621267" y="23152"/>
                  </a:lnTo>
                  <a:lnTo>
                    <a:pt x="2626817" y="23152"/>
                  </a:lnTo>
                  <a:lnTo>
                    <a:pt x="2626817" y="0"/>
                  </a:lnTo>
                  <a:close/>
                </a:path>
              </a:pathLst>
            </a:custGeom>
            <a:solidFill>
              <a:srgbClr val="4A7EBB"/>
            </a:solidFill>
          </p:spPr>
          <p:txBody>
            <a:bodyPr wrap="square" lIns="0" tIns="0" rIns="0" bIns="0" rtlCol="0"/>
            <a:lstStyle/>
            <a:p>
              <a:endParaRPr/>
            </a:p>
          </p:txBody>
        </p:sp>
        <p:sp>
          <p:nvSpPr>
            <p:cNvPr id="5" name="object 5"/>
            <p:cNvSpPr/>
            <p:nvPr/>
          </p:nvSpPr>
          <p:spPr>
            <a:xfrm>
              <a:off x="3889480" y="4242149"/>
              <a:ext cx="3757295" cy="46355"/>
            </a:xfrm>
            <a:custGeom>
              <a:avLst/>
              <a:gdLst/>
              <a:ahLst/>
              <a:cxnLst/>
              <a:rect l="l" t="t" r="r" b="b"/>
              <a:pathLst>
                <a:path w="3757295" h="46354">
                  <a:moveTo>
                    <a:pt x="3680311" y="0"/>
                  </a:moveTo>
                  <a:lnTo>
                    <a:pt x="3680311" y="46297"/>
                  </a:lnTo>
                  <a:lnTo>
                    <a:pt x="3747481" y="26852"/>
                  </a:lnTo>
                  <a:lnTo>
                    <a:pt x="3687710" y="26852"/>
                  </a:lnTo>
                  <a:lnTo>
                    <a:pt x="3687710" y="20370"/>
                  </a:lnTo>
                  <a:lnTo>
                    <a:pt x="3745271" y="20370"/>
                  </a:lnTo>
                  <a:lnTo>
                    <a:pt x="3680311" y="0"/>
                  </a:lnTo>
                  <a:close/>
                </a:path>
                <a:path w="3757295" h="46354">
                  <a:moveTo>
                    <a:pt x="0" y="19444"/>
                  </a:moveTo>
                  <a:lnTo>
                    <a:pt x="0" y="25927"/>
                  </a:lnTo>
                  <a:lnTo>
                    <a:pt x="3687710" y="26852"/>
                  </a:lnTo>
                  <a:lnTo>
                    <a:pt x="3680311" y="26852"/>
                  </a:lnTo>
                  <a:lnTo>
                    <a:pt x="3680311" y="20370"/>
                  </a:lnTo>
                  <a:lnTo>
                    <a:pt x="3687710" y="20370"/>
                  </a:lnTo>
                  <a:lnTo>
                    <a:pt x="0" y="19444"/>
                  </a:lnTo>
                  <a:close/>
                </a:path>
                <a:path w="3757295" h="46354">
                  <a:moveTo>
                    <a:pt x="3745271" y="20370"/>
                  </a:moveTo>
                  <a:lnTo>
                    <a:pt x="3687710" y="20370"/>
                  </a:lnTo>
                  <a:lnTo>
                    <a:pt x="3687710" y="26852"/>
                  </a:lnTo>
                  <a:lnTo>
                    <a:pt x="3747481" y="26852"/>
                  </a:lnTo>
                  <a:lnTo>
                    <a:pt x="3757080" y="24074"/>
                  </a:lnTo>
                  <a:lnTo>
                    <a:pt x="3745271" y="20370"/>
                  </a:lnTo>
                  <a:close/>
                </a:path>
              </a:pathLst>
            </a:custGeom>
            <a:solidFill>
              <a:srgbClr val="000000"/>
            </a:solidFill>
          </p:spPr>
          <p:txBody>
            <a:bodyPr wrap="square" lIns="0" tIns="0" rIns="0" bIns="0" rtlCol="0"/>
            <a:lstStyle/>
            <a:p>
              <a:endParaRPr/>
            </a:p>
          </p:txBody>
        </p:sp>
        <p:sp>
          <p:nvSpPr>
            <p:cNvPr id="6" name="object 6"/>
            <p:cNvSpPr/>
            <p:nvPr/>
          </p:nvSpPr>
          <p:spPr>
            <a:xfrm>
              <a:off x="5264857" y="3958807"/>
              <a:ext cx="46355" cy="306070"/>
            </a:xfrm>
            <a:custGeom>
              <a:avLst/>
              <a:gdLst/>
              <a:ahLst/>
              <a:cxnLst/>
              <a:rect l="l" t="t" r="r" b="b"/>
              <a:pathLst>
                <a:path w="46354" h="306070">
                  <a:moveTo>
                    <a:pt x="28672" y="69446"/>
                  </a:moveTo>
                  <a:lnTo>
                    <a:pt x="17572" y="69446"/>
                  </a:lnTo>
                  <a:lnTo>
                    <a:pt x="17572" y="305564"/>
                  </a:lnTo>
                  <a:lnTo>
                    <a:pt x="28672" y="305564"/>
                  </a:lnTo>
                  <a:lnTo>
                    <a:pt x="28672" y="69446"/>
                  </a:lnTo>
                  <a:close/>
                </a:path>
                <a:path w="46354" h="306070">
                  <a:moveTo>
                    <a:pt x="23122" y="0"/>
                  </a:moveTo>
                  <a:lnTo>
                    <a:pt x="0" y="77779"/>
                  </a:lnTo>
                  <a:lnTo>
                    <a:pt x="17572" y="77779"/>
                  </a:lnTo>
                  <a:lnTo>
                    <a:pt x="17572" y="69446"/>
                  </a:lnTo>
                  <a:lnTo>
                    <a:pt x="43768" y="69446"/>
                  </a:lnTo>
                  <a:lnTo>
                    <a:pt x="23122" y="0"/>
                  </a:lnTo>
                  <a:close/>
                </a:path>
                <a:path w="46354" h="306070">
                  <a:moveTo>
                    <a:pt x="43768" y="69446"/>
                  </a:moveTo>
                  <a:lnTo>
                    <a:pt x="28672" y="69446"/>
                  </a:lnTo>
                  <a:lnTo>
                    <a:pt x="28672" y="77779"/>
                  </a:lnTo>
                  <a:lnTo>
                    <a:pt x="46245" y="77779"/>
                  </a:lnTo>
                  <a:lnTo>
                    <a:pt x="43768" y="69446"/>
                  </a:lnTo>
                  <a:close/>
                </a:path>
              </a:pathLst>
            </a:custGeom>
            <a:solidFill>
              <a:srgbClr val="0000FF"/>
            </a:solidFill>
          </p:spPr>
          <p:txBody>
            <a:bodyPr wrap="square" lIns="0" tIns="0" rIns="0" bIns="0" rtlCol="0"/>
            <a:lstStyle/>
            <a:p>
              <a:endParaRPr/>
            </a:p>
          </p:txBody>
        </p:sp>
        <p:sp>
          <p:nvSpPr>
            <p:cNvPr id="7" name="object 7"/>
            <p:cNvSpPr/>
            <p:nvPr/>
          </p:nvSpPr>
          <p:spPr>
            <a:xfrm>
              <a:off x="5287980" y="4132886"/>
              <a:ext cx="524510" cy="132080"/>
            </a:xfrm>
            <a:custGeom>
              <a:avLst/>
              <a:gdLst/>
              <a:ahLst/>
              <a:cxnLst/>
              <a:rect l="l" t="t" r="r" b="b"/>
              <a:pathLst>
                <a:path w="524510" h="132079">
                  <a:moveTo>
                    <a:pt x="524437" y="0"/>
                  </a:moveTo>
                  <a:lnTo>
                    <a:pt x="0" y="0"/>
                  </a:lnTo>
                  <a:lnTo>
                    <a:pt x="0" y="131485"/>
                  </a:lnTo>
                  <a:lnTo>
                    <a:pt x="524437" y="131485"/>
                  </a:lnTo>
                  <a:lnTo>
                    <a:pt x="524437" y="0"/>
                  </a:lnTo>
                  <a:close/>
                </a:path>
              </a:pathLst>
            </a:custGeom>
            <a:solidFill>
              <a:srgbClr val="FFFF99"/>
            </a:solidFill>
          </p:spPr>
          <p:txBody>
            <a:bodyPr wrap="square" lIns="0" tIns="0" rIns="0" bIns="0" rtlCol="0"/>
            <a:lstStyle/>
            <a:p>
              <a:endParaRPr/>
            </a:p>
          </p:txBody>
        </p:sp>
        <p:sp>
          <p:nvSpPr>
            <p:cNvPr id="8" name="object 8"/>
            <p:cNvSpPr/>
            <p:nvPr/>
          </p:nvSpPr>
          <p:spPr>
            <a:xfrm>
              <a:off x="5285205" y="4130108"/>
              <a:ext cx="530225" cy="138430"/>
            </a:xfrm>
            <a:custGeom>
              <a:avLst/>
              <a:gdLst/>
              <a:ahLst/>
              <a:cxnLst/>
              <a:rect l="l" t="t" r="r" b="b"/>
              <a:pathLst>
                <a:path w="530225" h="138429">
                  <a:moveTo>
                    <a:pt x="527212" y="0"/>
                  </a:moveTo>
                  <a:lnTo>
                    <a:pt x="2774" y="0"/>
                  </a:lnTo>
                  <a:lnTo>
                    <a:pt x="924" y="925"/>
                  </a:lnTo>
                  <a:lnTo>
                    <a:pt x="0" y="2777"/>
                  </a:lnTo>
                  <a:lnTo>
                    <a:pt x="0" y="134263"/>
                  </a:lnTo>
                  <a:lnTo>
                    <a:pt x="924" y="137041"/>
                  </a:lnTo>
                  <a:lnTo>
                    <a:pt x="2774" y="137967"/>
                  </a:lnTo>
                  <a:lnTo>
                    <a:pt x="527212" y="137967"/>
                  </a:lnTo>
                  <a:lnTo>
                    <a:pt x="529061" y="137041"/>
                  </a:lnTo>
                  <a:lnTo>
                    <a:pt x="529987" y="134263"/>
                  </a:lnTo>
                  <a:lnTo>
                    <a:pt x="5549" y="134263"/>
                  </a:lnTo>
                  <a:lnTo>
                    <a:pt x="2774" y="131485"/>
                  </a:lnTo>
                  <a:lnTo>
                    <a:pt x="5549" y="131485"/>
                  </a:lnTo>
                  <a:lnTo>
                    <a:pt x="5549" y="5556"/>
                  </a:lnTo>
                  <a:lnTo>
                    <a:pt x="2774" y="5556"/>
                  </a:lnTo>
                  <a:lnTo>
                    <a:pt x="5549" y="2777"/>
                  </a:lnTo>
                  <a:lnTo>
                    <a:pt x="529987" y="2777"/>
                  </a:lnTo>
                  <a:lnTo>
                    <a:pt x="529061" y="925"/>
                  </a:lnTo>
                  <a:lnTo>
                    <a:pt x="527212" y="0"/>
                  </a:lnTo>
                  <a:close/>
                </a:path>
                <a:path w="530225" h="138429">
                  <a:moveTo>
                    <a:pt x="5549" y="131485"/>
                  </a:moveTo>
                  <a:lnTo>
                    <a:pt x="2774" y="131485"/>
                  </a:lnTo>
                  <a:lnTo>
                    <a:pt x="5549" y="134263"/>
                  </a:lnTo>
                  <a:lnTo>
                    <a:pt x="5549" y="131485"/>
                  </a:lnTo>
                  <a:close/>
                </a:path>
                <a:path w="530225" h="138429">
                  <a:moveTo>
                    <a:pt x="524437" y="131485"/>
                  </a:moveTo>
                  <a:lnTo>
                    <a:pt x="5549" y="131485"/>
                  </a:lnTo>
                  <a:lnTo>
                    <a:pt x="5549" y="134263"/>
                  </a:lnTo>
                  <a:lnTo>
                    <a:pt x="524437" y="134263"/>
                  </a:lnTo>
                  <a:lnTo>
                    <a:pt x="524437" y="131485"/>
                  </a:lnTo>
                  <a:close/>
                </a:path>
                <a:path w="530225" h="138429">
                  <a:moveTo>
                    <a:pt x="524437" y="2777"/>
                  </a:moveTo>
                  <a:lnTo>
                    <a:pt x="524437" y="134263"/>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4263"/>
                  </a:lnTo>
                  <a:lnTo>
                    <a:pt x="529987" y="134263"/>
                  </a:lnTo>
                  <a:lnTo>
                    <a:pt x="529987" y="131485"/>
                  </a:lnTo>
                  <a:close/>
                </a:path>
                <a:path w="530225" h="138429">
                  <a:moveTo>
                    <a:pt x="5549" y="2777"/>
                  </a:moveTo>
                  <a:lnTo>
                    <a:pt x="2774" y="5556"/>
                  </a:lnTo>
                  <a:lnTo>
                    <a:pt x="5549" y="5556"/>
                  </a:lnTo>
                  <a:lnTo>
                    <a:pt x="5549" y="2777"/>
                  </a:lnTo>
                  <a:close/>
                </a:path>
                <a:path w="530225" h="138429">
                  <a:moveTo>
                    <a:pt x="524437" y="2777"/>
                  </a:moveTo>
                  <a:lnTo>
                    <a:pt x="5549" y="2777"/>
                  </a:lnTo>
                  <a:lnTo>
                    <a:pt x="5549"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9" name="object 9"/>
            <p:cNvSpPr/>
            <p:nvPr/>
          </p:nvSpPr>
          <p:spPr>
            <a:xfrm>
              <a:off x="6681851" y="4266234"/>
              <a:ext cx="356235" cy="90805"/>
            </a:xfrm>
            <a:custGeom>
              <a:avLst/>
              <a:gdLst/>
              <a:ahLst/>
              <a:cxnLst/>
              <a:rect l="l" t="t" r="r" b="b"/>
              <a:pathLst>
                <a:path w="356234" h="90804">
                  <a:moveTo>
                    <a:pt x="6477" y="80556"/>
                  </a:moveTo>
                  <a:lnTo>
                    <a:pt x="0" y="80556"/>
                  </a:lnTo>
                  <a:lnTo>
                    <a:pt x="0" y="90741"/>
                  </a:lnTo>
                  <a:lnTo>
                    <a:pt x="6477" y="90741"/>
                  </a:lnTo>
                  <a:lnTo>
                    <a:pt x="6477" y="80556"/>
                  </a:lnTo>
                  <a:close/>
                </a:path>
                <a:path w="356234" h="90804">
                  <a:moveTo>
                    <a:pt x="6477" y="39814"/>
                  </a:moveTo>
                  <a:lnTo>
                    <a:pt x="0" y="39814"/>
                  </a:lnTo>
                  <a:lnTo>
                    <a:pt x="0" y="62953"/>
                  </a:lnTo>
                  <a:lnTo>
                    <a:pt x="6477" y="62953"/>
                  </a:lnTo>
                  <a:lnTo>
                    <a:pt x="6477" y="39814"/>
                  </a:lnTo>
                  <a:close/>
                </a:path>
                <a:path w="356234" h="90804">
                  <a:moveTo>
                    <a:pt x="6477" y="0"/>
                  </a:moveTo>
                  <a:lnTo>
                    <a:pt x="0" y="0"/>
                  </a:lnTo>
                  <a:lnTo>
                    <a:pt x="0" y="23139"/>
                  </a:lnTo>
                  <a:lnTo>
                    <a:pt x="6477" y="23139"/>
                  </a:lnTo>
                  <a:lnTo>
                    <a:pt x="6477" y="0"/>
                  </a:lnTo>
                  <a:close/>
                </a:path>
                <a:path w="356234" h="90804">
                  <a:moveTo>
                    <a:pt x="181279" y="80556"/>
                  </a:moveTo>
                  <a:lnTo>
                    <a:pt x="175729" y="80556"/>
                  </a:lnTo>
                  <a:lnTo>
                    <a:pt x="175729" y="90741"/>
                  </a:lnTo>
                  <a:lnTo>
                    <a:pt x="181279" y="90741"/>
                  </a:lnTo>
                  <a:lnTo>
                    <a:pt x="181279" y="80556"/>
                  </a:lnTo>
                  <a:close/>
                </a:path>
                <a:path w="356234" h="90804">
                  <a:moveTo>
                    <a:pt x="181279" y="39814"/>
                  </a:moveTo>
                  <a:lnTo>
                    <a:pt x="175729" y="39814"/>
                  </a:lnTo>
                  <a:lnTo>
                    <a:pt x="175729" y="62953"/>
                  </a:lnTo>
                  <a:lnTo>
                    <a:pt x="181279" y="62953"/>
                  </a:lnTo>
                  <a:lnTo>
                    <a:pt x="181279" y="39814"/>
                  </a:lnTo>
                  <a:close/>
                </a:path>
                <a:path w="356234" h="90804">
                  <a:moveTo>
                    <a:pt x="181279" y="0"/>
                  </a:moveTo>
                  <a:lnTo>
                    <a:pt x="175729" y="0"/>
                  </a:lnTo>
                  <a:lnTo>
                    <a:pt x="175729" y="23139"/>
                  </a:lnTo>
                  <a:lnTo>
                    <a:pt x="181279" y="23139"/>
                  </a:lnTo>
                  <a:lnTo>
                    <a:pt x="181279" y="0"/>
                  </a:lnTo>
                  <a:close/>
                </a:path>
                <a:path w="356234" h="90804">
                  <a:moveTo>
                    <a:pt x="356095" y="80556"/>
                  </a:moveTo>
                  <a:lnTo>
                    <a:pt x="350545" y="80556"/>
                  </a:lnTo>
                  <a:lnTo>
                    <a:pt x="350545" y="90741"/>
                  </a:lnTo>
                  <a:lnTo>
                    <a:pt x="356095" y="90741"/>
                  </a:lnTo>
                  <a:lnTo>
                    <a:pt x="356095" y="80556"/>
                  </a:lnTo>
                  <a:close/>
                </a:path>
                <a:path w="356234" h="90804">
                  <a:moveTo>
                    <a:pt x="356095" y="39814"/>
                  </a:moveTo>
                  <a:lnTo>
                    <a:pt x="350545" y="39814"/>
                  </a:lnTo>
                  <a:lnTo>
                    <a:pt x="350545" y="62953"/>
                  </a:lnTo>
                  <a:lnTo>
                    <a:pt x="356095" y="62953"/>
                  </a:lnTo>
                  <a:lnTo>
                    <a:pt x="356095" y="39814"/>
                  </a:lnTo>
                  <a:close/>
                </a:path>
                <a:path w="356234" h="90804">
                  <a:moveTo>
                    <a:pt x="356095" y="0"/>
                  </a:moveTo>
                  <a:lnTo>
                    <a:pt x="350545" y="0"/>
                  </a:lnTo>
                  <a:lnTo>
                    <a:pt x="350545" y="23139"/>
                  </a:lnTo>
                  <a:lnTo>
                    <a:pt x="356095" y="23139"/>
                  </a:lnTo>
                  <a:lnTo>
                    <a:pt x="356095" y="0"/>
                  </a:lnTo>
                  <a:close/>
                </a:path>
              </a:pathLst>
            </a:custGeom>
            <a:solidFill>
              <a:srgbClr val="4A7EBB"/>
            </a:solidFill>
          </p:spPr>
          <p:txBody>
            <a:bodyPr wrap="square" lIns="0" tIns="0" rIns="0" bIns="0" rtlCol="0"/>
            <a:lstStyle/>
            <a:p>
              <a:endParaRPr/>
            </a:p>
          </p:txBody>
        </p:sp>
        <p:sp>
          <p:nvSpPr>
            <p:cNvPr id="10" name="object 10"/>
            <p:cNvSpPr/>
            <p:nvPr/>
          </p:nvSpPr>
          <p:spPr>
            <a:xfrm>
              <a:off x="4761891" y="4351412"/>
              <a:ext cx="3810" cy="5715"/>
            </a:xfrm>
            <a:custGeom>
              <a:avLst/>
              <a:gdLst/>
              <a:ahLst/>
              <a:cxnLst/>
              <a:rect l="l" t="t" r="r" b="b"/>
              <a:pathLst>
                <a:path w="3810" h="5714">
                  <a:moveTo>
                    <a:pt x="1651" y="0"/>
                  </a:moveTo>
                  <a:lnTo>
                    <a:pt x="0" y="5554"/>
                  </a:lnTo>
                  <a:lnTo>
                    <a:pt x="3302" y="5554"/>
                  </a:lnTo>
                  <a:lnTo>
                    <a:pt x="1651" y="0"/>
                  </a:lnTo>
                  <a:close/>
                </a:path>
              </a:pathLst>
            </a:custGeom>
            <a:solidFill>
              <a:srgbClr val="0000FF"/>
            </a:solidFill>
          </p:spPr>
          <p:txBody>
            <a:bodyPr wrap="square" lIns="0" tIns="0" rIns="0" bIns="0" rtlCol="0"/>
            <a:lstStyle/>
            <a:p>
              <a:endParaRPr/>
            </a:p>
          </p:txBody>
        </p:sp>
        <p:sp>
          <p:nvSpPr>
            <p:cNvPr id="11" name="object 11"/>
            <p:cNvSpPr/>
            <p:nvPr/>
          </p:nvSpPr>
          <p:spPr>
            <a:xfrm>
              <a:off x="7207212" y="4264380"/>
              <a:ext cx="181610" cy="92710"/>
            </a:xfrm>
            <a:custGeom>
              <a:avLst/>
              <a:gdLst/>
              <a:ahLst/>
              <a:cxnLst/>
              <a:rect l="l" t="t" r="r" b="b"/>
              <a:pathLst>
                <a:path w="181609" h="92710">
                  <a:moveTo>
                    <a:pt x="5549" y="82410"/>
                  </a:moveTo>
                  <a:lnTo>
                    <a:pt x="0" y="82410"/>
                  </a:lnTo>
                  <a:lnTo>
                    <a:pt x="0" y="92595"/>
                  </a:lnTo>
                  <a:lnTo>
                    <a:pt x="5549" y="92595"/>
                  </a:lnTo>
                  <a:lnTo>
                    <a:pt x="5549" y="82410"/>
                  </a:lnTo>
                  <a:close/>
                </a:path>
                <a:path w="181609" h="92710">
                  <a:moveTo>
                    <a:pt x="5549" y="41668"/>
                  </a:moveTo>
                  <a:lnTo>
                    <a:pt x="0" y="41668"/>
                  </a:lnTo>
                  <a:lnTo>
                    <a:pt x="0" y="64808"/>
                  </a:lnTo>
                  <a:lnTo>
                    <a:pt x="5549" y="64808"/>
                  </a:lnTo>
                  <a:lnTo>
                    <a:pt x="5549" y="41668"/>
                  </a:lnTo>
                  <a:close/>
                </a:path>
                <a:path w="181609" h="92710">
                  <a:moveTo>
                    <a:pt x="5549" y="1854"/>
                  </a:moveTo>
                  <a:lnTo>
                    <a:pt x="0" y="1854"/>
                  </a:lnTo>
                  <a:lnTo>
                    <a:pt x="0" y="24993"/>
                  </a:lnTo>
                  <a:lnTo>
                    <a:pt x="5549" y="24993"/>
                  </a:lnTo>
                  <a:lnTo>
                    <a:pt x="5549" y="1854"/>
                  </a:lnTo>
                  <a:close/>
                </a:path>
                <a:path w="181609" h="92710">
                  <a:moveTo>
                    <a:pt x="181292" y="81483"/>
                  </a:moveTo>
                  <a:lnTo>
                    <a:pt x="175742" y="81483"/>
                  </a:lnTo>
                  <a:lnTo>
                    <a:pt x="175742" y="92595"/>
                  </a:lnTo>
                  <a:lnTo>
                    <a:pt x="181292" y="92595"/>
                  </a:lnTo>
                  <a:lnTo>
                    <a:pt x="181292" y="81483"/>
                  </a:lnTo>
                  <a:close/>
                </a:path>
                <a:path w="181609" h="92710">
                  <a:moveTo>
                    <a:pt x="181292" y="40741"/>
                  </a:moveTo>
                  <a:lnTo>
                    <a:pt x="175742" y="40741"/>
                  </a:lnTo>
                  <a:lnTo>
                    <a:pt x="175742" y="63893"/>
                  </a:lnTo>
                  <a:lnTo>
                    <a:pt x="181292" y="63893"/>
                  </a:lnTo>
                  <a:lnTo>
                    <a:pt x="181292" y="40741"/>
                  </a:lnTo>
                  <a:close/>
                </a:path>
                <a:path w="181609" h="92710">
                  <a:moveTo>
                    <a:pt x="181292" y="0"/>
                  </a:moveTo>
                  <a:lnTo>
                    <a:pt x="175742" y="0"/>
                  </a:lnTo>
                  <a:lnTo>
                    <a:pt x="175742" y="23152"/>
                  </a:lnTo>
                  <a:lnTo>
                    <a:pt x="181292" y="23152"/>
                  </a:lnTo>
                  <a:lnTo>
                    <a:pt x="181292" y="0"/>
                  </a:lnTo>
                  <a:close/>
                </a:path>
              </a:pathLst>
            </a:custGeom>
            <a:solidFill>
              <a:srgbClr val="4A7EBB"/>
            </a:solidFill>
          </p:spPr>
          <p:txBody>
            <a:bodyPr wrap="square" lIns="0" tIns="0" rIns="0" bIns="0" rtlCol="0"/>
            <a:lstStyle/>
            <a:p>
              <a:endParaRPr/>
            </a:p>
          </p:txBody>
        </p:sp>
        <p:sp>
          <p:nvSpPr>
            <p:cNvPr id="12" name="object 12"/>
            <p:cNvSpPr/>
            <p:nvPr/>
          </p:nvSpPr>
          <p:spPr>
            <a:xfrm>
              <a:off x="3886695" y="5051437"/>
              <a:ext cx="2453005" cy="44450"/>
            </a:xfrm>
            <a:custGeom>
              <a:avLst/>
              <a:gdLst/>
              <a:ahLst/>
              <a:cxnLst/>
              <a:rect l="l" t="t" r="r" b="b"/>
              <a:pathLst>
                <a:path w="2453004" h="44450">
                  <a:moveTo>
                    <a:pt x="5549" y="0"/>
                  </a:moveTo>
                  <a:lnTo>
                    <a:pt x="0" y="0"/>
                  </a:lnTo>
                  <a:lnTo>
                    <a:pt x="0" y="44450"/>
                  </a:lnTo>
                  <a:lnTo>
                    <a:pt x="5549" y="44450"/>
                  </a:lnTo>
                  <a:lnTo>
                    <a:pt x="5549" y="0"/>
                  </a:lnTo>
                  <a:close/>
                </a:path>
                <a:path w="2453004" h="44450">
                  <a:moveTo>
                    <a:pt x="354253" y="0"/>
                  </a:moveTo>
                  <a:lnTo>
                    <a:pt x="348703" y="0"/>
                  </a:lnTo>
                  <a:lnTo>
                    <a:pt x="348703" y="44450"/>
                  </a:lnTo>
                  <a:lnTo>
                    <a:pt x="354253" y="44450"/>
                  </a:lnTo>
                  <a:lnTo>
                    <a:pt x="354253" y="0"/>
                  </a:lnTo>
                  <a:close/>
                </a:path>
                <a:path w="2453004" h="44450">
                  <a:moveTo>
                    <a:pt x="703884" y="0"/>
                  </a:moveTo>
                  <a:lnTo>
                    <a:pt x="698334" y="0"/>
                  </a:lnTo>
                  <a:lnTo>
                    <a:pt x="698334" y="44450"/>
                  </a:lnTo>
                  <a:lnTo>
                    <a:pt x="703884" y="44450"/>
                  </a:lnTo>
                  <a:lnTo>
                    <a:pt x="703884" y="0"/>
                  </a:lnTo>
                  <a:close/>
                </a:path>
                <a:path w="2453004" h="44450">
                  <a:moveTo>
                    <a:pt x="1053503" y="0"/>
                  </a:moveTo>
                  <a:lnTo>
                    <a:pt x="1047953" y="0"/>
                  </a:lnTo>
                  <a:lnTo>
                    <a:pt x="1047953" y="44450"/>
                  </a:lnTo>
                  <a:lnTo>
                    <a:pt x="1053503" y="44450"/>
                  </a:lnTo>
                  <a:lnTo>
                    <a:pt x="1053503" y="0"/>
                  </a:lnTo>
                  <a:close/>
                </a:path>
                <a:path w="2453004" h="44450">
                  <a:moveTo>
                    <a:pt x="1403134" y="0"/>
                  </a:moveTo>
                  <a:lnTo>
                    <a:pt x="1397584" y="0"/>
                  </a:lnTo>
                  <a:lnTo>
                    <a:pt x="1397584" y="44450"/>
                  </a:lnTo>
                  <a:lnTo>
                    <a:pt x="1403134" y="44450"/>
                  </a:lnTo>
                  <a:lnTo>
                    <a:pt x="1403134" y="0"/>
                  </a:lnTo>
                  <a:close/>
                </a:path>
                <a:path w="2453004" h="44450">
                  <a:moveTo>
                    <a:pt x="1752752" y="0"/>
                  </a:moveTo>
                  <a:lnTo>
                    <a:pt x="1747202" y="0"/>
                  </a:lnTo>
                  <a:lnTo>
                    <a:pt x="1747202" y="44450"/>
                  </a:lnTo>
                  <a:lnTo>
                    <a:pt x="1752752" y="44450"/>
                  </a:lnTo>
                  <a:lnTo>
                    <a:pt x="1752752" y="0"/>
                  </a:lnTo>
                  <a:close/>
                </a:path>
                <a:path w="2453004" h="44450">
                  <a:moveTo>
                    <a:pt x="2102383" y="0"/>
                  </a:moveTo>
                  <a:lnTo>
                    <a:pt x="2096833" y="0"/>
                  </a:lnTo>
                  <a:lnTo>
                    <a:pt x="2096833" y="44450"/>
                  </a:lnTo>
                  <a:lnTo>
                    <a:pt x="2102383" y="44450"/>
                  </a:lnTo>
                  <a:lnTo>
                    <a:pt x="2102383" y="0"/>
                  </a:lnTo>
                  <a:close/>
                </a:path>
                <a:path w="2453004" h="44450">
                  <a:moveTo>
                    <a:pt x="2452928" y="0"/>
                  </a:moveTo>
                  <a:lnTo>
                    <a:pt x="2446451" y="0"/>
                  </a:lnTo>
                  <a:lnTo>
                    <a:pt x="2446451" y="44450"/>
                  </a:lnTo>
                  <a:lnTo>
                    <a:pt x="2452928" y="44450"/>
                  </a:lnTo>
                  <a:lnTo>
                    <a:pt x="2452928" y="0"/>
                  </a:lnTo>
                  <a:close/>
                </a:path>
              </a:pathLst>
            </a:custGeom>
            <a:solidFill>
              <a:srgbClr val="000000"/>
            </a:solidFill>
          </p:spPr>
          <p:txBody>
            <a:bodyPr wrap="square" lIns="0" tIns="0" rIns="0" bIns="0" rtlCol="0"/>
            <a:lstStyle/>
            <a:p>
              <a:endParaRPr/>
            </a:p>
          </p:txBody>
        </p:sp>
        <p:sp>
          <p:nvSpPr>
            <p:cNvPr id="13" name="object 13"/>
            <p:cNvSpPr/>
            <p:nvPr/>
          </p:nvSpPr>
          <p:spPr>
            <a:xfrm>
              <a:off x="4063368"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14" name="object 14"/>
            <p:cNvSpPr/>
            <p:nvPr/>
          </p:nvSpPr>
          <p:spPr>
            <a:xfrm>
              <a:off x="4239105"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15" name="object 15"/>
            <p:cNvSpPr/>
            <p:nvPr/>
          </p:nvSpPr>
          <p:spPr>
            <a:xfrm>
              <a:off x="4412993" y="4356967"/>
              <a:ext cx="175895" cy="697865"/>
            </a:xfrm>
            <a:custGeom>
              <a:avLst/>
              <a:gdLst/>
              <a:ahLst/>
              <a:cxnLst/>
              <a:rect l="l" t="t" r="r" b="b"/>
              <a:pathLst>
                <a:path w="175895" h="697864">
                  <a:moveTo>
                    <a:pt x="0" y="0"/>
                  </a:moveTo>
                  <a:lnTo>
                    <a:pt x="0" y="697245"/>
                  </a:lnTo>
                </a:path>
                <a:path w="175895" h="697864">
                  <a:moveTo>
                    <a:pt x="175737" y="0"/>
                  </a:moveTo>
                  <a:lnTo>
                    <a:pt x="175737" y="697245"/>
                  </a:lnTo>
                </a:path>
              </a:pathLst>
            </a:custGeom>
            <a:ln w="5549">
              <a:solidFill>
                <a:srgbClr val="4A7EBB"/>
              </a:solidFill>
              <a:prstDash val="sysDash"/>
            </a:ln>
          </p:spPr>
          <p:txBody>
            <a:bodyPr wrap="square" lIns="0" tIns="0" rIns="0" bIns="0" rtlCol="0"/>
            <a:lstStyle/>
            <a:p>
              <a:endParaRPr/>
            </a:p>
          </p:txBody>
        </p:sp>
        <p:sp>
          <p:nvSpPr>
            <p:cNvPr id="16" name="object 16"/>
            <p:cNvSpPr/>
            <p:nvPr/>
          </p:nvSpPr>
          <p:spPr>
            <a:xfrm>
              <a:off x="4763080"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17" name="object 17"/>
            <p:cNvSpPr/>
            <p:nvPr/>
          </p:nvSpPr>
          <p:spPr>
            <a:xfrm>
              <a:off x="493743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18" name="object 18"/>
            <p:cNvSpPr/>
            <p:nvPr/>
          </p:nvSpPr>
          <p:spPr>
            <a:xfrm>
              <a:off x="5112704" y="4356967"/>
              <a:ext cx="0" cy="697865"/>
            </a:xfrm>
            <a:custGeom>
              <a:avLst/>
              <a:gdLst/>
              <a:ahLst/>
              <a:cxnLst/>
              <a:rect l="l" t="t" r="r" b="b"/>
              <a:pathLst>
                <a:path h="697864">
                  <a:moveTo>
                    <a:pt x="0" y="0"/>
                  </a:moveTo>
                  <a:lnTo>
                    <a:pt x="0" y="697245"/>
                  </a:lnTo>
                </a:path>
              </a:pathLst>
            </a:custGeom>
            <a:ln w="6474">
              <a:solidFill>
                <a:srgbClr val="4A7EBB"/>
              </a:solidFill>
              <a:prstDash val="sysDash"/>
            </a:ln>
          </p:spPr>
          <p:txBody>
            <a:bodyPr wrap="square" lIns="0" tIns="0" rIns="0" bIns="0" rtlCol="0"/>
            <a:lstStyle/>
            <a:p>
              <a:endParaRPr/>
            </a:p>
          </p:txBody>
        </p:sp>
        <p:sp>
          <p:nvSpPr>
            <p:cNvPr id="19" name="object 19"/>
            <p:cNvSpPr/>
            <p:nvPr/>
          </p:nvSpPr>
          <p:spPr>
            <a:xfrm>
              <a:off x="5287055" y="4356967"/>
              <a:ext cx="0" cy="1389380"/>
            </a:xfrm>
            <a:custGeom>
              <a:avLst/>
              <a:gdLst/>
              <a:ahLst/>
              <a:cxnLst/>
              <a:rect l="l" t="t" r="r" b="b"/>
              <a:pathLst>
                <a:path h="1389379">
                  <a:moveTo>
                    <a:pt x="0" y="0"/>
                  </a:moveTo>
                  <a:lnTo>
                    <a:pt x="0" y="1388932"/>
                  </a:lnTo>
                </a:path>
              </a:pathLst>
            </a:custGeom>
            <a:ln w="5549">
              <a:solidFill>
                <a:srgbClr val="4A7EBB"/>
              </a:solidFill>
              <a:prstDash val="sysDash"/>
            </a:ln>
          </p:spPr>
          <p:txBody>
            <a:bodyPr wrap="square" lIns="0" tIns="0" rIns="0" bIns="0" rtlCol="0"/>
            <a:lstStyle/>
            <a:p>
              <a:endParaRPr/>
            </a:p>
          </p:txBody>
        </p:sp>
        <p:sp>
          <p:nvSpPr>
            <p:cNvPr id="20" name="object 20"/>
            <p:cNvSpPr/>
            <p:nvPr/>
          </p:nvSpPr>
          <p:spPr>
            <a:xfrm>
              <a:off x="5462792"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1" name="object 21"/>
            <p:cNvSpPr/>
            <p:nvPr/>
          </p:nvSpPr>
          <p:spPr>
            <a:xfrm>
              <a:off x="5636680" y="4356967"/>
              <a:ext cx="0" cy="694690"/>
            </a:xfrm>
            <a:custGeom>
              <a:avLst/>
              <a:gdLst/>
              <a:ahLst/>
              <a:cxnLst/>
              <a:rect l="l" t="t" r="r" b="b"/>
              <a:pathLst>
                <a:path h="694689">
                  <a:moveTo>
                    <a:pt x="0" y="0"/>
                  </a:moveTo>
                  <a:lnTo>
                    <a:pt x="0" y="694466"/>
                  </a:lnTo>
                </a:path>
              </a:pathLst>
            </a:custGeom>
            <a:ln w="5549">
              <a:solidFill>
                <a:srgbClr val="4A7EBB"/>
              </a:solidFill>
              <a:prstDash val="sysDash"/>
            </a:ln>
          </p:spPr>
          <p:txBody>
            <a:bodyPr wrap="square" lIns="0" tIns="0" rIns="0" bIns="0" rtlCol="0"/>
            <a:lstStyle/>
            <a:p>
              <a:endParaRPr/>
            </a:p>
          </p:txBody>
        </p:sp>
        <p:sp>
          <p:nvSpPr>
            <p:cNvPr id="22" name="object 22"/>
            <p:cNvSpPr/>
            <p:nvPr/>
          </p:nvSpPr>
          <p:spPr>
            <a:xfrm>
              <a:off x="5811492"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23" name="object 23"/>
            <p:cNvSpPr/>
            <p:nvPr/>
          </p:nvSpPr>
          <p:spPr>
            <a:xfrm>
              <a:off x="5986304"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4" name="object 24"/>
            <p:cNvSpPr/>
            <p:nvPr/>
          </p:nvSpPr>
          <p:spPr>
            <a:xfrm>
              <a:off x="6161117"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5" name="object 25"/>
            <p:cNvSpPr/>
            <p:nvPr/>
          </p:nvSpPr>
          <p:spPr>
            <a:xfrm>
              <a:off x="6336391" y="4356967"/>
              <a:ext cx="0" cy="1389380"/>
            </a:xfrm>
            <a:custGeom>
              <a:avLst/>
              <a:gdLst/>
              <a:ahLst/>
              <a:cxnLst/>
              <a:rect l="l" t="t" r="r" b="b"/>
              <a:pathLst>
                <a:path h="1389379">
                  <a:moveTo>
                    <a:pt x="0" y="0"/>
                  </a:moveTo>
                  <a:lnTo>
                    <a:pt x="0" y="1388932"/>
                  </a:lnTo>
                </a:path>
              </a:pathLst>
            </a:custGeom>
            <a:ln w="6474">
              <a:solidFill>
                <a:srgbClr val="4A7EBB"/>
              </a:solidFill>
              <a:prstDash val="sysDash"/>
            </a:ln>
          </p:spPr>
          <p:txBody>
            <a:bodyPr wrap="square" lIns="0" tIns="0" rIns="0" bIns="0" rtlCol="0"/>
            <a:lstStyle/>
            <a:p>
              <a:endParaRPr/>
            </a:p>
          </p:txBody>
        </p:sp>
        <p:sp>
          <p:nvSpPr>
            <p:cNvPr id="26" name="object 26"/>
            <p:cNvSpPr/>
            <p:nvPr/>
          </p:nvSpPr>
          <p:spPr>
            <a:xfrm>
              <a:off x="6510742"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27" name="object 27"/>
            <p:cNvSpPr/>
            <p:nvPr/>
          </p:nvSpPr>
          <p:spPr>
            <a:xfrm>
              <a:off x="3889480" y="4356967"/>
              <a:ext cx="0" cy="697865"/>
            </a:xfrm>
            <a:custGeom>
              <a:avLst/>
              <a:gdLst/>
              <a:ahLst/>
              <a:cxnLst/>
              <a:rect l="l" t="t" r="r" b="b"/>
              <a:pathLst>
                <a:path h="697864">
                  <a:moveTo>
                    <a:pt x="0" y="0"/>
                  </a:moveTo>
                  <a:lnTo>
                    <a:pt x="0" y="697245"/>
                  </a:lnTo>
                </a:path>
              </a:pathLst>
            </a:custGeom>
            <a:ln w="5548">
              <a:solidFill>
                <a:srgbClr val="4A7EBB"/>
              </a:solidFill>
              <a:prstDash val="sysDash"/>
            </a:ln>
          </p:spPr>
          <p:txBody>
            <a:bodyPr wrap="square" lIns="0" tIns="0" rIns="0" bIns="0" rtlCol="0"/>
            <a:lstStyle/>
            <a:p>
              <a:endParaRPr/>
            </a:p>
          </p:txBody>
        </p:sp>
        <p:sp>
          <p:nvSpPr>
            <p:cNvPr id="28" name="object 28"/>
            <p:cNvSpPr/>
            <p:nvPr/>
          </p:nvSpPr>
          <p:spPr>
            <a:xfrm>
              <a:off x="3889476" y="4634763"/>
              <a:ext cx="3757295" cy="440055"/>
            </a:xfrm>
            <a:custGeom>
              <a:avLst/>
              <a:gdLst/>
              <a:ahLst/>
              <a:cxnLst/>
              <a:rect l="l" t="t" r="r" b="b"/>
              <a:pathLst>
                <a:path w="3757295" h="440054">
                  <a:moveTo>
                    <a:pt x="3757079" y="416674"/>
                  </a:moveTo>
                  <a:lnTo>
                    <a:pt x="3747871" y="413905"/>
                  </a:lnTo>
                  <a:lnTo>
                    <a:pt x="3680307" y="393522"/>
                  </a:lnTo>
                  <a:lnTo>
                    <a:pt x="3680307" y="413905"/>
                  </a:lnTo>
                  <a:lnTo>
                    <a:pt x="0" y="414820"/>
                  </a:lnTo>
                  <a:lnTo>
                    <a:pt x="0" y="421309"/>
                  </a:lnTo>
                  <a:lnTo>
                    <a:pt x="3680307" y="420382"/>
                  </a:lnTo>
                  <a:lnTo>
                    <a:pt x="3680307" y="439826"/>
                  </a:lnTo>
                  <a:lnTo>
                    <a:pt x="3744785" y="420382"/>
                  </a:lnTo>
                  <a:lnTo>
                    <a:pt x="3757079" y="416674"/>
                  </a:lnTo>
                  <a:close/>
                </a:path>
                <a:path w="3757295" h="440054">
                  <a:moveTo>
                    <a:pt x="3757079" y="23139"/>
                  </a:moveTo>
                  <a:lnTo>
                    <a:pt x="3747871" y="20370"/>
                  </a:lnTo>
                  <a:lnTo>
                    <a:pt x="3680307" y="0"/>
                  </a:lnTo>
                  <a:lnTo>
                    <a:pt x="3680307" y="20370"/>
                  </a:lnTo>
                  <a:lnTo>
                    <a:pt x="0" y="21297"/>
                  </a:lnTo>
                  <a:lnTo>
                    <a:pt x="0" y="27774"/>
                  </a:lnTo>
                  <a:lnTo>
                    <a:pt x="3680307" y="26847"/>
                  </a:lnTo>
                  <a:lnTo>
                    <a:pt x="3680307" y="46291"/>
                  </a:lnTo>
                  <a:lnTo>
                    <a:pt x="3744785" y="26847"/>
                  </a:lnTo>
                  <a:lnTo>
                    <a:pt x="3757079" y="23139"/>
                  </a:lnTo>
                  <a:close/>
                </a:path>
              </a:pathLst>
            </a:custGeom>
            <a:solidFill>
              <a:srgbClr val="000000"/>
            </a:solidFill>
          </p:spPr>
          <p:txBody>
            <a:bodyPr wrap="square" lIns="0" tIns="0" rIns="0" bIns="0" rtlCol="0"/>
            <a:lstStyle/>
            <a:p>
              <a:endParaRPr/>
            </a:p>
          </p:txBody>
        </p:sp>
        <p:sp>
          <p:nvSpPr>
            <p:cNvPr id="29" name="object 29"/>
            <p:cNvSpPr/>
            <p:nvPr/>
          </p:nvSpPr>
          <p:spPr>
            <a:xfrm>
              <a:off x="3889480" y="4920874"/>
              <a:ext cx="874394" cy="130810"/>
            </a:xfrm>
            <a:custGeom>
              <a:avLst/>
              <a:gdLst/>
              <a:ahLst/>
              <a:cxnLst/>
              <a:rect l="l" t="t" r="r" b="b"/>
              <a:pathLst>
                <a:path w="874395" h="130810">
                  <a:moveTo>
                    <a:pt x="874062" y="0"/>
                  </a:moveTo>
                  <a:lnTo>
                    <a:pt x="0" y="0"/>
                  </a:lnTo>
                  <a:lnTo>
                    <a:pt x="0" y="130559"/>
                  </a:lnTo>
                  <a:lnTo>
                    <a:pt x="874062" y="130559"/>
                  </a:lnTo>
                  <a:lnTo>
                    <a:pt x="874062" y="0"/>
                  </a:lnTo>
                  <a:close/>
                </a:path>
              </a:pathLst>
            </a:custGeom>
            <a:solidFill>
              <a:srgbClr val="99CCFF"/>
            </a:solidFill>
          </p:spPr>
          <p:txBody>
            <a:bodyPr wrap="square" lIns="0" tIns="0" rIns="0" bIns="0" rtlCol="0"/>
            <a:lstStyle/>
            <a:p>
              <a:endParaRPr/>
            </a:p>
          </p:txBody>
        </p:sp>
        <p:sp>
          <p:nvSpPr>
            <p:cNvPr id="30" name="object 30"/>
            <p:cNvSpPr/>
            <p:nvPr/>
          </p:nvSpPr>
          <p:spPr>
            <a:xfrm>
              <a:off x="3886706" y="4918096"/>
              <a:ext cx="880744" cy="137160"/>
            </a:xfrm>
            <a:custGeom>
              <a:avLst/>
              <a:gdLst/>
              <a:ahLst/>
              <a:cxnLst/>
              <a:rect l="l" t="t" r="r" b="b"/>
              <a:pathLst>
                <a:path w="880745" h="137160">
                  <a:moveTo>
                    <a:pt x="876835" y="0"/>
                  </a:moveTo>
                  <a:lnTo>
                    <a:pt x="2773" y="0"/>
                  </a:lnTo>
                  <a:lnTo>
                    <a:pt x="0" y="925"/>
                  </a:lnTo>
                  <a:lnTo>
                    <a:pt x="0" y="136116"/>
                  </a:lnTo>
                  <a:lnTo>
                    <a:pt x="2773" y="137041"/>
                  </a:lnTo>
                  <a:lnTo>
                    <a:pt x="876835" y="137041"/>
                  </a:lnTo>
                  <a:lnTo>
                    <a:pt x="879610" y="136116"/>
                  </a:lnTo>
                  <a:lnTo>
                    <a:pt x="880535" y="133337"/>
                  </a:lnTo>
                  <a:lnTo>
                    <a:pt x="5548" y="133337"/>
                  </a:lnTo>
                  <a:lnTo>
                    <a:pt x="2773" y="130559"/>
                  </a:lnTo>
                  <a:lnTo>
                    <a:pt x="5548" y="130559"/>
                  </a:lnTo>
                  <a:lnTo>
                    <a:pt x="5548" y="5554"/>
                  </a:lnTo>
                  <a:lnTo>
                    <a:pt x="2773" y="5554"/>
                  </a:lnTo>
                  <a:lnTo>
                    <a:pt x="5548" y="2777"/>
                  </a:lnTo>
                  <a:lnTo>
                    <a:pt x="880535" y="2777"/>
                  </a:lnTo>
                  <a:lnTo>
                    <a:pt x="879610" y="925"/>
                  </a:lnTo>
                  <a:lnTo>
                    <a:pt x="876835" y="0"/>
                  </a:lnTo>
                  <a:close/>
                </a:path>
                <a:path w="880745" h="137160">
                  <a:moveTo>
                    <a:pt x="5548" y="130559"/>
                  </a:moveTo>
                  <a:lnTo>
                    <a:pt x="2773" y="130559"/>
                  </a:lnTo>
                  <a:lnTo>
                    <a:pt x="5548" y="133337"/>
                  </a:lnTo>
                  <a:lnTo>
                    <a:pt x="5548" y="130559"/>
                  </a:lnTo>
                  <a:close/>
                </a:path>
                <a:path w="880745" h="137160">
                  <a:moveTo>
                    <a:pt x="874060" y="130559"/>
                  </a:moveTo>
                  <a:lnTo>
                    <a:pt x="5548" y="130559"/>
                  </a:lnTo>
                  <a:lnTo>
                    <a:pt x="5548" y="133337"/>
                  </a:lnTo>
                  <a:lnTo>
                    <a:pt x="874060" y="133337"/>
                  </a:lnTo>
                  <a:lnTo>
                    <a:pt x="874060" y="130559"/>
                  </a:lnTo>
                  <a:close/>
                </a:path>
                <a:path w="880745" h="137160">
                  <a:moveTo>
                    <a:pt x="874060" y="2777"/>
                  </a:moveTo>
                  <a:lnTo>
                    <a:pt x="874060" y="133337"/>
                  </a:lnTo>
                  <a:lnTo>
                    <a:pt x="876835" y="130559"/>
                  </a:lnTo>
                  <a:lnTo>
                    <a:pt x="880535" y="130559"/>
                  </a:lnTo>
                  <a:lnTo>
                    <a:pt x="880535" y="5554"/>
                  </a:lnTo>
                  <a:lnTo>
                    <a:pt x="876835" y="5554"/>
                  </a:lnTo>
                  <a:lnTo>
                    <a:pt x="874060" y="2777"/>
                  </a:lnTo>
                  <a:close/>
                </a:path>
                <a:path w="880745" h="137160">
                  <a:moveTo>
                    <a:pt x="880535" y="130559"/>
                  </a:moveTo>
                  <a:lnTo>
                    <a:pt x="876835" y="130559"/>
                  </a:lnTo>
                  <a:lnTo>
                    <a:pt x="874060" y="133337"/>
                  </a:lnTo>
                  <a:lnTo>
                    <a:pt x="880535" y="133337"/>
                  </a:lnTo>
                  <a:lnTo>
                    <a:pt x="880535" y="130559"/>
                  </a:lnTo>
                  <a:close/>
                </a:path>
                <a:path w="880745" h="137160">
                  <a:moveTo>
                    <a:pt x="5548" y="2777"/>
                  </a:moveTo>
                  <a:lnTo>
                    <a:pt x="2773" y="5554"/>
                  </a:lnTo>
                  <a:lnTo>
                    <a:pt x="5548" y="5554"/>
                  </a:lnTo>
                  <a:lnTo>
                    <a:pt x="5548" y="2777"/>
                  </a:lnTo>
                  <a:close/>
                </a:path>
                <a:path w="880745" h="137160">
                  <a:moveTo>
                    <a:pt x="874060" y="2777"/>
                  </a:moveTo>
                  <a:lnTo>
                    <a:pt x="5548" y="2777"/>
                  </a:lnTo>
                  <a:lnTo>
                    <a:pt x="5548" y="5554"/>
                  </a:lnTo>
                  <a:lnTo>
                    <a:pt x="874060" y="5554"/>
                  </a:lnTo>
                  <a:lnTo>
                    <a:pt x="874060" y="2777"/>
                  </a:lnTo>
                  <a:close/>
                </a:path>
                <a:path w="880745" h="137160">
                  <a:moveTo>
                    <a:pt x="880535" y="2777"/>
                  </a:moveTo>
                  <a:lnTo>
                    <a:pt x="874060" y="2777"/>
                  </a:lnTo>
                  <a:lnTo>
                    <a:pt x="876835" y="5554"/>
                  </a:lnTo>
                  <a:lnTo>
                    <a:pt x="880535" y="5554"/>
                  </a:lnTo>
                  <a:lnTo>
                    <a:pt x="880535" y="2777"/>
                  </a:lnTo>
                  <a:close/>
                </a:path>
              </a:pathLst>
            </a:custGeom>
            <a:solidFill>
              <a:srgbClr val="000000"/>
            </a:solidFill>
          </p:spPr>
          <p:txBody>
            <a:bodyPr wrap="square" lIns="0" tIns="0" rIns="0" bIns="0" rtlCol="0"/>
            <a:lstStyle/>
            <a:p>
              <a:endParaRPr/>
            </a:p>
          </p:txBody>
        </p:sp>
        <p:sp>
          <p:nvSpPr>
            <p:cNvPr id="31" name="object 31"/>
            <p:cNvSpPr/>
            <p:nvPr/>
          </p:nvSpPr>
          <p:spPr>
            <a:xfrm>
              <a:off x="3866357" y="4746795"/>
              <a:ext cx="46355" cy="307975"/>
            </a:xfrm>
            <a:custGeom>
              <a:avLst/>
              <a:gdLst/>
              <a:ahLst/>
              <a:cxnLst/>
              <a:rect l="l" t="t" r="r" b="b"/>
              <a:pathLst>
                <a:path w="46354" h="307975">
                  <a:moveTo>
                    <a:pt x="28672" y="69446"/>
                  </a:moveTo>
                  <a:lnTo>
                    <a:pt x="16648" y="69446"/>
                  </a:lnTo>
                  <a:lnTo>
                    <a:pt x="16648" y="307417"/>
                  </a:lnTo>
                  <a:lnTo>
                    <a:pt x="28672" y="307417"/>
                  </a:lnTo>
                  <a:lnTo>
                    <a:pt x="28672" y="69446"/>
                  </a:lnTo>
                  <a:close/>
                </a:path>
                <a:path w="46354" h="307975">
                  <a:moveTo>
                    <a:pt x="23122" y="0"/>
                  </a:moveTo>
                  <a:lnTo>
                    <a:pt x="0" y="77779"/>
                  </a:lnTo>
                  <a:lnTo>
                    <a:pt x="16648" y="77779"/>
                  </a:lnTo>
                  <a:lnTo>
                    <a:pt x="16648" y="69446"/>
                  </a:lnTo>
                  <a:lnTo>
                    <a:pt x="43769" y="69446"/>
                  </a:lnTo>
                  <a:lnTo>
                    <a:pt x="23122" y="0"/>
                  </a:lnTo>
                  <a:close/>
                </a:path>
                <a:path w="46354" h="307975">
                  <a:moveTo>
                    <a:pt x="43769" y="69446"/>
                  </a:moveTo>
                  <a:lnTo>
                    <a:pt x="28672" y="69446"/>
                  </a:lnTo>
                  <a:lnTo>
                    <a:pt x="28672" y="77779"/>
                  </a:lnTo>
                  <a:lnTo>
                    <a:pt x="46247" y="77779"/>
                  </a:lnTo>
                  <a:lnTo>
                    <a:pt x="43769" y="69446"/>
                  </a:lnTo>
                  <a:close/>
                </a:path>
              </a:pathLst>
            </a:custGeom>
            <a:solidFill>
              <a:srgbClr val="0000FF"/>
            </a:solidFill>
          </p:spPr>
          <p:txBody>
            <a:bodyPr wrap="square" lIns="0" tIns="0" rIns="0" bIns="0" rtlCol="0"/>
            <a:lstStyle/>
            <a:p>
              <a:endParaRPr/>
            </a:p>
          </p:txBody>
        </p:sp>
        <p:sp>
          <p:nvSpPr>
            <p:cNvPr id="32" name="object 32"/>
            <p:cNvSpPr/>
            <p:nvPr/>
          </p:nvSpPr>
          <p:spPr>
            <a:xfrm>
              <a:off x="3886695" y="5053291"/>
              <a:ext cx="2453005" cy="41910"/>
            </a:xfrm>
            <a:custGeom>
              <a:avLst/>
              <a:gdLst/>
              <a:ahLst/>
              <a:cxnLst/>
              <a:rect l="l" t="t" r="r" b="b"/>
              <a:pathLst>
                <a:path w="2453004" h="41910">
                  <a:moveTo>
                    <a:pt x="5549" y="0"/>
                  </a:moveTo>
                  <a:lnTo>
                    <a:pt x="0" y="0"/>
                  </a:lnTo>
                  <a:lnTo>
                    <a:pt x="0" y="41668"/>
                  </a:lnTo>
                  <a:lnTo>
                    <a:pt x="5549" y="41668"/>
                  </a:lnTo>
                  <a:lnTo>
                    <a:pt x="5549" y="0"/>
                  </a:lnTo>
                  <a:close/>
                </a:path>
                <a:path w="2453004" h="41910">
                  <a:moveTo>
                    <a:pt x="354253" y="0"/>
                  </a:moveTo>
                  <a:lnTo>
                    <a:pt x="348703" y="0"/>
                  </a:lnTo>
                  <a:lnTo>
                    <a:pt x="348703" y="41668"/>
                  </a:lnTo>
                  <a:lnTo>
                    <a:pt x="354253" y="41668"/>
                  </a:lnTo>
                  <a:lnTo>
                    <a:pt x="354253" y="0"/>
                  </a:lnTo>
                  <a:close/>
                </a:path>
                <a:path w="2453004" h="41910">
                  <a:moveTo>
                    <a:pt x="703884" y="0"/>
                  </a:moveTo>
                  <a:lnTo>
                    <a:pt x="698334" y="0"/>
                  </a:lnTo>
                  <a:lnTo>
                    <a:pt x="698334" y="41668"/>
                  </a:lnTo>
                  <a:lnTo>
                    <a:pt x="703884" y="41668"/>
                  </a:lnTo>
                  <a:lnTo>
                    <a:pt x="703884" y="0"/>
                  </a:lnTo>
                  <a:close/>
                </a:path>
                <a:path w="2453004" h="41910">
                  <a:moveTo>
                    <a:pt x="1053503" y="0"/>
                  </a:moveTo>
                  <a:lnTo>
                    <a:pt x="1047953" y="0"/>
                  </a:lnTo>
                  <a:lnTo>
                    <a:pt x="1047953" y="41668"/>
                  </a:lnTo>
                  <a:lnTo>
                    <a:pt x="1053503" y="41668"/>
                  </a:lnTo>
                  <a:lnTo>
                    <a:pt x="1053503" y="0"/>
                  </a:lnTo>
                  <a:close/>
                </a:path>
                <a:path w="2453004" h="41910">
                  <a:moveTo>
                    <a:pt x="1403134" y="0"/>
                  </a:moveTo>
                  <a:lnTo>
                    <a:pt x="1397584" y="0"/>
                  </a:lnTo>
                  <a:lnTo>
                    <a:pt x="1397584" y="41668"/>
                  </a:lnTo>
                  <a:lnTo>
                    <a:pt x="1403134" y="41668"/>
                  </a:lnTo>
                  <a:lnTo>
                    <a:pt x="1403134" y="0"/>
                  </a:lnTo>
                  <a:close/>
                </a:path>
                <a:path w="2453004" h="41910">
                  <a:moveTo>
                    <a:pt x="1752752" y="0"/>
                  </a:moveTo>
                  <a:lnTo>
                    <a:pt x="1747202" y="0"/>
                  </a:lnTo>
                  <a:lnTo>
                    <a:pt x="1747202" y="41668"/>
                  </a:lnTo>
                  <a:lnTo>
                    <a:pt x="1752752" y="41668"/>
                  </a:lnTo>
                  <a:lnTo>
                    <a:pt x="1752752" y="0"/>
                  </a:lnTo>
                  <a:close/>
                </a:path>
                <a:path w="2453004" h="41910">
                  <a:moveTo>
                    <a:pt x="2102383" y="0"/>
                  </a:moveTo>
                  <a:lnTo>
                    <a:pt x="2096833" y="0"/>
                  </a:lnTo>
                  <a:lnTo>
                    <a:pt x="2096833" y="41668"/>
                  </a:lnTo>
                  <a:lnTo>
                    <a:pt x="2102383" y="41668"/>
                  </a:lnTo>
                  <a:lnTo>
                    <a:pt x="2102383" y="0"/>
                  </a:lnTo>
                  <a:close/>
                </a:path>
                <a:path w="2453004" h="41910">
                  <a:moveTo>
                    <a:pt x="2452928" y="0"/>
                  </a:moveTo>
                  <a:lnTo>
                    <a:pt x="2446451" y="0"/>
                  </a:lnTo>
                  <a:lnTo>
                    <a:pt x="2446451" y="41668"/>
                  </a:lnTo>
                  <a:lnTo>
                    <a:pt x="2452928" y="41668"/>
                  </a:lnTo>
                  <a:lnTo>
                    <a:pt x="2452928" y="0"/>
                  </a:lnTo>
                  <a:close/>
                </a:path>
              </a:pathLst>
            </a:custGeom>
            <a:solidFill>
              <a:srgbClr val="000000"/>
            </a:solidFill>
          </p:spPr>
          <p:txBody>
            <a:bodyPr wrap="square" lIns="0" tIns="0" rIns="0" bIns="0" rtlCol="0"/>
            <a:lstStyle/>
            <a:p>
              <a:endParaRPr/>
            </a:p>
          </p:txBody>
        </p:sp>
        <p:sp>
          <p:nvSpPr>
            <p:cNvPr id="33" name="object 33"/>
            <p:cNvSpPr/>
            <p:nvPr/>
          </p:nvSpPr>
          <p:spPr>
            <a:xfrm>
              <a:off x="6685091" y="4356967"/>
              <a:ext cx="0" cy="540385"/>
            </a:xfrm>
            <a:custGeom>
              <a:avLst/>
              <a:gdLst/>
              <a:ahLst/>
              <a:cxnLst/>
              <a:rect l="l" t="t" r="r" b="b"/>
              <a:pathLst>
                <a:path h="540385">
                  <a:moveTo>
                    <a:pt x="0" y="0"/>
                  </a:moveTo>
                  <a:lnTo>
                    <a:pt x="0" y="539832"/>
                  </a:lnTo>
                </a:path>
              </a:pathLst>
            </a:custGeom>
            <a:ln w="6474">
              <a:solidFill>
                <a:srgbClr val="4A7EBB"/>
              </a:solidFill>
              <a:prstDash val="sysDash"/>
            </a:ln>
          </p:spPr>
          <p:txBody>
            <a:bodyPr wrap="square" lIns="0" tIns="0" rIns="0" bIns="0" rtlCol="0"/>
            <a:lstStyle/>
            <a:p>
              <a:endParaRPr/>
            </a:p>
          </p:txBody>
        </p:sp>
        <p:sp>
          <p:nvSpPr>
            <p:cNvPr id="34" name="object 34"/>
            <p:cNvSpPr/>
            <p:nvPr/>
          </p:nvSpPr>
          <p:spPr>
            <a:xfrm>
              <a:off x="6681851" y="4914391"/>
              <a:ext cx="6985" cy="140335"/>
            </a:xfrm>
            <a:custGeom>
              <a:avLst/>
              <a:gdLst/>
              <a:ahLst/>
              <a:cxnLst/>
              <a:rect l="l" t="t" r="r" b="b"/>
              <a:pathLst>
                <a:path w="6984" h="140335">
                  <a:moveTo>
                    <a:pt x="6477" y="137045"/>
                  </a:moveTo>
                  <a:lnTo>
                    <a:pt x="0" y="137045"/>
                  </a:lnTo>
                  <a:lnTo>
                    <a:pt x="0" y="139827"/>
                  </a:lnTo>
                  <a:lnTo>
                    <a:pt x="6477" y="139827"/>
                  </a:lnTo>
                  <a:lnTo>
                    <a:pt x="6477" y="137045"/>
                  </a:lnTo>
                  <a:close/>
                </a:path>
                <a:path w="6984" h="140335">
                  <a:moveTo>
                    <a:pt x="6477" y="0"/>
                  </a:moveTo>
                  <a:lnTo>
                    <a:pt x="0" y="0"/>
                  </a:lnTo>
                  <a:lnTo>
                    <a:pt x="0" y="6489"/>
                  </a:lnTo>
                  <a:lnTo>
                    <a:pt x="6477" y="6489"/>
                  </a:lnTo>
                  <a:lnTo>
                    <a:pt x="6477" y="0"/>
                  </a:lnTo>
                  <a:close/>
                </a:path>
              </a:pathLst>
            </a:custGeom>
            <a:solidFill>
              <a:srgbClr val="4A7EBB"/>
            </a:solidFill>
          </p:spPr>
          <p:txBody>
            <a:bodyPr wrap="square" lIns="0" tIns="0" rIns="0" bIns="0" rtlCol="0"/>
            <a:lstStyle/>
            <a:p>
              <a:endParaRPr/>
            </a:p>
          </p:txBody>
        </p:sp>
        <p:sp>
          <p:nvSpPr>
            <p:cNvPr id="35" name="object 35"/>
            <p:cNvSpPr/>
            <p:nvPr/>
          </p:nvSpPr>
          <p:spPr>
            <a:xfrm>
              <a:off x="6860367" y="4356967"/>
              <a:ext cx="0" cy="540385"/>
            </a:xfrm>
            <a:custGeom>
              <a:avLst/>
              <a:gdLst/>
              <a:ahLst/>
              <a:cxnLst/>
              <a:rect l="l" t="t" r="r" b="b"/>
              <a:pathLst>
                <a:path h="540385">
                  <a:moveTo>
                    <a:pt x="0" y="0"/>
                  </a:moveTo>
                  <a:lnTo>
                    <a:pt x="0" y="539832"/>
                  </a:lnTo>
                </a:path>
              </a:pathLst>
            </a:custGeom>
            <a:ln w="5549">
              <a:solidFill>
                <a:srgbClr val="4A7EBB"/>
              </a:solidFill>
              <a:prstDash val="sysDash"/>
            </a:ln>
          </p:spPr>
          <p:txBody>
            <a:bodyPr wrap="square" lIns="0" tIns="0" rIns="0" bIns="0" rtlCol="0"/>
            <a:lstStyle/>
            <a:p>
              <a:endParaRPr/>
            </a:p>
          </p:txBody>
        </p:sp>
        <p:sp>
          <p:nvSpPr>
            <p:cNvPr id="36" name="object 36"/>
            <p:cNvSpPr/>
            <p:nvPr/>
          </p:nvSpPr>
          <p:spPr>
            <a:xfrm>
              <a:off x="6857581" y="4914391"/>
              <a:ext cx="5715" cy="140335"/>
            </a:xfrm>
            <a:custGeom>
              <a:avLst/>
              <a:gdLst/>
              <a:ahLst/>
              <a:cxnLst/>
              <a:rect l="l" t="t" r="r" b="b"/>
              <a:pathLst>
                <a:path w="5715" h="140335">
                  <a:moveTo>
                    <a:pt x="5549" y="137045"/>
                  </a:moveTo>
                  <a:lnTo>
                    <a:pt x="0" y="137045"/>
                  </a:lnTo>
                  <a:lnTo>
                    <a:pt x="0" y="139827"/>
                  </a:lnTo>
                  <a:lnTo>
                    <a:pt x="5549" y="139827"/>
                  </a:lnTo>
                  <a:lnTo>
                    <a:pt x="5549" y="137045"/>
                  </a:lnTo>
                  <a:close/>
                </a:path>
                <a:path w="5715" h="140335">
                  <a:moveTo>
                    <a:pt x="5549" y="0"/>
                  </a:moveTo>
                  <a:lnTo>
                    <a:pt x="0" y="0"/>
                  </a:lnTo>
                  <a:lnTo>
                    <a:pt x="0" y="6489"/>
                  </a:lnTo>
                  <a:lnTo>
                    <a:pt x="5549" y="6489"/>
                  </a:lnTo>
                  <a:lnTo>
                    <a:pt x="5549" y="0"/>
                  </a:lnTo>
                  <a:close/>
                </a:path>
              </a:pathLst>
            </a:custGeom>
            <a:solidFill>
              <a:srgbClr val="4A7EBB"/>
            </a:solidFill>
          </p:spPr>
          <p:txBody>
            <a:bodyPr wrap="square" lIns="0" tIns="0" rIns="0" bIns="0" rtlCol="0"/>
            <a:lstStyle/>
            <a:p>
              <a:endParaRPr/>
            </a:p>
          </p:txBody>
        </p:sp>
        <p:sp>
          <p:nvSpPr>
            <p:cNvPr id="37" name="object 37"/>
            <p:cNvSpPr/>
            <p:nvPr/>
          </p:nvSpPr>
          <p:spPr>
            <a:xfrm>
              <a:off x="7035179" y="4356967"/>
              <a:ext cx="0" cy="1389380"/>
            </a:xfrm>
            <a:custGeom>
              <a:avLst/>
              <a:gdLst/>
              <a:ahLst/>
              <a:cxnLst/>
              <a:rect l="l" t="t" r="r" b="b"/>
              <a:pathLst>
                <a:path h="1389379">
                  <a:moveTo>
                    <a:pt x="0" y="0"/>
                  </a:moveTo>
                  <a:lnTo>
                    <a:pt x="0" y="1388932"/>
                  </a:lnTo>
                </a:path>
              </a:pathLst>
            </a:custGeom>
            <a:ln w="5548">
              <a:solidFill>
                <a:srgbClr val="4A7EBB"/>
              </a:solidFill>
              <a:prstDash val="sysDash"/>
            </a:ln>
          </p:spPr>
          <p:txBody>
            <a:bodyPr wrap="square" lIns="0" tIns="0" rIns="0" bIns="0" rtlCol="0"/>
            <a:lstStyle/>
            <a:p>
              <a:endParaRPr/>
            </a:p>
          </p:txBody>
        </p:sp>
        <p:sp>
          <p:nvSpPr>
            <p:cNvPr id="38" name="object 38"/>
            <p:cNvSpPr/>
            <p:nvPr/>
          </p:nvSpPr>
          <p:spPr>
            <a:xfrm>
              <a:off x="4740419" y="4356967"/>
              <a:ext cx="46355" cy="300355"/>
            </a:xfrm>
            <a:custGeom>
              <a:avLst/>
              <a:gdLst/>
              <a:ahLst/>
              <a:cxnLst/>
              <a:rect l="l" t="t" r="r" b="b"/>
              <a:pathLst>
                <a:path w="46354" h="300354">
                  <a:moveTo>
                    <a:pt x="29597" y="63891"/>
                  </a:moveTo>
                  <a:lnTo>
                    <a:pt x="17572" y="63891"/>
                  </a:lnTo>
                  <a:lnTo>
                    <a:pt x="17572" y="300009"/>
                  </a:lnTo>
                  <a:lnTo>
                    <a:pt x="29597" y="300009"/>
                  </a:lnTo>
                  <a:lnTo>
                    <a:pt x="29597" y="63891"/>
                  </a:lnTo>
                  <a:close/>
                </a:path>
                <a:path w="46354" h="300354">
                  <a:moveTo>
                    <a:pt x="24774" y="0"/>
                  </a:moveTo>
                  <a:lnTo>
                    <a:pt x="21471" y="0"/>
                  </a:lnTo>
                  <a:lnTo>
                    <a:pt x="0" y="72224"/>
                  </a:lnTo>
                  <a:lnTo>
                    <a:pt x="17572" y="72224"/>
                  </a:lnTo>
                  <a:lnTo>
                    <a:pt x="17572" y="63891"/>
                  </a:lnTo>
                  <a:lnTo>
                    <a:pt x="43769" y="63891"/>
                  </a:lnTo>
                  <a:lnTo>
                    <a:pt x="24774" y="0"/>
                  </a:lnTo>
                  <a:close/>
                </a:path>
                <a:path w="46354" h="300354">
                  <a:moveTo>
                    <a:pt x="43769" y="63891"/>
                  </a:moveTo>
                  <a:lnTo>
                    <a:pt x="29597" y="63891"/>
                  </a:lnTo>
                  <a:lnTo>
                    <a:pt x="29597" y="72224"/>
                  </a:lnTo>
                  <a:lnTo>
                    <a:pt x="46247" y="72224"/>
                  </a:lnTo>
                  <a:lnTo>
                    <a:pt x="43769" y="63891"/>
                  </a:lnTo>
                  <a:close/>
                </a:path>
              </a:pathLst>
            </a:custGeom>
            <a:solidFill>
              <a:srgbClr val="0000FF"/>
            </a:solidFill>
          </p:spPr>
          <p:txBody>
            <a:bodyPr wrap="square" lIns="0" tIns="0" rIns="0" bIns="0" rtlCol="0"/>
            <a:lstStyle/>
            <a:p>
              <a:endParaRPr/>
            </a:p>
          </p:txBody>
        </p:sp>
        <p:sp>
          <p:nvSpPr>
            <p:cNvPr id="39" name="object 39"/>
            <p:cNvSpPr/>
            <p:nvPr/>
          </p:nvSpPr>
          <p:spPr>
            <a:xfrm>
              <a:off x="6681851" y="5051437"/>
              <a:ext cx="356235" cy="43815"/>
            </a:xfrm>
            <a:custGeom>
              <a:avLst/>
              <a:gdLst/>
              <a:ahLst/>
              <a:cxnLst/>
              <a:rect l="l" t="t" r="r" b="b"/>
              <a:pathLst>
                <a:path w="356234" h="43814">
                  <a:moveTo>
                    <a:pt x="6477" y="0"/>
                  </a:moveTo>
                  <a:lnTo>
                    <a:pt x="0" y="0"/>
                  </a:lnTo>
                  <a:lnTo>
                    <a:pt x="0" y="43522"/>
                  </a:lnTo>
                  <a:lnTo>
                    <a:pt x="6477" y="43522"/>
                  </a:lnTo>
                  <a:lnTo>
                    <a:pt x="6477" y="0"/>
                  </a:lnTo>
                  <a:close/>
                </a:path>
                <a:path w="356234" h="43814">
                  <a:moveTo>
                    <a:pt x="356095" y="0"/>
                  </a:moveTo>
                  <a:lnTo>
                    <a:pt x="350545" y="0"/>
                  </a:lnTo>
                  <a:lnTo>
                    <a:pt x="350545" y="43522"/>
                  </a:lnTo>
                  <a:lnTo>
                    <a:pt x="356095" y="43522"/>
                  </a:lnTo>
                  <a:lnTo>
                    <a:pt x="356095" y="0"/>
                  </a:lnTo>
                  <a:close/>
                </a:path>
              </a:pathLst>
            </a:custGeom>
            <a:solidFill>
              <a:srgbClr val="000000"/>
            </a:solidFill>
          </p:spPr>
          <p:txBody>
            <a:bodyPr wrap="square" lIns="0" tIns="0" rIns="0" bIns="0" rtlCol="0"/>
            <a:lstStyle/>
            <a:p>
              <a:endParaRPr/>
            </a:p>
          </p:txBody>
        </p:sp>
        <p:sp>
          <p:nvSpPr>
            <p:cNvPr id="40" name="object 40"/>
            <p:cNvSpPr/>
            <p:nvPr/>
          </p:nvSpPr>
          <p:spPr>
            <a:xfrm>
              <a:off x="7209991" y="4356967"/>
              <a:ext cx="0" cy="697865"/>
            </a:xfrm>
            <a:custGeom>
              <a:avLst/>
              <a:gdLst/>
              <a:ahLst/>
              <a:cxnLst/>
              <a:rect l="l" t="t" r="r" b="b"/>
              <a:pathLst>
                <a:path h="697864">
                  <a:moveTo>
                    <a:pt x="0" y="0"/>
                  </a:moveTo>
                  <a:lnTo>
                    <a:pt x="0" y="697245"/>
                  </a:lnTo>
                </a:path>
              </a:pathLst>
            </a:custGeom>
            <a:ln w="5549">
              <a:solidFill>
                <a:srgbClr val="4A7EBB"/>
              </a:solidFill>
              <a:prstDash val="sysDash"/>
            </a:ln>
          </p:spPr>
          <p:txBody>
            <a:bodyPr wrap="square" lIns="0" tIns="0" rIns="0" bIns="0" rtlCol="0"/>
            <a:lstStyle/>
            <a:p>
              <a:endParaRPr/>
            </a:p>
          </p:txBody>
        </p:sp>
        <p:sp>
          <p:nvSpPr>
            <p:cNvPr id="41" name="object 41"/>
            <p:cNvSpPr/>
            <p:nvPr/>
          </p:nvSpPr>
          <p:spPr>
            <a:xfrm>
              <a:off x="4763542" y="4527342"/>
              <a:ext cx="524510" cy="132715"/>
            </a:xfrm>
            <a:custGeom>
              <a:avLst/>
              <a:gdLst/>
              <a:ahLst/>
              <a:cxnLst/>
              <a:rect l="l" t="t" r="r" b="b"/>
              <a:pathLst>
                <a:path w="524510" h="132714">
                  <a:moveTo>
                    <a:pt x="524437" y="0"/>
                  </a:moveTo>
                  <a:lnTo>
                    <a:pt x="0" y="0"/>
                  </a:lnTo>
                  <a:lnTo>
                    <a:pt x="0" y="132411"/>
                  </a:lnTo>
                  <a:lnTo>
                    <a:pt x="524437" y="132411"/>
                  </a:lnTo>
                  <a:lnTo>
                    <a:pt x="524437" y="0"/>
                  </a:lnTo>
                  <a:close/>
                </a:path>
              </a:pathLst>
            </a:custGeom>
            <a:solidFill>
              <a:srgbClr val="FF99CC"/>
            </a:solidFill>
          </p:spPr>
          <p:txBody>
            <a:bodyPr wrap="square" lIns="0" tIns="0" rIns="0" bIns="0" rtlCol="0"/>
            <a:lstStyle/>
            <a:p>
              <a:endParaRPr/>
            </a:p>
          </p:txBody>
        </p:sp>
        <p:sp>
          <p:nvSpPr>
            <p:cNvPr id="42" name="object 42"/>
            <p:cNvSpPr/>
            <p:nvPr/>
          </p:nvSpPr>
          <p:spPr>
            <a:xfrm>
              <a:off x="4760767" y="4524565"/>
              <a:ext cx="530225" cy="138430"/>
            </a:xfrm>
            <a:custGeom>
              <a:avLst/>
              <a:gdLst/>
              <a:ahLst/>
              <a:cxnLst/>
              <a:rect l="l" t="t" r="r" b="b"/>
              <a:pathLst>
                <a:path w="530225" h="138429">
                  <a:moveTo>
                    <a:pt x="527212" y="0"/>
                  </a:moveTo>
                  <a:lnTo>
                    <a:pt x="2774" y="0"/>
                  </a:lnTo>
                  <a:lnTo>
                    <a:pt x="925" y="925"/>
                  </a:lnTo>
                  <a:lnTo>
                    <a:pt x="0" y="2777"/>
                  </a:lnTo>
                  <a:lnTo>
                    <a:pt x="0" y="135188"/>
                  </a:lnTo>
                  <a:lnTo>
                    <a:pt x="925" y="137041"/>
                  </a:lnTo>
                  <a:lnTo>
                    <a:pt x="2774" y="137967"/>
                  </a:lnTo>
                  <a:lnTo>
                    <a:pt x="527212" y="137967"/>
                  </a:lnTo>
                  <a:lnTo>
                    <a:pt x="529062" y="137041"/>
                  </a:lnTo>
                  <a:lnTo>
                    <a:pt x="529987" y="135188"/>
                  </a:lnTo>
                  <a:lnTo>
                    <a:pt x="6474" y="135188"/>
                  </a:lnTo>
                  <a:lnTo>
                    <a:pt x="2774" y="131485"/>
                  </a:lnTo>
                  <a:lnTo>
                    <a:pt x="6474" y="131485"/>
                  </a:lnTo>
                  <a:lnTo>
                    <a:pt x="6474" y="5556"/>
                  </a:lnTo>
                  <a:lnTo>
                    <a:pt x="2774" y="5556"/>
                  </a:lnTo>
                  <a:lnTo>
                    <a:pt x="6474" y="2777"/>
                  </a:lnTo>
                  <a:lnTo>
                    <a:pt x="529987" y="2777"/>
                  </a:lnTo>
                  <a:lnTo>
                    <a:pt x="529062" y="925"/>
                  </a:lnTo>
                  <a:lnTo>
                    <a:pt x="527212" y="0"/>
                  </a:lnTo>
                  <a:close/>
                </a:path>
                <a:path w="530225" h="138429">
                  <a:moveTo>
                    <a:pt x="6474" y="131485"/>
                  </a:moveTo>
                  <a:lnTo>
                    <a:pt x="2774" y="131485"/>
                  </a:lnTo>
                  <a:lnTo>
                    <a:pt x="6474" y="135188"/>
                  </a:lnTo>
                  <a:lnTo>
                    <a:pt x="6474" y="131485"/>
                  </a:lnTo>
                  <a:close/>
                </a:path>
                <a:path w="530225" h="138429">
                  <a:moveTo>
                    <a:pt x="524437" y="131485"/>
                  </a:moveTo>
                  <a:lnTo>
                    <a:pt x="6474" y="131485"/>
                  </a:lnTo>
                  <a:lnTo>
                    <a:pt x="6474" y="135188"/>
                  </a:lnTo>
                  <a:lnTo>
                    <a:pt x="524437" y="135188"/>
                  </a:lnTo>
                  <a:lnTo>
                    <a:pt x="524437" y="131485"/>
                  </a:lnTo>
                  <a:close/>
                </a:path>
                <a:path w="530225" h="138429">
                  <a:moveTo>
                    <a:pt x="524437" y="2777"/>
                  </a:moveTo>
                  <a:lnTo>
                    <a:pt x="524437" y="135188"/>
                  </a:lnTo>
                  <a:lnTo>
                    <a:pt x="527212" y="131485"/>
                  </a:lnTo>
                  <a:lnTo>
                    <a:pt x="529987" y="131485"/>
                  </a:lnTo>
                  <a:lnTo>
                    <a:pt x="529987" y="5556"/>
                  </a:lnTo>
                  <a:lnTo>
                    <a:pt x="527212" y="5556"/>
                  </a:lnTo>
                  <a:lnTo>
                    <a:pt x="524437" y="2777"/>
                  </a:lnTo>
                  <a:close/>
                </a:path>
                <a:path w="530225" h="138429">
                  <a:moveTo>
                    <a:pt x="529987" y="131485"/>
                  </a:moveTo>
                  <a:lnTo>
                    <a:pt x="527212" y="131485"/>
                  </a:lnTo>
                  <a:lnTo>
                    <a:pt x="524437" y="135188"/>
                  </a:lnTo>
                  <a:lnTo>
                    <a:pt x="529987" y="135188"/>
                  </a:lnTo>
                  <a:lnTo>
                    <a:pt x="529987" y="131485"/>
                  </a:lnTo>
                  <a:close/>
                </a:path>
                <a:path w="530225" h="138429">
                  <a:moveTo>
                    <a:pt x="6474" y="2777"/>
                  </a:moveTo>
                  <a:lnTo>
                    <a:pt x="2774" y="5556"/>
                  </a:lnTo>
                  <a:lnTo>
                    <a:pt x="6474" y="5556"/>
                  </a:lnTo>
                  <a:lnTo>
                    <a:pt x="6474" y="2777"/>
                  </a:lnTo>
                  <a:close/>
                </a:path>
                <a:path w="530225" h="138429">
                  <a:moveTo>
                    <a:pt x="524437" y="2777"/>
                  </a:moveTo>
                  <a:lnTo>
                    <a:pt x="6474" y="2777"/>
                  </a:lnTo>
                  <a:lnTo>
                    <a:pt x="6474" y="5556"/>
                  </a:lnTo>
                  <a:lnTo>
                    <a:pt x="524437" y="5556"/>
                  </a:lnTo>
                  <a:lnTo>
                    <a:pt x="524437" y="2777"/>
                  </a:lnTo>
                  <a:close/>
                </a:path>
                <a:path w="530225" h="138429">
                  <a:moveTo>
                    <a:pt x="529987" y="2777"/>
                  </a:moveTo>
                  <a:lnTo>
                    <a:pt x="524437" y="2777"/>
                  </a:lnTo>
                  <a:lnTo>
                    <a:pt x="527212" y="5556"/>
                  </a:lnTo>
                  <a:lnTo>
                    <a:pt x="529987" y="5556"/>
                  </a:lnTo>
                  <a:lnTo>
                    <a:pt x="529987" y="2777"/>
                  </a:lnTo>
                  <a:close/>
                </a:path>
              </a:pathLst>
            </a:custGeom>
            <a:solidFill>
              <a:srgbClr val="000000"/>
            </a:solidFill>
          </p:spPr>
          <p:txBody>
            <a:bodyPr wrap="square" lIns="0" tIns="0" rIns="0" bIns="0" rtlCol="0"/>
            <a:lstStyle/>
            <a:p>
              <a:endParaRPr/>
            </a:p>
          </p:txBody>
        </p:sp>
        <p:sp>
          <p:nvSpPr>
            <p:cNvPr id="43" name="object 43"/>
            <p:cNvSpPr/>
            <p:nvPr/>
          </p:nvSpPr>
          <p:spPr>
            <a:xfrm>
              <a:off x="6335929" y="4920874"/>
              <a:ext cx="700405" cy="130810"/>
            </a:xfrm>
            <a:custGeom>
              <a:avLst/>
              <a:gdLst/>
              <a:ahLst/>
              <a:cxnLst/>
              <a:rect l="l" t="t" r="r" b="b"/>
              <a:pathLst>
                <a:path w="700404" h="130810">
                  <a:moveTo>
                    <a:pt x="700174" y="0"/>
                  </a:moveTo>
                  <a:lnTo>
                    <a:pt x="0" y="0"/>
                  </a:lnTo>
                  <a:lnTo>
                    <a:pt x="0" y="130559"/>
                  </a:lnTo>
                  <a:lnTo>
                    <a:pt x="700174" y="130559"/>
                  </a:lnTo>
                  <a:lnTo>
                    <a:pt x="700174" y="0"/>
                  </a:lnTo>
                  <a:close/>
                </a:path>
              </a:pathLst>
            </a:custGeom>
            <a:solidFill>
              <a:srgbClr val="99CCFF"/>
            </a:solidFill>
          </p:spPr>
          <p:txBody>
            <a:bodyPr wrap="square" lIns="0" tIns="0" rIns="0" bIns="0" rtlCol="0"/>
            <a:lstStyle/>
            <a:p>
              <a:endParaRPr/>
            </a:p>
          </p:txBody>
        </p:sp>
        <p:sp>
          <p:nvSpPr>
            <p:cNvPr id="44" name="object 44"/>
            <p:cNvSpPr/>
            <p:nvPr/>
          </p:nvSpPr>
          <p:spPr>
            <a:xfrm>
              <a:off x="3866349" y="4918100"/>
              <a:ext cx="3521710" cy="828040"/>
            </a:xfrm>
            <a:custGeom>
              <a:avLst/>
              <a:gdLst/>
              <a:ahLst/>
              <a:cxnLst/>
              <a:rect l="l" t="t" r="r" b="b"/>
              <a:pathLst>
                <a:path w="3521709" h="828039">
                  <a:moveTo>
                    <a:pt x="46253" y="692619"/>
                  </a:moveTo>
                  <a:lnTo>
                    <a:pt x="43776" y="684288"/>
                  </a:lnTo>
                  <a:lnTo>
                    <a:pt x="23126" y="614832"/>
                  </a:lnTo>
                  <a:lnTo>
                    <a:pt x="0" y="692619"/>
                  </a:lnTo>
                  <a:lnTo>
                    <a:pt x="20345" y="692619"/>
                  </a:lnTo>
                  <a:lnTo>
                    <a:pt x="20345" y="827811"/>
                  </a:lnTo>
                  <a:lnTo>
                    <a:pt x="25895" y="827811"/>
                  </a:lnTo>
                  <a:lnTo>
                    <a:pt x="25895" y="692619"/>
                  </a:lnTo>
                  <a:lnTo>
                    <a:pt x="46253" y="692619"/>
                  </a:lnTo>
                  <a:close/>
                </a:path>
                <a:path w="3521709" h="828039">
                  <a:moveTo>
                    <a:pt x="3172523" y="2781"/>
                  </a:moveTo>
                  <a:lnTo>
                    <a:pt x="3171596" y="927"/>
                  </a:lnTo>
                  <a:lnTo>
                    <a:pt x="3169755" y="0"/>
                  </a:lnTo>
                  <a:lnTo>
                    <a:pt x="3166973" y="0"/>
                  </a:lnTo>
                  <a:lnTo>
                    <a:pt x="3166973" y="5562"/>
                  </a:lnTo>
                  <a:lnTo>
                    <a:pt x="3166973" y="130556"/>
                  </a:lnTo>
                  <a:lnTo>
                    <a:pt x="2473274" y="130556"/>
                  </a:lnTo>
                  <a:lnTo>
                    <a:pt x="2473274" y="5562"/>
                  </a:lnTo>
                  <a:lnTo>
                    <a:pt x="3166973" y="5562"/>
                  </a:lnTo>
                  <a:lnTo>
                    <a:pt x="3166973" y="0"/>
                  </a:lnTo>
                  <a:lnTo>
                    <a:pt x="2469578" y="0"/>
                  </a:lnTo>
                  <a:lnTo>
                    <a:pt x="2467724" y="927"/>
                  </a:lnTo>
                  <a:lnTo>
                    <a:pt x="2466797" y="2781"/>
                  </a:lnTo>
                  <a:lnTo>
                    <a:pt x="2466797" y="133337"/>
                  </a:lnTo>
                  <a:lnTo>
                    <a:pt x="2467724" y="136118"/>
                  </a:lnTo>
                  <a:lnTo>
                    <a:pt x="2469578" y="137045"/>
                  </a:lnTo>
                  <a:lnTo>
                    <a:pt x="3169755" y="137045"/>
                  </a:lnTo>
                  <a:lnTo>
                    <a:pt x="3171596" y="136118"/>
                  </a:lnTo>
                  <a:lnTo>
                    <a:pt x="3172523" y="133337"/>
                  </a:lnTo>
                  <a:lnTo>
                    <a:pt x="3172523" y="130556"/>
                  </a:lnTo>
                  <a:lnTo>
                    <a:pt x="3172523" y="5562"/>
                  </a:lnTo>
                  <a:lnTo>
                    <a:pt x="3172523" y="2781"/>
                  </a:lnTo>
                  <a:close/>
                </a:path>
                <a:path w="3521709" h="828039">
                  <a:moveTo>
                    <a:pt x="3521227" y="135191"/>
                  </a:moveTo>
                  <a:lnTo>
                    <a:pt x="3515677" y="135191"/>
                  </a:lnTo>
                  <a:lnTo>
                    <a:pt x="3515677" y="177787"/>
                  </a:lnTo>
                  <a:lnTo>
                    <a:pt x="3521227" y="177787"/>
                  </a:lnTo>
                  <a:lnTo>
                    <a:pt x="3521227" y="135191"/>
                  </a:lnTo>
                  <a:close/>
                </a:path>
              </a:pathLst>
            </a:custGeom>
            <a:solidFill>
              <a:srgbClr val="000000"/>
            </a:solidFill>
          </p:spPr>
          <p:txBody>
            <a:bodyPr wrap="square" lIns="0" tIns="0" rIns="0" bIns="0" rtlCol="0"/>
            <a:lstStyle/>
            <a:p>
              <a:endParaRPr/>
            </a:p>
          </p:txBody>
        </p:sp>
      </p:grpSp>
      <p:grpSp>
        <p:nvGrpSpPr>
          <p:cNvPr id="45" name="object 45"/>
          <p:cNvGrpSpPr/>
          <p:nvPr/>
        </p:nvGrpSpPr>
        <p:grpSpPr>
          <a:xfrm>
            <a:off x="7304671" y="2111187"/>
            <a:ext cx="88174" cy="248386"/>
            <a:chOff x="3185607" y="4083810"/>
            <a:chExt cx="97155" cy="273685"/>
          </a:xfrm>
        </p:grpSpPr>
        <p:sp>
          <p:nvSpPr>
            <p:cNvPr id="46" name="object 46"/>
            <p:cNvSpPr/>
            <p:nvPr/>
          </p:nvSpPr>
          <p:spPr>
            <a:xfrm>
              <a:off x="3190231" y="4089367"/>
              <a:ext cx="86995" cy="267970"/>
            </a:xfrm>
            <a:custGeom>
              <a:avLst/>
              <a:gdLst/>
              <a:ahLst/>
              <a:cxnLst/>
              <a:rect l="l" t="t" r="r" b="b"/>
              <a:pathLst>
                <a:path w="86995" h="267970">
                  <a:moveTo>
                    <a:pt x="43472" y="0"/>
                  </a:moveTo>
                  <a:lnTo>
                    <a:pt x="0" y="67594"/>
                  </a:lnTo>
                  <a:lnTo>
                    <a:pt x="22198" y="67594"/>
                  </a:lnTo>
                  <a:lnTo>
                    <a:pt x="22198" y="267600"/>
                  </a:lnTo>
                  <a:lnTo>
                    <a:pt x="65670" y="267600"/>
                  </a:lnTo>
                  <a:lnTo>
                    <a:pt x="65670" y="67594"/>
                  </a:lnTo>
                  <a:lnTo>
                    <a:pt x="86944" y="67594"/>
                  </a:lnTo>
                  <a:lnTo>
                    <a:pt x="43472" y="0"/>
                  </a:lnTo>
                  <a:close/>
                </a:path>
              </a:pathLst>
            </a:custGeom>
            <a:solidFill>
              <a:srgbClr val="FF0000"/>
            </a:solidFill>
          </p:spPr>
          <p:txBody>
            <a:bodyPr wrap="square" lIns="0" tIns="0" rIns="0" bIns="0" rtlCol="0"/>
            <a:lstStyle/>
            <a:p>
              <a:endParaRPr/>
            </a:p>
          </p:txBody>
        </p:sp>
        <p:sp>
          <p:nvSpPr>
            <p:cNvPr id="47" name="object 47"/>
            <p:cNvSpPr/>
            <p:nvPr/>
          </p:nvSpPr>
          <p:spPr>
            <a:xfrm>
              <a:off x="3185607" y="4083810"/>
              <a:ext cx="97155" cy="273685"/>
            </a:xfrm>
            <a:custGeom>
              <a:avLst/>
              <a:gdLst/>
              <a:ahLst/>
              <a:cxnLst/>
              <a:rect l="l" t="t" r="r" b="b"/>
              <a:pathLst>
                <a:path w="97154" h="273685">
                  <a:moveTo>
                    <a:pt x="24047" y="73150"/>
                  </a:moveTo>
                  <a:lnTo>
                    <a:pt x="24047" y="273156"/>
                  </a:lnTo>
                  <a:lnTo>
                    <a:pt x="29597" y="273156"/>
                  </a:lnTo>
                  <a:lnTo>
                    <a:pt x="29597" y="75928"/>
                  </a:lnTo>
                  <a:lnTo>
                    <a:pt x="26822" y="75928"/>
                  </a:lnTo>
                  <a:lnTo>
                    <a:pt x="24047" y="73150"/>
                  </a:lnTo>
                  <a:close/>
                </a:path>
                <a:path w="97154" h="273685">
                  <a:moveTo>
                    <a:pt x="86740" y="70373"/>
                  </a:moveTo>
                  <a:lnTo>
                    <a:pt x="67519" y="70373"/>
                  </a:lnTo>
                  <a:lnTo>
                    <a:pt x="67519" y="273156"/>
                  </a:lnTo>
                  <a:lnTo>
                    <a:pt x="73069" y="273156"/>
                  </a:lnTo>
                  <a:lnTo>
                    <a:pt x="73069" y="75928"/>
                  </a:lnTo>
                  <a:lnTo>
                    <a:pt x="70294" y="75928"/>
                  </a:lnTo>
                  <a:lnTo>
                    <a:pt x="73069" y="73150"/>
                  </a:lnTo>
                  <a:lnTo>
                    <a:pt x="88527" y="73150"/>
                  </a:lnTo>
                  <a:lnTo>
                    <a:pt x="86740" y="70373"/>
                  </a:lnTo>
                  <a:close/>
                </a:path>
                <a:path w="97154" h="273685">
                  <a:moveTo>
                    <a:pt x="48096" y="0"/>
                  </a:moveTo>
                  <a:lnTo>
                    <a:pt x="0" y="75928"/>
                  </a:lnTo>
                  <a:lnTo>
                    <a:pt x="24047" y="75928"/>
                  </a:lnTo>
                  <a:lnTo>
                    <a:pt x="24047" y="75002"/>
                  </a:lnTo>
                  <a:lnTo>
                    <a:pt x="7399" y="75002"/>
                  </a:lnTo>
                  <a:lnTo>
                    <a:pt x="4624" y="70373"/>
                  </a:lnTo>
                  <a:lnTo>
                    <a:pt x="10376" y="70373"/>
                  </a:lnTo>
                  <a:lnTo>
                    <a:pt x="48558" y="11003"/>
                  </a:lnTo>
                  <a:lnTo>
                    <a:pt x="46245" y="7407"/>
                  </a:lnTo>
                  <a:lnTo>
                    <a:pt x="52878" y="7407"/>
                  </a:lnTo>
                  <a:lnTo>
                    <a:pt x="48096" y="0"/>
                  </a:lnTo>
                  <a:close/>
                </a:path>
                <a:path w="97154" h="273685">
                  <a:moveTo>
                    <a:pt x="29597" y="73150"/>
                  </a:moveTo>
                  <a:lnTo>
                    <a:pt x="24047" y="73150"/>
                  </a:lnTo>
                  <a:lnTo>
                    <a:pt x="26822" y="75928"/>
                  </a:lnTo>
                  <a:lnTo>
                    <a:pt x="29597" y="75928"/>
                  </a:lnTo>
                  <a:lnTo>
                    <a:pt x="29597" y="73150"/>
                  </a:lnTo>
                  <a:close/>
                </a:path>
                <a:path w="97154" h="273685">
                  <a:moveTo>
                    <a:pt x="73069" y="73150"/>
                  </a:moveTo>
                  <a:lnTo>
                    <a:pt x="70294" y="75928"/>
                  </a:lnTo>
                  <a:lnTo>
                    <a:pt x="73069" y="75928"/>
                  </a:lnTo>
                  <a:lnTo>
                    <a:pt x="73069" y="73150"/>
                  </a:lnTo>
                  <a:close/>
                </a:path>
                <a:path w="97154" h="273685">
                  <a:moveTo>
                    <a:pt x="88527" y="73150"/>
                  </a:moveTo>
                  <a:lnTo>
                    <a:pt x="73069" y="73150"/>
                  </a:lnTo>
                  <a:lnTo>
                    <a:pt x="73069" y="75928"/>
                  </a:lnTo>
                  <a:lnTo>
                    <a:pt x="97116" y="75928"/>
                  </a:lnTo>
                  <a:lnTo>
                    <a:pt x="96519" y="75002"/>
                  </a:lnTo>
                  <a:lnTo>
                    <a:pt x="89717" y="75002"/>
                  </a:lnTo>
                  <a:lnTo>
                    <a:pt x="88527" y="73150"/>
                  </a:lnTo>
                  <a:close/>
                </a:path>
                <a:path w="97154" h="273685">
                  <a:moveTo>
                    <a:pt x="10376" y="70373"/>
                  </a:moveTo>
                  <a:lnTo>
                    <a:pt x="4624" y="70373"/>
                  </a:lnTo>
                  <a:lnTo>
                    <a:pt x="7399" y="75002"/>
                  </a:lnTo>
                  <a:lnTo>
                    <a:pt x="10376" y="70373"/>
                  </a:lnTo>
                  <a:close/>
                </a:path>
                <a:path w="97154" h="273685">
                  <a:moveTo>
                    <a:pt x="29597" y="70373"/>
                  </a:moveTo>
                  <a:lnTo>
                    <a:pt x="10376" y="70373"/>
                  </a:lnTo>
                  <a:lnTo>
                    <a:pt x="7399" y="75002"/>
                  </a:lnTo>
                  <a:lnTo>
                    <a:pt x="24047" y="75002"/>
                  </a:lnTo>
                  <a:lnTo>
                    <a:pt x="24047" y="73150"/>
                  </a:lnTo>
                  <a:lnTo>
                    <a:pt x="29597" y="73150"/>
                  </a:lnTo>
                  <a:lnTo>
                    <a:pt x="29597" y="70373"/>
                  </a:lnTo>
                  <a:close/>
                </a:path>
                <a:path w="97154" h="273685">
                  <a:moveTo>
                    <a:pt x="52878" y="7407"/>
                  </a:moveTo>
                  <a:lnTo>
                    <a:pt x="50871" y="7407"/>
                  </a:lnTo>
                  <a:lnTo>
                    <a:pt x="48558" y="11003"/>
                  </a:lnTo>
                  <a:lnTo>
                    <a:pt x="89717" y="75002"/>
                  </a:lnTo>
                  <a:lnTo>
                    <a:pt x="91568" y="70373"/>
                  </a:lnTo>
                  <a:lnTo>
                    <a:pt x="93530" y="70373"/>
                  </a:lnTo>
                  <a:lnTo>
                    <a:pt x="52878" y="7407"/>
                  </a:lnTo>
                  <a:close/>
                </a:path>
                <a:path w="97154" h="273685">
                  <a:moveTo>
                    <a:pt x="93530" y="70373"/>
                  </a:moveTo>
                  <a:lnTo>
                    <a:pt x="91568" y="70373"/>
                  </a:lnTo>
                  <a:lnTo>
                    <a:pt x="89717" y="75002"/>
                  </a:lnTo>
                  <a:lnTo>
                    <a:pt x="96519" y="75002"/>
                  </a:lnTo>
                  <a:lnTo>
                    <a:pt x="93530" y="70373"/>
                  </a:lnTo>
                  <a:close/>
                </a:path>
                <a:path w="97154" h="273685">
                  <a:moveTo>
                    <a:pt x="50871" y="7407"/>
                  </a:moveTo>
                  <a:lnTo>
                    <a:pt x="46245" y="7407"/>
                  </a:lnTo>
                  <a:lnTo>
                    <a:pt x="48558" y="11003"/>
                  </a:lnTo>
                  <a:lnTo>
                    <a:pt x="50871" y="7407"/>
                  </a:lnTo>
                  <a:close/>
                </a:path>
              </a:pathLst>
            </a:custGeom>
            <a:solidFill>
              <a:srgbClr val="000000"/>
            </a:solidFill>
          </p:spPr>
          <p:txBody>
            <a:bodyPr wrap="square" lIns="0" tIns="0" rIns="0" bIns="0" rtlCol="0"/>
            <a:lstStyle/>
            <a:p>
              <a:endParaRPr/>
            </a:p>
          </p:txBody>
        </p:sp>
      </p:grpSp>
      <p:sp>
        <p:nvSpPr>
          <p:cNvPr id="48" name="object 48"/>
          <p:cNvSpPr txBox="1"/>
          <p:nvPr/>
        </p:nvSpPr>
        <p:spPr>
          <a:xfrm>
            <a:off x="6074229" y="1776189"/>
            <a:ext cx="7090826" cy="1302282"/>
          </a:xfrm>
          <a:prstGeom prst="rect">
            <a:avLst/>
          </a:prstGeom>
        </p:spPr>
        <p:txBody>
          <a:bodyPr vert="horz" wrap="square" lIns="0" tIns="91632" rIns="0" bIns="0" rtlCol="0">
            <a:spAutoFit/>
          </a:bodyPr>
          <a:lstStyle/>
          <a:p>
            <a:pPr marL="1217201">
              <a:spcBef>
                <a:spcPts val="27"/>
              </a:spcBef>
            </a:pPr>
            <a:r>
              <a:rPr sz="1316" spc="-9" dirty="0">
                <a:solidFill>
                  <a:srgbClr val="FF0000"/>
                </a:solidFill>
                <a:latin typeface="Calibri"/>
                <a:cs typeface="Calibri"/>
              </a:rPr>
              <a:t>priority</a:t>
            </a:r>
            <a:endParaRPr sz="1316" dirty="0">
              <a:latin typeface="Calibri"/>
              <a:cs typeface="Calibri"/>
            </a:endParaRPr>
          </a:p>
          <a:p>
            <a:pPr marL="1768744">
              <a:spcBef>
                <a:spcPts val="359"/>
              </a:spcBef>
            </a:pPr>
            <a:r>
              <a:rPr sz="1543" spc="-23" dirty="0">
                <a:latin typeface="Symbol"/>
                <a:cs typeface="Symbol"/>
              </a:rPr>
              <a:t></a:t>
            </a:r>
            <a:r>
              <a:rPr sz="1498" spc="-34" baseline="-20202" dirty="0">
                <a:latin typeface="Calibri"/>
                <a:cs typeface="Calibri"/>
              </a:rPr>
              <a:t>1</a:t>
            </a:r>
            <a:endParaRPr sz="1498" baseline="-20202" dirty="0">
              <a:latin typeface="Calibri"/>
              <a:cs typeface="Calibri"/>
            </a:endParaRPr>
          </a:p>
          <a:p>
            <a:pPr marL="1768744">
              <a:spcBef>
                <a:spcPts val="879"/>
              </a:spcBef>
            </a:pPr>
            <a:r>
              <a:rPr sz="1543" spc="-23" dirty="0">
                <a:latin typeface="Symbol"/>
                <a:cs typeface="Symbol"/>
              </a:rPr>
              <a:t></a:t>
            </a:r>
            <a:r>
              <a:rPr sz="1498" spc="-34" baseline="-20202" dirty="0">
                <a:latin typeface="Calibri"/>
                <a:cs typeface="Calibri"/>
              </a:rPr>
              <a:t>2</a:t>
            </a:r>
            <a:endParaRPr sz="1498" baseline="-20202" dirty="0">
              <a:latin typeface="Calibri"/>
              <a:cs typeface="Calibri"/>
            </a:endParaRPr>
          </a:p>
          <a:p>
            <a:pPr marL="1768744">
              <a:spcBef>
                <a:spcPts val="962"/>
              </a:spcBef>
            </a:pPr>
            <a:r>
              <a:rPr sz="1543" spc="-23" dirty="0">
                <a:latin typeface="Symbol"/>
                <a:cs typeface="Symbol"/>
              </a:rPr>
              <a:t></a:t>
            </a:r>
            <a:r>
              <a:rPr sz="1498" spc="-34" baseline="-20202" dirty="0">
                <a:latin typeface="Calibri"/>
                <a:cs typeface="Calibri"/>
              </a:rPr>
              <a:t>3</a:t>
            </a:r>
            <a:endParaRPr sz="1498" baseline="-20202" dirty="0">
              <a:latin typeface="Calibri"/>
              <a:cs typeface="Calibri"/>
            </a:endParaRPr>
          </a:p>
        </p:txBody>
      </p:sp>
      <p:sp>
        <p:nvSpPr>
          <p:cNvPr id="49" name="object 49"/>
          <p:cNvSpPr txBox="1"/>
          <p:nvPr/>
        </p:nvSpPr>
        <p:spPr>
          <a:xfrm>
            <a:off x="7585267" y="3395497"/>
            <a:ext cx="284693" cy="1111111"/>
          </a:xfrm>
          <a:prstGeom prst="rect">
            <a:avLst/>
          </a:prstGeom>
        </p:spPr>
        <p:txBody>
          <a:bodyPr vert="horz" wrap="square" lIns="0" tIns="12102" rIns="0" bIns="0" rtlCol="0">
            <a:spAutoFit/>
          </a:bodyPr>
          <a:lstStyle/>
          <a:p>
            <a:pPr marL="11527">
              <a:spcBef>
                <a:spcPts val="95"/>
              </a:spcBef>
            </a:pPr>
            <a:r>
              <a:rPr sz="1316" spc="-18" dirty="0">
                <a:latin typeface="Symbol"/>
                <a:cs typeface="Symbol"/>
              </a:rPr>
              <a:t></a:t>
            </a:r>
            <a:r>
              <a:rPr sz="1316" spc="-18" dirty="0">
                <a:latin typeface="Times New Roman"/>
                <a:cs typeface="Times New Roman"/>
              </a:rPr>
              <a:t>(t)</a:t>
            </a:r>
            <a:endParaRPr sz="1316">
              <a:latin typeface="Times New Roman"/>
              <a:cs typeface="Times New Roman"/>
            </a:endParaRPr>
          </a:p>
          <a:p>
            <a:pPr marL="170016">
              <a:spcBef>
                <a:spcPts val="1193"/>
              </a:spcBef>
            </a:pPr>
            <a:r>
              <a:rPr sz="998" spc="-45" dirty="0">
                <a:latin typeface="Times New Roman"/>
                <a:cs typeface="Times New Roman"/>
              </a:rPr>
              <a:t>3</a:t>
            </a:r>
            <a:endParaRPr sz="998">
              <a:latin typeface="Times New Roman"/>
              <a:cs typeface="Times New Roman"/>
            </a:endParaRPr>
          </a:p>
          <a:p>
            <a:pPr marL="170016">
              <a:spcBef>
                <a:spcPts val="390"/>
              </a:spcBef>
            </a:pPr>
            <a:r>
              <a:rPr sz="998" spc="-45" dirty="0">
                <a:latin typeface="Times New Roman"/>
                <a:cs typeface="Times New Roman"/>
              </a:rPr>
              <a:t>2</a:t>
            </a:r>
            <a:endParaRPr sz="998">
              <a:latin typeface="Times New Roman"/>
              <a:cs typeface="Times New Roman"/>
            </a:endParaRPr>
          </a:p>
          <a:p>
            <a:pPr marL="170016">
              <a:spcBef>
                <a:spcPts val="345"/>
              </a:spcBef>
            </a:pPr>
            <a:r>
              <a:rPr sz="998" spc="-45" dirty="0">
                <a:latin typeface="Times New Roman"/>
                <a:cs typeface="Times New Roman"/>
              </a:rPr>
              <a:t>1</a:t>
            </a:r>
            <a:endParaRPr sz="998">
              <a:latin typeface="Times New Roman"/>
              <a:cs typeface="Times New Roman"/>
            </a:endParaRPr>
          </a:p>
          <a:p>
            <a:pPr marL="170016">
              <a:spcBef>
                <a:spcPts val="349"/>
              </a:spcBef>
            </a:pPr>
            <a:r>
              <a:rPr sz="998" spc="-45" dirty="0">
                <a:latin typeface="Times New Roman"/>
                <a:cs typeface="Times New Roman"/>
              </a:rPr>
              <a:t>0</a:t>
            </a:r>
            <a:endParaRPr sz="998">
              <a:latin typeface="Times New Roman"/>
              <a:cs typeface="Times New Roman"/>
            </a:endParaRPr>
          </a:p>
        </p:txBody>
      </p:sp>
      <p:grpSp>
        <p:nvGrpSpPr>
          <p:cNvPr id="50" name="object 50"/>
          <p:cNvGrpSpPr/>
          <p:nvPr/>
        </p:nvGrpSpPr>
        <p:grpSpPr>
          <a:xfrm>
            <a:off x="7326495" y="2359094"/>
            <a:ext cx="44952" cy="633356"/>
            <a:chOff x="3209654" y="4356967"/>
            <a:chExt cx="49530" cy="697865"/>
          </a:xfrm>
        </p:grpSpPr>
        <p:sp>
          <p:nvSpPr>
            <p:cNvPr id="51" name="object 51"/>
            <p:cNvSpPr/>
            <p:nvPr/>
          </p:nvSpPr>
          <p:spPr>
            <a:xfrm>
              <a:off x="3212429" y="4356967"/>
              <a:ext cx="43815" cy="694690"/>
            </a:xfrm>
            <a:custGeom>
              <a:avLst/>
              <a:gdLst/>
              <a:ahLst/>
              <a:cxnLst/>
              <a:rect l="l" t="t" r="r" b="b"/>
              <a:pathLst>
                <a:path w="43814" h="694689">
                  <a:moveTo>
                    <a:pt x="43472" y="0"/>
                  </a:moveTo>
                  <a:lnTo>
                    <a:pt x="0" y="0"/>
                  </a:lnTo>
                  <a:lnTo>
                    <a:pt x="0" y="694466"/>
                  </a:lnTo>
                  <a:lnTo>
                    <a:pt x="43472" y="694466"/>
                  </a:lnTo>
                  <a:lnTo>
                    <a:pt x="43472" y="0"/>
                  </a:lnTo>
                  <a:close/>
                </a:path>
              </a:pathLst>
            </a:custGeom>
            <a:solidFill>
              <a:srgbClr val="FF0000"/>
            </a:solidFill>
          </p:spPr>
          <p:txBody>
            <a:bodyPr wrap="square" lIns="0" tIns="0" rIns="0" bIns="0" rtlCol="0"/>
            <a:lstStyle/>
            <a:p>
              <a:endParaRPr/>
            </a:p>
          </p:txBody>
        </p:sp>
        <p:sp>
          <p:nvSpPr>
            <p:cNvPr id="52" name="object 52"/>
            <p:cNvSpPr/>
            <p:nvPr/>
          </p:nvSpPr>
          <p:spPr>
            <a:xfrm>
              <a:off x="3209645" y="4357369"/>
              <a:ext cx="49530" cy="697230"/>
            </a:xfrm>
            <a:custGeom>
              <a:avLst/>
              <a:gdLst/>
              <a:ahLst/>
              <a:cxnLst/>
              <a:rect l="l" t="t" r="r" b="b"/>
              <a:pathLst>
                <a:path w="49529" h="697229">
                  <a:moveTo>
                    <a:pt x="49022" y="0"/>
                  </a:moveTo>
                  <a:lnTo>
                    <a:pt x="43472" y="0"/>
                  </a:lnTo>
                  <a:lnTo>
                    <a:pt x="43472" y="690880"/>
                  </a:lnTo>
                  <a:lnTo>
                    <a:pt x="43472" y="691299"/>
                  </a:lnTo>
                  <a:lnTo>
                    <a:pt x="43472" y="694067"/>
                  </a:lnTo>
                  <a:lnTo>
                    <a:pt x="43472" y="694690"/>
                  </a:lnTo>
                  <a:lnTo>
                    <a:pt x="4279" y="694690"/>
                  </a:lnTo>
                  <a:lnTo>
                    <a:pt x="4279" y="692797"/>
                  </a:lnTo>
                  <a:lnTo>
                    <a:pt x="5549" y="694067"/>
                  </a:lnTo>
                  <a:lnTo>
                    <a:pt x="43472" y="694067"/>
                  </a:lnTo>
                  <a:lnTo>
                    <a:pt x="43472" y="691299"/>
                  </a:lnTo>
                  <a:lnTo>
                    <a:pt x="5549" y="691299"/>
                  </a:lnTo>
                  <a:lnTo>
                    <a:pt x="4279" y="691299"/>
                  </a:lnTo>
                  <a:lnTo>
                    <a:pt x="4279" y="690880"/>
                  </a:lnTo>
                  <a:lnTo>
                    <a:pt x="5549" y="690880"/>
                  </a:lnTo>
                  <a:lnTo>
                    <a:pt x="5549" y="0"/>
                  </a:lnTo>
                  <a:lnTo>
                    <a:pt x="0" y="0"/>
                  </a:lnTo>
                  <a:lnTo>
                    <a:pt x="0" y="690880"/>
                  </a:lnTo>
                  <a:lnTo>
                    <a:pt x="0" y="694690"/>
                  </a:lnTo>
                  <a:lnTo>
                    <a:pt x="0" y="697230"/>
                  </a:lnTo>
                  <a:lnTo>
                    <a:pt x="49022" y="697230"/>
                  </a:lnTo>
                  <a:lnTo>
                    <a:pt x="49022" y="694690"/>
                  </a:lnTo>
                  <a:lnTo>
                    <a:pt x="44754" y="694690"/>
                  </a:lnTo>
                  <a:lnTo>
                    <a:pt x="44754" y="694067"/>
                  </a:lnTo>
                  <a:lnTo>
                    <a:pt x="49022" y="694067"/>
                  </a:lnTo>
                  <a:lnTo>
                    <a:pt x="49022" y="691299"/>
                  </a:lnTo>
                  <a:lnTo>
                    <a:pt x="46253" y="691299"/>
                  </a:lnTo>
                  <a:lnTo>
                    <a:pt x="44754" y="692797"/>
                  </a:lnTo>
                  <a:lnTo>
                    <a:pt x="44754" y="690880"/>
                  </a:lnTo>
                  <a:lnTo>
                    <a:pt x="49022" y="690880"/>
                  </a:lnTo>
                  <a:lnTo>
                    <a:pt x="49022" y="0"/>
                  </a:lnTo>
                  <a:close/>
                </a:path>
              </a:pathLst>
            </a:custGeom>
            <a:solidFill>
              <a:srgbClr val="000000"/>
            </a:solidFill>
          </p:spPr>
          <p:txBody>
            <a:bodyPr wrap="square" lIns="0" tIns="0" rIns="0" bIns="0" rtlCol="0"/>
            <a:lstStyle/>
            <a:p>
              <a:endParaRPr/>
            </a:p>
          </p:txBody>
        </p:sp>
      </p:grpSp>
      <p:grpSp>
        <p:nvGrpSpPr>
          <p:cNvPr id="53" name="object 53"/>
          <p:cNvGrpSpPr/>
          <p:nvPr/>
        </p:nvGrpSpPr>
        <p:grpSpPr>
          <a:xfrm>
            <a:off x="7904027" y="2359094"/>
            <a:ext cx="3449747" cy="2139811"/>
            <a:chOff x="3846009" y="4356967"/>
            <a:chExt cx="3801110" cy="2357755"/>
          </a:xfrm>
        </p:grpSpPr>
        <p:sp>
          <p:nvSpPr>
            <p:cNvPr id="54" name="object 54"/>
            <p:cNvSpPr/>
            <p:nvPr/>
          </p:nvSpPr>
          <p:spPr>
            <a:xfrm>
              <a:off x="5812417" y="4527342"/>
              <a:ext cx="523875" cy="132715"/>
            </a:xfrm>
            <a:custGeom>
              <a:avLst/>
              <a:gdLst/>
              <a:ahLst/>
              <a:cxnLst/>
              <a:rect l="l" t="t" r="r" b="b"/>
              <a:pathLst>
                <a:path w="523875" h="132714">
                  <a:moveTo>
                    <a:pt x="523512" y="0"/>
                  </a:moveTo>
                  <a:lnTo>
                    <a:pt x="0" y="0"/>
                  </a:lnTo>
                  <a:lnTo>
                    <a:pt x="0" y="132411"/>
                  </a:lnTo>
                  <a:lnTo>
                    <a:pt x="523512" y="132411"/>
                  </a:lnTo>
                  <a:lnTo>
                    <a:pt x="523512" y="0"/>
                  </a:lnTo>
                  <a:close/>
                </a:path>
              </a:pathLst>
            </a:custGeom>
            <a:solidFill>
              <a:srgbClr val="FF99CC"/>
            </a:solidFill>
          </p:spPr>
          <p:txBody>
            <a:bodyPr wrap="square" lIns="0" tIns="0" rIns="0" bIns="0" rtlCol="0"/>
            <a:lstStyle/>
            <a:p>
              <a:endParaRPr/>
            </a:p>
          </p:txBody>
        </p:sp>
        <p:sp>
          <p:nvSpPr>
            <p:cNvPr id="55" name="object 55"/>
            <p:cNvSpPr/>
            <p:nvPr/>
          </p:nvSpPr>
          <p:spPr>
            <a:xfrm>
              <a:off x="5809642" y="4524565"/>
              <a:ext cx="530225" cy="138430"/>
            </a:xfrm>
            <a:custGeom>
              <a:avLst/>
              <a:gdLst/>
              <a:ahLst/>
              <a:cxnLst/>
              <a:rect l="l" t="t" r="r" b="b"/>
              <a:pathLst>
                <a:path w="530225" h="138429">
                  <a:moveTo>
                    <a:pt x="526286" y="0"/>
                  </a:moveTo>
                  <a:lnTo>
                    <a:pt x="2774" y="0"/>
                  </a:lnTo>
                  <a:lnTo>
                    <a:pt x="924" y="925"/>
                  </a:lnTo>
                  <a:lnTo>
                    <a:pt x="0" y="2777"/>
                  </a:lnTo>
                  <a:lnTo>
                    <a:pt x="0" y="135188"/>
                  </a:lnTo>
                  <a:lnTo>
                    <a:pt x="924" y="137041"/>
                  </a:lnTo>
                  <a:lnTo>
                    <a:pt x="2774" y="137967"/>
                  </a:lnTo>
                  <a:lnTo>
                    <a:pt x="526286" y="137967"/>
                  </a:lnTo>
                  <a:lnTo>
                    <a:pt x="529061" y="137041"/>
                  </a:lnTo>
                  <a:lnTo>
                    <a:pt x="529986" y="135188"/>
                  </a:lnTo>
                  <a:lnTo>
                    <a:pt x="5549" y="135188"/>
                  </a:lnTo>
                  <a:lnTo>
                    <a:pt x="2774" y="131485"/>
                  </a:lnTo>
                  <a:lnTo>
                    <a:pt x="5549" y="131485"/>
                  </a:lnTo>
                  <a:lnTo>
                    <a:pt x="5549" y="5556"/>
                  </a:lnTo>
                  <a:lnTo>
                    <a:pt x="2774" y="5556"/>
                  </a:lnTo>
                  <a:lnTo>
                    <a:pt x="5549" y="2777"/>
                  </a:lnTo>
                  <a:lnTo>
                    <a:pt x="529986" y="2777"/>
                  </a:lnTo>
                  <a:lnTo>
                    <a:pt x="529061" y="925"/>
                  </a:lnTo>
                  <a:lnTo>
                    <a:pt x="526286" y="0"/>
                  </a:lnTo>
                  <a:close/>
                </a:path>
                <a:path w="530225" h="138429">
                  <a:moveTo>
                    <a:pt x="5549" y="131485"/>
                  </a:moveTo>
                  <a:lnTo>
                    <a:pt x="2774" y="131485"/>
                  </a:lnTo>
                  <a:lnTo>
                    <a:pt x="5549" y="135188"/>
                  </a:lnTo>
                  <a:lnTo>
                    <a:pt x="5549" y="131485"/>
                  </a:lnTo>
                  <a:close/>
                </a:path>
                <a:path w="530225" h="138429">
                  <a:moveTo>
                    <a:pt x="523511" y="131485"/>
                  </a:moveTo>
                  <a:lnTo>
                    <a:pt x="5549" y="131485"/>
                  </a:lnTo>
                  <a:lnTo>
                    <a:pt x="5549" y="135188"/>
                  </a:lnTo>
                  <a:lnTo>
                    <a:pt x="523511" y="135188"/>
                  </a:lnTo>
                  <a:lnTo>
                    <a:pt x="523511" y="131485"/>
                  </a:lnTo>
                  <a:close/>
                </a:path>
                <a:path w="530225" h="138429">
                  <a:moveTo>
                    <a:pt x="523511" y="2777"/>
                  </a:moveTo>
                  <a:lnTo>
                    <a:pt x="523511" y="135188"/>
                  </a:lnTo>
                  <a:lnTo>
                    <a:pt x="526286" y="131485"/>
                  </a:lnTo>
                  <a:lnTo>
                    <a:pt x="529986" y="131485"/>
                  </a:lnTo>
                  <a:lnTo>
                    <a:pt x="529986" y="5556"/>
                  </a:lnTo>
                  <a:lnTo>
                    <a:pt x="526286" y="5556"/>
                  </a:lnTo>
                  <a:lnTo>
                    <a:pt x="523511" y="2777"/>
                  </a:lnTo>
                  <a:close/>
                </a:path>
                <a:path w="530225" h="138429">
                  <a:moveTo>
                    <a:pt x="529986" y="131485"/>
                  </a:moveTo>
                  <a:lnTo>
                    <a:pt x="526286" y="131485"/>
                  </a:lnTo>
                  <a:lnTo>
                    <a:pt x="523511" y="135188"/>
                  </a:lnTo>
                  <a:lnTo>
                    <a:pt x="529986" y="135188"/>
                  </a:lnTo>
                  <a:lnTo>
                    <a:pt x="529986" y="131485"/>
                  </a:lnTo>
                  <a:close/>
                </a:path>
                <a:path w="530225" h="138429">
                  <a:moveTo>
                    <a:pt x="5549" y="2777"/>
                  </a:moveTo>
                  <a:lnTo>
                    <a:pt x="2774" y="5556"/>
                  </a:lnTo>
                  <a:lnTo>
                    <a:pt x="5549" y="5556"/>
                  </a:lnTo>
                  <a:lnTo>
                    <a:pt x="5549" y="2777"/>
                  </a:lnTo>
                  <a:close/>
                </a:path>
                <a:path w="530225" h="138429">
                  <a:moveTo>
                    <a:pt x="523511" y="2777"/>
                  </a:moveTo>
                  <a:lnTo>
                    <a:pt x="5549" y="2777"/>
                  </a:lnTo>
                  <a:lnTo>
                    <a:pt x="5549" y="5556"/>
                  </a:lnTo>
                  <a:lnTo>
                    <a:pt x="523511" y="5556"/>
                  </a:lnTo>
                  <a:lnTo>
                    <a:pt x="523511" y="2777"/>
                  </a:lnTo>
                  <a:close/>
                </a:path>
                <a:path w="530225" h="138429">
                  <a:moveTo>
                    <a:pt x="529986" y="2777"/>
                  </a:moveTo>
                  <a:lnTo>
                    <a:pt x="523511" y="2777"/>
                  </a:lnTo>
                  <a:lnTo>
                    <a:pt x="526286" y="5556"/>
                  </a:lnTo>
                  <a:lnTo>
                    <a:pt x="529986" y="5556"/>
                  </a:lnTo>
                  <a:lnTo>
                    <a:pt x="529986" y="2777"/>
                  </a:lnTo>
                  <a:close/>
                </a:path>
              </a:pathLst>
            </a:custGeom>
            <a:solidFill>
              <a:srgbClr val="000000"/>
            </a:solidFill>
          </p:spPr>
          <p:txBody>
            <a:bodyPr wrap="square" lIns="0" tIns="0" rIns="0" bIns="0" rtlCol="0"/>
            <a:lstStyle/>
            <a:p>
              <a:endParaRPr/>
            </a:p>
          </p:txBody>
        </p:sp>
        <p:sp>
          <p:nvSpPr>
            <p:cNvPr id="56" name="object 56"/>
            <p:cNvSpPr/>
            <p:nvPr/>
          </p:nvSpPr>
          <p:spPr>
            <a:xfrm>
              <a:off x="7385729" y="4356967"/>
              <a:ext cx="0" cy="696595"/>
            </a:xfrm>
            <a:custGeom>
              <a:avLst/>
              <a:gdLst/>
              <a:ahLst/>
              <a:cxnLst/>
              <a:rect l="l" t="t" r="r" b="b"/>
              <a:pathLst>
                <a:path h="696595">
                  <a:moveTo>
                    <a:pt x="0" y="0"/>
                  </a:moveTo>
                  <a:lnTo>
                    <a:pt x="0" y="696318"/>
                  </a:lnTo>
                </a:path>
              </a:pathLst>
            </a:custGeom>
            <a:ln w="5549">
              <a:solidFill>
                <a:srgbClr val="4A7EBB"/>
              </a:solidFill>
              <a:prstDash val="sysDash"/>
            </a:ln>
          </p:spPr>
          <p:txBody>
            <a:bodyPr wrap="square" lIns="0" tIns="0" rIns="0" bIns="0" rtlCol="0"/>
            <a:lstStyle/>
            <a:p>
              <a:endParaRPr/>
            </a:p>
          </p:txBody>
        </p:sp>
        <p:sp>
          <p:nvSpPr>
            <p:cNvPr id="57" name="object 57"/>
            <p:cNvSpPr/>
            <p:nvPr/>
          </p:nvSpPr>
          <p:spPr>
            <a:xfrm>
              <a:off x="4759842" y="5763493"/>
              <a:ext cx="6985" cy="23495"/>
            </a:xfrm>
            <a:custGeom>
              <a:avLst/>
              <a:gdLst/>
              <a:ahLst/>
              <a:cxnLst/>
              <a:rect l="l" t="t" r="r" b="b"/>
              <a:pathLst>
                <a:path w="6985" h="23495">
                  <a:moveTo>
                    <a:pt x="6474" y="0"/>
                  </a:moveTo>
                  <a:lnTo>
                    <a:pt x="0" y="0"/>
                  </a:lnTo>
                  <a:lnTo>
                    <a:pt x="0" y="23148"/>
                  </a:lnTo>
                  <a:lnTo>
                    <a:pt x="6474" y="23148"/>
                  </a:lnTo>
                  <a:lnTo>
                    <a:pt x="6474" y="0"/>
                  </a:lnTo>
                  <a:close/>
                </a:path>
              </a:pathLst>
            </a:custGeom>
            <a:solidFill>
              <a:srgbClr val="4A7EBB"/>
            </a:solidFill>
          </p:spPr>
          <p:txBody>
            <a:bodyPr wrap="square" lIns="0" tIns="0" rIns="0" bIns="0" rtlCol="0"/>
            <a:lstStyle/>
            <a:p>
              <a:endParaRPr/>
            </a:p>
          </p:txBody>
        </p:sp>
        <p:sp>
          <p:nvSpPr>
            <p:cNvPr id="58" name="object 58"/>
            <p:cNvSpPr/>
            <p:nvPr/>
          </p:nvSpPr>
          <p:spPr>
            <a:xfrm>
              <a:off x="4763080" y="5804235"/>
              <a:ext cx="0" cy="866140"/>
            </a:xfrm>
            <a:custGeom>
              <a:avLst/>
              <a:gdLst/>
              <a:ahLst/>
              <a:cxnLst/>
              <a:rect l="l" t="t" r="r" b="b"/>
              <a:pathLst>
                <a:path h="866140">
                  <a:moveTo>
                    <a:pt x="0" y="0"/>
                  </a:moveTo>
                  <a:lnTo>
                    <a:pt x="0" y="865768"/>
                  </a:lnTo>
                </a:path>
              </a:pathLst>
            </a:custGeom>
            <a:ln w="6474">
              <a:solidFill>
                <a:srgbClr val="4A7EBB"/>
              </a:solidFill>
              <a:prstDash val="sysDash"/>
            </a:ln>
          </p:spPr>
          <p:txBody>
            <a:bodyPr wrap="square" lIns="0" tIns="0" rIns="0" bIns="0" rtlCol="0"/>
            <a:lstStyle/>
            <a:p>
              <a:endParaRPr/>
            </a:p>
          </p:txBody>
        </p:sp>
        <p:sp>
          <p:nvSpPr>
            <p:cNvPr id="59" name="object 59"/>
            <p:cNvSpPr/>
            <p:nvPr/>
          </p:nvSpPr>
          <p:spPr>
            <a:xfrm>
              <a:off x="5287055" y="5763493"/>
              <a:ext cx="0" cy="906780"/>
            </a:xfrm>
            <a:custGeom>
              <a:avLst/>
              <a:gdLst/>
              <a:ahLst/>
              <a:cxnLst/>
              <a:rect l="l" t="t" r="r" b="b"/>
              <a:pathLst>
                <a:path h="906779">
                  <a:moveTo>
                    <a:pt x="0" y="0"/>
                  </a:moveTo>
                  <a:lnTo>
                    <a:pt x="0" y="906509"/>
                  </a:lnTo>
                </a:path>
              </a:pathLst>
            </a:custGeom>
            <a:ln w="5549">
              <a:solidFill>
                <a:srgbClr val="4A7EBB"/>
              </a:solidFill>
              <a:prstDash val="sysDash"/>
            </a:ln>
          </p:spPr>
          <p:txBody>
            <a:bodyPr wrap="square" lIns="0" tIns="0" rIns="0" bIns="0" rtlCol="0"/>
            <a:lstStyle/>
            <a:p>
              <a:endParaRPr/>
            </a:p>
          </p:txBody>
        </p:sp>
        <p:sp>
          <p:nvSpPr>
            <p:cNvPr id="60" name="object 60"/>
            <p:cNvSpPr/>
            <p:nvPr/>
          </p:nvSpPr>
          <p:spPr>
            <a:xfrm>
              <a:off x="5811492" y="5763493"/>
              <a:ext cx="0" cy="906780"/>
            </a:xfrm>
            <a:custGeom>
              <a:avLst/>
              <a:gdLst/>
              <a:ahLst/>
              <a:cxnLst/>
              <a:rect l="l" t="t" r="r" b="b"/>
              <a:pathLst>
                <a:path h="906779">
                  <a:moveTo>
                    <a:pt x="0" y="0"/>
                  </a:moveTo>
                  <a:lnTo>
                    <a:pt x="0" y="906509"/>
                  </a:lnTo>
                </a:path>
              </a:pathLst>
            </a:custGeom>
            <a:ln w="5548">
              <a:solidFill>
                <a:srgbClr val="4A7EBB"/>
              </a:solidFill>
              <a:prstDash val="sysDash"/>
            </a:ln>
          </p:spPr>
          <p:txBody>
            <a:bodyPr wrap="square" lIns="0" tIns="0" rIns="0" bIns="0" rtlCol="0"/>
            <a:lstStyle/>
            <a:p>
              <a:endParaRPr/>
            </a:p>
          </p:txBody>
        </p:sp>
        <p:sp>
          <p:nvSpPr>
            <p:cNvPr id="61" name="object 61"/>
            <p:cNvSpPr/>
            <p:nvPr/>
          </p:nvSpPr>
          <p:spPr>
            <a:xfrm>
              <a:off x="6336391" y="5763493"/>
              <a:ext cx="0" cy="906780"/>
            </a:xfrm>
            <a:custGeom>
              <a:avLst/>
              <a:gdLst/>
              <a:ahLst/>
              <a:cxnLst/>
              <a:rect l="l" t="t" r="r" b="b"/>
              <a:pathLst>
                <a:path h="906779">
                  <a:moveTo>
                    <a:pt x="0" y="0"/>
                  </a:moveTo>
                  <a:lnTo>
                    <a:pt x="0" y="906509"/>
                  </a:lnTo>
                </a:path>
              </a:pathLst>
            </a:custGeom>
            <a:ln w="6474">
              <a:solidFill>
                <a:srgbClr val="4A7EBB"/>
              </a:solidFill>
              <a:prstDash val="sysDash"/>
            </a:ln>
          </p:spPr>
          <p:txBody>
            <a:bodyPr wrap="square" lIns="0" tIns="0" rIns="0" bIns="0" rtlCol="0"/>
            <a:lstStyle/>
            <a:p>
              <a:endParaRPr/>
            </a:p>
          </p:txBody>
        </p:sp>
        <p:sp>
          <p:nvSpPr>
            <p:cNvPr id="62" name="object 62"/>
            <p:cNvSpPr/>
            <p:nvPr/>
          </p:nvSpPr>
          <p:spPr>
            <a:xfrm>
              <a:off x="7035179" y="5745900"/>
              <a:ext cx="0" cy="924560"/>
            </a:xfrm>
            <a:custGeom>
              <a:avLst/>
              <a:gdLst/>
              <a:ahLst/>
              <a:cxnLst/>
              <a:rect l="l" t="t" r="r" b="b"/>
              <a:pathLst>
                <a:path h="924559">
                  <a:moveTo>
                    <a:pt x="0" y="0"/>
                  </a:moveTo>
                  <a:lnTo>
                    <a:pt x="0" y="924103"/>
                  </a:lnTo>
                </a:path>
              </a:pathLst>
            </a:custGeom>
            <a:ln w="5548">
              <a:solidFill>
                <a:srgbClr val="4A7EBB"/>
              </a:solidFill>
              <a:prstDash val="sysDash"/>
            </a:ln>
          </p:spPr>
          <p:txBody>
            <a:bodyPr wrap="square" lIns="0" tIns="0" rIns="0" bIns="0" rtlCol="0"/>
            <a:lstStyle/>
            <a:p>
              <a:endParaRPr/>
            </a:p>
          </p:txBody>
        </p:sp>
        <p:sp>
          <p:nvSpPr>
            <p:cNvPr id="63" name="object 63"/>
            <p:cNvSpPr/>
            <p:nvPr/>
          </p:nvSpPr>
          <p:spPr>
            <a:xfrm>
              <a:off x="3846004" y="5745911"/>
              <a:ext cx="3801110" cy="948690"/>
            </a:xfrm>
            <a:custGeom>
              <a:avLst/>
              <a:gdLst/>
              <a:ahLst/>
              <a:cxnLst/>
              <a:rect l="l" t="t" r="r" b="b"/>
              <a:pathLst>
                <a:path w="3801109" h="948690">
                  <a:moveTo>
                    <a:pt x="3800551" y="925029"/>
                  </a:moveTo>
                  <a:lnTo>
                    <a:pt x="3791343" y="922248"/>
                  </a:lnTo>
                  <a:lnTo>
                    <a:pt x="3723779" y="901877"/>
                  </a:lnTo>
                  <a:lnTo>
                    <a:pt x="3723779" y="922248"/>
                  </a:lnTo>
                  <a:lnTo>
                    <a:pt x="46240" y="921334"/>
                  </a:lnTo>
                  <a:lnTo>
                    <a:pt x="46240" y="0"/>
                  </a:lnTo>
                  <a:lnTo>
                    <a:pt x="40690" y="0"/>
                  </a:lnTo>
                  <a:lnTo>
                    <a:pt x="40690" y="265747"/>
                  </a:lnTo>
                  <a:lnTo>
                    <a:pt x="0" y="265747"/>
                  </a:lnTo>
                  <a:lnTo>
                    <a:pt x="0" y="271297"/>
                  </a:lnTo>
                  <a:lnTo>
                    <a:pt x="40690" y="271297"/>
                  </a:lnTo>
                  <a:lnTo>
                    <a:pt x="40690" y="924102"/>
                  </a:lnTo>
                  <a:lnTo>
                    <a:pt x="43472" y="924102"/>
                  </a:lnTo>
                  <a:lnTo>
                    <a:pt x="43472" y="927798"/>
                  </a:lnTo>
                  <a:lnTo>
                    <a:pt x="3723779" y="928725"/>
                  </a:lnTo>
                  <a:lnTo>
                    <a:pt x="3723779" y="948169"/>
                  </a:lnTo>
                  <a:lnTo>
                    <a:pt x="3788270" y="928725"/>
                  </a:lnTo>
                  <a:lnTo>
                    <a:pt x="3800551" y="925029"/>
                  </a:lnTo>
                  <a:close/>
                </a:path>
              </a:pathLst>
            </a:custGeom>
            <a:solidFill>
              <a:srgbClr val="000000"/>
            </a:solidFill>
          </p:spPr>
          <p:txBody>
            <a:bodyPr wrap="square" lIns="0" tIns="0" rIns="0" bIns="0" rtlCol="0"/>
            <a:lstStyle/>
            <a:p>
              <a:endParaRPr/>
            </a:p>
          </p:txBody>
        </p:sp>
        <p:sp>
          <p:nvSpPr>
            <p:cNvPr id="64" name="object 64"/>
            <p:cNvSpPr/>
            <p:nvPr/>
          </p:nvSpPr>
          <p:spPr>
            <a:xfrm>
              <a:off x="3866357" y="5991278"/>
              <a:ext cx="897255" cy="46355"/>
            </a:xfrm>
            <a:custGeom>
              <a:avLst/>
              <a:gdLst/>
              <a:ahLst/>
              <a:cxnLst/>
              <a:rect l="l" t="t" r="r" b="b"/>
              <a:pathLst>
                <a:path w="897254" h="46354">
                  <a:moveTo>
                    <a:pt x="23122" y="0"/>
                  </a:moveTo>
                  <a:lnTo>
                    <a:pt x="14047" y="1794"/>
                  </a:lnTo>
                  <a:lnTo>
                    <a:pt x="6705" y="6713"/>
                  </a:lnTo>
                  <a:lnTo>
                    <a:pt x="1792" y="14063"/>
                  </a:lnTo>
                  <a:lnTo>
                    <a:pt x="0" y="23149"/>
                  </a:lnTo>
                  <a:lnTo>
                    <a:pt x="1792" y="32235"/>
                  </a:lnTo>
                  <a:lnTo>
                    <a:pt x="6705" y="39584"/>
                  </a:lnTo>
                  <a:lnTo>
                    <a:pt x="14047" y="44503"/>
                  </a:lnTo>
                  <a:lnTo>
                    <a:pt x="23122" y="46297"/>
                  </a:lnTo>
                  <a:lnTo>
                    <a:pt x="31808" y="44503"/>
                  </a:lnTo>
                  <a:lnTo>
                    <a:pt x="39194" y="39584"/>
                  </a:lnTo>
                  <a:lnTo>
                    <a:pt x="44324" y="32235"/>
                  </a:lnTo>
                  <a:lnTo>
                    <a:pt x="44680" y="30556"/>
                  </a:lnTo>
                  <a:lnTo>
                    <a:pt x="23122" y="30556"/>
                  </a:lnTo>
                  <a:lnTo>
                    <a:pt x="23122" y="15741"/>
                  </a:lnTo>
                  <a:lnTo>
                    <a:pt x="44679" y="15741"/>
                  </a:lnTo>
                  <a:lnTo>
                    <a:pt x="44324" y="14063"/>
                  </a:lnTo>
                  <a:lnTo>
                    <a:pt x="39194" y="6713"/>
                  </a:lnTo>
                  <a:lnTo>
                    <a:pt x="31808" y="1794"/>
                  </a:lnTo>
                  <a:lnTo>
                    <a:pt x="23122" y="0"/>
                  </a:lnTo>
                  <a:close/>
                </a:path>
                <a:path w="897254" h="46354">
                  <a:moveTo>
                    <a:pt x="44679" y="15741"/>
                  </a:moveTo>
                  <a:lnTo>
                    <a:pt x="23122" y="15741"/>
                  </a:lnTo>
                  <a:lnTo>
                    <a:pt x="23122" y="30556"/>
                  </a:lnTo>
                  <a:lnTo>
                    <a:pt x="44680" y="30556"/>
                  </a:lnTo>
                  <a:lnTo>
                    <a:pt x="46247" y="23149"/>
                  </a:lnTo>
                  <a:lnTo>
                    <a:pt x="44679" y="15741"/>
                  </a:lnTo>
                  <a:close/>
                </a:path>
                <a:path w="897254" h="46354">
                  <a:moveTo>
                    <a:pt x="897185" y="15741"/>
                  </a:moveTo>
                  <a:lnTo>
                    <a:pt x="44679" y="15741"/>
                  </a:lnTo>
                  <a:lnTo>
                    <a:pt x="46247" y="23149"/>
                  </a:lnTo>
                  <a:lnTo>
                    <a:pt x="44680" y="30556"/>
                  </a:lnTo>
                  <a:lnTo>
                    <a:pt x="897185" y="30556"/>
                  </a:lnTo>
                  <a:lnTo>
                    <a:pt x="897185" y="15741"/>
                  </a:lnTo>
                  <a:close/>
                </a:path>
              </a:pathLst>
            </a:custGeom>
            <a:solidFill>
              <a:srgbClr val="FF0000"/>
            </a:solidFill>
          </p:spPr>
          <p:txBody>
            <a:bodyPr wrap="square" lIns="0" tIns="0" rIns="0" bIns="0" rtlCol="0"/>
            <a:lstStyle/>
            <a:p>
              <a:endParaRPr/>
            </a:p>
          </p:txBody>
        </p:sp>
        <p:sp>
          <p:nvSpPr>
            <p:cNvPr id="65" name="object 65"/>
            <p:cNvSpPr/>
            <p:nvPr/>
          </p:nvSpPr>
          <p:spPr>
            <a:xfrm>
              <a:off x="3846004" y="6230175"/>
              <a:ext cx="3542029" cy="484505"/>
            </a:xfrm>
            <a:custGeom>
              <a:avLst/>
              <a:gdLst/>
              <a:ahLst/>
              <a:cxnLst/>
              <a:rect l="l" t="t" r="r" b="b"/>
              <a:pathLst>
                <a:path w="3542029" h="484504">
                  <a:moveTo>
                    <a:pt x="43472" y="218528"/>
                  </a:moveTo>
                  <a:lnTo>
                    <a:pt x="0" y="218528"/>
                  </a:lnTo>
                  <a:lnTo>
                    <a:pt x="0" y="224091"/>
                  </a:lnTo>
                  <a:lnTo>
                    <a:pt x="43472" y="224091"/>
                  </a:lnTo>
                  <a:lnTo>
                    <a:pt x="43472" y="218528"/>
                  </a:lnTo>
                  <a:close/>
                </a:path>
                <a:path w="3542029" h="484504">
                  <a:moveTo>
                    <a:pt x="43472" y="0"/>
                  </a:moveTo>
                  <a:lnTo>
                    <a:pt x="0" y="0"/>
                  </a:lnTo>
                  <a:lnTo>
                    <a:pt x="0" y="6489"/>
                  </a:lnTo>
                  <a:lnTo>
                    <a:pt x="43472" y="6489"/>
                  </a:lnTo>
                  <a:lnTo>
                    <a:pt x="43472" y="0"/>
                  </a:lnTo>
                  <a:close/>
                </a:path>
                <a:path w="3542029" h="484504">
                  <a:moveTo>
                    <a:pt x="46240" y="439839"/>
                  </a:moveTo>
                  <a:lnTo>
                    <a:pt x="43472" y="439839"/>
                  </a:lnTo>
                  <a:lnTo>
                    <a:pt x="43472" y="437057"/>
                  </a:lnTo>
                  <a:lnTo>
                    <a:pt x="0" y="437057"/>
                  </a:lnTo>
                  <a:lnTo>
                    <a:pt x="0" y="443534"/>
                  </a:lnTo>
                  <a:lnTo>
                    <a:pt x="40690" y="443534"/>
                  </a:lnTo>
                  <a:lnTo>
                    <a:pt x="40690" y="483349"/>
                  </a:lnTo>
                  <a:lnTo>
                    <a:pt x="40690" y="484276"/>
                  </a:lnTo>
                  <a:lnTo>
                    <a:pt x="46240" y="484276"/>
                  </a:lnTo>
                  <a:lnTo>
                    <a:pt x="46240" y="483349"/>
                  </a:lnTo>
                  <a:lnTo>
                    <a:pt x="46240" y="440766"/>
                  </a:lnTo>
                  <a:lnTo>
                    <a:pt x="46240" y="439839"/>
                  </a:lnTo>
                  <a:close/>
                </a:path>
                <a:path w="3542029" h="484504">
                  <a:moveTo>
                    <a:pt x="394944" y="439839"/>
                  </a:moveTo>
                  <a:lnTo>
                    <a:pt x="389394" y="439839"/>
                  </a:lnTo>
                  <a:lnTo>
                    <a:pt x="389394" y="440766"/>
                  </a:lnTo>
                  <a:lnTo>
                    <a:pt x="389394" y="483349"/>
                  </a:lnTo>
                  <a:lnTo>
                    <a:pt x="389394" y="484276"/>
                  </a:lnTo>
                  <a:lnTo>
                    <a:pt x="394944" y="484276"/>
                  </a:lnTo>
                  <a:lnTo>
                    <a:pt x="394944" y="483349"/>
                  </a:lnTo>
                  <a:lnTo>
                    <a:pt x="394944" y="440766"/>
                  </a:lnTo>
                  <a:lnTo>
                    <a:pt x="394944" y="439839"/>
                  </a:lnTo>
                  <a:close/>
                </a:path>
                <a:path w="3542029" h="484504">
                  <a:moveTo>
                    <a:pt x="744575" y="439839"/>
                  </a:moveTo>
                  <a:lnTo>
                    <a:pt x="739025" y="439839"/>
                  </a:lnTo>
                  <a:lnTo>
                    <a:pt x="739025" y="440766"/>
                  </a:lnTo>
                  <a:lnTo>
                    <a:pt x="739025" y="483349"/>
                  </a:lnTo>
                  <a:lnTo>
                    <a:pt x="739025" y="484276"/>
                  </a:lnTo>
                  <a:lnTo>
                    <a:pt x="744575" y="484276"/>
                  </a:lnTo>
                  <a:lnTo>
                    <a:pt x="744575" y="483349"/>
                  </a:lnTo>
                  <a:lnTo>
                    <a:pt x="744575" y="440766"/>
                  </a:lnTo>
                  <a:lnTo>
                    <a:pt x="744575" y="439839"/>
                  </a:lnTo>
                  <a:close/>
                </a:path>
                <a:path w="3542029" h="484504">
                  <a:moveTo>
                    <a:pt x="1094193" y="439839"/>
                  </a:moveTo>
                  <a:lnTo>
                    <a:pt x="1088644" y="439839"/>
                  </a:lnTo>
                  <a:lnTo>
                    <a:pt x="1088644" y="440766"/>
                  </a:lnTo>
                  <a:lnTo>
                    <a:pt x="1088644" y="483349"/>
                  </a:lnTo>
                  <a:lnTo>
                    <a:pt x="1088644" y="484276"/>
                  </a:lnTo>
                  <a:lnTo>
                    <a:pt x="1094193" y="484276"/>
                  </a:lnTo>
                  <a:lnTo>
                    <a:pt x="1094193" y="483349"/>
                  </a:lnTo>
                  <a:lnTo>
                    <a:pt x="1094193" y="440766"/>
                  </a:lnTo>
                  <a:lnTo>
                    <a:pt x="1094193" y="439839"/>
                  </a:lnTo>
                  <a:close/>
                </a:path>
                <a:path w="3542029" h="484504">
                  <a:moveTo>
                    <a:pt x="1443824" y="439839"/>
                  </a:moveTo>
                  <a:lnTo>
                    <a:pt x="1438275" y="439839"/>
                  </a:lnTo>
                  <a:lnTo>
                    <a:pt x="1438275" y="440766"/>
                  </a:lnTo>
                  <a:lnTo>
                    <a:pt x="1438275" y="483349"/>
                  </a:lnTo>
                  <a:lnTo>
                    <a:pt x="1438275" y="484276"/>
                  </a:lnTo>
                  <a:lnTo>
                    <a:pt x="1443824" y="484276"/>
                  </a:lnTo>
                  <a:lnTo>
                    <a:pt x="1443824" y="483349"/>
                  </a:lnTo>
                  <a:lnTo>
                    <a:pt x="1443824" y="440766"/>
                  </a:lnTo>
                  <a:lnTo>
                    <a:pt x="1443824" y="439839"/>
                  </a:lnTo>
                  <a:close/>
                </a:path>
                <a:path w="3542029" h="484504">
                  <a:moveTo>
                    <a:pt x="1793443" y="439839"/>
                  </a:moveTo>
                  <a:lnTo>
                    <a:pt x="1787893" y="439839"/>
                  </a:lnTo>
                  <a:lnTo>
                    <a:pt x="1787893" y="440766"/>
                  </a:lnTo>
                  <a:lnTo>
                    <a:pt x="1787893" y="483349"/>
                  </a:lnTo>
                  <a:lnTo>
                    <a:pt x="1787893" y="484276"/>
                  </a:lnTo>
                  <a:lnTo>
                    <a:pt x="1793443" y="484276"/>
                  </a:lnTo>
                  <a:lnTo>
                    <a:pt x="1793443" y="483349"/>
                  </a:lnTo>
                  <a:lnTo>
                    <a:pt x="1793443" y="440766"/>
                  </a:lnTo>
                  <a:lnTo>
                    <a:pt x="1793443" y="439839"/>
                  </a:lnTo>
                  <a:close/>
                </a:path>
                <a:path w="3542029" h="484504">
                  <a:moveTo>
                    <a:pt x="2143074" y="439839"/>
                  </a:moveTo>
                  <a:lnTo>
                    <a:pt x="2137524" y="439839"/>
                  </a:lnTo>
                  <a:lnTo>
                    <a:pt x="2137524" y="440766"/>
                  </a:lnTo>
                  <a:lnTo>
                    <a:pt x="2137524" y="483349"/>
                  </a:lnTo>
                  <a:lnTo>
                    <a:pt x="2137524" y="484276"/>
                  </a:lnTo>
                  <a:lnTo>
                    <a:pt x="2143074" y="484276"/>
                  </a:lnTo>
                  <a:lnTo>
                    <a:pt x="2143074" y="483349"/>
                  </a:lnTo>
                  <a:lnTo>
                    <a:pt x="2143074" y="440766"/>
                  </a:lnTo>
                  <a:lnTo>
                    <a:pt x="2143074" y="439839"/>
                  </a:lnTo>
                  <a:close/>
                </a:path>
                <a:path w="3542029" h="484504">
                  <a:moveTo>
                    <a:pt x="2493619" y="439839"/>
                  </a:moveTo>
                  <a:lnTo>
                    <a:pt x="2487142" y="439839"/>
                  </a:lnTo>
                  <a:lnTo>
                    <a:pt x="2487142" y="440766"/>
                  </a:lnTo>
                  <a:lnTo>
                    <a:pt x="2487142" y="483349"/>
                  </a:lnTo>
                  <a:lnTo>
                    <a:pt x="2487142" y="484276"/>
                  </a:lnTo>
                  <a:lnTo>
                    <a:pt x="2493619" y="484276"/>
                  </a:lnTo>
                  <a:lnTo>
                    <a:pt x="2493619" y="483349"/>
                  </a:lnTo>
                  <a:lnTo>
                    <a:pt x="2493619" y="440766"/>
                  </a:lnTo>
                  <a:lnTo>
                    <a:pt x="2493619" y="439839"/>
                  </a:lnTo>
                  <a:close/>
                </a:path>
                <a:path w="3542029" h="484504">
                  <a:moveTo>
                    <a:pt x="2842323" y="439839"/>
                  </a:moveTo>
                  <a:lnTo>
                    <a:pt x="2835846" y="439839"/>
                  </a:lnTo>
                  <a:lnTo>
                    <a:pt x="2835846" y="483349"/>
                  </a:lnTo>
                  <a:lnTo>
                    <a:pt x="2842323" y="483349"/>
                  </a:lnTo>
                  <a:lnTo>
                    <a:pt x="2842323" y="439839"/>
                  </a:lnTo>
                  <a:close/>
                </a:path>
                <a:path w="3542029" h="484504">
                  <a:moveTo>
                    <a:pt x="3191941" y="439839"/>
                  </a:moveTo>
                  <a:lnTo>
                    <a:pt x="3186392" y="439839"/>
                  </a:lnTo>
                  <a:lnTo>
                    <a:pt x="3186392" y="483349"/>
                  </a:lnTo>
                  <a:lnTo>
                    <a:pt x="3191941" y="483349"/>
                  </a:lnTo>
                  <a:lnTo>
                    <a:pt x="3191941" y="439839"/>
                  </a:lnTo>
                  <a:close/>
                </a:path>
                <a:path w="3542029" h="484504">
                  <a:moveTo>
                    <a:pt x="3541572" y="440766"/>
                  </a:moveTo>
                  <a:lnTo>
                    <a:pt x="3536023" y="440766"/>
                  </a:lnTo>
                  <a:lnTo>
                    <a:pt x="3536023" y="484276"/>
                  </a:lnTo>
                  <a:lnTo>
                    <a:pt x="3541572" y="484276"/>
                  </a:lnTo>
                  <a:lnTo>
                    <a:pt x="3541572" y="440766"/>
                  </a:lnTo>
                  <a:close/>
                </a:path>
              </a:pathLst>
            </a:custGeom>
            <a:solidFill>
              <a:srgbClr val="000000"/>
            </a:solidFill>
          </p:spPr>
          <p:txBody>
            <a:bodyPr wrap="square" lIns="0" tIns="0" rIns="0" bIns="0" rtlCol="0"/>
            <a:lstStyle/>
            <a:p>
              <a:endParaRPr/>
            </a:p>
          </p:txBody>
        </p:sp>
        <p:sp>
          <p:nvSpPr>
            <p:cNvPr id="66" name="object 66"/>
            <p:cNvSpPr/>
            <p:nvPr/>
          </p:nvSpPr>
          <p:spPr>
            <a:xfrm>
              <a:off x="4740414" y="5991288"/>
              <a:ext cx="2820670" cy="702310"/>
            </a:xfrm>
            <a:custGeom>
              <a:avLst/>
              <a:gdLst/>
              <a:ahLst/>
              <a:cxnLst/>
              <a:rect l="l" t="t" r="r" b="b"/>
              <a:pathLst>
                <a:path w="2820670" h="702309">
                  <a:moveTo>
                    <a:pt x="547560" y="234264"/>
                  </a:moveTo>
                  <a:lnTo>
                    <a:pt x="44602" y="234264"/>
                  </a:lnTo>
                  <a:lnTo>
                    <a:pt x="44450" y="233514"/>
                  </a:lnTo>
                  <a:lnTo>
                    <a:pt x="39535" y="226161"/>
                  </a:lnTo>
                  <a:lnTo>
                    <a:pt x="32194" y="221246"/>
                  </a:lnTo>
                  <a:lnTo>
                    <a:pt x="23126" y="219443"/>
                  </a:lnTo>
                  <a:lnTo>
                    <a:pt x="14439" y="221246"/>
                  </a:lnTo>
                  <a:lnTo>
                    <a:pt x="7048" y="226161"/>
                  </a:lnTo>
                  <a:lnTo>
                    <a:pt x="1917" y="233514"/>
                  </a:lnTo>
                  <a:lnTo>
                    <a:pt x="0" y="242595"/>
                  </a:lnTo>
                  <a:lnTo>
                    <a:pt x="1917" y="251294"/>
                  </a:lnTo>
                  <a:lnTo>
                    <a:pt x="7048" y="258686"/>
                  </a:lnTo>
                  <a:lnTo>
                    <a:pt x="14439" y="263817"/>
                  </a:lnTo>
                  <a:lnTo>
                    <a:pt x="23126" y="265747"/>
                  </a:lnTo>
                  <a:lnTo>
                    <a:pt x="32194" y="263817"/>
                  </a:lnTo>
                  <a:lnTo>
                    <a:pt x="39535" y="258686"/>
                  </a:lnTo>
                  <a:lnTo>
                    <a:pt x="44450" y="251294"/>
                  </a:lnTo>
                  <a:lnTo>
                    <a:pt x="44716" y="249999"/>
                  </a:lnTo>
                  <a:lnTo>
                    <a:pt x="547560" y="249999"/>
                  </a:lnTo>
                  <a:lnTo>
                    <a:pt x="547560" y="234264"/>
                  </a:lnTo>
                  <a:close/>
                </a:path>
                <a:path w="2820670" h="702309">
                  <a:moveTo>
                    <a:pt x="1071994" y="452793"/>
                  </a:moveTo>
                  <a:lnTo>
                    <a:pt x="569226" y="452793"/>
                  </a:lnTo>
                  <a:lnTo>
                    <a:pt x="568883" y="451104"/>
                  </a:lnTo>
                  <a:lnTo>
                    <a:pt x="563981" y="443763"/>
                  </a:lnTo>
                  <a:lnTo>
                    <a:pt x="556641" y="438835"/>
                  </a:lnTo>
                  <a:lnTo>
                    <a:pt x="547560" y="437045"/>
                  </a:lnTo>
                  <a:lnTo>
                    <a:pt x="538480" y="438835"/>
                  </a:lnTo>
                  <a:lnTo>
                    <a:pt x="531139" y="443763"/>
                  </a:lnTo>
                  <a:lnTo>
                    <a:pt x="526224" y="451104"/>
                  </a:lnTo>
                  <a:lnTo>
                    <a:pt x="524433" y="460197"/>
                  </a:lnTo>
                  <a:lnTo>
                    <a:pt x="526224" y="469277"/>
                  </a:lnTo>
                  <a:lnTo>
                    <a:pt x="531139" y="476631"/>
                  </a:lnTo>
                  <a:lnTo>
                    <a:pt x="538480" y="481545"/>
                  </a:lnTo>
                  <a:lnTo>
                    <a:pt x="547560" y="483349"/>
                  </a:lnTo>
                  <a:lnTo>
                    <a:pt x="556641" y="481545"/>
                  </a:lnTo>
                  <a:lnTo>
                    <a:pt x="563981" y="476631"/>
                  </a:lnTo>
                  <a:lnTo>
                    <a:pt x="568883" y="469277"/>
                  </a:lnTo>
                  <a:lnTo>
                    <a:pt x="569226" y="467601"/>
                  </a:lnTo>
                  <a:lnTo>
                    <a:pt x="1071994" y="467601"/>
                  </a:lnTo>
                  <a:lnTo>
                    <a:pt x="1071994" y="452793"/>
                  </a:lnTo>
                  <a:close/>
                </a:path>
                <a:path w="2820670" h="702309">
                  <a:moveTo>
                    <a:pt x="1595513" y="234264"/>
                  </a:moveTo>
                  <a:lnTo>
                    <a:pt x="1093470" y="234264"/>
                  </a:lnTo>
                  <a:lnTo>
                    <a:pt x="1093330" y="233514"/>
                  </a:lnTo>
                  <a:lnTo>
                    <a:pt x="1088415" y="226161"/>
                  </a:lnTo>
                  <a:lnTo>
                    <a:pt x="1081074" y="221246"/>
                  </a:lnTo>
                  <a:lnTo>
                    <a:pt x="1071994" y="219443"/>
                  </a:lnTo>
                  <a:lnTo>
                    <a:pt x="1062926" y="221246"/>
                  </a:lnTo>
                  <a:lnTo>
                    <a:pt x="1055573" y="226161"/>
                  </a:lnTo>
                  <a:lnTo>
                    <a:pt x="1050671" y="233514"/>
                  </a:lnTo>
                  <a:lnTo>
                    <a:pt x="1048867" y="242595"/>
                  </a:lnTo>
                  <a:lnTo>
                    <a:pt x="1050671" y="251294"/>
                  </a:lnTo>
                  <a:lnTo>
                    <a:pt x="1055573" y="258686"/>
                  </a:lnTo>
                  <a:lnTo>
                    <a:pt x="1062926" y="263817"/>
                  </a:lnTo>
                  <a:lnTo>
                    <a:pt x="1071994" y="265747"/>
                  </a:lnTo>
                  <a:lnTo>
                    <a:pt x="1081074" y="263817"/>
                  </a:lnTo>
                  <a:lnTo>
                    <a:pt x="1088415" y="258686"/>
                  </a:lnTo>
                  <a:lnTo>
                    <a:pt x="1093330" y="251294"/>
                  </a:lnTo>
                  <a:lnTo>
                    <a:pt x="1093597" y="249999"/>
                  </a:lnTo>
                  <a:lnTo>
                    <a:pt x="1595513" y="249999"/>
                  </a:lnTo>
                  <a:lnTo>
                    <a:pt x="1595513" y="234264"/>
                  </a:lnTo>
                  <a:close/>
                </a:path>
                <a:path w="2820670" h="702309">
                  <a:moveTo>
                    <a:pt x="2295690" y="15735"/>
                  </a:moveTo>
                  <a:lnTo>
                    <a:pt x="1617167" y="15735"/>
                  </a:lnTo>
                  <a:lnTo>
                    <a:pt x="1616837" y="14058"/>
                  </a:lnTo>
                  <a:lnTo>
                    <a:pt x="1611922" y="6705"/>
                  </a:lnTo>
                  <a:lnTo>
                    <a:pt x="1604581" y="1790"/>
                  </a:lnTo>
                  <a:lnTo>
                    <a:pt x="1595513" y="0"/>
                  </a:lnTo>
                  <a:lnTo>
                    <a:pt x="1586826" y="1790"/>
                  </a:lnTo>
                  <a:lnTo>
                    <a:pt x="1579435" y="6705"/>
                  </a:lnTo>
                  <a:lnTo>
                    <a:pt x="1574304" y="14058"/>
                  </a:lnTo>
                  <a:lnTo>
                    <a:pt x="1572387" y="23139"/>
                  </a:lnTo>
                  <a:lnTo>
                    <a:pt x="1574304" y="32232"/>
                  </a:lnTo>
                  <a:lnTo>
                    <a:pt x="1579435" y="39585"/>
                  </a:lnTo>
                  <a:lnTo>
                    <a:pt x="1586826" y="44500"/>
                  </a:lnTo>
                  <a:lnTo>
                    <a:pt x="1595513" y="46291"/>
                  </a:lnTo>
                  <a:lnTo>
                    <a:pt x="1604581" y="44500"/>
                  </a:lnTo>
                  <a:lnTo>
                    <a:pt x="1611922" y="39585"/>
                  </a:lnTo>
                  <a:lnTo>
                    <a:pt x="1616837" y="32232"/>
                  </a:lnTo>
                  <a:lnTo>
                    <a:pt x="1617167" y="30556"/>
                  </a:lnTo>
                  <a:lnTo>
                    <a:pt x="2295690" y="30556"/>
                  </a:lnTo>
                  <a:lnTo>
                    <a:pt x="2295690" y="15735"/>
                  </a:lnTo>
                  <a:close/>
                </a:path>
                <a:path w="2820670" h="702309">
                  <a:moveTo>
                    <a:pt x="2820124" y="671309"/>
                  </a:moveTo>
                  <a:lnTo>
                    <a:pt x="2317280" y="671309"/>
                  </a:lnTo>
                  <a:lnTo>
                    <a:pt x="2317013" y="670026"/>
                  </a:lnTo>
                  <a:lnTo>
                    <a:pt x="2312098" y="662635"/>
                  </a:lnTo>
                  <a:lnTo>
                    <a:pt x="2304758" y="657491"/>
                  </a:lnTo>
                  <a:lnTo>
                    <a:pt x="2295690" y="655574"/>
                  </a:lnTo>
                  <a:lnTo>
                    <a:pt x="2286609" y="657491"/>
                  </a:lnTo>
                  <a:lnTo>
                    <a:pt x="2279269" y="662635"/>
                  </a:lnTo>
                  <a:lnTo>
                    <a:pt x="2274354" y="670026"/>
                  </a:lnTo>
                  <a:lnTo>
                    <a:pt x="2272563" y="678726"/>
                  </a:lnTo>
                  <a:lnTo>
                    <a:pt x="2274354" y="687806"/>
                  </a:lnTo>
                  <a:lnTo>
                    <a:pt x="2279269" y="695159"/>
                  </a:lnTo>
                  <a:lnTo>
                    <a:pt x="2286609" y="700074"/>
                  </a:lnTo>
                  <a:lnTo>
                    <a:pt x="2295690" y="701865"/>
                  </a:lnTo>
                  <a:lnTo>
                    <a:pt x="2304758" y="700074"/>
                  </a:lnTo>
                  <a:lnTo>
                    <a:pt x="2312098" y="695159"/>
                  </a:lnTo>
                  <a:lnTo>
                    <a:pt x="2317013" y="687806"/>
                  </a:lnTo>
                  <a:lnTo>
                    <a:pt x="2317165" y="687057"/>
                  </a:lnTo>
                  <a:lnTo>
                    <a:pt x="2820124" y="687057"/>
                  </a:lnTo>
                  <a:lnTo>
                    <a:pt x="2820124" y="671309"/>
                  </a:lnTo>
                  <a:close/>
                </a:path>
              </a:pathLst>
            </a:custGeom>
            <a:solidFill>
              <a:srgbClr val="FF0000"/>
            </a:solidFill>
          </p:spPr>
          <p:txBody>
            <a:bodyPr wrap="square" lIns="0" tIns="0" rIns="0" bIns="0" rtlCol="0"/>
            <a:lstStyle/>
            <a:p>
              <a:endParaRPr/>
            </a:p>
          </p:txBody>
        </p:sp>
      </p:grpSp>
      <p:sp>
        <p:nvSpPr>
          <p:cNvPr id="67" name="object 67"/>
          <p:cNvSpPr txBox="1"/>
          <p:nvPr/>
        </p:nvSpPr>
        <p:spPr>
          <a:xfrm>
            <a:off x="7894179"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68" name="object 68"/>
          <p:cNvSpPr txBox="1"/>
          <p:nvPr/>
        </p:nvSpPr>
        <p:spPr>
          <a:xfrm>
            <a:off x="8212341"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69" name="object 69"/>
          <p:cNvSpPr txBox="1"/>
          <p:nvPr/>
        </p:nvSpPr>
        <p:spPr>
          <a:xfrm>
            <a:off x="8529624"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0" name="object 70"/>
          <p:cNvSpPr txBox="1"/>
          <p:nvPr/>
        </p:nvSpPr>
        <p:spPr>
          <a:xfrm>
            <a:off x="8846905" y="3029098"/>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1" name="object 71"/>
          <p:cNvSpPr txBox="1"/>
          <p:nvPr/>
        </p:nvSpPr>
        <p:spPr>
          <a:xfrm>
            <a:off x="9169285" y="3029098"/>
            <a:ext cx="2024551" cy="164042"/>
          </a:xfrm>
          <a:prstGeom prst="rect">
            <a:avLst/>
          </a:prstGeom>
        </p:spPr>
        <p:txBody>
          <a:bodyPr vert="horz" wrap="square" lIns="0" tIns="10373" rIns="0" bIns="0" rtlCol="0">
            <a:spAutoFit/>
          </a:bodyPr>
          <a:lstStyle/>
          <a:p>
            <a:pPr marL="11527">
              <a:spcBef>
                <a:spcPts val="82"/>
              </a:spcBef>
              <a:tabLst>
                <a:tab pos="292197" algn="l"/>
                <a:tab pos="609177" algn="l"/>
                <a:tab pos="933648"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72" name="object 72"/>
          <p:cNvSpPr txBox="1"/>
          <p:nvPr/>
        </p:nvSpPr>
        <p:spPr>
          <a:xfrm>
            <a:off x="7903417"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0</a:t>
            </a:r>
            <a:endParaRPr sz="998">
              <a:latin typeface="Calibri"/>
              <a:cs typeface="Calibri"/>
            </a:endParaRPr>
          </a:p>
        </p:txBody>
      </p:sp>
      <p:sp>
        <p:nvSpPr>
          <p:cNvPr id="73" name="object 73"/>
          <p:cNvSpPr txBox="1"/>
          <p:nvPr/>
        </p:nvSpPr>
        <p:spPr>
          <a:xfrm>
            <a:off x="8220749"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2</a:t>
            </a:r>
            <a:endParaRPr sz="998">
              <a:latin typeface="Calibri"/>
              <a:cs typeface="Calibri"/>
            </a:endParaRPr>
          </a:p>
        </p:txBody>
      </p:sp>
      <p:sp>
        <p:nvSpPr>
          <p:cNvPr id="74" name="object 74"/>
          <p:cNvSpPr txBox="1"/>
          <p:nvPr/>
        </p:nvSpPr>
        <p:spPr>
          <a:xfrm>
            <a:off x="8538080"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4</a:t>
            </a:r>
            <a:endParaRPr sz="998">
              <a:latin typeface="Calibri"/>
              <a:cs typeface="Calibri"/>
            </a:endParaRPr>
          </a:p>
        </p:txBody>
      </p:sp>
      <p:sp>
        <p:nvSpPr>
          <p:cNvPr id="75" name="object 75"/>
          <p:cNvSpPr txBox="1"/>
          <p:nvPr/>
        </p:nvSpPr>
        <p:spPr>
          <a:xfrm>
            <a:off x="8855412" y="4503926"/>
            <a:ext cx="87022" cy="164042"/>
          </a:xfrm>
          <a:prstGeom prst="rect">
            <a:avLst/>
          </a:prstGeom>
        </p:spPr>
        <p:txBody>
          <a:bodyPr vert="horz" wrap="square" lIns="0" tIns="10373" rIns="0" bIns="0" rtlCol="0">
            <a:spAutoFit/>
          </a:bodyPr>
          <a:lstStyle/>
          <a:p>
            <a:pPr marL="11527">
              <a:spcBef>
                <a:spcPts val="82"/>
              </a:spcBef>
            </a:pPr>
            <a:r>
              <a:rPr sz="998" spc="-45" dirty="0">
                <a:latin typeface="Calibri"/>
                <a:cs typeface="Calibri"/>
              </a:rPr>
              <a:t>6</a:t>
            </a:r>
            <a:endParaRPr sz="998">
              <a:latin typeface="Calibri"/>
              <a:cs typeface="Calibri"/>
            </a:endParaRPr>
          </a:p>
        </p:txBody>
      </p:sp>
      <p:sp>
        <p:nvSpPr>
          <p:cNvPr id="76" name="object 76"/>
          <p:cNvSpPr txBox="1"/>
          <p:nvPr/>
        </p:nvSpPr>
        <p:spPr>
          <a:xfrm>
            <a:off x="9178523" y="4503926"/>
            <a:ext cx="2024551" cy="164042"/>
          </a:xfrm>
          <a:prstGeom prst="rect">
            <a:avLst/>
          </a:prstGeom>
        </p:spPr>
        <p:txBody>
          <a:bodyPr vert="horz" wrap="square" lIns="0" tIns="10373" rIns="0" bIns="0" rtlCol="0">
            <a:spAutoFit/>
          </a:bodyPr>
          <a:lstStyle/>
          <a:p>
            <a:pPr marL="11527">
              <a:spcBef>
                <a:spcPts val="82"/>
              </a:spcBef>
              <a:tabLst>
                <a:tab pos="291621" algn="l"/>
                <a:tab pos="608024" algn="l"/>
                <a:tab pos="934224" algn="l"/>
                <a:tab pos="1250051" algn="l"/>
                <a:tab pos="1567607" algn="l"/>
                <a:tab pos="1885162" algn="l"/>
              </a:tabLst>
            </a:pPr>
            <a:r>
              <a:rPr sz="998" spc="-45" dirty="0">
                <a:latin typeface="Calibri"/>
                <a:cs typeface="Calibri"/>
              </a:rPr>
              <a:t>8</a:t>
            </a:r>
            <a:r>
              <a:rPr sz="998" dirty="0">
                <a:latin typeface="Calibri"/>
                <a:cs typeface="Calibri"/>
              </a:rPr>
              <a:t>	</a:t>
            </a:r>
            <a:r>
              <a:rPr sz="998" spc="-23" dirty="0">
                <a:latin typeface="Calibri"/>
                <a:cs typeface="Calibri"/>
              </a:rPr>
              <a:t>10</a:t>
            </a:r>
            <a:r>
              <a:rPr sz="998" dirty="0">
                <a:latin typeface="Calibri"/>
                <a:cs typeface="Calibri"/>
              </a:rPr>
              <a:t>	</a:t>
            </a:r>
            <a:r>
              <a:rPr sz="998" spc="-23" dirty="0">
                <a:latin typeface="Calibri"/>
                <a:cs typeface="Calibri"/>
              </a:rPr>
              <a:t>12</a:t>
            </a:r>
            <a:r>
              <a:rPr sz="998" dirty="0">
                <a:latin typeface="Calibri"/>
                <a:cs typeface="Calibri"/>
              </a:rPr>
              <a:t>	</a:t>
            </a:r>
            <a:r>
              <a:rPr sz="998" spc="-23" dirty="0">
                <a:latin typeface="Calibri"/>
                <a:cs typeface="Calibri"/>
              </a:rPr>
              <a:t>14</a:t>
            </a:r>
            <a:r>
              <a:rPr sz="998" dirty="0">
                <a:latin typeface="Calibri"/>
                <a:cs typeface="Calibri"/>
              </a:rPr>
              <a:t>	</a:t>
            </a:r>
            <a:r>
              <a:rPr sz="998" spc="-23" dirty="0">
                <a:latin typeface="Calibri"/>
                <a:cs typeface="Calibri"/>
              </a:rPr>
              <a:t>16</a:t>
            </a:r>
            <a:r>
              <a:rPr sz="998" dirty="0">
                <a:latin typeface="Calibri"/>
                <a:cs typeface="Calibri"/>
              </a:rPr>
              <a:t>	</a:t>
            </a:r>
            <a:r>
              <a:rPr sz="998" spc="-23" dirty="0">
                <a:latin typeface="Calibri"/>
                <a:cs typeface="Calibri"/>
              </a:rPr>
              <a:t>18</a:t>
            </a:r>
            <a:r>
              <a:rPr sz="998" dirty="0">
                <a:latin typeface="Calibri"/>
                <a:cs typeface="Calibri"/>
              </a:rPr>
              <a:t>	</a:t>
            </a:r>
            <a:r>
              <a:rPr sz="998" spc="-23" dirty="0">
                <a:latin typeface="Calibri"/>
                <a:cs typeface="Calibri"/>
              </a:rPr>
              <a:t>20</a:t>
            </a:r>
            <a:endParaRPr sz="998">
              <a:latin typeface="Calibri"/>
              <a:cs typeface="Calibri"/>
            </a:endParaRPr>
          </a:p>
        </p:txBody>
      </p:sp>
      <p:sp>
        <p:nvSpPr>
          <p:cNvPr id="80" name="Title 79">
            <a:extLst>
              <a:ext uri="{FF2B5EF4-FFF2-40B4-BE49-F238E27FC236}">
                <a16:creationId xmlns:a16="http://schemas.microsoft.com/office/drawing/2014/main" id="{45D6ADB2-2979-630F-B917-9B014458C8E1}"/>
              </a:ext>
            </a:extLst>
          </p:cNvPr>
          <p:cNvSpPr>
            <a:spLocks noGrp="1"/>
          </p:cNvSpPr>
          <p:nvPr>
            <p:ph type="title"/>
          </p:nvPr>
        </p:nvSpPr>
        <p:spPr/>
        <p:txBody>
          <a:bodyPr/>
          <a:lstStyle/>
          <a:p>
            <a:r>
              <a:rPr lang="en-GB" dirty="0" err="1"/>
              <a:t>Preemptive</a:t>
            </a:r>
            <a:r>
              <a:rPr lang="en-GB" dirty="0"/>
              <a:t> vs. </a:t>
            </a:r>
            <a:r>
              <a:rPr lang="en-GB" dirty="0" err="1"/>
              <a:t>Nonpreemptive</a:t>
            </a:r>
            <a:r>
              <a:rPr lang="en-GB" dirty="0"/>
              <a:t> Scheduling</a:t>
            </a:r>
            <a:endParaRPr lang="en-SE" dirty="0"/>
          </a:p>
        </p:txBody>
      </p:sp>
      <p:sp>
        <p:nvSpPr>
          <p:cNvPr id="83" name="object 3">
            <a:extLst>
              <a:ext uri="{FF2B5EF4-FFF2-40B4-BE49-F238E27FC236}">
                <a16:creationId xmlns:a16="http://schemas.microsoft.com/office/drawing/2014/main" id="{BBBE145D-096E-7A7F-F722-1CCA8E7F97FE}"/>
              </a:ext>
            </a:extLst>
          </p:cNvPr>
          <p:cNvSpPr txBox="1"/>
          <p:nvPr/>
        </p:nvSpPr>
        <p:spPr>
          <a:xfrm>
            <a:off x="762001" y="912360"/>
            <a:ext cx="5844470" cy="579324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eaLnBrk="1" hangingPunct="1">
              <a:lnSpc>
                <a:spcPct val="90000"/>
              </a:lnSpc>
              <a:spcBef>
                <a:spcPct val="30000"/>
              </a:spcBef>
              <a:buSzPct val="100000"/>
              <a:buChar char="•"/>
              <a:defRPr sz="2400" b="0" i="0">
                <a:latin typeface="Gill Sans Light" charset="0"/>
                <a:ea typeface="宋体" pitchFamily="2" charset="-122"/>
                <a:cs typeface="Gill Sans Light" charset="0"/>
              </a:defRPr>
            </a:lvl1pPr>
            <a:lvl2pPr marL="685800" lvl="1" indent="-228600">
              <a:lnSpc>
                <a:spcPct val="90000"/>
              </a:lnSpc>
              <a:spcBef>
                <a:spcPct val="30000"/>
              </a:spcBef>
              <a:buSzPct val="100000"/>
              <a:buChar char="–"/>
              <a:defRPr sz="2200" b="0" i="0">
                <a:latin typeface="Gill Sans Light" charset="0"/>
                <a:ea typeface="宋体" pitchFamily="2" charset="-122"/>
                <a:cs typeface="Gill Sans Light" charset="0"/>
              </a:defRPr>
            </a:lvl2pPr>
            <a:lvl3pPr marL="1143000" lvl="2" indent="-228600" eaLnBrk="1" hangingPunct="1">
              <a:lnSpc>
                <a:spcPct val="90000"/>
              </a:lnSpc>
              <a:spcBef>
                <a:spcPct val="30000"/>
              </a:spcBef>
              <a:buSzPct val="100000"/>
              <a:buChar char="»"/>
              <a:defRPr sz="2000" b="0" i="0">
                <a:latin typeface="Gill Sans Light" charset="0"/>
                <a:ea typeface="宋体" pitchFamily="2" charset="-122"/>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sz="2800" dirty="0">
                <a:latin typeface="Gill Sans Light"/>
                <a:cs typeface="Calibri"/>
              </a:rPr>
              <a:t>A scheduling algorithm is:</a:t>
            </a:r>
          </a:p>
          <a:p>
            <a:pPr lvl="1"/>
            <a:r>
              <a:rPr lang="en-GB" sz="2400" dirty="0" err="1">
                <a:latin typeface="Gill Sans Light"/>
                <a:cs typeface="Calibri"/>
              </a:rPr>
              <a:t>preemptive</a:t>
            </a:r>
            <a:r>
              <a:rPr lang="en-GB" sz="2400" dirty="0">
                <a:latin typeface="Gill Sans Light"/>
                <a:cs typeface="Calibri"/>
              </a:rPr>
              <a:t>: if the active job can be temporarily suspended to execute a more important job</a:t>
            </a:r>
          </a:p>
          <a:p>
            <a:pPr lvl="1"/>
            <a:r>
              <a:rPr lang="en-GB" sz="2400" dirty="0">
                <a:latin typeface="Gill Sans Light"/>
                <a:cs typeface="Calibri"/>
              </a:rPr>
              <a:t>non-</a:t>
            </a:r>
            <a:r>
              <a:rPr lang="en-GB" sz="2400" dirty="0" err="1">
                <a:latin typeface="Gill Sans Light"/>
                <a:cs typeface="Calibri"/>
              </a:rPr>
              <a:t>preemptive</a:t>
            </a:r>
            <a:r>
              <a:rPr lang="en-GB" sz="2400" dirty="0">
                <a:latin typeface="Gill Sans Light"/>
                <a:cs typeface="Calibri"/>
              </a:rPr>
              <a:t>: if the active job cannot be suspended, i.e., always runs to completion</a:t>
            </a:r>
          </a:p>
        </p:txBody>
      </p:sp>
      <p:sp>
        <p:nvSpPr>
          <p:cNvPr id="84" name="TextBox 83">
            <a:extLst>
              <a:ext uri="{FF2B5EF4-FFF2-40B4-BE49-F238E27FC236}">
                <a16:creationId xmlns:a16="http://schemas.microsoft.com/office/drawing/2014/main" id="{B4BDCC4E-A1D2-0187-176D-2837A4CEDCBD}"/>
              </a:ext>
            </a:extLst>
          </p:cNvPr>
          <p:cNvSpPr txBox="1"/>
          <p:nvPr/>
        </p:nvSpPr>
        <p:spPr>
          <a:xfrm>
            <a:off x="8128549" y="4997450"/>
            <a:ext cx="2987997" cy="369332"/>
          </a:xfrm>
          <a:prstGeom prst="rect">
            <a:avLst/>
          </a:prstGeom>
          <a:noFill/>
        </p:spPr>
        <p:txBody>
          <a:bodyPr wrap="none" rtlCol="0">
            <a:spAutoFit/>
          </a:bodyPr>
          <a:lstStyle/>
          <a:p>
            <a:r>
              <a:rPr lang="en-GB" b="0" dirty="0" err="1">
                <a:latin typeface="Gill Sans Light"/>
              </a:rPr>
              <a:t>Preemptive</a:t>
            </a:r>
            <a:r>
              <a:rPr lang="en-GB" b="0" dirty="0">
                <a:latin typeface="Gill Sans Light"/>
              </a:rPr>
              <a:t> scheduling example</a:t>
            </a:r>
            <a:endParaRPr lang="en-SE" b="0" dirty="0">
              <a:latin typeface="Gill Sans Light"/>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449A6-1CE6-97CC-1F7E-13AEAAC4575B}"/>
              </a:ext>
            </a:extLst>
          </p:cNvPr>
          <p:cNvSpPr>
            <a:spLocks noGrp="1"/>
          </p:cNvSpPr>
          <p:nvPr>
            <p:ph type="title"/>
          </p:nvPr>
        </p:nvSpPr>
        <p:spPr/>
        <p:txBody>
          <a:bodyPr/>
          <a:lstStyle/>
          <a:p>
            <a:r>
              <a:rPr lang="en-GB" dirty="0"/>
              <a:t>Definitions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B6EFE86-A5DF-C88D-B889-19E46BE19B3E}"/>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fontScale="85000" lnSpcReduction="10000"/>
              </a:bodyPr>
              <a:lstStyle/>
              <a:p>
                <a:r>
                  <a:rPr lang="en-GB" kern="1200" dirty="0">
                    <a:latin typeface="Gill Sans Light"/>
                    <a:cs typeface="Calibri"/>
                  </a:rPr>
                  <a:t>Feasible schedule</a:t>
                </a:r>
              </a:p>
              <a:p>
                <a:pPr lvl="1"/>
                <a:r>
                  <a:rPr lang="en-GB" sz="2400" kern="1200" spc="-9" dirty="0">
                    <a:latin typeface="Gill Sans Light"/>
                    <a:cs typeface="Calibri"/>
                  </a:rPr>
                  <a:t>A schedule </a:t>
                </a:r>
                <a14:m>
                  <m:oMath xmlns:m="http://schemas.openxmlformats.org/officeDocument/2006/math">
                    <m:r>
                      <a:rPr lang="en-GB" sz="2400" kern="1200" spc="-9">
                        <a:latin typeface="Cambria Math" panose="02040503050406030204" pitchFamily="18" charset="0"/>
                      </a:rPr>
                      <m:t>𝜎</m:t>
                    </m:r>
                  </m:oMath>
                </a14:m>
                <a:r>
                  <a:rPr lang="en-GB" sz="2400" kern="1200" spc="-9" dirty="0">
                    <a:latin typeface="Gill Sans Light"/>
                    <a:cs typeface="Calibri"/>
                  </a:rPr>
                  <a:t> is said to be feasible if all the tasks can complete according to a set of specified constraints.</a:t>
                </a:r>
              </a:p>
              <a:p>
                <a:r>
                  <a:rPr lang="en-GB" kern="1200" dirty="0">
                    <a:latin typeface="Gill Sans Light"/>
                    <a:cs typeface="Calibri"/>
                  </a:rPr>
                  <a:t>Schedulable set of tasks</a:t>
                </a:r>
              </a:p>
              <a:p>
                <a:pPr lvl="1"/>
                <a:r>
                  <a:rPr lang="en-GB" sz="2400" kern="1200" spc="-9" dirty="0">
                    <a:latin typeface="Gill Sans Light"/>
                    <a:cs typeface="Calibri"/>
                  </a:rPr>
                  <a:t>A set of tasks </a:t>
                </a:r>
                <a14:m>
                  <m:oMath xmlns:m="http://schemas.openxmlformats.org/officeDocument/2006/math">
                    <m:r>
                      <m:rPr>
                        <m:sty m:val="p"/>
                      </m:rPr>
                      <a:rPr lang="en-GB" sz="2400" kern="1200" spc="-9">
                        <a:latin typeface="Cambria Math" panose="02040503050406030204" pitchFamily="18" charset="0"/>
                      </a:rPr>
                      <m:t>Γ</m:t>
                    </m:r>
                  </m:oMath>
                </a14:m>
                <a:r>
                  <a:rPr lang="en-GB" sz="2400" kern="1200" spc="-9" dirty="0">
                    <a:latin typeface="Gill Sans Light"/>
                    <a:cs typeface="Calibri"/>
                  </a:rPr>
                  <a:t> is said to be schedulable if there exists at least one algorithm that can produce a feasible schedule for it.</a:t>
                </a:r>
              </a:p>
              <a:p>
                <a:r>
                  <a:rPr lang="en-GB" kern="1200" dirty="0">
                    <a:latin typeface="Gill Sans Light"/>
                    <a:cs typeface="Calibri"/>
                  </a:rPr>
                  <a:t>Hard real-time task: missing deadline may have catastrophic consequences, so deadline violations are not permitted. A system able to handle hard real-time tasks is a hard real-time system</a:t>
                </a:r>
              </a:p>
              <a:p>
                <a:pPr lvl="1"/>
                <a:r>
                  <a:rPr lang="en-GB" sz="2400" kern="1200" spc="-9" dirty="0">
                    <a:latin typeface="Gill Sans Light"/>
                    <a:cs typeface="Calibri"/>
                  </a:rPr>
                  <a:t>sensory acquisition</a:t>
                </a:r>
              </a:p>
              <a:p>
                <a:pPr lvl="1"/>
                <a:r>
                  <a:rPr lang="en-GB" sz="2400" kern="1200" spc="-9" dirty="0">
                    <a:latin typeface="Gill Sans Light"/>
                    <a:cs typeface="Calibri"/>
                  </a:rPr>
                  <a:t>low-level control</a:t>
                </a:r>
              </a:p>
              <a:p>
                <a:pPr lvl="1"/>
                <a:r>
                  <a:rPr lang="en-GB" sz="2400" kern="1200" spc="-9" dirty="0">
                    <a:latin typeface="Gill Sans Light"/>
                    <a:cs typeface="Calibri"/>
                  </a:rPr>
                  <a:t>sensory-motor planning</a:t>
                </a:r>
              </a:p>
              <a:p>
                <a:r>
                  <a:rPr lang="en-GB" kern="1200" dirty="0">
                    <a:latin typeface="Gill Sans Light"/>
                    <a:cs typeface="Calibri"/>
                  </a:rPr>
                  <a:t>Soft real-time task: missing deadlines causes Quality-of-Service(QoS)/performance degradation, so </a:t>
                </a:r>
                <a:r>
                  <a:rPr lang="en-GB" sz="2400" dirty="0"/>
                  <a:t>deadline violations are expected and permitted</a:t>
                </a:r>
                <a:endParaRPr lang="en-GB" kern="1200" dirty="0">
                  <a:latin typeface="Gill Sans Light"/>
                  <a:cs typeface="Calibri"/>
                </a:endParaRPr>
              </a:p>
              <a:p>
                <a:pPr lvl="1"/>
                <a:r>
                  <a:rPr lang="en-GB" sz="2400" kern="1200" spc="-9" dirty="0">
                    <a:latin typeface="Gill Sans Light"/>
                    <a:cs typeface="Calibri"/>
                  </a:rPr>
                  <a:t>reading data from the keyboard—user command interpretation</a:t>
                </a:r>
              </a:p>
              <a:p>
                <a:pPr lvl="1"/>
                <a:r>
                  <a:rPr lang="en-GB" sz="2400" kern="1200" spc="-9" dirty="0">
                    <a:latin typeface="Gill Sans Light"/>
                    <a:cs typeface="Calibri"/>
                  </a:rPr>
                  <a:t>message displaying</a:t>
                </a:r>
              </a:p>
              <a:p>
                <a:pPr lvl="1"/>
                <a:r>
                  <a:rPr lang="en-GB" sz="2400" kern="1200" spc="-9" dirty="0">
                    <a:latin typeface="Gill Sans Light"/>
                    <a:cs typeface="Calibri"/>
                  </a:rPr>
                  <a:t>graphical activities</a:t>
                </a:r>
              </a:p>
              <a:p>
                <a:endParaRPr lang="en-SE" kern="1200" dirty="0">
                  <a:latin typeface="Gill Sans Light"/>
                  <a:cs typeface="Calibri"/>
                </a:endParaRPr>
              </a:p>
            </p:txBody>
          </p:sp>
        </mc:Choice>
        <mc:Fallback xmlns="">
          <p:sp>
            <p:nvSpPr>
              <p:cNvPr id="3" name="Content Placeholder 2">
                <a:extLst>
                  <a:ext uri="{FF2B5EF4-FFF2-40B4-BE49-F238E27FC236}">
                    <a16:creationId xmlns:a16="http://schemas.microsoft.com/office/drawing/2014/main" id="{8B6EFE86-A5DF-C88D-B889-19E46BE19B3E}"/>
                  </a:ext>
                </a:extLst>
              </p:cNvPr>
              <p:cNvSpPr>
                <a:spLocks noGrp="1" noRot="1" noChangeAspect="1" noMove="1" noResize="1" noEditPoints="1" noAdjustHandles="1" noChangeArrowheads="1" noChangeShapeType="1" noTextEdit="1"/>
              </p:cNvSpPr>
              <p:nvPr>
                <p:ph idx="1"/>
              </p:nvPr>
            </p:nvSpPr>
            <p:spPr>
              <a:blipFill>
                <a:blip r:embed="rId3"/>
                <a:stretch>
                  <a:fillRect l="-750" t="-2267" b="-597"/>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3656463588"/>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36DDA-1B67-1B44-46A8-983DD3DF5AE8}"/>
              </a:ext>
            </a:extLst>
          </p:cNvPr>
          <p:cNvSpPr>
            <a:spLocks noGrp="1"/>
          </p:cNvSpPr>
          <p:nvPr>
            <p:ph type="title"/>
          </p:nvPr>
        </p:nvSpPr>
        <p:spPr/>
        <p:txBody>
          <a:bodyPr/>
          <a:lstStyle/>
          <a:p>
            <a:r>
              <a:rPr lang="en-GB" dirty="0"/>
              <a:t>Real-Time Task</a:t>
            </a:r>
            <a:endParaRPr lang="en-SE" dirty="0"/>
          </a:p>
        </p:txBody>
      </p:sp>
      <p:sp>
        <p:nvSpPr>
          <p:cNvPr id="4" name="object 3">
            <a:extLst>
              <a:ext uri="{FF2B5EF4-FFF2-40B4-BE49-F238E27FC236}">
                <a16:creationId xmlns:a16="http://schemas.microsoft.com/office/drawing/2014/main" id="{C372286E-AF7A-07D6-D7EC-AE3CAA770BFE}"/>
              </a:ext>
            </a:extLst>
          </p:cNvPr>
          <p:cNvSpPr txBox="1"/>
          <p:nvPr/>
        </p:nvSpPr>
        <p:spPr>
          <a:xfrm>
            <a:off x="1524000" y="5372264"/>
            <a:ext cx="9296400" cy="1942936"/>
          </a:xfrm>
          <a:prstGeom prst="rect">
            <a:avLst/>
          </a:prstGeom>
          <a:noFill/>
          <a:ln>
            <a:noFill/>
          </a:ln>
          <a:effectLst/>
        </p:spPr>
        <p:txBody>
          <a:bodyPr vert="horz" wrap="square" lIns="90478" tIns="44445" rIns="90478" bIns="44445" numCol="1" anchor="t" anchorCtr="0" compatLnSpc="1">
            <a:prstTxWarp prst="textNoShape">
              <a:avLst/>
            </a:prstTxWarp>
            <a:normAutofit/>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endParaRPr dirty="0"/>
          </a:p>
        </p:txBody>
      </p:sp>
      <p:grpSp>
        <p:nvGrpSpPr>
          <p:cNvPr id="5" name="object 4">
            <a:extLst>
              <a:ext uri="{FF2B5EF4-FFF2-40B4-BE49-F238E27FC236}">
                <a16:creationId xmlns:a16="http://schemas.microsoft.com/office/drawing/2014/main" id="{888268D0-AC9E-A87A-FBBE-03377E4BBD40}"/>
              </a:ext>
            </a:extLst>
          </p:cNvPr>
          <p:cNvGrpSpPr/>
          <p:nvPr/>
        </p:nvGrpSpPr>
        <p:grpSpPr>
          <a:xfrm>
            <a:off x="3124200" y="4856473"/>
            <a:ext cx="4980983" cy="515791"/>
            <a:chOff x="2623888" y="3033344"/>
            <a:chExt cx="5488305" cy="568325"/>
          </a:xfrm>
        </p:grpSpPr>
        <p:sp>
          <p:nvSpPr>
            <p:cNvPr id="6" name="object 5">
              <a:extLst>
                <a:ext uri="{FF2B5EF4-FFF2-40B4-BE49-F238E27FC236}">
                  <a16:creationId xmlns:a16="http://schemas.microsoft.com/office/drawing/2014/main" id="{2A244E5E-AF7F-709C-0CE9-C61B9A1401DC}"/>
                </a:ext>
              </a:extLst>
            </p:cNvPr>
            <p:cNvSpPr/>
            <p:nvPr/>
          </p:nvSpPr>
          <p:spPr>
            <a:xfrm>
              <a:off x="2876256" y="3474446"/>
              <a:ext cx="2964815" cy="64769"/>
            </a:xfrm>
            <a:custGeom>
              <a:avLst/>
              <a:gdLst/>
              <a:ahLst/>
              <a:cxnLst/>
              <a:rect l="l" t="t" r="r" b="b"/>
              <a:pathLst>
                <a:path w="2964815" h="64770">
                  <a:moveTo>
                    <a:pt x="2964337" y="0"/>
                  </a:moveTo>
                  <a:lnTo>
                    <a:pt x="0" y="0"/>
                  </a:lnTo>
                  <a:lnTo>
                    <a:pt x="0" y="64160"/>
                  </a:lnTo>
                  <a:lnTo>
                    <a:pt x="2964337" y="64160"/>
                  </a:lnTo>
                  <a:lnTo>
                    <a:pt x="2964337" y="0"/>
                  </a:lnTo>
                  <a:close/>
                </a:path>
              </a:pathLst>
            </a:custGeom>
            <a:solidFill>
              <a:srgbClr val="D9D9D9"/>
            </a:solidFill>
          </p:spPr>
          <p:txBody>
            <a:bodyPr wrap="square" lIns="0" tIns="0" rIns="0" bIns="0" rtlCol="0"/>
            <a:lstStyle/>
            <a:p>
              <a:endParaRPr/>
            </a:p>
          </p:txBody>
        </p:sp>
        <p:sp>
          <p:nvSpPr>
            <p:cNvPr id="7" name="object 6">
              <a:extLst>
                <a:ext uri="{FF2B5EF4-FFF2-40B4-BE49-F238E27FC236}">
                  <a16:creationId xmlns:a16="http://schemas.microsoft.com/office/drawing/2014/main" id="{B6F782A5-395F-1131-8704-464D1F9C3DB2}"/>
                </a:ext>
              </a:extLst>
            </p:cNvPr>
            <p:cNvSpPr/>
            <p:nvPr/>
          </p:nvSpPr>
          <p:spPr>
            <a:xfrm>
              <a:off x="2623888" y="3505189"/>
              <a:ext cx="5488305" cy="67310"/>
            </a:xfrm>
            <a:custGeom>
              <a:avLst/>
              <a:gdLst/>
              <a:ahLst/>
              <a:cxnLst/>
              <a:rect l="l" t="t" r="r" b="b"/>
              <a:pathLst>
                <a:path w="5488305" h="67310">
                  <a:moveTo>
                    <a:pt x="5377200" y="0"/>
                  </a:moveTo>
                  <a:lnTo>
                    <a:pt x="5377200" y="66833"/>
                  </a:lnTo>
                  <a:lnTo>
                    <a:pt x="5474731" y="37426"/>
                  </a:lnTo>
                  <a:lnTo>
                    <a:pt x="5387882" y="37426"/>
                  </a:lnTo>
                  <a:lnTo>
                    <a:pt x="5387882" y="29406"/>
                  </a:lnTo>
                  <a:lnTo>
                    <a:pt x="5474728" y="29406"/>
                  </a:lnTo>
                  <a:lnTo>
                    <a:pt x="5377200" y="0"/>
                  </a:lnTo>
                  <a:close/>
                </a:path>
                <a:path w="5488305" h="67310">
                  <a:moveTo>
                    <a:pt x="5377200" y="29406"/>
                  </a:moveTo>
                  <a:lnTo>
                    <a:pt x="0" y="29406"/>
                  </a:lnTo>
                  <a:lnTo>
                    <a:pt x="0" y="37426"/>
                  </a:lnTo>
                  <a:lnTo>
                    <a:pt x="5377200" y="37426"/>
                  </a:lnTo>
                  <a:lnTo>
                    <a:pt x="5377200" y="29406"/>
                  </a:lnTo>
                  <a:close/>
                </a:path>
                <a:path w="5488305" h="67310">
                  <a:moveTo>
                    <a:pt x="5474728" y="29406"/>
                  </a:moveTo>
                  <a:lnTo>
                    <a:pt x="5387882" y="29406"/>
                  </a:lnTo>
                  <a:lnTo>
                    <a:pt x="5387882" y="37426"/>
                  </a:lnTo>
                  <a:lnTo>
                    <a:pt x="5474731" y="37426"/>
                  </a:lnTo>
                  <a:lnTo>
                    <a:pt x="5488029" y="33417"/>
                  </a:lnTo>
                  <a:lnTo>
                    <a:pt x="5474728" y="29406"/>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0B2C4BF7-3ADD-3E9C-9418-17A706A8C7D3}"/>
                </a:ext>
              </a:extLst>
            </p:cNvPr>
            <p:cNvSpPr/>
            <p:nvPr/>
          </p:nvSpPr>
          <p:spPr>
            <a:xfrm>
              <a:off x="2842874" y="3033344"/>
              <a:ext cx="67310" cy="505459"/>
            </a:xfrm>
            <a:custGeom>
              <a:avLst/>
              <a:gdLst/>
              <a:ahLst/>
              <a:cxnLst/>
              <a:rect l="l" t="t" r="r" b="b"/>
              <a:pathLst>
                <a:path w="67310" h="505460">
                  <a:moveTo>
                    <a:pt x="41394" y="100249"/>
                  </a:moveTo>
                  <a:lnTo>
                    <a:pt x="25370" y="100249"/>
                  </a:lnTo>
                  <a:lnTo>
                    <a:pt x="25370" y="505263"/>
                  </a:lnTo>
                  <a:lnTo>
                    <a:pt x="41394" y="505263"/>
                  </a:lnTo>
                  <a:lnTo>
                    <a:pt x="41394" y="100249"/>
                  </a:lnTo>
                  <a:close/>
                </a:path>
                <a:path w="67310" h="505460">
                  <a:moveTo>
                    <a:pt x="33381" y="0"/>
                  </a:moveTo>
                  <a:lnTo>
                    <a:pt x="0" y="110943"/>
                  </a:lnTo>
                  <a:lnTo>
                    <a:pt x="25370" y="110943"/>
                  </a:lnTo>
                  <a:lnTo>
                    <a:pt x="25370" y="100249"/>
                  </a:lnTo>
                  <a:lnTo>
                    <a:pt x="63547" y="100249"/>
                  </a:lnTo>
                  <a:lnTo>
                    <a:pt x="33381" y="0"/>
                  </a:lnTo>
                  <a:close/>
                </a:path>
                <a:path w="67310" h="505460">
                  <a:moveTo>
                    <a:pt x="63547" y="100249"/>
                  </a:moveTo>
                  <a:lnTo>
                    <a:pt x="41394" y="100249"/>
                  </a:lnTo>
                  <a:lnTo>
                    <a:pt x="41394" y="110943"/>
                  </a:lnTo>
                  <a:lnTo>
                    <a:pt x="66765" y="110943"/>
                  </a:lnTo>
                  <a:lnTo>
                    <a:pt x="63547" y="100249"/>
                  </a:lnTo>
                  <a:close/>
                </a:path>
              </a:pathLst>
            </a:custGeom>
            <a:solidFill>
              <a:srgbClr val="0000FF"/>
            </a:solidFill>
          </p:spPr>
          <p:txBody>
            <a:bodyPr wrap="square" lIns="0" tIns="0" rIns="0" bIns="0" rtlCol="0"/>
            <a:lstStyle/>
            <a:p>
              <a:endParaRPr/>
            </a:p>
          </p:txBody>
        </p:sp>
        <p:sp>
          <p:nvSpPr>
            <p:cNvPr id="9" name="object 8">
              <a:extLst>
                <a:ext uri="{FF2B5EF4-FFF2-40B4-BE49-F238E27FC236}">
                  <a16:creationId xmlns:a16="http://schemas.microsoft.com/office/drawing/2014/main" id="{660FD527-7902-B709-0C28-7032ACAB97F5}"/>
                </a:ext>
              </a:extLst>
            </p:cNvPr>
            <p:cNvSpPr/>
            <p:nvPr/>
          </p:nvSpPr>
          <p:spPr>
            <a:xfrm>
              <a:off x="3633364" y="3350136"/>
              <a:ext cx="757555" cy="188595"/>
            </a:xfrm>
            <a:custGeom>
              <a:avLst/>
              <a:gdLst/>
              <a:ahLst/>
              <a:cxnLst/>
              <a:rect l="l" t="t" r="r" b="b"/>
              <a:pathLst>
                <a:path w="757554" h="188595">
                  <a:moveTo>
                    <a:pt x="757107" y="0"/>
                  </a:moveTo>
                  <a:lnTo>
                    <a:pt x="0" y="0"/>
                  </a:lnTo>
                  <a:lnTo>
                    <a:pt x="0" y="188471"/>
                  </a:lnTo>
                  <a:lnTo>
                    <a:pt x="757107" y="188471"/>
                  </a:lnTo>
                  <a:lnTo>
                    <a:pt x="757107" y="0"/>
                  </a:lnTo>
                  <a:close/>
                </a:path>
              </a:pathLst>
            </a:custGeom>
            <a:solidFill>
              <a:srgbClr val="99CCFF"/>
            </a:solidFill>
          </p:spPr>
          <p:txBody>
            <a:bodyPr wrap="square" lIns="0" tIns="0" rIns="0" bIns="0" rtlCol="0"/>
            <a:lstStyle/>
            <a:p>
              <a:endParaRPr/>
            </a:p>
          </p:txBody>
        </p:sp>
        <p:sp>
          <p:nvSpPr>
            <p:cNvPr id="10" name="object 9">
              <a:extLst>
                <a:ext uri="{FF2B5EF4-FFF2-40B4-BE49-F238E27FC236}">
                  <a16:creationId xmlns:a16="http://schemas.microsoft.com/office/drawing/2014/main" id="{D36653E6-013F-08DB-6172-46BFEAAE27DF}"/>
                </a:ext>
              </a:extLst>
            </p:cNvPr>
            <p:cNvSpPr/>
            <p:nvPr/>
          </p:nvSpPr>
          <p:spPr>
            <a:xfrm>
              <a:off x="2872244" y="3344798"/>
              <a:ext cx="3353435" cy="257175"/>
            </a:xfrm>
            <a:custGeom>
              <a:avLst/>
              <a:gdLst/>
              <a:ahLst/>
              <a:cxnLst/>
              <a:rect l="l" t="t" r="r" b="b"/>
              <a:pathLst>
                <a:path w="3353435" h="257175">
                  <a:moveTo>
                    <a:pt x="8013" y="193814"/>
                  </a:moveTo>
                  <a:lnTo>
                    <a:pt x="0" y="193814"/>
                  </a:lnTo>
                  <a:lnTo>
                    <a:pt x="0" y="256641"/>
                  </a:lnTo>
                  <a:lnTo>
                    <a:pt x="8013" y="256641"/>
                  </a:lnTo>
                  <a:lnTo>
                    <a:pt x="8013" y="193814"/>
                  </a:lnTo>
                  <a:close/>
                </a:path>
                <a:path w="3353435" h="257175">
                  <a:moveTo>
                    <a:pt x="1522222" y="5346"/>
                  </a:moveTo>
                  <a:lnTo>
                    <a:pt x="1520888" y="1333"/>
                  </a:lnTo>
                  <a:lnTo>
                    <a:pt x="1518221" y="0"/>
                  </a:lnTo>
                  <a:lnTo>
                    <a:pt x="1512874" y="0"/>
                  </a:lnTo>
                  <a:lnTo>
                    <a:pt x="1512874" y="9347"/>
                  </a:lnTo>
                  <a:lnTo>
                    <a:pt x="1512874" y="189801"/>
                  </a:lnTo>
                  <a:lnTo>
                    <a:pt x="765124" y="189801"/>
                  </a:lnTo>
                  <a:lnTo>
                    <a:pt x="765124" y="9347"/>
                  </a:lnTo>
                  <a:lnTo>
                    <a:pt x="1512874" y="9347"/>
                  </a:lnTo>
                  <a:lnTo>
                    <a:pt x="1512874" y="0"/>
                  </a:lnTo>
                  <a:lnTo>
                    <a:pt x="761111" y="0"/>
                  </a:lnTo>
                  <a:lnTo>
                    <a:pt x="758444" y="1333"/>
                  </a:lnTo>
                  <a:lnTo>
                    <a:pt x="757110" y="5346"/>
                  </a:lnTo>
                  <a:lnTo>
                    <a:pt x="757110" y="193814"/>
                  </a:lnTo>
                  <a:lnTo>
                    <a:pt x="757110" y="256641"/>
                  </a:lnTo>
                  <a:lnTo>
                    <a:pt x="765124" y="256641"/>
                  </a:lnTo>
                  <a:lnTo>
                    <a:pt x="765124" y="197827"/>
                  </a:lnTo>
                  <a:lnTo>
                    <a:pt x="1520888" y="197827"/>
                  </a:lnTo>
                  <a:lnTo>
                    <a:pt x="1522222" y="193814"/>
                  </a:lnTo>
                  <a:lnTo>
                    <a:pt x="1522222" y="189801"/>
                  </a:lnTo>
                  <a:lnTo>
                    <a:pt x="1522222" y="9347"/>
                  </a:lnTo>
                  <a:lnTo>
                    <a:pt x="1522222" y="5346"/>
                  </a:lnTo>
                  <a:close/>
                </a:path>
                <a:path w="3353435" h="257175">
                  <a:moveTo>
                    <a:pt x="3352901" y="193814"/>
                  </a:moveTo>
                  <a:lnTo>
                    <a:pt x="3343554" y="193814"/>
                  </a:lnTo>
                  <a:lnTo>
                    <a:pt x="3343554" y="256641"/>
                  </a:lnTo>
                  <a:lnTo>
                    <a:pt x="3352901" y="256641"/>
                  </a:lnTo>
                  <a:lnTo>
                    <a:pt x="3352901" y="193814"/>
                  </a:lnTo>
                  <a:close/>
                </a:path>
              </a:pathLst>
            </a:custGeom>
            <a:solidFill>
              <a:srgbClr val="000000"/>
            </a:solidFill>
          </p:spPr>
          <p:txBody>
            <a:bodyPr wrap="square" lIns="0" tIns="0" rIns="0" bIns="0" rtlCol="0"/>
            <a:lstStyle/>
            <a:p>
              <a:endParaRPr/>
            </a:p>
          </p:txBody>
        </p:sp>
      </p:grpSp>
      <p:sp>
        <p:nvSpPr>
          <p:cNvPr id="11" name="object 10">
            <a:extLst>
              <a:ext uri="{FF2B5EF4-FFF2-40B4-BE49-F238E27FC236}">
                <a16:creationId xmlns:a16="http://schemas.microsoft.com/office/drawing/2014/main" id="{B4B78170-2EDF-7589-DDA2-A7338D6DA7E0}"/>
              </a:ext>
            </a:extLst>
          </p:cNvPr>
          <p:cNvSpPr txBox="1"/>
          <p:nvPr/>
        </p:nvSpPr>
        <p:spPr>
          <a:xfrm>
            <a:off x="8224286" y="5240416"/>
            <a:ext cx="90479"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t</a:t>
            </a:r>
            <a:endParaRPr sz="1906">
              <a:latin typeface="Times New Roman"/>
              <a:cs typeface="Times New Roman"/>
            </a:endParaRPr>
          </a:p>
        </p:txBody>
      </p:sp>
      <p:sp>
        <p:nvSpPr>
          <p:cNvPr id="12" name="object 11">
            <a:extLst>
              <a:ext uri="{FF2B5EF4-FFF2-40B4-BE49-F238E27FC236}">
                <a16:creationId xmlns:a16="http://schemas.microsoft.com/office/drawing/2014/main" id="{C804ADDF-1CFE-4C66-2346-F515D4E38ED8}"/>
              </a:ext>
            </a:extLst>
          </p:cNvPr>
          <p:cNvSpPr txBox="1"/>
          <p:nvPr/>
        </p:nvSpPr>
        <p:spPr>
          <a:xfrm>
            <a:off x="6310737" y="5331399"/>
            <a:ext cx="194214" cy="305506"/>
          </a:xfrm>
          <a:prstGeom prst="rect">
            <a:avLst/>
          </a:prstGeom>
        </p:spPr>
        <p:txBody>
          <a:bodyPr vert="horz" wrap="square" lIns="0" tIns="12102" rIns="0" bIns="0" rtlCol="0">
            <a:spAutoFit/>
          </a:bodyPr>
          <a:lstStyle/>
          <a:p>
            <a:pPr marL="34580">
              <a:spcBef>
                <a:spcPts val="95"/>
              </a:spcBef>
            </a:pPr>
            <a:r>
              <a:rPr sz="1906" spc="-23" dirty="0">
                <a:latin typeface="Times New Roman"/>
                <a:cs typeface="Times New Roman"/>
              </a:rPr>
              <a:t>f</a:t>
            </a:r>
            <a:r>
              <a:rPr sz="1906" spc="-34" baseline="-19841" dirty="0">
                <a:latin typeface="Times New Roman"/>
                <a:cs typeface="Times New Roman"/>
              </a:rPr>
              <a:t>i</a:t>
            </a:r>
            <a:endParaRPr sz="1906" baseline="-19841">
              <a:latin typeface="Times New Roman"/>
              <a:cs typeface="Times New Roman"/>
            </a:endParaRPr>
          </a:p>
        </p:txBody>
      </p:sp>
      <p:grpSp>
        <p:nvGrpSpPr>
          <p:cNvPr id="13" name="object 12">
            <a:extLst>
              <a:ext uri="{FF2B5EF4-FFF2-40B4-BE49-F238E27FC236}">
                <a16:creationId xmlns:a16="http://schemas.microsoft.com/office/drawing/2014/main" id="{3189E753-F745-AC46-48C6-7555A93D17DB}"/>
              </a:ext>
            </a:extLst>
          </p:cNvPr>
          <p:cNvGrpSpPr/>
          <p:nvPr/>
        </p:nvGrpSpPr>
        <p:grpSpPr>
          <a:xfrm>
            <a:off x="3349605" y="5715359"/>
            <a:ext cx="3043454" cy="344629"/>
            <a:chOff x="2872251" y="3979709"/>
            <a:chExt cx="3353435" cy="379730"/>
          </a:xfrm>
        </p:grpSpPr>
        <p:sp>
          <p:nvSpPr>
            <p:cNvPr id="14" name="object 13">
              <a:extLst>
                <a:ext uri="{FF2B5EF4-FFF2-40B4-BE49-F238E27FC236}">
                  <a16:creationId xmlns:a16="http://schemas.microsoft.com/office/drawing/2014/main" id="{F6846B14-2FC5-0608-F347-4F45F4F73DFB}"/>
                </a:ext>
              </a:extLst>
            </p:cNvPr>
            <p:cNvSpPr/>
            <p:nvPr/>
          </p:nvSpPr>
          <p:spPr>
            <a:xfrm>
              <a:off x="2876257" y="4126743"/>
              <a:ext cx="3343910" cy="85725"/>
            </a:xfrm>
            <a:custGeom>
              <a:avLst/>
              <a:gdLst/>
              <a:ahLst/>
              <a:cxnLst/>
              <a:rect l="l" t="t" r="r" b="b"/>
              <a:pathLst>
                <a:path w="3343910" h="85725">
                  <a:moveTo>
                    <a:pt x="113498" y="0"/>
                  </a:moveTo>
                  <a:lnTo>
                    <a:pt x="110827" y="0"/>
                  </a:lnTo>
                  <a:lnTo>
                    <a:pt x="0" y="42774"/>
                  </a:lnTo>
                  <a:lnTo>
                    <a:pt x="110827" y="85547"/>
                  </a:lnTo>
                  <a:lnTo>
                    <a:pt x="113498" y="85547"/>
                  </a:lnTo>
                  <a:lnTo>
                    <a:pt x="116169" y="82873"/>
                  </a:lnTo>
                  <a:lnTo>
                    <a:pt x="116169" y="80200"/>
                  </a:lnTo>
                  <a:lnTo>
                    <a:pt x="113498" y="77527"/>
                  </a:lnTo>
                  <a:lnTo>
                    <a:pt x="34072" y="46784"/>
                  </a:lnTo>
                  <a:lnTo>
                    <a:pt x="12016" y="46784"/>
                  </a:lnTo>
                  <a:lnTo>
                    <a:pt x="12016" y="38764"/>
                  </a:lnTo>
                  <a:lnTo>
                    <a:pt x="34071" y="38764"/>
                  </a:lnTo>
                  <a:lnTo>
                    <a:pt x="113498" y="8018"/>
                  </a:lnTo>
                  <a:lnTo>
                    <a:pt x="116169" y="5347"/>
                  </a:lnTo>
                  <a:lnTo>
                    <a:pt x="116169" y="2672"/>
                  </a:lnTo>
                  <a:lnTo>
                    <a:pt x="113498" y="0"/>
                  </a:lnTo>
                  <a:close/>
                </a:path>
                <a:path w="3343910" h="85725">
                  <a:moveTo>
                    <a:pt x="3321180" y="42774"/>
                  </a:moveTo>
                  <a:lnTo>
                    <a:pt x="3231394" y="77527"/>
                  </a:lnTo>
                  <a:lnTo>
                    <a:pt x="3228723" y="80200"/>
                  </a:lnTo>
                  <a:lnTo>
                    <a:pt x="3228723" y="82873"/>
                  </a:lnTo>
                  <a:lnTo>
                    <a:pt x="3231394" y="85547"/>
                  </a:lnTo>
                  <a:lnTo>
                    <a:pt x="3234065" y="85547"/>
                  </a:lnTo>
                  <a:lnTo>
                    <a:pt x="3333291" y="46784"/>
                  </a:lnTo>
                  <a:lnTo>
                    <a:pt x="3331540" y="46784"/>
                  </a:lnTo>
                  <a:lnTo>
                    <a:pt x="3321180" y="42774"/>
                  </a:lnTo>
                  <a:close/>
                </a:path>
                <a:path w="3343910" h="85725">
                  <a:moveTo>
                    <a:pt x="13352" y="38764"/>
                  </a:moveTo>
                  <a:lnTo>
                    <a:pt x="12016" y="38764"/>
                  </a:lnTo>
                  <a:lnTo>
                    <a:pt x="12016" y="46784"/>
                  </a:lnTo>
                  <a:lnTo>
                    <a:pt x="13352" y="46784"/>
                  </a:lnTo>
                  <a:lnTo>
                    <a:pt x="13352" y="38764"/>
                  </a:lnTo>
                  <a:close/>
                </a:path>
                <a:path w="3343910" h="85725">
                  <a:moveTo>
                    <a:pt x="13352" y="38764"/>
                  </a:moveTo>
                  <a:lnTo>
                    <a:pt x="13352" y="46784"/>
                  </a:lnTo>
                  <a:lnTo>
                    <a:pt x="23712" y="42774"/>
                  </a:lnTo>
                  <a:lnTo>
                    <a:pt x="13352" y="38764"/>
                  </a:lnTo>
                  <a:close/>
                </a:path>
                <a:path w="3343910" h="85725">
                  <a:moveTo>
                    <a:pt x="23712" y="42774"/>
                  </a:moveTo>
                  <a:lnTo>
                    <a:pt x="13352" y="46784"/>
                  </a:lnTo>
                  <a:lnTo>
                    <a:pt x="34072" y="46784"/>
                  </a:lnTo>
                  <a:lnTo>
                    <a:pt x="23712" y="42774"/>
                  </a:lnTo>
                  <a:close/>
                </a:path>
                <a:path w="3343910" h="85725">
                  <a:moveTo>
                    <a:pt x="3310821" y="38764"/>
                  </a:moveTo>
                  <a:lnTo>
                    <a:pt x="34071" y="38764"/>
                  </a:lnTo>
                  <a:lnTo>
                    <a:pt x="23712" y="42774"/>
                  </a:lnTo>
                  <a:lnTo>
                    <a:pt x="34072" y="46784"/>
                  </a:lnTo>
                  <a:lnTo>
                    <a:pt x="3310819" y="46784"/>
                  </a:lnTo>
                  <a:lnTo>
                    <a:pt x="3321180" y="42774"/>
                  </a:lnTo>
                  <a:lnTo>
                    <a:pt x="3310821" y="38764"/>
                  </a:lnTo>
                  <a:close/>
                </a:path>
                <a:path w="3343910" h="85725">
                  <a:moveTo>
                    <a:pt x="3331540" y="38764"/>
                  </a:moveTo>
                  <a:lnTo>
                    <a:pt x="3321180" y="42774"/>
                  </a:lnTo>
                  <a:lnTo>
                    <a:pt x="3331540" y="46784"/>
                  </a:lnTo>
                  <a:lnTo>
                    <a:pt x="3331540" y="38764"/>
                  </a:lnTo>
                  <a:close/>
                </a:path>
                <a:path w="3343910" h="85725">
                  <a:moveTo>
                    <a:pt x="3332876" y="38764"/>
                  </a:moveTo>
                  <a:lnTo>
                    <a:pt x="3331540" y="38764"/>
                  </a:lnTo>
                  <a:lnTo>
                    <a:pt x="3331540" y="46784"/>
                  </a:lnTo>
                  <a:lnTo>
                    <a:pt x="3332876" y="46784"/>
                  </a:lnTo>
                  <a:lnTo>
                    <a:pt x="3332876" y="38764"/>
                  </a:lnTo>
                  <a:close/>
                </a:path>
                <a:path w="3343910" h="85725">
                  <a:moveTo>
                    <a:pt x="3333294" y="38764"/>
                  </a:moveTo>
                  <a:lnTo>
                    <a:pt x="3332876" y="38764"/>
                  </a:lnTo>
                  <a:lnTo>
                    <a:pt x="3332876" y="46784"/>
                  </a:lnTo>
                  <a:lnTo>
                    <a:pt x="3333291" y="46784"/>
                  </a:lnTo>
                  <a:lnTo>
                    <a:pt x="3343556" y="42774"/>
                  </a:lnTo>
                  <a:lnTo>
                    <a:pt x="3333294" y="38764"/>
                  </a:lnTo>
                  <a:close/>
                </a:path>
                <a:path w="3343910" h="85725">
                  <a:moveTo>
                    <a:pt x="34071" y="38764"/>
                  </a:moveTo>
                  <a:lnTo>
                    <a:pt x="13352" y="38764"/>
                  </a:lnTo>
                  <a:lnTo>
                    <a:pt x="23712" y="42774"/>
                  </a:lnTo>
                  <a:lnTo>
                    <a:pt x="34071" y="38764"/>
                  </a:lnTo>
                  <a:close/>
                </a:path>
                <a:path w="3343910" h="85725">
                  <a:moveTo>
                    <a:pt x="3234065" y="0"/>
                  </a:moveTo>
                  <a:lnTo>
                    <a:pt x="3231394" y="0"/>
                  </a:lnTo>
                  <a:lnTo>
                    <a:pt x="3228723" y="2672"/>
                  </a:lnTo>
                  <a:lnTo>
                    <a:pt x="3228723" y="5347"/>
                  </a:lnTo>
                  <a:lnTo>
                    <a:pt x="3231394" y="8018"/>
                  </a:lnTo>
                  <a:lnTo>
                    <a:pt x="3321180" y="42774"/>
                  </a:lnTo>
                  <a:lnTo>
                    <a:pt x="3331540" y="38764"/>
                  </a:lnTo>
                  <a:lnTo>
                    <a:pt x="3333294" y="38764"/>
                  </a:lnTo>
                  <a:lnTo>
                    <a:pt x="3234065" y="0"/>
                  </a:lnTo>
                  <a:close/>
                </a:path>
              </a:pathLst>
            </a:custGeom>
            <a:solidFill>
              <a:srgbClr val="4A7EBB"/>
            </a:solidFill>
          </p:spPr>
          <p:txBody>
            <a:bodyPr wrap="square" lIns="0" tIns="0" rIns="0" bIns="0" rtlCol="0"/>
            <a:lstStyle/>
            <a:p>
              <a:endParaRPr/>
            </a:p>
          </p:txBody>
        </p:sp>
        <p:sp>
          <p:nvSpPr>
            <p:cNvPr id="15" name="object 14">
              <a:extLst>
                <a:ext uri="{FF2B5EF4-FFF2-40B4-BE49-F238E27FC236}">
                  <a16:creationId xmlns:a16="http://schemas.microsoft.com/office/drawing/2014/main" id="{AFB1D2CA-B78F-271A-63D2-7F4B950ECF25}"/>
                </a:ext>
              </a:extLst>
            </p:cNvPr>
            <p:cNvSpPr/>
            <p:nvPr/>
          </p:nvSpPr>
          <p:spPr>
            <a:xfrm>
              <a:off x="2876257" y="3979709"/>
              <a:ext cx="0" cy="379730"/>
            </a:xfrm>
            <a:custGeom>
              <a:avLst/>
              <a:gdLst/>
              <a:ahLst/>
              <a:cxnLst/>
              <a:rect l="l" t="t" r="r" b="b"/>
              <a:pathLst>
                <a:path h="379729">
                  <a:moveTo>
                    <a:pt x="0" y="0"/>
                  </a:moveTo>
                  <a:lnTo>
                    <a:pt x="0" y="379614"/>
                  </a:lnTo>
                </a:path>
              </a:pathLst>
            </a:custGeom>
            <a:ln w="8012">
              <a:solidFill>
                <a:srgbClr val="4A7EBB"/>
              </a:solidFill>
              <a:prstDash val="sysDashDot"/>
            </a:ln>
          </p:spPr>
          <p:txBody>
            <a:bodyPr wrap="square" lIns="0" tIns="0" rIns="0" bIns="0" rtlCol="0"/>
            <a:lstStyle/>
            <a:p>
              <a:endParaRPr/>
            </a:p>
          </p:txBody>
        </p:sp>
        <p:sp>
          <p:nvSpPr>
            <p:cNvPr id="16" name="object 15">
              <a:extLst>
                <a:ext uri="{FF2B5EF4-FFF2-40B4-BE49-F238E27FC236}">
                  <a16:creationId xmlns:a16="http://schemas.microsoft.com/office/drawing/2014/main" id="{51ADF691-3DA4-165A-DBA8-4A39ABB0FAAA}"/>
                </a:ext>
              </a:extLst>
            </p:cNvPr>
            <p:cNvSpPr/>
            <p:nvPr/>
          </p:nvSpPr>
          <p:spPr>
            <a:xfrm>
              <a:off x="6220484" y="3979709"/>
              <a:ext cx="0" cy="379730"/>
            </a:xfrm>
            <a:custGeom>
              <a:avLst/>
              <a:gdLst/>
              <a:ahLst/>
              <a:cxnLst/>
              <a:rect l="l" t="t" r="r" b="b"/>
              <a:pathLst>
                <a:path h="379729">
                  <a:moveTo>
                    <a:pt x="0" y="0"/>
                  </a:moveTo>
                  <a:lnTo>
                    <a:pt x="0" y="379614"/>
                  </a:lnTo>
                </a:path>
              </a:pathLst>
            </a:custGeom>
            <a:ln w="9347">
              <a:solidFill>
                <a:srgbClr val="4A7EBB"/>
              </a:solidFill>
              <a:prstDash val="sysDashDot"/>
            </a:ln>
          </p:spPr>
          <p:txBody>
            <a:bodyPr wrap="square" lIns="0" tIns="0" rIns="0" bIns="0" rtlCol="0"/>
            <a:lstStyle/>
            <a:p>
              <a:endParaRPr/>
            </a:p>
          </p:txBody>
        </p:sp>
      </p:grpSp>
      <p:grpSp>
        <p:nvGrpSpPr>
          <p:cNvPr id="17" name="object 16">
            <a:extLst>
              <a:ext uri="{FF2B5EF4-FFF2-40B4-BE49-F238E27FC236}">
                <a16:creationId xmlns:a16="http://schemas.microsoft.com/office/drawing/2014/main" id="{22996383-033B-ED17-C4F4-B0E018A9A3E6}"/>
              </a:ext>
            </a:extLst>
          </p:cNvPr>
          <p:cNvGrpSpPr/>
          <p:nvPr/>
        </p:nvGrpSpPr>
        <p:grpSpPr>
          <a:xfrm>
            <a:off x="5295847" y="4856473"/>
            <a:ext cx="2096589" cy="515791"/>
            <a:chOff x="5016722" y="3033344"/>
            <a:chExt cx="2310130" cy="568325"/>
          </a:xfrm>
        </p:grpSpPr>
        <p:sp>
          <p:nvSpPr>
            <p:cNvPr id="18" name="object 17">
              <a:extLst>
                <a:ext uri="{FF2B5EF4-FFF2-40B4-BE49-F238E27FC236}">
                  <a16:creationId xmlns:a16="http://schemas.microsoft.com/office/drawing/2014/main" id="{7347C16C-C8F9-8FE2-8F5C-2044D268D5B7}"/>
                </a:ext>
              </a:extLst>
            </p:cNvPr>
            <p:cNvSpPr/>
            <p:nvPr/>
          </p:nvSpPr>
          <p:spPr>
            <a:xfrm>
              <a:off x="5840593" y="3350136"/>
              <a:ext cx="379730" cy="188595"/>
            </a:xfrm>
            <a:custGeom>
              <a:avLst/>
              <a:gdLst/>
              <a:ahLst/>
              <a:cxnLst/>
              <a:rect l="l" t="t" r="r" b="b"/>
              <a:pathLst>
                <a:path w="379729" h="188595">
                  <a:moveTo>
                    <a:pt x="379221" y="0"/>
                  </a:moveTo>
                  <a:lnTo>
                    <a:pt x="0" y="0"/>
                  </a:lnTo>
                  <a:lnTo>
                    <a:pt x="0" y="188471"/>
                  </a:lnTo>
                  <a:lnTo>
                    <a:pt x="379221" y="188471"/>
                  </a:lnTo>
                  <a:lnTo>
                    <a:pt x="379221" y="0"/>
                  </a:lnTo>
                  <a:close/>
                </a:path>
              </a:pathLst>
            </a:custGeom>
            <a:solidFill>
              <a:srgbClr val="99CCFF"/>
            </a:solidFill>
          </p:spPr>
          <p:txBody>
            <a:bodyPr wrap="square" lIns="0" tIns="0" rIns="0" bIns="0" rtlCol="0"/>
            <a:lstStyle/>
            <a:p>
              <a:endParaRPr/>
            </a:p>
          </p:txBody>
        </p:sp>
        <p:sp>
          <p:nvSpPr>
            <p:cNvPr id="19" name="object 18">
              <a:extLst>
                <a:ext uri="{FF2B5EF4-FFF2-40B4-BE49-F238E27FC236}">
                  <a16:creationId xmlns:a16="http://schemas.microsoft.com/office/drawing/2014/main" id="{90805C40-7119-5279-9468-C207A9BAD9DD}"/>
                </a:ext>
              </a:extLst>
            </p:cNvPr>
            <p:cNvSpPr/>
            <p:nvPr/>
          </p:nvSpPr>
          <p:spPr>
            <a:xfrm>
              <a:off x="5836588" y="3344788"/>
              <a:ext cx="388620" cy="198120"/>
            </a:xfrm>
            <a:custGeom>
              <a:avLst/>
              <a:gdLst/>
              <a:ahLst/>
              <a:cxnLst/>
              <a:rect l="l" t="t" r="r" b="b"/>
              <a:pathLst>
                <a:path w="388620" h="198120">
                  <a:moveTo>
                    <a:pt x="383227" y="0"/>
                  </a:moveTo>
                  <a:lnTo>
                    <a:pt x="4005" y="0"/>
                  </a:lnTo>
                  <a:lnTo>
                    <a:pt x="1336" y="1337"/>
                  </a:lnTo>
                  <a:lnTo>
                    <a:pt x="0" y="5346"/>
                  </a:lnTo>
                  <a:lnTo>
                    <a:pt x="0" y="193818"/>
                  </a:lnTo>
                  <a:lnTo>
                    <a:pt x="1336" y="197827"/>
                  </a:lnTo>
                  <a:lnTo>
                    <a:pt x="387233" y="197827"/>
                  </a:lnTo>
                  <a:lnTo>
                    <a:pt x="388569" y="193818"/>
                  </a:lnTo>
                  <a:lnTo>
                    <a:pt x="8012" y="193818"/>
                  </a:lnTo>
                  <a:lnTo>
                    <a:pt x="4005" y="189807"/>
                  </a:lnTo>
                  <a:lnTo>
                    <a:pt x="8012" y="189807"/>
                  </a:lnTo>
                  <a:lnTo>
                    <a:pt x="8012" y="9356"/>
                  </a:lnTo>
                  <a:lnTo>
                    <a:pt x="4005" y="9356"/>
                  </a:lnTo>
                  <a:lnTo>
                    <a:pt x="8012" y="5346"/>
                  </a:lnTo>
                  <a:lnTo>
                    <a:pt x="388569" y="5346"/>
                  </a:lnTo>
                  <a:lnTo>
                    <a:pt x="387233" y="1337"/>
                  </a:lnTo>
                  <a:lnTo>
                    <a:pt x="383227" y="0"/>
                  </a:lnTo>
                  <a:close/>
                </a:path>
                <a:path w="388620" h="198120">
                  <a:moveTo>
                    <a:pt x="8012" y="189807"/>
                  </a:moveTo>
                  <a:lnTo>
                    <a:pt x="4005" y="189807"/>
                  </a:lnTo>
                  <a:lnTo>
                    <a:pt x="8012" y="193818"/>
                  </a:lnTo>
                  <a:lnTo>
                    <a:pt x="8012" y="189807"/>
                  </a:lnTo>
                  <a:close/>
                </a:path>
                <a:path w="388620" h="198120">
                  <a:moveTo>
                    <a:pt x="379222" y="189807"/>
                  </a:moveTo>
                  <a:lnTo>
                    <a:pt x="8012" y="189807"/>
                  </a:lnTo>
                  <a:lnTo>
                    <a:pt x="8012" y="193818"/>
                  </a:lnTo>
                  <a:lnTo>
                    <a:pt x="379222" y="193818"/>
                  </a:lnTo>
                  <a:lnTo>
                    <a:pt x="379222" y="189807"/>
                  </a:lnTo>
                  <a:close/>
                </a:path>
                <a:path w="388620" h="198120">
                  <a:moveTo>
                    <a:pt x="379222" y="5346"/>
                  </a:moveTo>
                  <a:lnTo>
                    <a:pt x="379222" y="193818"/>
                  </a:lnTo>
                  <a:lnTo>
                    <a:pt x="383227" y="189807"/>
                  </a:lnTo>
                  <a:lnTo>
                    <a:pt x="388569" y="189807"/>
                  </a:lnTo>
                  <a:lnTo>
                    <a:pt x="388569" y="9356"/>
                  </a:lnTo>
                  <a:lnTo>
                    <a:pt x="383227" y="9356"/>
                  </a:lnTo>
                  <a:lnTo>
                    <a:pt x="379222" y="5346"/>
                  </a:lnTo>
                  <a:close/>
                </a:path>
                <a:path w="388620" h="198120">
                  <a:moveTo>
                    <a:pt x="388569" y="189807"/>
                  </a:moveTo>
                  <a:lnTo>
                    <a:pt x="383227" y="189807"/>
                  </a:lnTo>
                  <a:lnTo>
                    <a:pt x="379222" y="193818"/>
                  </a:lnTo>
                  <a:lnTo>
                    <a:pt x="388569" y="193818"/>
                  </a:lnTo>
                  <a:lnTo>
                    <a:pt x="388569" y="189807"/>
                  </a:lnTo>
                  <a:close/>
                </a:path>
                <a:path w="388620" h="198120">
                  <a:moveTo>
                    <a:pt x="8012" y="5346"/>
                  </a:moveTo>
                  <a:lnTo>
                    <a:pt x="4005" y="9356"/>
                  </a:lnTo>
                  <a:lnTo>
                    <a:pt x="8012" y="9356"/>
                  </a:lnTo>
                  <a:lnTo>
                    <a:pt x="8012" y="5346"/>
                  </a:lnTo>
                  <a:close/>
                </a:path>
                <a:path w="388620" h="198120">
                  <a:moveTo>
                    <a:pt x="379222" y="5346"/>
                  </a:moveTo>
                  <a:lnTo>
                    <a:pt x="8012" y="5346"/>
                  </a:lnTo>
                  <a:lnTo>
                    <a:pt x="8012" y="9356"/>
                  </a:lnTo>
                  <a:lnTo>
                    <a:pt x="379222" y="9356"/>
                  </a:lnTo>
                  <a:lnTo>
                    <a:pt x="379222" y="5346"/>
                  </a:lnTo>
                  <a:close/>
                </a:path>
                <a:path w="388620" h="198120">
                  <a:moveTo>
                    <a:pt x="388569" y="5346"/>
                  </a:moveTo>
                  <a:lnTo>
                    <a:pt x="379222" y="5346"/>
                  </a:lnTo>
                  <a:lnTo>
                    <a:pt x="383227" y="9356"/>
                  </a:lnTo>
                  <a:lnTo>
                    <a:pt x="388569" y="9356"/>
                  </a:lnTo>
                  <a:lnTo>
                    <a:pt x="388569" y="5346"/>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A5052BC2-6B7D-6D53-ECC5-8F1EE2B79EDB}"/>
                </a:ext>
              </a:extLst>
            </p:cNvPr>
            <p:cNvSpPr/>
            <p:nvPr/>
          </p:nvSpPr>
          <p:spPr>
            <a:xfrm>
              <a:off x="5020727" y="3350136"/>
              <a:ext cx="316865" cy="188595"/>
            </a:xfrm>
            <a:custGeom>
              <a:avLst/>
              <a:gdLst/>
              <a:ahLst/>
              <a:cxnLst/>
              <a:rect l="l" t="t" r="r" b="b"/>
              <a:pathLst>
                <a:path w="316864" h="188595">
                  <a:moveTo>
                    <a:pt x="316463" y="0"/>
                  </a:moveTo>
                  <a:lnTo>
                    <a:pt x="0" y="0"/>
                  </a:lnTo>
                  <a:lnTo>
                    <a:pt x="0" y="188471"/>
                  </a:lnTo>
                  <a:lnTo>
                    <a:pt x="316463" y="188471"/>
                  </a:lnTo>
                  <a:lnTo>
                    <a:pt x="316463" y="0"/>
                  </a:lnTo>
                  <a:close/>
                </a:path>
              </a:pathLst>
            </a:custGeom>
            <a:solidFill>
              <a:srgbClr val="99CCFF"/>
            </a:solidFill>
          </p:spPr>
          <p:txBody>
            <a:bodyPr wrap="square" lIns="0" tIns="0" rIns="0" bIns="0" rtlCol="0"/>
            <a:lstStyle/>
            <a:p>
              <a:endParaRPr/>
            </a:p>
          </p:txBody>
        </p:sp>
        <p:sp>
          <p:nvSpPr>
            <p:cNvPr id="21" name="object 20">
              <a:extLst>
                <a:ext uri="{FF2B5EF4-FFF2-40B4-BE49-F238E27FC236}">
                  <a16:creationId xmlns:a16="http://schemas.microsoft.com/office/drawing/2014/main" id="{C04A5A93-6A3D-27E9-8112-3BC4289332D3}"/>
                </a:ext>
              </a:extLst>
            </p:cNvPr>
            <p:cNvSpPr/>
            <p:nvPr/>
          </p:nvSpPr>
          <p:spPr>
            <a:xfrm>
              <a:off x="5016722" y="3344788"/>
              <a:ext cx="324485" cy="198120"/>
            </a:xfrm>
            <a:custGeom>
              <a:avLst/>
              <a:gdLst/>
              <a:ahLst/>
              <a:cxnLst/>
              <a:rect l="l" t="t" r="r" b="b"/>
              <a:pathLst>
                <a:path w="324485" h="198120">
                  <a:moveTo>
                    <a:pt x="320469" y="0"/>
                  </a:moveTo>
                  <a:lnTo>
                    <a:pt x="4005" y="0"/>
                  </a:lnTo>
                  <a:lnTo>
                    <a:pt x="1336" y="1337"/>
                  </a:lnTo>
                  <a:lnTo>
                    <a:pt x="0" y="5346"/>
                  </a:lnTo>
                  <a:lnTo>
                    <a:pt x="0" y="193818"/>
                  </a:lnTo>
                  <a:lnTo>
                    <a:pt x="1336" y="197827"/>
                  </a:lnTo>
                  <a:lnTo>
                    <a:pt x="323140" y="197827"/>
                  </a:lnTo>
                  <a:lnTo>
                    <a:pt x="324474" y="193818"/>
                  </a:lnTo>
                  <a:lnTo>
                    <a:pt x="9347" y="193818"/>
                  </a:lnTo>
                  <a:lnTo>
                    <a:pt x="4005" y="189807"/>
                  </a:lnTo>
                  <a:lnTo>
                    <a:pt x="9347" y="189807"/>
                  </a:lnTo>
                  <a:lnTo>
                    <a:pt x="9347" y="9356"/>
                  </a:lnTo>
                  <a:lnTo>
                    <a:pt x="4005" y="9356"/>
                  </a:lnTo>
                  <a:lnTo>
                    <a:pt x="9347" y="5346"/>
                  </a:lnTo>
                  <a:lnTo>
                    <a:pt x="324474" y="5346"/>
                  </a:lnTo>
                  <a:lnTo>
                    <a:pt x="323140" y="1337"/>
                  </a:lnTo>
                  <a:lnTo>
                    <a:pt x="320469" y="0"/>
                  </a:lnTo>
                  <a:close/>
                </a:path>
                <a:path w="324485" h="198120">
                  <a:moveTo>
                    <a:pt x="9347" y="189807"/>
                  </a:moveTo>
                  <a:lnTo>
                    <a:pt x="4005" y="189807"/>
                  </a:lnTo>
                  <a:lnTo>
                    <a:pt x="9347" y="193818"/>
                  </a:lnTo>
                  <a:lnTo>
                    <a:pt x="9347" y="189807"/>
                  </a:lnTo>
                  <a:close/>
                </a:path>
                <a:path w="324485" h="198120">
                  <a:moveTo>
                    <a:pt x="316463" y="189807"/>
                  </a:moveTo>
                  <a:lnTo>
                    <a:pt x="9347" y="189807"/>
                  </a:lnTo>
                  <a:lnTo>
                    <a:pt x="9347" y="193818"/>
                  </a:lnTo>
                  <a:lnTo>
                    <a:pt x="316463" y="193818"/>
                  </a:lnTo>
                  <a:lnTo>
                    <a:pt x="316463" y="189807"/>
                  </a:lnTo>
                  <a:close/>
                </a:path>
                <a:path w="324485" h="198120">
                  <a:moveTo>
                    <a:pt x="316463" y="5346"/>
                  </a:moveTo>
                  <a:lnTo>
                    <a:pt x="316463" y="193818"/>
                  </a:lnTo>
                  <a:lnTo>
                    <a:pt x="320469" y="189807"/>
                  </a:lnTo>
                  <a:lnTo>
                    <a:pt x="324474" y="189807"/>
                  </a:lnTo>
                  <a:lnTo>
                    <a:pt x="324474" y="9356"/>
                  </a:lnTo>
                  <a:lnTo>
                    <a:pt x="320469" y="9356"/>
                  </a:lnTo>
                  <a:lnTo>
                    <a:pt x="316463" y="5346"/>
                  </a:lnTo>
                  <a:close/>
                </a:path>
                <a:path w="324485" h="198120">
                  <a:moveTo>
                    <a:pt x="324474" y="189807"/>
                  </a:moveTo>
                  <a:lnTo>
                    <a:pt x="320469" y="189807"/>
                  </a:lnTo>
                  <a:lnTo>
                    <a:pt x="316463" y="193818"/>
                  </a:lnTo>
                  <a:lnTo>
                    <a:pt x="324474" y="193818"/>
                  </a:lnTo>
                  <a:lnTo>
                    <a:pt x="324474" y="189807"/>
                  </a:lnTo>
                  <a:close/>
                </a:path>
                <a:path w="324485" h="198120">
                  <a:moveTo>
                    <a:pt x="9347" y="5346"/>
                  </a:moveTo>
                  <a:lnTo>
                    <a:pt x="4005" y="9356"/>
                  </a:lnTo>
                  <a:lnTo>
                    <a:pt x="9347" y="9356"/>
                  </a:lnTo>
                  <a:lnTo>
                    <a:pt x="9347" y="5346"/>
                  </a:lnTo>
                  <a:close/>
                </a:path>
                <a:path w="324485" h="198120">
                  <a:moveTo>
                    <a:pt x="316463" y="5346"/>
                  </a:moveTo>
                  <a:lnTo>
                    <a:pt x="9347" y="5346"/>
                  </a:lnTo>
                  <a:lnTo>
                    <a:pt x="9347" y="9356"/>
                  </a:lnTo>
                  <a:lnTo>
                    <a:pt x="316463" y="9356"/>
                  </a:lnTo>
                  <a:lnTo>
                    <a:pt x="316463" y="5346"/>
                  </a:lnTo>
                  <a:close/>
                </a:path>
                <a:path w="324485" h="198120">
                  <a:moveTo>
                    <a:pt x="324474" y="5346"/>
                  </a:moveTo>
                  <a:lnTo>
                    <a:pt x="316463" y="5346"/>
                  </a:lnTo>
                  <a:lnTo>
                    <a:pt x="320469" y="9356"/>
                  </a:lnTo>
                  <a:lnTo>
                    <a:pt x="324474" y="9356"/>
                  </a:lnTo>
                  <a:lnTo>
                    <a:pt x="324474" y="5346"/>
                  </a:lnTo>
                  <a:close/>
                </a:path>
              </a:pathLst>
            </a:custGeom>
            <a:solidFill>
              <a:srgbClr val="000000"/>
            </a:solidFill>
          </p:spPr>
          <p:txBody>
            <a:bodyPr wrap="square" lIns="0" tIns="0" rIns="0" bIns="0" rtlCol="0"/>
            <a:lstStyle/>
            <a:p>
              <a:endParaRPr/>
            </a:p>
          </p:txBody>
        </p:sp>
        <p:sp>
          <p:nvSpPr>
            <p:cNvPr id="22" name="object 21">
              <a:extLst>
                <a:ext uri="{FF2B5EF4-FFF2-40B4-BE49-F238E27FC236}">
                  <a16:creationId xmlns:a16="http://schemas.microsoft.com/office/drawing/2014/main" id="{23E79BA3-39E7-D926-A7AF-66940B409413}"/>
                </a:ext>
              </a:extLst>
            </p:cNvPr>
            <p:cNvSpPr/>
            <p:nvPr/>
          </p:nvSpPr>
          <p:spPr>
            <a:xfrm>
              <a:off x="7260004" y="3033344"/>
              <a:ext cx="67310" cy="505459"/>
            </a:xfrm>
            <a:custGeom>
              <a:avLst/>
              <a:gdLst/>
              <a:ahLst/>
              <a:cxnLst/>
              <a:rect l="l" t="t" r="r" b="b"/>
              <a:pathLst>
                <a:path w="67309" h="505460">
                  <a:moveTo>
                    <a:pt x="24034" y="394318"/>
                  </a:moveTo>
                  <a:lnTo>
                    <a:pt x="0" y="394318"/>
                  </a:lnTo>
                  <a:lnTo>
                    <a:pt x="33383" y="505263"/>
                  </a:lnTo>
                  <a:lnTo>
                    <a:pt x="63546" y="405011"/>
                  </a:lnTo>
                  <a:lnTo>
                    <a:pt x="24034" y="405011"/>
                  </a:lnTo>
                  <a:lnTo>
                    <a:pt x="24034" y="394318"/>
                  </a:lnTo>
                  <a:close/>
                </a:path>
                <a:path w="67309" h="505460">
                  <a:moveTo>
                    <a:pt x="41394" y="0"/>
                  </a:moveTo>
                  <a:lnTo>
                    <a:pt x="24034" y="0"/>
                  </a:lnTo>
                  <a:lnTo>
                    <a:pt x="24034" y="405011"/>
                  </a:lnTo>
                  <a:lnTo>
                    <a:pt x="41394" y="405011"/>
                  </a:lnTo>
                  <a:lnTo>
                    <a:pt x="41394" y="0"/>
                  </a:lnTo>
                  <a:close/>
                </a:path>
                <a:path w="67309" h="505460">
                  <a:moveTo>
                    <a:pt x="66763" y="394318"/>
                  </a:moveTo>
                  <a:lnTo>
                    <a:pt x="41394" y="394318"/>
                  </a:lnTo>
                  <a:lnTo>
                    <a:pt x="41394" y="405011"/>
                  </a:lnTo>
                  <a:lnTo>
                    <a:pt x="63546" y="405011"/>
                  </a:lnTo>
                  <a:lnTo>
                    <a:pt x="66763" y="394318"/>
                  </a:lnTo>
                  <a:close/>
                </a:path>
              </a:pathLst>
            </a:custGeom>
            <a:solidFill>
              <a:srgbClr val="FF0000"/>
            </a:solidFill>
          </p:spPr>
          <p:txBody>
            <a:bodyPr wrap="square" lIns="0" tIns="0" rIns="0" bIns="0" rtlCol="0"/>
            <a:lstStyle/>
            <a:p>
              <a:endParaRPr/>
            </a:p>
          </p:txBody>
        </p:sp>
        <p:sp>
          <p:nvSpPr>
            <p:cNvPr id="23" name="object 22">
              <a:extLst>
                <a:ext uri="{FF2B5EF4-FFF2-40B4-BE49-F238E27FC236}">
                  <a16:creationId xmlns:a16="http://schemas.microsoft.com/office/drawing/2014/main" id="{9CD242A2-8195-154F-DEF0-F8DDF0660CAD}"/>
                </a:ext>
              </a:extLst>
            </p:cNvPr>
            <p:cNvSpPr/>
            <p:nvPr/>
          </p:nvSpPr>
          <p:spPr>
            <a:xfrm>
              <a:off x="7288046" y="3538606"/>
              <a:ext cx="9525" cy="62865"/>
            </a:xfrm>
            <a:custGeom>
              <a:avLst/>
              <a:gdLst/>
              <a:ahLst/>
              <a:cxnLst/>
              <a:rect l="l" t="t" r="r" b="b"/>
              <a:pathLst>
                <a:path w="9525" h="62864">
                  <a:moveTo>
                    <a:pt x="9346" y="0"/>
                  </a:moveTo>
                  <a:lnTo>
                    <a:pt x="0" y="0"/>
                  </a:lnTo>
                  <a:lnTo>
                    <a:pt x="0" y="62823"/>
                  </a:lnTo>
                  <a:lnTo>
                    <a:pt x="9346" y="62823"/>
                  </a:lnTo>
                  <a:lnTo>
                    <a:pt x="9346" y="0"/>
                  </a:lnTo>
                  <a:close/>
                </a:path>
              </a:pathLst>
            </a:custGeom>
            <a:solidFill>
              <a:srgbClr val="000000"/>
            </a:solidFill>
          </p:spPr>
          <p:txBody>
            <a:bodyPr wrap="square" lIns="0" tIns="0" rIns="0" bIns="0" rtlCol="0"/>
            <a:lstStyle/>
            <a:p>
              <a:endParaRPr/>
            </a:p>
          </p:txBody>
        </p:sp>
      </p:grpSp>
      <p:sp>
        <p:nvSpPr>
          <p:cNvPr id="24" name="object 23">
            <a:extLst>
              <a:ext uri="{FF2B5EF4-FFF2-40B4-BE49-F238E27FC236}">
                <a16:creationId xmlns:a16="http://schemas.microsoft.com/office/drawing/2014/main" id="{8C790E9C-7B88-A09F-0351-2D7EB6431735}"/>
              </a:ext>
            </a:extLst>
          </p:cNvPr>
          <p:cNvSpPr txBox="1"/>
          <p:nvPr/>
        </p:nvSpPr>
        <p:spPr>
          <a:xfrm>
            <a:off x="7277826" y="5388416"/>
            <a:ext cx="144652" cy="305506"/>
          </a:xfrm>
          <a:prstGeom prst="rect">
            <a:avLst/>
          </a:prstGeom>
        </p:spPr>
        <p:txBody>
          <a:bodyPr vert="horz" wrap="square" lIns="0" tIns="12102" rIns="0" bIns="0" rtlCol="0">
            <a:spAutoFit/>
          </a:bodyPr>
          <a:lstStyle/>
          <a:p>
            <a:pPr marL="11527">
              <a:spcBef>
                <a:spcPts val="95"/>
              </a:spcBef>
            </a:pPr>
            <a:r>
              <a:rPr sz="1906" spc="-45" dirty="0">
                <a:latin typeface="Times New Roman"/>
                <a:cs typeface="Times New Roman"/>
              </a:rPr>
              <a:t>d</a:t>
            </a:r>
            <a:endParaRPr sz="1906">
              <a:latin typeface="Times New Roman"/>
              <a:cs typeface="Times New Roman"/>
            </a:endParaRPr>
          </a:p>
        </p:txBody>
      </p:sp>
      <p:sp>
        <p:nvSpPr>
          <p:cNvPr id="25" name="object 24">
            <a:extLst>
              <a:ext uri="{FF2B5EF4-FFF2-40B4-BE49-F238E27FC236}">
                <a16:creationId xmlns:a16="http://schemas.microsoft.com/office/drawing/2014/main" id="{8ADE2CEB-67DB-0EFE-9853-5CADD7E63AF5}"/>
              </a:ext>
            </a:extLst>
          </p:cNvPr>
          <p:cNvSpPr txBox="1"/>
          <p:nvPr/>
        </p:nvSpPr>
        <p:spPr>
          <a:xfrm>
            <a:off x="7399011" y="5529137"/>
            <a:ext cx="68004" cy="207205"/>
          </a:xfrm>
          <a:prstGeom prst="rect">
            <a:avLst/>
          </a:prstGeom>
        </p:spPr>
        <p:txBody>
          <a:bodyPr vert="horz" wrap="square" lIns="0" tIns="11526" rIns="0" bIns="0" rtlCol="0">
            <a:spAutoFit/>
          </a:bodyPr>
          <a:lstStyle/>
          <a:p>
            <a:pPr marL="11527">
              <a:spcBef>
                <a:spcPts val="91"/>
              </a:spcBef>
            </a:pPr>
            <a:r>
              <a:rPr sz="1271" spc="-45" dirty="0">
                <a:latin typeface="Times New Roman"/>
                <a:cs typeface="Times New Roman"/>
              </a:rPr>
              <a:t>i</a:t>
            </a:r>
            <a:endParaRPr sz="1271">
              <a:latin typeface="Times New Roman"/>
              <a:cs typeface="Times New Roman"/>
            </a:endParaRPr>
          </a:p>
        </p:txBody>
      </p:sp>
      <p:sp>
        <p:nvSpPr>
          <p:cNvPr id="26" name="object 25">
            <a:extLst>
              <a:ext uri="{FF2B5EF4-FFF2-40B4-BE49-F238E27FC236}">
                <a16:creationId xmlns:a16="http://schemas.microsoft.com/office/drawing/2014/main" id="{6F91124A-39C8-540C-AED3-6A5704EC8BC9}"/>
              </a:ext>
            </a:extLst>
          </p:cNvPr>
          <p:cNvSpPr/>
          <p:nvPr/>
        </p:nvSpPr>
        <p:spPr>
          <a:xfrm>
            <a:off x="3353082" y="4702408"/>
            <a:ext cx="4009337" cy="77801"/>
          </a:xfrm>
          <a:custGeom>
            <a:avLst/>
            <a:gdLst/>
            <a:ahLst/>
            <a:cxnLst/>
            <a:rect l="l" t="t" r="r" b="b"/>
            <a:pathLst>
              <a:path w="4417695" h="85725">
                <a:moveTo>
                  <a:pt x="113674" y="0"/>
                </a:moveTo>
                <a:lnTo>
                  <a:pt x="111003" y="0"/>
                </a:lnTo>
                <a:lnTo>
                  <a:pt x="0" y="42840"/>
                </a:lnTo>
                <a:lnTo>
                  <a:pt x="348" y="42840"/>
                </a:lnTo>
                <a:lnTo>
                  <a:pt x="111003" y="85545"/>
                </a:lnTo>
                <a:lnTo>
                  <a:pt x="113674" y="85545"/>
                </a:lnTo>
                <a:lnTo>
                  <a:pt x="116345" y="84209"/>
                </a:lnTo>
                <a:lnTo>
                  <a:pt x="116345" y="80199"/>
                </a:lnTo>
                <a:lnTo>
                  <a:pt x="113674" y="78863"/>
                </a:lnTo>
                <a:lnTo>
                  <a:pt x="33557" y="46782"/>
                </a:lnTo>
                <a:lnTo>
                  <a:pt x="12192" y="46782"/>
                </a:lnTo>
                <a:lnTo>
                  <a:pt x="12192" y="38762"/>
                </a:lnTo>
                <a:lnTo>
                  <a:pt x="34247" y="38762"/>
                </a:lnTo>
                <a:lnTo>
                  <a:pt x="113674" y="8018"/>
                </a:lnTo>
                <a:lnTo>
                  <a:pt x="116345" y="5346"/>
                </a:lnTo>
                <a:lnTo>
                  <a:pt x="116345" y="2673"/>
                </a:lnTo>
                <a:lnTo>
                  <a:pt x="113674" y="0"/>
                </a:lnTo>
                <a:close/>
              </a:path>
              <a:path w="4417695" h="85725">
                <a:moveTo>
                  <a:pt x="4393767" y="42840"/>
                </a:moveTo>
                <a:lnTo>
                  <a:pt x="4303805" y="78863"/>
                </a:lnTo>
                <a:lnTo>
                  <a:pt x="4301134" y="80199"/>
                </a:lnTo>
                <a:lnTo>
                  <a:pt x="4301134" y="84209"/>
                </a:lnTo>
                <a:lnTo>
                  <a:pt x="4303805" y="85545"/>
                </a:lnTo>
                <a:lnTo>
                  <a:pt x="4306475" y="85545"/>
                </a:lnTo>
                <a:lnTo>
                  <a:pt x="4406916" y="46782"/>
                </a:lnTo>
                <a:lnTo>
                  <a:pt x="4403951" y="46782"/>
                </a:lnTo>
                <a:lnTo>
                  <a:pt x="4393767" y="42840"/>
                </a:lnTo>
                <a:close/>
              </a:path>
              <a:path w="4417695" h="85725">
                <a:moveTo>
                  <a:pt x="13528" y="38762"/>
                </a:moveTo>
                <a:lnTo>
                  <a:pt x="12192" y="38762"/>
                </a:lnTo>
                <a:lnTo>
                  <a:pt x="12192" y="46782"/>
                </a:lnTo>
                <a:lnTo>
                  <a:pt x="13528" y="46782"/>
                </a:lnTo>
                <a:lnTo>
                  <a:pt x="13528" y="38762"/>
                </a:lnTo>
                <a:close/>
              </a:path>
              <a:path w="4417695" h="85725">
                <a:moveTo>
                  <a:pt x="13528" y="38762"/>
                </a:moveTo>
                <a:lnTo>
                  <a:pt x="13528" y="46782"/>
                </a:lnTo>
                <a:lnTo>
                  <a:pt x="23712" y="42840"/>
                </a:lnTo>
                <a:lnTo>
                  <a:pt x="13528" y="38762"/>
                </a:lnTo>
                <a:close/>
              </a:path>
              <a:path w="4417695" h="85725">
                <a:moveTo>
                  <a:pt x="23712" y="42840"/>
                </a:moveTo>
                <a:lnTo>
                  <a:pt x="13528" y="46782"/>
                </a:lnTo>
                <a:lnTo>
                  <a:pt x="33557" y="46782"/>
                </a:lnTo>
                <a:lnTo>
                  <a:pt x="23712" y="42840"/>
                </a:lnTo>
                <a:close/>
              </a:path>
              <a:path w="4417695" h="85725">
                <a:moveTo>
                  <a:pt x="4383231" y="38762"/>
                </a:moveTo>
                <a:lnTo>
                  <a:pt x="34247" y="38762"/>
                </a:lnTo>
                <a:lnTo>
                  <a:pt x="23712" y="42840"/>
                </a:lnTo>
                <a:lnTo>
                  <a:pt x="33557" y="46782"/>
                </a:lnTo>
                <a:lnTo>
                  <a:pt x="4383922" y="46782"/>
                </a:lnTo>
                <a:lnTo>
                  <a:pt x="4393767" y="42840"/>
                </a:lnTo>
                <a:lnTo>
                  <a:pt x="4383231" y="38762"/>
                </a:lnTo>
                <a:close/>
              </a:path>
              <a:path w="4417695" h="85725">
                <a:moveTo>
                  <a:pt x="4403951" y="38762"/>
                </a:moveTo>
                <a:lnTo>
                  <a:pt x="4393767" y="42840"/>
                </a:lnTo>
                <a:lnTo>
                  <a:pt x="4403951" y="46782"/>
                </a:lnTo>
                <a:lnTo>
                  <a:pt x="4403951" y="38762"/>
                </a:lnTo>
                <a:close/>
              </a:path>
              <a:path w="4417695" h="85725">
                <a:moveTo>
                  <a:pt x="4405287" y="38762"/>
                </a:moveTo>
                <a:lnTo>
                  <a:pt x="4403951" y="38762"/>
                </a:lnTo>
                <a:lnTo>
                  <a:pt x="4403951" y="46782"/>
                </a:lnTo>
                <a:lnTo>
                  <a:pt x="4405287" y="46782"/>
                </a:lnTo>
                <a:lnTo>
                  <a:pt x="4405287" y="38762"/>
                </a:lnTo>
                <a:close/>
              </a:path>
              <a:path w="4417695" h="85725">
                <a:moveTo>
                  <a:pt x="4406913" y="38762"/>
                </a:moveTo>
                <a:lnTo>
                  <a:pt x="4405287" y="38762"/>
                </a:lnTo>
                <a:lnTo>
                  <a:pt x="4405287" y="46782"/>
                </a:lnTo>
                <a:lnTo>
                  <a:pt x="4406916" y="46782"/>
                </a:lnTo>
                <a:lnTo>
                  <a:pt x="4417131" y="42840"/>
                </a:lnTo>
                <a:lnTo>
                  <a:pt x="4417479" y="42840"/>
                </a:lnTo>
                <a:lnTo>
                  <a:pt x="4406913" y="38762"/>
                </a:lnTo>
                <a:close/>
              </a:path>
              <a:path w="4417695" h="85725">
                <a:moveTo>
                  <a:pt x="34247" y="38762"/>
                </a:moveTo>
                <a:lnTo>
                  <a:pt x="13528" y="38762"/>
                </a:lnTo>
                <a:lnTo>
                  <a:pt x="23712" y="42840"/>
                </a:lnTo>
                <a:lnTo>
                  <a:pt x="34247" y="38762"/>
                </a:lnTo>
                <a:close/>
              </a:path>
              <a:path w="4417695" h="85725">
                <a:moveTo>
                  <a:pt x="4306475" y="0"/>
                </a:moveTo>
                <a:lnTo>
                  <a:pt x="4303805" y="0"/>
                </a:lnTo>
                <a:lnTo>
                  <a:pt x="4301134" y="2673"/>
                </a:lnTo>
                <a:lnTo>
                  <a:pt x="4301134" y="5346"/>
                </a:lnTo>
                <a:lnTo>
                  <a:pt x="4303805" y="8018"/>
                </a:lnTo>
                <a:lnTo>
                  <a:pt x="4393767" y="42840"/>
                </a:lnTo>
                <a:lnTo>
                  <a:pt x="4403951" y="38762"/>
                </a:lnTo>
                <a:lnTo>
                  <a:pt x="4406913" y="38762"/>
                </a:lnTo>
                <a:lnTo>
                  <a:pt x="4306475" y="0"/>
                </a:lnTo>
                <a:close/>
              </a:path>
            </a:pathLst>
          </a:custGeom>
          <a:solidFill>
            <a:srgbClr val="4A7EBB"/>
          </a:solidFill>
        </p:spPr>
        <p:txBody>
          <a:bodyPr wrap="square" lIns="0" tIns="0" rIns="0" bIns="0" rtlCol="0"/>
          <a:lstStyle/>
          <a:p>
            <a:endParaRPr/>
          </a:p>
        </p:txBody>
      </p:sp>
      <p:sp>
        <p:nvSpPr>
          <p:cNvPr id="27" name="object 26">
            <a:extLst>
              <a:ext uri="{FF2B5EF4-FFF2-40B4-BE49-F238E27FC236}">
                <a16:creationId xmlns:a16="http://schemas.microsoft.com/office/drawing/2014/main" id="{50AE1E39-5F12-C740-5845-677F142FB149}"/>
              </a:ext>
            </a:extLst>
          </p:cNvPr>
          <p:cNvSpPr txBox="1"/>
          <p:nvPr/>
        </p:nvSpPr>
        <p:spPr>
          <a:xfrm>
            <a:off x="2224792" y="3569820"/>
            <a:ext cx="7207238" cy="1901900"/>
          </a:xfrm>
          <a:prstGeom prst="rect">
            <a:avLst/>
          </a:prstGeom>
        </p:spPr>
        <p:txBody>
          <a:bodyPr vert="horz" wrap="square" lIns="0" tIns="11526" rIns="0" bIns="0" rtlCol="0">
            <a:spAutoFit/>
          </a:bodyPr>
          <a:lstStyle/>
          <a:p>
            <a:pPr marL="34579">
              <a:lnSpc>
                <a:spcPts val="1933"/>
              </a:lnSpc>
              <a:spcBef>
                <a:spcPts val="91"/>
              </a:spcBef>
              <a:buClr>
                <a:srgbClr val="993300"/>
              </a:buClr>
              <a:buSzPct val="88888"/>
              <a:tabLst>
                <a:tab pos="345219" algn="l"/>
              </a:tabLst>
            </a:pPr>
            <a:endParaRPr lang="en-GB" spc="-9" dirty="0">
              <a:latin typeface="Gill Sans Light"/>
              <a:cs typeface="Microsoft Sans Serif"/>
            </a:endParaRPr>
          </a:p>
          <a:p>
            <a:pPr marL="34579">
              <a:lnSpc>
                <a:spcPts val="1933"/>
              </a:lnSpc>
              <a:spcBef>
                <a:spcPts val="91"/>
              </a:spcBef>
              <a:buClr>
                <a:srgbClr val="993300"/>
              </a:buClr>
              <a:buSzPct val="88888"/>
              <a:tabLst>
                <a:tab pos="345219" algn="l"/>
              </a:tabLst>
            </a:pPr>
            <a:endParaRPr lang="en-GB" dirty="0">
              <a:latin typeface="Gill Sans Light"/>
              <a:cs typeface="Microsoft Sans Serif"/>
            </a:endParaRPr>
          </a:p>
          <a:p>
            <a:pPr>
              <a:spcBef>
                <a:spcPts val="699"/>
              </a:spcBef>
            </a:pPr>
            <a:endParaRPr dirty="0">
              <a:latin typeface="Microsoft Sans Serif"/>
              <a:cs typeface="Microsoft Sans Serif"/>
            </a:endParaRPr>
          </a:p>
          <a:p>
            <a:pPr marL="2172749"/>
            <a:r>
              <a:rPr sz="2000" spc="-9" dirty="0">
                <a:latin typeface="Calibri"/>
                <a:cs typeface="Calibri"/>
              </a:rPr>
              <a:t>relative</a:t>
            </a:r>
            <a:r>
              <a:rPr sz="2000" spc="-36" dirty="0">
                <a:latin typeface="Calibri"/>
                <a:cs typeface="Calibri"/>
              </a:rPr>
              <a:t> </a:t>
            </a:r>
            <a:r>
              <a:rPr sz="2000" dirty="0">
                <a:latin typeface="Calibri"/>
                <a:cs typeface="Calibri"/>
              </a:rPr>
              <a:t>deadline</a:t>
            </a:r>
            <a:r>
              <a:rPr sz="2000" spc="-32" dirty="0">
                <a:latin typeface="Calibri"/>
                <a:cs typeface="Calibri"/>
              </a:rPr>
              <a:t> </a:t>
            </a:r>
            <a:r>
              <a:rPr sz="2000" spc="-23" dirty="0">
                <a:latin typeface="Times New Roman"/>
                <a:cs typeface="Times New Roman"/>
              </a:rPr>
              <a:t>D</a:t>
            </a:r>
            <a:r>
              <a:rPr sz="2000" spc="-34" baseline="-19841" dirty="0">
                <a:latin typeface="Times New Roman"/>
                <a:cs typeface="Times New Roman"/>
              </a:rPr>
              <a:t>i</a:t>
            </a:r>
            <a:endParaRPr lang="en-SE" sz="2000" baseline="-19841" dirty="0">
              <a:latin typeface="Times New Roman"/>
              <a:cs typeface="Times New Roman"/>
            </a:endParaRPr>
          </a:p>
          <a:p>
            <a:pPr>
              <a:spcBef>
                <a:spcPts val="304"/>
              </a:spcBef>
            </a:pPr>
            <a:endParaRPr lang="en-SE" sz="2000" dirty="0">
              <a:latin typeface="Times New Roman"/>
              <a:cs typeface="Times New Roman"/>
            </a:endParaRPr>
          </a:p>
          <a:p>
            <a:pPr marL="455873"/>
            <a:r>
              <a:rPr lang="en-GB" sz="2400" spc="-23" dirty="0">
                <a:latin typeface="Symbol"/>
                <a:cs typeface="Symbol"/>
              </a:rPr>
              <a:t></a:t>
            </a:r>
            <a:r>
              <a:rPr lang="en-GB" sz="2400" spc="-34" baseline="-20202" dirty="0">
                <a:latin typeface="Times New Roman"/>
                <a:cs typeface="Times New Roman"/>
              </a:rPr>
              <a:t>i</a:t>
            </a:r>
            <a:endParaRPr lang="en-GB" sz="2400" baseline="-20202" dirty="0">
              <a:latin typeface="Times New Roman"/>
              <a:cs typeface="Times New Roman"/>
            </a:endParaRPr>
          </a:p>
        </p:txBody>
      </p:sp>
      <p:sp>
        <p:nvSpPr>
          <p:cNvPr id="28" name="object 27">
            <a:extLst>
              <a:ext uri="{FF2B5EF4-FFF2-40B4-BE49-F238E27FC236}">
                <a16:creationId xmlns:a16="http://schemas.microsoft.com/office/drawing/2014/main" id="{4F4B9884-BE9A-AD14-6AB3-E4D250E2C22D}"/>
              </a:ext>
            </a:extLst>
          </p:cNvPr>
          <p:cNvSpPr/>
          <p:nvPr/>
        </p:nvSpPr>
        <p:spPr>
          <a:xfrm>
            <a:off x="2608609" y="6109620"/>
            <a:ext cx="5897304" cy="199401"/>
          </a:xfrm>
          <a:custGeom>
            <a:avLst/>
            <a:gdLst/>
            <a:ahLst/>
            <a:cxnLst/>
            <a:rect l="l" t="t" r="r" b="b"/>
            <a:pathLst>
              <a:path w="6497955" h="219710">
                <a:moveTo>
                  <a:pt x="6497637" y="0"/>
                </a:moveTo>
                <a:lnTo>
                  <a:pt x="0" y="0"/>
                </a:lnTo>
                <a:lnTo>
                  <a:pt x="0" y="219670"/>
                </a:lnTo>
                <a:lnTo>
                  <a:pt x="6497637" y="219670"/>
                </a:lnTo>
                <a:lnTo>
                  <a:pt x="6497637" y="0"/>
                </a:lnTo>
                <a:close/>
              </a:path>
            </a:pathLst>
          </a:custGeom>
          <a:solidFill>
            <a:srgbClr val="FFFFFF"/>
          </a:solidFill>
        </p:spPr>
        <p:txBody>
          <a:bodyPr wrap="square" lIns="0" tIns="0" rIns="0" bIns="0" rtlCol="0"/>
          <a:lstStyle/>
          <a:p>
            <a:endParaRPr/>
          </a:p>
        </p:txBody>
      </p:sp>
      <p:sp>
        <p:nvSpPr>
          <p:cNvPr id="29" name="object 28">
            <a:extLst>
              <a:ext uri="{FF2B5EF4-FFF2-40B4-BE49-F238E27FC236}">
                <a16:creationId xmlns:a16="http://schemas.microsoft.com/office/drawing/2014/main" id="{F91A18E3-A592-3641-AE27-D73294BAF839}"/>
              </a:ext>
            </a:extLst>
          </p:cNvPr>
          <p:cNvSpPr txBox="1"/>
          <p:nvPr/>
        </p:nvSpPr>
        <p:spPr>
          <a:xfrm>
            <a:off x="3251391" y="5331399"/>
            <a:ext cx="2460235" cy="884126"/>
          </a:xfrm>
          <a:prstGeom prst="rect">
            <a:avLst/>
          </a:prstGeom>
        </p:spPr>
        <p:txBody>
          <a:bodyPr vert="horz" wrap="square" lIns="0" tIns="12102" rIns="0" bIns="0" rtlCol="0">
            <a:spAutoFit/>
          </a:bodyPr>
          <a:lstStyle/>
          <a:p>
            <a:pPr marL="46106">
              <a:spcBef>
                <a:spcPts val="95"/>
              </a:spcBef>
              <a:tabLst>
                <a:tab pos="746342" algn="l"/>
              </a:tabLst>
            </a:pPr>
            <a:r>
              <a:rPr sz="1906" spc="-23" dirty="0">
                <a:latin typeface="Times New Roman"/>
                <a:cs typeface="Times New Roman"/>
              </a:rPr>
              <a:t>a</a:t>
            </a:r>
            <a:r>
              <a:rPr sz="1906" spc="-34" baseline="-19841" dirty="0">
                <a:latin typeface="Times New Roman"/>
                <a:cs typeface="Times New Roman"/>
              </a:rPr>
              <a:t>i</a:t>
            </a:r>
            <a:r>
              <a:rPr sz="1906" baseline="-19841" dirty="0">
                <a:latin typeface="Times New Roman"/>
                <a:cs typeface="Times New Roman"/>
              </a:rPr>
              <a:t>	</a:t>
            </a:r>
            <a:r>
              <a:rPr sz="1906" spc="-23" dirty="0">
                <a:latin typeface="Times New Roman"/>
                <a:cs typeface="Times New Roman"/>
              </a:rPr>
              <a:t>s</a:t>
            </a:r>
            <a:r>
              <a:rPr sz="1906" spc="-34" baseline="-19841" dirty="0">
                <a:latin typeface="Times New Roman"/>
                <a:cs typeface="Times New Roman"/>
              </a:rPr>
              <a:t>i</a:t>
            </a:r>
            <a:endParaRPr sz="1906" baseline="-19841" dirty="0">
              <a:latin typeface="Times New Roman"/>
              <a:cs typeface="Times New Roman"/>
            </a:endParaRPr>
          </a:p>
          <a:p>
            <a:pPr>
              <a:spcBef>
                <a:spcPts val="712"/>
              </a:spcBef>
            </a:pPr>
            <a:endParaRPr sz="1271" dirty="0">
              <a:latin typeface="Times New Roman"/>
              <a:cs typeface="Times New Roman"/>
            </a:endParaRPr>
          </a:p>
          <a:p>
            <a:pPr marL="699083"/>
            <a:r>
              <a:rPr sz="1906" dirty="0">
                <a:latin typeface="Calibri"/>
                <a:cs typeface="Calibri"/>
              </a:rPr>
              <a:t>response</a:t>
            </a:r>
            <a:r>
              <a:rPr sz="1906" spc="-41" dirty="0">
                <a:latin typeface="Calibri"/>
                <a:cs typeface="Calibri"/>
              </a:rPr>
              <a:t> </a:t>
            </a:r>
            <a:r>
              <a:rPr sz="1906" dirty="0">
                <a:latin typeface="Calibri"/>
                <a:cs typeface="Calibri"/>
              </a:rPr>
              <a:t>time</a:t>
            </a:r>
            <a:r>
              <a:rPr sz="1906" spc="354" dirty="0">
                <a:latin typeface="Calibri"/>
                <a:cs typeface="Calibri"/>
              </a:rPr>
              <a:t> </a:t>
            </a:r>
            <a:r>
              <a:rPr sz="1906" spc="-23" dirty="0">
                <a:latin typeface="Times New Roman"/>
                <a:cs typeface="Times New Roman"/>
              </a:rPr>
              <a:t>R</a:t>
            </a:r>
            <a:r>
              <a:rPr sz="1906" spc="-34" baseline="-19841" dirty="0">
                <a:latin typeface="Times New Roman"/>
                <a:cs typeface="Times New Roman"/>
              </a:rPr>
              <a:t>i</a:t>
            </a:r>
            <a:endParaRPr sz="1906" baseline="-19841" dirty="0">
              <a:latin typeface="Times New Roman"/>
              <a:cs typeface="Times New Roman"/>
            </a:endParaRPr>
          </a:p>
        </p:txBody>
      </p:sp>
      <p:sp>
        <p:nvSpPr>
          <p:cNvPr id="30" name="object 29">
            <a:extLst>
              <a:ext uri="{FF2B5EF4-FFF2-40B4-BE49-F238E27FC236}">
                <a16:creationId xmlns:a16="http://schemas.microsoft.com/office/drawing/2014/main" id="{4DDCBC9B-B5E5-41D0-D403-A07BFED92368}"/>
              </a:ext>
            </a:extLst>
          </p:cNvPr>
          <p:cNvSpPr txBox="1"/>
          <p:nvPr/>
        </p:nvSpPr>
        <p:spPr>
          <a:xfrm>
            <a:off x="6620972" y="5696547"/>
            <a:ext cx="3130124" cy="312367"/>
          </a:xfrm>
          <a:prstGeom prst="rect">
            <a:avLst/>
          </a:prstGeom>
        </p:spPr>
        <p:txBody>
          <a:bodyPr vert="horz" wrap="square" lIns="0" tIns="42646" rIns="0" bIns="0" rtlCol="0">
            <a:spAutoFit/>
          </a:bodyPr>
          <a:lstStyle/>
          <a:p>
            <a:pPr marL="345796" marR="27664" indent="-311792">
              <a:lnSpc>
                <a:spcPts val="2078"/>
              </a:lnSpc>
              <a:spcBef>
                <a:spcPts val="336"/>
              </a:spcBef>
            </a:pPr>
            <a:r>
              <a:rPr sz="1906" spc="-9" dirty="0">
                <a:latin typeface="Calibri"/>
                <a:cs typeface="Calibri"/>
              </a:rPr>
              <a:t>absolute</a:t>
            </a:r>
            <a:r>
              <a:rPr sz="1906" spc="-45" dirty="0">
                <a:latin typeface="Calibri"/>
                <a:cs typeface="Calibri"/>
              </a:rPr>
              <a:t> </a:t>
            </a:r>
            <a:r>
              <a:rPr sz="1906" spc="-9" dirty="0">
                <a:latin typeface="Calibri"/>
                <a:cs typeface="Calibri"/>
              </a:rPr>
              <a:t>deadline </a:t>
            </a:r>
            <a:r>
              <a:rPr sz="1906" dirty="0">
                <a:latin typeface="Calibri"/>
                <a:cs typeface="Calibri"/>
              </a:rPr>
              <a:t>(</a:t>
            </a:r>
            <a:r>
              <a:rPr sz="1906" dirty="0">
                <a:latin typeface="Times New Roman"/>
                <a:cs typeface="Times New Roman"/>
              </a:rPr>
              <a:t>d</a:t>
            </a:r>
            <a:r>
              <a:rPr sz="1906" baseline="-19841" dirty="0">
                <a:latin typeface="Times New Roman"/>
                <a:cs typeface="Times New Roman"/>
              </a:rPr>
              <a:t>i</a:t>
            </a:r>
            <a:r>
              <a:rPr sz="1906" spc="136" baseline="-19841" dirty="0">
                <a:latin typeface="Times New Roman"/>
                <a:cs typeface="Times New Roman"/>
              </a:rPr>
              <a:t> </a:t>
            </a:r>
            <a:r>
              <a:rPr sz="1906" dirty="0">
                <a:latin typeface="Calibri"/>
                <a:cs typeface="Calibri"/>
              </a:rPr>
              <a:t>=</a:t>
            </a:r>
            <a:r>
              <a:rPr sz="1906" spc="-14" dirty="0">
                <a:latin typeface="Calibri"/>
                <a:cs typeface="Calibri"/>
              </a:rPr>
              <a:t> </a:t>
            </a:r>
            <a:r>
              <a:rPr sz="1906" dirty="0">
                <a:latin typeface="Times New Roman"/>
                <a:cs typeface="Times New Roman"/>
              </a:rPr>
              <a:t>a</a:t>
            </a:r>
            <a:r>
              <a:rPr sz="1906" baseline="-19841" dirty="0">
                <a:latin typeface="Times New Roman"/>
                <a:cs typeface="Times New Roman"/>
              </a:rPr>
              <a:t>i</a:t>
            </a:r>
            <a:r>
              <a:rPr sz="1906" spc="150" baseline="-19841" dirty="0">
                <a:latin typeface="Times New Roman"/>
                <a:cs typeface="Times New Roman"/>
              </a:rPr>
              <a:t> </a:t>
            </a:r>
            <a:r>
              <a:rPr sz="1906" dirty="0">
                <a:latin typeface="Calibri"/>
                <a:cs typeface="Calibri"/>
              </a:rPr>
              <a:t>+</a:t>
            </a:r>
            <a:r>
              <a:rPr sz="1906" spc="-9" dirty="0">
                <a:latin typeface="Calibri"/>
                <a:cs typeface="Calibri"/>
              </a:rPr>
              <a:t> </a:t>
            </a:r>
            <a:r>
              <a:rPr lang="en-GB" sz="1906" spc="-23" dirty="0">
                <a:latin typeface="Times New Roman"/>
                <a:cs typeface="Times New Roman"/>
              </a:rPr>
              <a:t>D</a:t>
            </a:r>
            <a:r>
              <a:rPr sz="1906" spc="-34" baseline="-19841" dirty="0">
                <a:latin typeface="Times New Roman"/>
                <a:cs typeface="Times New Roman"/>
              </a:rPr>
              <a:t>i</a:t>
            </a:r>
            <a:r>
              <a:rPr sz="1906" spc="-23" dirty="0">
                <a:latin typeface="Calibri"/>
                <a:cs typeface="Calibri"/>
              </a:rPr>
              <a:t>)</a:t>
            </a:r>
            <a:endParaRPr sz="1906" dirty="0">
              <a:latin typeface="Calibri"/>
              <a:cs typeface="Calibri"/>
            </a:endParaRPr>
          </a:p>
        </p:txBody>
      </p:sp>
      <mc:AlternateContent xmlns:mc="http://schemas.openxmlformats.org/markup-compatibility/2006" xmlns:a14="http://schemas.microsoft.com/office/drawing/2010/main">
        <mc:Choice Requires="a14">
          <p:sp>
            <p:nvSpPr>
              <p:cNvPr id="32" name="object 3">
                <a:extLst>
                  <a:ext uri="{FF2B5EF4-FFF2-40B4-BE49-F238E27FC236}">
                    <a16:creationId xmlns:a16="http://schemas.microsoft.com/office/drawing/2014/main" id="{B9D598D1-10A4-5314-A6F6-01111AC69771}"/>
                  </a:ext>
                </a:extLst>
              </p:cNvPr>
              <p:cNvSpPr txBox="1"/>
              <p:nvPr/>
            </p:nvSpPr>
            <p:spPr>
              <a:xfrm>
                <a:off x="762000" y="794328"/>
                <a:ext cx="10530712" cy="3755248"/>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lvl1pPr marL="285750" indent="-285750">
                  <a:lnSpc>
                    <a:spcPct val="90000"/>
                  </a:lnSpc>
                  <a:spcBef>
                    <a:spcPct val="30000"/>
                  </a:spcBef>
                  <a:buSzPct val="100000"/>
                  <a:buChar char="•"/>
                  <a:defRPr sz="2400" b="0" i="0">
                    <a:latin typeface="Gill Sans Light"/>
                    <a:ea typeface="Gill Sans Light" charset="0"/>
                    <a:cs typeface="Calibri"/>
                  </a:defRPr>
                </a:lvl1pPr>
                <a:lvl2pPr marL="685800" lvl="1" indent="-228600">
                  <a:lnSpc>
                    <a:spcPct val="90000"/>
                  </a:lnSpc>
                  <a:spcBef>
                    <a:spcPct val="30000"/>
                  </a:spcBef>
                  <a:buSzPct val="100000"/>
                  <a:buChar char="–"/>
                  <a:defRPr sz="2200" b="0" i="0">
                    <a:latin typeface="Gill Sans Light"/>
                    <a:ea typeface="Gill Sans Light" charset="0"/>
                    <a:cs typeface="Calibri"/>
                  </a:defRPr>
                </a:lvl2pPr>
                <a:lvl3pPr marL="1143000" indent="-228600">
                  <a:lnSpc>
                    <a:spcPct val="90000"/>
                  </a:lnSpc>
                  <a:spcBef>
                    <a:spcPct val="30000"/>
                  </a:spcBef>
                  <a:buSzPct val="100000"/>
                  <a:buChar char="»"/>
                  <a:defRPr sz="2000" b="0" i="0">
                    <a:latin typeface="Gill Sans Light" charset="0"/>
                    <a:ea typeface="Gill Sans Light" charset="0"/>
                    <a:cs typeface="Gill Sans Light" charset="0"/>
                  </a:defRPr>
                </a:lvl3pPr>
                <a:lvl4pPr marL="1543050" indent="-171450">
                  <a:lnSpc>
                    <a:spcPct val="90000"/>
                  </a:lnSpc>
                  <a:spcBef>
                    <a:spcPct val="30000"/>
                  </a:spcBef>
                  <a:buSzPct val="100000"/>
                  <a:buChar char="•"/>
                  <a:defRPr sz="2000" b="0" i="0">
                    <a:latin typeface="Gill Sans Light" charset="0"/>
                    <a:ea typeface="Gill Sans Light" charset="0"/>
                    <a:cs typeface="Gill Sans Light" charset="0"/>
                  </a:defRPr>
                </a:lvl4pPr>
                <a:lvl5pPr marL="2000250" indent="-171450">
                  <a:lnSpc>
                    <a:spcPct val="90000"/>
                  </a:lnSpc>
                  <a:spcBef>
                    <a:spcPct val="30000"/>
                  </a:spcBef>
                  <a:buSzPct val="100000"/>
                  <a:buChar char="–"/>
                  <a:defRPr sz="2000" b="0" i="0">
                    <a:latin typeface="Gill Sans Light" charset="0"/>
                    <a:ea typeface="Gill Sans Light" charset="0"/>
                    <a:cs typeface="Gill Sans Light" charset="0"/>
                  </a:defRPr>
                </a:lvl5pPr>
                <a:lvl6pPr marL="2457450" indent="-171450" eaLnBrk="0" fontAlgn="base" hangingPunct="0">
                  <a:lnSpc>
                    <a:spcPct val="90000"/>
                  </a:lnSpc>
                  <a:spcBef>
                    <a:spcPct val="30000"/>
                  </a:spcBef>
                  <a:spcAft>
                    <a:spcPct val="0"/>
                  </a:spcAft>
                  <a:buSzPct val="100000"/>
                  <a:buChar char="–"/>
                  <a:defRPr sz="2000">
                    <a:latin typeface="+mn-lt"/>
                  </a:defRPr>
                </a:lvl6pPr>
                <a:lvl7pPr marL="2914650" indent="-171450" eaLnBrk="0" fontAlgn="base" hangingPunct="0">
                  <a:lnSpc>
                    <a:spcPct val="90000"/>
                  </a:lnSpc>
                  <a:spcBef>
                    <a:spcPct val="30000"/>
                  </a:spcBef>
                  <a:spcAft>
                    <a:spcPct val="0"/>
                  </a:spcAft>
                  <a:buSzPct val="100000"/>
                  <a:buChar char="–"/>
                  <a:defRPr sz="2000">
                    <a:latin typeface="+mn-lt"/>
                  </a:defRPr>
                </a:lvl7pPr>
                <a:lvl8pPr marL="3371850" indent="-171450" eaLnBrk="0" fontAlgn="base" hangingPunct="0">
                  <a:lnSpc>
                    <a:spcPct val="90000"/>
                  </a:lnSpc>
                  <a:spcBef>
                    <a:spcPct val="30000"/>
                  </a:spcBef>
                  <a:spcAft>
                    <a:spcPct val="0"/>
                  </a:spcAft>
                  <a:buSzPct val="100000"/>
                  <a:buChar char="–"/>
                  <a:defRPr sz="2000">
                    <a:latin typeface="+mn-lt"/>
                  </a:defRPr>
                </a:lvl8pPr>
                <a:lvl9pPr marL="3829050" indent="-171450" eaLnBrk="0" fontAlgn="base" hangingPunct="0">
                  <a:lnSpc>
                    <a:spcPct val="90000"/>
                  </a:lnSpc>
                  <a:spcBef>
                    <a:spcPct val="30000"/>
                  </a:spcBef>
                  <a:spcAft>
                    <a:spcPct val="0"/>
                  </a:spcAft>
                  <a:buSzPct val="100000"/>
                  <a:buChar char="–"/>
                  <a:defRPr sz="2000">
                    <a:latin typeface="+mn-lt"/>
                  </a:defRPr>
                </a:lvl9pPr>
              </a:lstStyle>
              <a:p>
                <a:r>
                  <a:rPr lang="en-GB" dirty="0"/>
                  <a:t>A task characterized by a timing constraint on its response time, called deadline:</a:t>
                </a:r>
              </a:p>
              <a:p>
                <a:pPr lvl="1"/>
                <a:r>
                  <a:rPr lang="en-GB" sz="2400" spc="-9" dirty="0"/>
                  <a:t>relative</a:t>
                </a:r>
                <a:r>
                  <a:rPr lang="en-GB" sz="2400" spc="-36" dirty="0"/>
                  <a:t> </a:t>
                </a:r>
                <a:r>
                  <a:rPr lang="en-GB" sz="2400" dirty="0"/>
                  <a:t>deadline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part of task attribute definition, measured from task arrival time ai</a:t>
                </a:r>
              </a:p>
              <a:p>
                <a:pPr lvl="1"/>
                <a:r>
                  <a:rPr lang="en-GB" sz="2400" spc="-34" dirty="0">
                    <a:cs typeface="Times New Roman"/>
                  </a:rPr>
                  <a:t>Absolute deadline </a:t>
                </a:r>
                <a14:m>
                  <m:oMath xmlns:m="http://schemas.openxmlformats.org/officeDocument/2006/math">
                    <m:sSub>
                      <m:sSubPr>
                        <m:ctrlPr>
                          <a:rPr lang="en-GB" sz="2400" b="0" i="1" smtClean="0">
                            <a:latin typeface="Cambria Math" panose="02040503050406030204" pitchFamily="18" charset="0"/>
                          </a:rPr>
                        </m:ctrlPr>
                      </m:sSubPr>
                      <m:e>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𝑎</m:t>
                            </m:r>
                          </m:e>
                          <m:sub>
                            <m:r>
                              <a:rPr lang="en-GB" sz="2400" b="0" i="1" smtClean="0">
                                <a:latin typeface="Cambria Math" panose="02040503050406030204" pitchFamily="18" charset="0"/>
                              </a:rPr>
                              <m:t>𝑖</m:t>
                            </m:r>
                          </m:sub>
                        </m:sSub>
                        <m:r>
                          <a:rPr lang="en-GB" sz="2400" b="0" i="1" smtClean="0">
                            <a:latin typeface="Cambria Math" panose="02040503050406030204" pitchFamily="18" charset="0"/>
                          </a:rPr>
                          <m:t>+</m:t>
                        </m:r>
                        <m:r>
                          <a:rPr lang="en-GB" sz="2400" b="0" i="1" smtClean="0">
                            <a:latin typeface="Cambria Math" panose="02040503050406030204" pitchFamily="18" charset="0"/>
                          </a:rPr>
                          <m:t>𝐷</m:t>
                        </m:r>
                      </m:e>
                      <m:sub>
                        <m:r>
                          <a:rPr lang="en-GB" sz="2400" b="0" i="1" smtClean="0">
                            <a:latin typeface="Cambria Math" panose="02040503050406030204" pitchFamily="18" charset="0"/>
                          </a:rPr>
                          <m:t>𝑖</m:t>
                        </m:r>
                      </m:sub>
                    </m:sSub>
                  </m:oMath>
                </a14:m>
                <a:r>
                  <a:rPr lang="en-GB" sz="2400" spc="-34" dirty="0">
                    <a:cs typeface="Times New Roman"/>
                  </a:rPr>
                  <a:t>: measured from some absolute reference time point 0</a:t>
                </a:r>
              </a:p>
              <a:p>
                <a:pPr lvl="1"/>
                <a:r>
                  <a:rPr lang="en-GB" sz="2400" spc="-34" dirty="0">
                    <a:cs typeface="Times New Roman"/>
                  </a:rPr>
                  <a:t>Gantt chart convention: upwards arrows denote job arrival/release times; downwards arrows denote deadlines </a:t>
                </a:r>
              </a:p>
              <a:p>
                <a:r>
                  <a:rPr lang="en-GB" dirty="0"/>
                  <a:t>Definition: feasible task</a:t>
                </a:r>
              </a:p>
              <a:p>
                <a:pPr lvl="1"/>
                <a:r>
                  <a:rPr lang="en-GB" dirty="0"/>
                  <a:t>A real-time task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𝜏</m:t>
                        </m:r>
                      </m:e>
                      <m:sub>
                        <m:r>
                          <a:rPr lang="en-GB" b="0" i="1" smtClean="0">
                            <a:latin typeface="Cambria Math" panose="02040503050406030204" pitchFamily="18" charset="0"/>
                          </a:rPr>
                          <m:t>𝑖</m:t>
                        </m:r>
                      </m:sub>
                    </m:sSub>
                  </m:oMath>
                </a14:m>
                <a:r>
                  <a:rPr lang="en-GB" dirty="0"/>
                  <a:t> is said to be feasible if it completes within its absolute deadline, that is,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𝑓</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𝑑</m:t>
                        </m:r>
                      </m:e>
                      <m:sub>
                        <m:r>
                          <a:rPr lang="en-GB" b="0" i="1" smtClean="0">
                            <a:latin typeface="Cambria Math" panose="02040503050406030204" pitchFamily="18" charset="0"/>
                          </a:rPr>
                          <m:t>𝑖</m:t>
                        </m:r>
                      </m:sub>
                    </m:sSub>
                  </m:oMath>
                </a14:m>
                <a:r>
                  <a:rPr lang="en-GB" dirty="0"/>
                  <a:t>, or, equivalently, if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𝑅</m:t>
                        </m:r>
                      </m:e>
                      <m:sub>
                        <m:r>
                          <a:rPr lang="en-GB" b="0" i="1" smtClean="0">
                            <a:latin typeface="Cambria Math" panose="02040503050406030204" pitchFamily="18" charset="0"/>
                          </a:rPr>
                          <m:t>𝑖</m:t>
                        </m:r>
                      </m:sub>
                    </m:sSub>
                    <m:r>
                      <a:rPr lang="en-GB" b="0" i="1" smtClean="0">
                        <a:latin typeface="Cambria Math" panose="02040503050406030204" pitchFamily="18" charset="0"/>
                      </a:rPr>
                      <m:t>≤</m:t>
                    </m:r>
                    <m:sSub>
                      <m:sSubPr>
                        <m:ctrlPr>
                          <a:rPr lang="en-GB" b="0" i="1" smtClean="0">
                            <a:latin typeface="Cambria Math" panose="02040503050406030204" pitchFamily="18" charset="0"/>
                          </a:rPr>
                        </m:ctrlPr>
                      </m:sSubPr>
                      <m:e>
                        <m:r>
                          <a:rPr lang="en-GB" b="0" i="1" smtClean="0">
                            <a:latin typeface="Cambria Math" panose="02040503050406030204" pitchFamily="18" charset="0"/>
                          </a:rPr>
                          <m:t>𝐷</m:t>
                        </m:r>
                      </m:e>
                      <m:sub>
                        <m:r>
                          <a:rPr lang="en-GB" b="0" i="1" smtClean="0">
                            <a:latin typeface="Cambria Math" panose="02040503050406030204" pitchFamily="18" charset="0"/>
                          </a:rPr>
                          <m:t>𝑖</m:t>
                        </m:r>
                      </m:sub>
                    </m:sSub>
                  </m:oMath>
                </a14:m>
                <a:endParaRPr lang="en-GB" dirty="0"/>
              </a:p>
            </p:txBody>
          </p:sp>
        </mc:Choice>
        <mc:Fallback xmlns="">
          <p:sp>
            <p:nvSpPr>
              <p:cNvPr id="32" name="object 3">
                <a:extLst>
                  <a:ext uri="{FF2B5EF4-FFF2-40B4-BE49-F238E27FC236}">
                    <a16:creationId xmlns:a16="http://schemas.microsoft.com/office/drawing/2014/main" id="{B9D598D1-10A4-5314-A6F6-01111AC69771}"/>
                  </a:ext>
                </a:extLst>
              </p:cNvPr>
              <p:cNvSpPr txBox="1">
                <a:spLocks noRot="1" noChangeAspect="1" noMove="1" noResize="1" noEditPoints="1" noAdjustHandles="1" noChangeArrowheads="1" noChangeShapeType="1" noTextEdit="1"/>
              </p:cNvSpPr>
              <p:nvPr/>
            </p:nvSpPr>
            <p:spPr>
              <a:xfrm>
                <a:off x="762000" y="794328"/>
                <a:ext cx="10530712" cy="3755248"/>
              </a:xfrm>
              <a:prstGeom prst="rect">
                <a:avLst/>
              </a:prstGeom>
              <a:blipFill>
                <a:blip r:embed="rId3"/>
                <a:stretch>
                  <a:fillRect l="-1042" t="-3734" r="-1216"/>
                </a:stretch>
              </a:blipFill>
              <a:ln>
                <a:noFill/>
              </a:ln>
              <a:effectLst/>
            </p:spPr>
            <p:txBody>
              <a:bodyPr/>
              <a:lstStyle/>
              <a:p>
                <a:r>
                  <a:rPr lang="en-SE">
                    <a:noFill/>
                  </a:rPr>
                  <a:t> </a:t>
                </a:r>
              </a:p>
            </p:txBody>
          </p:sp>
        </mc:Fallback>
      </mc:AlternateContent>
    </p:spTree>
    <p:extLst>
      <p:ext uri="{BB962C8B-B14F-4D97-AF65-F5344CB8AC3E}">
        <p14:creationId xmlns:p14="http://schemas.microsoft.com/office/powerpoint/2010/main" val="2584169720"/>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6D94F-45D6-ED10-7F81-A9213A1A726E}"/>
              </a:ext>
            </a:extLst>
          </p:cNvPr>
          <p:cNvSpPr>
            <a:spLocks noGrp="1"/>
          </p:cNvSpPr>
          <p:nvPr>
            <p:ph type="title"/>
          </p:nvPr>
        </p:nvSpPr>
        <p:spPr/>
        <p:txBody>
          <a:bodyPr/>
          <a:lstStyle/>
          <a:p>
            <a:r>
              <a:rPr lang="en-GB" dirty="0"/>
              <a:t>Tasks and Jobs</a:t>
            </a:r>
            <a:endParaRPr lang="en-SE" dirty="0"/>
          </a:p>
        </p:txBody>
      </p:sp>
      <p:sp>
        <p:nvSpPr>
          <p:cNvPr id="3" name="Content Placeholder 2">
            <a:extLst>
              <a:ext uri="{FF2B5EF4-FFF2-40B4-BE49-F238E27FC236}">
                <a16:creationId xmlns:a16="http://schemas.microsoft.com/office/drawing/2014/main" id="{AEB53D15-9F43-7C7C-30B1-2DC48A215C58}"/>
              </a:ext>
            </a:extLst>
          </p:cNvPr>
          <p:cNvSpPr>
            <a:spLocks noGrp="1"/>
          </p:cNvSpPr>
          <p:nvPr>
            <p:ph idx="1"/>
          </p:nvPr>
        </p:nvSpPr>
        <p:spPr/>
        <p:txBody>
          <a:bodyPr/>
          <a:lstStyle/>
          <a:p>
            <a:r>
              <a:rPr lang="en-GB" dirty="0"/>
              <a:t>A task running several times on different input data generates a sequence of instances (jobs)</a:t>
            </a:r>
          </a:p>
          <a:p>
            <a:pPr lvl="1"/>
            <a:r>
              <a:rPr lang="en-GB" dirty="0">
                <a:solidFill>
                  <a:srgbClr val="0000FF"/>
                </a:solidFill>
                <a:latin typeface="Gill Sans Light"/>
                <a:cs typeface="Arial"/>
              </a:rPr>
              <a:t>Upwards arrow</a:t>
            </a:r>
            <a:r>
              <a:rPr lang="en-GB" sz="2000" dirty="0">
                <a:latin typeface="Gill Sans Light"/>
                <a:cs typeface="Microsoft Sans Serif"/>
              </a:rPr>
              <a:t>: task arrival or release times; </a:t>
            </a:r>
            <a:r>
              <a:rPr lang="en-GB" sz="2000" dirty="0">
                <a:solidFill>
                  <a:srgbClr val="FF0000"/>
                </a:solidFill>
                <a:latin typeface="Gill Sans Light"/>
                <a:cs typeface="Microsoft Sans Serif"/>
              </a:rPr>
              <a:t>downwards arrow</a:t>
            </a:r>
            <a:r>
              <a:rPr lang="en-GB" sz="2000" dirty="0">
                <a:latin typeface="Gill Sans Light"/>
                <a:cs typeface="Microsoft Sans Serif"/>
              </a:rPr>
              <a:t>: tas</a:t>
            </a:r>
            <a:r>
              <a:rPr lang="en-GB" dirty="0">
                <a:latin typeface="Gill Sans Light"/>
                <a:cs typeface="Microsoft Sans Serif"/>
              </a:rPr>
              <a:t>k</a:t>
            </a:r>
            <a:r>
              <a:rPr lang="en-GB" sz="2000" dirty="0">
                <a:latin typeface="Gill Sans Light"/>
                <a:cs typeface="Microsoft Sans Serif"/>
              </a:rPr>
              <a:t> deadlines</a:t>
            </a:r>
            <a:endParaRPr lang="en-SE" dirty="0"/>
          </a:p>
          <a:p>
            <a:r>
              <a:rPr lang="en-GB" dirty="0"/>
              <a:t>Activation mode:</a:t>
            </a:r>
          </a:p>
          <a:p>
            <a:pPr lvl="1"/>
            <a:r>
              <a:rPr lang="en-GB" dirty="0"/>
              <a:t>Periodic tasks: the task is activated by the operating system at predefined time intervals</a:t>
            </a:r>
          </a:p>
          <a:p>
            <a:pPr lvl="1"/>
            <a:r>
              <a:rPr lang="en-GB" dirty="0"/>
              <a:t>Aperiodic tasks: the task is activated at an event arrival</a:t>
            </a:r>
          </a:p>
          <a:p>
            <a:endParaRPr lang="en-SE" dirty="0"/>
          </a:p>
        </p:txBody>
      </p:sp>
      <p:sp>
        <p:nvSpPr>
          <p:cNvPr id="5" name="object 4">
            <a:extLst>
              <a:ext uri="{FF2B5EF4-FFF2-40B4-BE49-F238E27FC236}">
                <a16:creationId xmlns:a16="http://schemas.microsoft.com/office/drawing/2014/main" id="{BFCF2DA0-B300-16CE-F8AC-475B852D1E71}"/>
              </a:ext>
            </a:extLst>
          </p:cNvPr>
          <p:cNvSpPr/>
          <p:nvPr/>
        </p:nvSpPr>
        <p:spPr>
          <a:xfrm>
            <a:off x="3888141" y="4580151"/>
            <a:ext cx="1001614" cy="112379"/>
          </a:xfrm>
          <a:custGeom>
            <a:avLst/>
            <a:gdLst/>
            <a:ahLst/>
            <a:cxnLst/>
            <a:rect l="l" t="t" r="r" b="b"/>
            <a:pathLst>
              <a:path w="1103629" h="123825">
                <a:moveTo>
                  <a:pt x="547751" y="4786"/>
                </a:moveTo>
                <a:lnTo>
                  <a:pt x="547751" y="13162"/>
                </a:lnTo>
                <a:lnTo>
                  <a:pt x="546547" y="21539"/>
                </a:lnTo>
                <a:lnTo>
                  <a:pt x="544139" y="29913"/>
                </a:lnTo>
                <a:lnTo>
                  <a:pt x="540529" y="37092"/>
                </a:lnTo>
                <a:lnTo>
                  <a:pt x="536918" y="45468"/>
                </a:lnTo>
                <a:lnTo>
                  <a:pt x="495410" y="82389"/>
                </a:lnTo>
                <a:lnTo>
                  <a:pt x="456279" y="89742"/>
                </a:lnTo>
                <a:lnTo>
                  <a:pt x="75953" y="89742"/>
                </a:lnTo>
                <a:lnTo>
                  <a:pt x="65119" y="90938"/>
                </a:lnTo>
                <a:lnTo>
                  <a:pt x="55492" y="92134"/>
                </a:lnTo>
                <a:lnTo>
                  <a:pt x="45862" y="94528"/>
                </a:lnTo>
                <a:lnTo>
                  <a:pt x="37438" y="98117"/>
                </a:lnTo>
                <a:lnTo>
                  <a:pt x="27809" y="101706"/>
                </a:lnTo>
                <a:lnTo>
                  <a:pt x="20588" y="106493"/>
                </a:lnTo>
                <a:lnTo>
                  <a:pt x="12163" y="111279"/>
                </a:lnTo>
                <a:lnTo>
                  <a:pt x="4942" y="117262"/>
                </a:lnTo>
                <a:lnTo>
                  <a:pt x="0" y="123245"/>
                </a:lnTo>
                <a:lnTo>
                  <a:pt x="11145" y="123245"/>
                </a:lnTo>
                <a:lnTo>
                  <a:pt x="16978" y="117262"/>
                </a:lnTo>
                <a:lnTo>
                  <a:pt x="31420" y="107689"/>
                </a:lnTo>
                <a:lnTo>
                  <a:pt x="39845" y="104099"/>
                </a:lnTo>
                <a:lnTo>
                  <a:pt x="56696" y="99313"/>
                </a:lnTo>
                <a:lnTo>
                  <a:pt x="66323" y="98117"/>
                </a:lnTo>
                <a:lnTo>
                  <a:pt x="456279" y="98117"/>
                </a:lnTo>
                <a:lnTo>
                  <a:pt x="493690" y="90744"/>
                </a:lnTo>
                <a:lnTo>
                  <a:pt x="525311" y="71156"/>
                </a:lnTo>
                <a:lnTo>
                  <a:pt x="547390" y="41717"/>
                </a:lnTo>
                <a:lnTo>
                  <a:pt x="551086" y="26465"/>
                </a:lnTo>
                <a:lnTo>
                  <a:pt x="551140" y="26245"/>
                </a:lnTo>
                <a:lnTo>
                  <a:pt x="550383" y="21539"/>
                </a:lnTo>
                <a:lnTo>
                  <a:pt x="547751" y="4786"/>
                </a:lnTo>
                <a:close/>
              </a:path>
              <a:path w="1103629" h="123825">
                <a:moveTo>
                  <a:pt x="556175" y="4786"/>
                </a:moveTo>
                <a:lnTo>
                  <a:pt x="552190" y="21539"/>
                </a:lnTo>
                <a:lnTo>
                  <a:pt x="551122" y="26245"/>
                </a:lnTo>
                <a:lnTo>
                  <a:pt x="551157" y="26465"/>
                </a:lnTo>
                <a:lnTo>
                  <a:pt x="557748" y="44728"/>
                </a:lnTo>
                <a:lnTo>
                  <a:pt x="568470" y="61331"/>
                </a:lnTo>
                <a:lnTo>
                  <a:pt x="583857" y="76579"/>
                </a:lnTo>
                <a:lnTo>
                  <a:pt x="592282" y="81366"/>
                </a:lnTo>
                <a:lnTo>
                  <a:pt x="599504" y="86152"/>
                </a:lnTo>
                <a:lnTo>
                  <a:pt x="609133" y="89742"/>
                </a:lnTo>
                <a:lnTo>
                  <a:pt x="617557" y="93331"/>
                </a:lnTo>
                <a:lnTo>
                  <a:pt x="627186" y="95724"/>
                </a:lnTo>
                <a:lnTo>
                  <a:pt x="636814" y="96921"/>
                </a:lnTo>
                <a:lnTo>
                  <a:pt x="647647" y="98117"/>
                </a:lnTo>
                <a:lnTo>
                  <a:pt x="1027974" y="98117"/>
                </a:lnTo>
                <a:lnTo>
                  <a:pt x="1062681" y="103658"/>
                </a:lnTo>
                <a:lnTo>
                  <a:pt x="1092357" y="122123"/>
                </a:lnTo>
                <a:lnTo>
                  <a:pt x="1093173" y="123245"/>
                </a:lnTo>
                <a:lnTo>
                  <a:pt x="1103350" y="123245"/>
                </a:lnTo>
                <a:lnTo>
                  <a:pt x="1070648" y="99134"/>
                </a:lnTo>
                <a:lnTo>
                  <a:pt x="1027974" y="89742"/>
                </a:lnTo>
                <a:lnTo>
                  <a:pt x="638018" y="89742"/>
                </a:lnTo>
                <a:lnTo>
                  <a:pt x="617847" y="85827"/>
                </a:lnTo>
                <a:lnTo>
                  <a:pt x="571821" y="52647"/>
                </a:lnTo>
                <a:lnTo>
                  <a:pt x="556175" y="13162"/>
                </a:lnTo>
                <a:lnTo>
                  <a:pt x="556175" y="4786"/>
                </a:lnTo>
                <a:close/>
              </a:path>
              <a:path w="1103629" h="123825">
                <a:moveTo>
                  <a:pt x="551362" y="0"/>
                </a:moveTo>
                <a:lnTo>
                  <a:pt x="548954" y="1196"/>
                </a:lnTo>
                <a:lnTo>
                  <a:pt x="547751" y="3590"/>
                </a:lnTo>
                <a:lnTo>
                  <a:pt x="547751" y="4786"/>
                </a:lnTo>
                <a:lnTo>
                  <a:pt x="551122" y="26245"/>
                </a:lnTo>
                <a:lnTo>
                  <a:pt x="552190" y="21539"/>
                </a:lnTo>
                <a:lnTo>
                  <a:pt x="556175" y="4786"/>
                </a:lnTo>
                <a:lnTo>
                  <a:pt x="556175" y="3590"/>
                </a:lnTo>
                <a:lnTo>
                  <a:pt x="554971" y="1196"/>
                </a:lnTo>
                <a:lnTo>
                  <a:pt x="551362" y="0"/>
                </a:lnTo>
                <a:close/>
              </a:path>
            </a:pathLst>
          </a:custGeom>
          <a:solidFill>
            <a:srgbClr val="000000"/>
          </a:solidFill>
        </p:spPr>
        <p:txBody>
          <a:bodyPr wrap="square" lIns="0" tIns="0" rIns="0" bIns="0" rtlCol="0"/>
          <a:lstStyle/>
          <a:p>
            <a:endParaRPr/>
          </a:p>
        </p:txBody>
      </p:sp>
      <p:sp>
        <p:nvSpPr>
          <p:cNvPr id="6" name="object 5">
            <a:extLst>
              <a:ext uri="{FF2B5EF4-FFF2-40B4-BE49-F238E27FC236}">
                <a16:creationId xmlns:a16="http://schemas.microsoft.com/office/drawing/2014/main" id="{F5A45C4C-5E37-ECB6-4CE5-8267545C27FC}"/>
              </a:ext>
            </a:extLst>
          </p:cNvPr>
          <p:cNvSpPr/>
          <p:nvPr/>
        </p:nvSpPr>
        <p:spPr>
          <a:xfrm>
            <a:off x="5777951" y="4580161"/>
            <a:ext cx="1045413" cy="167704"/>
          </a:xfrm>
          <a:custGeom>
            <a:avLst/>
            <a:gdLst/>
            <a:ahLst/>
            <a:cxnLst/>
            <a:rect l="l" t="t" r="r" b="b"/>
            <a:pathLst>
              <a:path w="1151889" h="184785">
                <a:moveTo>
                  <a:pt x="575030" y="26466"/>
                </a:moveTo>
                <a:lnTo>
                  <a:pt x="574992" y="26085"/>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38" y="106489"/>
                </a:lnTo>
                <a:lnTo>
                  <a:pt x="36106" y="111277"/>
                </a:lnTo>
                <a:lnTo>
                  <a:pt x="28892" y="117259"/>
                </a:lnTo>
                <a:lnTo>
                  <a:pt x="23939" y="123240"/>
                </a:lnTo>
                <a:lnTo>
                  <a:pt x="16446" y="132308"/>
                </a:lnTo>
                <a:lnTo>
                  <a:pt x="8140" y="147129"/>
                </a:lnTo>
                <a:lnTo>
                  <a:pt x="8026" y="147332"/>
                </a:lnTo>
                <a:lnTo>
                  <a:pt x="2819" y="163766"/>
                </a:lnTo>
                <a:lnTo>
                  <a:pt x="0" y="183070"/>
                </a:lnTo>
                <a:lnTo>
                  <a:pt x="8432" y="184264"/>
                </a:lnTo>
                <a:lnTo>
                  <a:pt x="9982" y="164922"/>
                </a:lnTo>
                <a:lnTo>
                  <a:pt x="16598" y="147332"/>
                </a:lnTo>
                <a:lnTo>
                  <a:pt x="40919" y="117259"/>
                </a:lnTo>
                <a:lnTo>
                  <a:pt x="80645" y="99314"/>
                </a:lnTo>
                <a:lnTo>
                  <a:pt x="90271" y="98107"/>
                </a:lnTo>
                <a:lnTo>
                  <a:pt x="480225" y="98107"/>
                </a:lnTo>
                <a:lnTo>
                  <a:pt x="517639" y="90741"/>
                </a:lnTo>
                <a:lnTo>
                  <a:pt x="549262" y="71158"/>
                </a:lnTo>
                <a:lnTo>
                  <a:pt x="571334" y="41706"/>
                </a:lnTo>
                <a:lnTo>
                  <a:pt x="575030" y="26466"/>
                </a:lnTo>
                <a:close/>
              </a:path>
              <a:path w="1151889"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81698" y="44729"/>
                </a:lnTo>
                <a:lnTo>
                  <a:pt x="607809" y="76568"/>
                </a:lnTo>
                <a:lnTo>
                  <a:pt x="616229" y="81356"/>
                </a:lnTo>
                <a:lnTo>
                  <a:pt x="623455" y="86144"/>
                </a:lnTo>
                <a:lnTo>
                  <a:pt x="633082"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7" name="object 6">
            <a:extLst>
              <a:ext uri="{FF2B5EF4-FFF2-40B4-BE49-F238E27FC236}">
                <a16:creationId xmlns:a16="http://schemas.microsoft.com/office/drawing/2014/main" id="{C7D8F732-4E08-CAC0-7A87-1B0464DC2084}"/>
              </a:ext>
            </a:extLst>
          </p:cNvPr>
          <p:cNvSpPr/>
          <p:nvPr/>
        </p:nvSpPr>
        <p:spPr>
          <a:xfrm>
            <a:off x="7088728" y="4580161"/>
            <a:ext cx="1045413" cy="167704"/>
          </a:xfrm>
          <a:custGeom>
            <a:avLst/>
            <a:gdLst/>
            <a:ahLst/>
            <a:cxnLst/>
            <a:rect l="l" t="t" r="r" b="b"/>
            <a:pathLst>
              <a:path w="1151890" h="184785">
                <a:moveTo>
                  <a:pt x="1151813" y="183070"/>
                </a:moveTo>
                <a:lnTo>
                  <a:pt x="1148803" y="162306"/>
                </a:lnTo>
                <a:lnTo>
                  <a:pt x="1141374" y="142900"/>
                </a:lnTo>
                <a:lnTo>
                  <a:pt x="1129842" y="125628"/>
                </a:lnTo>
                <a:lnTo>
                  <a:pt x="1127290" y="123240"/>
                </a:lnTo>
                <a:lnTo>
                  <a:pt x="1114501" y="111277"/>
                </a:lnTo>
                <a:lnTo>
                  <a:pt x="1072375" y="92125"/>
                </a:lnTo>
                <a:lnTo>
                  <a:pt x="1051915" y="89738"/>
                </a:lnTo>
                <a:lnTo>
                  <a:pt x="661962" y="89738"/>
                </a:lnTo>
                <a:lnTo>
                  <a:pt x="641794" y="85826"/>
                </a:lnTo>
                <a:lnTo>
                  <a:pt x="595769" y="52641"/>
                </a:lnTo>
                <a:lnTo>
                  <a:pt x="580123" y="13157"/>
                </a:lnTo>
                <a:lnTo>
                  <a:pt x="580123" y="4775"/>
                </a:lnTo>
                <a:lnTo>
                  <a:pt x="580123" y="3581"/>
                </a:lnTo>
                <a:lnTo>
                  <a:pt x="578916" y="1193"/>
                </a:lnTo>
                <a:lnTo>
                  <a:pt x="575310" y="0"/>
                </a:lnTo>
                <a:lnTo>
                  <a:pt x="572897" y="1193"/>
                </a:lnTo>
                <a:lnTo>
                  <a:pt x="571690" y="3581"/>
                </a:lnTo>
                <a:lnTo>
                  <a:pt x="571690" y="4775"/>
                </a:lnTo>
                <a:lnTo>
                  <a:pt x="571690" y="13157"/>
                </a:lnTo>
                <a:lnTo>
                  <a:pt x="570496" y="21539"/>
                </a:lnTo>
                <a:lnTo>
                  <a:pt x="568083" y="29908"/>
                </a:lnTo>
                <a:lnTo>
                  <a:pt x="564476" y="37084"/>
                </a:lnTo>
                <a:lnTo>
                  <a:pt x="560857" y="45466"/>
                </a:lnTo>
                <a:lnTo>
                  <a:pt x="519353" y="82384"/>
                </a:lnTo>
                <a:lnTo>
                  <a:pt x="480225" y="89738"/>
                </a:lnTo>
                <a:lnTo>
                  <a:pt x="99898" y="89738"/>
                </a:lnTo>
                <a:lnTo>
                  <a:pt x="89065" y="90932"/>
                </a:lnTo>
                <a:lnTo>
                  <a:pt x="79438" y="92125"/>
                </a:lnTo>
                <a:lnTo>
                  <a:pt x="69811" y="94526"/>
                </a:lnTo>
                <a:lnTo>
                  <a:pt x="61379" y="98107"/>
                </a:lnTo>
                <a:lnTo>
                  <a:pt x="51752" y="101701"/>
                </a:lnTo>
                <a:lnTo>
                  <a:pt x="44526" y="106489"/>
                </a:lnTo>
                <a:lnTo>
                  <a:pt x="36106" y="111277"/>
                </a:lnTo>
                <a:lnTo>
                  <a:pt x="28879" y="117259"/>
                </a:lnTo>
                <a:lnTo>
                  <a:pt x="23939" y="123240"/>
                </a:lnTo>
                <a:lnTo>
                  <a:pt x="16446" y="132308"/>
                </a:lnTo>
                <a:lnTo>
                  <a:pt x="8140" y="147129"/>
                </a:lnTo>
                <a:lnTo>
                  <a:pt x="8026" y="147332"/>
                </a:lnTo>
                <a:lnTo>
                  <a:pt x="2806" y="163766"/>
                </a:lnTo>
                <a:lnTo>
                  <a:pt x="0" y="183070"/>
                </a:lnTo>
                <a:lnTo>
                  <a:pt x="8420" y="184264"/>
                </a:lnTo>
                <a:lnTo>
                  <a:pt x="9982" y="164922"/>
                </a:lnTo>
                <a:lnTo>
                  <a:pt x="16598" y="147332"/>
                </a:lnTo>
                <a:lnTo>
                  <a:pt x="40919" y="117259"/>
                </a:lnTo>
                <a:lnTo>
                  <a:pt x="80632" y="99314"/>
                </a:lnTo>
                <a:lnTo>
                  <a:pt x="90271" y="98107"/>
                </a:lnTo>
                <a:lnTo>
                  <a:pt x="480225" y="98107"/>
                </a:lnTo>
                <a:lnTo>
                  <a:pt x="517639" y="90741"/>
                </a:lnTo>
                <a:lnTo>
                  <a:pt x="549249" y="71158"/>
                </a:lnTo>
                <a:lnTo>
                  <a:pt x="571334" y="41706"/>
                </a:lnTo>
                <a:lnTo>
                  <a:pt x="575030" y="26466"/>
                </a:lnTo>
                <a:lnTo>
                  <a:pt x="575068" y="26276"/>
                </a:lnTo>
                <a:lnTo>
                  <a:pt x="575106" y="26466"/>
                </a:lnTo>
                <a:lnTo>
                  <a:pt x="581685" y="44729"/>
                </a:lnTo>
                <a:lnTo>
                  <a:pt x="592416" y="61328"/>
                </a:lnTo>
                <a:lnTo>
                  <a:pt x="607796" y="76568"/>
                </a:lnTo>
                <a:lnTo>
                  <a:pt x="616229" y="81356"/>
                </a:lnTo>
                <a:lnTo>
                  <a:pt x="623443" y="86144"/>
                </a:lnTo>
                <a:lnTo>
                  <a:pt x="633069" y="89738"/>
                </a:lnTo>
                <a:lnTo>
                  <a:pt x="641502" y="93319"/>
                </a:lnTo>
                <a:lnTo>
                  <a:pt x="651129" y="95719"/>
                </a:lnTo>
                <a:lnTo>
                  <a:pt x="660755" y="96913"/>
                </a:lnTo>
                <a:lnTo>
                  <a:pt x="671588" y="98107"/>
                </a:lnTo>
                <a:lnTo>
                  <a:pt x="1051915" y="98107"/>
                </a:lnTo>
                <a:lnTo>
                  <a:pt x="1086624" y="103657"/>
                </a:lnTo>
                <a:lnTo>
                  <a:pt x="1116304" y="122123"/>
                </a:lnTo>
                <a:lnTo>
                  <a:pt x="1117117" y="123240"/>
                </a:lnTo>
                <a:lnTo>
                  <a:pt x="1136650" y="150114"/>
                </a:lnTo>
                <a:lnTo>
                  <a:pt x="1143393" y="184264"/>
                </a:lnTo>
                <a:lnTo>
                  <a:pt x="1151813" y="183070"/>
                </a:lnTo>
                <a:close/>
              </a:path>
            </a:pathLst>
          </a:custGeom>
          <a:solidFill>
            <a:srgbClr val="000000"/>
          </a:solidFill>
        </p:spPr>
        <p:txBody>
          <a:bodyPr wrap="square" lIns="0" tIns="0" rIns="0" bIns="0" rtlCol="0"/>
          <a:lstStyle/>
          <a:p>
            <a:endParaRPr/>
          </a:p>
        </p:txBody>
      </p:sp>
      <p:sp>
        <p:nvSpPr>
          <p:cNvPr id="8" name="object 7">
            <a:extLst>
              <a:ext uri="{FF2B5EF4-FFF2-40B4-BE49-F238E27FC236}">
                <a16:creationId xmlns:a16="http://schemas.microsoft.com/office/drawing/2014/main" id="{BBC5EB9C-FE83-D133-D767-1F4F685EC56E}"/>
              </a:ext>
            </a:extLst>
          </p:cNvPr>
          <p:cNvSpPr txBox="1"/>
          <p:nvPr/>
        </p:nvSpPr>
        <p:spPr>
          <a:xfrm>
            <a:off x="4084873"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1</a:t>
            </a:r>
            <a:endParaRPr sz="1679" dirty="0">
              <a:latin typeface="Times New Roman"/>
              <a:cs typeface="Times New Roman"/>
            </a:endParaRPr>
          </a:p>
          <a:p>
            <a:pPr marL="64549">
              <a:spcBef>
                <a:spcPts val="354"/>
              </a:spcBef>
            </a:pPr>
            <a:r>
              <a:rPr sz="3403" spc="-27" baseline="5555" dirty="0">
                <a:latin typeface="Symbol"/>
                <a:cs typeface="Symbol"/>
              </a:rPr>
              <a:t></a:t>
            </a:r>
            <a:r>
              <a:rPr sz="1498" spc="-18" dirty="0">
                <a:latin typeface="Times New Roman"/>
                <a:cs typeface="Times New Roman"/>
              </a:rPr>
              <a:t>i,1</a:t>
            </a:r>
            <a:endParaRPr sz="1498" dirty="0">
              <a:latin typeface="Times New Roman"/>
              <a:cs typeface="Times New Roman"/>
            </a:endParaRPr>
          </a:p>
        </p:txBody>
      </p:sp>
      <p:sp>
        <p:nvSpPr>
          <p:cNvPr id="9" name="object 8">
            <a:extLst>
              <a:ext uri="{FF2B5EF4-FFF2-40B4-BE49-F238E27FC236}">
                <a16:creationId xmlns:a16="http://schemas.microsoft.com/office/drawing/2014/main" id="{DEA26A11-C5E4-F1EE-8503-26BF1BECE595}"/>
              </a:ext>
            </a:extLst>
          </p:cNvPr>
          <p:cNvSpPr txBox="1"/>
          <p:nvPr/>
        </p:nvSpPr>
        <p:spPr>
          <a:xfrm>
            <a:off x="5941804"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45" dirty="0">
                <a:latin typeface="Times New Roman"/>
                <a:cs typeface="Times New Roman"/>
              </a:rPr>
              <a:t> </a:t>
            </a:r>
            <a:r>
              <a:rPr sz="1679" spc="-45" dirty="0">
                <a:latin typeface="Times New Roman"/>
                <a:cs typeface="Times New Roman"/>
              </a:rPr>
              <a:t>2</a:t>
            </a:r>
            <a:endParaRPr sz="1679" dirty="0">
              <a:latin typeface="Times New Roman"/>
              <a:cs typeface="Times New Roman"/>
            </a:endParaRPr>
          </a:p>
          <a:p>
            <a:pPr marL="119299">
              <a:spcBef>
                <a:spcPts val="354"/>
              </a:spcBef>
            </a:pPr>
            <a:r>
              <a:rPr sz="3403" spc="-27" baseline="5555" dirty="0">
                <a:latin typeface="Symbol"/>
                <a:cs typeface="Symbol"/>
              </a:rPr>
              <a:t></a:t>
            </a:r>
            <a:r>
              <a:rPr sz="1498" spc="-18" dirty="0">
                <a:latin typeface="Times New Roman"/>
                <a:cs typeface="Times New Roman"/>
              </a:rPr>
              <a:t>i,2</a:t>
            </a:r>
            <a:endParaRPr sz="1498" dirty="0">
              <a:latin typeface="Times New Roman"/>
              <a:cs typeface="Times New Roman"/>
            </a:endParaRPr>
          </a:p>
        </p:txBody>
      </p:sp>
      <p:sp>
        <p:nvSpPr>
          <p:cNvPr id="10" name="object 9">
            <a:extLst>
              <a:ext uri="{FF2B5EF4-FFF2-40B4-BE49-F238E27FC236}">
                <a16:creationId xmlns:a16="http://schemas.microsoft.com/office/drawing/2014/main" id="{BC763C2C-F090-6286-9E1C-EB58F47C22E1}"/>
              </a:ext>
            </a:extLst>
          </p:cNvPr>
          <p:cNvSpPr txBox="1"/>
          <p:nvPr/>
        </p:nvSpPr>
        <p:spPr>
          <a:xfrm>
            <a:off x="7307121" y="3858349"/>
            <a:ext cx="602855" cy="706488"/>
          </a:xfrm>
          <a:prstGeom prst="rect">
            <a:avLst/>
          </a:prstGeom>
        </p:spPr>
        <p:txBody>
          <a:bodyPr vert="horz" wrap="square" lIns="0" tIns="47256" rIns="0" bIns="0" rtlCol="0">
            <a:spAutoFit/>
          </a:bodyPr>
          <a:lstStyle/>
          <a:p>
            <a:pPr marL="11527">
              <a:spcBef>
                <a:spcPts val="371"/>
              </a:spcBef>
            </a:pPr>
            <a:r>
              <a:rPr sz="1679" dirty="0">
                <a:latin typeface="Times New Roman"/>
                <a:cs typeface="Times New Roman"/>
              </a:rPr>
              <a:t>Job</a:t>
            </a:r>
            <a:r>
              <a:rPr sz="1679" spc="36" dirty="0">
                <a:latin typeface="Times New Roman"/>
                <a:cs typeface="Times New Roman"/>
              </a:rPr>
              <a:t> </a:t>
            </a:r>
            <a:r>
              <a:rPr sz="1679" spc="-45" dirty="0">
                <a:latin typeface="Times New Roman"/>
                <a:cs typeface="Times New Roman"/>
              </a:rPr>
              <a:t>3</a:t>
            </a:r>
            <a:endParaRPr sz="1679">
              <a:latin typeface="Times New Roman"/>
              <a:cs typeface="Times New Roman"/>
            </a:endParaRPr>
          </a:p>
          <a:p>
            <a:pPr marL="65125">
              <a:spcBef>
                <a:spcPts val="354"/>
              </a:spcBef>
            </a:pPr>
            <a:r>
              <a:rPr sz="3403" spc="-27" baseline="5555" dirty="0">
                <a:latin typeface="Symbol"/>
                <a:cs typeface="Symbol"/>
              </a:rPr>
              <a:t></a:t>
            </a:r>
            <a:r>
              <a:rPr sz="1498" spc="-18" dirty="0">
                <a:latin typeface="Times New Roman"/>
                <a:cs typeface="Times New Roman"/>
              </a:rPr>
              <a:t>i,3</a:t>
            </a:r>
            <a:endParaRPr sz="1498">
              <a:latin typeface="Times New Roman"/>
              <a:cs typeface="Times New Roman"/>
            </a:endParaRPr>
          </a:p>
        </p:txBody>
      </p:sp>
      <p:grpSp>
        <p:nvGrpSpPr>
          <p:cNvPr id="11" name="object 10">
            <a:extLst>
              <a:ext uri="{FF2B5EF4-FFF2-40B4-BE49-F238E27FC236}">
                <a16:creationId xmlns:a16="http://schemas.microsoft.com/office/drawing/2014/main" id="{C2CC4A41-BFA1-AA51-6806-21E1FCFCA9E8}"/>
              </a:ext>
            </a:extLst>
          </p:cNvPr>
          <p:cNvGrpSpPr/>
          <p:nvPr/>
        </p:nvGrpSpPr>
        <p:grpSpPr>
          <a:xfrm>
            <a:off x="3839102" y="4800599"/>
            <a:ext cx="526741" cy="439143"/>
            <a:chOff x="2897219" y="3724976"/>
            <a:chExt cx="580390" cy="483870"/>
          </a:xfrm>
        </p:grpSpPr>
        <p:sp>
          <p:nvSpPr>
            <p:cNvPr id="12" name="object 11">
              <a:extLst>
                <a:ext uri="{FF2B5EF4-FFF2-40B4-BE49-F238E27FC236}">
                  <a16:creationId xmlns:a16="http://schemas.microsoft.com/office/drawing/2014/main" id="{FBC4BF14-F170-DFC9-64FF-9D9434E8B359}"/>
                </a:ext>
              </a:extLst>
            </p:cNvPr>
            <p:cNvSpPr/>
            <p:nvPr/>
          </p:nvSpPr>
          <p:spPr>
            <a:xfrm>
              <a:off x="2897219" y="3724976"/>
              <a:ext cx="69215" cy="478790"/>
            </a:xfrm>
            <a:custGeom>
              <a:avLst/>
              <a:gdLst/>
              <a:ahLst/>
              <a:cxnLst/>
              <a:rect l="l" t="t" r="r" b="b"/>
              <a:pathLst>
                <a:path w="69214" h="478789">
                  <a:moveTo>
                    <a:pt x="45735" y="101706"/>
                  </a:moveTo>
                  <a:lnTo>
                    <a:pt x="22867" y="101706"/>
                  </a:lnTo>
                  <a:lnTo>
                    <a:pt x="22867" y="478622"/>
                  </a:lnTo>
                  <a:lnTo>
                    <a:pt x="45735" y="478622"/>
                  </a:lnTo>
                  <a:lnTo>
                    <a:pt x="45735" y="101706"/>
                  </a:lnTo>
                  <a:close/>
                </a:path>
                <a:path w="69214" h="478789">
                  <a:moveTo>
                    <a:pt x="33699" y="0"/>
                  </a:moveTo>
                  <a:lnTo>
                    <a:pt x="0" y="112476"/>
                  </a:lnTo>
                  <a:lnTo>
                    <a:pt x="22867" y="112476"/>
                  </a:lnTo>
                  <a:lnTo>
                    <a:pt x="22867" y="101706"/>
                  </a:lnTo>
                  <a:lnTo>
                    <a:pt x="65262" y="101706"/>
                  </a:lnTo>
                  <a:lnTo>
                    <a:pt x="33699" y="0"/>
                  </a:lnTo>
                  <a:close/>
                </a:path>
                <a:path w="69214" h="478789">
                  <a:moveTo>
                    <a:pt x="65262" y="101706"/>
                  </a:moveTo>
                  <a:lnTo>
                    <a:pt x="45735" y="101706"/>
                  </a:lnTo>
                  <a:lnTo>
                    <a:pt x="45735" y="112476"/>
                  </a:lnTo>
                  <a:lnTo>
                    <a:pt x="68604" y="112476"/>
                  </a:lnTo>
                  <a:lnTo>
                    <a:pt x="65262" y="101706"/>
                  </a:lnTo>
                  <a:close/>
                </a:path>
              </a:pathLst>
            </a:custGeom>
            <a:solidFill>
              <a:srgbClr val="0000FF"/>
            </a:solidFill>
          </p:spPr>
          <p:txBody>
            <a:bodyPr wrap="square" lIns="0" tIns="0" rIns="0" bIns="0" rtlCol="0"/>
            <a:lstStyle/>
            <a:p>
              <a:endParaRPr/>
            </a:p>
          </p:txBody>
        </p:sp>
        <p:sp>
          <p:nvSpPr>
            <p:cNvPr id="13" name="object 12">
              <a:extLst>
                <a:ext uri="{FF2B5EF4-FFF2-40B4-BE49-F238E27FC236}">
                  <a16:creationId xmlns:a16="http://schemas.microsoft.com/office/drawing/2014/main" id="{962F97F8-32B8-B449-1F19-349079FC6733}"/>
                </a:ext>
              </a:extLst>
            </p:cNvPr>
            <p:cNvSpPr/>
            <p:nvPr/>
          </p:nvSpPr>
          <p:spPr>
            <a:xfrm>
              <a:off x="3171631" y="4024114"/>
              <a:ext cx="300990" cy="179705"/>
            </a:xfrm>
            <a:custGeom>
              <a:avLst/>
              <a:gdLst/>
              <a:ahLst/>
              <a:cxnLst/>
              <a:rect l="l" t="t" r="r" b="b"/>
              <a:pathLst>
                <a:path w="300989"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14" name="object 13">
              <a:extLst>
                <a:ext uri="{FF2B5EF4-FFF2-40B4-BE49-F238E27FC236}">
                  <a16:creationId xmlns:a16="http://schemas.microsoft.com/office/drawing/2014/main" id="{5C3318B3-56B7-DEEC-3388-3AB18437CFFB}"/>
                </a:ext>
              </a:extLst>
            </p:cNvPr>
            <p:cNvSpPr/>
            <p:nvPr/>
          </p:nvSpPr>
          <p:spPr>
            <a:xfrm>
              <a:off x="3168022"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grpSp>
      <p:sp>
        <p:nvSpPr>
          <p:cNvPr id="15" name="object 14">
            <a:extLst>
              <a:ext uri="{FF2B5EF4-FFF2-40B4-BE49-F238E27FC236}">
                <a16:creationId xmlns:a16="http://schemas.microsoft.com/office/drawing/2014/main" id="{DC5E69CF-E7FE-01DB-A4DF-AB643E22C219}"/>
              </a:ext>
            </a:extLst>
          </p:cNvPr>
          <p:cNvSpPr txBox="1"/>
          <p:nvPr/>
        </p:nvSpPr>
        <p:spPr>
          <a:xfrm>
            <a:off x="5726016" y="5281002"/>
            <a:ext cx="656255"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i,k</a:t>
            </a:r>
            <a:endParaRPr sz="1316" dirty="0">
              <a:latin typeface="Times New Roman"/>
              <a:cs typeface="Times New Roman"/>
            </a:endParaRPr>
          </a:p>
        </p:txBody>
      </p:sp>
      <p:sp>
        <p:nvSpPr>
          <p:cNvPr id="16" name="object 15">
            <a:extLst>
              <a:ext uri="{FF2B5EF4-FFF2-40B4-BE49-F238E27FC236}">
                <a16:creationId xmlns:a16="http://schemas.microsoft.com/office/drawing/2014/main" id="{46742B28-5DF0-5B9B-6125-A9D0F3499F60}"/>
              </a:ext>
            </a:extLst>
          </p:cNvPr>
          <p:cNvSpPr txBox="1"/>
          <p:nvPr/>
        </p:nvSpPr>
        <p:spPr>
          <a:xfrm>
            <a:off x="7058637" y="5281002"/>
            <a:ext cx="656255" cy="318321"/>
          </a:xfrm>
          <a:prstGeom prst="rect">
            <a:avLst/>
          </a:prstGeom>
        </p:spPr>
        <p:txBody>
          <a:bodyPr vert="horz" wrap="square" lIns="0" tIns="10950" rIns="0" bIns="0" rtlCol="0">
            <a:spAutoFit/>
          </a:bodyPr>
          <a:lstStyle/>
          <a:p>
            <a:pPr marL="11527">
              <a:spcBef>
                <a:spcPts val="86"/>
              </a:spcBef>
            </a:pPr>
            <a:r>
              <a:rPr sz="2995" spc="-14" baseline="5050" dirty="0">
                <a:latin typeface="Times New Roman"/>
                <a:cs typeface="Times New Roman"/>
              </a:rPr>
              <a:t>a</a:t>
            </a:r>
            <a:r>
              <a:rPr sz="1316" spc="-9" dirty="0">
                <a:latin typeface="Times New Roman"/>
                <a:cs typeface="Times New Roman"/>
              </a:rPr>
              <a:t>i,k+1</a:t>
            </a:r>
            <a:endParaRPr sz="1316" dirty="0">
              <a:latin typeface="Times New Roman"/>
              <a:cs typeface="Times New Roman"/>
            </a:endParaRPr>
          </a:p>
        </p:txBody>
      </p:sp>
      <p:sp>
        <p:nvSpPr>
          <p:cNvPr id="17" name="object 16">
            <a:extLst>
              <a:ext uri="{FF2B5EF4-FFF2-40B4-BE49-F238E27FC236}">
                <a16:creationId xmlns:a16="http://schemas.microsoft.com/office/drawing/2014/main" id="{8565A5AE-F7C9-96C8-679C-F36E4AD891DF}"/>
              </a:ext>
            </a:extLst>
          </p:cNvPr>
          <p:cNvSpPr/>
          <p:nvPr/>
        </p:nvSpPr>
        <p:spPr>
          <a:xfrm>
            <a:off x="3866402" y="5245848"/>
            <a:ext cx="3230176" cy="54749"/>
          </a:xfrm>
          <a:custGeom>
            <a:avLst/>
            <a:gdLst/>
            <a:ahLst/>
            <a:cxnLst/>
            <a:rect l="l" t="t" r="r" b="b"/>
            <a:pathLst>
              <a:path w="3559175" h="60325">
                <a:moveTo>
                  <a:pt x="8432" y="0"/>
                </a:moveTo>
                <a:lnTo>
                  <a:pt x="0" y="0"/>
                </a:lnTo>
                <a:lnTo>
                  <a:pt x="0" y="59817"/>
                </a:lnTo>
                <a:lnTo>
                  <a:pt x="8432" y="59817"/>
                </a:lnTo>
                <a:lnTo>
                  <a:pt x="8432" y="0"/>
                </a:lnTo>
                <a:close/>
              </a:path>
              <a:path w="3559175" h="60325">
                <a:moveTo>
                  <a:pt x="3558946" y="0"/>
                </a:moveTo>
                <a:lnTo>
                  <a:pt x="3550526" y="0"/>
                </a:lnTo>
                <a:lnTo>
                  <a:pt x="3550526" y="59817"/>
                </a:lnTo>
                <a:lnTo>
                  <a:pt x="3558946" y="59817"/>
                </a:lnTo>
                <a:lnTo>
                  <a:pt x="3558946" y="0"/>
                </a:lnTo>
                <a:close/>
              </a:path>
            </a:pathLst>
          </a:custGeom>
          <a:solidFill>
            <a:srgbClr val="000000"/>
          </a:solidFill>
        </p:spPr>
        <p:txBody>
          <a:bodyPr wrap="square" lIns="0" tIns="0" rIns="0" bIns="0" rtlCol="0"/>
          <a:lstStyle/>
          <a:p>
            <a:endParaRPr/>
          </a:p>
        </p:txBody>
      </p:sp>
      <p:sp>
        <p:nvSpPr>
          <p:cNvPr id="18" name="object 17">
            <a:extLst>
              <a:ext uri="{FF2B5EF4-FFF2-40B4-BE49-F238E27FC236}">
                <a16:creationId xmlns:a16="http://schemas.microsoft.com/office/drawing/2014/main" id="{B241FE7D-6D63-43E2-1E96-47717B3DA5B1}"/>
              </a:ext>
            </a:extLst>
          </p:cNvPr>
          <p:cNvSpPr txBox="1"/>
          <p:nvPr/>
        </p:nvSpPr>
        <p:spPr>
          <a:xfrm>
            <a:off x="8893723" y="5203900"/>
            <a:ext cx="84140" cy="274116"/>
          </a:xfrm>
          <a:prstGeom prst="rect">
            <a:avLst/>
          </a:prstGeom>
        </p:spPr>
        <p:txBody>
          <a:bodyPr vert="horz" wrap="square" lIns="0" tIns="15560" rIns="0" bIns="0" rtlCol="0">
            <a:spAutoFit/>
          </a:bodyPr>
          <a:lstStyle/>
          <a:p>
            <a:pPr marL="11527">
              <a:spcBef>
                <a:spcPts val="123"/>
              </a:spcBef>
            </a:pPr>
            <a:r>
              <a:rPr sz="1679" spc="-45" dirty="0">
                <a:latin typeface="Times New Roman"/>
                <a:cs typeface="Times New Roman"/>
              </a:rPr>
              <a:t>t</a:t>
            </a:r>
            <a:endParaRPr sz="1679">
              <a:latin typeface="Times New Roman"/>
              <a:cs typeface="Times New Roman"/>
            </a:endParaRPr>
          </a:p>
        </p:txBody>
      </p:sp>
      <p:sp>
        <p:nvSpPr>
          <p:cNvPr id="19" name="object 18">
            <a:extLst>
              <a:ext uri="{FF2B5EF4-FFF2-40B4-BE49-F238E27FC236}">
                <a16:creationId xmlns:a16="http://schemas.microsoft.com/office/drawing/2014/main" id="{F7EB27DB-5E21-D3D3-5D0B-85E7D7C9B39D}"/>
              </a:ext>
            </a:extLst>
          </p:cNvPr>
          <p:cNvSpPr/>
          <p:nvPr/>
        </p:nvSpPr>
        <p:spPr>
          <a:xfrm>
            <a:off x="3705841" y="5207831"/>
            <a:ext cx="5571116" cy="54749"/>
          </a:xfrm>
          <a:custGeom>
            <a:avLst/>
            <a:gdLst/>
            <a:ahLst/>
            <a:cxnLst/>
            <a:rect l="l" t="t" r="r" b="b"/>
            <a:pathLst>
              <a:path w="6138545" h="60325">
                <a:moveTo>
                  <a:pt x="6078012" y="0"/>
                </a:moveTo>
                <a:lnTo>
                  <a:pt x="6078012" y="59827"/>
                </a:lnTo>
                <a:lnTo>
                  <a:pt x="6128563" y="34698"/>
                </a:lnTo>
                <a:lnTo>
                  <a:pt x="6088844" y="34698"/>
                </a:lnTo>
                <a:lnTo>
                  <a:pt x="6088844" y="26324"/>
                </a:lnTo>
                <a:lnTo>
                  <a:pt x="6130970" y="26324"/>
                </a:lnTo>
                <a:lnTo>
                  <a:pt x="6078012" y="0"/>
                </a:lnTo>
                <a:close/>
              </a:path>
              <a:path w="6138545" h="60325">
                <a:moveTo>
                  <a:pt x="6078012" y="26324"/>
                </a:moveTo>
                <a:lnTo>
                  <a:pt x="0" y="26324"/>
                </a:lnTo>
                <a:lnTo>
                  <a:pt x="0" y="34698"/>
                </a:lnTo>
                <a:lnTo>
                  <a:pt x="6078012" y="34698"/>
                </a:lnTo>
                <a:lnTo>
                  <a:pt x="6078012" y="26324"/>
                </a:lnTo>
                <a:close/>
              </a:path>
              <a:path w="6138545" h="60325">
                <a:moveTo>
                  <a:pt x="6130970" y="26324"/>
                </a:moveTo>
                <a:lnTo>
                  <a:pt x="6088844" y="26324"/>
                </a:lnTo>
                <a:lnTo>
                  <a:pt x="6088844" y="34698"/>
                </a:lnTo>
                <a:lnTo>
                  <a:pt x="6128563" y="34698"/>
                </a:lnTo>
                <a:lnTo>
                  <a:pt x="6138190" y="29913"/>
                </a:lnTo>
                <a:lnTo>
                  <a:pt x="6130970" y="26324"/>
                </a:lnTo>
                <a:close/>
              </a:path>
            </a:pathLst>
          </a:custGeom>
          <a:solidFill>
            <a:srgbClr val="000000"/>
          </a:solidFill>
        </p:spPr>
        <p:txBody>
          <a:bodyPr wrap="square" lIns="0" tIns="0" rIns="0" bIns="0" rtlCol="0"/>
          <a:lstStyle/>
          <a:p>
            <a:endParaRPr/>
          </a:p>
        </p:txBody>
      </p:sp>
      <p:sp>
        <p:nvSpPr>
          <p:cNvPr id="20" name="object 19">
            <a:extLst>
              <a:ext uri="{FF2B5EF4-FFF2-40B4-BE49-F238E27FC236}">
                <a16:creationId xmlns:a16="http://schemas.microsoft.com/office/drawing/2014/main" id="{CBADF9A1-DC27-4AB0-CB0E-8194C7922A49}"/>
              </a:ext>
            </a:extLst>
          </p:cNvPr>
          <p:cNvSpPr txBox="1"/>
          <p:nvPr/>
        </p:nvSpPr>
        <p:spPr>
          <a:xfrm>
            <a:off x="3463723" y="4845537"/>
            <a:ext cx="251268" cy="362582"/>
          </a:xfrm>
          <a:prstGeom prst="rect">
            <a:avLst/>
          </a:prstGeom>
        </p:spPr>
        <p:txBody>
          <a:bodyPr vert="horz" wrap="square" lIns="0" tIns="13254" rIns="0" bIns="0" rtlCol="0">
            <a:spAutoFit/>
          </a:bodyPr>
          <a:lstStyle/>
          <a:p>
            <a:pPr marL="34580">
              <a:spcBef>
                <a:spcPts val="103"/>
              </a:spcBef>
            </a:pPr>
            <a:r>
              <a:rPr sz="2269" spc="-23" dirty="0">
                <a:latin typeface="Symbol"/>
                <a:cs typeface="Symbol"/>
              </a:rPr>
              <a:t></a:t>
            </a:r>
            <a:r>
              <a:rPr sz="2246" spc="-34" baseline="-8417" dirty="0">
                <a:latin typeface="Times New Roman"/>
                <a:cs typeface="Times New Roman"/>
              </a:rPr>
              <a:t>i</a:t>
            </a:r>
            <a:endParaRPr sz="2246" baseline="-8417">
              <a:latin typeface="Times New Roman"/>
              <a:cs typeface="Times New Roman"/>
            </a:endParaRPr>
          </a:p>
        </p:txBody>
      </p:sp>
      <p:sp>
        <p:nvSpPr>
          <p:cNvPr id="21" name="object 20">
            <a:extLst>
              <a:ext uri="{FF2B5EF4-FFF2-40B4-BE49-F238E27FC236}">
                <a16:creationId xmlns:a16="http://schemas.microsoft.com/office/drawing/2014/main" id="{D722FCCA-843C-6422-D0BD-D24C253140B0}"/>
              </a:ext>
            </a:extLst>
          </p:cNvPr>
          <p:cNvSpPr txBox="1"/>
          <p:nvPr/>
        </p:nvSpPr>
        <p:spPr>
          <a:xfrm>
            <a:off x="4119111" y="4679386"/>
            <a:ext cx="255302" cy="274116"/>
          </a:xfrm>
          <a:prstGeom prst="rect">
            <a:avLst/>
          </a:prstGeom>
        </p:spPr>
        <p:txBody>
          <a:bodyPr vert="horz" wrap="square" lIns="0" tIns="15560" rIns="0" bIns="0" rtlCol="0">
            <a:spAutoFit/>
          </a:bodyPr>
          <a:lstStyle/>
          <a:p>
            <a:pPr marL="34580">
              <a:spcBef>
                <a:spcPts val="123"/>
              </a:spcBef>
            </a:pPr>
            <a:r>
              <a:rPr sz="1679" spc="-23" dirty="0">
                <a:latin typeface="Times New Roman"/>
                <a:cs typeface="Times New Roman"/>
              </a:rPr>
              <a:t>C</a:t>
            </a:r>
            <a:r>
              <a:rPr sz="1702" spc="-34" baseline="-8888" dirty="0">
                <a:latin typeface="Times New Roman"/>
                <a:cs typeface="Times New Roman"/>
              </a:rPr>
              <a:t>i</a:t>
            </a:r>
            <a:endParaRPr sz="1702" baseline="-8888">
              <a:latin typeface="Times New Roman"/>
              <a:cs typeface="Times New Roman"/>
            </a:endParaRPr>
          </a:p>
        </p:txBody>
      </p:sp>
      <p:grpSp>
        <p:nvGrpSpPr>
          <p:cNvPr id="22" name="object 21">
            <a:extLst>
              <a:ext uri="{FF2B5EF4-FFF2-40B4-BE49-F238E27FC236}">
                <a16:creationId xmlns:a16="http://schemas.microsoft.com/office/drawing/2014/main" id="{C6C4AF9D-31E0-CE42-9BE9-361F51ABCCBF}"/>
              </a:ext>
            </a:extLst>
          </p:cNvPr>
          <p:cNvGrpSpPr/>
          <p:nvPr/>
        </p:nvGrpSpPr>
        <p:grpSpPr>
          <a:xfrm>
            <a:off x="4876800" y="4800600"/>
            <a:ext cx="3284924" cy="499654"/>
            <a:chOff x="4040608" y="3724976"/>
            <a:chExt cx="3619500" cy="550545"/>
          </a:xfrm>
        </p:grpSpPr>
        <p:sp>
          <p:nvSpPr>
            <p:cNvPr id="23" name="object 22">
              <a:extLst>
                <a:ext uri="{FF2B5EF4-FFF2-40B4-BE49-F238E27FC236}">
                  <a16:creationId xmlns:a16="http://schemas.microsoft.com/office/drawing/2014/main" id="{56EF6EE4-2F0B-452A-7CED-5DC413E0BDB5}"/>
                </a:ext>
              </a:extLst>
            </p:cNvPr>
            <p:cNvSpPr/>
            <p:nvPr/>
          </p:nvSpPr>
          <p:spPr>
            <a:xfrm>
              <a:off x="5033551" y="4215563"/>
              <a:ext cx="8890" cy="60325"/>
            </a:xfrm>
            <a:custGeom>
              <a:avLst/>
              <a:gdLst/>
              <a:ahLst/>
              <a:cxnLst/>
              <a:rect l="l" t="t" r="r" b="b"/>
              <a:pathLst>
                <a:path w="8889" h="60325">
                  <a:moveTo>
                    <a:pt x="8424" y="0"/>
                  </a:moveTo>
                  <a:lnTo>
                    <a:pt x="0" y="0"/>
                  </a:lnTo>
                  <a:lnTo>
                    <a:pt x="0" y="59827"/>
                  </a:lnTo>
                  <a:lnTo>
                    <a:pt x="8424" y="59827"/>
                  </a:lnTo>
                  <a:lnTo>
                    <a:pt x="8424" y="0"/>
                  </a:lnTo>
                  <a:close/>
                </a:path>
              </a:pathLst>
            </a:custGeom>
            <a:solidFill>
              <a:srgbClr val="000000"/>
            </a:solidFill>
          </p:spPr>
          <p:txBody>
            <a:bodyPr wrap="square" lIns="0" tIns="0" rIns="0" bIns="0" rtlCol="0"/>
            <a:lstStyle/>
            <a:p>
              <a:endParaRPr/>
            </a:p>
          </p:txBody>
        </p:sp>
        <p:sp>
          <p:nvSpPr>
            <p:cNvPr id="24" name="object 23">
              <a:extLst>
                <a:ext uri="{FF2B5EF4-FFF2-40B4-BE49-F238E27FC236}">
                  <a16:creationId xmlns:a16="http://schemas.microsoft.com/office/drawing/2014/main" id="{05C64CF0-B181-1711-5809-5F76B1EF5301}"/>
                </a:ext>
              </a:extLst>
            </p:cNvPr>
            <p:cNvSpPr/>
            <p:nvPr/>
          </p:nvSpPr>
          <p:spPr>
            <a:xfrm>
              <a:off x="6447743" y="3724976"/>
              <a:ext cx="69215" cy="478790"/>
            </a:xfrm>
            <a:custGeom>
              <a:avLst/>
              <a:gdLst/>
              <a:ahLst/>
              <a:cxnLst/>
              <a:rect l="l" t="t" r="r" b="b"/>
              <a:pathLst>
                <a:path w="69215" h="478789">
                  <a:moveTo>
                    <a:pt x="45733" y="101706"/>
                  </a:moveTo>
                  <a:lnTo>
                    <a:pt x="22866" y="101706"/>
                  </a:lnTo>
                  <a:lnTo>
                    <a:pt x="22866" y="478622"/>
                  </a:lnTo>
                  <a:lnTo>
                    <a:pt x="45733" y="478622"/>
                  </a:lnTo>
                  <a:lnTo>
                    <a:pt x="45733" y="101706"/>
                  </a:lnTo>
                  <a:close/>
                </a:path>
                <a:path w="69215" h="478789">
                  <a:moveTo>
                    <a:pt x="33698" y="0"/>
                  </a:moveTo>
                  <a:lnTo>
                    <a:pt x="0" y="112476"/>
                  </a:lnTo>
                  <a:lnTo>
                    <a:pt x="22866" y="112476"/>
                  </a:lnTo>
                  <a:lnTo>
                    <a:pt x="22866" y="101706"/>
                  </a:lnTo>
                  <a:lnTo>
                    <a:pt x="65260" y="101706"/>
                  </a:lnTo>
                  <a:lnTo>
                    <a:pt x="33698" y="0"/>
                  </a:lnTo>
                  <a:close/>
                </a:path>
                <a:path w="69215" h="478789">
                  <a:moveTo>
                    <a:pt x="65260" y="101706"/>
                  </a:moveTo>
                  <a:lnTo>
                    <a:pt x="45733" y="101706"/>
                  </a:lnTo>
                  <a:lnTo>
                    <a:pt x="45733" y="112476"/>
                  </a:lnTo>
                  <a:lnTo>
                    <a:pt x="68602" y="112476"/>
                  </a:lnTo>
                  <a:lnTo>
                    <a:pt x="65260" y="101706"/>
                  </a:lnTo>
                  <a:close/>
                </a:path>
              </a:pathLst>
            </a:custGeom>
            <a:solidFill>
              <a:srgbClr val="C0504D"/>
            </a:solidFill>
          </p:spPr>
          <p:txBody>
            <a:bodyPr wrap="square" lIns="0" tIns="0" rIns="0" bIns="0" rtlCol="0"/>
            <a:lstStyle/>
            <a:p>
              <a:endParaRPr/>
            </a:p>
          </p:txBody>
        </p:sp>
        <p:sp>
          <p:nvSpPr>
            <p:cNvPr id="25" name="object 24">
              <a:extLst>
                <a:ext uri="{FF2B5EF4-FFF2-40B4-BE49-F238E27FC236}">
                  <a16:creationId xmlns:a16="http://schemas.microsoft.com/office/drawing/2014/main" id="{98E9C6EE-1E38-C5F2-6506-B407E0041EDC}"/>
                </a:ext>
              </a:extLst>
            </p:cNvPr>
            <p:cNvSpPr/>
            <p:nvPr/>
          </p:nvSpPr>
          <p:spPr>
            <a:xfrm>
              <a:off x="5003462" y="3747710"/>
              <a:ext cx="69215" cy="459740"/>
            </a:xfrm>
            <a:custGeom>
              <a:avLst/>
              <a:gdLst/>
              <a:ahLst/>
              <a:cxnLst/>
              <a:rect l="l" t="t" r="r" b="b"/>
              <a:pathLst>
                <a:path w="69214" h="459739">
                  <a:moveTo>
                    <a:pt x="45735" y="101706"/>
                  </a:moveTo>
                  <a:lnTo>
                    <a:pt x="22867" y="101706"/>
                  </a:lnTo>
                  <a:lnTo>
                    <a:pt x="22867" y="459477"/>
                  </a:lnTo>
                  <a:lnTo>
                    <a:pt x="45735" y="459477"/>
                  </a:lnTo>
                  <a:lnTo>
                    <a:pt x="45735" y="101706"/>
                  </a:lnTo>
                  <a:close/>
                </a:path>
                <a:path w="69214" h="459739">
                  <a:moveTo>
                    <a:pt x="33699" y="0"/>
                  </a:moveTo>
                  <a:lnTo>
                    <a:pt x="0" y="112475"/>
                  </a:lnTo>
                  <a:lnTo>
                    <a:pt x="22867" y="112475"/>
                  </a:lnTo>
                  <a:lnTo>
                    <a:pt x="22867" y="101706"/>
                  </a:lnTo>
                  <a:lnTo>
                    <a:pt x="65261" y="101706"/>
                  </a:lnTo>
                  <a:lnTo>
                    <a:pt x="33699" y="0"/>
                  </a:lnTo>
                  <a:close/>
                </a:path>
                <a:path w="69214" h="459739">
                  <a:moveTo>
                    <a:pt x="65261" y="101706"/>
                  </a:moveTo>
                  <a:lnTo>
                    <a:pt x="45735" y="101706"/>
                  </a:lnTo>
                  <a:lnTo>
                    <a:pt x="45735" y="112475"/>
                  </a:lnTo>
                  <a:lnTo>
                    <a:pt x="68602" y="112475"/>
                  </a:lnTo>
                  <a:lnTo>
                    <a:pt x="65261" y="101706"/>
                  </a:lnTo>
                  <a:close/>
                </a:path>
              </a:pathLst>
            </a:custGeom>
            <a:solidFill>
              <a:srgbClr val="0000FF"/>
            </a:solidFill>
          </p:spPr>
          <p:txBody>
            <a:bodyPr wrap="square" lIns="0" tIns="0" rIns="0" bIns="0" rtlCol="0"/>
            <a:lstStyle/>
            <a:p>
              <a:endParaRPr/>
            </a:p>
          </p:txBody>
        </p:sp>
        <p:sp>
          <p:nvSpPr>
            <p:cNvPr id="26" name="object 25">
              <a:extLst>
                <a:ext uri="{FF2B5EF4-FFF2-40B4-BE49-F238E27FC236}">
                  <a16:creationId xmlns:a16="http://schemas.microsoft.com/office/drawing/2014/main" id="{96B61ED6-36CD-E532-9BC6-625D4D17AACA}"/>
                </a:ext>
              </a:extLst>
            </p:cNvPr>
            <p:cNvSpPr/>
            <p:nvPr/>
          </p:nvSpPr>
          <p:spPr>
            <a:xfrm>
              <a:off x="7143403" y="4024114"/>
              <a:ext cx="300990" cy="179705"/>
            </a:xfrm>
            <a:custGeom>
              <a:avLst/>
              <a:gdLst/>
              <a:ahLst/>
              <a:cxnLst/>
              <a:rect l="l" t="t" r="r" b="b"/>
              <a:pathLst>
                <a:path w="300990" h="179704">
                  <a:moveTo>
                    <a:pt x="300891" y="0"/>
                  </a:moveTo>
                  <a:lnTo>
                    <a:pt x="0" y="0"/>
                  </a:lnTo>
                  <a:lnTo>
                    <a:pt x="0" y="179483"/>
                  </a:lnTo>
                  <a:lnTo>
                    <a:pt x="300891" y="179483"/>
                  </a:lnTo>
                  <a:lnTo>
                    <a:pt x="300891" y="0"/>
                  </a:lnTo>
                  <a:close/>
                </a:path>
              </a:pathLst>
            </a:custGeom>
            <a:solidFill>
              <a:srgbClr val="99CCFF"/>
            </a:solidFill>
          </p:spPr>
          <p:txBody>
            <a:bodyPr wrap="square" lIns="0" tIns="0" rIns="0" bIns="0" rtlCol="0"/>
            <a:lstStyle/>
            <a:p>
              <a:endParaRPr/>
            </a:p>
          </p:txBody>
        </p:sp>
        <p:sp>
          <p:nvSpPr>
            <p:cNvPr id="27" name="object 26">
              <a:extLst>
                <a:ext uri="{FF2B5EF4-FFF2-40B4-BE49-F238E27FC236}">
                  <a16:creationId xmlns:a16="http://schemas.microsoft.com/office/drawing/2014/main" id="{5671E04C-0AF2-94F7-0230-5BCFD6B61B33}"/>
                </a:ext>
              </a:extLst>
            </p:cNvPr>
            <p:cNvSpPr/>
            <p:nvPr/>
          </p:nvSpPr>
          <p:spPr>
            <a:xfrm>
              <a:off x="7139794" y="4020525"/>
              <a:ext cx="309880" cy="187960"/>
            </a:xfrm>
            <a:custGeom>
              <a:avLst/>
              <a:gdLst/>
              <a:ahLst/>
              <a:cxnLst/>
              <a:rect l="l" t="t" r="r" b="b"/>
              <a:pathLst>
                <a:path w="309879" h="187960">
                  <a:moveTo>
                    <a:pt x="309316" y="0"/>
                  </a:moveTo>
                  <a:lnTo>
                    <a:pt x="0" y="0"/>
                  </a:lnTo>
                  <a:lnTo>
                    <a:pt x="0" y="187858"/>
                  </a:lnTo>
                  <a:lnTo>
                    <a:pt x="309316" y="187858"/>
                  </a:lnTo>
                  <a:lnTo>
                    <a:pt x="309316" y="183073"/>
                  </a:lnTo>
                  <a:lnTo>
                    <a:pt x="8423" y="183073"/>
                  </a:lnTo>
                  <a:lnTo>
                    <a:pt x="3609" y="179484"/>
                  </a:lnTo>
                  <a:lnTo>
                    <a:pt x="8423" y="179484"/>
                  </a:lnTo>
                  <a:lnTo>
                    <a:pt x="8423" y="8375"/>
                  </a:lnTo>
                  <a:lnTo>
                    <a:pt x="3609" y="8375"/>
                  </a:lnTo>
                  <a:lnTo>
                    <a:pt x="8423" y="3589"/>
                  </a:lnTo>
                  <a:lnTo>
                    <a:pt x="309316" y="3589"/>
                  </a:lnTo>
                  <a:lnTo>
                    <a:pt x="309316" y="0"/>
                  </a:lnTo>
                  <a:close/>
                </a:path>
                <a:path w="309879" h="187960">
                  <a:moveTo>
                    <a:pt x="8423" y="179484"/>
                  </a:moveTo>
                  <a:lnTo>
                    <a:pt x="3609" y="179484"/>
                  </a:lnTo>
                  <a:lnTo>
                    <a:pt x="8423" y="183073"/>
                  </a:lnTo>
                  <a:lnTo>
                    <a:pt x="8423" y="179484"/>
                  </a:lnTo>
                  <a:close/>
                </a:path>
                <a:path w="309879" h="187960">
                  <a:moveTo>
                    <a:pt x="300890" y="179484"/>
                  </a:moveTo>
                  <a:lnTo>
                    <a:pt x="8423" y="179484"/>
                  </a:lnTo>
                  <a:lnTo>
                    <a:pt x="8423" y="183073"/>
                  </a:lnTo>
                  <a:lnTo>
                    <a:pt x="300890" y="183073"/>
                  </a:lnTo>
                  <a:lnTo>
                    <a:pt x="300890" y="179484"/>
                  </a:lnTo>
                  <a:close/>
                </a:path>
                <a:path w="309879" h="187960">
                  <a:moveTo>
                    <a:pt x="300890" y="3589"/>
                  </a:moveTo>
                  <a:lnTo>
                    <a:pt x="300890" y="183073"/>
                  </a:lnTo>
                  <a:lnTo>
                    <a:pt x="304501" y="179484"/>
                  </a:lnTo>
                  <a:lnTo>
                    <a:pt x="309316" y="179484"/>
                  </a:lnTo>
                  <a:lnTo>
                    <a:pt x="309316" y="8375"/>
                  </a:lnTo>
                  <a:lnTo>
                    <a:pt x="304501" y="8375"/>
                  </a:lnTo>
                  <a:lnTo>
                    <a:pt x="300890" y="3589"/>
                  </a:lnTo>
                  <a:close/>
                </a:path>
                <a:path w="309879" h="187960">
                  <a:moveTo>
                    <a:pt x="309316" y="179484"/>
                  </a:moveTo>
                  <a:lnTo>
                    <a:pt x="304501" y="179484"/>
                  </a:lnTo>
                  <a:lnTo>
                    <a:pt x="300890" y="183073"/>
                  </a:lnTo>
                  <a:lnTo>
                    <a:pt x="309316" y="183073"/>
                  </a:lnTo>
                  <a:lnTo>
                    <a:pt x="309316" y="179484"/>
                  </a:lnTo>
                  <a:close/>
                </a:path>
                <a:path w="309879" h="187960">
                  <a:moveTo>
                    <a:pt x="8423" y="3589"/>
                  </a:moveTo>
                  <a:lnTo>
                    <a:pt x="3609" y="8375"/>
                  </a:lnTo>
                  <a:lnTo>
                    <a:pt x="8423" y="8375"/>
                  </a:lnTo>
                  <a:lnTo>
                    <a:pt x="8423" y="3589"/>
                  </a:lnTo>
                  <a:close/>
                </a:path>
                <a:path w="309879" h="187960">
                  <a:moveTo>
                    <a:pt x="300890" y="3589"/>
                  </a:moveTo>
                  <a:lnTo>
                    <a:pt x="8423" y="3589"/>
                  </a:lnTo>
                  <a:lnTo>
                    <a:pt x="8423" y="8375"/>
                  </a:lnTo>
                  <a:lnTo>
                    <a:pt x="300890" y="8375"/>
                  </a:lnTo>
                  <a:lnTo>
                    <a:pt x="300890" y="3589"/>
                  </a:lnTo>
                  <a:close/>
                </a:path>
                <a:path w="309879" h="187960">
                  <a:moveTo>
                    <a:pt x="309316" y="3589"/>
                  </a:moveTo>
                  <a:lnTo>
                    <a:pt x="300890" y="3589"/>
                  </a:lnTo>
                  <a:lnTo>
                    <a:pt x="304501" y="8375"/>
                  </a:lnTo>
                  <a:lnTo>
                    <a:pt x="309316" y="8375"/>
                  </a:lnTo>
                  <a:lnTo>
                    <a:pt x="309316" y="3589"/>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D242786-5C86-DB3C-DCFA-919A53581CFB}"/>
                </a:ext>
              </a:extLst>
            </p:cNvPr>
            <p:cNvSpPr/>
            <p:nvPr/>
          </p:nvSpPr>
          <p:spPr>
            <a:xfrm>
              <a:off x="5217696" y="4024114"/>
              <a:ext cx="180975" cy="179705"/>
            </a:xfrm>
            <a:custGeom>
              <a:avLst/>
              <a:gdLst/>
              <a:ahLst/>
              <a:cxnLst/>
              <a:rect l="l" t="t" r="r" b="b"/>
              <a:pathLst>
                <a:path w="180975" h="179704">
                  <a:moveTo>
                    <a:pt x="180535" y="0"/>
                  </a:moveTo>
                  <a:lnTo>
                    <a:pt x="0" y="0"/>
                  </a:lnTo>
                  <a:lnTo>
                    <a:pt x="0" y="179483"/>
                  </a:lnTo>
                  <a:lnTo>
                    <a:pt x="180535" y="179483"/>
                  </a:lnTo>
                  <a:lnTo>
                    <a:pt x="180535" y="0"/>
                  </a:lnTo>
                  <a:close/>
                </a:path>
              </a:pathLst>
            </a:custGeom>
            <a:solidFill>
              <a:srgbClr val="99CCFF"/>
            </a:solidFill>
          </p:spPr>
          <p:txBody>
            <a:bodyPr wrap="square" lIns="0" tIns="0" rIns="0" bIns="0" rtlCol="0"/>
            <a:lstStyle/>
            <a:p>
              <a:endParaRPr/>
            </a:p>
          </p:txBody>
        </p:sp>
        <p:sp>
          <p:nvSpPr>
            <p:cNvPr id="29" name="object 28">
              <a:extLst>
                <a:ext uri="{FF2B5EF4-FFF2-40B4-BE49-F238E27FC236}">
                  <a16:creationId xmlns:a16="http://schemas.microsoft.com/office/drawing/2014/main" id="{5B009420-A3CC-5D07-65F9-5B19D90832D0}"/>
                </a:ext>
              </a:extLst>
            </p:cNvPr>
            <p:cNvSpPr/>
            <p:nvPr/>
          </p:nvSpPr>
          <p:spPr>
            <a:xfrm>
              <a:off x="5214086" y="4020525"/>
              <a:ext cx="189230" cy="187960"/>
            </a:xfrm>
            <a:custGeom>
              <a:avLst/>
              <a:gdLst/>
              <a:ahLst/>
              <a:cxnLst/>
              <a:rect l="l" t="t" r="r" b="b"/>
              <a:pathLst>
                <a:path w="189229" h="187960">
                  <a:moveTo>
                    <a:pt x="188959" y="0"/>
                  </a:moveTo>
                  <a:lnTo>
                    <a:pt x="0" y="0"/>
                  </a:lnTo>
                  <a:lnTo>
                    <a:pt x="0" y="187858"/>
                  </a:lnTo>
                  <a:lnTo>
                    <a:pt x="188959" y="187858"/>
                  </a:lnTo>
                  <a:lnTo>
                    <a:pt x="188959" y="183073"/>
                  </a:lnTo>
                  <a:lnTo>
                    <a:pt x="8423" y="183073"/>
                  </a:lnTo>
                  <a:lnTo>
                    <a:pt x="3609" y="179484"/>
                  </a:lnTo>
                  <a:lnTo>
                    <a:pt x="8423" y="179484"/>
                  </a:lnTo>
                  <a:lnTo>
                    <a:pt x="8423" y="8375"/>
                  </a:lnTo>
                  <a:lnTo>
                    <a:pt x="3609" y="8375"/>
                  </a:lnTo>
                  <a:lnTo>
                    <a:pt x="8423" y="3589"/>
                  </a:lnTo>
                  <a:lnTo>
                    <a:pt x="188959" y="3589"/>
                  </a:lnTo>
                  <a:lnTo>
                    <a:pt x="188959" y="0"/>
                  </a:lnTo>
                  <a:close/>
                </a:path>
                <a:path w="189229" h="187960">
                  <a:moveTo>
                    <a:pt x="8423" y="179484"/>
                  </a:moveTo>
                  <a:lnTo>
                    <a:pt x="3609" y="179484"/>
                  </a:lnTo>
                  <a:lnTo>
                    <a:pt x="8423" y="183073"/>
                  </a:lnTo>
                  <a:lnTo>
                    <a:pt x="8423" y="179484"/>
                  </a:lnTo>
                  <a:close/>
                </a:path>
                <a:path w="189229" h="187960">
                  <a:moveTo>
                    <a:pt x="180534" y="179484"/>
                  </a:moveTo>
                  <a:lnTo>
                    <a:pt x="8423" y="179484"/>
                  </a:lnTo>
                  <a:lnTo>
                    <a:pt x="8423" y="183073"/>
                  </a:lnTo>
                  <a:lnTo>
                    <a:pt x="180534" y="183073"/>
                  </a:lnTo>
                  <a:lnTo>
                    <a:pt x="180534" y="179484"/>
                  </a:lnTo>
                  <a:close/>
                </a:path>
                <a:path w="189229" h="187960">
                  <a:moveTo>
                    <a:pt x="180534" y="3589"/>
                  </a:moveTo>
                  <a:lnTo>
                    <a:pt x="180534" y="183073"/>
                  </a:lnTo>
                  <a:lnTo>
                    <a:pt x="184144" y="179484"/>
                  </a:lnTo>
                  <a:lnTo>
                    <a:pt x="188959" y="179484"/>
                  </a:lnTo>
                  <a:lnTo>
                    <a:pt x="188959" y="8375"/>
                  </a:lnTo>
                  <a:lnTo>
                    <a:pt x="184144" y="8375"/>
                  </a:lnTo>
                  <a:lnTo>
                    <a:pt x="180534" y="3589"/>
                  </a:lnTo>
                  <a:close/>
                </a:path>
                <a:path w="189229" h="187960">
                  <a:moveTo>
                    <a:pt x="188959" y="179484"/>
                  </a:moveTo>
                  <a:lnTo>
                    <a:pt x="184144" y="179484"/>
                  </a:lnTo>
                  <a:lnTo>
                    <a:pt x="180534" y="183073"/>
                  </a:lnTo>
                  <a:lnTo>
                    <a:pt x="188959" y="183073"/>
                  </a:lnTo>
                  <a:lnTo>
                    <a:pt x="188959" y="179484"/>
                  </a:lnTo>
                  <a:close/>
                </a:path>
                <a:path w="189229" h="187960">
                  <a:moveTo>
                    <a:pt x="8423" y="3589"/>
                  </a:moveTo>
                  <a:lnTo>
                    <a:pt x="3609" y="8375"/>
                  </a:lnTo>
                  <a:lnTo>
                    <a:pt x="8423" y="8375"/>
                  </a:lnTo>
                  <a:lnTo>
                    <a:pt x="8423" y="3589"/>
                  </a:lnTo>
                  <a:close/>
                </a:path>
                <a:path w="189229" h="187960">
                  <a:moveTo>
                    <a:pt x="180534" y="3589"/>
                  </a:moveTo>
                  <a:lnTo>
                    <a:pt x="8423" y="3589"/>
                  </a:lnTo>
                  <a:lnTo>
                    <a:pt x="8423" y="8375"/>
                  </a:lnTo>
                  <a:lnTo>
                    <a:pt x="180534" y="8375"/>
                  </a:lnTo>
                  <a:lnTo>
                    <a:pt x="180534" y="3589"/>
                  </a:lnTo>
                  <a:close/>
                </a:path>
                <a:path w="189229" h="187960">
                  <a:moveTo>
                    <a:pt x="188959" y="3589"/>
                  </a:moveTo>
                  <a:lnTo>
                    <a:pt x="180534" y="3589"/>
                  </a:lnTo>
                  <a:lnTo>
                    <a:pt x="184144" y="8375"/>
                  </a:lnTo>
                  <a:lnTo>
                    <a:pt x="188959" y="8375"/>
                  </a:lnTo>
                  <a:lnTo>
                    <a:pt x="188959" y="3589"/>
                  </a:lnTo>
                  <a:close/>
                </a:path>
              </a:pathLst>
            </a:custGeom>
            <a:solidFill>
              <a:srgbClr val="000000"/>
            </a:solidFill>
          </p:spPr>
          <p:txBody>
            <a:bodyPr wrap="square" lIns="0" tIns="0" rIns="0" bIns="0" rtlCol="0"/>
            <a:lstStyle/>
            <a:p>
              <a:endParaRPr/>
            </a:p>
          </p:txBody>
        </p:sp>
        <p:sp>
          <p:nvSpPr>
            <p:cNvPr id="30" name="object 29">
              <a:extLst>
                <a:ext uri="{FF2B5EF4-FFF2-40B4-BE49-F238E27FC236}">
                  <a16:creationId xmlns:a16="http://schemas.microsoft.com/office/drawing/2014/main" id="{C4DC2AEE-7F75-A61C-5A69-2CA9C6EB7E26}"/>
                </a:ext>
              </a:extLst>
            </p:cNvPr>
            <p:cNvSpPr/>
            <p:nvPr/>
          </p:nvSpPr>
          <p:spPr>
            <a:xfrm>
              <a:off x="5578765" y="4024114"/>
              <a:ext cx="120650" cy="179705"/>
            </a:xfrm>
            <a:custGeom>
              <a:avLst/>
              <a:gdLst/>
              <a:ahLst/>
              <a:cxnLst/>
              <a:rect l="l" t="t" r="r" b="b"/>
              <a:pathLst>
                <a:path w="120650" h="179704">
                  <a:moveTo>
                    <a:pt x="120356" y="0"/>
                  </a:moveTo>
                  <a:lnTo>
                    <a:pt x="0" y="0"/>
                  </a:lnTo>
                  <a:lnTo>
                    <a:pt x="0" y="179483"/>
                  </a:lnTo>
                  <a:lnTo>
                    <a:pt x="120356" y="179483"/>
                  </a:lnTo>
                  <a:lnTo>
                    <a:pt x="120356" y="0"/>
                  </a:lnTo>
                  <a:close/>
                </a:path>
              </a:pathLst>
            </a:custGeom>
            <a:solidFill>
              <a:srgbClr val="99CCFF"/>
            </a:solidFill>
          </p:spPr>
          <p:txBody>
            <a:bodyPr wrap="square" lIns="0" tIns="0" rIns="0" bIns="0" rtlCol="0"/>
            <a:lstStyle/>
            <a:p>
              <a:endParaRPr/>
            </a:p>
          </p:txBody>
        </p:sp>
        <p:sp>
          <p:nvSpPr>
            <p:cNvPr id="31" name="object 30">
              <a:extLst>
                <a:ext uri="{FF2B5EF4-FFF2-40B4-BE49-F238E27FC236}">
                  <a16:creationId xmlns:a16="http://schemas.microsoft.com/office/drawing/2014/main" id="{62B31112-64C4-BB12-3612-E3609A4EA875}"/>
                </a:ext>
              </a:extLst>
            </p:cNvPr>
            <p:cNvSpPr/>
            <p:nvPr/>
          </p:nvSpPr>
          <p:spPr>
            <a:xfrm>
              <a:off x="5575156" y="4020525"/>
              <a:ext cx="128905" cy="187960"/>
            </a:xfrm>
            <a:custGeom>
              <a:avLst/>
              <a:gdLst/>
              <a:ahLst/>
              <a:cxnLst/>
              <a:rect l="l" t="t" r="r" b="b"/>
              <a:pathLst>
                <a:path w="128904" h="187960">
                  <a:moveTo>
                    <a:pt x="128780" y="0"/>
                  </a:moveTo>
                  <a:lnTo>
                    <a:pt x="0" y="0"/>
                  </a:lnTo>
                  <a:lnTo>
                    <a:pt x="0" y="187858"/>
                  </a:lnTo>
                  <a:lnTo>
                    <a:pt x="128780" y="187858"/>
                  </a:lnTo>
                  <a:lnTo>
                    <a:pt x="128780" y="183073"/>
                  </a:lnTo>
                  <a:lnTo>
                    <a:pt x="8423" y="183073"/>
                  </a:lnTo>
                  <a:lnTo>
                    <a:pt x="3609" y="179484"/>
                  </a:lnTo>
                  <a:lnTo>
                    <a:pt x="8423" y="179484"/>
                  </a:lnTo>
                  <a:lnTo>
                    <a:pt x="8423" y="8375"/>
                  </a:lnTo>
                  <a:lnTo>
                    <a:pt x="3609" y="8375"/>
                  </a:lnTo>
                  <a:lnTo>
                    <a:pt x="8423" y="3589"/>
                  </a:lnTo>
                  <a:lnTo>
                    <a:pt x="128780" y="3589"/>
                  </a:lnTo>
                  <a:lnTo>
                    <a:pt x="128780" y="0"/>
                  </a:lnTo>
                  <a:close/>
                </a:path>
                <a:path w="128904" h="187960">
                  <a:moveTo>
                    <a:pt x="8423" y="179484"/>
                  </a:moveTo>
                  <a:lnTo>
                    <a:pt x="3609" y="179484"/>
                  </a:lnTo>
                  <a:lnTo>
                    <a:pt x="8423" y="183073"/>
                  </a:lnTo>
                  <a:lnTo>
                    <a:pt x="8423" y="179484"/>
                  </a:lnTo>
                  <a:close/>
                </a:path>
                <a:path w="128904" h="187960">
                  <a:moveTo>
                    <a:pt x="120356" y="179484"/>
                  </a:moveTo>
                  <a:lnTo>
                    <a:pt x="8423" y="179484"/>
                  </a:lnTo>
                  <a:lnTo>
                    <a:pt x="8423" y="183073"/>
                  </a:lnTo>
                  <a:lnTo>
                    <a:pt x="120356" y="183073"/>
                  </a:lnTo>
                  <a:lnTo>
                    <a:pt x="120356" y="179484"/>
                  </a:lnTo>
                  <a:close/>
                </a:path>
                <a:path w="128904" h="187960">
                  <a:moveTo>
                    <a:pt x="120356" y="3589"/>
                  </a:moveTo>
                  <a:lnTo>
                    <a:pt x="120356" y="183073"/>
                  </a:lnTo>
                  <a:lnTo>
                    <a:pt x="123965" y="179484"/>
                  </a:lnTo>
                  <a:lnTo>
                    <a:pt x="128780" y="179484"/>
                  </a:lnTo>
                  <a:lnTo>
                    <a:pt x="128780" y="8375"/>
                  </a:lnTo>
                  <a:lnTo>
                    <a:pt x="123965" y="8375"/>
                  </a:lnTo>
                  <a:lnTo>
                    <a:pt x="120356" y="3589"/>
                  </a:lnTo>
                  <a:close/>
                </a:path>
                <a:path w="128904" h="187960">
                  <a:moveTo>
                    <a:pt x="128780" y="179484"/>
                  </a:moveTo>
                  <a:lnTo>
                    <a:pt x="123965" y="179484"/>
                  </a:lnTo>
                  <a:lnTo>
                    <a:pt x="120356" y="183073"/>
                  </a:lnTo>
                  <a:lnTo>
                    <a:pt x="128780" y="183073"/>
                  </a:lnTo>
                  <a:lnTo>
                    <a:pt x="128780" y="179484"/>
                  </a:lnTo>
                  <a:close/>
                </a:path>
                <a:path w="128904" h="187960">
                  <a:moveTo>
                    <a:pt x="8423" y="3589"/>
                  </a:moveTo>
                  <a:lnTo>
                    <a:pt x="3609" y="8375"/>
                  </a:lnTo>
                  <a:lnTo>
                    <a:pt x="8423" y="8375"/>
                  </a:lnTo>
                  <a:lnTo>
                    <a:pt x="8423" y="3589"/>
                  </a:lnTo>
                  <a:close/>
                </a:path>
                <a:path w="128904" h="187960">
                  <a:moveTo>
                    <a:pt x="120356" y="3589"/>
                  </a:moveTo>
                  <a:lnTo>
                    <a:pt x="8423" y="3589"/>
                  </a:lnTo>
                  <a:lnTo>
                    <a:pt x="8423" y="8375"/>
                  </a:lnTo>
                  <a:lnTo>
                    <a:pt x="120356" y="8375"/>
                  </a:lnTo>
                  <a:lnTo>
                    <a:pt x="120356" y="3589"/>
                  </a:lnTo>
                  <a:close/>
                </a:path>
                <a:path w="128904" h="187960">
                  <a:moveTo>
                    <a:pt x="128780" y="3589"/>
                  </a:moveTo>
                  <a:lnTo>
                    <a:pt x="120356" y="3589"/>
                  </a:lnTo>
                  <a:lnTo>
                    <a:pt x="123965" y="8375"/>
                  </a:lnTo>
                  <a:lnTo>
                    <a:pt x="128780" y="8375"/>
                  </a:lnTo>
                  <a:lnTo>
                    <a:pt x="128780" y="3589"/>
                  </a:lnTo>
                  <a:close/>
                </a:path>
              </a:pathLst>
            </a:custGeom>
            <a:solidFill>
              <a:srgbClr val="000000"/>
            </a:solidFill>
          </p:spPr>
          <p:txBody>
            <a:bodyPr wrap="square" lIns="0" tIns="0" rIns="0" bIns="0" rtlCol="0"/>
            <a:lstStyle/>
            <a:p>
              <a:endParaRPr/>
            </a:p>
          </p:txBody>
        </p:sp>
        <p:sp>
          <p:nvSpPr>
            <p:cNvPr id="32" name="object 31">
              <a:extLst>
                <a:ext uri="{FF2B5EF4-FFF2-40B4-BE49-F238E27FC236}">
                  <a16:creationId xmlns:a16="http://schemas.microsoft.com/office/drawing/2014/main" id="{4B77E6BF-84DA-B382-A908-2D97A104E203}"/>
                </a:ext>
              </a:extLst>
            </p:cNvPr>
            <p:cNvSpPr/>
            <p:nvPr/>
          </p:nvSpPr>
          <p:spPr>
            <a:xfrm>
              <a:off x="4040606" y="3784803"/>
              <a:ext cx="3619500" cy="419100"/>
            </a:xfrm>
            <a:custGeom>
              <a:avLst/>
              <a:gdLst/>
              <a:ahLst/>
              <a:cxnLst/>
              <a:rect l="l" t="t" r="r" b="b"/>
              <a:pathLst>
                <a:path w="3619500" h="419100">
                  <a:moveTo>
                    <a:pt x="68605" y="307517"/>
                  </a:moveTo>
                  <a:lnTo>
                    <a:pt x="45732" y="307517"/>
                  </a:lnTo>
                  <a:lnTo>
                    <a:pt x="45732" y="0"/>
                  </a:lnTo>
                  <a:lnTo>
                    <a:pt x="22860" y="0"/>
                  </a:lnTo>
                  <a:lnTo>
                    <a:pt x="22860" y="307517"/>
                  </a:lnTo>
                  <a:lnTo>
                    <a:pt x="0" y="307517"/>
                  </a:lnTo>
                  <a:lnTo>
                    <a:pt x="33693" y="418795"/>
                  </a:lnTo>
                  <a:lnTo>
                    <a:pt x="65227" y="318287"/>
                  </a:lnTo>
                  <a:lnTo>
                    <a:pt x="68605" y="307517"/>
                  </a:lnTo>
                  <a:close/>
                </a:path>
                <a:path w="3619500" h="419100">
                  <a:moveTo>
                    <a:pt x="2174837" y="307517"/>
                  </a:moveTo>
                  <a:lnTo>
                    <a:pt x="2151977" y="307517"/>
                  </a:lnTo>
                  <a:lnTo>
                    <a:pt x="2151977" y="0"/>
                  </a:lnTo>
                  <a:lnTo>
                    <a:pt x="2129104" y="0"/>
                  </a:lnTo>
                  <a:lnTo>
                    <a:pt x="2129104" y="307517"/>
                  </a:lnTo>
                  <a:lnTo>
                    <a:pt x="2106244" y="307517"/>
                  </a:lnTo>
                  <a:lnTo>
                    <a:pt x="2139937" y="418795"/>
                  </a:lnTo>
                  <a:lnTo>
                    <a:pt x="2171458" y="318287"/>
                  </a:lnTo>
                  <a:lnTo>
                    <a:pt x="2174837" y="307517"/>
                  </a:lnTo>
                  <a:close/>
                </a:path>
                <a:path w="3619500" h="419100">
                  <a:moveTo>
                    <a:pt x="3619119" y="307517"/>
                  </a:moveTo>
                  <a:lnTo>
                    <a:pt x="3596259" y="307517"/>
                  </a:lnTo>
                  <a:lnTo>
                    <a:pt x="3596259" y="0"/>
                  </a:lnTo>
                  <a:lnTo>
                    <a:pt x="3573386" y="0"/>
                  </a:lnTo>
                  <a:lnTo>
                    <a:pt x="3573386" y="307517"/>
                  </a:lnTo>
                  <a:lnTo>
                    <a:pt x="3550513" y="307517"/>
                  </a:lnTo>
                  <a:lnTo>
                    <a:pt x="3584219" y="418795"/>
                  </a:lnTo>
                  <a:lnTo>
                    <a:pt x="3615740" y="318287"/>
                  </a:lnTo>
                  <a:lnTo>
                    <a:pt x="3619119" y="307517"/>
                  </a:lnTo>
                  <a:close/>
                </a:path>
              </a:pathLst>
            </a:custGeom>
            <a:solidFill>
              <a:srgbClr val="FF0000"/>
            </a:solidFill>
          </p:spPr>
          <p:txBody>
            <a:bodyPr wrap="square" lIns="0" tIns="0" rIns="0" bIns="0" rtlCol="0"/>
            <a:lstStyle/>
            <a:p>
              <a:endParaRPr/>
            </a:p>
          </p:txBody>
        </p:sp>
      </p:grpSp>
      <p:sp>
        <p:nvSpPr>
          <p:cNvPr id="33" name="object 32">
            <a:extLst>
              <a:ext uri="{FF2B5EF4-FFF2-40B4-BE49-F238E27FC236}">
                <a16:creationId xmlns:a16="http://schemas.microsoft.com/office/drawing/2014/main" id="{402ABC17-5AC3-82C9-7986-3B6D926EC60C}"/>
              </a:ext>
            </a:extLst>
          </p:cNvPr>
          <p:cNvSpPr txBox="1"/>
          <p:nvPr/>
        </p:nvSpPr>
        <p:spPr>
          <a:xfrm>
            <a:off x="3759853" y="5281002"/>
            <a:ext cx="310627" cy="318321"/>
          </a:xfrm>
          <a:prstGeom prst="rect">
            <a:avLst/>
          </a:prstGeom>
        </p:spPr>
        <p:txBody>
          <a:bodyPr vert="horz" wrap="square" lIns="0" tIns="10950" rIns="0" bIns="0" rtlCol="0">
            <a:spAutoFit/>
          </a:bodyPr>
          <a:lstStyle/>
          <a:p>
            <a:pPr marL="11527">
              <a:spcBef>
                <a:spcPts val="86"/>
              </a:spcBef>
            </a:pPr>
            <a:r>
              <a:rPr sz="2995" spc="-27" baseline="5050" dirty="0">
                <a:latin typeface="Times New Roman"/>
                <a:cs typeface="Times New Roman"/>
              </a:rPr>
              <a:t>a</a:t>
            </a:r>
            <a:r>
              <a:rPr sz="1316" spc="-18" dirty="0">
                <a:latin typeface="Times New Roman"/>
                <a:cs typeface="Times New Roman"/>
              </a:rPr>
              <a:t>i,1</a:t>
            </a:r>
            <a:endParaRPr sz="1316">
              <a:latin typeface="Times New Roman"/>
              <a:cs typeface="Times New Roman"/>
            </a:endParaRPr>
          </a:p>
        </p:txBody>
      </p:sp>
      <p:sp>
        <p:nvSpPr>
          <p:cNvPr id="34" name="object 33">
            <a:extLst>
              <a:ext uri="{FF2B5EF4-FFF2-40B4-BE49-F238E27FC236}">
                <a16:creationId xmlns:a16="http://schemas.microsoft.com/office/drawing/2014/main" id="{DF3AEFC8-EE5F-2B04-5713-B93917AF084B}"/>
              </a:ext>
            </a:extLst>
          </p:cNvPr>
          <p:cNvSpPr/>
          <p:nvPr/>
        </p:nvSpPr>
        <p:spPr>
          <a:xfrm>
            <a:off x="3866410" y="4692004"/>
            <a:ext cx="1045413" cy="55900"/>
          </a:xfrm>
          <a:custGeom>
            <a:avLst/>
            <a:gdLst/>
            <a:ahLst/>
            <a:cxnLst/>
            <a:rect l="l" t="t" r="r" b="b"/>
            <a:pathLst>
              <a:path w="1151889" h="61595">
                <a:moveTo>
                  <a:pt x="35089" y="0"/>
                </a:moveTo>
                <a:lnTo>
                  <a:pt x="23943" y="0"/>
                </a:lnTo>
                <a:lnTo>
                  <a:pt x="16449" y="9072"/>
                </a:lnTo>
                <a:lnTo>
                  <a:pt x="8140" y="23892"/>
                </a:lnTo>
                <a:lnTo>
                  <a:pt x="8027" y="24095"/>
                </a:lnTo>
                <a:lnTo>
                  <a:pt x="2812" y="40530"/>
                </a:lnTo>
                <a:lnTo>
                  <a:pt x="0" y="59827"/>
                </a:lnTo>
                <a:lnTo>
                  <a:pt x="8425" y="61023"/>
                </a:lnTo>
                <a:lnTo>
                  <a:pt x="9985" y="41677"/>
                </a:lnTo>
                <a:lnTo>
                  <a:pt x="16601" y="24095"/>
                </a:lnTo>
                <a:lnTo>
                  <a:pt x="16677" y="23892"/>
                </a:lnTo>
                <a:lnTo>
                  <a:pt x="27367" y="7921"/>
                </a:lnTo>
                <a:lnTo>
                  <a:pt x="35089" y="0"/>
                </a:lnTo>
                <a:close/>
              </a:path>
              <a:path w="1151889" h="61595">
                <a:moveTo>
                  <a:pt x="1127294" y="0"/>
                </a:moveTo>
                <a:lnTo>
                  <a:pt x="1117117" y="0"/>
                </a:lnTo>
                <a:lnTo>
                  <a:pt x="1136653" y="26876"/>
                </a:lnTo>
                <a:lnTo>
                  <a:pt x="1143388" y="61023"/>
                </a:lnTo>
                <a:lnTo>
                  <a:pt x="1151813" y="59827"/>
                </a:lnTo>
                <a:lnTo>
                  <a:pt x="1148799" y="39063"/>
                </a:lnTo>
                <a:lnTo>
                  <a:pt x="1141373" y="19652"/>
                </a:lnTo>
                <a:lnTo>
                  <a:pt x="1129839" y="2380"/>
                </a:lnTo>
                <a:lnTo>
                  <a:pt x="1127294"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308300814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8167-0A2E-8070-DA6D-D49F054B0C20}"/>
              </a:ext>
            </a:extLst>
          </p:cNvPr>
          <p:cNvSpPr>
            <a:spLocks noGrp="1"/>
          </p:cNvSpPr>
          <p:nvPr>
            <p:ph type="title"/>
          </p:nvPr>
        </p:nvSpPr>
        <p:spPr/>
        <p:txBody>
          <a:bodyPr/>
          <a:lstStyle/>
          <a:p>
            <a:r>
              <a:rPr lang="en-GB" dirty="0"/>
              <a:t>Estimating WCET is Not Easy</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01CC4B-8848-D162-3365-C8B5C9F5710E}"/>
                  </a:ext>
                </a:extLst>
              </p:cNvPr>
              <p:cNvSpPr>
                <a:spLocks noGrp="1"/>
              </p:cNvSpPr>
              <p:nvPr>
                <p:ph idx="1"/>
              </p:nvPr>
            </p:nvSpPr>
            <p:spPr>
              <a:xfrm>
                <a:off x="812800" y="914400"/>
                <a:ext cx="10566400" cy="1670082"/>
              </a:xfrm>
            </p:spPr>
            <p:txBody>
              <a:bodyPr>
                <a:normAutofit fontScale="92500" lnSpcReduction="10000"/>
              </a:bodyPr>
              <a:lstStyle/>
              <a:p>
                <a:r>
                  <a:rPr lang="en-GB" dirty="0"/>
                  <a:t>Each job operates on different data and can take different paths.</a:t>
                </a:r>
              </a:p>
              <a:p>
                <a:r>
                  <a:rPr lang="en-GB" dirty="0"/>
                  <a:t>Even for the same data, computation time depends on processor state (cache </a:t>
                </a:r>
                <a:r>
                  <a:rPr lang="en-US" altLang="zh-CN" dirty="0"/>
                  <a:t>state</a:t>
                </a:r>
                <a:r>
                  <a:rPr lang="en-GB" dirty="0"/>
                  <a:t>, number of </a:t>
                </a:r>
                <a:r>
                  <a:rPr lang="en-GB" dirty="0" err="1"/>
                  <a:t>preemptions</a:t>
                </a:r>
                <a:r>
                  <a:rPr lang="en-GB" dirty="0"/>
                  <a:t>).</a:t>
                </a:r>
              </a:p>
              <a:p>
                <a:r>
                  <a:rPr lang="en-GB" dirty="0"/>
                  <a:t>We use </a:t>
                </a:r>
                <a14:m>
                  <m:oMath xmlns:m="http://schemas.openxmlformats.org/officeDocument/2006/math">
                    <m:sSub>
                      <m:sSubPr>
                        <m:ctrlPr>
                          <a:rPr lang="en-GB" i="1">
                            <a:latin typeface="Cambria Math" panose="02040503050406030204" pitchFamily="18" charset="0"/>
                            <a:cs typeface="Microsoft Sans Serif"/>
                          </a:rPr>
                        </m:ctrlPr>
                      </m:sSubPr>
                      <m:e>
                        <m:r>
                          <a:rPr lang="en-GB" i="1">
                            <a:latin typeface="Cambria Math" panose="02040503050406030204" pitchFamily="18" charset="0"/>
                            <a:cs typeface="Microsoft Sans Serif"/>
                          </a:rPr>
                          <m:t>𝐶</m:t>
                        </m:r>
                      </m:e>
                      <m:sub>
                        <m:r>
                          <a:rPr lang="en-GB" i="1">
                            <a:latin typeface="Cambria Math" panose="02040503050406030204" pitchFamily="18" charset="0"/>
                            <a:cs typeface="Microsoft Sans Serif"/>
                          </a:rPr>
                          <m:t>𝑖</m:t>
                        </m:r>
                      </m:sub>
                    </m:sSub>
                  </m:oMath>
                </a14:m>
                <a:r>
                  <a:rPr lang="en-GB" dirty="0"/>
                  <a:t> to denote </a:t>
                </a:r>
                <a14:m>
                  <m:oMath xmlns:m="http://schemas.openxmlformats.org/officeDocument/2006/math">
                    <m:sSubSup>
                      <m:sSubSupPr>
                        <m:ctrlPr>
                          <a:rPr lang="en-GB" b="0" i="1" dirty="0" smtClean="0">
                            <a:latin typeface="Cambria Math" panose="02040503050406030204" pitchFamily="18" charset="0"/>
                          </a:rPr>
                        </m:ctrlPr>
                      </m:sSubSupPr>
                      <m:e>
                        <m:r>
                          <a:rPr lang="en-GB" b="0" i="1" dirty="0" smtClean="0">
                            <a:latin typeface="Cambria Math" panose="02040503050406030204" pitchFamily="18" charset="0"/>
                          </a:rPr>
                          <m:t>𝐶</m:t>
                        </m:r>
                      </m:e>
                      <m:sub>
                        <m:r>
                          <a:rPr lang="en-GB" b="0" i="1" dirty="0" smtClean="0">
                            <a:latin typeface="Cambria Math" panose="02040503050406030204" pitchFamily="18" charset="0"/>
                          </a:rPr>
                          <m:t>𝑖</m:t>
                        </m:r>
                      </m:sub>
                      <m:sup>
                        <m:r>
                          <a:rPr lang="en-GB" b="0" i="1" dirty="0" smtClean="0">
                            <a:latin typeface="Cambria Math" panose="02040503050406030204" pitchFamily="18" charset="0"/>
                          </a:rPr>
                          <m:t>𝑚𝑎𝑥</m:t>
                        </m:r>
                      </m:sup>
                    </m:sSubSup>
                  </m:oMath>
                </a14:m>
                <a:r>
                  <a:rPr lang="en-GB" dirty="0"/>
                  <a:t> </a:t>
                </a:r>
                <a:r>
                  <a:rPr lang="en-GB" b="0" dirty="0">
                    <a:solidFill>
                      <a:schemeClr val="tx1"/>
                    </a:solidFill>
                    <a:cs typeface="Microsoft Sans Serif"/>
                  </a:rPr>
                  <a:t>Worst-Case Execution Time (WCET) in this lecture, and assume it is given as part of task parameters.</a:t>
                </a:r>
                <a:endParaRPr lang="en-SE" dirty="0"/>
              </a:p>
            </p:txBody>
          </p:sp>
        </mc:Choice>
        <mc:Fallback xmlns="">
          <p:sp>
            <p:nvSpPr>
              <p:cNvPr id="3" name="Content Placeholder 2">
                <a:extLst>
                  <a:ext uri="{FF2B5EF4-FFF2-40B4-BE49-F238E27FC236}">
                    <a16:creationId xmlns:a16="http://schemas.microsoft.com/office/drawing/2014/main" id="{5D01CC4B-8848-D162-3365-C8B5C9F5710E}"/>
                  </a:ext>
                </a:extLst>
              </p:cNvPr>
              <p:cNvSpPr>
                <a:spLocks noGrp="1" noRot="1" noChangeAspect="1" noMove="1" noResize="1" noEditPoints="1" noAdjustHandles="1" noChangeArrowheads="1" noChangeShapeType="1" noTextEdit="1"/>
              </p:cNvSpPr>
              <p:nvPr>
                <p:ph idx="1"/>
              </p:nvPr>
            </p:nvSpPr>
            <p:spPr>
              <a:xfrm>
                <a:off x="812800" y="914400"/>
                <a:ext cx="10566400" cy="1670082"/>
              </a:xfrm>
              <a:blipFill>
                <a:blip r:embed="rId3"/>
                <a:stretch>
                  <a:fillRect l="-865" t="-7664" r="-577" b="-5839"/>
                </a:stretch>
              </a:blipFill>
            </p:spPr>
            <p:txBody>
              <a:bodyPr/>
              <a:lstStyle/>
              <a:p>
                <a:r>
                  <a:rPr lang="en-SE">
                    <a:noFill/>
                  </a:rPr>
                  <a:t> </a:t>
                </a:r>
              </a:p>
            </p:txBody>
          </p:sp>
        </mc:Fallback>
      </mc:AlternateContent>
      <p:grpSp>
        <p:nvGrpSpPr>
          <p:cNvPr id="4" name="object 2"/>
          <p:cNvGrpSpPr/>
          <p:nvPr/>
        </p:nvGrpSpPr>
        <p:grpSpPr>
          <a:xfrm>
            <a:off x="2594001" y="2710351"/>
            <a:ext cx="7438913" cy="4833449"/>
            <a:chOff x="1054071" y="1837203"/>
            <a:chExt cx="8196580" cy="5325745"/>
          </a:xfrm>
        </p:grpSpPr>
        <p:sp>
          <p:nvSpPr>
            <p:cNvPr id="5" name="object 3"/>
            <p:cNvSpPr/>
            <p:nvPr/>
          </p:nvSpPr>
          <p:spPr>
            <a:xfrm>
              <a:off x="1638272" y="4177664"/>
              <a:ext cx="7612380" cy="2164715"/>
            </a:xfrm>
            <a:custGeom>
              <a:avLst/>
              <a:gdLst/>
              <a:ahLst/>
              <a:cxnLst/>
              <a:rect l="l" t="t" r="r" b="b"/>
              <a:pathLst>
                <a:path w="7612380" h="2164715">
                  <a:moveTo>
                    <a:pt x="7612059" y="0"/>
                  </a:moveTo>
                  <a:lnTo>
                    <a:pt x="0" y="0"/>
                  </a:lnTo>
                  <a:lnTo>
                    <a:pt x="0" y="2164282"/>
                  </a:lnTo>
                  <a:lnTo>
                    <a:pt x="7612059" y="2164282"/>
                  </a:lnTo>
                  <a:lnTo>
                    <a:pt x="7612059" y="0"/>
                  </a:lnTo>
                  <a:close/>
                </a:path>
              </a:pathLst>
            </a:custGeom>
            <a:solidFill>
              <a:srgbClr val="FFFFFF"/>
            </a:solidFill>
          </p:spPr>
          <p:txBody>
            <a:bodyPr wrap="square" lIns="0" tIns="0" rIns="0" bIns="0" rtlCol="0"/>
            <a:lstStyle/>
            <a:p>
              <a:endParaRPr/>
            </a:p>
          </p:txBody>
        </p:sp>
        <p:sp>
          <p:nvSpPr>
            <p:cNvPr id="6" name="object 4"/>
            <p:cNvSpPr/>
            <p:nvPr/>
          </p:nvSpPr>
          <p:spPr>
            <a:xfrm>
              <a:off x="2656255" y="1978265"/>
              <a:ext cx="8255" cy="438784"/>
            </a:xfrm>
            <a:custGeom>
              <a:avLst/>
              <a:gdLst/>
              <a:ahLst/>
              <a:cxnLst/>
              <a:rect l="l" t="t" r="r" b="b"/>
              <a:pathLst>
                <a:path w="8255" h="438785">
                  <a:moveTo>
                    <a:pt x="8216" y="380720"/>
                  </a:moveTo>
                  <a:lnTo>
                    <a:pt x="0" y="380720"/>
                  </a:lnTo>
                  <a:lnTo>
                    <a:pt x="0" y="438238"/>
                  </a:lnTo>
                  <a:lnTo>
                    <a:pt x="8216" y="438238"/>
                  </a:lnTo>
                  <a:lnTo>
                    <a:pt x="8216" y="380720"/>
                  </a:lnTo>
                  <a:close/>
                </a:path>
                <a:path w="8255" h="438785">
                  <a:moveTo>
                    <a:pt x="8216" y="194462"/>
                  </a:moveTo>
                  <a:lnTo>
                    <a:pt x="0" y="194462"/>
                  </a:lnTo>
                  <a:lnTo>
                    <a:pt x="0" y="245135"/>
                  </a:lnTo>
                  <a:lnTo>
                    <a:pt x="8216" y="245135"/>
                  </a:lnTo>
                  <a:lnTo>
                    <a:pt x="8216" y="194462"/>
                  </a:lnTo>
                  <a:close/>
                </a:path>
                <a:path w="8255" h="438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7" name="object 5"/>
            <p:cNvSpPr/>
            <p:nvPr/>
          </p:nvSpPr>
          <p:spPr>
            <a:xfrm>
              <a:off x="2465913" y="2035779"/>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8" name="object 6"/>
            <p:cNvSpPr/>
            <p:nvPr/>
          </p:nvSpPr>
          <p:spPr>
            <a:xfrm>
              <a:off x="2461804" y="2031671"/>
              <a:ext cx="397510" cy="145415"/>
            </a:xfrm>
            <a:custGeom>
              <a:avLst/>
              <a:gdLst/>
              <a:ahLst/>
              <a:cxnLst/>
              <a:rect l="l" t="t" r="r" b="b"/>
              <a:pathLst>
                <a:path w="397510" h="145414">
                  <a:moveTo>
                    <a:pt x="393025" y="0"/>
                  </a:moveTo>
                  <a:lnTo>
                    <a:pt x="4108" y="0"/>
                  </a:lnTo>
                  <a:lnTo>
                    <a:pt x="1369" y="1369"/>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69"/>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9" name="object 7"/>
            <p:cNvSpPr/>
            <p:nvPr/>
          </p:nvSpPr>
          <p:spPr>
            <a:xfrm>
              <a:off x="2465913" y="1841310"/>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FFCCFF"/>
            </a:solidFill>
          </p:spPr>
          <p:txBody>
            <a:bodyPr wrap="square" lIns="0" tIns="0" rIns="0" bIns="0" rtlCol="0"/>
            <a:lstStyle/>
            <a:p>
              <a:endParaRPr/>
            </a:p>
          </p:txBody>
        </p:sp>
        <p:sp>
          <p:nvSpPr>
            <p:cNvPr id="10" name="object 8"/>
            <p:cNvSpPr/>
            <p:nvPr/>
          </p:nvSpPr>
          <p:spPr>
            <a:xfrm>
              <a:off x="2461804" y="1837203"/>
              <a:ext cx="397510" cy="145415"/>
            </a:xfrm>
            <a:custGeom>
              <a:avLst/>
              <a:gdLst/>
              <a:ahLst/>
              <a:cxnLst/>
              <a:rect l="l" t="t" r="r" b="b"/>
              <a:pathLst>
                <a:path w="397510" h="145414">
                  <a:moveTo>
                    <a:pt x="393025" y="0"/>
                  </a:moveTo>
                  <a:lnTo>
                    <a:pt x="4108" y="0"/>
                  </a:lnTo>
                  <a:lnTo>
                    <a:pt x="1369" y="1369"/>
                  </a:lnTo>
                  <a:lnTo>
                    <a:pt x="0" y="4107"/>
                  </a:lnTo>
                  <a:lnTo>
                    <a:pt x="0" y="141056"/>
                  </a:lnTo>
                  <a:lnTo>
                    <a:pt x="1369" y="145164"/>
                  </a:lnTo>
                  <a:lnTo>
                    <a:pt x="395765" y="145164"/>
                  </a:lnTo>
                  <a:lnTo>
                    <a:pt x="397134" y="141056"/>
                  </a:lnTo>
                  <a:lnTo>
                    <a:pt x="8216" y="141056"/>
                  </a:lnTo>
                  <a:lnTo>
                    <a:pt x="4108" y="136947"/>
                  </a:lnTo>
                  <a:lnTo>
                    <a:pt x="8216" y="136947"/>
                  </a:lnTo>
                  <a:lnTo>
                    <a:pt x="8216" y="9585"/>
                  </a:lnTo>
                  <a:lnTo>
                    <a:pt x="4108" y="9585"/>
                  </a:lnTo>
                  <a:lnTo>
                    <a:pt x="8216" y="4107"/>
                  </a:lnTo>
                  <a:lnTo>
                    <a:pt x="397134" y="4107"/>
                  </a:lnTo>
                  <a:lnTo>
                    <a:pt x="395765" y="1369"/>
                  </a:lnTo>
                  <a:lnTo>
                    <a:pt x="393025" y="0"/>
                  </a:lnTo>
                  <a:close/>
                </a:path>
                <a:path w="397510" h="145414">
                  <a:moveTo>
                    <a:pt x="8216" y="136947"/>
                  </a:moveTo>
                  <a:lnTo>
                    <a:pt x="4108" y="136947"/>
                  </a:lnTo>
                  <a:lnTo>
                    <a:pt x="8216" y="141056"/>
                  </a:lnTo>
                  <a:lnTo>
                    <a:pt x="8216" y="136947"/>
                  </a:lnTo>
                  <a:close/>
                </a:path>
                <a:path w="397510" h="145414">
                  <a:moveTo>
                    <a:pt x="387548" y="136947"/>
                  </a:moveTo>
                  <a:lnTo>
                    <a:pt x="8216" y="136947"/>
                  </a:lnTo>
                  <a:lnTo>
                    <a:pt x="8216" y="141056"/>
                  </a:lnTo>
                  <a:lnTo>
                    <a:pt x="387548" y="141056"/>
                  </a:lnTo>
                  <a:lnTo>
                    <a:pt x="387548" y="136947"/>
                  </a:lnTo>
                  <a:close/>
                </a:path>
                <a:path w="397510" h="145414">
                  <a:moveTo>
                    <a:pt x="387548" y="4107"/>
                  </a:moveTo>
                  <a:lnTo>
                    <a:pt x="387548" y="141056"/>
                  </a:lnTo>
                  <a:lnTo>
                    <a:pt x="393025" y="136947"/>
                  </a:lnTo>
                  <a:lnTo>
                    <a:pt x="397134" y="136947"/>
                  </a:lnTo>
                  <a:lnTo>
                    <a:pt x="397134" y="9585"/>
                  </a:lnTo>
                  <a:lnTo>
                    <a:pt x="393025" y="9585"/>
                  </a:lnTo>
                  <a:lnTo>
                    <a:pt x="387548" y="4107"/>
                  </a:lnTo>
                  <a:close/>
                </a:path>
                <a:path w="397510" h="145414">
                  <a:moveTo>
                    <a:pt x="397134" y="136947"/>
                  </a:moveTo>
                  <a:lnTo>
                    <a:pt x="393025" y="136947"/>
                  </a:lnTo>
                  <a:lnTo>
                    <a:pt x="387548" y="141056"/>
                  </a:lnTo>
                  <a:lnTo>
                    <a:pt x="397134" y="141056"/>
                  </a:lnTo>
                  <a:lnTo>
                    <a:pt x="397134" y="136947"/>
                  </a:lnTo>
                  <a:close/>
                </a:path>
                <a:path w="397510" h="145414">
                  <a:moveTo>
                    <a:pt x="8216" y="4107"/>
                  </a:moveTo>
                  <a:lnTo>
                    <a:pt x="4108" y="9585"/>
                  </a:lnTo>
                  <a:lnTo>
                    <a:pt x="8216" y="9585"/>
                  </a:lnTo>
                  <a:lnTo>
                    <a:pt x="8216" y="4107"/>
                  </a:lnTo>
                  <a:close/>
                </a:path>
                <a:path w="397510" h="145414">
                  <a:moveTo>
                    <a:pt x="387548" y="4107"/>
                  </a:moveTo>
                  <a:lnTo>
                    <a:pt x="8216" y="4107"/>
                  </a:lnTo>
                  <a:lnTo>
                    <a:pt x="8216" y="9585"/>
                  </a:lnTo>
                  <a:lnTo>
                    <a:pt x="387548" y="9585"/>
                  </a:lnTo>
                  <a:lnTo>
                    <a:pt x="387548" y="4107"/>
                  </a:lnTo>
                  <a:close/>
                </a:path>
                <a:path w="397510" h="145414">
                  <a:moveTo>
                    <a:pt x="397134" y="4107"/>
                  </a:moveTo>
                  <a:lnTo>
                    <a:pt x="387548" y="4107"/>
                  </a:lnTo>
                  <a:lnTo>
                    <a:pt x="393025" y="9585"/>
                  </a:lnTo>
                  <a:lnTo>
                    <a:pt x="397134" y="9585"/>
                  </a:lnTo>
                  <a:lnTo>
                    <a:pt x="397134" y="4107"/>
                  </a:lnTo>
                  <a:close/>
                </a:path>
              </a:pathLst>
            </a:custGeom>
            <a:solidFill>
              <a:srgbClr val="000000"/>
            </a:solidFill>
          </p:spPr>
          <p:txBody>
            <a:bodyPr wrap="square" lIns="0" tIns="0" rIns="0" bIns="0" rtlCol="0"/>
            <a:lstStyle/>
            <a:p>
              <a:endParaRPr/>
            </a:p>
          </p:txBody>
        </p:sp>
        <p:sp>
          <p:nvSpPr>
            <p:cNvPr id="11" name="object 9"/>
            <p:cNvSpPr/>
            <p:nvPr/>
          </p:nvSpPr>
          <p:spPr>
            <a:xfrm>
              <a:off x="2465913" y="2223399"/>
              <a:ext cx="389255" cy="135890"/>
            </a:xfrm>
            <a:custGeom>
              <a:avLst/>
              <a:gdLst/>
              <a:ahLst/>
              <a:cxnLst/>
              <a:rect l="l" t="t" r="r" b="b"/>
              <a:pathLst>
                <a:path w="389255" h="135889">
                  <a:moveTo>
                    <a:pt x="388917" y="0"/>
                  </a:moveTo>
                  <a:lnTo>
                    <a:pt x="0" y="0"/>
                  </a:lnTo>
                  <a:lnTo>
                    <a:pt x="0" y="135579"/>
                  </a:lnTo>
                  <a:lnTo>
                    <a:pt x="388917" y="135579"/>
                  </a:lnTo>
                  <a:lnTo>
                    <a:pt x="388917" y="0"/>
                  </a:lnTo>
                  <a:close/>
                </a:path>
              </a:pathLst>
            </a:custGeom>
            <a:solidFill>
              <a:srgbClr val="99CCFF"/>
            </a:solidFill>
          </p:spPr>
          <p:txBody>
            <a:bodyPr wrap="square" lIns="0" tIns="0" rIns="0" bIns="0" rtlCol="0"/>
            <a:lstStyle/>
            <a:p>
              <a:endParaRPr/>
            </a:p>
          </p:txBody>
        </p:sp>
        <p:sp>
          <p:nvSpPr>
            <p:cNvPr id="12" name="object 10"/>
            <p:cNvSpPr/>
            <p:nvPr/>
          </p:nvSpPr>
          <p:spPr>
            <a:xfrm>
              <a:off x="2461804" y="2217921"/>
              <a:ext cx="397510" cy="146685"/>
            </a:xfrm>
            <a:custGeom>
              <a:avLst/>
              <a:gdLst/>
              <a:ahLst/>
              <a:cxnLst/>
              <a:rect l="l" t="t" r="r" b="b"/>
              <a:pathLst>
                <a:path w="397510" h="146685">
                  <a:moveTo>
                    <a:pt x="393025" y="0"/>
                  </a:moveTo>
                  <a:lnTo>
                    <a:pt x="4108" y="0"/>
                  </a:lnTo>
                  <a:lnTo>
                    <a:pt x="1369" y="1369"/>
                  </a:lnTo>
                  <a:lnTo>
                    <a:pt x="0" y="5478"/>
                  </a:lnTo>
                  <a:lnTo>
                    <a:pt x="0" y="141057"/>
                  </a:lnTo>
                  <a:lnTo>
                    <a:pt x="1369" y="145166"/>
                  </a:lnTo>
                  <a:lnTo>
                    <a:pt x="4108" y="146536"/>
                  </a:lnTo>
                  <a:lnTo>
                    <a:pt x="393025" y="146536"/>
                  </a:lnTo>
                  <a:lnTo>
                    <a:pt x="395765" y="145166"/>
                  </a:lnTo>
                  <a:lnTo>
                    <a:pt x="397134" y="141057"/>
                  </a:lnTo>
                  <a:lnTo>
                    <a:pt x="8216" y="141057"/>
                  </a:lnTo>
                  <a:lnTo>
                    <a:pt x="4108" y="136949"/>
                  </a:lnTo>
                  <a:lnTo>
                    <a:pt x="8216" y="136949"/>
                  </a:lnTo>
                  <a:lnTo>
                    <a:pt x="8216" y="9585"/>
                  </a:lnTo>
                  <a:lnTo>
                    <a:pt x="4108" y="9585"/>
                  </a:lnTo>
                  <a:lnTo>
                    <a:pt x="8216" y="5478"/>
                  </a:lnTo>
                  <a:lnTo>
                    <a:pt x="397134" y="5478"/>
                  </a:lnTo>
                  <a:lnTo>
                    <a:pt x="395765" y="1369"/>
                  </a:lnTo>
                  <a:lnTo>
                    <a:pt x="393025" y="0"/>
                  </a:lnTo>
                  <a:close/>
                </a:path>
                <a:path w="397510" h="146685">
                  <a:moveTo>
                    <a:pt x="8216" y="136949"/>
                  </a:moveTo>
                  <a:lnTo>
                    <a:pt x="4108" y="136949"/>
                  </a:lnTo>
                  <a:lnTo>
                    <a:pt x="8216" y="141057"/>
                  </a:lnTo>
                  <a:lnTo>
                    <a:pt x="8216" y="136949"/>
                  </a:lnTo>
                  <a:close/>
                </a:path>
                <a:path w="397510" h="146685">
                  <a:moveTo>
                    <a:pt x="387548" y="136949"/>
                  </a:moveTo>
                  <a:lnTo>
                    <a:pt x="8216" y="136949"/>
                  </a:lnTo>
                  <a:lnTo>
                    <a:pt x="8216" y="141057"/>
                  </a:lnTo>
                  <a:lnTo>
                    <a:pt x="387548" y="141057"/>
                  </a:lnTo>
                  <a:lnTo>
                    <a:pt x="387548" y="136949"/>
                  </a:lnTo>
                  <a:close/>
                </a:path>
                <a:path w="397510" h="146685">
                  <a:moveTo>
                    <a:pt x="387548" y="5478"/>
                  </a:moveTo>
                  <a:lnTo>
                    <a:pt x="387548" y="141057"/>
                  </a:lnTo>
                  <a:lnTo>
                    <a:pt x="393025" y="136949"/>
                  </a:lnTo>
                  <a:lnTo>
                    <a:pt x="397134" y="136949"/>
                  </a:lnTo>
                  <a:lnTo>
                    <a:pt x="397134" y="9585"/>
                  </a:lnTo>
                  <a:lnTo>
                    <a:pt x="393025" y="9585"/>
                  </a:lnTo>
                  <a:lnTo>
                    <a:pt x="387548" y="5478"/>
                  </a:lnTo>
                  <a:close/>
                </a:path>
                <a:path w="397510" h="146685">
                  <a:moveTo>
                    <a:pt x="397134" y="136949"/>
                  </a:moveTo>
                  <a:lnTo>
                    <a:pt x="393025" y="136949"/>
                  </a:lnTo>
                  <a:lnTo>
                    <a:pt x="387548" y="141057"/>
                  </a:lnTo>
                  <a:lnTo>
                    <a:pt x="397134" y="141057"/>
                  </a:lnTo>
                  <a:lnTo>
                    <a:pt x="397134" y="136949"/>
                  </a:lnTo>
                  <a:close/>
                </a:path>
                <a:path w="397510" h="146685">
                  <a:moveTo>
                    <a:pt x="8216" y="5478"/>
                  </a:moveTo>
                  <a:lnTo>
                    <a:pt x="4108" y="9585"/>
                  </a:lnTo>
                  <a:lnTo>
                    <a:pt x="8216" y="9585"/>
                  </a:lnTo>
                  <a:lnTo>
                    <a:pt x="8216" y="5478"/>
                  </a:lnTo>
                  <a:close/>
                </a:path>
                <a:path w="397510" h="146685">
                  <a:moveTo>
                    <a:pt x="387548" y="5478"/>
                  </a:moveTo>
                  <a:lnTo>
                    <a:pt x="8216" y="5478"/>
                  </a:lnTo>
                  <a:lnTo>
                    <a:pt x="8216" y="9585"/>
                  </a:lnTo>
                  <a:lnTo>
                    <a:pt x="387548" y="9585"/>
                  </a:lnTo>
                  <a:lnTo>
                    <a:pt x="387548" y="5478"/>
                  </a:lnTo>
                  <a:close/>
                </a:path>
                <a:path w="397510" h="146685">
                  <a:moveTo>
                    <a:pt x="397134" y="5478"/>
                  </a:moveTo>
                  <a:lnTo>
                    <a:pt x="387548" y="5478"/>
                  </a:lnTo>
                  <a:lnTo>
                    <a:pt x="393025" y="9585"/>
                  </a:lnTo>
                  <a:lnTo>
                    <a:pt x="397134" y="9585"/>
                  </a:lnTo>
                  <a:lnTo>
                    <a:pt x="397134" y="5478"/>
                  </a:lnTo>
                  <a:close/>
                </a:path>
              </a:pathLst>
            </a:custGeom>
            <a:solidFill>
              <a:srgbClr val="000000"/>
            </a:solidFill>
          </p:spPr>
          <p:txBody>
            <a:bodyPr wrap="square" lIns="0" tIns="0" rIns="0" bIns="0" rtlCol="0"/>
            <a:lstStyle/>
            <a:p>
              <a:endParaRPr/>
            </a:p>
          </p:txBody>
        </p:sp>
        <p:sp>
          <p:nvSpPr>
            <p:cNvPr id="13" name="object 11"/>
            <p:cNvSpPr/>
            <p:nvPr/>
          </p:nvSpPr>
          <p:spPr>
            <a:xfrm>
              <a:off x="2465913" y="2416498"/>
              <a:ext cx="389255" cy="145415"/>
            </a:xfrm>
            <a:custGeom>
              <a:avLst/>
              <a:gdLst/>
              <a:ahLst/>
              <a:cxnLst/>
              <a:rect l="l" t="t" r="r" b="b"/>
              <a:pathLst>
                <a:path w="389255" h="145414">
                  <a:moveTo>
                    <a:pt x="194458" y="0"/>
                  </a:moveTo>
                  <a:lnTo>
                    <a:pt x="0" y="97232"/>
                  </a:lnTo>
                  <a:lnTo>
                    <a:pt x="95859" y="145164"/>
                  </a:lnTo>
                  <a:lnTo>
                    <a:pt x="293058" y="145164"/>
                  </a:lnTo>
                  <a:lnTo>
                    <a:pt x="388917" y="97232"/>
                  </a:lnTo>
                  <a:lnTo>
                    <a:pt x="194458" y="0"/>
                  </a:lnTo>
                  <a:close/>
                </a:path>
              </a:pathLst>
            </a:custGeom>
            <a:solidFill>
              <a:srgbClr val="CCECFF"/>
            </a:solidFill>
          </p:spPr>
          <p:txBody>
            <a:bodyPr wrap="square" lIns="0" tIns="0" rIns="0" bIns="0" rtlCol="0"/>
            <a:lstStyle/>
            <a:p>
              <a:endParaRPr/>
            </a:p>
          </p:txBody>
        </p:sp>
        <p:sp>
          <p:nvSpPr>
            <p:cNvPr id="14" name="object 12"/>
            <p:cNvSpPr/>
            <p:nvPr/>
          </p:nvSpPr>
          <p:spPr>
            <a:xfrm>
              <a:off x="1674380" y="1865972"/>
              <a:ext cx="1377950" cy="695960"/>
            </a:xfrm>
            <a:custGeom>
              <a:avLst/>
              <a:gdLst/>
              <a:ahLst/>
              <a:cxnLst/>
              <a:rect l="l" t="t" r="r" b="b"/>
              <a:pathLst>
                <a:path w="1377950" h="695960">
                  <a:moveTo>
                    <a:pt x="791527" y="43815"/>
                  </a:moveTo>
                  <a:lnTo>
                    <a:pt x="784364" y="39712"/>
                  </a:lnTo>
                  <a:lnTo>
                    <a:pt x="717575" y="1358"/>
                  </a:lnTo>
                  <a:lnTo>
                    <a:pt x="713473" y="0"/>
                  </a:lnTo>
                  <a:lnTo>
                    <a:pt x="710730" y="2730"/>
                  </a:lnTo>
                  <a:lnTo>
                    <a:pt x="710730" y="5473"/>
                  </a:lnTo>
                  <a:lnTo>
                    <a:pt x="712101" y="8216"/>
                  </a:lnTo>
                  <a:lnTo>
                    <a:pt x="766406" y="39712"/>
                  </a:lnTo>
                  <a:lnTo>
                    <a:pt x="4102" y="39712"/>
                  </a:lnTo>
                  <a:lnTo>
                    <a:pt x="1371" y="41084"/>
                  </a:lnTo>
                  <a:lnTo>
                    <a:pt x="0" y="43815"/>
                  </a:lnTo>
                  <a:lnTo>
                    <a:pt x="0" y="695693"/>
                  </a:lnTo>
                  <a:lnTo>
                    <a:pt x="8216" y="695693"/>
                  </a:lnTo>
                  <a:lnTo>
                    <a:pt x="8216" y="49301"/>
                  </a:lnTo>
                  <a:lnTo>
                    <a:pt x="766394" y="49301"/>
                  </a:lnTo>
                  <a:lnTo>
                    <a:pt x="712101" y="80797"/>
                  </a:lnTo>
                  <a:lnTo>
                    <a:pt x="710730" y="83540"/>
                  </a:lnTo>
                  <a:lnTo>
                    <a:pt x="710730" y="86271"/>
                  </a:lnTo>
                  <a:lnTo>
                    <a:pt x="713473" y="89014"/>
                  </a:lnTo>
                  <a:lnTo>
                    <a:pt x="717575" y="87642"/>
                  </a:lnTo>
                  <a:lnTo>
                    <a:pt x="782281" y="49301"/>
                  </a:lnTo>
                  <a:lnTo>
                    <a:pt x="783310" y="49301"/>
                  </a:lnTo>
                  <a:lnTo>
                    <a:pt x="783310" y="48691"/>
                  </a:lnTo>
                  <a:lnTo>
                    <a:pt x="791527" y="43815"/>
                  </a:lnTo>
                  <a:close/>
                </a:path>
                <a:path w="1377950" h="695960">
                  <a:moveTo>
                    <a:pt x="1377645" y="647763"/>
                  </a:moveTo>
                  <a:lnTo>
                    <a:pt x="1371561" y="647763"/>
                  </a:lnTo>
                  <a:lnTo>
                    <a:pt x="1371561" y="647357"/>
                  </a:lnTo>
                  <a:lnTo>
                    <a:pt x="1376807" y="647357"/>
                  </a:lnTo>
                  <a:lnTo>
                    <a:pt x="1376807" y="644817"/>
                  </a:lnTo>
                  <a:lnTo>
                    <a:pt x="1374597" y="644817"/>
                  </a:lnTo>
                  <a:lnTo>
                    <a:pt x="1374597" y="643547"/>
                  </a:lnTo>
                  <a:lnTo>
                    <a:pt x="1181569" y="643547"/>
                  </a:lnTo>
                  <a:lnTo>
                    <a:pt x="1001242" y="554634"/>
                  </a:lnTo>
                  <a:lnTo>
                    <a:pt x="987348" y="547789"/>
                  </a:lnTo>
                  <a:lnTo>
                    <a:pt x="983246" y="547789"/>
                  </a:lnTo>
                  <a:lnTo>
                    <a:pt x="790155" y="643661"/>
                  </a:lnTo>
                  <a:lnTo>
                    <a:pt x="598436" y="643661"/>
                  </a:lnTo>
                  <a:lnTo>
                    <a:pt x="594334" y="645020"/>
                  </a:lnTo>
                  <a:lnTo>
                    <a:pt x="592963" y="647763"/>
                  </a:lnTo>
                  <a:lnTo>
                    <a:pt x="592963" y="695693"/>
                  </a:lnTo>
                  <a:lnTo>
                    <a:pt x="602551" y="695693"/>
                  </a:lnTo>
                  <a:lnTo>
                    <a:pt x="602551" y="651878"/>
                  </a:lnTo>
                  <a:lnTo>
                    <a:pt x="790155" y="651878"/>
                  </a:lnTo>
                  <a:lnTo>
                    <a:pt x="877176" y="695693"/>
                  </a:lnTo>
                  <a:lnTo>
                    <a:pt x="897610" y="695693"/>
                  </a:lnTo>
                  <a:lnTo>
                    <a:pt x="810577" y="651878"/>
                  </a:lnTo>
                  <a:lnTo>
                    <a:pt x="802424" y="647763"/>
                  </a:lnTo>
                  <a:lnTo>
                    <a:pt x="810577" y="643661"/>
                  </a:lnTo>
                  <a:lnTo>
                    <a:pt x="985304" y="555675"/>
                  </a:lnTo>
                  <a:lnTo>
                    <a:pt x="1169492" y="647763"/>
                  </a:lnTo>
                  <a:lnTo>
                    <a:pt x="1073632" y="695693"/>
                  </a:lnTo>
                  <a:lnTo>
                    <a:pt x="1094168" y="695693"/>
                  </a:lnTo>
                  <a:lnTo>
                    <a:pt x="1180680" y="652437"/>
                  </a:lnTo>
                  <a:lnTo>
                    <a:pt x="1369428" y="652437"/>
                  </a:lnTo>
                  <a:lnTo>
                    <a:pt x="1369428" y="695617"/>
                  </a:lnTo>
                  <a:lnTo>
                    <a:pt x="1377645" y="695617"/>
                  </a:lnTo>
                  <a:lnTo>
                    <a:pt x="1377645" y="652437"/>
                  </a:lnTo>
                  <a:lnTo>
                    <a:pt x="1371561" y="652437"/>
                  </a:lnTo>
                  <a:lnTo>
                    <a:pt x="1371561" y="649909"/>
                  </a:lnTo>
                  <a:lnTo>
                    <a:pt x="1373530" y="651878"/>
                  </a:lnTo>
                  <a:lnTo>
                    <a:pt x="1377645" y="651878"/>
                  </a:lnTo>
                  <a:lnTo>
                    <a:pt x="1377645" y="647763"/>
                  </a:lnTo>
                  <a:close/>
                </a:path>
              </a:pathLst>
            </a:custGeom>
            <a:solidFill>
              <a:srgbClr val="000000"/>
            </a:solidFill>
          </p:spPr>
          <p:txBody>
            <a:bodyPr wrap="square" lIns="0" tIns="0" rIns="0" bIns="0" rtlCol="0"/>
            <a:lstStyle/>
            <a:p>
              <a:endParaRPr/>
            </a:p>
          </p:txBody>
        </p:sp>
      </p:grpSp>
      <p:sp>
        <p:nvSpPr>
          <p:cNvPr id="15" name="object 14"/>
          <p:cNvSpPr txBox="1"/>
          <p:nvPr/>
        </p:nvSpPr>
        <p:spPr>
          <a:xfrm>
            <a:off x="4275191" y="3086604"/>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16" name="object 15"/>
          <p:cNvGrpSpPr/>
          <p:nvPr/>
        </p:nvGrpSpPr>
        <p:grpSpPr>
          <a:xfrm>
            <a:off x="3124200" y="3367844"/>
            <a:ext cx="6908715" cy="1864915"/>
            <a:chOff x="1638272" y="2561663"/>
            <a:chExt cx="7612380" cy="2054860"/>
          </a:xfrm>
        </p:grpSpPr>
        <p:sp>
          <p:nvSpPr>
            <p:cNvPr id="17" name="object 16"/>
            <p:cNvSpPr/>
            <p:nvPr/>
          </p:nvSpPr>
          <p:spPr>
            <a:xfrm>
              <a:off x="1638272" y="2561663"/>
              <a:ext cx="7612380" cy="2054860"/>
            </a:xfrm>
            <a:custGeom>
              <a:avLst/>
              <a:gdLst/>
              <a:ahLst/>
              <a:cxnLst/>
              <a:rect l="l" t="t" r="r" b="b"/>
              <a:pathLst>
                <a:path w="7612380" h="2054860">
                  <a:moveTo>
                    <a:pt x="7612059" y="0"/>
                  </a:moveTo>
                  <a:lnTo>
                    <a:pt x="0" y="0"/>
                  </a:lnTo>
                  <a:lnTo>
                    <a:pt x="0" y="2054238"/>
                  </a:lnTo>
                  <a:lnTo>
                    <a:pt x="7612059" y="2054238"/>
                  </a:lnTo>
                  <a:lnTo>
                    <a:pt x="7612059" y="0"/>
                  </a:lnTo>
                  <a:close/>
                </a:path>
              </a:pathLst>
            </a:custGeom>
            <a:solidFill>
              <a:srgbClr val="FFFFFF"/>
            </a:solidFill>
          </p:spPr>
          <p:txBody>
            <a:bodyPr wrap="square" lIns="0" tIns="0" rIns="0" bIns="0" rtlCol="0"/>
            <a:lstStyle/>
            <a:p>
              <a:endParaRPr/>
            </a:p>
          </p:txBody>
        </p:sp>
        <p:sp>
          <p:nvSpPr>
            <p:cNvPr id="18" name="object 17"/>
            <p:cNvSpPr/>
            <p:nvPr/>
          </p:nvSpPr>
          <p:spPr>
            <a:xfrm>
              <a:off x="4761075" y="3653149"/>
              <a:ext cx="68580" cy="963294"/>
            </a:xfrm>
            <a:custGeom>
              <a:avLst/>
              <a:gdLst/>
              <a:ahLst/>
              <a:cxnLst/>
              <a:rect l="l" t="t" r="r" b="b"/>
              <a:pathLst>
                <a:path w="68579" h="963295">
                  <a:moveTo>
                    <a:pt x="38343" y="102711"/>
                  </a:moveTo>
                  <a:lnTo>
                    <a:pt x="30126" y="102711"/>
                  </a:lnTo>
                  <a:lnTo>
                    <a:pt x="30126" y="962752"/>
                  </a:lnTo>
                  <a:lnTo>
                    <a:pt x="38343" y="962752"/>
                  </a:lnTo>
                  <a:lnTo>
                    <a:pt x="38343" y="102711"/>
                  </a:lnTo>
                  <a:close/>
                </a:path>
                <a:path w="68579" h="963295">
                  <a:moveTo>
                    <a:pt x="34235" y="0"/>
                  </a:moveTo>
                  <a:lnTo>
                    <a:pt x="0" y="115036"/>
                  </a:lnTo>
                  <a:lnTo>
                    <a:pt x="30126" y="115036"/>
                  </a:lnTo>
                  <a:lnTo>
                    <a:pt x="30126" y="102711"/>
                  </a:lnTo>
                  <a:lnTo>
                    <a:pt x="64803" y="102711"/>
                  </a:lnTo>
                  <a:lnTo>
                    <a:pt x="34235" y="0"/>
                  </a:lnTo>
                  <a:close/>
                </a:path>
                <a:path w="68579" h="963295">
                  <a:moveTo>
                    <a:pt x="64803" y="102711"/>
                  </a:moveTo>
                  <a:lnTo>
                    <a:pt x="38343" y="102711"/>
                  </a:lnTo>
                  <a:lnTo>
                    <a:pt x="38343" y="115036"/>
                  </a:lnTo>
                  <a:lnTo>
                    <a:pt x="68472" y="115036"/>
                  </a:lnTo>
                  <a:lnTo>
                    <a:pt x="64803" y="102711"/>
                  </a:lnTo>
                  <a:close/>
                </a:path>
              </a:pathLst>
            </a:custGeom>
            <a:solidFill>
              <a:srgbClr val="000000"/>
            </a:solidFill>
          </p:spPr>
          <p:txBody>
            <a:bodyPr wrap="square" lIns="0" tIns="0" rIns="0" bIns="0" rtlCol="0"/>
            <a:lstStyle/>
            <a:p>
              <a:endParaRPr/>
            </a:p>
          </p:txBody>
        </p:sp>
      </p:grpSp>
      <p:sp>
        <p:nvSpPr>
          <p:cNvPr id="19" name="object 18"/>
          <p:cNvSpPr txBox="1"/>
          <p:nvPr/>
        </p:nvSpPr>
        <p:spPr>
          <a:xfrm>
            <a:off x="6084731" y="4231726"/>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grpSp>
        <p:nvGrpSpPr>
          <p:cNvPr id="20" name="object 19"/>
          <p:cNvGrpSpPr/>
          <p:nvPr/>
        </p:nvGrpSpPr>
        <p:grpSpPr>
          <a:xfrm>
            <a:off x="3156973" y="3367844"/>
            <a:ext cx="4137852" cy="1864915"/>
            <a:chOff x="1674383" y="2561663"/>
            <a:chExt cx="4559300" cy="2054860"/>
          </a:xfrm>
        </p:grpSpPr>
        <p:sp>
          <p:nvSpPr>
            <p:cNvPr id="21" name="object 20"/>
            <p:cNvSpPr/>
            <p:nvPr/>
          </p:nvSpPr>
          <p:spPr>
            <a:xfrm>
              <a:off x="5816905" y="4170819"/>
              <a:ext cx="416559" cy="445134"/>
            </a:xfrm>
            <a:custGeom>
              <a:avLst/>
              <a:gdLst/>
              <a:ahLst/>
              <a:cxnLst/>
              <a:rect l="l" t="t" r="r" b="b"/>
              <a:pathLst>
                <a:path w="416560" h="445135">
                  <a:moveTo>
                    <a:pt x="28752" y="258838"/>
                  </a:moveTo>
                  <a:lnTo>
                    <a:pt x="0" y="258838"/>
                  </a:lnTo>
                  <a:lnTo>
                    <a:pt x="0" y="445084"/>
                  </a:lnTo>
                  <a:lnTo>
                    <a:pt x="28752" y="445084"/>
                  </a:lnTo>
                  <a:lnTo>
                    <a:pt x="28752" y="258838"/>
                  </a:lnTo>
                  <a:close/>
                </a:path>
                <a:path w="416560" h="445135">
                  <a:moveTo>
                    <a:pt x="221843" y="0"/>
                  </a:moveTo>
                  <a:lnTo>
                    <a:pt x="194449" y="0"/>
                  </a:lnTo>
                  <a:lnTo>
                    <a:pt x="194449" y="445084"/>
                  </a:lnTo>
                  <a:lnTo>
                    <a:pt x="221843" y="445084"/>
                  </a:lnTo>
                  <a:lnTo>
                    <a:pt x="221843" y="0"/>
                  </a:lnTo>
                  <a:close/>
                </a:path>
                <a:path w="416560" h="445135">
                  <a:moveTo>
                    <a:pt x="416306" y="388937"/>
                  </a:moveTo>
                  <a:lnTo>
                    <a:pt x="387540" y="388937"/>
                  </a:lnTo>
                  <a:lnTo>
                    <a:pt x="387540" y="445084"/>
                  </a:lnTo>
                  <a:lnTo>
                    <a:pt x="416306" y="445084"/>
                  </a:lnTo>
                  <a:lnTo>
                    <a:pt x="416306" y="388937"/>
                  </a:lnTo>
                  <a:close/>
                </a:path>
              </a:pathLst>
            </a:custGeom>
            <a:solidFill>
              <a:srgbClr val="FF0000"/>
            </a:solidFill>
          </p:spPr>
          <p:txBody>
            <a:bodyPr wrap="square" lIns="0" tIns="0" rIns="0" bIns="0" rtlCol="0"/>
            <a:lstStyle/>
            <a:p>
              <a:endParaRPr/>
            </a:p>
          </p:txBody>
        </p:sp>
        <p:sp>
          <p:nvSpPr>
            <p:cNvPr id="22" name="object 21"/>
            <p:cNvSpPr/>
            <p:nvPr/>
          </p:nvSpPr>
          <p:spPr>
            <a:xfrm>
              <a:off x="2267343" y="2812287"/>
              <a:ext cx="1174115" cy="1741170"/>
            </a:xfrm>
            <a:custGeom>
              <a:avLst/>
              <a:gdLst/>
              <a:ahLst/>
              <a:cxnLst/>
              <a:rect l="l" t="t" r="r" b="b"/>
              <a:pathLst>
                <a:path w="1174114" h="1741170">
                  <a:moveTo>
                    <a:pt x="9588" y="194462"/>
                  </a:moveTo>
                  <a:lnTo>
                    <a:pt x="0" y="194462"/>
                  </a:lnTo>
                  <a:lnTo>
                    <a:pt x="0" y="251980"/>
                  </a:lnTo>
                  <a:lnTo>
                    <a:pt x="9588" y="251980"/>
                  </a:lnTo>
                  <a:lnTo>
                    <a:pt x="9588" y="194462"/>
                  </a:lnTo>
                  <a:close/>
                </a:path>
                <a:path w="1174114" h="1741170">
                  <a:moveTo>
                    <a:pt x="9588" y="0"/>
                  </a:moveTo>
                  <a:lnTo>
                    <a:pt x="0" y="0"/>
                  </a:lnTo>
                  <a:lnTo>
                    <a:pt x="0" y="57518"/>
                  </a:lnTo>
                  <a:lnTo>
                    <a:pt x="9588" y="57518"/>
                  </a:lnTo>
                  <a:lnTo>
                    <a:pt x="9588" y="0"/>
                  </a:lnTo>
                  <a:close/>
                </a:path>
                <a:path w="1174114" h="1741170">
                  <a:moveTo>
                    <a:pt x="784682" y="1229804"/>
                  </a:moveTo>
                  <a:lnTo>
                    <a:pt x="776465" y="1229804"/>
                  </a:lnTo>
                  <a:lnTo>
                    <a:pt x="776465" y="1287322"/>
                  </a:lnTo>
                  <a:lnTo>
                    <a:pt x="784682" y="1287322"/>
                  </a:lnTo>
                  <a:lnTo>
                    <a:pt x="784682" y="1229804"/>
                  </a:lnTo>
                  <a:close/>
                </a:path>
                <a:path w="1174114" h="1741170">
                  <a:moveTo>
                    <a:pt x="784682" y="776503"/>
                  </a:moveTo>
                  <a:lnTo>
                    <a:pt x="776465" y="776503"/>
                  </a:lnTo>
                  <a:lnTo>
                    <a:pt x="776465" y="1092860"/>
                  </a:lnTo>
                  <a:lnTo>
                    <a:pt x="784682" y="1092860"/>
                  </a:lnTo>
                  <a:lnTo>
                    <a:pt x="784682" y="776503"/>
                  </a:lnTo>
                  <a:close/>
                </a:path>
                <a:path w="1174114" h="1741170">
                  <a:moveTo>
                    <a:pt x="784682" y="582028"/>
                  </a:moveTo>
                  <a:lnTo>
                    <a:pt x="776465" y="582028"/>
                  </a:lnTo>
                  <a:lnTo>
                    <a:pt x="776465" y="639546"/>
                  </a:lnTo>
                  <a:lnTo>
                    <a:pt x="784682" y="639546"/>
                  </a:lnTo>
                  <a:lnTo>
                    <a:pt x="784682" y="582028"/>
                  </a:lnTo>
                  <a:close/>
                </a:path>
                <a:path w="1174114" h="1741170">
                  <a:moveTo>
                    <a:pt x="784682" y="388937"/>
                  </a:moveTo>
                  <a:lnTo>
                    <a:pt x="776465" y="388937"/>
                  </a:lnTo>
                  <a:lnTo>
                    <a:pt x="776465" y="446455"/>
                  </a:lnTo>
                  <a:lnTo>
                    <a:pt x="784682" y="446455"/>
                  </a:lnTo>
                  <a:lnTo>
                    <a:pt x="784682" y="388937"/>
                  </a:lnTo>
                  <a:close/>
                </a:path>
                <a:path w="1174114" h="1741170">
                  <a:moveTo>
                    <a:pt x="784682" y="194462"/>
                  </a:moveTo>
                  <a:lnTo>
                    <a:pt x="776465" y="194462"/>
                  </a:lnTo>
                  <a:lnTo>
                    <a:pt x="776465" y="251980"/>
                  </a:lnTo>
                  <a:lnTo>
                    <a:pt x="784682" y="251980"/>
                  </a:lnTo>
                  <a:lnTo>
                    <a:pt x="784682" y="194462"/>
                  </a:lnTo>
                  <a:close/>
                </a:path>
                <a:path w="1174114" h="1741170">
                  <a:moveTo>
                    <a:pt x="784682" y="0"/>
                  </a:moveTo>
                  <a:lnTo>
                    <a:pt x="776465" y="0"/>
                  </a:lnTo>
                  <a:lnTo>
                    <a:pt x="776465" y="57518"/>
                  </a:lnTo>
                  <a:lnTo>
                    <a:pt x="784682" y="57518"/>
                  </a:lnTo>
                  <a:lnTo>
                    <a:pt x="784682" y="0"/>
                  </a:lnTo>
                  <a:close/>
                </a:path>
                <a:path w="1174114" h="1741170">
                  <a:moveTo>
                    <a:pt x="1173594" y="1683105"/>
                  </a:moveTo>
                  <a:lnTo>
                    <a:pt x="1164005" y="1683105"/>
                  </a:lnTo>
                  <a:lnTo>
                    <a:pt x="1164005" y="1740623"/>
                  </a:lnTo>
                  <a:lnTo>
                    <a:pt x="1173594" y="1740623"/>
                  </a:lnTo>
                  <a:lnTo>
                    <a:pt x="1173594" y="1683105"/>
                  </a:lnTo>
                  <a:close/>
                </a:path>
              </a:pathLst>
            </a:custGeom>
            <a:solidFill>
              <a:srgbClr val="000000"/>
            </a:solidFill>
          </p:spPr>
          <p:txBody>
            <a:bodyPr wrap="square" lIns="0" tIns="0" rIns="0" bIns="0" rtlCol="0"/>
            <a:lstStyle/>
            <a:p>
              <a:endParaRPr/>
            </a:p>
          </p:txBody>
        </p:sp>
        <p:sp>
          <p:nvSpPr>
            <p:cNvPr id="23" name="object 22"/>
            <p:cNvSpPr/>
            <p:nvPr/>
          </p:nvSpPr>
          <p:spPr>
            <a:xfrm>
              <a:off x="2078365"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4" name="object 23"/>
            <p:cNvSpPr/>
            <p:nvPr/>
          </p:nvSpPr>
          <p:spPr>
            <a:xfrm>
              <a:off x="2074256" y="2671223"/>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25" name="object 24"/>
            <p:cNvSpPr/>
            <p:nvPr/>
          </p:nvSpPr>
          <p:spPr>
            <a:xfrm>
              <a:off x="2561772" y="2561663"/>
              <a:ext cx="197485" cy="49530"/>
            </a:xfrm>
            <a:custGeom>
              <a:avLst/>
              <a:gdLst/>
              <a:ahLst/>
              <a:cxnLst/>
              <a:rect l="l" t="t" r="r" b="b"/>
              <a:pathLst>
                <a:path w="197485" h="49530">
                  <a:moveTo>
                    <a:pt x="197199" y="0"/>
                  </a:moveTo>
                  <a:lnTo>
                    <a:pt x="0" y="0"/>
                  </a:lnTo>
                  <a:lnTo>
                    <a:pt x="98599" y="49302"/>
                  </a:lnTo>
                  <a:lnTo>
                    <a:pt x="197199" y="0"/>
                  </a:lnTo>
                  <a:close/>
                </a:path>
              </a:pathLst>
            </a:custGeom>
            <a:solidFill>
              <a:srgbClr val="CCECFF"/>
            </a:solidFill>
          </p:spPr>
          <p:txBody>
            <a:bodyPr wrap="square" lIns="0" tIns="0" rIns="0" bIns="0" rtlCol="0"/>
            <a:lstStyle/>
            <a:p>
              <a:endParaRPr/>
            </a:p>
          </p:txBody>
        </p:sp>
        <p:sp>
          <p:nvSpPr>
            <p:cNvPr id="26" name="object 25"/>
            <p:cNvSpPr/>
            <p:nvPr/>
          </p:nvSpPr>
          <p:spPr>
            <a:xfrm>
              <a:off x="2551567" y="2561663"/>
              <a:ext cx="217170" cy="53975"/>
            </a:xfrm>
            <a:custGeom>
              <a:avLst/>
              <a:gdLst/>
              <a:ahLst/>
              <a:cxnLst/>
              <a:rect l="l" t="t" r="r" b="b"/>
              <a:pathLst>
                <a:path w="217169" h="53975">
                  <a:moveTo>
                    <a:pt x="20425" y="0"/>
                  </a:moveTo>
                  <a:lnTo>
                    <a:pt x="0" y="0"/>
                  </a:lnTo>
                  <a:lnTo>
                    <a:pt x="106064" y="53411"/>
                  </a:lnTo>
                  <a:lnTo>
                    <a:pt x="110173" y="53411"/>
                  </a:lnTo>
                  <a:lnTo>
                    <a:pt x="126606" y="45194"/>
                  </a:lnTo>
                  <a:lnTo>
                    <a:pt x="106064" y="45194"/>
                  </a:lnTo>
                  <a:lnTo>
                    <a:pt x="108126" y="44163"/>
                  </a:lnTo>
                  <a:lnTo>
                    <a:pt x="20425" y="0"/>
                  </a:lnTo>
                  <a:close/>
                </a:path>
                <a:path w="217169" h="53975">
                  <a:moveTo>
                    <a:pt x="108126" y="44163"/>
                  </a:moveTo>
                  <a:lnTo>
                    <a:pt x="106064" y="45194"/>
                  </a:lnTo>
                  <a:lnTo>
                    <a:pt x="110173" y="45194"/>
                  </a:lnTo>
                  <a:lnTo>
                    <a:pt x="108126" y="44163"/>
                  </a:lnTo>
                  <a:close/>
                </a:path>
                <a:path w="217169" h="53975">
                  <a:moveTo>
                    <a:pt x="216990" y="0"/>
                  </a:moveTo>
                  <a:lnTo>
                    <a:pt x="196449" y="0"/>
                  </a:lnTo>
                  <a:lnTo>
                    <a:pt x="108126" y="44163"/>
                  </a:lnTo>
                  <a:lnTo>
                    <a:pt x="110173" y="45194"/>
                  </a:lnTo>
                  <a:lnTo>
                    <a:pt x="126606" y="45194"/>
                  </a:lnTo>
                  <a:lnTo>
                    <a:pt x="216990" y="0"/>
                  </a:lnTo>
                  <a:close/>
                </a:path>
              </a:pathLst>
            </a:custGeom>
            <a:solidFill>
              <a:srgbClr val="000000"/>
            </a:solidFill>
          </p:spPr>
          <p:txBody>
            <a:bodyPr wrap="square" lIns="0" tIns="0" rIns="0" bIns="0" rtlCol="0"/>
            <a:lstStyle/>
            <a:p>
              <a:endParaRPr/>
            </a:p>
          </p:txBody>
        </p:sp>
        <p:sp>
          <p:nvSpPr>
            <p:cNvPr id="27" name="object 26"/>
            <p:cNvSpPr/>
            <p:nvPr/>
          </p:nvSpPr>
          <p:spPr>
            <a:xfrm>
              <a:off x="2854830" y="267533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28" name="object 27"/>
            <p:cNvSpPr/>
            <p:nvPr/>
          </p:nvSpPr>
          <p:spPr>
            <a:xfrm>
              <a:off x="2849353" y="2671223"/>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29" name="object 28"/>
            <p:cNvSpPr/>
            <p:nvPr/>
          </p:nvSpPr>
          <p:spPr>
            <a:xfrm>
              <a:off x="2854830"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0" name="object 29"/>
            <p:cNvSpPr/>
            <p:nvPr/>
          </p:nvSpPr>
          <p:spPr>
            <a:xfrm>
              <a:off x="2849353" y="2865691"/>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1" name="object 30"/>
            <p:cNvSpPr/>
            <p:nvPr/>
          </p:nvSpPr>
          <p:spPr>
            <a:xfrm>
              <a:off x="2854830"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2" name="object 31"/>
            <p:cNvSpPr/>
            <p:nvPr/>
          </p:nvSpPr>
          <p:spPr>
            <a:xfrm>
              <a:off x="2849353" y="3060158"/>
              <a:ext cx="397510" cy="145415"/>
            </a:xfrm>
            <a:custGeom>
              <a:avLst/>
              <a:gdLst/>
              <a:ahLst/>
              <a:cxnLst/>
              <a:rect l="l" t="t" r="r" b="b"/>
              <a:pathLst>
                <a:path w="397510" h="145414">
                  <a:moveTo>
                    <a:pt x="393026" y="0"/>
                  </a:moveTo>
                  <a:lnTo>
                    <a:pt x="5477" y="0"/>
                  </a:lnTo>
                  <a:lnTo>
                    <a:pt x="1369" y="1370"/>
                  </a:lnTo>
                  <a:lnTo>
                    <a:pt x="0" y="4108"/>
                  </a:lnTo>
                  <a:lnTo>
                    <a:pt x="0" y="141057"/>
                  </a:lnTo>
                  <a:lnTo>
                    <a:pt x="1369" y="143797"/>
                  </a:lnTo>
                  <a:lnTo>
                    <a:pt x="5477" y="145167"/>
                  </a:lnTo>
                  <a:lnTo>
                    <a:pt x="393026" y="145167"/>
                  </a:lnTo>
                  <a:lnTo>
                    <a:pt x="395765" y="143797"/>
                  </a:lnTo>
                  <a:lnTo>
                    <a:pt x="397134" y="141057"/>
                  </a:lnTo>
                  <a:lnTo>
                    <a:pt x="9585" y="141057"/>
                  </a:lnTo>
                  <a:lnTo>
                    <a:pt x="5477" y="136949"/>
                  </a:lnTo>
                  <a:lnTo>
                    <a:pt x="9585" y="136949"/>
                  </a:lnTo>
                  <a:lnTo>
                    <a:pt x="9585" y="8218"/>
                  </a:lnTo>
                  <a:lnTo>
                    <a:pt x="5477" y="8218"/>
                  </a:lnTo>
                  <a:lnTo>
                    <a:pt x="9585" y="4108"/>
                  </a:lnTo>
                  <a:lnTo>
                    <a:pt x="397134" y="4108"/>
                  </a:lnTo>
                  <a:lnTo>
                    <a:pt x="395765" y="1370"/>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8"/>
                  </a:lnTo>
                  <a:lnTo>
                    <a:pt x="393026" y="8218"/>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8"/>
                  </a:lnTo>
                  <a:lnTo>
                    <a:pt x="9585" y="8218"/>
                  </a:lnTo>
                  <a:lnTo>
                    <a:pt x="9585" y="4108"/>
                  </a:lnTo>
                  <a:close/>
                </a:path>
                <a:path w="397510" h="145414">
                  <a:moveTo>
                    <a:pt x="388918" y="4108"/>
                  </a:moveTo>
                  <a:lnTo>
                    <a:pt x="9585" y="4108"/>
                  </a:lnTo>
                  <a:lnTo>
                    <a:pt x="9585" y="8218"/>
                  </a:lnTo>
                  <a:lnTo>
                    <a:pt x="388918" y="8218"/>
                  </a:lnTo>
                  <a:lnTo>
                    <a:pt x="388918" y="4108"/>
                  </a:lnTo>
                  <a:close/>
                </a:path>
                <a:path w="397510" h="145414">
                  <a:moveTo>
                    <a:pt x="397134" y="4108"/>
                  </a:moveTo>
                  <a:lnTo>
                    <a:pt x="388918" y="4108"/>
                  </a:lnTo>
                  <a:lnTo>
                    <a:pt x="393026" y="8218"/>
                  </a:lnTo>
                  <a:lnTo>
                    <a:pt x="397134" y="8218"/>
                  </a:lnTo>
                  <a:lnTo>
                    <a:pt x="397134" y="4108"/>
                  </a:lnTo>
                  <a:close/>
                </a:path>
              </a:pathLst>
            </a:custGeom>
            <a:solidFill>
              <a:srgbClr val="000000"/>
            </a:solidFill>
          </p:spPr>
          <p:txBody>
            <a:bodyPr wrap="square" lIns="0" tIns="0" rIns="0" bIns="0" rtlCol="0"/>
            <a:lstStyle/>
            <a:p>
              <a:endParaRPr/>
            </a:p>
          </p:txBody>
        </p:sp>
        <p:sp>
          <p:nvSpPr>
            <p:cNvPr id="33" name="object 32"/>
            <p:cNvSpPr/>
            <p:nvPr/>
          </p:nvSpPr>
          <p:spPr>
            <a:xfrm>
              <a:off x="2854830" y="3258736"/>
              <a:ext cx="387985" cy="135890"/>
            </a:xfrm>
            <a:custGeom>
              <a:avLst/>
              <a:gdLst/>
              <a:ahLst/>
              <a:cxnLst/>
              <a:rect l="l" t="t" r="r" b="b"/>
              <a:pathLst>
                <a:path w="387985" h="135889">
                  <a:moveTo>
                    <a:pt x="387548" y="0"/>
                  </a:moveTo>
                  <a:lnTo>
                    <a:pt x="0" y="0"/>
                  </a:lnTo>
                  <a:lnTo>
                    <a:pt x="0" y="135579"/>
                  </a:lnTo>
                  <a:lnTo>
                    <a:pt x="387548" y="135579"/>
                  </a:lnTo>
                  <a:lnTo>
                    <a:pt x="387548" y="0"/>
                  </a:lnTo>
                  <a:close/>
                </a:path>
              </a:pathLst>
            </a:custGeom>
            <a:solidFill>
              <a:srgbClr val="99CCFF"/>
            </a:solidFill>
          </p:spPr>
          <p:txBody>
            <a:bodyPr wrap="square" lIns="0" tIns="0" rIns="0" bIns="0" rtlCol="0"/>
            <a:lstStyle/>
            <a:p>
              <a:endParaRPr/>
            </a:p>
          </p:txBody>
        </p:sp>
        <p:sp>
          <p:nvSpPr>
            <p:cNvPr id="34" name="object 33"/>
            <p:cNvSpPr/>
            <p:nvPr/>
          </p:nvSpPr>
          <p:spPr>
            <a:xfrm>
              <a:off x="2849353" y="3253258"/>
              <a:ext cx="397510" cy="146685"/>
            </a:xfrm>
            <a:custGeom>
              <a:avLst/>
              <a:gdLst/>
              <a:ahLst/>
              <a:cxnLst/>
              <a:rect l="l" t="t" r="r" b="b"/>
              <a:pathLst>
                <a:path w="397510" h="146685">
                  <a:moveTo>
                    <a:pt x="393026" y="0"/>
                  </a:moveTo>
                  <a:lnTo>
                    <a:pt x="5477" y="0"/>
                  </a:lnTo>
                  <a:lnTo>
                    <a:pt x="1369" y="1369"/>
                  </a:lnTo>
                  <a:lnTo>
                    <a:pt x="0" y="5477"/>
                  </a:lnTo>
                  <a:lnTo>
                    <a:pt x="0" y="141057"/>
                  </a:lnTo>
                  <a:lnTo>
                    <a:pt x="1369" y="145166"/>
                  </a:lnTo>
                  <a:lnTo>
                    <a:pt x="5477" y="146535"/>
                  </a:lnTo>
                  <a:lnTo>
                    <a:pt x="393026" y="146535"/>
                  </a:lnTo>
                  <a:lnTo>
                    <a:pt x="395765" y="145166"/>
                  </a:lnTo>
                  <a:lnTo>
                    <a:pt x="397134" y="141057"/>
                  </a:lnTo>
                  <a:lnTo>
                    <a:pt x="9585" y="141057"/>
                  </a:lnTo>
                  <a:lnTo>
                    <a:pt x="5477" y="136949"/>
                  </a:lnTo>
                  <a:lnTo>
                    <a:pt x="9585" y="136949"/>
                  </a:lnTo>
                  <a:lnTo>
                    <a:pt x="9585" y="9585"/>
                  </a:lnTo>
                  <a:lnTo>
                    <a:pt x="5477" y="9585"/>
                  </a:lnTo>
                  <a:lnTo>
                    <a:pt x="9585" y="5477"/>
                  </a:lnTo>
                  <a:lnTo>
                    <a:pt x="397134" y="5477"/>
                  </a:lnTo>
                  <a:lnTo>
                    <a:pt x="395765" y="1369"/>
                  </a:lnTo>
                  <a:lnTo>
                    <a:pt x="393026" y="0"/>
                  </a:lnTo>
                  <a:close/>
                </a:path>
                <a:path w="397510" h="146685">
                  <a:moveTo>
                    <a:pt x="9585" y="136949"/>
                  </a:moveTo>
                  <a:lnTo>
                    <a:pt x="5477" y="136949"/>
                  </a:lnTo>
                  <a:lnTo>
                    <a:pt x="9585" y="141057"/>
                  </a:lnTo>
                  <a:lnTo>
                    <a:pt x="9585" y="136949"/>
                  </a:lnTo>
                  <a:close/>
                </a:path>
                <a:path w="397510" h="146685">
                  <a:moveTo>
                    <a:pt x="388918" y="136949"/>
                  </a:moveTo>
                  <a:lnTo>
                    <a:pt x="9585" y="136949"/>
                  </a:lnTo>
                  <a:lnTo>
                    <a:pt x="9585" y="141057"/>
                  </a:lnTo>
                  <a:lnTo>
                    <a:pt x="388918" y="141057"/>
                  </a:lnTo>
                  <a:lnTo>
                    <a:pt x="388918" y="136949"/>
                  </a:lnTo>
                  <a:close/>
                </a:path>
                <a:path w="397510" h="146685">
                  <a:moveTo>
                    <a:pt x="388918" y="5477"/>
                  </a:moveTo>
                  <a:lnTo>
                    <a:pt x="388918" y="141057"/>
                  </a:lnTo>
                  <a:lnTo>
                    <a:pt x="393026" y="136949"/>
                  </a:lnTo>
                  <a:lnTo>
                    <a:pt x="397134" y="136949"/>
                  </a:lnTo>
                  <a:lnTo>
                    <a:pt x="397134" y="9585"/>
                  </a:lnTo>
                  <a:lnTo>
                    <a:pt x="393026" y="9585"/>
                  </a:lnTo>
                  <a:lnTo>
                    <a:pt x="388918" y="5477"/>
                  </a:lnTo>
                  <a:close/>
                </a:path>
                <a:path w="397510" h="146685">
                  <a:moveTo>
                    <a:pt x="397134" y="136949"/>
                  </a:moveTo>
                  <a:lnTo>
                    <a:pt x="393026" y="136949"/>
                  </a:lnTo>
                  <a:lnTo>
                    <a:pt x="388918" y="141057"/>
                  </a:lnTo>
                  <a:lnTo>
                    <a:pt x="397134" y="141057"/>
                  </a:lnTo>
                  <a:lnTo>
                    <a:pt x="397134" y="136949"/>
                  </a:lnTo>
                  <a:close/>
                </a:path>
                <a:path w="397510" h="146685">
                  <a:moveTo>
                    <a:pt x="9585" y="5477"/>
                  </a:moveTo>
                  <a:lnTo>
                    <a:pt x="5477" y="9585"/>
                  </a:lnTo>
                  <a:lnTo>
                    <a:pt x="9585" y="9585"/>
                  </a:lnTo>
                  <a:lnTo>
                    <a:pt x="9585" y="5477"/>
                  </a:lnTo>
                  <a:close/>
                </a:path>
                <a:path w="397510" h="146685">
                  <a:moveTo>
                    <a:pt x="388918" y="5477"/>
                  </a:moveTo>
                  <a:lnTo>
                    <a:pt x="9585" y="5477"/>
                  </a:lnTo>
                  <a:lnTo>
                    <a:pt x="9585" y="9585"/>
                  </a:lnTo>
                  <a:lnTo>
                    <a:pt x="388918" y="9585"/>
                  </a:lnTo>
                  <a:lnTo>
                    <a:pt x="388918" y="5477"/>
                  </a:lnTo>
                  <a:close/>
                </a:path>
                <a:path w="397510" h="146685">
                  <a:moveTo>
                    <a:pt x="397134" y="5477"/>
                  </a:moveTo>
                  <a:lnTo>
                    <a:pt x="388918" y="5477"/>
                  </a:lnTo>
                  <a:lnTo>
                    <a:pt x="393026" y="9585"/>
                  </a:lnTo>
                  <a:lnTo>
                    <a:pt x="397134" y="9585"/>
                  </a:lnTo>
                  <a:lnTo>
                    <a:pt x="397134" y="5477"/>
                  </a:lnTo>
                  <a:close/>
                </a:path>
              </a:pathLst>
            </a:custGeom>
            <a:solidFill>
              <a:srgbClr val="000000"/>
            </a:solidFill>
          </p:spPr>
          <p:txBody>
            <a:bodyPr wrap="square" lIns="0" tIns="0" rIns="0" bIns="0" rtlCol="0"/>
            <a:lstStyle/>
            <a:p>
              <a:endParaRPr/>
            </a:p>
          </p:txBody>
        </p:sp>
        <p:sp>
          <p:nvSpPr>
            <p:cNvPr id="35" name="object 34"/>
            <p:cNvSpPr/>
            <p:nvPr/>
          </p:nvSpPr>
          <p:spPr>
            <a:xfrm>
              <a:off x="2078365" y="2869799"/>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6" name="object 35"/>
            <p:cNvSpPr/>
            <p:nvPr/>
          </p:nvSpPr>
          <p:spPr>
            <a:xfrm>
              <a:off x="2074256" y="2865691"/>
              <a:ext cx="396240" cy="145415"/>
            </a:xfrm>
            <a:custGeom>
              <a:avLst/>
              <a:gdLst/>
              <a:ahLst/>
              <a:cxnLst/>
              <a:rect l="l" t="t" r="r" b="b"/>
              <a:pathLst>
                <a:path w="396239" h="145414">
                  <a:moveTo>
                    <a:pt x="391656" y="0"/>
                  </a:moveTo>
                  <a:lnTo>
                    <a:pt x="4108" y="0"/>
                  </a:lnTo>
                  <a:lnTo>
                    <a:pt x="1369" y="1369"/>
                  </a:lnTo>
                  <a:lnTo>
                    <a:pt x="0" y="4108"/>
                  </a:lnTo>
                  <a:lnTo>
                    <a:pt x="0" y="141057"/>
                  </a:lnTo>
                  <a:lnTo>
                    <a:pt x="1369" y="143797"/>
                  </a:lnTo>
                  <a:lnTo>
                    <a:pt x="4108" y="145166"/>
                  </a:lnTo>
                  <a:lnTo>
                    <a:pt x="391656" y="145166"/>
                  </a:lnTo>
                  <a:lnTo>
                    <a:pt x="394394" y="143797"/>
                  </a:lnTo>
                  <a:lnTo>
                    <a:pt x="395765" y="141057"/>
                  </a:lnTo>
                  <a:lnTo>
                    <a:pt x="8216" y="141057"/>
                  </a:lnTo>
                  <a:lnTo>
                    <a:pt x="4108" y="136949"/>
                  </a:lnTo>
                  <a:lnTo>
                    <a:pt x="8216" y="136949"/>
                  </a:lnTo>
                  <a:lnTo>
                    <a:pt x="8216" y="8216"/>
                  </a:lnTo>
                  <a:lnTo>
                    <a:pt x="4108" y="8216"/>
                  </a:lnTo>
                  <a:lnTo>
                    <a:pt x="8216" y="4108"/>
                  </a:lnTo>
                  <a:lnTo>
                    <a:pt x="395765" y="4108"/>
                  </a:lnTo>
                  <a:lnTo>
                    <a:pt x="394394" y="1369"/>
                  </a:lnTo>
                  <a:lnTo>
                    <a:pt x="391656" y="0"/>
                  </a:lnTo>
                  <a:close/>
                </a:path>
                <a:path w="396239" h="145414">
                  <a:moveTo>
                    <a:pt x="8216" y="136949"/>
                  </a:moveTo>
                  <a:lnTo>
                    <a:pt x="4108" y="136949"/>
                  </a:lnTo>
                  <a:lnTo>
                    <a:pt x="8216" y="141057"/>
                  </a:lnTo>
                  <a:lnTo>
                    <a:pt x="8216" y="136949"/>
                  </a:lnTo>
                  <a:close/>
                </a:path>
                <a:path w="396239" h="145414">
                  <a:moveTo>
                    <a:pt x="387548" y="136949"/>
                  </a:moveTo>
                  <a:lnTo>
                    <a:pt x="8216" y="136949"/>
                  </a:lnTo>
                  <a:lnTo>
                    <a:pt x="8216" y="141057"/>
                  </a:lnTo>
                  <a:lnTo>
                    <a:pt x="387548" y="141057"/>
                  </a:lnTo>
                  <a:lnTo>
                    <a:pt x="387548" y="136949"/>
                  </a:lnTo>
                  <a:close/>
                </a:path>
                <a:path w="396239" h="145414">
                  <a:moveTo>
                    <a:pt x="387548" y="4108"/>
                  </a:moveTo>
                  <a:lnTo>
                    <a:pt x="387548" y="141057"/>
                  </a:lnTo>
                  <a:lnTo>
                    <a:pt x="391656" y="136949"/>
                  </a:lnTo>
                  <a:lnTo>
                    <a:pt x="395765" y="136949"/>
                  </a:lnTo>
                  <a:lnTo>
                    <a:pt x="395765" y="8216"/>
                  </a:lnTo>
                  <a:lnTo>
                    <a:pt x="391656" y="8216"/>
                  </a:lnTo>
                  <a:lnTo>
                    <a:pt x="387548" y="4108"/>
                  </a:lnTo>
                  <a:close/>
                </a:path>
                <a:path w="396239" h="145414">
                  <a:moveTo>
                    <a:pt x="395765" y="136949"/>
                  </a:moveTo>
                  <a:lnTo>
                    <a:pt x="391656" y="136949"/>
                  </a:lnTo>
                  <a:lnTo>
                    <a:pt x="387548" y="141057"/>
                  </a:lnTo>
                  <a:lnTo>
                    <a:pt x="395765" y="141057"/>
                  </a:lnTo>
                  <a:lnTo>
                    <a:pt x="395765" y="136949"/>
                  </a:lnTo>
                  <a:close/>
                </a:path>
                <a:path w="396239" h="145414">
                  <a:moveTo>
                    <a:pt x="8216" y="4108"/>
                  </a:moveTo>
                  <a:lnTo>
                    <a:pt x="4108" y="8216"/>
                  </a:lnTo>
                  <a:lnTo>
                    <a:pt x="8216" y="8216"/>
                  </a:lnTo>
                  <a:lnTo>
                    <a:pt x="8216" y="4108"/>
                  </a:lnTo>
                  <a:close/>
                </a:path>
                <a:path w="396239" h="145414">
                  <a:moveTo>
                    <a:pt x="387548" y="4108"/>
                  </a:moveTo>
                  <a:lnTo>
                    <a:pt x="8216" y="4108"/>
                  </a:lnTo>
                  <a:lnTo>
                    <a:pt x="8216" y="8216"/>
                  </a:lnTo>
                  <a:lnTo>
                    <a:pt x="387548" y="8216"/>
                  </a:lnTo>
                  <a:lnTo>
                    <a:pt x="387548" y="4108"/>
                  </a:lnTo>
                  <a:close/>
                </a:path>
                <a:path w="396239" h="145414">
                  <a:moveTo>
                    <a:pt x="395765" y="4108"/>
                  </a:moveTo>
                  <a:lnTo>
                    <a:pt x="387548" y="4108"/>
                  </a:lnTo>
                  <a:lnTo>
                    <a:pt x="391656" y="8216"/>
                  </a:lnTo>
                  <a:lnTo>
                    <a:pt x="395765" y="8216"/>
                  </a:lnTo>
                  <a:lnTo>
                    <a:pt x="395765" y="4108"/>
                  </a:lnTo>
                  <a:close/>
                </a:path>
              </a:pathLst>
            </a:custGeom>
            <a:solidFill>
              <a:srgbClr val="000000"/>
            </a:solidFill>
          </p:spPr>
          <p:txBody>
            <a:bodyPr wrap="square" lIns="0" tIns="0" rIns="0" bIns="0" rtlCol="0"/>
            <a:lstStyle/>
            <a:p>
              <a:endParaRPr/>
            </a:p>
          </p:txBody>
        </p:sp>
        <p:sp>
          <p:nvSpPr>
            <p:cNvPr id="37" name="object 36"/>
            <p:cNvSpPr/>
            <p:nvPr/>
          </p:nvSpPr>
          <p:spPr>
            <a:xfrm>
              <a:off x="2854830" y="345183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38" name="object 37"/>
            <p:cNvSpPr/>
            <p:nvPr/>
          </p:nvSpPr>
          <p:spPr>
            <a:xfrm>
              <a:off x="2849353" y="3447726"/>
              <a:ext cx="397510" cy="145415"/>
            </a:xfrm>
            <a:custGeom>
              <a:avLst/>
              <a:gdLst/>
              <a:ahLst/>
              <a:cxnLst/>
              <a:rect l="l" t="t" r="r" b="b"/>
              <a:pathLst>
                <a:path w="397510" h="145414">
                  <a:moveTo>
                    <a:pt x="393026" y="0"/>
                  </a:moveTo>
                  <a:lnTo>
                    <a:pt x="5477" y="0"/>
                  </a:lnTo>
                  <a:lnTo>
                    <a:pt x="1369" y="1369"/>
                  </a:lnTo>
                  <a:lnTo>
                    <a:pt x="0" y="4108"/>
                  </a:lnTo>
                  <a:lnTo>
                    <a:pt x="0" y="141057"/>
                  </a:lnTo>
                  <a:lnTo>
                    <a:pt x="1369" y="143797"/>
                  </a:lnTo>
                  <a:lnTo>
                    <a:pt x="5477" y="145166"/>
                  </a:lnTo>
                  <a:lnTo>
                    <a:pt x="393026" y="145166"/>
                  </a:lnTo>
                  <a:lnTo>
                    <a:pt x="395765" y="143797"/>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39" name="object 38"/>
            <p:cNvSpPr/>
            <p:nvPr/>
          </p:nvSpPr>
          <p:spPr>
            <a:xfrm>
              <a:off x="2078365" y="306426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40" name="object 39"/>
            <p:cNvSpPr/>
            <p:nvPr/>
          </p:nvSpPr>
          <p:spPr>
            <a:xfrm>
              <a:off x="2074253" y="2894456"/>
              <a:ext cx="1377950" cy="853440"/>
            </a:xfrm>
            <a:custGeom>
              <a:avLst/>
              <a:gdLst/>
              <a:ahLst/>
              <a:cxnLst/>
              <a:rect l="l" t="t" r="r" b="b"/>
              <a:pathLst>
                <a:path w="1377950" h="853439">
                  <a:moveTo>
                    <a:pt x="395757" y="169811"/>
                  </a:moveTo>
                  <a:lnTo>
                    <a:pt x="394398" y="167081"/>
                  </a:lnTo>
                  <a:lnTo>
                    <a:pt x="391655" y="165709"/>
                  </a:lnTo>
                  <a:lnTo>
                    <a:pt x="387540" y="165709"/>
                  </a:lnTo>
                  <a:lnTo>
                    <a:pt x="387540" y="173926"/>
                  </a:lnTo>
                  <a:lnTo>
                    <a:pt x="387540" y="302653"/>
                  </a:lnTo>
                  <a:lnTo>
                    <a:pt x="8216" y="302653"/>
                  </a:lnTo>
                  <a:lnTo>
                    <a:pt x="8216" y="173926"/>
                  </a:lnTo>
                  <a:lnTo>
                    <a:pt x="387540" y="173926"/>
                  </a:lnTo>
                  <a:lnTo>
                    <a:pt x="387540" y="165709"/>
                  </a:lnTo>
                  <a:lnTo>
                    <a:pt x="4102" y="165709"/>
                  </a:lnTo>
                  <a:lnTo>
                    <a:pt x="1371" y="167081"/>
                  </a:lnTo>
                  <a:lnTo>
                    <a:pt x="0" y="169811"/>
                  </a:lnTo>
                  <a:lnTo>
                    <a:pt x="0" y="306768"/>
                  </a:lnTo>
                  <a:lnTo>
                    <a:pt x="1371" y="309499"/>
                  </a:lnTo>
                  <a:lnTo>
                    <a:pt x="4102" y="310870"/>
                  </a:lnTo>
                  <a:lnTo>
                    <a:pt x="391655" y="310870"/>
                  </a:lnTo>
                  <a:lnTo>
                    <a:pt x="394398" y="309499"/>
                  </a:lnTo>
                  <a:lnTo>
                    <a:pt x="395757" y="306768"/>
                  </a:lnTo>
                  <a:lnTo>
                    <a:pt x="395757" y="302653"/>
                  </a:lnTo>
                  <a:lnTo>
                    <a:pt x="395757" y="173926"/>
                  </a:lnTo>
                  <a:lnTo>
                    <a:pt x="395757" y="169811"/>
                  </a:lnTo>
                  <a:close/>
                </a:path>
                <a:path w="1377950" h="853439">
                  <a:moveTo>
                    <a:pt x="1377645" y="43827"/>
                  </a:moveTo>
                  <a:lnTo>
                    <a:pt x="1376273" y="41084"/>
                  </a:lnTo>
                  <a:lnTo>
                    <a:pt x="1373530" y="39712"/>
                  </a:lnTo>
                  <a:lnTo>
                    <a:pt x="1204201" y="39712"/>
                  </a:lnTo>
                  <a:lnTo>
                    <a:pt x="1258506" y="8216"/>
                  </a:lnTo>
                  <a:lnTo>
                    <a:pt x="1259878" y="5473"/>
                  </a:lnTo>
                  <a:lnTo>
                    <a:pt x="1259878" y="1371"/>
                  </a:lnTo>
                  <a:lnTo>
                    <a:pt x="1257134" y="0"/>
                  </a:lnTo>
                  <a:lnTo>
                    <a:pt x="1254391" y="0"/>
                  </a:lnTo>
                  <a:lnTo>
                    <a:pt x="1179080" y="43827"/>
                  </a:lnTo>
                  <a:lnTo>
                    <a:pt x="1254391" y="87642"/>
                  </a:lnTo>
                  <a:lnTo>
                    <a:pt x="1257134" y="87642"/>
                  </a:lnTo>
                  <a:lnTo>
                    <a:pt x="1259878" y="86283"/>
                  </a:lnTo>
                  <a:lnTo>
                    <a:pt x="1259878" y="82169"/>
                  </a:lnTo>
                  <a:lnTo>
                    <a:pt x="1258506" y="79425"/>
                  </a:lnTo>
                  <a:lnTo>
                    <a:pt x="1204201" y="47929"/>
                  </a:lnTo>
                  <a:lnTo>
                    <a:pt x="1369428" y="47929"/>
                  </a:lnTo>
                  <a:lnTo>
                    <a:pt x="1369428" y="844981"/>
                  </a:lnTo>
                  <a:lnTo>
                    <a:pt x="1168120" y="844981"/>
                  </a:lnTo>
                  <a:lnTo>
                    <a:pt x="1168120" y="853198"/>
                  </a:lnTo>
                  <a:lnTo>
                    <a:pt x="1373530" y="853198"/>
                  </a:lnTo>
                  <a:lnTo>
                    <a:pt x="1376273" y="851827"/>
                  </a:lnTo>
                  <a:lnTo>
                    <a:pt x="1377645" y="849083"/>
                  </a:lnTo>
                  <a:lnTo>
                    <a:pt x="1377645" y="844981"/>
                  </a:lnTo>
                  <a:lnTo>
                    <a:pt x="1377645" y="47929"/>
                  </a:lnTo>
                  <a:lnTo>
                    <a:pt x="1377645" y="43827"/>
                  </a:lnTo>
                  <a:close/>
                </a:path>
              </a:pathLst>
            </a:custGeom>
            <a:solidFill>
              <a:srgbClr val="000000"/>
            </a:solidFill>
          </p:spPr>
          <p:txBody>
            <a:bodyPr wrap="square" lIns="0" tIns="0" rIns="0" bIns="0" rtlCol="0"/>
            <a:lstStyle/>
            <a:p>
              <a:endParaRPr/>
            </a:p>
          </p:txBody>
        </p:sp>
        <p:pic>
          <p:nvPicPr>
            <p:cNvPr id="41" name="object 40"/>
            <p:cNvPicPr/>
            <p:nvPr/>
          </p:nvPicPr>
          <p:blipFill>
            <a:blip r:embed="rId4" cstate="print"/>
            <a:stretch>
              <a:fillRect/>
            </a:stretch>
          </p:blipFill>
          <p:spPr>
            <a:xfrm>
              <a:off x="2227632" y="2561663"/>
              <a:ext cx="89013" cy="113668"/>
            </a:xfrm>
            <a:prstGeom prst="rect">
              <a:avLst/>
            </a:prstGeom>
          </p:spPr>
        </p:pic>
        <p:pic>
          <p:nvPicPr>
            <p:cNvPr id="42" name="object 41"/>
            <p:cNvPicPr/>
            <p:nvPr/>
          </p:nvPicPr>
          <p:blipFill>
            <a:blip r:embed="rId5" cstate="print"/>
            <a:stretch>
              <a:fillRect/>
            </a:stretch>
          </p:blipFill>
          <p:spPr>
            <a:xfrm>
              <a:off x="3004098" y="2561663"/>
              <a:ext cx="87642" cy="113668"/>
            </a:xfrm>
            <a:prstGeom prst="rect">
              <a:avLst/>
            </a:prstGeom>
          </p:spPr>
        </p:pic>
        <p:sp>
          <p:nvSpPr>
            <p:cNvPr id="43" name="object 42"/>
            <p:cNvSpPr/>
            <p:nvPr/>
          </p:nvSpPr>
          <p:spPr>
            <a:xfrm>
              <a:off x="2854830" y="3646302"/>
              <a:ext cx="387985" cy="194945"/>
            </a:xfrm>
            <a:custGeom>
              <a:avLst/>
              <a:gdLst/>
              <a:ahLst/>
              <a:cxnLst/>
              <a:rect l="l" t="t" r="r" b="b"/>
              <a:pathLst>
                <a:path w="387985" h="194945">
                  <a:moveTo>
                    <a:pt x="193089" y="0"/>
                  </a:moveTo>
                  <a:lnTo>
                    <a:pt x="0" y="97235"/>
                  </a:lnTo>
                  <a:lnTo>
                    <a:pt x="193089" y="194468"/>
                  </a:lnTo>
                  <a:lnTo>
                    <a:pt x="387549" y="97235"/>
                  </a:lnTo>
                  <a:lnTo>
                    <a:pt x="193089" y="0"/>
                  </a:lnTo>
                  <a:close/>
                </a:path>
              </a:pathLst>
            </a:custGeom>
            <a:solidFill>
              <a:srgbClr val="CCECFF"/>
            </a:solidFill>
          </p:spPr>
          <p:txBody>
            <a:bodyPr wrap="square" lIns="0" tIns="0" rIns="0" bIns="0" rtlCol="0"/>
            <a:lstStyle/>
            <a:p>
              <a:endParaRPr/>
            </a:p>
          </p:txBody>
        </p:sp>
        <p:sp>
          <p:nvSpPr>
            <p:cNvPr id="44" name="object 43"/>
            <p:cNvSpPr/>
            <p:nvPr/>
          </p:nvSpPr>
          <p:spPr>
            <a:xfrm>
              <a:off x="2849353" y="3642193"/>
              <a:ext cx="397510" cy="203200"/>
            </a:xfrm>
            <a:custGeom>
              <a:avLst/>
              <a:gdLst/>
              <a:ahLst/>
              <a:cxnLst/>
              <a:rect l="l" t="t" r="r" b="b"/>
              <a:pathLst>
                <a:path w="397510" h="203200">
                  <a:moveTo>
                    <a:pt x="201306" y="0"/>
                  </a:moveTo>
                  <a:lnTo>
                    <a:pt x="197197" y="0"/>
                  </a:lnTo>
                  <a:lnTo>
                    <a:pt x="2739" y="97233"/>
                  </a:lnTo>
                  <a:lnTo>
                    <a:pt x="0" y="101343"/>
                  </a:lnTo>
                  <a:lnTo>
                    <a:pt x="2739" y="105450"/>
                  </a:lnTo>
                  <a:lnTo>
                    <a:pt x="197197" y="202685"/>
                  </a:lnTo>
                  <a:lnTo>
                    <a:pt x="201306" y="202685"/>
                  </a:lnTo>
                  <a:lnTo>
                    <a:pt x="217623" y="194468"/>
                  </a:lnTo>
                  <a:lnTo>
                    <a:pt x="197197" y="194468"/>
                  </a:lnTo>
                  <a:lnTo>
                    <a:pt x="199244" y="193437"/>
                  </a:lnTo>
                  <a:lnTo>
                    <a:pt x="23279" y="105450"/>
                  </a:lnTo>
                  <a:lnTo>
                    <a:pt x="6846" y="105450"/>
                  </a:lnTo>
                  <a:lnTo>
                    <a:pt x="6846" y="97233"/>
                  </a:lnTo>
                  <a:lnTo>
                    <a:pt x="23279" y="97233"/>
                  </a:lnTo>
                  <a:lnTo>
                    <a:pt x="199244" y="9247"/>
                  </a:lnTo>
                  <a:lnTo>
                    <a:pt x="197197" y="8216"/>
                  </a:lnTo>
                  <a:lnTo>
                    <a:pt x="217623" y="8216"/>
                  </a:lnTo>
                  <a:lnTo>
                    <a:pt x="201306" y="0"/>
                  </a:lnTo>
                  <a:close/>
                </a:path>
                <a:path w="397510" h="203200">
                  <a:moveTo>
                    <a:pt x="199244" y="193437"/>
                  </a:moveTo>
                  <a:lnTo>
                    <a:pt x="197197" y="194468"/>
                  </a:lnTo>
                  <a:lnTo>
                    <a:pt x="201306" y="194468"/>
                  </a:lnTo>
                  <a:lnTo>
                    <a:pt x="199244" y="193437"/>
                  </a:lnTo>
                  <a:close/>
                </a:path>
                <a:path w="397510" h="203200">
                  <a:moveTo>
                    <a:pt x="382131" y="101343"/>
                  </a:moveTo>
                  <a:lnTo>
                    <a:pt x="199244" y="193437"/>
                  </a:lnTo>
                  <a:lnTo>
                    <a:pt x="201306" y="194468"/>
                  </a:lnTo>
                  <a:lnTo>
                    <a:pt x="217623" y="194468"/>
                  </a:lnTo>
                  <a:lnTo>
                    <a:pt x="394395" y="105450"/>
                  </a:lnTo>
                  <a:lnTo>
                    <a:pt x="390287" y="105450"/>
                  </a:lnTo>
                  <a:lnTo>
                    <a:pt x="382131" y="101343"/>
                  </a:lnTo>
                  <a:close/>
                </a:path>
                <a:path w="397510" h="203200">
                  <a:moveTo>
                    <a:pt x="6846" y="97233"/>
                  </a:moveTo>
                  <a:lnTo>
                    <a:pt x="6846" y="105450"/>
                  </a:lnTo>
                  <a:lnTo>
                    <a:pt x="15060" y="101343"/>
                  </a:lnTo>
                  <a:lnTo>
                    <a:pt x="6846" y="97233"/>
                  </a:lnTo>
                  <a:close/>
                </a:path>
                <a:path w="397510" h="203200">
                  <a:moveTo>
                    <a:pt x="15065" y="101343"/>
                  </a:moveTo>
                  <a:lnTo>
                    <a:pt x="6846" y="105450"/>
                  </a:lnTo>
                  <a:lnTo>
                    <a:pt x="23279" y="105450"/>
                  </a:lnTo>
                  <a:lnTo>
                    <a:pt x="15065" y="101343"/>
                  </a:lnTo>
                  <a:close/>
                </a:path>
                <a:path w="397510" h="203200">
                  <a:moveTo>
                    <a:pt x="390287" y="97233"/>
                  </a:moveTo>
                  <a:lnTo>
                    <a:pt x="382131" y="101343"/>
                  </a:lnTo>
                  <a:lnTo>
                    <a:pt x="390287" y="105450"/>
                  </a:lnTo>
                  <a:lnTo>
                    <a:pt x="390287" y="97233"/>
                  </a:lnTo>
                  <a:close/>
                </a:path>
                <a:path w="397510" h="203200">
                  <a:moveTo>
                    <a:pt x="394395" y="97233"/>
                  </a:moveTo>
                  <a:lnTo>
                    <a:pt x="390287" y="97233"/>
                  </a:lnTo>
                  <a:lnTo>
                    <a:pt x="390287" y="105450"/>
                  </a:lnTo>
                  <a:lnTo>
                    <a:pt x="394395" y="105450"/>
                  </a:lnTo>
                  <a:lnTo>
                    <a:pt x="397134" y="101343"/>
                  </a:lnTo>
                  <a:lnTo>
                    <a:pt x="394395" y="97233"/>
                  </a:lnTo>
                  <a:close/>
                </a:path>
                <a:path w="397510" h="203200">
                  <a:moveTo>
                    <a:pt x="23279" y="97233"/>
                  </a:moveTo>
                  <a:lnTo>
                    <a:pt x="6846" y="97233"/>
                  </a:lnTo>
                  <a:lnTo>
                    <a:pt x="15065" y="101343"/>
                  </a:lnTo>
                  <a:lnTo>
                    <a:pt x="23279" y="97233"/>
                  </a:lnTo>
                  <a:close/>
                </a:path>
                <a:path w="397510" h="203200">
                  <a:moveTo>
                    <a:pt x="217623" y="8216"/>
                  </a:moveTo>
                  <a:lnTo>
                    <a:pt x="201306" y="8216"/>
                  </a:lnTo>
                  <a:lnTo>
                    <a:pt x="199244" y="9247"/>
                  </a:lnTo>
                  <a:lnTo>
                    <a:pt x="382131" y="101343"/>
                  </a:lnTo>
                  <a:lnTo>
                    <a:pt x="390287" y="97233"/>
                  </a:lnTo>
                  <a:lnTo>
                    <a:pt x="394395" y="97233"/>
                  </a:lnTo>
                  <a:lnTo>
                    <a:pt x="217623" y="8216"/>
                  </a:lnTo>
                  <a:close/>
                </a:path>
                <a:path w="397510" h="203200">
                  <a:moveTo>
                    <a:pt x="201306" y="8216"/>
                  </a:moveTo>
                  <a:lnTo>
                    <a:pt x="197197" y="8216"/>
                  </a:lnTo>
                  <a:lnTo>
                    <a:pt x="199244" y="9247"/>
                  </a:lnTo>
                  <a:lnTo>
                    <a:pt x="201306" y="8216"/>
                  </a:lnTo>
                  <a:close/>
                </a:path>
              </a:pathLst>
            </a:custGeom>
            <a:solidFill>
              <a:srgbClr val="000000"/>
            </a:solidFill>
          </p:spPr>
          <p:txBody>
            <a:bodyPr wrap="square" lIns="0" tIns="0" rIns="0" bIns="0" rtlCol="0"/>
            <a:lstStyle/>
            <a:p>
              <a:endParaRPr/>
            </a:p>
          </p:txBody>
        </p:sp>
        <p:sp>
          <p:nvSpPr>
            <p:cNvPr id="45" name="object 44"/>
            <p:cNvSpPr/>
            <p:nvPr/>
          </p:nvSpPr>
          <p:spPr>
            <a:xfrm>
              <a:off x="2854830" y="3905136"/>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46" name="object 45"/>
            <p:cNvSpPr/>
            <p:nvPr/>
          </p:nvSpPr>
          <p:spPr>
            <a:xfrm>
              <a:off x="2849353" y="3901028"/>
              <a:ext cx="397510" cy="145415"/>
            </a:xfrm>
            <a:custGeom>
              <a:avLst/>
              <a:gdLst/>
              <a:ahLst/>
              <a:cxnLst/>
              <a:rect l="l" t="t" r="r" b="b"/>
              <a:pathLst>
                <a:path w="397510" h="145414">
                  <a:moveTo>
                    <a:pt x="393026" y="0"/>
                  </a:moveTo>
                  <a:lnTo>
                    <a:pt x="5477" y="0"/>
                  </a:lnTo>
                  <a:lnTo>
                    <a:pt x="1369" y="1369"/>
                  </a:lnTo>
                  <a:lnTo>
                    <a:pt x="0" y="4108"/>
                  </a:lnTo>
                  <a:lnTo>
                    <a:pt x="0" y="141057"/>
                  </a:lnTo>
                  <a:lnTo>
                    <a:pt x="1369" y="143795"/>
                  </a:lnTo>
                  <a:lnTo>
                    <a:pt x="5477" y="145166"/>
                  </a:lnTo>
                  <a:lnTo>
                    <a:pt x="393026" y="145166"/>
                  </a:lnTo>
                  <a:lnTo>
                    <a:pt x="395765" y="143795"/>
                  </a:lnTo>
                  <a:lnTo>
                    <a:pt x="397134" y="141057"/>
                  </a:lnTo>
                  <a:lnTo>
                    <a:pt x="9585" y="141057"/>
                  </a:lnTo>
                  <a:lnTo>
                    <a:pt x="5477" y="136949"/>
                  </a:lnTo>
                  <a:lnTo>
                    <a:pt x="9585" y="136949"/>
                  </a:lnTo>
                  <a:lnTo>
                    <a:pt x="9585" y="8216"/>
                  </a:lnTo>
                  <a:lnTo>
                    <a:pt x="5477" y="8216"/>
                  </a:lnTo>
                  <a:lnTo>
                    <a:pt x="9585" y="4108"/>
                  </a:lnTo>
                  <a:lnTo>
                    <a:pt x="397134" y="4108"/>
                  </a:lnTo>
                  <a:lnTo>
                    <a:pt x="395765" y="1369"/>
                  </a:lnTo>
                  <a:lnTo>
                    <a:pt x="393026" y="0"/>
                  </a:lnTo>
                  <a:close/>
                </a:path>
                <a:path w="397510" h="145414">
                  <a:moveTo>
                    <a:pt x="9585" y="136949"/>
                  </a:moveTo>
                  <a:lnTo>
                    <a:pt x="5477" y="136949"/>
                  </a:lnTo>
                  <a:lnTo>
                    <a:pt x="9585" y="141057"/>
                  </a:lnTo>
                  <a:lnTo>
                    <a:pt x="9585" y="136949"/>
                  </a:lnTo>
                  <a:close/>
                </a:path>
                <a:path w="397510" h="145414">
                  <a:moveTo>
                    <a:pt x="388918" y="136949"/>
                  </a:moveTo>
                  <a:lnTo>
                    <a:pt x="9585" y="136949"/>
                  </a:lnTo>
                  <a:lnTo>
                    <a:pt x="9585" y="141057"/>
                  </a:lnTo>
                  <a:lnTo>
                    <a:pt x="388918" y="141057"/>
                  </a:lnTo>
                  <a:lnTo>
                    <a:pt x="388918" y="136949"/>
                  </a:lnTo>
                  <a:close/>
                </a:path>
                <a:path w="397510" h="145414">
                  <a:moveTo>
                    <a:pt x="388918" y="4108"/>
                  </a:moveTo>
                  <a:lnTo>
                    <a:pt x="388918" y="141057"/>
                  </a:lnTo>
                  <a:lnTo>
                    <a:pt x="393026" y="136949"/>
                  </a:lnTo>
                  <a:lnTo>
                    <a:pt x="397134" y="136949"/>
                  </a:lnTo>
                  <a:lnTo>
                    <a:pt x="397134" y="8216"/>
                  </a:lnTo>
                  <a:lnTo>
                    <a:pt x="393026" y="8216"/>
                  </a:lnTo>
                  <a:lnTo>
                    <a:pt x="388918" y="4108"/>
                  </a:lnTo>
                  <a:close/>
                </a:path>
                <a:path w="397510" h="145414">
                  <a:moveTo>
                    <a:pt x="397134" y="136949"/>
                  </a:moveTo>
                  <a:lnTo>
                    <a:pt x="393026" y="136949"/>
                  </a:lnTo>
                  <a:lnTo>
                    <a:pt x="388918" y="141057"/>
                  </a:lnTo>
                  <a:lnTo>
                    <a:pt x="397134" y="141057"/>
                  </a:lnTo>
                  <a:lnTo>
                    <a:pt x="397134" y="136949"/>
                  </a:lnTo>
                  <a:close/>
                </a:path>
                <a:path w="397510" h="145414">
                  <a:moveTo>
                    <a:pt x="9585" y="4108"/>
                  </a:moveTo>
                  <a:lnTo>
                    <a:pt x="5477" y="8216"/>
                  </a:lnTo>
                  <a:lnTo>
                    <a:pt x="9585" y="8216"/>
                  </a:lnTo>
                  <a:lnTo>
                    <a:pt x="9585" y="4108"/>
                  </a:lnTo>
                  <a:close/>
                </a:path>
                <a:path w="397510" h="145414">
                  <a:moveTo>
                    <a:pt x="388918" y="4108"/>
                  </a:moveTo>
                  <a:lnTo>
                    <a:pt x="9585" y="4108"/>
                  </a:lnTo>
                  <a:lnTo>
                    <a:pt x="9585" y="8216"/>
                  </a:lnTo>
                  <a:lnTo>
                    <a:pt x="388918" y="8216"/>
                  </a:lnTo>
                  <a:lnTo>
                    <a:pt x="388918" y="4108"/>
                  </a:lnTo>
                  <a:close/>
                </a:path>
                <a:path w="397510" h="145414">
                  <a:moveTo>
                    <a:pt x="397134" y="4108"/>
                  </a:moveTo>
                  <a:lnTo>
                    <a:pt x="388918" y="4108"/>
                  </a:lnTo>
                  <a:lnTo>
                    <a:pt x="393026" y="8216"/>
                  </a:lnTo>
                  <a:lnTo>
                    <a:pt x="397134" y="8216"/>
                  </a:lnTo>
                  <a:lnTo>
                    <a:pt x="397134" y="4108"/>
                  </a:lnTo>
                  <a:close/>
                </a:path>
              </a:pathLst>
            </a:custGeom>
            <a:solidFill>
              <a:srgbClr val="000000"/>
            </a:solidFill>
          </p:spPr>
          <p:txBody>
            <a:bodyPr wrap="square" lIns="0" tIns="0" rIns="0" bIns="0" rtlCol="0"/>
            <a:lstStyle/>
            <a:p>
              <a:endParaRPr/>
            </a:p>
          </p:txBody>
        </p:sp>
        <p:sp>
          <p:nvSpPr>
            <p:cNvPr id="47" name="object 46"/>
            <p:cNvSpPr/>
            <p:nvPr/>
          </p:nvSpPr>
          <p:spPr>
            <a:xfrm>
              <a:off x="2854830" y="4099604"/>
              <a:ext cx="387985" cy="194945"/>
            </a:xfrm>
            <a:custGeom>
              <a:avLst/>
              <a:gdLst/>
              <a:ahLst/>
              <a:cxnLst/>
              <a:rect l="l" t="t" r="r" b="b"/>
              <a:pathLst>
                <a:path w="387985" h="194945">
                  <a:moveTo>
                    <a:pt x="193089" y="0"/>
                  </a:moveTo>
                  <a:lnTo>
                    <a:pt x="0" y="97233"/>
                  </a:lnTo>
                  <a:lnTo>
                    <a:pt x="193089" y="194467"/>
                  </a:lnTo>
                  <a:lnTo>
                    <a:pt x="387549" y="97233"/>
                  </a:lnTo>
                  <a:lnTo>
                    <a:pt x="193089" y="0"/>
                  </a:lnTo>
                  <a:close/>
                </a:path>
              </a:pathLst>
            </a:custGeom>
            <a:solidFill>
              <a:srgbClr val="CCECFF"/>
            </a:solidFill>
          </p:spPr>
          <p:txBody>
            <a:bodyPr wrap="square" lIns="0" tIns="0" rIns="0" bIns="0" rtlCol="0"/>
            <a:lstStyle/>
            <a:p>
              <a:endParaRPr/>
            </a:p>
          </p:txBody>
        </p:sp>
        <p:sp>
          <p:nvSpPr>
            <p:cNvPr id="48" name="object 47"/>
            <p:cNvSpPr/>
            <p:nvPr/>
          </p:nvSpPr>
          <p:spPr>
            <a:xfrm>
              <a:off x="2849353" y="4095495"/>
              <a:ext cx="397510" cy="201930"/>
            </a:xfrm>
            <a:custGeom>
              <a:avLst/>
              <a:gdLst/>
              <a:ahLst/>
              <a:cxnLst/>
              <a:rect l="l" t="t" r="r" b="b"/>
              <a:pathLst>
                <a:path w="397510" h="201929">
                  <a:moveTo>
                    <a:pt x="201306" y="0"/>
                  </a:moveTo>
                  <a:lnTo>
                    <a:pt x="197197" y="0"/>
                  </a:lnTo>
                  <a:lnTo>
                    <a:pt x="2739" y="97233"/>
                  </a:lnTo>
                  <a:lnTo>
                    <a:pt x="0" y="101342"/>
                  </a:lnTo>
                  <a:lnTo>
                    <a:pt x="2739" y="104081"/>
                  </a:lnTo>
                  <a:lnTo>
                    <a:pt x="197197" y="201315"/>
                  </a:lnTo>
                  <a:lnTo>
                    <a:pt x="201306" y="201315"/>
                  </a:lnTo>
                  <a:lnTo>
                    <a:pt x="214905" y="194467"/>
                  </a:lnTo>
                  <a:lnTo>
                    <a:pt x="197197" y="194467"/>
                  </a:lnTo>
                  <a:lnTo>
                    <a:pt x="199244" y="193436"/>
                  </a:lnTo>
                  <a:lnTo>
                    <a:pt x="20541" y="104081"/>
                  </a:lnTo>
                  <a:lnTo>
                    <a:pt x="6846" y="104081"/>
                  </a:lnTo>
                  <a:lnTo>
                    <a:pt x="6846" y="97233"/>
                  </a:lnTo>
                  <a:lnTo>
                    <a:pt x="20737" y="97233"/>
                  </a:lnTo>
                  <a:lnTo>
                    <a:pt x="199244" y="9233"/>
                  </a:lnTo>
                  <a:lnTo>
                    <a:pt x="197197" y="8216"/>
                  </a:lnTo>
                  <a:lnTo>
                    <a:pt x="217623" y="8216"/>
                  </a:lnTo>
                  <a:lnTo>
                    <a:pt x="201306" y="0"/>
                  </a:lnTo>
                  <a:close/>
                </a:path>
                <a:path w="397510" h="201929">
                  <a:moveTo>
                    <a:pt x="199244" y="193436"/>
                  </a:moveTo>
                  <a:lnTo>
                    <a:pt x="197197" y="194467"/>
                  </a:lnTo>
                  <a:lnTo>
                    <a:pt x="201306" y="194467"/>
                  </a:lnTo>
                  <a:lnTo>
                    <a:pt x="199244" y="193436"/>
                  </a:lnTo>
                  <a:close/>
                </a:path>
                <a:path w="397510" h="201929">
                  <a:moveTo>
                    <a:pt x="383439" y="100681"/>
                  </a:moveTo>
                  <a:lnTo>
                    <a:pt x="199244" y="193436"/>
                  </a:lnTo>
                  <a:lnTo>
                    <a:pt x="201306" y="194467"/>
                  </a:lnTo>
                  <a:lnTo>
                    <a:pt x="214905" y="194467"/>
                  </a:lnTo>
                  <a:lnTo>
                    <a:pt x="394395" y="104081"/>
                  </a:lnTo>
                  <a:lnTo>
                    <a:pt x="390287" y="104081"/>
                  </a:lnTo>
                  <a:lnTo>
                    <a:pt x="383439" y="100681"/>
                  </a:lnTo>
                  <a:close/>
                </a:path>
                <a:path w="397510" h="201929">
                  <a:moveTo>
                    <a:pt x="6846" y="97233"/>
                  </a:moveTo>
                  <a:lnTo>
                    <a:pt x="6846" y="104081"/>
                  </a:lnTo>
                  <a:lnTo>
                    <a:pt x="13742" y="100681"/>
                  </a:lnTo>
                  <a:lnTo>
                    <a:pt x="6846" y="97233"/>
                  </a:lnTo>
                  <a:close/>
                </a:path>
                <a:path w="397510" h="201929">
                  <a:moveTo>
                    <a:pt x="13742" y="100681"/>
                  </a:moveTo>
                  <a:lnTo>
                    <a:pt x="6846" y="104081"/>
                  </a:lnTo>
                  <a:lnTo>
                    <a:pt x="20541" y="104081"/>
                  </a:lnTo>
                  <a:lnTo>
                    <a:pt x="13742" y="100681"/>
                  </a:lnTo>
                  <a:close/>
                </a:path>
                <a:path w="397510" h="201929">
                  <a:moveTo>
                    <a:pt x="390287" y="97233"/>
                  </a:moveTo>
                  <a:lnTo>
                    <a:pt x="383439" y="100681"/>
                  </a:lnTo>
                  <a:lnTo>
                    <a:pt x="390287" y="104081"/>
                  </a:lnTo>
                  <a:lnTo>
                    <a:pt x="390287" y="97233"/>
                  </a:lnTo>
                  <a:close/>
                </a:path>
                <a:path w="397510" h="201929">
                  <a:moveTo>
                    <a:pt x="394395" y="97233"/>
                  </a:moveTo>
                  <a:lnTo>
                    <a:pt x="390287" y="97233"/>
                  </a:lnTo>
                  <a:lnTo>
                    <a:pt x="390287" y="104081"/>
                  </a:lnTo>
                  <a:lnTo>
                    <a:pt x="394395" y="104081"/>
                  </a:lnTo>
                  <a:lnTo>
                    <a:pt x="397134" y="101342"/>
                  </a:lnTo>
                  <a:lnTo>
                    <a:pt x="394395" y="97233"/>
                  </a:lnTo>
                  <a:close/>
                </a:path>
                <a:path w="397510" h="201929">
                  <a:moveTo>
                    <a:pt x="20737" y="97233"/>
                  </a:moveTo>
                  <a:lnTo>
                    <a:pt x="6846" y="97233"/>
                  </a:lnTo>
                  <a:lnTo>
                    <a:pt x="13742" y="100681"/>
                  </a:lnTo>
                  <a:lnTo>
                    <a:pt x="20737" y="97233"/>
                  </a:lnTo>
                  <a:close/>
                </a:path>
                <a:path w="397510" h="201929">
                  <a:moveTo>
                    <a:pt x="217623" y="8216"/>
                  </a:moveTo>
                  <a:lnTo>
                    <a:pt x="201306" y="8216"/>
                  </a:lnTo>
                  <a:lnTo>
                    <a:pt x="199244" y="9233"/>
                  </a:lnTo>
                  <a:lnTo>
                    <a:pt x="383439" y="100681"/>
                  </a:lnTo>
                  <a:lnTo>
                    <a:pt x="390287" y="97233"/>
                  </a:lnTo>
                  <a:lnTo>
                    <a:pt x="394395" y="97233"/>
                  </a:lnTo>
                  <a:lnTo>
                    <a:pt x="217623" y="8216"/>
                  </a:lnTo>
                  <a:close/>
                </a:path>
                <a:path w="397510" h="201929">
                  <a:moveTo>
                    <a:pt x="201306" y="8216"/>
                  </a:moveTo>
                  <a:lnTo>
                    <a:pt x="197197" y="8216"/>
                  </a:lnTo>
                  <a:lnTo>
                    <a:pt x="199244" y="9233"/>
                  </a:lnTo>
                  <a:lnTo>
                    <a:pt x="201306" y="8216"/>
                  </a:lnTo>
                  <a:close/>
                </a:path>
              </a:pathLst>
            </a:custGeom>
            <a:solidFill>
              <a:srgbClr val="000000"/>
            </a:solidFill>
          </p:spPr>
          <p:txBody>
            <a:bodyPr wrap="square" lIns="0" tIns="0" rIns="0" bIns="0" rtlCol="0"/>
            <a:lstStyle/>
            <a:p>
              <a:endParaRPr/>
            </a:p>
          </p:txBody>
        </p:sp>
        <p:sp>
          <p:nvSpPr>
            <p:cNvPr id="49" name="object 48"/>
            <p:cNvSpPr/>
            <p:nvPr/>
          </p:nvSpPr>
          <p:spPr>
            <a:xfrm>
              <a:off x="3242379" y="4358437"/>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50" name="object 49"/>
            <p:cNvSpPr/>
            <p:nvPr/>
          </p:nvSpPr>
          <p:spPr>
            <a:xfrm>
              <a:off x="3238271" y="4354329"/>
              <a:ext cx="396240" cy="145415"/>
            </a:xfrm>
            <a:custGeom>
              <a:avLst/>
              <a:gdLst/>
              <a:ahLst/>
              <a:cxnLst/>
              <a:rect l="l" t="t" r="r" b="b"/>
              <a:pathLst>
                <a:path w="396239" h="145414">
                  <a:moveTo>
                    <a:pt x="391655" y="0"/>
                  </a:moveTo>
                  <a:lnTo>
                    <a:pt x="4108" y="0"/>
                  </a:lnTo>
                  <a:lnTo>
                    <a:pt x="1369" y="1370"/>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70"/>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51" name="object 50"/>
            <p:cNvSpPr/>
            <p:nvPr/>
          </p:nvSpPr>
          <p:spPr>
            <a:xfrm>
              <a:off x="3242379" y="4552905"/>
              <a:ext cx="387985" cy="63500"/>
            </a:xfrm>
            <a:custGeom>
              <a:avLst/>
              <a:gdLst/>
              <a:ahLst/>
              <a:cxnLst/>
              <a:rect l="l" t="t" r="r" b="b"/>
              <a:pathLst>
                <a:path w="387985" h="63500">
                  <a:moveTo>
                    <a:pt x="387548" y="0"/>
                  </a:moveTo>
                  <a:lnTo>
                    <a:pt x="0" y="0"/>
                  </a:lnTo>
                  <a:lnTo>
                    <a:pt x="0" y="62996"/>
                  </a:lnTo>
                  <a:lnTo>
                    <a:pt x="387548" y="62996"/>
                  </a:lnTo>
                  <a:lnTo>
                    <a:pt x="387548" y="0"/>
                  </a:lnTo>
                  <a:close/>
                </a:path>
              </a:pathLst>
            </a:custGeom>
            <a:solidFill>
              <a:srgbClr val="99CCFF"/>
            </a:solidFill>
          </p:spPr>
          <p:txBody>
            <a:bodyPr wrap="square" lIns="0" tIns="0" rIns="0" bIns="0" rtlCol="0"/>
            <a:lstStyle/>
            <a:p>
              <a:endParaRPr/>
            </a:p>
          </p:txBody>
        </p:sp>
        <p:sp>
          <p:nvSpPr>
            <p:cNvPr id="52" name="object 51"/>
            <p:cNvSpPr/>
            <p:nvPr/>
          </p:nvSpPr>
          <p:spPr>
            <a:xfrm>
              <a:off x="3238271" y="4547428"/>
              <a:ext cx="396240" cy="68580"/>
            </a:xfrm>
            <a:custGeom>
              <a:avLst/>
              <a:gdLst/>
              <a:ahLst/>
              <a:cxnLst/>
              <a:rect l="l" t="t" r="r" b="b"/>
              <a:pathLst>
                <a:path w="396239" h="68579">
                  <a:moveTo>
                    <a:pt x="391655" y="0"/>
                  </a:moveTo>
                  <a:lnTo>
                    <a:pt x="4108" y="0"/>
                  </a:lnTo>
                  <a:lnTo>
                    <a:pt x="1369" y="1370"/>
                  </a:lnTo>
                  <a:lnTo>
                    <a:pt x="0" y="5478"/>
                  </a:lnTo>
                  <a:lnTo>
                    <a:pt x="0" y="68474"/>
                  </a:lnTo>
                  <a:lnTo>
                    <a:pt x="8215" y="68474"/>
                  </a:lnTo>
                  <a:lnTo>
                    <a:pt x="8215" y="9587"/>
                  </a:lnTo>
                  <a:lnTo>
                    <a:pt x="4108" y="9587"/>
                  </a:lnTo>
                  <a:lnTo>
                    <a:pt x="8215" y="5478"/>
                  </a:lnTo>
                  <a:lnTo>
                    <a:pt x="395763" y="5478"/>
                  </a:lnTo>
                  <a:lnTo>
                    <a:pt x="394394" y="1370"/>
                  </a:lnTo>
                  <a:lnTo>
                    <a:pt x="391655" y="0"/>
                  </a:lnTo>
                  <a:close/>
                </a:path>
                <a:path w="396239" h="68579">
                  <a:moveTo>
                    <a:pt x="387546" y="5478"/>
                  </a:moveTo>
                  <a:lnTo>
                    <a:pt x="387546" y="68474"/>
                  </a:lnTo>
                  <a:lnTo>
                    <a:pt x="395763" y="68474"/>
                  </a:lnTo>
                  <a:lnTo>
                    <a:pt x="395763" y="9587"/>
                  </a:lnTo>
                  <a:lnTo>
                    <a:pt x="391655" y="9587"/>
                  </a:lnTo>
                  <a:lnTo>
                    <a:pt x="387546" y="5478"/>
                  </a:lnTo>
                  <a:close/>
                </a:path>
                <a:path w="396239" h="68579">
                  <a:moveTo>
                    <a:pt x="8215" y="5478"/>
                  </a:moveTo>
                  <a:lnTo>
                    <a:pt x="4108" y="9587"/>
                  </a:lnTo>
                  <a:lnTo>
                    <a:pt x="8215" y="9587"/>
                  </a:lnTo>
                  <a:lnTo>
                    <a:pt x="8215" y="5478"/>
                  </a:lnTo>
                  <a:close/>
                </a:path>
                <a:path w="396239" h="68579">
                  <a:moveTo>
                    <a:pt x="387546" y="5478"/>
                  </a:moveTo>
                  <a:lnTo>
                    <a:pt x="8215" y="5478"/>
                  </a:lnTo>
                  <a:lnTo>
                    <a:pt x="8215" y="9587"/>
                  </a:lnTo>
                  <a:lnTo>
                    <a:pt x="387546" y="9587"/>
                  </a:lnTo>
                  <a:lnTo>
                    <a:pt x="387546" y="5478"/>
                  </a:lnTo>
                  <a:close/>
                </a:path>
                <a:path w="396239" h="6857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pic>
          <p:nvPicPr>
            <p:cNvPr id="53" name="object 52"/>
            <p:cNvPicPr/>
            <p:nvPr/>
          </p:nvPicPr>
          <p:blipFill>
            <a:blip r:embed="rId6" cstate="print"/>
            <a:stretch>
              <a:fillRect/>
            </a:stretch>
          </p:blipFill>
          <p:spPr>
            <a:xfrm>
              <a:off x="2616550" y="4192729"/>
              <a:ext cx="238279" cy="165708"/>
            </a:xfrm>
            <a:prstGeom prst="rect">
              <a:avLst/>
            </a:prstGeom>
          </p:spPr>
        </p:pic>
        <p:pic>
          <p:nvPicPr>
            <p:cNvPr id="54" name="object 53"/>
            <p:cNvPicPr/>
            <p:nvPr/>
          </p:nvPicPr>
          <p:blipFill>
            <a:blip r:embed="rId7" cstate="print"/>
            <a:stretch>
              <a:fillRect/>
            </a:stretch>
          </p:blipFill>
          <p:spPr>
            <a:xfrm>
              <a:off x="3242379" y="4192729"/>
              <a:ext cx="238279" cy="165708"/>
            </a:xfrm>
            <a:prstGeom prst="rect">
              <a:avLst/>
            </a:prstGeom>
          </p:spPr>
        </p:pic>
        <p:sp>
          <p:nvSpPr>
            <p:cNvPr id="55" name="object 54"/>
            <p:cNvSpPr/>
            <p:nvPr/>
          </p:nvSpPr>
          <p:spPr>
            <a:xfrm>
              <a:off x="2656263" y="4495388"/>
              <a:ext cx="8255" cy="57785"/>
            </a:xfrm>
            <a:custGeom>
              <a:avLst/>
              <a:gdLst/>
              <a:ahLst/>
              <a:cxnLst/>
              <a:rect l="l" t="t" r="r" b="b"/>
              <a:pathLst>
                <a:path w="8255" h="57785">
                  <a:moveTo>
                    <a:pt x="8216" y="0"/>
                  </a:moveTo>
                  <a:lnTo>
                    <a:pt x="0" y="0"/>
                  </a:lnTo>
                  <a:lnTo>
                    <a:pt x="0" y="57518"/>
                  </a:lnTo>
                  <a:lnTo>
                    <a:pt x="8216" y="57518"/>
                  </a:lnTo>
                  <a:lnTo>
                    <a:pt x="8216" y="0"/>
                  </a:lnTo>
                  <a:close/>
                </a:path>
              </a:pathLst>
            </a:custGeom>
            <a:solidFill>
              <a:srgbClr val="000000"/>
            </a:solidFill>
          </p:spPr>
          <p:txBody>
            <a:bodyPr wrap="square" lIns="0" tIns="0" rIns="0" bIns="0" rtlCol="0"/>
            <a:lstStyle/>
            <a:p>
              <a:endParaRPr/>
            </a:p>
          </p:txBody>
        </p:sp>
        <p:sp>
          <p:nvSpPr>
            <p:cNvPr id="56" name="object 55"/>
            <p:cNvSpPr/>
            <p:nvPr/>
          </p:nvSpPr>
          <p:spPr>
            <a:xfrm>
              <a:off x="2465913" y="4358437"/>
              <a:ext cx="389255" cy="137160"/>
            </a:xfrm>
            <a:custGeom>
              <a:avLst/>
              <a:gdLst/>
              <a:ahLst/>
              <a:cxnLst/>
              <a:rect l="l" t="t" r="r" b="b"/>
              <a:pathLst>
                <a:path w="389255" h="137160">
                  <a:moveTo>
                    <a:pt x="388917" y="0"/>
                  </a:moveTo>
                  <a:lnTo>
                    <a:pt x="0" y="0"/>
                  </a:lnTo>
                  <a:lnTo>
                    <a:pt x="0" y="136949"/>
                  </a:lnTo>
                  <a:lnTo>
                    <a:pt x="388917" y="136949"/>
                  </a:lnTo>
                  <a:lnTo>
                    <a:pt x="388917" y="0"/>
                  </a:lnTo>
                  <a:close/>
                </a:path>
              </a:pathLst>
            </a:custGeom>
            <a:solidFill>
              <a:srgbClr val="99CCFF"/>
            </a:solidFill>
          </p:spPr>
          <p:txBody>
            <a:bodyPr wrap="square" lIns="0" tIns="0" rIns="0" bIns="0" rtlCol="0"/>
            <a:lstStyle/>
            <a:p>
              <a:endParaRPr/>
            </a:p>
          </p:txBody>
        </p:sp>
        <p:sp>
          <p:nvSpPr>
            <p:cNvPr id="57" name="object 56"/>
            <p:cNvSpPr/>
            <p:nvPr/>
          </p:nvSpPr>
          <p:spPr>
            <a:xfrm>
              <a:off x="2461804" y="4354329"/>
              <a:ext cx="397510" cy="145415"/>
            </a:xfrm>
            <a:custGeom>
              <a:avLst/>
              <a:gdLst/>
              <a:ahLst/>
              <a:cxnLst/>
              <a:rect l="l" t="t" r="r" b="b"/>
              <a:pathLst>
                <a:path w="397510" h="145414">
                  <a:moveTo>
                    <a:pt x="393025" y="0"/>
                  </a:moveTo>
                  <a:lnTo>
                    <a:pt x="4108" y="0"/>
                  </a:lnTo>
                  <a:lnTo>
                    <a:pt x="1369" y="1370"/>
                  </a:lnTo>
                  <a:lnTo>
                    <a:pt x="0" y="4108"/>
                  </a:lnTo>
                  <a:lnTo>
                    <a:pt x="0" y="141057"/>
                  </a:lnTo>
                  <a:lnTo>
                    <a:pt x="1369" y="143797"/>
                  </a:lnTo>
                  <a:lnTo>
                    <a:pt x="4108" y="145166"/>
                  </a:lnTo>
                  <a:lnTo>
                    <a:pt x="393025" y="145166"/>
                  </a:lnTo>
                  <a:lnTo>
                    <a:pt x="395765" y="143797"/>
                  </a:lnTo>
                  <a:lnTo>
                    <a:pt x="397134" y="141057"/>
                  </a:lnTo>
                  <a:lnTo>
                    <a:pt x="8216" y="141057"/>
                  </a:lnTo>
                  <a:lnTo>
                    <a:pt x="4108" y="136949"/>
                  </a:lnTo>
                  <a:lnTo>
                    <a:pt x="8216" y="136949"/>
                  </a:lnTo>
                  <a:lnTo>
                    <a:pt x="8216" y="8216"/>
                  </a:lnTo>
                  <a:lnTo>
                    <a:pt x="4108" y="8216"/>
                  </a:lnTo>
                  <a:lnTo>
                    <a:pt x="8216" y="4108"/>
                  </a:lnTo>
                  <a:lnTo>
                    <a:pt x="397134" y="4108"/>
                  </a:lnTo>
                  <a:lnTo>
                    <a:pt x="395765" y="1370"/>
                  </a:lnTo>
                  <a:lnTo>
                    <a:pt x="393025" y="0"/>
                  </a:lnTo>
                  <a:close/>
                </a:path>
                <a:path w="397510" h="145414">
                  <a:moveTo>
                    <a:pt x="8216" y="136949"/>
                  </a:moveTo>
                  <a:lnTo>
                    <a:pt x="4108" y="136949"/>
                  </a:lnTo>
                  <a:lnTo>
                    <a:pt x="8216" y="141057"/>
                  </a:lnTo>
                  <a:lnTo>
                    <a:pt x="8216" y="136949"/>
                  </a:lnTo>
                  <a:close/>
                </a:path>
                <a:path w="397510" h="145414">
                  <a:moveTo>
                    <a:pt x="387548" y="136949"/>
                  </a:moveTo>
                  <a:lnTo>
                    <a:pt x="8216" y="136949"/>
                  </a:lnTo>
                  <a:lnTo>
                    <a:pt x="8216" y="141057"/>
                  </a:lnTo>
                  <a:lnTo>
                    <a:pt x="387548" y="141057"/>
                  </a:lnTo>
                  <a:lnTo>
                    <a:pt x="387548" y="136949"/>
                  </a:lnTo>
                  <a:close/>
                </a:path>
                <a:path w="397510" h="145414">
                  <a:moveTo>
                    <a:pt x="387548" y="4108"/>
                  </a:moveTo>
                  <a:lnTo>
                    <a:pt x="387548" y="141057"/>
                  </a:lnTo>
                  <a:lnTo>
                    <a:pt x="393025" y="136949"/>
                  </a:lnTo>
                  <a:lnTo>
                    <a:pt x="397134" y="136949"/>
                  </a:lnTo>
                  <a:lnTo>
                    <a:pt x="397134" y="8216"/>
                  </a:lnTo>
                  <a:lnTo>
                    <a:pt x="393025" y="8216"/>
                  </a:lnTo>
                  <a:lnTo>
                    <a:pt x="387548" y="4108"/>
                  </a:lnTo>
                  <a:close/>
                </a:path>
                <a:path w="397510" h="145414">
                  <a:moveTo>
                    <a:pt x="397134" y="136949"/>
                  </a:moveTo>
                  <a:lnTo>
                    <a:pt x="393025" y="136949"/>
                  </a:lnTo>
                  <a:lnTo>
                    <a:pt x="387548" y="141057"/>
                  </a:lnTo>
                  <a:lnTo>
                    <a:pt x="397134" y="141057"/>
                  </a:lnTo>
                  <a:lnTo>
                    <a:pt x="397134" y="136949"/>
                  </a:lnTo>
                  <a:close/>
                </a:path>
                <a:path w="397510" h="145414">
                  <a:moveTo>
                    <a:pt x="8216" y="4108"/>
                  </a:moveTo>
                  <a:lnTo>
                    <a:pt x="4108" y="8216"/>
                  </a:lnTo>
                  <a:lnTo>
                    <a:pt x="8216" y="8216"/>
                  </a:lnTo>
                  <a:lnTo>
                    <a:pt x="8216" y="4108"/>
                  </a:lnTo>
                  <a:close/>
                </a:path>
                <a:path w="397510" h="145414">
                  <a:moveTo>
                    <a:pt x="387548" y="4108"/>
                  </a:moveTo>
                  <a:lnTo>
                    <a:pt x="8216" y="4108"/>
                  </a:lnTo>
                  <a:lnTo>
                    <a:pt x="8216" y="8216"/>
                  </a:lnTo>
                  <a:lnTo>
                    <a:pt x="387548" y="8216"/>
                  </a:lnTo>
                  <a:lnTo>
                    <a:pt x="387548" y="4108"/>
                  </a:lnTo>
                  <a:close/>
                </a:path>
                <a:path w="397510" h="145414">
                  <a:moveTo>
                    <a:pt x="397134" y="4108"/>
                  </a:moveTo>
                  <a:lnTo>
                    <a:pt x="387548" y="4108"/>
                  </a:lnTo>
                  <a:lnTo>
                    <a:pt x="393025" y="8216"/>
                  </a:lnTo>
                  <a:lnTo>
                    <a:pt x="397134" y="8216"/>
                  </a:lnTo>
                  <a:lnTo>
                    <a:pt x="397134" y="4108"/>
                  </a:lnTo>
                  <a:close/>
                </a:path>
              </a:pathLst>
            </a:custGeom>
            <a:solidFill>
              <a:srgbClr val="000000"/>
            </a:solidFill>
          </p:spPr>
          <p:txBody>
            <a:bodyPr wrap="square" lIns="0" tIns="0" rIns="0" bIns="0" rtlCol="0"/>
            <a:lstStyle/>
            <a:p>
              <a:endParaRPr/>
            </a:p>
          </p:txBody>
        </p:sp>
        <p:sp>
          <p:nvSpPr>
            <p:cNvPr id="58" name="object 57"/>
            <p:cNvSpPr/>
            <p:nvPr/>
          </p:nvSpPr>
          <p:spPr>
            <a:xfrm>
              <a:off x="2465913" y="4552905"/>
              <a:ext cx="389255" cy="63500"/>
            </a:xfrm>
            <a:custGeom>
              <a:avLst/>
              <a:gdLst/>
              <a:ahLst/>
              <a:cxnLst/>
              <a:rect l="l" t="t" r="r" b="b"/>
              <a:pathLst>
                <a:path w="389255" h="63500">
                  <a:moveTo>
                    <a:pt x="388917" y="0"/>
                  </a:moveTo>
                  <a:lnTo>
                    <a:pt x="0" y="0"/>
                  </a:lnTo>
                  <a:lnTo>
                    <a:pt x="0" y="62996"/>
                  </a:lnTo>
                  <a:lnTo>
                    <a:pt x="388917" y="62996"/>
                  </a:lnTo>
                  <a:lnTo>
                    <a:pt x="388917" y="0"/>
                  </a:lnTo>
                  <a:close/>
                </a:path>
              </a:pathLst>
            </a:custGeom>
            <a:solidFill>
              <a:srgbClr val="FFCCFF"/>
            </a:solidFill>
          </p:spPr>
          <p:txBody>
            <a:bodyPr wrap="square" lIns="0" tIns="0" rIns="0" bIns="0" rtlCol="0"/>
            <a:lstStyle/>
            <a:p>
              <a:endParaRPr/>
            </a:p>
          </p:txBody>
        </p:sp>
        <p:sp>
          <p:nvSpPr>
            <p:cNvPr id="59" name="object 58"/>
            <p:cNvSpPr/>
            <p:nvPr/>
          </p:nvSpPr>
          <p:spPr>
            <a:xfrm>
              <a:off x="1674380" y="2561665"/>
              <a:ext cx="1184910" cy="2054860"/>
            </a:xfrm>
            <a:custGeom>
              <a:avLst/>
              <a:gdLst/>
              <a:ahLst/>
              <a:cxnLst/>
              <a:rect l="l" t="t" r="r" b="b"/>
              <a:pathLst>
                <a:path w="1184910" h="2054860">
                  <a:moveTo>
                    <a:pt x="8216" y="0"/>
                  </a:moveTo>
                  <a:lnTo>
                    <a:pt x="0" y="0"/>
                  </a:lnTo>
                  <a:lnTo>
                    <a:pt x="0" y="2054237"/>
                  </a:lnTo>
                  <a:lnTo>
                    <a:pt x="8216" y="2054237"/>
                  </a:lnTo>
                  <a:lnTo>
                    <a:pt x="8216" y="0"/>
                  </a:lnTo>
                  <a:close/>
                </a:path>
                <a:path w="1184910" h="2054860">
                  <a:moveTo>
                    <a:pt x="602551" y="639559"/>
                  </a:moveTo>
                  <a:lnTo>
                    <a:pt x="592963" y="639559"/>
                  </a:lnTo>
                  <a:lnTo>
                    <a:pt x="592963" y="2054237"/>
                  </a:lnTo>
                  <a:lnTo>
                    <a:pt x="602551" y="2054237"/>
                  </a:lnTo>
                  <a:lnTo>
                    <a:pt x="602551" y="639559"/>
                  </a:lnTo>
                  <a:close/>
                </a:path>
                <a:path w="1184910" h="2054860">
                  <a:moveTo>
                    <a:pt x="1184554" y="1991245"/>
                  </a:moveTo>
                  <a:lnTo>
                    <a:pt x="1183182" y="1987143"/>
                  </a:lnTo>
                  <a:lnTo>
                    <a:pt x="1180439" y="1985772"/>
                  </a:lnTo>
                  <a:lnTo>
                    <a:pt x="791527" y="1985772"/>
                  </a:lnTo>
                  <a:lnTo>
                    <a:pt x="788784" y="1987143"/>
                  </a:lnTo>
                  <a:lnTo>
                    <a:pt x="787412" y="1991245"/>
                  </a:lnTo>
                  <a:lnTo>
                    <a:pt x="787412" y="2054237"/>
                  </a:lnTo>
                  <a:lnTo>
                    <a:pt x="795629" y="2054237"/>
                  </a:lnTo>
                  <a:lnTo>
                    <a:pt x="795629" y="1995360"/>
                  </a:lnTo>
                  <a:lnTo>
                    <a:pt x="1174965" y="1995360"/>
                  </a:lnTo>
                  <a:lnTo>
                    <a:pt x="1174965" y="2054237"/>
                  </a:lnTo>
                  <a:lnTo>
                    <a:pt x="1184554" y="2054237"/>
                  </a:lnTo>
                  <a:lnTo>
                    <a:pt x="1184554" y="1995360"/>
                  </a:lnTo>
                  <a:lnTo>
                    <a:pt x="1184554" y="1991245"/>
                  </a:lnTo>
                  <a:close/>
                </a:path>
              </a:pathLst>
            </a:custGeom>
            <a:solidFill>
              <a:srgbClr val="000000"/>
            </a:solidFill>
          </p:spPr>
          <p:txBody>
            <a:bodyPr wrap="square" lIns="0" tIns="0" rIns="0" bIns="0" rtlCol="0"/>
            <a:lstStyle/>
            <a:p>
              <a:endParaRPr/>
            </a:p>
          </p:txBody>
        </p:sp>
      </p:grpSp>
      <p:sp>
        <p:nvSpPr>
          <p:cNvPr id="60" name="object 59"/>
          <p:cNvSpPr txBox="1"/>
          <p:nvPr/>
        </p:nvSpPr>
        <p:spPr>
          <a:xfrm>
            <a:off x="4818312" y="3947089"/>
            <a:ext cx="359613" cy="515695"/>
          </a:xfrm>
          <a:prstGeom prst="rect">
            <a:avLst/>
          </a:prstGeom>
        </p:spPr>
        <p:txBody>
          <a:bodyPr vert="horz" wrap="square" lIns="0" tIns="27663" rIns="0" bIns="0" rtlCol="0">
            <a:spAutoFit/>
          </a:bodyPr>
          <a:lstStyle/>
          <a:p>
            <a:pPr algn="ctr">
              <a:spcBef>
                <a:spcPts val="218"/>
              </a:spcBef>
            </a:pPr>
            <a:r>
              <a:rPr sz="1452" spc="-18" dirty="0">
                <a:latin typeface="Calibri"/>
                <a:cs typeface="Calibri"/>
              </a:rPr>
              <a:t>loop</a:t>
            </a:r>
            <a:endParaRPr sz="1452">
              <a:latin typeface="Calibri"/>
              <a:cs typeface="Calibri"/>
            </a:endParaRPr>
          </a:p>
          <a:p>
            <a:pPr marL="5763" algn="ctr">
              <a:spcBef>
                <a:spcPts val="132"/>
              </a:spcBef>
            </a:pPr>
            <a:r>
              <a:rPr sz="1634" i="1" spc="-45" dirty="0">
                <a:solidFill>
                  <a:srgbClr val="FF0000"/>
                </a:solidFill>
                <a:latin typeface="Calibri"/>
                <a:cs typeface="Calibri"/>
              </a:rPr>
              <a:t>?</a:t>
            </a:r>
            <a:endParaRPr sz="1634">
              <a:latin typeface="Calibri"/>
              <a:cs typeface="Calibri"/>
            </a:endParaRPr>
          </a:p>
        </p:txBody>
      </p:sp>
      <p:sp>
        <p:nvSpPr>
          <p:cNvPr id="61" name="object 60"/>
          <p:cNvSpPr txBox="1"/>
          <p:nvPr/>
        </p:nvSpPr>
        <p:spPr>
          <a:xfrm>
            <a:off x="4628154" y="4612878"/>
            <a:ext cx="119295" cy="263118"/>
          </a:xfrm>
          <a:prstGeom prst="rect">
            <a:avLst/>
          </a:prstGeom>
        </p:spPr>
        <p:txBody>
          <a:bodyPr vert="horz" wrap="square" lIns="0" tIns="11526" rIns="0" bIns="0" rtlCol="0">
            <a:spAutoFit/>
          </a:bodyPr>
          <a:lstStyle/>
          <a:p>
            <a:pPr marL="11527">
              <a:spcBef>
                <a:spcPts val="91"/>
              </a:spcBef>
            </a:pPr>
            <a:r>
              <a:rPr sz="1634" i="1" spc="-45" dirty="0">
                <a:solidFill>
                  <a:srgbClr val="FF0000"/>
                </a:solidFill>
                <a:latin typeface="Calibri"/>
                <a:cs typeface="Calibri"/>
              </a:rPr>
              <a:t>?</a:t>
            </a:r>
            <a:endParaRPr sz="1634">
              <a:latin typeface="Calibri"/>
              <a:cs typeface="Calibri"/>
            </a:endParaRPr>
          </a:p>
        </p:txBody>
      </p:sp>
      <p:grpSp>
        <p:nvGrpSpPr>
          <p:cNvPr id="64" name="object 63"/>
          <p:cNvGrpSpPr/>
          <p:nvPr/>
        </p:nvGrpSpPr>
        <p:grpSpPr>
          <a:xfrm>
            <a:off x="5985683" y="5232195"/>
            <a:ext cx="3703896" cy="1096704"/>
            <a:chOff x="4791202" y="4615902"/>
            <a:chExt cx="4081145" cy="1208405"/>
          </a:xfrm>
        </p:grpSpPr>
        <p:sp>
          <p:nvSpPr>
            <p:cNvPr id="65" name="object 64"/>
            <p:cNvSpPr/>
            <p:nvPr/>
          </p:nvSpPr>
          <p:spPr>
            <a:xfrm>
              <a:off x="4795310" y="5755321"/>
              <a:ext cx="4077335" cy="68580"/>
            </a:xfrm>
            <a:custGeom>
              <a:avLst/>
              <a:gdLst/>
              <a:ahLst/>
              <a:cxnLst/>
              <a:rect l="l" t="t" r="r" b="b"/>
              <a:pathLst>
                <a:path w="4077334" h="68579">
                  <a:moveTo>
                    <a:pt x="3963125" y="0"/>
                  </a:moveTo>
                  <a:lnTo>
                    <a:pt x="3963125" y="68474"/>
                  </a:lnTo>
                  <a:lnTo>
                    <a:pt x="4063149" y="38345"/>
                  </a:lnTo>
                  <a:lnTo>
                    <a:pt x="3974081" y="38345"/>
                  </a:lnTo>
                  <a:lnTo>
                    <a:pt x="3974081" y="30128"/>
                  </a:lnTo>
                  <a:lnTo>
                    <a:pt x="4063149" y="30128"/>
                  </a:lnTo>
                  <a:lnTo>
                    <a:pt x="3963125" y="0"/>
                  </a:lnTo>
                  <a:close/>
                </a:path>
                <a:path w="4077334" h="68579">
                  <a:moveTo>
                    <a:pt x="3963125" y="30128"/>
                  </a:moveTo>
                  <a:lnTo>
                    <a:pt x="0" y="30128"/>
                  </a:lnTo>
                  <a:lnTo>
                    <a:pt x="0" y="38345"/>
                  </a:lnTo>
                  <a:lnTo>
                    <a:pt x="3963125" y="38345"/>
                  </a:lnTo>
                  <a:lnTo>
                    <a:pt x="3963125" y="30128"/>
                  </a:lnTo>
                  <a:close/>
                </a:path>
                <a:path w="4077334" h="68579">
                  <a:moveTo>
                    <a:pt x="4063149" y="30128"/>
                  </a:moveTo>
                  <a:lnTo>
                    <a:pt x="3974081" y="30128"/>
                  </a:lnTo>
                  <a:lnTo>
                    <a:pt x="3974081" y="38345"/>
                  </a:lnTo>
                  <a:lnTo>
                    <a:pt x="4063149" y="38345"/>
                  </a:lnTo>
                  <a:lnTo>
                    <a:pt x="4076788" y="34236"/>
                  </a:lnTo>
                  <a:lnTo>
                    <a:pt x="4063149" y="30128"/>
                  </a:lnTo>
                  <a:close/>
                </a:path>
              </a:pathLst>
            </a:custGeom>
            <a:solidFill>
              <a:srgbClr val="000000"/>
            </a:solidFill>
          </p:spPr>
          <p:txBody>
            <a:bodyPr wrap="square" lIns="0" tIns="0" rIns="0" bIns="0" rtlCol="0"/>
            <a:lstStyle/>
            <a:p>
              <a:endParaRPr/>
            </a:p>
          </p:txBody>
        </p:sp>
        <p:sp>
          <p:nvSpPr>
            <p:cNvPr id="66" name="object 65"/>
            <p:cNvSpPr/>
            <p:nvPr/>
          </p:nvSpPr>
          <p:spPr>
            <a:xfrm>
              <a:off x="5427986" y="5271889"/>
              <a:ext cx="29209" cy="518159"/>
            </a:xfrm>
            <a:custGeom>
              <a:avLst/>
              <a:gdLst/>
              <a:ahLst/>
              <a:cxnLst/>
              <a:rect l="l" t="t" r="r" b="b"/>
              <a:pathLst>
                <a:path w="29210" h="518160">
                  <a:moveTo>
                    <a:pt x="28757" y="0"/>
                  </a:moveTo>
                  <a:lnTo>
                    <a:pt x="0" y="0"/>
                  </a:lnTo>
                  <a:lnTo>
                    <a:pt x="0" y="517668"/>
                  </a:lnTo>
                  <a:lnTo>
                    <a:pt x="28757" y="517668"/>
                  </a:lnTo>
                  <a:lnTo>
                    <a:pt x="28757" y="0"/>
                  </a:lnTo>
                  <a:close/>
                </a:path>
              </a:pathLst>
            </a:custGeom>
            <a:solidFill>
              <a:srgbClr val="FF0000"/>
            </a:solidFill>
          </p:spPr>
          <p:txBody>
            <a:bodyPr wrap="square" lIns="0" tIns="0" rIns="0" bIns="0" rtlCol="0"/>
            <a:lstStyle/>
            <a:p>
              <a:endParaRPr/>
            </a:p>
          </p:txBody>
        </p:sp>
        <p:sp>
          <p:nvSpPr>
            <p:cNvPr id="67" name="object 66"/>
            <p:cNvSpPr/>
            <p:nvPr/>
          </p:nvSpPr>
          <p:spPr>
            <a:xfrm>
              <a:off x="4791202" y="4615902"/>
              <a:ext cx="8255" cy="1174115"/>
            </a:xfrm>
            <a:custGeom>
              <a:avLst/>
              <a:gdLst/>
              <a:ahLst/>
              <a:cxnLst/>
              <a:rect l="l" t="t" r="r" b="b"/>
              <a:pathLst>
                <a:path w="8254" h="1174114">
                  <a:moveTo>
                    <a:pt x="8216" y="0"/>
                  </a:moveTo>
                  <a:lnTo>
                    <a:pt x="0" y="0"/>
                  </a:lnTo>
                  <a:lnTo>
                    <a:pt x="0" y="1173655"/>
                  </a:lnTo>
                  <a:lnTo>
                    <a:pt x="8216" y="1173655"/>
                  </a:lnTo>
                  <a:lnTo>
                    <a:pt x="8216" y="0"/>
                  </a:lnTo>
                  <a:close/>
                </a:path>
              </a:pathLst>
            </a:custGeom>
            <a:solidFill>
              <a:srgbClr val="000000"/>
            </a:solidFill>
          </p:spPr>
          <p:txBody>
            <a:bodyPr wrap="square" lIns="0" tIns="0" rIns="0" bIns="0" rtlCol="0"/>
            <a:lstStyle/>
            <a:p>
              <a:endParaRPr/>
            </a:p>
          </p:txBody>
        </p:sp>
      </p:grpSp>
      <p:sp>
        <p:nvSpPr>
          <p:cNvPr id="68" name="object 67"/>
          <p:cNvSpPr txBox="1"/>
          <p:nvPr/>
        </p:nvSpPr>
        <p:spPr>
          <a:xfrm>
            <a:off x="9259928" y="6291142"/>
            <a:ext cx="1127134" cy="448421"/>
          </a:xfrm>
          <a:prstGeom prst="rect">
            <a:avLst/>
          </a:prstGeom>
        </p:spPr>
        <p:txBody>
          <a:bodyPr vert="horz" wrap="square" lIns="0" tIns="10950" rIns="0" bIns="0" rtlCol="0">
            <a:spAutoFit/>
          </a:bodyPr>
          <a:lstStyle/>
          <a:p>
            <a:pPr marL="11527" marR="4611">
              <a:lnSpc>
                <a:spcPct val="101099"/>
              </a:lnSpc>
              <a:spcBef>
                <a:spcPts val="86"/>
              </a:spcBef>
            </a:pPr>
            <a:r>
              <a:rPr sz="1452" spc="-9" dirty="0">
                <a:solidFill>
                  <a:srgbClr val="0000FF"/>
                </a:solidFill>
                <a:latin typeface="Arial MT"/>
                <a:cs typeface="Arial MT"/>
              </a:rPr>
              <a:t>execution </a:t>
            </a:r>
            <a:r>
              <a:rPr sz="1452" spc="-18" dirty="0">
                <a:solidFill>
                  <a:srgbClr val="0000FF"/>
                </a:solidFill>
                <a:latin typeface="Arial MT"/>
                <a:cs typeface="Arial MT"/>
              </a:rPr>
              <a:t>time</a:t>
            </a:r>
            <a:endParaRPr sz="1452" dirty="0">
              <a:latin typeface="Arial MT"/>
              <a:cs typeface="Arial MT"/>
            </a:endParaRPr>
          </a:p>
        </p:txBody>
      </p:sp>
      <p:sp>
        <p:nvSpPr>
          <p:cNvPr id="69" name="object 68"/>
          <p:cNvSpPr txBox="1"/>
          <p:nvPr/>
        </p:nvSpPr>
        <p:spPr>
          <a:xfrm>
            <a:off x="6443270"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0" name="object 69"/>
          <p:cNvSpPr txBox="1"/>
          <p:nvPr/>
        </p:nvSpPr>
        <p:spPr>
          <a:xfrm>
            <a:off x="6642812" y="6315651"/>
            <a:ext cx="291033"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min</a:t>
            </a:r>
            <a:endParaRPr sz="1271">
              <a:latin typeface="Arial MT"/>
              <a:cs typeface="Arial MT"/>
            </a:endParaRPr>
          </a:p>
        </p:txBody>
      </p:sp>
      <p:grpSp>
        <p:nvGrpSpPr>
          <p:cNvPr id="71" name="object 70"/>
          <p:cNvGrpSpPr/>
          <p:nvPr/>
        </p:nvGrpSpPr>
        <p:grpSpPr>
          <a:xfrm>
            <a:off x="6573548" y="5232195"/>
            <a:ext cx="1955394" cy="1123790"/>
            <a:chOff x="5438942" y="4615902"/>
            <a:chExt cx="2154555" cy="1238250"/>
          </a:xfrm>
        </p:grpSpPr>
        <p:sp>
          <p:nvSpPr>
            <p:cNvPr id="72" name="object 71"/>
            <p:cNvSpPr/>
            <p:nvPr/>
          </p:nvSpPr>
          <p:spPr>
            <a:xfrm>
              <a:off x="5622442" y="4615903"/>
              <a:ext cx="416559" cy="1174115"/>
            </a:xfrm>
            <a:custGeom>
              <a:avLst/>
              <a:gdLst/>
              <a:ahLst/>
              <a:cxnLst/>
              <a:rect l="l" t="t" r="r" b="b"/>
              <a:pathLst>
                <a:path w="416560" h="1174114">
                  <a:moveTo>
                    <a:pt x="28752" y="267055"/>
                  </a:moveTo>
                  <a:lnTo>
                    <a:pt x="0" y="267055"/>
                  </a:lnTo>
                  <a:lnTo>
                    <a:pt x="0" y="1173657"/>
                  </a:lnTo>
                  <a:lnTo>
                    <a:pt x="28752" y="1173657"/>
                  </a:lnTo>
                  <a:lnTo>
                    <a:pt x="28752" y="267055"/>
                  </a:lnTo>
                  <a:close/>
                </a:path>
                <a:path w="416560" h="1174114">
                  <a:moveTo>
                    <a:pt x="223215" y="0"/>
                  </a:moveTo>
                  <a:lnTo>
                    <a:pt x="194462" y="0"/>
                  </a:lnTo>
                  <a:lnTo>
                    <a:pt x="194462" y="1173657"/>
                  </a:lnTo>
                  <a:lnTo>
                    <a:pt x="223215" y="1173657"/>
                  </a:lnTo>
                  <a:lnTo>
                    <a:pt x="223215" y="0"/>
                  </a:lnTo>
                  <a:close/>
                </a:path>
                <a:path w="416560" h="1174114">
                  <a:moveTo>
                    <a:pt x="416306" y="0"/>
                  </a:moveTo>
                  <a:lnTo>
                    <a:pt x="388912" y="0"/>
                  </a:lnTo>
                  <a:lnTo>
                    <a:pt x="388912" y="1173657"/>
                  </a:lnTo>
                  <a:lnTo>
                    <a:pt x="416306" y="1173657"/>
                  </a:lnTo>
                  <a:lnTo>
                    <a:pt x="416306" y="0"/>
                  </a:lnTo>
                  <a:close/>
                </a:path>
              </a:pathLst>
            </a:custGeom>
            <a:solidFill>
              <a:srgbClr val="FF0000"/>
            </a:solidFill>
          </p:spPr>
          <p:txBody>
            <a:bodyPr wrap="square" lIns="0" tIns="0" rIns="0" bIns="0" rtlCol="0"/>
            <a:lstStyle/>
            <a:p>
              <a:endParaRPr/>
            </a:p>
          </p:txBody>
        </p:sp>
        <p:sp>
          <p:nvSpPr>
            <p:cNvPr id="73" name="object 72"/>
            <p:cNvSpPr/>
            <p:nvPr/>
          </p:nvSpPr>
          <p:spPr>
            <a:xfrm>
              <a:off x="5438942" y="5789557"/>
              <a:ext cx="8255" cy="64769"/>
            </a:xfrm>
            <a:custGeom>
              <a:avLst/>
              <a:gdLst/>
              <a:ahLst/>
              <a:cxnLst/>
              <a:rect l="l" t="t" r="r" b="b"/>
              <a:pathLst>
                <a:path w="8254" h="64770">
                  <a:moveTo>
                    <a:pt x="8217" y="0"/>
                  </a:moveTo>
                  <a:lnTo>
                    <a:pt x="0" y="0"/>
                  </a:lnTo>
                  <a:lnTo>
                    <a:pt x="0" y="64366"/>
                  </a:lnTo>
                  <a:lnTo>
                    <a:pt x="8217" y="64366"/>
                  </a:lnTo>
                  <a:lnTo>
                    <a:pt x="8217" y="0"/>
                  </a:lnTo>
                  <a:close/>
                </a:path>
              </a:pathLst>
            </a:custGeom>
            <a:solidFill>
              <a:srgbClr val="000000"/>
            </a:solidFill>
          </p:spPr>
          <p:txBody>
            <a:bodyPr wrap="square" lIns="0" tIns="0" rIns="0" bIns="0" rtlCol="0"/>
            <a:lstStyle/>
            <a:p>
              <a:endParaRPr/>
            </a:p>
          </p:txBody>
        </p:sp>
        <p:sp>
          <p:nvSpPr>
            <p:cNvPr id="74" name="object 73"/>
            <p:cNvSpPr/>
            <p:nvPr/>
          </p:nvSpPr>
          <p:spPr>
            <a:xfrm>
              <a:off x="6204445" y="4615903"/>
              <a:ext cx="1388745" cy="1174115"/>
            </a:xfrm>
            <a:custGeom>
              <a:avLst/>
              <a:gdLst/>
              <a:ahLst/>
              <a:cxnLst/>
              <a:rect l="l" t="t" r="r" b="b"/>
              <a:pathLst>
                <a:path w="1388745" h="1174114">
                  <a:moveTo>
                    <a:pt x="28765" y="0"/>
                  </a:moveTo>
                  <a:lnTo>
                    <a:pt x="0" y="0"/>
                  </a:lnTo>
                  <a:lnTo>
                    <a:pt x="0" y="1173657"/>
                  </a:lnTo>
                  <a:lnTo>
                    <a:pt x="28765" y="1173657"/>
                  </a:lnTo>
                  <a:lnTo>
                    <a:pt x="28765" y="0"/>
                  </a:lnTo>
                  <a:close/>
                </a:path>
                <a:path w="1388745" h="1174114">
                  <a:moveTo>
                    <a:pt x="612140" y="720356"/>
                  </a:moveTo>
                  <a:lnTo>
                    <a:pt x="583374" y="720356"/>
                  </a:lnTo>
                  <a:lnTo>
                    <a:pt x="583374" y="1173657"/>
                  </a:lnTo>
                  <a:lnTo>
                    <a:pt x="612140" y="1173657"/>
                  </a:lnTo>
                  <a:lnTo>
                    <a:pt x="612140" y="720356"/>
                  </a:lnTo>
                  <a:close/>
                </a:path>
                <a:path w="1388745" h="1174114">
                  <a:moveTo>
                    <a:pt x="805230" y="914831"/>
                  </a:moveTo>
                  <a:lnTo>
                    <a:pt x="776465" y="914831"/>
                  </a:lnTo>
                  <a:lnTo>
                    <a:pt x="776465" y="1173657"/>
                  </a:lnTo>
                  <a:lnTo>
                    <a:pt x="805230" y="1173657"/>
                  </a:lnTo>
                  <a:lnTo>
                    <a:pt x="805230" y="914831"/>
                  </a:lnTo>
                  <a:close/>
                </a:path>
                <a:path w="1388745" h="1174114">
                  <a:moveTo>
                    <a:pt x="999680" y="979195"/>
                  </a:moveTo>
                  <a:lnTo>
                    <a:pt x="970927" y="979195"/>
                  </a:lnTo>
                  <a:lnTo>
                    <a:pt x="970927" y="1173657"/>
                  </a:lnTo>
                  <a:lnTo>
                    <a:pt x="999680" y="1173657"/>
                  </a:lnTo>
                  <a:lnTo>
                    <a:pt x="999680" y="979195"/>
                  </a:lnTo>
                  <a:close/>
                </a:path>
                <a:path w="1388745" h="1174114">
                  <a:moveTo>
                    <a:pt x="1388605" y="1043559"/>
                  </a:moveTo>
                  <a:lnTo>
                    <a:pt x="1359839" y="1043559"/>
                  </a:lnTo>
                  <a:lnTo>
                    <a:pt x="1359839" y="1173657"/>
                  </a:lnTo>
                  <a:lnTo>
                    <a:pt x="1388605" y="1173657"/>
                  </a:lnTo>
                  <a:lnTo>
                    <a:pt x="1388605" y="1043559"/>
                  </a:lnTo>
                  <a:close/>
                </a:path>
              </a:pathLst>
            </a:custGeom>
            <a:solidFill>
              <a:srgbClr val="FF0000"/>
            </a:solidFill>
          </p:spPr>
          <p:txBody>
            <a:bodyPr wrap="square" lIns="0" tIns="0" rIns="0" bIns="0" rtlCol="0"/>
            <a:lstStyle/>
            <a:p>
              <a:endParaRPr/>
            </a:p>
          </p:txBody>
        </p:sp>
      </p:grpSp>
      <p:sp>
        <p:nvSpPr>
          <p:cNvPr id="75" name="object 74"/>
          <p:cNvSpPr txBox="1"/>
          <p:nvPr/>
        </p:nvSpPr>
        <p:spPr>
          <a:xfrm>
            <a:off x="8303805" y="6406391"/>
            <a:ext cx="294491" cy="312431"/>
          </a:xfrm>
          <a:prstGeom prst="rect">
            <a:avLst/>
          </a:prstGeom>
        </p:spPr>
        <p:txBody>
          <a:bodyPr vert="horz" wrap="square" lIns="0" tIns="12102" rIns="0" bIns="0" rtlCol="0">
            <a:spAutoFit/>
          </a:bodyPr>
          <a:lstStyle/>
          <a:p>
            <a:pPr marL="34580">
              <a:spcBef>
                <a:spcPts val="95"/>
              </a:spcBef>
            </a:pPr>
            <a:r>
              <a:rPr sz="1951" spc="-23" dirty="0">
                <a:solidFill>
                  <a:srgbClr val="0000FF"/>
                </a:solidFill>
                <a:latin typeface="Times New Roman"/>
                <a:cs typeface="Times New Roman"/>
              </a:rPr>
              <a:t>C</a:t>
            </a:r>
            <a:r>
              <a:rPr sz="1906" spc="-34" baseline="-21825" dirty="0">
                <a:solidFill>
                  <a:srgbClr val="0000FF"/>
                </a:solidFill>
                <a:latin typeface="Times New Roman"/>
                <a:cs typeface="Times New Roman"/>
              </a:rPr>
              <a:t>i</a:t>
            </a:r>
            <a:endParaRPr sz="1906" baseline="-21825">
              <a:latin typeface="Times New Roman"/>
              <a:cs typeface="Times New Roman"/>
            </a:endParaRPr>
          </a:p>
        </p:txBody>
      </p:sp>
      <p:sp>
        <p:nvSpPr>
          <p:cNvPr id="76" name="object 75"/>
          <p:cNvSpPr txBox="1"/>
          <p:nvPr/>
        </p:nvSpPr>
        <p:spPr>
          <a:xfrm>
            <a:off x="8503347" y="6315651"/>
            <a:ext cx="335984" cy="211278"/>
          </a:xfrm>
          <a:prstGeom prst="rect">
            <a:avLst/>
          </a:prstGeom>
        </p:spPr>
        <p:txBody>
          <a:bodyPr vert="horz" wrap="square" lIns="0" tIns="15560" rIns="0" bIns="0" rtlCol="0">
            <a:spAutoFit/>
          </a:bodyPr>
          <a:lstStyle/>
          <a:p>
            <a:pPr marL="11527">
              <a:spcBef>
                <a:spcPts val="123"/>
              </a:spcBef>
            </a:pPr>
            <a:r>
              <a:rPr sz="1271" spc="-23" dirty="0">
                <a:solidFill>
                  <a:srgbClr val="0000FF"/>
                </a:solidFill>
                <a:latin typeface="Arial MT"/>
                <a:cs typeface="Arial MT"/>
              </a:rPr>
              <a:t>max</a:t>
            </a:r>
            <a:endParaRPr sz="1271">
              <a:latin typeface="Arial MT"/>
              <a:cs typeface="Arial MT"/>
            </a:endParaRPr>
          </a:p>
        </p:txBody>
      </p:sp>
      <p:grpSp>
        <p:nvGrpSpPr>
          <p:cNvPr id="77" name="object 76"/>
          <p:cNvGrpSpPr/>
          <p:nvPr/>
        </p:nvGrpSpPr>
        <p:grpSpPr>
          <a:xfrm>
            <a:off x="4873339" y="5651053"/>
            <a:ext cx="3645690" cy="704818"/>
            <a:chOff x="3565564" y="5077421"/>
            <a:chExt cx="4017010" cy="776605"/>
          </a:xfrm>
        </p:grpSpPr>
        <p:sp>
          <p:nvSpPr>
            <p:cNvPr id="78" name="object 77"/>
            <p:cNvSpPr/>
            <p:nvPr/>
          </p:nvSpPr>
          <p:spPr>
            <a:xfrm>
              <a:off x="6398908" y="5077421"/>
              <a:ext cx="1000125" cy="712470"/>
            </a:xfrm>
            <a:custGeom>
              <a:avLst/>
              <a:gdLst/>
              <a:ahLst/>
              <a:cxnLst/>
              <a:rect l="l" t="t" r="r" b="b"/>
              <a:pathLst>
                <a:path w="1000125" h="712470">
                  <a:moveTo>
                    <a:pt x="28752" y="0"/>
                  </a:moveTo>
                  <a:lnTo>
                    <a:pt x="0" y="0"/>
                  </a:lnTo>
                  <a:lnTo>
                    <a:pt x="0" y="712139"/>
                  </a:lnTo>
                  <a:lnTo>
                    <a:pt x="28752" y="712139"/>
                  </a:lnTo>
                  <a:lnTo>
                    <a:pt x="28752" y="0"/>
                  </a:lnTo>
                  <a:close/>
                </a:path>
                <a:path w="1000125" h="712470">
                  <a:moveTo>
                    <a:pt x="223215" y="388937"/>
                  </a:moveTo>
                  <a:lnTo>
                    <a:pt x="194462" y="388937"/>
                  </a:lnTo>
                  <a:lnTo>
                    <a:pt x="194462" y="712139"/>
                  </a:lnTo>
                  <a:lnTo>
                    <a:pt x="223215" y="712139"/>
                  </a:lnTo>
                  <a:lnTo>
                    <a:pt x="223215" y="388937"/>
                  </a:lnTo>
                  <a:close/>
                </a:path>
                <a:path w="1000125" h="712470">
                  <a:moveTo>
                    <a:pt x="999680" y="517677"/>
                  </a:moveTo>
                  <a:lnTo>
                    <a:pt x="970927" y="517677"/>
                  </a:lnTo>
                  <a:lnTo>
                    <a:pt x="970927" y="712139"/>
                  </a:lnTo>
                  <a:lnTo>
                    <a:pt x="999680" y="712139"/>
                  </a:lnTo>
                  <a:lnTo>
                    <a:pt x="999680" y="517677"/>
                  </a:lnTo>
                  <a:close/>
                </a:path>
              </a:pathLst>
            </a:custGeom>
            <a:solidFill>
              <a:srgbClr val="FF0000"/>
            </a:solidFill>
          </p:spPr>
          <p:txBody>
            <a:bodyPr wrap="square" lIns="0" tIns="0" rIns="0" bIns="0" rtlCol="0"/>
            <a:lstStyle/>
            <a:p>
              <a:endParaRPr/>
            </a:p>
          </p:txBody>
        </p:sp>
        <p:sp>
          <p:nvSpPr>
            <p:cNvPr id="79" name="object 78"/>
            <p:cNvSpPr/>
            <p:nvPr/>
          </p:nvSpPr>
          <p:spPr>
            <a:xfrm>
              <a:off x="7573881" y="5789557"/>
              <a:ext cx="8255" cy="64769"/>
            </a:xfrm>
            <a:custGeom>
              <a:avLst/>
              <a:gdLst/>
              <a:ahLst/>
              <a:cxnLst/>
              <a:rect l="l" t="t" r="r" b="b"/>
              <a:pathLst>
                <a:path w="8254" h="64770">
                  <a:moveTo>
                    <a:pt x="8216" y="0"/>
                  </a:moveTo>
                  <a:lnTo>
                    <a:pt x="0" y="0"/>
                  </a:lnTo>
                  <a:lnTo>
                    <a:pt x="0" y="64366"/>
                  </a:lnTo>
                  <a:lnTo>
                    <a:pt x="8216" y="64366"/>
                  </a:lnTo>
                  <a:lnTo>
                    <a:pt x="8216" y="0"/>
                  </a:lnTo>
                  <a:close/>
                </a:path>
              </a:pathLst>
            </a:custGeom>
            <a:solidFill>
              <a:srgbClr val="000000"/>
            </a:solidFill>
          </p:spPr>
          <p:txBody>
            <a:bodyPr wrap="square" lIns="0" tIns="0" rIns="0" bIns="0" rtlCol="0"/>
            <a:lstStyle/>
            <a:p>
              <a:endParaRPr/>
            </a:p>
          </p:txBody>
        </p:sp>
        <p:sp>
          <p:nvSpPr>
            <p:cNvPr id="80" name="object 79"/>
            <p:cNvSpPr/>
            <p:nvPr/>
          </p:nvSpPr>
          <p:spPr>
            <a:xfrm>
              <a:off x="3565563" y="5529364"/>
              <a:ext cx="514984" cy="263525"/>
            </a:xfrm>
            <a:custGeom>
              <a:avLst/>
              <a:gdLst/>
              <a:ahLst/>
              <a:cxnLst/>
              <a:rect l="l" t="t" r="r" b="b"/>
              <a:pathLst>
                <a:path w="514985" h="263525">
                  <a:moveTo>
                    <a:pt x="514896" y="247878"/>
                  </a:moveTo>
                  <a:lnTo>
                    <a:pt x="260184" y="78054"/>
                  </a:lnTo>
                  <a:lnTo>
                    <a:pt x="255384" y="84899"/>
                  </a:lnTo>
                  <a:lnTo>
                    <a:pt x="246494" y="84899"/>
                  </a:lnTo>
                  <a:lnTo>
                    <a:pt x="246494" y="153911"/>
                  </a:lnTo>
                  <a:lnTo>
                    <a:pt x="70993" y="37706"/>
                  </a:lnTo>
                  <a:lnTo>
                    <a:pt x="115023" y="35598"/>
                  </a:lnTo>
                  <a:lnTo>
                    <a:pt x="101752" y="31496"/>
                  </a:lnTo>
                  <a:lnTo>
                    <a:pt x="0" y="0"/>
                  </a:lnTo>
                  <a:lnTo>
                    <a:pt x="76682" y="91757"/>
                  </a:lnTo>
                  <a:lnTo>
                    <a:pt x="62471" y="52171"/>
                  </a:lnTo>
                  <a:lnTo>
                    <a:pt x="250596" y="178028"/>
                  </a:lnTo>
                  <a:lnTo>
                    <a:pt x="255816" y="169811"/>
                  </a:lnTo>
                  <a:lnTo>
                    <a:pt x="264299" y="169811"/>
                  </a:lnTo>
                  <a:lnTo>
                    <a:pt x="264299" y="100977"/>
                  </a:lnTo>
                  <a:lnTo>
                    <a:pt x="505320" y="262940"/>
                  </a:lnTo>
                  <a:lnTo>
                    <a:pt x="514896" y="247878"/>
                  </a:lnTo>
                  <a:close/>
                </a:path>
              </a:pathLst>
            </a:custGeom>
            <a:solidFill>
              <a:srgbClr val="FF0000"/>
            </a:solidFill>
          </p:spPr>
          <p:txBody>
            <a:bodyPr wrap="square" lIns="0" tIns="0" rIns="0" bIns="0" rtlCol="0"/>
            <a:lstStyle/>
            <a:p>
              <a:endParaRPr/>
            </a:p>
          </p:txBody>
        </p:sp>
      </p:grpSp>
      <p:sp>
        <p:nvSpPr>
          <p:cNvPr id="81" name="object 80"/>
          <p:cNvSpPr txBox="1"/>
          <p:nvPr/>
        </p:nvSpPr>
        <p:spPr>
          <a:xfrm>
            <a:off x="5173766" y="6258485"/>
            <a:ext cx="574965" cy="236843"/>
          </a:xfrm>
          <a:prstGeom prst="rect">
            <a:avLst/>
          </a:prstGeom>
        </p:spPr>
        <p:txBody>
          <a:bodyPr vert="horz" wrap="square" lIns="0" tIns="13254" rIns="0" bIns="0" rtlCol="0">
            <a:spAutoFit/>
          </a:bodyPr>
          <a:lstStyle/>
          <a:p>
            <a:pPr marL="11527">
              <a:spcBef>
                <a:spcPts val="103"/>
              </a:spcBef>
            </a:pPr>
            <a:r>
              <a:rPr sz="1452" spc="-9" dirty="0">
                <a:solidFill>
                  <a:srgbClr val="C00000"/>
                </a:solidFill>
                <a:latin typeface="Arial MT"/>
                <a:cs typeface="Arial MT"/>
              </a:rPr>
              <a:t>timer</a:t>
            </a:r>
            <a:endParaRPr sz="1452" dirty="0">
              <a:latin typeface="Arial MT"/>
              <a:cs typeface="Arial MT"/>
            </a:endParaRPr>
          </a:p>
        </p:txBody>
      </p:sp>
      <p:grpSp>
        <p:nvGrpSpPr>
          <p:cNvPr id="82" name="object 81"/>
          <p:cNvGrpSpPr/>
          <p:nvPr/>
        </p:nvGrpSpPr>
        <p:grpSpPr>
          <a:xfrm>
            <a:off x="3156973" y="5232196"/>
            <a:ext cx="1779046" cy="954933"/>
            <a:chOff x="1674383" y="4615902"/>
            <a:chExt cx="1960245" cy="1052195"/>
          </a:xfrm>
        </p:grpSpPr>
        <p:sp>
          <p:nvSpPr>
            <p:cNvPr id="83" name="object 82"/>
            <p:cNvSpPr/>
            <p:nvPr/>
          </p:nvSpPr>
          <p:spPr>
            <a:xfrm>
              <a:off x="3431349" y="4688496"/>
              <a:ext cx="10160" cy="641350"/>
            </a:xfrm>
            <a:custGeom>
              <a:avLst/>
              <a:gdLst/>
              <a:ahLst/>
              <a:cxnLst/>
              <a:rect l="l" t="t" r="r" b="b"/>
              <a:pathLst>
                <a:path w="10160" h="641350">
                  <a:moveTo>
                    <a:pt x="9588" y="583399"/>
                  </a:moveTo>
                  <a:lnTo>
                    <a:pt x="0" y="583399"/>
                  </a:lnTo>
                  <a:lnTo>
                    <a:pt x="0" y="640918"/>
                  </a:lnTo>
                  <a:lnTo>
                    <a:pt x="9588" y="640918"/>
                  </a:lnTo>
                  <a:lnTo>
                    <a:pt x="9588" y="583399"/>
                  </a:lnTo>
                  <a:close/>
                </a:path>
                <a:path w="10160" h="641350">
                  <a:moveTo>
                    <a:pt x="9588" y="388924"/>
                  </a:moveTo>
                  <a:lnTo>
                    <a:pt x="0" y="388924"/>
                  </a:lnTo>
                  <a:lnTo>
                    <a:pt x="0" y="446455"/>
                  </a:lnTo>
                  <a:lnTo>
                    <a:pt x="9588" y="446455"/>
                  </a:lnTo>
                  <a:lnTo>
                    <a:pt x="9588" y="388924"/>
                  </a:lnTo>
                  <a:close/>
                </a:path>
                <a:path w="10160" h="641350">
                  <a:moveTo>
                    <a:pt x="9588" y="194462"/>
                  </a:moveTo>
                  <a:lnTo>
                    <a:pt x="0" y="194462"/>
                  </a:lnTo>
                  <a:lnTo>
                    <a:pt x="0" y="251980"/>
                  </a:lnTo>
                  <a:lnTo>
                    <a:pt x="9588" y="251980"/>
                  </a:lnTo>
                  <a:lnTo>
                    <a:pt x="9588" y="194462"/>
                  </a:lnTo>
                  <a:close/>
                </a:path>
                <a:path w="10160" h="641350">
                  <a:moveTo>
                    <a:pt x="9588" y="0"/>
                  </a:moveTo>
                  <a:lnTo>
                    <a:pt x="0" y="0"/>
                  </a:lnTo>
                  <a:lnTo>
                    <a:pt x="0" y="57518"/>
                  </a:lnTo>
                  <a:lnTo>
                    <a:pt x="9588" y="57518"/>
                  </a:lnTo>
                  <a:lnTo>
                    <a:pt x="9588" y="0"/>
                  </a:lnTo>
                  <a:close/>
                </a:path>
              </a:pathLst>
            </a:custGeom>
            <a:solidFill>
              <a:srgbClr val="000000"/>
            </a:solidFill>
          </p:spPr>
          <p:txBody>
            <a:bodyPr wrap="square" lIns="0" tIns="0" rIns="0" bIns="0" rtlCol="0"/>
            <a:lstStyle/>
            <a:p>
              <a:endParaRPr/>
            </a:p>
          </p:txBody>
        </p:sp>
        <p:sp>
          <p:nvSpPr>
            <p:cNvPr id="84" name="object 83"/>
            <p:cNvSpPr/>
            <p:nvPr/>
          </p:nvSpPr>
          <p:spPr>
            <a:xfrm>
              <a:off x="3242379" y="4615902"/>
              <a:ext cx="387985" cy="73025"/>
            </a:xfrm>
            <a:custGeom>
              <a:avLst/>
              <a:gdLst/>
              <a:ahLst/>
              <a:cxnLst/>
              <a:rect l="l" t="t" r="r" b="b"/>
              <a:pathLst>
                <a:path w="387985" h="73025">
                  <a:moveTo>
                    <a:pt x="387548" y="0"/>
                  </a:moveTo>
                  <a:lnTo>
                    <a:pt x="0" y="0"/>
                  </a:lnTo>
                  <a:lnTo>
                    <a:pt x="0" y="72583"/>
                  </a:lnTo>
                  <a:lnTo>
                    <a:pt x="387548" y="72583"/>
                  </a:lnTo>
                  <a:lnTo>
                    <a:pt x="387548" y="0"/>
                  </a:lnTo>
                  <a:close/>
                </a:path>
              </a:pathLst>
            </a:custGeom>
            <a:solidFill>
              <a:srgbClr val="99CCFF"/>
            </a:solidFill>
          </p:spPr>
          <p:txBody>
            <a:bodyPr wrap="square" lIns="0" tIns="0" rIns="0" bIns="0" rtlCol="0"/>
            <a:lstStyle/>
            <a:p>
              <a:endParaRPr/>
            </a:p>
          </p:txBody>
        </p:sp>
        <p:sp>
          <p:nvSpPr>
            <p:cNvPr id="85" name="object 84"/>
            <p:cNvSpPr/>
            <p:nvPr/>
          </p:nvSpPr>
          <p:spPr>
            <a:xfrm>
              <a:off x="3238271" y="4615902"/>
              <a:ext cx="396240" cy="78105"/>
            </a:xfrm>
            <a:custGeom>
              <a:avLst/>
              <a:gdLst/>
              <a:ahLst/>
              <a:cxnLst/>
              <a:rect l="l" t="t" r="r" b="b"/>
              <a:pathLst>
                <a:path w="396239" h="78104">
                  <a:moveTo>
                    <a:pt x="8215" y="0"/>
                  </a:moveTo>
                  <a:lnTo>
                    <a:pt x="0" y="0"/>
                  </a:lnTo>
                  <a:lnTo>
                    <a:pt x="0" y="72583"/>
                  </a:lnTo>
                  <a:lnTo>
                    <a:pt x="1369" y="76691"/>
                  </a:lnTo>
                  <a:lnTo>
                    <a:pt x="4108" y="78061"/>
                  </a:lnTo>
                  <a:lnTo>
                    <a:pt x="391655" y="78061"/>
                  </a:lnTo>
                  <a:lnTo>
                    <a:pt x="394394" y="76691"/>
                  </a:lnTo>
                  <a:lnTo>
                    <a:pt x="395763" y="72583"/>
                  </a:lnTo>
                  <a:lnTo>
                    <a:pt x="8215" y="72583"/>
                  </a:lnTo>
                  <a:lnTo>
                    <a:pt x="4108" y="68474"/>
                  </a:lnTo>
                  <a:lnTo>
                    <a:pt x="8215" y="68474"/>
                  </a:lnTo>
                  <a:lnTo>
                    <a:pt x="8215" y="0"/>
                  </a:lnTo>
                  <a:close/>
                </a:path>
                <a:path w="396239" h="78104">
                  <a:moveTo>
                    <a:pt x="8215" y="68474"/>
                  </a:moveTo>
                  <a:lnTo>
                    <a:pt x="4108" y="68474"/>
                  </a:lnTo>
                  <a:lnTo>
                    <a:pt x="8215" y="72583"/>
                  </a:lnTo>
                  <a:lnTo>
                    <a:pt x="8215" y="68474"/>
                  </a:lnTo>
                  <a:close/>
                </a:path>
                <a:path w="396239" h="78104">
                  <a:moveTo>
                    <a:pt x="387546" y="68474"/>
                  </a:moveTo>
                  <a:lnTo>
                    <a:pt x="8215" y="68474"/>
                  </a:lnTo>
                  <a:lnTo>
                    <a:pt x="8215" y="72583"/>
                  </a:lnTo>
                  <a:lnTo>
                    <a:pt x="387546" y="72583"/>
                  </a:lnTo>
                  <a:lnTo>
                    <a:pt x="387546" y="68474"/>
                  </a:lnTo>
                  <a:close/>
                </a:path>
                <a:path w="396239" h="78104">
                  <a:moveTo>
                    <a:pt x="395763" y="0"/>
                  </a:moveTo>
                  <a:lnTo>
                    <a:pt x="387546" y="0"/>
                  </a:lnTo>
                  <a:lnTo>
                    <a:pt x="387546" y="72583"/>
                  </a:lnTo>
                  <a:lnTo>
                    <a:pt x="391655" y="68474"/>
                  </a:lnTo>
                  <a:lnTo>
                    <a:pt x="395763" y="68474"/>
                  </a:lnTo>
                  <a:lnTo>
                    <a:pt x="395763" y="0"/>
                  </a:lnTo>
                  <a:close/>
                </a:path>
                <a:path w="396239" h="78104">
                  <a:moveTo>
                    <a:pt x="395763" y="68474"/>
                  </a:moveTo>
                  <a:lnTo>
                    <a:pt x="391655" y="68474"/>
                  </a:lnTo>
                  <a:lnTo>
                    <a:pt x="387546" y="72583"/>
                  </a:lnTo>
                  <a:lnTo>
                    <a:pt x="395763" y="72583"/>
                  </a:lnTo>
                  <a:lnTo>
                    <a:pt x="395763" y="68474"/>
                  </a:lnTo>
                  <a:close/>
                </a:path>
              </a:pathLst>
            </a:custGeom>
            <a:solidFill>
              <a:srgbClr val="000000"/>
            </a:solidFill>
          </p:spPr>
          <p:txBody>
            <a:bodyPr wrap="square" lIns="0" tIns="0" rIns="0" bIns="0" rtlCol="0"/>
            <a:lstStyle/>
            <a:p>
              <a:endParaRPr/>
            </a:p>
          </p:txBody>
        </p:sp>
        <p:sp>
          <p:nvSpPr>
            <p:cNvPr id="86" name="object 85"/>
            <p:cNvSpPr/>
            <p:nvPr/>
          </p:nvSpPr>
          <p:spPr>
            <a:xfrm>
              <a:off x="3242379" y="4746004"/>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87" name="object 86"/>
            <p:cNvSpPr/>
            <p:nvPr/>
          </p:nvSpPr>
          <p:spPr>
            <a:xfrm>
              <a:off x="3238271" y="4741896"/>
              <a:ext cx="396240" cy="145415"/>
            </a:xfrm>
            <a:custGeom>
              <a:avLst/>
              <a:gdLst/>
              <a:ahLst/>
              <a:cxnLst/>
              <a:rect l="l" t="t" r="r" b="b"/>
              <a:pathLst>
                <a:path w="396239" h="145414">
                  <a:moveTo>
                    <a:pt x="391655" y="0"/>
                  </a:moveTo>
                  <a:lnTo>
                    <a:pt x="4108" y="0"/>
                  </a:lnTo>
                  <a:lnTo>
                    <a:pt x="1369" y="1369"/>
                  </a:lnTo>
                  <a:lnTo>
                    <a:pt x="0" y="4108"/>
                  </a:lnTo>
                  <a:lnTo>
                    <a:pt x="0" y="141057"/>
                  </a:lnTo>
                  <a:lnTo>
                    <a:pt x="1369" y="143795"/>
                  </a:lnTo>
                  <a:lnTo>
                    <a:pt x="4108" y="145166"/>
                  </a:lnTo>
                  <a:lnTo>
                    <a:pt x="391655" y="145166"/>
                  </a:lnTo>
                  <a:lnTo>
                    <a:pt x="394394" y="143795"/>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88" name="object 87"/>
            <p:cNvSpPr/>
            <p:nvPr/>
          </p:nvSpPr>
          <p:spPr>
            <a:xfrm>
              <a:off x="2465913" y="4615902"/>
              <a:ext cx="389255" cy="73025"/>
            </a:xfrm>
            <a:custGeom>
              <a:avLst/>
              <a:gdLst/>
              <a:ahLst/>
              <a:cxnLst/>
              <a:rect l="l" t="t" r="r" b="b"/>
              <a:pathLst>
                <a:path w="389255" h="73025">
                  <a:moveTo>
                    <a:pt x="388917" y="0"/>
                  </a:moveTo>
                  <a:lnTo>
                    <a:pt x="0" y="0"/>
                  </a:lnTo>
                  <a:lnTo>
                    <a:pt x="0" y="72583"/>
                  </a:lnTo>
                  <a:lnTo>
                    <a:pt x="388917" y="72583"/>
                  </a:lnTo>
                  <a:lnTo>
                    <a:pt x="388917" y="0"/>
                  </a:lnTo>
                  <a:close/>
                </a:path>
              </a:pathLst>
            </a:custGeom>
            <a:solidFill>
              <a:srgbClr val="FFCCFF"/>
            </a:solidFill>
          </p:spPr>
          <p:txBody>
            <a:bodyPr wrap="square" lIns="0" tIns="0" rIns="0" bIns="0" rtlCol="0"/>
            <a:lstStyle/>
            <a:p>
              <a:endParaRPr/>
            </a:p>
          </p:txBody>
        </p:sp>
        <p:sp>
          <p:nvSpPr>
            <p:cNvPr id="89" name="object 88"/>
            <p:cNvSpPr/>
            <p:nvPr/>
          </p:nvSpPr>
          <p:spPr>
            <a:xfrm>
              <a:off x="2461804" y="4615902"/>
              <a:ext cx="397510" cy="78105"/>
            </a:xfrm>
            <a:custGeom>
              <a:avLst/>
              <a:gdLst/>
              <a:ahLst/>
              <a:cxnLst/>
              <a:rect l="l" t="t" r="r" b="b"/>
              <a:pathLst>
                <a:path w="397510" h="78104">
                  <a:moveTo>
                    <a:pt x="8216" y="0"/>
                  </a:moveTo>
                  <a:lnTo>
                    <a:pt x="0" y="0"/>
                  </a:lnTo>
                  <a:lnTo>
                    <a:pt x="0" y="72583"/>
                  </a:lnTo>
                  <a:lnTo>
                    <a:pt x="1369" y="76691"/>
                  </a:lnTo>
                  <a:lnTo>
                    <a:pt x="4108" y="78061"/>
                  </a:lnTo>
                  <a:lnTo>
                    <a:pt x="393025" y="78061"/>
                  </a:lnTo>
                  <a:lnTo>
                    <a:pt x="395765" y="76691"/>
                  </a:lnTo>
                  <a:lnTo>
                    <a:pt x="397134" y="72583"/>
                  </a:lnTo>
                  <a:lnTo>
                    <a:pt x="8216" y="72583"/>
                  </a:lnTo>
                  <a:lnTo>
                    <a:pt x="4108" y="68474"/>
                  </a:lnTo>
                  <a:lnTo>
                    <a:pt x="8216" y="68474"/>
                  </a:lnTo>
                  <a:lnTo>
                    <a:pt x="8216" y="0"/>
                  </a:lnTo>
                  <a:close/>
                </a:path>
                <a:path w="397510" h="78104">
                  <a:moveTo>
                    <a:pt x="8216" y="68474"/>
                  </a:moveTo>
                  <a:lnTo>
                    <a:pt x="4108" y="68474"/>
                  </a:lnTo>
                  <a:lnTo>
                    <a:pt x="8216" y="72583"/>
                  </a:lnTo>
                  <a:lnTo>
                    <a:pt x="8216" y="68474"/>
                  </a:lnTo>
                  <a:close/>
                </a:path>
                <a:path w="397510" h="78104">
                  <a:moveTo>
                    <a:pt x="387548" y="68474"/>
                  </a:moveTo>
                  <a:lnTo>
                    <a:pt x="8216" y="68474"/>
                  </a:lnTo>
                  <a:lnTo>
                    <a:pt x="8216" y="72583"/>
                  </a:lnTo>
                  <a:lnTo>
                    <a:pt x="387548" y="72583"/>
                  </a:lnTo>
                  <a:lnTo>
                    <a:pt x="387548" y="68474"/>
                  </a:lnTo>
                  <a:close/>
                </a:path>
                <a:path w="397510" h="78104">
                  <a:moveTo>
                    <a:pt x="397134" y="0"/>
                  </a:moveTo>
                  <a:lnTo>
                    <a:pt x="387548" y="0"/>
                  </a:lnTo>
                  <a:lnTo>
                    <a:pt x="387548" y="72583"/>
                  </a:lnTo>
                  <a:lnTo>
                    <a:pt x="393025" y="68474"/>
                  </a:lnTo>
                  <a:lnTo>
                    <a:pt x="397134" y="68474"/>
                  </a:lnTo>
                  <a:lnTo>
                    <a:pt x="397134" y="0"/>
                  </a:lnTo>
                  <a:close/>
                </a:path>
                <a:path w="397510" h="78104">
                  <a:moveTo>
                    <a:pt x="397134" y="68474"/>
                  </a:moveTo>
                  <a:lnTo>
                    <a:pt x="393025" y="68474"/>
                  </a:lnTo>
                  <a:lnTo>
                    <a:pt x="387548" y="72583"/>
                  </a:lnTo>
                  <a:lnTo>
                    <a:pt x="397134" y="72583"/>
                  </a:lnTo>
                  <a:lnTo>
                    <a:pt x="397134" y="68474"/>
                  </a:lnTo>
                  <a:close/>
                </a:path>
              </a:pathLst>
            </a:custGeom>
            <a:solidFill>
              <a:srgbClr val="000000"/>
            </a:solidFill>
          </p:spPr>
          <p:txBody>
            <a:bodyPr wrap="square" lIns="0" tIns="0" rIns="0" bIns="0" rtlCol="0"/>
            <a:lstStyle/>
            <a:p>
              <a:endParaRPr/>
            </a:p>
          </p:txBody>
        </p:sp>
        <p:sp>
          <p:nvSpPr>
            <p:cNvPr id="90" name="object 89"/>
            <p:cNvSpPr/>
            <p:nvPr/>
          </p:nvSpPr>
          <p:spPr>
            <a:xfrm>
              <a:off x="3242379" y="5329408"/>
              <a:ext cx="387985" cy="128905"/>
            </a:xfrm>
            <a:custGeom>
              <a:avLst/>
              <a:gdLst/>
              <a:ahLst/>
              <a:cxnLst/>
              <a:rect l="l" t="t" r="r" b="b"/>
              <a:pathLst>
                <a:path w="387985" h="128904">
                  <a:moveTo>
                    <a:pt x="387548" y="0"/>
                  </a:moveTo>
                  <a:lnTo>
                    <a:pt x="0" y="0"/>
                  </a:lnTo>
                  <a:lnTo>
                    <a:pt x="0" y="128732"/>
                  </a:lnTo>
                  <a:lnTo>
                    <a:pt x="387548" y="128732"/>
                  </a:lnTo>
                  <a:lnTo>
                    <a:pt x="387548" y="0"/>
                  </a:lnTo>
                  <a:close/>
                </a:path>
              </a:pathLst>
            </a:custGeom>
            <a:solidFill>
              <a:srgbClr val="FFFF99"/>
            </a:solidFill>
          </p:spPr>
          <p:txBody>
            <a:bodyPr wrap="square" lIns="0" tIns="0" rIns="0" bIns="0" rtlCol="0"/>
            <a:lstStyle/>
            <a:p>
              <a:endParaRPr/>
            </a:p>
          </p:txBody>
        </p:sp>
        <p:sp>
          <p:nvSpPr>
            <p:cNvPr id="91" name="object 90"/>
            <p:cNvSpPr/>
            <p:nvPr/>
          </p:nvSpPr>
          <p:spPr>
            <a:xfrm>
              <a:off x="3238271" y="5323930"/>
              <a:ext cx="396240" cy="138430"/>
            </a:xfrm>
            <a:custGeom>
              <a:avLst/>
              <a:gdLst/>
              <a:ahLst/>
              <a:cxnLst/>
              <a:rect l="l" t="t" r="r" b="b"/>
              <a:pathLst>
                <a:path w="396239" h="138429">
                  <a:moveTo>
                    <a:pt x="391655" y="0"/>
                  </a:moveTo>
                  <a:lnTo>
                    <a:pt x="4108" y="0"/>
                  </a:lnTo>
                  <a:lnTo>
                    <a:pt x="1369" y="1370"/>
                  </a:lnTo>
                  <a:lnTo>
                    <a:pt x="0" y="5478"/>
                  </a:lnTo>
                  <a:lnTo>
                    <a:pt x="0" y="134211"/>
                  </a:lnTo>
                  <a:lnTo>
                    <a:pt x="1369" y="136950"/>
                  </a:lnTo>
                  <a:lnTo>
                    <a:pt x="4108" y="138319"/>
                  </a:lnTo>
                  <a:lnTo>
                    <a:pt x="391655" y="138319"/>
                  </a:lnTo>
                  <a:lnTo>
                    <a:pt x="394394" y="136950"/>
                  </a:lnTo>
                  <a:lnTo>
                    <a:pt x="395763" y="134211"/>
                  </a:lnTo>
                  <a:lnTo>
                    <a:pt x="8215" y="134211"/>
                  </a:lnTo>
                  <a:lnTo>
                    <a:pt x="4108" y="130102"/>
                  </a:lnTo>
                  <a:lnTo>
                    <a:pt x="8215" y="130102"/>
                  </a:lnTo>
                  <a:lnTo>
                    <a:pt x="8215" y="9587"/>
                  </a:lnTo>
                  <a:lnTo>
                    <a:pt x="4108" y="9587"/>
                  </a:lnTo>
                  <a:lnTo>
                    <a:pt x="8215" y="5478"/>
                  </a:lnTo>
                  <a:lnTo>
                    <a:pt x="395763" y="5478"/>
                  </a:lnTo>
                  <a:lnTo>
                    <a:pt x="394394" y="1370"/>
                  </a:lnTo>
                  <a:lnTo>
                    <a:pt x="391655" y="0"/>
                  </a:lnTo>
                  <a:close/>
                </a:path>
                <a:path w="396239" h="138429">
                  <a:moveTo>
                    <a:pt x="8215" y="130102"/>
                  </a:moveTo>
                  <a:lnTo>
                    <a:pt x="4108" y="130102"/>
                  </a:lnTo>
                  <a:lnTo>
                    <a:pt x="8215" y="134211"/>
                  </a:lnTo>
                  <a:lnTo>
                    <a:pt x="8215" y="130102"/>
                  </a:lnTo>
                  <a:close/>
                </a:path>
                <a:path w="396239" h="138429">
                  <a:moveTo>
                    <a:pt x="387546" y="130102"/>
                  </a:moveTo>
                  <a:lnTo>
                    <a:pt x="8215" y="130102"/>
                  </a:lnTo>
                  <a:lnTo>
                    <a:pt x="8215" y="134211"/>
                  </a:lnTo>
                  <a:lnTo>
                    <a:pt x="387546" y="134211"/>
                  </a:lnTo>
                  <a:lnTo>
                    <a:pt x="387546" y="130102"/>
                  </a:lnTo>
                  <a:close/>
                </a:path>
                <a:path w="396239" h="138429">
                  <a:moveTo>
                    <a:pt x="387546" y="5478"/>
                  </a:moveTo>
                  <a:lnTo>
                    <a:pt x="387546" y="134211"/>
                  </a:lnTo>
                  <a:lnTo>
                    <a:pt x="391655" y="130102"/>
                  </a:lnTo>
                  <a:lnTo>
                    <a:pt x="395763" y="130102"/>
                  </a:lnTo>
                  <a:lnTo>
                    <a:pt x="395763" y="9587"/>
                  </a:lnTo>
                  <a:lnTo>
                    <a:pt x="391655" y="9587"/>
                  </a:lnTo>
                  <a:lnTo>
                    <a:pt x="387546" y="5478"/>
                  </a:lnTo>
                  <a:close/>
                </a:path>
                <a:path w="396239" h="138429">
                  <a:moveTo>
                    <a:pt x="395763" y="130102"/>
                  </a:moveTo>
                  <a:lnTo>
                    <a:pt x="391655" y="130102"/>
                  </a:lnTo>
                  <a:lnTo>
                    <a:pt x="387546" y="134211"/>
                  </a:lnTo>
                  <a:lnTo>
                    <a:pt x="395763" y="134211"/>
                  </a:lnTo>
                  <a:lnTo>
                    <a:pt x="395763" y="130102"/>
                  </a:lnTo>
                  <a:close/>
                </a:path>
                <a:path w="396239" h="138429">
                  <a:moveTo>
                    <a:pt x="8215" y="5478"/>
                  </a:moveTo>
                  <a:lnTo>
                    <a:pt x="4108" y="9587"/>
                  </a:lnTo>
                  <a:lnTo>
                    <a:pt x="8215" y="9587"/>
                  </a:lnTo>
                  <a:lnTo>
                    <a:pt x="8215" y="5478"/>
                  </a:lnTo>
                  <a:close/>
                </a:path>
                <a:path w="396239" h="138429">
                  <a:moveTo>
                    <a:pt x="387546" y="5478"/>
                  </a:moveTo>
                  <a:lnTo>
                    <a:pt x="8215" y="5478"/>
                  </a:lnTo>
                  <a:lnTo>
                    <a:pt x="8215" y="9587"/>
                  </a:lnTo>
                  <a:lnTo>
                    <a:pt x="387546" y="9587"/>
                  </a:lnTo>
                  <a:lnTo>
                    <a:pt x="387546" y="5478"/>
                  </a:lnTo>
                  <a:close/>
                </a:path>
                <a:path w="396239" h="138429">
                  <a:moveTo>
                    <a:pt x="395763" y="5478"/>
                  </a:moveTo>
                  <a:lnTo>
                    <a:pt x="387546" y="5478"/>
                  </a:lnTo>
                  <a:lnTo>
                    <a:pt x="391655" y="9587"/>
                  </a:lnTo>
                  <a:lnTo>
                    <a:pt x="395763" y="9587"/>
                  </a:lnTo>
                  <a:lnTo>
                    <a:pt x="395763" y="5478"/>
                  </a:lnTo>
                  <a:close/>
                </a:path>
              </a:pathLst>
            </a:custGeom>
            <a:solidFill>
              <a:srgbClr val="000000"/>
            </a:solidFill>
          </p:spPr>
          <p:txBody>
            <a:bodyPr wrap="square" lIns="0" tIns="0" rIns="0" bIns="0" rtlCol="0"/>
            <a:lstStyle/>
            <a:p>
              <a:endParaRPr/>
            </a:p>
          </p:txBody>
        </p:sp>
        <p:sp>
          <p:nvSpPr>
            <p:cNvPr id="92" name="object 91"/>
            <p:cNvSpPr/>
            <p:nvPr/>
          </p:nvSpPr>
          <p:spPr>
            <a:xfrm>
              <a:off x="3242379" y="4940472"/>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99CCFF"/>
            </a:solidFill>
          </p:spPr>
          <p:txBody>
            <a:bodyPr wrap="square" lIns="0" tIns="0" rIns="0" bIns="0" rtlCol="0"/>
            <a:lstStyle/>
            <a:p>
              <a:endParaRPr/>
            </a:p>
          </p:txBody>
        </p:sp>
        <p:sp>
          <p:nvSpPr>
            <p:cNvPr id="93" name="object 92"/>
            <p:cNvSpPr/>
            <p:nvPr/>
          </p:nvSpPr>
          <p:spPr>
            <a:xfrm>
              <a:off x="3238271" y="4936364"/>
              <a:ext cx="396240" cy="145415"/>
            </a:xfrm>
            <a:custGeom>
              <a:avLst/>
              <a:gdLst/>
              <a:ahLst/>
              <a:cxnLst/>
              <a:rect l="l" t="t" r="r" b="b"/>
              <a:pathLst>
                <a:path w="396239" h="145414">
                  <a:moveTo>
                    <a:pt x="391655" y="0"/>
                  </a:moveTo>
                  <a:lnTo>
                    <a:pt x="4108" y="0"/>
                  </a:lnTo>
                  <a:lnTo>
                    <a:pt x="1369" y="1369"/>
                  </a:lnTo>
                  <a:lnTo>
                    <a:pt x="0" y="4108"/>
                  </a:lnTo>
                  <a:lnTo>
                    <a:pt x="0" y="141057"/>
                  </a:lnTo>
                  <a:lnTo>
                    <a:pt x="1369" y="143797"/>
                  </a:lnTo>
                  <a:lnTo>
                    <a:pt x="4108" y="145166"/>
                  </a:lnTo>
                  <a:lnTo>
                    <a:pt x="391655" y="145166"/>
                  </a:lnTo>
                  <a:lnTo>
                    <a:pt x="394394" y="143797"/>
                  </a:lnTo>
                  <a:lnTo>
                    <a:pt x="395763" y="141057"/>
                  </a:lnTo>
                  <a:lnTo>
                    <a:pt x="8215" y="141057"/>
                  </a:lnTo>
                  <a:lnTo>
                    <a:pt x="4108" y="136949"/>
                  </a:lnTo>
                  <a:lnTo>
                    <a:pt x="8215" y="136949"/>
                  </a:lnTo>
                  <a:lnTo>
                    <a:pt x="8215" y="8216"/>
                  </a:lnTo>
                  <a:lnTo>
                    <a:pt x="4108" y="8216"/>
                  </a:lnTo>
                  <a:lnTo>
                    <a:pt x="8215" y="4108"/>
                  </a:lnTo>
                  <a:lnTo>
                    <a:pt x="395763" y="4108"/>
                  </a:lnTo>
                  <a:lnTo>
                    <a:pt x="394394" y="1369"/>
                  </a:lnTo>
                  <a:lnTo>
                    <a:pt x="391655" y="0"/>
                  </a:lnTo>
                  <a:close/>
                </a:path>
                <a:path w="396239" h="145414">
                  <a:moveTo>
                    <a:pt x="8215" y="136949"/>
                  </a:moveTo>
                  <a:lnTo>
                    <a:pt x="4108" y="136949"/>
                  </a:lnTo>
                  <a:lnTo>
                    <a:pt x="8215" y="141057"/>
                  </a:lnTo>
                  <a:lnTo>
                    <a:pt x="8215" y="136949"/>
                  </a:lnTo>
                  <a:close/>
                </a:path>
                <a:path w="396239" h="145414">
                  <a:moveTo>
                    <a:pt x="387546" y="136949"/>
                  </a:moveTo>
                  <a:lnTo>
                    <a:pt x="8215" y="136949"/>
                  </a:lnTo>
                  <a:lnTo>
                    <a:pt x="8215" y="141057"/>
                  </a:lnTo>
                  <a:lnTo>
                    <a:pt x="387546" y="141057"/>
                  </a:lnTo>
                  <a:lnTo>
                    <a:pt x="387546" y="136949"/>
                  </a:lnTo>
                  <a:close/>
                </a:path>
                <a:path w="396239" h="145414">
                  <a:moveTo>
                    <a:pt x="387546" y="4108"/>
                  </a:moveTo>
                  <a:lnTo>
                    <a:pt x="387546" y="141057"/>
                  </a:lnTo>
                  <a:lnTo>
                    <a:pt x="391655" y="136949"/>
                  </a:lnTo>
                  <a:lnTo>
                    <a:pt x="395763" y="136949"/>
                  </a:lnTo>
                  <a:lnTo>
                    <a:pt x="395763" y="8216"/>
                  </a:lnTo>
                  <a:lnTo>
                    <a:pt x="391655" y="8216"/>
                  </a:lnTo>
                  <a:lnTo>
                    <a:pt x="387546" y="4108"/>
                  </a:lnTo>
                  <a:close/>
                </a:path>
                <a:path w="396239" h="145414">
                  <a:moveTo>
                    <a:pt x="395763" y="136949"/>
                  </a:moveTo>
                  <a:lnTo>
                    <a:pt x="391655" y="136949"/>
                  </a:lnTo>
                  <a:lnTo>
                    <a:pt x="387546" y="141057"/>
                  </a:lnTo>
                  <a:lnTo>
                    <a:pt x="395763" y="141057"/>
                  </a:lnTo>
                  <a:lnTo>
                    <a:pt x="395763" y="136949"/>
                  </a:lnTo>
                  <a:close/>
                </a:path>
                <a:path w="396239" h="145414">
                  <a:moveTo>
                    <a:pt x="8215" y="4108"/>
                  </a:moveTo>
                  <a:lnTo>
                    <a:pt x="4108" y="8216"/>
                  </a:lnTo>
                  <a:lnTo>
                    <a:pt x="8215" y="8216"/>
                  </a:lnTo>
                  <a:lnTo>
                    <a:pt x="8215" y="4108"/>
                  </a:lnTo>
                  <a:close/>
                </a:path>
                <a:path w="396239" h="145414">
                  <a:moveTo>
                    <a:pt x="387546" y="4108"/>
                  </a:moveTo>
                  <a:lnTo>
                    <a:pt x="8215" y="4108"/>
                  </a:lnTo>
                  <a:lnTo>
                    <a:pt x="8215" y="8216"/>
                  </a:lnTo>
                  <a:lnTo>
                    <a:pt x="387546" y="8216"/>
                  </a:lnTo>
                  <a:lnTo>
                    <a:pt x="387546" y="4108"/>
                  </a:lnTo>
                  <a:close/>
                </a:path>
                <a:path w="396239" h="145414">
                  <a:moveTo>
                    <a:pt x="395763" y="4108"/>
                  </a:moveTo>
                  <a:lnTo>
                    <a:pt x="387546" y="4108"/>
                  </a:lnTo>
                  <a:lnTo>
                    <a:pt x="391655" y="8216"/>
                  </a:lnTo>
                  <a:lnTo>
                    <a:pt x="395763" y="8216"/>
                  </a:lnTo>
                  <a:lnTo>
                    <a:pt x="395763" y="4108"/>
                  </a:lnTo>
                  <a:close/>
                </a:path>
              </a:pathLst>
            </a:custGeom>
            <a:solidFill>
              <a:srgbClr val="000000"/>
            </a:solidFill>
          </p:spPr>
          <p:txBody>
            <a:bodyPr wrap="square" lIns="0" tIns="0" rIns="0" bIns="0" rtlCol="0"/>
            <a:lstStyle/>
            <a:p>
              <a:endParaRPr/>
            </a:p>
          </p:txBody>
        </p:sp>
        <p:sp>
          <p:nvSpPr>
            <p:cNvPr id="94" name="object 93"/>
            <p:cNvSpPr/>
            <p:nvPr/>
          </p:nvSpPr>
          <p:spPr>
            <a:xfrm>
              <a:off x="3242379" y="5134941"/>
              <a:ext cx="387985" cy="137160"/>
            </a:xfrm>
            <a:custGeom>
              <a:avLst/>
              <a:gdLst/>
              <a:ahLst/>
              <a:cxnLst/>
              <a:rect l="l" t="t" r="r" b="b"/>
              <a:pathLst>
                <a:path w="387985" h="137160">
                  <a:moveTo>
                    <a:pt x="387548" y="0"/>
                  </a:moveTo>
                  <a:lnTo>
                    <a:pt x="0" y="0"/>
                  </a:lnTo>
                  <a:lnTo>
                    <a:pt x="0" y="136949"/>
                  </a:lnTo>
                  <a:lnTo>
                    <a:pt x="387548" y="136949"/>
                  </a:lnTo>
                  <a:lnTo>
                    <a:pt x="387548" y="0"/>
                  </a:lnTo>
                  <a:close/>
                </a:path>
              </a:pathLst>
            </a:custGeom>
            <a:solidFill>
              <a:srgbClr val="FFCCFF"/>
            </a:solidFill>
          </p:spPr>
          <p:txBody>
            <a:bodyPr wrap="square" lIns="0" tIns="0" rIns="0" bIns="0" rtlCol="0"/>
            <a:lstStyle/>
            <a:p>
              <a:endParaRPr/>
            </a:p>
          </p:txBody>
        </p:sp>
        <p:sp>
          <p:nvSpPr>
            <p:cNvPr id="95" name="object 94"/>
            <p:cNvSpPr/>
            <p:nvPr/>
          </p:nvSpPr>
          <p:spPr>
            <a:xfrm>
              <a:off x="1674380" y="4615903"/>
              <a:ext cx="1960245" cy="1052195"/>
            </a:xfrm>
            <a:custGeom>
              <a:avLst/>
              <a:gdLst/>
              <a:ahLst/>
              <a:cxnLst/>
              <a:rect l="l" t="t" r="r" b="b"/>
              <a:pathLst>
                <a:path w="1960245" h="1052195">
                  <a:moveTo>
                    <a:pt x="1567992" y="777875"/>
                  </a:moveTo>
                  <a:lnTo>
                    <a:pt x="1510474" y="712139"/>
                  </a:lnTo>
                  <a:lnTo>
                    <a:pt x="1507744" y="710768"/>
                  </a:lnTo>
                  <a:lnTo>
                    <a:pt x="1505000" y="712139"/>
                  </a:lnTo>
                  <a:lnTo>
                    <a:pt x="1503629" y="714883"/>
                  </a:lnTo>
                  <a:lnTo>
                    <a:pt x="1503629" y="717613"/>
                  </a:lnTo>
                  <a:lnTo>
                    <a:pt x="1515300" y="730796"/>
                  </a:lnTo>
                  <a:lnTo>
                    <a:pt x="1503629" y="720356"/>
                  </a:lnTo>
                  <a:lnTo>
                    <a:pt x="1499527" y="718985"/>
                  </a:lnTo>
                  <a:lnTo>
                    <a:pt x="1496783" y="720356"/>
                  </a:lnTo>
                  <a:lnTo>
                    <a:pt x="1495412" y="723099"/>
                  </a:lnTo>
                  <a:lnTo>
                    <a:pt x="1496783" y="727202"/>
                  </a:lnTo>
                  <a:lnTo>
                    <a:pt x="1538947" y="763625"/>
                  </a:lnTo>
                  <a:lnTo>
                    <a:pt x="990092" y="580224"/>
                  </a:lnTo>
                  <a:lnTo>
                    <a:pt x="990092" y="72593"/>
                  </a:lnTo>
                  <a:lnTo>
                    <a:pt x="981875" y="72593"/>
                  </a:lnTo>
                  <a:lnTo>
                    <a:pt x="981875" y="583412"/>
                  </a:lnTo>
                  <a:lnTo>
                    <a:pt x="985977" y="583412"/>
                  </a:lnTo>
                  <a:lnTo>
                    <a:pt x="984618" y="587514"/>
                  </a:lnTo>
                  <a:lnTo>
                    <a:pt x="1504924" y="761390"/>
                  </a:lnTo>
                  <a:lnTo>
                    <a:pt x="602551" y="580136"/>
                  </a:lnTo>
                  <a:lnTo>
                    <a:pt x="602551" y="0"/>
                  </a:lnTo>
                  <a:lnTo>
                    <a:pt x="592963" y="0"/>
                  </a:lnTo>
                  <a:lnTo>
                    <a:pt x="592963" y="583412"/>
                  </a:lnTo>
                  <a:lnTo>
                    <a:pt x="597738" y="583412"/>
                  </a:lnTo>
                  <a:lnTo>
                    <a:pt x="597065" y="587514"/>
                  </a:lnTo>
                  <a:lnTo>
                    <a:pt x="1535303" y="775982"/>
                  </a:lnTo>
                  <a:lnTo>
                    <a:pt x="1481721" y="787463"/>
                  </a:lnTo>
                  <a:lnTo>
                    <a:pt x="1478978" y="788835"/>
                  </a:lnTo>
                  <a:lnTo>
                    <a:pt x="1477606" y="791565"/>
                  </a:lnTo>
                  <a:lnTo>
                    <a:pt x="1480350" y="794308"/>
                  </a:lnTo>
                  <a:lnTo>
                    <a:pt x="1483093" y="795680"/>
                  </a:lnTo>
                  <a:lnTo>
                    <a:pt x="1494751" y="793242"/>
                  </a:lnTo>
                  <a:lnTo>
                    <a:pt x="1483093" y="797052"/>
                  </a:lnTo>
                  <a:lnTo>
                    <a:pt x="1480350" y="799782"/>
                  </a:lnTo>
                  <a:lnTo>
                    <a:pt x="1480350" y="802525"/>
                  </a:lnTo>
                  <a:lnTo>
                    <a:pt x="1483093" y="805268"/>
                  </a:lnTo>
                  <a:lnTo>
                    <a:pt x="1485823" y="805268"/>
                  </a:lnTo>
                  <a:lnTo>
                    <a:pt x="1559775" y="780618"/>
                  </a:lnTo>
                  <a:lnTo>
                    <a:pt x="1567992" y="777875"/>
                  </a:lnTo>
                  <a:close/>
                </a:path>
                <a:path w="1960245" h="1052195">
                  <a:moveTo>
                    <a:pt x="1766557" y="842238"/>
                  </a:moveTo>
                  <a:lnTo>
                    <a:pt x="1756968" y="842238"/>
                  </a:lnTo>
                  <a:lnTo>
                    <a:pt x="1756968" y="1043559"/>
                  </a:lnTo>
                  <a:lnTo>
                    <a:pt x="8216" y="1043559"/>
                  </a:lnTo>
                  <a:lnTo>
                    <a:pt x="8216" y="0"/>
                  </a:lnTo>
                  <a:lnTo>
                    <a:pt x="0" y="0"/>
                  </a:lnTo>
                  <a:lnTo>
                    <a:pt x="0" y="1047661"/>
                  </a:lnTo>
                  <a:lnTo>
                    <a:pt x="1371" y="1050404"/>
                  </a:lnTo>
                  <a:lnTo>
                    <a:pt x="4102" y="1051775"/>
                  </a:lnTo>
                  <a:lnTo>
                    <a:pt x="1762455" y="1051775"/>
                  </a:lnTo>
                  <a:lnTo>
                    <a:pt x="1765185" y="1050404"/>
                  </a:lnTo>
                  <a:lnTo>
                    <a:pt x="1766557" y="1047661"/>
                  </a:lnTo>
                  <a:lnTo>
                    <a:pt x="1766557" y="1043559"/>
                  </a:lnTo>
                  <a:lnTo>
                    <a:pt x="1766557" y="842238"/>
                  </a:lnTo>
                  <a:close/>
                </a:path>
                <a:path w="1960245" h="1052195">
                  <a:moveTo>
                    <a:pt x="1959648" y="519036"/>
                  </a:moveTo>
                  <a:lnTo>
                    <a:pt x="1958276" y="516305"/>
                  </a:lnTo>
                  <a:lnTo>
                    <a:pt x="1955546" y="514934"/>
                  </a:lnTo>
                  <a:lnTo>
                    <a:pt x="1951431" y="514934"/>
                  </a:lnTo>
                  <a:lnTo>
                    <a:pt x="1951431" y="523151"/>
                  </a:lnTo>
                  <a:lnTo>
                    <a:pt x="1951431" y="651878"/>
                  </a:lnTo>
                  <a:lnTo>
                    <a:pt x="1572094" y="651878"/>
                  </a:lnTo>
                  <a:lnTo>
                    <a:pt x="1572094" y="523151"/>
                  </a:lnTo>
                  <a:lnTo>
                    <a:pt x="1951431" y="523151"/>
                  </a:lnTo>
                  <a:lnTo>
                    <a:pt x="1951431" y="514934"/>
                  </a:lnTo>
                  <a:lnTo>
                    <a:pt x="1567992" y="514934"/>
                  </a:lnTo>
                  <a:lnTo>
                    <a:pt x="1565249" y="516305"/>
                  </a:lnTo>
                  <a:lnTo>
                    <a:pt x="1563890" y="519036"/>
                  </a:lnTo>
                  <a:lnTo>
                    <a:pt x="1563890" y="655993"/>
                  </a:lnTo>
                  <a:lnTo>
                    <a:pt x="1565249" y="658736"/>
                  </a:lnTo>
                  <a:lnTo>
                    <a:pt x="1567992" y="660095"/>
                  </a:lnTo>
                  <a:lnTo>
                    <a:pt x="1955546" y="660095"/>
                  </a:lnTo>
                  <a:lnTo>
                    <a:pt x="1958276" y="658736"/>
                  </a:lnTo>
                  <a:lnTo>
                    <a:pt x="1959648" y="655993"/>
                  </a:lnTo>
                  <a:lnTo>
                    <a:pt x="1959648" y="651878"/>
                  </a:lnTo>
                  <a:lnTo>
                    <a:pt x="1959648" y="523151"/>
                  </a:lnTo>
                  <a:lnTo>
                    <a:pt x="1959648" y="519036"/>
                  </a:lnTo>
                  <a:close/>
                </a:path>
              </a:pathLst>
            </a:custGeom>
            <a:solidFill>
              <a:srgbClr val="000000"/>
            </a:solidFill>
          </p:spPr>
          <p:txBody>
            <a:bodyPr wrap="square" lIns="0" tIns="0" rIns="0" bIns="0" rtlCol="0"/>
            <a:lstStyle/>
            <a:p>
              <a:endParaRPr/>
            </a:p>
          </p:txBody>
        </p:sp>
      </p:grpSp>
    </p:spTree>
    <p:extLst>
      <p:ext uri="{BB962C8B-B14F-4D97-AF65-F5344CB8AC3E}">
        <p14:creationId xmlns:p14="http://schemas.microsoft.com/office/powerpoint/2010/main" val="3757323356"/>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1375" y="106413"/>
            <a:ext cx="8667590" cy="504081"/>
          </a:xfrm>
          <a:prstGeom prst="rect">
            <a:avLst/>
          </a:prstGeom>
        </p:spPr>
        <p:txBody>
          <a:bodyPr vert="horz" wrap="square" lIns="0" tIns="11526" rIns="0" bIns="0" numCol="1" rtlCol="0" anchor="ctr" anchorCtr="0" compatLnSpc="1">
            <a:prstTxWarp prst="textNoShape">
              <a:avLst/>
            </a:prstTxWarp>
            <a:spAutoFit/>
          </a:bodyPr>
          <a:lstStyle/>
          <a:p>
            <a:pPr marL="833367">
              <a:lnSpc>
                <a:spcPct val="100000"/>
              </a:lnSpc>
              <a:spcBef>
                <a:spcPts val="91"/>
              </a:spcBef>
            </a:pPr>
            <a:r>
              <a:rPr dirty="0"/>
              <a:t>Predictability</a:t>
            </a:r>
            <a:r>
              <a:rPr lang="en-GB" dirty="0"/>
              <a:t>/Safety</a:t>
            </a:r>
            <a:r>
              <a:rPr spc="-36" dirty="0"/>
              <a:t> </a:t>
            </a:r>
            <a:r>
              <a:rPr dirty="0"/>
              <a:t>vs.</a:t>
            </a:r>
            <a:r>
              <a:rPr spc="-41" dirty="0"/>
              <a:t> </a:t>
            </a:r>
            <a:r>
              <a:rPr spc="-9" dirty="0"/>
              <a:t>Efficiency</a:t>
            </a:r>
          </a:p>
        </p:txBody>
      </p:sp>
      <p:grpSp>
        <p:nvGrpSpPr>
          <p:cNvPr id="45" name="object 3">
            <a:extLst>
              <a:ext uri="{FF2B5EF4-FFF2-40B4-BE49-F238E27FC236}">
                <a16:creationId xmlns:a16="http://schemas.microsoft.com/office/drawing/2014/main" id="{5E8E8377-02E2-8336-6303-4ABB5217CCE1}"/>
              </a:ext>
            </a:extLst>
          </p:cNvPr>
          <p:cNvGrpSpPr/>
          <p:nvPr/>
        </p:nvGrpSpPr>
        <p:grpSpPr>
          <a:xfrm>
            <a:off x="2971800" y="3205078"/>
            <a:ext cx="5266829" cy="2015330"/>
            <a:chOff x="1927006" y="1710836"/>
            <a:chExt cx="5803265" cy="2220595"/>
          </a:xfrm>
        </p:grpSpPr>
        <p:sp>
          <p:nvSpPr>
            <p:cNvPr id="46" name="object 4">
              <a:extLst>
                <a:ext uri="{FF2B5EF4-FFF2-40B4-BE49-F238E27FC236}">
                  <a16:creationId xmlns:a16="http://schemas.microsoft.com/office/drawing/2014/main" id="{E34CD57F-9C47-923D-BB32-DFDF4F208876}"/>
                </a:ext>
              </a:extLst>
            </p:cNvPr>
            <p:cNvSpPr/>
            <p:nvPr/>
          </p:nvSpPr>
          <p:spPr>
            <a:xfrm>
              <a:off x="1927006" y="1710836"/>
              <a:ext cx="70485" cy="603885"/>
            </a:xfrm>
            <a:custGeom>
              <a:avLst/>
              <a:gdLst/>
              <a:ahLst/>
              <a:cxnLst/>
              <a:rect l="l" t="t" r="r" b="b"/>
              <a:pathLst>
                <a:path w="70485" h="603885">
                  <a:moveTo>
                    <a:pt x="39292" y="105048"/>
                  </a:moveTo>
                  <a:lnTo>
                    <a:pt x="30872" y="105048"/>
                  </a:lnTo>
                  <a:lnTo>
                    <a:pt x="30872" y="603672"/>
                  </a:lnTo>
                  <a:lnTo>
                    <a:pt x="39292" y="603672"/>
                  </a:lnTo>
                  <a:lnTo>
                    <a:pt x="39292" y="105048"/>
                  </a:lnTo>
                  <a:close/>
                </a:path>
                <a:path w="70485" h="603885">
                  <a:moveTo>
                    <a:pt x="35082" y="0"/>
                  </a:moveTo>
                  <a:lnTo>
                    <a:pt x="0" y="117652"/>
                  </a:lnTo>
                  <a:lnTo>
                    <a:pt x="30872" y="117652"/>
                  </a:lnTo>
                  <a:lnTo>
                    <a:pt x="30872" y="105048"/>
                  </a:lnTo>
                  <a:lnTo>
                    <a:pt x="66406" y="105048"/>
                  </a:lnTo>
                  <a:lnTo>
                    <a:pt x="35082" y="0"/>
                  </a:lnTo>
                  <a:close/>
                </a:path>
                <a:path w="70485" h="603885">
                  <a:moveTo>
                    <a:pt x="66406" y="105048"/>
                  </a:moveTo>
                  <a:lnTo>
                    <a:pt x="39292" y="105048"/>
                  </a:lnTo>
                  <a:lnTo>
                    <a:pt x="39292" y="117652"/>
                  </a:lnTo>
                  <a:lnTo>
                    <a:pt x="70164" y="117652"/>
                  </a:lnTo>
                  <a:lnTo>
                    <a:pt x="66406" y="105048"/>
                  </a:lnTo>
                  <a:close/>
                </a:path>
              </a:pathLst>
            </a:custGeom>
            <a:solidFill>
              <a:srgbClr val="000000"/>
            </a:solidFill>
          </p:spPr>
          <p:txBody>
            <a:bodyPr wrap="square" lIns="0" tIns="0" rIns="0" bIns="0" rtlCol="0"/>
            <a:lstStyle/>
            <a:p>
              <a:endParaRPr/>
            </a:p>
          </p:txBody>
        </p:sp>
        <p:sp>
          <p:nvSpPr>
            <p:cNvPr id="47" name="object 5">
              <a:extLst>
                <a:ext uri="{FF2B5EF4-FFF2-40B4-BE49-F238E27FC236}">
                  <a16:creationId xmlns:a16="http://schemas.microsoft.com/office/drawing/2014/main" id="{F0467317-BBEB-0A17-4F69-CCB1566E99C6}"/>
                </a:ext>
              </a:extLst>
            </p:cNvPr>
            <p:cNvSpPr/>
            <p:nvPr/>
          </p:nvSpPr>
          <p:spPr>
            <a:xfrm>
              <a:off x="3206830" y="2240277"/>
              <a:ext cx="29845" cy="74295"/>
            </a:xfrm>
            <a:custGeom>
              <a:avLst/>
              <a:gdLst/>
              <a:ahLst/>
              <a:cxnLst/>
              <a:rect l="l" t="t" r="r" b="b"/>
              <a:pathLst>
                <a:path w="29844" h="74294">
                  <a:moveTo>
                    <a:pt x="29469" y="0"/>
                  </a:moveTo>
                  <a:lnTo>
                    <a:pt x="0" y="0"/>
                  </a:lnTo>
                  <a:lnTo>
                    <a:pt x="0" y="74231"/>
                  </a:lnTo>
                  <a:lnTo>
                    <a:pt x="29469" y="74231"/>
                  </a:lnTo>
                  <a:lnTo>
                    <a:pt x="29469" y="0"/>
                  </a:lnTo>
                  <a:close/>
                </a:path>
              </a:pathLst>
            </a:custGeom>
            <a:solidFill>
              <a:srgbClr val="FF0000"/>
            </a:solidFill>
          </p:spPr>
          <p:txBody>
            <a:bodyPr wrap="square" lIns="0" tIns="0" rIns="0" bIns="0" rtlCol="0"/>
            <a:lstStyle/>
            <a:p>
              <a:endParaRPr/>
            </a:p>
          </p:txBody>
        </p:sp>
        <p:sp>
          <p:nvSpPr>
            <p:cNvPr id="48" name="object 6">
              <a:extLst>
                <a:ext uri="{FF2B5EF4-FFF2-40B4-BE49-F238E27FC236}">
                  <a16:creationId xmlns:a16="http://schemas.microsoft.com/office/drawing/2014/main" id="{FF474D0F-728A-7464-7403-9DA582DBAF66}"/>
                </a:ext>
              </a:extLst>
            </p:cNvPr>
            <p:cNvSpPr/>
            <p:nvPr/>
          </p:nvSpPr>
          <p:spPr>
            <a:xfrm>
              <a:off x="1962089" y="3860811"/>
              <a:ext cx="5767705" cy="70485"/>
            </a:xfrm>
            <a:custGeom>
              <a:avLst/>
              <a:gdLst/>
              <a:ahLst/>
              <a:cxnLst/>
              <a:rect l="l" t="t" r="r" b="b"/>
              <a:pathLst>
                <a:path w="5767705" h="70485">
                  <a:moveTo>
                    <a:pt x="5651155" y="0"/>
                  </a:moveTo>
                  <a:lnTo>
                    <a:pt x="5651155" y="70031"/>
                  </a:lnTo>
                  <a:lnTo>
                    <a:pt x="5753655" y="39216"/>
                  </a:lnTo>
                  <a:lnTo>
                    <a:pt x="5662382" y="39216"/>
                  </a:lnTo>
                  <a:lnTo>
                    <a:pt x="5662382" y="29413"/>
                  </a:lnTo>
                  <a:lnTo>
                    <a:pt x="5748995" y="29413"/>
                  </a:lnTo>
                  <a:lnTo>
                    <a:pt x="5651155" y="0"/>
                  </a:lnTo>
                  <a:close/>
                </a:path>
                <a:path w="5767705" h="70485">
                  <a:moveTo>
                    <a:pt x="5651155" y="29413"/>
                  </a:moveTo>
                  <a:lnTo>
                    <a:pt x="0" y="29413"/>
                  </a:lnTo>
                  <a:lnTo>
                    <a:pt x="0" y="39216"/>
                  </a:lnTo>
                  <a:lnTo>
                    <a:pt x="5651155" y="39216"/>
                  </a:lnTo>
                  <a:lnTo>
                    <a:pt x="5651155" y="29413"/>
                  </a:lnTo>
                  <a:close/>
                </a:path>
                <a:path w="5767705" h="70485">
                  <a:moveTo>
                    <a:pt x="5748995" y="29413"/>
                  </a:moveTo>
                  <a:lnTo>
                    <a:pt x="5662382" y="29413"/>
                  </a:lnTo>
                  <a:lnTo>
                    <a:pt x="5662382" y="39216"/>
                  </a:lnTo>
                  <a:lnTo>
                    <a:pt x="5753655" y="39216"/>
                  </a:lnTo>
                  <a:lnTo>
                    <a:pt x="5767630" y="35015"/>
                  </a:lnTo>
                  <a:lnTo>
                    <a:pt x="5748995" y="29413"/>
                  </a:lnTo>
                  <a:close/>
                </a:path>
              </a:pathLst>
            </a:custGeom>
            <a:solidFill>
              <a:srgbClr val="000000"/>
            </a:solidFill>
          </p:spPr>
          <p:txBody>
            <a:bodyPr wrap="square" lIns="0" tIns="0" rIns="0" bIns="0" rtlCol="0"/>
            <a:lstStyle/>
            <a:p>
              <a:endParaRPr/>
            </a:p>
          </p:txBody>
        </p:sp>
        <p:sp>
          <p:nvSpPr>
            <p:cNvPr id="49" name="object 7">
              <a:extLst>
                <a:ext uri="{FF2B5EF4-FFF2-40B4-BE49-F238E27FC236}">
                  <a16:creationId xmlns:a16="http://schemas.microsoft.com/office/drawing/2014/main" id="{BA6C62AB-2A3D-A7B3-F119-B536ED5D2D2F}"/>
                </a:ext>
              </a:extLst>
            </p:cNvPr>
            <p:cNvSpPr/>
            <p:nvPr/>
          </p:nvSpPr>
          <p:spPr>
            <a:xfrm>
              <a:off x="2610421" y="3364985"/>
              <a:ext cx="29845" cy="530860"/>
            </a:xfrm>
            <a:custGeom>
              <a:avLst/>
              <a:gdLst/>
              <a:ahLst/>
              <a:cxnLst/>
              <a:rect l="l" t="t" r="r" b="b"/>
              <a:pathLst>
                <a:path w="29844" h="530860">
                  <a:moveTo>
                    <a:pt x="29469" y="0"/>
                  </a:moveTo>
                  <a:lnTo>
                    <a:pt x="0" y="0"/>
                  </a:lnTo>
                  <a:lnTo>
                    <a:pt x="0" y="530840"/>
                  </a:lnTo>
                  <a:lnTo>
                    <a:pt x="29469" y="530840"/>
                  </a:lnTo>
                  <a:lnTo>
                    <a:pt x="29469" y="0"/>
                  </a:lnTo>
                  <a:close/>
                </a:path>
              </a:pathLst>
            </a:custGeom>
            <a:solidFill>
              <a:srgbClr val="FF0000"/>
            </a:solidFill>
          </p:spPr>
          <p:txBody>
            <a:bodyPr wrap="square" lIns="0" tIns="0" rIns="0" bIns="0" rtlCol="0"/>
            <a:lstStyle/>
            <a:p>
              <a:endParaRPr/>
            </a:p>
          </p:txBody>
        </p:sp>
        <p:sp>
          <p:nvSpPr>
            <p:cNvPr id="50" name="object 8">
              <a:extLst>
                <a:ext uri="{FF2B5EF4-FFF2-40B4-BE49-F238E27FC236}">
                  <a16:creationId xmlns:a16="http://schemas.microsoft.com/office/drawing/2014/main" id="{BB3B4208-BD7B-7D61-DF00-9B0DFB1357D1}"/>
                </a:ext>
              </a:extLst>
            </p:cNvPr>
            <p:cNvSpPr/>
            <p:nvPr/>
          </p:nvSpPr>
          <p:spPr>
            <a:xfrm>
              <a:off x="1957879" y="2314508"/>
              <a:ext cx="8890" cy="1581785"/>
            </a:xfrm>
            <a:custGeom>
              <a:avLst/>
              <a:gdLst/>
              <a:ahLst/>
              <a:cxnLst/>
              <a:rect l="l" t="t" r="r" b="b"/>
              <a:pathLst>
                <a:path w="8889" h="1581785">
                  <a:moveTo>
                    <a:pt x="8420" y="0"/>
                  </a:moveTo>
                  <a:lnTo>
                    <a:pt x="0" y="0"/>
                  </a:lnTo>
                  <a:lnTo>
                    <a:pt x="0" y="1581317"/>
                  </a:lnTo>
                  <a:lnTo>
                    <a:pt x="8420" y="1581317"/>
                  </a:lnTo>
                  <a:lnTo>
                    <a:pt x="8420" y="0"/>
                  </a:lnTo>
                  <a:close/>
                </a:path>
              </a:pathLst>
            </a:custGeom>
            <a:solidFill>
              <a:srgbClr val="000000"/>
            </a:solidFill>
          </p:spPr>
          <p:txBody>
            <a:bodyPr wrap="square" lIns="0" tIns="0" rIns="0" bIns="0" rtlCol="0"/>
            <a:lstStyle/>
            <a:p>
              <a:endParaRPr/>
            </a:p>
          </p:txBody>
        </p:sp>
      </p:grpSp>
      <p:sp>
        <p:nvSpPr>
          <p:cNvPr id="52" name="object 10">
            <a:extLst>
              <a:ext uri="{FF2B5EF4-FFF2-40B4-BE49-F238E27FC236}">
                <a16:creationId xmlns:a16="http://schemas.microsoft.com/office/drawing/2014/main" id="{1D85DEA1-F653-1C0A-0B6D-D452A1691B8A}"/>
              </a:ext>
            </a:extLst>
          </p:cNvPr>
          <p:cNvSpPr txBox="1"/>
          <p:nvPr/>
        </p:nvSpPr>
        <p:spPr>
          <a:xfrm>
            <a:off x="8287734" y="4929957"/>
            <a:ext cx="919373" cy="473244"/>
          </a:xfrm>
          <a:prstGeom prst="rect">
            <a:avLst/>
          </a:prstGeom>
        </p:spPr>
        <p:txBody>
          <a:bodyPr vert="horz" wrap="square" lIns="0" tIns="12102" rIns="0" bIns="0" rtlCol="0">
            <a:spAutoFit/>
          </a:bodyPr>
          <a:lstStyle/>
          <a:p>
            <a:pPr marL="11527" marR="4611">
              <a:spcBef>
                <a:spcPts val="95"/>
              </a:spcBef>
            </a:pPr>
            <a:r>
              <a:rPr sz="1498" spc="-9" dirty="0">
                <a:solidFill>
                  <a:srgbClr val="0000FF"/>
                </a:solidFill>
                <a:latin typeface="Arial MT"/>
                <a:cs typeface="Arial MT"/>
              </a:rPr>
              <a:t>execution </a:t>
            </a:r>
            <a:r>
              <a:rPr sz="1498" spc="-18" dirty="0">
                <a:solidFill>
                  <a:srgbClr val="0000FF"/>
                </a:solidFill>
                <a:latin typeface="Arial MT"/>
                <a:cs typeface="Arial MT"/>
              </a:rPr>
              <a:t>time</a:t>
            </a:r>
            <a:endParaRPr sz="1498" dirty="0">
              <a:latin typeface="Arial MT"/>
              <a:cs typeface="Arial MT"/>
            </a:endParaRPr>
          </a:p>
        </p:txBody>
      </p:sp>
      <p:sp>
        <p:nvSpPr>
          <p:cNvPr id="53" name="object 11">
            <a:extLst>
              <a:ext uri="{FF2B5EF4-FFF2-40B4-BE49-F238E27FC236}">
                <a16:creationId xmlns:a16="http://schemas.microsoft.com/office/drawing/2014/main" id="{E80799CA-9B42-CCF9-DA68-06893AF639C0}"/>
              </a:ext>
            </a:extLst>
          </p:cNvPr>
          <p:cNvSpPr txBox="1"/>
          <p:nvPr/>
        </p:nvSpPr>
        <p:spPr>
          <a:xfrm>
            <a:off x="3469586"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54" name="object 12">
            <a:extLst>
              <a:ext uri="{FF2B5EF4-FFF2-40B4-BE49-F238E27FC236}">
                <a16:creationId xmlns:a16="http://schemas.microsoft.com/office/drawing/2014/main" id="{66C23EFF-406E-D6EA-BD7A-6DEB034EEE60}"/>
              </a:ext>
            </a:extLst>
          </p:cNvPr>
          <p:cNvSpPr txBox="1"/>
          <p:nvPr/>
        </p:nvSpPr>
        <p:spPr>
          <a:xfrm>
            <a:off x="3673495" y="5226130"/>
            <a:ext cx="297372" cy="418366"/>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min</a:t>
            </a:r>
            <a:endParaRPr sz="1316">
              <a:latin typeface="Arial MT"/>
              <a:cs typeface="Arial MT"/>
            </a:endParaRPr>
          </a:p>
        </p:txBody>
      </p:sp>
      <p:grpSp>
        <p:nvGrpSpPr>
          <p:cNvPr id="55" name="object 13">
            <a:extLst>
              <a:ext uri="{FF2B5EF4-FFF2-40B4-BE49-F238E27FC236}">
                <a16:creationId xmlns:a16="http://schemas.microsoft.com/office/drawing/2014/main" id="{B2786C72-0A47-C9AF-DCBB-A9E66B2253D1}"/>
              </a:ext>
            </a:extLst>
          </p:cNvPr>
          <p:cNvGrpSpPr/>
          <p:nvPr/>
        </p:nvGrpSpPr>
        <p:grpSpPr>
          <a:xfrm>
            <a:off x="3602230" y="3752948"/>
            <a:ext cx="2003804" cy="1493776"/>
            <a:chOff x="2621646" y="2314508"/>
            <a:chExt cx="2207895" cy="1645920"/>
          </a:xfrm>
        </p:grpSpPr>
        <p:sp>
          <p:nvSpPr>
            <p:cNvPr id="56" name="object 14">
              <a:extLst>
                <a:ext uri="{FF2B5EF4-FFF2-40B4-BE49-F238E27FC236}">
                  <a16:creationId xmlns:a16="http://schemas.microsoft.com/office/drawing/2014/main" id="{BE7DC770-8B93-8178-CE53-C30B6984A5ED}"/>
                </a:ext>
              </a:extLst>
            </p:cNvPr>
            <p:cNvSpPr/>
            <p:nvPr/>
          </p:nvSpPr>
          <p:spPr>
            <a:xfrm>
              <a:off x="2809684" y="2314511"/>
              <a:ext cx="426720" cy="1581785"/>
            </a:xfrm>
            <a:custGeom>
              <a:avLst/>
              <a:gdLst/>
              <a:ahLst/>
              <a:cxnLst/>
              <a:rect l="l" t="t" r="r" b="b"/>
              <a:pathLst>
                <a:path w="426719" h="1581785">
                  <a:moveTo>
                    <a:pt x="29476" y="654100"/>
                  </a:moveTo>
                  <a:lnTo>
                    <a:pt x="0" y="654100"/>
                  </a:lnTo>
                  <a:lnTo>
                    <a:pt x="0" y="1581315"/>
                  </a:lnTo>
                  <a:lnTo>
                    <a:pt x="29476" y="1581315"/>
                  </a:lnTo>
                  <a:lnTo>
                    <a:pt x="29476" y="654100"/>
                  </a:lnTo>
                  <a:close/>
                </a:path>
                <a:path w="426719" h="1581785">
                  <a:moveTo>
                    <a:pt x="228739" y="190487"/>
                  </a:moveTo>
                  <a:lnTo>
                    <a:pt x="199275" y="190487"/>
                  </a:lnTo>
                  <a:lnTo>
                    <a:pt x="199275" y="1581315"/>
                  </a:lnTo>
                  <a:lnTo>
                    <a:pt x="228739" y="1581315"/>
                  </a:lnTo>
                  <a:lnTo>
                    <a:pt x="228739" y="190487"/>
                  </a:lnTo>
                  <a:close/>
                </a:path>
                <a:path w="426719" h="1581785">
                  <a:moveTo>
                    <a:pt x="426605" y="0"/>
                  </a:moveTo>
                  <a:lnTo>
                    <a:pt x="397141" y="0"/>
                  </a:lnTo>
                  <a:lnTo>
                    <a:pt x="397141" y="1581315"/>
                  </a:lnTo>
                  <a:lnTo>
                    <a:pt x="426605" y="1581315"/>
                  </a:lnTo>
                  <a:lnTo>
                    <a:pt x="426605" y="0"/>
                  </a:lnTo>
                  <a:close/>
                </a:path>
              </a:pathLst>
            </a:custGeom>
            <a:solidFill>
              <a:srgbClr val="FF0000"/>
            </a:solidFill>
          </p:spPr>
          <p:txBody>
            <a:bodyPr wrap="square" lIns="0" tIns="0" rIns="0" bIns="0" rtlCol="0"/>
            <a:lstStyle/>
            <a:p>
              <a:endParaRPr/>
            </a:p>
          </p:txBody>
        </p:sp>
        <p:sp>
          <p:nvSpPr>
            <p:cNvPr id="57" name="object 15">
              <a:extLst>
                <a:ext uri="{FF2B5EF4-FFF2-40B4-BE49-F238E27FC236}">
                  <a16:creationId xmlns:a16="http://schemas.microsoft.com/office/drawing/2014/main" id="{B9A0911B-5F71-B77D-EA34-C37C60C186FE}"/>
                </a:ext>
              </a:extLst>
            </p:cNvPr>
            <p:cNvSpPr/>
            <p:nvPr/>
          </p:nvSpPr>
          <p:spPr>
            <a:xfrm>
              <a:off x="2621646" y="3895826"/>
              <a:ext cx="8890" cy="64769"/>
            </a:xfrm>
            <a:custGeom>
              <a:avLst/>
              <a:gdLst/>
              <a:ahLst/>
              <a:cxnLst/>
              <a:rect l="l" t="t" r="r" b="b"/>
              <a:pathLst>
                <a:path w="8889" h="64770">
                  <a:moveTo>
                    <a:pt x="8419" y="0"/>
                  </a:moveTo>
                  <a:lnTo>
                    <a:pt x="0" y="0"/>
                  </a:lnTo>
                  <a:lnTo>
                    <a:pt x="0" y="64429"/>
                  </a:lnTo>
                  <a:lnTo>
                    <a:pt x="8419" y="64429"/>
                  </a:lnTo>
                  <a:lnTo>
                    <a:pt x="8419" y="0"/>
                  </a:lnTo>
                  <a:close/>
                </a:path>
              </a:pathLst>
            </a:custGeom>
            <a:solidFill>
              <a:srgbClr val="000000"/>
            </a:solidFill>
          </p:spPr>
          <p:txBody>
            <a:bodyPr wrap="square" lIns="0" tIns="0" rIns="0" bIns="0" rtlCol="0"/>
            <a:lstStyle/>
            <a:p>
              <a:endParaRPr/>
            </a:p>
          </p:txBody>
        </p:sp>
        <p:sp>
          <p:nvSpPr>
            <p:cNvPr id="58" name="object 16">
              <a:extLst>
                <a:ext uri="{FF2B5EF4-FFF2-40B4-BE49-F238E27FC236}">
                  <a16:creationId xmlns:a16="http://schemas.microsoft.com/office/drawing/2014/main" id="{29F9A77D-5E5E-442A-4664-7E243D8281BB}"/>
                </a:ext>
              </a:extLst>
            </p:cNvPr>
            <p:cNvSpPr/>
            <p:nvPr/>
          </p:nvSpPr>
          <p:spPr>
            <a:xfrm>
              <a:off x="3406101" y="2638056"/>
              <a:ext cx="1423035" cy="1257935"/>
            </a:xfrm>
            <a:custGeom>
              <a:avLst/>
              <a:gdLst/>
              <a:ahLst/>
              <a:cxnLst/>
              <a:rect l="l" t="t" r="r" b="b"/>
              <a:pathLst>
                <a:path w="1423035" h="1257935">
                  <a:moveTo>
                    <a:pt x="29464" y="0"/>
                  </a:moveTo>
                  <a:lnTo>
                    <a:pt x="0" y="0"/>
                  </a:lnTo>
                  <a:lnTo>
                    <a:pt x="0" y="1257769"/>
                  </a:lnTo>
                  <a:lnTo>
                    <a:pt x="29464" y="1257769"/>
                  </a:lnTo>
                  <a:lnTo>
                    <a:pt x="29464" y="0"/>
                  </a:lnTo>
                  <a:close/>
                </a:path>
                <a:path w="1423035" h="1257935">
                  <a:moveTo>
                    <a:pt x="625868" y="792759"/>
                  </a:moveTo>
                  <a:lnTo>
                    <a:pt x="596404" y="792759"/>
                  </a:lnTo>
                  <a:lnTo>
                    <a:pt x="596404" y="1257769"/>
                  </a:lnTo>
                  <a:lnTo>
                    <a:pt x="625868" y="1257769"/>
                  </a:lnTo>
                  <a:lnTo>
                    <a:pt x="625868" y="792759"/>
                  </a:lnTo>
                  <a:close/>
                </a:path>
                <a:path w="1423035" h="1257935">
                  <a:moveTo>
                    <a:pt x="825144" y="991654"/>
                  </a:moveTo>
                  <a:lnTo>
                    <a:pt x="795680" y="991654"/>
                  </a:lnTo>
                  <a:lnTo>
                    <a:pt x="795680" y="1257769"/>
                  </a:lnTo>
                  <a:lnTo>
                    <a:pt x="825144" y="1257769"/>
                  </a:lnTo>
                  <a:lnTo>
                    <a:pt x="825144" y="991654"/>
                  </a:lnTo>
                  <a:close/>
                </a:path>
                <a:path w="1423035" h="1257935">
                  <a:moveTo>
                    <a:pt x="1023010" y="1058887"/>
                  </a:moveTo>
                  <a:lnTo>
                    <a:pt x="993546" y="1058887"/>
                  </a:lnTo>
                  <a:lnTo>
                    <a:pt x="993546" y="1257769"/>
                  </a:lnTo>
                  <a:lnTo>
                    <a:pt x="1023010" y="1257769"/>
                  </a:lnTo>
                  <a:lnTo>
                    <a:pt x="1023010" y="1058887"/>
                  </a:lnTo>
                  <a:close/>
                </a:path>
                <a:path w="1423035" h="1257935">
                  <a:moveTo>
                    <a:pt x="1422958" y="1256372"/>
                  </a:moveTo>
                  <a:lnTo>
                    <a:pt x="1421549" y="1190548"/>
                  </a:lnTo>
                  <a:lnTo>
                    <a:pt x="1392085" y="1191945"/>
                  </a:lnTo>
                  <a:lnTo>
                    <a:pt x="1393482" y="1257769"/>
                  </a:lnTo>
                  <a:lnTo>
                    <a:pt x="1422958" y="1256372"/>
                  </a:lnTo>
                  <a:close/>
                </a:path>
              </a:pathLst>
            </a:custGeom>
            <a:solidFill>
              <a:srgbClr val="FF0000"/>
            </a:solidFill>
          </p:spPr>
          <p:txBody>
            <a:bodyPr wrap="square" lIns="0" tIns="0" rIns="0" bIns="0" rtlCol="0"/>
            <a:lstStyle/>
            <a:p>
              <a:endParaRPr/>
            </a:p>
          </p:txBody>
        </p:sp>
      </p:grpSp>
      <p:sp>
        <p:nvSpPr>
          <p:cNvPr id="59" name="object 17">
            <a:extLst>
              <a:ext uri="{FF2B5EF4-FFF2-40B4-BE49-F238E27FC236}">
                <a16:creationId xmlns:a16="http://schemas.microsoft.com/office/drawing/2014/main" id="{E6AC90DC-70CC-FFFD-6C40-F2CD30876E0C}"/>
              </a:ext>
            </a:extLst>
          </p:cNvPr>
          <p:cNvSpPr txBox="1"/>
          <p:nvPr/>
        </p:nvSpPr>
        <p:spPr>
          <a:xfrm>
            <a:off x="7120992" y="5318933"/>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0" name="object 18">
            <a:extLst>
              <a:ext uri="{FF2B5EF4-FFF2-40B4-BE49-F238E27FC236}">
                <a16:creationId xmlns:a16="http://schemas.microsoft.com/office/drawing/2014/main" id="{27562A83-1BB3-D5D2-3199-84495D7765CF}"/>
              </a:ext>
            </a:extLst>
          </p:cNvPr>
          <p:cNvSpPr txBox="1"/>
          <p:nvPr/>
        </p:nvSpPr>
        <p:spPr>
          <a:xfrm>
            <a:off x="7324902" y="5226130"/>
            <a:ext cx="344053"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max</a:t>
            </a:r>
            <a:endParaRPr sz="1316">
              <a:latin typeface="Arial MT"/>
              <a:cs typeface="Arial MT"/>
            </a:endParaRPr>
          </a:p>
        </p:txBody>
      </p:sp>
      <p:grpSp>
        <p:nvGrpSpPr>
          <p:cNvPr id="61" name="object 19">
            <a:extLst>
              <a:ext uri="{FF2B5EF4-FFF2-40B4-BE49-F238E27FC236}">
                <a16:creationId xmlns:a16="http://schemas.microsoft.com/office/drawing/2014/main" id="{E902C565-5346-E38E-638C-FB6F683320BF}"/>
              </a:ext>
            </a:extLst>
          </p:cNvPr>
          <p:cNvGrpSpPr/>
          <p:nvPr/>
        </p:nvGrpSpPr>
        <p:grpSpPr>
          <a:xfrm>
            <a:off x="4495024" y="4527089"/>
            <a:ext cx="2553596" cy="719802"/>
            <a:chOff x="3605372" y="3167496"/>
            <a:chExt cx="2813685" cy="793115"/>
          </a:xfrm>
        </p:grpSpPr>
        <p:sp>
          <p:nvSpPr>
            <p:cNvPr id="62" name="object 20">
              <a:extLst>
                <a:ext uri="{FF2B5EF4-FFF2-40B4-BE49-F238E27FC236}">
                  <a16:creationId xmlns:a16="http://schemas.microsoft.com/office/drawing/2014/main" id="{4A7C0EB8-D38A-68E9-DD44-6B5097EF9B11}"/>
                </a:ext>
              </a:extLst>
            </p:cNvPr>
            <p:cNvSpPr/>
            <p:nvPr/>
          </p:nvSpPr>
          <p:spPr>
            <a:xfrm>
              <a:off x="3605365" y="3167506"/>
              <a:ext cx="1024890" cy="728345"/>
            </a:xfrm>
            <a:custGeom>
              <a:avLst/>
              <a:gdLst/>
              <a:ahLst/>
              <a:cxnLst/>
              <a:rect l="l" t="t" r="r" b="b"/>
              <a:pathLst>
                <a:path w="1024889" h="728345">
                  <a:moveTo>
                    <a:pt x="29476" y="0"/>
                  </a:moveTo>
                  <a:lnTo>
                    <a:pt x="0" y="0"/>
                  </a:lnTo>
                  <a:lnTo>
                    <a:pt x="0" y="728319"/>
                  </a:lnTo>
                  <a:lnTo>
                    <a:pt x="29476" y="728319"/>
                  </a:lnTo>
                  <a:lnTo>
                    <a:pt x="29476" y="0"/>
                  </a:lnTo>
                  <a:close/>
                </a:path>
                <a:path w="1024889" h="728345">
                  <a:moveTo>
                    <a:pt x="227342" y="396379"/>
                  </a:moveTo>
                  <a:lnTo>
                    <a:pt x="197866" y="396379"/>
                  </a:lnTo>
                  <a:lnTo>
                    <a:pt x="197866" y="728319"/>
                  </a:lnTo>
                  <a:lnTo>
                    <a:pt x="227342" y="728319"/>
                  </a:lnTo>
                  <a:lnTo>
                    <a:pt x="227342" y="396379"/>
                  </a:lnTo>
                  <a:close/>
                </a:path>
                <a:path w="1024889" h="728345">
                  <a:moveTo>
                    <a:pt x="1024420" y="728319"/>
                  </a:moveTo>
                  <a:lnTo>
                    <a:pt x="1023023" y="462203"/>
                  </a:lnTo>
                  <a:lnTo>
                    <a:pt x="993546" y="462203"/>
                  </a:lnTo>
                  <a:lnTo>
                    <a:pt x="994956" y="728319"/>
                  </a:lnTo>
                  <a:lnTo>
                    <a:pt x="1024420" y="728319"/>
                  </a:lnTo>
                  <a:close/>
                </a:path>
              </a:pathLst>
            </a:custGeom>
            <a:solidFill>
              <a:srgbClr val="FF0000"/>
            </a:solidFill>
          </p:spPr>
          <p:txBody>
            <a:bodyPr wrap="square" lIns="0" tIns="0" rIns="0" bIns="0" rtlCol="0"/>
            <a:lstStyle/>
            <a:p>
              <a:endParaRPr/>
            </a:p>
          </p:txBody>
        </p:sp>
        <p:sp>
          <p:nvSpPr>
            <p:cNvPr id="63" name="object 21">
              <a:extLst>
                <a:ext uri="{FF2B5EF4-FFF2-40B4-BE49-F238E27FC236}">
                  <a16:creationId xmlns:a16="http://schemas.microsoft.com/office/drawing/2014/main" id="{EF84B4A1-A420-FFAD-9E5F-F0D42C978AD8}"/>
                </a:ext>
              </a:extLst>
            </p:cNvPr>
            <p:cNvSpPr/>
            <p:nvPr/>
          </p:nvSpPr>
          <p:spPr>
            <a:xfrm>
              <a:off x="3748510" y="3895827"/>
              <a:ext cx="8890" cy="64769"/>
            </a:xfrm>
            <a:custGeom>
              <a:avLst/>
              <a:gdLst/>
              <a:ahLst/>
              <a:cxnLst/>
              <a:rect l="l" t="t" r="r" b="b"/>
              <a:pathLst>
                <a:path w="8889"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4" name="object 22">
              <a:extLst>
                <a:ext uri="{FF2B5EF4-FFF2-40B4-BE49-F238E27FC236}">
                  <a16:creationId xmlns:a16="http://schemas.microsoft.com/office/drawing/2014/main" id="{96BB9B05-2A8A-B12B-579B-357105B4A722}"/>
                </a:ext>
              </a:extLst>
            </p:cNvPr>
            <p:cNvSpPr/>
            <p:nvPr/>
          </p:nvSpPr>
          <p:spPr>
            <a:xfrm>
              <a:off x="5063414" y="3696944"/>
              <a:ext cx="1355725" cy="199390"/>
            </a:xfrm>
            <a:custGeom>
              <a:avLst/>
              <a:gdLst/>
              <a:ahLst/>
              <a:cxnLst/>
              <a:rect l="l" t="t" r="r" b="b"/>
              <a:pathLst>
                <a:path w="1355725" h="199389">
                  <a:moveTo>
                    <a:pt x="29464" y="0"/>
                  </a:moveTo>
                  <a:lnTo>
                    <a:pt x="0" y="0"/>
                  </a:lnTo>
                  <a:lnTo>
                    <a:pt x="0" y="198882"/>
                  </a:lnTo>
                  <a:lnTo>
                    <a:pt x="29464" y="198882"/>
                  </a:lnTo>
                  <a:lnTo>
                    <a:pt x="29464" y="0"/>
                  </a:lnTo>
                  <a:close/>
                </a:path>
                <a:path w="1355725" h="199389">
                  <a:moveTo>
                    <a:pt x="294690" y="65824"/>
                  </a:moveTo>
                  <a:lnTo>
                    <a:pt x="265226" y="65824"/>
                  </a:lnTo>
                  <a:lnTo>
                    <a:pt x="265226" y="198882"/>
                  </a:lnTo>
                  <a:lnTo>
                    <a:pt x="294690" y="198882"/>
                  </a:lnTo>
                  <a:lnTo>
                    <a:pt x="294690" y="65824"/>
                  </a:lnTo>
                  <a:close/>
                </a:path>
                <a:path w="1355725" h="199389">
                  <a:moveTo>
                    <a:pt x="559917" y="133057"/>
                  </a:moveTo>
                  <a:lnTo>
                    <a:pt x="531850" y="131660"/>
                  </a:lnTo>
                  <a:lnTo>
                    <a:pt x="529043" y="197485"/>
                  </a:lnTo>
                  <a:lnTo>
                    <a:pt x="558520" y="198882"/>
                  </a:lnTo>
                  <a:lnTo>
                    <a:pt x="559917" y="133057"/>
                  </a:lnTo>
                  <a:close/>
                </a:path>
                <a:path w="1355725" h="199389">
                  <a:moveTo>
                    <a:pt x="825144" y="133057"/>
                  </a:moveTo>
                  <a:lnTo>
                    <a:pt x="795680" y="133057"/>
                  </a:lnTo>
                  <a:lnTo>
                    <a:pt x="795680" y="198882"/>
                  </a:lnTo>
                  <a:lnTo>
                    <a:pt x="825144" y="198882"/>
                  </a:lnTo>
                  <a:lnTo>
                    <a:pt x="825144" y="133057"/>
                  </a:lnTo>
                  <a:close/>
                </a:path>
                <a:path w="1355725" h="199389">
                  <a:moveTo>
                    <a:pt x="1090371" y="65824"/>
                  </a:moveTo>
                  <a:lnTo>
                    <a:pt x="1062304" y="65824"/>
                  </a:lnTo>
                  <a:lnTo>
                    <a:pt x="1060907" y="197485"/>
                  </a:lnTo>
                  <a:lnTo>
                    <a:pt x="1088974" y="198882"/>
                  </a:lnTo>
                  <a:lnTo>
                    <a:pt x="1090371" y="65824"/>
                  </a:lnTo>
                  <a:close/>
                </a:path>
                <a:path w="1355725" h="199389">
                  <a:moveTo>
                    <a:pt x="1355598" y="0"/>
                  </a:moveTo>
                  <a:lnTo>
                    <a:pt x="1326134" y="0"/>
                  </a:lnTo>
                  <a:lnTo>
                    <a:pt x="1324724" y="198882"/>
                  </a:lnTo>
                  <a:lnTo>
                    <a:pt x="1354201" y="198882"/>
                  </a:lnTo>
                  <a:lnTo>
                    <a:pt x="1355598" y="0"/>
                  </a:lnTo>
                  <a:close/>
                </a:path>
              </a:pathLst>
            </a:custGeom>
            <a:solidFill>
              <a:srgbClr val="FF0000"/>
            </a:solidFill>
          </p:spPr>
          <p:txBody>
            <a:bodyPr wrap="square" lIns="0" tIns="0" rIns="0" bIns="0" rtlCol="0"/>
            <a:lstStyle/>
            <a:p>
              <a:endParaRPr/>
            </a:p>
          </p:txBody>
        </p:sp>
      </p:grpSp>
      <p:sp>
        <p:nvSpPr>
          <p:cNvPr id="65" name="object 23">
            <a:extLst>
              <a:ext uri="{FF2B5EF4-FFF2-40B4-BE49-F238E27FC236}">
                <a16:creationId xmlns:a16="http://schemas.microsoft.com/office/drawing/2014/main" id="{CDF74C6F-4400-5584-6A79-7F5E071D6617}"/>
              </a:ext>
            </a:extLst>
          </p:cNvPr>
          <p:cNvSpPr txBox="1"/>
          <p:nvPr/>
        </p:nvSpPr>
        <p:spPr>
          <a:xfrm>
            <a:off x="4492285" y="5324018"/>
            <a:ext cx="299677" cy="319548"/>
          </a:xfrm>
          <a:prstGeom prst="rect">
            <a:avLst/>
          </a:prstGeom>
        </p:spPr>
        <p:txBody>
          <a:bodyPr vert="horz" wrap="square" lIns="0" tIns="12102" rIns="0" bIns="0" rtlCol="0">
            <a:spAutoFit/>
          </a:bodyPr>
          <a:lstStyle/>
          <a:p>
            <a:pPr marL="34580">
              <a:spcBef>
                <a:spcPts val="95"/>
              </a:spcBef>
            </a:pPr>
            <a:r>
              <a:rPr sz="1997" spc="-23" dirty="0">
                <a:solidFill>
                  <a:srgbClr val="0000FF"/>
                </a:solidFill>
                <a:latin typeface="Times New Roman"/>
                <a:cs typeface="Times New Roman"/>
              </a:rPr>
              <a:t>C</a:t>
            </a:r>
            <a:r>
              <a:rPr sz="1974" spc="-34" baseline="-21072" dirty="0">
                <a:solidFill>
                  <a:srgbClr val="0000FF"/>
                </a:solidFill>
                <a:latin typeface="Times New Roman"/>
                <a:cs typeface="Times New Roman"/>
              </a:rPr>
              <a:t>i</a:t>
            </a:r>
            <a:endParaRPr sz="1974" baseline="-21072">
              <a:latin typeface="Times New Roman"/>
              <a:cs typeface="Times New Roman"/>
            </a:endParaRPr>
          </a:p>
        </p:txBody>
      </p:sp>
      <p:sp>
        <p:nvSpPr>
          <p:cNvPr id="66" name="object 24">
            <a:extLst>
              <a:ext uri="{FF2B5EF4-FFF2-40B4-BE49-F238E27FC236}">
                <a16:creationId xmlns:a16="http://schemas.microsoft.com/office/drawing/2014/main" id="{72C235A2-6D06-DD00-E94B-E5502F09C685}"/>
              </a:ext>
            </a:extLst>
          </p:cNvPr>
          <p:cNvSpPr txBox="1"/>
          <p:nvPr/>
        </p:nvSpPr>
        <p:spPr>
          <a:xfrm>
            <a:off x="4696194" y="5231214"/>
            <a:ext cx="297372" cy="215875"/>
          </a:xfrm>
          <a:prstGeom prst="rect">
            <a:avLst/>
          </a:prstGeom>
        </p:spPr>
        <p:txBody>
          <a:bodyPr vert="horz" wrap="square" lIns="0" tIns="13254" rIns="0" bIns="0" rtlCol="0">
            <a:spAutoFit/>
          </a:bodyPr>
          <a:lstStyle/>
          <a:p>
            <a:pPr marL="11527">
              <a:spcBef>
                <a:spcPts val="103"/>
              </a:spcBef>
            </a:pPr>
            <a:r>
              <a:rPr sz="1316" spc="-23" dirty="0">
                <a:solidFill>
                  <a:srgbClr val="0000FF"/>
                </a:solidFill>
                <a:latin typeface="Arial MT"/>
                <a:cs typeface="Arial MT"/>
              </a:rPr>
              <a:t>avg</a:t>
            </a:r>
            <a:endParaRPr sz="1316">
              <a:latin typeface="Arial MT"/>
              <a:cs typeface="Arial MT"/>
            </a:endParaRPr>
          </a:p>
        </p:txBody>
      </p:sp>
      <p:grpSp>
        <p:nvGrpSpPr>
          <p:cNvPr id="67" name="object 25">
            <a:extLst>
              <a:ext uri="{FF2B5EF4-FFF2-40B4-BE49-F238E27FC236}">
                <a16:creationId xmlns:a16="http://schemas.microsoft.com/office/drawing/2014/main" id="{EE516F47-7690-4B41-FE6F-9765F2A4CECE}"/>
              </a:ext>
            </a:extLst>
          </p:cNvPr>
          <p:cNvGrpSpPr/>
          <p:nvPr/>
        </p:nvGrpSpPr>
        <p:grpSpPr>
          <a:xfrm>
            <a:off x="2765944" y="5067333"/>
            <a:ext cx="6776165" cy="1678193"/>
            <a:chOff x="1700183" y="3762766"/>
            <a:chExt cx="7466330" cy="1849120"/>
          </a:xfrm>
        </p:grpSpPr>
        <p:sp>
          <p:nvSpPr>
            <p:cNvPr id="68" name="object 26">
              <a:extLst>
                <a:ext uri="{FF2B5EF4-FFF2-40B4-BE49-F238E27FC236}">
                  <a16:creationId xmlns:a16="http://schemas.microsoft.com/office/drawing/2014/main" id="{7F060430-FFC8-0B37-37FF-13637A9FB296}"/>
                </a:ext>
              </a:extLst>
            </p:cNvPr>
            <p:cNvSpPr/>
            <p:nvPr/>
          </p:nvSpPr>
          <p:spPr>
            <a:xfrm>
              <a:off x="6598647" y="3895827"/>
              <a:ext cx="8890" cy="64769"/>
            </a:xfrm>
            <a:custGeom>
              <a:avLst/>
              <a:gdLst/>
              <a:ahLst/>
              <a:cxnLst/>
              <a:rect l="l" t="t" r="r" b="b"/>
              <a:pathLst>
                <a:path w="8890" h="64770">
                  <a:moveTo>
                    <a:pt x="8420" y="0"/>
                  </a:moveTo>
                  <a:lnTo>
                    <a:pt x="0" y="0"/>
                  </a:lnTo>
                  <a:lnTo>
                    <a:pt x="0" y="64429"/>
                  </a:lnTo>
                  <a:lnTo>
                    <a:pt x="8420" y="64429"/>
                  </a:lnTo>
                  <a:lnTo>
                    <a:pt x="8420" y="0"/>
                  </a:lnTo>
                  <a:close/>
                </a:path>
              </a:pathLst>
            </a:custGeom>
            <a:solidFill>
              <a:srgbClr val="000000"/>
            </a:solidFill>
          </p:spPr>
          <p:txBody>
            <a:bodyPr wrap="square" lIns="0" tIns="0" rIns="0" bIns="0" rtlCol="0"/>
            <a:lstStyle/>
            <a:p>
              <a:endParaRPr/>
            </a:p>
          </p:txBody>
        </p:sp>
        <p:sp>
          <p:nvSpPr>
            <p:cNvPr id="69" name="object 27">
              <a:extLst>
                <a:ext uri="{FF2B5EF4-FFF2-40B4-BE49-F238E27FC236}">
                  <a16:creationId xmlns:a16="http://schemas.microsoft.com/office/drawing/2014/main" id="{03099D7F-B44E-84EF-EEEF-0DC175ED7E4F}"/>
                </a:ext>
              </a:extLst>
            </p:cNvPr>
            <p:cNvSpPr/>
            <p:nvPr/>
          </p:nvSpPr>
          <p:spPr>
            <a:xfrm>
              <a:off x="6588823" y="3762766"/>
              <a:ext cx="29845" cy="133350"/>
            </a:xfrm>
            <a:custGeom>
              <a:avLst/>
              <a:gdLst/>
              <a:ahLst/>
              <a:cxnLst/>
              <a:rect l="l" t="t" r="r" b="b"/>
              <a:pathLst>
                <a:path w="29845" h="133350">
                  <a:moveTo>
                    <a:pt x="29469" y="0"/>
                  </a:moveTo>
                  <a:lnTo>
                    <a:pt x="0" y="0"/>
                  </a:lnTo>
                  <a:lnTo>
                    <a:pt x="0" y="133060"/>
                  </a:lnTo>
                  <a:lnTo>
                    <a:pt x="29469" y="133060"/>
                  </a:lnTo>
                  <a:lnTo>
                    <a:pt x="29469" y="0"/>
                  </a:lnTo>
                  <a:close/>
                </a:path>
              </a:pathLst>
            </a:custGeom>
            <a:solidFill>
              <a:srgbClr val="FF0000"/>
            </a:solidFill>
          </p:spPr>
          <p:txBody>
            <a:bodyPr wrap="square" lIns="0" tIns="0" rIns="0" bIns="0" rtlCol="0"/>
            <a:lstStyle/>
            <a:p>
              <a:endParaRPr/>
            </a:p>
          </p:txBody>
        </p:sp>
        <p:sp>
          <p:nvSpPr>
            <p:cNvPr id="70" name="object 28">
              <a:extLst>
                <a:ext uri="{FF2B5EF4-FFF2-40B4-BE49-F238E27FC236}">
                  <a16:creationId xmlns:a16="http://schemas.microsoft.com/office/drawing/2014/main" id="{A762FD9A-D8AE-BD93-B0B2-B78C24F04314}"/>
                </a:ext>
              </a:extLst>
            </p:cNvPr>
            <p:cNvSpPr/>
            <p:nvPr/>
          </p:nvSpPr>
          <p:spPr>
            <a:xfrm>
              <a:off x="7266625" y="3895826"/>
              <a:ext cx="0" cy="520065"/>
            </a:xfrm>
            <a:custGeom>
              <a:avLst/>
              <a:gdLst/>
              <a:ahLst/>
              <a:cxnLst/>
              <a:rect l="l" t="t" r="r" b="b"/>
              <a:pathLst>
                <a:path h="520064">
                  <a:moveTo>
                    <a:pt x="0" y="0"/>
                  </a:moveTo>
                  <a:lnTo>
                    <a:pt x="0" y="519635"/>
                  </a:lnTo>
                </a:path>
              </a:pathLst>
            </a:custGeom>
            <a:ln w="8418">
              <a:solidFill>
                <a:srgbClr val="4A7EBB"/>
              </a:solidFill>
              <a:prstDash val="sysDash"/>
            </a:ln>
          </p:spPr>
          <p:txBody>
            <a:bodyPr wrap="square" lIns="0" tIns="0" rIns="0" bIns="0" rtlCol="0"/>
            <a:lstStyle/>
            <a:p>
              <a:endParaRPr/>
            </a:p>
          </p:txBody>
        </p:sp>
        <p:sp>
          <p:nvSpPr>
            <p:cNvPr id="71" name="object 29">
              <a:extLst>
                <a:ext uri="{FF2B5EF4-FFF2-40B4-BE49-F238E27FC236}">
                  <a16:creationId xmlns:a16="http://schemas.microsoft.com/office/drawing/2014/main" id="{873B8046-3604-491E-D438-C886E1C9A1B5}"/>
                </a:ext>
              </a:extLst>
            </p:cNvPr>
            <p:cNvSpPr/>
            <p:nvPr/>
          </p:nvSpPr>
          <p:spPr>
            <a:xfrm>
              <a:off x="4215815" y="3895826"/>
              <a:ext cx="0" cy="520065"/>
            </a:xfrm>
            <a:custGeom>
              <a:avLst/>
              <a:gdLst/>
              <a:ahLst/>
              <a:cxnLst/>
              <a:rect l="l" t="t" r="r" b="b"/>
              <a:pathLst>
                <a:path h="520064">
                  <a:moveTo>
                    <a:pt x="0" y="0"/>
                  </a:moveTo>
                  <a:lnTo>
                    <a:pt x="0" y="519635"/>
                  </a:lnTo>
                </a:path>
              </a:pathLst>
            </a:custGeom>
            <a:ln w="8421">
              <a:solidFill>
                <a:srgbClr val="4A7EBB"/>
              </a:solidFill>
              <a:prstDash val="sysDash"/>
            </a:ln>
          </p:spPr>
          <p:txBody>
            <a:bodyPr wrap="square" lIns="0" tIns="0" rIns="0" bIns="0" rtlCol="0"/>
            <a:lstStyle/>
            <a:p>
              <a:endParaRPr/>
            </a:p>
          </p:txBody>
        </p:sp>
        <p:sp>
          <p:nvSpPr>
            <p:cNvPr id="72" name="object 30">
              <a:extLst>
                <a:ext uri="{FF2B5EF4-FFF2-40B4-BE49-F238E27FC236}">
                  <a16:creationId xmlns:a16="http://schemas.microsoft.com/office/drawing/2014/main" id="{E1D16FB9-3078-D7C8-F7ED-388DDE37391F}"/>
                </a:ext>
              </a:extLst>
            </p:cNvPr>
            <p:cNvSpPr/>
            <p:nvPr/>
          </p:nvSpPr>
          <p:spPr>
            <a:xfrm>
              <a:off x="1700183" y="4415462"/>
              <a:ext cx="7466330" cy="1196340"/>
            </a:xfrm>
            <a:custGeom>
              <a:avLst/>
              <a:gdLst/>
              <a:ahLst/>
              <a:cxnLst/>
              <a:rect l="l" t="t" r="r" b="b"/>
              <a:pathLst>
                <a:path w="7466330" h="1196339">
                  <a:moveTo>
                    <a:pt x="7466012" y="0"/>
                  </a:moveTo>
                  <a:lnTo>
                    <a:pt x="0" y="0"/>
                  </a:lnTo>
                  <a:lnTo>
                    <a:pt x="0" y="1196235"/>
                  </a:lnTo>
                  <a:lnTo>
                    <a:pt x="7466012" y="1196235"/>
                  </a:lnTo>
                  <a:lnTo>
                    <a:pt x="7466012" y="0"/>
                  </a:lnTo>
                  <a:close/>
                </a:path>
              </a:pathLst>
            </a:custGeom>
            <a:solidFill>
              <a:srgbClr val="FFFFFF"/>
            </a:solidFill>
          </p:spPr>
          <p:txBody>
            <a:bodyPr wrap="square" lIns="0" tIns="0" rIns="0" bIns="0" rtlCol="0"/>
            <a:lstStyle/>
            <a:p>
              <a:endParaRPr/>
            </a:p>
          </p:txBody>
        </p:sp>
        <p:sp>
          <p:nvSpPr>
            <p:cNvPr id="73" name="object 31">
              <a:extLst>
                <a:ext uri="{FF2B5EF4-FFF2-40B4-BE49-F238E27FC236}">
                  <a16:creationId xmlns:a16="http://schemas.microsoft.com/office/drawing/2014/main" id="{DD6319E8-B69D-D76C-8987-F9B8FA329DD1}"/>
                </a:ext>
              </a:extLst>
            </p:cNvPr>
            <p:cNvSpPr/>
            <p:nvPr/>
          </p:nvSpPr>
          <p:spPr>
            <a:xfrm>
              <a:off x="2625857" y="4555526"/>
              <a:ext cx="0" cy="465455"/>
            </a:xfrm>
            <a:custGeom>
              <a:avLst/>
              <a:gdLst/>
              <a:ahLst/>
              <a:cxnLst/>
              <a:rect l="l" t="t" r="r" b="b"/>
              <a:pathLst>
                <a:path h="465454">
                  <a:moveTo>
                    <a:pt x="0" y="0"/>
                  </a:moveTo>
                  <a:lnTo>
                    <a:pt x="0" y="465010"/>
                  </a:lnTo>
                </a:path>
              </a:pathLst>
            </a:custGeom>
            <a:ln w="8420">
              <a:solidFill>
                <a:srgbClr val="4A7EBB"/>
              </a:solidFill>
              <a:prstDash val="sysDash"/>
            </a:ln>
          </p:spPr>
          <p:txBody>
            <a:bodyPr wrap="square" lIns="0" tIns="0" rIns="0" bIns="0" rtlCol="0"/>
            <a:lstStyle/>
            <a:p>
              <a:endParaRPr/>
            </a:p>
          </p:txBody>
        </p:sp>
        <p:sp>
          <p:nvSpPr>
            <p:cNvPr id="74" name="object 32">
              <a:extLst>
                <a:ext uri="{FF2B5EF4-FFF2-40B4-BE49-F238E27FC236}">
                  <a16:creationId xmlns:a16="http://schemas.microsoft.com/office/drawing/2014/main" id="{10ED28DF-11AF-6E48-6D04-C5551EAD03F5}"/>
                </a:ext>
              </a:extLst>
            </p:cNvPr>
            <p:cNvSpPr/>
            <p:nvPr/>
          </p:nvSpPr>
          <p:spPr>
            <a:xfrm>
              <a:off x="1962088" y="4985521"/>
              <a:ext cx="5767705" cy="70485"/>
            </a:xfrm>
            <a:custGeom>
              <a:avLst/>
              <a:gdLst/>
              <a:ahLst/>
              <a:cxnLst/>
              <a:rect l="l" t="t" r="r" b="b"/>
              <a:pathLst>
                <a:path w="5767705" h="70485">
                  <a:moveTo>
                    <a:pt x="5651155" y="0"/>
                  </a:moveTo>
                  <a:lnTo>
                    <a:pt x="5651155" y="70031"/>
                  </a:lnTo>
                  <a:lnTo>
                    <a:pt x="5753655" y="39217"/>
                  </a:lnTo>
                  <a:lnTo>
                    <a:pt x="5662382" y="39217"/>
                  </a:lnTo>
                  <a:lnTo>
                    <a:pt x="5662382" y="30814"/>
                  </a:lnTo>
                  <a:lnTo>
                    <a:pt x="5753651" y="30814"/>
                  </a:lnTo>
                  <a:lnTo>
                    <a:pt x="5651155" y="0"/>
                  </a:lnTo>
                  <a:close/>
                </a:path>
                <a:path w="5767705" h="70485">
                  <a:moveTo>
                    <a:pt x="5651155" y="30814"/>
                  </a:moveTo>
                  <a:lnTo>
                    <a:pt x="0" y="30814"/>
                  </a:lnTo>
                  <a:lnTo>
                    <a:pt x="0" y="39217"/>
                  </a:lnTo>
                  <a:lnTo>
                    <a:pt x="5651155" y="39217"/>
                  </a:lnTo>
                  <a:lnTo>
                    <a:pt x="5651155" y="30814"/>
                  </a:lnTo>
                  <a:close/>
                </a:path>
                <a:path w="5767705" h="70485">
                  <a:moveTo>
                    <a:pt x="5753651" y="30814"/>
                  </a:moveTo>
                  <a:lnTo>
                    <a:pt x="5662382" y="30814"/>
                  </a:lnTo>
                  <a:lnTo>
                    <a:pt x="5662382" y="39217"/>
                  </a:lnTo>
                  <a:lnTo>
                    <a:pt x="5753655" y="39217"/>
                  </a:lnTo>
                  <a:lnTo>
                    <a:pt x="5767630" y="35016"/>
                  </a:lnTo>
                  <a:lnTo>
                    <a:pt x="5753651" y="30814"/>
                  </a:lnTo>
                  <a:close/>
                </a:path>
              </a:pathLst>
            </a:custGeom>
            <a:solidFill>
              <a:srgbClr val="000000"/>
            </a:solidFill>
          </p:spPr>
          <p:txBody>
            <a:bodyPr wrap="square" lIns="0" tIns="0" rIns="0" bIns="0" rtlCol="0"/>
            <a:lstStyle/>
            <a:p>
              <a:endParaRPr/>
            </a:p>
          </p:txBody>
        </p:sp>
      </p:grpSp>
      <p:sp>
        <p:nvSpPr>
          <p:cNvPr id="75" name="object 33">
            <a:extLst>
              <a:ext uri="{FF2B5EF4-FFF2-40B4-BE49-F238E27FC236}">
                <a16:creationId xmlns:a16="http://schemas.microsoft.com/office/drawing/2014/main" id="{5221132C-1B95-9217-77A4-317E41B2DC56}"/>
              </a:ext>
            </a:extLst>
          </p:cNvPr>
          <p:cNvSpPr txBox="1"/>
          <p:nvPr/>
        </p:nvSpPr>
        <p:spPr>
          <a:xfrm>
            <a:off x="8318174" y="5977396"/>
            <a:ext cx="1287616" cy="319548"/>
          </a:xfrm>
          <a:prstGeom prst="rect">
            <a:avLst/>
          </a:prstGeom>
        </p:spPr>
        <p:txBody>
          <a:bodyPr vert="horz" wrap="square" lIns="0" tIns="12102" rIns="0" bIns="0" rtlCol="0">
            <a:spAutoFit/>
          </a:bodyPr>
          <a:lstStyle/>
          <a:p>
            <a:pPr marL="34580">
              <a:spcBef>
                <a:spcPts val="95"/>
              </a:spcBef>
            </a:pPr>
            <a:r>
              <a:rPr sz="1997" dirty="0">
                <a:solidFill>
                  <a:srgbClr val="0000FF"/>
                </a:solidFill>
                <a:latin typeface="Times New Roman"/>
                <a:cs typeface="Times New Roman"/>
              </a:rPr>
              <a:t>C</a:t>
            </a:r>
            <a:r>
              <a:rPr sz="1974" baseline="-21072" dirty="0">
                <a:solidFill>
                  <a:srgbClr val="0000FF"/>
                </a:solidFill>
                <a:latin typeface="Times New Roman"/>
                <a:cs typeface="Times New Roman"/>
              </a:rPr>
              <a:t>i</a:t>
            </a:r>
            <a:r>
              <a:rPr sz="1974" spc="197" baseline="-21072" dirty="0">
                <a:solidFill>
                  <a:srgbClr val="0000FF"/>
                </a:solidFill>
                <a:latin typeface="Times New Roman"/>
                <a:cs typeface="Times New Roman"/>
              </a:rPr>
              <a:t> </a:t>
            </a:r>
            <a:r>
              <a:rPr sz="1679" spc="-9" dirty="0">
                <a:solidFill>
                  <a:srgbClr val="0000FF"/>
                </a:solidFill>
                <a:latin typeface="Arial MT"/>
                <a:cs typeface="Arial MT"/>
              </a:rPr>
              <a:t>estimate</a:t>
            </a:r>
            <a:endParaRPr sz="1679" dirty="0">
              <a:latin typeface="Arial MT"/>
              <a:cs typeface="Arial MT"/>
            </a:endParaRPr>
          </a:p>
        </p:txBody>
      </p:sp>
      <p:grpSp>
        <p:nvGrpSpPr>
          <p:cNvPr id="76" name="object 34">
            <a:extLst>
              <a:ext uri="{FF2B5EF4-FFF2-40B4-BE49-F238E27FC236}">
                <a16:creationId xmlns:a16="http://schemas.microsoft.com/office/drawing/2014/main" id="{04C2C731-0598-E6D4-31CD-DE63C1BDCD3A}"/>
              </a:ext>
            </a:extLst>
          </p:cNvPr>
          <p:cNvGrpSpPr/>
          <p:nvPr/>
        </p:nvGrpSpPr>
        <p:grpSpPr>
          <a:xfrm>
            <a:off x="3541099" y="5659696"/>
            <a:ext cx="4341287" cy="612610"/>
            <a:chOff x="2554288" y="4415462"/>
            <a:chExt cx="4783455" cy="675005"/>
          </a:xfrm>
        </p:grpSpPr>
        <p:pic>
          <p:nvPicPr>
            <p:cNvPr id="77" name="object 35">
              <a:extLst>
                <a:ext uri="{FF2B5EF4-FFF2-40B4-BE49-F238E27FC236}">
                  <a16:creationId xmlns:a16="http://schemas.microsoft.com/office/drawing/2014/main" id="{5B66CB3E-0837-8601-2C7C-00854C83D2B3}"/>
                </a:ext>
              </a:extLst>
            </p:cNvPr>
            <p:cNvPicPr/>
            <p:nvPr/>
          </p:nvPicPr>
          <p:blipFill>
            <a:blip r:embed="rId3" cstate="print"/>
            <a:stretch>
              <a:fillRect/>
            </a:stretch>
          </p:blipFill>
          <p:spPr>
            <a:xfrm>
              <a:off x="7195056" y="4950385"/>
              <a:ext cx="142068" cy="139543"/>
            </a:xfrm>
            <a:prstGeom prst="rect">
              <a:avLst/>
            </a:prstGeom>
          </p:spPr>
        </p:pic>
        <p:sp>
          <p:nvSpPr>
            <p:cNvPr id="78" name="object 36">
              <a:extLst>
                <a:ext uri="{FF2B5EF4-FFF2-40B4-BE49-F238E27FC236}">
                  <a16:creationId xmlns:a16="http://schemas.microsoft.com/office/drawing/2014/main" id="{150E076E-1CC6-F70A-B13B-CF43F76A0240}"/>
                </a:ext>
              </a:extLst>
            </p:cNvPr>
            <p:cNvSpPr/>
            <p:nvPr/>
          </p:nvSpPr>
          <p:spPr>
            <a:xfrm>
              <a:off x="7266625" y="4415462"/>
              <a:ext cx="0" cy="605155"/>
            </a:xfrm>
            <a:custGeom>
              <a:avLst/>
              <a:gdLst/>
              <a:ahLst/>
              <a:cxnLst/>
              <a:rect l="l" t="t" r="r" b="b"/>
              <a:pathLst>
                <a:path h="605154">
                  <a:moveTo>
                    <a:pt x="0" y="0"/>
                  </a:moveTo>
                  <a:lnTo>
                    <a:pt x="0" y="605074"/>
                  </a:lnTo>
                </a:path>
              </a:pathLst>
            </a:custGeom>
            <a:ln w="8418">
              <a:solidFill>
                <a:srgbClr val="4A7EBB"/>
              </a:solidFill>
              <a:prstDash val="sysDash"/>
            </a:ln>
          </p:spPr>
          <p:txBody>
            <a:bodyPr wrap="square" lIns="0" tIns="0" rIns="0" bIns="0" rtlCol="0"/>
            <a:lstStyle/>
            <a:p>
              <a:endParaRPr/>
            </a:p>
          </p:txBody>
        </p:sp>
        <p:pic>
          <p:nvPicPr>
            <p:cNvPr id="79" name="object 37">
              <a:extLst>
                <a:ext uri="{FF2B5EF4-FFF2-40B4-BE49-F238E27FC236}">
                  <a16:creationId xmlns:a16="http://schemas.microsoft.com/office/drawing/2014/main" id="{6607195A-B1A7-493A-5C73-FC0B454AA2CB}"/>
                </a:ext>
              </a:extLst>
            </p:cNvPr>
            <p:cNvPicPr/>
            <p:nvPr/>
          </p:nvPicPr>
          <p:blipFill>
            <a:blip r:embed="rId4" cstate="print"/>
            <a:stretch>
              <a:fillRect/>
            </a:stretch>
          </p:blipFill>
          <p:spPr>
            <a:xfrm>
              <a:off x="4145649" y="4951471"/>
              <a:ext cx="140331" cy="138402"/>
            </a:xfrm>
            <a:prstGeom prst="rect">
              <a:avLst/>
            </a:prstGeom>
          </p:spPr>
        </p:pic>
        <p:sp>
          <p:nvSpPr>
            <p:cNvPr id="80" name="object 38">
              <a:extLst>
                <a:ext uri="{FF2B5EF4-FFF2-40B4-BE49-F238E27FC236}">
                  <a16:creationId xmlns:a16="http://schemas.microsoft.com/office/drawing/2014/main" id="{7173463E-9AED-1468-ADFA-81B44FA3C84B}"/>
                </a:ext>
              </a:extLst>
            </p:cNvPr>
            <p:cNvSpPr/>
            <p:nvPr/>
          </p:nvSpPr>
          <p:spPr>
            <a:xfrm>
              <a:off x="4215815" y="4415462"/>
              <a:ext cx="0" cy="605155"/>
            </a:xfrm>
            <a:custGeom>
              <a:avLst/>
              <a:gdLst/>
              <a:ahLst/>
              <a:cxnLst/>
              <a:rect l="l" t="t" r="r" b="b"/>
              <a:pathLst>
                <a:path h="605154">
                  <a:moveTo>
                    <a:pt x="0" y="0"/>
                  </a:moveTo>
                  <a:lnTo>
                    <a:pt x="0" y="605074"/>
                  </a:lnTo>
                </a:path>
              </a:pathLst>
            </a:custGeom>
            <a:ln w="8421">
              <a:solidFill>
                <a:srgbClr val="4A7EBB"/>
              </a:solidFill>
              <a:prstDash val="sysDash"/>
            </a:ln>
          </p:spPr>
          <p:txBody>
            <a:bodyPr wrap="square" lIns="0" tIns="0" rIns="0" bIns="0" rtlCol="0"/>
            <a:lstStyle/>
            <a:p>
              <a:endParaRPr/>
            </a:p>
          </p:txBody>
        </p:sp>
        <p:pic>
          <p:nvPicPr>
            <p:cNvPr id="81" name="object 39">
              <a:extLst>
                <a:ext uri="{FF2B5EF4-FFF2-40B4-BE49-F238E27FC236}">
                  <a16:creationId xmlns:a16="http://schemas.microsoft.com/office/drawing/2014/main" id="{B87D73EA-A579-8970-E80A-C12894801539}"/>
                </a:ext>
              </a:extLst>
            </p:cNvPr>
            <p:cNvPicPr/>
            <p:nvPr/>
          </p:nvPicPr>
          <p:blipFill>
            <a:blip r:embed="rId5" cstate="print"/>
            <a:stretch>
              <a:fillRect/>
            </a:stretch>
          </p:blipFill>
          <p:spPr>
            <a:xfrm>
              <a:off x="2554288" y="4952237"/>
              <a:ext cx="141734" cy="137626"/>
            </a:xfrm>
            <a:prstGeom prst="rect">
              <a:avLst/>
            </a:prstGeom>
          </p:spPr>
        </p:pic>
      </p:grpSp>
      <p:sp>
        <p:nvSpPr>
          <p:cNvPr id="82" name="object 40">
            <a:extLst>
              <a:ext uri="{FF2B5EF4-FFF2-40B4-BE49-F238E27FC236}">
                <a16:creationId xmlns:a16="http://schemas.microsoft.com/office/drawing/2014/main" id="{48D4D75A-9219-37FB-05F0-267B44B94CAB}"/>
              </a:ext>
            </a:extLst>
          </p:cNvPr>
          <p:cNvSpPr txBox="1"/>
          <p:nvPr/>
        </p:nvSpPr>
        <p:spPr>
          <a:xfrm>
            <a:off x="7584709" y="6320610"/>
            <a:ext cx="525012" cy="370089"/>
          </a:xfrm>
          <a:prstGeom prst="rect">
            <a:avLst/>
          </a:prstGeom>
        </p:spPr>
        <p:txBody>
          <a:bodyPr vert="horz" wrap="square" lIns="0" tIns="13831" rIns="0" bIns="0" rtlCol="0">
            <a:spAutoFit/>
          </a:bodyPr>
          <a:lstStyle/>
          <a:p>
            <a:pPr marL="11527">
              <a:spcBef>
                <a:spcPts val="109"/>
              </a:spcBef>
            </a:pPr>
            <a:r>
              <a:rPr sz="2314" spc="-18" dirty="0">
                <a:solidFill>
                  <a:srgbClr val="0000FF"/>
                </a:solidFill>
                <a:latin typeface="Calibri"/>
                <a:cs typeface="Calibri"/>
              </a:rPr>
              <a:t>safe</a:t>
            </a:r>
            <a:endParaRPr sz="2314">
              <a:latin typeface="Calibri"/>
              <a:cs typeface="Calibri"/>
            </a:endParaRPr>
          </a:p>
        </p:txBody>
      </p:sp>
      <p:sp>
        <p:nvSpPr>
          <p:cNvPr id="83" name="object 41">
            <a:extLst>
              <a:ext uri="{FF2B5EF4-FFF2-40B4-BE49-F238E27FC236}">
                <a16:creationId xmlns:a16="http://schemas.microsoft.com/office/drawing/2014/main" id="{356CE3F3-E841-B091-E981-4C6CE4CA1640}"/>
              </a:ext>
            </a:extLst>
          </p:cNvPr>
          <p:cNvSpPr txBox="1"/>
          <p:nvPr/>
        </p:nvSpPr>
        <p:spPr>
          <a:xfrm>
            <a:off x="4561200" y="6320610"/>
            <a:ext cx="1037345"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efficient</a:t>
            </a:r>
            <a:endParaRPr sz="2314">
              <a:latin typeface="Calibri"/>
              <a:cs typeface="Calibri"/>
            </a:endParaRPr>
          </a:p>
        </p:txBody>
      </p:sp>
      <p:sp>
        <p:nvSpPr>
          <p:cNvPr id="84" name="object 42">
            <a:extLst>
              <a:ext uri="{FF2B5EF4-FFF2-40B4-BE49-F238E27FC236}">
                <a16:creationId xmlns:a16="http://schemas.microsoft.com/office/drawing/2014/main" id="{33FD266B-2D56-41AE-E2AC-CE10D8AAFA02}"/>
              </a:ext>
            </a:extLst>
          </p:cNvPr>
          <p:cNvSpPr txBox="1"/>
          <p:nvPr/>
        </p:nvSpPr>
        <p:spPr>
          <a:xfrm>
            <a:off x="3171704" y="6320610"/>
            <a:ext cx="842553" cy="370089"/>
          </a:xfrm>
          <a:prstGeom prst="rect">
            <a:avLst/>
          </a:prstGeom>
        </p:spPr>
        <p:txBody>
          <a:bodyPr vert="horz" wrap="square" lIns="0" tIns="13831" rIns="0" bIns="0" rtlCol="0">
            <a:spAutoFit/>
          </a:bodyPr>
          <a:lstStyle/>
          <a:p>
            <a:pPr marL="11527">
              <a:spcBef>
                <a:spcPts val="109"/>
              </a:spcBef>
            </a:pPr>
            <a:r>
              <a:rPr sz="2314" spc="-9" dirty="0">
                <a:solidFill>
                  <a:srgbClr val="0000FF"/>
                </a:solidFill>
                <a:latin typeface="Calibri"/>
                <a:cs typeface="Calibri"/>
              </a:rPr>
              <a:t>unsafe</a:t>
            </a:r>
            <a:endParaRPr sz="2314">
              <a:latin typeface="Calibri"/>
              <a:cs typeface="Calibri"/>
            </a:endParaRPr>
          </a:p>
        </p:txBody>
      </p:sp>
      <mc:AlternateContent xmlns:mc="http://schemas.openxmlformats.org/markup-compatibility/2006" xmlns:a14="http://schemas.microsoft.com/office/drawing/2010/main">
        <mc:Choice Requires="a14">
          <p:sp>
            <p:nvSpPr>
              <p:cNvPr id="85" name="Content Placeholder 2">
                <a:extLst>
                  <a:ext uri="{FF2B5EF4-FFF2-40B4-BE49-F238E27FC236}">
                    <a16:creationId xmlns:a16="http://schemas.microsoft.com/office/drawing/2014/main" id="{4039E979-CC9C-4B2D-6855-A63739ABAB46}"/>
                  </a:ext>
                </a:extLst>
              </p:cNvPr>
              <p:cNvSpPr>
                <a:spLocks noGrp="1"/>
              </p:cNvSpPr>
              <p:nvPr>
                <p:ph idx="1"/>
              </p:nvPr>
            </p:nvSpPr>
            <p:spPr>
              <a:xfrm>
                <a:off x="533400" y="759213"/>
                <a:ext cx="10994828" cy="2342133"/>
              </a:xfrm>
            </p:spPr>
            <p:txBody>
              <a:bodyPr>
                <a:normAutofit/>
              </a:bodyPr>
              <a:lstStyle/>
              <a:p>
                <a:r>
                  <a:rPr lang="en-GB" dirty="0"/>
                  <a:t>Tradeoff between safety and efficiency in estimating the WCET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oMath>
                </a14:m>
                <a:endParaRPr lang="en-GB" dirty="0"/>
              </a:p>
              <a:p>
                <a:pPr lvl="1"/>
                <a:r>
                  <a:rPr lang="en-GB" sz="2000" dirty="0"/>
                  <a:t>Setting a large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predictability and safety, since it is unlikely to be exceeded at runtime; but it hurts efficiency, since the system needs to reserve more CPU time for the task. Suitable for hard real-time tasks.</a:t>
                </a:r>
              </a:p>
              <a:p>
                <a:pPr lvl="1"/>
                <a:r>
                  <a:rPr lang="en-GB" sz="2000" dirty="0"/>
                  <a:t>Setting a small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𝐶</m:t>
                        </m:r>
                      </m:e>
                      <m:sub>
                        <m:r>
                          <a:rPr lang="en-GB" sz="2000" b="0" i="1" smtClean="0">
                            <a:latin typeface="Cambria Math" panose="02040503050406030204" pitchFamily="18" charset="0"/>
                          </a:rPr>
                          <m:t>𝑖</m:t>
                        </m:r>
                      </m:sub>
                    </m:sSub>
                  </m:oMath>
                </a14:m>
                <a:r>
                  <a:rPr lang="en-GB" sz="2000" dirty="0"/>
                  <a:t> achieves high efficiency, but hurts safety, since the task may execute for more than its </a:t>
                </a:r>
                <a14:m>
                  <m:oMath xmlns:m="http://schemas.openxmlformats.org/officeDocument/2006/math">
                    <m:sSub>
                      <m:sSubPr>
                        <m:ctrlPr>
                          <a:rPr lang="en-GB" sz="2000" i="1">
                            <a:latin typeface="Cambria Math" panose="02040503050406030204" pitchFamily="18" charset="0"/>
                          </a:rPr>
                        </m:ctrlPr>
                      </m:sSubPr>
                      <m:e>
                        <m:r>
                          <a:rPr lang="en-GB" sz="2000" i="1">
                            <a:latin typeface="Cambria Math" panose="02040503050406030204" pitchFamily="18" charset="0"/>
                          </a:rPr>
                          <m:t>𝐶</m:t>
                        </m:r>
                      </m:e>
                      <m:sub>
                        <m:r>
                          <a:rPr lang="en-GB" sz="2000" i="1">
                            <a:latin typeface="Cambria Math" panose="02040503050406030204" pitchFamily="18" charset="0"/>
                          </a:rPr>
                          <m:t>𝑖</m:t>
                        </m:r>
                      </m:sub>
                    </m:sSub>
                  </m:oMath>
                </a14:m>
                <a:r>
                  <a:rPr lang="en-GB" sz="2000" dirty="0"/>
                  <a:t> estimate. Suitable for soft real-time tasks.</a:t>
                </a:r>
                <a:endParaRPr lang="en-SE" sz="2000" dirty="0"/>
              </a:p>
            </p:txBody>
          </p:sp>
        </mc:Choice>
        <mc:Fallback xmlns="">
          <p:sp>
            <p:nvSpPr>
              <p:cNvPr id="85" name="Content Placeholder 2">
                <a:extLst>
                  <a:ext uri="{FF2B5EF4-FFF2-40B4-BE49-F238E27FC236}">
                    <a16:creationId xmlns:a16="http://schemas.microsoft.com/office/drawing/2014/main" id="{4039E979-CC9C-4B2D-6855-A63739ABAB46}"/>
                  </a:ext>
                </a:extLst>
              </p:cNvPr>
              <p:cNvSpPr>
                <a:spLocks noGrp="1" noRot="1" noChangeAspect="1" noMove="1" noResize="1" noEditPoints="1" noAdjustHandles="1" noChangeArrowheads="1" noChangeShapeType="1" noTextEdit="1"/>
              </p:cNvSpPr>
              <p:nvPr>
                <p:ph idx="1"/>
              </p:nvPr>
            </p:nvSpPr>
            <p:spPr>
              <a:xfrm>
                <a:off x="533400" y="759213"/>
                <a:ext cx="10994828" cy="2342133"/>
              </a:xfrm>
              <a:blipFill>
                <a:blip r:embed="rId6"/>
                <a:stretch>
                  <a:fillRect l="-1054" t="-4948" r="-1165"/>
                </a:stretch>
              </a:blipFill>
            </p:spPr>
            <p:txBody>
              <a:bodyPr/>
              <a:lstStyle/>
              <a:p>
                <a:r>
                  <a:rPr lang="en-SE">
                    <a:noFill/>
                  </a:rPr>
                  <a:t> </a:t>
                </a:r>
              </a:p>
            </p:txBody>
          </p:sp>
        </mc:Fallback>
      </mc:AlternateContent>
      <p:sp>
        <p:nvSpPr>
          <p:cNvPr id="87" name="object 18">
            <a:extLst>
              <a:ext uri="{FF2B5EF4-FFF2-40B4-BE49-F238E27FC236}">
                <a16:creationId xmlns:a16="http://schemas.microsoft.com/office/drawing/2014/main" id="{E5A58451-6F6A-0B04-F7FB-3422F269CF6A}"/>
              </a:ext>
            </a:extLst>
          </p:cNvPr>
          <p:cNvSpPr txBox="1"/>
          <p:nvPr/>
        </p:nvSpPr>
        <p:spPr>
          <a:xfrm>
            <a:off x="3063689" y="3095368"/>
            <a:ext cx="2754600" cy="455350"/>
          </a:xfrm>
          <a:prstGeom prst="rect">
            <a:avLst/>
          </a:prstGeom>
        </p:spPr>
        <p:txBody>
          <a:bodyPr vert="horz" wrap="square" lIns="0" tIns="11526" rIns="0" bIns="0" rtlCol="0">
            <a:spAutoFit/>
          </a:bodyPr>
          <a:lstStyle/>
          <a:p>
            <a:pPr marL="11527">
              <a:spcBef>
                <a:spcPts val="91"/>
              </a:spcBef>
            </a:pPr>
            <a:r>
              <a:rPr lang="en-GB" sz="1400" dirty="0">
                <a:solidFill>
                  <a:srgbClr val="0000FF"/>
                </a:solidFill>
                <a:latin typeface="Arial MT"/>
                <a:cs typeface="Arial MT"/>
              </a:rPr>
              <a:t>Distribution</a:t>
            </a:r>
            <a:endParaRPr lang="en-GB" sz="1400" spc="-9" dirty="0">
              <a:solidFill>
                <a:srgbClr val="0000FF"/>
              </a:solidFill>
              <a:latin typeface="Arial MT"/>
              <a:cs typeface="Arial MT"/>
            </a:endParaRPr>
          </a:p>
          <a:p>
            <a:pPr marL="11527">
              <a:spcBef>
                <a:spcPts val="91"/>
              </a:spcBef>
            </a:pPr>
            <a:r>
              <a:rPr lang="en-GB" sz="1400" spc="-9" dirty="0">
                <a:solidFill>
                  <a:srgbClr val="0000FF"/>
                </a:solidFill>
                <a:latin typeface="Arial MT"/>
                <a:cs typeface="Arial MT"/>
              </a:rPr>
              <a:t>(probability density function)</a:t>
            </a:r>
            <a:endParaRPr sz="1400" dirty="0">
              <a:latin typeface="Arial MT"/>
              <a:cs typeface="Arial MT"/>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F4857-9BC0-E9F3-F517-487AE0641F0D}"/>
              </a:ext>
            </a:extLst>
          </p:cNvPr>
          <p:cNvSpPr>
            <a:spLocks noGrp="1"/>
          </p:cNvSpPr>
          <p:nvPr>
            <p:ph type="title"/>
          </p:nvPr>
        </p:nvSpPr>
        <p:spPr/>
        <p:txBody>
          <a:bodyPr/>
          <a:lstStyle/>
          <a:p>
            <a:r>
              <a:rPr lang="en-GB" dirty="0"/>
              <a:t>Jitter</a:t>
            </a:r>
            <a:endParaRPr lang="en-SE" dirty="0"/>
          </a:p>
        </p:txBody>
      </p:sp>
      <p:sp>
        <p:nvSpPr>
          <p:cNvPr id="3" name="Content Placeholder 2">
            <a:extLst>
              <a:ext uri="{FF2B5EF4-FFF2-40B4-BE49-F238E27FC236}">
                <a16:creationId xmlns:a16="http://schemas.microsoft.com/office/drawing/2014/main" id="{2BC2248D-5031-A0D1-68A8-562D2FDBB74B}"/>
              </a:ext>
            </a:extLst>
          </p:cNvPr>
          <p:cNvSpPr>
            <a:spLocks noGrp="1"/>
          </p:cNvSpPr>
          <p:nvPr>
            <p:ph idx="1"/>
          </p:nvPr>
        </p:nvSpPr>
        <p:spPr/>
        <p:txBody>
          <a:bodyPr/>
          <a:lstStyle/>
          <a:p>
            <a:r>
              <a:rPr lang="en-GB" dirty="0"/>
              <a:t>It is a measure of the time variation of a periodic event:</a:t>
            </a:r>
          </a:p>
          <a:p>
            <a:endParaRPr lang="en-SE" dirty="0"/>
          </a:p>
        </p:txBody>
      </p:sp>
      <p:grpSp>
        <p:nvGrpSpPr>
          <p:cNvPr id="24" name="object 3"/>
          <p:cNvGrpSpPr/>
          <p:nvPr/>
        </p:nvGrpSpPr>
        <p:grpSpPr>
          <a:xfrm>
            <a:off x="3345510" y="2104681"/>
            <a:ext cx="5284694" cy="1946750"/>
            <a:chOff x="2466947" y="2200231"/>
            <a:chExt cx="5822950" cy="2145030"/>
          </a:xfrm>
        </p:grpSpPr>
        <p:sp>
          <p:nvSpPr>
            <p:cNvPr id="25" name="object 4"/>
            <p:cNvSpPr/>
            <p:nvPr/>
          </p:nvSpPr>
          <p:spPr>
            <a:xfrm>
              <a:off x="3303918" y="2200231"/>
              <a:ext cx="22860" cy="368935"/>
            </a:xfrm>
            <a:custGeom>
              <a:avLst/>
              <a:gdLst/>
              <a:ahLst/>
              <a:cxnLst/>
              <a:rect l="l" t="t" r="r" b="b"/>
              <a:pathLst>
                <a:path w="22860" h="368935">
                  <a:moveTo>
                    <a:pt x="22469" y="0"/>
                  </a:moveTo>
                  <a:lnTo>
                    <a:pt x="0" y="0"/>
                  </a:lnTo>
                  <a:lnTo>
                    <a:pt x="0" y="368308"/>
                  </a:lnTo>
                  <a:lnTo>
                    <a:pt x="22469" y="368308"/>
                  </a:lnTo>
                  <a:lnTo>
                    <a:pt x="22469" y="0"/>
                  </a:lnTo>
                  <a:close/>
                </a:path>
              </a:pathLst>
            </a:custGeom>
            <a:solidFill>
              <a:srgbClr val="0000FF"/>
            </a:solidFill>
          </p:spPr>
          <p:txBody>
            <a:bodyPr wrap="square" lIns="0" tIns="0" rIns="0" bIns="0" rtlCol="0"/>
            <a:lstStyle/>
            <a:p>
              <a:endParaRPr/>
            </a:p>
          </p:txBody>
        </p:sp>
        <p:sp>
          <p:nvSpPr>
            <p:cNvPr id="26" name="object 5"/>
            <p:cNvSpPr/>
            <p:nvPr/>
          </p:nvSpPr>
          <p:spPr>
            <a:xfrm>
              <a:off x="3314562" y="2496300"/>
              <a:ext cx="591820" cy="72390"/>
            </a:xfrm>
            <a:custGeom>
              <a:avLst/>
              <a:gdLst/>
              <a:ahLst/>
              <a:cxnLst/>
              <a:rect l="l" t="t" r="r" b="b"/>
              <a:pathLst>
                <a:path w="591820" h="72389">
                  <a:moveTo>
                    <a:pt x="591303" y="0"/>
                  </a:moveTo>
                  <a:lnTo>
                    <a:pt x="0" y="0"/>
                  </a:lnTo>
                  <a:lnTo>
                    <a:pt x="0" y="72240"/>
                  </a:lnTo>
                  <a:lnTo>
                    <a:pt x="591303" y="72240"/>
                  </a:lnTo>
                  <a:lnTo>
                    <a:pt x="591303" y="0"/>
                  </a:lnTo>
                  <a:close/>
                </a:path>
              </a:pathLst>
            </a:custGeom>
            <a:solidFill>
              <a:srgbClr val="99CCFF"/>
            </a:solidFill>
          </p:spPr>
          <p:txBody>
            <a:bodyPr wrap="square" lIns="0" tIns="0" rIns="0" bIns="0" rtlCol="0"/>
            <a:lstStyle/>
            <a:p>
              <a:endParaRPr/>
            </a:p>
          </p:txBody>
        </p:sp>
        <p:sp>
          <p:nvSpPr>
            <p:cNvPr id="27" name="object 6"/>
            <p:cNvSpPr/>
            <p:nvPr/>
          </p:nvSpPr>
          <p:spPr>
            <a:xfrm>
              <a:off x="3311004" y="2493009"/>
              <a:ext cx="598805" cy="74930"/>
            </a:xfrm>
            <a:custGeom>
              <a:avLst/>
              <a:gdLst/>
              <a:ahLst/>
              <a:cxnLst/>
              <a:rect l="l" t="t" r="r" b="b"/>
              <a:pathLst>
                <a:path w="598804" h="74930">
                  <a:moveTo>
                    <a:pt x="598398" y="0"/>
                  </a:moveTo>
                  <a:lnTo>
                    <a:pt x="594360" y="0"/>
                  </a:lnTo>
                  <a:lnTo>
                    <a:pt x="594360" y="6350"/>
                  </a:lnTo>
                  <a:lnTo>
                    <a:pt x="593090" y="6350"/>
                  </a:lnTo>
                  <a:lnTo>
                    <a:pt x="593090" y="5080"/>
                  </a:lnTo>
                  <a:lnTo>
                    <a:pt x="594360" y="6350"/>
                  </a:lnTo>
                  <a:lnTo>
                    <a:pt x="594360"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591312" y="6845"/>
                  </a:lnTo>
                  <a:lnTo>
                    <a:pt x="591312" y="74930"/>
                  </a:lnTo>
                  <a:lnTo>
                    <a:pt x="598398" y="74930"/>
                  </a:lnTo>
                  <a:lnTo>
                    <a:pt x="598398" y="6845"/>
                  </a:lnTo>
                  <a:lnTo>
                    <a:pt x="598398" y="6350"/>
                  </a:lnTo>
                  <a:lnTo>
                    <a:pt x="598398" y="3810"/>
                  </a:lnTo>
                  <a:lnTo>
                    <a:pt x="598398" y="3302"/>
                  </a:lnTo>
                  <a:lnTo>
                    <a:pt x="598398" y="0"/>
                  </a:lnTo>
                  <a:close/>
                </a:path>
              </a:pathLst>
            </a:custGeom>
            <a:solidFill>
              <a:srgbClr val="000000"/>
            </a:solidFill>
          </p:spPr>
          <p:txBody>
            <a:bodyPr wrap="square" lIns="0" tIns="0" rIns="0" bIns="0" rtlCol="0"/>
            <a:lstStyle/>
            <a:p>
              <a:endParaRPr/>
            </a:p>
          </p:txBody>
        </p:sp>
        <p:sp>
          <p:nvSpPr>
            <p:cNvPr id="28" name="object 7"/>
            <p:cNvSpPr/>
            <p:nvPr/>
          </p:nvSpPr>
          <p:spPr>
            <a:xfrm>
              <a:off x="4723041" y="2200236"/>
              <a:ext cx="2861310" cy="368935"/>
            </a:xfrm>
            <a:custGeom>
              <a:avLst/>
              <a:gdLst/>
              <a:ahLst/>
              <a:cxnLst/>
              <a:rect l="l" t="t" r="r" b="b"/>
              <a:pathLst>
                <a:path w="2861309" h="368935">
                  <a:moveTo>
                    <a:pt x="22466" y="0"/>
                  </a:moveTo>
                  <a:lnTo>
                    <a:pt x="0" y="0"/>
                  </a:lnTo>
                  <a:lnTo>
                    <a:pt x="0" y="368312"/>
                  </a:lnTo>
                  <a:lnTo>
                    <a:pt x="22466" y="368312"/>
                  </a:lnTo>
                  <a:lnTo>
                    <a:pt x="22466" y="0"/>
                  </a:lnTo>
                  <a:close/>
                </a:path>
                <a:path w="2861309" h="368935">
                  <a:moveTo>
                    <a:pt x="1441602" y="0"/>
                  </a:moveTo>
                  <a:lnTo>
                    <a:pt x="1419136" y="0"/>
                  </a:lnTo>
                  <a:lnTo>
                    <a:pt x="1419136" y="368312"/>
                  </a:lnTo>
                  <a:lnTo>
                    <a:pt x="1441602" y="368312"/>
                  </a:lnTo>
                  <a:lnTo>
                    <a:pt x="1441602" y="0"/>
                  </a:lnTo>
                  <a:close/>
                </a:path>
                <a:path w="2861309" h="368935">
                  <a:moveTo>
                    <a:pt x="2860725" y="0"/>
                  </a:moveTo>
                  <a:lnTo>
                    <a:pt x="2838259" y="0"/>
                  </a:lnTo>
                  <a:lnTo>
                    <a:pt x="2838259" y="368312"/>
                  </a:lnTo>
                  <a:lnTo>
                    <a:pt x="2860725" y="368312"/>
                  </a:lnTo>
                  <a:lnTo>
                    <a:pt x="2860725" y="0"/>
                  </a:lnTo>
                  <a:close/>
                </a:path>
              </a:pathLst>
            </a:custGeom>
            <a:solidFill>
              <a:srgbClr val="0000FF"/>
            </a:solidFill>
          </p:spPr>
          <p:txBody>
            <a:bodyPr wrap="square" lIns="0" tIns="0" rIns="0" bIns="0" rtlCol="0"/>
            <a:lstStyle/>
            <a:p>
              <a:endParaRPr/>
            </a:p>
          </p:txBody>
        </p:sp>
        <p:sp>
          <p:nvSpPr>
            <p:cNvPr id="29" name="object 8"/>
            <p:cNvSpPr/>
            <p:nvPr/>
          </p:nvSpPr>
          <p:spPr>
            <a:xfrm>
              <a:off x="4733692"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0" name="object 9"/>
            <p:cNvSpPr/>
            <p:nvPr/>
          </p:nvSpPr>
          <p:spPr>
            <a:xfrm>
              <a:off x="4730140" y="2493009"/>
              <a:ext cx="302895" cy="74930"/>
            </a:xfrm>
            <a:custGeom>
              <a:avLst/>
              <a:gdLst/>
              <a:ahLst/>
              <a:cxnLst/>
              <a:rect l="l" t="t" r="r" b="b"/>
              <a:pathLst>
                <a:path w="302895" h="74930">
                  <a:moveTo>
                    <a:pt x="302742" y="0"/>
                  </a:moveTo>
                  <a:lnTo>
                    <a:pt x="298704" y="0"/>
                  </a:lnTo>
                  <a:lnTo>
                    <a:pt x="298704" y="6350"/>
                  </a:lnTo>
                  <a:lnTo>
                    <a:pt x="297434" y="6350"/>
                  </a:lnTo>
                  <a:lnTo>
                    <a:pt x="297434" y="5080"/>
                  </a:lnTo>
                  <a:lnTo>
                    <a:pt x="298704" y="6350"/>
                  </a:lnTo>
                  <a:lnTo>
                    <a:pt x="298704"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295656" y="6845"/>
                  </a:lnTo>
                  <a:lnTo>
                    <a:pt x="295656" y="74930"/>
                  </a:lnTo>
                  <a:lnTo>
                    <a:pt x="302742" y="74930"/>
                  </a:lnTo>
                  <a:lnTo>
                    <a:pt x="302742" y="6845"/>
                  </a:lnTo>
                  <a:lnTo>
                    <a:pt x="302742" y="6350"/>
                  </a:lnTo>
                  <a:lnTo>
                    <a:pt x="302742" y="3810"/>
                  </a:lnTo>
                  <a:lnTo>
                    <a:pt x="302742" y="3302"/>
                  </a:lnTo>
                  <a:lnTo>
                    <a:pt x="302742" y="0"/>
                  </a:lnTo>
                  <a:close/>
                </a:path>
              </a:pathLst>
            </a:custGeom>
            <a:solidFill>
              <a:srgbClr val="000000"/>
            </a:solidFill>
          </p:spPr>
          <p:txBody>
            <a:bodyPr wrap="square" lIns="0" tIns="0" rIns="0" bIns="0" rtlCol="0"/>
            <a:lstStyle/>
            <a:p>
              <a:endParaRPr/>
            </a:p>
          </p:txBody>
        </p:sp>
        <p:sp>
          <p:nvSpPr>
            <p:cNvPr id="31" name="object 10"/>
            <p:cNvSpPr/>
            <p:nvPr/>
          </p:nvSpPr>
          <p:spPr>
            <a:xfrm>
              <a:off x="5265865" y="2496300"/>
              <a:ext cx="295910" cy="72390"/>
            </a:xfrm>
            <a:custGeom>
              <a:avLst/>
              <a:gdLst/>
              <a:ahLst/>
              <a:cxnLst/>
              <a:rect l="l" t="t" r="r" b="b"/>
              <a:pathLst>
                <a:path w="295910" h="72389">
                  <a:moveTo>
                    <a:pt x="295651" y="0"/>
                  </a:moveTo>
                  <a:lnTo>
                    <a:pt x="0" y="0"/>
                  </a:lnTo>
                  <a:lnTo>
                    <a:pt x="0" y="72240"/>
                  </a:lnTo>
                  <a:lnTo>
                    <a:pt x="295651" y="72240"/>
                  </a:lnTo>
                  <a:lnTo>
                    <a:pt x="295651" y="0"/>
                  </a:lnTo>
                  <a:close/>
                </a:path>
              </a:pathLst>
            </a:custGeom>
            <a:solidFill>
              <a:srgbClr val="99CCFF"/>
            </a:solidFill>
          </p:spPr>
          <p:txBody>
            <a:bodyPr wrap="square" lIns="0" tIns="0" rIns="0" bIns="0" rtlCol="0"/>
            <a:lstStyle/>
            <a:p>
              <a:endParaRPr/>
            </a:p>
          </p:txBody>
        </p:sp>
        <p:sp>
          <p:nvSpPr>
            <p:cNvPr id="32" name="object 11"/>
            <p:cNvSpPr/>
            <p:nvPr/>
          </p:nvSpPr>
          <p:spPr>
            <a:xfrm>
              <a:off x="5262308" y="2493009"/>
              <a:ext cx="302895" cy="74930"/>
            </a:xfrm>
            <a:custGeom>
              <a:avLst/>
              <a:gdLst/>
              <a:ahLst/>
              <a:cxnLst/>
              <a:rect l="l" t="t" r="r" b="b"/>
              <a:pathLst>
                <a:path w="302895" h="74930">
                  <a:moveTo>
                    <a:pt x="302755" y="0"/>
                  </a:moveTo>
                  <a:lnTo>
                    <a:pt x="298704" y="0"/>
                  </a:lnTo>
                  <a:lnTo>
                    <a:pt x="298704" y="6350"/>
                  </a:lnTo>
                  <a:lnTo>
                    <a:pt x="297446" y="6350"/>
                  </a:lnTo>
                  <a:lnTo>
                    <a:pt x="297446" y="5092"/>
                  </a:lnTo>
                  <a:lnTo>
                    <a:pt x="298704" y="6350"/>
                  </a:lnTo>
                  <a:lnTo>
                    <a:pt x="298704"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295656" y="6845"/>
                  </a:lnTo>
                  <a:lnTo>
                    <a:pt x="295656" y="74930"/>
                  </a:lnTo>
                  <a:lnTo>
                    <a:pt x="302755" y="74930"/>
                  </a:lnTo>
                  <a:lnTo>
                    <a:pt x="302755" y="6845"/>
                  </a:lnTo>
                  <a:lnTo>
                    <a:pt x="302755" y="6350"/>
                  </a:lnTo>
                  <a:lnTo>
                    <a:pt x="302755" y="3810"/>
                  </a:lnTo>
                  <a:lnTo>
                    <a:pt x="302755" y="3302"/>
                  </a:lnTo>
                  <a:lnTo>
                    <a:pt x="302755" y="0"/>
                  </a:lnTo>
                  <a:close/>
                </a:path>
              </a:pathLst>
            </a:custGeom>
            <a:solidFill>
              <a:srgbClr val="000000"/>
            </a:solidFill>
          </p:spPr>
          <p:txBody>
            <a:bodyPr wrap="square" lIns="0" tIns="0" rIns="0" bIns="0" rtlCol="0"/>
            <a:lstStyle/>
            <a:p>
              <a:endParaRPr/>
            </a:p>
          </p:txBody>
        </p:sp>
        <p:sp>
          <p:nvSpPr>
            <p:cNvPr id="33" name="object 12"/>
            <p:cNvSpPr/>
            <p:nvPr/>
          </p:nvSpPr>
          <p:spPr>
            <a:xfrm>
              <a:off x="6389343" y="2496300"/>
              <a:ext cx="414020" cy="72390"/>
            </a:xfrm>
            <a:custGeom>
              <a:avLst/>
              <a:gdLst/>
              <a:ahLst/>
              <a:cxnLst/>
              <a:rect l="l" t="t" r="r" b="b"/>
              <a:pathLst>
                <a:path w="414020" h="72389">
                  <a:moveTo>
                    <a:pt x="413912" y="0"/>
                  </a:moveTo>
                  <a:lnTo>
                    <a:pt x="0" y="0"/>
                  </a:lnTo>
                  <a:lnTo>
                    <a:pt x="0" y="72240"/>
                  </a:lnTo>
                  <a:lnTo>
                    <a:pt x="413912" y="72240"/>
                  </a:lnTo>
                  <a:lnTo>
                    <a:pt x="413912" y="0"/>
                  </a:lnTo>
                  <a:close/>
                </a:path>
              </a:pathLst>
            </a:custGeom>
            <a:solidFill>
              <a:srgbClr val="99CCFF"/>
            </a:solidFill>
          </p:spPr>
          <p:txBody>
            <a:bodyPr wrap="square" lIns="0" tIns="0" rIns="0" bIns="0" rtlCol="0"/>
            <a:lstStyle/>
            <a:p>
              <a:endParaRPr/>
            </a:p>
          </p:txBody>
        </p:sp>
        <p:sp>
          <p:nvSpPr>
            <p:cNvPr id="34" name="object 13"/>
            <p:cNvSpPr/>
            <p:nvPr/>
          </p:nvSpPr>
          <p:spPr>
            <a:xfrm>
              <a:off x="6385788" y="2493009"/>
              <a:ext cx="421005" cy="74930"/>
            </a:xfrm>
            <a:custGeom>
              <a:avLst/>
              <a:gdLst/>
              <a:ahLst/>
              <a:cxnLst/>
              <a:rect l="l" t="t" r="r" b="b"/>
              <a:pathLst>
                <a:path w="421004" h="74930">
                  <a:moveTo>
                    <a:pt x="421005" y="0"/>
                  </a:moveTo>
                  <a:lnTo>
                    <a:pt x="416966" y="0"/>
                  </a:lnTo>
                  <a:lnTo>
                    <a:pt x="416966" y="6350"/>
                  </a:lnTo>
                  <a:lnTo>
                    <a:pt x="415696" y="6350"/>
                  </a:lnTo>
                  <a:lnTo>
                    <a:pt x="415696" y="5080"/>
                  </a:lnTo>
                  <a:lnTo>
                    <a:pt x="416966" y="6350"/>
                  </a:lnTo>
                  <a:lnTo>
                    <a:pt x="416966" y="0"/>
                  </a:lnTo>
                  <a:lnTo>
                    <a:pt x="6578" y="0"/>
                  </a:lnTo>
                  <a:lnTo>
                    <a:pt x="6578" y="3810"/>
                  </a:lnTo>
                  <a:lnTo>
                    <a:pt x="5308" y="5092"/>
                  </a:lnTo>
                  <a:lnTo>
                    <a:pt x="5308" y="3810"/>
                  </a:lnTo>
                  <a:lnTo>
                    <a:pt x="6578" y="3810"/>
                  </a:lnTo>
                  <a:lnTo>
                    <a:pt x="6578" y="0"/>
                  </a:lnTo>
                  <a:lnTo>
                    <a:pt x="0" y="0"/>
                  </a:lnTo>
                  <a:lnTo>
                    <a:pt x="0" y="3810"/>
                  </a:lnTo>
                  <a:lnTo>
                    <a:pt x="0" y="6350"/>
                  </a:lnTo>
                  <a:lnTo>
                    <a:pt x="0" y="74930"/>
                  </a:lnTo>
                  <a:lnTo>
                    <a:pt x="7099" y="74930"/>
                  </a:lnTo>
                  <a:lnTo>
                    <a:pt x="7099" y="6845"/>
                  </a:lnTo>
                  <a:lnTo>
                    <a:pt x="413918" y="6845"/>
                  </a:lnTo>
                  <a:lnTo>
                    <a:pt x="413918" y="74930"/>
                  </a:lnTo>
                  <a:lnTo>
                    <a:pt x="421005" y="74930"/>
                  </a:lnTo>
                  <a:lnTo>
                    <a:pt x="421005" y="6845"/>
                  </a:lnTo>
                  <a:lnTo>
                    <a:pt x="421005" y="6350"/>
                  </a:lnTo>
                  <a:lnTo>
                    <a:pt x="421005" y="3810"/>
                  </a:lnTo>
                  <a:lnTo>
                    <a:pt x="421005" y="3302"/>
                  </a:lnTo>
                  <a:lnTo>
                    <a:pt x="421005" y="0"/>
                  </a:lnTo>
                  <a:close/>
                </a:path>
              </a:pathLst>
            </a:custGeom>
            <a:solidFill>
              <a:srgbClr val="000000"/>
            </a:solidFill>
          </p:spPr>
          <p:txBody>
            <a:bodyPr wrap="square" lIns="0" tIns="0" rIns="0" bIns="0" rtlCol="0"/>
            <a:lstStyle/>
            <a:p>
              <a:endParaRPr/>
            </a:p>
          </p:txBody>
        </p:sp>
        <p:sp>
          <p:nvSpPr>
            <p:cNvPr id="35" name="object 14"/>
            <p:cNvSpPr/>
            <p:nvPr/>
          </p:nvSpPr>
          <p:spPr>
            <a:xfrm>
              <a:off x="7158038" y="2496300"/>
              <a:ext cx="177800" cy="72390"/>
            </a:xfrm>
            <a:custGeom>
              <a:avLst/>
              <a:gdLst/>
              <a:ahLst/>
              <a:cxnLst/>
              <a:rect l="l" t="t" r="r" b="b"/>
              <a:pathLst>
                <a:path w="177800" h="72389">
                  <a:moveTo>
                    <a:pt x="177391" y="0"/>
                  </a:moveTo>
                  <a:lnTo>
                    <a:pt x="0" y="0"/>
                  </a:lnTo>
                  <a:lnTo>
                    <a:pt x="0" y="72240"/>
                  </a:lnTo>
                  <a:lnTo>
                    <a:pt x="177391" y="72240"/>
                  </a:lnTo>
                  <a:lnTo>
                    <a:pt x="177391" y="0"/>
                  </a:lnTo>
                  <a:close/>
                </a:path>
              </a:pathLst>
            </a:custGeom>
            <a:solidFill>
              <a:srgbClr val="99CCFF"/>
            </a:solidFill>
          </p:spPr>
          <p:txBody>
            <a:bodyPr wrap="square" lIns="0" tIns="0" rIns="0" bIns="0" rtlCol="0"/>
            <a:lstStyle/>
            <a:p>
              <a:endParaRPr/>
            </a:p>
          </p:txBody>
        </p:sp>
        <p:sp>
          <p:nvSpPr>
            <p:cNvPr id="36" name="object 15"/>
            <p:cNvSpPr/>
            <p:nvPr/>
          </p:nvSpPr>
          <p:spPr>
            <a:xfrm>
              <a:off x="7154481" y="2493009"/>
              <a:ext cx="184785" cy="74930"/>
            </a:xfrm>
            <a:custGeom>
              <a:avLst/>
              <a:gdLst/>
              <a:ahLst/>
              <a:cxnLst/>
              <a:rect l="l" t="t" r="r" b="b"/>
              <a:pathLst>
                <a:path w="184784" h="74930">
                  <a:moveTo>
                    <a:pt x="184492" y="0"/>
                  </a:moveTo>
                  <a:lnTo>
                    <a:pt x="180441" y="0"/>
                  </a:lnTo>
                  <a:lnTo>
                    <a:pt x="180441" y="6350"/>
                  </a:lnTo>
                  <a:lnTo>
                    <a:pt x="179184" y="6350"/>
                  </a:lnTo>
                  <a:lnTo>
                    <a:pt x="179184" y="5092"/>
                  </a:lnTo>
                  <a:lnTo>
                    <a:pt x="180441" y="6350"/>
                  </a:lnTo>
                  <a:lnTo>
                    <a:pt x="180441" y="0"/>
                  </a:lnTo>
                  <a:lnTo>
                    <a:pt x="6591" y="0"/>
                  </a:lnTo>
                  <a:lnTo>
                    <a:pt x="6591" y="3810"/>
                  </a:lnTo>
                  <a:lnTo>
                    <a:pt x="5308" y="5092"/>
                  </a:lnTo>
                  <a:lnTo>
                    <a:pt x="5308" y="3810"/>
                  </a:lnTo>
                  <a:lnTo>
                    <a:pt x="6591" y="3810"/>
                  </a:lnTo>
                  <a:lnTo>
                    <a:pt x="6591" y="0"/>
                  </a:lnTo>
                  <a:lnTo>
                    <a:pt x="0" y="0"/>
                  </a:lnTo>
                  <a:lnTo>
                    <a:pt x="0" y="3810"/>
                  </a:lnTo>
                  <a:lnTo>
                    <a:pt x="0" y="6350"/>
                  </a:lnTo>
                  <a:lnTo>
                    <a:pt x="0" y="74930"/>
                  </a:lnTo>
                  <a:lnTo>
                    <a:pt x="7099" y="74930"/>
                  </a:lnTo>
                  <a:lnTo>
                    <a:pt x="7099" y="6845"/>
                  </a:lnTo>
                  <a:lnTo>
                    <a:pt x="177393" y="6845"/>
                  </a:lnTo>
                  <a:lnTo>
                    <a:pt x="177393" y="74930"/>
                  </a:lnTo>
                  <a:lnTo>
                    <a:pt x="184492" y="74930"/>
                  </a:lnTo>
                  <a:lnTo>
                    <a:pt x="184492" y="6845"/>
                  </a:lnTo>
                  <a:lnTo>
                    <a:pt x="184492" y="6350"/>
                  </a:lnTo>
                  <a:lnTo>
                    <a:pt x="184492" y="3810"/>
                  </a:lnTo>
                  <a:lnTo>
                    <a:pt x="184492" y="3302"/>
                  </a:lnTo>
                  <a:lnTo>
                    <a:pt x="184492" y="0"/>
                  </a:lnTo>
                  <a:close/>
                </a:path>
              </a:pathLst>
            </a:custGeom>
            <a:solidFill>
              <a:srgbClr val="000000"/>
            </a:solidFill>
          </p:spPr>
          <p:txBody>
            <a:bodyPr wrap="square" lIns="0" tIns="0" rIns="0" bIns="0" rtlCol="0"/>
            <a:lstStyle/>
            <a:p>
              <a:endParaRPr/>
            </a:p>
          </p:txBody>
        </p:sp>
        <p:sp>
          <p:nvSpPr>
            <p:cNvPr id="37" name="object 16"/>
            <p:cNvSpPr/>
            <p:nvPr/>
          </p:nvSpPr>
          <p:spPr>
            <a:xfrm>
              <a:off x="3314560" y="2309189"/>
              <a:ext cx="4021454" cy="59690"/>
            </a:xfrm>
            <a:custGeom>
              <a:avLst/>
              <a:gdLst/>
              <a:ahLst/>
              <a:cxnLst/>
              <a:rect l="l" t="t" r="r" b="b"/>
              <a:pathLst>
                <a:path w="4021454" h="59689">
                  <a:moveTo>
                    <a:pt x="591299" y="29603"/>
                  </a:moveTo>
                  <a:lnTo>
                    <a:pt x="579526" y="26060"/>
                  </a:lnTo>
                  <a:lnTo>
                    <a:pt x="493141" y="0"/>
                  </a:lnTo>
                  <a:lnTo>
                    <a:pt x="493141" y="26060"/>
                  </a:lnTo>
                  <a:lnTo>
                    <a:pt x="0" y="26060"/>
                  </a:lnTo>
                  <a:lnTo>
                    <a:pt x="0" y="33159"/>
                  </a:lnTo>
                  <a:lnTo>
                    <a:pt x="493141" y="33159"/>
                  </a:lnTo>
                  <a:lnTo>
                    <a:pt x="493141" y="59220"/>
                  </a:lnTo>
                  <a:lnTo>
                    <a:pt x="579526" y="33159"/>
                  </a:lnTo>
                  <a:lnTo>
                    <a:pt x="591299" y="29603"/>
                  </a:lnTo>
                  <a:close/>
                </a:path>
                <a:path w="4021454" h="59689">
                  <a:moveTo>
                    <a:pt x="2246947" y="29603"/>
                  </a:moveTo>
                  <a:lnTo>
                    <a:pt x="2235174" y="26060"/>
                  </a:lnTo>
                  <a:lnTo>
                    <a:pt x="2148789" y="0"/>
                  </a:lnTo>
                  <a:lnTo>
                    <a:pt x="2148789" y="26060"/>
                  </a:lnTo>
                  <a:lnTo>
                    <a:pt x="1419123" y="26060"/>
                  </a:lnTo>
                  <a:lnTo>
                    <a:pt x="1419123" y="33159"/>
                  </a:lnTo>
                  <a:lnTo>
                    <a:pt x="2148789" y="33159"/>
                  </a:lnTo>
                  <a:lnTo>
                    <a:pt x="2148789" y="59220"/>
                  </a:lnTo>
                  <a:lnTo>
                    <a:pt x="2235174" y="33159"/>
                  </a:lnTo>
                  <a:lnTo>
                    <a:pt x="2246947" y="29603"/>
                  </a:lnTo>
                  <a:close/>
                </a:path>
                <a:path w="4021454" h="59689">
                  <a:moveTo>
                    <a:pt x="4020858" y="29603"/>
                  </a:moveTo>
                  <a:lnTo>
                    <a:pt x="4009085" y="26060"/>
                  </a:lnTo>
                  <a:lnTo>
                    <a:pt x="3922712" y="0"/>
                  </a:lnTo>
                  <a:lnTo>
                    <a:pt x="3922712" y="26060"/>
                  </a:lnTo>
                  <a:lnTo>
                    <a:pt x="2838259" y="26060"/>
                  </a:lnTo>
                  <a:lnTo>
                    <a:pt x="2838259" y="33159"/>
                  </a:lnTo>
                  <a:lnTo>
                    <a:pt x="3922712" y="33159"/>
                  </a:lnTo>
                  <a:lnTo>
                    <a:pt x="3922712" y="59220"/>
                  </a:lnTo>
                  <a:lnTo>
                    <a:pt x="4009085" y="33159"/>
                  </a:lnTo>
                  <a:lnTo>
                    <a:pt x="4020858" y="29603"/>
                  </a:lnTo>
                  <a:close/>
                </a:path>
              </a:pathLst>
            </a:custGeom>
            <a:solidFill>
              <a:srgbClr val="FF0000"/>
            </a:solidFill>
          </p:spPr>
          <p:txBody>
            <a:bodyPr wrap="square" lIns="0" tIns="0" rIns="0" bIns="0" rtlCol="0"/>
            <a:lstStyle/>
            <a:p>
              <a:endParaRPr/>
            </a:p>
          </p:txBody>
        </p:sp>
        <p:sp>
          <p:nvSpPr>
            <p:cNvPr id="38" name="object 17"/>
            <p:cNvSpPr/>
            <p:nvPr/>
          </p:nvSpPr>
          <p:spPr>
            <a:xfrm>
              <a:off x="2466947" y="2568540"/>
              <a:ext cx="5822950" cy="1776730"/>
            </a:xfrm>
            <a:custGeom>
              <a:avLst/>
              <a:gdLst/>
              <a:ahLst/>
              <a:cxnLst/>
              <a:rect l="l" t="t" r="r" b="b"/>
              <a:pathLst>
                <a:path w="5822950" h="1776729">
                  <a:moveTo>
                    <a:pt x="5822948" y="0"/>
                  </a:moveTo>
                  <a:lnTo>
                    <a:pt x="0" y="0"/>
                  </a:lnTo>
                  <a:lnTo>
                    <a:pt x="0" y="1776409"/>
                  </a:lnTo>
                  <a:lnTo>
                    <a:pt x="5822948" y="1776409"/>
                  </a:lnTo>
                  <a:lnTo>
                    <a:pt x="5822948" y="0"/>
                  </a:lnTo>
                  <a:close/>
                </a:path>
              </a:pathLst>
            </a:custGeom>
            <a:solidFill>
              <a:srgbClr val="FFFFFF"/>
            </a:solidFill>
          </p:spPr>
          <p:txBody>
            <a:bodyPr wrap="square" lIns="0" tIns="0" rIns="0" bIns="0" rtlCol="0"/>
            <a:lstStyle/>
            <a:p>
              <a:endParaRPr/>
            </a:p>
          </p:txBody>
        </p:sp>
        <p:sp>
          <p:nvSpPr>
            <p:cNvPr id="39" name="object 18"/>
            <p:cNvSpPr/>
            <p:nvPr/>
          </p:nvSpPr>
          <p:spPr>
            <a:xfrm>
              <a:off x="3303918" y="2568541"/>
              <a:ext cx="10795" cy="105410"/>
            </a:xfrm>
            <a:custGeom>
              <a:avLst/>
              <a:gdLst/>
              <a:ahLst/>
              <a:cxnLst/>
              <a:rect l="l" t="t" r="r" b="b"/>
              <a:pathLst>
                <a:path w="10795" h="105410">
                  <a:moveTo>
                    <a:pt x="0" y="105400"/>
                  </a:moveTo>
                  <a:lnTo>
                    <a:pt x="10643" y="105400"/>
                  </a:lnTo>
                  <a:lnTo>
                    <a:pt x="10643" y="0"/>
                  </a:lnTo>
                  <a:lnTo>
                    <a:pt x="0" y="0"/>
                  </a:lnTo>
                  <a:lnTo>
                    <a:pt x="0" y="105400"/>
                  </a:lnTo>
                  <a:close/>
                </a:path>
              </a:pathLst>
            </a:custGeom>
            <a:solidFill>
              <a:srgbClr val="0000FF"/>
            </a:solidFill>
          </p:spPr>
          <p:txBody>
            <a:bodyPr wrap="square" lIns="0" tIns="0" rIns="0" bIns="0" rtlCol="0"/>
            <a:lstStyle/>
            <a:p>
              <a:endParaRPr/>
            </a:p>
          </p:txBody>
        </p:sp>
        <p:sp>
          <p:nvSpPr>
            <p:cNvPr id="40" name="object 19"/>
            <p:cNvSpPr/>
            <p:nvPr/>
          </p:nvSpPr>
          <p:spPr>
            <a:xfrm>
              <a:off x="3314562" y="2568541"/>
              <a:ext cx="591820" cy="105410"/>
            </a:xfrm>
            <a:custGeom>
              <a:avLst/>
              <a:gdLst/>
              <a:ahLst/>
              <a:cxnLst/>
              <a:rect l="l" t="t" r="r" b="b"/>
              <a:pathLst>
                <a:path w="591820" h="105410">
                  <a:moveTo>
                    <a:pt x="591303" y="0"/>
                  </a:moveTo>
                  <a:lnTo>
                    <a:pt x="0" y="0"/>
                  </a:lnTo>
                  <a:lnTo>
                    <a:pt x="0" y="105400"/>
                  </a:lnTo>
                  <a:lnTo>
                    <a:pt x="591303" y="105400"/>
                  </a:lnTo>
                  <a:lnTo>
                    <a:pt x="591303" y="0"/>
                  </a:lnTo>
                  <a:close/>
                </a:path>
              </a:pathLst>
            </a:custGeom>
            <a:solidFill>
              <a:srgbClr val="99CCFF"/>
            </a:solidFill>
          </p:spPr>
          <p:txBody>
            <a:bodyPr wrap="square" lIns="0" tIns="0" rIns="0" bIns="0" rtlCol="0"/>
            <a:lstStyle/>
            <a:p>
              <a:endParaRPr/>
            </a:p>
          </p:txBody>
        </p:sp>
        <p:sp>
          <p:nvSpPr>
            <p:cNvPr id="41" name="object 20"/>
            <p:cNvSpPr/>
            <p:nvPr/>
          </p:nvSpPr>
          <p:spPr>
            <a:xfrm>
              <a:off x="3311004" y="2567939"/>
              <a:ext cx="598805" cy="109220"/>
            </a:xfrm>
            <a:custGeom>
              <a:avLst/>
              <a:gdLst/>
              <a:ahLst/>
              <a:cxnLst/>
              <a:rect l="l" t="t" r="r" b="b"/>
              <a:pathLst>
                <a:path w="598804" h="109219">
                  <a:moveTo>
                    <a:pt x="598398" y="0"/>
                  </a:moveTo>
                  <a:lnTo>
                    <a:pt x="594436" y="0"/>
                  </a:lnTo>
                  <a:lnTo>
                    <a:pt x="594436" y="102870"/>
                  </a:lnTo>
                  <a:lnTo>
                    <a:pt x="593166" y="104152"/>
                  </a:lnTo>
                  <a:lnTo>
                    <a:pt x="593166" y="102870"/>
                  </a:lnTo>
                  <a:lnTo>
                    <a:pt x="594436" y="102870"/>
                  </a:lnTo>
                  <a:lnTo>
                    <a:pt x="594436" y="0"/>
                  </a:lnTo>
                  <a:lnTo>
                    <a:pt x="591312" y="0"/>
                  </a:lnTo>
                  <a:lnTo>
                    <a:pt x="591312"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598398" y="109220"/>
                  </a:lnTo>
                  <a:lnTo>
                    <a:pt x="598398" y="106006"/>
                  </a:lnTo>
                  <a:lnTo>
                    <a:pt x="598398" y="105410"/>
                  </a:lnTo>
                  <a:lnTo>
                    <a:pt x="598398" y="102870"/>
                  </a:lnTo>
                  <a:lnTo>
                    <a:pt x="598398" y="102450"/>
                  </a:lnTo>
                  <a:lnTo>
                    <a:pt x="598398" y="0"/>
                  </a:lnTo>
                  <a:close/>
                </a:path>
              </a:pathLst>
            </a:custGeom>
            <a:solidFill>
              <a:srgbClr val="000000"/>
            </a:solidFill>
          </p:spPr>
          <p:txBody>
            <a:bodyPr wrap="square" lIns="0" tIns="0" rIns="0" bIns="0" rtlCol="0"/>
            <a:lstStyle/>
            <a:p>
              <a:endParaRPr/>
            </a:p>
          </p:txBody>
        </p:sp>
      </p:grpSp>
      <p:sp>
        <p:nvSpPr>
          <p:cNvPr id="42" name="object 21"/>
          <p:cNvSpPr txBox="1"/>
          <p:nvPr/>
        </p:nvSpPr>
        <p:spPr>
          <a:xfrm>
            <a:off x="4516466"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sp>
        <p:nvSpPr>
          <p:cNvPr id="43" name="object 22"/>
          <p:cNvSpPr/>
          <p:nvPr/>
        </p:nvSpPr>
        <p:spPr>
          <a:xfrm>
            <a:off x="4007444" y="2507733"/>
            <a:ext cx="4562011" cy="54172"/>
          </a:xfrm>
          <a:custGeom>
            <a:avLst/>
            <a:gdLst/>
            <a:ahLst/>
            <a:cxnLst/>
            <a:rect l="l" t="t" r="r" b="b"/>
            <a:pathLst>
              <a:path w="5026659" h="59689">
                <a:moveTo>
                  <a:pt x="4966952" y="0"/>
                </a:moveTo>
                <a:lnTo>
                  <a:pt x="4966952" y="59213"/>
                </a:lnTo>
                <a:lnTo>
                  <a:pt x="5018988" y="33159"/>
                </a:lnTo>
                <a:lnTo>
                  <a:pt x="4977596" y="33159"/>
                </a:lnTo>
                <a:lnTo>
                  <a:pt x="4977596" y="26054"/>
                </a:lnTo>
                <a:lnTo>
                  <a:pt x="5018986" y="26054"/>
                </a:lnTo>
                <a:lnTo>
                  <a:pt x="4966952" y="0"/>
                </a:lnTo>
                <a:close/>
              </a:path>
              <a:path w="5026659" h="59689">
                <a:moveTo>
                  <a:pt x="4966952" y="26054"/>
                </a:moveTo>
                <a:lnTo>
                  <a:pt x="0" y="26054"/>
                </a:lnTo>
                <a:lnTo>
                  <a:pt x="0" y="33159"/>
                </a:lnTo>
                <a:lnTo>
                  <a:pt x="4966952" y="33159"/>
                </a:lnTo>
                <a:lnTo>
                  <a:pt x="4966952" y="26054"/>
                </a:lnTo>
                <a:close/>
              </a:path>
              <a:path w="5026659" h="59689">
                <a:moveTo>
                  <a:pt x="5018986" y="26054"/>
                </a:moveTo>
                <a:lnTo>
                  <a:pt x="4977596" y="26054"/>
                </a:lnTo>
                <a:lnTo>
                  <a:pt x="4977596" y="33159"/>
                </a:lnTo>
                <a:lnTo>
                  <a:pt x="5018988" y="33159"/>
                </a:lnTo>
                <a:lnTo>
                  <a:pt x="5026083" y="29607"/>
                </a:lnTo>
                <a:lnTo>
                  <a:pt x="5018986" y="26054"/>
                </a:lnTo>
                <a:close/>
              </a:path>
            </a:pathLst>
          </a:custGeom>
          <a:solidFill>
            <a:srgbClr val="000000"/>
          </a:solidFill>
        </p:spPr>
        <p:txBody>
          <a:bodyPr wrap="square" lIns="0" tIns="0" rIns="0" bIns="0" rtlCol="0"/>
          <a:lstStyle/>
          <a:p>
            <a:endParaRPr/>
          </a:p>
        </p:txBody>
      </p:sp>
      <p:sp>
        <p:nvSpPr>
          <p:cNvPr id="44" name="object 23"/>
          <p:cNvSpPr txBox="1"/>
          <p:nvPr/>
        </p:nvSpPr>
        <p:spPr>
          <a:xfrm>
            <a:off x="3338272" y="1675050"/>
            <a:ext cx="2104081" cy="887282"/>
          </a:xfrm>
          <a:prstGeom prst="rect">
            <a:avLst/>
          </a:prstGeom>
        </p:spPr>
        <p:txBody>
          <a:bodyPr vert="horz" wrap="square" lIns="0" tIns="13831" rIns="0" bIns="0" rtlCol="0">
            <a:spAutoFit/>
          </a:bodyPr>
          <a:lstStyle/>
          <a:p>
            <a:pPr marL="23053">
              <a:spcBef>
                <a:spcPts val="109"/>
              </a:spcBef>
            </a:pPr>
            <a:r>
              <a:rPr sz="1951" dirty="0">
                <a:solidFill>
                  <a:srgbClr val="0000FF"/>
                </a:solidFill>
                <a:latin typeface="Calibri"/>
                <a:cs typeface="Calibri"/>
              </a:rPr>
              <a:t>Finish-time</a:t>
            </a:r>
            <a:r>
              <a:rPr sz="1951" spc="36" dirty="0">
                <a:solidFill>
                  <a:srgbClr val="0000FF"/>
                </a:solidFill>
                <a:latin typeface="Calibri"/>
                <a:cs typeface="Calibri"/>
              </a:rPr>
              <a:t> </a:t>
            </a:r>
            <a:r>
              <a:rPr sz="1951" spc="-9" dirty="0">
                <a:solidFill>
                  <a:srgbClr val="0000FF"/>
                </a:solidFill>
                <a:latin typeface="Calibri"/>
                <a:cs typeface="Calibri"/>
              </a:rPr>
              <a:t>Jitter</a:t>
            </a:r>
            <a:endParaRPr sz="1951" dirty="0">
              <a:latin typeface="Calibri"/>
              <a:cs typeface="Calibri"/>
            </a:endParaRPr>
          </a:p>
          <a:p>
            <a:pPr marL="277213">
              <a:spcBef>
                <a:spcPts val="1770"/>
              </a:spcBef>
            </a:pPr>
            <a:r>
              <a:rPr sz="2224" spc="-23" dirty="0">
                <a:latin typeface="Symbol"/>
                <a:cs typeface="Symbol"/>
              </a:rPr>
              <a:t></a:t>
            </a:r>
            <a:r>
              <a:rPr sz="2246" spc="-34" baseline="-16835" dirty="0">
                <a:latin typeface="Times New Roman"/>
                <a:cs typeface="Times New Roman"/>
              </a:rPr>
              <a:t>i</a:t>
            </a:r>
            <a:endParaRPr sz="2246" baseline="-16835" dirty="0">
              <a:latin typeface="Times New Roman"/>
              <a:cs typeface="Times New Roman"/>
            </a:endParaRPr>
          </a:p>
        </p:txBody>
      </p:sp>
      <p:grpSp>
        <p:nvGrpSpPr>
          <p:cNvPr id="45" name="object 24"/>
          <p:cNvGrpSpPr/>
          <p:nvPr/>
        </p:nvGrpSpPr>
        <p:grpSpPr>
          <a:xfrm>
            <a:off x="4648200" y="2438400"/>
            <a:ext cx="3341401" cy="150415"/>
            <a:chOff x="3902318" y="2567939"/>
            <a:chExt cx="3681729" cy="165735"/>
          </a:xfrm>
        </p:grpSpPr>
        <p:sp>
          <p:nvSpPr>
            <p:cNvPr id="46" name="object 25"/>
            <p:cNvSpPr/>
            <p:nvPr/>
          </p:nvSpPr>
          <p:spPr>
            <a:xfrm>
              <a:off x="4723041" y="2568549"/>
              <a:ext cx="2861310" cy="105410"/>
            </a:xfrm>
            <a:custGeom>
              <a:avLst/>
              <a:gdLst/>
              <a:ahLst/>
              <a:cxnLst/>
              <a:rect l="l" t="t" r="r" b="b"/>
              <a:pathLst>
                <a:path w="2861309" h="105410">
                  <a:moveTo>
                    <a:pt x="10642" y="0"/>
                  </a:moveTo>
                  <a:lnTo>
                    <a:pt x="0" y="0"/>
                  </a:lnTo>
                  <a:lnTo>
                    <a:pt x="0" y="105397"/>
                  </a:lnTo>
                  <a:lnTo>
                    <a:pt x="10642" y="105397"/>
                  </a:lnTo>
                  <a:lnTo>
                    <a:pt x="10642" y="0"/>
                  </a:lnTo>
                  <a:close/>
                </a:path>
                <a:path w="2861309" h="105410">
                  <a:moveTo>
                    <a:pt x="1441602" y="0"/>
                  </a:moveTo>
                  <a:lnTo>
                    <a:pt x="1419136" y="0"/>
                  </a:lnTo>
                  <a:lnTo>
                    <a:pt x="1419136" y="105397"/>
                  </a:lnTo>
                  <a:lnTo>
                    <a:pt x="1441602" y="105397"/>
                  </a:lnTo>
                  <a:lnTo>
                    <a:pt x="1441602" y="0"/>
                  </a:lnTo>
                  <a:close/>
                </a:path>
                <a:path w="2861309" h="105410">
                  <a:moveTo>
                    <a:pt x="2860725" y="0"/>
                  </a:moveTo>
                  <a:lnTo>
                    <a:pt x="2838259" y="0"/>
                  </a:lnTo>
                  <a:lnTo>
                    <a:pt x="2838259" y="105397"/>
                  </a:lnTo>
                  <a:lnTo>
                    <a:pt x="2860725" y="105397"/>
                  </a:lnTo>
                  <a:lnTo>
                    <a:pt x="2860725" y="0"/>
                  </a:lnTo>
                  <a:close/>
                </a:path>
              </a:pathLst>
            </a:custGeom>
            <a:solidFill>
              <a:srgbClr val="0000FF"/>
            </a:solidFill>
          </p:spPr>
          <p:txBody>
            <a:bodyPr wrap="square" lIns="0" tIns="0" rIns="0" bIns="0" rtlCol="0"/>
            <a:lstStyle/>
            <a:p>
              <a:endParaRPr/>
            </a:p>
          </p:txBody>
        </p:sp>
        <p:sp>
          <p:nvSpPr>
            <p:cNvPr id="47" name="object 26"/>
            <p:cNvSpPr/>
            <p:nvPr/>
          </p:nvSpPr>
          <p:spPr>
            <a:xfrm>
              <a:off x="4733692"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48" name="object 27"/>
            <p:cNvSpPr/>
            <p:nvPr/>
          </p:nvSpPr>
          <p:spPr>
            <a:xfrm>
              <a:off x="4730140" y="2567939"/>
              <a:ext cx="302895" cy="109220"/>
            </a:xfrm>
            <a:custGeom>
              <a:avLst/>
              <a:gdLst/>
              <a:ahLst/>
              <a:cxnLst/>
              <a:rect l="l" t="t" r="r" b="b"/>
              <a:pathLst>
                <a:path w="302895" h="109219">
                  <a:moveTo>
                    <a:pt x="302742"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302742" y="109220"/>
                  </a:lnTo>
                  <a:lnTo>
                    <a:pt x="302742" y="106006"/>
                  </a:lnTo>
                  <a:lnTo>
                    <a:pt x="302742" y="105410"/>
                  </a:lnTo>
                  <a:lnTo>
                    <a:pt x="302742" y="102870"/>
                  </a:lnTo>
                  <a:lnTo>
                    <a:pt x="302742" y="102450"/>
                  </a:lnTo>
                  <a:lnTo>
                    <a:pt x="302742" y="0"/>
                  </a:lnTo>
                  <a:close/>
                </a:path>
              </a:pathLst>
            </a:custGeom>
            <a:solidFill>
              <a:srgbClr val="000000"/>
            </a:solidFill>
          </p:spPr>
          <p:txBody>
            <a:bodyPr wrap="square" lIns="0" tIns="0" rIns="0" bIns="0" rtlCol="0"/>
            <a:lstStyle/>
            <a:p>
              <a:endParaRPr/>
            </a:p>
          </p:txBody>
        </p:sp>
        <p:sp>
          <p:nvSpPr>
            <p:cNvPr id="49" name="object 28"/>
            <p:cNvSpPr/>
            <p:nvPr/>
          </p:nvSpPr>
          <p:spPr>
            <a:xfrm>
              <a:off x="5265865" y="2568541"/>
              <a:ext cx="295910" cy="105410"/>
            </a:xfrm>
            <a:custGeom>
              <a:avLst/>
              <a:gdLst/>
              <a:ahLst/>
              <a:cxnLst/>
              <a:rect l="l" t="t" r="r" b="b"/>
              <a:pathLst>
                <a:path w="295910" h="105410">
                  <a:moveTo>
                    <a:pt x="295651" y="0"/>
                  </a:moveTo>
                  <a:lnTo>
                    <a:pt x="0" y="0"/>
                  </a:lnTo>
                  <a:lnTo>
                    <a:pt x="0" y="105400"/>
                  </a:lnTo>
                  <a:lnTo>
                    <a:pt x="295651" y="105400"/>
                  </a:lnTo>
                  <a:lnTo>
                    <a:pt x="295651" y="0"/>
                  </a:lnTo>
                  <a:close/>
                </a:path>
              </a:pathLst>
            </a:custGeom>
            <a:solidFill>
              <a:srgbClr val="99CCFF"/>
            </a:solidFill>
          </p:spPr>
          <p:txBody>
            <a:bodyPr wrap="square" lIns="0" tIns="0" rIns="0" bIns="0" rtlCol="0"/>
            <a:lstStyle/>
            <a:p>
              <a:endParaRPr/>
            </a:p>
          </p:txBody>
        </p:sp>
        <p:sp>
          <p:nvSpPr>
            <p:cNvPr id="50" name="object 29"/>
            <p:cNvSpPr/>
            <p:nvPr/>
          </p:nvSpPr>
          <p:spPr>
            <a:xfrm>
              <a:off x="5262308" y="2567939"/>
              <a:ext cx="302895" cy="109220"/>
            </a:xfrm>
            <a:custGeom>
              <a:avLst/>
              <a:gdLst/>
              <a:ahLst/>
              <a:cxnLst/>
              <a:rect l="l" t="t" r="r" b="b"/>
              <a:pathLst>
                <a:path w="302895" h="109219">
                  <a:moveTo>
                    <a:pt x="302755" y="0"/>
                  </a:moveTo>
                  <a:lnTo>
                    <a:pt x="298780" y="0"/>
                  </a:lnTo>
                  <a:lnTo>
                    <a:pt x="298780" y="102870"/>
                  </a:lnTo>
                  <a:lnTo>
                    <a:pt x="297510" y="104152"/>
                  </a:lnTo>
                  <a:lnTo>
                    <a:pt x="297510" y="102870"/>
                  </a:lnTo>
                  <a:lnTo>
                    <a:pt x="298780" y="102870"/>
                  </a:lnTo>
                  <a:lnTo>
                    <a:pt x="298780" y="0"/>
                  </a:lnTo>
                  <a:lnTo>
                    <a:pt x="295656" y="0"/>
                  </a:lnTo>
                  <a:lnTo>
                    <a:pt x="295656" y="102450"/>
                  </a:lnTo>
                  <a:lnTo>
                    <a:pt x="7099" y="102450"/>
                  </a:lnTo>
                  <a:lnTo>
                    <a:pt x="7099" y="0"/>
                  </a:lnTo>
                  <a:lnTo>
                    <a:pt x="6502" y="0"/>
                  </a:lnTo>
                  <a:lnTo>
                    <a:pt x="6502" y="105410"/>
                  </a:lnTo>
                  <a:lnTo>
                    <a:pt x="5245" y="105410"/>
                  </a:lnTo>
                  <a:lnTo>
                    <a:pt x="5245" y="104152"/>
                  </a:lnTo>
                  <a:lnTo>
                    <a:pt x="6502" y="105410"/>
                  </a:lnTo>
                  <a:lnTo>
                    <a:pt x="6502" y="0"/>
                  </a:lnTo>
                  <a:lnTo>
                    <a:pt x="0" y="0"/>
                  </a:lnTo>
                  <a:lnTo>
                    <a:pt x="0" y="102870"/>
                  </a:lnTo>
                  <a:lnTo>
                    <a:pt x="0" y="105410"/>
                  </a:lnTo>
                  <a:lnTo>
                    <a:pt x="0" y="109220"/>
                  </a:lnTo>
                  <a:lnTo>
                    <a:pt x="302755" y="109220"/>
                  </a:lnTo>
                  <a:lnTo>
                    <a:pt x="302755" y="106006"/>
                  </a:lnTo>
                  <a:lnTo>
                    <a:pt x="302755" y="105410"/>
                  </a:lnTo>
                  <a:lnTo>
                    <a:pt x="302755" y="102870"/>
                  </a:lnTo>
                  <a:lnTo>
                    <a:pt x="302755" y="102450"/>
                  </a:lnTo>
                  <a:lnTo>
                    <a:pt x="302755" y="0"/>
                  </a:lnTo>
                  <a:close/>
                </a:path>
              </a:pathLst>
            </a:custGeom>
            <a:solidFill>
              <a:srgbClr val="000000"/>
            </a:solidFill>
          </p:spPr>
          <p:txBody>
            <a:bodyPr wrap="square" lIns="0" tIns="0" rIns="0" bIns="0" rtlCol="0"/>
            <a:lstStyle/>
            <a:p>
              <a:endParaRPr/>
            </a:p>
          </p:txBody>
        </p:sp>
        <p:sp>
          <p:nvSpPr>
            <p:cNvPr id="51" name="object 30"/>
            <p:cNvSpPr/>
            <p:nvPr/>
          </p:nvSpPr>
          <p:spPr>
            <a:xfrm>
              <a:off x="6389343" y="2568541"/>
              <a:ext cx="414020" cy="105410"/>
            </a:xfrm>
            <a:custGeom>
              <a:avLst/>
              <a:gdLst/>
              <a:ahLst/>
              <a:cxnLst/>
              <a:rect l="l" t="t" r="r" b="b"/>
              <a:pathLst>
                <a:path w="414020" h="105410">
                  <a:moveTo>
                    <a:pt x="413912" y="0"/>
                  </a:moveTo>
                  <a:lnTo>
                    <a:pt x="0" y="0"/>
                  </a:lnTo>
                  <a:lnTo>
                    <a:pt x="0" y="105400"/>
                  </a:lnTo>
                  <a:lnTo>
                    <a:pt x="413912" y="105400"/>
                  </a:lnTo>
                  <a:lnTo>
                    <a:pt x="413912" y="0"/>
                  </a:lnTo>
                  <a:close/>
                </a:path>
              </a:pathLst>
            </a:custGeom>
            <a:solidFill>
              <a:srgbClr val="99CCFF"/>
            </a:solidFill>
          </p:spPr>
          <p:txBody>
            <a:bodyPr wrap="square" lIns="0" tIns="0" rIns="0" bIns="0" rtlCol="0"/>
            <a:lstStyle/>
            <a:p>
              <a:endParaRPr/>
            </a:p>
          </p:txBody>
        </p:sp>
        <p:sp>
          <p:nvSpPr>
            <p:cNvPr id="52" name="object 31"/>
            <p:cNvSpPr/>
            <p:nvPr/>
          </p:nvSpPr>
          <p:spPr>
            <a:xfrm>
              <a:off x="6385788" y="2567939"/>
              <a:ext cx="421005" cy="109220"/>
            </a:xfrm>
            <a:custGeom>
              <a:avLst/>
              <a:gdLst/>
              <a:ahLst/>
              <a:cxnLst/>
              <a:rect l="l" t="t" r="r" b="b"/>
              <a:pathLst>
                <a:path w="421004" h="109219">
                  <a:moveTo>
                    <a:pt x="421005" y="0"/>
                  </a:moveTo>
                  <a:lnTo>
                    <a:pt x="417042" y="0"/>
                  </a:lnTo>
                  <a:lnTo>
                    <a:pt x="417042" y="102870"/>
                  </a:lnTo>
                  <a:lnTo>
                    <a:pt x="415772" y="104152"/>
                  </a:lnTo>
                  <a:lnTo>
                    <a:pt x="415772" y="102870"/>
                  </a:lnTo>
                  <a:lnTo>
                    <a:pt x="417042" y="102870"/>
                  </a:lnTo>
                  <a:lnTo>
                    <a:pt x="417042" y="0"/>
                  </a:lnTo>
                  <a:lnTo>
                    <a:pt x="413918" y="0"/>
                  </a:lnTo>
                  <a:lnTo>
                    <a:pt x="413918" y="102450"/>
                  </a:lnTo>
                  <a:lnTo>
                    <a:pt x="7099" y="102450"/>
                  </a:lnTo>
                  <a:lnTo>
                    <a:pt x="7099" y="0"/>
                  </a:lnTo>
                  <a:lnTo>
                    <a:pt x="6502" y="0"/>
                  </a:lnTo>
                  <a:lnTo>
                    <a:pt x="6502" y="105410"/>
                  </a:lnTo>
                  <a:lnTo>
                    <a:pt x="5232" y="105410"/>
                  </a:lnTo>
                  <a:lnTo>
                    <a:pt x="5232" y="104140"/>
                  </a:lnTo>
                  <a:lnTo>
                    <a:pt x="6502" y="105410"/>
                  </a:lnTo>
                  <a:lnTo>
                    <a:pt x="6502" y="0"/>
                  </a:lnTo>
                  <a:lnTo>
                    <a:pt x="0" y="0"/>
                  </a:lnTo>
                  <a:lnTo>
                    <a:pt x="0" y="102870"/>
                  </a:lnTo>
                  <a:lnTo>
                    <a:pt x="0" y="105410"/>
                  </a:lnTo>
                  <a:lnTo>
                    <a:pt x="0" y="109220"/>
                  </a:lnTo>
                  <a:lnTo>
                    <a:pt x="421005" y="109220"/>
                  </a:lnTo>
                  <a:lnTo>
                    <a:pt x="421005" y="106006"/>
                  </a:lnTo>
                  <a:lnTo>
                    <a:pt x="421005" y="105410"/>
                  </a:lnTo>
                  <a:lnTo>
                    <a:pt x="421005" y="102870"/>
                  </a:lnTo>
                  <a:lnTo>
                    <a:pt x="421005" y="102450"/>
                  </a:lnTo>
                  <a:lnTo>
                    <a:pt x="421005" y="0"/>
                  </a:lnTo>
                  <a:close/>
                </a:path>
              </a:pathLst>
            </a:custGeom>
            <a:solidFill>
              <a:srgbClr val="000000"/>
            </a:solidFill>
          </p:spPr>
          <p:txBody>
            <a:bodyPr wrap="square" lIns="0" tIns="0" rIns="0" bIns="0" rtlCol="0"/>
            <a:lstStyle/>
            <a:p>
              <a:endParaRPr/>
            </a:p>
          </p:txBody>
        </p:sp>
        <p:sp>
          <p:nvSpPr>
            <p:cNvPr id="53" name="object 32"/>
            <p:cNvSpPr/>
            <p:nvPr/>
          </p:nvSpPr>
          <p:spPr>
            <a:xfrm>
              <a:off x="7158038" y="2568541"/>
              <a:ext cx="177800" cy="105410"/>
            </a:xfrm>
            <a:custGeom>
              <a:avLst/>
              <a:gdLst/>
              <a:ahLst/>
              <a:cxnLst/>
              <a:rect l="l" t="t" r="r" b="b"/>
              <a:pathLst>
                <a:path w="177800" h="105410">
                  <a:moveTo>
                    <a:pt x="177391" y="0"/>
                  </a:moveTo>
                  <a:lnTo>
                    <a:pt x="0" y="0"/>
                  </a:lnTo>
                  <a:lnTo>
                    <a:pt x="0" y="105400"/>
                  </a:lnTo>
                  <a:lnTo>
                    <a:pt x="177391" y="105400"/>
                  </a:lnTo>
                  <a:lnTo>
                    <a:pt x="177391" y="0"/>
                  </a:lnTo>
                  <a:close/>
                </a:path>
              </a:pathLst>
            </a:custGeom>
            <a:solidFill>
              <a:srgbClr val="99CCFF"/>
            </a:solidFill>
          </p:spPr>
          <p:txBody>
            <a:bodyPr wrap="square" lIns="0" tIns="0" rIns="0" bIns="0" rtlCol="0"/>
            <a:lstStyle/>
            <a:p>
              <a:endParaRPr/>
            </a:p>
          </p:txBody>
        </p:sp>
        <p:sp>
          <p:nvSpPr>
            <p:cNvPr id="54" name="object 33"/>
            <p:cNvSpPr/>
            <p:nvPr/>
          </p:nvSpPr>
          <p:spPr>
            <a:xfrm>
              <a:off x="3902316" y="2567939"/>
              <a:ext cx="3437254" cy="165735"/>
            </a:xfrm>
            <a:custGeom>
              <a:avLst/>
              <a:gdLst/>
              <a:ahLst/>
              <a:cxnLst/>
              <a:rect l="l" t="t" r="r" b="b"/>
              <a:pathLst>
                <a:path w="3437254" h="165735">
                  <a:moveTo>
                    <a:pt x="7086" y="106006"/>
                  </a:moveTo>
                  <a:lnTo>
                    <a:pt x="0" y="106006"/>
                  </a:lnTo>
                  <a:lnTo>
                    <a:pt x="0" y="165214"/>
                  </a:lnTo>
                  <a:lnTo>
                    <a:pt x="7086" y="165214"/>
                  </a:lnTo>
                  <a:lnTo>
                    <a:pt x="7086" y="106006"/>
                  </a:lnTo>
                  <a:close/>
                </a:path>
                <a:path w="3437254" h="165735">
                  <a:moveTo>
                    <a:pt x="1662747" y="106006"/>
                  </a:moveTo>
                  <a:lnTo>
                    <a:pt x="1655648" y="106006"/>
                  </a:lnTo>
                  <a:lnTo>
                    <a:pt x="1655648" y="165214"/>
                  </a:lnTo>
                  <a:lnTo>
                    <a:pt x="1662747" y="165214"/>
                  </a:lnTo>
                  <a:lnTo>
                    <a:pt x="1662747" y="106006"/>
                  </a:lnTo>
                  <a:close/>
                </a:path>
                <a:path w="3437254" h="165735">
                  <a:moveTo>
                    <a:pt x="3436658" y="0"/>
                  </a:moveTo>
                  <a:lnTo>
                    <a:pt x="3432683" y="0"/>
                  </a:lnTo>
                  <a:lnTo>
                    <a:pt x="3432683" y="102870"/>
                  </a:lnTo>
                  <a:lnTo>
                    <a:pt x="3431413" y="104152"/>
                  </a:lnTo>
                  <a:lnTo>
                    <a:pt x="3431413" y="102870"/>
                  </a:lnTo>
                  <a:lnTo>
                    <a:pt x="3432683" y="102870"/>
                  </a:lnTo>
                  <a:lnTo>
                    <a:pt x="3432683" y="0"/>
                  </a:lnTo>
                  <a:lnTo>
                    <a:pt x="3429558" y="0"/>
                  </a:lnTo>
                  <a:lnTo>
                    <a:pt x="3429558" y="102450"/>
                  </a:lnTo>
                  <a:lnTo>
                    <a:pt x="3259264" y="102450"/>
                  </a:lnTo>
                  <a:lnTo>
                    <a:pt x="3259264" y="0"/>
                  </a:lnTo>
                  <a:lnTo>
                    <a:pt x="3258667" y="0"/>
                  </a:lnTo>
                  <a:lnTo>
                    <a:pt x="3258667" y="105410"/>
                  </a:lnTo>
                  <a:lnTo>
                    <a:pt x="3257410" y="105410"/>
                  </a:lnTo>
                  <a:lnTo>
                    <a:pt x="3257410" y="104152"/>
                  </a:lnTo>
                  <a:lnTo>
                    <a:pt x="3258667" y="105410"/>
                  </a:lnTo>
                  <a:lnTo>
                    <a:pt x="3258667" y="0"/>
                  </a:lnTo>
                  <a:lnTo>
                    <a:pt x="3252165" y="0"/>
                  </a:lnTo>
                  <a:lnTo>
                    <a:pt x="3252165" y="102870"/>
                  </a:lnTo>
                  <a:lnTo>
                    <a:pt x="3252165" y="105410"/>
                  </a:lnTo>
                  <a:lnTo>
                    <a:pt x="3252165" y="109220"/>
                  </a:lnTo>
                  <a:lnTo>
                    <a:pt x="3429558" y="109220"/>
                  </a:lnTo>
                  <a:lnTo>
                    <a:pt x="3429558" y="165214"/>
                  </a:lnTo>
                  <a:lnTo>
                    <a:pt x="3436658" y="165214"/>
                  </a:lnTo>
                  <a:lnTo>
                    <a:pt x="3436658" y="109220"/>
                  </a:lnTo>
                  <a:lnTo>
                    <a:pt x="3436658" y="106006"/>
                  </a:lnTo>
                  <a:lnTo>
                    <a:pt x="3436658" y="105410"/>
                  </a:lnTo>
                  <a:lnTo>
                    <a:pt x="3436658" y="102870"/>
                  </a:lnTo>
                  <a:lnTo>
                    <a:pt x="3436658" y="102450"/>
                  </a:lnTo>
                  <a:lnTo>
                    <a:pt x="3436658" y="0"/>
                  </a:lnTo>
                  <a:close/>
                </a:path>
              </a:pathLst>
            </a:custGeom>
            <a:solidFill>
              <a:srgbClr val="000000"/>
            </a:solidFill>
          </p:spPr>
          <p:txBody>
            <a:bodyPr wrap="square" lIns="0" tIns="0" rIns="0" bIns="0" rtlCol="0"/>
            <a:lstStyle/>
            <a:p>
              <a:endParaRPr/>
            </a:p>
          </p:txBody>
        </p:sp>
      </p:grpSp>
      <p:sp>
        <p:nvSpPr>
          <p:cNvPr id="55" name="object 34"/>
          <p:cNvSpPr txBox="1"/>
          <p:nvPr/>
        </p:nvSpPr>
        <p:spPr>
          <a:xfrm>
            <a:off x="6005121" y="2568211"/>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56" name="object 35"/>
          <p:cNvSpPr txBox="1"/>
          <p:nvPr/>
        </p:nvSpPr>
        <p:spPr>
          <a:xfrm>
            <a:off x="7627938" y="2577885"/>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grpSp>
        <p:nvGrpSpPr>
          <p:cNvPr id="57" name="object 36"/>
          <p:cNvGrpSpPr/>
          <p:nvPr/>
        </p:nvGrpSpPr>
        <p:grpSpPr>
          <a:xfrm>
            <a:off x="3345510" y="3418091"/>
            <a:ext cx="5284694" cy="2062587"/>
            <a:chOff x="2466947" y="3647414"/>
            <a:chExt cx="5822950" cy="2272665"/>
          </a:xfrm>
        </p:grpSpPr>
        <p:sp>
          <p:nvSpPr>
            <p:cNvPr id="58" name="object 37"/>
            <p:cNvSpPr/>
            <p:nvPr/>
          </p:nvSpPr>
          <p:spPr>
            <a:xfrm>
              <a:off x="3307467" y="3647414"/>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59" name="object 38"/>
            <p:cNvSpPr/>
            <p:nvPr/>
          </p:nvSpPr>
          <p:spPr>
            <a:xfrm>
              <a:off x="3318111" y="3943482"/>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60" name="object 39"/>
            <p:cNvSpPr/>
            <p:nvPr/>
          </p:nvSpPr>
          <p:spPr>
            <a:xfrm>
              <a:off x="3199841" y="3939933"/>
              <a:ext cx="5026660" cy="210820"/>
            </a:xfrm>
            <a:custGeom>
              <a:avLst/>
              <a:gdLst/>
              <a:ahLst/>
              <a:cxnLst/>
              <a:rect l="l" t="t" r="r" b="b"/>
              <a:pathLst>
                <a:path w="5026659" h="210820">
                  <a:moveTo>
                    <a:pt x="5026088" y="181190"/>
                  </a:moveTo>
                  <a:lnTo>
                    <a:pt x="5018989" y="177647"/>
                  </a:lnTo>
                  <a:lnTo>
                    <a:pt x="4966957" y="151587"/>
                  </a:lnTo>
                  <a:lnTo>
                    <a:pt x="4966957" y="177647"/>
                  </a:lnTo>
                  <a:lnTo>
                    <a:pt x="714298" y="177647"/>
                  </a:lnTo>
                  <a:lnTo>
                    <a:pt x="714298" y="7112"/>
                  </a:lnTo>
                  <a:lnTo>
                    <a:pt x="714298" y="3556"/>
                  </a:lnTo>
                  <a:lnTo>
                    <a:pt x="714298" y="0"/>
                  </a:lnTo>
                  <a:lnTo>
                    <a:pt x="706018" y="0"/>
                  </a:lnTo>
                  <a:lnTo>
                    <a:pt x="706018" y="7112"/>
                  </a:lnTo>
                  <a:lnTo>
                    <a:pt x="706018" y="177647"/>
                  </a:lnTo>
                  <a:lnTo>
                    <a:pt x="122999" y="177647"/>
                  </a:lnTo>
                  <a:lnTo>
                    <a:pt x="122999" y="7112"/>
                  </a:lnTo>
                  <a:lnTo>
                    <a:pt x="706018" y="7112"/>
                  </a:lnTo>
                  <a:lnTo>
                    <a:pt x="706018" y="0"/>
                  </a:lnTo>
                  <a:lnTo>
                    <a:pt x="114719" y="0"/>
                  </a:lnTo>
                  <a:lnTo>
                    <a:pt x="114719" y="177647"/>
                  </a:lnTo>
                  <a:lnTo>
                    <a:pt x="0" y="177647"/>
                  </a:lnTo>
                  <a:lnTo>
                    <a:pt x="0" y="184746"/>
                  </a:lnTo>
                  <a:lnTo>
                    <a:pt x="114719" y="184746"/>
                  </a:lnTo>
                  <a:lnTo>
                    <a:pt x="714298" y="184746"/>
                  </a:lnTo>
                  <a:lnTo>
                    <a:pt x="4966957" y="184746"/>
                  </a:lnTo>
                  <a:lnTo>
                    <a:pt x="4966957" y="210807"/>
                  </a:lnTo>
                  <a:lnTo>
                    <a:pt x="5018989" y="184746"/>
                  </a:lnTo>
                  <a:lnTo>
                    <a:pt x="5026088" y="181190"/>
                  </a:lnTo>
                  <a:close/>
                </a:path>
              </a:pathLst>
            </a:custGeom>
            <a:solidFill>
              <a:srgbClr val="000000"/>
            </a:solidFill>
          </p:spPr>
          <p:txBody>
            <a:bodyPr wrap="square" lIns="0" tIns="0" rIns="0" bIns="0" rtlCol="0"/>
            <a:lstStyle/>
            <a:p>
              <a:endParaRPr/>
            </a:p>
          </p:txBody>
        </p:sp>
        <p:sp>
          <p:nvSpPr>
            <p:cNvPr id="61" name="object 40"/>
            <p:cNvSpPr/>
            <p:nvPr/>
          </p:nvSpPr>
          <p:spPr>
            <a:xfrm>
              <a:off x="4726584" y="3647414"/>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62" name="object 41"/>
            <p:cNvSpPr/>
            <p:nvPr/>
          </p:nvSpPr>
          <p:spPr>
            <a:xfrm>
              <a:off x="5624195"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3" name="object 42"/>
            <p:cNvSpPr/>
            <p:nvPr/>
          </p:nvSpPr>
          <p:spPr>
            <a:xfrm>
              <a:off x="5620648"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4" name="object 43"/>
            <p:cNvSpPr/>
            <p:nvPr/>
          </p:nvSpPr>
          <p:spPr>
            <a:xfrm>
              <a:off x="5269412" y="3943482"/>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65" name="object 44"/>
            <p:cNvSpPr/>
            <p:nvPr/>
          </p:nvSpPr>
          <p:spPr>
            <a:xfrm>
              <a:off x="5265865" y="3939929"/>
              <a:ext cx="304165" cy="184785"/>
            </a:xfrm>
            <a:custGeom>
              <a:avLst/>
              <a:gdLst/>
              <a:ahLst/>
              <a:cxnLst/>
              <a:rect l="l" t="t" r="r" b="b"/>
              <a:pathLst>
                <a:path w="304164" h="184785">
                  <a:moveTo>
                    <a:pt x="303930" y="0"/>
                  </a:moveTo>
                  <a:lnTo>
                    <a:pt x="0" y="0"/>
                  </a:lnTo>
                  <a:lnTo>
                    <a:pt x="0" y="184745"/>
                  </a:lnTo>
                  <a:lnTo>
                    <a:pt x="303930" y="184745"/>
                  </a:lnTo>
                  <a:lnTo>
                    <a:pt x="303930" y="181193"/>
                  </a:lnTo>
                  <a:lnTo>
                    <a:pt x="8277" y="181193"/>
                  </a:lnTo>
                  <a:lnTo>
                    <a:pt x="3547" y="177639"/>
                  </a:lnTo>
                  <a:lnTo>
                    <a:pt x="8277" y="177639"/>
                  </a:lnTo>
                  <a:lnTo>
                    <a:pt x="8277" y="7105"/>
                  </a:lnTo>
                  <a:lnTo>
                    <a:pt x="3547" y="7105"/>
                  </a:lnTo>
                  <a:lnTo>
                    <a:pt x="8277" y="3552"/>
                  </a:lnTo>
                  <a:lnTo>
                    <a:pt x="303930" y="3552"/>
                  </a:lnTo>
                  <a:lnTo>
                    <a:pt x="303930" y="0"/>
                  </a:lnTo>
                  <a:close/>
                </a:path>
                <a:path w="304164" h="184785">
                  <a:moveTo>
                    <a:pt x="8277" y="177639"/>
                  </a:moveTo>
                  <a:lnTo>
                    <a:pt x="3547" y="177639"/>
                  </a:lnTo>
                  <a:lnTo>
                    <a:pt x="8277" y="181193"/>
                  </a:lnTo>
                  <a:lnTo>
                    <a:pt x="8277" y="177639"/>
                  </a:lnTo>
                  <a:close/>
                </a:path>
                <a:path w="304164" h="184785">
                  <a:moveTo>
                    <a:pt x="295652" y="177639"/>
                  </a:moveTo>
                  <a:lnTo>
                    <a:pt x="8277" y="177639"/>
                  </a:lnTo>
                  <a:lnTo>
                    <a:pt x="8277" y="181193"/>
                  </a:lnTo>
                  <a:lnTo>
                    <a:pt x="295652" y="181193"/>
                  </a:lnTo>
                  <a:lnTo>
                    <a:pt x="295652" y="177639"/>
                  </a:lnTo>
                  <a:close/>
                </a:path>
                <a:path w="304164" h="184785">
                  <a:moveTo>
                    <a:pt x="295652" y="3552"/>
                  </a:moveTo>
                  <a:lnTo>
                    <a:pt x="295652" y="181193"/>
                  </a:lnTo>
                  <a:lnTo>
                    <a:pt x="299199" y="177639"/>
                  </a:lnTo>
                  <a:lnTo>
                    <a:pt x="303930" y="177639"/>
                  </a:lnTo>
                  <a:lnTo>
                    <a:pt x="303930" y="7105"/>
                  </a:lnTo>
                  <a:lnTo>
                    <a:pt x="299199" y="7105"/>
                  </a:lnTo>
                  <a:lnTo>
                    <a:pt x="295652" y="3552"/>
                  </a:lnTo>
                  <a:close/>
                </a:path>
                <a:path w="304164" h="184785">
                  <a:moveTo>
                    <a:pt x="303930" y="177639"/>
                  </a:moveTo>
                  <a:lnTo>
                    <a:pt x="299199" y="177639"/>
                  </a:lnTo>
                  <a:lnTo>
                    <a:pt x="295652" y="181193"/>
                  </a:lnTo>
                  <a:lnTo>
                    <a:pt x="303930" y="181193"/>
                  </a:lnTo>
                  <a:lnTo>
                    <a:pt x="303930" y="177639"/>
                  </a:lnTo>
                  <a:close/>
                </a:path>
                <a:path w="304164" h="184785">
                  <a:moveTo>
                    <a:pt x="8277" y="3552"/>
                  </a:moveTo>
                  <a:lnTo>
                    <a:pt x="3547" y="7105"/>
                  </a:lnTo>
                  <a:lnTo>
                    <a:pt x="8277" y="7105"/>
                  </a:lnTo>
                  <a:lnTo>
                    <a:pt x="8277" y="3552"/>
                  </a:lnTo>
                  <a:close/>
                </a:path>
                <a:path w="304164" h="184785">
                  <a:moveTo>
                    <a:pt x="295652" y="3552"/>
                  </a:moveTo>
                  <a:lnTo>
                    <a:pt x="8277" y="3552"/>
                  </a:lnTo>
                  <a:lnTo>
                    <a:pt x="8277" y="7105"/>
                  </a:lnTo>
                  <a:lnTo>
                    <a:pt x="295652" y="7105"/>
                  </a:lnTo>
                  <a:lnTo>
                    <a:pt x="295652" y="3552"/>
                  </a:lnTo>
                  <a:close/>
                </a:path>
                <a:path w="304164" h="184785">
                  <a:moveTo>
                    <a:pt x="303930" y="3552"/>
                  </a:moveTo>
                  <a:lnTo>
                    <a:pt x="295652" y="3552"/>
                  </a:lnTo>
                  <a:lnTo>
                    <a:pt x="299199" y="7105"/>
                  </a:lnTo>
                  <a:lnTo>
                    <a:pt x="303930" y="7105"/>
                  </a:lnTo>
                  <a:lnTo>
                    <a:pt x="303930" y="3552"/>
                  </a:lnTo>
                  <a:close/>
                </a:path>
              </a:pathLst>
            </a:custGeom>
            <a:solidFill>
              <a:srgbClr val="000000"/>
            </a:solidFill>
          </p:spPr>
          <p:txBody>
            <a:bodyPr wrap="square" lIns="0" tIns="0" rIns="0" bIns="0" rtlCol="0"/>
            <a:lstStyle/>
            <a:p>
              <a:endParaRPr/>
            </a:p>
          </p:txBody>
        </p:sp>
        <p:sp>
          <p:nvSpPr>
            <p:cNvPr id="66" name="object 45"/>
            <p:cNvSpPr/>
            <p:nvPr/>
          </p:nvSpPr>
          <p:spPr>
            <a:xfrm>
              <a:off x="6392890" y="3943482"/>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67" name="object 46"/>
            <p:cNvSpPr/>
            <p:nvPr/>
          </p:nvSpPr>
          <p:spPr>
            <a:xfrm>
              <a:off x="6389343" y="3939929"/>
              <a:ext cx="422275" cy="184785"/>
            </a:xfrm>
            <a:custGeom>
              <a:avLst/>
              <a:gdLst/>
              <a:ahLst/>
              <a:cxnLst/>
              <a:rect l="l" t="t" r="r" b="b"/>
              <a:pathLst>
                <a:path w="422275" h="184785">
                  <a:moveTo>
                    <a:pt x="422189" y="0"/>
                  </a:moveTo>
                  <a:lnTo>
                    <a:pt x="0" y="0"/>
                  </a:lnTo>
                  <a:lnTo>
                    <a:pt x="0" y="184745"/>
                  </a:lnTo>
                  <a:lnTo>
                    <a:pt x="422189" y="184745"/>
                  </a:lnTo>
                  <a:lnTo>
                    <a:pt x="422189" y="181193"/>
                  </a:lnTo>
                  <a:lnTo>
                    <a:pt x="8277" y="181193"/>
                  </a:lnTo>
                  <a:lnTo>
                    <a:pt x="3547" y="177639"/>
                  </a:lnTo>
                  <a:lnTo>
                    <a:pt x="8277" y="177639"/>
                  </a:lnTo>
                  <a:lnTo>
                    <a:pt x="8277" y="7105"/>
                  </a:lnTo>
                  <a:lnTo>
                    <a:pt x="3547" y="7105"/>
                  </a:lnTo>
                  <a:lnTo>
                    <a:pt x="8277" y="3552"/>
                  </a:lnTo>
                  <a:lnTo>
                    <a:pt x="422189" y="3552"/>
                  </a:lnTo>
                  <a:lnTo>
                    <a:pt x="422189" y="0"/>
                  </a:lnTo>
                  <a:close/>
                </a:path>
                <a:path w="422275" h="184785">
                  <a:moveTo>
                    <a:pt x="8277" y="177639"/>
                  </a:moveTo>
                  <a:lnTo>
                    <a:pt x="3547" y="177639"/>
                  </a:lnTo>
                  <a:lnTo>
                    <a:pt x="8277" y="181193"/>
                  </a:lnTo>
                  <a:lnTo>
                    <a:pt x="8277" y="177639"/>
                  </a:lnTo>
                  <a:close/>
                </a:path>
                <a:path w="422275" h="184785">
                  <a:moveTo>
                    <a:pt x="413912" y="177639"/>
                  </a:moveTo>
                  <a:lnTo>
                    <a:pt x="8277" y="177639"/>
                  </a:lnTo>
                  <a:lnTo>
                    <a:pt x="8277" y="181193"/>
                  </a:lnTo>
                  <a:lnTo>
                    <a:pt x="413912" y="181193"/>
                  </a:lnTo>
                  <a:lnTo>
                    <a:pt x="413912" y="177639"/>
                  </a:lnTo>
                  <a:close/>
                </a:path>
                <a:path w="422275" h="184785">
                  <a:moveTo>
                    <a:pt x="413912" y="3552"/>
                  </a:moveTo>
                  <a:lnTo>
                    <a:pt x="413912" y="181193"/>
                  </a:lnTo>
                  <a:lnTo>
                    <a:pt x="417460" y="177639"/>
                  </a:lnTo>
                  <a:lnTo>
                    <a:pt x="422189" y="177639"/>
                  </a:lnTo>
                  <a:lnTo>
                    <a:pt x="422189" y="7105"/>
                  </a:lnTo>
                  <a:lnTo>
                    <a:pt x="417460" y="7105"/>
                  </a:lnTo>
                  <a:lnTo>
                    <a:pt x="413912" y="3552"/>
                  </a:lnTo>
                  <a:close/>
                </a:path>
                <a:path w="422275" h="184785">
                  <a:moveTo>
                    <a:pt x="422189" y="177639"/>
                  </a:moveTo>
                  <a:lnTo>
                    <a:pt x="417460" y="177639"/>
                  </a:lnTo>
                  <a:lnTo>
                    <a:pt x="413912" y="181193"/>
                  </a:lnTo>
                  <a:lnTo>
                    <a:pt x="422189" y="181193"/>
                  </a:lnTo>
                  <a:lnTo>
                    <a:pt x="422189" y="177639"/>
                  </a:lnTo>
                  <a:close/>
                </a:path>
                <a:path w="422275" h="184785">
                  <a:moveTo>
                    <a:pt x="8277" y="3552"/>
                  </a:moveTo>
                  <a:lnTo>
                    <a:pt x="3547" y="7105"/>
                  </a:lnTo>
                  <a:lnTo>
                    <a:pt x="8277" y="7105"/>
                  </a:lnTo>
                  <a:lnTo>
                    <a:pt x="8277" y="3552"/>
                  </a:lnTo>
                  <a:close/>
                </a:path>
                <a:path w="422275" h="184785">
                  <a:moveTo>
                    <a:pt x="413912" y="3552"/>
                  </a:moveTo>
                  <a:lnTo>
                    <a:pt x="8277" y="3552"/>
                  </a:lnTo>
                  <a:lnTo>
                    <a:pt x="8277" y="7105"/>
                  </a:lnTo>
                  <a:lnTo>
                    <a:pt x="413912" y="7105"/>
                  </a:lnTo>
                  <a:lnTo>
                    <a:pt x="413912" y="3552"/>
                  </a:lnTo>
                  <a:close/>
                </a:path>
                <a:path w="422275" h="184785">
                  <a:moveTo>
                    <a:pt x="422189" y="3552"/>
                  </a:moveTo>
                  <a:lnTo>
                    <a:pt x="413912" y="3552"/>
                  </a:lnTo>
                  <a:lnTo>
                    <a:pt x="417460" y="7105"/>
                  </a:lnTo>
                  <a:lnTo>
                    <a:pt x="422189" y="7105"/>
                  </a:lnTo>
                  <a:lnTo>
                    <a:pt x="422189" y="3552"/>
                  </a:lnTo>
                  <a:close/>
                </a:path>
              </a:pathLst>
            </a:custGeom>
            <a:solidFill>
              <a:srgbClr val="000000"/>
            </a:solidFill>
          </p:spPr>
          <p:txBody>
            <a:bodyPr wrap="square" lIns="0" tIns="0" rIns="0" bIns="0" rtlCol="0"/>
            <a:lstStyle/>
            <a:p>
              <a:endParaRPr/>
            </a:p>
          </p:txBody>
        </p:sp>
        <p:sp>
          <p:nvSpPr>
            <p:cNvPr id="68" name="object 47"/>
            <p:cNvSpPr/>
            <p:nvPr/>
          </p:nvSpPr>
          <p:spPr>
            <a:xfrm>
              <a:off x="7161585" y="3943482"/>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69" name="object 48"/>
            <p:cNvSpPr/>
            <p:nvPr/>
          </p:nvSpPr>
          <p:spPr>
            <a:xfrm>
              <a:off x="3314560" y="3939933"/>
              <a:ext cx="4029710" cy="240665"/>
            </a:xfrm>
            <a:custGeom>
              <a:avLst/>
              <a:gdLst/>
              <a:ahLst/>
              <a:cxnLst/>
              <a:rect l="l" t="t" r="r" b="b"/>
              <a:pathLst>
                <a:path w="4029709" h="240664">
                  <a:moveTo>
                    <a:pt x="8280" y="181190"/>
                  </a:moveTo>
                  <a:lnTo>
                    <a:pt x="0" y="181190"/>
                  </a:lnTo>
                  <a:lnTo>
                    <a:pt x="0" y="240411"/>
                  </a:lnTo>
                  <a:lnTo>
                    <a:pt x="8280" y="240411"/>
                  </a:lnTo>
                  <a:lnTo>
                    <a:pt x="8280" y="181190"/>
                  </a:lnTo>
                  <a:close/>
                </a:path>
                <a:path w="4029709" h="240664">
                  <a:moveTo>
                    <a:pt x="1959571" y="170535"/>
                  </a:moveTo>
                  <a:lnTo>
                    <a:pt x="1951304" y="170535"/>
                  </a:lnTo>
                  <a:lnTo>
                    <a:pt x="1951304" y="229755"/>
                  </a:lnTo>
                  <a:lnTo>
                    <a:pt x="1959571" y="229755"/>
                  </a:lnTo>
                  <a:lnTo>
                    <a:pt x="1959571" y="170535"/>
                  </a:lnTo>
                  <a:close/>
                </a:path>
                <a:path w="4029709" h="240664">
                  <a:moveTo>
                    <a:pt x="3083052" y="181190"/>
                  </a:moveTo>
                  <a:lnTo>
                    <a:pt x="3074771" y="181190"/>
                  </a:lnTo>
                  <a:lnTo>
                    <a:pt x="3074771" y="240411"/>
                  </a:lnTo>
                  <a:lnTo>
                    <a:pt x="3083052" y="240411"/>
                  </a:lnTo>
                  <a:lnTo>
                    <a:pt x="3083052" y="181190"/>
                  </a:lnTo>
                  <a:close/>
                </a:path>
                <a:path w="4029709" h="240664">
                  <a:moveTo>
                    <a:pt x="4029138" y="0"/>
                  </a:moveTo>
                  <a:lnTo>
                    <a:pt x="4020858" y="0"/>
                  </a:lnTo>
                  <a:lnTo>
                    <a:pt x="4020858" y="7112"/>
                  </a:lnTo>
                  <a:lnTo>
                    <a:pt x="4020858" y="177647"/>
                  </a:lnTo>
                  <a:lnTo>
                    <a:pt x="3851745" y="177647"/>
                  </a:lnTo>
                  <a:lnTo>
                    <a:pt x="3851745" y="7112"/>
                  </a:lnTo>
                  <a:lnTo>
                    <a:pt x="4020858" y="7112"/>
                  </a:lnTo>
                  <a:lnTo>
                    <a:pt x="4020858" y="0"/>
                  </a:lnTo>
                  <a:lnTo>
                    <a:pt x="3843477" y="0"/>
                  </a:lnTo>
                  <a:lnTo>
                    <a:pt x="3843477" y="184746"/>
                  </a:lnTo>
                  <a:lnTo>
                    <a:pt x="4029138" y="184746"/>
                  </a:lnTo>
                  <a:lnTo>
                    <a:pt x="4029138" y="181190"/>
                  </a:lnTo>
                  <a:lnTo>
                    <a:pt x="4029138" y="177647"/>
                  </a:lnTo>
                  <a:lnTo>
                    <a:pt x="4029138" y="7112"/>
                  </a:lnTo>
                  <a:lnTo>
                    <a:pt x="4029138" y="3556"/>
                  </a:lnTo>
                  <a:lnTo>
                    <a:pt x="4029138" y="0"/>
                  </a:lnTo>
                  <a:close/>
                </a:path>
              </a:pathLst>
            </a:custGeom>
            <a:solidFill>
              <a:srgbClr val="000000"/>
            </a:solidFill>
          </p:spPr>
          <p:txBody>
            <a:bodyPr wrap="square" lIns="0" tIns="0" rIns="0" bIns="0" rtlCol="0"/>
            <a:lstStyle/>
            <a:p>
              <a:endParaRPr/>
            </a:p>
          </p:txBody>
        </p:sp>
        <p:sp>
          <p:nvSpPr>
            <p:cNvPr id="70" name="object 49"/>
            <p:cNvSpPr/>
            <p:nvPr/>
          </p:nvSpPr>
          <p:spPr>
            <a:xfrm>
              <a:off x="4737239" y="3736238"/>
              <a:ext cx="1656080" cy="59690"/>
            </a:xfrm>
            <a:custGeom>
              <a:avLst/>
              <a:gdLst/>
              <a:ahLst/>
              <a:cxnLst/>
              <a:rect l="l" t="t" r="r" b="b"/>
              <a:pathLst>
                <a:path w="1656079" h="59689">
                  <a:moveTo>
                    <a:pt x="532168" y="29603"/>
                  </a:moveTo>
                  <a:lnTo>
                    <a:pt x="520395" y="26060"/>
                  </a:lnTo>
                  <a:lnTo>
                    <a:pt x="434009" y="0"/>
                  </a:lnTo>
                  <a:lnTo>
                    <a:pt x="434009" y="26060"/>
                  </a:lnTo>
                  <a:lnTo>
                    <a:pt x="0" y="26060"/>
                  </a:lnTo>
                  <a:lnTo>
                    <a:pt x="0" y="33159"/>
                  </a:lnTo>
                  <a:lnTo>
                    <a:pt x="434009" y="33159"/>
                  </a:lnTo>
                  <a:lnTo>
                    <a:pt x="434009" y="59220"/>
                  </a:lnTo>
                  <a:lnTo>
                    <a:pt x="520382" y="33159"/>
                  </a:lnTo>
                  <a:lnTo>
                    <a:pt x="532168" y="29603"/>
                  </a:lnTo>
                  <a:close/>
                </a:path>
                <a:path w="1656079" h="59689">
                  <a:moveTo>
                    <a:pt x="1655648" y="29603"/>
                  </a:moveTo>
                  <a:lnTo>
                    <a:pt x="1643862" y="26060"/>
                  </a:lnTo>
                  <a:lnTo>
                    <a:pt x="1557489" y="0"/>
                  </a:lnTo>
                  <a:lnTo>
                    <a:pt x="1557489" y="26060"/>
                  </a:lnTo>
                  <a:lnTo>
                    <a:pt x="1419123" y="26060"/>
                  </a:lnTo>
                  <a:lnTo>
                    <a:pt x="1419123" y="33159"/>
                  </a:lnTo>
                  <a:lnTo>
                    <a:pt x="1557489" y="33159"/>
                  </a:lnTo>
                  <a:lnTo>
                    <a:pt x="1557489" y="59220"/>
                  </a:lnTo>
                  <a:lnTo>
                    <a:pt x="1643862" y="33159"/>
                  </a:lnTo>
                  <a:lnTo>
                    <a:pt x="1655648" y="29603"/>
                  </a:lnTo>
                  <a:close/>
                </a:path>
              </a:pathLst>
            </a:custGeom>
            <a:solidFill>
              <a:srgbClr val="FF0000"/>
            </a:solidFill>
          </p:spPr>
          <p:txBody>
            <a:bodyPr wrap="square" lIns="0" tIns="0" rIns="0" bIns="0" rtlCol="0"/>
            <a:lstStyle/>
            <a:p>
              <a:endParaRPr/>
            </a:p>
          </p:txBody>
        </p:sp>
        <p:sp>
          <p:nvSpPr>
            <p:cNvPr id="71" name="object 50"/>
            <p:cNvSpPr/>
            <p:nvPr/>
          </p:nvSpPr>
          <p:spPr>
            <a:xfrm>
              <a:off x="5265864" y="3706634"/>
              <a:ext cx="1132205" cy="177800"/>
            </a:xfrm>
            <a:custGeom>
              <a:avLst/>
              <a:gdLst/>
              <a:ahLst/>
              <a:cxnLst/>
              <a:rect l="l" t="t" r="r" b="b"/>
              <a:pathLst>
                <a:path w="1132204" h="177800">
                  <a:moveTo>
                    <a:pt x="8267" y="0"/>
                  </a:moveTo>
                  <a:lnTo>
                    <a:pt x="0" y="0"/>
                  </a:lnTo>
                  <a:lnTo>
                    <a:pt x="0" y="177634"/>
                  </a:lnTo>
                  <a:lnTo>
                    <a:pt x="8267" y="177634"/>
                  </a:lnTo>
                  <a:lnTo>
                    <a:pt x="8267" y="0"/>
                  </a:lnTo>
                  <a:close/>
                </a:path>
                <a:path w="1132204" h="177800">
                  <a:moveTo>
                    <a:pt x="1131747" y="0"/>
                  </a:moveTo>
                  <a:lnTo>
                    <a:pt x="1123467" y="0"/>
                  </a:lnTo>
                  <a:lnTo>
                    <a:pt x="1123467" y="177634"/>
                  </a:lnTo>
                  <a:lnTo>
                    <a:pt x="1131747" y="177634"/>
                  </a:lnTo>
                  <a:lnTo>
                    <a:pt x="1131747" y="0"/>
                  </a:lnTo>
                  <a:close/>
                </a:path>
              </a:pathLst>
            </a:custGeom>
            <a:solidFill>
              <a:srgbClr val="000000"/>
            </a:solidFill>
          </p:spPr>
          <p:txBody>
            <a:bodyPr wrap="square" lIns="0" tIns="0" rIns="0" bIns="0" rtlCol="0"/>
            <a:lstStyle/>
            <a:p>
              <a:endParaRPr/>
            </a:p>
          </p:txBody>
        </p:sp>
        <p:sp>
          <p:nvSpPr>
            <p:cNvPr id="72" name="object 51"/>
            <p:cNvSpPr/>
            <p:nvPr/>
          </p:nvSpPr>
          <p:spPr>
            <a:xfrm>
              <a:off x="2466947" y="4344950"/>
              <a:ext cx="5822950" cy="1574800"/>
            </a:xfrm>
            <a:custGeom>
              <a:avLst/>
              <a:gdLst/>
              <a:ahLst/>
              <a:cxnLst/>
              <a:rect l="l" t="t" r="r" b="b"/>
              <a:pathLst>
                <a:path w="5822950" h="1574800">
                  <a:moveTo>
                    <a:pt x="5822948" y="0"/>
                  </a:moveTo>
                  <a:lnTo>
                    <a:pt x="0" y="0"/>
                  </a:lnTo>
                  <a:lnTo>
                    <a:pt x="0" y="1574721"/>
                  </a:lnTo>
                  <a:lnTo>
                    <a:pt x="5822948" y="1574721"/>
                  </a:lnTo>
                  <a:lnTo>
                    <a:pt x="5822948" y="0"/>
                  </a:lnTo>
                  <a:close/>
                </a:path>
              </a:pathLst>
            </a:custGeom>
            <a:solidFill>
              <a:srgbClr val="FFFFFF"/>
            </a:solidFill>
          </p:spPr>
          <p:txBody>
            <a:bodyPr wrap="square" lIns="0" tIns="0" rIns="0" bIns="0" rtlCol="0"/>
            <a:lstStyle/>
            <a:p>
              <a:endParaRPr/>
            </a:p>
          </p:txBody>
        </p:sp>
        <p:sp>
          <p:nvSpPr>
            <p:cNvPr id="73" name="object 52"/>
            <p:cNvSpPr/>
            <p:nvPr/>
          </p:nvSpPr>
          <p:spPr>
            <a:xfrm>
              <a:off x="3307467" y="5087488"/>
              <a:ext cx="22860" cy="473709"/>
            </a:xfrm>
            <a:custGeom>
              <a:avLst/>
              <a:gdLst/>
              <a:ahLst/>
              <a:cxnLst/>
              <a:rect l="l" t="t" r="r" b="b"/>
              <a:pathLst>
                <a:path w="22860" h="473710">
                  <a:moveTo>
                    <a:pt x="22469" y="0"/>
                  </a:moveTo>
                  <a:lnTo>
                    <a:pt x="0" y="0"/>
                  </a:lnTo>
                  <a:lnTo>
                    <a:pt x="0" y="473709"/>
                  </a:lnTo>
                  <a:lnTo>
                    <a:pt x="22469" y="473709"/>
                  </a:lnTo>
                  <a:lnTo>
                    <a:pt x="22469" y="0"/>
                  </a:lnTo>
                  <a:close/>
                </a:path>
              </a:pathLst>
            </a:custGeom>
            <a:solidFill>
              <a:srgbClr val="0000FF"/>
            </a:solidFill>
          </p:spPr>
          <p:txBody>
            <a:bodyPr wrap="square" lIns="0" tIns="0" rIns="0" bIns="0" rtlCol="0"/>
            <a:lstStyle/>
            <a:p>
              <a:endParaRPr/>
            </a:p>
          </p:txBody>
        </p:sp>
        <p:sp>
          <p:nvSpPr>
            <p:cNvPr id="74" name="object 53"/>
            <p:cNvSpPr/>
            <p:nvPr/>
          </p:nvSpPr>
          <p:spPr>
            <a:xfrm>
              <a:off x="3436371" y="5383557"/>
              <a:ext cx="591820" cy="177800"/>
            </a:xfrm>
            <a:custGeom>
              <a:avLst/>
              <a:gdLst/>
              <a:ahLst/>
              <a:cxnLst/>
              <a:rect l="l" t="t" r="r" b="b"/>
              <a:pathLst>
                <a:path w="591820" h="177800">
                  <a:moveTo>
                    <a:pt x="591303" y="0"/>
                  </a:moveTo>
                  <a:lnTo>
                    <a:pt x="0" y="0"/>
                  </a:lnTo>
                  <a:lnTo>
                    <a:pt x="0" y="177640"/>
                  </a:lnTo>
                  <a:lnTo>
                    <a:pt x="591303" y="177640"/>
                  </a:lnTo>
                  <a:lnTo>
                    <a:pt x="591303" y="0"/>
                  </a:lnTo>
                  <a:close/>
                </a:path>
              </a:pathLst>
            </a:custGeom>
            <a:solidFill>
              <a:srgbClr val="99CCFF"/>
            </a:solidFill>
          </p:spPr>
          <p:txBody>
            <a:bodyPr wrap="square" lIns="0" tIns="0" rIns="0" bIns="0" rtlCol="0"/>
            <a:lstStyle/>
            <a:p>
              <a:endParaRPr/>
            </a:p>
          </p:txBody>
        </p:sp>
        <p:sp>
          <p:nvSpPr>
            <p:cNvPr id="75" name="object 54"/>
            <p:cNvSpPr/>
            <p:nvPr/>
          </p:nvSpPr>
          <p:spPr>
            <a:xfrm>
              <a:off x="3432823" y="5378820"/>
              <a:ext cx="600075" cy="186055"/>
            </a:xfrm>
            <a:custGeom>
              <a:avLst/>
              <a:gdLst/>
              <a:ahLst/>
              <a:cxnLst/>
              <a:rect l="l" t="t" r="r" b="b"/>
              <a:pathLst>
                <a:path w="600075" h="186054">
                  <a:moveTo>
                    <a:pt x="599580" y="0"/>
                  </a:moveTo>
                  <a:lnTo>
                    <a:pt x="0" y="0"/>
                  </a:lnTo>
                  <a:lnTo>
                    <a:pt x="0" y="185930"/>
                  </a:lnTo>
                  <a:lnTo>
                    <a:pt x="599580" y="185930"/>
                  </a:lnTo>
                  <a:lnTo>
                    <a:pt x="599580" y="182377"/>
                  </a:lnTo>
                  <a:lnTo>
                    <a:pt x="8277" y="182377"/>
                  </a:lnTo>
                  <a:lnTo>
                    <a:pt x="3547" y="177641"/>
                  </a:lnTo>
                  <a:lnTo>
                    <a:pt x="8277" y="177641"/>
                  </a:lnTo>
                  <a:lnTo>
                    <a:pt x="8277" y="8289"/>
                  </a:lnTo>
                  <a:lnTo>
                    <a:pt x="3547" y="8289"/>
                  </a:lnTo>
                  <a:lnTo>
                    <a:pt x="8277" y="4737"/>
                  </a:lnTo>
                  <a:lnTo>
                    <a:pt x="599580" y="4737"/>
                  </a:lnTo>
                  <a:lnTo>
                    <a:pt x="599580" y="0"/>
                  </a:lnTo>
                  <a:close/>
                </a:path>
                <a:path w="600075" h="186054">
                  <a:moveTo>
                    <a:pt x="8277" y="177641"/>
                  </a:moveTo>
                  <a:lnTo>
                    <a:pt x="3547" y="177641"/>
                  </a:lnTo>
                  <a:lnTo>
                    <a:pt x="8277" y="182377"/>
                  </a:lnTo>
                  <a:lnTo>
                    <a:pt x="8277" y="177641"/>
                  </a:lnTo>
                  <a:close/>
                </a:path>
                <a:path w="600075" h="186054">
                  <a:moveTo>
                    <a:pt x="591303" y="177641"/>
                  </a:moveTo>
                  <a:lnTo>
                    <a:pt x="8277" y="177641"/>
                  </a:lnTo>
                  <a:lnTo>
                    <a:pt x="8277" y="182377"/>
                  </a:lnTo>
                  <a:lnTo>
                    <a:pt x="591303" y="182377"/>
                  </a:lnTo>
                  <a:lnTo>
                    <a:pt x="591303" y="177641"/>
                  </a:lnTo>
                  <a:close/>
                </a:path>
                <a:path w="600075" h="186054">
                  <a:moveTo>
                    <a:pt x="591303" y="4737"/>
                  </a:moveTo>
                  <a:lnTo>
                    <a:pt x="591303" y="182377"/>
                  </a:lnTo>
                  <a:lnTo>
                    <a:pt x="594851" y="177641"/>
                  </a:lnTo>
                  <a:lnTo>
                    <a:pt x="599580" y="177641"/>
                  </a:lnTo>
                  <a:lnTo>
                    <a:pt x="599580" y="8289"/>
                  </a:lnTo>
                  <a:lnTo>
                    <a:pt x="594851" y="8289"/>
                  </a:lnTo>
                  <a:lnTo>
                    <a:pt x="591303" y="4737"/>
                  </a:lnTo>
                  <a:close/>
                </a:path>
                <a:path w="600075" h="186054">
                  <a:moveTo>
                    <a:pt x="599580" y="177641"/>
                  </a:moveTo>
                  <a:lnTo>
                    <a:pt x="594851" y="177641"/>
                  </a:lnTo>
                  <a:lnTo>
                    <a:pt x="591303" y="182377"/>
                  </a:lnTo>
                  <a:lnTo>
                    <a:pt x="599580" y="182377"/>
                  </a:lnTo>
                  <a:lnTo>
                    <a:pt x="599580" y="177641"/>
                  </a:lnTo>
                  <a:close/>
                </a:path>
                <a:path w="600075" h="186054">
                  <a:moveTo>
                    <a:pt x="8277" y="4737"/>
                  </a:moveTo>
                  <a:lnTo>
                    <a:pt x="3547" y="8289"/>
                  </a:lnTo>
                  <a:lnTo>
                    <a:pt x="8277" y="8289"/>
                  </a:lnTo>
                  <a:lnTo>
                    <a:pt x="8277" y="4737"/>
                  </a:lnTo>
                  <a:close/>
                </a:path>
                <a:path w="600075" h="186054">
                  <a:moveTo>
                    <a:pt x="591303" y="4737"/>
                  </a:moveTo>
                  <a:lnTo>
                    <a:pt x="8277" y="4737"/>
                  </a:lnTo>
                  <a:lnTo>
                    <a:pt x="8277" y="8289"/>
                  </a:lnTo>
                  <a:lnTo>
                    <a:pt x="591303" y="8289"/>
                  </a:lnTo>
                  <a:lnTo>
                    <a:pt x="591303" y="4737"/>
                  </a:lnTo>
                  <a:close/>
                </a:path>
                <a:path w="600075" h="186054">
                  <a:moveTo>
                    <a:pt x="599580" y="4737"/>
                  </a:moveTo>
                  <a:lnTo>
                    <a:pt x="591303" y="4737"/>
                  </a:lnTo>
                  <a:lnTo>
                    <a:pt x="594851" y="8289"/>
                  </a:lnTo>
                  <a:lnTo>
                    <a:pt x="599580" y="8289"/>
                  </a:lnTo>
                  <a:lnTo>
                    <a:pt x="599580" y="4737"/>
                  </a:lnTo>
                  <a:close/>
                </a:path>
              </a:pathLst>
            </a:custGeom>
            <a:solidFill>
              <a:srgbClr val="000000"/>
            </a:solidFill>
          </p:spPr>
          <p:txBody>
            <a:bodyPr wrap="square" lIns="0" tIns="0" rIns="0" bIns="0" rtlCol="0"/>
            <a:lstStyle/>
            <a:p>
              <a:endParaRPr/>
            </a:p>
          </p:txBody>
        </p:sp>
      </p:grpSp>
      <p:sp>
        <p:nvSpPr>
          <p:cNvPr id="76" name="object 55"/>
          <p:cNvSpPr txBox="1"/>
          <p:nvPr/>
        </p:nvSpPr>
        <p:spPr>
          <a:xfrm>
            <a:off x="4145107"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i,1</a:t>
            </a:r>
            <a:endParaRPr sz="1135">
              <a:latin typeface="Times New Roman"/>
              <a:cs typeface="Times New Roman"/>
            </a:endParaRPr>
          </a:p>
        </p:txBody>
      </p:sp>
      <p:sp>
        <p:nvSpPr>
          <p:cNvPr id="77" name="object 56"/>
          <p:cNvSpPr/>
          <p:nvPr/>
        </p:nvSpPr>
        <p:spPr>
          <a:xfrm>
            <a:off x="4010665" y="5128101"/>
            <a:ext cx="4562011" cy="54172"/>
          </a:xfrm>
          <a:custGeom>
            <a:avLst/>
            <a:gdLst/>
            <a:ahLst/>
            <a:cxnLst/>
            <a:rect l="l" t="t" r="r" b="b"/>
            <a:pathLst>
              <a:path w="5026659" h="59689">
                <a:moveTo>
                  <a:pt x="4966952" y="0"/>
                </a:moveTo>
                <a:lnTo>
                  <a:pt x="4966952" y="59213"/>
                </a:lnTo>
                <a:lnTo>
                  <a:pt x="5018985" y="33159"/>
                </a:lnTo>
                <a:lnTo>
                  <a:pt x="4977596" y="33159"/>
                </a:lnTo>
                <a:lnTo>
                  <a:pt x="4977596" y="24870"/>
                </a:lnTo>
                <a:lnTo>
                  <a:pt x="5016623" y="24870"/>
                </a:lnTo>
                <a:lnTo>
                  <a:pt x="4966952" y="0"/>
                </a:lnTo>
                <a:close/>
              </a:path>
              <a:path w="5026659" h="59689">
                <a:moveTo>
                  <a:pt x="4966952" y="24870"/>
                </a:moveTo>
                <a:lnTo>
                  <a:pt x="0" y="24870"/>
                </a:lnTo>
                <a:lnTo>
                  <a:pt x="0" y="33159"/>
                </a:lnTo>
                <a:lnTo>
                  <a:pt x="4966952" y="33159"/>
                </a:lnTo>
                <a:lnTo>
                  <a:pt x="4966952" y="24870"/>
                </a:lnTo>
                <a:close/>
              </a:path>
              <a:path w="5026659" h="59689">
                <a:moveTo>
                  <a:pt x="5016623" y="24870"/>
                </a:moveTo>
                <a:lnTo>
                  <a:pt x="4977596" y="24870"/>
                </a:lnTo>
                <a:lnTo>
                  <a:pt x="4977596" y="33159"/>
                </a:lnTo>
                <a:lnTo>
                  <a:pt x="5018985" y="33159"/>
                </a:lnTo>
                <a:lnTo>
                  <a:pt x="5026082" y="29606"/>
                </a:lnTo>
                <a:lnTo>
                  <a:pt x="5016623" y="24870"/>
                </a:lnTo>
                <a:close/>
              </a:path>
            </a:pathLst>
          </a:custGeom>
          <a:solidFill>
            <a:srgbClr val="000000"/>
          </a:solidFill>
        </p:spPr>
        <p:txBody>
          <a:bodyPr wrap="square" lIns="0" tIns="0" rIns="0" bIns="0" rtlCol="0"/>
          <a:lstStyle/>
          <a:p>
            <a:endParaRPr/>
          </a:p>
        </p:txBody>
      </p:sp>
      <p:sp>
        <p:nvSpPr>
          <p:cNvPr id="78" name="object 57"/>
          <p:cNvSpPr txBox="1"/>
          <p:nvPr/>
        </p:nvSpPr>
        <p:spPr>
          <a:xfrm>
            <a:off x="3319793" y="2781892"/>
            <a:ext cx="3833564" cy="2333350"/>
          </a:xfrm>
          <a:prstGeom prst="rect">
            <a:avLst/>
          </a:prstGeom>
        </p:spPr>
        <p:txBody>
          <a:bodyPr vert="horz" wrap="square" lIns="0" tIns="177501" rIns="0" bIns="0" rtlCol="0">
            <a:spAutoFit/>
          </a:bodyPr>
          <a:lstStyle/>
          <a:p>
            <a:pPr marL="46682">
              <a:spcBef>
                <a:spcPts val="1398"/>
              </a:spcBef>
            </a:pPr>
            <a:r>
              <a:rPr sz="1951" spc="-9" dirty="0">
                <a:solidFill>
                  <a:srgbClr val="0000FF"/>
                </a:solidFill>
                <a:latin typeface="Calibri"/>
                <a:cs typeface="Calibri"/>
              </a:rPr>
              <a:t>Start-</a:t>
            </a:r>
            <a:r>
              <a:rPr sz="1951" dirty="0">
                <a:solidFill>
                  <a:srgbClr val="0000FF"/>
                </a:solidFill>
                <a:latin typeface="Calibri"/>
                <a:cs typeface="Calibri"/>
              </a:rPr>
              <a:t>time</a:t>
            </a:r>
            <a:r>
              <a:rPr sz="1951" spc="50"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516"/>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a:p>
            <a:pPr marL="701389">
              <a:spcBef>
                <a:spcPts val="408"/>
              </a:spcBef>
              <a:tabLst>
                <a:tab pos="2513934" algn="l"/>
                <a:tab pos="3534031" algn="l"/>
              </a:tabLst>
            </a:pPr>
            <a:r>
              <a:rPr sz="2519" spc="-27" baseline="7507" dirty="0">
                <a:latin typeface="Times New Roman"/>
                <a:cs typeface="Times New Roman"/>
              </a:rPr>
              <a:t>s</a:t>
            </a:r>
            <a:r>
              <a:rPr sz="1702" spc="-27" baseline="4444" dirty="0">
                <a:latin typeface="Times New Roman"/>
                <a:cs typeface="Times New Roman"/>
              </a:rPr>
              <a:t>i,1</a:t>
            </a:r>
            <a:r>
              <a:rPr sz="1702" baseline="4444" dirty="0">
                <a:latin typeface="Times New Roman"/>
                <a:cs typeface="Times New Roman"/>
              </a:rPr>
              <a:t>	</a:t>
            </a:r>
            <a:r>
              <a:rPr sz="2519" spc="-27" baseline="7507" dirty="0">
                <a:latin typeface="Times New Roman"/>
                <a:cs typeface="Times New Roman"/>
              </a:rPr>
              <a:t>s</a:t>
            </a:r>
            <a:r>
              <a:rPr sz="1702" spc="-27" baseline="4444" dirty="0">
                <a:latin typeface="Times New Roman"/>
                <a:cs typeface="Times New Roman"/>
              </a:rPr>
              <a:t>i,2</a:t>
            </a:r>
            <a:r>
              <a:rPr sz="1702" baseline="4444" dirty="0">
                <a:latin typeface="Times New Roman"/>
                <a:cs typeface="Times New Roman"/>
              </a:rPr>
              <a:t>	</a:t>
            </a: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a:p>
            <a:pPr>
              <a:spcBef>
                <a:spcPts val="427"/>
              </a:spcBef>
            </a:pPr>
            <a:endParaRPr sz="1135">
              <a:latin typeface="Times New Roman"/>
              <a:cs typeface="Times New Roman"/>
            </a:endParaRPr>
          </a:p>
          <a:p>
            <a:pPr marL="57633">
              <a:tabLst>
                <a:tab pos="2519697" algn="l"/>
              </a:tabLst>
            </a:pPr>
            <a:r>
              <a:rPr sz="1951" dirty="0">
                <a:solidFill>
                  <a:srgbClr val="0000FF"/>
                </a:solidFill>
                <a:latin typeface="Calibri"/>
                <a:cs typeface="Calibri"/>
              </a:rPr>
              <a:t>Completion-time</a:t>
            </a:r>
            <a:r>
              <a:rPr sz="1951" spc="50" dirty="0">
                <a:solidFill>
                  <a:srgbClr val="0000FF"/>
                </a:solidFill>
                <a:latin typeface="Calibri"/>
                <a:cs typeface="Calibri"/>
              </a:rPr>
              <a:t> </a:t>
            </a:r>
            <a:r>
              <a:rPr sz="1951" spc="-9" dirty="0">
                <a:solidFill>
                  <a:srgbClr val="0000FF"/>
                </a:solidFill>
                <a:latin typeface="Calibri"/>
                <a:cs typeface="Calibri"/>
              </a:rPr>
              <a:t>Jitter</a:t>
            </a:r>
            <a:r>
              <a:rPr sz="1951" dirty="0">
                <a:solidFill>
                  <a:srgbClr val="0000FF"/>
                </a:solidFill>
                <a:latin typeface="Calibri"/>
                <a:cs typeface="Calibri"/>
              </a:rPr>
              <a:t>	(I/O</a:t>
            </a:r>
            <a:r>
              <a:rPr sz="1951" spc="-14" dirty="0">
                <a:solidFill>
                  <a:srgbClr val="0000FF"/>
                </a:solidFill>
                <a:latin typeface="Calibri"/>
                <a:cs typeface="Calibri"/>
              </a:rPr>
              <a:t> </a:t>
            </a:r>
            <a:r>
              <a:rPr sz="1951" spc="-9" dirty="0">
                <a:solidFill>
                  <a:srgbClr val="0000FF"/>
                </a:solidFill>
                <a:latin typeface="Calibri"/>
                <a:cs typeface="Calibri"/>
              </a:rPr>
              <a:t>Jitter)</a:t>
            </a:r>
            <a:endParaRPr sz="1951">
              <a:latin typeface="Calibri"/>
              <a:cs typeface="Calibri"/>
            </a:endParaRPr>
          </a:p>
          <a:p>
            <a:pPr marL="293350">
              <a:spcBef>
                <a:spcPts val="1130"/>
              </a:spcBef>
            </a:pPr>
            <a:r>
              <a:rPr sz="2224" spc="-23" dirty="0">
                <a:latin typeface="Symbol"/>
                <a:cs typeface="Symbol"/>
              </a:rPr>
              <a:t></a:t>
            </a:r>
            <a:r>
              <a:rPr sz="2246" spc="-34" baseline="-16835" dirty="0">
                <a:latin typeface="Times New Roman"/>
                <a:cs typeface="Times New Roman"/>
              </a:rPr>
              <a:t>i</a:t>
            </a:r>
            <a:endParaRPr sz="2246" baseline="-16835">
              <a:latin typeface="Times New Roman"/>
              <a:cs typeface="Times New Roman"/>
            </a:endParaRPr>
          </a:p>
        </p:txBody>
      </p:sp>
      <p:grpSp>
        <p:nvGrpSpPr>
          <p:cNvPr id="79" name="object 58"/>
          <p:cNvGrpSpPr/>
          <p:nvPr/>
        </p:nvGrpSpPr>
        <p:grpSpPr>
          <a:xfrm>
            <a:off x="4222103" y="4725049"/>
            <a:ext cx="3770746" cy="484094"/>
            <a:chOff x="3432823" y="5087488"/>
            <a:chExt cx="4154804" cy="533400"/>
          </a:xfrm>
        </p:grpSpPr>
        <p:sp>
          <p:nvSpPr>
            <p:cNvPr id="80" name="object 59"/>
            <p:cNvSpPr/>
            <p:nvPr/>
          </p:nvSpPr>
          <p:spPr>
            <a:xfrm>
              <a:off x="4726584" y="5087492"/>
              <a:ext cx="2861310" cy="473709"/>
            </a:xfrm>
            <a:custGeom>
              <a:avLst/>
              <a:gdLst/>
              <a:ahLst/>
              <a:cxnLst/>
              <a:rect l="l" t="t" r="r" b="b"/>
              <a:pathLst>
                <a:path w="2861309" h="473710">
                  <a:moveTo>
                    <a:pt x="22479" y="0"/>
                  </a:moveTo>
                  <a:lnTo>
                    <a:pt x="0" y="0"/>
                  </a:lnTo>
                  <a:lnTo>
                    <a:pt x="0" y="473710"/>
                  </a:lnTo>
                  <a:lnTo>
                    <a:pt x="22479" y="473710"/>
                  </a:lnTo>
                  <a:lnTo>
                    <a:pt x="22479" y="0"/>
                  </a:lnTo>
                  <a:close/>
                </a:path>
                <a:path w="2861309" h="473710">
                  <a:moveTo>
                    <a:pt x="1441602" y="0"/>
                  </a:moveTo>
                  <a:lnTo>
                    <a:pt x="1419136" y="0"/>
                  </a:lnTo>
                  <a:lnTo>
                    <a:pt x="1419136" y="473710"/>
                  </a:lnTo>
                  <a:lnTo>
                    <a:pt x="1441602" y="473710"/>
                  </a:lnTo>
                  <a:lnTo>
                    <a:pt x="1441602" y="0"/>
                  </a:lnTo>
                  <a:close/>
                </a:path>
                <a:path w="2861309" h="473710">
                  <a:moveTo>
                    <a:pt x="2860738" y="0"/>
                  </a:moveTo>
                  <a:lnTo>
                    <a:pt x="2838259" y="0"/>
                  </a:lnTo>
                  <a:lnTo>
                    <a:pt x="2838259" y="473710"/>
                  </a:lnTo>
                  <a:lnTo>
                    <a:pt x="2860738" y="473710"/>
                  </a:lnTo>
                  <a:lnTo>
                    <a:pt x="2860738" y="0"/>
                  </a:lnTo>
                  <a:close/>
                </a:path>
              </a:pathLst>
            </a:custGeom>
            <a:solidFill>
              <a:srgbClr val="0000FF"/>
            </a:solidFill>
          </p:spPr>
          <p:txBody>
            <a:bodyPr wrap="square" lIns="0" tIns="0" rIns="0" bIns="0" rtlCol="0"/>
            <a:lstStyle/>
            <a:p>
              <a:endParaRPr/>
            </a:p>
          </p:txBody>
        </p:sp>
        <p:sp>
          <p:nvSpPr>
            <p:cNvPr id="81" name="object 60"/>
            <p:cNvSpPr/>
            <p:nvPr/>
          </p:nvSpPr>
          <p:spPr>
            <a:xfrm>
              <a:off x="5624194"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2" name="object 61"/>
            <p:cNvSpPr/>
            <p:nvPr/>
          </p:nvSpPr>
          <p:spPr>
            <a:xfrm>
              <a:off x="5620647"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3" name="object 62"/>
            <p:cNvSpPr/>
            <p:nvPr/>
          </p:nvSpPr>
          <p:spPr>
            <a:xfrm>
              <a:off x="4914630" y="5383556"/>
              <a:ext cx="295910" cy="177800"/>
            </a:xfrm>
            <a:custGeom>
              <a:avLst/>
              <a:gdLst/>
              <a:ahLst/>
              <a:cxnLst/>
              <a:rect l="l" t="t" r="r" b="b"/>
              <a:pathLst>
                <a:path w="295910" h="177800">
                  <a:moveTo>
                    <a:pt x="295651" y="0"/>
                  </a:moveTo>
                  <a:lnTo>
                    <a:pt x="0" y="0"/>
                  </a:lnTo>
                  <a:lnTo>
                    <a:pt x="0" y="177640"/>
                  </a:lnTo>
                  <a:lnTo>
                    <a:pt x="295651" y="177640"/>
                  </a:lnTo>
                  <a:lnTo>
                    <a:pt x="295651" y="0"/>
                  </a:lnTo>
                  <a:close/>
                </a:path>
              </a:pathLst>
            </a:custGeom>
            <a:solidFill>
              <a:srgbClr val="99CCFF"/>
            </a:solidFill>
          </p:spPr>
          <p:txBody>
            <a:bodyPr wrap="square" lIns="0" tIns="0" rIns="0" bIns="0" rtlCol="0"/>
            <a:lstStyle/>
            <a:p>
              <a:endParaRPr/>
            </a:p>
          </p:txBody>
        </p:sp>
        <p:sp>
          <p:nvSpPr>
            <p:cNvPr id="84" name="object 63"/>
            <p:cNvSpPr/>
            <p:nvPr/>
          </p:nvSpPr>
          <p:spPr>
            <a:xfrm>
              <a:off x="4911083" y="5378820"/>
              <a:ext cx="304165" cy="186055"/>
            </a:xfrm>
            <a:custGeom>
              <a:avLst/>
              <a:gdLst/>
              <a:ahLst/>
              <a:cxnLst/>
              <a:rect l="l" t="t" r="r" b="b"/>
              <a:pathLst>
                <a:path w="304164" h="186054">
                  <a:moveTo>
                    <a:pt x="303930" y="0"/>
                  </a:moveTo>
                  <a:lnTo>
                    <a:pt x="0" y="0"/>
                  </a:lnTo>
                  <a:lnTo>
                    <a:pt x="0" y="185930"/>
                  </a:lnTo>
                  <a:lnTo>
                    <a:pt x="303930" y="185930"/>
                  </a:lnTo>
                  <a:lnTo>
                    <a:pt x="303930" y="182377"/>
                  </a:lnTo>
                  <a:lnTo>
                    <a:pt x="8277" y="182377"/>
                  </a:lnTo>
                  <a:lnTo>
                    <a:pt x="3547" y="177641"/>
                  </a:lnTo>
                  <a:lnTo>
                    <a:pt x="8277" y="177641"/>
                  </a:lnTo>
                  <a:lnTo>
                    <a:pt x="8277" y="8289"/>
                  </a:lnTo>
                  <a:lnTo>
                    <a:pt x="3547" y="8289"/>
                  </a:lnTo>
                  <a:lnTo>
                    <a:pt x="8277" y="4737"/>
                  </a:lnTo>
                  <a:lnTo>
                    <a:pt x="303930" y="4737"/>
                  </a:lnTo>
                  <a:lnTo>
                    <a:pt x="303930" y="0"/>
                  </a:lnTo>
                  <a:close/>
                </a:path>
                <a:path w="304164" h="186054">
                  <a:moveTo>
                    <a:pt x="8277" y="177641"/>
                  </a:moveTo>
                  <a:lnTo>
                    <a:pt x="3547" y="177641"/>
                  </a:lnTo>
                  <a:lnTo>
                    <a:pt x="8277" y="182377"/>
                  </a:lnTo>
                  <a:lnTo>
                    <a:pt x="8277" y="177641"/>
                  </a:lnTo>
                  <a:close/>
                </a:path>
                <a:path w="304164" h="186054">
                  <a:moveTo>
                    <a:pt x="295652" y="177641"/>
                  </a:moveTo>
                  <a:lnTo>
                    <a:pt x="8277" y="177641"/>
                  </a:lnTo>
                  <a:lnTo>
                    <a:pt x="8277" y="182377"/>
                  </a:lnTo>
                  <a:lnTo>
                    <a:pt x="295652" y="182377"/>
                  </a:lnTo>
                  <a:lnTo>
                    <a:pt x="295652" y="177641"/>
                  </a:lnTo>
                  <a:close/>
                </a:path>
                <a:path w="304164" h="186054">
                  <a:moveTo>
                    <a:pt x="295652" y="4737"/>
                  </a:moveTo>
                  <a:lnTo>
                    <a:pt x="295652" y="182377"/>
                  </a:lnTo>
                  <a:lnTo>
                    <a:pt x="299199" y="177641"/>
                  </a:lnTo>
                  <a:lnTo>
                    <a:pt x="303930" y="177641"/>
                  </a:lnTo>
                  <a:lnTo>
                    <a:pt x="303930" y="8289"/>
                  </a:lnTo>
                  <a:lnTo>
                    <a:pt x="299199" y="8289"/>
                  </a:lnTo>
                  <a:lnTo>
                    <a:pt x="295652" y="4737"/>
                  </a:lnTo>
                  <a:close/>
                </a:path>
                <a:path w="304164" h="186054">
                  <a:moveTo>
                    <a:pt x="303930" y="177641"/>
                  </a:moveTo>
                  <a:lnTo>
                    <a:pt x="299199" y="177641"/>
                  </a:lnTo>
                  <a:lnTo>
                    <a:pt x="295652" y="182377"/>
                  </a:lnTo>
                  <a:lnTo>
                    <a:pt x="303930" y="182377"/>
                  </a:lnTo>
                  <a:lnTo>
                    <a:pt x="303930" y="177641"/>
                  </a:lnTo>
                  <a:close/>
                </a:path>
                <a:path w="304164" h="186054">
                  <a:moveTo>
                    <a:pt x="8277" y="4737"/>
                  </a:moveTo>
                  <a:lnTo>
                    <a:pt x="3547" y="8289"/>
                  </a:lnTo>
                  <a:lnTo>
                    <a:pt x="8277" y="8289"/>
                  </a:lnTo>
                  <a:lnTo>
                    <a:pt x="8277" y="4737"/>
                  </a:lnTo>
                  <a:close/>
                </a:path>
                <a:path w="304164" h="186054">
                  <a:moveTo>
                    <a:pt x="295652" y="4737"/>
                  </a:moveTo>
                  <a:lnTo>
                    <a:pt x="8277" y="4737"/>
                  </a:lnTo>
                  <a:lnTo>
                    <a:pt x="8277" y="8289"/>
                  </a:lnTo>
                  <a:lnTo>
                    <a:pt x="295652" y="8289"/>
                  </a:lnTo>
                  <a:lnTo>
                    <a:pt x="295652" y="4737"/>
                  </a:lnTo>
                  <a:close/>
                </a:path>
                <a:path w="304164" h="186054">
                  <a:moveTo>
                    <a:pt x="303930" y="4737"/>
                  </a:moveTo>
                  <a:lnTo>
                    <a:pt x="295652" y="4737"/>
                  </a:lnTo>
                  <a:lnTo>
                    <a:pt x="299199" y="8289"/>
                  </a:lnTo>
                  <a:lnTo>
                    <a:pt x="303930" y="8289"/>
                  </a:lnTo>
                  <a:lnTo>
                    <a:pt x="303930" y="4737"/>
                  </a:lnTo>
                  <a:close/>
                </a:path>
              </a:pathLst>
            </a:custGeom>
            <a:solidFill>
              <a:srgbClr val="000000"/>
            </a:solidFill>
          </p:spPr>
          <p:txBody>
            <a:bodyPr wrap="square" lIns="0" tIns="0" rIns="0" bIns="0" rtlCol="0"/>
            <a:lstStyle/>
            <a:p>
              <a:endParaRPr/>
            </a:p>
          </p:txBody>
        </p:sp>
        <p:sp>
          <p:nvSpPr>
            <p:cNvPr id="85" name="object 64"/>
            <p:cNvSpPr/>
            <p:nvPr/>
          </p:nvSpPr>
          <p:spPr>
            <a:xfrm>
              <a:off x="6392890" y="5383556"/>
              <a:ext cx="414020" cy="177800"/>
            </a:xfrm>
            <a:custGeom>
              <a:avLst/>
              <a:gdLst/>
              <a:ahLst/>
              <a:cxnLst/>
              <a:rect l="l" t="t" r="r" b="b"/>
              <a:pathLst>
                <a:path w="414020" h="177800">
                  <a:moveTo>
                    <a:pt x="413912" y="0"/>
                  </a:moveTo>
                  <a:lnTo>
                    <a:pt x="0" y="0"/>
                  </a:lnTo>
                  <a:lnTo>
                    <a:pt x="0" y="177640"/>
                  </a:lnTo>
                  <a:lnTo>
                    <a:pt x="413912" y="177640"/>
                  </a:lnTo>
                  <a:lnTo>
                    <a:pt x="413912" y="0"/>
                  </a:lnTo>
                  <a:close/>
                </a:path>
              </a:pathLst>
            </a:custGeom>
            <a:solidFill>
              <a:srgbClr val="99CCFF"/>
            </a:solidFill>
          </p:spPr>
          <p:txBody>
            <a:bodyPr wrap="square" lIns="0" tIns="0" rIns="0" bIns="0" rtlCol="0"/>
            <a:lstStyle/>
            <a:p>
              <a:endParaRPr/>
            </a:p>
          </p:txBody>
        </p:sp>
        <p:sp>
          <p:nvSpPr>
            <p:cNvPr id="86" name="object 65"/>
            <p:cNvSpPr/>
            <p:nvPr/>
          </p:nvSpPr>
          <p:spPr>
            <a:xfrm>
              <a:off x="6389343" y="5378820"/>
              <a:ext cx="422275" cy="186055"/>
            </a:xfrm>
            <a:custGeom>
              <a:avLst/>
              <a:gdLst/>
              <a:ahLst/>
              <a:cxnLst/>
              <a:rect l="l" t="t" r="r" b="b"/>
              <a:pathLst>
                <a:path w="422275" h="186054">
                  <a:moveTo>
                    <a:pt x="422189" y="0"/>
                  </a:moveTo>
                  <a:lnTo>
                    <a:pt x="0" y="0"/>
                  </a:lnTo>
                  <a:lnTo>
                    <a:pt x="0" y="185930"/>
                  </a:lnTo>
                  <a:lnTo>
                    <a:pt x="422189" y="185930"/>
                  </a:lnTo>
                  <a:lnTo>
                    <a:pt x="422189" y="182377"/>
                  </a:lnTo>
                  <a:lnTo>
                    <a:pt x="8277" y="182377"/>
                  </a:lnTo>
                  <a:lnTo>
                    <a:pt x="3547" y="177641"/>
                  </a:lnTo>
                  <a:lnTo>
                    <a:pt x="8277" y="177641"/>
                  </a:lnTo>
                  <a:lnTo>
                    <a:pt x="8277" y="8289"/>
                  </a:lnTo>
                  <a:lnTo>
                    <a:pt x="3547" y="8289"/>
                  </a:lnTo>
                  <a:lnTo>
                    <a:pt x="8277" y="4737"/>
                  </a:lnTo>
                  <a:lnTo>
                    <a:pt x="422189" y="4737"/>
                  </a:lnTo>
                  <a:lnTo>
                    <a:pt x="422189" y="0"/>
                  </a:lnTo>
                  <a:close/>
                </a:path>
                <a:path w="422275" h="186054">
                  <a:moveTo>
                    <a:pt x="8277" y="177641"/>
                  </a:moveTo>
                  <a:lnTo>
                    <a:pt x="3547" y="177641"/>
                  </a:lnTo>
                  <a:lnTo>
                    <a:pt x="8277" y="182377"/>
                  </a:lnTo>
                  <a:lnTo>
                    <a:pt x="8277" y="177641"/>
                  </a:lnTo>
                  <a:close/>
                </a:path>
                <a:path w="422275" h="186054">
                  <a:moveTo>
                    <a:pt x="413912" y="177641"/>
                  </a:moveTo>
                  <a:lnTo>
                    <a:pt x="8277" y="177641"/>
                  </a:lnTo>
                  <a:lnTo>
                    <a:pt x="8277" y="182377"/>
                  </a:lnTo>
                  <a:lnTo>
                    <a:pt x="413912" y="182377"/>
                  </a:lnTo>
                  <a:lnTo>
                    <a:pt x="413912" y="177641"/>
                  </a:lnTo>
                  <a:close/>
                </a:path>
                <a:path w="422275" h="186054">
                  <a:moveTo>
                    <a:pt x="413912" y="4737"/>
                  </a:moveTo>
                  <a:lnTo>
                    <a:pt x="413912" y="182377"/>
                  </a:lnTo>
                  <a:lnTo>
                    <a:pt x="417460" y="177641"/>
                  </a:lnTo>
                  <a:lnTo>
                    <a:pt x="422189" y="177641"/>
                  </a:lnTo>
                  <a:lnTo>
                    <a:pt x="422189" y="8289"/>
                  </a:lnTo>
                  <a:lnTo>
                    <a:pt x="417460" y="8289"/>
                  </a:lnTo>
                  <a:lnTo>
                    <a:pt x="413912" y="4737"/>
                  </a:lnTo>
                  <a:close/>
                </a:path>
                <a:path w="422275" h="186054">
                  <a:moveTo>
                    <a:pt x="422189" y="177641"/>
                  </a:moveTo>
                  <a:lnTo>
                    <a:pt x="417460" y="177641"/>
                  </a:lnTo>
                  <a:lnTo>
                    <a:pt x="413912" y="182377"/>
                  </a:lnTo>
                  <a:lnTo>
                    <a:pt x="422189" y="182377"/>
                  </a:lnTo>
                  <a:lnTo>
                    <a:pt x="422189" y="177641"/>
                  </a:lnTo>
                  <a:close/>
                </a:path>
                <a:path w="422275" h="186054">
                  <a:moveTo>
                    <a:pt x="8277" y="4737"/>
                  </a:moveTo>
                  <a:lnTo>
                    <a:pt x="3547" y="8289"/>
                  </a:lnTo>
                  <a:lnTo>
                    <a:pt x="8277" y="8289"/>
                  </a:lnTo>
                  <a:lnTo>
                    <a:pt x="8277" y="4737"/>
                  </a:lnTo>
                  <a:close/>
                </a:path>
                <a:path w="422275" h="186054">
                  <a:moveTo>
                    <a:pt x="413912" y="4737"/>
                  </a:moveTo>
                  <a:lnTo>
                    <a:pt x="8277" y="4737"/>
                  </a:lnTo>
                  <a:lnTo>
                    <a:pt x="8277" y="8289"/>
                  </a:lnTo>
                  <a:lnTo>
                    <a:pt x="413912" y="8289"/>
                  </a:lnTo>
                  <a:lnTo>
                    <a:pt x="413912" y="4737"/>
                  </a:lnTo>
                  <a:close/>
                </a:path>
                <a:path w="422275" h="186054">
                  <a:moveTo>
                    <a:pt x="422189" y="4737"/>
                  </a:moveTo>
                  <a:lnTo>
                    <a:pt x="413912" y="4737"/>
                  </a:lnTo>
                  <a:lnTo>
                    <a:pt x="417460" y="8289"/>
                  </a:lnTo>
                  <a:lnTo>
                    <a:pt x="422189" y="8289"/>
                  </a:lnTo>
                  <a:lnTo>
                    <a:pt x="422189" y="4737"/>
                  </a:lnTo>
                  <a:close/>
                </a:path>
              </a:pathLst>
            </a:custGeom>
            <a:solidFill>
              <a:srgbClr val="000000"/>
            </a:solidFill>
          </p:spPr>
          <p:txBody>
            <a:bodyPr wrap="square" lIns="0" tIns="0" rIns="0" bIns="0" rtlCol="0"/>
            <a:lstStyle/>
            <a:p>
              <a:endParaRPr/>
            </a:p>
          </p:txBody>
        </p:sp>
        <p:sp>
          <p:nvSpPr>
            <p:cNvPr id="87" name="object 66"/>
            <p:cNvSpPr/>
            <p:nvPr/>
          </p:nvSpPr>
          <p:spPr>
            <a:xfrm>
              <a:off x="7043324" y="5383556"/>
              <a:ext cx="177800" cy="177800"/>
            </a:xfrm>
            <a:custGeom>
              <a:avLst/>
              <a:gdLst/>
              <a:ahLst/>
              <a:cxnLst/>
              <a:rect l="l" t="t" r="r" b="b"/>
              <a:pathLst>
                <a:path w="177800" h="177800">
                  <a:moveTo>
                    <a:pt x="177391" y="0"/>
                  </a:moveTo>
                  <a:lnTo>
                    <a:pt x="0" y="0"/>
                  </a:lnTo>
                  <a:lnTo>
                    <a:pt x="0" y="177640"/>
                  </a:lnTo>
                  <a:lnTo>
                    <a:pt x="177391" y="177640"/>
                  </a:lnTo>
                  <a:lnTo>
                    <a:pt x="177391" y="0"/>
                  </a:lnTo>
                  <a:close/>
                </a:path>
              </a:pathLst>
            </a:custGeom>
            <a:solidFill>
              <a:srgbClr val="99CCFF"/>
            </a:solidFill>
          </p:spPr>
          <p:txBody>
            <a:bodyPr wrap="square" lIns="0" tIns="0" rIns="0" bIns="0" rtlCol="0"/>
            <a:lstStyle/>
            <a:p>
              <a:endParaRPr/>
            </a:p>
          </p:txBody>
        </p:sp>
        <p:sp>
          <p:nvSpPr>
            <p:cNvPr id="88" name="object 67"/>
            <p:cNvSpPr/>
            <p:nvPr/>
          </p:nvSpPr>
          <p:spPr>
            <a:xfrm>
              <a:off x="3432822" y="5378830"/>
              <a:ext cx="3792854" cy="241935"/>
            </a:xfrm>
            <a:custGeom>
              <a:avLst/>
              <a:gdLst/>
              <a:ahLst/>
              <a:cxnLst/>
              <a:rect l="l" t="t" r="r" b="b"/>
              <a:pathLst>
                <a:path w="3792854" h="241935">
                  <a:moveTo>
                    <a:pt x="8267" y="182372"/>
                  </a:moveTo>
                  <a:lnTo>
                    <a:pt x="0" y="182372"/>
                  </a:lnTo>
                  <a:lnTo>
                    <a:pt x="0" y="241592"/>
                  </a:lnTo>
                  <a:lnTo>
                    <a:pt x="8267" y="241592"/>
                  </a:lnTo>
                  <a:lnTo>
                    <a:pt x="8267" y="182372"/>
                  </a:lnTo>
                  <a:close/>
                </a:path>
                <a:path w="3792854" h="241935">
                  <a:moveTo>
                    <a:pt x="1486535" y="182372"/>
                  </a:moveTo>
                  <a:lnTo>
                    <a:pt x="1478254" y="182372"/>
                  </a:lnTo>
                  <a:lnTo>
                    <a:pt x="1478254" y="241592"/>
                  </a:lnTo>
                  <a:lnTo>
                    <a:pt x="1486535" y="241592"/>
                  </a:lnTo>
                  <a:lnTo>
                    <a:pt x="1486535" y="182372"/>
                  </a:lnTo>
                  <a:close/>
                </a:path>
                <a:path w="3792854" h="241935">
                  <a:moveTo>
                    <a:pt x="2964789" y="182372"/>
                  </a:moveTo>
                  <a:lnTo>
                    <a:pt x="2956509" y="182372"/>
                  </a:lnTo>
                  <a:lnTo>
                    <a:pt x="2956509" y="241592"/>
                  </a:lnTo>
                  <a:lnTo>
                    <a:pt x="2964789" y="241592"/>
                  </a:lnTo>
                  <a:lnTo>
                    <a:pt x="2964789" y="182372"/>
                  </a:lnTo>
                  <a:close/>
                </a:path>
                <a:path w="3792854" h="241935">
                  <a:moveTo>
                    <a:pt x="3792613" y="0"/>
                  </a:moveTo>
                  <a:lnTo>
                    <a:pt x="3784333" y="0"/>
                  </a:lnTo>
                  <a:lnTo>
                    <a:pt x="3784333" y="8280"/>
                  </a:lnTo>
                  <a:lnTo>
                    <a:pt x="3784333" y="177634"/>
                  </a:lnTo>
                  <a:lnTo>
                    <a:pt x="3615232" y="177634"/>
                  </a:lnTo>
                  <a:lnTo>
                    <a:pt x="3615232" y="8280"/>
                  </a:lnTo>
                  <a:lnTo>
                    <a:pt x="3784333" y="8280"/>
                  </a:lnTo>
                  <a:lnTo>
                    <a:pt x="3784333" y="0"/>
                  </a:lnTo>
                  <a:lnTo>
                    <a:pt x="3606952" y="0"/>
                  </a:lnTo>
                  <a:lnTo>
                    <a:pt x="3606952" y="185928"/>
                  </a:lnTo>
                  <a:lnTo>
                    <a:pt x="3792613" y="185928"/>
                  </a:lnTo>
                  <a:lnTo>
                    <a:pt x="3792613" y="182372"/>
                  </a:lnTo>
                  <a:lnTo>
                    <a:pt x="3792613" y="177634"/>
                  </a:lnTo>
                  <a:lnTo>
                    <a:pt x="3792613" y="8280"/>
                  </a:lnTo>
                  <a:lnTo>
                    <a:pt x="3792613" y="4737"/>
                  </a:lnTo>
                  <a:lnTo>
                    <a:pt x="3792613" y="0"/>
                  </a:lnTo>
                  <a:close/>
                </a:path>
              </a:pathLst>
            </a:custGeom>
            <a:solidFill>
              <a:srgbClr val="000000"/>
            </a:solidFill>
          </p:spPr>
          <p:txBody>
            <a:bodyPr wrap="square" lIns="0" tIns="0" rIns="0" bIns="0" rtlCol="0"/>
            <a:lstStyle/>
            <a:p>
              <a:endParaRPr/>
            </a:p>
          </p:txBody>
        </p:sp>
      </p:grpSp>
      <p:sp>
        <p:nvSpPr>
          <p:cNvPr id="89" name="object 68"/>
          <p:cNvSpPr txBox="1"/>
          <p:nvPr/>
        </p:nvSpPr>
        <p:spPr>
          <a:xfrm>
            <a:off x="5458816" y="5187504"/>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i,2</a:t>
            </a:r>
            <a:endParaRPr sz="1135">
              <a:latin typeface="Times New Roman"/>
              <a:cs typeface="Times New Roman"/>
            </a:endParaRPr>
          </a:p>
        </p:txBody>
      </p:sp>
      <p:sp>
        <p:nvSpPr>
          <p:cNvPr id="90" name="object 69"/>
          <p:cNvSpPr txBox="1"/>
          <p:nvPr/>
        </p:nvSpPr>
        <p:spPr>
          <a:xfrm>
            <a:off x="6842288" y="5197179"/>
            <a:ext cx="253573"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s</a:t>
            </a:r>
            <a:r>
              <a:rPr sz="1135" spc="-18" dirty="0">
                <a:latin typeface="Times New Roman"/>
                <a:cs typeface="Times New Roman"/>
              </a:rPr>
              <a:t>i,3</a:t>
            </a:r>
            <a:endParaRPr sz="1135">
              <a:latin typeface="Times New Roman"/>
              <a:cs typeface="Times New Roman"/>
            </a:endParaRPr>
          </a:p>
        </p:txBody>
      </p:sp>
      <p:grpSp>
        <p:nvGrpSpPr>
          <p:cNvPr id="91" name="object 70"/>
          <p:cNvGrpSpPr/>
          <p:nvPr/>
        </p:nvGrpSpPr>
        <p:grpSpPr>
          <a:xfrm>
            <a:off x="4222104" y="4778791"/>
            <a:ext cx="2690756" cy="429921"/>
            <a:chOff x="3432823" y="5146703"/>
            <a:chExt cx="2964815" cy="473709"/>
          </a:xfrm>
        </p:grpSpPr>
        <p:sp>
          <p:nvSpPr>
            <p:cNvPr id="92" name="object 71"/>
            <p:cNvSpPr/>
            <p:nvPr/>
          </p:nvSpPr>
          <p:spPr>
            <a:xfrm>
              <a:off x="3436370" y="5176310"/>
              <a:ext cx="591820" cy="59690"/>
            </a:xfrm>
            <a:custGeom>
              <a:avLst/>
              <a:gdLst/>
              <a:ahLst/>
              <a:cxnLst/>
              <a:rect l="l" t="t" r="r" b="b"/>
              <a:pathLst>
                <a:path w="591820" h="59689">
                  <a:moveTo>
                    <a:pt x="99339" y="0"/>
                  </a:moveTo>
                  <a:lnTo>
                    <a:pt x="0" y="29606"/>
                  </a:lnTo>
                  <a:lnTo>
                    <a:pt x="99339" y="59212"/>
                  </a:lnTo>
                  <a:lnTo>
                    <a:pt x="99339" y="33159"/>
                  </a:lnTo>
                  <a:lnTo>
                    <a:pt x="88695" y="33159"/>
                  </a:lnTo>
                  <a:lnTo>
                    <a:pt x="88695" y="24869"/>
                  </a:lnTo>
                  <a:lnTo>
                    <a:pt x="99339" y="24869"/>
                  </a:lnTo>
                  <a:lnTo>
                    <a:pt x="99339" y="0"/>
                  </a:lnTo>
                  <a:close/>
                </a:path>
                <a:path w="591820" h="59689">
                  <a:moveTo>
                    <a:pt x="493147" y="0"/>
                  </a:moveTo>
                  <a:lnTo>
                    <a:pt x="493147" y="59212"/>
                  </a:lnTo>
                  <a:lnTo>
                    <a:pt x="579523" y="33159"/>
                  </a:lnTo>
                  <a:lnTo>
                    <a:pt x="502608" y="33159"/>
                  </a:lnTo>
                  <a:lnTo>
                    <a:pt x="502608" y="24869"/>
                  </a:lnTo>
                  <a:lnTo>
                    <a:pt x="575598" y="24869"/>
                  </a:lnTo>
                  <a:lnTo>
                    <a:pt x="493147" y="0"/>
                  </a:lnTo>
                  <a:close/>
                </a:path>
                <a:path w="591820" h="59689">
                  <a:moveTo>
                    <a:pt x="99339" y="24869"/>
                  </a:moveTo>
                  <a:lnTo>
                    <a:pt x="88695" y="24869"/>
                  </a:lnTo>
                  <a:lnTo>
                    <a:pt x="88695" y="33159"/>
                  </a:lnTo>
                  <a:lnTo>
                    <a:pt x="99339" y="33159"/>
                  </a:lnTo>
                  <a:lnTo>
                    <a:pt x="99339" y="24869"/>
                  </a:lnTo>
                  <a:close/>
                </a:path>
                <a:path w="591820" h="59689">
                  <a:moveTo>
                    <a:pt x="493147" y="24869"/>
                  </a:moveTo>
                  <a:lnTo>
                    <a:pt x="99339" y="24869"/>
                  </a:lnTo>
                  <a:lnTo>
                    <a:pt x="99339" y="33159"/>
                  </a:lnTo>
                  <a:lnTo>
                    <a:pt x="493147" y="33159"/>
                  </a:lnTo>
                  <a:lnTo>
                    <a:pt x="493147" y="24869"/>
                  </a:lnTo>
                  <a:close/>
                </a:path>
                <a:path w="591820" h="59689">
                  <a:moveTo>
                    <a:pt x="575598" y="24869"/>
                  </a:moveTo>
                  <a:lnTo>
                    <a:pt x="502608" y="24869"/>
                  </a:lnTo>
                  <a:lnTo>
                    <a:pt x="502608" y="33159"/>
                  </a:lnTo>
                  <a:lnTo>
                    <a:pt x="579523" y="33159"/>
                  </a:lnTo>
                  <a:lnTo>
                    <a:pt x="591304" y="29606"/>
                  </a:lnTo>
                  <a:lnTo>
                    <a:pt x="575598" y="24869"/>
                  </a:lnTo>
                  <a:close/>
                </a:path>
              </a:pathLst>
            </a:custGeom>
            <a:solidFill>
              <a:srgbClr val="FF0000"/>
            </a:solidFill>
          </p:spPr>
          <p:txBody>
            <a:bodyPr wrap="square" lIns="0" tIns="0" rIns="0" bIns="0" rtlCol="0"/>
            <a:lstStyle/>
            <a:p>
              <a:endParaRPr/>
            </a:p>
          </p:txBody>
        </p:sp>
        <p:sp>
          <p:nvSpPr>
            <p:cNvPr id="93" name="object 72"/>
            <p:cNvSpPr/>
            <p:nvPr/>
          </p:nvSpPr>
          <p:spPr>
            <a:xfrm>
              <a:off x="3432822" y="5146712"/>
              <a:ext cx="2964815" cy="177800"/>
            </a:xfrm>
            <a:custGeom>
              <a:avLst/>
              <a:gdLst/>
              <a:ahLst/>
              <a:cxnLst/>
              <a:rect l="l" t="t" r="r" b="b"/>
              <a:pathLst>
                <a:path w="2964815" h="177800">
                  <a:moveTo>
                    <a:pt x="8267" y="0"/>
                  </a:moveTo>
                  <a:lnTo>
                    <a:pt x="0" y="0"/>
                  </a:lnTo>
                  <a:lnTo>
                    <a:pt x="0" y="177634"/>
                  </a:lnTo>
                  <a:lnTo>
                    <a:pt x="8267" y="177634"/>
                  </a:lnTo>
                  <a:lnTo>
                    <a:pt x="8267" y="0"/>
                  </a:lnTo>
                  <a:close/>
                </a:path>
                <a:path w="2964815" h="177800">
                  <a:moveTo>
                    <a:pt x="599579" y="0"/>
                  </a:moveTo>
                  <a:lnTo>
                    <a:pt x="591299" y="0"/>
                  </a:lnTo>
                  <a:lnTo>
                    <a:pt x="591299" y="177634"/>
                  </a:lnTo>
                  <a:lnTo>
                    <a:pt x="599579" y="177634"/>
                  </a:lnTo>
                  <a:lnTo>
                    <a:pt x="599579" y="0"/>
                  </a:lnTo>
                  <a:close/>
                </a:path>
                <a:path w="2964815" h="177800">
                  <a:moveTo>
                    <a:pt x="1486535" y="0"/>
                  </a:moveTo>
                  <a:lnTo>
                    <a:pt x="1478254" y="0"/>
                  </a:lnTo>
                  <a:lnTo>
                    <a:pt x="1478254" y="177634"/>
                  </a:lnTo>
                  <a:lnTo>
                    <a:pt x="1486535" y="177634"/>
                  </a:lnTo>
                  <a:lnTo>
                    <a:pt x="1486535" y="0"/>
                  </a:lnTo>
                  <a:close/>
                </a:path>
                <a:path w="2964815" h="177800">
                  <a:moveTo>
                    <a:pt x="2964789" y="0"/>
                  </a:moveTo>
                  <a:lnTo>
                    <a:pt x="2956509" y="0"/>
                  </a:lnTo>
                  <a:lnTo>
                    <a:pt x="2956509" y="177634"/>
                  </a:lnTo>
                  <a:lnTo>
                    <a:pt x="2964789" y="177634"/>
                  </a:lnTo>
                  <a:lnTo>
                    <a:pt x="2964789" y="0"/>
                  </a:lnTo>
                  <a:close/>
                </a:path>
              </a:pathLst>
            </a:custGeom>
            <a:solidFill>
              <a:srgbClr val="000000"/>
            </a:solidFill>
          </p:spPr>
          <p:txBody>
            <a:bodyPr wrap="square" lIns="0" tIns="0" rIns="0" bIns="0" rtlCol="0"/>
            <a:lstStyle/>
            <a:p>
              <a:endParaRPr/>
            </a:p>
          </p:txBody>
        </p:sp>
        <p:sp>
          <p:nvSpPr>
            <p:cNvPr id="94" name="object 73"/>
            <p:cNvSpPr/>
            <p:nvPr/>
          </p:nvSpPr>
          <p:spPr>
            <a:xfrm>
              <a:off x="4914630" y="5176310"/>
              <a:ext cx="1005840" cy="59690"/>
            </a:xfrm>
            <a:custGeom>
              <a:avLst/>
              <a:gdLst/>
              <a:ahLst/>
              <a:cxnLst/>
              <a:rect l="l" t="t" r="r" b="b"/>
              <a:pathLst>
                <a:path w="1005839" h="59689">
                  <a:moveTo>
                    <a:pt x="99339" y="0"/>
                  </a:moveTo>
                  <a:lnTo>
                    <a:pt x="0" y="29606"/>
                  </a:lnTo>
                  <a:lnTo>
                    <a:pt x="99339" y="59212"/>
                  </a:lnTo>
                  <a:lnTo>
                    <a:pt x="99339" y="33159"/>
                  </a:lnTo>
                  <a:lnTo>
                    <a:pt x="88695" y="33159"/>
                  </a:lnTo>
                  <a:lnTo>
                    <a:pt x="88695" y="24869"/>
                  </a:lnTo>
                  <a:lnTo>
                    <a:pt x="99339" y="24869"/>
                  </a:lnTo>
                  <a:lnTo>
                    <a:pt x="99339" y="0"/>
                  </a:lnTo>
                  <a:close/>
                </a:path>
                <a:path w="1005839" h="59689">
                  <a:moveTo>
                    <a:pt x="907060" y="0"/>
                  </a:moveTo>
                  <a:lnTo>
                    <a:pt x="907060" y="59212"/>
                  </a:lnTo>
                  <a:lnTo>
                    <a:pt x="993435" y="33159"/>
                  </a:lnTo>
                  <a:lnTo>
                    <a:pt x="916520" y="33159"/>
                  </a:lnTo>
                  <a:lnTo>
                    <a:pt x="916520" y="24869"/>
                  </a:lnTo>
                  <a:lnTo>
                    <a:pt x="989511" y="24869"/>
                  </a:lnTo>
                  <a:lnTo>
                    <a:pt x="907060" y="0"/>
                  </a:lnTo>
                  <a:close/>
                </a:path>
                <a:path w="1005839" h="59689">
                  <a:moveTo>
                    <a:pt x="99339" y="24869"/>
                  </a:moveTo>
                  <a:lnTo>
                    <a:pt x="88695" y="24869"/>
                  </a:lnTo>
                  <a:lnTo>
                    <a:pt x="88695" y="33159"/>
                  </a:lnTo>
                  <a:lnTo>
                    <a:pt x="99339" y="33159"/>
                  </a:lnTo>
                  <a:lnTo>
                    <a:pt x="99339" y="24869"/>
                  </a:lnTo>
                  <a:close/>
                </a:path>
                <a:path w="1005839" h="59689">
                  <a:moveTo>
                    <a:pt x="907060" y="24869"/>
                  </a:moveTo>
                  <a:lnTo>
                    <a:pt x="99339" y="24869"/>
                  </a:lnTo>
                  <a:lnTo>
                    <a:pt x="99339" y="33159"/>
                  </a:lnTo>
                  <a:lnTo>
                    <a:pt x="907060" y="33159"/>
                  </a:lnTo>
                  <a:lnTo>
                    <a:pt x="907060" y="24869"/>
                  </a:lnTo>
                  <a:close/>
                </a:path>
                <a:path w="1005839" h="59689">
                  <a:moveTo>
                    <a:pt x="989511" y="24869"/>
                  </a:moveTo>
                  <a:lnTo>
                    <a:pt x="916520" y="24869"/>
                  </a:lnTo>
                  <a:lnTo>
                    <a:pt x="916520" y="33159"/>
                  </a:lnTo>
                  <a:lnTo>
                    <a:pt x="993435" y="33159"/>
                  </a:lnTo>
                  <a:lnTo>
                    <a:pt x="1005216" y="29606"/>
                  </a:lnTo>
                  <a:lnTo>
                    <a:pt x="989511" y="24869"/>
                  </a:lnTo>
                  <a:close/>
                </a:path>
              </a:pathLst>
            </a:custGeom>
            <a:solidFill>
              <a:srgbClr val="FF0000"/>
            </a:solidFill>
          </p:spPr>
          <p:txBody>
            <a:bodyPr wrap="square" lIns="0" tIns="0" rIns="0" bIns="0" rtlCol="0"/>
            <a:lstStyle/>
            <a:p>
              <a:endParaRPr/>
            </a:p>
          </p:txBody>
        </p:sp>
        <p:sp>
          <p:nvSpPr>
            <p:cNvPr id="95" name="object 74"/>
            <p:cNvSpPr/>
            <p:nvPr/>
          </p:nvSpPr>
          <p:spPr>
            <a:xfrm>
              <a:off x="4024122" y="5561202"/>
              <a:ext cx="1900555" cy="59690"/>
            </a:xfrm>
            <a:custGeom>
              <a:avLst/>
              <a:gdLst/>
              <a:ahLst/>
              <a:cxnLst/>
              <a:rect l="l" t="t" r="r" b="b"/>
              <a:pathLst>
                <a:path w="1900554" h="59689">
                  <a:moveTo>
                    <a:pt x="8280" y="0"/>
                  </a:moveTo>
                  <a:lnTo>
                    <a:pt x="0" y="0"/>
                  </a:lnTo>
                  <a:lnTo>
                    <a:pt x="0" y="59220"/>
                  </a:lnTo>
                  <a:lnTo>
                    <a:pt x="8280" y="59220"/>
                  </a:lnTo>
                  <a:lnTo>
                    <a:pt x="8280" y="0"/>
                  </a:lnTo>
                  <a:close/>
                </a:path>
                <a:path w="1900554" h="59689">
                  <a:moveTo>
                    <a:pt x="1900453" y="0"/>
                  </a:moveTo>
                  <a:lnTo>
                    <a:pt x="1892173" y="0"/>
                  </a:lnTo>
                  <a:lnTo>
                    <a:pt x="1892173" y="59220"/>
                  </a:lnTo>
                  <a:lnTo>
                    <a:pt x="1900453" y="59220"/>
                  </a:lnTo>
                  <a:lnTo>
                    <a:pt x="1900453" y="0"/>
                  </a:lnTo>
                  <a:close/>
                </a:path>
              </a:pathLst>
            </a:custGeom>
            <a:solidFill>
              <a:srgbClr val="000000"/>
            </a:solidFill>
          </p:spPr>
          <p:txBody>
            <a:bodyPr wrap="square" lIns="0" tIns="0" rIns="0" bIns="0" rtlCol="0"/>
            <a:lstStyle/>
            <a:p>
              <a:endParaRPr/>
            </a:p>
          </p:txBody>
        </p:sp>
      </p:grpSp>
      <p:sp>
        <p:nvSpPr>
          <p:cNvPr id="96" name="object 75"/>
          <p:cNvSpPr txBox="1"/>
          <p:nvPr/>
        </p:nvSpPr>
        <p:spPr>
          <a:xfrm>
            <a:off x="6399019"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i,2</a:t>
            </a:r>
            <a:endParaRPr sz="1135">
              <a:latin typeface="Times New Roman"/>
              <a:cs typeface="Times New Roman"/>
            </a:endParaRPr>
          </a:p>
        </p:txBody>
      </p:sp>
      <p:sp>
        <p:nvSpPr>
          <p:cNvPr id="97" name="object 76"/>
          <p:cNvSpPr txBox="1"/>
          <p:nvPr/>
        </p:nvSpPr>
        <p:spPr>
          <a:xfrm>
            <a:off x="4653848"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i,1</a:t>
            </a:r>
            <a:endParaRPr sz="1135">
              <a:latin typeface="Times New Roman"/>
              <a:cs typeface="Times New Roman"/>
            </a:endParaRPr>
          </a:p>
        </p:txBody>
      </p:sp>
      <p:grpSp>
        <p:nvGrpSpPr>
          <p:cNvPr id="98" name="object 77"/>
          <p:cNvGrpSpPr/>
          <p:nvPr/>
        </p:nvGrpSpPr>
        <p:grpSpPr>
          <a:xfrm>
            <a:off x="6476015" y="4778791"/>
            <a:ext cx="1188336" cy="429921"/>
            <a:chOff x="5916300" y="5146703"/>
            <a:chExt cx="1309370" cy="473709"/>
          </a:xfrm>
        </p:grpSpPr>
        <p:sp>
          <p:nvSpPr>
            <p:cNvPr id="99" name="object 78"/>
            <p:cNvSpPr/>
            <p:nvPr/>
          </p:nvSpPr>
          <p:spPr>
            <a:xfrm>
              <a:off x="5916295" y="5146712"/>
              <a:ext cx="1309370" cy="177800"/>
            </a:xfrm>
            <a:custGeom>
              <a:avLst/>
              <a:gdLst/>
              <a:ahLst/>
              <a:cxnLst/>
              <a:rect l="l" t="t" r="r" b="b"/>
              <a:pathLst>
                <a:path w="1309370" h="177800">
                  <a:moveTo>
                    <a:pt x="8280" y="0"/>
                  </a:moveTo>
                  <a:lnTo>
                    <a:pt x="0" y="0"/>
                  </a:lnTo>
                  <a:lnTo>
                    <a:pt x="0" y="177634"/>
                  </a:lnTo>
                  <a:lnTo>
                    <a:pt x="8280" y="177634"/>
                  </a:lnTo>
                  <a:lnTo>
                    <a:pt x="8280" y="0"/>
                  </a:lnTo>
                  <a:close/>
                </a:path>
                <a:path w="1309370" h="177800">
                  <a:moveTo>
                    <a:pt x="1309141" y="0"/>
                  </a:moveTo>
                  <a:lnTo>
                    <a:pt x="1300861" y="0"/>
                  </a:lnTo>
                  <a:lnTo>
                    <a:pt x="1300861" y="177634"/>
                  </a:lnTo>
                  <a:lnTo>
                    <a:pt x="1309141" y="177634"/>
                  </a:lnTo>
                  <a:lnTo>
                    <a:pt x="1309141" y="0"/>
                  </a:lnTo>
                  <a:close/>
                </a:path>
              </a:pathLst>
            </a:custGeom>
            <a:solidFill>
              <a:srgbClr val="000000"/>
            </a:solidFill>
          </p:spPr>
          <p:txBody>
            <a:bodyPr wrap="square" lIns="0" tIns="0" rIns="0" bIns="0" rtlCol="0"/>
            <a:lstStyle/>
            <a:p>
              <a:endParaRPr/>
            </a:p>
          </p:txBody>
        </p:sp>
        <p:sp>
          <p:nvSpPr>
            <p:cNvPr id="100" name="object 79"/>
            <p:cNvSpPr/>
            <p:nvPr/>
          </p:nvSpPr>
          <p:spPr>
            <a:xfrm>
              <a:off x="6392890" y="5176310"/>
              <a:ext cx="828040" cy="59690"/>
            </a:xfrm>
            <a:custGeom>
              <a:avLst/>
              <a:gdLst/>
              <a:ahLst/>
              <a:cxnLst/>
              <a:rect l="l" t="t" r="r" b="b"/>
              <a:pathLst>
                <a:path w="828040" h="59689">
                  <a:moveTo>
                    <a:pt x="99339" y="0"/>
                  </a:moveTo>
                  <a:lnTo>
                    <a:pt x="0" y="29606"/>
                  </a:lnTo>
                  <a:lnTo>
                    <a:pt x="99339" y="59212"/>
                  </a:lnTo>
                  <a:lnTo>
                    <a:pt x="99339" y="33159"/>
                  </a:lnTo>
                  <a:lnTo>
                    <a:pt x="88695" y="33159"/>
                  </a:lnTo>
                  <a:lnTo>
                    <a:pt x="88695" y="24869"/>
                  </a:lnTo>
                  <a:lnTo>
                    <a:pt x="99339" y="24869"/>
                  </a:lnTo>
                  <a:lnTo>
                    <a:pt x="99339" y="0"/>
                  </a:lnTo>
                  <a:close/>
                </a:path>
                <a:path w="828040" h="59689">
                  <a:moveTo>
                    <a:pt x="729669" y="0"/>
                  </a:moveTo>
                  <a:lnTo>
                    <a:pt x="729669" y="59212"/>
                  </a:lnTo>
                  <a:lnTo>
                    <a:pt x="816044" y="33159"/>
                  </a:lnTo>
                  <a:lnTo>
                    <a:pt x="739129" y="33159"/>
                  </a:lnTo>
                  <a:lnTo>
                    <a:pt x="739129" y="24869"/>
                  </a:lnTo>
                  <a:lnTo>
                    <a:pt x="812120" y="24869"/>
                  </a:lnTo>
                  <a:lnTo>
                    <a:pt x="729669" y="0"/>
                  </a:lnTo>
                  <a:close/>
                </a:path>
                <a:path w="828040" h="59689">
                  <a:moveTo>
                    <a:pt x="99339" y="24869"/>
                  </a:moveTo>
                  <a:lnTo>
                    <a:pt x="88695" y="24869"/>
                  </a:lnTo>
                  <a:lnTo>
                    <a:pt x="88695" y="33159"/>
                  </a:lnTo>
                  <a:lnTo>
                    <a:pt x="99339" y="33159"/>
                  </a:lnTo>
                  <a:lnTo>
                    <a:pt x="99339" y="24869"/>
                  </a:lnTo>
                  <a:close/>
                </a:path>
                <a:path w="828040" h="59689">
                  <a:moveTo>
                    <a:pt x="729669" y="24869"/>
                  </a:moveTo>
                  <a:lnTo>
                    <a:pt x="99339" y="24869"/>
                  </a:lnTo>
                  <a:lnTo>
                    <a:pt x="99339" y="33159"/>
                  </a:lnTo>
                  <a:lnTo>
                    <a:pt x="729669" y="33159"/>
                  </a:lnTo>
                  <a:lnTo>
                    <a:pt x="729669" y="24869"/>
                  </a:lnTo>
                  <a:close/>
                </a:path>
                <a:path w="828040" h="59689">
                  <a:moveTo>
                    <a:pt x="812120" y="24869"/>
                  </a:moveTo>
                  <a:lnTo>
                    <a:pt x="739129" y="24869"/>
                  </a:lnTo>
                  <a:lnTo>
                    <a:pt x="739129" y="33159"/>
                  </a:lnTo>
                  <a:lnTo>
                    <a:pt x="816044" y="33159"/>
                  </a:lnTo>
                  <a:lnTo>
                    <a:pt x="827825" y="29606"/>
                  </a:lnTo>
                  <a:lnTo>
                    <a:pt x="812120" y="24869"/>
                  </a:lnTo>
                  <a:close/>
                </a:path>
              </a:pathLst>
            </a:custGeom>
            <a:solidFill>
              <a:srgbClr val="FF0000"/>
            </a:solidFill>
          </p:spPr>
          <p:txBody>
            <a:bodyPr wrap="square" lIns="0" tIns="0" rIns="0" bIns="0" rtlCol="0"/>
            <a:lstStyle/>
            <a:p>
              <a:endParaRPr/>
            </a:p>
          </p:txBody>
        </p:sp>
        <p:sp>
          <p:nvSpPr>
            <p:cNvPr id="101" name="object 80"/>
            <p:cNvSpPr/>
            <p:nvPr/>
          </p:nvSpPr>
          <p:spPr>
            <a:xfrm>
              <a:off x="7217167" y="5561198"/>
              <a:ext cx="8890" cy="59690"/>
            </a:xfrm>
            <a:custGeom>
              <a:avLst/>
              <a:gdLst/>
              <a:ahLst/>
              <a:cxnLst/>
              <a:rect l="l" t="t" r="r" b="b"/>
              <a:pathLst>
                <a:path w="8890" h="59689">
                  <a:moveTo>
                    <a:pt x="8277" y="0"/>
                  </a:moveTo>
                  <a:lnTo>
                    <a:pt x="0" y="0"/>
                  </a:lnTo>
                  <a:lnTo>
                    <a:pt x="0" y="59213"/>
                  </a:lnTo>
                  <a:lnTo>
                    <a:pt x="8277" y="59213"/>
                  </a:lnTo>
                  <a:lnTo>
                    <a:pt x="8277" y="0"/>
                  </a:lnTo>
                  <a:close/>
                </a:path>
              </a:pathLst>
            </a:custGeom>
            <a:solidFill>
              <a:srgbClr val="000000"/>
            </a:solidFill>
          </p:spPr>
          <p:txBody>
            <a:bodyPr wrap="square" lIns="0" tIns="0" rIns="0" bIns="0" rtlCol="0"/>
            <a:lstStyle/>
            <a:p>
              <a:endParaRPr/>
            </a:p>
          </p:txBody>
        </p:sp>
      </p:grpSp>
      <p:sp>
        <p:nvSpPr>
          <p:cNvPr id="102" name="object 81"/>
          <p:cNvSpPr txBox="1"/>
          <p:nvPr/>
        </p:nvSpPr>
        <p:spPr>
          <a:xfrm>
            <a:off x="7593592" y="5187504"/>
            <a:ext cx="240318" cy="271853"/>
          </a:xfrm>
          <a:prstGeom prst="rect">
            <a:avLst/>
          </a:prstGeom>
        </p:spPr>
        <p:txBody>
          <a:bodyPr vert="horz" wrap="square" lIns="0" tIns="13255" rIns="0" bIns="0" rtlCol="0">
            <a:spAutoFit/>
          </a:bodyPr>
          <a:lstStyle/>
          <a:p>
            <a:pPr marL="11527">
              <a:spcBef>
                <a:spcPts val="104"/>
              </a:spcBef>
            </a:pPr>
            <a:r>
              <a:rPr sz="2519" spc="-27" baseline="6006" dirty="0">
                <a:latin typeface="Times New Roman"/>
                <a:cs typeface="Times New Roman"/>
              </a:rPr>
              <a:t>f</a:t>
            </a:r>
            <a:r>
              <a:rPr sz="1135" spc="-18" dirty="0">
                <a:latin typeface="Times New Roman"/>
                <a:cs typeface="Times New Roman"/>
              </a:rPr>
              <a:t>i,3</a:t>
            </a:r>
            <a:endParaRPr sz="1135">
              <a:latin typeface="Times New Roman"/>
              <a:cs typeface="Times New Roman"/>
            </a:endParaRPr>
          </a:p>
        </p:txBody>
      </p:sp>
    </p:spTree>
    <p:extLst>
      <p:ext uri="{BB962C8B-B14F-4D97-AF65-F5344CB8AC3E}">
        <p14:creationId xmlns:p14="http://schemas.microsoft.com/office/powerpoint/2010/main" val="145575516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46098-7760-ABF2-8C82-01B90A955300}"/>
              </a:ext>
            </a:extLst>
          </p:cNvPr>
          <p:cNvSpPr>
            <a:spLocks noGrp="1"/>
          </p:cNvSpPr>
          <p:nvPr>
            <p:ph type="title"/>
          </p:nvPr>
        </p:nvSpPr>
        <p:spPr/>
        <p:txBody>
          <a:bodyPr/>
          <a:lstStyle/>
          <a:p>
            <a:r>
              <a:rPr lang="en-GB" dirty="0"/>
              <a:t>Periodic Task</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AEE540D-CBF2-65EC-E635-84D028EFC879}"/>
                  </a:ext>
                </a:extLst>
              </p:cNvPr>
              <p:cNvSpPr>
                <a:spLocks noGrp="1"/>
              </p:cNvSpPr>
              <p:nvPr>
                <p:ph idx="1"/>
              </p:nvPr>
            </p:nvSpPr>
            <p:spPr>
              <a:xfrm>
                <a:off x="-43302" y="782742"/>
                <a:ext cx="9085868" cy="1787316"/>
              </a:xfrm>
            </p:spPr>
            <p:txBody>
              <a:bodyPr>
                <a:normAutofit fontScale="92500"/>
              </a:bodyPr>
              <a:lstStyle/>
              <a:p>
                <a:r>
                  <a:rPr lang="en-GB" sz="2400" dirty="0">
                    <a:solidFill>
                      <a:schemeClr val="tx1"/>
                    </a:solidFill>
                    <a:latin typeface="Gill Sans Light"/>
                    <a:cs typeface="Microsoft Sans Serif"/>
                  </a:rPr>
                  <a:t>A </a:t>
                </a:r>
                <a:r>
                  <a:rPr lang="en-GB" sz="2400" dirty="0">
                    <a:solidFill>
                      <a:schemeClr val="tx1"/>
                    </a:solidFill>
                    <a:latin typeface="Gill Sans Light"/>
                    <a:cs typeface="Arial"/>
                  </a:rPr>
                  <a:t>periodic</a:t>
                </a:r>
                <a:r>
                  <a:rPr lang="en-GB" sz="2400" spc="-18" dirty="0">
                    <a:solidFill>
                      <a:schemeClr val="tx1"/>
                    </a:solidFill>
                    <a:latin typeface="Gill Sans Light"/>
                    <a:cs typeface="Arial"/>
                  </a:rPr>
                  <a:t> </a:t>
                </a:r>
                <a:r>
                  <a:rPr lang="en-GB" sz="2400" dirty="0">
                    <a:solidFill>
                      <a:schemeClr val="tx1"/>
                    </a:solidFill>
                    <a:latin typeface="Gill Sans Light"/>
                    <a:cs typeface="Arial"/>
                  </a:rPr>
                  <a:t>task </a:t>
                </a:r>
                <a14:m>
                  <m:oMath xmlns:m="http://schemas.openxmlformats.org/officeDocument/2006/math">
                    <m:sSub>
                      <m:sSubPr>
                        <m:ctrlPr>
                          <a:rPr lang="en-GB" b="0" i="1" smtClean="0">
                            <a:solidFill>
                              <a:schemeClr val="tx1"/>
                            </a:solidFill>
                            <a:latin typeface="Cambria Math" panose="02040503050406030204" pitchFamily="18" charset="0"/>
                          </a:rPr>
                        </m:ctrlPr>
                      </m:sSubPr>
                      <m:e>
                        <m:r>
                          <a:rPr lang="en-GB" b="0" i="1" smtClean="0">
                            <a:solidFill>
                              <a:schemeClr val="tx1"/>
                            </a:solidFill>
                            <a:latin typeface="Cambria Math" panose="02040503050406030204" pitchFamily="18" charset="0"/>
                          </a:rPr>
                          <m:t>𝜏</m:t>
                        </m:r>
                      </m:e>
                      <m:sub>
                        <m:r>
                          <a:rPr lang="en-GB" b="0" i="1" smtClean="0">
                            <a:solidFill>
                              <a:schemeClr val="tx1"/>
                            </a:solidFill>
                            <a:latin typeface="Cambria Math" panose="02040503050406030204" pitchFamily="18" charset="0"/>
                          </a:rPr>
                          <m:t>𝑖</m:t>
                        </m:r>
                      </m:sub>
                    </m:sSub>
                  </m:oMath>
                </a14:m>
                <a:r>
                  <a:rPr lang="en-GB" sz="2400" dirty="0">
                    <a:solidFill>
                      <a:schemeClr val="tx1"/>
                    </a:solidFill>
                    <a:latin typeface="Gill Sans Light"/>
                    <a:cs typeface="Microsoft Sans Serif"/>
                  </a:rPr>
                  <a:t> has a tuple of 3 attributes (</a:t>
                </a:r>
                <a14:m>
                  <m:oMath xmlns:m="http://schemas.openxmlformats.org/officeDocument/2006/math">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𝐶</m:t>
                        </m:r>
                      </m:e>
                      <m:sub>
                        <m:r>
                          <a:rPr lang="en-GB" i="1">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 </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sSub>
                      <m:sSubPr>
                        <m:ctrlPr>
                          <a:rPr lang="en-GB" i="1">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 </m:t>
                        </m:r>
                        <m:r>
                          <a:rPr lang="en-GB" i="1">
                            <a:solidFill>
                              <a:schemeClr val="tx1"/>
                            </a:solidFill>
                            <a:latin typeface="Cambria Math" panose="02040503050406030204" pitchFamily="18" charset="0"/>
                            <a:cs typeface="Microsoft Sans Serif"/>
                          </a:rPr>
                          <m:t>𝐷</m:t>
                        </m:r>
                      </m:e>
                      <m:sub>
                        <m:r>
                          <a:rPr lang="en-GB" i="1">
                            <a:solidFill>
                              <a:schemeClr val="tx1"/>
                            </a:solidFill>
                            <a:latin typeface="Cambria Math" panose="02040503050406030204" pitchFamily="18" charset="0"/>
                            <a:cs typeface="Microsoft Sans Serif"/>
                          </a:rPr>
                          <m:t>𝑖</m:t>
                        </m:r>
                      </m:sub>
                    </m:sSub>
                  </m:oMath>
                </a14:m>
                <a:r>
                  <a:rPr lang="en-GB" sz="2400" dirty="0">
                    <a:solidFill>
                      <a:schemeClr val="tx1"/>
                    </a:solidFill>
                    <a:latin typeface="Gill Sans Light"/>
                    <a:cs typeface="Microsoft Sans Serif"/>
                  </a:rPr>
                  <a:t>): </a:t>
                </a:r>
              </a:p>
              <a:p>
                <a:pPr lvl="1"/>
                <a:r>
                  <a:rPr lang="en-GB" b="0" dirty="0">
                    <a:solidFill>
                      <a:schemeClr val="tx1"/>
                    </a:solidFill>
                    <a:cs typeface="Microsoft Sans Serif"/>
                  </a:rPr>
                  <a:t>Worst-Case Execution Time (WCET)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𝐶</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Period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𝑇</m:t>
                        </m:r>
                      </m:e>
                      <m:sub>
                        <m:r>
                          <a:rPr lang="en-GB" b="0" i="1" smtClean="0">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Relative Deadline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pPr lvl="1"/>
                <a:r>
                  <a:rPr lang="en-US" altLang="zh-CN" dirty="0">
                    <a:solidFill>
                      <a:schemeClr val="tx1"/>
                    </a:solidFill>
                    <a:latin typeface="Gill Sans Light"/>
                    <a:cs typeface="Microsoft Sans Serif"/>
                  </a:rPr>
                  <a:t>Implicit deadline</a:t>
                </a:r>
                <a:r>
                  <a:rPr lang="en-GB" altLang="zh-CN" dirty="0">
                    <a:solidFill>
                      <a:schemeClr val="tx1"/>
                    </a:solidFill>
                    <a:latin typeface="Gill Sans Light"/>
                    <a:cs typeface="Microsoft Sans Serif"/>
                  </a:rPr>
                  <a:t>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r>
                  <a:rPr lang="en-GB" dirty="0">
                    <a:solidFill>
                      <a:schemeClr val="tx1"/>
                    </a:solidFill>
                    <a:latin typeface="Gill Sans Light"/>
                    <a:cs typeface="Microsoft Sans Serif"/>
                  </a:rPr>
                  <a:t>; Constrained deadline if </a:t>
                </a:r>
                <a14:m>
                  <m:oMath xmlns:m="http://schemas.openxmlformats.org/officeDocument/2006/math">
                    <m:sSub>
                      <m:sSubPr>
                        <m:ctrlPr>
                          <a:rPr lang="en-GB" b="0" i="1" smtClean="0">
                            <a:solidFill>
                              <a:schemeClr val="tx1"/>
                            </a:solidFill>
                            <a:latin typeface="Cambria Math" panose="02040503050406030204" pitchFamily="18" charset="0"/>
                            <a:cs typeface="Microsoft Sans Serif"/>
                          </a:rPr>
                        </m:ctrlPr>
                      </m:sSubPr>
                      <m:e>
                        <m:r>
                          <a:rPr lang="en-GB" b="0" i="1" smtClean="0">
                            <a:solidFill>
                              <a:schemeClr val="tx1"/>
                            </a:solidFill>
                            <a:latin typeface="Cambria Math" panose="02040503050406030204" pitchFamily="18" charset="0"/>
                            <a:cs typeface="Microsoft Sans Serif"/>
                          </a:rPr>
                          <m:t>𝐷</m:t>
                        </m:r>
                      </m:e>
                      <m:sub>
                        <m:r>
                          <a:rPr lang="en-GB" b="0" i="1" smtClean="0">
                            <a:solidFill>
                              <a:schemeClr val="tx1"/>
                            </a:solidFill>
                            <a:latin typeface="Cambria Math" panose="02040503050406030204" pitchFamily="18" charset="0"/>
                            <a:cs typeface="Microsoft Sans Serif"/>
                          </a:rPr>
                          <m:t>𝑖</m:t>
                        </m:r>
                      </m:sub>
                    </m:sSub>
                    <m:r>
                      <a:rPr lang="en-GB" b="0" i="1" smtClean="0">
                        <a:solidFill>
                          <a:schemeClr val="tx1"/>
                        </a:solidFill>
                        <a:latin typeface="Cambria Math" panose="02040503050406030204" pitchFamily="18" charset="0"/>
                        <a:cs typeface="Microsoft Sans Serif"/>
                      </a:rPr>
                      <m:t>≤</m:t>
                    </m:r>
                    <m:sSub>
                      <m:sSubPr>
                        <m:ctrlPr>
                          <a:rPr lang="en-GB" i="1">
                            <a:solidFill>
                              <a:schemeClr val="tx1"/>
                            </a:solidFill>
                            <a:latin typeface="Cambria Math" panose="02040503050406030204" pitchFamily="18" charset="0"/>
                            <a:cs typeface="Microsoft Sans Serif"/>
                          </a:rPr>
                        </m:ctrlPr>
                      </m:sSubPr>
                      <m:e>
                        <m:r>
                          <a:rPr lang="en-GB" i="1">
                            <a:solidFill>
                              <a:schemeClr val="tx1"/>
                            </a:solidFill>
                            <a:latin typeface="Cambria Math" panose="02040503050406030204" pitchFamily="18" charset="0"/>
                            <a:cs typeface="Microsoft Sans Serif"/>
                          </a:rPr>
                          <m:t>𝑇</m:t>
                        </m:r>
                      </m:e>
                      <m:sub>
                        <m:r>
                          <a:rPr lang="en-GB" i="1">
                            <a:solidFill>
                              <a:schemeClr val="tx1"/>
                            </a:solidFill>
                            <a:latin typeface="Cambria Math" panose="02040503050406030204" pitchFamily="18" charset="0"/>
                            <a:cs typeface="Microsoft Sans Serif"/>
                          </a:rPr>
                          <m:t>𝑖</m:t>
                        </m:r>
                      </m:sub>
                    </m:sSub>
                  </m:oMath>
                </a14:m>
                <a:endParaRPr lang="en-GB" dirty="0">
                  <a:solidFill>
                    <a:schemeClr val="tx1"/>
                  </a:solidFill>
                  <a:latin typeface="Gill Sans Light"/>
                  <a:cs typeface="Microsoft Sans Serif"/>
                </a:endParaRPr>
              </a:p>
              <a:p>
                <a:r>
                  <a:rPr lang="en-GB" dirty="0">
                    <a:solidFill>
                      <a:schemeClr val="tx1"/>
                    </a:solidFill>
                    <a:latin typeface="Gill Sans Light"/>
                    <a:cs typeface="Microsoft Sans Serif"/>
                  </a:rPr>
                  <a:t>It </a:t>
                </a:r>
                <a:r>
                  <a:rPr lang="en-GB" sz="2400" dirty="0">
                    <a:solidFill>
                      <a:schemeClr val="tx1"/>
                    </a:solidFill>
                    <a:latin typeface="Gill Sans Light"/>
                    <a:cs typeface="Microsoft Sans Serif"/>
                  </a:rPr>
                  <a:t>generates an infinite sequence of</a:t>
                </a:r>
                <a:r>
                  <a:rPr lang="en-GB" sz="2400" spc="5" dirty="0">
                    <a:solidFill>
                      <a:schemeClr val="tx1"/>
                    </a:solidFill>
                    <a:latin typeface="Gill Sans Light"/>
                    <a:cs typeface="Microsoft Sans Serif"/>
                  </a:rPr>
                  <a:t> </a:t>
                </a:r>
                <a:r>
                  <a:rPr lang="en-GB" sz="2400" spc="-18" dirty="0">
                    <a:solidFill>
                      <a:schemeClr val="tx1"/>
                    </a:solidFill>
                    <a:latin typeface="Gill Sans Light"/>
                    <a:cs typeface="Arial"/>
                  </a:rPr>
                  <a:t>jobs </a:t>
                </a:r>
                <a:r>
                  <a:rPr lang="en-GB" sz="2400" dirty="0">
                    <a:solidFill>
                      <a:schemeClr val="tx1"/>
                    </a:solidFill>
                    <a:latin typeface="Gill Sans Light"/>
                    <a:cs typeface="Microsoft Sans Serif"/>
                  </a:rPr>
                  <a:t>in every period:</a:t>
                </a:r>
                <a14:m>
                  <m:oMath xmlns:m="http://schemas.openxmlformats.org/officeDocument/2006/math">
                    <m:r>
                      <a:rPr lang="en-GB" b="0" i="0" smtClean="0">
                        <a:solidFill>
                          <a:schemeClr val="tx1"/>
                        </a:solidFill>
                        <a:latin typeface="Cambria Math" panose="02040503050406030204" pitchFamily="18" charset="0"/>
                      </a:rPr>
                      <m:t> </m:t>
                    </m:r>
                    <m:sSub>
                      <m:sSubPr>
                        <m:ctrlPr>
                          <a:rPr lang="en-GB" i="1" smtClean="0">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b="0" i="1" smtClean="0">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i="1">
                            <a:solidFill>
                              <a:schemeClr val="tx1"/>
                            </a:solidFill>
                            <a:latin typeface="Cambria Math" panose="02040503050406030204" pitchFamily="18" charset="0"/>
                          </a:rPr>
                          <m:t>1</m:t>
                        </m:r>
                      </m:sub>
                    </m:sSub>
                    <m:r>
                      <a:rPr lang="en-GB" b="0" i="1" smtClean="0">
                        <a:solidFill>
                          <a:schemeClr val="tx1"/>
                        </a:solidFill>
                        <a:latin typeface="Cambria Math" panose="02040503050406030204" pitchFamily="18" charset="0"/>
                      </a:rPr>
                      <m:t>,…,</m:t>
                    </m:r>
                    <m:sSub>
                      <m:sSubPr>
                        <m:ctrlPr>
                          <a:rPr lang="en-GB" i="1">
                            <a:solidFill>
                              <a:schemeClr val="tx1"/>
                            </a:solidFill>
                            <a:latin typeface="Cambria Math" panose="02040503050406030204" pitchFamily="18" charset="0"/>
                          </a:rPr>
                        </m:ctrlPr>
                      </m:sSubPr>
                      <m:e>
                        <m:r>
                          <a:rPr lang="en-GB" i="1">
                            <a:solidFill>
                              <a:schemeClr val="tx1"/>
                            </a:solidFill>
                            <a:latin typeface="Cambria Math" panose="02040503050406030204" pitchFamily="18" charset="0"/>
                          </a:rPr>
                          <m:t>𝜏</m:t>
                        </m:r>
                      </m:e>
                      <m:sub>
                        <m:r>
                          <a:rPr lang="en-GB" i="1">
                            <a:solidFill>
                              <a:schemeClr val="tx1"/>
                            </a:solidFill>
                            <a:latin typeface="Cambria Math" panose="02040503050406030204" pitchFamily="18" charset="0"/>
                          </a:rPr>
                          <m:t>𝑖</m:t>
                        </m:r>
                        <m:r>
                          <a:rPr lang="en-GB" i="1">
                            <a:solidFill>
                              <a:schemeClr val="tx1"/>
                            </a:solidFill>
                            <a:latin typeface="Cambria Math" panose="02040503050406030204" pitchFamily="18" charset="0"/>
                          </a:rPr>
                          <m:t>,</m:t>
                        </m:r>
                        <m:r>
                          <a:rPr lang="en-GB" b="0" i="1" smtClean="0">
                            <a:solidFill>
                              <a:schemeClr val="tx1"/>
                            </a:solidFill>
                            <a:latin typeface="Cambria Math" panose="02040503050406030204" pitchFamily="18" charset="0"/>
                          </a:rPr>
                          <m:t>𝑘</m:t>
                        </m:r>
                      </m:sub>
                    </m:sSub>
                    <m:r>
                      <a:rPr lang="en-GB" b="0" i="1" smtClean="0">
                        <a:solidFill>
                          <a:schemeClr val="tx1"/>
                        </a:solidFill>
                        <a:latin typeface="Cambria Math" panose="02040503050406030204" pitchFamily="18" charset="0"/>
                      </a:rPr>
                      <m:t>, …</m:t>
                    </m:r>
                  </m:oMath>
                </a14:m>
                <a:endParaRPr lang="en-GB" sz="2400" spc="658" dirty="0">
                  <a:solidFill>
                    <a:schemeClr val="tx1"/>
                  </a:solidFill>
                  <a:latin typeface="Gill Sans Light"/>
                  <a:cs typeface="Microsoft Sans Serif"/>
                </a:endParaRPr>
              </a:p>
            </p:txBody>
          </p:sp>
        </mc:Choice>
        <mc:Fallback xmlns="">
          <p:sp>
            <p:nvSpPr>
              <p:cNvPr id="3" name="Content Placeholder 2">
                <a:extLst>
                  <a:ext uri="{FF2B5EF4-FFF2-40B4-BE49-F238E27FC236}">
                    <a16:creationId xmlns:a16="http://schemas.microsoft.com/office/drawing/2014/main" id="{0AEE540D-CBF2-65EC-E635-84D028EFC879}"/>
                  </a:ext>
                </a:extLst>
              </p:cNvPr>
              <p:cNvSpPr>
                <a:spLocks noGrp="1" noRot="1" noChangeAspect="1" noMove="1" noResize="1" noEditPoints="1" noAdjustHandles="1" noChangeArrowheads="1" noChangeShapeType="1" noTextEdit="1"/>
              </p:cNvSpPr>
              <p:nvPr>
                <p:ph idx="1"/>
              </p:nvPr>
            </p:nvSpPr>
            <p:spPr>
              <a:xfrm>
                <a:off x="-43302" y="782742"/>
                <a:ext cx="9085868" cy="1787316"/>
              </a:xfrm>
              <a:blipFill>
                <a:blip r:embed="rId3"/>
                <a:stretch>
                  <a:fillRect l="-1074" t="-5782"/>
                </a:stretch>
              </a:blipFill>
            </p:spPr>
            <p:txBody>
              <a:bodyPr/>
              <a:lstStyle/>
              <a:p>
                <a:r>
                  <a:rPr lang="en-SE">
                    <a:noFill/>
                  </a:rPr>
                  <a:t> </a:t>
                </a:r>
              </a:p>
            </p:txBody>
          </p:sp>
        </mc:Fallback>
      </mc:AlternateContent>
      <p:sp>
        <p:nvSpPr>
          <p:cNvPr id="21" name="object 3">
            <a:extLst>
              <a:ext uri="{FF2B5EF4-FFF2-40B4-BE49-F238E27FC236}">
                <a16:creationId xmlns:a16="http://schemas.microsoft.com/office/drawing/2014/main" id="{78607948-C664-FAD0-7B21-EFF292B23B8F}"/>
              </a:ext>
            </a:extLst>
          </p:cNvPr>
          <p:cNvSpPr/>
          <p:nvPr/>
        </p:nvSpPr>
        <p:spPr>
          <a:xfrm>
            <a:off x="7447747" y="3243093"/>
            <a:ext cx="1199286" cy="119295"/>
          </a:xfrm>
          <a:custGeom>
            <a:avLst/>
            <a:gdLst/>
            <a:ahLst/>
            <a:cxnLst/>
            <a:rect l="l" t="t" r="r" b="b"/>
            <a:pathLst>
              <a:path w="1321435" h="131444">
                <a:moveTo>
                  <a:pt x="1321282" y="0"/>
                </a:moveTo>
                <a:lnTo>
                  <a:pt x="1312100" y="0"/>
                </a:lnTo>
                <a:lnTo>
                  <a:pt x="1312100" y="63919"/>
                </a:lnTo>
                <a:lnTo>
                  <a:pt x="1304112" y="61544"/>
                </a:lnTo>
                <a:lnTo>
                  <a:pt x="1207122" y="32727"/>
                </a:lnTo>
                <a:lnTo>
                  <a:pt x="1207122" y="61544"/>
                </a:lnTo>
                <a:lnTo>
                  <a:pt x="114147" y="61544"/>
                </a:lnTo>
                <a:lnTo>
                  <a:pt x="114147" y="32727"/>
                </a:lnTo>
                <a:lnTo>
                  <a:pt x="9182" y="64287"/>
                </a:lnTo>
                <a:lnTo>
                  <a:pt x="9182" y="0"/>
                </a:lnTo>
                <a:lnTo>
                  <a:pt x="0" y="0"/>
                </a:lnTo>
                <a:lnTo>
                  <a:pt x="0" y="130937"/>
                </a:lnTo>
                <a:lnTo>
                  <a:pt x="9182" y="130937"/>
                </a:lnTo>
                <a:lnTo>
                  <a:pt x="9182" y="66662"/>
                </a:lnTo>
                <a:lnTo>
                  <a:pt x="114147" y="98196"/>
                </a:lnTo>
                <a:lnTo>
                  <a:pt x="114147" y="69392"/>
                </a:lnTo>
                <a:lnTo>
                  <a:pt x="1207122" y="69392"/>
                </a:lnTo>
                <a:lnTo>
                  <a:pt x="1207122" y="98196"/>
                </a:lnTo>
                <a:lnTo>
                  <a:pt x="1304112" y="69392"/>
                </a:lnTo>
                <a:lnTo>
                  <a:pt x="1312100" y="67030"/>
                </a:lnTo>
                <a:lnTo>
                  <a:pt x="1312100" y="130937"/>
                </a:lnTo>
                <a:lnTo>
                  <a:pt x="1321282" y="130937"/>
                </a:lnTo>
                <a:lnTo>
                  <a:pt x="1321282" y="0"/>
                </a:lnTo>
                <a:close/>
              </a:path>
            </a:pathLst>
          </a:custGeom>
          <a:solidFill>
            <a:srgbClr val="000000"/>
          </a:solidFill>
        </p:spPr>
        <p:txBody>
          <a:bodyPr wrap="square" lIns="0" tIns="0" rIns="0" bIns="0" rtlCol="0"/>
          <a:lstStyle/>
          <a:p>
            <a:endParaRPr/>
          </a:p>
        </p:txBody>
      </p:sp>
      <p:sp>
        <p:nvSpPr>
          <p:cNvPr id="22" name="object 4">
            <a:extLst>
              <a:ext uri="{FF2B5EF4-FFF2-40B4-BE49-F238E27FC236}">
                <a16:creationId xmlns:a16="http://schemas.microsoft.com/office/drawing/2014/main" id="{1A36B209-8604-2149-2887-77E3FB37E8C0}"/>
              </a:ext>
            </a:extLst>
          </p:cNvPr>
          <p:cNvSpPr txBox="1"/>
          <p:nvPr/>
        </p:nvSpPr>
        <p:spPr>
          <a:xfrm>
            <a:off x="7904979" y="2941597"/>
            <a:ext cx="250115" cy="299163"/>
          </a:xfrm>
          <a:prstGeom prst="rect">
            <a:avLst/>
          </a:prstGeom>
        </p:spPr>
        <p:txBody>
          <a:bodyPr vert="horz" wrap="square" lIns="0" tIns="12679" rIns="0" bIns="0" rtlCol="0">
            <a:spAutoFit/>
          </a:bodyPr>
          <a:lstStyle/>
          <a:p>
            <a:pPr marL="34580">
              <a:spcBef>
                <a:spcPts val="100"/>
              </a:spcBef>
            </a:pPr>
            <a:r>
              <a:rPr sz="1861" spc="-23" dirty="0">
                <a:latin typeface="Times New Roman"/>
                <a:cs typeface="Times New Roman"/>
              </a:rPr>
              <a:t>T</a:t>
            </a:r>
            <a:r>
              <a:rPr sz="1838" spc="-34" baseline="-8230" dirty="0">
                <a:latin typeface="Times New Roman"/>
                <a:cs typeface="Times New Roman"/>
              </a:rPr>
              <a:t>i</a:t>
            </a:r>
            <a:endParaRPr sz="1838" baseline="-8230">
              <a:latin typeface="Times New Roman"/>
              <a:cs typeface="Times New Roman"/>
            </a:endParaRPr>
          </a:p>
        </p:txBody>
      </p:sp>
      <p:sp>
        <p:nvSpPr>
          <p:cNvPr id="23" name="object 5">
            <a:extLst>
              <a:ext uri="{FF2B5EF4-FFF2-40B4-BE49-F238E27FC236}">
                <a16:creationId xmlns:a16="http://schemas.microsoft.com/office/drawing/2014/main" id="{8ABB764D-30D7-2486-DAD2-592F1C10EAC4}"/>
              </a:ext>
            </a:extLst>
          </p:cNvPr>
          <p:cNvSpPr txBox="1"/>
          <p:nvPr/>
        </p:nvSpPr>
        <p:spPr>
          <a:xfrm>
            <a:off x="8894541" y="2816822"/>
            <a:ext cx="659290" cy="299163"/>
          </a:xfrm>
          <a:prstGeom prst="rect">
            <a:avLst/>
          </a:prstGeom>
        </p:spPr>
        <p:txBody>
          <a:bodyPr vert="horz" wrap="square" lIns="0" tIns="12679" rIns="0" bIns="0" rtlCol="0">
            <a:spAutoFit/>
          </a:bodyPr>
          <a:lstStyle/>
          <a:p>
            <a:pPr marL="34580">
              <a:spcBef>
                <a:spcPts val="100"/>
              </a:spcBef>
            </a:pPr>
            <a:r>
              <a:rPr sz="1861" dirty="0">
                <a:latin typeface="Times New Roman"/>
                <a:cs typeface="Times New Roman"/>
              </a:rPr>
              <a:t>job</a:t>
            </a:r>
            <a:r>
              <a:rPr sz="1861" spc="-14" dirty="0">
                <a:latin typeface="Times New Roman"/>
                <a:cs typeface="Times New Roman"/>
              </a:rPr>
              <a:t> </a:t>
            </a:r>
            <a:r>
              <a:rPr sz="1861" spc="-23" dirty="0">
                <a:latin typeface="Symbol"/>
                <a:cs typeface="Symbol"/>
              </a:rPr>
              <a:t></a:t>
            </a:r>
            <a:r>
              <a:rPr sz="1838" spc="-34" baseline="-8230" dirty="0">
                <a:latin typeface="Times New Roman"/>
                <a:cs typeface="Times New Roman"/>
              </a:rPr>
              <a:t>ik</a:t>
            </a:r>
            <a:endParaRPr sz="1838" baseline="-8230">
              <a:latin typeface="Times New Roman"/>
              <a:cs typeface="Times New Roman"/>
            </a:endParaRPr>
          </a:p>
        </p:txBody>
      </p:sp>
      <p:sp>
        <p:nvSpPr>
          <p:cNvPr id="24" name="object 6">
            <a:extLst>
              <a:ext uri="{FF2B5EF4-FFF2-40B4-BE49-F238E27FC236}">
                <a16:creationId xmlns:a16="http://schemas.microsoft.com/office/drawing/2014/main" id="{D4A834C5-201F-2DEC-88F6-ECF4BE525197}"/>
              </a:ext>
            </a:extLst>
          </p:cNvPr>
          <p:cNvSpPr/>
          <p:nvPr/>
        </p:nvSpPr>
        <p:spPr>
          <a:xfrm>
            <a:off x="8686193" y="3157526"/>
            <a:ext cx="1020632" cy="171162"/>
          </a:xfrm>
          <a:custGeom>
            <a:avLst/>
            <a:gdLst/>
            <a:ahLst/>
            <a:cxnLst/>
            <a:rect l="l" t="t" r="r" b="b"/>
            <a:pathLst>
              <a:path w="1124584" h="188594">
                <a:moveTo>
                  <a:pt x="565511" y="0"/>
                </a:moveTo>
                <a:lnTo>
                  <a:pt x="558952" y="0"/>
                </a:lnTo>
                <a:lnTo>
                  <a:pt x="555638" y="29434"/>
                </a:lnTo>
                <a:lnTo>
                  <a:pt x="545281" y="58978"/>
                </a:lnTo>
                <a:lnTo>
                  <a:pt x="526671" y="81946"/>
                </a:lnTo>
                <a:lnTo>
                  <a:pt x="498595" y="91655"/>
                </a:lnTo>
                <a:lnTo>
                  <a:pt x="66916" y="91655"/>
                </a:lnTo>
                <a:lnTo>
                  <a:pt x="53299" y="94373"/>
                </a:lnTo>
                <a:lnTo>
                  <a:pt x="53547" y="94373"/>
                </a:lnTo>
                <a:lnTo>
                  <a:pt x="47235" y="96893"/>
                </a:lnTo>
                <a:lnTo>
                  <a:pt x="34114" y="104749"/>
                </a:lnTo>
                <a:lnTo>
                  <a:pt x="11362" y="135624"/>
                </a:lnTo>
                <a:lnTo>
                  <a:pt x="0" y="188550"/>
                </a:lnTo>
                <a:lnTo>
                  <a:pt x="7872" y="188550"/>
                </a:lnTo>
                <a:lnTo>
                  <a:pt x="10925" y="162719"/>
                </a:lnTo>
                <a:lnTo>
                  <a:pt x="19435" y="137246"/>
                </a:lnTo>
                <a:lnTo>
                  <a:pt x="34300" y="115820"/>
                </a:lnTo>
                <a:lnTo>
                  <a:pt x="56419" y="102130"/>
                </a:lnTo>
                <a:lnTo>
                  <a:pt x="55107" y="102130"/>
                </a:lnTo>
                <a:lnTo>
                  <a:pt x="104834" y="97828"/>
                </a:lnTo>
                <a:lnTo>
                  <a:pt x="155292" y="97188"/>
                </a:lnTo>
                <a:lnTo>
                  <a:pt x="515627" y="97188"/>
                </a:lnTo>
                <a:lnTo>
                  <a:pt x="522843" y="94373"/>
                </a:lnTo>
                <a:lnTo>
                  <a:pt x="552872" y="62029"/>
                </a:lnTo>
                <a:lnTo>
                  <a:pt x="562624" y="36276"/>
                </a:lnTo>
                <a:lnTo>
                  <a:pt x="562393" y="35693"/>
                </a:lnTo>
                <a:lnTo>
                  <a:pt x="558952" y="3926"/>
                </a:lnTo>
                <a:lnTo>
                  <a:pt x="566001" y="3926"/>
                </a:lnTo>
                <a:lnTo>
                  <a:pt x="565511" y="0"/>
                </a:lnTo>
                <a:close/>
              </a:path>
              <a:path w="1124584" h="188594">
                <a:moveTo>
                  <a:pt x="566579" y="8558"/>
                </a:moveTo>
                <a:lnTo>
                  <a:pt x="565823" y="22844"/>
                </a:lnTo>
                <a:lnTo>
                  <a:pt x="562624" y="36276"/>
                </a:lnTo>
                <a:lnTo>
                  <a:pt x="574590" y="66465"/>
                </a:lnTo>
                <a:lnTo>
                  <a:pt x="595697" y="90192"/>
                </a:lnTo>
                <a:lnTo>
                  <a:pt x="625868" y="100821"/>
                </a:lnTo>
                <a:lnTo>
                  <a:pt x="1064107" y="100821"/>
                </a:lnTo>
                <a:lnTo>
                  <a:pt x="1069356" y="102130"/>
                </a:lnTo>
                <a:lnTo>
                  <a:pt x="1079854" y="107368"/>
                </a:lnTo>
                <a:lnTo>
                  <a:pt x="1090349" y="115224"/>
                </a:lnTo>
                <a:lnTo>
                  <a:pt x="1094286" y="120462"/>
                </a:lnTo>
                <a:lnTo>
                  <a:pt x="1099534" y="125699"/>
                </a:lnTo>
                <a:lnTo>
                  <a:pt x="1115515" y="172168"/>
                </a:lnTo>
                <a:lnTo>
                  <a:pt x="1116592" y="188550"/>
                </a:lnTo>
                <a:lnTo>
                  <a:pt x="1124464" y="188550"/>
                </a:lnTo>
                <a:lnTo>
                  <a:pt x="1118806" y="149505"/>
                </a:lnTo>
                <a:lnTo>
                  <a:pt x="1100847" y="115224"/>
                </a:lnTo>
                <a:lnTo>
                  <a:pt x="1072197" y="94373"/>
                </a:lnTo>
                <a:lnTo>
                  <a:pt x="1071164" y="94373"/>
                </a:lnTo>
                <a:lnTo>
                  <a:pt x="1057548" y="91655"/>
                </a:lnTo>
                <a:lnTo>
                  <a:pt x="625868" y="91655"/>
                </a:lnTo>
                <a:lnTo>
                  <a:pt x="611539" y="89719"/>
                </a:lnTo>
                <a:lnTo>
                  <a:pt x="581257" y="60229"/>
                </a:lnTo>
                <a:lnTo>
                  <a:pt x="567446" y="15504"/>
                </a:lnTo>
                <a:lnTo>
                  <a:pt x="566579" y="8558"/>
                </a:lnTo>
                <a:close/>
              </a:path>
              <a:path w="1124584" h="188594">
                <a:moveTo>
                  <a:pt x="515627" y="97188"/>
                </a:moveTo>
                <a:lnTo>
                  <a:pt x="155292" y="97188"/>
                </a:lnTo>
                <a:lnTo>
                  <a:pt x="206290" y="99055"/>
                </a:lnTo>
                <a:lnTo>
                  <a:pt x="309152" y="105688"/>
                </a:lnTo>
                <a:lnTo>
                  <a:pt x="360636" y="108143"/>
                </a:lnTo>
                <a:lnTo>
                  <a:pt x="411903" y="108484"/>
                </a:lnTo>
                <a:lnTo>
                  <a:pt x="462764" y="105556"/>
                </a:lnTo>
                <a:lnTo>
                  <a:pt x="513029" y="98202"/>
                </a:lnTo>
                <a:lnTo>
                  <a:pt x="515627" y="97188"/>
                </a:lnTo>
                <a:close/>
              </a:path>
              <a:path w="1124584" h="188594">
                <a:moveTo>
                  <a:pt x="566001" y="3926"/>
                </a:moveTo>
                <a:lnTo>
                  <a:pt x="558952" y="3926"/>
                </a:lnTo>
                <a:lnTo>
                  <a:pt x="562393" y="35693"/>
                </a:lnTo>
                <a:lnTo>
                  <a:pt x="562624" y="36276"/>
                </a:lnTo>
                <a:lnTo>
                  <a:pt x="565823" y="22844"/>
                </a:lnTo>
                <a:lnTo>
                  <a:pt x="566579" y="8558"/>
                </a:lnTo>
                <a:lnTo>
                  <a:pt x="566001" y="3926"/>
                </a:lnTo>
                <a:close/>
              </a:path>
              <a:path w="1124584" h="188594">
                <a:moveTo>
                  <a:pt x="566825" y="3926"/>
                </a:moveTo>
                <a:lnTo>
                  <a:pt x="566001" y="3926"/>
                </a:lnTo>
                <a:lnTo>
                  <a:pt x="566579" y="8558"/>
                </a:lnTo>
                <a:lnTo>
                  <a:pt x="566825" y="3926"/>
                </a:lnTo>
                <a:close/>
              </a:path>
            </a:pathLst>
          </a:custGeom>
          <a:solidFill>
            <a:srgbClr val="000000"/>
          </a:solidFill>
        </p:spPr>
        <p:txBody>
          <a:bodyPr wrap="square" lIns="0" tIns="0" rIns="0" bIns="0" rtlCol="0"/>
          <a:lstStyle/>
          <a:p>
            <a:endParaRPr/>
          </a:p>
        </p:txBody>
      </p:sp>
      <p:grpSp>
        <p:nvGrpSpPr>
          <p:cNvPr id="25" name="object 7">
            <a:extLst>
              <a:ext uri="{FF2B5EF4-FFF2-40B4-BE49-F238E27FC236}">
                <a16:creationId xmlns:a16="http://schemas.microsoft.com/office/drawing/2014/main" id="{66C1721B-DB5E-A356-3210-00B3060C95E8}"/>
              </a:ext>
            </a:extLst>
          </p:cNvPr>
          <p:cNvGrpSpPr/>
          <p:nvPr/>
        </p:nvGrpSpPr>
        <p:grpSpPr>
          <a:xfrm>
            <a:off x="6717787" y="4953640"/>
            <a:ext cx="2806017" cy="1076533"/>
            <a:chOff x="3540819" y="4433570"/>
            <a:chExt cx="3091815" cy="1186180"/>
          </a:xfrm>
        </p:grpSpPr>
        <p:pic>
          <p:nvPicPr>
            <p:cNvPr id="26" name="object 8">
              <a:extLst>
                <a:ext uri="{FF2B5EF4-FFF2-40B4-BE49-F238E27FC236}">
                  <a16:creationId xmlns:a16="http://schemas.microsoft.com/office/drawing/2014/main" id="{1D997351-72FA-DB0C-EB21-0BF61CABA8EC}"/>
                </a:ext>
              </a:extLst>
            </p:cNvPr>
            <p:cNvPicPr/>
            <p:nvPr/>
          </p:nvPicPr>
          <p:blipFill>
            <a:blip r:embed="rId4" cstate="print"/>
            <a:stretch>
              <a:fillRect/>
            </a:stretch>
          </p:blipFill>
          <p:spPr>
            <a:xfrm>
              <a:off x="3544755" y="4436920"/>
              <a:ext cx="3083421" cy="239615"/>
            </a:xfrm>
            <a:prstGeom prst="rect">
              <a:avLst/>
            </a:prstGeom>
          </p:spPr>
        </p:pic>
        <p:sp>
          <p:nvSpPr>
            <p:cNvPr id="27" name="object 9">
              <a:extLst>
                <a:ext uri="{FF2B5EF4-FFF2-40B4-BE49-F238E27FC236}">
                  <a16:creationId xmlns:a16="http://schemas.microsoft.com/office/drawing/2014/main" id="{82A606E7-5AEE-006F-142F-1A6CAD09AA49}"/>
                </a:ext>
              </a:extLst>
            </p:cNvPr>
            <p:cNvSpPr/>
            <p:nvPr/>
          </p:nvSpPr>
          <p:spPr>
            <a:xfrm>
              <a:off x="3540810" y="4433569"/>
              <a:ext cx="3091815" cy="242570"/>
            </a:xfrm>
            <a:custGeom>
              <a:avLst/>
              <a:gdLst/>
              <a:ahLst/>
              <a:cxnLst/>
              <a:rect l="l" t="t" r="r" b="b"/>
              <a:pathLst>
                <a:path w="3091815" h="242570">
                  <a:moveTo>
                    <a:pt x="3091294" y="0"/>
                  </a:moveTo>
                  <a:lnTo>
                    <a:pt x="7416" y="0"/>
                  </a:lnTo>
                  <a:lnTo>
                    <a:pt x="7416" y="3810"/>
                  </a:lnTo>
                  <a:lnTo>
                    <a:pt x="5499" y="5727"/>
                  </a:lnTo>
                  <a:lnTo>
                    <a:pt x="5499" y="3810"/>
                  </a:lnTo>
                  <a:lnTo>
                    <a:pt x="7416" y="3810"/>
                  </a:lnTo>
                  <a:lnTo>
                    <a:pt x="7416" y="0"/>
                  </a:lnTo>
                  <a:lnTo>
                    <a:pt x="0" y="0"/>
                  </a:lnTo>
                  <a:lnTo>
                    <a:pt x="0" y="3810"/>
                  </a:lnTo>
                  <a:lnTo>
                    <a:pt x="0" y="7620"/>
                  </a:lnTo>
                  <a:lnTo>
                    <a:pt x="0" y="242570"/>
                  </a:lnTo>
                  <a:lnTo>
                    <a:pt x="7874" y="242570"/>
                  </a:lnTo>
                  <a:lnTo>
                    <a:pt x="7874" y="7620"/>
                  </a:lnTo>
                  <a:lnTo>
                    <a:pt x="5499" y="7620"/>
                  </a:lnTo>
                  <a:lnTo>
                    <a:pt x="5499" y="7289"/>
                  </a:lnTo>
                  <a:lnTo>
                    <a:pt x="7874" y="7289"/>
                  </a:lnTo>
                  <a:lnTo>
                    <a:pt x="3083420" y="7289"/>
                  </a:lnTo>
                  <a:lnTo>
                    <a:pt x="3083420" y="7620"/>
                  </a:lnTo>
                  <a:lnTo>
                    <a:pt x="3083420" y="242570"/>
                  </a:lnTo>
                  <a:lnTo>
                    <a:pt x="3091294" y="242570"/>
                  </a:lnTo>
                  <a:lnTo>
                    <a:pt x="3091294" y="7620"/>
                  </a:lnTo>
                  <a:lnTo>
                    <a:pt x="3085795" y="7620"/>
                  </a:lnTo>
                  <a:lnTo>
                    <a:pt x="3085795" y="5727"/>
                  </a:lnTo>
                  <a:lnTo>
                    <a:pt x="3087357" y="7289"/>
                  </a:lnTo>
                  <a:lnTo>
                    <a:pt x="3091294" y="7289"/>
                  </a:lnTo>
                  <a:lnTo>
                    <a:pt x="3091294" y="3810"/>
                  </a:lnTo>
                  <a:lnTo>
                    <a:pt x="3091294" y="3352"/>
                  </a:lnTo>
                  <a:lnTo>
                    <a:pt x="3091294" y="0"/>
                  </a:lnTo>
                  <a:close/>
                </a:path>
              </a:pathLst>
            </a:custGeom>
            <a:solidFill>
              <a:srgbClr val="000000"/>
            </a:solidFill>
          </p:spPr>
          <p:txBody>
            <a:bodyPr wrap="square" lIns="0" tIns="0" rIns="0" bIns="0" rtlCol="0"/>
            <a:lstStyle/>
            <a:p>
              <a:endParaRPr/>
            </a:p>
          </p:txBody>
        </p:sp>
        <p:pic>
          <p:nvPicPr>
            <p:cNvPr id="28" name="object 10">
              <a:extLst>
                <a:ext uri="{FF2B5EF4-FFF2-40B4-BE49-F238E27FC236}">
                  <a16:creationId xmlns:a16="http://schemas.microsoft.com/office/drawing/2014/main" id="{40DA57C1-0FF2-5EDD-DC8C-2B4FE9A8CCEE}"/>
                </a:ext>
              </a:extLst>
            </p:cNvPr>
            <p:cNvPicPr/>
            <p:nvPr/>
          </p:nvPicPr>
          <p:blipFill>
            <a:blip r:embed="rId5" cstate="print"/>
            <a:stretch>
              <a:fillRect/>
            </a:stretch>
          </p:blipFill>
          <p:spPr>
            <a:xfrm>
              <a:off x="3544755" y="4676536"/>
              <a:ext cx="3083421" cy="938827"/>
            </a:xfrm>
            <a:prstGeom prst="rect">
              <a:avLst/>
            </a:prstGeom>
          </p:spPr>
        </p:pic>
        <p:sp>
          <p:nvSpPr>
            <p:cNvPr id="29" name="object 11">
              <a:extLst>
                <a:ext uri="{FF2B5EF4-FFF2-40B4-BE49-F238E27FC236}">
                  <a16:creationId xmlns:a16="http://schemas.microsoft.com/office/drawing/2014/main" id="{BE5DA04A-8745-EF78-7DFB-20CA8D4509E2}"/>
                </a:ext>
              </a:extLst>
            </p:cNvPr>
            <p:cNvSpPr/>
            <p:nvPr/>
          </p:nvSpPr>
          <p:spPr>
            <a:xfrm>
              <a:off x="3540810" y="4676139"/>
              <a:ext cx="3091815" cy="943610"/>
            </a:xfrm>
            <a:custGeom>
              <a:avLst/>
              <a:gdLst/>
              <a:ahLst/>
              <a:cxnLst/>
              <a:rect l="l" t="t" r="r" b="b"/>
              <a:pathLst>
                <a:path w="3091815" h="943610">
                  <a:moveTo>
                    <a:pt x="3091294" y="0"/>
                  </a:moveTo>
                  <a:lnTo>
                    <a:pt x="3083420" y="0"/>
                  </a:lnTo>
                  <a:lnTo>
                    <a:pt x="3083420" y="934720"/>
                  </a:lnTo>
                  <a:lnTo>
                    <a:pt x="3083420" y="935304"/>
                  </a:lnTo>
                  <a:lnTo>
                    <a:pt x="3083420" y="939228"/>
                  </a:lnTo>
                  <a:lnTo>
                    <a:pt x="3083420" y="939800"/>
                  </a:lnTo>
                  <a:lnTo>
                    <a:pt x="5905" y="939800"/>
                  </a:lnTo>
                  <a:lnTo>
                    <a:pt x="5905" y="937272"/>
                  </a:lnTo>
                  <a:lnTo>
                    <a:pt x="7874" y="939228"/>
                  </a:lnTo>
                  <a:lnTo>
                    <a:pt x="3083420" y="939228"/>
                  </a:lnTo>
                  <a:lnTo>
                    <a:pt x="3083420" y="935304"/>
                  </a:lnTo>
                  <a:lnTo>
                    <a:pt x="7874" y="935304"/>
                  </a:lnTo>
                  <a:lnTo>
                    <a:pt x="5905" y="935304"/>
                  </a:lnTo>
                  <a:lnTo>
                    <a:pt x="5905" y="934720"/>
                  </a:lnTo>
                  <a:lnTo>
                    <a:pt x="7874" y="934720"/>
                  </a:lnTo>
                  <a:lnTo>
                    <a:pt x="7874" y="0"/>
                  </a:lnTo>
                  <a:lnTo>
                    <a:pt x="0" y="0"/>
                  </a:lnTo>
                  <a:lnTo>
                    <a:pt x="0" y="934720"/>
                  </a:lnTo>
                  <a:lnTo>
                    <a:pt x="0" y="939800"/>
                  </a:lnTo>
                  <a:lnTo>
                    <a:pt x="0" y="943610"/>
                  </a:lnTo>
                  <a:lnTo>
                    <a:pt x="3091294" y="943610"/>
                  </a:lnTo>
                  <a:lnTo>
                    <a:pt x="3091294" y="939800"/>
                  </a:lnTo>
                  <a:lnTo>
                    <a:pt x="3085388" y="939800"/>
                  </a:lnTo>
                  <a:lnTo>
                    <a:pt x="3085388" y="939228"/>
                  </a:lnTo>
                  <a:lnTo>
                    <a:pt x="3091294" y="939228"/>
                  </a:lnTo>
                  <a:lnTo>
                    <a:pt x="3091294" y="935304"/>
                  </a:lnTo>
                  <a:lnTo>
                    <a:pt x="3087357" y="935304"/>
                  </a:lnTo>
                  <a:lnTo>
                    <a:pt x="3085388" y="937272"/>
                  </a:lnTo>
                  <a:lnTo>
                    <a:pt x="3085388" y="934720"/>
                  </a:lnTo>
                  <a:lnTo>
                    <a:pt x="3091294" y="934720"/>
                  </a:lnTo>
                  <a:lnTo>
                    <a:pt x="3091294" y="0"/>
                  </a:lnTo>
                  <a:close/>
                </a:path>
              </a:pathLst>
            </a:custGeom>
            <a:solidFill>
              <a:srgbClr val="000000"/>
            </a:solidFill>
          </p:spPr>
          <p:txBody>
            <a:bodyPr wrap="square" lIns="0" tIns="0" rIns="0" bIns="0" rtlCol="0"/>
            <a:lstStyle/>
            <a:p>
              <a:endParaRPr/>
            </a:p>
          </p:txBody>
        </p:sp>
      </p:grpSp>
      <p:sp>
        <p:nvSpPr>
          <p:cNvPr id="30" name="object 12">
            <a:extLst>
              <a:ext uri="{FF2B5EF4-FFF2-40B4-BE49-F238E27FC236}">
                <a16:creationId xmlns:a16="http://schemas.microsoft.com/office/drawing/2014/main" id="{8A8AE5C1-A8AE-870D-BA98-85C9B848C42C}"/>
              </a:ext>
            </a:extLst>
          </p:cNvPr>
          <p:cNvSpPr/>
          <p:nvPr/>
        </p:nvSpPr>
        <p:spPr>
          <a:xfrm>
            <a:off x="9808903" y="5012532"/>
            <a:ext cx="1149724" cy="161941"/>
          </a:xfrm>
          <a:custGeom>
            <a:avLst/>
            <a:gdLst/>
            <a:ahLst/>
            <a:cxnLst/>
            <a:rect l="l" t="t" r="r" b="b"/>
            <a:pathLst>
              <a:path w="1266825" h="178435">
                <a:moveTo>
                  <a:pt x="5491" y="124001"/>
                </a:moveTo>
                <a:lnTo>
                  <a:pt x="2177" y="152157"/>
                </a:lnTo>
                <a:lnTo>
                  <a:pt x="0" y="178075"/>
                </a:lnTo>
                <a:lnTo>
                  <a:pt x="5491" y="178075"/>
                </a:lnTo>
                <a:lnTo>
                  <a:pt x="5491" y="124001"/>
                </a:lnTo>
                <a:close/>
              </a:path>
              <a:path w="1266825" h="178435">
                <a:moveTo>
                  <a:pt x="75033" y="0"/>
                </a:moveTo>
                <a:lnTo>
                  <a:pt x="35461" y="12429"/>
                </a:lnTo>
                <a:lnTo>
                  <a:pt x="8115" y="49757"/>
                </a:lnTo>
                <a:lnTo>
                  <a:pt x="5491" y="62851"/>
                </a:lnTo>
                <a:lnTo>
                  <a:pt x="5491" y="124001"/>
                </a:lnTo>
                <a:lnTo>
                  <a:pt x="8153" y="101391"/>
                </a:lnTo>
                <a:lnTo>
                  <a:pt x="15989" y="51066"/>
                </a:lnTo>
                <a:lnTo>
                  <a:pt x="25912" y="33021"/>
                </a:lnTo>
                <a:lnTo>
                  <a:pt x="38860" y="19886"/>
                </a:lnTo>
                <a:lnTo>
                  <a:pt x="55133" y="11539"/>
                </a:lnTo>
                <a:lnTo>
                  <a:pt x="75033" y="7857"/>
                </a:lnTo>
                <a:lnTo>
                  <a:pt x="75033" y="0"/>
                </a:lnTo>
                <a:close/>
              </a:path>
              <a:path w="1266825" h="178435">
                <a:moveTo>
                  <a:pt x="1259854" y="120959"/>
                </a:moveTo>
                <a:lnTo>
                  <a:pt x="1259854" y="178075"/>
                </a:lnTo>
                <a:lnTo>
                  <a:pt x="1266817" y="178075"/>
                </a:lnTo>
                <a:lnTo>
                  <a:pt x="1263423" y="147614"/>
                </a:lnTo>
                <a:lnTo>
                  <a:pt x="1259854" y="120959"/>
                </a:lnTo>
                <a:close/>
              </a:path>
              <a:path w="1266825" h="178435">
                <a:moveTo>
                  <a:pt x="1190312" y="0"/>
                </a:moveTo>
                <a:lnTo>
                  <a:pt x="1190312" y="7857"/>
                </a:lnTo>
                <a:lnTo>
                  <a:pt x="1210360" y="11413"/>
                </a:lnTo>
                <a:lnTo>
                  <a:pt x="1226535" y="19731"/>
                </a:lnTo>
                <a:lnTo>
                  <a:pt x="1239360" y="32914"/>
                </a:lnTo>
                <a:lnTo>
                  <a:pt x="1249357" y="51066"/>
                </a:lnTo>
                <a:lnTo>
                  <a:pt x="1256938" y="99182"/>
                </a:lnTo>
                <a:lnTo>
                  <a:pt x="1259854" y="120959"/>
                </a:lnTo>
                <a:lnTo>
                  <a:pt x="1259854" y="69397"/>
                </a:lnTo>
                <a:lnTo>
                  <a:pt x="1254936" y="42737"/>
                </a:lnTo>
                <a:lnTo>
                  <a:pt x="1239615" y="20197"/>
                </a:lnTo>
                <a:lnTo>
                  <a:pt x="1217028" y="4908"/>
                </a:lnTo>
                <a:lnTo>
                  <a:pt x="1190312" y="0"/>
                </a:lnTo>
                <a:close/>
              </a:path>
            </a:pathLst>
          </a:custGeom>
          <a:solidFill>
            <a:srgbClr val="000000"/>
          </a:solidFill>
        </p:spPr>
        <p:txBody>
          <a:bodyPr wrap="square" lIns="0" tIns="0" rIns="0" bIns="0" rtlCol="0"/>
          <a:lstStyle/>
          <a:p>
            <a:endParaRPr/>
          </a:p>
        </p:txBody>
      </p:sp>
      <p:grpSp>
        <p:nvGrpSpPr>
          <p:cNvPr id="31" name="object 13">
            <a:extLst>
              <a:ext uri="{FF2B5EF4-FFF2-40B4-BE49-F238E27FC236}">
                <a16:creationId xmlns:a16="http://schemas.microsoft.com/office/drawing/2014/main" id="{BD063AC0-925F-D462-27EF-949869B0C8C0}"/>
              </a:ext>
            </a:extLst>
          </p:cNvPr>
          <p:cNvGrpSpPr/>
          <p:nvPr/>
        </p:nvGrpSpPr>
        <p:grpSpPr>
          <a:xfrm>
            <a:off x="6224792" y="3401136"/>
            <a:ext cx="514638" cy="497925"/>
            <a:chOff x="2997612" y="2722940"/>
            <a:chExt cx="567055" cy="548640"/>
          </a:xfrm>
        </p:grpSpPr>
        <p:sp>
          <p:nvSpPr>
            <p:cNvPr id="32" name="object 14">
              <a:extLst>
                <a:ext uri="{FF2B5EF4-FFF2-40B4-BE49-F238E27FC236}">
                  <a16:creationId xmlns:a16="http://schemas.microsoft.com/office/drawing/2014/main" id="{60363A72-C924-6B79-FD06-04DAE9B6B751}"/>
                </a:ext>
              </a:extLst>
            </p:cNvPr>
            <p:cNvSpPr/>
            <p:nvPr/>
          </p:nvSpPr>
          <p:spPr>
            <a:xfrm>
              <a:off x="2997612" y="2722940"/>
              <a:ext cx="74930" cy="548640"/>
            </a:xfrm>
            <a:custGeom>
              <a:avLst/>
              <a:gdLst/>
              <a:ahLst/>
              <a:cxnLst/>
              <a:rect l="l" t="t" r="r" b="b"/>
              <a:pathLst>
                <a:path w="74930" h="548639">
                  <a:moveTo>
                    <a:pt x="49858" y="109987"/>
                  </a:moveTo>
                  <a:lnTo>
                    <a:pt x="24930" y="109987"/>
                  </a:lnTo>
                  <a:lnTo>
                    <a:pt x="24930" y="548629"/>
                  </a:lnTo>
                  <a:lnTo>
                    <a:pt x="49858" y="548629"/>
                  </a:lnTo>
                  <a:lnTo>
                    <a:pt x="49858" y="109987"/>
                  </a:lnTo>
                  <a:close/>
                </a:path>
                <a:path w="74930" h="548639">
                  <a:moveTo>
                    <a:pt x="36738" y="0"/>
                  </a:moveTo>
                  <a:lnTo>
                    <a:pt x="0" y="123082"/>
                  </a:lnTo>
                  <a:lnTo>
                    <a:pt x="24930" y="123082"/>
                  </a:lnTo>
                  <a:lnTo>
                    <a:pt x="24930" y="109987"/>
                  </a:lnTo>
                  <a:lnTo>
                    <a:pt x="70740" y="109987"/>
                  </a:lnTo>
                  <a:lnTo>
                    <a:pt x="36738" y="0"/>
                  </a:lnTo>
                  <a:close/>
                </a:path>
                <a:path w="74930" h="548639">
                  <a:moveTo>
                    <a:pt x="70740" y="109987"/>
                  </a:moveTo>
                  <a:lnTo>
                    <a:pt x="49858" y="109987"/>
                  </a:lnTo>
                  <a:lnTo>
                    <a:pt x="49858" y="123082"/>
                  </a:lnTo>
                  <a:lnTo>
                    <a:pt x="74789" y="123082"/>
                  </a:lnTo>
                  <a:lnTo>
                    <a:pt x="70740" y="109987"/>
                  </a:lnTo>
                  <a:close/>
                </a:path>
              </a:pathLst>
            </a:custGeom>
            <a:solidFill>
              <a:srgbClr val="0000FF"/>
            </a:solidFill>
          </p:spPr>
          <p:txBody>
            <a:bodyPr wrap="square" lIns="0" tIns="0" rIns="0" bIns="0" rtlCol="0"/>
            <a:lstStyle/>
            <a:p>
              <a:endParaRPr/>
            </a:p>
          </p:txBody>
        </p:sp>
        <p:sp>
          <p:nvSpPr>
            <p:cNvPr id="33" name="object 15">
              <a:extLst>
                <a:ext uri="{FF2B5EF4-FFF2-40B4-BE49-F238E27FC236}">
                  <a16:creationId xmlns:a16="http://schemas.microsoft.com/office/drawing/2014/main" id="{D7CAAFAF-52B0-B50B-C134-F079FE24F74C}"/>
                </a:ext>
              </a:extLst>
            </p:cNvPr>
            <p:cNvSpPr/>
            <p:nvPr/>
          </p:nvSpPr>
          <p:spPr>
            <a:xfrm>
              <a:off x="3231165"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34" name="object 16">
              <a:extLst>
                <a:ext uri="{FF2B5EF4-FFF2-40B4-BE49-F238E27FC236}">
                  <a16:creationId xmlns:a16="http://schemas.microsoft.com/office/drawing/2014/main" id="{DDDBBDEB-7F04-E7A0-71F6-67E7B35C116C}"/>
                </a:ext>
              </a:extLst>
            </p:cNvPr>
            <p:cNvSpPr/>
            <p:nvPr/>
          </p:nvSpPr>
          <p:spPr>
            <a:xfrm>
              <a:off x="3227228"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grpSp>
      <p:sp>
        <p:nvSpPr>
          <p:cNvPr id="35" name="object 17">
            <a:extLst>
              <a:ext uri="{FF2B5EF4-FFF2-40B4-BE49-F238E27FC236}">
                <a16:creationId xmlns:a16="http://schemas.microsoft.com/office/drawing/2014/main" id="{48F00513-752D-8BB5-21DE-8C0417D6761A}"/>
              </a:ext>
            </a:extLst>
          </p:cNvPr>
          <p:cNvSpPr txBox="1"/>
          <p:nvPr/>
        </p:nvSpPr>
        <p:spPr>
          <a:xfrm>
            <a:off x="8580594" y="3916041"/>
            <a:ext cx="534232" cy="346795"/>
          </a:xfrm>
          <a:prstGeom prst="rect">
            <a:avLst/>
          </a:prstGeom>
        </p:spPr>
        <p:txBody>
          <a:bodyPr vert="horz" wrap="square" lIns="0" tIns="11526" rIns="0" bIns="0" rtlCol="0">
            <a:spAutoFit/>
          </a:bodyPr>
          <a:lstStyle/>
          <a:p>
            <a:pPr marL="11527">
              <a:spcBef>
                <a:spcPts val="91"/>
              </a:spcBef>
            </a:pPr>
            <a:r>
              <a:rPr sz="3267" spc="-27" baseline="5787" dirty="0">
                <a:latin typeface="Times New Roman"/>
                <a:cs typeface="Times New Roman"/>
              </a:rPr>
              <a:t>a</a:t>
            </a:r>
            <a:r>
              <a:rPr sz="1452" spc="-18" dirty="0">
                <a:latin typeface="Times New Roman"/>
                <a:cs typeface="Times New Roman"/>
              </a:rPr>
              <a:t>i,k</a:t>
            </a:r>
            <a:endParaRPr sz="1452" dirty="0">
              <a:latin typeface="Times New Roman"/>
              <a:cs typeface="Times New Roman"/>
            </a:endParaRPr>
          </a:p>
        </p:txBody>
      </p:sp>
      <p:sp>
        <p:nvSpPr>
          <p:cNvPr id="36" name="object 18">
            <a:extLst>
              <a:ext uri="{FF2B5EF4-FFF2-40B4-BE49-F238E27FC236}">
                <a16:creationId xmlns:a16="http://schemas.microsoft.com/office/drawing/2014/main" id="{0177B66D-CFA3-88D8-EDC7-1212EAFC06A1}"/>
              </a:ext>
            </a:extLst>
          </p:cNvPr>
          <p:cNvSpPr txBox="1"/>
          <p:nvPr/>
        </p:nvSpPr>
        <p:spPr>
          <a:xfrm>
            <a:off x="9711862" y="3916041"/>
            <a:ext cx="595051" cy="346795"/>
          </a:xfrm>
          <a:prstGeom prst="rect">
            <a:avLst/>
          </a:prstGeom>
        </p:spPr>
        <p:txBody>
          <a:bodyPr vert="horz" wrap="square" lIns="0" tIns="11526" rIns="0" bIns="0" rtlCol="0">
            <a:spAutoFit/>
          </a:bodyPr>
          <a:lstStyle/>
          <a:p>
            <a:pPr marL="11527">
              <a:spcBef>
                <a:spcPts val="91"/>
              </a:spcBef>
            </a:pPr>
            <a:r>
              <a:rPr sz="3267" spc="-14" baseline="5787" dirty="0">
                <a:latin typeface="Times New Roman"/>
                <a:cs typeface="Times New Roman"/>
              </a:rPr>
              <a:t>a</a:t>
            </a:r>
            <a:r>
              <a:rPr sz="1452" spc="-9" dirty="0">
                <a:latin typeface="Times New Roman"/>
                <a:cs typeface="Times New Roman"/>
              </a:rPr>
              <a:t>i,k+1</a:t>
            </a:r>
            <a:endParaRPr sz="1452" dirty="0">
              <a:latin typeface="Times New Roman"/>
              <a:cs typeface="Times New Roman"/>
            </a:endParaRPr>
          </a:p>
        </p:txBody>
      </p:sp>
      <p:grpSp>
        <p:nvGrpSpPr>
          <p:cNvPr id="37" name="object 19">
            <a:extLst>
              <a:ext uri="{FF2B5EF4-FFF2-40B4-BE49-F238E27FC236}">
                <a16:creationId xmlns:a16="http://schemas.microsoft.com/office/drawing/2014/main" id="{1F064397-F78E-D4C6-C8E4-4D691C2BDF87}"/>
              </a:ext>
            </a:extLst>
          </p:cNvPr>
          <p:cNvGrpSpPr/>
          <p:nvPr/>
        </p:nvGrpSpPr>
        <p:grpSpPr>
          <a:xfrm>
            <a:off x="6079512" y="3401136"/>
            <a:ext cx="5239743" cy="534809"/>
            <a:chOff x="2837536" y="2722940"/>
            <a:chExt cx="5773420" cy="589280"/>
          </a:xfrm>
        </p:grpSpPr>
        <p:sp>
          <p:nvSpPr>
            <p:cNvPr id="38" name="object 20">
              <a:extLst>
                <a:ext uri="{FF2B5EF4-FFF2-40B4-BE49-F238E27FC236}">
                  <a16:creationId xmlns:a16="http://schemas.microsoft.com/office/drawing/2014/main" id="{B2088872-5E4C-6991-0283-9F583F944E8D}"/>
                </a:ext>
              </a:extLst>
            </p:cNvPr>
            <p:cNvSpPr/>
            <p:nvPr/>
          </p:nvSpPr>
          <p:spPr>
            <a:xfrm>
              <a:off x="2837535" y="3213963"/>
              <a:ext cx="5773420" cy="98425"/>
            </a:xfrm>
            <a:custGeom>
              <a:avLst/>
              <a:gdLst/>
              <a:ahLst/>
              <a:cxnLst/>
              <a:rect l="l" t="t" r="r" b="b"/>
              <a:pathLst>
                <a:path w="5773420" h="98425">
                  <a:moveTo>
                    <a:pt x="5773217" y="32740"/>
                  </a:moveTo>
                  <a:lnTo>
                    <a:pt x="5765343" y="28803"/>
                  </a:lnTo>
                  <a:lnTo>
                    <a:pt x="5707608" y="0"/>
                  </a:lnTo>
                  <a:lnTo>
                    <a:pt x="5707608" y="28803"/>
                  </a:lnTo>
                  <a:lnTo>
                    <a:pt x="0" y="28803"/>
                  </a:lnTo>
                  <a:lnTo>
                    <a:pt x="0" y="36664"/>
                  </a:lnTo>
                  <a:lnTo>
                    <a:pt x="192874" y="36664"/>
                  </a:lnTo>
                  <a:lnTo>
                    <a:pt x="192874" y="98209"/>
                  </a:lnTo>
                  <a:lnTo>
                    <a:pt x="202057" y="98209"/>
                  </a:lnTo>
                  <a:lnTo>
                    <a:pt x="202057" y="36664"/>
                  </a:lnTo>
                  <a:lnTo>
                    <a:pt x="1504962" y="36664"/>
                  </a:lnTo>
                  <a:lnTo>
                    <a:pt x="1504962" y="98209"/>
                  </a:lnTo>
                  <a:lnTo>
                    <a:pt x="1514157" y="98209"/>
                  </a:lnTo>
                  <a:lnTo>
                    <a:pt x="1514157" y="36664"/>
                  </a:lnTo>
                  <a:lnTo>
                    <a:pt x="2817063" y="36664"/>
                  </a:lnTo>
                  <a:lnTo>
                    <a:pt x="2817063" y="98209"/>
                  </a:lnTo>
                  <a:lnTo>
                    <a:pt x="2826245" y="98209"/>
                  </a:lnTo>
                  <a:lnTo>
                    <a:pt x="2826245" y="36664"/>
                  </a:lnTo>
                  <a:lnTo>
                    <a:pt x="4129151" y="36664"/>
                  </a:lnTo>
                  <a:lnTo>
                    <a:pt x="4129151" y="98209"/>
                  </a:lnTo>
                  <a:lnTo>
                    <a:pt x="4138345" y="98209"/>
                  </a:lnTo>
                  <a:lnTo>
                    <a:pt x="4138345" y="36664"/>
                  </a:lnTo>
                  <a:lnTo>
                    <a:pt x="5441251" y="36664"/>
                  </a:lnTo>
                  <a:lnTo>
                    <a:pt x="5441251" y="98209"/>
                  </a:lnTo>
                  <a:lnTo>
                    <a:pt x="5450433" y="98209"/>
                  </a:lnTo>
                  <a:lnTo>
                    <a:pt x="5450433" y="36664"/>
                  </a:lnTo>
                  <a:lnTo>
                    <a:pt x="5707608" y="36664"/>
                  </a:lnTo>
                  <a:lnTo>
                    <a:pt x="5707608" y="65468"/>
                  </a:lnTo>
                  <a:lnTo>
                    <a:pt x="5765343" y="36664"/>
                  </a:lnTo>
                  <a:lnTo>
                    <a:pt x="5773217" y="32740"/>
                  </a:lnTo>
                  <a:close/>
                </a:path>
              </a:pathLst>
            </a:custGeom>
            <a:solidFill>
              <a:srgbClr val="000000"/>
            </a:solidFill>
          </p:spPr>
          <p:txBody>
            <a:bodyPr wrap="square" lIns="0" tIns="0" rIns="0" bIns="0" rtlCol="0"/>
            <a:lstStyle/>
            <a:p>
              <a:endParaRPr/>
            </a:p>
          </p:txBody>
        </p:sp>
        <p:sp>
          <p:nvSpPr>
            <p:cNvPr id="39" name="object 21">
              <a:extLst>
                <a:ext uri="{FF2B5EF4-FFF2-40B4-BE49-F238E27FC236}">
                  <a16:creationId xmlns:a16="http://schemas.microsoft.com/office/drawing/2014/main" id="{F89B3F2C-93A5-D303-6E1E-D073D4C01BCE}"/>
                </a:ext>
              </a:extLst>
            </p:cNvPr>
            <p:cNvSpPr/>
            <p:nvPr/>
          </p:nvSpPr>
          <p:spPr>
            <a:xfrm>
              <a:off x="4309707" y="2722943"/>
              <a:ext cx="4011295" cy="546100"/>
            </a:xfrm>
            <a:custGeom>
              <a:avLst/>
              <a:gdLst/>
              <a:ahLst/>
              <a:cxnLst/>
              <a:rect l="l" t="t" r="r" b="b"/>
              <a:pathLst>
                <a:path w="4011295" h="546100">
                  <a:moveTo>
                    <a:pt x="74777" y="144030"/>
                  </a:moveTo>
                  <a:lnTo>
                    <a:pt x="71094" y="132245"/>
                  </a:lnTo>
                  <a:lnTo>
                    <a:pt x="36728" y="22263"/>
                  </a:lnTo>
                  <a:lnTo>
                    <a:pt x="0" y="144030"/>
                  </a:lnTo>
                  <a:lnTo>
                    <a:pt x="24930" y="144030"/>
                  </a:lnTo>
                  <a:lnTo>
                    <a:pt x="24930" y="546011"/>
                  </a:lnTo>
                  <a:lnTo>
                    <a:pt x="49847" y="546011"/>
                  </a:lnTo>
                  <a:lnTo>
                    <a:pt x="49847" y="144030"/>
                  </a:lnTo>
                  <a:lnTo>
                    <a:pt x="74777" y="144030"/>
                  </a:lnTo>
                  <a:close/>
                </a:path>
                <a:path w="4011295" h="546100">
                  <a:moveTo>
                    <a:pt x="1386878" y="144030"/>
                  </a:moveTo>
                  <a:lnTo>
                    <a:pt x="1383195" y="132245"/>
                  </a:lnTo>
                  <a:lnTo>
                    <a:pt x="1348828" y="22263"/>
                  </a:lnTo>
                  <a:lnTo>
                    <a:pt x="1312087" y="144030"/>
                  </a:lnTo>
                  <a:lnTo>
                    <a:pt x="1337017" y="144030"/>
                  </a:lnTo>
                  <a:lnTo>
                    <a:pt x="1337017" y="546011"/>
                  </a:lnTo>
                  <a:lnTo>
                    <a:pt x="1361948" y="546011"/>
                  </a:lnTo>
                  <a:lnTo>
                    <a:pt x="1361948" y="144030"/>
                  </a:lnTo>
                  <a:lnTo>
                    <a:pt x="1386878" y="144030"/>
                  </a:lnTo>
                  <a:close/>
                </a:path>
                <a:path w="4011295" h="546100">
                  <a:moveTo>
                    <a:pt x="2698966" y="144030"/>
                  </a:moveTo>
                  <a:lnTo>
                    <a:pt x="2695283" y="132245"/>
                  </a:lnTo>
                  <a:lnTo>
                    <a:pt x="2660916" y="22263"/>
                  </a:lnTo>
                  <a:lnTo>
                    <a:pt x="2624188" y="144030"/>
                  </a:lnTo>
                  <a:lnTo>
                    <a:pt x="2649118" y="144030"/>
                  </a:lnTo>
                  <a:lnTo>
                    <a:pt x="2649118" y="546011"/>
                  </a:lnTo>
                  <a:lnTo>
                    <a:pt x="2674048" y="546011"/>
                  </a:lnTo>
                  <a:lnTo>
                    <a:pt x="2674048" y="144030"/>
                  </a:lnTo>
                  <a:lnTo>
                    <a:pt x="2698966" y="144030"/>
                  </a:lnTo>
                  <a:close/>
                </a:path>
                <a:path w="4011295" h="546100">
                  <a:moveTo>
                    <a:pt x="4011066" y="123088"/>
                  </a:moveTo>
                  <a:lnTo>
                    <a:pt x="4007015" y="109994"/>
                  </a:lnTo>
                  <a:lnTo>
                    <a:pt x="3973017" y="0"/>
                  </a:lnTo>
                  <a:lnTo>
                    <a:pt x="3936276" y="123088"/>
                  </a:lnTo>
                  <a:lnTo>
                    <a:pt x="3961206" y="123088"/>
                  </a:lnTo>
                  <a:lnTo>
                    <a:pt x="3961206" y="523760"/>
                  </a:lnTo>
                  <a:lnTo>
                    <a:pt x="3986136" y="523760"/>
                  </a:lnTo>
                  <a:lnTo>
                    <a:pt x="3986136" y="123088"/>
                  </a:lnTo>
                  <a:lnTo>
                    <a:pt x="4011066" y="123088"/>
                  </a:lnTo>
                  <a:close/>
                </a:path>
              </a:pathLst>
            </a:custGeom>
            <a:solidFill>
              <a:srgbClr val="0000FF"/>
            </a:solidFill>
          </p:spPr>
          <p:txBody>
            <a:bodyPr wrap="square" lIns="0" tIns="0" rIns="0" bIns="0" rtlCol="0"/>
            <a:lstStyle/>
            <a:p>
              <a:endParaRPr/>
            </a:p>
          </p:txBody>
        </p:sp>
        <p:sp>
          <p:nvSpPr>
            <p:cNvPr id="40" name="object 22">
              <a:extLst>
                <a:ext uri="{FF2B5EF4-FFF2-40B4-BE49-F238E27FC236}">
                  <a16:creationId xmlns:a16="http://schemas.microsoft.com/office/drawing/2014/main" id="{494574DD-EE16-E659-5895-322613C5B5CB}"/>
                </a:ext>
              </a:extLst>
            </p:cNvPr>
            <p:cNvSpPr/>
            <p:nvPr/>
          </p:nvSpPr>
          <p:spPr>
            <a:xfrm>
              <a:off x="454325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1" name="object 23">
              <a:extLst>
                <a:ext uri="{FF2B5EF4-FFF2-40B4-BE49-F238E27FC236}">
                  <a16:creationId xmlns:a16="http://schemas.microsoft.com/office/drawing/2014/main" id="{EAAA8D9F-3D4A-1609-5869-8CBA21F72DC4}"/>
                </a:ext>
              </a:extLst>
            </p:cNvPr>
            <p:cNvSpPr/>
            <p:nvPr/>
          </p:nvSpPr>
          <p:spPr>
            <a:xfrm>
              <a:off x="4539322" y="3046357"/>
              <a:ext cx="337820" cy="204470"/>
            </a:xfrm>
            <a:custGeom>
              <a:avLst/>
              <a:gdLst/>
              <a:ahLst/>
              <a:cxnLst/>
              <a:rect l="l" t="t" r="r" b="b"/>
              <a:pathLst>
                <a:path w="337820" h="204469">
                  <a:moveTo>
                    <a:pt x="337209" y="0"/>
                  </a:moveTo>
                  <a:lnTo>
                    <a:pt x="0" y="0"/>
                  </a:lnTo>
                  <a:lnTo>
                    <a:pt x="0" y="204262"/>
                  </a:lnTo>
                  <a:lnTo>
                    <a:pt x="337209" y="204262"/>
                  </a:lnTo>
                  <a:lnTo>
                    <a:pt x="337209" y="200334"/>
                  </a:lnTo>
                  <a:lnTo>
                    <a:pt x="9184" y="200334"/>
                  </a:lnTo>
                  <a:lnTo>
                    <a:pt x="3937" y="196406"/>
                  </a:lnTo>
                  <a:lnTo>
                    <a:pt x="9184" y="196406"/>
                  </a:lnTo>
                  <a:lnTo>
                    <a:pt x="9184" y="7856"/>
                  </a:lnTo>
                  <a:lnTo>
                    <a:pt x="3937" y="7856"/>
                  </a:lnTo>
                  <a:lnTo>
                    <a:pt x="9184" y="3928"/>
                  </a:lnTo>
                  <a:lnTo>
                    <a:pt x="337209" y="3928"/>
                  </a:lnTo>
                  <a:lnTo>
                    <a:pt x="337209" y="0"/>
                  </a:lnTo>
                  <a:close/>
                </a:path>
                <a:path w="337820" h="204469">
                  <a:moveTo>
                    <a:pt x="9184" y="196406"/>
                  </a:moveTo>
                  <a:lnTo>
                    <a:pt x="3937" y="196406"/>
                  </a:lnTo>
                  <a:lnTo>
                    <a:pt x="9184" y="200334"/>
                  </a:lnTo>
                  <a:lnTo>
                    <a:pt x="9184" y="196406"/>
                  </a:lnTo>
                  <a:close/>
                </a:path>
                <a:path w="337820" h="204469">
                  <a:moveTo>
                    <a:pt x="328024" y="196406"/>
                  </a:moveTo>
                  <a:lnTo>
                    <a:pt x="9184" y="196406"/>
                  </a:lnTo>
                  <a:lnTo>
                    <a:pt x="9184" y="200334"/>
                  </a:lnTo>
                  <a:lnTo>
                    <a:pt x="328024" y="200334"/>
                  </a:lnTo>
                  <a:lnTo>
                    <a:pt x="328024" y="196406"/>
                  </a:lnTo>
                  <a:close/>
                </a:path>
                <a:path w="337820" h="204469">
                  <a:moveTo>
                    <a:pt x="328024" y="3928"/>
                  </a:moveTo>
                  <a:lnTo>
                    <a:pt x="328024" y="200334"/>
                  </a:lnTo>
                  <a:lnTo>
                    <a:pt x="331960" y="196406"/>
                  </a:lnTo>
                  <a:lnTo>
                    <a:pt x="337209" y="196406"/>
                  </a:lnTo>
                  <a:lnTo>
                    <a:pt x="337209" y="7856"/>
                  </a:lnTo>
                  <a:lnTo>
                    <a:pt x="331960" y="7856"/>
                  </a:lnTo>
                  <a:lnTo>
                    <a:pt x="328024" y="3928"/>
                  </a:lnTo>
                  <a:close/>
                </a:path>
                <a:path w="337820" h="204469">
                  <a:moveTo>
                    <a:pt x="337209" y="196406"/>
                  </a:moveTo>
                  <a:lnTo>
                    <a:pt x="331960" y="196406"/>
                  </a:lnTo>
                  <a:lnTo>
                    <a:pt x="328024" y="200334"/>
                  </a:lnTo>
                  <a:lnTo>
                    <a:pt x="337209" y="200334"/>
                  </a:lnTo>
                  <a:lnTo>
                    <a:pt x="337209" y="196406"/>
                  </a:lnTo>
                  <a:close/>
                </a:path>
                <a:path w="337820" h="204469">
                  <a:moveTo>
                    <a:pt x="9184" y="3928"/>
                  </a:moveTo>
                  <a:lnTo>
                    <a:pt x="3937" y="7856"/>
                  </a:lnTo>
                  <a:lnTo>
                    <a:pt x="9184" y="7856"/>
                  </a:lnTo>
                  <a:lnTo>
                    <a:pt x="9184" y="3928"/>
                  </a:lnTo>
                  <a:close/>
                </a:path>
                <a:path w="337820" h="204469">
                  <a:moveTo>
                    <a:pt x="328024" y="3928"/>
                  </a:moveTo>
                  <a:lnTo>
                    <a:pt x="9184" y="3928"/>
                  </a:lnTo>
                  <a:lnTo>
                    <a:pt x="9184" y="7856"/>
                  </a:lnTo>
                  <a:lnTo>
                    <a:pt x="328024" y="7856"/>
                  </a:lnTo>
                  <a:lnTo>
                    <a:pt x="328024" y="3928"/>
                  </a:lnTo>
                  <a:close/>
                </a:path>
                <a:path w="337820" h="204469">
                  <a:moveTo>
                    <a:pt x="337209" y="3928"/>
                  </a:moveTo>
                  <a:lnTo>
                    <a:pt x="328024" y="3928"/>
                  </a:lnTo>
                  <a:lnTo>
                    <a:pt x="331960" y="7856"/>
                  </a:lnTo>
                  <a:lnTo>
                    <a:pt x="337209" y="7856"/>
                  </a:lnTo>
                  <a:lnTo>
                    <a:pt x="337209" y="3928"/>
                  </a:lnTo>
                  <a:close/>
                </a:path>
              </a:pathLst>
            </a:custGeom>
            <a:solidFill>
              <a:srgbClr val="000000"/>
            </a:solidFill>
          </p:spPr>
          <p:txBody>
            <a:bodyPr wrap="square" lIns="0" tIns="0" rIns="0" bIns="0" rtlCol="0"/>
            <a:lstStyle/>
            <a:p>
              <a:endParaRPr/>
            </a:p>
          </p:txBody>
        </p:sp>
        <p:sp>
          <p:nvSpPr>
            <p:cNvPr id="42" name="object 24">
              <a:extLst>
                <a:ext uri="{FF2B5EF4-FFF2-40B4-BE49-F238E27FC236}">
                  <a16:creationId xmlns:a16="http://schemas.microsoft.com/office/drawing/2014/main" id="{B6F13C4D-26E8-89BD-06F3-D37A92B95C0F}"/>
                </a:ext>
              </a:extLst>
            </p:cNvPr>
            <p:cNvSpPr/>
            <p:nvPr/>
          </p:nvSpPr>
          <p:spPr>
            <a:xfrm>
              <a:off x="5658539" y="3050285"/>
              <a:ext cx="328295" cy="196850"/>
            </a:xfrm>
            <a:custGeom>
              <a:avLst/>
              <a:gdLst/>
              <a:ahLst/>
              <a:cxnLst/>
              <a:rect l="l" t="t" r="r" b="b"/>
              <a:pathLst>
                <a:path w="328295" h="196850">
                  <a:moveTo>
                    <a:pt x="328023" y="0"/>
                  </a:moveTo>
                  <a:lnTo>
                    <a:pt x="0" y="0"/>
                  </a:lnTo>
                  <a:lnTo>
                    <a:pt x="0" y="196407"/>
                  </a:lnTo>
                  <a:lnTo>
                    <a:pt x="328023" y="196407"/>
                  </a:lnTo>
                  <a:lnTo>
                    <a:pt x="328023" y="0"/>
                  </a:lnTo>
                  <a:close/>
                </a:path>
              </a:pathLst>
            </a:custGeom>
            <a:solidFill>
              <a:srgbClr val="99CCFF"/>
            </a:solidFill>
          </p:spPr>
          <p:txBody>
            <a:bodyPr wrap="square" lIns="0" tIns="0" rIns="0" bIns="0" rtlCol="0"/>
            <a:lstStyle/>
            <a:p>
              <a:endParaRPr/>
            </a:p>
          </p:txBody>
        </p:sp>
        <p:sp>
          <p:nvSpPr>
            <p:cNvPr id="43" name="object 25">
              <a:extLst>
                <a:ext uri="{FF2B5EF4-FFF2-40B4-BE49-F238E27FC236}">
                  <a16:creationId xmlns:a16="http://schemas.microsoft.com/office/drawing/2014/main" id="{848C3BB9-BA13-BEE3-C600-8807B939BACE}"/>
                </a:ext>
              </a:extLst>
            </p:cNvPr>
            <p:cNvSpPr/>
            <p:nvPr/>
          </p:nvSpPr>
          <p:spPr>
            <a:xfrm>
              <a:off x="5654603" y="3046357"/>
              <a:ext cx="337820" cy="204470"/>
            </a:xfrm>
            <a:custGeom>
              <a:avLst/>
              <a:gdLst/>
              <a:ahLst/>
              <a:cxnLst/>
              <a:rect l="l" t="t" r="r" b="b"/>
              <a:pathLst>
                <a:path w="337820" h="204469">
                  <a:moveTo>
                    <a:pt x="337207" y="0"/>
                  </a:moveTo>
                  <a:lnTo>
                    <a:pt x="0" y="0"/>
                  </a:lnTo>
                  <a:lnTo>
                    <a:pt x="0" y="204262"/>
                  </a:lnTo>
                  <a:lnTo>
                    <a:pt x="337207" y="204262"/>
                  </a:lnTo>
                  <a:lnTo>
                    <a:pt x="337207" y="200334"/>
                  </a:lnTo>
                  <a:lnTo>
                    <a:pt x="9184" y="200334"/>
                  </a:lnTo>
                  <a:lnTo>
                    <a:pt x="3935" y="196406"/>
                  </a:lnTo>
                  <a:lnTo>
                    <a:pt x="9184" y="196406"/>
                  </a:lnTo>
                  <a:lnTo>
                    <a:pt x="9184" y="7856"/>
                  </a:lnTo>
                  <a:lnTo>
                    <a:pt x="3935" y="7856"/>
                  </a:lnTo>
                  <a:lnTo>
                    <a:pt x="9184" y="3928"/>
                  </a:lnTo>
                  <a:lnTo>
                    <a:pt x="337207" y="3928"/>
                  </a:lnTo>
                  <a:lnTo>
                    <a:pt x="337207" y="0"/>
                  </a:lnTo>
                  <a:close/>
                </a:path>
                <a:path w="337820" h="204469">
                  <a:moveTo>
                    <a:pt x="9184" y="196406"/>
                  </a:moveTo>
                  <a:lnTo>
                    <a:pt x="3935" y="196406"/>
                  </a:lnTo>
                  <a:lnTo>
                    <a:pt x="9184" y="200334"/>
                  </a:lnTo>
                  <a:lnTo>
                    <a:pt x="9184" y="196406"/>
                  </a:lnTo>
                  <a:close/>
                </a:path>
                <a:path w="337820" h="204469">
                  <a:moveTo>
                    <a:pt x="328023" y="196406"/>
                  </a:moveTo>
                  <a:lnTo>
                    <a:pt x="9184" y="196406"/>
                  </a:lnTo>
                  <a:lnTo>
                    <a:pt x="9184" y="200334"/>
                  </a:lnTo>
                  <a:lnTo>
                    <a:pt x="328023" y="200334"/>
                  </a:lnTo>
                  <a:lnTo>
                    <a:pt x="328023" y="196406"/>
                  </a:lnTo>
                  <a:close/>
                </a:path>
                <a:path w="337820" h="204469">
                  <a:moveTo>
                    <a:pt x="328023" y="3928"/>
                  </a:moveTo>
                  <a:lnTo>
                    <a:pt x="328023" y="200334"/>
                  </a:lnTo>
                  <a:lnTo>
                    <a:pt x="331958" y="196406"/>
                  </a:lnTo>
                  <a:lnTo>
                    <a:pt x="337207" y="196406"/>
                  </a:lnTo>
                  <a:lnTo>
                    <a:pt x="337207" y="7856"/>
                  </a:lnTo>
                  <a:lnTo>
                    <a:pt x="331958" y="7856"/>
                  </a:lnTo>
                  <a:lnTo>
                    <a:pt x="328023" y="3928"/>
                  </a:lnTo>
                  <a:close/>
                </a:path>
                <a:path w="337820" h="204469">
                  <a:moveTo>
                    <a:pt x="337207" y="196406"/>
                  </a:moveTo>
                  <a:lnTo>
                    <a:pt x="331958" y="196406"/>
                  </a:lnTo>
                  <a:lnTo>
                    <a:pt x="328023" y="200334"/>
                  </a:lnTo>
                  <a:lnTo>
                    <a:pt x="337207" y="200334"/>
                  </a:lnTo>
                  <a:lnTo>
                    <a:pt x="337207" y="196406"/>
                  </a:lnTo>
                  <a:close/>
                </a:path>
                <a:path w="337820" h="204469">
                  <a:moveTo>
                    <a:pt x="9184" y="3928"/>
                  </a:moveTo>
                  <a:lnTo>
                    <a:pt x="3935" y="7856"/>
                  </a:lnTo>
                  <a:lnTo>
                    <a:pt x="9184" y="7856"/>
                  </a:lnTo>
                  <a:lnTo>
                    <a:pt x="9184" y="3928"/>
                  </a:lnTo>
                  <a:close/>
                </a:path>
                <a:path w="337820" h="204469">
                  <a:moveTo>
                    <a:pt x="328023" y="3928"/>
                  </a:moveTo>
                  <a:lnTo>
                    <a:pt x="9184" y="3928"/>
                  </a:lnTo>
                  <a:lnTo>
                    <a:pt x="9184" y="7856"/>
                  </a:lnTo>
                  <a:lnTo>
                    <a:pt x="328023" y="7856"/>
                  </a:lnTo>
                  <a:lnTo>
                    <a:pt x="328023" y="3928"/>
                  </a:lnTo>
                  <a:close/>
                </a:path>
                <a:path w="337820" h="204469">
                  <a:moveTo>
                    <a:pt x="337207" y="3928"/>
                  </a:moveTo>
                  <a:lnTo>
                    <a:pt x="328023" y="3928"/>
                  </a:lnTo>
                  <a:lnTo>
                    <a:pt x="331958" y="7856"/>
                  </a:lnTo>
                  <a:lnTo>
                    <a:pt x="337207" y="7856"/>
                  </a:lnTo>
                  <a:lnTo>
                    <a:pt x="337207" y="3928"/>
                  </a:lnTo>
                  <a:close/>
                </a:path>
              </a:pathLst>
            </a:custGeom>
            <a:solidFill>
              <a:srgbClr val="000000"/>
            </a:solidFill>
          </p:spPr>
          <p:txBody>
            <a:bodyPr wrap="square" lIns="0" tIns="0" rIns="0" bIns="0" rtlCol="0"/>
            <a:lstStyle/>
            <a:p>
              <a:endParaRPr/>
            </a:p>
          </p:txBody>
        </p:sp>
        <p:sp>
          <p:nvSpPr>
            <p:cNvPr id="44" name="object 26">
              <a:extLst>
                <a:ext uri="{FF2B5EF4-FFF2-40B4-BE49-F238E27FC236}">
                  <a16:creationId xmlns:a16="http://schemas.microsoft.com/office/drawing/2014/main" id="{ED1CB0ED-CC56-72AF-5E3B-581C833969A6}"/>
                </a:ext>
              </a:extLst>
            </p:cNvPr>
            <p:cNvSpPr/>
            <p:nvPr/>
          </p:nvSpPr>
          <p:spPr>
            <a:xfrm>
              <a:off x="7298656" y="3050285"/>
              <a:ext cx="196850" cy="196850"/>
            </a:xfrm>
            <a:custGeom>
              <a:avLst/>
              <a:gdLst/>
              <a:ahLst/>
              <a:cxnLst/>
              <a:rect l="l" t="t" r="r" b="b"/>
              <a:pathLst>
                <a:path w="196850" h="196850">
                  <a:moveTo>
                    <a:pt x="196814" y="0"/>
                  </a:moveTo>
                  <a:lnTo>
                    <a:pt x="0" y="0"/>
                  </a:lnTo>
                  <a:lnTo>
                    <a:pt x="0" y="196407"/>
                  </a:lnTo>
                  <a:lnTo>
                    <a:pt x="196814" y="196407"/>
                  </a:lnTo>
                  <a:lnTo>
                    <a:pt x="196814" y="0"/>
                  </a:lnTo>
                  <a:close/>
                </a:path>
              </a:pathLst>
            </a:custGeom>
            <a:solidFill>
              <a:srgbClr val="99CCFF"/>
            </a:solidFill>
          </p:spPr>
          <p:txBody>
            <a:bodyPr wrap="square" lIns="0" tIns="0" rIns="0" bIns="0" rtlCol="0"/>
            <a:lstStyle/>
            <a:p>
              <a:endParaRPr/>
            </a:p>
          </p:txBody>
        </p:sp>
        <p:sp>
          <p:nvSpPr>
            <p:cNvPr id="45" name="object 27">
              <a:extLst>
                <a:ext uri="{FF2B5EF4-FFF2-40B4-BE49-F238E27FC236}">
                  <a16:creationId xmlns:a16="http://schemas.microsoft.com/office/drawing/2014/main" id="{625CFC7D-637F-2EF3-DCD9-BB13CD1BA10E}"/>
                </a:ext>
              </a:extLst>
            </p:cNvPr>
            <p:cNvSpPr/>
            <p:nvPr/>
          </p:nvSpPr>
          <p:spPr>
            <a:xfrm>
              <a:off x="7294722" y="3046357"/>
              <a:ext cx="206375" cy="204470"/>
            </a:xfrm>
            <a:custGeom>
              <a:avLst/>
              <a:gdLst/>
              <a:ahLst/>
              <a:cxnLst/>
              <a:rect l="l" t="t" r="r" b="b"/>
              <a:pathLst>
                <a:path w="206375" h="204469">
                  <a:moveTo>
                    <a:pt x="205997" y="0"/>
                  </a:moveTo>
                  <a:lnTo>
                    <a:pt x="0" y="0"/>
                  </a:lnTo>
                  <a:lnTo>
                    <a:pt x="0" y="204262"/>
                  </a:lnTo>
                  <a:lnTo>
                    <a:pt x="205997" y="204262"/>
                  </a:lnTo>
                  <a:lnTo>
                    <a:pt x="205997" y="200334"/>
                  </a:lnTo>
                  <a:lnTo>
                    <a:pt x="9183" y="200334"/>
                  </a:lnTo>
                  <a:lnTo>
                    <a:pt x="3934" y="196406"/>
                  </a:lnTo>
                  <a:lnTo>
                    <a:pt x="9183" y="196406"/>
                  </a:lnTo>
                  <a:lnTo>
                    <a:pt x="9183" y="7856"/>
                  </a:lnTo>
                  <a:lnTo>
                    <a:pt x="3934" y="7856"/>
                  </a:lnTo>
                  <a:lnTo>
                    <a:pt x="9183" y="3928"/>
                  </a:lnTo>
                  <a:lnTo>
                    <a:pt x="205997" y="3928"/>
                  </a:lnTo>
                  <a:lnTo>
                    <a:pt x="205997" y="0"/>
                  </a:lnTo>
                  <a:close/>
                </a:path>
                <a:path w="206375" h="204469">
                  <a:moveTo>
                    <a:pt x="9183" y="196406"/>
                  </a:moveTo>
                  <a:lnTo>
                    <a:pt x="3934" y="196406"/>
                  </a:lnTo>
                  <a:lnTo>
                    <a:pt x="9183" y="200334"/>
                  </a:lnTo>
                  <a:lnTo>
                    <a:pt x="9183" y="196406"/>
                  </a:lnTo>
                  <a:close/>
                </a:path>
                <a:path w="206375" h="204469">
                  <a:moveTo>
                    <a:pt x="196813" y="196406"/>
                  </a:moveTo>
                  <a:lnTo>
                    <a:pt x="9183" y="196406"/>
                  </a:lnTo>
                  <a:lnTo>
                    <a:pt x="9183" y="200334"/>
                  </a:lnTo>
                  <a:lnTo>
                    <a:pt x="196813" y="200334"/>
                  </a:lnTo>
                  <a:lnTo>
                    <a:pt x="196813" y="196406"/>
                  </a:lnTo>
                  <a:close/>
                </a:path>
                <a:path w="206375" h="204469">
                  <a:moveTo>
                    <a:pt x="196813" y="3928"/>
                  </a:moveTo>
                  <a:lnTo>
                    <a:pt x="196813" y="200334"/>
                  </a:lnTo>
                  <a:lnTo>
                    <a:pt x="200748" y="196406"/>
                  </a:lnTo>
                  <a:lnTo>
                    <a:pt x="205997" y="196406"/>
                  </a:lnTo>
                  <a:lnTo>
                    <a:pt x="205997" y="7856"/>
                  </a:lnTo>
                  <a:lnTo>
                    <a:pt x="200748" y="7856"/>
                  </a:lnTo>
                  <a:lnTo>
                    <a:pt x="196813" y="3928"/>
                  </a:lnTo>
                  <a:close/>
                </a:path>
                <a:path w="206375" h="204469">
                  <a:moveTo>
                    <a:pt x="205997" y="196406"/>
                  </a:moveTo>
                  <a:lnTo>
                    <a:pt x="200748" y="196406"/>
                  </a:lnTo>
                  <a:lnTo>
                    <a:pt x="196813" y="200334"/>
                  </a:lnTo>
                  <a:lnTo>
                    <a:pt x="205997" y="200334"/>
                  </a:lnTo>
                  <a:lnTo>
                    <a:pt x="205997" y="196406"/>
                  </a:lnTo>
                  <a:close/>
                </a:path>
                <a:path w="206375" h="204469">
                  <a:moveTo>
                    <a:pt x="9183" y="3928"/>
                  </a:moveTo>
                  <a:lnTo>
                    <a:pt x="3934" y="7856"/>
                  </a:lnTo>
                  <a:lnTo>
                    <a:pt x="9183" y="7856"/>
                  </a:lnTo>
                  <a:lnTo>
                    <a:pt x="9183" y="3928"/>
                  </a:lnTo>
                  <a:close/>
                </a:path>
                <a:path w="206375" h="204469">
                  <a:moveTo>
                    <a:pt x="196813" y="3928"/>
                  </a:moveTo>
                  <a:lnTo>
                    <a:pt x="9183" y="3928"/>
                  </a:lnTo>
                  <a:lnTo>
                    <a:pt x="9183" y="7856"/>
                  </a:lnTo>
                  <a:lnTo>
                    <a:pt x="196813" y="7856"/>
                  </a:lnTo>
                  <a:lnTo>
                    <a:pt x="196813" y="3928"/>
                  </a:lnTo>
                  <a:close/>
                </a:path>
                <a:path w="206375" h="204469">
                  <a:moveTo>
                    <a:pt x="205997" y="3928"/>
                  </a:moveTo>
                  <a:lnTo>
                    <a:pt x="196813" y="3928"/>
                  </a:lnTo>
                  <a:lnTo>
                    <a:pt x="200748" y="7856"/>
                  </a:lnTo>
                  <a:lnTo>
                    <a:pt x="205997" y="7856"/>
                  </a:lnTo>
                  <a:lnTo>
                    <a:pt x="205997" y="3928"/>
                  </a:lnTo>
                  <a:close/>
                </a:path>
              </a:pathLst>
            </a:custGeom>
            <a:solidFill>
              <a:srgbClr val="000000"/>
            </a:solidFill>
          </p:spPr>
          <p:txBody>
            <a:bodyPr wrap="square" lIns="0" tIns="0" rIns="0" bIns="0" rtlCol="0"/>
            <a:lstStyle/>
            <a:p>
              <a:endParaRPr/>
            </a:p>
          </p:txBody>
        </p:sp>
        <p:sp>
          <p:nvSpPr>
            <p:cNvPr id="46" name="object 28">
              <a:extLst>
                <a:ext uri="{FF2B5EF4-FFF2-40B4-BE49-F238E27FC236}">
                  <a16:creationId xmlns:a16="http://schemas.microsoft.com/office/drawing/2014/main" id="{3D677CAC-945D-BAA5-4E03-D19AF1CA6664}"/>
                </a:ext>
              </a:extLst>
            </p:cNvPr>
            <p:cNvSpPr/>
            <p:nvPr/>
          </p:nvSpPr>
          <p:spPr>
            <a:xfrm>
              <a:off x="7889100" y="3050285"/>
              <a:ext cx="131445" cy="196850"/>
            </a:xfrm>
            <a:custGeom>
              <a:avLst/>
              <a:gdLst/>
              <a:ahLst/>
              <a:cxnLst/>
              <a:rect l="l" t="t" r="r" b="b"/>
              <a:pathLst>
                <a:path w="131445" h="196850">
                  <a:moveTo>
                    <a:pt x="131209" y="0"/>
                  </a:moveTo>
                  <a:lnTo>
                    <a:pt x="0" y="0"/>
                  </a:lnTo>
                  <a:lnTo>
                    <a:pt x="0" y="196407"/>
                  </a:lnTo>
                  <a:lnTo>
                    <a:pt x="131209" y="196407"/>
                  </a:lnTo>
                  <a:lnTo>
                    <a:pt x="131209" y="0"/>
                  </a:lnTo>
                  <a:close/>
                </a:path>
              </a:pathLst>
            </a:custGeom>
            <a:solidFill>
              <a:srgbClr val="99CCFF"/>
            </a:solidFill>
          </p:spPr>
          <p:txBody>
            <a:bodyPr wrap="square" lIns="0" tIns="0" rIns="0" bIns="0" rtlCol="0"/>
            <a:lstStyle/>
            <a:p>
              <a:endParaRPr/>
            </a:p>
          </p:txBody>
        </p:sp>
        <p:sp>
          <p:nvSpPr>
            <p:cNvPr id="47" name="object 29">
              <a:extLst>
                <a:ext uri="{FF2B5EF4-FFF2-40B4-BE49-F238E27FC236}">
                  <a16:creationId xmlns:a16="http://schemas.microsoft.com/office/drawing/2014/main" id="{15C4FB99-D6C7-AFA4-F749-A932119316EF}"/>
                </a:ext>
              </a:extLst>
            </p:cNvPr>
            <p:cNvSpPr/>
            <p:nvPr/>
          </p:nvSpPr>
          <p:spPr>
            <a:xfrm>
              <a:off x="7885164" y="3046357"/>
              <a:ext cx="140970" cy="204470"/>
            </a:xfrm>
            <a:custGeom>
              <a:avLst/>
              <a:gdLst/>
              <a:ahLst/>
              <a:cxnLst/>
              <a:rect l="l" t="t" r="r" b="b"/>
              <a:pathLst>
                <a:path w="140970" h="204469">
                  <a:moveTo>
                    <a:pt x="140393" y="0"/>
                  </a:moveTo>
                  <a:lnTo>
                    <a:pt x="0" y="0"/>
                  </a:lnTo>
                  <a:lnTo>
                    <a:pt x="0" y="204262"/>
                  </a:lnTo>
                  <a:lnTo>
                    <a:pt x="140393" y="204262"/>
                  </a:lnTo>
                  <a:lnTo>
                    <a:pt x="140393" y="200334"/>
                  </a:lnTo>
                  <a:lnTo>
                    <a:pt x="9183" y="200334"/>
                  </a:lnTo>
                  <a:lnTo>
                    <a:pt x="3935" y="196406"/>
                  </a:lnTo>
                  <a:lnTo>
                    <a:pt x="9183" y="196406"/>
                  </a:lnTo>
                  <a:lnTo>
                    <a:pt x="9183" y="7856"/>
                  </a:lnTo>
                  <a:lnTo>
                    <a:pt x="3935" y="7856"/>
                  </a:lnTo>
                  <a:lnTo>
                    <a:pt x="9183" y="3928"/>
                  </a:lnTo>
                  <a:lnTo>
                    <a:pt x="140393" y="3928"/>
                  </a:lnTo>
                  <a:lnTo>
                    <a:pt x="140393" y="0"/>
                  </a:lnTo>
                  <a:close/>
                </a:path>
                <a:path w="140970" h="204469">
                  <a:moveTo>
                    <a:pt x="9183" y="196406"/>
                  </a:moveTo>
                  <a:lnTo>
                    <a:pt x="3935" y="196406"/>
                  </a:lnTo>
                  <a:lnTo>
                    <a:pt x="9183" y="200334"/>
                  </a:lnTo>
                  <a:lnTo>
                    <a:pt x="9183" y="196406"/>
                  </a:lnTo>
                  <a:close/>
                </a:path>
                <a:path w="140970" h="204469">
                  <a:moveTo>
                    <a:pt x="131208" y="196406"/>
                  </a:moveTo>
                  <a:lnTo>
                    <a:pt x="9183" y="196406"/>
                  </a:lnTo>
                  <a:lnTo>
                    <a:pt x="9183" y="200334"/>
                  </a:lnTo>
                  <a:lnTo>
                    <a:pt x="131208" y="200334"/>
                  </a:lnTo>
                  <a:lnTo>
                    <a:pt x="131208" y="196406"/>
                  </a:lnTo>
                  <a:close/>
                </a:path>
                <a:path w="140970" h="204469">
                  <a:moveTo>
                    <a:pt x="131208" y="3928"/>
                  </a:moveTo>
                  <a:lnTo>
                    <a:pt x="131208" y="200334"/>
                  </a:lnTo>
                  <a:lnTo>
                    <a:pt x="135144" y="196406"/>
                  </a:lnTo>
                  <a:lnTo>
                    <a:pt x="140393" y="196406"/>
                  </a:lnTo>
                  <a:lnTo>
                    <a:pt x="140393" y="7856"/>
                  </a:lnTo>
                  <a:lnTo>
                    <a:pt x="135144" y="7856"/>
                  </a:lnTo>
                  <a:lnTo>
                    <a:pt x="131208" y="3928"/>
                  </a:lnTo>
                  <a:close/>
                </a:path>
                <a:path w="140970" h="204469">
                  <a:moveTo>
                    <a:pt x="140393" y="196406"/>
                  </a:moveTo>
                  <a:lnTo>
                    <a:pt x="135144" y="196406"/>
                  </a:lnTo>
                  <a:lnTo>
                    <a:pt x="131208" y="200334"/>
                  </a:lnTo>
                  <a:lnTo>
                    <a:pt x="140393" y="200334"/>
                  </a:lnTo>
                  <a:lnTo>
                    <a:pt x="140393" y="196406"/>
                  </a:lnTo>
                  <a:close/>
                </a:path>
                <a:path w="140970" h="204469">
                  <a:moveTo>
                    <a:pt x="9183" y="3928"/>
                  </a:moveTo>
                  <a:lnTo>
                    <a:pt x="3935" y="7856"/>
                  </a:lnTo>
                  <a:lnTo>
                    <a:pt x="9183" y="7856"/>
                  </a:lnTo>
                  <a:lnTo>
                    <a:pt x="9183" y="3928"/>
                  </a:lnTo>
                  <a:close/>
                </a:path>
                <a:path w="140970" h="204469">
                  <a:moveTo>
                    <a:pt x="131208" y="3928"/>
                  </a:moveTo>
                  <a:lnTo>
                    <a:pt x="9183" y="3928"/>
                  </a:lnTo>
                  <a:lnTo>
                    <a:pt x="9183" y="7856"/>
                  </a:lnTo>
                  <a:lnTo>
                    <a:pt x="131208" y="7856"/>
                  </a:lnTo>
                  <a:lnTo>
                    <a:pt x="131208" y="3928"/>
                  </a:lnTo>
                  <a:close/>
                </a:path>
                <a:path w="140970" h="204469">
                  <a:moveTo>
                    <a:pt x="140393" y="3928"/>
                  </a:moveTo>
                  <a:lnTo>
                    <a:pt x="131208" y="3928"/>
                  </a:lnTo>
                  <a:lnTo>
                    <a:pt x="135144" y="7856"/>
                  </a:lnTo>
                  <a:lnTo>
                    <a:pt x="140393" y="7856"/>
                  </a:lnTo>
                  <a:lnTo>
                    <a:pt x="140393" y="3928"/>
                  </a:lnTo>
                  <a:close/>
                </a:path>
              </a:pathLst>
            </a:custGeom>
            <a:solidFill>
              <a:srgbClr val="000000"/>
            </a:solidFill>
          </p:spPr>
          <p:txBody>
            <a:bodyPr wrap="square" lIns="0" tIns="0" rIns="0" bIns="0" rtlCol="0"/>
            <a:lstStyle/>
            <a:p>
              <a:endParaRPr/>
            </a:p>
          </p:txBody>
        </p:sp>
      </p:grpSp>
      <p:sp>
        <p:nvSpPr>
          <p:cNvPr id="48" name="object 30">
            <a:extLst>
              <a:ext uri="{FF2B5EF4-FFF2-40B4-BE49-F238E27FC236}">
                <a16:creationId xmlns:a16="http://schemas.microsoft.com/office/drawing/2014/main" id="{495C34D7-987E-55BC-06A5-749FB24A1DFB}"/>
              </a:ext>
            </a:extLst>
          </p:cNvPr>
          <p:cNvSpPr txBox="1"/>
          <p:nvPr/>
        </p:nvSpPr>
        <p:spPr>
          <a:xfrm>
            <a:off x="5181600" y="2669465"/>
            <a:ext cx="1826879" cy="887263"/>
          </a:xfrm>
          <a:prstGeom prst="rect">
            <a:avLst/>
          </a:prstGeom>
        </p:spPr>
        <p:txBody>
          <a:bodyPr vert="horz" wrap="square" lIns="0" tIns="11526" rIns="0" bIns="0" rtlCol="0">
            <a:spAutoFit/>
          </a:bodyPr>
          <a:lstStyle/>
          <a:p>
            <a:pPr marL="34580">
              <a:spcBef>
                <a:spcPts val="91"/>
              </a:spcBef>
            </a:pPr>
            <a:r>
              <a:rPr sz="2496" dirty="0">
                <a:latin typeface="Symbol"/>
                <a:cs typeface="Times New Roman" panose="02020603050405020304" pitchFamily="18" charset="0"/>
              </a:rPr>
              <a:t></a:t>
            </a:r>
            <a:r>
              <a:rPr sz="2451" baseline="-7716" dirty="0">
                <a:latin typeface="Times New Roman"/>
                <a:cs typeface="Times New Roman"/>
              </a:rPr>
              <a:t>i</a:t>
            </a:r>
            <a:r>
              <a:rPr sz="2451" spc="-40" baseline="-7716" dirty="0">
                <a:latin typeface="Times New Roman"/>
                <a:cs typeface="Times New Roman"/>
              </a:rPr>
              <a:t> </a:t>
            </a:r>
            <a:r>
              <a:rPr sz="2496" dirty="0">
                <a:latin typeface="Times New Roman"/>
                <a:cs typeface="Times New Roman"/>
              </a:rPr>
              <a:t>(C</a:t>
            </a:r>
            <a:r>
              <a:rPr sz="2451" baseline="-7716" dirty="0">
                <a:latin typeface="Times New Roman"/>
                <a:cs typeface="Times New Roman"/>
              </a:rPr>
              <a:t>i</a:t>
            </a:r>
            <a:r>
              <a:rPr sz="2451" spc="300" baseline="-7716" dirty="0">
                <a:latin typeface="Times New Roman"/>
                <a:cs typeface="Times New Roman"/>
              </a:rPr>
              <a:t> </a:t>
            </a:r>
            <a:r>
              <a:rPr sz="2496" dirty="0">
                <a:latin typeface="Times New Roman"/>
                <a:cs typeface="Times New Roman"/>
              </a:rPr>
              <a:t>,</a:t>
            </a:r>
            <a:r>
              <a:rPr sz="2496" spc="-64" dirty="0">
                <a:latin typeface="Times New Roman"/>
                <a:cs typeface="Times New Roman"/>
              </a:rPr>
              <a:t> </a:t>
            </a:r>
            <a:r>
              <a:rPr sz="2496" dirty="0">
                <a:latin typeface="Times New Roman"/>
                <a:cs typeface="Times New Roman"/>
              </a:rPr>
              <a:t>T</a:t>
            </a:r>
            <a:r>
              <a:rPr sz="2451" baseline="-7716" dirty="0">
                <a:latin typeface="Times New Roman"/>
                <a:cs typeface="Times New Roman"/>
              </a:rPr>
              <a:t>i</a:t>
            </a:r>
            <a:r>
              <a:rPr sz="2451" spc="-20" baseline="-7716" dirty="0">
                <a:latin typeface="Times New Roman"/>
                <a:cs typeface="Times New Roman"/>
              </a:rPr>
              <a:t> </a:t>
            </a:r>
            <a:r>
              <a:rPr sz="2496" dirty="0">
                <a:latin typeface="Times New Roman"/>
                <a:cs typeface="Times New Roman"/>
              </a:rPr>
              <a:t>,</a:t>
            </a:r>
            <a:r>
              <a:rPr sz="2496" spc="-23" dirty="0">
                <a:latin typeface="Times New Roman"/>
                <a:cs typeface="Times New Roman"/>
              </a:rPr>
              <a:t> </a:t>
            </a:r>
            <a:r>
              <a:rPr sz="2496" dirty="0">
                <a:latin typeface="Times New Roman"/>
                <a:cs typeface="Times New Roman"/>
              </a:rPr>
              <a:t>D</a:t>
            </a:r>
            <a:r>
              <a:rPr sz="2451" baseline="-7716" dirty="0">
                <a:latin typeface="Times New Roman"/>
                <a:cs typeface="Times New Roman"/>
              </a:rPr>
              <a:t>i </a:t>
            </a:r>
            <a:r>
              <a:rPr sz="2496" spc="-45" dirty="0">
                <a:latin typeface="Times New Roman"/>
                <a:cs typeface="Times New Roman"/>
              </a:rPr>
              <a:t>)</a:t>
            </a:r>
            <a:endParaRPr sz="2496" dirty="0">
              <a:latin typeface="Times New Roman"/>
              <a:cs typeface="Times New Roman"/>
            </a:endParaRPr>
          </a:p>
          <a:p>
            <a:pPr marL="1207403">
              <a:spcBef>
                <a:spcPts val="1646"/>
              </a:spcBef>
            </a:pPr>
            <a:r>
              <a:rPr sz="1861" spc="-23" dirty="0">
                <a:latin typeface="Times New Roman"/>
                <a:cs typeface="Times New Roman"/>
              </a:rPr>
              <a:t>C</a:t>
            </a:r>
            <a:r>
              <a:rPr sz="1838" spc="-34" baseline="-8230" dirty="0">
                <a:latin typeface="Times New Roman"/>
                <a:cs typeface="Times New Roman"/>
              </a:rPr>
              <a:t>i</a:t>
            </a:r>
            <a:endParaRPr sz="1838" baseline="-8230" dirty="0">
              <a:latin typeface="Times New Roman"/>
              <a:cs typeface="Times New Roman"/>
            </a:endParaRPr>
          </a:p>
        </p:txBody>
      </p:sp>
      <p:sp>
        <p:nvSpPr>
          <p:cNvPr id="49" name="object 31">
            <a:extLst>
              <a:ext uri="{FF2B5EF4-FFF2-40B4-BE49-F238E27FC236}">
                <a16:creationId xmlns:a16="http://schemas.microsoft.com/office/drawing/2014/main" id="{BAA45D38-8774-747D-657F-EF2D0B5FAC08}"/>
              </a:ext>
            </a:extLst>
          </p:cNvPr>
          <p:cNvSpPr txBox="1"/>
          <p:nvPr/>
        </p:nvSpPr>
        <p:spPr>
          <a:xfrm>
            <a:off x="11319454" y="3891087"/>
            <a:ext cx="89327" cy="299163"/>
          </a:xfrm>
          <a:prstGeom prst="rect">
            <a:avLst/>
          </a:prstGeom>
        </p:spPr>
        <p:txBody>
          <a:bodyPr vert="horz" wrap="square" lIns="0" tIns="12679" rIns="0" bIns="0" rtlCol="0">
            <a:spAutoFit/>
          </a:bodyPr>
          <a:lstStyle/>
          <a:p>
            <a:pPr marL="11527">
              <a:spcBef>
                <a:spcPts val="100"/>
              </a:spcBef>
            </a:pPr>
            <a:r>
              <a:rPr sz="1861" spc="-45" dirty="0">
                <a:latin typeface="Times New Roman"/>
                <a:cs typeface="Times New Roman"/>
              </a:rPr>
              <a:t>t</a:t>
            </a:r>
            <a:endParaRPr sz="1861">
              <a:latin typeface="Times New Roman"/>
              <a:cs typeface="Times New Roman"/>
            </a:endParaRPr>
          </a:p>
        </p:txBody>
      </p:sp>
      <p:sp>
        <p:nvSpPr>
          <p:cNvPr id="50" name="object 32">
            <a:extLst>
              <a:ext uri="{FF2B5EF4-FFF2-40B4-BE49-F238E27FC236}">
                <a16:creationId xmlns:a16="http://schemas.microsoft.com/office/drawing/2014/main" id="{43B5A7F4-78DE-A80F-9BAB-FF4428A5224A}"/>
              </a:ext>
            </a:extLst>
          </p:cNvPr>
          <p:cNvSpPr txBox="1"/>
          <p:nvPr/>
        </p:nvSpPr>
        <p:spPr>
          <a:xfrm>
            <a:off x="5960815" y="3917230"/>
            <a:ext cx="893269" cy="346795"/>
          </a:xfrm>
          <a:prstGeom prst="rect">
            <a:avLst/>
          </a:prstGeom>
        </p:spPr>
        <p:txBody>
          <a:bodyPr vert="horz" wrap="square" lIns="0" tIns="11526" rIns="0" bIns="0" rtlCol="0">
            <a:spAutoFit/>
          </a:bodyPr>
          <a:lstStyle/>
          <a:p>
            <a:pPr marL="11527">
              <a:spcBef>
                <a:spcPts val="91"/>
              </a:spcBef>
            </a:pPr>
            <a:r>
              <a:rPr sz="3267" baseline="5787" dirty="0">
                <a:latin typeface="Times New Roman"/>
                <a:cs typeface="Times New Roman"/>
              </a:rPr>
              <a:t>a</a:t>
            </a:r>
            <a:r>
              <a:rPr sz="1452" dirty="0">
                <a:latin typeface="Times New Roman"/>
                <a:cs typeface="Times New Roman"/>
              </a:rPr>
              <a:t>i,1</a:t>
            </a:r>
            <a:r>
              <a:rPr sz="1452" spc="159" dirty="0">
                <a:latin typeface="Times New Roman"/>
                <a:cs typeface="Times New Roman"/>
              </a:rPr>
              <a:t> </a:t>
            </a:r>
            <a:r>
              <a:rPr sz="3267" baseline="5787" dirty="0">
                <a:latin typeface="Times New Roman"/>
                <a:cs typeface="Times New Roman"/>
              </a:rPr>
              <a:t>=</a:t>
            </a:r>
            <a:r>
              <a:rPr sz="3267" spc="-14" baseline="5787" dirty="0">
                <a:latin typeface="Times New Roman"/>
                <a:cs typeface="Times New Roman"/>
              </a:rPr>
              <a:t> </a:t>
            </a:r>
            <a:r>
              <a:rPr sz="3267" spc="-34" baseline="5787" dirty="0">
                <a:latin typeface="Symbol"/>
                <a:cs typeface="Symbol"/>
              </a:rPr>
              <a:t></a:t>
            </a:r>
            <a:r>
              <a:rPr sz="1452" spc="-23" dirty="0">
                <a:latin typeface="Times New Roman"/>
                <a:cs typeface="Times New Roman"/>
              </a:rPr>
              <a:t>i</a:t>
            </a:r>
            <a:endParaRPr sz="1452">
              <a:latin typeface="Times New Roman"/>
              <a:cs typeface="Times New Roman"/>
            </a:endParaRPr>
          </a:p>
        </p:txBody>
      </p:sp>
      <p:sp>
        <p:nvSpPr>
          <p:cNvPr id="51" name="object 33">
            <a:extLst>
              <a:ext uri="{FF2B5EF4-FFF2-40B4-BE49-F238E27FC236}">
                <a16:creationId xmlns:a16="http://schemas.microsoft.com/office/drawing/2014/main" id="{91DD4B19-FC4C-0D75-B2C2-708FB24860EA}"/>
              </a:ext>
            </a:extLst>
          </p:cNvPr>
          <p:cNvSpPr/>
          <p:nvPr/>
        </p:nvSpPr>
        <p:spPr>
          <a:xfrm>
            <a:off x="7296513" y="3480760"/>
            <a:ext cx="3640503" cy="416090"/>
          </a:xfrm>
          <a:custGeom>
            <a:avLst/>
            <a:gdLst/>
            <a:ahLst/>
            <a:cxnLst/>
            <a:rect l="l" t="t" r="r" b="b"/>
            <a:pathLst>
              <a:path w="4011295" h="458470">
                <a:moveTo>
                  <a:pt x="74790" y="335203"/>
                </a:moveTo>
                <a:lnTo>
                  <a:pt x="49860" y="335203"/>
                </a:lnTo>
                <a:lnTo>
                  <a:pt x="49860" y="0"/>
                </a:lnTo>
                <a:lnTo>
                  <a:pt x="24930" y="0"/>
                </a:lnTo>
                <a:lnTo>
                  <a:pt x="24930" y="335203"/>
                </a:lnTo>
                <a:lnTo>
                  <a:pt x="0" y="335203"/>
                </a:lnTo>
                <a:lnTo>
                  <a:pt x="36741" y="458279"/>
                </a:lnTo>
                <a:lnTo>
                  <a:pt x="71145" y="346989"/>
                </a:lnTo>
                <a:lnTo>
                  <a:pt x="74790" y="335203"/>
                </a:lnTo>
                <a:close/>
              </a:path>
              <a:path w="4011295" h="458470">
                <a:moveTo>
                  <a:pt x="1386890" y="335203"/>
                </a:moveTo>
                <a:lnTo>
                  <a:pt x="1361960" y="335203"/>
                </a:lnTo>
                <a:lnTo>
                  <a:pt x="1361960" y="0"/>
                </a:lnTo>
                <a:lnTo>
                  <a:pt x="1337030" y="0"/>
                </a:lnTo>
                <a:lnTo>
                  <a:pt x="1337030" y="335203"/>
                </a:lnTo>
                <a:lnTo>
                  <a:pt x="1312100" y="335203"/>
                </a:lnTo>
                <a:lnTo>
                  <a:pt x="1348828" y="458279"/>
                </a:lnTo>
                <a:lnTo>
                  <a:pt x="1383245" y="346989"/>
                </a:lnTo>
                <a:lnTo>
                  <a:pt x="1386890" y="335203"/>
                </a:lnTo>
                <a:close/>
              </a:path>
              <a:path w="4011295" h="458470">
                <a:moveTo>
                  <a:pt x="2698978" y="335203"/>
                </a:moveTo>
                <a:lnTo>
                  <a:pt x="2674048" y="335203"/>
                </a:lnTo>
                <a:lnTo>
                  <a:pt x="2674048" y="0"/>
                </a:lnTo>
                <a:lnTo>
                  <a:pt x="2649118" y="0"/>
                </a:lnTo>
                <a:lnTo>
                  <a:pt x="2649118" y="335203"/>
                </a:lnTo>
                <a:lnTo>
                  <a:pt x="2624188" y="335203"/>
                </a:lnTo>
                <a:lnTo>
                  <a:pt x="2660929" y="458279"/>
                </a:lnTo>
                <a:lnTo>
                  <a:pt x="2695333" y="346989"/>
                </a:lnTo>
                <a:lnTo>
                  <a:pt x="2698978" y="335203"/>
                </a:lnTo>
                <a:close/>
              </a:path>
              <a:path w="4011295" h="458470">
                <a:moveTo>
                  <a:pt x="4011079" y="335203"/>
                </a:moveTo>
                <a:lnTo>
                  <a:pt x="3986149" y="335203"/>
                </a:lnTo>
                <a:lnTo>
                  <a:pt x="3986149" y="0"/>
                </a:lnTo>
                <a:lnTo>
                  <a:pt x="3961219" y="0"/>
                </a:lnTo>
                <a:lnTo>
                  <a:pt x="3961219" y="335203"/>
                </a:lnTo>
                <a:lnTo>
                  <a:pt x="3936288" y="335203"/>
                </a:lnTo>
                <a:lnTo>
                  <a:pt x="3973017" y="458279"/>
                </a:lnTo>
                <a:lnTo>
                  <a:pt x="4007434" y="346989"/>
                </a:lnTo>
                <a:lnTo>
                  <a:pt x="4011079" y="335203"/>
                </a:lnTo>
                <a:close/>
              </a:path>
            </a:pathLst>
          </a:custGeom>
          <a:solidFill>
            <a:srgbClr val="FF0000"/>
          </a:solidFill>
        </p:spPr>
        <p:txBody>
          <a:bodyPr wrap="square" lIns="0" tIns="0" rIns="0" bIns="0" rtlCol="0"/>
          <a:lstStyle/>
          <a:p>
            <a:endParaRPr/>
          </a:p>
        </p:txBody>
      </p:sp>
      <p:sp>
        <p:nvSpPr>
          <p:cNvPr id="52" name="object 34">
            <a:extLst>
              <a:ext uri="{FF2B5EF4-FFF2-40B4-BE49-F238E27FC236}">
                <a16:creationId xmlns:a16="http://schemas.microsoft.com/office/drawing/2014/main" id="{6DA412C3-858B-7B6B-1515-1C10635A8D21}"/>
              </a:ext>
            </a:extLst>
          </p:cNvPr>
          <p:cNvSpPr/>
          <p:nvPr/>
        </p:nvSpPr>
        <p:spPr>
          <a:xfrm>
            <a:off x="6321246" y="4228225"/>
            <a:ext cx="286999" cy="341171"/>
          </a:xfrm>
          <a:custGeom>
            <a:avLst/>
            <a:gdLst/>
            <a:ahLst/>
            <a:cxnLst/>
            <a:rect l="l" t="t" r="r" b="b"/>
            <a:pathLst>
              <a:path w="316229" h="375920">
                <a:moveTo>
                  <a:pt x="274228" y="49756"/>
                </a:moveTo>
                <a:lnTo>
                  <a:pt x="260424" y="53199"/>
                </a:lnTo>
                <a:lnTo>
                  <a:pt x="0" y="365316"/>
                </a:lnTo>
                <a:lnTo>
                  <a:pt x="13121" y="375791"/>
                </a:lnTo>
                <a:lnTo>
                  <a:pt x="273565" y="63651"/>
                </a:lnTo>
                <a:lnTo>
                  <a:pt x="274228" y="49756"/>
                </a:lnTo>
                <a:close/>
              </a:path>
              <a:path w="316229" h="375920">
                <a:moveTo>
                  <a:pt x="297255" y="44518"/>
                </a:moveTo>
                <a:lnTo>
                  <a:pt x="267667" y="44518"/>
                </a:lnTo>
                <a:lnTo>
                  <a:pt x="280789" y="54993"/>
                </a:lnTo>
                <a:lnTo>
                  <a:pt x="273565" y="63651"/>
                </a:lnTo>
                <a:lnTo>
                  <a:pt x="271604" y="104750"/>
                </a:lnTo>
                <a:lnTo>
                  <a:pt x="297255" y="44518"/>
                </a:lnTo>
                <a:close/>
              </a:path>
              <a:path w="316229" h="375920">
                <a:moveTo>
                  <a:pt x="274228" y="49756"/>
                </a:moveTo>
                <a:lnTo>
                  <a:pt x="273603" y="62849"/>
                </a:lnTo>
                <a:lnTo>
                  <a:pt x="273565" y="63651"/>
                </a:lnTo>
                <a:lnTo>
                  <a:pt x="280789" y="54993"/>
                </a:lnTo>
                <a:lnTo>
                  <a:pt x="274228" y="49756"/>
                </a:lnTo>
                <a:close/>
              </a:path>
              <a:path w="316229" h="375920">
                <a:moveTo>
                  <a:pt x="316214" y="0"/>
                </a:moveTo>
                <a:lnTo>
                  <a:pt x="221744" y="62849"/>
                </a:lnTo>
                <a:lnTo>
                  <a:pt x="260424" y="53199"/>
                </a:lnTo>
                <a:lnTo>
                  <a:pt x="267667" y="44518"/>
                </a:lnTo>
                <a:lnTo>
                  <a:pt x="297255" y="44518"/>
                </a:lnTo>
                <a:lnTo>
                  <a:pt x="316214" y="0"/>
                </a:lnTo>
                <a:close/>
              </a:path>
              <a:path w="316229" h="375920">
                <a:moveTo>
                  <a:pt x="267667" y="44518"/>
                </a:moveTo>
                <a:lnTo>
                  <a:pt x="260424" y="53199"/>
                </a:lnTo>
                <a:lnTo>
                  <a:pt x="274228" y="49756"/>
                </a:lnTo>
                <a:lnTo>
                  <a:pt x="267667" y="44518"/>
                </a:lnTo>
                <a:close/>
              </a:path>
            </a:pathLst>
          </a:custGeom>
          <a:solidFill>
            <a:srgbClr val="FF0000"/>
          </a:solidFill>
        </p:spPr>
        <p:txBody>
          <a:bodyPr wrap="square" lIns="0" tIns="0" rIns="0" bIns="0" rtlCol="0"/>
          <a:lstStyle/>
          <a:p>
            <a:endParaRPr/>
          </a:p>
        </p:txBody>
      </p:sp>
      <p:sp>
        <p:nvSpPr>
          <p:cNvPr id="53" name="object 35">
            <a:extLst>
              <a:ext uri="{FF2B5EF4-FFF2-40B4-BE49-F238E27FC236}">
                <a16:creationId xmlns:a16="http://schemas.microsoft.com/office/drawing/2014/main" id="{CFD70EA4-66AC-AD41-0D61-41513153EFD4}"/>
              </a:ext>
            </a:extLst>
          </p:cNvPr>
          <p:cNvSpPr txBox="1"/>
          <p:nvPr/>
        </p:nvSpPr>
        <p:spPr>
          <a:xfrm>
            <a:off x="5262977" y="4580438"/>
            <a:ext cx="1267307" cy="456948"/>
          </a:xfrm>
          <a:prstGeom prst="rect">
            <a:avLst/>
          </a:prstGeom>
        </p:spPr>
        <p:txBody>
          <a:bodyPr vert="horz" wrap="square" lIns="0" tIns="10950" rIns="0" bIns="0" rtlCol="0">
            <a:spAutoFit/>
          </a:bodyPr>
          <a:lstStyle/>
          <a:p>
            <a:pPr marL="11527">
              <a:spcBef>
                <a:spcPts val="86"/>
              </a:spcBef>
            </a:pPr>
            <a:r>
              <a:rPr sz="1407" b="0" dirty="0">
                <a:solidFill>
                  <a:srgbClr val="C00000"/>
                </a:solidFill>
                <a:latin typeface="Arial MT"/>
                <a:cs typeface="Arial MT"/>
              </a:rPr>
              <a:t>task</a:t>
            </a:r>
            <a:r>
              <a:rPr sz="1407" b="0" spc="-23" dirty="0">
                <a:solidFill>
                  <a:srgbClr val="C00000"/>
                </a:solidFill>
                <a:latin typeface="Arial MT"/>
                <a:cs typeface="Arial MT"/>
              </a:rPr>
              <a:t> </a:t>
            </a:r>
            <a:r>
              <a:rPr sz="1407" b="0" spc="-9" dirty="0">
                <a:solidFill>
                  <a:srgbClr val="C00000"/>
                </a:solidFill>
                <a:latin typeface="Arial MT"/>
                <a:cs typeface="Arial MT"/>
              </a:rPr>
              <a:t>phase</a:t>
            </a:r>
            <a:r>
              <a:rPr lang="en-US" sz="1407" b="0" spc="-9" dirty="0">
                <a:solidFill>
                  <a:srgbClr val="C00000"/>
                </a:solidFill>
                <a:latin typeface="Arial MT"/>
                <a:cs typeface="Arial MT"/>
              </a:rPr>
              <a:t> or</a:t>
            </a:r>
          </a:p>
          <a:p>
            <a:pPr marL="11527">
              <a:spcBef>
                <a:spcPts val="86"/>
              </a:spcBef>
            </a:pPr>
            <a:r>
              <a:rPr lang="en-US" sz="1407" b="0" spc="-9" dirty="0">
                <a:solidFill>
                  <a:srgbClr val="C00000"/>
                </a:solidFill>
                <a:latin typeface="Arial MT"/>
                <a:cs typeface="Arial MT"/>
              </a:rPr>
              <a:t>Release offset</a:t>
            </a:r>
            <a:endParaRPr sz="1407" b="0" dirty="0">
              <a:latin typeface="Arial MT"/>
              <a:cs typeface="Arial MT"/>
            </a:endParaRPr>
          </a:p>
        </p:txBody>
      </p:sp>
      <p:sp>
        <p:nvSpPr>
          <p:cNvPr id="54" name="object 36">
            <a:extLst>
              <a:ext uri="{FF2B5EF4-FFF2-40B4-BE49-F238E27FC236}">
                <a16:creationId xmlns:a16="http://schemas.microsoft.com/office/drawing/2014/main" id="{E96C0269-0B1E-0AE5-21EB-A3A1191E736B}"/>
              </a:ext>
            </a:extLst>
          </p:cNvPr>
          <p:cNvSpPr txBox="1"/>
          <p:nvPr/>
        </p:nvSpPr>
        <p:spPr>
          <a:xfrm>
            <a:off x="6829297" y="4980087"/>
            <a:ext cx="477178" cy="907841"/>
          </a:xfrm>
          <a:prstGeom prst="rect">
            <a:avLst/>
          </a:prstGeom>
        </p:spPr>
        <p:txBody>
          <a:bodyPr vert="horz" wrap="square" lIns="0" tIns="10950" rIns="0" bIns="0" rtlCol="0">
            <a:spAutoFit/>
          </a:bodyPr>
          <a:lstStyle/>
          <a:p>
            <a:pPr marL="23053" marR="27664" indent="59362">
              <a:lnSpc>
                <a:spcPct val="124700"/>
              </a:lnSpc>
              <a:spcBef>
                <a:spcPts val="86"/>
              </a:spcBef>
            </a:pPr>
            <a:r>
              <a:rPr sz="3600" b="0" spc="-27" baseline="7070" dirty="0">
                <a:latin typeface="Times New Roman"/>
                <a:cs typeface="Times New Roman"/>
              </a:rPr>
              <a:t>a</a:t>
            </a:r>
            <a:r>
              <a:rPr sz="1600" b="0" spc="-18" dirty="0">
                <a:latin typeface="Times New Roman"/>
                <a:cs typeface="Times New Roman"/>
              </a:rPr>
              <a:t>i,k </a:t>
            </a:r>
            <a:r>
              <a:rPr sz="3600" b="0" spc="-27" baseline="7070" dirty="0">
                <a:latin typeface="Times New Roman"/>
                <a:cs typeface="Times New Roman"/>
              </a:rPr>
              <a:t>d</a:t>
            </a:r>
            <a:r>
              <a:rPr sz="1600" b="0" spc="-18" dirty="0">
                <a:latin typeface="Times New Roman"/>
                <a:cs typeface="Times New Roman"/>
              </a:rPr>
              <a:t>i,k</a:t>
            </a:r>
            <a:endParaRPr sz="1600" b="0" dirty="0">
              <a:latin typeface="Times New Roman"/>
              <a:cs typeface="Times New Roman"/>
            </a:endParaRPr>
          </a:p>
        </p:txBody>
      </p:sp>
      <p:sp>
        <p:nvSpPr>
          <p:cNvPr id="55" name="object 37">
            <a:extLst>
              <a:ext uri="{FF2B5EF4-FFF2-40B4-BE49-F238E27FC236}">
                <a16:creationId xmlns:a16="http://schemas.microsoft.com/office/drawing/2014/main" id="{7C299A66-57A6-2669-4A28-66792F21F545}"/>
              </a:ext>
            </a:extLst>
          </p:cNvPr>
          <p:cNvSpPr txBox="1"/>
          <p:nvPr/>
        </p:nvSpPr>
        <p:spPr>
          <a:xfrm>
            <a:off x="7362779" y="4937305"/>
            <a:ext cx="2094860" cy="963838"/>
          </a:xfrm>
          <a:prstGeom prst="rect">
            <a:avLst/>
          </a:prstGeom>
        </p:spPr>
        <p:txBody>
          <a:bodyPr vert="horz" wrap="square" lIns="0" tIns="104887" rIns="0" bIns="0" rtlCol="0">
            <a:spAutoFit/>
          </a:bodyPr>
          <a:lstStyle/>
          <a:p>
            <a:pPr marL="65701">
              <a:spcBef>
                <a:spcPts val="826"/>
              </a:spcBef>
              <a:tabLst>
                <a:tab pos="402852" algn="l"/>
              </a:tabLst>
            </a:pPr>
            <a:r>
              <a:rPr sz="2400" b="0" spc="-45" dirty="0">
                <a:latin typeface="Times New Roman"/>
                <a:cs typeface="Times New Roman"/>
              </a:rPr>
              <a:t>=</a:t>
            </a:r>
            <a:r>
              <a:rPr sz="2400" b="0" dirty="0">
                <a:latin typeface="Times New Roman"/>
                <a:cs typeface="Times New Roman"/>
              </a:rPr>
              <a:t>	</a:t>
            </a:r>
            <a:r>
              <a:rPr sz="2400" b="0" dirty="0">
                <a:latin typeface="Symbol"/>
                <a:cs typeface="Symbol"/>
              </a:rPr>
              <a:t></a:t>
            </a:r>
            <a:r>
              <a:rPr sz="2400" b="0" baseline="-7716" dirty="0">
                <a:latin typeface="Times New Roman"/>
                <a:cs typeface="Times New Roman"/>
              </a:rPr>
              <a:t>i</a:t>
            </a:r>
            <a:r>
              <a:rPr sz="2400" b="0" spc="300" baseline="-7716" dirty="0">
                <a:latin typeface="Times New Roman"/>
                <a:cs typeface="Times New Roman"/>
              </a:rPr>
              <a:t> </a:t>
            </a:r>
            <a:r>
              <a:rPr sz="2400" b="0" dirty="0">
                <a:latin typeface="Times New Roman"/>
                <a:cs typeface="Times New Roman"/>
              </a:rPr>
              <a:t>+</a:t>
            </a:r>
            <a:r>
              <a:rPr sz="2400" b="0" spc="5" dirty="0">
                <a:latin typeface="Times New Roman"/>
                <a:cs typeface="Times New Roman"/>
              </a:rPr>
              <a:t> </a:t>
            </a:r>
            <a:r>
              <a:rPr sz="2400" b="0" dirty="0">
                <a:latin typeface="Times New Roman"/>
                <a:cs typeface="Times New Roman"/>
              </a:rPr>
              <a:t>(k</a:t>
            </a:r>
            <a:r>
              <a:rPr sz="2400" b="0" dirty="0">
                <a:latin typeface="Symbol"/>
                <a:cs typeface="Symbol"/>
              </a:rPr>
              <a:t></a:t>
            </a:r>
            <a:r>
              <a:rPr sz="2400" b="0" dirty="0">
                <a:latin typeface="Times New Roman"/>
                <a:cs typeface="Times New Roman"/>
              </a:rPr>
              <a:t>1)</a:t>
            </a:r>
            <a:r>
              <a:rPr sz="2400" b="0" spc="-59" dirty="0">
                <a:latin typeface="Times New Roman"/>
                <a:cs typeface="Times New Roman"/>
              </a:rPr>
              <a:t> </a:t>
            </a:r>
            <a:r>
              <a:rPr sz="2400" b="0" spc="-23" dirty="0">
                <a:latin typeface="Times New Roman"/>
                <a:cs typeface="Times New Roman"/>
              </a:rPr>
              <a:t>T</a:t>
            </a:r>
            <a:r>
              <a:rPr sz="2400" b="0" spc="-34" baseline="-10802" dirty="0">
                <a:latin typeface="Times New Roman"/>
                <a:cs typeface="Times New Roman"/>
              </a:rPr>
              <a:t>i</a:t>
            </a:r>
            <a:endParaRPr sz="2400" b="0" baseline="-10802" dirty="0">
              <a:latin typeface="Times New Roman"/>
              <a:cs typeface="Times New Roman"/>
            </a:endParaRPr>
          </a:p>
          <a:p>
            <a:pPr marL="23053">
              <a:spcBef>
                <a:spcPts val="740"/>
              </a:spcBef>
              <a:tabLst>
                <a:tab pos="361356" algn="l"/>
              </a:tabLst>
            </a:pPr>
            <a:r>
              <a:rPr sz="2400" b="0" spc="-45" dirty="0">
                <a:latin typeface="Times New Roman"/>
                <a:cs typeface="Times New Roman"/>
              </a:rPr>
              <a:t>=</a:t>
            </a:r>
            <a:r>
              <a:rPr sz="2400" b="0" dirty="0">
                <a:latin typeface="Times New Roman"/>
                <a:cs typeface="Times New Roman"/>
              </a:rPr>
              <a:t>	a</a:t>
            </a:r>
            <a:r>
              <a:rPr sz="2400" b="0" baseline="-10802" dirty="0">
                <a:latin typeface="Times New Roman"/>
                <a:cs typeface="Times New Roman"/>
              </a:rPr>
              <a:t>i,k</a:t>
            </a:r>
            <a:r>
              <a:rPr sz="2400" b="0" spc="292" baseline="-10802" dirty="0">
                <a:latin typeface="Times New Roman"/>
                <a:cs typeface="Times New Roman"/>
              </a:rPr>
              <a:t> </a:t>
            </a:r>
            <a:r>
              <a:rPr sz="2400" b="0" dirty="0">
                <a:latin typeface="Times New Roman"/>
                <a:cs typeface="Times New Roman"/>
              </a:rPr>
              <a:t>+</a:t>
            </a:r>
            <a:r>
              <a:rPr sz="2400" b="0" spc="14" dirty="0">
                <a:latin typeface="Times New Roman"/>
                <a:cs typeface="Times New Roman"/>
              </a:rPr>
              <a:t> </a:t>
            </a:r>
            <a:r>
              <a:rPr sz="2400" b="0" spc="-23" dirty="0">
                <a:latin typeface="Times New Roman"/>
                <a:cs typeface="Times New Roman"/>
              </a:rPr>
              <a:t>D</a:t>
            </a:r>
            <a:r>
              <a:rPr sz="2400" b="0" spc="-34" baseline="-10802" dirty="0">
                <a:latin typeface="Times New Roman"/>
                <a:cs typeface="Times New Roman"/>
              </a:rPr>
              <a:t>i</a:t>
            </a:r>
            <a:endParaRPr sz="2400" b="0" baseline="-10802" dirty="0">
              <a:latin typeface="Times New Roman"/>
              <a:cs typeface="Times New Roman"/>
            </a:endParaRPr>
          </a:p>
        </p:txBody>
      </p:sp>
      <p:sp>
        <p:nvSpPr>
          <p:cNvPr id="56" name="object 38">
            <a:extLst>
              <a:ext uri="{FF2B5EF4-FFF2-40B4-BE49-F238E27FC236}">
                <a16:creationId xmlns:a16="http://schemas.microsoft.com/office/drawing/2014/main" id="{6DC4E0D6-07E7-C60E-60C9-E38D628D712D}"/>
              </a:ext>
            </a:extLst>
          </p:cNvPr>
          <p:cNvSpPr txBox="1"/>
          <p:nvPr/>
        </p:nvSpPr>
        <p:spPr>
          <a:xfrm>
            <a:off x="9909110" y="5081809"/>
            <a:ext cx="903642" cy="708624"/>
          </a:xfrm>
          <a:prstGeom prst="rect">
            <a:avLst/>
          </a:prstGeom>
        </p:spPr>
        <p:txBody>
          <a:bodyPr vert="horz" wrap="square" lIns="0" tIns="11526" rIns="0" bIns="0" rtlCol="0">
            <a:spAutoFit/>
          </a:bodyPr>
          <a:lstStyle/>
          <a:p>
            <a:pPr marL="58209" algn="ctr">
              <a:lnSpc>
                <a:spcPts val="2614"/>
              </a:lnSpc>
              <a:spcBef>
                <a:spcPts val="91"/>
              </a:spcBef>
            </a:pPr>
            <a:r>
              <a:rPr sz="2178" b="0" spc="-9" dirty="0">
                <a:latin typeface="Times New Roman"/>
                <a:cs typeface="Times New Roman"/>
              </a:rPr>
              <a:t>often</a:t>
            </a:r>
            <a:endParaRPr sz="2178" b="0" dirty="0">
              <a:latin typeface="Times New Roman"/>
              <a:cs typeface="Times New Roman"/>
            </a:endParaRPr>
          </a:p>
          <a:p>
            <a:pPr algn="ctr">
              <a:lnSpc>
                <a:spcPts val="2995"/>
              </a:lnSpc>
            </a:pPr>
            <a:r>
              <a:rPr sz="2496" b="0" dirty="0">
                <a:latin typeface="Times New Roman"/>
                <a:cs typeface="Times New Roman"/>
              </a:rPr>
              <a:t>D</a:t>
            </a:r>
            <a:r>
              <a:rPr sz="2451" b="0" baseline="-7716" dirty="0">
                <a:latin typeface="Times New Roman"/>
                <a:cs typeface="Times New Roman"/>
              </a:rPr>
              <a:t>i</a:t>
            </a:r>
            <a:r>
              <a:rPr sz="2451" b="0" spc="-20" baseline="-7716" dirty="0">
                <a:latin typeface="Times New Roman"/>
                <a:cs typeface="Times New Roman"/>
              </a:rPr>
              <a:t> </a:t>
            </a:r>
            <a:r>
              <a:rPr sz="2496" b="0" dirty="0">
                <a:latin typeface="Times New Roman"/>
                <a:cs typeface="Times New Roman"/>
              </a:rPr>
              <a:t>=</a:t>
            </a:r>
            <a:r>
              <a:rPr sz="2496" b="0" spc="-41" dirty="0">
                <a:latin typeface="Times New Roman"/>
                <a:cs typeface="Times New Roman"/>
              </a:rPr>
              <a:t> </a:t>
            </a:r>
            <a:r>
              <a:rPr sz="2496" b="0" spc="-23" dirty="0">
                <a:latin typeface="Times New Roman"/>
                <a:cs typeface="Times New Roman"/>
              </a:rPr>
              <a:t>T</a:t>
            </a:r>
            <a:r>
              <a:rPr sz="2451" b="0" spc="-34" baseline="-7716" dirty="0">
                <a:latin typeface="Times New Roman"/>
                <a:cs typeface="Times New Roman"/>
              </a:rPr>
              <a:t>i</a:t>
            </a:r>
            <a:endParaRPr sz="2451" b="0" baseline="-7716" dirty="0">
              <a:latin typeface="Times New Roman"/>
              <a:cs typeface="Times New Roman"/>
            </a:endParaRPr>
          </a:p>
        </p:txBody>
      </p:sp>
      <p:sp>
        <p:nvSpPr>
          <p:cNvPr id="57" name="object 39">
            <a:extLst>
              <a:ext uri="{FF2B5EF4-FFF2-40B4-BE49-F238E27FC236}">
                <a16:creationId xmlns:a16="http://schemas.microsoft.com/office/drawing/2014/main" id="{365CE3FB-62DD-7F00-7DCE-BDDF3DDE308C}"/>
              </a:ext>
            </a:extLst>
          </p:cNvPr>
          <p:cNvSpPr/>
          <p:nvPr/>
        </p:nvSpPr>
        <p:spPr>
          <a:xfrm>
            <a:off x="9802796" y="5174148"/>
            <a:ext cx="1169318" cy="737091"/>
          </a:xfrm>
          <a:custGeom>
            <a:avLst/>
            <a:gdLst/>
            <a:ahLst/>
            <a:cxnLst/>
            <a:rect l="l" t="t" r="r" b="b"/>
            <a:pathLst>
              <a:path w="1288415" h="812164">
                <a:moveTo>
                  <a:pt x="12222" y="500692"/>
                </a:moveTo>
                <a:lnTo>
                  <a:pt x="12222" y="742419"/>
                </a:lnTo>
                <a:lnTo>
                  <a:pt x="17075" y="769163"/>
                </a:lnTo>
                <a:lnTo>
                  <a:pt x="17156" y="769610"/>
                </a:lnTo>
                <a:lnTo>
                  <a:pt x="32240" y="791775"/>
                </a:lnTo>
                <a:lnTo>
                  <a:pt x="54701" y="806611"/>
                </a:lnTo>
                <a:lnTo>
                  <a:pt x="81763" y="811817"/>
                </a:lnTo>
                <a:lnTo>
                  <a:pt x="81763" y="803960"/>
                </a:lnTo>
                <a:lnTo>
                  <a:pt x="70508" y="803152"/>
                </a:lnTo>
                <a:lnTo>
                  <a:pt x="58343" y="799033"/>
                </a:lnTo>
                <a:lnTo>
                  <a:pt x="47062" y="792795"/>
                </a:lnTo>
                <a:lnTo>
                  <a:pt x="40035" y="786938"/>
                </a:lnTo>
                <a:lnTo>
                  <a:pt x="38464" y="786938"/>
                </a:lnTo>
                <a:lnTo>
                  <a:pt x="20095" y="748965"/>
                </a:lnTo>
                <a:lnTo>
                  <a:pt x="19762" y="698569"/>
                </a:lnTo>
                <a:lnTo>
                  <a:pt x="18591" y="647739"/>
                </a:lnTo>
                <a:lnTo>
                  <a:pt x="16762" y="596534"/>
                </a:lnTo>
                <a:lnTo>
                  <a:pt x="14454" y="545013"/>
                </a:lnTo>
                <a:lnTo>
                  <a:pt x="12222" y="500692"/>
                </a:lnTo>
                <a:close/>
              </a:path>
              <a:path w="1288415" h="812164">
                <a:moveTo>
                  <a:pt x="38464" y="785629"/>
                </a:moveTo>
                <a:lnTo>
                  <a:pt x="38464" y="786938"/>
                </a:lnTo>
                <a:lnTo>
                  <a:pt x="40035" y="786938"/>
                </a:lnTo>
                <a:lnTo>
                  <a:pt x="38464" y="785629"/>
                </a:lnTo>
                <a:close/>
              </a:path>
              <a:path w="1288415" h="812164">
                <a:moveTo>
                  <a:pt x="12222" y="0"/>
                </a:moveTo>
                <a:lnTo>
                  <a:pt x="6730" y="0"/>
                </a:lnTo>
                <a:lnTo>
                  <a:pt x="4611" y="25232"/>
                </a:lnTo>
                <a:lnTo>
                  <a:pt x="1814" y="76708"/>
                </a:lnTo>
                <a:lnTo>
                  <a:pt x="336" y="128452"/>
                </a:lnTo>
                <a:lnTo>
                  <a:pt x="0" y="180404"/>
                </a:lnTo>
                <a:lnTo>
                  <a:pt x="623" y="232506"/>
                </a:lnTo>
                <a:lnTo>
                  <a:pt x="2026" y="284701"/>
                </a:lnTo>
                <a:lnTo>
                  <a:pt x="4030" y="336929"/>
                </a:lnTo>
                <a:lnTo>
                  <a:pt x="6455" y="389133"/>
                </a:lnTo>
                <a:lnTo>
                  <a:pt x="9120" y="441254"/>
                </a:lnTo>
                <a:lnTo>
                  <a:pt x="11846" y="493233"/>
                </a:lnTo>
                <a:lnTo>
                  <a:pt x="12222" y="500692"/>
                </a:lnTo>
                <a:lnTo>
                  <a:pt x="12222" y="0"/>
                </a:lnTo>
                <a:close/>
              </a:path>
              <a:path w="1288415" h="812164">
                <a:moveTo>
                  <a:pt x="1240344" y="785629"/>
                </a:moveTo>
                <a:lnTo>
                  <a:pt x="1231241" y="793087"/>
                </a:lnTo>
                <a:lnTo>
                  <a:pt x="1220448" y="799058"/>
                </a:lnTo>
                <a:lnTo>
                  <a:pt x="1208779" y="802897"/>
                </a:lnTo>
                <a:lnTo>
                  <a:pt x="1197043" y="803960"/>
                </a:lnTo>
                <a:lnTo>
                  <a:pt x="1197043" y="811817"/>
                </a:lnTo>
                <a:lnTo>
                  <a:pt x="1204916" y="811817"/>
                </a:lnTo>
                <a:lnTo>
                  <a:pt x="1218037" y="809198"/>
                </a:lnTo>
                <a:lnTo>
                  <a:pt x="1224597" y="806579"/>
                </a:lnTo>
                <a:lnTo>
                  <a:pt x="1229846" y="803960"/>
                </a:lnTo>
                <a:lnTo>
                  <a:pt x="1236407" y="800032"/>
                </a:lnTo>
                <a:lnTo>
                  <a:pt x="1245590" y="792176"/>
                </a:lnTo>
                <a:lnTo>
                  <a:pt x="1246903" y="792176"/>
                </a:lnTo>
                <a:lnTo>
                  <a:pt x="1250839" y="786938"/>
                </a:lnTo>
                <a:lnTo>
                  <a:pt x="1240344" y="786938"/>
                </a:lnTo>
                <a:lnTo>
                  <a:pt x="1240344" y="785629"/>
                </a:lnTo>
                <a:close/>
              </a:path>
              <a:path w="1288415" h="812164">
                <a:moveTo>
                  <a:pt x="1266584" y="673927"/>
                </a:moveTo>
                <a:lnTo>
                  <a:pt x="1257400" y="755512"/>
                </a:lnTo>
                <a:lnTo>
                  <a:pt x="1240344" y="786938"/>
                </a:lnTo>
                <a:lnTo>
                  <a:pt x="1250839" y="786938"/>
                </a:lnTo>
                <a:lnTo>
                  <a:pt x="1266584" y="748965"/>
                </a:lnTo>
                <a:lnTo>
                  <a:pt x="1266584" y="673927"/>
                </a:lnTo>
                <a:close/>
              </a:path>
              <a:path w="1288415" h="812164">
                <a:moveTo>
                  <a:pt x="1273548" y="0"/>
                </a:moveTo>
                <a:lnTo>
                  <a:pt x="1266584" y="0"/>
                </a:lnTo>
                <a:lnTo>
                  <a:pt x="1266584" y="673927"/>
                </a:lnTo>
                <a:lnTo>
                  <a:pt x="1272860" y="610111"/>
                </a:lnTo>
                <a:lnTo>
                  <a:pt x="1276992" y="561129"/>
                </a:lnTo>
                <a:lnTo>
                  <a:pt x="1280548" y="511955"/>
                </a:lnTo>
                <a:lnTo>
                  <a:pt x="1283486" y="462628"/>
                </a:lnTo>
                <a:lnTo>
                  <a:pt x="1285768" y="413188"/>
                </a:lnTo>
                <a:lnTo>
                  <a:pt x="1287353" y="363672"/>
                </a:lnTo>
                <a:lnTo>
                  <a:pt x="1288202" y="314121"/>
                </a:lnTo>
                <a:lnTo>
                  <a:pt x="1288273" y="264572"/>
                </a:lnTo>
                <a:lnTo>
                  <a:pt x="1287528" y="215066"/>
                </a:lnTo>
                <a:lnTo>
                  <a:pt x="1285926" y="165642"/>
                </a:lnTo>
                <a:lnTo>
                  <a:pt x="1283428" y="116337"/>
                </a:lnTo>
                <a:lnTo>
                  <a:pt x="1279993" y="67193"/>
                </a:lnTo>
                <a:lnTo>
                  <a:pt x="1275581" y="18247"/>
                </a:lnTo>
                <a:lnTo>
                  <a:pt x="1273548" y="0"/>
                </a:lnTo>
                <a:close/>
              </a:path>
            </a:pathLst>
          </a:custGeom>
          <a:solidFill>
            <a:srgbClr val="000000"/>
          </a:solidFill>
        </p:spPr>
        <p:txBody>
          <a:bodyPr wrap="square" lIns="0" tIns="0" rIns="0" bIns="0" rtlCol="0"/>
          <a:lstStyle/>
          <a:p>
            <a:endParaRPr/>
          </a:p>
        </p:txBody>
      </p:sp>
      <p:grpSp>
        <p:nvGrpSpPr>
          <p:cNvPr id="58" name="object 3">
            <a:extLst>
              <a:ext uri="{FF2B5EF4-FFF2-40B4-BE49-F238E27FC236}">
                <a16:creationId xmlns:a16="http://schemas.microsoft.com/office/drawing/2014/main" id="{551DD5D5-9DFF-F2A4-EAA0-67C946CAE303}"/>
              </a:ext>
            </a:extLst>
          </p:cNvPr>
          <p:cNvGrpSpPr/>
          <p:nvPr/>
        </p:nvGrpSpPr>
        <p:grpSpPr>
          <a:xfrm>
            <a:off x="9308105" y="1005952"/>
            <a:ext cx="1017750" cy="513486"/>
            <a:chOff x="2640898" y="1965022"/>
            <a:chExt cx="1121410" cy="565785"/>
          </a:xfrm>
        </p:grpSpPr>
        <p:sp>
          <p:nvSpPr>
            <p:cNvPr id="59" name="object 4">
              <a:extLst>
                <a:ext uri="{FF2B5EF4-FFF2-40B4-BE49-F238E27FC236}">
                  <a16:creationId xmlns:a16="http://schemas.microsoft.com/office/drawing/2014/main" id="{EE13F6A1-23B1-7D95-B4F7-5D2B0015668C}"/>
                </a:ext>
              </a:extLst>
            </p:cNvPr>
            <p:cNvSpPr/>
            <p:nvPr/>
          </p:nvSpPr>
          <p:spPr>
            <a:xfrm>
              <a:off x="3296145" y="2209837"/>
              <a:ext cx="8255" cy="320675"/>
            </a:xfrm>
            <a:custGeom>
              <a:avLst/>
              <a:gdLst/>
              <a:ahLst/>
              <a:cxnLst/>
              <a:rect l="l" t="t" r="r" b="b"/>
              <a:pathLst>
                <a:path w="8254" h="320675">
                  <a:moveTo>
                    <a:pt x="7721" y="303771"/>
                  </a:moveTo>
                  <a:lnTo>
                    <a:pt x="0" y="303771"/>
                  </a:lnTo>
                  <a:lnTo>
                    <a:pt x="0" y="320433"/>
                  </a:lnTo>
                  <a:lnTo>
                    <a:pt x="7721" y="320433"/>
                  </a:lnTo>
                  <a:lnTo>
                    <a:pt x="7721" y="303771"/>
                  </a:lnTo>
                  <a:close/>
                </a:path>
                <a:path w="8254" h="320675">
                  <a:moveTo>
                    <a:pt x="7721" y="0"/>
                  </a:moveTo>
                  <a:lnTo>
                    <a:pt x="0" y="0"/>
                  </a:lnTo>
                  <a:lnTo>
                    <a:pt x="0" y="60236"/>
                  </a:lnTo>
                  <a:lnTo>
                    <a:pt x="7721" y="60236"/>
                  </a:lnTo>
                  <a:lnTo>
                    <a:pt x="7721" y="0"/>
                  </a:lnTo>
                  <a:close/>
                </a:path>
              </a:pathLst>
            </a:custGeom>
            <a:solidFill>
              <a:srgbClr val="000000"/>
            </a:solidFill>
          </p:spPr>
          <p:txBody>
            <a:bodyPr wrap="square" lIns="0" tIns="0" rIns="0" bIns="0" rtlCol="0"/>
            <a:lstStyle/>
            <a:p>
              <a:endParaRPr/>
            </a:p>
          </p:txBody>
        </p:sp>
        <p:sp>
          <p:nvSpPr>
            <p:cNvPr id="60" name="object 5">
              <a:extLst>
                <a:ext uri="{FF2B5EF4-FFF2-40B4-BE49-F238E27FC236}">
                  <a16:creationId xmlns:a16="http://schemas.microsoft.com/office/drawing/2014/main" id="{648EBFA2-FEB2-3449-819E-D14B29126F70}"/>
                </a:ext>
              </a:extLst>
            </p:cNvPr>
            <p:cNvSpPr/>
            <p:nvPr/>
          </p:nvSpPr>
          <p:spPr>
            <a:xfrm>
              <a:off x="2964021" y="2270073"/>
              <a:ext cx="669925" cy="243840"/>
            </a:xfrm>
            <a:custGeom>
              <a:avLst/>
              <a:gdLst/>
              <a:ahLst/>
              <a:cxnLst/>
              <a:rect l="l" t="t" r="r" b="b"/>
              <a:pathLst>
                <a:path w="669925" h="243839">
                  <a:moveTo>
                    <a:pt x="669414" y="0"/>
                  </a:moveTo>
                  <a:lnTo>
                    <a:pt x="0" y="0"/>
                  </a:lnTo>
                  <a:lnTo>
                    <a:pt x="0" y="243528"/>
                  </a:lnTo>
                  <a:lnTo>
                    <a:pt x="669414" y="243528"/>
                  </a:lnTo>
                  <a:lnTo>
                    <a:pt x="669414" y="0"/>
                  </a:lnTo>
                  <a:close/>
                </a:path>
              </a:pathLst>
            </a:custGeom>
            <a:solidFill>
              <a:srgbClr val="99CCFF"/>
            </a:solidFill>
          </p:spPr>
          <p:txBody>
            <a:bodyPr wrap="square" lIns="0" tIns="0" rIns="0" bIns="0" rtlCol="0"/>
            <a:lstStyle/>
            <a:p>
              <a:endParaRPr/>
            </a:p>
          </p:txBody>
        </p:sp>
        <p:sp>
          <p:nvSpPr>
            <p:cNvPr id="61" name="object 6">
              <a:extLst>
                <a:ext uri="{FF2B5EF4-FFF2-40B4-BE49-F238E27FC236}">
                  <a16:creationId xmlns:a16="http://schemas.microsoft.com/office/drawing/2014/main" id="{9834106B-7A39-FAF8-6DC2-5070C8AE97C8}"/>
                </a:ext>
              </a:extLst>
            </p:cNvPr>
            <p:cNvSpPr/>
            <p:nvPr/>
          </p:nvSpPr>
          <p:spPr>
            <a:xfrm>
              <a:off x="2960159" y="2266228"/>
              <a:ext cx="677545" cy="251460"/>
            </a:xfrm>
            <a:custGeom>
              <a:avLst/>
              <a:gdLst/>
              <a:ahLst/>
              <a:cxnLst/>
              <a:rect l="l" t="t" r="r" b="b"/>
              <a:pathLst>
                <a:path w="677545" h="251460">
                  <a:moveTo>
                    <a:pt x="673276" y="0"/>
                  </a:moveTo>
                  <a:lnTo>
                    <a:pt x="3862" y="0"/>
                  </a:lnTo>
                  <a:lnTo>
                    <a:pt x="1286" y="1282"/>
                  </a:lnTo>
                  <a:lnTo>
                    <a:pt x="0" y="3845"/>
                  </a:lnTo>
                  <a:lnTo>
                    <a:pt x="0" y="247373"/>
                  </a:lnTo>
                  <a:lnTo>
                    <a:pt x="1286" y="249937"/>
                  </a:lnTo>
                  <a:lnTo>
                    <a:pt x="3862" y="251218"/>
                  </a:lnTo>
                  <a:lnTo>
                    <a:pt x="673276" y="251218"/>
                  </a:lnTo>
                  <a:lnTo>
                    <a:pt x="677138" y="249937"/>
                  </a:lnTo>
                  <a:lnTo>
                    <a:pt x="677138" y="247373"/>
                  </a:lnTo>
                  <a:lnTo>
                    <a:pt x="9010" y="247373"/>
                  </a:lnTo>
                  <a:lnTo>
                    <a:pt x="3862" y="243527"/>
                  </a:lnTo>
                  <a:lnTo>
                    <a:pt x="9010" y="243527"/>
                  </a:lnTo>
                  <a:lnTo>
                    <a:pt x="9010" y="7689"/>
                  </a:lnTo>
                  <a:lnTo>
                    <a:pt x="3862" y="7689"/>
                  </a:lnTo>
                  <a:lnTo>
                    <a:pt x="9010" y="3845"/>
                  </a:lnTo>
                  <a:lnTo>
                    <a:pt x="677138" y="3845"/>
                  </a:lnTo>
                  <a:lnTo>
                    <a:pt x="677138" y="1282"/>
                  </a:lnTo>
                  <a:lnTo>
                    <a:pt x="673276" y="0"/>
                  </a:lnTo>
                  <a:close/>
                </a:path>
                <a:path w="677545" h="251460">
                  <a:moveTo>
                    <a:pt x="9010" y="243527"/>
                  </a:moveTo>
                  <a:lnTo>
                    <a:pt x="3862" y="243527"/>
                  </a:lnTo>
                  <a:lnTo>
                    <a:pt x="9010" y="247373"/>
                  </a:lnTo>
                  <a:lnTo>
                    <a:pt x="9010" y="243527"/>
                  </a:lnTo>
                  <a:close/>
                </a:path>
                <a:path w="677545" h="251460">
                  <a:moveTo>
                    <a:pt x="669414" y="243527"/>
                  </a:moveTo>
                  <a:lnTo>
                    <a:pt x="9010" y="243527"/>
                  </a:lnTo>
                  <a:lnTo>
                    <a:pt x="9010" y="247373"/>
                  </a:lnTo>
                  <a:lnTo>
                    <a:pt x="669414" y="247373"/>
                  </a:lnTo>
                  <a:lnTo>
                    <a:pt x="669414" y="243527"/>
                  </a:lnTo>
                  <a:close/>
                </a:path>
                <a:path w="677545" h="251460">
                  <a:moveTo>
                    <a:pt x="669414" y="3845"/>
                  </a:moveTo>
                  <a:lnTo>
                    <a:pt x="669414" y="247373"/>
                  </a:lnTo>
                  <a:lnTo>
                    <a:pt x="673276" y="243527"/>
                  </a:lnTo>
                  <a:lnTo>
                    <a:pt x="677138" y="243527"/>
                  </a:lnTo>
                  <a:lnTo>
                    <a:pt x="677138" y="7689"/>
                  </a:lnTo>
                  <a:lnTo>
                    <a:pt x="673276" y="7689"/>
                  </a:lnTo>
                  <a:lnTo>
                    <a:pt x="669414" y="3845"/>
                  </a:lnTo>
                  <a:close/>
                </a:path>
                <a:path w="677545" h="251460">
                  <a:moveTo>
                    <a:pt x="677138" y="243527"/>
                  </a:moveTo>
                  <a:lnTo>
                    <a:pt x="673276" y="243527"/>
                  </a:lnTo>
                  <a:lnTo>
                    <a:pt x="669414" y="247373"/>
                  </a:lnTo>
                  <a:lnTo>
                    <a:pt x="677138" y="247373"/>
                  </a:lnTo>
                  <a:lnTo>
                    <a:pt x="677138" y="243527"/>
                  </a:lnTo>
                  <a:close/>
                </a:path>
                <a:path w="677545" h="251460">
                  <a:moveTo>
                    <a:pt x="9010" y="3845"/>
                  </a:moveTo>
                  <a:lnTo>
                    <a:pt x="3862" y="7689"/>
                  </a:lnTo>
                  <a:lnTo>
                    <a:pt x="9010" y="7689"/>
                  </a:lnTo>
                  <a:lnTo>
                    <a:pt x="9010" y="3845"/>
                  </a:lnTo>
                  <a:close/>
                </a:path>
                <a:path w="677545" h="251460">
                  <a:moveTo>
                    <a:pt x="669414" y="3845"/>
                  </a:moveTo>
                  <a:lnTo>
                    <a:pt x="9010" y="3845"/>
                  </a:lnTo>
                  <a:lnTo>
                    <a:pt x="9010" y="7689"/>
                  </a:lnTo>
                  <a:lnTo>
                    <a:pt x="669414" y="7689"/>
                  </a:lnTo>
                  <a:lnTo>
                    <a:pt x="669414" y="3845"/>
                  </a:lnTo>
                  <a:close/>
                </a:path>
                <a:path w="677545" h="251460">
                  <a:moveTo>
                    <a:pt x="677138" y="3845"/>
                  </a:moveTo>
                  <a:lnTo>
                    <a:pt x="669414" y="3845"/>
                  </a:lnTo>
                  <a:lnTo>
                    <a:pt x="673276" y="7689"/>
                  </a:lnTo>
                  <a:lnTo>
                    <a:pt x="677138" y="7689"/>
                  </a:lnTo>
                  <a:lnTo>
                    <a:pt x="677138" y="3845"/>
                  </a:lnTo>
                  <a:close/>
                </a:path>
              </a:pathLst>
            </a:custGeom>
            <a:solidFill>
              <a:srgbClr val="000000"/>
            </a:solidFill>
          </p:spPr>
          <p:txBody>
            <a:bodyPr wrap="square" lIns="0" tIns="0" rIns="0" bIns="0" rtlCol="0"/>
            <a:lstStyle/>
            <a:p>
              <a:endParaRPr/>
            </a:p>
          </p:txBody>
        </p:sp>
        <p:sp>
          <p:nvSpPr>
            <p:cNvPr id="62" name="object 7">
              <a:extLst>
                <a:ext uri="{FF2B5EF4-FFF2-40B4-BE49-F238E27FC236}">
                  <a16:creationId xmlns:a16="http://schemas.microsoft.com/office/drawing/2014/main" id="{1C72B35A-0911-68C3-04DA-CD3A9D6FD1E1}"/>
                </a:ext>
              </a:extLst>
            </p:cNvPr>
            <p:cNvSpPr/>
            <p:nvPr/>
          </p:nvSpPr>
          <p:spPr>
            <a:xfrm>
              <a:off x="2964021" y="1968868"/>
              <a:ext cx="669925" cy="241300"/>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CCFF"/>
            </a:solidFill>
          </p:spPr>
          <p:txBody>
            <a:bodyPr wrap="square" lIns="0" tIns="0" rIns="0" bIns="0" rtlCol="0"/>
            <a:lstStyle/>
            <a:p>
              <a:endParaRPr/>
            </a:p>
          </p:txBody>
        </p:sp>
        <p:sp>
          <p:nvSpPr>
            <p:cNvPr id="63" name="object 8">
              <a:extLst>
                <a:ext uri="{FF2B5EF4-FFF2-40B4-BE49-F238E27FC236}">
                  <a16:creationId xmlns:a16="http://schemas.microsoft.com/office/drawing/2014/main" id="{24652FBB-EBE4-3402-DD5C-01E29951E105}"/>
                </a:ext>
              </a:extLst>
            </p:cNvPr>
            <p:cNvSpPr/>
            <p:nvPr/>
          </p:nvSpPr>
          <p:spPr>
            <a:xfrm>
              <a:off x="2640888" y="1965032"/>
              <a:ext cx="1121410" cy="565785"/>
            </a:xfrm>
            <a:custGeom>
              <a:avLst/>
              <a:gdLst/>
              <a:ahLst/>
              <a:cxnLst/>
              <a:rect l="l" t="t" r="r" b="b"/>
              <a:pathLst>
                <a:path w="1121410" h="565785">
                  <a:moveTo>
                    <a:pt x="996403" y="1282"/>
                  </a:moveTo>
                  <a:lnTo>
                    <a:pt x="992543" y="0"/>
                  </a:lnTo>
                  <a:lnTo>
                    <a:pt x="988682" y="0"/>
                  </a:lnTo>
                  <a:lnTo>
                    <a:pt x="988682" y="7683"/>
                  </a:lnTo>
                  <a:lnTo>
                    <a:pt x="988682" y="240957"/>
                  </a:lnTo>
                  <a:lnTo>
                    <a:pt x="328269" y="240957"/>
                  </a:lnTo>
                  <a:lnTo>
                    <a:pt x="328269" y="7683"/>
                  </a:lnTo>
                  <a:lnTo>
                    <a:pt x="988682" y="7683"/>
                  </a:lnTo>
                  <a:lnTo>
                    <a:pt x="988682" y="0"/>
                  </a:lnTo>
                  <a:lnTo>
                    <a:pt x="323126" y="0"/>
                  </a:lnTo>
                  <a:lnTo>
                    <a:pt x="320548" y="1282"/>
                  </a:lnTo>
                  <a:lnTo>
                    <a:pt x="319265" y="3835"/>
                  </a:lnTo>
                  <a:lnTo>
                    <a:pt x="319265" y="121335"/>
                  </a:lnTo>
                  <a:lnTo>
                    <a:pt x="317779" y="120472"/>
                  </a:lnTo>
                  <a:lnTo>
                    <a:pt x="253606" y="83312"/>
                  </a:lnTo>
                  <a:lnTo>
                    <a:pt x="249745" y="82029"/>
                  </a:lnTo>
                  <a:lnTo>
                    <a:pt x="247167" y="87147"/>
                  </a:lnTo>
                  <a:lnTo>
                    <a:pt x="249745" y="89712"/>
                  </a:lnTo>
                  <a:lnTo>
                    <a:pt x="302996" y="120472"/>
                  </a:lnTo>
                  <a:lnTo>
                    <a:pt x="1295" y="120472"/>
                  </a:lnTo>
                  <a:lnTo>
                    <a:pt x="0" y="124320"/>
                  </a:lnTo>
                  <a:lnTo>
                    <a:pt x="0" y="565238"/>
                  </a:lnTo>
                  <a:lnTo>
                    <a:pt x="7734" y="565238"/>
                  </a:lnTo>
                  <a:lnTo>
                    <a:pt x="7734" y="128168"/>
                  </a:lnTo>
                  <a:lnTo>
                    <a:pt x="300786" y="128168"/>
                  </a:lnTo>
                  <a:lnTo>
                    <a:pt x="249745" y="157645"/>
                  </a:lnTo>
                  <a:lnTo>
                    <a:pt x="247167" y="160210"/>
                  </a:lnTo>
                  <a:lnTo>
                    <a:pt x="249745" y="165341"/>
                  </a:lnTo>
                  <a:lnTo>
                    <a:pt x="253606" y="165341"/>
                  </a:lnTo>
                  <a:lnTo>
                    <a:pt x="317779" y="128168"/>
                  </a:lnTo>
                  <a:lnTo>
                    <a:pt x="319265" y="127317"/>
                  </a:lnTo>
                  <a:lnTo>
                    <a:pt x="319265" y="244805"/>
                  </a:lnTo>
                  <a:lnTo>
                    <a:pt x="320548" y="248653"/>
                  </a:lnTo>
                  <a:lnTo>
                    <a:pt x="323126" y="249936"/>
                  </a:lnTo>
                  <a:lnTo>
                    <a:pt x="992543" y="249936"/>
                  </a:lnTo>
                  <a:lnTo>
                    <a:pt x="996403" y="248653"/>
                  </a:lnTo>
                  <a:lnTo>
                    <a:pt x="996403" y="244805"/>
                  </a:lnTo>
                  <a:lnTo>
                    <a:pt x="996403" y="240957"/>
                  </a:lnTo>
                  <a:lnTo>
                    <a:pt x="996403" y="7683"/>
                  </a:lnTo>
                  <a:lnTo>
                    <a:pt x="996403" y="3835"/>
                  </a:lnTo>
                  <a:lnTo>
                    <a:pt x="996403" y="1282"/>
                  </a:lnTo>
                  <a:close/>
                </a:path>
                <a:path w="1121410" h="565785">
                  <a:moveTo>
                    <a:pt x="1121270" y="61518"/>
                  </a:moveTo>
                  <a:lnTo>
                    <a:pt x="1120571" y="53086"/>
                  </a:lnTo>
                  <a:lnTo>
                    <a:pt x="1117942" y="45186"/>
                  </a:lnTo>
                  <a:lnTo>
                    <a:pt x="1114082" y="37769"/>
                  </a:lnTo>
                  <a:lnTo>
                    <a:pt x="1109687" y="30759"/>
                  </a:lnTo>
                  <a:lnTo>
                    <a:pt x="1108405" y="30759"/>
                  </a:lnTo>
                  <a:lnTo>
                    <a:pt x="1105827" y="28194"/>
                  </a:lnTo>
                  <a:lnTo>
                    <a:pt x="1100670" y="23063"/>
                  </a:lnTo>
                  <a:lnTo>
                    <a:pt x="1100670" y="21780"/>
                  </a:lnTo>
                  <a:lnTo>
                    <a:pt x="1091666" y="15379"/>
                  </a:lnTo>
                  <a:lnTo>
                    <a:pt x="1090383" y="15379"/>
                  </a:lnTo>
                  <a:lnTo>
                    <a:pt x="1080084" y="11531"/>
                  </a:lnTo>
                  <a:lnTo>
                    <a:pt x="1073645" y="8966"/>
                  </a:lnTo>
                  <a:lnTo>
                    <a:pt x="1060767" y="6400"/>
                  </a:lnTo>
                  <a:lnTo>
                    <a:pt x="1053045" y="6400"/>
                  </a:lnTo>
                  <a:lnTo>
                    <a:pt x="1053045" y="14097"/>
                  </a:lnTo>
                  <a:lnTo>
                    <a:pt x="1059484" y="14097"/>
                  </a:lnTo>
                  <a:lnTo>
                    <a:pt x="1064628" y="15379"/>
                  </a:lnTo>
                  <a:lnTo>
                    <a:pt x="1071067" y="16662"/>
                  </a:lnTo>
                  <a:lnTo>
                    <a:pt x="1076223" y="17945"/>
                  </a:lnTo>
                  <a:lnTo>
                    <a:pt x="1087805" y="23063"/>
                  </a:lnTo>
                  <a:lnTo>
                    <a:pt x="1086510" y="23063"/>
                  </a:lnTo>
                  <a:lnTo>
                    <a:pt x="1095527" y="29476"/>
                  </a:lnTo>
                  <a:lnTo>
                    <a:pt x="1095527" y="28194"/>
                  </a:lnTo>
                  <a:lnTo>
                    <a:pt x="1103249" y="35877"/>
                  </a:lnTo>
                  <a:lnTo>
                    <a:pt x="1108405" y="43573"/>
                  </a:lnTo>
                  <a:lnTo>
                    <a:pt x="1109687" y="47421"/>
                  </a:lnTo>
                  <a:lnTo>
                    <a:pt x="1112266" y="52552"/>
                  </a:lnTo>
                  <a:lnTo>
                    <a:pt x="1112266" y="56388"/>
                  </a:lnTo>
                  <a:lnTo>
                    <a:pt x="1113548" y="61518"/>
                  </a:lnTo>
                  <a:lnTo>
                    <a:pt x="1113548" y="565238"/>
                  </a:lnTo>
                  <a:lnTo>
                    <a:pt x="1121270" y="565238"/>
                  </a:lnTo>
                  <a:lnTo>
                    <a:pt x="1121270" y="61518"/>
                  </a:lnTo>
                  <a:close/>
                </a:path>
              </a:pathLst>
            </a:custGeom>
            <a:solidFill>
              <a:srgbClr val="000000"/>
            </a:solidFill>
          </p:spPr>
          <p:txBody>
            <a:bodyPr wrap="square" lIns="0" tIns="0" rIns="0" bIns="0" rtlCol="0"/>
            <a:lstStyle/>
            <a:p>
              <a:endParaRPr/>
            </a:p>
          </p:txBody>
        </p:sp>
      </p:grpSp>
      <p:sp>
        <p:nvSpPr>
          <p:cNvPr id="64" name="object 9">
            <a:extLst>
              <a:ext uri="{FF2B5EF4-FFF2-40B4-BE49-F238E27FC236}">
                <a16:creationId xmlns:a16="http://schemas.microsoft.com/office/drawing/2014/main" id="{247CC8E2-5CE1-6AA8-29CF-35D041AA919B}"/>
              </a:ext>
            </a:extLst>
          </p:cNvPr>
          <p:cNvSpPr txBox="1"/>
          <p:nvPr/>
        </p:nvSpPr>
        <p:spPr>
          <a:xfrm>
            <a:off x="9601360" y="1002565"/>
            <a:ext cx="607999" cy="222219"/>
          </a:xfrm>
          <a:prstGeom prst="rect">
            <a:avLst/>
          </a:prstGeom>
        </p:spPr>
        <p:txBody>
          <a:bodyPr vert="horz" wrap="square" lIns="0" tIns="12679" rIns="0" bIns="0" rtlCol="0">
            <a:spAutoFit/>
          </a:bodyPr>
          <a:lstStyle/>
          <a:p>
            <a:pPr marL="121028">
              <a:spcBef>
                <a:spcPts val="100"/>
              </a:spcBef>
            </a:pPr>
            <a:r>
              <a:rPr sz="1361" spc="-9" dirty="0">
                <a:latin typeface="Arial MT"/>
                <a:cs typeface="Arial MT"/>
              </a:rPr>
              <a:t>input</a:t>
            </a:r>
            <a:endParaRPr sz="1361" dirty="0">
              <a:latin typeface="Arial MT"/>
              <a:cs typeface="Arial MT"/>
            </a:endParaRPr>
          </a:p>
        </p:txBody>
      </p:sp>
      <p:sp>
        <p:nvSpPr>
          <p:cNvPr id="66" name="object 17">
            <a:extLst>
              <a:ext uri="{FF2B5EF4-FFF2-40B4-BE49-F238E27FC236}">
                <a16:creationId xmlns:a16="http://schemas.microsoft.com/office/drawing/2014/main" id="{2A5B7561-8788-1A5B-0405-82ED1FC143B1}"/>
              </a:ext>
            </a:extLst>
          </p:cNvPr>
          <p:cNvSpPr/>
          <p:nvPr/>
        </p:nvSpPr>
        <p:spPr>
          <a:xfrm>
            <a:off x="9868910" y="737241"/>
            <a:ext cx="74919" cy="274896"/>
          </a:xfrm>
          <a:custGeom>
            <a:avLst/>
            <a:gdLst/>
            <a:ahLst/>
            <a:cxnLst/>
            <a:rect l="l" t="t" r="r" b="b"/>
            <a:pathLst>
              <a:path w="82550" h="302894">
                <a:moveTo>
                  <a:pt x="5148" y="226865"/>
                </a:moveTo>
                <a:lnTo>
                  <a:pt x="1286" y="226865"/>
                </a:lnTo>
                <a:lnTo>
                  <a:pt x="0" y="229428"/>
                </a:lnTo>
                <a:lnTo>
                  <a:pt x="0" y="231992"/>
                </a:lnTo>
                <a:lnTo>
                  <a:pt x="41193" y="302488"/>
                </a:lnTo>
                <a:lnTo>
                  <a:pt x="45688" y="294796"/>
                </a:lnTo>
                <a:lnTo>
                  <a:pt x="37331" y="294796"/>
                </a:lnTo>
                <a:lnTo>
                  <a:pt x="37331" y="279415"/>
                </a:lnTo>
                <a:lnTo>
                  <a:pt x="6436" y="228146"/>
                </a:lnTo>
                <a:lnTo>
                  <a:pt x="5148" y="226865"/>
                </a:lnTo>
                <a:close/>
              </a:path>
              <a:path w="82550" h="302894">
                <a:moveTo>
                  <a:pt x="41128" y="285715"/>
                </a:moveTo>
                <a:lnTo>
                  <a:pt x="37331" y="292233"/>
                </a:lnTo>
                <a:lnTo>
                  <a:pt x="37331" y="294796"/>
                </a:lnTo>
                <a:lnTo>
                  <a:pt x="45055" y="294796"/>
                </a:lnTo>
                <a:lnTo>
                  <a:pt x="45055" y="292233"/>
                </a:lnTo>
                <a:lnTo>
                  <a:pt x="41128" y="285715"/>
                </a:lnTo>
                <a:close/>
              </a:path>
              <a:path w="82550" h="302894">
                <a:moveTo>
                  <a:pt x="81102" y="226865"/>
                </a:moveTo>
                <a:lnTo>
                  <a:pt x="77238" y="226865"/>
                </a:lnTo>
                <a:lnTo>
                  <a:pt x="74664" y="228146"/>
                </a:lnTo>
                <a:lnTo>
                  <a:pt x="45055" y="278973"/>
                </a:lnTo>
                <a:lnTo>
                  <a:pt x="45055" y="294796"/>
                </a:lnTo>
                <a:lnTo>
                  <a:pt x="45688" y="294796"/>
                </a:lnTo>
                <a:lnTo>
                  <a:pt x="82388" y="231992"/>
                </a:lnTo>
                <a:lnTo>
                  <a:pt x="82388" y="229428"/>
                </a:lnTo>
                <a:lnTo>
                  <a:pt x="81102" y="226865"/>
                </a:lnTo>
                <a:close/>
              </a:path>
              <a:path w="82550" h="302894">
                <a:moveTo>
                  <a:pt x="37331" y="279415"/>
                </a:moveTo>
                <a:lnTo>
                  <a:pt x="37331" y="292233"/>
                </a:lnTo>
                <a:lnTo>
                  <a:pt x="41128" y="285715"/>
                </a:lnTo>
                <a:lnTo>
                  <a:pt x="37331" y="279415"/>
                </a:lnTo>
                <a:close/>
              </a:path>
              <a:path w="82550" h="302894">
                <a:moveTo>
                  <a:pt x="45055" y="278973"/>
                </a:moveTo>
                <a:lnTo>
                  <a:pt x="41128" y="285715"/>
                </a:lnTo>
                <a:lnTo>
                  <a:pt x="45055" y="292233"/>
                </a:lnTo>
                <a:lnTo>
                  <a:pt x="45055" y="278973"/>
                </a:lnTo>
                <a:close/>
              </a:path>
              <a:path w="82550" h="302894">
                <a:moveTo>
                  <a:pt x="45055" y="0"/>
                </a:moveTo>
                <a:lnTo>
                  <a:pt x="37331" y="0"/>
                </a:lnTo>
                <a:lnTo>
                  <a:pt x="37331" y="279415"/>
                </a:lnTo>
                <a:lnTo>
                  <a:pt x="41128" y="285715"/>
                </a:lnTo>
                <a:lnTo>
                  <a:pt x="45055" y="278973"/>
                </a:lnTo>
                <a:lnTo>
                  <a:pt x="45055" y="0"/>
                </a:lnTo>
                <a:close/>
              </a:path>
            </a:pathLst>
          </a:custGeom>
          <a:solidFill>
            <a:srgbClr val="000000"/>
          </a:solidFill>
        </p:spPr>
        <p:txBody>
          <a:bodyPr wrap="square" lIns="0" tIns="0" rIns="0" bIns="0" rtlCol="0"/>
          <a:lstStyle/>
          <a:p>
            <a:endParaRPr/>
          </a:p>
        </p:txBody>
      </p:sp>
      <p:sp>
        <p:nvSpPr>
          <p:cNvPr id="68" name="object 19">
            <a:extLst>
              <a:ext uri="{FF2B5EF4-FFF2-40B4-BE49-F238E27FC236}">
                <a16:creationId xmlns:a16="http://schemas.microsoft.com/office/drawing/2014/main" id="{4C659877-B7DE-9E29-ACD5-EA7D771F7A33}"/>
              </a:ext>
            </a:extLst>
          </p:cNvPr>
          <p:cNvSpPr/>
          <p:nvPr/>
        </p:nvSpPr>
        <p:spPr>
          <a:xfrm>
            <a:off x="9902784" y="1518951"/>
            <a:ext cx="7492" cy="595897"/>
          </a:xfrm>
          <a:custGeom>
            <a:avLst/>
            <a:gdLst/>
            <a:ahLst/>
            <a:cxnLst/>
            <a:rect l="l" t="t" r="r" b="b"/>
            <a:pathLst>
              <a:path w="8254" h="656589">
                <a:moveTo>
                  <a:pt x="7721" y="588314"/>
                </a:moveTo>
                <a:lnTo>
                  <a:pt x="0" y="588314"/>
                </a:lnTo>
                <a:lnTo>
                  <a:pt x="0" y="656247"/>
                </a:lnTo>
                <a:lnTo>
                  <a:pt x="7721" y="656247"/>
                </a:lnTo>
                <a:lnTo>
                  <a:pt x="7721" y="588314"/>
                </a:lnTo>
                <a:close/>
              </a:path>
              <a:path w="8254" h="656589">
                <a:moveTo>
                  <a:pt x="7721" y="285826"/>
                </a:moveTo>
                <a:lnTo>
                  <a:pt x="0" y="285826"/>
                </a:lnTo>
                <a:lnTo>
                  <a:pt x="0" y="346062"/>
                </a:lnTo>
                <a:lnTo>
                  <a:pt x="7721" y="346062"/>
                </a:lnTo>
                <a:lnTo>
                  <a:pt x="7721" y="285826"/>
                </a:lnTo>
                <a:close/>
              </a:path>
              <a:path w="8254" h="656589">
                <a:moveTo>
                  <a:pt x="7721" y="0"/>
                </a:moveTo>
                <a:lnTo>
                  <a:pt x="0" y="0"/>
                </a:lnTo>
                <a:lnTo>
                  <a:pt x="0" y="43573"/>
                </a:lnTo>
                <a:lnTo>
                  <a:pt x="7721" y="43573"/>
                </a:lnTo>
                <a:lnTo>
                  <a:pt x="7721" y="0"/>
                </a:lnTo>
                <a:close/>
              </a:path>
            </a:pathLst>
          </a:custGeom>
          <a:solidFill>
            <a:srgbClr val="000000"/>
          </a:solidFill>
        </p:spPr>
        <p:txBody>
          <a:bodyPr wrap="square" lIns="0" tIns="0" rIns="0" bIns="0" rtlCol="0"/>
          <a:lstStyle/>
          <a:p>
            <a:endParaRPr/>
          </a:p>
        </p:txBody>
      </p:sp>
      <p:sp>
        <p:nvSpPr>
          <p:cNvPr id="69" name="object 20">
            <a:extLst>
              <a:ext uri="{FF2B5EF4-FFF2-40B4-BE49-F238E27FC236}">
                <a16:creationId xmlns:a16="http://schemas.microsoft.com/office/drawing/2014/main" id="{A98F324D-FAC1-18B1-719E-FEA4F4AF12E6}"/>
              </a:ext>
            </a:extLst>
          </p:cNvPr>
          <p:cNvSpPr/>
          <p:nvPr/>
        </p:nvSpPr>
        <p:spPr>
          <a:xfrm>
            <a:off x="9601360" y="1833022"/>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FFCCFF"/>
          </a:solidFill>
        </p:spPr>
        <p:txBody>
          <a:bodyPr wrap="square" lIns="0" tIns="0" rIns="0" bIns="0" rtlCol="0"/>
          <a:lstStyle/>
          <a:p>
            <a:endParaRPr/>
          </a:p>
        </p:txBody>
      </p:sp>
      <p:sp>
        <p:nvSpPr>
          <p:cNvPr id="70" name="object 21">
            <a:extLst>
              <a:ext uri="{FF2B5EF4-FFF2-40B4-BE49-F238E27FC236}">
                <a16:creationId xmlns:a16="http://schemas.microsoft.com/office/drawing/2014/main" id="{04116E65-2799-3D2F-FCCB-759FFC35C4FB}"/>
              </a:ext>
            </a:extLst>
          </p:cNvPr>
          <p:cNvSpPr/>
          <p:nvPr/>
        </p:nvSpPr>
        <p:spPr>
          <a:xfrm>
            <a:off x="9597855" y="1829532"/>
            <a:ext cx="614915" cy="227063"/>
          </a:xfrm>
          <a:custGeom>
            <a:avLst/>
            <a:gdLst/>
            <a:ahLst/>
            <a:cxnLst/>
            <a:rect l="l" t="t" r="r" b="b"/>
            <a:pathLst>
              <a:path w="677545" h="250189">
                <a:moveTo>
                  <a:pt x="673276" y="0"/>
                </a:moveTo>
                <a:lnTo>
                  <a:pt x="3862" y="0"/>
                </a:lnTo>
                <a:lnTo>
                  <a:pt x="1286" y="1281"/>
                </a:lnTo>
                <a:lnTo>
                  <a:pt x="0" y="3845"/>
                </a:lnTo>
                <a:lnTo>
                  <a:pt x="0" y="246091"/>
                </a:lnTo>
                <a:lnTo>
                  <a:pt x="1286" y="248654"/>
                </a:lnTo>
                <a:lnTo>
                  <a:pt x="3862" y="249936"/>
                </a:lnTo>
                <a:lnTo>
                  <a:pt x="673276" y="249936"/>
                </a:lnTo>
                <a:lnTo>
                  <a:pt x="677138" y="248654"/>
                </a:lnTo>
                <a:lnTo>
                  <a:pt x="677138" y="246091"/>
                </a:lnTo>
                <a:lnTo>
                  <a:pt x="9010" y="246091"/>
                </a:lnTo>
                <a:lnTo>
                  <a:pt x="3862" y="242246"/>
                </a:lnTo>
                <a:lnTo>
                  <a:pt x="9010" y="242246"/>
                </a:lnTo>
                <a:lnTo>
                  <a:pt x="9010" y="7691"/>
                </a:lnTo>
                <a:lnTo>
                  <a:pt x="3862" y="7691"/>
                </a:lnTo>
                <a:lnTo>
                  <a:pt x="9010" y="3845"/>
                </a:lnTo>
                <a:lnTo>
                  <a:pt x="677138" y="3845"/>
                </a:lnTo>
                <a:lnTo>
                  <a:pt x="677138" y="1281"/>
                </a:lnTo>
                <a:lnTo>
                  <a:pt x="673276" y="0"/>
                </a:lnTo>
                <a:close/>
              </a:path>
              <a:path w="677545" h="250189">
                <a:moveTo>
                  <a:pt x="9010" y="242246"/>
                </a:moveTo>
                <a:lnTo>
                  <a:pt x="3862" y="242246"/>
                </a:lnTo>
                <a:lnTo>
                  <a:pt x="9010" y="246091"/>
                </a:lnTo>
                <a:lnTo>
                  <a:pt x="9010" y="242246"/>
                </a:lnTo>
                <a:close/>
              </a:path>
              <a:path w="677545" h="250189">
                <a:moveTo>
                  <a:pt x="669414" y="242246"/>
                </a:moveTo>
                <a:lnTo>
                  <a:pt x="9010" y="242246"/>
                </a:lnTo>
                <a:lnTo>
                  <a:pt x="9010" y="246091"/>
                </a:lnTo>
                <a:lnTo>
                  <a:pt x="669414" y="246091"/>
                </a:lnTo>
                <a:lnTo>
                  <a:pt x="669414" y="242246"/>
                </a:lnTo>
                <a:close/>
              </a:path>
              <a:path w="677545" h="250189">
                <a:moveTo>
                  <a:pt x="669414" y="3845"/>
                </a:moveTo>
                <a:lnTo>
                  <a:pt x="669414" y="246091"/>
                </a:lnTo>
                <a:lnTo>
                  <a:pt x="673276" y="242246"/>
                </a:lnTo>
                <a:lnTo>
                  <a:pt x="677138" y="242246"/>
                </a:lnTo>
                <a:lnTo>
                  <a:pt x="677138" y="7691"/>
                </a:lnTo>
                <a:lnTo>
                  <a:pt x="673276" y="7691"/>
                </a:lnTo>
                <a:lnTo>
                  <a:pt x="669414" y="3845"/>
                </a:lnTo>
                <a:close/>
              </a:path>
              <a:path w="677545" h="250189">
                <a:moveTo>
                  <a:pt x="677138" y="242246"/>
                </a:moveTo>
                <a:lnTo>
                  <a:pt x="673276" y="242246"/>
                </a:lnTo>
                <a:lnTo>
                  <a:pt x="669414" y="246091"/>
                </a:lnTo>
                <a:lnTo>
                  <a:pt x="677138" y="246091"/>
                </a:lnTo>
                <a:lnTo>
                  <a:pt x="677138" y="242246"/>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1" name="object 22">
            <a:extLst>
              <a:ext uri="{FF2B5EF4-FFF2-40B4-BE49-F238E27FC236}">
                <a16:creationId xmlns:a16="http://schemas.microsoft.com/office/drawing/2014/main" id="{FBFCE18D-78E7-9C4C-A6A7-D16ABC6EB1C0}"/>
              </a:ext>
            </a:extLst>
          </p:cNvPr>
          <p:cNvSpPr/>
          <p:nvPr/>
        </p:nvSpPr>
        <p:spPr>
          <a:xfrm>
            <a:off x="9601360" y="1558495"/>
            <a:ext cx="607999" cy="220148"/>
          </a:xfrm>
          <a:custGeom>
            <a:avLst/>
            <a:gdLst/>
            <a:ahLst/>
            <a:cxnLst/>
            <a:rect l="l" t="t" r="r" b="b"/>
            <a:pathLst>
              <a:path w="669925" h="242569">
                <a:moveTo>
                  <a:pt x="669414" y="0"/>
                </a:moveTo>
                <a:lnTo>
                  <a:pt x="0" y="0"/>
                </a:lnTo>
                <a:lnTo>
                  <a:pt x="0" y="242246"/>
                </a:lnTo>
                <a:lnTo>
                  <a:pt x="669414" y="242246"/>
                </a:lnTo>
                <a:lnTo>
                  <a:pt x="669414" y="0"/>
                </a:lnTo>
                <a:close/>
              </a:path>
            </a:pathLst>
          </a:custGeom>
          <a:solidFill>
            <a:srgbClr val="99CCFF"/>
          </a:solidFill>
        </p:spPr>
        <p:txBody>
          <a:bodyPr wrap="square" lIns="0" tIns="0" rIns="0" bIns="0" rtlCol="0"/>
          <a:lstStyle/>
          <a:p>
            <a:endParaRPr/>
          </a:p>
        </p:txBody>
      </p:sp>
      <p:sp>
        <p:nvSpPr>
          <p:cNvPr id="72" name="object 23">
            <a:extLst>
              <a:ext uri="{FF2B5EF4-FFF2-40B4-BE49-F238E27FC236}">
                <a16:creationId xmlns:a16="http://schemas.microsoft.com/office/drawing/2014/main" id="{B7717A5F-6E8B-DF8C-1E81-2D27A31D6877}"/>
              </a:ext>
            </a:extLst>
          </p:cNvPr>
          <p:cNvSpPr/>
          <p:nvPr/>
        </p:nvSpPr>
        <p:spPr>
          <a:xfrm>
            <a:off x="9308097" y="1518951"/>
            <a:ext cx="904795" cy="993546"/>
          </a:xfrm>
          <a:custGeom>
            <a:avLst/>
            <a:gdLst/>
            <a:ahLst/>
            <a:cxnLst/>
            <a:rect l="l" t="t" r="r" b="b"/>
            <a:pathLst>
              <a:path w="996950" h="1094739">
                <a:moveTo>
                  <a:pt x="662978" y="897204"/>
                </a:moveTo>
                <a:lnTo>
                  <a:pt x="655256" y="897204"/>
                </a:lnTo>
                <a:lnTo>
                  <a:pt x="655256" y="1085621"/>
                </a:lnTo>
                <a:lnTo>
                  <a:pt x="7734" y="1085621"/>
                </a:lnTo>
                <a:lnTo>
                  <a:pt x="7734" y="0"/>
                </a:lnTo>
                <a:lnTo>
                  <a:pt x="0" y="0"/>
                </a:lnTo>
                <a:lnTo>
                  <a:pt x="0" y="1089469"/>
                </a:lnTo>
                <a:lnTo>
                  <a:pt x="1295" y="1093317"/>
                </a:lnTo>
                <a:lnTo>
                  <a:pt x="3860" y="1094587"/>
                </a:lnTo>
                <a:lnTo>
                  <a:pt x="659117" y="1094587"/>
                </a:lnTo>
                <a:lnTo>
                  <a:pt x="661695" y="1093317"/>
                </a:lnTo>
                <a:lnTo>
                  <a:pt x="662978" y="1089469"/>
                </a:lnTo>
                <a:lnTo>
                  <a:pt x="662978" y="1085621"/>
                </a:lnTo>
                <a:lnTo>
                  <a:pt x="662978" y="897204"/>
                </a:lnTo>
                <a:close/>
              </a:path>
              <a:path w="996950" h="1094739">
                <a:moveTo>
                  <a:pt x="996403" y="41008"/>
                </a:moveTo>
                <a:lnTo>
                  <a:pt x="992543" y="39725"/>
                </a:lnTo>
                <a:lnTo>
                  <a:pt x="988682" y="39725"/>
                </a:lnTo>
                <a:lnTo>
                  <a:pt x="988682" y="47421"/>
                </a:lnTo>
                <a:lnTo>
                  <a:pt x="988682" y="281978"/>
                </a:lnTo>
                <a:lnTo>
                  <a:pt x="328269" y="281978"/>
                </a:lnTo>
                <a:lnTo>
                  <a:pt x="328269" y="47421"/>
                </a:lnTo>
                <a:lnTo>
                  <a:pt x="988682" y="47421"/>
                </a:lnTo>
                <a:lnTo>
                  <a:pt x="988682" y="39725"/>
                </a:lnTo>
                <a:lnTo>
                  <a:pt x="323126" y="39725"/>
                </a:lnTo>
                <a:lnTo>
                  <a:pt x="320548" y="41008"/>
                </a:lnTo>
                <a:lnTo>
                  <a:pt x="319265" y="43573"/>
                </a:lnTo>
                <a:lnTo>
                  <a:pt x="319265" y="285826"/>
                </a:lnTo>
                <a:lnTo>
                  <a:pt x="320548" y="289674"/>
                </a:lnTo>
                <a:lnTo>
                  <a:pt x="323126" y="290944"/>
                </a:lnTo>
                <a:lnTo>
                  <a:pt x="992543" y="290944"/>
                </a:lnTo>
                <a:lnTo>
                  <a:pt x="996403" y="289674"/>
                </a:lnTo>
                <a:lnTo>
                  <a:pt x="996403" y="285826"/>
                </a:lnTo>
                <a:lnTo>
                  <a:pt x="996403" y="281978"/>
                </a:lnTo>
                <a:lnTo>
                  <a:pt x="996403" y="47421"/>
                </a:lnTo>
                <a:lnTo>
                  <a:pt x="996403" y="43573"/>
                </a:lnTo>
                <a:lnTo>
                  <a:pt x="996403" y="41008"/>
                </a:lnTo>
                <a:close/>
              </a:path>
            </a:pathLst>
          </a:custGeom>
          <a:solidFill>
            <a:srgbClr val="000000"/>
          </a:solidFill>
        </p:spPr>
        <p:txBody>
          <a:bodyPr wrap="square" lIns="0" tIns="0" rIns="0" bIns="0" rtlCol="0"/>
          <a:lstStyle/>
          <a:p>
            <a:endParaRPr/>
          </a:p>
        </p:txBody>
      </p:sp>
      <p:sp>
        <p:nvSpPr>
          <p:cNvPr id="73" name="object 24">
            <a:extLst>
              <a:ext uri="{FF2B5EF4-FFF2-40B4-BE49-F238E27FC236}">
                <a16:creationId xmlns:a16="http://schemas.microsoft.com/office/drawing/2014/main" id="{A65A0AE9-E0B5-8E01-85E2-13BE973853DA}"/>
              </a:ext>
            </a:extLst>
          </p:cNvPr>
          <p:cNvSpPr/>
          <p:nvPr/>
        </p:nvSpPr>
        <p:spPr>
          <a:xfrm>
            <a:off x="9601360" y="2114528"/>
            <a:ext cx="607999" cy="218995"/>
          </a:xfrm>
          <a:custGeom>
            <a:avLst/>
            <a:gdLst/>
            <a:ahLst/>
            <a:cxnLst/>
            <a:rect l="l" t="t" r="r" b="b"/>
            <a:pathLst>
              <a:path w="669925" h="241300">
                <a:moveTo>
                  <a:pt x="669414" y="0"/>
                </a:moveTo>
                <a:lnTo>
                  <a:pt x="0" y="0"/>
                </a:lnTo>
                <a:lnTo>
                  <a:pt x="0" y="240964"/>
                </a:lnTo>
                <a:lnTo>
                  <a:pt x="669414" y="240964"/>
                </a:lnTo>
                <a:lnTo>
                  <a:pt x="669414" y="0"/>
                </a:lnTo>
                <a:close/>
              </a:path>
            </a:pathLst>
          </a:custGeom>
          <a:solidFill>
            <a:srgbClr val="FFFF99"/>
          </a:solidFill>
        </p:spPr>
        <p:txBody>
          <a:bodyPr wrap="square" lIns="0" tIns="0" rIns="0" bIns="0" rtlCol="0"/>
          <a:lstStyle/>
          <a:p>
            <a:endParaRPr/>
          </a:p>
        </p:txBody>
      </p:sp>
      <p:sp>
        <p:nvSpPr>
          <p:cNvPr id="74" name="object 25">
            <a:extLst>
              <a:ext uri="{FF2B5EF4-FFF2-40B4-BE49-F238E27FC236}">
                <a16:creationId xmlns:a16="http://schemas.microsoft.com/office/drawing/2014/main" id="{B9689760-53E9-A893-C0DF-668D31607CD3}"/>
              </a:ext>
            </a:extLst>
          </p:cNvPr>
          <p:cNvSpPr/>
          <p:nvPr/>
        </p:nvSpPr>
        <p:spPr>
          <a:xfrm>
            <a:off x="9597855" y="2111037"/>
            <a:ext cx="614915" cy="227063"/>
          </a:xfrm>
          <a:custGeom>
            <a:avLst/>
            <a:gdLst/>
            <a:ahLst/>
            <a:cxnLst/>
            <a:rect l="l" t="t" r="r" b="b"/>
            <a:pathLst>
              <a:path w="677545" h="250189">
                <a:moveTo>
                  <a:pt x="673276" y="0"/>
                </a:moveTo>
                <a:lnTo>
                  <a:pt x="3862" y="0"/>
                </a:lnTo>
                <a:lnTo>
                  <a:pt x="1286" y="1281"/>
                </a:lnTo>
                <a:lnTo>
                  <a:pt x="0" y="3845"/>
                </a:lnTo>
                <a:lnTo>
                  <a:pt x="0" y="244811"/>
                </a:lnTo>
                <a:lnTo>
                  <a:pt x="1286" y="248655"/>
                </a:lnTo>
                <a:lnTo>
                  <a:pt x="3862" y="249937"/>
                </a:lnTo>
                <a:lnTo>
                  <a:pt x="673276" y="249937"/>
                </a:lnTo>
                <a:lnTo>
                  <a:pt x="677138" y="248655"/>
                </a:lnTo>
                <a:lnTo>
                  <a:pt x="677138" y="244811"/>
                </a:lnTo>
                <a:lnTo>
                  <a:pt x="9010" y="244811"/>
                </a:lnTo>
                <a:lnTo>
                  <a:pt x="3862" y="240965"/>
                </a:lnTo>
                <a:lnTo>
                  <a:pt x="9010" y="240965"/>
                </a:lnTo>
                <a:lnTo>
                  <a:pt x="9010" y="7691"/>
                </a:lnTo>
                <a:lnTo>
                  <a:pt x="3862" y="7691"/>
                </a:lnTo>
                <a:lnTo>
                  <a:pt x="9010" y="3845"/>
                </a:lnTo>
                <a:lnTo>
                  <a:pt x="677138" y="3845"/>
                </a:lnTo>
                <a:lnTo>
                  <a:pt x="677138" y="1281"/>
                </a:lnTo>
                <a:lnTo>
                  <a:pt x="673276" y="0"/>
                </a:lnTo>
                <a:close/>
              </a:path>
              <a:path w="677545" h="250189">
                <a:moveTo>
                  <a:pt x="9010" y="240965"/>
                </a:moveTo>
                <a:lnTo>
                  <a:pt x="3862" y="240965"/>
                </a:lnTo>
                <a:lnTo>
                  <a:pt x="9010" y="244811"/>
                </a:lnTo>
                <a:lnTo>
                  <a:pt x="9010" y="240965"/>
                </a:lnTo>
                <a:close/>
              </a:path>
              <a:path w="677545" h="250189">
                <a:moveTo>
                  <a:pt x="669414" y="240965"/>
                </a:moveTo>
                <a:lnTo>
                  <a:pt x="9010" y="240965"/>
                </a:lnTo>
                <a:lnTo>
                  <a:pt x="9010" y="244811"/>
                </a:lnTo>
                <a:lnTo>
                  <a:pt x="669414" y="244811"/>
                </a:lnTo>
                <a:lnTo>
                  <a:pt x="669414" y="240965"/>
                </a:lnTo>
                <a:close/>
              </a:path>
              <a:path w="677545" h="250189">
                <a:moveTo>
                  <a:pt x="669414" y="3845"/>
                </a:moveTo>
                <a:lnTo>
                  <a:pt x="669414" y="244811"/>
                </a:lnTo>
                <a:lnTo>
                  <a:pt x="673276" y="240965"/>
                </a:lnTo>
                <a:lnTo>
                  <a:pt x="677138" y="240965"/>
                </a:lnTo>
                <a:lnTo>
                  <a:pt x="677138" y="7691"/>
                </a:lnTo>
                <a:lnTo>
                  <a:pt x="673276" y="7691"/>
                </a:lnTo>
                <a:lnTo>
                  <a:pt x="669414" y="3845"/>
                </a:lnTo>
                <a:close/>
              </a:path>
              <a:path w="677545" h="250189">
                <a:moveTo>
                  <a:pt x="677138" y="240965"/>
                </a:moveTo>
                <a:lnTo>
                  <a:pt x="673276" y="240965"/>
                </a:lnTo>
                <a:lnTo>
                  <a:pt x="669414" y="244811"/>
                </a:lnTo>
                <a:lnTo>
                  <a:pt x="677138" y="244811"/>
                </a:lnTo>
                <a:lnTo>
                  <a:pt x="677138" y="240965"/>
                </a:lnTo>
                <a:close/>
              </a:path>
              <a:path w="677545" h="250189">
                <a:moveTo>
                  <a:pt x="9010" y="3845"/>
                </a:moveTo>
                <a:lnTo>
                  <a:pt x="3862" y="7691"/>
                </a:lnTo>
                <a:lnTo>
                  <a:pt x="9010" y="7691"/>
                </a:lnTo>
                <a:lnTo>
                  <a:pt x="9010" y="3845"/>
                </a:lnTo>
                <a:close/>
              </a:path>
              <a:path w="677545" h="250189">
                <a:moveTo>
                  <a:pt x="669414" y="3845"/>
                </a:moveTo>
                <a:lnTo>
                  <a:pt x="9010" y="3845"/>
                </a:lnTo>
                <a:lnTo>
                  <a:pt x="9010" y="7691"/>
                </a:lnTo>
                <a:lnTo>
                  <a:pt x="669414" y="7691"/>
                </a:lnTo>
                <a:lnTo>
                  <a:pt x="669414" y="3845"/>
                </a:lnTo>
                <a:close/>
              </a:path>
              <a:path w="677545" h="250189">
                <a:moveTo>
                  <a:pt x="677138" y="3845"/>
                </a:moveTo>
                <a:lnTo>
                  <a:pt x="669414" y="3845"/>
                </a:lnTo>
                <a:lnTo>
                  <a:pt x="673276" y="7691"/>
                </a:lnTo>
                <a:lnTo>
                  <a:pt x="677138" y="7691"/>
                </a:lnTo>
                <a:lnTo>
                  <a:pt x="677138" y="3845"/>
                </a:lnTo>
                <a:close/>
              </a:path>
            </a:pathLst>
          </a:custGeom>
          <a:solidFill>
            <a:srgbClr val="000000"/>
          </a:solidFill>
        </p:spPr>
        <p:txBody>
          <a:bodyPr wrap="square" lIns="0" tIns="0" rIns="0" bIns="0" rtlCol="0"/>
          <a:lstStyle/>
          <a:p>
            <a:endParaRPr/>
          </a:p>
        </p:txBody>
      </p:sp>
      <p:sp>
        <p:nvSpPr>
          <p:cNvPr id="75" name="object 26">
            <a:extLst>
              <a:ext uri="{FF2B5EF4-FFF2-40B4-BE49-F238E27FC236}">
                <a16:creationId xmlns:a16="http://schemas.microsoft.com/office/drawing/2014/main" id="{CFCA0C14-B60D-22FF-156C-80D03A2D46AA}"/>
              </a:ext>
            </a:extLst>
          </p:cNvPr>
          <p:cNvSpPr txBox="1"/>
          <p:nvPr/>
        </p:nvSpPr>
        <p:spPr>
          <a:xfrm>
            <a:off x="10474266" y="1579535"/>
            <a:ext cx="191908" cy="292691"/>
          </a:xfrm>
          <a:prstGeom prst="rect">
            <a:avLst/>
          </a:prstGeom>
        </p:spPr>
        <p:txBody>
          <a:bodyPr vert="horz" wrap="square" lIns="0" tIns="13254" rIns="0" bIns="0" rtlCol="0">
            <a:spAutoFit/>
          </a:bodyPr>
          <a:lstStyle/>
          <a:p>
            <a:pPr marL="11527">
              <a:spcBef>
                <a:spcPts val="103"/>
              </a:spcBef>
            </a:pPr>
            <a:r>
              <a:rPr sz="1815" spc="-45" dirty="0">
                <a:solidFill>
                  <a:srgbClr val="0000FF"/>
                </a:solidFill>
                <a:latin typeface="Times New Roman"/>
                <a:cs typeface="Times New Roman"/>
              </a:rPr>
              <a:t>C</a:t>
            </a:r>
            <a:endParaRPr sz="1815">
              <a:latin typeface="Times New Roman"/>
              <a:cs typeface="Times New Roman"/>
            </a:endParaRPr>
          </a:p>
        </p:txBody>
      </p:sp>
      <p:sp>
        <p:nvSpPr>
          <p:cNvPr id="76" name="object 27">
            <a:extLst>
              <a:ext uri="{FF2B5EF4-FFF2-40B4-BE49-F238E27FC236}">
                <a16:creationId xmlns:a16="http://schemas.microsoft.com/office/drawing/2014/main" id="{DDEB1C61-72B7-E58C-FE9F-97E64F5A8EEE}"/>
              </a:ext>
            </a:extLst>
          </p:cNvPr>
          <p:cNvSpPr txBox="1"/>
          <p:nvPr/>
        </p:nvSpPr>
        <p:spPr>
          <a:xfrm>
            <a:off x="10642507" y="1714472"/>
            <a:ext cx="66275" cy="198987"/>
          </a:xfrm>
          <a:prstGeom prst="rect">
            <a:avLst/>
          </a:prstGeom>
        </p:spPr>
        <p:txBody>
          <a:bodyPr vert="horz" wrap="square" lIns="0" tIns="10373" rIns="0" bIns="0" rtlCol="0">
            <a:spAutoFit/>
          </a:bodyPr>
          <a:lstStyle/>
          <a:p>
            <a:pPr marL="11527">
              <a:spcBef>
                <a:spcPts val="82"/>
              </a:spcBef>
            </a:pPr>
            <a:r>
              <a:rPr sz="1225" spc="-45" dirty="0">
                <a:solidFill>
                  <a:srgbClr val="0000FF"/>
                </a:solidFill>
                <a:latin typeface="Times New Roman"/>
                <a:cs typeface="Times New Roman"/>
              </a:rPr>
              <a:t>i</a:t>
            </a:r>
            <a:endParaRPr sz="1225">
              <a:latin typeface="Times New Roman"/>
              <a:cs typeface="Times New Roman"/>
            </a:endParaRPr>
          </a:p>
        </p:txBody>
      </p:sp>
      <p:grpSp>
        <p:nvGrpSpPr>
          <p:cNvPr id="77" name="object 28">
            <a:extLst>
              <a:ext uri="{FF2B5EF4-FFF2-40B4-BE49-F238E27FC236}">
                <a16:creationId xmlns:a16="http://schemas.microsoft.com/office/drawing/2014/main" id="{9560F48F-3C4E-9642-447A-24C4989CA553}"/>
              </a:ext>
            </a:extLst>
          </p:cNvPr>
          <p:cNvGrpSpPr/>
          <p:nvPr/>
        </p:nvGrpSpPr>
        <p:grpSpPr>
          <a:xfrm>
            <a:off x="10097903" y="1518944"/>
            <a:ext cx="440871" cy="1092670"/>
            <a:chOff x="3511138" y="2530264"/>
            <a:chExt cx="485775" cy="1203960"/>
          </a:xfrm>
        </p:grpSpPr>
        <p:pic>
          <p:nvPicPr>
            <p:cNvPr id="78" name="object 29">
              <a:extLst>
                <a:ext uri="{FF2B5EF4-FFF2-40B4-BE49-F238E27FC236}">
                  <a16:creationId xmlns:a16="http://schemas.microsoft.com/office/drawing/2014/main" id="{2801FD9D-2F38-533F-BB20-1B2BAB3767D0}"/>
                </a:ext>
              </a:extLst>
            </p:cNvPr>
            <p:cNvPicPr/>
            <p:nvPr/>
          </p:nvPicPr>
          <p:blipFill>
            <a:blip r:embed="rId6" cstate="print"/>
            <a:stretch>
              <a:fillRect/>
            </a:stretch>
          </p:blipFill>
          <p:spPr>
            <a:xfrm>
              <a:off x="3511138" y="3490278"/>
              <a:ext cx="485326" cy="243528"/>
            </a:xfrm>
            <a:prstGeom prst="rect">
              <a:avLst/>
            </a:prstGeom>
          </p:spPr>
        </p:pic>
        <p:sp>
          <p:nvSpPr>
            <p:cNvPr id="79" name="object 30">
              <a:extLst>
                <a:ext uri="{FF2B5EF4-FFF2-40B4-BE49-F238E27FC236}">
                  <a16:creationId xmlns:a16="http://schemas.microsoft.com/office/drawing/2014/main" id="{86799033-7C3B-D567-C25E-A969F28F16BC}"/>
                </a:ext>
              </a:extLst>
            </p:cNvPr>
            <p:cNvSpPr/>
            <p:nvPr/>
          </p:nvSpPr>
          <p:spPr>
            <a:xfrm>
              <a:off x="3693940" y="2530264"/>
              <a:ext cx="131445" cy="902335"/>
            </a:xfrm>
            <a:custGeom>
              <a:avLst/>
              <a:gdLst/>
              <a:ahLst/>
              <a:cxnLst/>
              <a:rect l="l" t="t" r="r" b="b"/>
              <a:pathLst>
                <a:path w="131445" h="902335">
                  <a:moveTo>
                    <a:pt x="42481" y="879265"/>
                  </a:moveTo>
                  <a:lnTo>
                    <a:pt x="33469" y="885673"/>
                  </a:lnTo>
                  <a:lnTo>
                    <a:pt x="34757" y="885673"/>
                  </a:lnTo>
                  <a:lnTo>
                    <a:pt x="23150" y="890190"/>
                  </a:lnTo>
                  <a:lnTo>
                    <a:pt x="17145" y="892250"/>
                  </a:lnTo>
                  <a:lnTo>
                    <a:pt x="11256" y="893264"/>
                  </a:lnTo>
                  <a:lnTo>
                    <a:pt x="0" y="894646"/>
                  </a:lnTo>
                  <a:lnTo>
                    <a:pt x="0" y="902336"/>
                  </a:lnTo>
                  <a:lnTo>
                    <a:pt x="11427" y="901630"/>
                  </a:lnTo>
                  <a:lnTo>
                    <a:pt x="24820" y="898034"/>
                  </a:lnTo>
                  <a:lnTo>
                    <a:pt x="37711" y="892744"/>
                  </a:lnTo>
                  <a:lnTo>
                    <a:pt x="47630" y="886956"/>
                  </a:lnTo>
                  <a:lnTo>
                    <a:pt x="47630" y="885673"/>
                  </a:lnTo>
                  <a:lnTo>
                    <a:pt x="52779" y="880546"/>
                  </a:lnTo>
                  <a:lnTo>
                    <a:pt x="42481" y="880546"/>
                  </a:lnTo>
                  <a:lnTo>
                    <a:pt x="42481" y="879265"/>
                  </a:lnTo>
                  <a:close/>
                </a:path>
                <a:path w="131445" h="902335">
                  <a:moveTo>
                    <a:pt x="103352" y="171883"/>
                  </a:moveTo>
                  <a:lnTo>
                    <a:pt x="63078" y="206358"/>
                  </a:lnTo>
                  <a:lnTo>
                    <a:pt x="55466" y="254861"/>
                  </a:lnTo>
                  <a:lnTo>
                    <a:pt x="50895" y="303870"/>
                  </a:lnTo>
                  <a:lnTo>
                    <a:pt x="48868" y="353314"/>
                  </a:lnTo>
                  <a:lnTo>
                    <a:pt x="48889" y="403122"/>
                  </a:lnTo>
                  <a:lnTo>
                    <a:pt x="50461" y="453225"/>
                  </a:lnTo>
                  <a:lnTo>
                    <a:pt x="53086" y="503551"/>
                  </a:lnTo>
                  <a:lnTo>
                    <a:pt x="56267" y="554031"/>
                  </a:lnTo>
                  <a:lnTo>
                    <a:pt x="59508" y="604594"/>
                  </a:lnTo>
                  <a:lnTo>
                    <a:pt x="62312" y="655170"/>
                  </a:lnTo>
                  <a:lnTo>
                    <a:pt x="64182" y="705688"/>
                  </a:lnTo>
                  <a:lnTo>
                    <a:pt x="64620" y="756079"/>
                  </a:lnTo>
                  <a:lnTo>
                    <a:pt x="63131" y="806271"/>
                  </a:lnTo>
                  <a:lnTo>
                    <a:pt x="59216" y="856194"/>
                  </a:lnTo>
                  <a:lnTo>
                    <a:pt x="57929" y="860038"/>
                  </a:lnTo>
                  <a:lnTo>
                    <a:pt x="55355" y="863884"/>
                  </a:lnTo>
                  <a:lnTo>
                    <a:pt x="52779" y="869011"/>
                  </a:lnTo>
                  <a:lnTo>
                    <a:pt x="50205" y="872857"/>
                  </a:lnTo>
                  <a:lnTo>
                    <a:pt x="42481" y="880546"/>
                  </a:lnTo>
                  <a:lnTo>
                    <a:pt x="52779" y="880546"/>
                  </a:lnTo>
                  <a:lnTo>
                    <a:pt x="55355" y="877982"/>
                  </a:lnTo>
                  <a:lnTo>
                    <a:pt x="56642" y="877982"/>
                  </a:lnTo>
                  <a:lnTo>
                    <a:pt x="59216" y="872857"/>
                  </a:lnTo>
                  <a:lnTo>
                    <a:pt x="61791" y="869011"/>
                  </a:lnTo>
                  <a:lnTo>
                    <a:pt x="66940" y="858758"/>
                  </a:lnTo>
                  <a:lnTo>
                    <a:pt x="68228" y="852350"/>
                  </a:lnTo>
                  <a:lnTo>
                    <a:pt x="68228" y="217893"/>
                  </a:lnTo>
                  <a:lnTo>
                    <a:pt x="69514" y="214049"/>
                  </a:lnTo>
                  <a:lnTo>
                    <a:pt x="70802" y="208922"/>
                  </a:lnTo>
                  <a:lnTo>
                    <a:pt x="72090" y="205075"/>
                  </a:lnTo>
                  <a:lnTo>
                    <a:pt x="74664" y="201231"/>
                  </a:lnTo>
                  <a:lnTo>
                    <a:pt x="78526" y="197385"/>
                  </a:lnTo>
                  <a:lnTo>
                    <a:pt x="77240" y="197385"/>
                  </a:lnTo>
                  <a:lnTo>
                    <a:pt x="84962" y="189696"/>
                  </a:lnTo>
                  <a:lnTo>
                    <a:pt x="93974" y="183287"/>
                  </a:lnTo>
                  <a:lnTo>
                    <a:pt x="96549" y="183287"/>
                  </a:lnTo>
                  <a:lnTo>
                    <a:pt x="104273" y="179443"/>
                  </a:lnTo>
                  <a:lnTo>
                    <a:pt x="109423" y="178160"/>
                  </a:lnTo>
                  <a:lnTo>
                    <a:pt x="115859" y="176879"/>
                  </a:lnTo>
                  <a:lnTo>
                    <a:pt x="121008" y="175596"/>
                  </a:lnTo>
                  <a:lnTo>
                    <a:pt x="127445" y="175596"/>
                  </a:lnTo>
                  <a:lnTo>
                    <a:pt x="114979" y="174581"/>
                  </a:lnTo>
                  <a:lnTo>
                    <a:pt x="103352" y="171883"/>
                  </a:lnTo>
                  <a:close/>
                </a:path>
                <a:path w="131445" h="902335">
                  <a:moveTo>
                    <a:pt x="96549" y="183287"/>
                  </a:moveTo>
                  <a:lnTo>
                    <a:pt x="93974" y="183287"/>
                  </a:lnTo>
                  <a:lnTo>
                    <a:pt x="93974" y="184569"/>
                  </a:lnTo>
                  <a:lnTo>
                    <a:pt x="96549" y="183287"/>
                  </a:lnTo>
                  <a:close/>
                </a:path>
                <a:path w="131445" h="902335">
                  <a:moveTo>
                    <a:pt x="127445" y="167906"/>
                  </a:moveTo>
                  <a:lnTo>
                    <a:pt x="106979" y="170504"/>
                  </a:lnTo>
                  <a:lnTo>
                    <a:pt x="103352" y="171883"/>
                  </a:lnTo>
                  <a:lnTo>
                    <a:pt x="114979" y="174581"/>
                  </a:lnTo>
                  <a:lnTo>
                    <a:pt x="127445" y="175596"/>
                  </a:lnTo>
                  <a:lnTo>
                    <a:pt x="127445" y="167906"/>
                  </a:lnTo>
                  <a:close/>
                </a:path>
                <a:path w="131445" h="902335">
                  <a:moveTo>
                    <a:pt x="127445" y="167906"/>
                  </a:moveTo>
                  <a:lnTo>
                    <a:pt x="127445" y="175596"/>
                  </a:lnTo>
                  <a:lnTo>
                    <a:pt x="130020" y="174315"/>
                  </a:lnTo>
                  <a:lnTo>
                    <a:pt x="131241" y="171883"/>
                  </a:lnTo>
                  <a:lnTo>
                    <a:pt x="131307" y="171750"/>
                  </a:lnTo>
                  <a:lnTo>
                    <a:pt x="130020" y="169188"/>
                  </a:lnTo>
                  <a:lnTo>
                    <a:pt x="127445" y="167906"/>
                  </a:lnTo>
                  <a:close/>
                </a:path>
                <a:path w="131445" h="902335">
                  <a:moveTo>
                    <a:pt x="68228" y="0"/>
                  </a:moveTo>
                  <a:lnTo>
                    <a:pt x="60504" y="0"/>
                  </a:lnTo>
                  <a:lnTo>
                    <a:pt x="60504" y="125609"/>
                  </a:lnTo>
                  <a:lnTo>
                    <a:pt x="61791" y="132017"/>
                  </a:lnTo>
                  <a:lnTo>
                    <a:pt x="63078" y="137144"/>
                  </a:lnTo>
                  <a:lnTo>
                    <a:pt x="68228" y="147400"/>
                  </a:lnTo>
                  <a:lnTo>
                    <a:pt x="79814" y="158935"/>
                  </a:lnTo>
                  <a:lnTo>
                    <a:pt x="79814" y="160216"/>
                  </a:lnTo>
                  <a:lnTo>
                    <a:pt x="90385" y="166854"/>
                  </a:lnTo>
                  <a:lnTo>
                    <a:pt x="102606" y="171750"/>
                  </a:lnTo>
                  <a:lnTo>
                    <a:pt x="102779" y="171750"/>
                  </a:lnTo>
                  <a:lnTo>
                    <a:pt x="103352" y="171883"/>
                  </a:lnTo>
                  <a:lnTo>
                    <a:pt x="106979" y="170504"/>
                  </a:lnTo>
                  <a:lnTo>
                    <a:pt x="127445" y="167906"/>
                  </a:lnTo>
                  <a:lnTo>
                    <a:pt x="121008" y="167906"/>
                  </a:lnTo>
                  <a:lnTo>
                    <a:pt x="115859" y="166625"/>
                  </a:lnTo>
                  <a:lnTo>
                    <a:pt x="109423" y="165342"/>
                  </a:lnTo>
                  <a:lnTo>
                    <a:pt x="104273" y="164061"/>
                  </a:lnTo>
                  <a:lnTo>
                    <a:pt x="93974" y="158935"/>
                  </a:lnTo>
                  <a:lnTo>
                    <a:pt x="84962" y="153808"/>
                  </a:lnTo>
                  <a:lnTo>
                    <a:pt x="77240" y="146118"/>
                  </a:lnTo>
                  <a:lnTo>
                    <a:pt x="78526" y="146118"/>
                  </a:lnTo>
                  <a:lnTo>
                    <a:pt x="74664" y="142271"/>
                  </a:lnTo>
                  <a:lnTo>
                    <a:pt x="72090" y="138426"/>
                  </a:lnTo>
                  <a:lnTo>
                    <a:pt x="70802" y="133300"/>
                  </a:lnTo>
                  <a:lnTo>
                    <a:pt x="69514" y="129454"/>
                  </a:lnTo>
                  <a:lnTo>
                    <a:pt x="68228" y="124327"/>
                  </a:lnTo>
                  <a:lnTo>
                    <a:pt x="68228" y="0"/>
                  </a:lnTo>
                  <a:close/>
                </a:path>
              </a:pathLst>
            </a:custGeom>
            <a:solidFill>
              <a:srgbClr val="000000"/>
            </a:solidFill>
          </p:spPr>
          <p:txBody>
            <a:bodyPr wrap="square" lIns="0" tIns="0" rIns="0" bIns="0" rtlCol="0"/>
            <a:lstStyle/>
            <a:p>
              <a:endParaRPr/>
            </a:p>
          </p:txBody>
        </p:sp>
      </p:grpSp>
      <p:sp>
        <p:nvSpPr>
          <p:cNvPr id="81" name="object 32">
            <a:extLst>
              <a:ext uri="{FF2B5EF4-FFF2-40B4-BE49-F238E27FC236}">
                <a16:creationId xmlns:a16="http://schemas.microsoft.com/office/drawing/2014/main" id="{0708E7CF-C917-3D50-3E79-71DAC2FD7FFA}"/>
              </a:ext>
            </a:extLst>
          </p:cNvPr>
          <p:cNvSpPr txBox="1"/>
          <p:nvPr/>
        </p:nvSpPr>
        <p:spPr>
          <a:xfrm>
            <a:off x="9706825" y="2030876"/>
            <a:ext cx="2578879" cy="658863"/>
          </a:xfrm>
          <a:prstGeom prst="rect">
            <a:avLst/>
          </a:prstGeom>
        </p:spPr>
        <p:txBody>
          <a:bodyPr vert="horz" wrap="square" lIns="0" tIns="79530" rIns="0" bIns="0" rtlCol="0">
            <a:spAutoFit/>
          </a:bodyPr>
          <a:lstStyle/>
          <a:p>
            <a:pPr marL="23053">
              <a:spcBef>
                <a:spcPts val="626"/>
              </a:spcBef>
            </a:pPr>
            <a:r>
              <a:rPr lang="en-GB" sz="1361" spc="-18" dirty="0">
                <a:latin typeface="Arial MT"/>
                <a:cs typeface="Arial MT"/>
              </a:rPr>
              <a:t>wait()</a:t>
            </a:r>
            <a:endParaRPr sz="1361" dirty="0">
              <a:latin typeface="Arial MT"/>
              <a:cs typeface="Arial MT"/>
            </a:endParaRPr>
          </a:p>
          <a:p>
            <a:pPr marL="897916">
              <a:spcBef>
                <a:spcPts val="712"/>
              </a:spcBef>
            </a:pPr>
            <a:r>
              <a:rPr sz="1498" dirty="0">
                <a:solidFill>
                  <a:srgbClr val="C00000"/>
                </a:solidFill>
                <a:latin typeface="Arial MT"/>
                <a:cs typeface="Arial MT"/>
              </a:rPr>
              <a:t>timer</a:t>
            </a:r>
            <a:r>
              <a:rPr sz="1498" spc="222" dirty="0">
                <a:solidFill>
                  <a:srgbClr val="C00000"/>
                </a:solidFill>
                <a:latin typeface="Arial MT"/>
                <a:cs typeface="Arial MT"/>
              </a:rPr>
              <a:t> </a:t>
            </a:r>
            <a:r>
              <a:rPr sz="2246" baseline="1683" dirty="0">
                <a:latin typeface="Arial MT"/>
                <a:cs typeface="Arial MT"/>
              </a:rPr>
              <a:t>(period</a:t>
            </a:r>
            <a:r>
              <a:rPr sz="2246" spc="47" baseline="1683" dirty="0">
                <a:latin typeface="Arial MT"/>
                <a:cs typeface="Arial MT"/>
              </a:rPr>
              <a:t> </a:t>
            </a:r>
            <a:r>
              <a:rPr sz="2723" baseline="1388" dirty="0">
                <a:solidFill>
                  <a:srgbClr val="0000FF"/>
                </a:solidFill>
                <a:latin typeface="Times New Roman"/>
                <a:cs typeface="Times New Roman"/>
              </a:rPr>
              <a:t>T</a:t>
            </a:r>
            <a:r>
              <a:rPr sz="1838" baseline="-18518" dirty="0">
                <a:solidFill>
                  <a:srgbClr val="0000FF"/>
                </a:solidFill>
                <a:latin typeface="Times New Roman"/>
                <a:cs typeface="Times New Roman"/>
              </a:rPr>
              <a:t>i</a:t>
            </a:r>
            <a:r>
              <a:rPr sz="1838" spc="-6" baseline="-18518" dirty="0">
                <a:solidFill>
                  <a:srgbClr val="0000FF"/>
                </a:solidFill>
                <a:latin typeface="Times New Roman"/>
                <a:cs typeface="Times New Roman"/>
              </a:rPr>
              <a:t> </a:t>
            </a:r>
            <a:r>
              <a:rPr sz="2246" spc="-68" baseline="1683" dirty="0">
                <a:latin typeface="Arial MT"/>
                <a:cs typeface="Arial MT"/>
              </a:rPr>
              <a:t>)</a:t>
            </a:r>
            <a:endParaRPr sz="2246" baseline="1683" dirty="0">
              <a:latin typeface="Arial MT"/>
              <a:cs typeface="Arial MT"/>
            </a:endParaRPr>
          </a:p>
        </p:txBody>
      </p:sp>
      <p:sp>
        <p:nvSpPr>
          <p:cNvPr id="82" name="object 33">
            <a:extLst>
              <a:ext uri="{FF2B5EF4-FFF2-40B4-BE49-F238E27FC236}">
                <a16:creationId xmlns:a16="http://schemas.microsoft.com/office/drawing/2014/main" id="{54DD401E-92A9-4E38-CCC1-CDA8E57888D2}"/>
              </a:ext>
            </a:extLst>
          </p:cNvPr>
          <p:cNvSpPr txBox="1"/>
          <p:nvPr/>
        </p:nvSpPr>
        <p:spPr>
          <a:xfrm>
            <a:off x="9655261" y="1827303"/>
            <a:ext cx="603106" cy="222219"/>
          </a:xfrm>
          <a:prstGeom prst="rect">
            <a:avLst/>
          </a:prstGeom>
        </p:spPr>
        <p:txBody>
          <a:bodyPr vert="horz" wrap="square" lIns="0" tIns="12679" rIns="0" bIns="0" rtlCol="0">
            <a:spAutoFit/>
          </a:bodyPr>
          <a:lstStyle/>
          <a:p>
            <a:pPr marL="11527">
              <a:spcBef>
                <a:spcPts val="100"/>
              </a:spcBef>
            </a:pPr>
            <a:r>
              <a:rPr sz="1361" spc="-9" dirty="0">
                <a:latin typeface="Arial MT"/>
                <a:cs typeface="Arial MT"/>
              </a:rPr>
              <a:t>output</a:t>
            </a:r>
            <a:endParaRPr sz="1361" dirty="0">
              <a:latin typeface="Arial MT"/>
              <a:cs typeface="Arial MT"/>
            </a:endParaRPr>
          </a:p>
        </p:txBody>
      </p:sp>
      <p:pic>
        <p:nvPicPr>
          <p:cNvPr id="4" name="Picture 2">
            <a:extLst>
              <a:ext uri="{FF2B5EF4-FFF2-40B4-BE49-F238E27FC236}">
                <a16:creationId xmlns:a16="http://schemas.microsoft.com/office/drawing/2014/main" id="{77C1BAB9-A679-3CBD-6E28-2633C1F5A0C1}"/>
              </a:ext>
            </a:extLst>
          </p:cNvPr>
          <p:cNvPicPr>
            <a:picLocks noChangeAspect="1" noChangeArrowheads="1"/>
          </p:cNvPicPr>
          <p:nvPr/>
        </p:nvPicPr>
        <p:blipFill>
          <a:blip r:embed="rId7"/>
          <a:srcRect/>
          <a:stretch>
            <a:fillRect/>
          </a:stretch>
        </p:blipFill>
        <p:spPr bwMode="auto">
          <a:xfrm>
            <a:off x="325665" y="2667000"/>
            <a:ext cx="4500648" cy="3408258"/>
          </a:xfrm>
          <a:prstGeom prst="rect">
            <a:avLst/>
          </a:prstGeom>
          <a:noFill/>
          <a:ln w="9525">
            <a:noFill/>
            <a:miter lim="800000"/>
            <a:headEnd/>
            <a:tailEnd/>
          </a:ln>
          <a:effectLst/>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42B35D6-C25B-A126-66B0-811DE7AABC0C}"/>
                  </a:ext>
                </a:extLst>
              </p:cNvPr>
              <p:cNvSpPr txBox="1"/>
              <p:nvPr/>
            </p:nvSpPr>
            <p:spPr>
              <a:xfrm>
                <a:off x="1447800" y="6172200"/>
                <a:ext cx="1723549" cy="400110"/>
              </a:xfrm>
              <a:prstGeom prst="rect">
                <a:avLst/>
              </a:prstGeom>
              <a:noFill/>
            </p:spPr>
            <p:txBody>
              <a:bodyPr wrap="none" rtlCol="0">
                <a:spAutoFit/>
              </a:bodyPr>
              <a:lstStyle/>
              <a:p>
                <a:r>
                  <a:rPr lang="en-GB" sz="2000" b="0" dirty="0">
                    <a:latin typeface="Gill Sans Light"/>
                  </a:rPr>
                  <a:t>A job of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5" name="TextBox 4">
                <a:extLst>
                  <a:ext uri="{FF2B5EF4-FFF2-40B4-BE49-F238E27FC236}">
                    <a16:creationId xmlns:a16="http://schemas.microsoft.com/office/drawing/2014/main" id="{542B35D6-C25B-A126-66B0-811DE7AABC0C}"/>
                  </a:ext>
                </a:extLst>
              </p:cNvPr>
              <p:cNvSpPr txBox="1">
                <a:spLocks noRot="1" noChangeAspect="1" noMove="1" noResize="1" noEditPoints="1" noAdjustHandles="1" noChangeArrowheads="1" noChangeShapeType="1" noTextEdit="1"/>
              </p:cNvSpPr>
              <p:nvPr/>
            </p:nvSpPr>
            <p:spPr>
              <a:xfrm>
                <a:off x="1447800" y="6172200"/>
                <a:ext cx="1723549" cy="400110"/>
              </a:xfrm>
              <a:prstGeom prst="rect">
                <a:avLst/>
              </a:prstGeom>
              <a:blipFill>
                <a:blip r:embed="rId8"/>
                <a:stretch>
                  <a:fillRect l="-3901" t="-7692" b="-2769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CB61A67-7A00-9C56-F3F6-3994D6169277}"/>
                  </a:ext>
                </a:extLst>
              </p:cNvPr>
              <p:cNvSpPr txBox="1"/>
              <p:nvPr/>
            </p:nvSpPr>
            <p:spPr>
              <a:xfrm>
                <a:off x="6849524" y="6172200"/>
                <a:ext cx="3358548" cy="400110"/>
              </a:xfrm>
              <a:prstGeom prst="rect">
                <a:avLst/>
              </a:prstGeom>
              <a:noFill/>
            </p:spPr>
            <p:txBody>
              <a:bodyPr wrap="none" rtlCol="0">
                <a:spAutoFit/>
              </a:bodyPr>
              <a:lstStyle/>
              <a:p>
                <a:r>
                  <a:rPr lang="en-GB" sz="2000" b="0" dirty="0">
                    <a:latin typeface="Gill Sans Light"/>
                  </a:rPr>
                  <a:t>Multiple jobs released by task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𝑖</m:t>
                        </m:r>
                      </m:sub>
                    </m:sSub>
                  </m:oMath>
                </a14:m>
                <a:endParaRPr lang="en-SE" sz="2000" b="0" dirty="0">
                  <a:latin typeface="Gill Sans Light"/>
                </a:endParaRPr>
              </a:p>
            </p:txBody>
          </p:sp>
        </mc:Choice>
        <mc:Fallback xmlns="">
          <p:sp>
            <p:nvSpPr>
              <p:cNvPr id="6" name="TextBox 5">
                <a:extLst>
                  <a:ext uri="{FF2B5EF4-FFF2-40B4-BE49-F238E27FC236}">
                    <a16:creationId xmlns:a16="http://schemas.microsoft.com/office/drawing/2014/main" id="{9CB61A67-7A00-9C56-F3F6-3994D6169277}"/>
                  </a:ext>
                </a:extLst>
              </p:cNvPr>
              <p:cNvSpPr txBox="1">
                <a:spLocks noRot="1" noChangeAspect="1" noMove="1" noResize="1" noEditPoints="1" noAdjustHandles="1" noChangeArrowheads="1" noChangeShapeType="1" noTextEdit="1"/>
              </p:cNvSpPr>
              <p:nvPr/>
            </p:nvSpPr>
            <p:spPr>
              <a:xfrm>
                <a:off x="6849524" y="6172200"/>
                <a:ext cx="3358548" cy="400110"/>
              </a:xfrm>
              <a:prstGeom prst="rect">
                <a:avLst/>
              </a:prstGeom>
              <a:blipFill>
                <a:blip r:embed="rId9"/>
                <a:stretch>
                  <a:fillRect l="-1996" t="-7692" b="-27692"/>
                </a:stretch>
              </a:blipFill>
            </p:spPr>
            <p:txBody>
              <a:bodyPr/>
              <a:lstStyle/>
              <a:p>
                <a:r>
                  <a:rPr lang="en-SE">
                    <a:noFill/>
                  </a:rPr>
                  <a:t> </a:t>
                </a:r>
              </a:p>
            </p:txBody>
          </p:sp>
        </mc:Fallback>
      </mc:AlternateContent>
    </p:spTree>
    <p:extLst>
      <p:ext uri="{BB962C8B-B14F-4D97-AF65-F5344CB8AC3E}">
        <p14:creationId xmlns:p14="http://schemas.microsoft.com/office/powerpoint/2010/main" val="1585618312"/>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80A-EB8D-865A-B087-7833BBC0E5BD}"/>
              </a:ext>
            </a:extLst>
          </p:cNvPr>
          <p:cNvSpPr>
            <a:spLocks noGrp="1"/>
          </p:cNvSpPr>
          <p:nvPr>
            <p:ph type="title"/>
          </p:nvPr>
        </p:nvSpPr>
        <p:spPr/>
        <p:txBody>
          <a:bodyPr/>
          <a:lstStyle/>
          <a:p>
            <a:r>
              <a:rPr lang="en-GB" dirty="0"/>
              <a:t>Outline</a:t>
            </a:r>
            <a:endParaRPr lang="en-SE" dirty="0"/>
          </a:p>
        </p:txBody>
      </p:sp>
      <p:sp>
        <p:nvSpPr>
          <p:cNvPr id="3" name="Content Placeholder 2">
            <a:extLst>
              <a:ext uri="{FF2B5EF4-FFF2-40B4-BE49-F238E27FC236}">
                <a16:creationId xmlns:a16="http://schemas.microsoft.com/office/drawing/2014/main" id="{ACBA0B50-FE8D-6A33-A831-74D29A58EC72}"/>
              </a:ext>
            </a:extLst>
          </p:cNvPr>
          <p:cNvSpPr>
            <a:spLocks noGrp="1"/>
          </p:cNvSpPr>
          <p:nvPr>
            <p:ph idx="1"/>
          </p:nvPr>
        </p:nvSpPr>
        <p:spPr/>
        <p:txBody>
          <a:bodyPr/>
          <a:lstStyle/>
          <a:p>
            <a:r>
              <a:rPr lang="en-GB" dirty="0"/>
              <a:t>Introduction to RTOS and Real-Time Scheduling</a:t>
            </a:r>
          </a:p>
          <a:p>
            <a:r>
              <a:rPr lang="en-GB" dirty="0"/>
              <a:t>Fixed-Priority Scheduling</a:t>
            </a:r>
          </a:p>
          <a:p>
            <a:r>
              <a:rPr lang="en-GB" dirty="0"/>
              <a:t>Earliest Deadline First Scheduling</a:t>
            </a:r>
          </a:p>
          <a:p>
            <a:r>
              <a:rPr lang="en-GB" dirty="0"/>
              <a:t>Least Laxity First (LLF) Scheduling</a:t>
            </a:r>
          </a:p>
          <a:p>
            <a:r>
              <a:rPr lang="en-GB" dirty="0" err="1"/>
              <a:t>Preemptive</a:t>
            </a:r>
            <a:r>
              <a:rPr lang="en-GB" dirty="0"/>
              <a:t> vs. Non-</a:t>
            </a:r>
            <a:r>
              <a:rPr lang="en-GB" dirty="0" err="1"/>
              <a:t>Preemptive</a:t>
            </a:r>
            <a:r>
              <a:rPr lang="en-GB" dirty="0"/>
              <a:t> Scheduling</a:t>
            </a:r>
          </a:p>
          <a:p>
            <a:r>
              <a:rPr lang="en-GB" dirty="0"/>
              <a:t>Multiprocessor Scheduling</a:t>
            </a:r>
          </a:p>
          <a:p>
            <a:r>
              <a:rPr lang="en-GB" dirty="0"/>
              <a:t>Resource Synchronization Protocols (for Fixed-Priority Scheduling)</a:t>
            </a:r>
          </a:p>
        </p:txBody>
      </p:sp>
    </p:spTree>
    <p:extLst>
      <p:ext uri="{BB962C8B-B14F-4D97-AF65-F5344CB8AC3E}">
        <p14:creationId xmlns:p14="http://schemas.microsoft.com/office/powerpoint/2010/main" val="417918574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BB7D6-E19A-9CF9-5AAD-AF8E8AE25B66}"/>
              </a:ext>
            </a:extLst>
          </p:cNvPr>
          <p:cNvSpPr>
            <a:spLocks noGrp="1"/>
          </p:cNvSpPr>
          <p:nvPr>
            <p:ph type="title"/>
          </p:nvPr>
        </p:nvSpPr>
        <p:spPr/>
        <p:txBody>
          <a:bodyPr/>
          <a:lstStyle/>
          <a:p>
            <a:r>
              <a:rPr lang="en-GB" dirty="0"/>
              <a:t>Aperiodic &amp; Sporadic Task</a:t>
            </a:r>
            <a:endParaRPr lang="en-SE" dirty="0"/>
          </a:p>
        </p:txBody>
      </p:sp>
      <p:sp>
        <p:nvSpPr>
          <p:cNvPr id="3" name="Content Placeholder 2">
            <a:extLst>
              <a:ext uri="{FF2B5EF4-FFF2-40B4-BE49-F238E27FC236}">
                <a16:creationId xmlns:a16="http://schemas.microsoft.com/office/drawing/2014/main" id="{25638BC0-8483-9CA1-7D59-CD81AF0CA346}"/>
              </a:ext>
            </a:extLst>
          </p:cNvPr>
          <p:cNvSpPr>
            <a:spLocks noGrp="1"/>
          </p:cNvSpPr>
          <p:nvPr>
            <p:ph idx="1"/>
          </p:nvPr>
        </p:nvSpPr>
        <p:spPr/>
        <p:txBody>
          <a:bodyPr/>
          <a:lstStyle/>
          <a:p>
            <a:r>
              <a:rPr lang="en-GB" dirty="0"/>
              <a:t>Aperiodic task: jobs may arrive at arbitrary time instants</a:t>
            </a:r>
          </a:p>
          <a:p>
            <a:r>
              <a:rPr lang="en-GB" dirty="0"/>
              <a:t>Sporadic task: arrival times with a minimum interarrival time constraint</a:t>
            </a:r>
            <a:endParaRPr lang="en-SE" dirty="0"/>
          </a:p>
        </p:txBody>
      </p:sp>
      <p:sp>
        <p:nvSpPr>
          <p:cNvPr id="4" name="object 3">
            <a:extLst>
              <a:ext uri="{FF2B5EF4-FFF2-40B4-BE49-F238E27FC236}">
                <a16:creationId xmlns:a16="http://schemas.microsoft.com/office/drawing/2014/main" id="{05D83AF7-8FF6-8AC3-A70B-A8390B15FE45}"/>
              </a:ext>
            </a:extLst>
          </p:cNvPr>
          <p:cNvSpPr txBox="1"/>
          <p:nvPr/>
        </p:nvSpPr>
        <p:spPr>
          <a:xfrm>
            <a:off x="3234162" y="2024551"/>
            <a:ext cx="1639003"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Aperiodic:</a:t>
            </a:r>
            <a:endParaRPr sz="2360">
              <a:latin typeface="Times New Roman"/>
              <a:cs typeface="Times New Roman"/>
            </a:endParaRPr>
          </a:p>
        </p:txBody>
      </p:sp>
      <p:sp>
        <p:nvSpPr>
          <p:cNvPr id="5" name="object 4">
            <a:extLst>
              <a:ext uri="{FF2B5EF4-FFF2-40B4-BE49-F238E27FC236}">
                <a16:creationId xmlns:a16="http://schemas.microsoft.com/office/drawing/2014/main" id="{039C0F8A-C41A-216D-B7C6-B03CBAB971FB}"/>
              </a:ext>
            </a:extLst>
          </p:cNvPr>
          <p:cNvSpPr txBox="1"/>
          <p:nvPr/>
        </p:nvSpPr>
        <p:spPr>
          <a:xfrm>
            <a:off x="5216206" y="2064856"/>
            <a:ext cx="1445943" cy="373651"/>
          </a:xfrm>
          <a:prstGeom prst="rect">
            <a:avLst/>
          </a:prstGeom>
        </p:spPr>
        <p:txBody>
          <a:bodyPr vert="horz" wrap="square" lIns="0" tIns="10373" rIns="0" bIns="0" rtlCol="0">
            <a:spAutoFit/>
          </a:bodyPr>
          <a:lstStyle/>
          <a:p>
            <a:pPr marL="46106">
              <a:spcBef>
                <a:spcPts val="82"/>
              </a:spcBef>
              <a:tabLst>
                <a:tab pos="742884" algn="l"/>
                <a:tab pos="1061016" algn="l"/>
              </a:tabLst>
            </a:pPr>
            <a:r>
              <a:rPr sz="3540" spc="-14" baseline="7478" dirty="0">
                <a:latin typeface="Times New Roman"/>
                <a:cs typeface="Times New Roman"/>
              </a:rPr>
              <a:t>a</a:t>
            </a:r>
            <a:r>
              <a:rPr sz="1543" spc="-9" dirty="0">
                <a:latin typeface="Times New Roman"/>
                <a:cs typeface="Times New Roman"/>
              </a:rPr>
              <a:t>i,k+1</a:t>
            </a:r>
            <a:r>
              <a:rPr sz="1543" dirty="0">
                <a:latin typeface="Times New Roman"/>
                <a:cs typeface="Times New Roman"/>
              </a:rPr>
              <a:t>	</a:t>
            </a:r>
            <a:r>
              <a:rPr sz="3540" spc="-68" baseline="7478" dirty="0">
                <a:latin typeface="Times New Roman"/>
                <a:cs typeface="Times New Roman"/>
              </a:rPr>
              <a:t>&gt;</a:t>
            </a:r>
            <a:r>
              <a:rPr sz="3540" baseline="7478" dirty="0">
                <a:latin typeface="Times New Roman"/>
                <a:cs typeface="Times New Roman"/>
              </a:rPr>
              <a:t>	</a:t>
            </a:r>
            <a:r>
              <a:rPr sz="3540" spc="-27" baseline="7478" dirty="0">
                <a:latin typeface="Times New Roman"/>
                <a:cs typeface="Times New Roman"/>
              </a:rPr>
              <a:t>a</a:t>
            </a:r>
            <a:r>
              <a:rPr sz="1543" spc="-18" dirty="0">
                <a:latin typeface="Times New Roman"/>
                <a:cs typeface="Times New Roman"/>
              </a:rPr>
              <a:t>i,k</a:t>
            </a:r>
            <a:endParaRPr sz="1543">
              <a:latin typeface="Times New Roman"/>
              <a:cs typeface="Times New Roman"/>
            </a:endParaRPr>
          </a:p>
        </p:txBody>
      </p:sp>
      <p:grpSp>
        <p:nvGrpSpPr>
          <p:cNvPr id="6" name="object 5">
            <a:extLst>
              <a:ext uri="{FF2B5EF4-FFF2-40B4-BE49-F238E27FC236}">
                <a16:creationId xmlns:a16="http://schemas.microsoft.com/office/drawing/2014/main" id="{E8926422-3740-8E9E-818D-BCAFCBC29475}"/>
              </a:ext>
            </a:extLst>
          </p:cNvPr>
          <p:cNvGrpSpPr/>
          <p:nvPr/>
        </p:nvGrpSpPr>
        <p:grpSpPr>
          <a:xfrm>
            <a:off x="7620622" y="2061837"/>
            <a:ext cx="1489165" cy="538843"/>
            <a:chOff x="7026607" y="2271838"/>
            <a:chExt cx="1640839" cy="593725"/>
          </a:xfrm>
        </p:grpSpPr>
        <p:sp>
          <p:nvSpPr>
            <p:cNvPr id="7" name="object 6">
              <a:extLst>
                <a:ext uri="{FF2B5EF4-FFF2-40B4-BE49-F238E27FC236}">
                  <a16:creationId xmlns:a16="http://schemas.microsoft.com/office/drawing/2014/main" id="{0F449821-612C-F9D2-7DFC-5D03B4912E3F}"/>
                </a:ext>
              </a:extLst>
            </p:cNvPr>
            <p:cNvSpPr/>
            <p:nvPr/>
          </p:nvSpPr>
          <p:spPr>
            <a:xfrm>
              <a:off x="7049732" y="2789962"/>
              <a:ext cx="161290" cy="75565"/>
            </a:xfrm>
            <a:custGeom>
              <a:avLst/>
              <a:gdLst/>
              <a:ahLst/>
              <a:cxnLst/>
              <a:rect l="l" t="t" r="r" b="b"/>
              <a:pathLst>
                <a:path w="161290" h="75564">
                  <a:moveTo>
                    <a:pt x="150933" y="0"/>
                  </a:moveTo>
                  <a:lnTo>
                    <a:pt x="0" y="75251"/>
                  </a:lnTo>
                  <a:lnTo>
                    <a:pt x="52174" y="75251"/>
                  </a:lnTo>
                  <a:lnTo>
                    <a:pt x="160808" y="20970"/>
                  </a:lnTo>
                  <a:lnTo>
                    <a:pt x="150933" y="0"/>
                  </a:lnTo>
                  <a:close/>
                </a:path>
              </a:pathLst>
            </a:custGeom>
            <a:solidFill>
              <a:srgbClr val="4A7EBB"/>
            </a:solidFill>
          </p:spPr>
          <p:txBody>
            <a:bodyPr wrap="square" lIns="0" tIns="0" rIns="0" bIns="0" rtlCol="0"/>
            <a:lstStyle/>
            <a:p>
              <a:endParaRPr/>
            </a:p>
          </p:txBody>
        </p:sp>
        <p:pic>
          <p:nvPicPr>
            <p:cNvPr id="8" name="object 7">
              <a:extLst>
                <a:ext uri="{FF2B5EF4-FFF2-40B4-BE49-F238E27FC236}">
                  <a16:creationId xmlns:a16="http://schemas.microsoft.com/office/drawing/2014/main" id="{7663DD58-B4BD-5009-4BBA-AE11852FCB8E}"/>
                </a:ext>
              </a:extLst>
            </p:cNvPr>
            <p:cNvPicPr/>
            <p:nvPr/>
          </p:nvPicPr>
          <p:blipFill>
            <a:blip r:embed="rId3" cstate="print"/>
            <a:stretch>
              <a:fillRect/>
            </a:stretch>
          </p:blipFill>
          <p:spPr>
            <a:xfrm>
              <a:off x="7026607" y="2272030"/>
              <a:ext cx="1640585" cy="593183"/>
            </a:xfrm>
            <a:prstGeom prst="rect">
              <a:avLst/>
            </a:prstGeom>
          </p:spPr>
        </p:pic>
        <p:sp>
          <p:nvSpPr>
            <p:cNvPr id="9" name="object 8">
              <a:extLst>
                <a:ext uri="{FF2B5EF4-FFF2-40B4-BE49-F238E27FC236}">
                  <a16:creationId xmlns:a16="http://schemas.microsoft.com/office/drawing/2014/main" id="{B40764A2-8E7B-F042-07B2-5F22F6DAC29B}"/>
                </a:ext>
              </a:extLst>
            </p:cNvPr>
            <p:cNvSpPr/>
            <p:nvPr/>
          </p:nvSpPr>
          <p:spPr>
            <a:xfrm>
              <a:off x="7026607" y="2271838"/>
              <a:ext cx="1640839" cy="593725"/>
            </a:xfrm>
            <a:custGeom>
              <a:avLst/>
              <a:gdLst/>
              <a:ahLst/>
              <a:cxnLst/>
              <a:rect l="l" t="t" r="r" b="b"/>
              <a:pathLst>
                <a:path w="1640840" h="593725">
                  <a:moveTo>
                    <a:pt x="1636882" y="0"/>
                  </a:moveTo>
                  <a:lnTo>
                    <a:pt x="3704" y="0"/>
                  </a:lnTo>
                  <a:lnTo>
                    <a:pt x="1235" y="1234"/>
                  </a:lnTo>
                  <a:lnTo>
                    <a:pt x="0" y="3702"/>
                  </a:lnTo>
                  <a:lnTo>
                    <a:pt x="0" y="593375"/>
                  </a:lnTo>
                  <a:lnTo>
                    <a:pt x="7406" y="593375"/>
                  </a:lnTo>
                  <a:lnTo>
                    <a:pt x="7406" y="7401"/>
                  </a:lnTo>
                  <a:lnTo>
                    <a:pt x="3704" y="7401"/>
                  </a:lnTo>
                  <a:lnTo>
                    <a:pt x="7406" y="3702"/>
                  </a:lnTo>
                  <a:lnTo>
                    <a:pt x="1640585" y="3702"/>
                  </a:lnTo>
                  <a:lnTo>
                    <a:pt x="1639350" y="1234"/>
                  </a:lnTo>
                  <a:lnTo>
                    <a:pt x="1636882" y="0"/>
                  </a:lnTo>
                  <a:close/>
                </a:path>
                <a:path w="1640840" h="593725">
                  <a:moveTo>
                    <a:pt x="1633178" y="3702"/>
                  </a:moveTo>
                  <a:lnTo>
                    <a:pt x="1633178" y="593375"/>
                  </a:lnTo>
                  <a:lnTo>
                    <a:pt x="1640585" y="593375"/>
                  </a:lnTo>
                  <a:lnTo>
                    <a:pt x="1640585" y="7401"/>
                  </a:lnTo>
                  <a:lnTo>
                    <a:pt x="1636882" y="7401"/>
                  </a:lnTo>
                  <a:lnTo>
                    <a:pt x="1633178" y="3702"/>
                  </a:lnTo>
                  <a:close/>
                </a:path>
                <a:path w="1640840" h="593725">
                  <a:moveTo>
                    <a:pt x="7406" y="3702"/>
                  </a:moveTo>
                  <a:lnTo>
                    <a:pt x="3704" y="7401"/>
                  </a:lnTo>
                  <a:lnTo>
                    <a:pt x="7406" y="7401"/>
                  </a:lnTo>
                  <a:lnTo>
                    <a:pt x="7406" y="3702"/>
                  </a:lnTo>
                  <a:close/>
                </a:path>
                <a:path w="1640840" h="593725">
                  <a:moveTo>
                    <a:pt x="1633178" y="3702"/>
                  </a:moveTo>
                  <a:lnTo>
                    <a:pt x="7406" y="3702"/>
                  </a:lnTo>
                  <a:lnTo>
                    <a:pt x="7406" y="7401"/>
                  </a:lnTo>
                  <a:lnTo>
                    <a:pt x="1633178" y="7401"/>
                  </a:lnTo>
                  <a:lnTo>
                    <a:pt x="1633178" y="3702"/>
                  </a:lnTo>
                  <a:close/>
                </a:path>
                <a:path w="1640840" h="593725">
                  <a:moveTo>
                    <a:pt x="1640585" y="3702"/>
                  </a:moveTo>
                  <a:lnTo>
                    <a:pt x="1633178" y="3702"/>
                  </a:lnTo>
                  <a:lnTo>
                    <a:pt x="1636882" y="7401"/>
                  </a:lnTo>
                  <a:lnTo>
                    <a:pt x="1640585" y="7401"/>
                  </a:lnTo>
                  <a:lnTo>
                    <a:pt x="1640585" y="3702"/>
                  </a:lnTo>
                  <a:close/>
                </a:path>
              </a:pathLst>
            </a:custGeom>
            <a:solidFill>
              <a:srgbClr val="98B954"/>
            </a:solidFill>
          </p:spPr>
          <p:txBody>
            <a:bodyPr wrap="square" lIns="0" tIns="0" rIns="0" bIns="0" rtlCol="0"/>
            <a:lstStyle/>
            <a:p>
              <a:endParaRPr/>
            </a:p>
          </p:txBody>
        </p:sp>
      </p:grpSp>
      <p:sp>
        <p:nvSpPr>
          <p:cNvPr id="10" name="object 9">
            <a:extLst>
              <a:ext uri="{FF2B5EF4-FFF2-40B4-BE49-F238E27FC236}">
                <a16:creationId xmlns:a16="http://schemas.microsoft.com/office/drawing/2014/main" id="{714D31DD-81A7-B4B4-D737-C16781F8DD03}"/>
              </a:ext>
            </a:extLst>
          </p:cNvPr>
          <p:cNvSpPr txBox="1"/>
          <p:nvPr/>
        </p:nvSpPr>
        <p:spPr>
          <a:xfrm>
            <a:off x="7621420" y="2039105"/>
            <a:ext cx="1725447" cy="555239"/>
          </a:xfrm>
          <a:prstGeom prst="rect">
            <a:avLst/>
          </a:prstGeom>
        </p:spPr>
        <p:txBody>
          <a:bodyPr vert="horz" wrap="square" lIns="0" tIns="10373" rIns="0" bIns="0" rtlCol="0">
            <a:spAutoFit/>
          </a:bodyPr>
          <a:lstStyle/>
          <a:p>
            <a:pPr marL="11527" marR="4611" indent="293350">
              <a:spcBef>
                <a:spcPts val="82"/>
              </a:spcBef>
            </a:pPr>
            <a:r>
              <a:rPr sz="1770" spc="-9" dirty="0">
                <a:latin typeface="Calibri"/>
                <a:cs typeface="Calibri"/>
              </a:rPr>
              <a:t>minimum interarrival</a:t>
            </a:r>
            <a:r>
              <a:rPr sz="1770" spc="-86" dirty="0">
                <a:latin typeface="Calibri"/>
                <a:cs typeface="Calibri"/>
              </a:rPr>
              <a:t> </a:t>
            </a:r>
            <a:r>
              <a:rPr sz="1770" spc="-18" dirty="0">
                <a:latin typeface="Calibri"/>
                <a:cs typeface="Calibri"/>
              </a:rPr>
              <a:t>time</a:t>
            </a:r>
            <a:endParaRPr sz="1770" dirty="0">
              <a:latin typeface="Calibri"/>
              <a:cs typeface="Calibri"/>
            </a:endParaRPr>
          </a:p>
        </p:txBody>
      </p:sp>
      <p:sp>
        <p:nvSpPr>
          <p:cNvPr id="11" name="object 10">
            <a:extLst>
              <a:ext uri="{FF2B5EF4-FFF2-40B4-BE49-F238E27FC236}">
                <a16:creationId xmlns:a16="http://schemas.microsoft.com/office/drawing/2014/main" id="{4FEE396B-54F1-ED84-03DC-C06591105D13}"/>
              </a:ext>
            </a:extLst>
          </p:cNvPr>
          <p:cNvSpPr txBox="1"/>
          <p:nvPr/>
        </p:nvSpPr>
        <p:spPr>
          <a:xfrm>
            <a:off x="3234162" y="2741092"/>
            <a:ext cx="1522591" cy="373651"/>
          </a:xfrm>
          <a:prstGeom prst="rect">
            <a:avLst/>
          </a:prstGeom>
        </p:spPr>
        <p:txBody>
          <a:bodyPr vert="horz" wrap="square" lIns="0" tIns="10373" rIns="0" bIns="0" rtlCol="0">
            <a:spAutoFit/>
          </a:bodyPr>
          <a:lstStyle/>
          <a:p>
            <a:pPr marL="262805" indent="-251278">
              <a:spcBef>
                <a:spcPts val="82"/>
              </a:spcBef>
              <a:buClr>
                <a:srgbClr val="FF0000"/>
              </a:buClr>
              <a:buFont typeface="Symbol"/>
              <a:buChar char=""/>
              <a:tabLst>
                <a:tab pos="262805" algn="l"/>
              </a:tabLst>
            </a:pPr>
            <a:r>
              <a:rPr sz="2360" spc="-9" dirty="0">
                <a:solidFill>
                  <a:srgbClr val="0000FF"/>
                </a:solidFill>
                <a:latin typeface="Times New Roman"/>
                <a:cs typeface="Times New Roman"/>
              </a:rPr>
              <a:t>Sporadic:</a:t>
            </a:r>
            <a:endParaRPr sz="2360">
              <a:latin typeface="Times New Roman"/>
              <a:cs typeface="Times New Roman"/>
            </a:endParaRPr>
          </a:p>
        </p:txBody>
      </p:sp>
      <p:sp>
        <p:nvSpPr>
          <p:cNvPr id="12" name="object 11">
            <a:extLst>
              <a:ext uri="{FF2B5EF4-FFF2-40B4-BE49-F238E27FC236}">
                <a16:creationId xmlns:a16="http://schemas.microsoft.com/office/drawing/2014/main" id="{6B9075F1-F467-061E-F170-A1B192AF0000}"/>
              </a:ext>
            </a:extLst>
          </p:cNvPr>
          <p:cNvSpPr txBox="1"/>
          <p:nvPr/>
        </p:nvSpPr>
        <p:spPr>
          <a:xfrm>
            <a:off x="5227732" y="2781397"/>
            <a:ext cx="619525" cy="373651"/>
          </a:xfrm>
          <a:prstGeom prst="rect">
            <a:avLst/>
          </a:prstGeom>
        </p:spPr>
        <p:txBody>
          <a:bodyPr vert="horz" wrap="square" lIns="0" tIns="10373" rIns="0" bIns="0" rtlCol="0">
            <a:spAutoFit/>
          </a:bodyPr>
          <a:lstStyle/>
          <a:p>
            <a:pPr marL="34580">
              <a:spcBef>
                <a:spcPts val="82"/>
              </a:spcBef>
            </a:pPr>
            <a:r>
              <a:rPr sz="3540" spc="-14" baseline="7478" dirty="0">
                <a:latin typeface="Times New Roman"/>
                <a:cs typeface="Times New Roman"/>
              </a:rPr>
              <a:t>a</a:t>
            </a:r>
            <a:r>
              <a:rPr sz="1543" spc="-9" dirty="0">
                <a:latin typeface="Times New Roman"/>
                <a:cs typeface="Times New Roman"/>
              </a:rPr>
              <a:t>i,k+1</a:t>
            </a:r>
            <a:endParaRPr sz="1543">
              <a:latin typeface="Times New Roman"/>
              <a:cs typeface="Times New Roman"/>
            </a:endParaRPr>
          </a:p>
        </p:txBody>
      </p:sp>
      <p:sp>
        <p:nvSpPr>
          <p:cNvPr id="13" name="object 12">
            <a:extLst>
              <a:ext uri="{FF2B5EF4-FFF2-40B4-BE49-F238E27FC236}">
                <a16:creationId xmlns:a16="http://schemas.microsoft.com/office/drawing/2014/main" id="{E045AE18-AAE0-9311-58E5-8A7288B4A498}"/>
              </a:ext>
            </a:extLst>
          </p:cNvPr>
          <p:cNvSpPr txBox="1"/>
          <p:nvPr/>
        </p:nvSpPr>
        <p:spPr>
          <a:xfrm>
            <a:off x="5924577" y="2741092"/>
            <a:ext cx="1510672" cy="373651"/>
          </a:xfrm>
          <a:prstGeom prst="rect">
            <a:avLst/>
          </a:prstGeom>
        </p:spPr>
        <p:txBody>
          <a:bodyPr vert="horz" wrap="square" lIns="0" tIns="10373" rIns="0" bIns="0" rtlCol="0">
            <a:spAutoFit/>
          </a:bodyPr>
          <a:lstStyle/>
          <a:p>
            <a:pPr marL="34580">
              <a:spcBef>
                <a:spcPts val="82"/>
              </a:spcBef>
              <a:tabLst>
                <a:tab pos="348101" algn="l"/>
              </a:tabLst>
            </a:pPr>
            <a:r>
              <a:rPr sz="2360" spc="-45" dirty="0">
                <a:latin typeface="Symbol"/>
                <a:cs typeface="Symbol"/>
              </a:rPr>
              <a:t></a:t>
            </a:r>
            <a:r>
              <a:rPr sz="2360" dirty="0">
                <a:latin typeface="Times New Roman"/>
                <a:cs typeface="Times New Roman"/>
              </a:rPr>
              <a:t>	a</a:t>
            </a:r>
            <a:r>
              <a:rPr sz="2314" baseline="-11437" dirty="0">
                <a:latin typeface="Times New Roman"/>
                <a:cs typeface="Times New Roman"/>
              </a:rPr>
              <a:t>i,k</a:t>
            </a:r>
            <a:r>
              <a:rPr sz="2314" spc="300" baseline="-11437" dirty="0">
                <a:latin typeface="Times New Roman"/>
                <a:cs typeface="Times New Roman"/>
              </a:rPr>
              <a:t> </a:t>
            </a:r>
            <a:r>
              <a:rPr sz="2360" dirty="0">
                <a:latin typeface="Times New Roman"/>
                <a:cs typeface="Times New Roman"/>
              </a:rPr>
              <a:t>+</a:t>
            </a:r>
            <a:r>
              <a:rPr sz="2360" spc="-45" dirty="0">
                <a:latin typeface="Times New Roman"/>
                <a:cs typeface="Times New Roman"/>
              </a:rPr>
              <a:t> </a:t>
            </a:r>
            <a:r>
              <a:rPr sz="2360" spc="-23" dirty="0">
                <a:latin typeface="Times New Roman"/>
                <a:cs typeface="Times New Roman"/>
              </a:rPr>
              <a:t>T</a:t>
            </a:r>
            <a:r>
              <a:rPr sz="2314" spc="-34" baseline="-11437" dirty="0">
                <a:latin typeface="Times New Roman"/>
                <a:cs typeface="Times New Roman"/>
              </a:rPr>
              <a:t>i</a:t>
            </a:r>
            <a:endParaRPr sz="2314" baseline="-11437" dirty="0">
              <a:latin typeface="Times New Roman"/>
              <a:cs typeface="Times New Roman"/>
            </a:endParaRPr>
          </a:p>
        </p:txBody>
      </p:sp>
      <p:sp>
        <p:nvSpPr>
          <p:cNvPr id="14" name="object 13">
            <a:extLst>
              <a:ext uri="{FF2B5EF4-FFF2-40B4-BE49-F238E27FC236}">
                <a16:creationId xmlns:a16="http://schemas.microsoft.com/office/drawing/2014/main" id="{7C9C8050-4119-5BD5-8A9B-D3961ABBE61F}"/>
              </a:ext>
            </a:extLst>
          </p:cNvPr>
          <p:cNvSpPr txBox="1"/>
          <p:nvPr/>
        </p:nvSpPr>
        <p:spPr>
          <a:xfrm>
            <a:off x="3632357"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15" name="object 14">
            <a:extLst>
              <a:ext uri="{FF2B5EF4-FFF2-40B4-BE49-F238E27FC236}">
                <a16:creationId xmlns:a16="http://schemas.microsoft.com/office/drawing/2014/main" id="{2CAEDF32-45B9-F764-7DF5-932F8CBF2A28}"/>
              </a:ext>
            </a:extLst>
          </p:cNvPr>
          <p:cNvGrpSpPr/>
          <p:nvPr/>
        </p:nvGrpSpPr>
        <p:grpSpPr>
          <a:xfrm>
            <a:off x="3568347" y="4074867"/>
            <a:ext cx="4542993" cy="205164"/>
            <a:chOff x="2561600" y="4489900"/>
            <a:chExt cx="5005705" cy="226060"/>
          </a:xfrm>
        </p:grpSpPr>
        <p:pic>
          <p:nvPicPr>
            <p:cNvPr id="16" name="object 15">
              <a:extLst>
                <a:ext uri="{FF2B5EF4-FFF2-40B4-BE49-F238E27FC236}">
                  <a16:creationId xmlns:a16="http://schemas.microsoft.com/office/drawing/2014/main" id="{B30F585B-4BE3-34AB-2972-E663171C3F75}"/>
                </a:ext>
              </a:extLst>
            </p:cNvPr>
            <p:cNvPicPr/>
            <p:nvPr/>
          </p:nvPicPr>
          <p:blipFill>
            <a:blip r:embed="rId4" cstate="print"/>
            <a:stretch>
              <a:fillRect/>
            </a:stretch>
          </p:blipFill>
          <p:spPr>
            <a:xfrm>
              <a:off x="4778673" y="4489900"/>
              <a:ext cx="69128" cy="225753"/>
            </a:xfrm>
            <a:prstGeom prst="rect">
              <a:avLst/>
            </a:prstGeom>
          </p:spPr>
        </p:pic>
        <p:sp>
          <p:nvSpPr>
            <p:cNvPr id="17" name="object 16">
              <a:extLst>
                <a:ext uri="{FF2B5EF4-FFF2-40B4-BE49-F238E27FC236}">
                  <a16:creationId xmlns:a16="http://schemas.microsoft.com/office/drawing/2014/main" id="{19491675-4EF7-727C-B3CE-77A4C7D4BDED}"/>
                </a:ext>
              </a:extLst>
            </p:cNvPr>
            <p:cNvSpPr/>
            <p:nvPr/>
          </p:nvSpPr>
          <p:spPr>
            <a:xfrm>
              <a:off x="5852646"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18" name="object 17">
              <a:extLst>
                <a:ext uri="{FF2B5EF4-FFF2-40B4-BE49-F238E27FC236}">
                  <a16:creationId xmlns:a16="http://schemas.microsoft.com/office/drawing/2014/main" id="{1FF766F6-DB9B-8F90-3914-F229A00C2580}"/>
                </a:ext>
              </a:extLst>
            </p:cNvPr>
            <p:cNvPicPr/>
            <p:nvPr/>
          </p:nvPicPr>
          <p:blipFill>
            <a:blip r:embed="rId5" cstate="print"/>
            <a:stretch>
              <a:fillRect/>
            </a:stretch>
          </p:blipFill>
          <p:spPr>
            <a:xfrm>
              <a:off x="2561600" y="4489900"/>
              <a:ext cx="70364" cy="225753"/>
            </a:xfrm>
            <a:prstGeom prst="rect">
              <a:avLst/>
            </a:prstGeom>
          </p:spPr>
        </p:pic>
        <p:sp>
          <p:nvSpPr>
            <p:cNvPr id="19" name="object 18">
              <a:extLst>
                <a:ext uri="{FF2B5EF4-FFF2-40B4-BE49-F238E27FC236}">
                  <a16:creationId xmlns:a16="http://schemas.microsoft.com/office/drawing/2014/main" id="{BB2A630B-6557-4F43-0103-6D8EED0F6BF6}"/>
                </a:ext>
              </a:extLst>
            </p:cNvPr>
            <p:cNvSpPr/>
            <p:nvPr/>
          </p:nvSpPr>
          <p:spPr>
            <a:xfrm>
              <a:off x="3635571"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pic>
          <p:nvPicPr>
            <p:cNvPr id="20" name="object 19">
              <a:extLst>
                <a:ext uri="{FF2B5EF4-FFF2-40B4-BE49-F238E27FC236}">
                  <a16:creationId xmlns:a16="http://schemas.microsoft.com/office/drawing/2014/main" id="{9A9F4BCA-088F-E7A5-CD3A-48A87371882B}"/>
                </a:ext>
              </a:extLst>
            </p:cNvPr>
            <p:cNvPicPr/>
            <p:nvPr/>
          </p:nvPicPr>
          <p:blipFill>
            <a:blip r:embed="rId6" cstate="print"/>
            <a:stretch>
              <a:fillRect/>
            </a:stretch>
          </p:blipFill>
          <p:spPr>
            <a:xfrm>
              <a:off x="6471106" y="4489900"/>
              <a:ext cx="69128" cy="225753"/>
            </a:xfrm>
            <a:prstGeom prst="rect">
              <a:avLst/>
            </a:prstGeom>
          </p:spPr>
        </p:pic>
        <p:sp>
          <p:nvSpPr>
            <p:cNvPr id="21" name="object 20">
              <a:extLst>
                <a:ext uri="{FF2B5EF4-FFF2-40B4-BE49-F238E27FC236}">
                  <a16:creationId xmlns:a16="http://schemas.microsoft.com/office/drawing/2014/main" id="{42D59B62-B806-FB07-5745-F4313E3269BE}"/>
                </a:ext>
              </a:extLst>
            </p:cNvPr>
            <p:cNvSpPr/>
            <p:nvPr/>
          </p:nvSpPr>
          <p:spPr>
            <a:xfrm>
              <a:off x="7543843" y="4489900"/>
              <a:ext cx="23495" cy="226060"/>
            </a:xfrm>
            <a:custGeom>
              <a:avLst/>
              <a:gdLst/>
              <a:ahLst/>
              <a:cxnLst/>
              <a:rect l="l" t="t" r="r" b="b"/>
              <a:pathLst>
                <a:path w="23495" h="226060">
                  <a:moveTo>
                    <a:pt x="23454" y="0"/>
                  </a:moveTo>
                  <a:lnTo>
                    <a:pt x="0" y="0"/>
                  </a:lnTo>
                  <a:lnTo>
                    <a:pt x="0" y="225753"/>
                  </a:lnTo>
                  <a:lnTo>
                    <a:pt x="23454" y="225753"/>
                  </a:lnTo>
                  <a:lnTo>
                    <a:pt x="23454" y="0"/>
                  </a:lnTo>
                  <a:close/>
                </a:path>
              </a:pathLst>
            </a:custGeom>
            <a:solidFill>
              <a:srgbClr val="FF0000"/>
            </a:solidFill>
          </p:spPr>
          <p:txBody>
            <a:bodyPr wrap="square" lIns="0" tIns="0" rIns="0" bIns="0" rtlCol="0"/>
            <a:lstStyle/>
            <a:p>
              <a:endParaRPr/>
            </a:p>
          </p:txBody>
        </p:sp>
      </p:grpSp>
      <p:grpSp>
        <p:nvGrpSpPr>
          <p:cNvPr id="22" name="object 21">
            <a:extLst>
              <a:ext uri="{FF2B5EF4-FFF2-40B4-BE49-F238E27FC236}">
                <a16:creationId xmlns:a16="http://schemas.microsoft.com/office/drawing/2014/main" id="{06732266-45B5-253D-8946-A723FFF644A7}"/>
              </a:ext>
            </a:extLst>
          </p:cNvPr>
          <p:cNvGrpSpPr/>
          <p:nvPr/>
        </p:nvGrpSpPr>
        <p:grpSpPr>
          <a:xfrm>
            <a:off x="7253150" y="2600278"/>
            <a:ext cx="1856847" cy="212078"/>
            <a:chOff x="6621708" y="2865120"/>
            <a:chExt cx="2045970" cy="233679"/>
          </a:xfrm>
        </p:grpSpPr>
        <p:sp>
          <p:nvSpPr>
            <p:cNvPr id="23" name="object 22">
              <a:extLst>
                <a:ext uri="{FF2B5EF4-FFF2-40B4-BE49-F238E27FC236}">
                  <a16:creationId xmlns:a16="http://schemas.microsoft.com/office/drawing/2014/main" id="{491E98D0-3313-782A-D19D-7E13A0B2AF73}"/>
                </a:ext>
              </a:extLst>
            </p:cNvPr>
            <p:cNvSpPr/>
            <p:nvPr/>
          </p:nvSpPr>
          <p:spPr>
            <a:xfrm>
              <a:off x="6621708" y="2865214"/>
              <a:ext cx="480695" cy="233679"/>
            </a:xfrm>
            <a:custGeom>
              <a:avLst/>
              <a:gdLst/>
              <a:ahLst/>
              <a:cxnLst/>
              <a:rect l="l" t="t" r="r" b="b"/>
              <a:pathLst>
                <a:path w="480695" h="233680">
                  <a:moveTo>
                    <a:pt x="65425" y="135698"/>
                  </a:moveTo>
                  <a:lnTo>
                    <a:pt x="58018" y="138164"/>
                  </a:lnTo>
                  <a:lnTo>
                    <a:pt x="54315" y="143099"/>
                  </a:lnTo>
                  <a:lnTo>
                    <a:pt x="0" y="226985"/>
                  </a:lnTo>
                  <a:lnTo>
                    <a:pt x="99989" y="233155"/>
                  </a:lnTo>
                  <a:lnTo>
                    <a:pt x="106161" y="233155"/>
                  </a:lnTo>
                  <a:lnTo>
                    <a:pt x="112335" y="228220"/>
                  </a:lnTo>
                  <a:lnTo>
                    <a:pt x="112335" y="226985"/>
                  </a:lnTo>
                  <a:lnTo>
                    <a:pt x="25923" y="226985"/>
                  </a:lnTo>
                  <a:lnTo>
                    <a:pt x="14839" y="206065"/>
                  </a:lnTo>
                  <a:lnTo>
                    <a:pt x="17289" y="204781"/>
                  </a:lnTo>
                  <a:lnTo>
                    <a:pt x="53606" y="186674"/>
                  </a:lnTo>
                  <a:lnTo>
                    <a:pt x="74066" y="155436"/>
                  </a:lnTo>
                  <a:lnTo>
                    <a:pt x="77769" y="150502"/>
                  </a:lnTo>
                  <a:lnTo>
                    <a:pt x="76535" y="143099"/>
                  </a:lnTo>
                  <a:lnTo>
                    <a:pt x="70363" y="139400"/>
                  </a:lnTo>
                  <a:lnTo>
                    <a:pt x="65425" y="135698"/>
                  </a:lnTo>
                  <a:close/>
                </a:path>
                <a:path w="480695" h="233680">
                  <a:moveTo>
                    <a:pt x="53606" y="186674"/>
                  </a:moveTo>
                  <a:lnTo>
                    <a:pt x="17289" y="204781"/>
                  </a:lnTo>
                  <a:lnTo>
                    <a:pt x="14839" y="206065"/>
                  </a:lnTo>
                  <a:lnTo>
                    <a:pt x="25923" y="226985"/>
                  </a:lnTo>
                  <a:lnTo>
                    <a:pt x="33327" y="223286"/>
                  </a:lnTo>
                  <a:lnTo>
                    <a:pt x="29626" y="223286"/>
                  </a:lnTo>
                  <a:lnTo>
                    <a:pt x="20985" y="204781"/>
                  </a:lnTo>
                  <a:lnTo>
                    <a:pt x="41746" y="204781"/>
                  </a:lnTo>
                  <a:lnTo>
                    <a:pt x="53606" y="186674"/>
                  </a:lnTo>
                  <a:close/>
                </a:path>
                <a:path w="480695" h="233680">
                  <a:moveTo>
                    <a:pt x="64950" y="207485"/>
                  </a:moveTo>
                  <a:lnTo>
                    <a:pt x="25923" y="226985"/>
                  </a:lnTo>
                  <a:lnTo>
                    <a:pt x="112335" y="226985"/>
                  </a:lnTo>
                  <a:lnTo>
                    <a:pt x="112335" y="215884"/>
                  </a:lnTo>
                  <a:lnTo>
                    <a:pt x="107396" y="210948"/>
                  </a:lnTo>
                  <a:lnTo>
                    <a:pt x="101225" y="209716"/>
                  </a:lnTo>
                  <a:lnTo>
                    <a:pt x="64950" y="207485"/>
                  </a:lnTo>
                  <a:close/>
                </a:path>
                <a:path w="480695" h="233680">
                  <a:moveTo>
                    <a:pt x="20985" y="204781"/>
                  </a:moveTo>
                  <a:lnTo>
                    <a:pt x="29626" y="223286"/>
                  </a:lnTo>
                  <a:lnTo>
                    <a:pt x="40905" y="206065"/>
                  </a:lnTo>
                  <a:lnTo>
                    <a:pt x="20985" y="204781"/>
                  </a:lnTo>
                  <a:close/>
                </a:path>
                <a:path w="480695" h="233680">
                  <a:moveTo>
                    <a:pt x="480198" y="0"/>
                  </a:moveTo>
                  <a:lnTo>
                    <a:pt x="428023" y="0"/>
                  </a:lnTo>
                  <a:lnTo>
                    <a:pt x="53606" y="186674"/>
                  </a:lnTo>
                  <a:lnTo>
                    <a:pt x="41746" y="204781"/>
                  </a:lnTo>
                  <a:lnTo>
                    <a:pt x="41019" y="206065"/>
                  </a:lnTo>
                  <a:lnTo>
                    <a:pt x="39975" y="207485"/>
                  </a:lnTo>
                  <a:lnTo>
                    <a:pt x="29626" y="223286"/>
                  </a:lnTo>
                  <a:lnTo>
                    <a:pt x="33327" y="223286"/>
                  </a:lnTo>
                  <a:lnTo>
                    <a:pt x="64950" y="207485"/>
                  </a:lnTo>
                  <a:lnTo>
                    <a:pt x="41868" y="206065"/>
                  </a:lnTo>
                  <a:lnTo>
                    <a:pt x="67791" y="206065"/>
                  </a:lnTo>
                  <a:lnTo>
                    <a:pt x="480198" y="0"/>
                  </a:lnTo>
                  <a:close/>
                </a:path>
                <a:path w="480695" h="233680">
                  <a:moveTo>
                    <a:pt x="67791" y="206065"/>
                  </a:moveTo>
                  <a:lnTo>
                    <a:pt x="42607" y="206065"/>
                  </a:lnTo>
                  <a:lnTo>
                    <a:pt x="64950" y="207485"/>
                  </a:lnTo>
                  <a:lnTo>
                    <a:pt x="67791" y="206065"/>
                  </a:lnTo>
                  <a:close/>
                </a:path>
                <a:path w="480695" h="233680">
                  <a:moveTo>
                    <a:pt x="41746" y="204781"/>
                  </a:moveTo>
                  <a:lnTo>
                    <a:pt x="20985" y="204781"/>
                  </a:lnTo>
                  <a:lnTo>
                    <a:pt x="42730" y="206065"/>
                  </a:lnTo>
                  <a:lnTo>
                    <a:pt x="40905" y="206065"/>
                  </a:lnTo>
                  <a:lnTo>
                    <a:pt x="41746" y="204781"/>
                  </a:lnTo>
                  <a:close/>
                </a:path>
              </a:pathLst>
            </a:custGeom>
            <a:solidFill>
              <a:srgbClr val="4A7EBB"/>
            </a:solidFill>
          </p:spPr>
          <p:txBody>
            <a:bodyPr wrap="square" lIns="0" tIns="0" rIns="0" bIns="0" rtlCol="0"/>
            <a:lstStyle/>
            <a:p>
              <a:endParaRPr/>
            </a:p>
          </p:txBody>
        </p:sp>
        <p:pic>
          <p:nvPicPr>
            <p:cNvPr id="24" name="object 23">
              <a:extLst>
                <a:ext uri="{FF2B5EF4-FFF2-40B4-BE49-F238E27FC236}">
                  <a16:creationId xmlns:a16="http://schemas.microsoft.com/office/drawing/2014/main" id="{CF75510A-A812-E29C-874B-A83215CBBC53}"/>
                </a:ext>
              </a:extLst>
            </p:cNvPr>
            <p:cNvPicPr/>
            <p:nvPr/>
          </p:nvPicPr>
          <p:blipFill>
            <a:blip r:embed="rId7" cstate="print"/>
            <a:stretch>
              <a:fillRect/>
            </a:stretch>
          </p:blipFill>
          <p:spPr>
            <a:xfrm>
              <a:off x="7026607" y="2865120"/>
              <a:ext cx="1640585" cy="12700"/>
            </a:xfrm>
            <a:prstGeom prst="rect">
              <a:avLst/>
            </a:prstGeom>
          </p:spPr>
        </p:pic>
        <p:sp>
          <p:nvSpPr>
            <p:cNvPr id="25" name="object 24">
              <a:extLst>
                <a:ext uri="{FF2B5EF4-FFF2-40B4-BE49-F238E27FC236}">
                  <a16:creationId xmlns:a16="http://schemas.microsoft.com/office/drawing/2014/main" id="{AF2B3DA9-502A-33A3-F24C-35A8BC70E6F8}"/>
                </a:ext>
              </a:extLst>
            </p:cNvPr>
            <p:cNvSpPr/>
            <p:nvPr/>
          </p:nvSpPr>
          <p:spPr>
            <a:xfrm>
              <a:off x="7026605" y="2865119"/>
              <a:ext cx="1640839" cy="12700"/>
            </a:xfrm>
            <a:custGeom>
              <a:avLst/>
              <a:gdLst/>
              <a:ahLst/>
              <a:cxnLst/>
              <a:rect l="l" t="t" r="r" b="b"/>
              <a:pathLst>
                <a:path w="1640840" h="12700">
                  <a:moveTo>
                    <a:pt x="1640586" y="0"/>
                  </a:moveTo>
                  <a:lnTo>
                    <a:pt x="1636826" y="0"/>
                  </a:lnTo>
                  <a:lnTo>
                    <a:pt x="1636826" y="5080"/>
                  </a:lnTo>
                  <a:lnTo>
                    <a:pt x="1634921" y="6985"/>
                  </a:lnTo>
                  <a:lnTo>
                    <a:pt x="1634921" y="5080"/>
                  </a:lnTo>
                  <a:lnTo>
                    <a:pt x="1636826" y="5080"/>
                  </a:lnTo>
                  <a:lnTo>
                    <a:pt x="1636826" y="0"/>
                  </a:lnTo>
                  <a:lnTo>
                    <a:pt x="1633169" y="0"/>
                  </a:lnTo>
                  <a:lnTo>
                    <a:pt x="1633169" y="5029"/>
                  </a:lnTo>
                  <a:lnTo>
                    <a:pt x="1633169" y="8737"/>
                  </a:lnTo>
                  <a:lnTo>
                    <a:pt x="1633169" y="8890"/>
                  </a:lnTo>
                  <a:lnTo>
                    <a:pt x="5664" y="8890"/>
                  </a:lnTo>
                  <a:lnTo>
                    <a:pt x="5664" y="6997"/>
                  </a:lnTo>
                  <a:lnTo>
                    <a:pt x="7404" y="8737"/>
                  </a:lnTo>
                  <a:lnTo>
                    <a:pt x="1633169" y="8737"/>
                  </a:lnTo>
                  <a:lnTo>
                    <a:pt x="1633169" y="5029"/>
                  </a:lnTo>
                  <a:lnTo>
                    <a:pt x="7404" y="5029"/>
                  </a:lnTo>
                  <a:lnTo>
                    <a:pt x="7404" y="0"/>
                  </a:lnTo>
                  <a:lnTo>
                    <a:pt x="0" y="0"/>
                  </a:lnTo>
                  <a:lnTo>
                    <a:pt x="0" y="5080"/>
                  </a:lnTo>
                  <a:lnTo>
                    <a:pt x="0" y="8890"/>
                  </a:lnTo>
                  <a:lnTo>
                    <a:pt x="711" y="8890"/>
                  </a:lnTo>
                  <a:lnTo>
                    <a:pt x="711" y="11430"/>
                  </a:lnTo>
                  <a:lnTo>
                    <a:pt x="2971" y="11430"/>
                  </a:lnTo>
                  <a:lnTo>
                    <a:pt x="2971" y="12700"/>
                  </a:lnTo>
                  <a:lnTo>
                    <a:pt x="1637601" y="12700"/>
                  </a:lnTo>
                  <a:lnTo>
                    <a:pt x="1637601" y="11430"/>
                  </a:lnTo>
                  <a:lnTo>
                    <a:pt x="1639862" y="11430"/>
                  </a:lnTo>
                  <a:lnTo>
                    <a:pt x="1639862" y="8890"/>
                  </a:lnTo>
                  <a:lnTo>
                    <a:pt x="1634921" y="8890"/>
                  </a:lnTo>
                  <a:lnTo>
                    <a:pt x="1634921" y="8737"/>
                  </a:lnTo>
                  <a:lnTo>
                    <a:pt x="1640586" y="8737"/>
                  </a:lnTo>
                  <a:lnTo>
                    <a:pt x="1640586" y="5080"/>
                  </a:lnTo>
                  <a:lnTo>
                    <a:pt x="1640586" y="0"/>
                  </a:lnTo>
                  <a:close/>
                </a:path>
              </a:pathLst>
            </a:custGeom>
            <a:solidFill>
              <a:srgbClr val="98B954"/>
            </a:solidFill>
          </p:spPr>
          <p:txBody>
            <a:bodyPr wrap="square" lIns="0" tIns="0" rIns="0" bIns="0" rtlCol="0"/>
            <a:lstStyle/>
            <a:p>
              <a:endParaRPr/>
            </a:p>
          </p:txBody>
        </p:sp>
      </p:grpSp>
      <p:sp>
        <p:nvSpPr>
          <p:cNvPr id="26" name="object 25">
            <a:extLst>
              <a:ext uri="{FF2B5EF4-FFF2-40B4-BE49-F238E27FC236}">
                <a16:creationId xmlns:a16="http://schemas.microsoft.com/office/drawing/2014/main" id="{5D1000F7-F256-F502-B7A0-7F893F0944D2}"/>
              </a:ext>
            </a:extLst>
          </p:cNvPr>
          <p:cNvSpPr txBox="1"/>
          <p:nvPr/>
        </p:nvSpPr>
        <p:spPr>
          <a:xfrm>
            <a:off x="5803580" y="3561755"/>
            <a:ext cx="624712" cy="282857"/>
          </a:xfrm>
          <a:prstGeom prst="rect">
            <a:avLst/>
          </a:prstGeom>
        </p:spPr>
        <p:txBody>
          <a:bodyPr vert="horz" wrap="square" lIns="0" tIns="10373" rIns="0" bIns="0" rtlCol="0">
            <a:spAutoFit/>
          </a:bodyPr>
          <a:lstStyle/>
          <a:p>
            <a:pPr marL="34580">
              <a:spcBef>
                <a:spcPts val="82"/>
              </a:spcBef>
            </a:pPr>
            <a:r>
              <a:rPr sz="1770" dirty="0">
                <a:latin typeface="Times New Roman"/>
                <a:cs typeface="Times New Roman"/>
              </a:rPr>
              <a:t>job</a:t>
            </a:r>
            <a:r>
              <a:rPr sz="1770" spc="-41" dirty="0">
                <a:latin typeface="Times New Roman"/>
                <a:cs typeface="Times New Roman"/>
              </a:rPr>
              <a:t> </a:t>
            </a:r>
            <a:r>
              <a:rPr sz="1770" spc="-23" dirty="0">
                <a:latin typeface="Symbol"/>
                <a:cs typeface="Symbol"/>
              </a:rPr>
              <a:t></a:t>
            </a:r>
            <a:r>
              <a:rPr sz="1770" spc="-34" baseline="-8547" dirty="0">
                <a:latin typeface="Times New Roman"/>
                <a:cs typeface="Times New Roman"/>
              </a:rPr>
              <a:t>ik</a:t>
            </a:r>
            <a:endParaRPr sz="1770" baseline="-8547">
              <a:latin typeface="Times New Roman"/>
              <a:cs typeface="Times New Roman"/>
            </a:endParaRPr>
          </a:p>
        </p:txBody>
      </p:sp>
      <p:sp>
        <p:nvSpPr>
          <p:cNvPr id="27" name="object 26">
            <a:extLst>
              <a:ext uri="{FF2B5EF4-FFF2-40B4-BE49-F238E27FC236}">
                <a16:creationId xmlns:a16="http://schemas.microsoft.com/office/drawing/2014/main" id="{887081DC-1A7B-F194-105A-8C4596A522EE}"/>
              </a:ext>
            </a:extLst>
          </p:cNvPr>
          <p:cNvSpPr/>
          <p:nvPr/>
        </p:nvSpPr>
        <p:spPr>
          <a:xfrm>
            <a:off x="5608488" y="3882297"/>
            <a:ext cx="961273" cy="140042"/>
          </a:xfrm>
          <a:custGeom>
            <a:avLst/>
            <a:gdLst/>
            <a:ahLst/>
            <a:cxnLst/>
            <a:rect l="l" t="t" r="r" b="b"/>
            <a:pathLst>
              <a:path w="1059179" h="154304">
                <a:moveTo>
                  <a:pt x="525876" y="4933"/>
                </a:moveTo>
                <a:lnTo>
                  <a:pt x="525876" y="11102"/>
                </a:lnTo>
                <a:lnTo>
                  <a:pt x="523407" y="25905"/>
                </a:lnTo>
                <a:lnTo>
                  <a:pt x="504608" y="63153"/>
                </a:lnTo>
                <a:lnTo>
                  <a:pt x="477733" y="75251"/>
                </a:lnTo>
                <a:lnTo>
                  <a:pt x="55551" y="75251"/>
                </a:lnTo>
                <a:lnTo>
                  <a:pt x="43206" y="77717"/>
                </a:lnTo>
                <a:lnTo>
                  <a:pt x="38267" y="78952"/>
                </a:lnTo>
                <a:lnTo>
                  <a:pt x="33329" y="82652"/>
                </a:lnTo>
                <a:lnTo>
                  <a:pt x="28392" y="85120"/>
                </a:lnTo>
                <a:lnTo>
                  <a:pt x="5277" y="122475"/>
                </a:lnTo>
                <a:lnTo>
                  <a:pt x="0" y="154203"/>
                </a:lnTo>
                <a:lnTo>
                  <a:pt x="7406" y="154203"/>
                </a:lnTo>
                <a:lnTo>
                  <a:pt x="9145" y="138760"/>
                </a:lnTo>
                <a:lnTo>
                  <a:pt x="12105" y="125034"/>
                </a:lnTo>
                <a:lnTo>
                  <a:pt x="17345" y="112015"/>
                </a:lnTo>
                <a:lnTo>
                  <a:pt x="25924" y="98690"/>
                </a:lnTo>
                <a:lnTo>
                  <a:pt x="33329" y="91288"/>
                </a:lnTo>
                <a:lnTo>
                  <a:pt x="38267" y="88821"/>
                </a:lnTo>
                <a:lnTo>
                  <a:pt x="41972" y="86354"/>
                </a:lnTo>
                <a:lnTo>
                  <a:pt x="46909" y="85120"/>
                </a:lnTo>
                <a:lnTo>
                  <a:pt x="50613" y="83886"/>
                </a:lnTo>
                <a:lnTo>
                  <a:pt x="55551" y="82652"/>
                </a:lnTo>
                <a:lnTo>
                  <a:pt x="477733" y="82652"/>
                </a:lnTo>
                <a:lnTo>
                  <a:pt x="502137" y="75690"/>
                </a:lnTo>
                <a:lnTo>
                  <a:pt x="519773" y="56253"/>
                </a:lnTo>
                <a:lnTo>
                  <a:pt x="529544" y="32374"/>
                </a:lnTo>
                <a:lnTo>
                  <a:pt x="527438" y="23229"/>
                </a:lnTo>
                <a:lnTo>
                  <a:pt x="525876" y="4933"/>
                </a:lnTo>
                <a:close/>
              </a:path>
              <a:path w="1059179" h="154304">
                <a:moveTo>
                  <a:pt x="533283" y="4933"/>
                </a:moveTo>
                <a:lnTo>
                  <a:pt x="530277" y="30585"/>
                </a:lnTo>
                <a:lnTo>
                  <a:pt x="529668" y="32072"/>
                </a:lnTo>
                <a:lnTo>
                  <a:pt x="529544" y="32374"/>
                </a:lnTo>
                <a:lnTo>
                  <a:pt x="549330" y="69082"/>
                </a:lnTo>
                <a:lnTo>
                  <a:pt x="575254" y="82652"/>
                </a:lnTo>
                <a:lnTo>
                  <a:pt x="1003608" y="82652"/>
                </a:lnTo>
                <a:lnTo>
                  <a:pt x="1008546" y="83886"/>
                </a:lnTo>
                <a:lnTo>
                  <a:pt x="1007311" y="83886"/>
                </a:lnTo>
                <a:lnTo>
                  <a:pt x="1027548" y="92935"/>
                </a:lnTo>
                <a:lnTo>
                  <a:pt x="1040943" y="110439"/>
                </a:lnTo>
                <a:lnTo>
                  <a:pt x="1048323" y="132246"/>
                </a:lnTo>
                <a:lnTo>
                  <a:pt x="1050517" y="154203"/>
                </a:lnTo>
                <a:lnTo>
                  <a:pt x="1059159" y="154203"/>
                </a:lnTo>
                <a:lnTo>
                  <a:pt x="1045531" y="102780"/>
                </a:lnTo>
                <a:lnTo>
                  <a:pt x="1009780" y="76484"/>
                </a:lnTo>
                <a:lnTo>
                  <a:pt x="1008546" y="76484"/>
                </a:lnTo>
                <a:lnTo>
                  <a:pt x="1003608" y="75251"/>
                </a:lnTo>
                <a:lnTo>
                  <a:pt x="576488" y="75251"/>
                </a:lnTo>
                <a:lnTo>
                  <a:pt x="566069" y="72011"/>
                </a:lnTo>
                <a:lnTo>
                  <a:pt x="537107" y="32374"/>
                </a:lnTo>
                <a:lnTo>
                  <a:pt x="534517" y="18503"/>
                </a:lnTo>
                <a:lnTo>
                  <a:pt x="533283" y="12335"/>
                </a:lnTo>
                <a:lnTo>
                  <a:pt x="533283" y="4933"/>
                </a:lnTo>
                <a:close/>
              </a:path>
              <a:path w="1059179" h="154304">
                <a:moveTo>
                  <a:pt x="529579" y="0"/>
                </a:moveTo>
                <a:lnTo>
                  <a:pt x="527110" y="1231"/>
                </a:lnTo>
                <a:lnTo>
                  <a:pt x="525876" y="3700"/>
                </a:lnTo>
                <a:lnTo>
                  <a:pt x="525876" y="4933"/>
                </a:lnTo>
                <a:lnTo>
                  <a:pt x="527438" y="23229"/>
                </a:lnTo>
                <a:lnTo>
                  <a:pt x="529475" y="32072"/>
                </a:lnTo>
                <a:lnTo>
                  <a:pt x="529544" y="32374"/>
                </a:lnTo>
                <a:lnTo>
                  <a:pt x="530277" y="30585"/>
                </a:lnTo>
                <a:lnTo>
                  <a:pt x="533283" y="4933"/>
                </a:lnTo>
                <a:lnTo>
                  <a:pt x="533283" y="3700"/>
                </a:lnTo>
                <a:lnTo>
                  <a:pt x="532048" y="1231"/>
                </a:lnTo>
                <a:lnTo>
                  <a:pt x="529579" y="0"/>
                </a:lnTo>
                <a:close/>
              </a:path>
            </a:pathLst>
          </a:custGeom>
          <a:solidFill>
            <a:srgbClr val="000000"/>
          </a:solidFill>
        </p:spPr>
        <p:txBody>
          <a:bodyPr wrap="square" lIns="0" tIns="0" rIns="0" bIns="0" rtlCol="0"/>
          <a:lstStyle/>
          <a:p>
            <a:endParaRPr/>
          </a:p>
        </p:txBody>
      </p:sp>
      <p:sp>
        <p:nvSpPr>
          <p:cNvPr id="28" name="object 27">
            <a:extLst>
              <a:ext uri="{FF2B5EF4-FFF2-40B4-BE49-F238E27FC236}">
                <a16:creationId xmlns:a16="http://schemas.microsoft.com/office/drawing/2014/main" id="{0B1E3824-EF07-D3A7-0579-C256E253E520}"/>
              </a:ext>
            </a:extLst>
          </p:cNvPr>
          <p:cNvSpPr txBox="1"/>
          <p:nvPr/>
        </p:nvSpPr>
        <p:spPr>
          <a:xfrm>
            <a:off x="5644492"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sp>
        <p:nvSpPr>
          <p:cNvPr id="29" name="object 28">
            <a:extLst>
              <a:ext uri="{FF2B5EF4-FFF2-40B4-BE49-F238E27FC236}">
                <a16:creationId xmlns:a16="http://schemas.microsoft.com/office/drawing/2014/main" id="{FD030E5D-50ED-14EB-C015-1D7E68F16C2D}"/>
              </a:ext>
            </a:extLst>
          </p:cNvPr>
          <p:cNvSpPr txBox="1"/>
          <p:nvPr/>
        </p:nvSpPr>
        <p:spPr>
          <a:xfrm>
            <a:off x="7180481" y="3954732"/>
            <a:ext cx="228216" cy="237425"/>
          </a:xfrm>
          <a:prstGeom prst="rect">
            <a:avLst/>
          </a:prstGeom>
        </p:spPr>
        <p:txBody>
          <a:bodyPr vert="horz" wrap="square" lIns="0" tIns="13831" rIns="0" bIns="0" rtlCol="0">
            <a:spAutoFit/>
          </a:bodyPr>
          <a:lstStyle/>
          <a:p>
            <a:pPr marL="34580">
              <a:spcBef>
                <a:spcPts val="109"/>
              </a:spcBef>
            </a:pPr>
            <a:r>
              <a:rPr sz="1452" spc="-23" dirty="0">
                <a:latin typeface="Times New Roman"/>
                <a:cs typeface="Times New Roman"/>
              </a:rPr>
              <a:t>C</a:t>
            </a:r>
            <a:r>
              <a:rPr sz="1429" spc="-34" baseline="-7936" dirty="0">
                <a:latin typeface="Times New Roman"/>
                <a:cs typeface="Times New Roman"/>
              </a:rPr>
              <a:t>i</a:t>
            </a:r>
            <a:endParaRPr sz="1429" baseline="-7936">
              <a:latin typeface="Times New Roman"/>
              <a:cs typeface="Times New Roman"/>
            </a:endParaRPr>
          </a:p>
        </p:txBody>
      </p:sp>
      <p:grpSp>
        <p:nvGrpSpPr>
          <p:cNvPr id="30" name="object 29">
            <a:extLst>
              <a:ext uri="{FF2B5EF4-FFF2-40B4-BE49-F238E27FC236}">
                <a16:creationId xmlns:a16="http://schemas.microsoft.com/office/drawing/2014/main" id="{05D6FBD5-1F19-CC85-800D-97C965297FF8}"/>
              </a:ext>
            </a:extLst>
          </p:cNvPr>
          <p:cNvGrpSpPr/>
          <p:nvPr/>
        </p:nvGrpSpPr>
        <p:grpSpPr>
          <a:xfrm>
            <a:off x="2979618" y="4279754"/>
            <a:ext cx="6267290" cy="627593"/>
            <a:chOff x="1912908" y="4715654"/>
            <a:chExt cx="6905625" cy="691515"/>
          </a:xfrm>
        </p:grpSpPr>
        <p:sp>
          <p:nvSpPr>
            <p:cNvPr id="31" name="object 30">
              <a:extLst>
                <a:ext uri="{FF2B5EF4-FFF2-40B4-BE49-F238E27FC236}">
                  <a16:creationId xmlns:a16="http://schemas.microsoft.com/office/drawing/2014/main" id="{78A277A1-7F48-7064-B006-E9999435AEE2}"/>
                </a:ext>
              </a:extLst>
            </p:cNvPr>
            <p:cNvSpPr/>
            <p:nvPr/>
          </p:nvSpPr>
          <p:spPr>
            <a:xfrm>
              <a:off x="1912908" y="4715654"/>
              <a:ext cx="6905625" cy="691515"/>
            </a:xfrm>
            <a:custGeom>
              <a:avLst/>
              <a:gdLst/>
              <a:ahLst/>
              <a:cxnLst/>
              <a:rect l="l" t="t" r="r" b="b"/>
              <a:pathLst>
                <a:path w="6905625" h="691514">
                  <a:moveTo>
                    <a:pt x="6905623" y="0"/>
                  </a:moveTo>
                  <a:lnTo>
                    <a:pt x="0" y="0"/>
                  </a:lnTo>
                  <a:lnTo>
                    <a:pt x="0" y="691254"/>
                  </a:lnTo>
                  <a:lnTo>
                    <a:pt x="6905623" y="691254"/>
                  </a:lnTo>
                  <a:lnTo>
                    <a:pt x="6905623" y="0"/>
                  </a:lnTo>
                  <a:close/>
                </a:path>
              </a:pathLst>
            </a:custGeom>
            <a:solidFill>
              <a:srgbClr val="FFFFFF"/>
            </a:solidFill>
          </p:spPr>
          <p:txBody>
            <a:bodyPr wrap="square" lIns="0" tIns="0" rIns="0" bIns="0" rtlCol="0"/>
            <a:lstStyle/>
            <a:p>
              <a:endParaRPr/>
            </a:p>
          </p:txBody>
        </p:sp>
        <p:sp>
          <p:nvSpPr>
            <p:cNvPr id="32" name="object 31">
              <a:extLst>
                <a:ext uri="{FF2B5EF4-FFF2-40B4-BE49-F238E27FC236}">
                  <a16:creationId xmlns:a16="http://schemas.microsoft.com/office/drawing/2014/main" id="{1BB7B966-D784-B026-D312-45E74EA3F2DB}"/>
                </a:ext>
              </a:extLst>
            </p:cNvPr>
            <p:cNvSpPr/>
            <p:nvPr/>
          </p:nvSpPr>
          <p:spPr>
            <a:xfrm>
              <a:off x="2755408" y="4757597"/>
              <a:ext cx="308610" cy="185420"/>
            </a:xfrm>
            <a:custGeom>
              <a:avLst/>
              <a:gdLst/>
              <a:ahLst/>
              <a:cxnLst/>
              <a:rect l="l" t="t" r="r" b="b"/>
              <a:pathLst>
                <a:path w="308610"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33" name="object 32">
              <a:extLst>
                <a:ext uri="{FF2B5EF4-FFF2-40B4-BE49-F238E27FC236}">
                  <a16:creationId xmlns:a16="http://schemas.microsoft.com/office/drawing/2014/main" id="{96730D6E-6EDD-65B8-7F0D-9892AFA6B595}"/>
                </a:ext>
              </a:extLst>
            </p:cNvPr>
            <p:cNvSpPr/>
            <p:nvPr/>
          </p:nvSpPr>
          <p:spPr>
            <a:xfrm>
              <a:off x="2751705" y="4753897"/>
              <a:ext cx="316230" cy="193040"/>
            </a:xfrm>
            <a:custGeom>
              <a:avLst/>
              <a:gdLst/>
              <a:ahLst/>
              <a:cxnLst/>
              <a:rect l="l" t="t" r="r" b="b"/>
              <a:pathLst>
                <a:path w="316230" h="193039">
                  <a:moveTo>
                    <a:pt x="316019" y="0"/>
                  </a:moveTo>
                  <a:lnTo>
                    <a:pt x="0" y="0"/>
                  </a:lnTo>
                  <a:lnTo>
                    <a:pt x="0" y="192445"/>
                  </a:lnTo>
                  <a:lnTo>
                    <a:pt x="316019" y="192445"/>
                  </a:lnTo>
                  <a:lnTo>
                    <a:pt x="316019" y="188744"/>
                  </a:lnTo>
                  <a:lnTo>
                    <a:pt x="7406" y="188744"/>
                  </a:lnTo>
                  <a:lnTo>
                    <a:pt x="3703" y="185044"/>
                  </a:lnTo>
                  <a:lnTo>
                    <a:pt x="7406" y="185044"/>
                  </a:lnTo>
                  <a:lnTo>
                    <a:pt x="7406" y="7401"/>
                  </a:lnTo>
                  <a:lnTo>
                    <a:pt x="3703" y="7401"/>
                  </a:lnTo>
                  <a:lnTo>
                    <a:pt x="7406" y="3700"/>
                  </a:lnTo>
                  <a:lnTo>
                    <a:pt x="316019" y="3700"/>
                  </a:lnTo>
                  <a:lnTo>
                    <a:pt x="316019" y="0"/>
                  </a:lnTo>
                  <a:close/>
                </a:path>
                <a:path w="316230" h="193039">
                  <a:moveTo>
                    <a:pt x="7406" y="185044"/>
                  </a:moveTo>
                  <a:lnTo>
                    <a:pt x="3703" y="185044"/>
                  </a:lnTo>
                  <a:lnTo>
                    <a:pt x="7406" y="188744"/>
                  </a:lnTo>
                  <a:lnTo>
                    <a:pt x="7406" y="185044"/>
                  </a:lnTo>
                  <a:close/>
                </a:path>
                <a:path w="316230" h="193039">
                  <a:moveTo>
                    <a:pt x="308613" y="185044"/>
                  </a:moveTo>
                  <a:lnTo>
                    <a:pt x="7406" y="185044"/>
                  </a:lnTo>
                  <a:lnTo>
                    <a:pt x="7406" y="188744"/>
                  </a:lnTo>
                  <a:lnTo>
                    <a:pt x="308613" y="188744"/>
                  </a:lnTo>
                  <a:lnTo>
                    <a:pt x="308613" y="185044"/>
                  </a:lnTo>
                  <a:close/>
                </a:path>
                <a:path w="316230" h="193039">
                  <a:moveTo>
                    <a:pt x="308613" y="3700"/>
                  </a:moveTo>
                  <a:lnTo>
                    <a:pt x="308613" y="188744"/>
                  </a:lnTo>
                  <a:lnTo>
                    <a:pt x="312317" y="185044"/>
                  </a:lnTo>
                  <a:lnTo>
                    <a:pt x="316019" y="185044"/>
                  </a:lnTo>
                  <a:lnTo>
                    <a:pt x="316019" y="7401"/>
                  </a:lnTo>
                  <a:lnTo>
                    <a:pt x="312317" y="7401"/>
                  </a:lnTo>
                  <a:lnTo>
                    <a:pt x="308613" y="3700"/>
                  </a:lnTo>
                  <a:close/>
                </a:path>
                <a:path w="316230" h="193039">
                  <a:moveTo>
                    <a:pt x="316019" y="185044"/>
                  </a:moveTo>
                  <a:lnTo>
                    <a:pt x="312317" y="185044"/>
                  </a:lnTo>
                  <a:lnTo>
                    <a:pt x="308613" y="188744"/>
                  </a:lnTo>
                  <a:lnTo>
                    <a:pt x="316019" y="188744"/>
                  </a:lnTo>
                  <a:lnTo>
                    <a:pt x="316019" y="185044"/>
                  </a:lnTo>
                  <a:close/>
                </a:path>
                <a:path w="316230" h="193039">
                  <a:moveTo>
                    <a:pt x="7406" y="3700"/>
                  </a:moveTo>
                  <a:lnTo>
                    <a:pt x="3703" y="7401"/>
                  </a:lnTo>
                  <a:lnTo>
                    <a:pt x="7406" y="7401"/>
                  </a:lnTo>
                  <a:lnTo>
                    <a:pt x="7406" y="3700"/>
                  </a:lnTo>
                  <a:close/>
                </a:path>
                <a:path w="316230" h="193039">
                  <a:moveTo>
                    <a:pt x="308613" y="3700"/>
                  </a:moveTo>
                  <a:lnTo>
                    <a:pt x="7406" y="3700"/>
                  </a:lnTo>
                  <a:lnTo>
                    <a:pt x="7406" y="7401"/>
                  </a:lnTo>
                  <a:lnTo>
                    <a:pt x="308613" y="7401"/>
                  </a:lnTo>
                  <a:lnTo>
                    <a:pt x="308613" y="3700"/>
                  </a:lnTo>
                  <a:close/>
                </a:path>
                <a:path w="316230" h="193039">
                  <a:moveTo>
                    <a:pt x="316019" y="3700"/>
                  </a:moveTo>
                  <a:lnTo>
                    <a:pt x="308613" y="3700"/>
                  </a:lnTo>
                  <a:lnTo>
                    <a:pt x="312317" y="7401"/>
                  </a:lnTo>
                  <a:lnTo>
                    <a:pt x="316019" y="7401"/>
                  </a:lnTo>
                  <a:lnTo>
                    <a:pt x="316019" y="3700"/>
                  </a:lnTo>
                  <a:close/>
                </a:path>
              </a:pathLst>
            </a:custGeom>
            <a:solidFill>
              <a:srgbClr val="000000"/>
            </a:solidFill>
          </p:spPr>
          <p:txBody>
            <a:bodyPr wrap="square" lIns="0" tIns="0" rIns="0" bIns="0" rtlCol="0"/>
            <a:lstStyle/>
            <a:p>
              <a:endParaRPr/>
            </a:p>
          </p:txBody>
        </p:sp>
      </p:grpSp>
      <p:sp>
        <p:nvSpPr>
          <p:cNvPr id="34" name="object 33">
            <a:extLst>
              <a:ext uri="{FF2B5EF4-FFF2-40B4-BE49-F238E27FC236}">
                <a16:creationId xmlns:a16="http://schemas.microsoft.com/office/drawing/2014/main" id="{D6C93858-796F-DBF0-F01A-9768B8FCDBA1}"/>
              </a:ext>
            </a:extLst>
          </p:cNvPr>
          <p:cNvSpPr txBox="1"/>
          <p:nvPr/>
        </p:nvSpPr>
        <p:spPr>
          <a:xfrm>
            <a:off x="5487169" y="4520126"/>
            <a:ext cx="38553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i,k</a:t>
            </a:r>
            <a:endParaRPr sz="1180" dirty="0">
              <a:latin typeface="Times New Roman"/>
              <a:cs typeface="Times New Roman"/>
            </a:endParaRPr>
          </a:p>
        </p:txBody>
      </p:sp>
      <p:sp>
        <p:nvSpPr>
          <p:cNvPr id="35" name="object 34">
            <a:extLst>
              <a:ext uri="{FF2B5EF4-FFF2-40B4-BE49-F238E27FC236}">
                <a16:creationId xmlns:a16="http://schemas.microsoft.com/office/drawing/2014/main" id="{EB9D8B55-6749-6C93-053B-2C3376F46B1D}"/>
              </a:ext>
            </a:extLst>
          </p:cNvPr>
          <p:cNvSpPr txBox="1"/>
          <p:nvPr/>
        </p:nvSpPr>
        <p:spPr>
          <a:xfrm>
            <a:off x="6968260" y="4520126"/>
            <a:ext cx="493273" cy="282857"/>
          </a:xfrm>
          <a:prstGeom prst="rect">
            <a:avLst/>
          </a:prstGeom>
        </p:spPr>
        <p:txBody>
          <a:bodyPr vert="horz" wrap="square" lIns="0" tIns="10373" rIns="0" bIns="0" rtlCol="0">
            <a:spAutoFit/>
          </a:bodyPr>
          <a:lstStyle/>
          <a:p>
            <a:pPr marL="11527">
              <a:spcBef>
                <a:spcPts val="82"/>
              </a:spcBef>
            </a:pPr>
            <a:r>
              <a:rPr sz="2655" spc="-14" baseline="5698" dirty="0">
                <a:latin typeface="Times New Roman"/>
                <a:cs typeface="Times New Roman"/>
              </a:rPr>
              <a:t>a</a:t>
            </a:r>
            <a:r>
              <a:rPr sz="1180" spc="-9" dirty="0">
                <a:latin typeface="Times New Roman"/>
                <a:cs typeface="Times New Roman"/>
              </a:rPr>
              <a:t>i,k+1</a:t>
            </a:r>
            <a:endParaRPr sz="1180" dirty="0">
              <a:latin typeface="Times New Roman"/>
              <a:cs typeface="Times New Roman"/>
            </a:endParaRPr>
          </a:p>
        </p:txBody>
      </p:sp>
      <p:grpSp>
        <p:nvGrpSpPr>
          <p:cNvPr id="36" name="object 35">
            <a:extLst>
              <a:ext uri="{FF2B5EF4-FFF2-40B4-BE49-F238E27FC236}">
                <a16:creationId xmlns:a16="http://schemas.microsoft.com/office/drawing/2014/main" id="{48936DEC-1856-555F-B91D-220960594F17}"/>
              </a:ext>
            </a:extLst>
          </p:cNvPr>
          <p:cNvGrpSpPr/>
          <p:nvPr/>
        </p:nvGrpSpPr>
        <p:grpSpPr>
          <a:xfrm>
            <a:off x="3389092" y="4279753"/>
            <a:ext cx="5505418" cy="262218"/>
            <a:chOff x="2364088" y="4715654"/>
            <a:chExt cx="6066155" cy="288925"/>
          </a:xfrm>
        </p:grpSpPr>
        <p:sp>
          <p:nvSpPr>
            <p:cNvPr id="37" name="object 36">
              <a:extLst>
                <a:ext uri="{FF2B5EF4-FFF2-40B4-BE49-F238E27FC236}">
                  <a16:creationId xmlns:a16="http://schemas.microsoft.com/office/drawing/2014/main" id="{3EB47DA9-7452-B8B1-E031-70B4480BADEA}"/>
                </a:ext>
              </a:extLst>
            </p:cNvPr>
            <p:cNvSpPr/>
            <p:nvPr/>
          </p:nvSpPr>
          <p:spPr>
            <a:xfrm>
              <a:off x="2364079" y="4911801"/>
              <a:ext cx="6066155" cy="92710"/>
            </a:xfrm>
            <a:custGeom>
              <a:avLst/>
              <a:gdLst/>
              <a:ahLst/>
              <a:cxnLst/>
              <a:rect l="l" t="t" r="r" b="b"/>
              <a:pathLst>
                <a:path w="6066155" h="92710">
                  <a:moveTo>
                    <a:pt x="6066091" y="30848"/>
                  </a:moveTo>
                  <a:lnTo>
                    <a:pt x="6058687" y="27139"/>
                  </a:lnTo>
                  <a:lnTo>
                    <a:pt x="6004369" y="0"/>
                  </a:lnTo>
                  <a:lnTo>
                    <a:pt x="6004369" y="27139"/>
                  </a:lnTo>
                  <a:lnTo>
                    <a:pt x="0" y="27139"/>
                  </a:lnTo>
                  <a:lnTo>
                    <a:pt x="0" y="34544"/>
                  </a:lnTo>
                  <a:lnTo>
                    <a:pt x="228371" y="34544"/>
                  </a:lnTo>
                  <a:lnTo>
                    <a:pt x="228371" y="92532"/>
                  </a:lnTo>
                  <a:lnTo>
                    <a:pt x="237020" y="92532"/>
                  </a:lnTo>
                  <a:lnTo>
                    <a:pt x="237020" y="34544"/>
                  </a:lnTo>
                  <a:lnTo>
                    <a:pt x="2445448" y="34544"/>
                  </a:lnTo>
                  <a:lnTo>
                    <a:pt x="2445448" y="92532"/>
                  </a:lnTo>
                  <a:lnTo>
                    <a:pt x="2452852" y="92532"/>
                  </a:lnTo>
                  <a:lnTo>
                    <a:pt x="2452852" y="34544"/>
                  </a:lnTo>
                  <a:lnTo>
                    <a:pt x="4137876" y="34544"/>
                  </a:lnTo>
                  <a:lnTo>
                    <a:pt x="4137876" y="92532"/>
                  </a:lnTo>
                  <a:lnTo>
                    <a:pt x="4145292" y="92532"/>
                  </a:lnTo>
                  <a:lnTo>
                    <a:pt x="4145292" y="34544"/>
                  </a:lnTo>
                  <a:lnTo>
                    <a:pt x="6004369" y="34544"/>
                  </a:lnTo>
                  <a:lnTo>
                    <a:pt x="6004369" y="61683"/>
                  </a:lnTo>
                  <a:lnTo>
                    <a:pt x="6058687" y="34544"/>
                  </a:lnTo>
                  <a:lnTo>
                    <a:pt x="6066091" y="30848"/>
                  </a:lnTo>
                  <a:close/>
                </a:path>
              </a:pathLst>
            </a:custGeom>
            <a:solidFill>
              <a:srgbClr val="000000"/>
            </a:solidFill>
          </p:spPr>
          <p:txBody>
            <a:bodyPr wrap="square" lIns="0" tIns="0" rIns="0" bIns="0" rtlCol="0"/>
            <a:lstStyle/>
            <a:p>
              <a:endParaRPr/>
            </a:p>
          </p:txBody>
        </p:sp>
        <p:sp>
          <p:nvSpPr>
            <p:cNvPr id="38" name="object 37">
              <a:extLst>
                <a:ext uri="{FF2B5EF4-FFF2-40B4-BE49-F238E27FC236}">
                  <a16:creationId xmlns:a16="http://schemas.microsoft.com/office/drawing/2014/main" id="{CA544A65-AF0B-91EE-7D79-E14872D02A96}"/>
                </a:ext>
              </a:extLst>
            </p:cNvPr>
            <p:cNvSpPr/>
            <p:nvPr/>
          </p:nvSpPr>
          <p:spPr>
            <a:xfrm>
              <a:off x="4802127"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sp>
          <p:nvSpPr>
            <p:cNvPr id="39" name="object 38">
              <a:extLst>
                <a:ext uri="{FF2B5EF4-FFF2-40B4-BE49-F238E27FC236}">
                  <a16:creationId xmlns:a16="http://schemas.microsoft.com/office/drawing/2014/main" id="{2ACF1720-7702-83EA-8780-98117961AAEB}"/>
                </a:ext>
              </a:extLst>
            </p:cNvPr>
            <p:cNvSpPr/>
            <p:nvPr/>
          </p:nvSpPr>
          <p:spPr>
            <a:xfrm>
              <a:off x="6856253" y="4757597"/>
              <a:ext cx="308610" cy="185420"/>
            </a:xfrm>
            <a:custGeom>
              <a:avLst/>
              <a:gdLst/>
              <a:ahLst/>
              <a:cxnLst/>
              <a:rect l="l" t="t" r="r" b="b"/>
              <a:pathLst>
                <a:path w="308609" h="185420">
                  <a:moveTo>
                    <a:pt x="308612" y="0"/>
                  </a:moveTo>
                  <a:lnTo>
                    <a:pt x="0" y="0"/>
                  </a:lnTo>
                  <a:lnTo>
                    <a:pt x="0" y="185044"/>
                  </a:lnTo>
                  <a:lnTo>
                    <a:pt x="308612" y="185044"/>
                  </a:lnTo>
                  <a:lnTo>
                    <a:pt x="308612" y="0"/>
                  </a:lnTo>
                  <a:close/>
                </a:path>
              </a:pathLst>
            </a:custGeom>
            <a:solidFill>
              <a:srgbClr val="99CCFF"/>
            </a:solidFill>
          </p:spPr>
          <p:txBody>
            <a:bodyPr wrap="square" lIns="0" tIns="0" rIns="0" bIns="0" rtlCol="0"/>
            <a:lstStyle/>
            <a:p>
              <a:endParaRPr/>
            </a:p>
          </p:txBody>
        </p:sp>
        <p:sp>
          <p:nvSpPr>
            <p:cNvPr id="40" name="object 39">
              <a:extLst>
                <a:ext uri="{FF2B5EF4-FFF2-40B4-BE49-F238E27FC236}">
                  <a16:creationId xmlns:a16="http://schemas.microsoft.com/office/drawing/2014/main" id="{A7424818-38A6-58E4-2CCF-E7A91ED3E3D0}"/>
                </a:ext>
              </a:extLst>
            </p:cNvPr>
            <p:cNvSpPr/>
            <p:nvPr/>
          </p:nvSpPr>
          <p:spPr>
            <a:xfrm>
              <a:off x="6851316" y="4753897"/>
              <a:ext cx="317500" cy="193040"/>
            </a:xfrm>
            <a:custGeom>
              <a:avLst/>
              <a:gdLst/>
              <a:ahLst/>
              <a:cxnLst/>
              <a:rect l="l" t="t" r="r" b="b"/>
              <a:pathLst>
                <a:path w="317500" h="193039">
                  <a:moveTo>
                    <a:pt x="317253" y="0"/>
                  </a:moveTo>
                  <a:lnTo>
                    <a:pt x="0" y="0"/>
                  </a:lnTo>
                  <a:lnTo>
                    <a:pt x="0" y="192445"/>
                  </a:lnTo>
                  <a:lnTo>
                    <a:pt x="317253" y="192445"/>
                  </a:lnTo>
                  <a:lnTo>
                    <a:pt x="317253" y="188744"/>
                  </a:lnTo>
                  <a:lnTo>
                    <a:pt x="8641" y="188744"/>
                  </a:lnTo>
                  <a:lnTo>
                    <a:pt x="4937" y="185044"/>
                  </a:lnTo>
                  <a:lnTo>
                    <a:pt x="8641" y="185044"/>
                  </a:lnTo>
                  <a:lnTo>
                    <a:pt x="8641" y="7401"/>
                  </a:lnTo>
                  <a:lnTo>
                    <a:pt x="4937" y="7401"/>
                  </a:lnTo>
                  <a:lnTo>
                    <a:pt x="8641" y="3700"/>
                  </a:lnTo>
                  <a:lnTo>
                    <a:pt x="317253" y="3700"/>
                  </a:lnTo>
                  <a:lnTo>
                    <a:pt x="317253" y="0"/>
                  </a:lnTo>
                  <a:close/>
                </a:path>
                <a:path w="317500" h="193039">
                  <a:moveTo>
                    <a:pt x="8641" y="185044"/>
                  </a:moveTo>
                  <a:lnTo>
                    <a:pt x="4937" y="185044"/>
                  </a:lnTo>
                  <a:lnTo>
                    <a:pt x="8641" y="188744"/>
                  </a:lnTo>
                  <a:lnTo>
                    <a:pt x="8641" y="185044"/>
                  </a:lnTo>
                  <a:close/>
                </a:path>
                <a:path w="317500" h="193039">
                  <a:moveTo>
                    <a:pt x="308612" y="185044"/>
                  </a:moveTo>
                  <a:lnTo>
                    <a:pt x="8641" y="185044"/>
                  </a:lnTo>
                  <a:lnTo>
                    <a:pt x="8641" y="188744"/>
                  </a:lnTo>
                  <a:lnTo>
                    <a:pt x="308612" y="188744"/>
                  </a:lnTo>
                  <a:lnTo>
                    <a:pt x="308612" y="185044"/>
                  </a:lnTo>
                  <a:close/>
                </a:path>
                <a:path w="317500" h="193039">
                  <a:moveTo>
                    <a:pt x="308612" y="3700"/>
                  </a:moveTo>
                  <a:lnTo>
                    <a:pt x="308612" y="188744"/>
                  </a:lnTo>
                  <a:lnTo>
                    <a:pt x="313551" y="185044"/>
                  </a:lnTo>
                  <a:lnTo>
                    <a:pt x="317253" y="185044"/>
                  </a:lnTo>
                  <a:lnTo>
                    <a:pt x="317253" y="7401"/>
                  </a:lnTo>
                  <a:lnTo>
                    <a:pt x="313551" y="7401"/>
                  </a:lnTo>
                  <a:lnTo>
                    <a:pt x="308612" y="3700"/>
                  </a:lnTo>
                  <a:close/>
                </a:path>
                <a:path w="317500" h="193039">
                  <a:moveTo>
                    <a:pt x="317253" y="185044"/>
                  </a:moveTo>
                  <a:lnTo>
                    <a:pt x="313551" y="185044"/>
                  </a:lnTo>
                  <a:lnTo>
                    <a:pt x="308612" y="188744"/>
                  </a:lnTo>
                  <a:lnTo>
                    <a:pt x="317253" y="188744"/>
                  </a:lnTo>
                  <a:lnTo>
                    <a:pt x="317253" y="185044"/>
                  </a:lnTo>
                  <a:close/>
                </a:path>
                <a:path w="317500" h="193039">
                  <a:moveTo>
                    <a:pt x="8641" y="3700"/>
                  </a:moveTo>
                  <a:lnTo>
                    <a:pt x="4937" y="7401"/>
                  </a:lnTo>
                  <a:lnTo>
                    <a:pt x="8641" y="7401"/>
                  </a:lnTo>
                  <a:lnTo>
                    <a:pt x="8641" y="3700"/>
                  </a:lnTo>
                  <a:close/>
                </a:path>
                <a:path w="317500" h="193039">
                  <a:moveTo>
                    <a:pt x="308612" y="3700"/>
                  </a:moveTo>
                  <a:lnTo>
                    <a:pt x="8641" y="3700"/>
                  </a:lnTo>
                  <a:lnTo>
                    <a:pt x="8641" y="7401"/>
                  </a:lnTo>
                  <a:lnTo>
                    <a:pt x="308612" y="7401"/>
                  </a:lnTo>
                  <a:lnTo>
                    <a:pt x="308612" y="3700"/>
                  </a:lnTo>
                  <a:close/>
                </a:path>
                <a:path w="317500" h="193039">
                  <a:moveTo>
                    <a:pt x="317253" y="3700"/>
                  </a:moveTo>
                  <a:lnTo>
                    <a:pt x="308612" y="3700"/>
                  </a:lnTo>
                  <a:lnTo>
                    <a:pt x="313551" y="7401"/>
                  </a:lnTo>
                  <a:lnTo>
                    <a:pt x="317253" y="7401"/>
                  </a:lnTo>
                  <a:lnTo>
                    <a:pt x="317253" y="3700"/>
                  </a:lnTo>
                  <a:close/>
                </a:path>
              </a:pathLst>
            </a:custGeom>
            <a:solidFill>
              <a:srgbClr val="000000"/>
            </a:solidFill>
          </p:spPr>
          <p:txBody>
            <a:bodyPr wrap="square" lIns="0" tIns="0" rIns="0" bIns="0" rtlCol="0"/>
            <a:lstStyle/>
            <a:p>
              <a:endParaRPr/>
            </a:p>
          </p:txBody>
        </p:sp>
        <p:sp>
          <p:nvSpPr>
            <p:cNvPr id="41" name="object 40">
              <a:extLst>
                <a:ext uri="{FF2B5EF4-FFF2-40B4-BE49-F238E27FC236}">
                  <a16:creationId xmlns:a16="http://schemas.microsoft.com/office/drawing/2014/main" id="{DE9132E5-B35F-9BE7-C429-1DBA6595D0C6}"/>
                </a:ext>
              </a:extLst>
            </p:cNvPr>
            <p:cNvSpPr/>
            <p:nvPr/>
          </p:nvSpPr>
          <p:spPr>
            <a:xfrm>
              <a:off x="4976186" y="4757597"/>
              <a:ext cx="185420" cy="185420"/>
            </a:xfrm>
            <a:custGeom>
              <a:avLst/>
              <a:gdLst/>
              <a:ahLst/>
              <a:cxnLst/>
              <a:rect l="l" t="t" r="r" b="b"/>
              <a:pathLst>
                <a:path w="185420" h="185420">
                  <a:moveTo>
                    <a:pt x="185167" y="0"/>
                  </a:moveTo>
                  <a:lnTo>
                    <a:pt x="0" y="0"/>
                  </a:lnTo>
                  <a:lnTo>
                    <a:pt x="0" y="185044"/>
                  </a:lnTo>
                  <a:lnTo>
                    <a:pt x="185167" y="185044"/>
                  </a:lnTo>
                  <a:lnTo>
                    <a:pt x="185167" y="0"/>
                  </a:lnTo>
                  <a:close/>
                </a:path>
              </a:pathLst>
            </a:custGeom>
            <a:solidFill>
              <a:srgbClr val="99CCFF"/>
            </a:solidFill>
          </p:spPr>
          <p:txBody>
            <a:bodyPr wrap="square" lIns="0" tIns="0" rIns="0" bIns="0" rtlCol="0"/>
            <a:lstStyle/>
            <a:p>
              <a:endParaRPr/>
            </a:p>
          </p:txBody>
        </p:sp>
        <p:sp>
          <p:nvSpPr>
            <p:cNvPr id="42" name="object 41">
              <a:extLst>
                <a:ext uri="{FF2B5EF4-FFF2-40B4-BE49-F238E27FC236}">
                  <a16:creationId xmlns:a16="http://schemas.microsoft.com/office/drawing/2014/main" id="{42D58347-1867-C902-A15A-ACF99235C694}"/>
                </a:ext>
              </a:extLst>
            </p:cNvPr>
            <p:cNvSpPr/>
            <p:nvPr/>
          </p:nvSpPr>
          <p:spPr>
            <a:xfrm>
              <a:off x="4971247" y="4753897"/>
              <a:ext cx="194310" cy="193040"/>
            </a:xfrm>
            <a:custGeom>
              <a:avLst/>
              <a:gdLst/>
              <a:ahLst/>
              <a:cxnLst/>
              <a:rect l="l" t="t" r="r" b="b"/>
              <a:pathLst>
                <a:path w="194310" h="193039">
                  <a:moveTo>
                    <a:pt x="193809" y="0"/>
                  </a:moveTo>
                  <a:lnTo>
                    <a:pt x="0" y="0"/>
                  </a:lnTo>
                  <a:lnTo>
                    <a:pt x="0" y="192445"/>
                  </a:lnTo>
                  <a:lnTo>
                    <a:pt x="193809" y="192445"/>
                  </a:lnTo>
                  <a:lnTo>
                    <a:pt x="193809" y="188744"/>
                  </a:lnTo>
                  <a:lnTo>
                    <a:pt x="8641" y="188744"/>
                  </a:lnTo>
                  <a:lnTo>
                    <a:pt x="4939" y="185044"/>
                  </a:lnTo>
                  <a:lnTo>
                    <a:pt x="8641" y="185044"/>
                  </a:lnTo>
                  <a:lnTo>
                    <a:pt x="8641" y="7401"/>
                  </a:lnTo>
                  <a:lnTo>
                    <a:pt x="4939" y="7401"/>
                  </a:lnTo>
                  <a:lnTo>
                    <a:pt x="8641" y="3700"/>
                  </a:lnTo>
                  <a:lnTo>
                    <a:pt x="193809" y="3700"/>
                  </a:lnTo>
                  <a:lnTo>
                    <a:pt x="193809" y="0"/>
                  </a:lnTo>
                  <a:close/>
                </a:path>
                <a:path w="194310" h="193039">
                  <a:moveTo>
                    <a:pt x="8641" y="185044"/>
                  </a:moveTo>
                  <a:lnTo>
                    <a:pt x="4939" y="185044"/>
                  </a:lnTo>
                  <a:lnTo>
                    <a:pt x="8641" y="188744"/>
                  </a:lnTo>
                  <a:lnTo>
                    <a:pt x="8641" y="185044"/>
                  </a:lnTo>
                  <a:close/>
                </a:path>
                <a:path w="194310" h="193039">
                  <a:moveTo>
                    <a:pt x="185167" y="185044"/>
                  </a:moveTo>
                  <a:lnTo>
                    <a:pt x="8641" y="185044"/>
                  </a:lnTo>
                  <a:lnTo>
                    <a:pt x="8641" y="188744"/>
                  </a:lnTo>
                  <a:lnTo>
                    <a:pt x="185167" y="188744"/>
                  </a:lnTo>
                  <a:lnTo>
                    <a:pt x="185167" y="185044"/>
                  </a:lnTo>
                  <a:close/>
                </a:path>
                <a:path w="194310" h="193039">
                  <a:moveTo>
                    <a:pt x="185167" y="3700"/>
                  </a:moveTo>
                  <a:lnTo>
                    <a:pt x="185167" y="188744"/>
                  </a:lnTo>
                  <a:lnTo>
                    <a:pt x="190106" y="185044"/>
                  </a:lnTo>
                  <a:lnTo>
                    <a:pt x="193809" y="185044"/>
                  </a:lnTo>
                  <a:lnTo>
                    <a:pt x="193809" y="7401"/>
                  </a:lnTo>
                  <a:lnTo>
                    <a:pt x="190106" y="7401"/>
                  </a:lnTo>
                  <a:lnTo>
                    <a:pt x="185167" y="3700"/>
                  </a:lnTo>
                  <a:close/>
                </a:path>
                <a:path w="194310" h="193039">
                  <a:moveTo>
                    <a:pt x="193809" y="185044"/>
                  </a:moveTo>
                  <a:lnTo>
                    <a:pt x="190106" y="185044"/>
                  </a:lnTo>
                  <a:lnTo>
                    <a:pt x="185167" y="188744"/>
                  </a:lnTo>
                  <a:lnTo>
                    <a:pt x="193809" y="188744"/>
                  </a:lnTo>
                  <a:lnTo>
                    <a:pt x="193809" y="185044"/>
                  </a:lnTo>
                  <a:close/>
                </a:path>
                <a:path w="194310" h="193039">
                  <a:moveTo>
                    <a:pt x="8641" y="3700"/>
                  </a:moveTo>
                  <a:lnTo>
                    <a:pt x="4939" y="7401"/>
                  </a:lnTo>
                  <a:lnTo>
                    <a:pt x="8641" y="7401"/>
                  </a:lnTo>
                  <a:lnTo>
                    <a:pt x="8641" y="3700"/>
                  </a:lnTo>
                  <a:close/>
                </a:path>
                <a:path w="194310" h="193039">
                  <a:moveTo>
                    <a:pt x="185167" y="3700"/>
                  </a:moveTo>
                  <a:lnTo>
                    <a:pt x="8641" y="3700"/>
                  </a:lnTo>
                  <a:lnTo>
                    <a:pt x="8641" y="7401"/>
                  </a:lnTo>
                  <a:lnTo>
                    <a:pt x="185167" y="7401"/>
                  </a:lnTo>
                  <a:lnTo>
                    <a:pt x="185167" y="3700"/>
                  </a:lnTo>
                  <a:close/>
                </a:path>
                <a:path w="194310" h="193039">
                  <a:moveTo>
                    <a:pt x="193809" y="3700"/>
                  </a:moveTo>
                  <a:lnTo>
                    <a:pt x="185167" y="3700"/>
                  </a:lnTo>
                  <a:lnTo>
                    <a:pt x="190106" y="7401"/>
                  </a:lnTo>
                  <a:lnTo>
                    <a:pt x="193809" y="7401"/>
                  </a:lnTo>
                  <a:lnTo>
                    <a:pt x="193809" y="3700"/>
                  </a:lnTo>
                  <a:close/>
                </a:path>
              </a:pathLst>
            </a:custGeom>
            <a:solidFill>
              <a:srgbClr val="000000"/>
            </a:solidFill>
          </p:spPr>
          <p:txBody>
            <a:bodyPr wrap="square" lIns="0" tIns="0" rIns="0" bIns="0" rtlCol="0"/>
            <a:lstStyle/>
            <a:p>
              <a:endParaRPr/>
            </a:p>
          </p:txBody>
        </p:sp>
        <p:sp>
          <p:nvSpPr>
            <p:cNvPr id="43" name="object 42">
              <a:extLst>
                <a:ext uri="{FF2B5EF4-FFF2-40B4-BE49-F238E27FC236}">
                  <a16:creationId xmlns:a16="http://schemas.microsoft.com/office/drawing/2014/main" id="{B7FDC017-7FFE-DBBE-3775-61B1BC8F63D1}"/>
                </a:ext>
              </a:extLst>
            </p:cNvPr>
            <p:cNvSpPr/>
            <p:nvPr/>
          </p:nvSpPr>
          <p:spPr>
            <a:xfrm>
              <a:off x="5346520" y="4757597"/>
              <a:ext cx="123825" cy="185420"/>
            </a:xfrm>
            <a:custGeom>
              <a:avLst/>
              <a:gdLst/>
              <a:ahLst/>
              <a:cxnLst/>
              <a:rect l="l" t="t" r="r" b="b"/>
              <a:pathLst>
                <a:path w="123825" h="185420">
                  <a:moveTo>
                    <a:pt x="123445" y="0"/>
                  </a:moveTo>
                  <a:lnTo>
                    <a:pt x="0" y="0"/>
                  </a:lnTo>
                  <a:lnTo>
                    <a:pt x="0" y="185044"/>
                  </a:lnTo>
                  <a:lnTo>
                    <a:pt x="123445" y="185044"/>
                  </a:lnTo>
                  <a:lnTo>
                    <a:pt x="123445" y="0"/>
                  </a:lnTo>
                  <a:close/>
                </a:path>
              </a:pathLst>
            </a:custGeom>
            <a:solidFill>
              <a:srgbClr val="99CCFF"/>
            </a:solidFill>
          </p:spPr>
          <p:txBody>
            <a:bodyPr wrap="square" lIns="0" tIns="0" rIns="0" bIns="0" rtlCol="0"/>
            <a:lstStyle/>
            <a:p>
              <a:endParaRPr/>
            </a:p>
          </p:txBody>
        </p:sp>
        <p:sp>
          <p:nvSpPr>
            <p:cNvPr id="44" name="object 43">
              <a:extLst>
                <a:ext uri="{FF2B5EF4-FFF2-40B4-BE49-F238E27FC236}">
                  <a16:creationId xmlns:a16="http://schemas.microsoft.com/office/drawing/2014/main" id="{283C2EC6-45CD-9769-79B9-CD90C9CEDA82}"/>
                </a:ext>
              </a:extLst>
            </p:cNvPr>
            <p:cNvSpPr/>
            <p:nvPr/>
          </p:nvSpPr>
          <p:spPr>
            <a:xfrm>
              <a:off x="5341583" y="4753897"/>
              <a:ext cx="132080" cy="193040"/>
            </a:xfrm>
            <a:custGeom>
              <a:avLst/>
              <a:gdLst/>
              <a:ahLst/>
              <a:cxnLst/>
              <a:rect l="l" t="t" r="r" b="b"/>
              <a:pathLst>
                <a:path w="132079" h="193039">
                  <a:moveTo>
                    <a:pt x="132086" y="0"/>
                  </a:moveTo>
                  <a:lnTo>
                    <a:pt x="0" y="0"/>
                  </a:lnTo>
                  <a:lnTo>
                    <a:pt x="0" y="192445"/>
                  </a:lnTo>
                  <a:lnTo>
                    <a:pt x="132086" y="192445"/>
                  </a:lnTo>
                  <a:lnTo>
                    <a:pt x="132086" y="188744"/>
                  </a:lnTo>
                  <a:lnTo>
                    <a:pt x="8641" y="188744"/>
                  </a:lnTo>
                  <a:lnTo>
                    <a:pt x="4937" y="185044"/>
                  </a:lnTo>
                  <a:lnTo>
                    <a:pt x="8641" y="185044"/>
                  </a:lnTo>
                  <a:lnTo>
                    <a:pt x="8641" y="7401"/>
                  </a:lnTo>
                  <a:lnTo>
                    <a:pt x="4937" y="7401"/>
                  </a:lnTo>
                  <a:lnTo>
                    <a:pt x="8641" y="3700"/>
                  </a:lnTo>
                  <a:lnTo>
                    <a:pt x="132086" y="3700"/>
                  </a:lnTo>
                  <a:lnTo>
                    <a:pt x="132086" y="0"/>
                  </a:lnTo>
                  <a:close/>
                </a:path>
                <a:path w="132079" h="193039">
                  <a:moveTo>
                    <a:pt x="8641" y="185044"/>
                  </a:moveTo>
                  <a:lnTo>
                    <a:pt x="4937" y="185044"/>
                  </a:lnTo>
                  <a:lnTo>
                    <a:pt x="8641" y="188744"/>
                  </a:lnTo>
                  <a:lnTo>
                    <a:pt x="8641" y="185044"/>
                  </a:lnTo>
                  <a:close/>
                </a:path>
                <a:path w="132079" h="193039">
                  <a:moveTo>
                    <a:pt x="123445" y="185044"/>
                  </a:moveTo>
                  <a:lnTo>
                    <a:pt x="8641" y="185044"/>
                  </a:lnTo>
                  <a:lnTo>
                    <a:pt x="8641" y="188744"/>
                  </a:lnTo>
                  <a:lnTo>
                    <a:pt x="123445" y="188744"/>
                  </a:lnTo>
                  <a:lnTo>
                    <a:pt x="123445" y="185044"/>
                  </a:lnTo>
                  <a:close/>
                </a:path>
                <a:path w="132079" h="193039">
                  <a:moveTo>
                    <a:pt x="123445" y="3700"/>
                  </a:moveTo>
                  <a:lnTo>
                    <a:pt x="123445" y="188744"/>
                  </a:lnTo>
                  <a:lnTo>
                    <a:pt x="128383" y="185044"/>
                  </a:lnTo>
                  <a:lnTo>
                    <a:pt x="132086" y="185044"/>
                  </a:lnTo>
                  <a:lnTo>
                    <a:pt x="132086" y="7401"/>
                  </a:lnTo>
                  <a:lnTo>
                    <a:pt x="128383" y="7401"/>
                  </a:lnTo>
                  <a:lnTo>
                    <a:pt x="123445" y="3700"/>
                  </a:lnTo>
                  <a:close/>
                </a:path>
                <a:path w="132079" h="193039">
                  <a:moveTo>
                    <a:pt x="132086" y="185044"/>
                  </a:moveTo>
                  <a:lnTo>
                    <a:pt x="128383" y="185044"/>
                  </a:lnTo>
                  <a:lnTo>
                    <a:pt x="123445" y="188744"/>
                  </a:lnTo>
                  <a:lnTo>
                    <a:pt x="132086" y="188744"/>
                  </a:lnTo>
                  <a:lnTo>
                    <a:pt x="132086" y="185044"/>
                  </a:lnTo>
                  <a:close/>
                </a:path>
                <a:path w="132079" h="193039">
                  <a:moveTo>
                    <a:pt x="8641" y="3700"/>
                  </a:moveTo>
                  <a:lnTo>
                    <a:pt x="4937" y="7401"/>
                  </a:lnTo>
                  <a:lnTo>
                    <a:pt x="8641" y="7401"/>
                  </a:lnTo>
                  <a:lnTo>
                    <a:pt x="8641" y="3700"/>
                  </a:lnTo>
                  <a:close/>
                </a:path>
                <a:path w="132079" h="193039">
                  <a:moveTo>
                    <a:pt x="123445" y="3700"/>
                  </a:moveTo>
                  <a:lnTo>
                    <a:pt x="8641" y="3700"/>
                  </a:lnTo>
                  <a:lnTo>
                    <a:pt x="8641" y="7401"/>
                  </a:lnTo>
                  <a:lnTo>
                    <a:pt x="123445" y="7401"/>
                  </a:lnTo>
                  <a:lnTo>
                    <a:pt x="123445" y="3700"/>
                  </a:lnTo>
                  <a:close/>
                </a:path>
                <a:path w="132079" h="193039">
                  <a:moveTo>
                    <a:pt x="132086" y="3700"/>
                  </a:moveTo>
                  <a:lnTo>
                    <a:pt x="123445" y="3700"/>
                  </a:lnTo>
                  <a:lnTo>
                    <a:pt x="128383" y="7401"/>
                  </a:lnTo>
                  <a:lnTo>
                    <a:pt x="132086" y="7401"/>
                  </a:lnTo>
                  <a:lnTo>
                    <a:pt x="132086" y="3700"/>
                  </a:lnTo>
                  <a:close/>
                </a:path>
              </a:pathLst>
            </a:custGeom>
            <a:solidFill>
              <a:srgbClr val="000000"/>
            </a:solidFill>
          </p:spPr>
          <p:txBody>
            <a:bodyPr wrap="square" lIns="0" tIns="0" rIns="0" bIns="0" rtlCol="0"/>
            <a:lstStyle/>
            <a:p>
              <a:endParaRPr/>
            </a:p>
          </p:txBody>
        </p:sp>
      </p:grpSp>
      <p:sp>
        <p:nvSpPr>
          <p:cNvPr id="45" name="object 44">
            <a:extLst>
              <a:ext uri="{FF2B5EF4-FFF2-40B4-BE49-F238E27FC236}">
                <a16:creationId xmlns:a16="http://schemas.microsoft.com/office/drawing/2014/main" id="{F8AE5602-E7E2-1C99-BFBC-F4D903FB1ECC}"/>
              </a:ext>
            </a:extLst>
          </p:cNvPr>
          <p:cNvSpPr txBox="1"/>
          <p:nvPr/>
        </p:nvSpPr>
        <p:spPr>
          <a:xfrm>
            <a:off x="8949026" y="4442876"/>
            <a:ext cx="85869" cy="282857"/>
          </a:xfrm>
          <a:prstGeom prst="rect">
            <a:avLst/>
          </a:prstGeom>
        </p:spPr>
        <p:txBody>
          <a:bodyPr vert="horz" wrap="square" lIns="0" tIns="10373" rIns="0" bIns="0" rtlCol="0">
            <a:spAutoFit/>
          </a:bodyPr>
          <a:lstStyle/>
          <a:p>
            <a:pPr marL="11527">
              <a:spcBef>
                <a:spcPts val="82"/>
              </a:spcBef>
            </a:pPr>
            <a:r>
              <a:rPr sz="1770" spc="-45" dirty="0">
                <a:latin typeface="Times New Roman"/>
                <a:cs typeface="Times New Roman"/>
              </a:rPr>
              <a:t>t</a:t>
            </a:r>
            <a:endParaRPr sz="1770">
              <a:latin typeface="Times New Roman"/>
              <a:cs typeface="Times New Roman"/>
            </a:endParaRPr>
          </a:p>
        </p:txBody>
      </p:sp>
      <p:sp>
        <p:nvSpPr>
          <p:cNvPr id="46" name="object 45">
            <a:extLst>
              <a:ext uri="{FF2B5EF4-FFF2-40B4-BE49-F238E27FC236}">
                <a16:creationId xmlns:a16="http://schemas.microsoft.com/office/drawing/2014/main" id="{C294EFF5-AA06-110A-E851-37B1E11DDC3B}"/>
              </a:ext>
            </a:extLst>
          </p:cNvPr>
          <p:cNvSpPr txBox="1"/>
          <p:nvPr/>
        </p:nvSpPr>
        <p:spPr>
          <a:xfrm>
            <a:off x="2997124" y="4073410"/>
            <a:ext cx="255878" cy="373651"/>
          </a:xfrm>
          <a:prstGeom prst="rect">
            <a:avLst/>
          </a:prstGeom>
        </p:spPr>
        <p:txBody>
          <a:bodyPr vert="horz" wrap="square" lIns="0" tIns="10373" rIns="0" bIns="0" rtlCol="0">
            <a:spAutoFit/>
          </a:bodyPr>
          <a:lstStyle/>
          <a:p>
            <a:pPr marL="34580">
              <a:spcBef>
                <a:spcPts val="82"/>
              </a:spcBef>
            </a:pPr>
            <a:r>
              <a:rPr sz="2360" spc="-23" dirty="0">
                <a:latin typeface="Symbol"/>
                <a:cs typeface="Symbol"/>
              </a:rPr>
              <a:t></a:t>
            </a:r>
            <a:r>
              <a:rPr sz="2314" spc="-34" baseline="-8169" dirty="0">
                <a:latin typeface="Times New Roman"/>
                <a:cs typeface="Times New Roman"/>
              </a:rPr>
              <a:t>i</a:t>
            </a:r>
            <a:endParaRPr sz="2314" baseline="-8169">
              <a:latin typeface="Times New Roman"/>
              <a:cs typeface="Times New Roman"/>
            </a:endParaRPr>
          </a:p>
        </p:txBody>
      </p:sp>
      <p:sp>
        <p:nvSpPr>
          <p:cNvPr id="47" name="object 46">
            <a:extLst>
              <a:ext uri="{FF2B5EF4-FFF2-40B4-BE49-F238E27FC236}">
                <a16:creationId xmlns:a16="http://schemas.microsoft.com/office/drawing/2014/main" id="{9EBC4506-1B3A-E8AB-AB7C-30DB1F03B77D}"/>
              </a:ext>
            </a:extLst>
          </p:cNvPr>
          <p:cNvSpPr txBox="1"/>
          <p:nvPr/>
        </p:nvSpPr>
        <p:spPr>
          <a:xfrm>
            <a:off x="3550098" y="4520126"/>
            <a:ext cx="276049" cy="282857"/>
          </a:xfrm>
          <a:prstGeom prst="rect">
            <a:avLst/>
          </a:prstGeom>
        </p:spPr>
        <p:txBody>
          <a:bodyPr vert="horz" wrap="square" lIns="0" tIns="10373" rIns="0" bIns="0" rtlCol="0">
            <a:spAutoFit/>
          </a:bodyPr>
          <a:lstStyle/>
          <a:p>
            <a:pPr marL="11527">
              <a:spcBef>
                <a:spcPts val="82"/>
              </a:spcBef>
            </a:pPr>
            <a:r>
              <a:rPr sz="2655" spc="-27" baseline="5698" dirty="0">
                <a:latin typeface="Times New Roman"/>
                <a:cs typeface="Times New Roman"/>
              </a:rPr>
              <a:t>a</a:t>
            </a:r>
            <a:r>
              <a:rPr sz="1180" spc="-18" dirty="0">
                <a:latin typeface="Times New Roman"/>
                <a:cs typeface="Times New Roman"/>
              </a:rPr>
              <a:t>i,1</a:t>
            </a:r>
            <a:endParaRPr sz="1180">
              <a:latin typeface="Times New Roman"/>
              <a:cs typeface="Times New Roman"/>
            </a:endParaRPr>
          </a:p>
        </p:txBody>
      </p:sp>
      <p:grpSp>
        <p:nvGrpSpPr>
          <p:cNvPr id="48" name="object 47">
            <a:extLst>
              <a:ext uri="{FF2B5EF4-FFF2-40B4-BE49-F238E27FC236}">
                <a16:creationId xmlns:a16="http://schemas.microsoft.com/office/drawing/2014/main" id="{B8CBDE62-6C60-30E3-6BAF-F96AD8B67DB4}"/>
              </a:ext>
            </a:extLst>
          </p:cNvPr>
          <p:cNvGrpSpPr/>
          <p:nvPr/>
        </p:nvGrpSpPr>
        <p:grpSpPr>
          <a:xfrm>
            <a:off x="3589632" y="4279753"/>
            <a:ext cx="4542416" cy="218419"/>
            <a:chOff x="2585054" y="4715654"/>
            <a:chExt cx="5005070" cy="240665"/>
          </a:xfrm>
        </p:grpSpPr>
        <p:pic>
          <p:nvPicPr>
            <p:cNvPr id="49" name="object 48">
              <a:extLst>
                <a:ext uri="{FF2B5EF4-FFF2-40B4-BE49-F238E27FC236}">
                  <a16:creationId xmlns:a16="http://schemas.microsoft.com/office/drawing/2014/main" id="{C3534C36-8227-D750-3C14-61CEB8292BD2}"/>
                </a:ext>
              </a:extLst>
            </p:cNvPr>
            <p:cNvPicPr/>
            <p:nvPr/>
          </p:nvPicPr>
          <p:blipFill>
            <a:blip r:embed="rId8" cstate="print"/>
            <a:stretch>
              <a:fillRect/>
            </a:stretch>
          </p:blipFill>
          <p:spPr>
            <a:xfrm>
              <a:off x="5829190" y="4715654"/>
              <a:ext cx="70364" cy="240557"/>
            </a:xfrm>
            <a:prstGeom prst="rect">
              <a:avLst/>
            </a:prstGeom>
          </p:spPr>
        </p:pic>
        <p:sp>
          <p:nvSpPr>
            <p:cNvPr id="50" name="object 49">
              <a:extLst>
                <a:ext uri="{FF2B5EF4-FFF2-40B4-BE49-F238E27FC236}">
                  <a16:creationId xmlns:a16="http://schemas.microsoft.com/office/drawing/2014/main" id="{4810FF16-FD79-96CE-4AE6-4CFEF9B6D463}"/>
                </a:ext>
              </a:extLst>
            </p:cNvPr>
            <p:cNvSpPr/>
            <p:nvPr/>
          </p:nvSpPr>
          <p:spPr>
            <a:xfrm>
              <a:off x="2585054" y="4715654"/>
              <a:ext cx="23495" cy="240665"/>
            </a:xfrm>
            <a:custGeom>
              <a:avLst/>
              <a:gdLst/>
              <a:ahLst/>
              <a:cxnLst/>
              <a:rect l="l" t="t" r="r" b="b"/>
              <a:pathLst>
                <a:path w="23494"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1" name="object 50">
              <a:extLst>
                <a:ext uri="{FF2B5EF4-FFF2-40B4-BE49-F238E27FC236}">
                  <a16:creationId xmlns:a16="http://schemas.microsoft.com/office/drawing/2014/main" id="{2851983B-6B96-233E-6994-15B4A35C6CC1}"/>
                </a:ext>
              </a:extLst>
            </p:cNvPr>
            <p:cNvPicPr/>
            <p:nvPr/>
          </p:nvPicPr>
          <p:blipFill>
            <a:blip r:embed="rId9" cstate="print"/>
            <a:stretch>
              <a:fillRect/>
            </a:stretch>
          </p:blipFill>
          <p:spPr>
            <a:xfrm>
              <a:off x="3612117" y="4715654"/>
              <a:ext cx="70364" cy="240557"/>
            </a:xfrm>
            <a:prstGeom prst="rect">
              <a:avLst/>
            </a:prstGeom>
          </p:spPr>
        </p:pic>
        <p:sp>
          <p:nvSpPr>
            <p:cNvPr id="52" name="object 51">
              <a:extLst>
                <a:ext uri="{FF2B5EF4-FFF2-40B4-BE49-F238E27FC236}">
                  <a16:creationId xmlns:a16="http://schemas.microsoft.com/office/drawing/2014/main" id="{9D63F8E0-FBDC-83B5-EED5-F50A2E759F9F}"/>
                </a:ext>
              </a:extLst>
            </p:cNvPr>
            <p:cNvSpPr/>
            <p:nvPr/>
          </p:nvSpPr>
          <p:spPr>
            <a:xfrm>
              <a:off x="6494560" y="4715654"/>
              <a:ext cx="23495" cy="240665"/>
            </a:xfrm>
            <a:custGeom>
              <a:avLst/>
              <a:gdLst/>
              <a:ahLst/>
              <a:cxnLst/>
              <a:rect l="l" t="t" r="r" b="b"/>
              <a:pathLst>
                <a:path w="23495" h="240664">
                  <a:moveTo>
                    <a:pt x="23454" y="0"/>
                  </a:moveTo>
                  <a:lnTo>
                    <a:pt x="0" y="0"/>
                  </a:lnTo>
                  <a:lnTo>
                    <a:pt x="0" y="240557"/>
                  </a:lnTo>
                  <a:lnTo>
                    <a:pt x="23454" y="240557"/>
                  </a:lnTo>
                  <a:lnTo>
                    <a:pt x="23454" y="0"/>
                  </a:lnTo>
                  <a:close/>
                </a:path>
              </a:pathLst>
            </a:custGeom>
            <a:solidFill>
              <a:srgbClr val="0000FF"/>
            </a:solidFill>
          </p:spPr>
          <p:txBody>
            <a:bodyPr wrap="square" lIns="0" tIns="0" rIns="0" bIns="0" rtlCol="0"/>
            <a:lstStyle/>
            <a:p>
              <a:endParaRPr/>
            </a:p>
          </p:txBody>
        </p:sp>
        <p:pic>
          <p:nvPicPr>
            <p:cNvPr id="53" name="object 52">
              <a:extLst>
                <a:ext uri="{FF2B5EF4-FFF2-40B4-BE49-F238E27FC236}">
                  <a16:creationId xmlns:a16="http://schemas.microsoft.com/office/drawing/2014/main" id="{CD089DE2-2439-6F05-0E22-AF5976C0E3C0}"/>
                </a:ext>
              </a:extLst>
            </p:cNvPr>
            <p:cNvPicPr/>
            <p:nvPr/>
          </p:nvPicPr>
          <p:blipFill>
            <a:blip r:embed="rId10" cstate="print"/>
            <a:stretch>
              <a:fillRect/>
            </a:stretch>
          </p:blipFill>
          <p:spPr>
            <a:xfrm>
              <a:off x="7520389" y="4715654"/>
              <a:ext cx="69129" cy="240557"/>
            </a:xfrm>
            <a:prstGeom prst="rect">
              <a:avLst/>
            </a:prstGeom>
          </p:spPr>
        </p:pic>
      </p:grpSp>
    </p:spTree>
    <p:extLst>
      <p:ext uri="{BB962C8B-B14F-4D97-AF65-F5344CB8AC3E}">
        <p14:creationId xmlns:p14="http://schemas.microsoft.com/office/powerpoint/2010/main" val="2491022876"/>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Types of Constraints</a:t>
            </a:r>
            <a:endParaRPr lang="zh-CN" altLang="en-US" dirty="0"/>
          </a:p>
        </p:txBody>
      </p:sp>
      <p:sp>
        <p:nvSpPr>
          <p:cNvPr id="3" name="内容占位符 2"/>
          <p:cNvSpPr>
            <a:spLocks noGrp="1"/>
          </p:cNvSpPr>
          <p:nvPr>
            <p:ph idx="1"/>
          </p:nvPr>
        </p:nvSpPr>
        <p:spPr/>
        <p:txBody>
          <a:bodyPr/>
          <a:lstStyle/>
          <a:p>
            <a:r>
              <a:rPr lang="en-US" altLang="zh-CN" b="1" dirty="0"/>
              <a:t>Timing constraints</a:t>
            </a:r>
          </a:p>
          <a:p>
            <a:pPr lvl="1"/>
            <a:r>
              <a:rPr lang="en-US" altLang="zh-CN" dirty="0"/>
              <a:t>Deadline, jitter</a:t>
            </a:r>
          </a:p>
          <a:p>
            <a:r>
              <a:rPr lang="en-US" altLang="zh-CN" b="1" dirty="0"/>
              <a:t>Precedence constraints</a:t>
            </a:r>
          </a:p>
          <a:p>
            <a:pPr lvl="1"/>
            <a:r>
              <a:rPr lang="en-US" altLang="zh-CN" dirty="0"/>
              <a:t>Relative ordering among task executions</a:t>
            </a:r>
          </a:p>
          <a:p>
            <a:r>
              <a:rPr lang="en-US" altLang="zh-CN" b="1" dirty="0"/>
              <a:t>Resource constraints</a:t>
            </a:r>
          </a:p>
          <a:p>
            <a:pPr lvl="1"/>
            <a:r>
              <a:rPr lang="en-US" altLang="zh-CN" dirty="0"/>
              <a:t>Synchronization when accessing mutually-exclusive resources (shared data)</a:t>
            </a:r>
            <a:endParaRPr lang="zh-CN" altLang="en-US" dirty="0"/>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C7AF3-8628-BC55-C4E4-A288221C16D6}"/>
              </a:ext>
            </a:extLst>
          </p:cNvPr>
          <p:cNvSpPr>
            <a:spLocks noGrp="1"/>
          </p:cNvSpPr>
          <p:nvPr>
            <p:ph type="title"/>
          </p:nvPr>
        </p:nvSpPr>
        <p:spPr/>
        <p:txBody>
          <a:bodyPr/>
          <a:lstStyle/>
          <a:p>
            <a:r>
              <a:rPr lang="en-GB" dirty="0"/>
              <a:t>Precedence Constraints</a:t>
            </a:r>
            <a:endParaRPr lang="en-SE" dirty="0"/>
          </a:p>
        </p:txBody>
      </p:sp>
      <p:sp>
        <p:nvSpPr>
          <p:cNvPr id="3" name="Content Placeholder 2">
            <a:extLst>
              <a:ext uri="{FF2B5EF4-FFF2-40B4-BE49-F238E27FC236}">
                <a16:creationId xmlns:a16="http://schemas.microsoft.com/office/drawing/2014/main" id="{44F64247-D1CC-45C4-52EF-002943A36D60}"/>
              </a:ext>
            </a:extLst>
          </p:cNvPr>
          <p:cNvSpPr>
            <a:spLocks noGrp="1"/>
          </p:cNvSpPr>
          <p:nvPr>
            <p:ph idx="1"/>
          </p:nvPr>
        </p:nvSpPr>
        <p:spPr>
          <a:xfrm>
            <a:off x="812800" y="914400"/>
            <a:ext cx="6578600" cy="5105400"/>
          </a:xfrm>
        </p:spPr>
        <p:txBody>
          <a:bodyPr/>
          <a:lstStyle/>
          <a:p>
            <a:r>
              <a:rPr lang="en-GB" dirty="0"/>
              <a:t>Tasks must be executed with specific precedence relations, specified by a Directed Acyclic Graph (Precedence Graph)</a:t>
            </a:r>
          </a:p>
          <a:p>
            <a:r>
              <a:rPr lang="en-GB" dirty="0"/>
              <a:t>Example application of parts inspection in a factory. Tasks:</a:t>
            </a:r>
          </a:p>
          <a:p>
            <a:pPr lvl="1"/>
            <a:r>
              <a:rPr lang="en-GB" dirty="0"/>
              <a:t>Image acquisition (acq1, acq2)</a:t>
            </a:r>
          </a:p>
          <a:p>
            <a:pPr lvl="1"/>
            <a:r>
              <a:rPr lang="en-GB" dirty="0"/>
              <a:t>Edge detection (edge1, edge2)</a:t>
            </a:r>
          </a:p>
          <a:p>
            <a:pPr lvl="1"/>
            <a:r>
              <a:rPr lang="en-GB" dirty="0"/>
              <a:t>Shape detection (shape), pixel disparities (</a:t>
            </a:r>
            <a:r>
              <a:rPr lang="en-GB" dirty="0" err="1"/>
              <a:t>disp</a:t>
            </a:r>
            <a:r>
              <a:rPr lang="en-GB" dirty="0"/>
              <a:t>)</a:t>
            </a:r>
          </a:p>
          <a:p>
            <a:pPr lvl="1"/>
            <a:r>
              <a:rPr lang="en-GB" dirty="0"/>
              <a:t>Height determination (height), recognition (rec)</a:t>
            </a:r>
          </a:p>
          <a:p>
            <a:endParaRPr lang="en-GB" dirty="0"/>
          </a:p>
          <a:p>
            <a:endParaRPr lang="en-SE" dirty="0"/>
          </a:p>
        </p:txBody>
      </p:sp>
      <p:grpSp>
        <p:nvGrpSpPr>
          <p:cNvPr id="4" name="object 4"/>
          <p:cNvGrpSpPr/>
          <p:nvPr/>
        </p:nvGrpSpPr>
        <p:grpSpPr>
          <a:xfrm>
            <a:off x="7543800" y="653143"/>
            <a:ext cx="4090019" cy="1909290"/>
            <a:chOff x="4624499" y="1439762"/>
            <a:chExt cx="4506595" cy="2103755"/>
          </a:xfrm>
        </p:grpSpPr>
        <p:sp>
          <p:nvSpPr>
            <p:cNvPr id="5" name="object 5"/>
            <p:cNvSpPr/>
            <p:nvPr/>
          </p:nvSpPr>
          <p:spPr>
            <a:xfrm>
              <a:off x="4815001" y="1878177"/>
              <a:ext cx="1102995" cy="162560"/>
            </a:xfrm>
            <a:custGeom>
              <a:avLst/>
              <a:gdLst/>
              <a:ahLst/>
              <a:cxnLst/>
              <a:rect l="l" t="t" r="r" b="b"/>
              <a:pathLst>
                <a:path w="1102995" h="162560">
                  <a:moveTo>
                    <a:pt x="1102982" y="0"/>
                  </a:moveTo>
                  <a:lnTo>
                    <a:pt x="0" y="0"/>
                  </a:lnTo>
                  <a:lnTo>
                    <a:pt x="0" y="25044"/>
                  </a:lnTo>
                  <a:lnTo>
                    <a:pt x="288785" y="25044"/>
                  </a:lnTo>
                  <a:lnTo>
                    <a:pt x="288785" y="162306"/>
                  </a:lnTo>
                  <a:lnTo>
                    <a:pt x="313855" y="162306"/>
                  </a:lnTo>
                  <a:lnTo>
                    <a:pt x="313855" y="25044"/>
                  </a:lnTo>
                  <a:lnTo>
                    <a:pt x="689864" y="25044"/>
                  </a:lnTo>
                  <a:lnTo>
                    <a:pt x="689864" y="162306"/>
                  </a:lnTo>
                  <a:lnTo>
                    <a:pt x="714933" y="162306"/>
                  </a:lnTo>
                  <a:lnTo>
                    <a:pt x="714933" y="25044"/>
                  </a:lnTo>
                  <a:lnTo>
                    <a:pt x="1102982" y="25044"/>
                  </a:lnTo>
                  <a:lnTo>
                    <a:pt x="1102982" y="0"/>
                  </a:lnTo>
                  <a:close/>
                </a:path>
              </a:pathLst>
            </a:custGeom>
            <a:solidFill>
              <a:srgbClr val="000000"/>
            </a:solidFill>
          </p:spPr>
          <p:txBody>
            <a:bodyPr wrap="square" lIns="0" tIns="0" rIns="0" bIns="0" rtlCol="0"/>
            <a:lstStyle/>
            <a:p>
              <a:endParaRPr/>
            </a:p>
          </p:txBody>
        </p:sp>
        <p:pic>
          <p:nvPicPr>
            <p:cNvPr id="6" name="object 6"/>
            <p:cNvPicPr/>
            <p:nvPr/>
          </p:nvPicPr>
          <p:blipFill>
            <a:blip r:embed="rId3" cstate="print"/>
            <a:stretch>
              <a:fillRect/>
            </a:stretch>
          </p:blipFill>
          <p:spPr>
            <a:xfrm>
              <a:off x="6068391" y="1990379"/>
              <a:ext cx="1002703" cy="50092"/>
            </a:xfrm>
            <a:prstGeom prst="rect">
              <a:avLst/>
            </a:prstGeom>
          </p:spPr>
        </p:pic>
        <p:sp>
          <p:nvSpPr>
            <p:cNvPr id="7" name="object 7"/>
            <p:cNvSpPr/>
            <p:nvPr/>
          </p:nvSpPr>
          <p:spPr>
            <a:xfrm>
              <a:off x="5811700" y="1890193"/>
              <a:ext cx="13335" cy="150495"/>
            </a:xfrm>
            <a:custGeom>
              <a:avLst/>
              <a:gdLst/>
              <a:ahLst/>
              <a:cxnLst/>
              <a:rect l="l" t="t" r="r" b="b"/>
              <a:pathLst>
                <a:path w="13335" h="150494">
                  <a:moveTo>
                    <a:pt x="13035" y="0"/>
                  </a:moveTo>
                  <a:lnTo>
                    <a:pt x="0" y="0"/>
                  </a:lnTo>
                  <a:lnTo>
                    <a:pt x="0" y="150278"/>
                  </a:lnTo>
                  <a:lnTo>
                    <a:pt x="13035" y="150278"/>
                  </a:lnTo>
                  <a:lnTo>
                    <a:pt x="13035" y="0"/>
                  </a:lnTo>
                  <a:close/>
                </a:path>
              </a:pathLst>
            </a:custGeom>
            <a:solidFill>
              <a:srgbClr val="000000"/>
            </a:solidFill>
          </p:spPr>
          <p:txBody>
            <a:bodyPr wrap="square" lIns="0" tIns="0" rIns="0" bIns="0" rtlCol="0"/>
            <a:lstStyle/>
            <a:p>
              <a:endParaRPr/>
            </a:p>
          </p:txBody>
        </p:sp>
        <p:pic>
          <p:nvPicPr>
            <p:cNvPr id="8" name="object 8"/>
            <p:cNvPicPr/>
            <p:nvPr/>
          </p:nvPicPr>
          <p:blipFill>
            <a:blip r:embed="rId3" cstate="print"/>
            <a:stretch>
              <a:fillRect/>
            </a:stretch>
          </p:blipFill>
          <p:spPr>
            <a:xfrm>
              <a:off x="7321770" y="1990379"/>
              <a:ext cx="1002703" cy="50092"/>
            </a:xfrm>
            <a:prstGeom prst="rect">
              <a:avLst/>
            </a:prstGeom>
          </p:spPr>
        </p:pic>
        <p:pic>
          <p:nvPicPr>
            <p:cNvPr id="9" name="object 9"/>
            <p:cNvPicPr/>
            <p:nvPr/>
          </p:nvPicPr>
          <p:blipFill>
            <a:blip r:embed="rId4" cstate="print"/>
            <a:stretch>
              <a:fillRect/>
            </a:stretch>
          </p:blipFill>
          <p:spPr>
            <a:xfrm>
              <a:off x="8421799" y="1439762"/>
              <a:ext cx="708744" cy="600710"/>
            </a:xfrm>
            <a:prstGeom prst="rect">
              <a:avLst/>
            </a:prstGeom>
          </p:spPr>
        </p:pic>
        <p:pic>
          <p:nvPicPr>
            <p:cNvPr id="10" name="object 10"/>
            <p:cNvPicPr/>
            <p:nvPr/>
          </p:nvPicPr>
          <p:blipFill>
            <a:blip r:embed="rId5" cstate="print"/>
            <a:stretch>
              <a:fillRect/>
            </a:stretch>
          </p:blipFill>
          <p:spPr>
            <a:xfrm>
              <a:off x="6235123" y="3493165"/>
              <a:ext cx="468814" cy="50092"/>
            </a:xfrm>
            <a:prstGeom prst="rect">
              <a:avLst/>
            </a:prstGeom>
          </p:spPr>
        </p:pic>
        <p:sp>
          <p:nvSpPr>
            <p:cNvPr id="11" name="object 11"/>
            <p:cNvSpPr/>
            <p:nvPr/>
          </p:nvSpPr>
          <p:spPr>
            <a:xfrm>
              <a:off x="6229540" y="3490163"/>
              <a:ext cx="1071880" cy="53340"/>
            </a:xfrm>
            <a:custGeom>
              <a:avLst/>
              <a:gdLst/>
              <a:ahLst/>
              <a:cxnLst/>
              <a:rect l="l" t="t" r="r" b="b"/>
              <a:pathLst>
                <a:path w="1071879" h="53339">
                  <a:moveTo>
                    <a:pt x="479894" y="53098"/>
                  </a:moveTo>
                  <a:lnTo>
                    <a:pt x="442874" y="31000"/>
                  </a:lnTo>
                  <a:lnTo>
                    <a:pt x="392569" y="15608"/>
                  </a:lnTo>
                  <a:lnTo>
                    <a:pt x="392874" y="15608"/>
                  </a:lnTo>
                  <a:lnTo>
                    <a:pt x="336842" y="6210"/>
                  </a:lnTo>
                  <a:lnTo>
                    <a:pt x="334378" y="5994"/>
                  </a:lnTo>
                  <a:lnTo>
                    <a:pt x="285191" y="1676"/>
                  </a:lnTo>
                  <a:lnTo>
                    <a:pt x="287312" y="1676"/>
                  </a:lnTo>
                  <a:lnTo>
                    <a:pt x="239928" y="0"/>
                  </a:lnTo>
                  <a:lnTo>
                    <a:pt x="195199" y="1676"/>
                  </a:lnTo>
                  <a:lnTo>
                    <a:pt x="142570" y="6362"/>
                  </a:lnTo>
                  <a:lnTo>
                    <a:pt x="88150" y="15608"/>
                  </a:lnTo>
                  <a:lnTo>
                    <a:pt x="38011" y="31000"/>
                  </a:lnTo>
                  <a:lnTo>
                    <a:pt x="0" y="53098"/>
                  </a:lnTo>
                  <a:lnTo>
                    <a:pt x="10007" y="53098"/>
                  </a:lnTo>
                  <a:lnTo>
                    <a:pt x="43510" y="35090"/>
                  </a:lnTo>
                  <a:lnTo>
                    <a:pt x="91871" y="21463"/>
                  </a:lnTo>
                  <a:lnTo>
                    <a:pt x="145757" y="12534"/>
                  </a:lnTo>
                  <a:lnTo>
                    <a:pt x="197713" y="7607"/>
                  </a:lnTo>
                  <a:lnTo>
                    <a:pt x="240284" y="5994"/>
                  </a:lnTo>
                  <a:lnTo>
                    <a:pt x="266001" y="7010"/>
                  </a:lnTo>
                  <a:lnTo>
                    <a:pt x="313283" y="9791"/>
                  </a:lnTo>
                  <a:lnTo>
                    <a:pt x="361467" y="15836"/>
                  </a:lnTo>
                  <a:lnTo>
                    <a:pt x="408800" y="26238"/>
                  </a:lnTo>
                  <a:lnTo>
                    <a:pt x="453504" y="42075"/>
                  </a:lnTo>
                  <a:lnTo>
                    <a:pt x="461276" y="47129"/>
                  </a:lnTo>
                  <a:lnTo>
                    <a:pt x="467677" y="50952"/>
                  </a:lnTo>
                  <a:lnTo>
                    <a:pt x="470649" y="53098"/>
                  </a:lnTo>
                  <a:lnTo>
                    <a:pt x="479894" y="53098"/>
                  </a:lnTo>
                  <a:close/>
                </a:path>
                <a:path w="1071879" h="53339">
                  <a:moveTo>
                    <a:pt x="1071676" y="53098"/>
                  </a:moveTo>
                  <a:lnTo>
                    <a:pt x="1064145" y="48094"/>
                  </a:lnTo>
                  <a:lnTo>
                    <a:pt x="1064145" y="53098"/>
                  </a:lnTo>
                  <a:lnTo>
                    <a:pt x="1071676" y="53098"/>
                  </a:lnTo>
                  <a:close/>
                </a:path>
              </a:pathLst>
            </a:custGeom>
            <a:solidFill>
              <a:srgbClr val="000000"/>
            </a:solidFill>
          </p:spPr>
          <p:txBody>
            <a:bodyPr wrap="square" lIns="0" tIns="0" rIns="0" bIns="0" rtlCol="0"/>
            <a:lstStyle/>
            <a:p>
              <a:endParaRPr/>
            </a:p>
          </p:txBody>
        </p:sp>
        <p:sp>
          <p:nvSpPr>
            <p:cNvPr id="12" name="object 12"/>
            <p:cNvSpPr/>
            <p:nvPr/>
          </p:nvSpPr>
          <p:spPr>
            <a:xfrm>
              <a:off x="7296703" y="3443072"/>
              <a:ext cx="299085" cy="100330"/>
            </a:xfrm>
            <a:custGeom>
              <a:avLst/>
              <a:gdLst/>
              <a:ahLst/>
              <a:cxnLst/>
              <a:rect l="l" t="t" r="r" b="b"/>
              <a:pathLst>
                <a:path w="299084" h="100329">
                  <a:moveTo>
                    <a:pt x="150404" y="0"/>
                  </a:moveTo>
                  <a:lnTo>
                    <a:pt x="0" y="100185"/>
                  </a:lnTo>
                  <a:lnTo>
                    <a:pt x="299000" y="100185"/>
                  </a:lnTo>
                  <a:lnTo>
                    <a:pt x="150404" y="0"/>
                  </a:lnTo>
                  <a:close/>
                </a:path>
              </a:pathLst>
            </a:custGeom>
            <a:solidFill>
              <a:srgbClr val="FFCC00"/>
            </a:solidFill>
          </p:spPr>
          <p:txBody>
            <a:bodyPr wrap="square" lIns="0" tIns="0" rIns="0" bIns="0" rtlCol="0"/>
            <a:lstStyle/>
            <a:p>
              <a:endParaRPr/>
            </a:p>
          </p:txBody>
        </p:sp>
        <p:sp>
          <p:nvSpPr>
            <p:cNvPr id="13" name="object 13"/>
            <p:cNvSpPr/>
            <p:nvPr/>
          </p:nvSpPr>
          <p:spPr>
            <a:xfrm>
              <a:off x="7293696" y="3441068"/>
              <a:ext cx="307975" cy="102235"/>
            </a:xfrm>
            <a:custGeom>
              <a:avLst/>
              <a:gdLst/>
              <a:ahLst/>
              <a:cxnLst/>
              <a:rect l="l" t="t" r="r" b="b"/>
              <a:pathLst>
                <a:path w="307975" h="102235">
                  <a:moveTo>
                    <a:pt x="155417" y="0"/>
                  </a:moveTo>
                  <a:lnTo>
                    <a:pt x="152410" y="0"/>
                  </a:lnTo>
                  <a:lnTo>
                    <a:pt x="2004" y="100186"/>
                  </a:lnTo>
                  <a:lnTo>
                    <a:pt x="0" y="102189"/>
                  </a:lnTo>
                  <a:lnTo>
                    <a:pt x="5012" y="102189"/>
                  </a:lnTo>
                  <a:lnTo>
                    <a:pt x="5012" y="100186"/>
                  </a:lnTo>
                  <a:lnTo>
                    <a:pt x="12532" y="100186"/>
                  </a:lnTo>
                  <a:lnTo>
                    <a:pt x="153904" y="6016"/>
                  </a:lnTo>
                  <a:lnTo>
                    <a:pt x="152410" y="5008"/>
                  </a:lnTo>
                  <a:lnTo>
                    <a:pt x="162865" y="5008"/>
                  </a:lnTo>
                  <a:lnTo>
                    <a:pt x="155417" y="0"/>
                  </a:lnTo>
                  <a:close/>
                </a:path>
                <a:path w="307975" h="102235">
                  <a:moveTo>
                    <a:pt x="5012" y="100186"/>
                  </a:moveTo>
                  <a:lnTo>
                    <a:pt x="5012" y="102189"/>
                  </a:lnTo>
                  <a:lnTo>
                    <a:pt x="8019" y="102189"/>
                  </a:lnTo>
                  <a:lnTo>
                    <a:pt x="5012" y="100186"/>
                  </a:lnTo>
                  <a:close/>
                </a:path>
                <a:path w="307975" h="102235">
                  <a:moveTo>
                    <a:pt x="12532" y="100186"/>
                  </a:moveTo>
                  <a:lnTo>
                    <a:pt x="5012" y="100186"/>
                  </a:lnTo>
                  <a:lnTo>
                    <a:pt x="8019" y="102189"/>
                  </a:lnTo>
                  <a:lnTo>
                    <a:pt x="9525" y="102189"/>
                  </a:lnTo>
                  <a:lnTo>
                    <a:pt x="12532" y="100186"/>
                  </a:lnTo>
                  <a:close/>
                </a:path>
                <a:path w="307975" h="102235">
                  <a:moveTo>
                    <a:pt x="162865" y="5008"/>
                  </a:moveTo>
                  <a:lnTo>
                    <a:pt x="155417" y="5008"/>
                  </a:lnTo>
                  <a:lnTo>
                    <a:pt x="153904" y="6016"/>
                  </a:lnTo>
                  <a:lnTo>
                    <a:pt x="296549" y="102189"/>
                  </a:lnTo>
                  <a:lnTo>
                    <a:pt x="307377" y="102189"/>
                  </a:lnTo>
                  <a:lnTo>
                    <a:pt x="162865" y="5008"/>
                  </a:lnTo>
                  <a:close/>
                </a:path>
                <a:path w="307975" h="102235">
                  <a:moveTo>
                    <a:pt x="155417" y="5008"/>
                  </a:moveTo>
                  <a:lnTo>
                    <a:pt x="152410" y="5008"/>
                  </a:lnTo>
                  <a:lnTo>
                    <a:pt x="153904" y="6016"/>
                  </a:lnTo>
                  <a:lnTo>
                    <a:pt x="155417" y="5008"/>
                  </a:lnTo>
                  <a:close/>
                </a:path>
              </a:pathLst>
            </a:custGeom>
            <a:solidFill>
              <a:srgbClr val="000000"/>
            </a:solidFill>
          </p:spPr>
          <p:txBody>
            <a:bodyPr wrap="square" lIns="0" tIns="0" rIns="0" bIns="0" rtlCol="0"/>
            <a:lstStyle/>
            <a:p>
              <a:endParaRPr/>
            </a:p>
          </p:txBody>
        </p:sp>
        <p:pic>
          <p:nvPicPr>
            <p:cNvPr id="14" name="object 14"/>
            <p:cNvPicPr/>
            <p:nvPr/>
          </p:nvPicPr>
          <p:blipFill>
            <a:blip r:embed="rId6" cstate="print"/>
            <a:stretch>
              <a:fillRect/>
            </a:stretch>
          </p:blipFill>
          <p:spPr>
            <a:xfrm>
              <a:off x="4624499" y="2456243"/>
              <a:ext cx="1384733" cy="1087014"/>
            </a:xfrm>
            <a:prstGeom prst="rect">
              <a:avLst/>
            </a:prstGeom>
          </p:spPr>
        </p:pic>
        <p:sp>
          <p:nvSpPr>
            <p:cNvPr id="15" name="object 15"/>
            <p:cNvSpPr/>
            <p:nvPr/>
          </p:nvSpPr>
          <p:spPr>
            <a:xfrm>
              <a:off x="5103787" y="2040483"/>
              <a:ext cx="426720" cy="50165"/>
            </a:xfrm>
            <a:custGeom>
              <a:avLst/>
              <a:gdLst/>
              <a:ahLst/>
              <a:cxnLst/>
              <a:rect l="l" t="t" r="r" b="b"/>
              <a:pathLst>
                <a:path w="426720" h="50164">
                  <a:moveTo>
                    <a:pt x="25069" y="0"/>
                  </a:moveTo>
                  <a:lnTo>
                    <a:pt x="0" y="0"/>
                  </a:lnTo>
                  <a:lnTo>
                    <a:pt x="0" y="50088"/>
                  </a:lnTo>
                  <a:lnTo>
                    <a:pt x="25069" y="50088"/>
                  </a:lnTo>
                  <a:lnTo>
                    <a:pt x="25069" y="0"/>
                  </a:lnTo>
                  <a:close/>
                </a:path>
                <a:path w="426720" h="50164">
                  <a:moveTo>
                    <a:pt x="426148" y="0"/>
                  </a:moveTo>
                  <a:lnTo>
                    <a:pt x="401078" y="0"/>
                  </a:lnTo>
                  <a:lnTo>
                    <a:pt x="401078" y="50088"/>
                  </a:lnTo>
                  <a:lnTo>
                    <a:pt x="426148" y="50088"/>
                  </a:lnTo>
                  <a:lnTo>
                    <a:pt x="426148" y="0"/>
                  </a:lnTo>
                  <a:close/>
                </a:path>
              </a:pathLst>
            </a:custGeom>
            <a:solidFill>
              <a:srgbClr val="000000"/>
            </a:solidFill>
          </p:spPr>
          <p:txBody>
            <a:bodyPr wrap="square" lIns="0" tIns="0" rIns="0" bIns="0" rtlCol="0"/>
            <a:lstStyle/>
            <a:p>
              <a:endParaRPr/>
            </a:p>
          </p:txBody>
        </p:sp>
        <p:pic>
          <p:nvPicPr>
            <p:cNvPr id="16" name="object 16"/>
            <p:cNvPicPr/>
            <p:nvPr/>
          </p:nvPicPr>
          <p:blipFill>
            <a:blip r:embed="rId7" cstate="print"/>
            <a:stretch>
              <a:fillRect/>
            </a:stretch>
          </p:blipFill>
          <p:spPr>
            <a:xfrm>
              <a:off x="5015552" y="2058506"/>
              <a:ext cx="200541" cy="300556"/>
            </a:xfrm>
            <a:prstGeom prst="rect">
              <a:avLst/>
            </a:prstGeom>
          </p:spPr>
        </p:pic>
        <p:sp>
          <p:nvSpPr>
            <p:cNvPr id="17" name="object 17"/>
            <p:cNvSpPr/>
            <p:nvPr/>
          </p:nvSpPr>
          <p:spPr>
            <a:xfrm>
              <a:off x="5012545"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7" y="300556"/>
                  </a:lnTo>
                  <a:lnTo>
                    <a:pt x="7019" y="300556"/>
                  </a:lnTo>
                  <a:lnTo>
                    <a:pt x="7019" y="6009"/>
                  </a:lnTo>
                  <a:lnTo>
                    <a:pt x="3007" y="6009"/>
                  </a:lnTo>
                  <a:lnTo>
                    <a:pt x="7019" y="3004"/>
                  </a:lnTo>
                  <a:lnTo>
                    <a:pt x="207559" y="3004"/>
                  </a:lnTo>
                  <a:lnTo>
                    <a:pt x="207559" y="0"/>
                  </a:lnTo>
                  <a:close/>
                </a:path>
                <a:path w="207645" h="306705">
                  <a:moveTo>
                    <a:pt x="7019" y="300556"/>
                  </a:moveTo>
                  <a:lnTo>
                    <a:pt x="3007"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7"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18" name="object 18"/>
            <p:cNvPicPr/>
            <p:nvPr/>
          </p:nvPicPr>
          <p:blipFill>
            <a:blip r:embed="rId8" cstate="print"/>
            <a:stretch>
              <a:fillRect/>
            </a:stretch>
          </p:blipFill>
          <p:spPr>
            <a:xfrm>
              <a:off x="5065688" y="2359063"/>
              <a:ext cx="100270" cy="100186"/>
            </a:xfrm>
            <a:prstGeom prst="rect">
              <a:avLst/>
            </a:prstGeom>
          </p:spPr>
        </p:pic>
        <p:pic>
          <p:nvPicPr>
            <p:cNvPr id="19" name="object 19"/>
            <p:cNvPicPr/>
            <p:nvPr/>
          </p:nvPicPr>
          <p:blipFill>
            <a:blip r:embed="rId9" cstate="print"/>
            <a:stretch>
              <a:fillRect/>
            </a:stretch>
          </p:blipFill>
          <p:spPr>
            <a:xfrm>
              <a:off x="5062680" y="2356058"/>
              <a:ext cx="107288" cy="106194"/>
            </a:xfrm>
            <a:prstGeom prst="rect">
              <a:avLst/>
            </a:prstGeom>
          </p:spPr>
        </p:pic>
        <p:pic>
          <p:nvPicPr>
            <p:cNvPr id="20" name="object 20"/>
            <p:cNvPicPr/>
            <p:nvPr/>
          </p:nvPicPr>
          <p:blipFill>
            <a:blip r:embed="rId7" cstate="print"/>
            <a:stretch>
              <a:fillRect/>
            </a:stretch>
          </p:blipFill>
          <p:spPr>
            <a:xfrm>
              <a:off x="5416634" y="2058506"/>
              <a:ext cx="200540" cy="300556"/>
            </a:xfrm>
            <a:prstGeom prst="rect">
              <a:avLst/>
            </a:prstGeom>
          </p:spPr>
        </p:pic>
        <p:sp>
          <p:nvSpPr>
            <p:cNvPr id="21" name="object 21"/>
            <p:cNvSpPr/>
            <p:nvPr/>
          </p:nvSpPr>
          <p:spPr>
            <a:xfrm>
              <a:off x="5413626" y="2055501"/>
              <a:ext cx="207645" cy="306705"/>
            </a:xfrm>
            <a:custGeom>
              <a:avLst/>
              <a:gdLst/>
              <a:ahLst/>
              <a:cxnLst/>
              <a:rect l="l" t="t" r="r" b="b"/>
              <a:pathLst>
                <a:path w="207645" h="306705">
                  <a:moveTo>
                    <a:pt x="207559" y="0"/>
                  </a:moveTo>
                  <a:lnTo>
                    <a:pt x="0" y="0"/>
                  </a:lnTo>
                  <a:lnTo>
                    <a:pt x="0" y="306566"/>
                  </a:lnTo>
                  <a:lnTo>
                    <a:pt x="207559" y="306566"/>
                  </a:lnTo>
                  <a:lnTo>
                    <a:pt x="207559" y="303561"/>
                  </a:lnTo>
                  <a:lnTo>
                    <a:pt x="7019" y="303561"/>
                  </a:lnTo>
                  <a:lnTo>
                    <a:pt x="3008" y="300556"/>
                  </a:lnTo>
                  <a:lnTo>
                    <a:pt x="7019" y="300556"/>
                  </a:lnTo>
                  <a:lnTo>
                    <a:pt x="7019" y="6009"/>
                  </a:lnTo>
                  <a:lnTo>
                    <a:pt x="3008" y="6009"/>
                  </a:lnTo>
                  <a:lnTo>
                    <a:pt x="7019" y="3004"/>
                  </a:lnTo>
                  <a:lnTo>
                    <a:pt x="207559" y="3004"/>
                  </a:lnTo>
                  <a:lnTo>
                    <a:pt x="207559" y="0"/>
                  </a:lnTo>
                  <a:close/>
                </a:path>
                <a:path w="207645" h="306705">
                  <a:moveTo>
                    <a:pt x="7019" y="300556"/>
                  </a:moveTo>
                  <a:lnTo>
                    <a:pt x="3008" y="300556"/>
                  </a:lnTo>
                  <a:lnTo>
                    <a:pt x="7019" y="303561"/>
                  </a:lnTo>
                  <a:lnTo>
                    <a:pt x="7019" y="300556"/>
                  </a:lnTo>
                  <a:close/>
                </a:path>
                <a:path w="207645" h="306705">
                  <a:moveTo>
                    <a:pt x="200540" y="300556"/>
                  </a:moveTo>
                  <a:lnTo>
                    <a:pt x="7019" y="300556"/>
                  </a:lnTo>
                  <a:lnTo>
                    <a:pt x="7019" y="303561"/>
                  </a:lnTo>
                  <a:lnTo>
                    <a:pt x="200540" y="303561"/>
                  </a:lnTo>
                  <a:lnTo>
                    <a:pt x="200540" y="300556"/>
                  </a:lnTo>
                  <a:close/>
                </a:path>
                <a:path w="207645" h="306705">
                  <a:moveTo>
                    <a:pt x="200540" y="3004"/>
                  </a:moveTo>
                  <a:lnTo>
                    <a:pt x="200540" y="303561"/>
                  </a:lnTo>
                  <a:lnTo>
                    <a:pt x="203549" y="300556"/>
                  </a:lnTo>
                  <a:lnTo>
                    <a:pt x="207559" y="300556"/>
                  </a:lnTo>
                  <a:lnTo>
                    <a:pt x="207559" y="6009"/>
                  </a:lnTo>
                  <a:lnTo>
                    <a:pt x="203549" y="6009"/>
                  </a:lnTo>
                  <a:lnTo>
                    <a:pt x="200540" y="3004"/>
                  </a:lnTo>
                  <a:close/>
                </a:path>
                <a:path w="207645" h="306705">
                  <a:moveTo>
                    <a:pt x="207559" y="300556"/>
                  </a:moveTo>
                  <a:lnTo>
                    <a:pt x="203549" y="300556"/>
                  </a:lnTo>
                  <a:lnTo>
                    <a:pt x="200540" y="303561"/>
                  </a:lnTo>
                  <a:lnTo>
                    <a:pt x="207559" y="303561"/>
                  </a:lnTo>
                  <a:lnTo>
                    <a:pt x="207559" y="300556"/>
                  </a:lnTo>
                  <a:close/>
                </a:path>
                <a:path w="207645" h="306705">
                  <a:moveTo>
                    <a:pt x="7019" y="3004"/>
                  </a:moveTo>
                  <a:lnTo>
                    <a:pt x="3008" y="6009"/>
                  </a:lnTo>
                  <a:lnTo>
                    <a:pt x="7019" y="6009"/>
                  </a:lnTo>
                  <a:lnTo>
                    <a:pt x="7019" y="3004"/>
                  </a:lnTo>
                  <a:close/>
                </a:path>
                <a:path w="207645" h="306705">
                  <a:moveTo>
                    <a:pt x="200540" y="3004"/>
                  </a:moveTo>
                  <a:lnTo>
                    <a:pt x="7019" y="3004"/>
                  </a:lnTo>
                  <a:lnTo>
                    <a:pt x="7019" y="6009"/>
                  </a:lnTo>
                  <a:lnTo>
                    <a:pt x="200540" y="6009"/>
                  </a:lnTo>
                  <a:lnTo>
                    <a:pt x="200540" y="3004"/>
                  </a:lnTo>
                  <a:close/>
                </a:path>
                <a:path w="207645" h="306705">
                  <a:moveTo>
                    <a:pt x="207559" y="3004"/>
                  </a:moveTo>
                  <a:lnTo>
                    <a:pt x="200540" y="3004"/>
                  </a:lnTo>
                  <a:lnTo>
                    <a:pt x="203549" y="6009"/>
                  </a:lnTo>
                  <a:lnTo>
                    <a:pt x="207559" y="6009"/>
                  </a:lnTo>
                  <a:lnTo>
                    <a:pt x="207559" y="3004"/>
                  </a:lnTo>
                  <a:close/>
                </a:path>
              </a:pathLst>
            </a:custGeom>
            <a:solidFill>
              <a:srgbClr val="000000"/>
            </a:solidFill>
          </p:spPr>
          <p:txBody>
            <a:bodyPr wrap="square" lIns="0" tIns="0" rIns="0" bIns="0" rtlCol="0"/>
            <a:lstStyle/>
            <a:p>
              <a:endParaRPr/>
            </a:p>
          </p:txBody>
        </p:sp>
        <p:pic>
          <p:nvPicPr>
            <p:cNvPr id="22" name="object 22"/>
            <p:cNvPicPr/>
            <p:nvPr/>
          </p:nvPicPr>
          <p:blipFill>
            <a:blip r:embed="rId8" cstate="print"/>
            <a:stretch>
              <a:fillRect/>
            </a:stretch>
          </p:blipFill>
          <p:spPr>
            <a:xfrm>
              <a:off x="5466769" y="2359063"/>
              <a:ext cx="100270" cy="100186"/>
            </a:xfrm>
            <a:prstGeom prst="rect">
              <a:avLst/>
            </a:prstGeom>
          </p:spPr>
        </p:pic>
        <p:pic>
          <p:nvPicPr>
            <p:cNvPr id="23" name="object 23"/>
            <p:cNvPicPr/>
            <p:nvPr/>
          </p:nvPicPr>
          <p:blipFill>
            <a:blip r:embed="rId9" cstate="print"/>
            <a:stretch>
              <a:fillRect/>
            </a:stretch>
          </p:blipFill>
          <p:spPr>
            <a:xfrm>
              <a:off x="5463762" y="2356058"/>
              <a:ext cx="107288" cy="106194"/>
            </a:xfrm>
            <a:prstGeom prst="rect">
              <a:avLst/>
            </a:prstGeom>
          </p:spPr>
        </p:pic>
        <p:pic>
          <p:nvPicPr>
            <p:cNvPr id="24" name="object 24"/>
            <p:cNvPicPr/>
            <p:nvPr/>
          </p:nvPicPr>
          <p:blipFill>
            <a:blip r:embed="rId10" cstate="print"/>
            <a:stretch>
              <a:fillRect/>
            </a:stretch>
          </p:blipFill>
          <p:spPr>
            <a:xfrm>
              <a:off x="6068391" y="2040472"/>
              <a:ext cx="1002703" cy="450836"/>
            </a:xfrm>
            <a:prstGeom prst="rect">
              <a:avLst/>
            </a:prstGeom>
          </p:spPr>
        </p:pic>
      </p:grpSp>
      <p:sp>
        <p:nvSpPr>
          <p:cNvPr id="25" name="object 25"/>
          <p:cNvSpPr txBox="1"/>
          <p:nvPr/>
        </p:nvSpPr>
        <p:spPr>
          <a:xfrm>
            <a:off x="7714277" y="769452"/>
            <a:ext cx="985477" cy="231083"/>
          </a:xfrm>
          <a:prstGeom prst="rect">
            <a:avLst/>
          </a:prstGeom>
        </p:spPr>
        <p:txBody>
          <a:bodyPr vert="horz" wrap="square" lIns="0" tIns="14408" rIns="0" bIns="0" rtlCol="0">
            <a:spAutoFit/>
          </a:bodyPr>
          <a:lstStyle/>
          <a:p>
            <a:pPr marL="11527">
              <a:spcBef>
                <a:spcPts val="113"/>
              </a:spcBef>
            </a:pPr>
            <a:r>
              <a:rPr sz="1407" dirty="0">
                <a:latin typeface="Times New Roman"/>
                <a:cs typeface="Times New Roman"/>
              </a:rPr>
              <a:t>stereo</a:t>
            </a:r>
            <a:r>
              <a:rPr sz="1407" spc="18" dirty="0">
                <a:latin typeface="Times New Roman"/>
                <a:cs typeface="Times New Roman"/>
              </a:rPr>
              <a:t> </a:t>
            </a:r>
            <a:r>
              <a:rPr sz="1407" spc="-9" dirty="0">
                <a:latin typeface="Times New Roman"/>
                <a:cs typeface="Times New Roman"/>
              </a:rPr>
              <a:t>vision</a:t>
            </a:r>
            <a:endParaRPr sz="1407">
              <a:latin typeface="Times New Roman"/>
              <a:cs typeface="Times New Roman"/>
            </a:endParaRPr>
          </a:p>
        </p:txBody>
      </p:sp>
      <p:sp>
        <p:nvSpPr>
          <p:cNvPr id="26" name="object 26"/>
          <p:cNvSpPr txBox="1"/>
          <p:nvPr/>
        </p:nvSpPr>
        <p:spPr>
          <a:xfrm>
            <a:off x="8854678" y="1153397"/>
            <a:ext cx="910558" cy="331756"/>
          </a:xfrm>
          <a:prstGeom prst="rect">
            <a:avLst/>
          </a:prstGeom>
          <a:ln w="7019">
            <a:solidFill>
              <a:srgbClr val="000000"/>
            </a:solidFill>
          </a:ln>
        </p:spPr>
        <p:txBody>
          <a:bodyPr vert="horz" wrap="square" lIns="0" tIns="114108" rIns="0" bIns="0" rtlCol="0">
            <a:spAutoFit/>
          </a:bodyPr>
          <a:lstStyle/>
          <a:p>
            <a:pPr marL="63972">
              <a:spcBef>
                <a:spcPts val="899"/>
              </a:spcBef>
            </a:pPr>
            <a:r>
              <a:rPr sz="1407" spc="-9" dirty="0">
                <a:latin typeface="Times New Roman"/>
                <a:cs typeface="Times New Roman"/>
              </a:rPr>
              <a:t>processing</a:t>
            </a:r>
            <a:endParaRPr sz="1407">
              <a:latin typeface="Times New Roman"/>
              <a:cs typeface="Times New Roman"/>
            </a:endParaRPr>
          </a:p>
        </p:txBody>
      </p:sp>
      <p:grpSp>
        <p:nvGrpSpPr>
          <p:cNvPr id="27" name="object 27"/>
          <p:cNvGrpSpPr/>
          <p:nvPr/>
        </p:nvGrpSpPr>
        <p:grpSpPr>
          <a:xfrm>
            <a:off x="8621259" y="1198325"/>
            <a:ext cx="2281005" cy="409175"/>
            <a:chOff x="5811700" y="2040472"/>
            <a:chExt cx="2513330" cy="450850"/>
          </a:xfrm>
        </p:grpSpPr>
        <p:sp>
          <p:nvSpPr>
            <p:cNvPr id="28" name="object 28"/>
            <p:cNvSpPr/>
            <p:nvPr/>
          </p:nvSpPr>
          <p:spPr>
            <a:xfrm>
              <a:off x="5811698" y="2040483"/>
              <a:ext cx="257175" cy="225425"/>
            </a:xfrm>
            <a:custGeom>
              <a:avLst/>
              <a:gdLst/>
              <a:ahLst/>
              <a:cxnLst/>
              <a:rect l="l" t="t" r="r" b="b"/>
              <a:pathLst>
                <a:path w="257175" h="225425">
                  <a:moveTo>
                    <a:pt x="256692" y="200367"/>
                  </a:moveTo>
                  <a:lnTo>
                    <a:pt x="236715" y="194360"/>
                  </a:lnTo>
                  <a:lnTo>
                    <a:pt x="173469" y="175323"/>
                  </a:lnTo>
                  <a:lnTo>
                    <a:pt x="173469" y="194360"/>
                  </a:lnTo>
                  <a:lnTo>
                    <a:pt x="13030" y="194360"/>
                  </a:lnTo>
                  <a:lnTo>
                    <a:pt x="13030" y="0"/>
                  </a:lnTo>
                  <a:lnTo>
                    <a:pt x="0" y="0"/>
                  </a:lnTo>
                  <a:lnTo>
                    <a:pt x="0" y="200367"/>
                  </a:lnTo>
                  <a:lnTo>
                    <a:pt x="6007" y="200367"/>
                  </a:lnTo>
                  <a:lnTo>
                    <a:pt x="6007" y="207378"/>
                  </a:lnTo>
                  <a:lnTo>
                    <a:pt x="173469" y="207378"/>
                  </a:lnTo>
                  <a:lnTo>
                    <a:pt x="173469" y="225412"/>
                  </a:lnTo>
                  <a:lnTo>
                    <a:pt x="233387" y="207378"/>
                  </a:lnTo>
                  <a:lnTo>
                    <a:pt x="256692" y="200367"/>
                  </a:lnTo>
                  <a:close/>
                </a:path>
              </a:pathLst>
            </a:custGeom>
            <a:solidFill>
              <a:srgbClr val="000000"/>
            </a:solidFill>
          </p:spPr>
          <p:txBody>
            <a:bodyPr wrap="square" lIns="0" tIns="0" rIns="0" bIns="0" rtlCol="0"/>
            <a:lstStyle/>
            <a:p>
              <a:endParaRPr/>
            </a:p>
          </p:txBody>
        </p:sp>
        <p:pic>
          <p:nvPicPr>
            <p:cNvPr id="29" name="object 29"/>
            <p:cNvPicPr/>
            <p:nvPr/>
          </p:nvPicPr>
          <p:blipFill>
            <a:blip r:embed="rId10" cstate="print"/>
            <a:stretch>
              <a:fillRect/>
            </a:stretch>
          </p:blipFill>
          <p:spPr>
            <a:xfrm>
              <a:off x="7321770" y="2040472"/>
              <a:ext cx="1002703" cy="450836"/>
            </a:xfrm>
            <a:prstGeom prst="rect">
              <a:avLst/>
            </a:prstGeom>
          </p:spPr>
        </p:pic>
      </p:grpSp>
      <p:sp>
        <p:nvSpPr>
          <p:cNvPr id="30" name="object 30"/>
          <p:cNvSpPr txBox="1"/>
          <p:nvPr/>
        </p:nvSpPr>
        <p:spPr>
          <a:xfrm>
            <a:off x="9992199" y="1153397"/>
            <a:ext cx="910558" cy="331756"/>
          </a:xfrm>
          <a:prstGeom prst="rect">
            <a:avLst/>
          </a:prstGeom>
          <a:ln w="7019">
            <a:solidFill>
              <a:srgbClr val="000000"/>
            </a:solidFill>
          </a:ln>
        </p:spPr>
        <p:txBody>
          <a:bodyPr vert="horz" wrap="square" lIns="0" tIns="114108" rIns="0" bIns="0" rtlCol="0">
            <a:spAutoFit/>
          </a:bodyPr>
          <a:lstStyle/>
          <a:p>
            <a:pPr marL="39190">
              <a:spcBef>
                <a:spcPts val="899"/>
              </a:spcBef>
            </a:pPr>
            <a:r>
              <a:rPr sz="1407" spc="-9" dirty="0">
                <a:latin typeface="Times New Roman"/>
                <a:cs typeface="Times New Roman"/>
              </a:rPr>
              <a:t>recognition</a:t>
            </a:r>
            <a:endParaRPr sz="1407">
              <a:latin typeface="Times New Roman"/>
              <a:cs typeface="Times New Roman"/>
            </a:endParaRPr>
          </a:p>
        </p:txBody>
      </p:sp>
      <p:grpSp>
        <p:nvGrpSpPr>
          <p:cNvPr id="31" name="object 31"/>
          <p:cNvGrpSpPr/>
          <p:nvPr/>
        </p:nvGrpSpPr>
        <p:grpSpPr>
          <a:xfrm>
            <a:off x="7119731" y="1198325"/>
            <a:ext cx="4707239" cy="2005533"/>
            <a:chOff x="4157239" y="2040472"/>
            <a:chExt cx="5186680" cy="2209800"/>
          </a:xfrm>
        </p:grpSpPr>
        <p:sp>
          <p:nvSpPr>
            <p:cNvPr id="32" name="object 32"/>
            <p:cNvSpPr/>
            <p:nvPr/>
          </p:nvSpPr>
          <p:spPr>
            <a:xfrm>
              <a:off x="8752083" y="2040472"/>
              <a:ext cx="64135" cy="5715"/>
            </a:xfrm>
            <a:custGeom>
              <a:avLst/>
              <a:gdLst/>
              <a:ahLst/>
              <a:cxnLst/>
              <a:rect l="l" t="t" r="r" b="b"/>
              <a:pathLst>
                <a:path w="64134" h="5714">
                  <a:moveTo>
                    <a:pt x="63559" y="0"/>
                  </a:moveTo>
                  <a:lnTo>
                    <a:pt x="0" y="0"/>
                  </a:lnTo>
                  <a:lnTo>
                    <a:pt x="32921" y="5709"/>
                  </a:lnTo>
                  <a:lnTo>
                    <a:pt x="63559" y="0"/>
                  </a:lnTo>
                  <a:close/>
                </a:path>
              </a:pathLst>
            </a:custGeom>
            <a:solidFill>
              <a:srgbClr val="000000"/>
            </a:solidFill>
          </p:spPr>
          <p:txBody>
            <a:bodyPr wrap="square" lIns="0" tIns="0" rIns="0" bIns="0" rtlCol="0"/>
            <a:lstStyle/>
            <a:p>
              <a:endParaRPr/>
            </a:p>
          </p:txBody>
        </p:sp>
        <p:pic>
          <p:nvPicPr>
            <p:cNvPr id="33" name="object 33"/>
            <p:cNvPicPr/>
            <p:nvPr/>
          </p:nvPicPr>
          <p:blipFill>
            <a:blip r:embed="rId11" cstate="print"/>
            <a:stretch>
              <a:fillRect/>
            </a:stretch>
          </p:blipFill>
          <p:spPr>
            <a:xfrm>
              <a:off x="8361378" y="2040472"/>
              <a:ext cx="204747" cy="175049"/>
            </a:xfrm>
            <a:prstGeom prst="rect">
              <a:avLst/>
            </a:prstGeom>
          </p:spPr>
        </p:pic>
        <p:sp>
          <p:nvSpPr>
            <p:cNvPr id="34" name="object 34"/>
            <p:cNvSpPr/>
            <p:nvPr/>
          </p:nvSpPr>
          <p:spPr>
            <a:xfrm>
              <a:off x="7071094" y="2215798"/>
              <a:ext cx="250825" cy="50165"/>
            </a:xfrm>
            <a:custGeom>
              <a:avLst/>
              <a:gdLst/>
              <a:ahLst/>
              <a:cxnLst/>
              <a:rect l="l" t="t" r="r" b="b"/>
              <a:pathLst>
                <a:path w="250825" h="50164">
                  <a:moveTo>
                    <a:pt x="167452" y="0"/>
                  </a:moveTo>
                  <a:lnTo>
                    <a:pt x="167452" y="50092"/>
                  </a:lnTo>
                  <a:lnTo>
                    <a:pt x="227374" y="32058"/>
                  </a:lnTo>
                  <a:lnTo>
                    <a:pt x="175473" y="32058"/>
                  </a:lnTo>
                  <a:lnTo>
                    <a:pt x="175473" y="19034"/>
                  </a:lnTo>
                  <a:lnTo>
                    <a:pt x="230702" y="19034"/>
                  </a:lnTo>
                  <a:lnTo>
                    <a:pt x="167452" y="0"/>
                  </a:lnTo>
                  <a:close/>
                </a:path>
                <a:path w="250825" h="50164">
                  <a:moveTo>
                    <a:pt x="167452" y="19034"/>
                  </a:moveTo>
                  <a:lnTo>
                    <a:pt x="0" y="19034"/>
                  </a:lnTo>
                  <a:lnTo>
                    <a:pt x="0" y="32058"/>
                  </a:lnTo>
                  <a:lnTo>
                    <a:pt x="167452" y="32058"/>
                  </a:lnTo>
                  <a:lnTo>
                    <a:pt x="167452" y="19034"/>
                  </a:lnTo>
                  <a:close/>
                </a:path>
                <a:path w="250825" h="50164">
                  <a:moveTo>
                    <a:pt x="230702" y="19034"/>
                  </a:moveTo>
                  <a:lnTo>
                    <a:pt x="175473" y="19034"/>
                  </a:lnTo>
                  <a:lnTo>
                    <a:pt x="175473" y="32058"/>
                  </a:lnTo>
                  <a:lnTo>
                    <a:pt x="227374" y="32058"/>
                  </a:lnTo>
                  <a:lnTo>
                    <a:pt x="250676" y="25045"/>
                  </a:lnTo>
                  <a:lnTo>
                    <a:pt x="230702" y="19034"/>
                  </a:lnTo>
                  <a:close/>
                </a:path>
              </a:pathLst>
            </a:custGeom>
            <a:solidFill>
              <a:srgbClr val="000000"/>
            </a:solidFill>
          </p:spPr>
          <p:txBody>
            <a:bodyPr wrap="square" lIns="0" tIns="0" rIns="0" bIns="0" rtlCol="0"/>
            <a:lstStyle/>
            <a:p>
              <a:endParaRPr/>
            </a:p>
          </p:txBody>
        </p:sp>
        <p:sp>
          <p:nvSpPr>
            <p:cNvPr id="35" name="object 35"/>
            <p:cNvSpPr/>
            <p:nvPr/>
          </p:nvSpPr>
          <p:spPr>
            <a:xfrm>
              <a:off x="4313660" y="3994094"/>
              <a:ext cx="4712970" cy="250825"/>
            </a:xfrm>
            <a:custGeom>
              <a:avLst/>
              <a:gdLst/>
              <a:ahLst/>
              <a:cxnLst/>
              <a:rect l="l" t="t" r="r" b="b"/>
              <a:pathLst>
                <a:path w="4712970" h="250825">
                  <a:moveTo>
                    <a:pt x="4712705" y="0"/>
                  </a:moveTo>
                  <a:lnTo>
                    <a:pt x="0" y="0"/>
                  </a:lnTo>
                  <a:lnTo>
                    <a:pt x="0" y="250464"/>
                  </a:lnTo>
                  <a:lnTo>
                    <a:pt x="4712705" y="250464"/>
                  </a:lnTo>
                  <a:lnTo>
                    <a:pt x="4712705" y="0"/>
                  </a:lnTo>
                  <a:close/>
                </a:path>
              </a:pathLst>
            </a:custGeom>
            <a:solidFill>
              <a:srgbClr val="C0C0C0"/>
            </a:solidFill>
          </p:spPr>
          <p:txBody>
            <a:bodyPr wrap="square" lIns="0" tIns="0" rIns="0" bIns="0" rtlCol="0"/>
            <a:lstStyle/>
            <a:p>
              <a:endParaRPr/>
            </a:p>
          </p:txBody>
        </p:sp>
        <p:sp>
          <p:nvSpPr>
            <p:cNvPr id="36" name="object 36"/>
            <p:cNvSpPr/>
            <p:nvPr/>
          </p:nvSpPr>
          <p:spPr>
            <a:xfrm>
              <a:off x="4310653" y="3991087"/>
              <a:ext cx="4719955" cy="257810"/>
            </a:xfrm>
            <a:custGeom>
              <a:avLst/>
              <a:gdLst/>
              <a:ahLst/>
              <a:cxnLst/>
              <a:rect l="l" t="t" r="r" b="b"/>
              <a:pathLst>
                <a:path w="4719955" h="257810">
                  <a:moveTo>
                    <a:pt x="4719723" y="0"/>
                  </a:moveTo>
                  <a:lnTo>
                    <a:pt x="0" y="0"/>
                  </a:lnTo>
                  <a:lnTo>
                    <a:pt x="0" y="257477"/>
                  </a:lnTo>
                  <a:lnTo>
                    <a:pt x="4719723" y="257477"/>
                  </a:lnTo>
                  <a:lnTo>
                    <a:pt x="4719723" y="253470"/>
                  </a:lnTo>
                  <a:lnTo>
                    <a:pt x="7019" y="253470"/>
                  </a:lnTo>
                  <a:lnTo>
                    <a:pt x="3007" y="250465"/>
                  </a:lnTo>
                  <a:lnTo>
                    <a:pt x="7019" y="250465"/>
                  </a:lnTo>
                  <a:lnTo>
                    <a:pt x="7019" y="7012"/>
                  </a:lnTo>
                  <a:lnTo>
                    <a:pt x="3007" y="7012"/>
                  </a:lnTo>
                  <a:lnTo>
                    <a:pt x="7019" y="3006"/>
                  </a:lnTo>
                  <a:lnTo>
                    <a:pt x="4719723" y="3006"/>
                  </a:lnTo>
                  <a:lnTo>
                    <a:pt x="4719723" y="0"/>
                  </a:lnTo>
                  <a:close/>
                </a:path>
                <a:path w="4719955" h="257810">
                  <a:moveTo>
                    <a:pt x="7019" y="250465"/>
                  </a:moveTo>
                  <a:lnTo>
                    <a:pt x="3007" y="250465"/>
                  </a:lnTo>
                  <a:lnTo>
                    <a:pt x="7019" y="253470"/>
                  </a:lnTo>
                  <a:lnTo>
                    <a:pt x="7019" y="250465"/>
                  </a:lnTo>
                  <a:close/>
                </a:path>
                <a:path w="4719955" h="257810">
                  <a:moveTo>
                    <a:pt x="4712705" y="250465"/>
                  </a:moveTo>
                  <a:lnTo>
                    <a:pt x="7019" y="250465"/>
                  </a:lnTo>
                  <a:lnTo>
                    <a:pt x="7019" y="253470"/>
                  </a:lnTo>
                  <a:lnTo>
                    <a:pt x="4712705" y="253470"/>
                  </a:lnTo>
                  <a:lnTo>
                    <a:pt x="4712705" y="250465"/>
                  </a:lnTo>
                  <a:close/>
                </a:path>
                <a:path w="4719955" h="257810">
                  <a:moveTo>
                    <a:pt x="4712705" y="3006"/>
                  </a:moveTo>
                  <a:lnTo>
                    <a:pt x="4712705" y="253470"/>
                  </a:lnTo>
                  <a:lnTo>
                    <a:pt x="4715713" y="250465"/>
                  </a:lnTo>
                  <a:lnTo>
                    <a:pt x="4719723" y="250465"/>
                  </a:lnTo>
                  <a:lnTo>
                    <a:pt x="4719723" y="7012"/>
                  </a:lnTo>
                  <a:lnTo>
                    <a:pt x="4715713" y="7012"/>
                  </a:lnTo>
                  <a:lnTo>
                    <a:pt x="4712705" y="3006"/>
                  </a:lnTo>
                  <a:close/>
                </a:path>
                <a:path w="4719955" h="257810">
                  <a:moveTo>
                    <a:pt x="4719723" y="250465"/>
                  </a:moveTo>
                  <a:lnTo>
                    <a:pt x="4715713" y="250465"/>
                  </a:lnTo>
                  <a:lnTo>
                    <a:pt x="4712705" y="253470"/>
                  </a:lnTo>
                  <a:lnTo>
                    <a:pt x="4719723" y="253470"/>
                  </a:lnTo>
                  <a:lnTo>
                    <a:pt x="4719723" y="250465"/>
                  </a:lnTo>
                  <a:close/>
                </a:path>
                <a:path w="4719955" h="257810">
                  <a:moveTo>
                    <a:pt x="7019" y="3006"/>
                  </a:moveTo>
                  <a:lnTo>
                    <a:pt x="3007" y="7012"/>
                  </a:lnTo>
                  <a:lnTo>
                    <a:pt x="7019" y="7012"/>
                  </a:lnTo>
                  <a:lnTo>
                    <a:pt x="7019" y="3006"/>
                  </a:lnTo>
                  <a:close/>
                </a:path>
                <a:path w="4719955" h="257810">
                  <a:moveTo>
                    <a:pt x="4712705" y="3006"/>
                  </a:moveTo>
                  <a:lnTo>
                    <a:pt x="7019" y="3006"/>
                  </a:lnTo>
                  <a:lnTo>
                    <a:pt x="7019" y="7012"/>
                  </a:lnTo>
                  <a:lnTo>
                    <a:pt x="4712705" y="7012"/>
                  </a:lnTo>
                  <a:lnTo>
                    <a:pt x="4712705" y="3006"/>
                  </a:lnTo>
                  <a:close/>
                </a:path>
                <a:path w="4719955" h="257810">
                  <a:moveTo>
                    <a:pt x="4719723" y="3006"/>
                  </a:moveTo>
                  <a:lnTo>
                    <a:pt x="4712705" y="3006"/>
                  </a:lnTo>
                  <a:lnTo>
                    <a:pt x="4715713" y="7012"/>
                  </a:lnTo>
                  <a:lnTo>
                    <a:pt x="4719723" y="7012"/>
                  </a:lnTo>
                  <a:lnTo>
                    <a:pt x="4719723" y="3006"/>
                  </a:lnTo>
                  <a:close/>
                </a:path>
              </a:pathLst>
            </a:custGeom>
            <a:solidFill>
              <a:srgbClr val="000000"/>
            </a:solidFill>
          </p:spPr>
          <p:txBody>
            <a:bodyPr wrap="square" lIns="0" tIns="0" rIns="0" bIns="0" rtlCol="0"/>
            <a:lstStyle/>
            <a:p>
              <a:endParaRPr/>
            </a:p>
          </p:txBody>
        </p:sp>
        <p:pic>
          <p:nvPicPr>
            <p:cNvPr id="37" name="object 37"/>
            <p:cNvPicPr/>
            <p:nvPr/>
          </p:nvPicPr>
          <p:blipFill>
            <a:blip r:embed="rId12" cstate="print"/>
            <a:stretch>
              <a:fillRect/>
            </a:stretch>
          </p:blipFill>
          <p:spPr>
            <a:xfrm>
              <a:off x="4163255" y="3994094"/>
              <a:ext cx="250675" cy="250464"/>
            </a:xfrm>
            <a:prstGeom prst="rect">
              <a:avLst/>
            </a:prstGeom>
          </p:spPr>
        </p:pic>
        <p:sp>
          <p:nvSpPr>
            <p:cNvPr id="38" name="object 38"/>
            <p:cNvSpPr/>
            <p:nvPr/>
          </p:nvSpPr>
          <p:spPr>
            <a:xfrm>
              <a:off x="4157239" y="3989064"/>
              <a:ext cx="262890" cy="261620"/>
            </a:xfrm>
            <a:custGeom>
              <a:avLst/>
              <a:gdLst/>
              <a:ahLst/>
              <a:cxnLst/>
              <a:rect l="l" t="t" r="r" b="b"/>
              <a:pathLst>
                <a:path w="262889" h="261620">
                  <a:moveTo>
                    <a:pt x="141760" y="0"/>
                  </a:moveTo>
                  <a:lnTo>
                    <a:pt x="75695" y="11784"/>
                  </a:lnTo>
                  <a:lnTo>
                    <a:pt x="23184" y="55822"/>
                  </a:lnTo>
                  <a:lnTo>
                    <a:pt x="0" y="131263"/>
                  </a:lnTo>
                  <a:lnTo>
                    <a:pt x="1002" y="144287"/>
                  </a:lnTo>
                  <a:lnTo>
                    <a:pt x="11821" y="183496"/>
                  </a:lnTo>
                  <a:lnTo>
                    <a:pt x="54297" y="237697"/>
                  </a:lnTo>
                  <a:lnTo>
                    <a:pt x="113561" y="260793"/>
                  </a:lnTo>
                  <a:lnTo>
                    <a:pt x="145366" y="261122"/>
                  </a:lnTo>
                  <a:lnTo>
                    <a:pt x="176420" y="254208"/>
                  </a:lnTo>
                  <a:lnTo>
                    <a:pt x="186738" y="249175"/>
                  </a:lnTo>
                  <a:lnTo>
                    <a:pt x="137583" y="249175"/>
                  </a:lnTo>
                  <a:lnTo>
                    <a:pt x="104067" y="246259"/>
                  </a:lnTo>
                  <a:lnTo>
                    <a:pt x="72474" y="234230"/>
                  </a:lnTo>
                  <a:lnTo>
                    <a:pt x="45184" y="212971"/>
                  </a:lnTo>
                  <a:lnTo>
                    <a:pt x="24577" y="182362"/>
                  </a:lnTo>
                  <a:lnTo>
                    <a:pt x="13035" y="142283"/>
                  </a:lnTo>
                  <a:lnTo>
                    <a:pt x="13035" y="130261"/>
                  </a:lnTo>
                  <a:lnTo>
                    <a:pt x="19944" y="91162"/>
                  </a:lnTo>
                  <a:lnTo>
                    <a:pt x="58404" y="36489"/>
                  </a:lnTo>
                  <a:lnTo>
                    <a:pt x="116144" y="13271"/>
                  </a:lnTo>
                  <a:lnTo>
                    <a:pt x="188987" y="13271"/>
                  </a:lnTo>
                  <a:lnTo>
                    <a:pt x="174946" y="6469"/>
                  </a:lnTo>
                  <a:lnTo>
                    <a:pt x="141760" y="0"/>
                  </a:lnTo>
                  <a:close/>
                </a:path>
                <a:path w="262889" h="261620">
                  <a:moveTo>
                    <a:pt x="188987" y="13271"/>
                  </a:moveTo>
                  <a:lnTo>
                    <a:pt x="148024" y="13271"/>
                  </a:lnTo>
                  <a:lnTo>
                    <a:pt x="178949" y="21321"/>
                  </a:lnTo>
                  <a:lnTo>
                    <a:pt x="178704" y="21321"/>
                  </a:lnTo>
                  <a:lnTo>
                    <a:pt x="205982" y="36971"/>
                  </a:lnTo>
                  <a:lnTo>
                    <a:pt x="228490" y="60571"/>
                  </a:lnTo>
                  <a:lnTo>
                    <a:pt x="244047" y="92002"/>
                  </a:lnTo>
                  <a:lnTo>
                    <a:pt x="250675" y="131263"/>
                  </a:lnTo>
                  <a:lnTo>
                    <a:pt x="243257" y="172114"/>
                  </a:lnTo>
                  <a:lnTo>
                    <a:pt x="225858" y="204450"/>
                  </a:lnTo>
                  <a:lnTo>
                    <a:pt x="200859" y="228152"/>
                  </a:lnTo>
                  <a:lnTo>
                    <a:pt x="170640" y="243100"/>
                  </a:lnTo>
                  <a:lnTo>
                    <a:pt x="137583" y="249175"/>
                  </a:lnTo>
                  <a:lnTo>
                    <a:pt x="186738" y="249175"/>
                  </a:lnTo>
                  <a:lnTo>
                    <a:pt x="229679" y="219367"/>
                  </a:lnTo>
                  <a:lnTo>
                    <a:pt x="260144" y="157692"/>
                  </a:lnTo>
                  <a:lnTo>
                    <a:pt x="262707" y="117236"/>
                  </a:lnTo>
                  <a:lnTo>
                    <a:pt x="251457" y="76598"/>
                  </a:lnTo>
                  <a:lnTo>
                    <a:pt x="231766" y="44662"/>
                  </a:lnTo>
                  <a:lnTo>
                    <a:pt x="205605" y="21321"/>
                  </a:lnTo>
                  <a:lnTo>
                    <a:pt x="188987" y="13271"/>
                  </a:lnTo>
                  <a:close/>
                </a:path>
              </a:pathLst>
            </a:custGeom>
            <a:solidFill>
              <a:srgbClr val="000000"/>
            </a:solidFill>
          </p:spPr>
          <p:txBody>
            <a:bodyPr wrap="square" lIns="0" tIns="0" rIns="0" bIns="0" rtlCol="0"/>
            <a:lstStyle/>
            <a:p>
              <a:endParaRPr/>
            </a:p>
          </p:txBody>
        </p:sp>
        <p:pic>
          <p:nvPicPr>
            <p:cNvPr id="39" name="object 39"/>
            <p:cNvPicPr/>
            <p:nvPr/>
          </p:nvPicPr>
          <p:blipFill>
            <a:blip r:embed="rId13" cstate="print"/>
            <a:stretch>
              <a:fillRect/>
            </a:stretch>
          </p:blipFill>
          <p:spPr>
            <a:xfrm>
              <a:off x="8875961" y="3994094"/>
              <a:ext cx="250675" cy="250464"/>
            </a:xfrm>
            <a:prstGeom prst="rect">
              <a:avLst/>
            </a:prstGeom>
          </p:spPr>
        </p:pic>
        <p:sp>
          <p:nvSpPr>
            <p:cNvPr id="40" name="object 40"/>
            <p:cNvSpPr/>
            <p:nvPr/>
          </p:nvSpPr>
          <p:spPr>
            <a:xfrm>
              <a:off x="4218394" y="3787711"/>
              <a:ext cx="4958715" cy="462915"/>
            </a:xfrm>
            <a:custGeom>
              <a:avLst/>
              <a:gdLst/>
              <a:ahLst/>
              <a:cxnLst/>
              <a:rect l="l" t="t" r="r" b="b"/>
              <a:pathLst>
                <a:path w="4958715" h="462914">
                  <a:moveTo>
                    <a:pt x="233629" y="45085"/>
                  </a:moveTo>
                  <a:lnTo>
                    <a:pt x="225615" y="35064"/>
                  </a:lnTo>
                  <a:lnTo>
                    <a:pt x="0" y="218414"/>
                  </a:lnTo>
                  <a:lnTo>
                    <a:pt x="8026" y="228434"/>
                  </a:lnTo>
                  <a:lnTo>
                    <a:pt x="233629" y="45085"/>
                  </a:lnTo>
                  <a:close/>
                </a:path>
                <a:path w="4958715" h="462914">
                  <a:moveTo>
                    <a:pt x="947559" y="0"/>
                  </a:moveTo>
                  <a:lnTo>
                    <a:pt x="337921" y="0"/>
                  </a:lnTo>
                  <a:lnTo>
                    <a:pt x="337921" y="13030"/>
                  </a:lnTo>
                  <a:lnTo>
                    <a:pt x="947559" y="13030"/>
                  </a:lnTo>
                  <a:lnTo>
                    <a:pt x="947559" y="0"/>
                  </a:lnTo>
                  <a:close/>
                </a:path>
                <a:path w="4958715" h="462914">
                  <a:moveTo>
                    <a:pt x="4914252" y="318592"/>
                  </a:moveTo>
                  <a:lnTo>
                    <a:pt x="4903013" y="277952"/>
                  </a:lnTo>
                  <a:lnTo>
                    <a:pt x="4902225" y="276682"/>
                  </a:lnTo>
                  <a:lnTo>
                    <a:pt x="4902225" y="332625"/>
                  </a:lnTo>
                  <a:lnTo>
                    <a:pt x="4894808" y="373468"/>
                  </a:lnTo>
                  <a:lnTo>
                    <a:pt x="4877409" y="405815"/>
                  </a:lnTo>
                  <a:lnTo>
                    <a:pt x="4852403" y="429514"/>
                  </a:lnTo>
                  <a:lnTo>
                    <a:pt x="4822190" y="444461"/>
                  </a:lnTo>
                  <a:lnTo>
                    <a:pt x="4789132" y="450532"/>
                  </a:lnTo>
                  <a:lnTo>
                    <a:pt x="4755616" y="447624"/>
                  </a:lnTo>
                  <a:lnTo>
                    <a:pt x="4724019" y="435584"/>
                  </a:lnTo>
                  <a:lnTo>
                    <a:pt x="4696726" y="414324"/>
                  </a:lnTo>
                  <a:lnTo>
                    <a:pt x="4676127" y="383717"/>
                  </a:lnTo>
                  <a:lnTo>
                    <a:pt x="4664583" y="343636"/>
                  </a:lnTo>
                  <a:lnTo>
                    <a:pt x="4664583" y="331622"/>
                  </a:lnTo>
                  <a:lnTo>
                    <a:pt x="4671492" y="292519"/>
                  </a:lnTo>
                  <a:lnTo>
                    <a:pt x="4709947" y="237845"/>
                  </a:lnTo>
                  <a:lnTo>
                    <a:pt x="4767694" y="214630"/>
                  </a:lnTo>
                  <a:lnTo>
                    <a:pt x="4799571" y="214630"/>
                  </a:lnTo>
                  <a:lnTo>
                    <a:pt x="4830496" y="222681"/>
                  </a:lnTo>
                  <a:lnTo>
                    <a:pt x="4830254" y="222681"/>
                  </a:lnTo>
                  <a:lnTo>
                    <a:pt x="4857521" y="238328"/>
                  </a:lnTo>
                  <a:lnTo>
                    <a:pt x="4880038" y="261924"/>
                  </a:lnTo>
                  <a:lnTo>
                    <a:pt x="4895596" y="293357"/>
                  </a:lnTo>
                  <a:lnTo>
                    <a:pt x="4902225" y="332625"/>
                  </a:lnTo>
                  <a:lnTo>
                    <a:pt x="4902225" y="276682"/>
                  </a:lnTo>
                  <a:lnTo>
                    <a:pt x="4857153" y="222681"/>
                  </a:lnTo>
                  <a:lnTo>
                    <a:pt x="4793310" y="201358"/>
                  </a:lnTo>
                  <a:lnTo>
                    <a:pt x="4759566" y="203161"/>
                  </a:lnTo>
                  <a:lnTo>
                    <a:pt x="4698314" y="231178"/>
                  </a:lnTo>
                  <a:lnTo>
                    <a:pt x="4658487" y="291033"/>
                  </a:lnTo>
                  <a:lnTo>
                    <a:pt x="4651540" y="332625"/>
                  </a:lnTo>
                  <a:lnTo>
                    <a:pt x="4652543" y="345643"/>
                  </a:lnTo>
                  <a:lnTo>
                    <a:pt x="4663364" y="384860"/>
                  </a:lnTo>
                  <a:lnTo>
                    <a:pt x="4705845" y="439051"/>
                  </a:lnTo>
                  <a:lnTo>
                    <a:pt x="4765103" y="462153"/>
                  </a:lnTo>
                  <a:lnTo>
                    <a:pt x="4796917" y="462483"/>
                  </a:lnTo>
                  <a:lnTo>
                    <a:pt x="4827968" y="455574"/>
                  </a:lnTo>
                  <a:lnTo>
                    <a:pt x="4838281" y="450532"/>
                  </a:lnTo>
                  <a:lnTo>
                    <a:pt x="4856619" y="441591"/>
                  </a:lnTo>
                  <a:lnTo>
                    <a:pt x="4881219" y="420725"/>
                  </a:lnTo>
                  <a:lnTo>
                    <a:pt x="4900130" y="393153"/>
                  </a:lnTo>
                  <a:lnTo>
                    <a:pt x="4911687" y="359054"/>
                  </a:lnTo>
                  <a:lnTo>
                    <a:pt x="4914252" y="318592"/>
                  </a:lnTo>
                  <a:close/>
                </a:path>
                <a:path w="4958715" h="462914">
                  <a:moveTo>
                    <a:pt x="4958372" y="0"/>
                  </a:moveTo>
                  <a:lnTo>
                    <a:pt x="1173162" y="0"/>
                  </a:lnTo>
                  <a:lnTo>
                    <a:pt x="1173162" y="13030"/>
                  </a:lnTo>
                  <a:lnTo>
                    <a:pt x="4958372" y="13030"/>
                  </a:lnTo>
                  <a:lnTo>
                    <a:pt x="4958372" y="0"/>
                  </a:lnTo>
                  <a:close/>
                </a:path>
              </a:pathLst>
            </a:custGeom>
            <a:solidFill>
              <a:srgbClr val="000000"/>
            </a:solidFill>
          </p:spPr>
          <p:txBody>
            <a:bodyPr wrap="square" lIns="0" tIns="0" rIns="0" bIns="0" rtlCol="0"/>
            <a:lstStyle/>
            <a:p>
              <a:endParaRPr/>
            </a:p>
          </p:txBody>
        </p:sp>
        <p:pic>
          <p:nvPicPr>
            <p:cNvPr id="41" name="object 41"/>
            <p:cNvPicPr/>
            <p:nvPr/>
          </p:nvPicPr>
          <p:blipFill>
            <a:blip r:embed="rId14" cstate="print"/>
            <a:stretch>
              <a:fillRect/>
            </a:stretch>
          </p:blipFill>
          <p:spPr>
            <a:xfrm>
              <a:off x="9091542" y="3788713"/>
              <a:ext cx="251985" cy="423785"/>
            </a:xfrm>
            <a:prstGeom prst="rect">
              <a:avLst/>
            </a:prstGeom>
          </p:spPr>
        </p:pic>
        <p:sp>
          <p:nvSpPr>
            <p:cNvPr id="42" name="object 42"/>
            <p:cNvSpPr/>
            <p:nvPr/>
          </p:nvSpPr>
          <p:spPr>
            <a:xfrm>
              <a:off x="4409910" y="3787711"/>
              <a:ext cx="188595" cy="384810"/>
            </a:xfrm>
            <a:custGeom>
              <a:avLst/>
              <a:gdLst/>
              <a:ahLst/>
              <a:cxnLst/>
              <a:rect l="l" t="t" r="r" b="b"/>
              <a:pathLst>
                <a:path w="188595" h="384810">
                  <a:moveTo>
                    <a:pt x="156425" y="12026"/>
                  </a:moveTo>
                  <a:lnTo>
                    <a:pt x="153416" y="0"/>
                  </a:lnTo>
                  <a:lnTo>
                    <a:pt x="36106" y="34074"/>
                  </a:lnTo>
                  <a:lnTo>
                    <a:pt x="40119" y="46088"/>
                  </a:lnTo>
                  <a:lnTo>
                    <a:pt x="156425" y="12026"/>
                  </a:lnTo>
                  <a:close/>
                </a:path>
                <a:path w="188595" h="384810">
                  <a:moveTo>
                    <a:pt x="188518" y="209397"/>
                  </a:moveTo>
                  <a:lnTo>
                    <a:pt x="184505" y="204381"/>
                  </a:lnTo>
                  <a:lnTo>
                    <a:pt x="0" y="379704"/>
                  </a:lnTo>
                  <a:lnTo>
                    <a:pt x="5016" y="384721"/>
                  </a:lnTo>
                  <a:lnTo>
                    <a:pt x="188518" y="209397"/>
                  </a:lnTo>
                  <a:close/>
                </a:path>
              </a:pathLst>
            </a:custGeom>
            <a:solidFill>
              <a:srgbClr val="000000"/>
            </a:solidFill>
          </p:spPr>
          <p:txBody>
            <a:bodyPr wrap="square" lIns="0" tIns="0" rIns="0" bIns="0" rtlCol="0"/>
            <a:lstStyle/>
            <a:p>
              <a:endParaRPr/>
            </a:p>
          </p:txBody>
        </p:sp>
        <p:pic>
          <p:nvPicPr>
            <p:cNvPr id="43" name="object 43"/>
            <p:cNvPicPr/>
            <p:nvPr/>
          </p:nvPicPr>
          <p:blipFill>
            <a:blip r:embed="rId15" cstate="print"/>
            <a:stretch>
              <a:fillRect/>
            </a:stretch>
          </p:blipFill>
          <p:spPr>
            <a:xfrm>
              <a:off x="6218797" y="3568305"/>
              <a:ext cx="501351" cy="375696"/>
            </a:xfrm>
            <a:prstGeom prst="rect">
              <a:avLst/>
            </a:prstGeom>
          </p:spPr>
        </p:pic>
        <p:pic>
          <p:nvPicPr>
            <p:cNvPr id="44" name="object 44"/>
            <p:cNvPicPr/>
            <p:nvPr/>
          </p:nvPicPr>
          <p:blipFill>
            <a:blip r:embed="rId16" cstate="print"/>
            <a:stretch>
              <a:fillRect/>
            </a:stretch>
          </p:blipFill>
          <p:spPr>
            <a:xfrm>
              <a:off x="6218797" y="3543258"/>
              <a:ext cx="501351" cy="100186"/>
            </a:xfrm>
            <a:prstGeom prst="rect">
              <a:avLst/>
            </a:prstGeom>
          </p:spPr>
        </p:pic>
        <p:sp>
          <p:nvSpPr>
            <p:cNvPr id="45" name="object 45"/>
            <p:cNvSpPr/>
            <p:nvPr/>
          </p:nvSpPr>
          <p:spPr>
            <a:xfrm>
              <a:off x="6215790" y="3543258"/>
              <a:ext cx="508634" cy="404495"/>
            </a:xfrm>
            <a:custGeom>
              <a:avLst/>
              <a:gdLst/>
              <a:ahLst/>
              <a:cxnLst/>
              <a:rect l="l" t="t" r="r" b="b"/>
              <a:pathLst>
                <a:path w="508634" h="404495">
                  <a:moveTo>
                    <a:pt x="508369" y="26048"/>
                  </a:moveTo>
                  <a:lnTo>
                    <a:pt x="501351" y="38151"/>
                  </a:lnTo>
                  <a:lnTo>
                    <a:pt x="501351" y="325603"/>
                  </a:lnTo>
                  <a:lnTo>
                    <a:pt x="486427" y="350604"/>
                  </a:lnTo>
                  <a:lnTo>
                    <a:pt x="451046" y="369592"/>
                  </a:lnTo>
                  <a:lnTo>
                    <a:pt x="402674" y="383236"/>
                  </a:lnTo>
                  <a:lnTo>
                    <a:pt x="348778" y="392204"/>
                  </a:lnTo>
                  <a:lnTo>
                    <a:pt x="296825" y="397164"/>
                  </a:lnTo>
                  <a:lnTo>
                    <a:pt x="254282" y="398785"/>
                  </a:lnTo>
                  <a:lnTo>
                    <a:pt x="159501" y="398785"/>
                  </a:lnTo>
                  <a:lnTo>
                    <a:pt x="209055" y="403026"/>
                  </a:lnTo>
                  <a:lnTo>
                    <a:pt x="262769" y="404301"/>
                  </a:lnTo>
                  <a:lnTo>
                    <a:pt x="317330" y="402114"/>
                  </a:lnTo>
                  <a:lnTo>
                    <a:pt x="370453" y="396056"/>
                  </a:lnTo>
                  <a:lnTo>
                    <a:pt x="419854" y="385716"/>
                  </a:lnTo>
                  <a:lnTo>
                    <a:pt x="463247" y="370687"/>
                  </a:lnTo>
                  <a:lnTo>
                    <a:pt x="499900" y="346347"/>
                  </a:lnTo>
                  <a:lnTo>
                    <a:pt x="508369" y="325603"/>
                  </a:lnTo>
                  <a:lnTo>
                    <a:pt x="508369" y="26048"/>
                  </a:lnTo>
                  <a:close/>
                </a:path>
                <a:path w="508634" h="404495">
                  <a:moveTo>
                    <a:pt x="0" y="26048"/>
                  </a:moveTo>
                  <a:lnTo>
                    <a:pt x="0" y="326605"/>
                  </a:lnTo>
                  <a:lnTo>
                    <a:pt x="2004" y="334620"/>
                  </a:lnTo>
                  <a:lnTo>
                    <a:pt x="47567" y="371969"/>
                  </a:lnTo>
                  <a:lnTo>
                    <a:pt x="91022" y="386329"/>
                  </a:lnTo>
                  <a:lnTo>
                    <a:pt x="159042" y="398785"/>
                  </a:lnTo>
                  <a:lnTo>
                    <a:pt x="254282" y="398785"/>
                  </a:lnTo>
                  <a:lnTo>
                    <a:pt x="228615" y="397737"/>
                  </a:lnTo>
                  <a:lnTo>
                    <a:pt x="181339" y="394965"/>
                  </a:lnTo>
                  <a:lnTo>
                    <a:pt x="133145" y="388914"/>
                  </a:lnTo>
                  <a:lnTo>
                    <a:pt x="85810" y="378508"/>
                  </a:lnTo>
                  <a:lnTo>
                    <a:pt x="41109" y="362672"/>
                  </a:lnTo>
                  <a:lnTo>
                    <a:pt x="33335" y="357620"/>
                  </a:lnTo>
                  <a:lnTo>
                    <a:pt x="26934" y="353793"/>
                  </a:lnTo>
                  <a:lnTo>
                    <a:pt x="20852" y="349396"/>
                  </a:lnTo>
                  <a:lnTo>
                    <a:pt x="11028" y="339631"/>
                  </a:lnTo>
                  <a:lnTo>
                    <a:pt x="9023" y="335621"/>
                  </a:lnTo>
                  <a:lnTo>
                    <a:pt x="7018" y="329610"/>
                  </a:lnTo>
                  <a:lnTo>
                    <a:pt x="7018" y="43069"/>
                  </a:lnTo>
                  <a:lnTo>
                    <a:pt x="4009" y="39072"/>
                  </a:lnTo>
                  <a:lnTo>
                    <a:pt x="2004" y="34062"/>
                  </a:lnTo>
                  <a:lnTo>
                    <a:pt x="0" y="26048"/>
                  </a:lnTo>
                  <a:close/>
                </a:path>
                <a:path w="508634" h="404495">
                  <a:moveTo>
                    <a:pt x="7295" y="25581"/>
                  </a:moveTo>
                  <a:lnTo>
                    <a:pt x="7018" y="26048"/>
                  </a:lnTo>
                  <a:lnTo>
                    <a:pt x="7018" y="43069"/>
                  </a:lnTo>
                  <a:lnTo>
                    <a:pt x="45120" y="70130"/>
                  </a:lnTo>
                  <a:lnTo>
                    <a:pt x="109250" y="90721"/>
                  </a:lnTo>
                  <a:lnTo>
                    <a:pt x="156395" y="97613"/>
                  </a:lnTo>
                  <a:lnTo>
                    <a:pt x="209683" y="101782"/>
                  </a:lnTo>
                  <a:lnTo>
                    <a:pt x="266181" y="102886"/>
                  </a:lnTo>
                  <a:lnTo>
                    <a:pt x="322958" y="100585"/>
                  </a:lnTo>
                  <a:lnTo>
                    <a:pt x="359461" y="96506"/>
                  </a:lnTo>
                  <a:lnTo>
                    <a:pt x="226952" y="96506"/>
                  </a:lnTo>
                  <a:lnTo>
                    <a:pt x="172629" y="93142"/>
                  </a:lnTo>
                  <a:lnTo>
                    <a:pt x="122035" y="86368"/>
                  </a:lnTo>
                  <a:lnTo>
                    <a:pt x="77674" y="76177"/>
                  </a:lnTo>
                  <a:lnTo>
                    <a:pt x="42048" y="62564"/>
                  </a:lnTo>
                  <a:lnTo>
                    <a:pt x="17662" y="45522"/>
                  </a:lnTo>
                  <a:lnTo>
                    <a:pt x="7295" y="25581"/>
                  </a:lnTo>
                  <a:close/>
                </a:path>
                <a:path w="508634" h="404495">
                  <a:moveTo>
                    <a:pt x="501351" y="25046"/>
                  </a:moveTo>
                  <a:lnTo>
                    <a:pt x="466888" y="62370"/>
                  </a:lnTo>
                  <a:lnTo>
                    <a:pt x="387262" y="86191"/>
                  </a:lnTo>
                  <a:lnTo>
                    <a:pt x="335903" y="93142"/>
                  </a:lnTo>
                  <a:lnTo>
                    <a:pt x="334917" y="93142"/>
                  </a:lnTo>
                  <a:lnTo>
                    <a:pt x="281851" y="96506"/>
                  </a:lnTo>
                  <a:lnTo>
                    <a:pt x="359461" y="96506"/>
                  </a:lnTo>
                  <a:lnTo>
                    <a:pt x="377080" y="94537"/>
                  </a:lnTo>
                  <a:lnTo>
                    <a:pt x="425615" y="84400"/>
                  </a:lnTo>
                  <a:lnTo>
                    <a:pt x="465630" y="69834"/>
                  </a:lnTo>
                  <a:lnTo>
                    <a:pt x="494192" y="50497"/>
                  </a:lnTo>
                  <a:lnTo>
                    <a:pt x="501351" y="38151"/>
                  </a:lnTo>
                  <a:lnTo>
                    <a:pt x="501351" y="25046"/>
                  </a:lnTo>
                  <a:close/>
                </a:path>
                <a:path w="508634" h="404495">
                  <a:moveTo>
                    <a:pt x="23770" y="0"/>
                  </a:moveTo>
                  <a:lnTo>
                    <a:pt x="13754" y="0"/>
                  </a:lnTo>
                  <a:lnTo>
                    <a:pt x="12030" y="1002"/>
                  </a:lnTo>
                  <a:lnTo>
                    <a:pt x="7666" y="6856"/>
                  </a:lnTo>
                  <a:lnTo>
                    <a:pt x="4737" y="10394"/>
                  </a:lnTo>
                  <a:lnTo>
                    <a:pt x="2697" y="14244"/>
                  </a:lnTo>
                  <a:lnTo>
                    <a:pt x="0" y="25046"/>
                  </a:lnTo>
                  <a:lnTo>
                    <a:pt x="0" y="26048"/>
                  </a:lnTo>
                  <a:lnTo>
                    <a:pt x="2004" y="34062"/>
                  </a:lnTo>
                  <a:lnTo>
                    <a:pt x="4009" y="39072"/>
                  </a:lnTo>
                  <a:lnTo>
                    <a:pt x="7018" y="43069"/>
                  </a:lnTo>
                  <a:lnTo>
                    <a:pt x="7018" y="25046"/>
                  </a:lnTo>
                  <a:lnTo>
                    <a:pt x="7613" y="25046"/>
                  </a:lnTo>
                  <a:lnTo>
                    <a:pt x="21906" y="1002"/>
                  </a:lnTo>
                  <a:lnTo>
                    <a:pt x="23770" y="0"/>
                  </a:lnTo>
                  <a:close/>
                </a:path>
                <a:path w="508634" h="404495">
                  <a:moveTo>
                    <a:pt x="501351" y="25046"/>
                  </a:moveTo>
                  <a:lnTo>
                    <a:pt x="501351" y="38151"/>
                  </a:lnTo>
                  <a:lnTo>
                    <a:pt x="508369" y="26048"/>
                  </a:lnTo>
                  <a:lnTo>
                    <a:pt x="501351" y="25046"/>
                  </a:lnTo>
                  <a:close/>
                </a:path>
                <a:path w="508634" h="404495">
                  <a:moveTo>
                    <a:pt x="7018" y="25046"/>
                  </a:moveTo>
                  <a:lnTo>
                    <a:pt x="7018" y="26048"/>
                  </a:lnTo>
                  <a:lnTo>
                    <a:pt x="7295" y="25581"/>
                  </a:lnTo>
                  <a:lnTo>
                    <a:pt x="7018" y="25046"/>
                  </a:lnTo>
                  <a:close/>
                </a:path>
                <a:path w="508634" h="404495">
                  <a:moveTo>
                    <a:pt x="493656" y="0"/>
                  </a:moveTo>
                  <a:lnTo>
                    <a:pt x="484405" y="0"/>
                  </a:lnTo>
                  <a:lnTo>
                    <a:pt x="487516" y="2248"/>
                  </a:lnTo>
                  <a:lnTo>
                    <a:pt x="497340" y="12021"/>
                  </a:lnTo>
                  <a:lnTo>
                    <a:pt x="499346" y="16029"/>
                  </a:lnTo>
                  <a:lnTo>
                    <a:pt x="501351" y="22040"/>
                  </a:lnTo>
                  <a:lnTo>
                    <a:pt x="501351" y="25046"/>
                  </a:lnTo>
                  <a:lnTo>
                    <a:pt x="508369" y="26048"/>
                  </a:lnTo>
                  <a:lnTo>
                    <a:pt x="508369" y="25046"/>
                  </a:lnTo>
                  <a:lnTo>
                    <a:pt x="506364" y="17031"/>
                  </a:lnTo>
                  <a:lnTo>
                    <a:pt x="504358" y="12021"/>
                  </a:lnTo>
                  <a:lnTo>
                    <a:pt x="502353" y="8014"/>
                  </a:lnTo>
                  <a:lnTo>
                    <a:pt x="495335" y="1002"/>
                  </a:lnTo>
                  <a:lnTo>
                    <a:pt x="493656" y="0"/>
                  </a:lnTo>
                  <a:close/>
                </a:path>
                <a:path w="508634" h="404495">
                  <a:moveTo>
                    <a:pt x="7613" y="25046"/>
                  </a:moveTo>
                  <a:lnTo>
                    <a:pt x="7018" y="25046"/>
                  </a:lnTo>
                  <a:lnTo>
                    <a:pt x="7295" y="25581"/>
                  </a:lnTo>
                  <a:lnTo>
                    <a:pt x="7613" y="25046"/>
                  </a:lnTo>
                  <a:close/>
                </a:path>
              </a:pathLst>
            </a:custGeom>
            <a:solidFill>
              <a:srgbClr val="000000"/>
            </a:solidFill>
          </p:spPr>
          <p:txBody>
            <a:bodyPr wrap="square" lIns="0" tIns="0" rIns="0" bIns="0" rtlCol="0"/>
            <a:lstStyle/>
            <a:p>
              <a:endParaRPr/>
            </a:p>
          </p:txBody>
        </p:sp>
        <p:sp>
          <p:nvSpPr>
            <p:cNvPr id="46" name="object 46"/>
            <p:cNvSpPr/>
            <p:nvPr/>
          </p:nvSpPr>
          <p:spPr>
            <a:xfrm>
              <a:off x="5165958" y="3543258"/>
              <a:ext cx="226060" cy="401320"/>
            </a:xfrm>
            <a:custGeom>
              <a:avLst/>
              <a:gdLst/>
              <a:ahLst/>
              <a:cxnLst/>
              <a:rect l="l" t="t" r="r" b="b"/>
              <a:pathLst>
                <a:path w="226060" h="401320">
                  <a:moveTo>
                    <a:pt x="225608" y="0"/>
                  </a:moveTo>
                  <a:lnTo>
                    <a:pt x="0" y="0"/>
                  </a:lnTo>
                  <a:lnTo>
                    <a:pt x="0" y="400742"/>
                  </a:lnTo>
                  <a:lnTo>
                    <a:pt x="225608" y="400742"/>
                  </a:lnTo>
                  <a:lnTo>
                    <a:pt x="225608" y="0"/>
                  </a:lnTo>
                  <a:close/>
                </a:path>
              </a:pathLst>
            </a:custGeom>
            <a:solidFill>
              <a:srgbClr val="FF99CC"/>
            </a:solidFill>
          </p:spPr>
          <p:txBody>
            <a:bodyPr wrap="square" lIns="0" tIns="0" rIns="0" bIns="0" rtlCol="0"/>
            <a:lstStyle/>
            <a:p>
              <a:endParaRPr/>
            </a:p>
          </p:txBody>
        </p:sp>
        <p:sp>
          <p:nvSpPr>
            <p:cNvPr id="47" name="object 47"/>
            <p:cNvSpPr/>
            <p:nvPr/>
          </p:nvSpPr>
          <p:spPr>
            <a:xfrm>
              <a:off x="5391566" y="3543258"/>
              <a:ext cx="75565" cy="401320"/>
            </a:xfrm>
            <a:custGeom>
              <a:avLst/>
              <a:gdLst/>
              <a:ahLst/>
              <a:cxnLst/>
              <a:rect l="l" t="t" r="r" b="b"/>
              <a:pathLst>
                <a:path w="75564" h="401320">
                  <a:moveTo>
                    <a:pt x="75203" y="0"/>
                  </a:moveTo>
                  <a:lnTo>
                    <a:pt x="0" y="0"/>
                  </a:lnTo>
                  <a:lnTo>
                    <a:pt x="0" y="400743"/>
                  </a:lnTo>
                  <a:lnTo>
                    <a:pt x="75203" y="325603"/>
                  </a:lnTo>
                  <a:lnTo>
                    <a:pt x="75203" y="0"/>
                  </a:lnTo>
                  <a:close/>
                </a:path>
              </a:pathLst>
            </a:custGeom>
            <a:solidFill>
              <a:srgbClr val="CD7BA4"/>
            </a:solidFill>
          </p:spPr>
          <p:txBody>
            <a:bodyPr wrap="square" lIns="0" tIns="0" rIns="0" bIns="0" rtlCol="0"/>
            <a:lstStyle/>
            <a:p>
              <a:endParaRPr/>
            </a:p>
          </p:txBody>
        </p:sp>
        <p:sp>
          <p:nvSpPr>
            <p:cNvPr id="48" name="object 48"/>
            <p:cNvSpPr/>
            <p:nvPr/>
          </p:nvSpPr>
          <p:spPr>
            <a:xfrm>
              <a:off x="5162951" y="3543258"/>
              <a:ext cx="307975" cy="405130"/>
            </a:xfrm>
            <a:custGeom>
              <a:avLst/>
              <a:gdLst/>
              <a:ahLst/>
              <a:cxnLst/>
              <a:rect l="l" t="t" r="r" b="b"/>
              <a:pathLst>
                <a:path w="307975" h="405129">
                  <a:moveTo>
                    <a:pt x="7018" y="0"/>
                  </a:moveTo>
                  <a:lnTo>
                    <a:pt x="0" y="0"/>
                  </a:lnTo>
                  <a:lnTo>
                    <a:pt x="0" y="404750"/>
                  </a:lnTo>
                  <a:lnTo>
                    <a:pt x="230621" y="404750"/>
                  </a:lnTo>
                  <a:lnTo>
                    <a:pt x="234632" y="400743"/>
                  </a:lnTo>
                  <a:lnTo>
                    <a:pt x="7018" y="400743"/>
                  </a:lnTo>
                  <a:lnTo>
                    <a:pt x="3007" y="397737"/>
                  </a:lnTo>
                  <a:lnTo>
                    <a:pt x="7018" y="397737"/>
                  </a:lnTo>
                  <a:lnTo>
                    <a:pt x="7018" y="0"/>
                  </a:lnTo>
                  <a:close/>
                </a:path>
                <a:path w="307975" h="405129">
                  <a:moveTo>
                    <a:pt x="7018" y="397737"/>
                  </a:moveTo>
                  <a:lnTo>
                    <a:pt x="3007" y="397737"/>
                  </a:lnTo>
                  <a:lnTo>
                    <a:pt x="7018" y="400743"/>
                  </a:lnTo>
                  <a:lnTo>
                    <a:pt x="7018" y="397737"/>
                  </a:lnTo>
                  <a:close/>
                </a:path>
                <a:path w="307975" h="405129">
                  <a:moveTo>
                    <a:pt x="225607" y="397737"/>
                  </a:moveTo>
                  <a:lnTo>
                    <a:pt x="7018" y="397737"/>
                  </a:lnTo>
                  <a:lnTo>
                    <a:pt x="7018" y="400743"/>
                  </a:lnTo>
                  <a:lnTo>
                    <a:pt x="225607" y="400743"/>
                  </a:lnTo>
                  <a:lnTo>
                    <a:pt x="225607" y="397737"/>
                  </a:lnTo>
                  <a:close/>
                </a:path>
                <a:path w="307975" h="405129">
                  <a:moveTo>
                    <a:pt x="232627" y="0"/>
                  </a:moveTo>
                  <a:lnTo>
                    <a:pt x="225607" y="0"/>
                  </a:lnTo>
                  <a:lnTo>
                    <a:pt x="225607" y="400743"/>
                  </a:lnTo>
                  <a:lnTo>
                    <a:pt x="232627" y="400743"/>
                  </a:lnTo>
                  <a:lnTo>
                    <a:pt x="232627" y="398739"/>
                  </a:lnTo>
                  <a:lnTo>
                    <a:pt x="226609" y="398739"/>
                  </a:lnTo>
                  <a:lnTo>
                    <a:pt x="232627" y="392727"/>
                  </a:lnTo>
                  <a:lnTo>
                    <a:pt x="232627" y="0"/>
                  </a:lnTo>
                  <a:close/>
                </a:path>
                <a:path w="307975" h="405129">
                  <a:moveTo>
                    <a:pt x="300810" y="324602"/>
                  </a:moveTo>
                  <a:lnTo>
                    <a:pt x="232627" y="392727"/>
                  </a:lnTo>
                  <a:lnTo>
                    <a:pt x="232627" y="400743"/>
                  </a:lnTo>
                  <a:lnTo>
                    <a:pt x="234632" y="400743"/>
                  </a:lnTo>
                  <a:lnTo>
                    <a:pt x="307828" y="327607"/>
                  </a:lnTo>
                  <a:lnTo>
                    <a:pt x="307828" y="325603"/>
                  </a:lnTo>
                  <a:lnTo>
                    <a:pt x="300810" y="325603"/>
                  </a:lnTo>
                  <a:lnTo>
                    <a:pt x="300810" y="324602"/>
                  </a:lnTo>
                  <a:close/>
                </a:path>
                <a:path w="307975" h="405129">
                  <a:moveTo>
                    <a:pt x="232627" y="392727"/>
                  </a:moveTo>
                  <a:lnTo>
                    <a:pt x="226609" y="398739"/>
                  </a:lnTo>
                  <a:lnTo>
                    <a:pt x="228615" y="397737"/>
                  </a:lnTo>
                  <a:lnTo>
                    <a:pt x="232627" y="397737"/>
                  </a:lnTo>
                  <a:lnTo>
                    <a:pt x="232627" y="392727"/>
                  </a:lnTo>
                  <a:close/>
                </a:path>
                <a:path w="307975" h="405129">
                  <a:moveTo>
                    <a:pt x="232627" y="397737"/>
                  </a:moveTo>
                  <a:lnTo>
                    <a:pt x="228615" y="397737"/>
                  </a:lnTo>
                  <a:lnTo>
                    <a:pt x="226609" y="398739"/>
                  </a:lnTo>
                  <a:lnTo>
                    <a:pt x="232627" y="398739"/>
                  </a:lnTo>
                  <a:lnTo>
                    <a:pt x="232627" y="397737"/>
                  </a:lnTo>
                  <a:close/>
                </a:path>
                <a:path w="307975" h="405129">
                  <a:moveTo>
                    <a:pt x="301812" y="323601"/>
                  </a:moveTo>
                  <a:lnTo>
                    <a:pt x="300810" y="324602"/>
                  </a:lnTo>
                  <a:lnTo>
                    <a:pt x="300810" y="325603"/>
                  </a:lnTo>
                  <a:lnTo>
                    <a:pt x="301812" y="323601"/>
                  </a:lnTo>
                  <a:close/>
                </a:path>
                <a:path w="307975" h="405129">
                  <a:moveTo>
                    <a:pt x="307828" y="323601"/>
                  </a:moveTo>
                  <a:lnTo>
                    <a:pt x="301812" y="323601"/>
                  </a:lnTo>
                  <a:lnTo>
                    <a:pt x="300810" y="325603"/>
                  </a:lnTo>
                  <a:lnTo>
                    <a:pt x="307828" y="325603"/>
                  </a:lnTo>
                  <a:lnTo>
                    <a:pt x="307828" y="323601"/>
                  </a:lnTo>
                  <a:close/>
                </a:path>
                <a:path w="307975" h="405129">
                  <a:moveTo>
                    <a:pt x="307828" y="0"/>
                  </a:moveTo>
                  <a:lnTo>
                    <a:pt x="300810" y="0"/>
                  </a:lnTo>
                  <a:lnTo>
                    <a:pt x="300810" y="324602"/>
                  </a:lnTo>
                  <a:lnTo>
                    <a:pt x="301812" y="323601"/>
                  </a:lnTo>
                  <a:lnTo>
                    <a:pt x="307828" y="323601"/>
                  </a:lnTo>
                  <a:lnTo>
                    <a:pt x="307828" y="0"/>
                  </a:lnTo>
                  <a:close/>
                </a:path>
              </a:pathLst>
            </a:custGeom>
            <a:solidFill>
              <a:srgbClr val="000000"/>
            </a:solidFill>
          </p:spPr>
          <p:txBody>
            <a:bodyPr wrap="square" lIns="0" tIns="0" rIns="0" bIns="0" rtlCol="0"/>
            <a:lstStyle/>
            <a:p>
              <a:endParaRPr/>
            </a:p>
          </p:txBody>
        </p:sp>
        <p:sp>
          <p:nvSpPr>
            <p:cNvPr id="49" name="object 49"/>
            <p:cNvSpPr/>
            <p:nvPr/>
          </p:nvSpPr>
          <p:spPr>
            <a:xfrm>
              <a:off x="7296703" y="3543258"/>
              <a:ext cx="601980" cy="401320"/>
            </a:xfrm>
            <a:custGeom>
              <a:avLst/>
              <a:gdLst/>
              <a:ahLst/>
              <a:cxnLst/>
              <a:rect l="l" t="t" r="r" b="b"/>
              <a:pathLst>
                <a:path w="601979" h="401320">
                  <a:moveTo>
                    <a:pt x="0" y="0"/>
                  </a:moveTo>
                  <a:lnTo>
                    <a:pt x="0" y="400743"/>
                  </a:lnTo>
                  <a:lnTo>
                    <a:pt x="601621" y="400743"/>
                  </a:lnTo>
                  <a:lnTo>
                    <a:pt x="0" y="0"/>
                  </a:lnTo>
                  <a:close/>
                </a:path>
              </a:pathLst>
            </a:custGeom>
            <a:solidFill>
              <a:srgbClr val="FF9900"/>
            </a:solidFill>
          </p:spPr>
          <p:txBody>
            <a:bodyPr wrap="square" lIns="0" tIns="0" rIns="0" bIns="0" rtlCol="0"/>
            <a:lstStyle/>
            <a:p>
              <a:endParaRPr/>
            </a:p>
          </p:txBody>
        </p:sp>
        <p:sp>
          <p:nvSpPr>
            <p:cNvPr id="50" name="object 50"/>
            <p:cNvSpPr/>
            <p:nvPr/>
          </p:nvSpPr>
          <p:spPr>
            <a:xfrm>
              <a:off x="7293696" y="3543258"/>
              <a:ext cx="615950" cy="405130"/>
            </a:xfrm>
            <a:custGeom>
              <a:avLst/>
              <a:gdLst/>
              <a:ahLst/>
              <a:cxnLst/>
              <a:rect l="l" t="t" r="r" b="b"/>
              <a:pathLst>
                <a:path w="615950" h="405129">
                  <a:moveTo>
                    <a:pt x="7018" y="0"/>
                  </a:moveTo>
                  <a:lnTo>
                    <a:pt x="0" y="0"/>
                  </a:lnTo>
                  <a:lnTo>
                    <a:pt x="0" y="404750"/>
                  </a:lnTo>
                  <a:lnTo>
                    <a:pt x="615659" y="404750"/>
                  </a:lnTo>
                  <a:lnTo>
                    <a:pt x="614153" y="403748"/>
                  </a:lnTo>
                  <a:lnTo>
                    <a:pt x="603625" y="403748"/>
                  </a:lnTo>
                  <a:lnTo>
                    <a:pt x="599114" y="400743"/>
                  </a:lnTo>
                  <a:lnTo>
                    <a:pt x="7018" y="400743"/>
                  </a:lnTo>
                  <a:lnTo>
                    <a:pt x="3007" y="397737"/>
                  </a:lnTo>
                  <a:lnTo>
                    <a:pt x="7018" y="397737"/>
                  </a:lnTo>
                  <a:lnTo>
                    <a:pt x="7018" y="6345"/>
                  </a:lnTo>
                  <a:lnTo>
                    <a:pt x="2004" y="3006"/>
                  </a:lnTo>
                  <a:lnTo>
                    <a:pt x="7018" y="0"/>
                  </a:lnTo>
                  <a:close/>
                </a:path>
                <a:path w="615950" h="405129">
                  <a:moveTo>
                    <a:pt x="7525" y="0"/>
                  </a:moveTo>
                  <a:lnTo>
                    <a:pt x="7018" y="0"/>
                  </a:lnTo>
                  <a:lnTo>
                    <a:pt x="7018" y="6345"/>
                  </a:lnTo>
                  <a:lnTo>
                    <a:pt x="603625" y="403748"/>
                  </a:lnTo>
                  <a:lnTo>
                    <a:pt x="604629" y="397737"/>
                  </a:lnTo>
                  <a:lnTo>
                    <a:pt x="605122" y="397737"/>
                  </a:lnTo>
                  <a:lnTo>
                    <a:pt x="7525" y="0"/>
                  </a:lnTo>
                  <a:close/>
                </a:path>
                <a:path w="615950" h="405129">
                  <a:moveTo>
                    <a:pt x="605122" y="397737"/>
                  </a:moveTo>
                  <a:lnTo>
                    <a:pt x="604629" y="397737"/>
                  </a:lnTo>
                  <a:lnTo>
                    <a:pt x="603625" y="403748"/>
                  </a:lnTo>
                  <a:lnTo>
                    <a:pt x="614153" y="403748"/>
                  </a:lnTo>
                  <a:lnTo>
                    <a:pt x="605122" y="397737"/>
                  </a:lnTo>
                  <a:close/>
                </a:path>
                <a:path w="615950" h="405129">
                  <a:moveTo>
                    <a:pt x="7018" y="397737"/>
                  </a:moveTo>
                  <a:lnTo>
                    <a:pt x="3007" y="397737"/>
                  </a:lnTo>
                  <a:lnTo>
                    <a:pt x="7018" y="400743"/>
                  </a:lnTo>
                  <a:lnTo>
                    <a:pt x="7018" y="397737"/>
                  </a:lnTo>
                  <a:close/>
                </a:path>
                <a:path w="615950" h="405129">
                  <a:moveTo>
                    <a:pt x="594601" y="397737"/>
                  </a:moveTo>
                  <a:lnTo>
                    <a:pt x="7018" y="397737"/>
                  </a:lnTo>
                  <a:lnTo>
                    <a:pt x="7018" y="400743"/>
                  </a:lnTo>
                  <a:lnTo>
                    <a:pt x="599114" y="400743"/>
                  </a:lnTo>
                  <a:lnTo>
                    <a:pt x="594601" y="397737"/>
                  </a:lnTo>
                  <a:close/>
                </a:path>
                <a:path w="615950" h="405129">
                  <a:moveTo>
                    <a:pt x="7018" y="0"/>
                  </a:moveTo>
                  <a:lnTo>
                    <a:pt x="2004" y="3006"/>
                  </a:lnTo>
                  <a:lnTo>
                    <a:pt x="7018" y="6345"/>
                  </a:lnTo>
                  <a:lnTo>
                    <a:pt x="7018" y="0"/>
                  </a:lnTo>
                  <a:close/>
                </a:path>
              </a:pathLst>
            </a:custGeom>
            <a:solidFill>
              <a:srgbClr val="000000"/>
            </a:solidFill>
          </p:spPr>
          <p:txBody>
            <a:bodyPr wrap="square" lIns="0" tIns="0" rIns="0" bIns="0" rtlCol="0"/>
            <a:lstStyle/>
            <a:p>
              <a:endParaRPr/>
            </a:p>
          </p:txBody>
        </p:sp>
        <p:sp>
          <p:nvSpPr>
            <p:cNvPr id="51" name="object 51"/>
            <p:cNvSpPr/>
            <p:nvPr/>
          </p:nvSpPr>
          <p:spPr>
            <a:xfrm>
              <a:off x="7296703" y="3543258"/>
              <a:ext cx="727075" cy="401320"/>
            </a:xfrm>
            <a:custGeom>
              <a:avLst/>
              <a:gdLst/>
              <a:ahLst/>
              <a:cxnLst/>
              <a:rect l="l" t="t" r="r" b="b"/>
              <a:pathLst>
                <a:path w="727075" h="401320">
                  <a:moveTo>
                    <a:pt x="299000" y="0"/>
                  </a:moveTo>
                  <a:lnTo>
                    <a:pt x="0" y="0"/>
                  </a:lnTo>
                  <a:lnTo>
                    <a:pt x="601621" y="400743"/>
                  </a:lnTo>
                  <a:lnTo>
                    <a:pt x="726959" y="288535"/>
                  </a:lnTo>
                  <a:lnTo>
                    <a:pt x="299000" y="0"/>
                  </a:lnTo>
                  <a:close/>
                </a:path>
              </a:pathLst>
            </a:custGeom>
            <a:solidFill>
              <a:srgbClr val="FFCC00"/>
            </a:solidFill>
          </p:spPr>
          <p:txBody>
            <a:bodyPr wrap="square" lIns="0" tIns="0" rIns="0" bIns="0" rtlCol="0"/>
            <a:lstStyle/>
            <a:p>
              <a:endParaRPr/>
            </a:p>
          </p:txBody>
        </p:sp>
        <p:sp>
          <p:nvSpPr>
            <p:cNvPr id="52" name="object 52"/>
            <p:cNvSpPr/>
            <p:nvPr/>
          </p:nvSpPr>
          <p:spPr>
            <a:xfrm>
              <a:off x="4563326" y="3543261"/>
              <a:ext cx="3464560" cy="403860"/>
            </a:xfrm>
            <a:custGeom>
              <a:avLst/>
              <a:gdLst/>
              <a:ahLst/>
              <a:cxnLst/>
              <a:rect l="l" t="t" r="r" b="b"/>
              <a:pathLst>
                <a:path w="3464559" h="403860">
                  <a:moveTo>
                    <a:pt x="6019" y="145275"/>
                  </a:moveTo>
                  <a:lnTo>
                    <a:pt x="4013" y="144272"/>
                  </a:lnTo>
                  <a:lnTo>
                    <a:pt x="2006" y="144272"/>
                  </a:lnTo>
                  <a:lnTo>
                    <a:pt x="0" y="145275"/>
                  </a:lnTo>
                  <a:lnTo>
                    <a:pt x="0" y="148272"/>
                  </a:lnTo>
                  <a:lnTo>
                    <a:pt x="2006" y="149275"/>
                  </a:lnTo>
                  <a:lnTo>
                    <a:pt x="4013" y="149275"/>
                  </a:lnTo>
                  <a:lnTo>
                    <a:pt x="6019" y="148272"/>
                  </a:lnTo>
                  <a:lnTo>
                    <a:pt x="6019" y="145275"/>
                  </a:lnTo>
                  <a:close/>
                </a:path>
                <a:path w="3464559" h="403860">
                  <a:moveTo>
                    <a:pt x="11036" y="134251"/>
                  </a:moveTo>
                  <a:lnTo>
                    <a:pt x="9029" y="132245"/>
                  </a:lnTo>
                  <a:lnTo>
                    <a:pt x="7023" y="132245"/>
                  </a:lnTo>
                  <a:lnTo>
                    <a:pt x="5016" y="134251"/>
                  </a:lnTo>
                  <a:lnTo>
                    <a:pt x="5016" y="136258"/>
                  </a:lnTo>
                  <a:lnTo>
                    <a:pt x="7023" y="138252"/>
                  </a:lnTo>
                  <a:lnTo>
                    <a:pt x="9029" y="138252"/>
                  </a:lnTo>
                  <a:lnTo>
                    <a:pt x="11036" y="136258"/>
                  </a:lnTo>
                  <a:lnTo>
                    <a:pt x="11036" y="134251"/>
                  </a:lnTo>
                  <a:close/>
                </a:path>
                <a:path w="3464559" h="403860">
                  <a:moveTo>
                    <a:pt x="15036" y="122224"/>
                  </a:moveTo>
                  <a:lnTo>
                    <a:pt x="14046" y="121221"/>
                  </a:lnTo>
                  <a:lnTo>
                    <a:pt x="11036" y="121221"/>
                  </a:lnTo>
                  <a:lnTo>
                    <a:pt x="10033" y="122224"/>
                  </a:lnTo>
                  <a:lnTo>
                    <a:pt x="10033" y="125234"/>
                  </a:lnTo>
                  <a:lnTo>
                    <a:pt x="11036" y="126238"/>
                  </a:lnTo>
                  <a:lnTo>
                    <a:pt x="14046" y="126238"/>
                  </a:lnTo>
                  <a:lnTo>
                    <a:pt x="15036" y="125234"/>
                  </a:lnTo>
                  <a:lnTo>
                    <a:pt x="15036" y="122224"/>
                  </a:lnTo>
                  <a:close/>
                </a:path>
                <a:path w="3464559" h="403860">
                  <a:moveTo>
                    <a:pt x="20053" y="111213"/>
                  </a:moveTo>
                  <a:lnTo>
                    <a:pt x="18046" y="109207"/>
                  </a:lnTo>
                  <a:lnTo>
                    <a:pt x="16040" y="109207"/>
                  </a:lnTo>
                  <a:lnTo>
                    <a:pt x="14046" y="111213"/>
                  </a:lnTo>
                  <a:lnTo>
                    <a:pt x="14046" y="113207"/>
                  </a:lnTo>
                  <a:lnTo>
                    <a:pt x="16040" y="115214"/>
                  </a:lnTo>
                  <a:lnTo>
                    <a:pt x="18046" y="115214"/>
                  </a:lnTo>
                  <a:lnTo>
                    <a:pt x="20053" y="113207"/>
                  </a:lnTo>
                  <a:lnTo>
                    <a:pt x="20053" y="111213"/>
                  </a:lnTo>
                  <a:close/>
                </a:path>
                <a:path w="3464559" h="403860">
                  <a:moveTo>
                    <a:pt x="25069" y="99187"/>
                  </a:moveTo>
                  <a:lnTo>
                    <a:pt x="23063" y="97180"/>
                  </a:lnTo>
                  <a:lnTo>
                    <a:pt x="21056" y="97180"/>
                  </a:lnTo>
                  <a:lnTo>
                    <a:pt x="19050" y="99187"/>
                  </a:lnTo>
                  <a:lnTo>
                    <a:pt x="19050" y="101193"/>
                  </a:lnTo>
                  <a:lnTo>
                    <a:pt x="21056" y="103187"/>
                  </a:lnTo>
                  <a:lnTo>
                    <a:pt x="23063" y="103187"/>
                  </a:lnTo>
                  <a:lnTo>
                    <a:pt x="25069" y="101193"/>
                  </a:lnTo>
                  <a:lnTo>
                    <a:pt x="25069" y="99187"/>
                  </a:lnTo>
                  <a:close/>
                </a:path>
                <a:path w="3464559" h="403860">
                  <a:moveTo>
                    <a:pt x="29083" y="88163"/>
                  </a:moveTo>
                  <a:lnTo>
                    <a:pt x="28079" y="86156"/>
                  </a:lnTo>
                  <a:lnTo>
                    <a:pt x="25069" y="86156"/>
                  </a:lnTo>
                  <a:lnTo>
                    <a:pt x="24066" y="87160"/>
                  </a:lnTo>
                  <a:lnTo>
                    <a:pt x="24066" y="90170"/>
                  </a:lnTo>
                  <a:lnTo>
                    <a:pt x="25069" y="92176"/>
                  </a:lnTo>
                  <a:lnTo>
                    <a:pt x="28079" y="92176"/>
                  </a:lnTo>
                  <a:lnTo>
                    <a:pt x="29083" y="90170"/>
                  </a:lnTo>
                  <a:lnTo>
                    <a:pt x="29083" y="88163"/>
                  </a:lnTo>
                  <a:close/>
                </a:path>
                <a:path w="3464559" h="403860">
                  <a:moveTo>
                    <a:pt x="34099" y="76149"/>
                  </a:moveTo>
                  <a:lnTo>
                    <a:pt x="33096" y="74142"/>
                  </a:lnTo>
                  <a:lnTo>
                    <a:pt x="30086" y="74142"/>
                  </a:lnTo>
                  <a:lnTo>
                    <a:pt x="28079" y="76149"/>
                  </a:lnTo>
                  <a:lnTo>
                    <a:pt x="28079" y="78143"/>
                  </a:lnTo>
                  <a:lnTo>
                    <a:pt x="30086" y="80149"/>
                  </a:lnTo>
                  <a:lnTo>
                    <a:pt x="32092" y="80149"/>
                  </a:lnTo>
                  <a:lnTo>
                    <a:pt x="34099" y="78143"/>
                  </a:lnTo>
                  <a:lnTo>
                    <a:pt x="34099" y="76149"/>
                  </a:lnTo>
                  <a:close/>
                </a:path>
                <a:path w="3464559" h="403860">
                  <a:moveTo>
                    <a:pt x="39103" y="64122"/>
                  </a:moveTo>
                  <a:lnTo>
                    <a:pt x="37096" y="63119"/>
                  </a:lnTo>
                  <a:lnTo>
                    <a:pt x="35102" y="63119"/>
                  </a:lnTo>
                  <a:lnTo>
                    <a:pt x="33096" y="64122"/>
                  </a:lnTo>
                  <a:lnTo>
                    <a:pt x="33096" y="67132"/>
                  </a:lnTo>
                  <a:lnTo>
                    <a:pt x="35102" y="68122"/>
                  </a:lnTo>
                  <a:lnTo>
                    <a:pt x="37096" y="68122"/>
                  </a:lnTo>
                  <a:lnTo>
                    <a:pt x="39103" y="67132"/>
                  </a:lnTo>
                  <a:lnTo>
                    <a:pt x="39103" y="64122"/>
                  </a:lnTo>
                  <a:close/>
                </a:path>
                <a:path w="3464559" h="403860">
                  <a:moveTo>
                    <a:pt x="44119" y="53098"/>
                  </a:moveTo>
                  <a:lnTo>
                    <a:pt x="42113" y="51092"/>
                  </a:lnTo>
                  <a:lnTo>
                    <a:pt x="40106" y="51092"/>
                  </a:lnTo>
                  <a:lnTo>
                    <a:pt x="38100" y="53098"/>
                  </a:lnTo>
                  <a:lnTo>
                    <a:pt x="38100" y="55105"/>
                  </a:lnTo>
                  <a:lnTo>
                    <a:pt x="39103" y="57111"/>
                  </a:lnTo>
                  <a:lnTo>
                    <a:pt x="42113" y="57111"/>
                  </a:lnTo>
                  <a:lnTo>
                    <a:pt x="44119" y="55105"/>
                  </a:lnTo>
                  <a:lnTo>
                    <a:pt x="44119" y="53098"/>
                  </a:lnTo>
                  <a:close/>
                </a:path>
                <a:path w="3464559" h="403860">
                  <a:moveTo>
                    <a:pt x="48133" y="41071"/>
                  </a:moveTo>
                  <a:lnTo>
                    <a:pt x="47129" y="39077"/>
                  </a:lnTo>
                  <a:lnTo>
                    <a:pt x="44119" y="39077"/>
                  </a:lnTo>
                  <a:lnTo>
                    <a:pt x="43116" y="41071"/>
                  </a:lnTo>
                  <a:lnTo>
                    <a:pt x="43116" y="43078"/>
                  </a:lnTo>
                  <a:lnTo>
                    <a:pt x="44119" y="45085"/>
                  </a:lnTo>
                  <a:lnTo>
                    <a:pt x="47129" y="45085"/>
                  </a:lnTo>
                  <a:lnTo>
                    <a:pt x="48133" y="44081"/>
                  </a:lnTo>
                  <a:lnTo>
                    <a:pt x="48133" y="41071"/>
                  </a:lnTo>
                  <a:close/>
                </a:path>
                <a:path w="3464559" h="403860">
                  <a:moveTo>
                    <a:pt x="53149" y="30060"/>
                  </a:moveTo>
                  <a:lnTo>
                    <a:pt x="51142" y="28054"/>
                  </a:lnTo>
                  <a:lnTo>
                    <a:pt x="49136" y="28054"/>
                  </a:lnTo>
                  <a:lnTo>
                    <a:pt x="47129" y="29057"/>
                  </a:lnTo>
                  <a:lnTo>
                    <a:pt x="47129" y="32067"/>
                  </a:lnTo>
                  <a:lnTo>
                    <a:pt x="49136" y="34061"/>
                  </a:lnTo>
                  <a:lnTo>
                    <a:pt x="51142" y="34061"/>
                  </a:lnTo>
                  <a:lnTo>
                    <a:pt x="53149" y="32067"/>
                  </a:lnTo>
                  <a:lnTo>
                    <a:pt x="53149" y="30060"/>
                  </a:lnTo>
                  <a:close/>
                </a:path>
                <a:path w="3464559" h="403860">
                  <a:moveTo>
                    <a:pt x="58153" y="18034"/>
                  </a:moveTo>
                  <a:lnTo>
                    <a:pt x="56159" y="16027"/>
                  </a:lnTo>
                  <a:lnTo>
                    <a:pt x="54152" y="16027"/>
                  </a:lnTo>
                  <a:lnTo>
                    <a:pt x="52146" y="18034"/>
                  </a:lnTo>
                  <a:lnTo>
                    <a:pt x="52146" y="20040"/>
                  </a:lnTo>
                  <a:lnTo>
                    <a:pt x="54152" y="22047"/>
                  </a:lnTo>
                  <a:lnTo>
                    <a:pt x="56159" y="22047"/>
                  </a:lnTo>
                  <a:lnTo>
                    <a:pt x="58153" y="20040"/>
                  </a:lnTo>
                  <a:lnTo>
                    <a:pt x="58153" y="18034"/>
                  </a:lnTo>
                  <a:close/>
                </a:path>
                <a:path w="3464559" h="403860">
                  <a:moveTo>
                    <a:pt x="62166" y="6007"/>
                  </a:moveTo>
                  <a:lnTo>
                    <a:pt x="61163" y="5016"/>
                  </a:lnTo>
                  <a:lnTo>
                    <a:pt x="58153" y="5016"/>
                  </a:lnTo>
                  <a:lnTo>
                    <a:pt x="57162" y="6007"/>
                  </a:lnTo>
                  <a:lnTo>
                    <a:pt x="57162" y="9017"/>
                  </a:lnTo>
                  <a:lnTo>
                    <a:pt x="58153" y="10020"/>
                  </a:lnTo>
                  <a:lnTo>
                    <a:pt x="61163" y="10020"/>
                  </a:lnTo>
                  <a:lnTo>
                    <a:pt x="62166" y="9017"/>
                  </a:lnTo>
                  <a:lnTo>
                    <a:pt x="62166" y="6007"/>
                  </a:lnTo>
                  <a:close/>
                </a:path>
                <a:path w="3464559" h="403860">
                  <a:moveTo>
                    <a:pt x="407098" y="145275"/>
                  </a:moveTo>
                  <a:lnTo>
                    <a:pt x="405091" y="144272"/>
                  </a:lnTo>
                  <a:lnTo>
                    <a:pt x="403085" y="144272"/>
                  </a:lnTo>
                  <a:lnTo>
                    <a:pt x="401078" y="145275"/>
                  </a:lnTo>
                  <a:lnTo>
                    <a:pt x="401078" y="148272"/>
                  </a:lnTo>
                  <a:lnTo>
                    <a:pt x="403085" y="149275"/>
                  </a:lnTo>
                  <a:lnTo>
                    <a:pt x="405091" y="149275"/>
                  </a:lnTo>
                  <a:lnTo>
                    <a:pt x="407098" y="148272"/>
                  </a:lnTo>
                  <a:lnTo>
                    <a:pt x="407098" y="145275"/>
                  </a:lnTo>
                  <a:close/>
                </a:path>
                <a:path w="3464559" h="403860">
                  <a:moveTo>
                    <a:pt x="412115" y="134251"/>
                  </a:moveTo>
                  <a:lnTo>
                    <a:pt x="410108" y="132245"/>
                  </a:lnTo>
                  <a:lnTo>
                    <a:pt x="408101" y="132245"/>
                  </a:lnTo>
                  <a:lnTo>
                    <a:pt x="406095" y="134251"/>
                  </a:lnTo>
                  <a:lnTo>
                    <a:pt x="406095" y="136258"/>
                  </a:lnTo>
                  <a:lnTo>
                    <a:pt x="408101" y="138252"/>
                  </a:lnTo>
                  <a:lnTo>
                    <a:pt x="410108" y="138252"/>
                  </a:lnTo>
                  <a:lnTo>
                    <a:pt x="412115" y="136258"/>
                  </a:lnTo>
                  <a:lnTo>
                    <a:pt x="412115" y="134251"/>
                  </a:lnTo>
                  <a:close/>
                </a:path>
                <a:path w="3464559" h="403860">
                  <a:moveTo>
                    <a:pt x="416128" y="122224"/>
                  </a:moveTo>
                  <a:lnTo>
                    <a:pt x="415124" y="121221"/>
                  </a:lnTo>
                  <a:lnTo>
                    <a:pt x="412115" y="121221"/>
                  </a:lnTo>
                  <a:lnTo>
                    <a:pt x="411111" y="122224"/>
                  </a:lnTo>
                  <a:lnTo>
                    <a:pt x="411111" y="125234"/>
                  </a:lnTo>
                  <a:lnTo>
                    <a:pt x="412115" y="126238"/>
                  </a:lnTo>
                  <a:lnTo>
                    <a:pt x="415124" y="126238"/>
                  </a:lnTo>
                  <a:lnTo>
                    <a:pt x="416128" y="125234"/>
                  </a:lnTo>
                  <a:lnTo>
                    <a:pt x="416128" y="122224"/>
                  </a:lnTo>
                  <a:close/>
                </a:path>
                <a:path w="3464559" h="403860">
                  <a:moveTo>
                    <a:pt x="421132" y="111213"/>
                  </a:moveTo>
                  <a:lnTo>
                    <a:pt x="419138" y="109207"/>
                  </a:lnTo>
                  <a:lnTo>
                    <a:pt x="417131" y="109207"/>
                  </a:lnTo>
                  <a:lnTo>
                    <a:pt x="415124" y="111213"/>
                  </a:lnTo>
                  <a:lnTo>
                    <a:pt x="415124" y="113207"/>
                  </a:lnTo>
                  <a:lnTo>
                    <a:pt x="417131" y="115214"/>
                  </a:lnTo>
                  <a:lnTo>
                    <a:pt x="419138" y="115214"/>
                  </a:lnTo>
                  <a:lnTo>
                    <a:pt x="421132" y="113207"/>
                  </a:lnTo>
                  <a:lnTo>
                    <a:pt x="421132" y="111213"/>
                  </a:lnTo>
                  <a:close/>
                </a:path>
                <a:path w="3464559" h="403860">
                  <a:moveTo>
                    <a:pt x="426148" y="99187"/>
                  </a:moveTo>
                  <a:lnTo>
                    <a:pt x="424141" y="97180"/>
                  </a:lnTo>
                  <a:lnTo>
                    <a:pt x="422135" y="97180"/>
                  </a:lnTo>
                  <a:lnTo>
                    <a:pt x="420141" y="99187"/>
                  </a:lnTo>
                  <a:lnTo>
                    <a:pt x="420141" y="101193"/>
                  </a:lnTo>
                  <a:lnTo>
                    <a:pt x="422135" y="103187"/>
                  </a:lnTo>
                  <a:lnTo>
                    <a:pt x="424141" y="103187"/>
                  </a:lnTo>
                  <a:lnTo>
                    <a:pt x="426148" y="101193"/>
                  </a:lnTo>
                  <a:lnTo>
                    <a:pt x="426148" y="99187"/>
                  </a:lnTo>
                  <a:close/>
                </a:path>
                <a:path w="3464559" h="403860">
                  <a:moveTo>
                    <a:pt x="430161" y="88163"/>
                  </a:moveTo>
                  <a:lnTo>
                    <a:pt x="429158" y="86156"/>
                  </a:lnTo>
                  <a:lnTo>
                    <a:pt x="426148" y="86156"/>
                  </a:lnTo>
                  <a:lnTo>
                    <a:pt x="425145" y="87160"/>
                  </a:lnTo>
                  <a:lnTo>
                    <a:pt x="425145" y="90170"/>
                  </a:lnTo>
                  <a:lnTo>
                    <a:pt x="426148" y="92176"/>
                  </a:lnTo>
                  <a:lnTo>
                    <a:pt x="429158" y="92176"/>
                  </a:lnTo>
                  <a:lnTo>
                    <a:pt x="430161" y="90170"/>
                  </a:lnTo>
                  <a:lnTo>
                    <a:pt x="430161" y="88163"/>
                  </a:lnTo>
                  <a:close/>
                </a:path>
                <a:path w="3464559" h="403860">
                  <a:moveTo>
                    <a:pt x="435178" y="76149"/>
                  </a:moveTo>
                  <a:lnTo>
                    <a:pt x="434174" y="74142"/>
                  </a:lnTo>
                  <a:lnTo>
                    <a:pt x="431165" y="74142"/>
                  </a:lnTo>
                  <a:lnTo>
                    <a:pt x="429158" y="76149"/>
                  </a:lnTo>
                  <a:lnTo>
                    <a:pt x="429158" y="78143"/>
                  </a:lnTo>
                  <a:lnTo>
                    <a:pt x="431165" y="80149"/>
                  </a:lnTo>
                  <a:lnTo>
                    <a:pt x="433171" y="80149"/>
                  </a:lnTo>
                  <a:lnTo>
                    <a:pt x="435178" y="78143"/>
                  </a:lnTo>
                  <a:lnTo>
                    <a:pt x="435178" y="76149"/>
                  </a:lnTo>
                  <a:close/>
                </a:path>
                <a:path w="3464559" h="403860">
                  <a:moveTo>
                    <a:pt x="440194" y="64122"/>
                  </a:moveTo>
                  <a:lnTo>
                    <a:pt x="438188" y="63119"/>
                  </a:lnTo>
                  <a:lnTo>
                    <a:pt x="436181" y="63119"/>
                  </a:lnTo>
                  <a:lnTo>
                    <a:pt x="434174" y="64122"/>
                  </a:lnTo>
                  <a:lnTo>
                    <a:pt x="434174" y="67132"/>
                  </a:lnTo>
                  <a:lnTo>
                    <a:pt x="436181" y="68122"/>
                  </a:lnTo>
                  <a:lnTo>
                    <a:pt x="438188" y="68122"/>
                  </a:lnTo>
                  <a:lnTo>
                    <a:pt x="440194" y="67132"/>
                  </a:lnTo>
                  <a:lnTo>
                    <a:pt x="440194" y="64122"/>
                  </a:lnTo>
                  <a:close/>
                </a:path>
                <a:path w="3464559" h="403860">
                  <a:moveTo>
                    <a:pt x="445198" y="53098"/>
                  </a:moveTo>
                  <a:lnTo>
                    <a:pt x="443191" y="51092"/>
                  </a:lnTo>
                  <a:lnTo>
                    <a:pt x="441198" y="51092"/>
                  </a:lnTo>
                  <a:lnTo>
                    <a:pt x="439191" y="53098"/>
                  </a:lnTo>
                  <a:lnTo>
                    <a:pt x="439191" y="55105"/>
                  </a:lnTo>
                  <a:lnTo>
                    <a:pt x="440194" y="57111"/>
                  </a:lnTo>
                  <a:lnTo>
                    <a:pt x="443191" y="57111"/>
                  </a:lnTo>
                  <a:lnTo>
                    <a:pt x="445198" y="55105"/>
                  </a:lnTo>
                  <a:lnTo>
                    <a:pt x="445198" y="53098"/>
                  </a:lnTo>
                  <a:close/>
                </a:path>
                <a:path w="3464559" h="403860">
                  <a:moveTo>
                    <a:pt x="449211" y="41071"/>
                  </a:moveTo>
                  <a:lnTo>
                    <a:pt x="448208" y="39077"/>
                  </a:lnTo>
                  <a:lnTo>
                    <a:pt x="445198" y="39077"/>
                  </a:lnTo>
                  <a:lnTo>
                    <a:pt x="444195" y="41071"/>
                  </a:lnTo>
                  <a:lnTo>
                    <a:pt x="444195" y="43078"/>
                  </a:lnTo>
                  <a:lnTo>
                    <a:pt x="445198" y="45085"/>
                  </a:lnTo>
                  <a:lnTo>
                    <a:pt x="448208" y="45085"/>
                  </a:lnTo>
                  <a:lnTo>
                    <a:pt x="449211" y="44081"/>
                  </a:lnTo>
                  <a:lnTo>
                    <a:pt x="449211" y="41071"/>
                  </a:lnTo>
                  <a:close/>
                </a:path>
                <a:path w="3464559" h="403860">
                  <a:moveTo>
                    <a:pt x="454228" y="30060"/>
                  </a:moveTo>
                  <a:lnTo>
                    <a:pt x="452221" y="28054"/>
                  </a:lnTo>
                  <a:lnTo>
                    <a:pt x="450215" y="28054"/>
                  </a:lnTo>
                  <a:lnTo>
                    <a:pt x="448208" y="29057"/>
                  </a:lnTo>
                  <a:lnTo>
                    <a:pt x="448208" y="32067"/>
                  </a:lnTo>
                  <a:lnTo>
                    <a:pt x="450215" y="34061"/>
                  </a:lnTo>
                  <a:lnTo>
                    <a:pt x="452221" y="34061"/>
                  </a:lnTo>
                  <a:lnTo>
                    <a:pt x="454228" y="32067"/>
                  </a:lnTo>
                  <a:lnTo>
                    <a:pt x="454228" y="30060"/>
                  </a:lnTo>
                  <a:close/>
                </a:path>
                <a:path w="3464559" h="403860">
                  <a:moveTo>
                    <a:pt x="459244" y="18034"/>
                  </a:moveTo>
                  <a:lnTo>
                    <a:pt x="457238" y="16027"/>
                  </a:lnTo>
                  <a:lnTo>
                    <a:pt x="455231" y="16027"/>
                  </a:lnTo>
                  <a:lnTo>
                    <a:pt x="453224" y="18034"/>
                  </a:lnTo>
                  <a:lnTo>
                    <a:pt x="453224" y="20040"/>
                  </a:lnTo>
                  <a:lnTo>
                    <a:pt x="455231" y="22047"/>
                  </a:lnTo>
                  <a:lnTo>
                    <a:pt x="457238" y="22047"/>
                  </a:lnTo>
                  <a:lnTo>
                    <a:pt x="459244" y="20040"/>
                  </a:lnTo>
                  <a:lnTo>
                    <a:pt x="459244" y="18034"/>
                  </a:lnTo>
                  <a:close/>
                </a:path>
                <a:path w="3464559" h="403860">
                  <a:moveTo>
                    <a:pt x="463245" y="6007"/>
                  </a:moveTo>
                  <a:lnTo>
                    <a:pt x="462254" y="5016"/>
                  </a:lnTo>
                  <a:lnTo>
                    <a:pt x="459244" y="5016"/>
                  </a:lnTo>
                  <a:lnTo>
                    <a:pt x="458241" y="6007"/>
                  </a:lnTo>
                  <a:lnTo>
                    <a:pt x="458241" y="9017"/>
                  </a:lnTo>
                  <a:lnTo>
                    <a:pt x="459244" y="10020"/>
                  </a:lnTo>
                  <a:lnTo>
                    <a:pt x="462254" y="10020"/>
                  </a:lnTo>
                  <a:lnTo>
                    <a:pt x="463245" y="9017"/>
                  </a:lnTo>
                  <a:lnTo>
                    <a:pt x="463245" y="6007"/>
                  </a:lnTo>
                  <a:close/>
                </a:path>
                <a:path w="3464559" h="403860">
                  <a:moveTo>
                    <a:pt x="1048829" y="6007"/>
                  </a:moveTo>
                  <a:lnTo>
                    <a:pt x="1047826" y="5016"/>
                  </a:lnTo>
                  <a:lnTo>
                    <a:pt x="1044816" y="5016"/>
                  </a:lnTo>
                  <a:lnTo>
                    <a:pt x="1043813" y="6007"/>
                  </a:lnTo>
                  <a:lnTo>
                    <a:pt x="1043813" y="9017"/>
                  </a:lnTo>
                  <a:lnTo>
                    <a:pt x="1044816" y="10020"/>
                  </a:lnTo>
                  <a:lnTo>
                    <a:pt x="1047826" y="10020"/>
                  </a:lnTo>
                  <a:lnTo>
                    <a:pt x="1048829" y="9017"/>
                  </a:lnTo>
                  <a:lnTo>
                    <a:pt x="1048829" y="6007"/>
                  </a:lnTo>
                  <a:close/>
                </a:path>
                <a:path w="3464559" h="403860">
                  <a:moveTo>
                    <a:pt x="1053846" y="18034"/>
                  </a:moveTo>
                  <a:lnTo>
                    <a:pt x="1051839" y="16027"/>
                  </a:lnTo>
                  <a:lnTo>
                    <a:pt x="1049832" y="16027"/>
                  </a:lnTo>
                  <a:lnTo>
                    <a:pt x="1047826" y="18034"/>
                  </a:lnTo>
                  <a:lnTo>
                    <a:pt x="1047826" y="20040"/>
                  </a:lnTo>
                  <a:lnTo>
                    <a:pt x="1049832" y="22047"/>
                  </a:lnTo>
                  <a:lnTo>
                    <a:pt x="1051839" y="22047"/>
                  </a:lnTo>
                  <a:lnTo>
                    <a:pt x="1053846" y="20040"/>
                  </a:lnTo>
                  <a:lnTo>
                    <a:pt x="1053846" y="18034"/>
                  </a:lnTo>
                  <a:close/>
                </a:path>
                <a:path w="3464559" h="403860">
                  <a:moveTo>
                    <a:pt x="1058862" y="30060"/>
                  </a:moveTo>
                  <a:lnTo>
                    <a:pt x="1056855" y="28054"/>
                  </a:lnTo>
                  <a:lnTo>
                    <a:pt x="1054849" y="28054"/>
                  </a:lnTo>
                  <a:lnTo>
                    <a:pt x="1052842" y="30060"/>
                  </a:lnTo>
                  <a:lnTo>
                    <a:pt x="1052842" y="32067"/>
                  </a:lnTo>
                  <a:lnTo>
                    <a:pt x="1054849" y="34061"/>
                  </a:lnTo>
                  <a:lnTo>
                    <a:pt x="1056855" y="34061"/>
                  </a:lnTo>
                  <a:lnTo>
                    <a:pt x="1058862" y="32067"/>
                  </a:lnTo>
                  <a:lnTo>
                    <a:pt x="1058862" y="30060"/>
                  </a:lnTo>
                  <a:close/>
                </a:path>
                <a:path w="3464559" h="403860">
                  <a:moveTo>
                    <a:pt x="1062863" y="41071"/>
                  </a:moveTo>
                  <a:lnTo>
                    <a:pt x="1061859" y="39077"/>
                  </a:lnTo>
                  <a:lnTo>
                    <a:pt x="1058862" y="39077"/>
                  </a:lnTo>
                  <a:lnTo>
                    <a:pt x="1057859" y="41071"/>
                  </a:lnTo>
                  <a:lnTo>
                    <a:pt x="1057859" y="43078"/>
                  </a:lnTo>
                  <a:lnTo>
                    <a:pt x="1058862" y="45085"/>
                  </a:lnTo>
                  <a:lnTo>
                    <a:pt x="1061859" y="45085"/>
                  </a:lnTo>
                  <a:lnTo>
                    <a:pt x="1062863" y="44081"/>
                  </a:lnTo>
                  <a:lnTo>
                    <a:pt x="1062863" y="41071"/>
                  </a:lnTo>
                  <a:close/>
                </a:path>
                <a:path w="3464559" h="403860">
                  <a:moveTo>
                    <a:pt x="1067879" y="53098"/>
                  </a:moveTo>
                  <a:lnTo>
                    <a:pt x="1066876" y="51092"/>
                  </a:lnTo>
                  <a:lnTo>
                    <a:pt x="1063866" y="51092"/>
                  </a:lnTo>
                  <a:lnTo>
                    <a:pt x="1061859" y="53098"/>
                  </a:lnTo>
                  <a:lnTo>
                    <a:pt x="1061859" y="55105"/>
                  </a:lnTo>
                  <a:lnTo>
                    <a:pt x="1063866" y="57111"/>
                  </a:lnTo>
                  <a:lnTo>
                    <a:pt x="1065872" y="57111"/>
                  </a:lnTo>
                  <a:lnTo>
                    <a:pt x="1067879" y="55105"/>
                  </a:lnTo>
                  <a:lnTo>
                    <a:pt x="1067879" y="53098"/>
                  </a:lnTo>
                  <a:close/>
                </a:path>
                <a:path w="3464559" h="403860">
                  <a:moveTo>
                    <a:pt x="1072896" y="64122"/>
                  </a:moveTo>
                  <a:lnTo>
                    <a:pt x="1070889" y="63119"/>
                  </a:lnTo>
                  <a:lnTo>
                    <a:pt x="1068882" y="63119"/>
                  </a:lnTo>
                  <a:lnTo>
                    <a:pt x="1066876" y="64122"/>
                  </a:lnTo>
                  <a:lnTo>
                    <a:pt x="1066876" y="67132"/>
                  </a:lnTo>
                  <a:lnTo>
                    <a:pt x="1068882" y="68122"/>
                  </a:lnTo>
                  <a:lnTo>
                    <a:pt x="1070889" y="68122"/>
                  </a:lnTo>
                  <a:lnTo>
                    <a:pt x="1072896" y="67132"/>
                  </a:lnTo>
                  <a:lnTo>
                    <a:pt x="1072896" y="64122"/>
                  </a:lnTo>
                  <a:close/>
                </a:path>
                <a:path w="3464559" h="403860">
                  <a:moveTo>
                    <a:pt x="1077912" y="76149"/>
                  </a:moveTo>
                  <a:lnTo>
                    <a:pt x="1075905" y="74142"/>
                  </a:lnTo>
                  <a:lnTo>
                    <a:pt x="1073899" y="74142"/>
                  </a:lnTo>
                  <a:lnTo>
                    <a:pt x="1071892" y="76149"/>
                  </a:lnTo>
                  <a:lnTo>
                    <a:pt x="1071892" y="78143"/>
                  </a:lnTo>
                  <a:lnTo>
                    <a:pt x="1073899" y="80149"/>
                  </a:lnTo>
                  <a:lnTo>
                    <a:pt x="1075905" y="80149"/>
                  </a:lnTo>
                  <a:lnTo>
                    <a:pt x="1077912" y="78143"/>
                  </a:lnTo>
                  <a:lnTo>
                    <a:pt x="1077912" y="76149"/>
                  </a:lnTo>
                  <a:close/>
                </a:path>
                <a:path w="3464559" h="403860">
                  <a:moveTo>
                    <a:pt x="1081913" y="87160"/>
                  </a:moveTo>
                  <a:lnTo>
                    <a:pt x="1080922" y="86156"/>
                  </a:lnTo>
                  <a:lnTo>
                    <a:pt x="1077912" y="86156"/>
                  </a:lnTo>
                  <a:lnTo>
                    <a:pt x="1076909" y="87160"/>
                  </a:lnTo>
                  <a:lnTo>
                    <a:pt x="1076909" y="90170"/>
                  </a:lnTo>
                  <a:lnTo>
                    <a:pt x="1077912" y="92176"/>
                  </a:lnTo>
                  <a:lnTo>
                    <a:pt x="1080922" y="92176"/>
                  </a:lnTo>
                  <a:lnTo>
                    <a:pt x="1081913" y="90170"/>
                  </a:lnTo>
                  <a:lnTo>
                    <a:pt x="1081913" y="87160"/>
                  </a:lnTo>
                  <a:close/>
                </a:path>
                <a:path w="3464559" h="403860">
                  <a:moveTo>
                    <a:pt x="1086929" y="99187"/>
                  </a:moveTo>
                  <a:lnTo>
                    <a:pt x="1084922" y="97180"/>
                  </a:lnTo>
                  <a:lnTo>
                    <a:pt x="1082916" y="97180"/>
                  </a:lnTo>
                  <a:lnTo>
                    <a:pt x="1080922" y="99187"/>
                  </a:lnTo>
                  <a:lnTo>
                    <a:pt x="1080922" y="101193"/>
                  </a:lnTo>
                  <a:lnTo>
                    <a:pt x="1082916" y="103187"/>
                  </a:lnTo>
                  <a:lnTo>
                    <a:pt x="1084922" y="103187"/>
                  </a:lnTo>
                  <a:lnTo>
                    <a:pt x="1086929" y="101193"/>
                  </a:lnTo>
                  <a:lnTo>
                    <a:pt x="1086929" y="99187"/>
                  </a:lnTo>
                  <a:close/>
                </a:path>
                <a:path w="3464559" h="403860">
                  <a:moveTo>
                    <a:pt x="1091946" y="111213"/>
                  </a:moveTo>
                  <a:lnTo>
                    <a:pt x="1089939" y="109207"/>
                  </a:lnTo>
                  <a:lnTo>
                    <a:pt x="1087932" y="109207"/>
                  </a:lnTo>
                  <a:lnTo>
                    <a:pt x="1085926" y="111213"/>
                  </a:lnTo>
                  <a:lnTo>
                    <a:pt x="1085926" y="113207"/>
                  </a:lnTo>
                  <a:lnTo>
                    <a:pt x="1087932" y="115214"/>
                  </a:lnTo>
                  <a:lnTo>
                    <a:pt x="1089939" y="115214"/>
                  </a:lnTo>
                  <a:lnTo>
                    <a:pt x="1091946" y="113207"/>
                  </a:lnTo>
                  <a:lnTo>
                    <a:pt x="1091946" y="111213"/>
                  </a:lnTo>
                  <a:close/>
                </a:path>
                <a:path w="3464559" h="403860">
                  <a:moveTo>
                    <a:pt x="1095959" y="122224"/>
                  </a:moveTo>
                  <a:lnTo>
                    <a:pt x="1094955" y="121221"/>
                  </a:lnTo>
                  <a:lnTo>
                    <a:pt x="1091946" y="121221"/>
                  </a:lnTo>
                  <a:lnTo>
                    <a:pt x="1090942" y="122224"/>
                  </a:lnTo>
                  <a:lnTo>
                    <a:pt x="1090942" y="125234"/>
                  </a:lnTo>
                  <a:lnTo>
                    <a:pt x="1091946" y="126238"/>
                  </a:lnTo>
                  <a:lnTo>
                    <a:pt x="1094955" y="126238"/>
                  </a:lnTo>
                  <a:lnTo>
                    <a:pt x="1095959" y="125234"/>
                  </a:lnTo>
                  <a:lnTo>
                    <a:pt x="1095959" y="122224"/>
                  </a:lnTo>
                  <a:close/>
                </a:path>
                <a:path w="3464559" h="403860">
                  <a:moveTo>
                    <a:pt x="1100975" y="134251"/>
                  </a:moveTo>
                  <a:lnTo>
                    <a:pt x="1098969" y="132245"/>
                  </a:lnTo>
                  <a:lnTo>
                    <a:pt x="1096962" y="132245"/>
                  </a:lnTo>
                  <a:lnTo>
                    <a:pt x="1094955" y="134251"/>
                  </a:lnTo>
                  <a:lnTo>
                    <a:pt x="1094955" y="136258"/>
                  </a:lnTo>
                  <a:lnTo>
                    <a:pt x="1096962" y="138252"/>
                  </a:lnTo>
                  <a:lnTo>
                    <a:pt x="1098969" y="138252"/>
                  </a:lnTo>
                  <a:lnTo>
                    <a:pt x="1100975" y="136258"/>
                  </a:lnTo>
                  <a:lnTo>
                    <a:pt x="1100975" y="134251"/>
                  </a:lnTo>
                  <a:close/>
                </a:path>
                <a:path w="3464559" h="403860">
                  <a:moveTo>
                    <a:pt x="1105979" y="145275"/>
                  </a:moveTo>
                  <a:lnTo>
                    <a:pt x="1103972" y="144272"/>
                  </a:lnTo>
                  <a:lnTo>
                    <a:pt x="1101979" y="144272"/>
                  </a:lnTo>
                  <a:lnTo>
                    <a:pt x="1099972" y="145275"/>
                  </a:lnTo>
                  <a:lnTo>
                    <a:pt x="1099972" y="148272"/>
                  </a:lnTo>
                  <a:lnTo>
                    <a:pt x="1101979" y="149275"/>
                  </a:lnTo>
                  <a:lnTo>
                    <a:pt x="1103972" y="149275"/>
                  </a:lnTo>
                  <a:lnTo>
                    <a:pt x="1105979" y="148272"/>
                  </a:lnTo>
                  <a:lnTo>
                    <a:pt x="1105979" y="145275"/>
                  </a:lnTo>
                  <a:close/>
                </a:path>
                <a:path w="3464559" h="403860">
                  <a:moveTo>
                    <a:pt x="1449908" y="6007"/>
                  </a:moveTo>
                  <a:lnTo>
                    <a:pt x="1448904" y="5016"/>
                  </a:lnTo>
                  <a:lnTo>
                    <a:pt x="1445895" y="5016"/>
                  </a:lnTo>
                  <a:lnTo>
                    <a:pt x="1444891" y="6007"/>
                  </a:lnTo>
                  <a:lnTo>
                    <a:pt x="1444891" y="9017"/>
                  </a:lnTo>
                  <a:lnTo>
                    <a:pt x="1445895" y="10020"/>
                  </a:lnTo>
                  <a:lnTo>
                    <a:pt x="1448904" y="10020"/>
                  </a:lnTo>
                  <a:lnTo>
                    <a:pt x="1449908" y="9017"/>
                  </a:lnTo>
                  <a:lnTo>
                    <a:pt x="1449908" y="6007"/>
                  </a:lnTo>
                  <a:close/>
                </a:path>
                <a:path w="3464559" h="403860">
                  <a:moveTo>
                    <a:pt x="1454924" y="18034"/>
                  </a:moveTo>
                  <a:lnTo>
                    <a:pt x="1452918" y="16027"/>
                  </a:lnTo>
                  <a:lnTo>
                    <a:pt x="1450911" y="16027"/>
                  </a:lnTo>
                  <a:lnTo>
                    <a:pt x="1448904" y="18034"/>
                  </a:lnTo>
                  <a:lnTo>
                    <a:pt x="1448904" y="20040"/>
                  </a:lnTo>
                  <a:lnTo>
                    <a:pt x="1450911" y="22047"/>
                  </a:lnTo>
                  <a:lnTo>
                    <a:pt x="1452918" y="22047"/>
                  </a:lnTo>
                  <a:lnTo>
                    <a:pt x="1454924" y="20040"/>
                  </a:lnTo>
                  <a:lnTo>
                    <a:pt x="1454924" y="18034"/>
                  </a:lnTo>
                  <a:close/>
                </a:path>
                <a:path w="3464559" h="403860">
                  <a:moveTo>
                    <a:pt x="1459941" y="30060"/>
                  </a:moveTo>
                  <a:lnTo>
                    <a:pt x="1457934" y="28054"/>
                  </a:lnTo>
                  <a:lnTo>
                    <a:pt x="1455928" y="28054"/>
                  </a:lnTo>
                  <a:lnTo>
                    <a:pt x="1453921" y="30060"/>
                  </a:lnTo>
                  <a:lnTo>
                    <a:pt x="1453921" y="32067"/>
                  </a:lnTo>
                  <a:lnTo>
                    <a:pt x="1455928" y="34061"/>
                  </a:lnTo>
                  <a:lnTo>
                    <a:pt x="1457934" y="34061"/>
                  </a:lnTo>
                  <a:lnTo>
                    <a:pt x="1459941" y="32067"/>
                  </a:lnTo>
                  <a:lnTo>
                    <a:pt x="1459941" y="30060"/>
                  </a:lnTo>
                  <a:close/>
                </a:path>
                <a:path w="3464559" h="403860">
                  <a:moveTo>
                    <a:pt x="1463954" y="41071"/>
                  </a:moveTo>
                  <a:lnTo>
                    <a:pt x="1462951" y="40081"/>
                  </a:lnTo>
                  <a:lnTo>
                    <a:pt x="1459941" y="39077"/>
                  </a:lnTo>
                  <a:lnTo>
                    <a:pt x="1458937" y="41071"/>
                  </a:lnTo>
                  <a:lnTo>
                    <a:pt x="1458937" y="43078"/>
                  </a:lnTo>
                  <a:lnTo>
                    <a:pt x="1459941" y="45085"/>
                  </a:lnTo>
                  <a:lnTo>
                    <a:pt x="1462951" y="45085"/>
                  </a:lnTo>
                  <a:lnTo>
                    <a:pt x="1463954" y="44081"/>
                  </a:lnTo>
                  <a:lnTo>
                    <a:pt x="1463954" y="41071"/>
                  </a:lnTo>
                  <a:close/>
                </a:path>
                <a:path w="3464559" h="403860">
                  <a:moveTo>
                    <a:pt x="1468958" y="53098"/>
                  </a:moveTo>
                  <a:lnTo>
                    <a:pt x="1467954" y="51092"/>
                  </a:lnTo>
                  <a:lnTo>
                    <a:pt x="1464957" y="51092"/>
                  </a:lnTo>
                  <a:lnTo>
                    <a:pt x="1462951" y="53098"/>
                  </a:lnTo>
                  <a:lnTo>
                    <a:pt x="1462951" y="55105"/>
                  </a:lnTo>
                  <a:lnTo>
                    <a:pt x="1464957" y="57111"/>
                  </a:lnTo>
                  <a:lnTo>
                    <a:pt x="1466951" y="57111"/>
                  </a:lnTo>
                  <a:lnTo>
                    <a:pt x="1468958" y="55105"/>
                  </a:lnTo>
                  <a:lnTo>
                    <a:pt x="1468958" y="53098"/>
                  </a:lnTo>
                  <a:close/>
                </a:path>
                <a:path w="3464559" h="403860">
                  <a:moveTo>
                    <a:pt x="1473974" y="64122"/>
                  </a:moveTo>
                  <a:lnTo>
                    <a:pt x="1471968" y="63119"/>
                  </a:lnTo>
                  <a:lnTo>
                    <a:pt x="1469961" y="63119"/>
                  </a:lnTo>
                  <a:lnTo>
                    <a:pt x="1467954" y="64122"/>
                  </a:lnTo>
                  <a:lnTo>
                    <a:pt x="1467954" y="67132"/>
                  </a:lnTo>
                  <a:lnTo>
                    <a:pt x="1469961" y="68122"/>
                  </a:lnTo>
                  <a:lnTo>
                    <a:pt x="1471968" y="68122"/>
                  </a:lnTo>
                  <a:lnTo>
                    <a:pt x="1473974" y="67132"/>
                  </a:lnTo>
                  <a:lnTo>
                    <a:pt x="1473974" y="64122"/>
                  </a:lnTo>
                  <a:close/>
                </a:path>
                <a:path w="3464559" h="403860">
                  <a:moveTo>
                    <a:pt x="1478991" y="76149"/>
                  </a:moveTo>
                  <a:lnTo>
                    <a:pt x="1476984" y="74142"/>
                  </a:lnTo>
                  <a:lnTo>
                    <a:pt x="1474978" y="74142"/>
                  </a:lnTo>
                  <a:lnTo>
                    <a:pt x="1472971" y="76149"/>
                  </a:lnTo>
                  <a:lnTo>
                    <a:pt x="1472971" y="78143"/>
                  </a:lnTo>
                  <a:lnTo>
                    <a:pt x="1474978" y="80149"/>
                  </a:lnTo>
                  <a:lnTo>
                    <a:pt x="1476984" y="80149"/>
                  </a:lnTo>
                  <a:lnTo>
                    <a:pt x="1478991" y="78143"/>
                  </a:lnTo>
                  <a:lnTo>
                    <a:pt x="1478991" y="76149"/>
                  </a:lnTo>
                  <a:close/>
                </a:path>
                <a:path w="3464559" h="403860">
                  <a:moveTo>
                    <a:pt x="1483004" y="87160"/>
                  </a:moveTo>
                  <a:lnTo>
                    <a:pt x="1482001" y="86156"/>
                  </a:lnTo>
                  <a:lnTo>
                    <a:pt x="1478991" y="86156"/>
                  </a:lnTo>
                  <a:lnTo>
                    <a:pt x="1477987" y="87160"/>
                  </a:lnTo>
                  <a:lnTo>
                    <a:pt x="1477987" y="90170"/>
                  </a:lnTo>
                  <a:lnTo>
                    <a:pt x="1478991" y="92176"/>
                  </a:lnTo>
                  <a:lnTo>
                    <a:pt x="1482001" y="92176"/>
                  </a:lnTo>
                  <a:lnTo>
                    <a:pt x="1483004" y="90170"/>
                  </a:lnTo>
                  <a:lnTo>
                    <a:pt x="1483004" y="87160"/>
                  </a:lnTo>
                  <a:close/>
                </a:path>
                <a:path w="3464559" h="403860">
                  <a:moveTo>
                    <a:pt x="1488008" y="99187"/>
                  </a:moveTo>
                  <a:lnTo>
                    <a:pt x="1486014" y="97180"/>
                  </a:lnTo>
                  <a:lnTo>
                    <a:pt x="1484007" y="97180"/>
                  </a:lnTo>
                  <a:lnTo>
                    <a:pt x="1482001" y="99187"/>
                  </a:lnTo>
                  <a:lnTo>
                    <a:pt x="1482001" y="101193"/>
                  </a:lnTo>
                  <a:lnTo>
                    <a:pt x="1484007" y="103187"/>
                  </a:lnTo>
                  <a:lnTo>
                    <a:pt x="1486014" y="103187"/>
                  </a:lnTo>
                  <a:lnTo>
                    <a:pt x="1488008" y="101193"/>
                  </a:lnTo>
                  <a:lnTo>
                    <a:pt x="1488008" y="99187"/>
                  </a:lnTo>
                  <a:close/>
                </a:path>
                <a:path w="3464559" h="403860">
                  <a:moveTo>
                    <a:pt x="1493024" y="111213"/>
                  </a:moveTo>
                  <a:lnTo>
                    <a:pt x="1491018" y="109207"/>
                  </a:lnTo>
                  <a:lnTo>
                    <a:pt x="1489011" y="109207"/>
                  </a:lnTo>
                  <a:lnTo>
                    <a:pt x="1487017" y="111213"/>
                  </a:lnTo>
                  <a:lnTo>
                    <a:pt x="1487017" y="113207"/>
                  </a:lnTo>
                  <a:lnTo>
                    <a:pt x="1489011" y="115214"/>
                  </a:lnTo>
                  <a:lnTo>
                    <a:pt x="1491018" y="115214"/>
                  </a:lnTo>
                  <a:lnTo>
                    <a:pt x="1493024" y="113207"/>
                  </a:lnTo>
                  <a:lnTo>
                    <a:pt x="1493024" y="111213"/>
                  </a:lnTo>
                  <a:close/>
                </a:path>
                <a:path w="3464559" h="403860">
                  <a:moveTo>
                    <a:pt x="1497037" y="122224"/>
                  </a:moveTo>
                  <a:lnTo>
                    <a:pt x="1496034" y="121221"/>
                  </a:lnTo>
                  <a:lnTo>
                    <a:pt x="1493024" y="121221"/>
                  </a:lnTo>
                  <a:lnTo>
                    <a:pt x="1492021" y="122224"/>
                  </a:lnTo>
                  <a:lnTo>
                    <a:pt x="1492021" y="125234"/>
                  </a:lnTo>
                  <a:lnTo>
                    <a:pt x="1493024" y="126238"/>
                  </a:lnTo>
                  <a:lnTo>
                    <a:pt x="1496034" y="126238"/>
                  </a:lnTo>
                  <a:lnTo>
                    <a:pt x="1497037" y="125234"/>
                  </a:lnTo>
                  <a:lnTo>
                    <a:pt x="1497037" y="122224"/>
                  </a:lnTo>
                  <a:close/>
                </a:path>
                <a:path w="3464559" h="403860">
                  <a:moveTo>
                    <a:pt x="1502054" y="134251"/>
                  </a:moveTo>
                  <a:lnTo>
                    <a:pt x="1500047" y="132245"/>
                  </a:lnTo>
                  <a:lnTo>
                    <a:pt x="1498041" y="132245"/>
                  </a:lnTo>
                  <a:lnTo>
                    <a:pt x="1496034" y="134251"/>
                  </a:lnTo>
                  <a:lnTo>
                    <a:pt x="1496034" y="136258"/>
                  </a:lnTo>
                  <a:lnTo>
                    <a:pt x="1498041" y="138252"/>
                  </a:lnTo>
                  <a:lnTo>
                    <a:pt x="1500047" y="138252"/>
                  </a:lnTo>
                  <a:lnTo>
                    <a:pt x="1502054" y="136258"/>
                  </a:lnTo>
                  <a:lnTo>
                    <a:pt x="1502054" y="134251"/>
                  </a:lnTo>
                  <a:close/>
                </a:path>
                <a:path w="3464559" h="403860">
                  <a:moveTo>
                    <a:pt x="1507070" y="145275"/>
                  </a:moveTo>
                  <a:lnTo>
                    <a:pt x="1505064" y="144272"/>
                  </a:lnTo>
                  <a:lnTo>
                    <a:pt x="1503057" y="144272"/>
                  </a:lnTo>
                  <a:lnTo>
                    <a:pt x="1501051" y="145275"/>
                  </a:lnTo>
                  <a:lnTo>
                    <a:pt x="1501051" y="148272"/>
                  </a:lnTo>
                  <a:lnTo>
                    <a:pt x="1503057" y="149275"/>
                  </a:lnTo>
                  <a:lnTo>
                    <a:pt x="1505064" y="149275"/>
                  </a:lnTo>
                  <a:lnTo>
                    <a:pt x="1507070" y="148272"/>
                  </a:lnTo>
                  <a:lnTo>
                    <a:pt x="1507070" y="145275"/>
                  </a:lnTo>
                  <a:close/>
                </a:path>
                <a:path w="3464559" h="403860">
                  <a:moveTo>
                    <a:pt x="3464344" y="288531"/>
                  </a:moveTo>
                  <a:lnTo>
                    <a:pt x="3463010" y="286537"/>
                  </a:lnTo>
                  <a:lnTo>
                    <a:pt x="3462337" y="285534"/>
                  </a:lnTo>
                  <a:lnTo>
                    <a:pt x="3037738" y="0"/>
                  </a:lnTo>
                  <a:lnTo>
                    <a:pt x="3026918" y="0"/>
                  </a:lnTo>
                  <a:lnTo>
                    <a:pt x="3455568" y="289001"/>
                  </a:lnTo>
                  <a:lnTo>
                    <a:pt x="3334702" y="397205"/>
                  </a:lnTo>
                  <a:lnTo>
                    <a:pt x="2742895" y="3009"/>
                  </a:lnTo>
                  <a:lnTo>
                    <a:pt x="2739136" y="508"/>
                  </a:lnTo>
                  <a:lnTo>
                    <a:pt x="2739885" y="0"/>
                  </a:lnTo>
                  <a:lnTo>
                    <a:pt x="2738386" y="0"/>
                  </a:lnTo>
                  <a:lnTo>
                    <a:pt x="2735376" y="0"/>
                  </a:lnTo>
                  <a:lnTo>
                    <a:pt x="2730360" y="0"/>
                  </a:lnTo>
                  <a:lnTo>
                    <a:pt x="2732367" y="3009"/>
                  </a:lnTo>
                  <a:lnTo>
                    <a:pt x="3333991" y="403745"/>
                  </a:lnTo>
                  <a:lnTo>
                    <a:pt x="3338004" y="403745"/>
                  </a:lnTo>
                  <a:lnTo>
                    <a:pt x="3343541" y="398741"/>
                  </a:lnTo>
                  <a:lnTo>
                    <a:pt x="3462236" y="291541"/>
                  </a:lnTo>
                  <a:lnTo>
                    <a:pt x="3463340" y="290537"/>
                  </a:lnTo>
                  <a:lnTo>
                    <a:pt x="3464344" y="288531"/>
                  </a:lnTo>
                  <a:close/>
                </a:path>
              </a:pathLst>
            </a:custGeom>
            <a:solidFill>
              <a:srgbClr val="000000"/>
            </a:solidFill>
          </p:spPr>
          <p:txBody>
            <a:bodyPr wrap="square" lIns="0" tIns="0" rIns="0" bIns="0" rtlCol="0"/>
            <a:lstStyle/>
            <a:p>
              <a:endParaRPr/>
            </a:p>
          </p:txBody>
        </p:sp>
      </p:grpSp>
      <p:grpSp>
        <p:nvGrpSpPr>
          <p:cNvPr id="53" name="object 3"/>
          <p:cNvGrpSpPr/>
          <p:nvPr/>
        </p:nvGrpSpPr>
        <p:grpSpPr>
          <a:xfrm>
            <a:off x="8198104" y="3509858"/>
            <a:ext cx="771669" cy="439143"/>
            <a:chOff x="3778798" y="2075674"/>
            <a:chExt cx="850265" cy="483870"/>
          </a:xfrm>
        </p:grpSpPr>
        <p:pic>
          <p:nvPicPr>
            <p:cNvPr id="54" name="object 4"/>
            <p:cNvPicPr/>
            <p:nvPr/>
          </p:nvPicPr>
          <p:blipFill>
            <a:blip r:embed="rId17" cstate="print"/>
            <a:stretch>
              <a:fillRect/>
            </a:stretch>
          </p:blipFill>
          <p:spPr>
            <a:xfrm>
              <a:off x="3782408" y="2077687"/>
              <a:ext cx="842453" cy="481664"/>
            </a:xfrm>
            <a:prstGeom prst="rect">
              <a:avLst/>
            </a:prstGeom>
          </p:spPr>
        </p:pic>
        <p:sp>
          <p:nvSpPr>
            <p:cNvPr id="55" name="object 5"/>
            <p:cNvSpPr/>
            <p:nvPr/>
          </p:nvSpPr>
          <p:spPr>
            <a:xfrm>
              <a:off x="3778798" y="2075674"/>
              <a:ext cx="850265" cy="483870"/>
            </a:xfrm>
            <a:custGeom>
              <a:avLst/>
              <a:gdLst/>
              <a:ahLst/>
              <a:cxnLst/>
              <a:rect l="l" t="t" r="r" b="b"/>
              <a:pathLst>
                <a:path w="850264" h="48386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9"/>
                  </a:lnTo>
                  <a:lnTo>
                    <a:pt x="11020" y="333061"/>
                  </a:lnTo>
                  <a:lnTo>
                    <a:pt x="29808" y="374064"/>
                  </a:lnTo>
                  <a:lnTo>
                    <a:pt x="56368" y="410497"/>
                  </a:lnTo>
                  <a:lnTo>
                    <a:pt x="89504" y="442450"/>
                  </a:lnTo>
                  <a:lnTo>
                    <a:pt x="128018" y="470012"/>
                  </a:lnTo>
                  <a:lnTo>
                    <a:pt x="153100" y="483676"/>
                  </a:lnTo>
                  <a:lnTo>
                    <a:pt x="168337" y="483676"/>
                  </a:lnTo>
                  <a:lnTo>
                    <a:pt x="166549" y="482887"/>
                  </a:lnTo>
                  <a:lnTo>
                    <a:pt x="126862" y="460304"/>
                  </a:lnTo>
                  <a:lnTo>
                    <a:pt x="91051" y="433816"/>
                  </a:lnTo>
                  <a:lnTo>
                    <a:pt x="60208" y="403351"/>
                  </a:lnTo>
                  <a:lnTo>
                    <a:pt x="35427" y="368840"/>
                  </a:lnTo>
                  <a:lnTo>
                    <a:pt x="17801" y="330212"/>
                  </a:lnTo>
                  <a:lnTo>
                    <a:pt x="8423" y="287399"/>
                  </a:lnTo>
                  <a:lnTo>
                    <a:pt x="8423" y="272948"/>
                  </a:lnTo>
                  <a:lnTo>
                    <a:pt x="14474" y="228337"/>
                  </a:lnTo>
                  <a:lnTo>
                    <a:pt x="29909" y="187923"/>
                  </a:lnTo>
                  <a:lnTo>
                    <a:pt x="53482" y="151672"/>
                  </a:lnTo>
                  <a:lnTo>
                    <a:pt x="83850" y="119647"/>
                  </a:lnTo>
                  <a:lnTo>
                    <a:pt x="120051" y="91512"/>
                  </a:lnTo>
                  <a:lnTo>
                    <a:pt x="160554" y="67533"/>
                  </a:lnTo>
                  <a:lnTo>
                    <a:pt x="204204" y="47574"/>
                  </a:lnTo>
                  <a:lnTo>
                    <a:pt x="249757" y="31599"/>
                  </a:lnTo>
                  <a:lnTo>
                    <a:pt x="295964" y="19572"/>
                  </a:lnTo>
                  <a:lnTo>
                    <a:pt x="340937" y="11573"/>
                  </a:lnTo>
                  <a:lnTo>
                    <a:pt x="340400" y="11573"/>
                  </a:lnTo>
                  <a:lnTo>
                    <a:pt x="384871" y="7269"/>
                  </a:lnTo>
                  <a:lnTo>
                    <a:pt x="380546" y="7269"/>
                  </a:lnTo>
                  <a:lnTo>
                    <a:pt x="522560" y="6829"/>
                  </a:lnTo>
                  <a:lnTo>
                    <a:pt x="520639" y="6495"/>
                  </a:lnTo>
                  <a:lnTo>
                    <a:pt x="479148" y="1976"/>
                  </a:lnTo>
                  <a:lnTo>
                    <a:pt x="437194" y="0"/>
                  </a:lnTo>
                  <a:close/>
                </a:path>
                <a:path w="850264" h="483869">
                  <a:moveTo>
                    <a:pt x="522560" y="6829"/>
                  </a:moveTo>
                  <a:lnTo>
                    <a:pt x="426039" y="6829"/>
                  </a:lnTo>
                  <a:lnTo>
                    <a:pt x="466695" y="7269"/>
                  </a:lnTo>
                  <a:lnTo>
                    <a:pt x="510459" y="11573"/>
                  </a:lnTo>
                  <a:lnTo>
                    <a:pt x="556073" y="19771"/>
                  </a:lnTo>
                  <a:lnTo>
                    <a:pt x="602282" y="31897"/>
                  </a:lnTo>
                  <a:lnTo>
                    <a:pt x="647826" y="47982"/>
                  </a:lnTo>
                  <a:lnTo>
                    <a:pt x="691450" y="68060"/>
                  </a:lnTo>
                  <a:lnTo>
                    <a:pt x="731896" y="92161"/>
                  </a:lnTo>
                  <a:lnTo>
                    <a:pt x="767906" y="120318"/>
                  </a:lnTo>
                  <a:lnTo>
                    <a:pt x="798225" y="152564"/>
                  </a:lnTo>
                  <a:lnTo>
                    <a:pt x="821593" y="188930"/>
                  </a:lnTo>
                  <a:lnTo>
                    <a:pt x="836755" y="229449"/>
                  </a:lnTo>
                  <a:lnTo>
                    <a:pt x="842453" y="274153"/>
                  </a:lnTo>
                  <a:lnTo>
                    <a:pt x="836249" y="318775"/>
                  </a:lnTo>
                  <a:lnTo>
                    <a:pt x="820736" y="359194"/>
                  </a:lnTo>
                  <a:lnTo>
                    <a:pt x="797148" y="395445"/>
                  </a:lnTo>
                  <a:lnTo>
                    <a:pt x="766716" y="427567"/>
                  </a:lnTo>
                  <a:lnTo>
                    <a:pt x="730674" y="455595"/>
                  </a:lnTo>
                  <a:lnTo>
                    <a:pt x="690254" y="479567"/>
                  </a:lnTo>
                  <a:lnTo>
                    <a:pt x="681283" y="483676"/>
                  </a:lnTo>
                  <a:lnTo>
                    <a:pt x="697552" y="483676"/>
                  </a:lnTo>
                  <a:lnTo>
                    <a:pt x="751248" y="450214"/>
                  </a:lnTo>
                  <a:lnTo>
                    <a:pt x="785384" y="420310"/>
                  </a:lnTo>
                  <a:lnTo>
                    <a:pt x="813524" y="386332"/>
                  </a:lnTo>
                  <a:lnTo>
                    <a:pt x="834438" y="348254"/>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60" y="6829"/>
                  </a:lnTo>
                  <a:close/>
                </a:path>
              </a:pathLst>
            </a:custGeom>
            <a:solidFill>
              <a:srgbClr val="000000"/>
            </a:solidFill>
          </p:spPr>
          <p:txBody>
            <a:bodyPr wrap="square" lIns="0" tIns="0" rIns="0" bIns="0" rtlCol="0"/>
            <a:lstStyle/>
            <a:p>
              <a:endParaRPr/>
            </a:p>
          </p:txBody>
        </p:sp>
      </p:grpSp>
      <p:sp>
        <p:nvSpPr>
          <p:cNvPr id="56" name="object 6"/>
          <p:cNvSpPr txBox="1"/>
          <p:nvPr/>
        </p:nvSpPr>
        <p:spPr>
          <a:xfrm>
            <a:off x="8353690"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acq1</a:t>
            </a:r>
            <a:endParaRPr sz="1724">
              <a:latin typeface="Times New Roman"/>
              <a:cs typeface="Times New Roman"/>
            </a:endParaRPr>
          </a:p>
        </p:txBody>
      </p:sp>
      <p:grpSp>
        <p:nvGrpSpPr>
          <p:cNvPr id="57" name="object 7"/>
          <p:cNvGrpSpPr/>
          <p:nvPr/>
        </p:nvGrpSpPr>
        <p:grpSpPr>
          <a:xfrm>
            <a:off x="10218777" y="3509858"/>
            <a:ext cx="771669" cy="439143"/>
            <a:chOff x="6005281" y="2075674"/>
            <a:chExt cx="850265" cy="483870"/>
          </a:xfrm>
        </p:grpSpPr>
        <p:pic>
          <p:nvPicPr>
            <p:cNvPr id="58" name="object 8"/>
            <p:cNvPicPr/>
            <p:nvPr/>
          </p:nvPicPr>
          <p:blipFill>
            <a:blip r:embed="rId17" cstate="print"/>
            <a:stretch>
              <a:fillRect/>
            </a:stretch>
          </p:blipFill>
          <p:spPr>
            <a:xfrm>
              <a:off x="6008892" y="2077687"/>
              <a:ext cx="842453" cy="481664"/>
            </a:xfrm>
            <a:prstGeom prst="rect">
              <a:avLst/>
            </a:prstGeom>
          </p:spPr>
        </p:pic>
        <p:sp>
          <p:nvSpPr>
            <p:cNvPr id="59" name="object 9"/>
            <p:cNvSpPr/>
            <p:nvPr/>
          </p:nvSpPr>
          <p:spPr>
            <a:xfrm>
              <a:off x="6005281" y="2075674"/>
              <a:ext cx="850265" cy="483870"/>
            </a:xfrm>
            <a:custGeom>
              <a:avLst/>
              <a:gdLst/>
              <a:ahLst/>
              <a:cxnLst/>
              <a:rect l="l" t="t" r="r" b="b"/>
              <a:pathLst>
                <a:path w="850265" h="48386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9"/>
                  </a:lnTo>
                  <a:lnTo>
                    <a:pt x="11021" y="333061"/>
                  </a:lnTo>
                  <a:lnTo>
                    <a:pt x="29809" y="374064"/>
                  </a:lnTo>
                  <a:lnTo>
                    <a:pt x="56369" y="410497"/>
                  </a:lnTo>
                  <a:lnTo>
                    <a:pt x="89505" y="442450"/>
                  </a:lnTo>
                  <a:lnTo>
                    <a:pt x="128020" y="470012"/>
                  </a:lnTo>
                  <a:lnTo>
                    <a:pt x="153102" y="483676"/>
                  </a:lnTo>
                  <a:lnTo>
                    <a:pt x="168338" y="483676"/>
                  </a:lnTo>
                  <a:lnTo>
                    <a:pt x="166550" y="482887"/>
                  </a:lnTo>
                  <a:lnTo>
                    <a:pt x="126863" y="460304"/>
                  </a:lnTo>
                  <a:lnTo>
                    <a:pt x="91052" y="433816"/>
                  </a:lnTo>
                  <a:lnTo>
                    <a:pt x="60209" y="403351"/>
                  </a:lnTo>
                  <a:lnTo>
                    <a:pt x="35428" y="368840"/>
                  </a:lnTo>
                  <a:lnTo>
                    <a:pt x="17802" y="330212"/>
                  </a:lnTo>
                  <a:lnTo>
                    <a:pt x="8425" y="287399"/>
                  </a:lnTo>
                  <a:lnTo>
                    <a:pt x="8425" y="272948"/>
                  </a:lnTo>
                  <a:lnTo>
                    <a:pt x="14475" y="228337"/>
                  </a:lnTo>
                  <a:lnTo>
                    <a:pt x="29911" y="187923"/>
                  </a:lnTo>
                  <a:lnTo>
                    <a:pt x="53483" y="151672"/>
                  </a:lnTo>
                  <a:lnTo>
                    <a:pt x="83852" y="119647"/>
                  </a:lnTo>
                  <a:lnTo>
                    <a:pt x="120053" y="91512"/>
                  </a:lnTo>
                  <a:lnTo>
                    <a:pt x="160555" y="67533"/>
                  </a:lnTo>
                  <a:lnTo>
                    <a:pt x="204206" y="47574"/>
                  </a:lnTo>
                  <a:lnTo>
                    <a:pt x="249758" y="31599"/>
                  </a:lnTo>
                  <a:lnTo>
                    <a:pt x="295965" y="19572"/>
                  </a:lnTo>
                  <a:lnTo>
                    <a:pt x="340938" y="11573"/>
                  </a:lnTo>
                  <a:lnTo>
                    <a:pt x="340401" y="11573"/>
                  </a:lnTo>
                  <a:lnTo>
                    <a:pt x="384872" y="7269"/>
                  </a:lnTo>
                  <a:lnTo>
                    <a:pt x="380547" y="7269"/>
                  </a:lnTo>
                  <a:lnTo>
                    <a:pt x="522570" y="6829"/>
                  </a:lnTo>
                  <a:lnTo>
                    <a:pt x="520649" y="6495"/>
                  </a:lnTo>
                  <a:lnTo>
                    <a:pt x="479157" y="1976"/>
                  </a:lnTo>
                  <a:lnTo>
                    <a:pt x="437202" y="0"/>
                  </a:lnTo>
                  <a:close/>
                </a:path>
                <a:path w="850265" h="483869">
                  <a:moveTo>
                    <a:pt x="522570" y="6829"/>
                  </a:moveTo>
                  <a:lnTo>
                    <a:pt x="426040" y="6829"/>
                  </a:lnTo>
                  <a:lnTo>
                    <a:pt x="466696" y="7269"/>
                  </a:lnTo>
                  <a:lnTo>
                    <a:pt x="510460" y="11573"/>
                  </a:lnTo>
                  <a:lnTo>
                    <a:pt x="556075" y="19771"/>
                  </a:lnTo>
                  <a:lnTo>
                    <a:pt x="602283" y="31897"/>
                  </a:lnTo>
                  <a:lnTo>
                    <a:pt x="647828" y="47982"/>
                  </a:lnTo>
                  <a:lnTo>
                    <a:pt x="691451" y="68060"/>
                  </a:lnTo>
                  <a:lnTo>
                    <a:pt x="731897" y="92161"/>
                  </a:lnTo>
                  <a:lnTo>
                    <a:pt x="767908" y="120318"/>
                  </a:lnTo>
                  <a:lnTo>
                    <a:pt x="798226" y="152564"/>
                  </a:lnTo>
                  <a:lnTo>
                    <a:pt x="821594" y="188930"/>
                  </a:lnTo>
                  <a:lnTo>
                    <a:pt x="836756" y="229449"/>
                  </a:lnTo>
                  <a:lnTo>
                    <a:pt x="842454" y="274153"/>
                  </a:lnTo>
                  <a:lnTo>
                    <a:pt x="836250" y="318775"/>
                  </a:lnTo>
                  <a:lnTo>
                    <a:pt x="820738" y="359194"/>
                  </a:lnTo>
                  <a:lnTo>
                    <a:pt x="797150" y="395445"/>
                  </a:lnTo>
                  <a:lnTo>
                    <a:pt x="766718" y="427567"/>
                  </a:lnTo>
                  <a:lnTo>
                    <a:pt x="730676" y="455595"/>
                  </a:lnTo>
                  <a:lnTo>
                    <a:pt x="690255" y="479567"/>
                  </a:lnTo>
                  <a:lnTo>
                    <a:pt x="681284" y="483676"/>
                  </a:lnTo>
                  <a:lnTo>
                    <a:pt x="697553" y="483676"/>
                  </a:lnTo>
                  <a:lnTo>
                    <a:pt x="751249" y="450214"/>
                  </a:lnTo>
                  <a:lnTo>
                    <a:pt x="785385" y="420310"/>
                  </a:lnTo>
                  <a:lnTo>
                    <a:pt x="813525" y="386332"/>
                  </a:lnTo>
                  <a:lnTo>
                    <a:pt x="834440" y="348254"/>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70" y="6829"/>
                  </a:lnTo>
                  <a:close/>
                </a:path>
              </a:pathLst>
            </a:custGeom>
            <a:solidFill>
              <a:srgbClr val="000000"/>
            </a:solidFill>
          </p:spPr>
          <p:txBody>
            <a:bodyPr wrap="square" lIns="0" tIns="0" rIns="0" bIns="0" rtlCol="0"/>
            <a:lstStyle/>
            <a:p>
              <a:endParaRPr/>
            </a:p>
          </p:txBody>
        </p:sp>
      </p:grpSp>
      <p:sp>
        <p:nvSpPr>
          <p:cNvPr id="60" name="object 10"/>
          <p:cNvSpPr txBox="1"/>
          <p:nvPr/>
        </p:nvSpPr>
        <p:spPr>
          <a:xfrm>
            <a:off x="10374365" y="3607253"/>
            <a:ext cx="459889"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acq2</a:t>
            </a:r>
            <a:endParaRPr sz="1724">
              <a:latin typeface="Times New Roman"/>
              <a:cs typeface="Times New Roman"/>
            </a:endParaRPr>
          </a:p>
        </p:txBody>
      </p:sp>
      <p:grpSp>
        <p:nvGrpSpPr>
          <p:cNvPr id="61" name="object 11"/>
          <p:cNvGrpSpPr/>
          <p:nvPr/>
        </p:nvGrpSpPr>
        <p:grpSpPr>
          <a:xfrm>
            <a:off x="8198104" y="3948825"/>
            <a:ext cx="2653873" cy="823536"/>
            <a:chOff x="3778798" y="2559350"/>
            <a:chExt cx="2924175" cy="907415"/>
          </a:xfrm>
        </p:grpSpPr>
        <p:pic>
          <p:nvPicPr>
            <p:cNvPr id="62" name="object 12"/>
            <p:cNvPicPr/>
            <p:nvPr/>
          </p:nvPicPr>
          <p:blipFill>
            <a:blip r:embed="rId18" cstate="print"/>
            <a:stretch>
              <a:fillRect/>
            </a:stretch>
          </p:blipFill>
          <p:spPr>
            <a:xfrm>
              <a:off x="3939256" y="2559350"/>
              <a:ext cx="529258" cy="60209"/>
            </a:xfrm>
            <a:prstGeom prst="rect">
              <a:avLst/>
            </a:prstGeom>
          </p:spPr>
        </p:pic>
        <p:sp>
          <p:nvSpPr>
            <p:cNvPr id="63" name="object 13"/>
            <p:cNvSpPr/>
            <p:nvPr/>
          </p:nvSpPr>
          <p:spPr>
            <a:xfrm>
              <a:off x="3931899"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5" y="56596"/>
                  </a:lnTo>
                  <a:lnTo>
                    <a:pt x="231752" y="55980"/>
                  </a:lnTo>
                  <a:lnTo>
                    <a:pt x="189823" y="51949"/>
                  </a:lnTo>
                  <a:lnTo>
                    <a:pt x="189496"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1" y="51949"/>
                  </a:lnTo>
                  <a:lnTo>
                    <a:pt x="312534" y="56190"/>
                  </a:lnTo>
                  <a:lnTo>
                    <a:pt x="271735"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4" name="object 14"/>
            <p:cNvPicPr/>
            <p:nvPr/>
          </p:nvPicPr>
          <p:blipFill>
            <a:blip r:embed="rId18" cstate="print"/>
            <a:stretch>
              <a:fillRect/>
            </a:stretch>
          </p:blipFill>
          <p:spPr>
            <a:xfrm>
              <a:off x="6165740" y="2559350"/>
              <a:ext cx="529259" cy="60209"/>
            </a:xfrm>
            <a:prstGeom prst="rect">
              <a:avLst/>
            </a:prstGeom>
          </p:spPr>
        </p:pic>
        <p:sp>
          <p:nvSpPr>
            <p:cNvPr id="65" name="object 15"/>
            <p:cNvSpPr/>
            <p:nvPr/>
          </p:nvSpPr>
          <p:spPr>
            <a:xfrm>
              <a:off x="6158383" y="2559350"/>
              <a:ext cx="544830" cy="64769"/>
            </a:xfrm>
            <a:custGeom>
              <a:avLst/>
              <a:gdLst/>
              <a:ahLst/>
              <a:cxnLst/>
              <a:rect l="l" t="t" r="r" b="b"/>
              <a:pathLst>
                <a:path w="544829" h="64769">
                  <a:moveTo>
                    <a:pt x="15236" y="0"/>
                  </a:moveTo>
                  <a:lnTo>
                    <a:pt x="0" y="0"/>
                  </a:lnTo>
                  <a:lnTo>
                    <a:pt x="17615" y="9596"/>
                  </a:lnTo>
                  <a:lnTo>
                    <a:pt x="63297" y="28644"/>
                  </a:lnTo>
                  <a:lnTo>
                    <a:pt x="110768" y="43568"/>
                  </a:lnTo>
                  <a:lnTo>
                    <a:pt x="158831" y="54459"/>
                  </a:lnTo>
                  <a:lnTo>
                    <a:pt x="206289" y="61405"/>
                  </a:lnTo>
                  <a:lnTo>
                    <a:pt x="251944" y="64496"/>
                  </a:lnTo>
                  <a:lnTo>
                    <a:pt x="294601" y="63821"/>
                  </a:lnTo>
                  <a:lnTo>
                    <a:pt x="336279" y="61756"/>
                  </a:lnTo>
                  <a:lnTo>
                    <a:pt x="374576" y="56596"/>
                  </a:lnTo>
                  <a:lnTo>
                    <a:pt x="271734" y="56596"/>
                  </a:lnTo>
                  <a:lnTo>
                    <a:pt x="231751" y="55980"/>
                  </a:lnTo>
                  <a:lnTo>
                    <a:pt x="189823" y="51949"/>
                  </a:lnTo>
                  <a:lnTo>
                    <a:pt x="189495" y="51949"/>
                  </a:lnTo>
                  <a:lnTo>
                    <a:pt x="144829" y="44220"/>
                  </a:lnTo>
                  <a:lnTo>
                    <a:pt x="100075" y="32936"/>
                  </a:lnTo>
                  <a:lnTo>
                    <a:pt x="55917" y="17956"/>
                  </a:lnTo>
                  <a:lnTo>
                    <a:pt x="15236" y="0"/>
                  </a:lnTo>
                  <a:close/>
                </a:path>
                <a:path w="544829" h="64769">
                  <a:moveTo>
                    <a:pt x="544451" y="0"/>
                  </a:moveTo>
                  <a:lnTo>
                    <a:pt x="528182" y="0"/>
                  </a:lnTo>
                  <a:lnTo>
                    <a:pt x="493588" y="15843"/>
                  </a:lnTo>
                  <a:lnTo>
                    <a:pt x="448111" y="31812"/>
                  </a:lnTo>
                  <a:lnTo>
                    <a:pt x="401954" y="43835"/>
                  </a:lnTo>
                  <a:lnTo>
                    <a:pt x="356350" y="51949"/>
                  </a:lnTo>
                  <a:lnTo>
                    <a:pt x="312533" y="56190"/>
                  </a:lnTo>
                  <a:lnTo>
                    <a:pt x="271734" y="56596"/>
                  </a:lnTo>
                  <a:lnTo>
                    <a:pt x="374576" y="56596"/>
                  </a:lnTo>
                  <a:lnTo>
                    <a:pt x="380567" y="55788"/>
                  </a:lnTo>
                  <a:lnTo>
                    <a:pt x="426238" y="45892"/>
                  </a:lnTo>
                  <a:lnTo>
                    <a:pt x="472061" y="32044"/>
                  </a:lnTo>
                  <a:lnTo>
                    <a:pt x="516806" y="14218"/>
                  </a:lnTo>
                  <a:lnTo>
                    <a:pt x="544451" y="0"/>
                  </a:lnTo>
                  <a:close/>
                </a:path>
              </a:pathLst>
            </a:custGeom>
            <a:solidFill>
              <a:srgbClr val="000000"/>
            </a:solidFill>
          </p:spPr>
          <p:txBody>
            <a:bodyPr wrap="square" lIns="0" tIns="0" rIns="0" bIns="0" rtlCol="0"/>
            <a:lstStyle/>
            <a:p>
              <a:endParaRPr/>
            </a:p>
          </p:txBody>
        </p:sp>
        <p:pic>
          <p:nvPicPr>
            <p:cNvPr id="66" name="object 16"/>
            <p:cNvPicPr/>
            <p:nvPr/>
          </p:nvPicPr>
          <p:blipFill>
            <a:blip r:embed="rId19" cstate="print"/>
            <a:stretch>
              <a:fillRect/>
            </a:stretch>
          </p:blipFill>
          <p:spPr>
            <a:xfrm>
              <a:off x="3782408" y="2920599"/>
              <a:ext cx="842453" cy="541873"/>
            </a:xfrm>
            <a:prstGeom prst="rect">
              <a:avLst/>
            </a:prstGeom>
          </p:spPr>
        </p:pic>
        <p:sp>
          <p:nvSpPr>
            <p:cNvPr id="67" name="object 17"/>
            <p:cNvSpPr/>
            <p:nvPr/>
          </p:nvSpPr>
          <p:spPr>
            <a:xfrm>
              <a:off x="3778798" y="2918588"/>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1"/>
                  </a:lnTo>
                  <a:lnTo>
                    <a:pt x="1202" y="287397"/>
                  </a:lnTo>
                  <a:lnTo>
                    <a:pt x="11020" y="333059"/>
                  </a:lnTo>
                  <a:lnTo>
                    <a:pt x="29808" y="374062"/>
                  </a:lnTo>
                  <a:lnTo>
                    <a:pt x="56368" y="410495"/>
                  </a:lnTo>
                  <a:lnTo>
                    <a:pt x="89504" y="442449"/>
                  </a:lnTo>
                  <a:lnTo>
                    <a:pt x="128018" y="470011"/>
                  </a:lnTo>
                  <a:lnTo>
                    <a:pt x="170716" y="493271"/>
                  </a:lnTo>
                  <a:lnTo>
                    <a:pt x="216398" y="512319"/>
                  </a:lnTo>
                  <a:lnTo>
                    <a:pt x="263869" y="527244"/>
                  </a:lnTo>
                  <a:lnTo>
                    <a:pt x="311932" y="538135"/>
                  </a:lnTo>
                  <a:lnTo>
                    <a:pt x="359390" y="545081"/>
                  </a:lnTo>
                  <a:lnTo>
                    <a:pt x="405045" y="548172"/>
                  </a:lnTo>
                  <a:lnTo>
                    <a:pt x="447702" y="547497"/>
                  </a:lnTo>
                  <a:lnTo>
                    <a:pt x="489380" y="545428"/>
                  </a:lnTo>
                  <a:lnTo>
                    <a:pt x="527628" y="540272"/>
                  </a:lnTo>
                  <a:lnTo>
                    <a:pt x="424836" y="540272"/>
                  </a:lnTo>
                  <a:lnTo>
                    <a:pt x="384853" y="539656"/>
                  </a:lnTo>
                  <a:lnTo>
                    <a:pt x="342929" y="535625"/>
                  </a:lnTo>
                  <a:lnTo>
                    <a:pt x="342599"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7"/>
                  </a:lnTo>
                  <a:lnTo>
                    <a:pt x="8423" y="272947"/>
                  </a:lnTo>
                  <a:lnTo>
                    <a:pt x="14474" y="228336"/>
                  </a:lnTo>
                  <a:lnTo>
                    <a:pt x="29909" y="187923"/>
                  </a:lnTo>
                  <a:lnTo>
                    <a:pt x="53482" y="151671"/>
                  </a:lnTo>
                  <a:lnTo>
                    <a:pt x="83850" y="119646"/>
                  </a:lnTo>
                  <a:lnTo>
                    <a:pt x="120051" y="91511"/>
                  </a:lnTo>
                  <a:lnTo>
                    <a:pt x="160554" y="67532"/>
                  </a:lnTo>
                  <a:lnTo>
                    <a:pt x="204204" y="47573"/>
                  </a:lnTo>
                  <a:lnTo>
                    <a:pt x="249757" y="31597"/>
                  </a:lnTo>
                  <a:lnTo>
                    <a:pt x="295964" y="19571"/>
                  </a:lnTo>
                  <a:lnTo>
                    <a:pt x="340934" y="11572"/>
                  </a:lnTo>
                  <a:lnTo>
                    <a:pt x="340395" y="11572"/>
                  </a:lnTo>
                  <a:lnTo>
                    <a:pt x="384868" y="7268"/>
                  </a:lnTo>
                  <a:lnTo>
                    <a:pt x="380518" y="7268"/>
                  </a:lnTo>
                  <a:lnTo>
                    <a:pt x="522551" y="6828"/>
                  </a:lnTo>
                  <a:lnTo>
                    <a:pt x="520639" y="6495"/>
                  </a:lnTo>
                  <a:lnTo>
                    <a:pt x="479148" y="1976"/>
                  </a:lnTo>
                  <a:lnTo>
                    <a:pt x="437194" y="0"/>
                  </a:lnTo>
                  <a:close/>
                </a:path>
                <a:path w="850264" h="548639">
                  <a:moveTo>
                    <a:pt x="522551" y="6828"/>
                  </a:moveTo>
                  <a:lnTo>
                    <a:pt x="426039" y="6828"/>
                  </a:lnTo>
                  <a:lnTo>
                    <a:pt x="466695" y="7268"/>
                  </a:lnTo>
                  <a:lnTo>
                    <a:pt x="510459" y="11572"/>
                  </a:lnTo>
                  <a:lnTo>
                    <a:pt x="556073" y="19770"/>
                  </a:lnTo>
                  <a:lnTo>
                    <a:pt x="602282" y="31896"/>
                  </a:lnTo>
                  <a:lnTo>
                    <a:pt x="647826" y="47982"/>
                  </a:lnTo>
                  <a:lnTo>
                    <a:pt x="691450" y="68059"/>
                  </a:lnTo>
                  <a:lnTo>
                    <a:pt x="731896" y="92160"/>
                  </a:lnTo>
                  <a:lnTo>
                    <a:pt x="767906" y="120317"/>
                  </a:lnTo>
                  <a:lnTo>
                    <a:pt x="798225" y="152563"/>
                  </a:lnTo>
                  <a:lnTo>
                    <a:pt x="821593" y="188929"/>
                  </a:lnTo>
                  <a:lnTo>
                    <a:pt x="836755" y="229448"/>
                  </a:lnTo>
                  <a:lnTo>
                    <a:pt x="842453" y="274151"/>
                  </a:lnTo>
                  <a:lnTo>
                    <a:pt x="836249" y="318774"/>
                  </a:lnTo>
                  <a:lnTo>
                    <a:pt x="820736" y="359193"/>
                  </a:lnTo>
                  <a:lnTo>
                    <a:pt x="797148" y="395444"/>
                  </a:lnTo>
                  <a:lnTo>
                    <a:pt x="766716" y="427566"/>
                  </a:lnTo>
                  <a:lnTo>
                    <a:pt x="730674" y="455595"/>
                  </a:lnTo>
                  <a:lnTo>
                    <a:pt x="690254" y="479567"/>
                  </a:lnTo>
                  <a:lnTo>
                    <a:pt x="646689" y="499519"/>
                  </a:lnTo>
                  <a:lnTo>
                    <a:pt x="601212" y="515488"/>
                  </a:lnTo>
                  <a:lnTo>
                    <a:pt x="555055" y="527512"/>
                  </a:lnTo>
                  <a:lnTo>
                    <a:pt x="509452" y="535625"/>
                  </a:lnTo>
                  <a:lnTo>
                    <a:pt x="465635" y="539867"/>
                  </a:lnTo>
                  <a:lnTo>
                    <a:pt x="424836" y="540272"/>
                  </a:lnTo>
                  <a:lnTo>
                    <a:pt x="527628" y="540272"/>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1" y="6828"/>
                  </a:lnTo>
                  <a:close/>
                </a:path>
              </a:pathLst>
            </a:custGeom>
            <a:solidFill>
              <a:srgbClr val="000000"/>
            </a:solidFill>
          </p:spPr>
          <p:txBody>
            <a:bodyPr wrap="square" lIns="0" tIns="0" rIns="0" bIns="0" rtlCol="0"/>
            <a:lstStyle/>
            <a:p>
              <a:endParaRPr/>
            </a:p>
          </p:txBody>
        </p:sp>
      </p:grpSp>
      <p:sp>
        <p:nvSpPr>
          <p:cNvPr id="68" name="object 18"/>
          <p:cNvSpPr txBox="1"/>
          <p:nvPr/>
        </p:nvSpPr>
        <p:spPr>
          <a:xfrm>
            <a:off x="8305631"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edge1</a:t>
            </a:r>
            <a:endParaRPr sz="1724">
              <a:latin typeface="Times New Roman"/>
              <a:cs typeface="Times New Roman"/>
            </a:endParaRPr>
          </a:p>
        </p:txBody>
      </p:sp>
      <p:grpSp>
        <p:nvGrpSpPr>
          <p:cNvPr id="69" name="object 19"/>
          <p:cNvGrpSpPr/>
          <p:nvPr/>
        </p:nvGrpSpPr>
        <p:grpSpPr>
          <a:xfrm>
            <a:off x="10218777" y="4274856"/>
            <a:ext cx="771669" cy="497925"/>
            <a:chOff x="6005281" y="2918588"/>
            <a:chExt cx="850265" cy="548640"/>
          </a:xfrm>
        </p:grpSpPr>
        <p:pic>
          <p:nvPicPr>
            <p:cNvPr id="70" name="object 20"/>
            <p:cNvPicPr/>
            <p:nvPr/>
          </p:nvPicPr>
          <p:blipFill>
            <a:blip r:embed="rId19" cstate="print"/>
            <a:stretch>
              <a:fillRect/>
            </a:stretch>
          </p:blipFill>
          <p:spPr>
            <a:xfrm>
              <a:off x="6008892" y="2920599"/>
              <a:ext cx="842453" cy="541873"/>
            </a:xfrm>
            <a:prstGeom prst="rect">
              <a:avLst/>
            </a:prstGeom>
          </p:spPr>
        </p:pic>
        <p:sp>
          <p:nvSpPr>
            <p:cNvPr id="71" name="object 21"/>
            <p:cNvSpPr/>
            <p:nvPr/>
          </p:nvSpPr>
          <p:spPr>
            <a:xfrm>
              <a:off x="6005281" y="2918588"/>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1"/>
                  </a:lnTo>
                  <a:lnTo>
                    <a:pt x="15369" y="204799"/>
                  </a:lnTo>
                  <a:lnTo>
                    <a:pt x="0" y="274151"/>
                  </a:lnTo>
                  <a:lnTo>
                    <a:pt x="1203" y="287397"/>
                  </a:lnTo>
                  <a:lnTo>
                    <a:pt x="11021" y="333059"/>
                  </a:lnTo>
                  <a:lnTo>
                    <a:pt x="29809" y="374062"/>
                  </a:lnTo>
                  <a:lnTo>
                    <a:pt x="56369" y="410495"/>
                  </a:lnTo>
                  <a:lnTo>
                    <a:pt x="89505" y="442449"/>
                  </a:lnTo>
                  <a:lnTo>
                    <a:pt x="128020" y="470011"/>
                  </a:lnTo>
                  <a:lnTo>
                    <a:pt x="170717" y="493271"/>
                  </a:lnTo>
                  <a:lnTo>
                    <a:pt x="216399" y="512319"/>
                  </a:lnTo>
                  <a:lnTo>
                    <a:pt x="263870" y="527244"/>
                  </a:lnTo>
                  <a:lnTo>
                    <a:pt x="311933" y="538135"/>
                  </a:lnTo>
                  <a:lnTo>
                    <a:pt x="359391" y="545081"/>
                  </a:lnTo>
                  <a:lnTo>
                    <a:pt x="405047" y="548172"/>
                  </a:lnTo>
                  <a:lnTo>
                    <a:pt x="447704" y="547497"/>
                  </a:lnTo>
                  <a:lnTo>
                    <a:pt x="489381" y="545428"/>
                  </a:lnTo>
                  <a:lnTo>
                    <a:pt x="527630" y="540272"/>
                  </a:lnTo>
                  <a:lnTo>
                    <a:pt x="424836" y="540272"/>
                  </a:lnTo>
                  <a:lnTo>
                    <a:pt x="384854" y="539656"/>
                  </a:lnTo>
                  <a:lnTo>
                    <a:pt x="342929" y="535625"/>
                  </a:lnTo>
                  <a:lnTo>
                    <a:pt x="342600"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7"/>
                  </a:lnTo>
                  <a:lnTo>
                    <a:pt x="8425" y="272947"/>
                  </a:lnTo>
                  <a:lnTo>
                    <a:pt x="14475" y="228336"/>
                  </a:lnTo>
                  <a:lnTo>
                    <a:pt x="29911" y="187923"/>
                  </a:lnTo>
                  <a:lnTo>
                    <a:pt x="53483" y="151671"/>
                  </a:lnTo>
                  <a:lnTo>
                    <a:pt x="83852" y="119646"/>
                  </a:lnTo>
                  <a:lnTo>
                    <a:pt x="120053" y="91511"/>
                  </a:lnTo>
                  <a:lnTo>
                    <a:pt x="160555" y="67532"/>
                  </a:lnTo>
                  <a:lnTo>
                    <a:pt x="204206" y="47573"/>
                  </a:lnTo>
                  <a:lnTo>
                    <a:pt x="249758" y="31597"/>
                  </a:lnTo>
                  <a:lnTo>
                    <a:pt x="295965" y="19571"/>
                  </a:lnTo>
                  <a:lnTo>
                    <a:pt x="340936" y="11572"/>
                  </a:lnTo>
                  <a:lnTo>
                    <a:pt x="340397" y="11572"/>
                  </a:lnTo>
                  <a:lnTo>
                    <a:pt x="384870" y="7268"/>
                  </a:lnTo>
                  <a:lnTo>
                    <a:pt x="380520" y="7268"/>
                  </a:lnTo>
                  <a:lnTo>
                    <a:pt x="522561" y="6828"/>
                  </a:lnTo>
                  <a:lnTo>
                    <a:pt x="520649" y="6495"/>
                  </a:lnTo>
                  <a:lnTo>
                    <a:pt x="479157" y="1976"/>
                  </a:lnTo>
                  <a:lnTo>
                    <a:pt x="437202" y="0"/>
                  </a:lnTo>
                  <a:close/>
                </a:path>
                <a:path w="850265" h="548639">
                  <a:moveTo>
                    <a:pt x="522561" y="6828"/>
                  </a:moveTo>
                  <a:lnTo>
                    <a:pt x="426040" y="6828"/>
                  </a:lnTo>
                  <a:lnTo>
                    <a:pt x="466696" y="7268"/>
                  </a:lnTo>
                  <a:lnTo>
                    <a:pt x="510460" y="11572"/>
                  </a:lnTo>
                  <a:lnTo>
                    <a:pt x="556075" y="19770"/>
                  </a:lnTo>
                  <a:lnTo>
                    <a:pt x="602283" y="31896"/>
                  </a:lnTo>
                  <a:lnTo>
                    <a:pt x="647828" y="47982"/>
                  </a:lnTo>
                  <a:lnTo>
                    <a:pt x="691451" y="68059"/>
                  </a:lnTo>
                  <a:lnTo>
                    <a:pt x="731897" y="92160"/>
                  </a:lnTo>
                  <a:lnTo>
                    <a:pt x="767908" y="120317"/>
                  </a:lnTo>
                  <a:lnTo>
                    <a:pt x="798226" y="152563"/>
                  </a:lnTo>
                  <a:lnTo>
                    <a:pt x="821594" y="188929"/>
                  </a:lnTo>
                  <a:lnTo>
                    <a:pt x="836756" y="229448"/>
                  </a:lnTo>
                  <a:lnTo>
                    <a:pt x="842454" y="274151"/>
                  </a:lnTo>
                  <a:lnTo>
                    <a:pt x="836250" y="318774"/>
                  </a:lnTo>
                  <a:lnTo>
                    <a:pt x="820738" y="359193"/>
                  </a:lnTo>
                  <a:lnTo>
                    <a:pt x="797150" y="395444"/>
                  </a:lnTo>
                  <a:lnTo>
                    <a:pt x="766718" y="427566"/>
                  </a:lnTo>
                  <a:lnTo>
                    <a:pt x="730676" y="455595"/>
                  </a:lnTo>
                  <a:lnTo>
                    <a:pt x="690255" y="479567"/>
                  </a:lnTo>
                  <a:lnTo>
                    <a:pt x="646690" y="499519"/>
                  </a:lnTo>
                  <a:lnTo>
                    <a:pt x="601213" y="515488"/>
                  </a:lnTo>
                  <a:lnTo>
                    <a:pt x="555056" y="527512"/>
                  </a:lnTo>
                  <a:lnTo>
                    <a:pt x="509453" y="535625"/>
                  </a:lnTo>
                  <a:lnTo>
                    <a:pt x="465635" y="539867"/>
                  </a:lnTo>
                  <a:lnTo>
                    <a:pt x="424836" y="540272"/>
                  </a:lnTo>
                  <a:lnTo>
                    <a:pt x="527630" y="540272"/>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2"/>
                  </a:lnTo>
                  <a:lnTo>
                    <a:pt x="842181" y="224530"/>
                  </a:lnTo>
                  <a:lnTo>
                    <a:pt x="813045" y="161878"/>
                  </a:lnTo>
                  <a:lnTo>
                    <a:pt x="767475" y="109470"/>
                  </a:lnTo>
                  <a:lnTo>
                    <a:pt x="708386" y="67290"/>
                  </a:lnTo>
                  <a:lnTo>
                    <a:pt x="638692" y="35325"/>
                  </a:lnTo>
                  <a:lnTo>
                    <a:pt x="600781" y="23168"/>
                  </a:lnTo>
                  <a:lnTo>
                    <a:pt x="561311" y="13559"/>
                  </a:lnTo>
                  <a:lnTo>
                    <a:pt x="522561" y="6828"/>
                  </a:lnTo>
                  <a:close/>
                </a:path>
              </a:pathLst>
            </a:custGeom>
            <a:solidFill>
              <a:srgbClr val="000000"/>
            </a:solidFill>
          </p:spPr>
          <p:txBody>
            <a:bodyPr wrap="square" lIns="0" tIns="0" rIns="0" bIns="0" rtlCol="0"/>
            <a:lstStyle/>
            <a:p>
              <a:endParaRPr/>
            </a:p>
          </p:txBody>
        </p:sp>
      </p:grpSp>
      <p:sp>
        <p:nvSpPr>
          <p:cNvPr id="72" name="object 22"/>
          <p:cNvSpPr txBox="1"/>
          <p:nvPr/>
        </p:nvSpPr>
        <p:spPr>
          <a:xfrm>
            <a:off x="10326305" y="4372250"/>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edge2</a:t>
            </a:r>
            <a:endParaRPr sz="1724">
              <a:latin typeface="Times New Roman"/>
              <a:cs typeface="Times New Roman"/>
            </a:endParaRPr>
          </a:p>
        </p:txBody>
      </p:sp>
      <p:grpSp>
        <p:nvGrpSpPr>
          <p:cNvPr id="73" name="object 23"/>
          <p:cNvGrpSpPr/>
          <p:nvPr/>
        </p:nvGrpSpPr>
        <p:grpSpPr>
          <a:xfrm>
            <a:off x="8556363" y="4003469"/>
            <a:ext cx="2433726" cy="1534117"/>
            <a:chOff x="4173547" y="2619560"/>
            <a:chExt cx="2681605" cy="1690370"/>
          </a:xfrm>
        </p:grpSpPr>
        <p:sp>
          <p:nvSpPr>
            <p:cNvPr id="74" name="object 24"/>
            <p:cNvSpPr/>
            <p:nvPr/>
          </p:nvSpPr>
          <p:spPr>
            <a:xfrm>
              <a:off x="4173537" y="2619565"/>
              <a:ext cx="2287270" cy="301625"/>
            </a:xfrm>
            <a:custGeom>
              <a:avLst/>
              <a:gdLst/>
              <a:ahLst/>
              <a:cxnLst/>
              <a:rect l="l" t="t" r="r" b="b"/>
              <a:pathLst>
                <a:path w="2287270" h="301625">
                  <a:moveTo>
                    <a:pt x="60185" y="201091"/>
                  </a:moveTo>
                  <a:lnTo>
                    <a:pt x="38519" y="201091"/>
                  </a:lnTo>
                  <a:lnTo>
                    <a:pt x="38519" y="0"/>
                  </a:lnTo>
                  <a:lnTo>
                    <a:pt x="22872" y="0"/>
                  </a:lnTo>
                  <a:lnTo>
                    <a:pt x="22872" y="201091"/>
                  </a:lnTo>
                  <a:lnTo>
                    <a:pt x="0" y="201091"/>
                  </a:lnTo>
                  <a:lnTo>
                    <a:pt x="30086" y="301040"/>
                  </a:lnTo>
                  <a:lnTo>
                    <a:pt x="57277" y="210731"/>
                  </a:lnTo>
                  <a:lnTo>
                    <a:pt x="60185" y="201091"/>
                  </a:lnTo>
                  <a:close/>
                </a:path>
                <a:path w="2287270" h="301625">
                  <a:moveTo>
                    <a:pt x="2286660" y="201091"/>
                  </a:moveTo>
                  <a:lnTo>
                    <a:pt x="2264994" y="201091"/>
                  </a:lnTo>
                  <a:lnTo>
                    <a:pt x="2264994" y="0"/>
                  </a:lnTo>
                  <a:lnTo>
                    <a:pt x="2249360" y="0"/>
                  </a:lnTo>
                  <a:lnTo>
                    <a:pt x="2249360" y="201091"/>
                  </a:lnTo>
                  <a:lnTo>
                    <a:pt x="2226487" y="201091"/>
                  </a:lnTo>
                  <a:lnTo>
                    <a:pt x="2256574" y="301040"/>
                  </a:lnTo>
                  <a:lnTo>
                    <a:pt x="2283764" y="210731"/>
                  </a:lnTo>
                  <a:lnTo>
                    <a:pt x="2286660" y="201091"/>
                  </a:lnTo>
                  <a:close/>
                </a:path>
              </a:pathLst>
            </a:custGeom>
            <a:solidFill>
              <a:srgbClr val="000000"/>
            </a:solidFill>
          </p:spPr>
          <p:txBody>
            <a:bodyPr wrap="square" lIns="0" tIns="0" rIns="0" bIns="0" rtlCol="0"/>
            <a:lstStyle/>
            <a:p>
              <a:endParaRPr/>
            </a:p>
          </p:txBody>
        </p:sp>
        <p:pic>
          <p:nvPicPr>
            <p:cNvPr id="75" name="object 25"/>
            <p:cNvPicPr/>
            <p:nvPr/>
          </p:nvPicPr>
          <p:blipFill>
            <a:blip r:embed="rId20" cstate="print"/>
            <a:stretch>
              <a:fillRect/>
            </a:stretch>
          </p:blipFill>
          <p:spPr>
            <a:xfrm>
              <a:off x="6008891" y="3763514"/>
              <a:ext cx="842453" cy="541873"/>
            </a:xfrm>
            <a:prstGeom prst="rect">
              <a:avLst/>
            </a:prstGeom>
          </p:spPr>
        </p:pic>
        <p:sp>
          <p:nvSpPr>
            <p:cNvPr id="76" name="object 26"/>
            <p:cNvSpPr/>
            <p:nvPr/>
          </p:nvSpPr>
          <p:spPr>
            <a:xfrm>
              <a:off x="6005281" y="3761502"/>
              <a:ext cx="850265" cy="548640"/>
            </a:xfrm>
            <a:custGeom>
              <a:avLst/>
              <a:gdLst/>
              <a:ahLst/>
              <a:cxnLst/>
              <a:rect l="l" t="t" r="r" b="b"/>
              <a:pathLst>
                <a:path w="850265" h="548639">
                  <a:moveTo>
                    <a:pt x="437202" y="0"/>
                  </a:moveTo>
                  <a:lnTo>
                    <a:pt x="395147" y="563"/>
                  </a:lnTo>
                  <a:lnTo>
                    <a:pt x="353357" y="3665"/>
                  </a:lnTo>
                  <a:lnTo>
                    <a:pt x="312195" y="9304"/>
                  </a:lnTo>
                  <a:lnTo>
                    <a:pt x="272028" y="17478"/>
                  </a:lnTo>
                  <a:lnTo>
                    <a:pt x="233218" y="28184"/>
                  </a:lnTo>
                  <a:lnTo>
                    <a:pt x="196132" y="41422"/>
                  </a:lnTo>
                  <a:lnTo>
                    <a:pt x="161132" y="57189"/>
                  </a:lnTo>
                  <a:lnTo>
                    <a:pt x="98851" y="96303"/>
                  </a:lnTo>
                  <a:lnTo>
                    <a:pt x="49291" y="145512"/>
                  </a:lnTo>
                  <a:lnTo>
                    <a:pt x="15369" y="204800"/>
                  </a:lnTo>
                  <a:lnTo>
                    <a:pt x="0" y="274153"/>
                  </a:lnTo>
                  <a:lnTo>
                    <a:pt x="1203" y="287398"/>
                  </a:lnTo>
                  <a:lnTo>
                    <a:pt x="11021" y="333059"/>
                  </a:lnTo>
                  <a:lnTo>
                    <a:pt x="29809" y="374062"/>
                  </a:lnTo>
                  <a:lnTo>
                    <a:pt x="56369" y="410496"/>
                  </a:lnTo>
                  <a:lnTo>
                    <a:pt x="89505" y="442449"/>
                  </a:lnTo>
                  <a:lnTo>
                    <a:pt x="128020" y="470011"/>
                  </a:lnTo>
                  <a:lnTo>
                    <a:pt x="170717" y="493272"/>
                  </a:lnTo>
                  <a:lnTo>
                    <a:pt x="216399" y="512320"/>
                  </a:lnTo>
                  <a:lnTo>
                    <a:pt x="263870" y="527245"/>
                  </a:lnTo>
                  <a:lnTo>
                    <a:pt x="311933" y="538136"/>
                  </a:lnTo>
                  <a:lnTo>
                    <a:pt x="359391" y="545082"/>
                  </a:lnTo>
                  <a:lnTo>
                    <a:pt x="405047" y="548173"/>
                  </a:lnTo>
                  <a:lnTo>
                    <a:pt x="447704" y="547497"/>
                  </a:lnTo>
                  <a:lnTo>
                    <a:pt x="489381" y="545429"/>
                  </a:lnTo>
                  <a:lnTo>
                    <a:pt x="527638" y="540271"/>
                  </a:lnTo>
                  <a:lnTo>
                    <a:pt x="424836" y="540271"/>
                  </a:lnTo>
                  <a:lnTo>
                    <a:pt x="384854" y="539655"/>
                  </a:lnTo>
                  <a:lnTo>
                    <a:pt x="342925" y="535625"/>
                  </a:lnTo>
                  <a:lnTo>
                    <a:pt x="342597" y="535625"/>
                  </a:lnTo>
                  <a:lnTo>
                    <a:pt x="297931" y="527896"/>
                  </a:lnTo>
                  <a:lnTo>
                    <a:pt x="253177" y="516612"/>
                  </a:lnTo>
                  <a:lnTo>
                    <a:pt x="209019" y="501632"/>
                  </a:lnTo>
                  <a:lnTo>
                    <a:pt x="166550" y="482886"/>
                  </a:lnTo>
                  <a:lnTo>
                    <a:pt x="126863" y="460303"/>
                  </a:lnTo>
                  <a:lnTo>
                    <a:pt x="91052" y="433815"/>
                  </a:lnTo>
                  <a:lnTo>
                    <a:pt x="60209" y="403350"/>
                  </a:lnTo>
                  <a:lnTo>
                    <a:pt x="35428" y="368839"/>
                  </a:lnTo>
                  <a:lnTo>
                    <a:pt x="17802" y="330211"/>
                  </a:lnTo>
                  <a:lnTo>
                    <a:pt x="8425" y="287398"/>
                  </a:lnTo>
                  <a:lnTo>
                    <a:pt x="8425" y="272948"/>
                  </a:lnTo>
                  <a:lnTo>
                    <a:pt x="14475" y="228337"/>
                  </a:lnTo>
                  <a:lnTo>
                    <a:pt x="29911" y="187923"/>
                  </a:lnTo>
                  <a:lnTo>
                    <a:pt x="53483" y="151672"/>
                  </a:lnTo>
                  <a:lnTo>
                    <a:pt x="83851" y="119647"/>
                  </a:lnTo>
                  <a:lnTo>
                    <a:pt x="120053" y="91512"/>
                  </a:lnTo>
                  <a:lnTo>
                    <a:pt x="160555" y="67532"/>
                  </a:lnTo>
                  <a:lnTo>
                    <a:pt x="204206" y="47573"/>
                  </a:lnTo>
                  <a:lnTo>
                    <a:pt x="249758" y="31598"/>
                  </a:lnTo>
                  <a:lnTo>
                    <a:pt x="295965" y="19571"/>
                  </a:lnTo>
                  <a:lnTo>
                    <a:pt x="340936" y="11572"/>
                  </a:lnTo>
                  <a:lnTo>
                    <a:pt x="340397" y="11572"/>
                  </a:lnTo>
                  <a:lnTo>
                    <a:pt x="384870" y="7268"/>
                  </a:lnTo>
                  <a:lnTo>
                    <a:pt x="380520" y="7268"/>
                  </a:lnTo>
                  <a:lnTo>
                    <a:pt x="522563" y="6828"/>
                  </a:lnTo>
                  <a:lnTo>
                    <a:pt x="520649" y="6495"/>
                  </a:lnTo>
                  <a:lnTo>
                    <a:pt x="479157" y="1976"/>
                  </a:lnTo>
                  <a:lnTo>
                    <a:pt x="437202" y="0"/>
                  </a:lnTo>
                  <a:close/>
                </a:path>
                <a:path w="850265" h="548639">
                  <a:moveTo>
                    <a:pt x="522563" y="6828"/>
                  </a:moveTo>
                  <a:lnTo>
                    <a:pt x="426040" y="6828"/>
                  </a:lnTo>
                  <a:lnTo>
                    <a:pt x="466696" y="7268"/>
                  </a:lnTo>
                  <a:lnTo>
                    <a:pt x="510460" y="11572"/>
                  </a:lnTo>
                  <a:lnTo>
                    <a:pt x="556075" y="19771"/>
                  </a:lnTo>
                  <a:lnTo>
                    <a:pt x="602283" y="31897"/>
                  </a:lnTo>
                  <a:lnTo>
                    <a:pt x="647828" y="47982"/>
                  </a:lnTo>
                  <a:lnTo>
                    <a:pt x="691451" y="68059"/>
                  </a:lnTo>
                  <a:lnTo>
                    <a:pt x="731897" y="92161"/>
                  </a:lnTo>
                  <a:lnTo>
                    <a:pt x="767908" y="120318"/>
                  </a:lnTo>
                  <a:lnTo>
                    <a:pt x="798226" y="152564"/>
                  </a:lnTo>
                  <a:lnTo>
                    <a:pt x="821594" y="188930"/>
                  </a:lnTo>
                  <a:lnTo>
                    <a:pt x="836756" y="229449"/>
                  </a:lnTo>
                  <a:lnTo>
                    <a:pt x="842454" y="274153"/>
                  </a:lnTo>
                  <a:lnTo>
                    <a:pt x="836250" y="318775"/>
                  </a:lnTo>
                  <a:lnTo>
                    <a:pt x="820738" y="359193"/>
                  </a:lnTo>
                  <a:lnTo>
                    <a:pt x="797150" y="395445"/>
                  </a:lnTo>
                  <a:lnTo>
                    <a:pt x="766718" y="427567"/>
                  </a:lnTo>
                  <a:lnTo>
                    <a:pt x="730676" y="455595"/>
                  </a:lnTo>
                  <a:lnTo>
                    <a:pt x="690255" y="479567"/>
                  </a:lnTo>
                  <a:lnTo>
                    <a:pt x="646690" y="499519"/>
                  </a:lnTo>
                  <a:lnTo>
                    <a:pt x="601213" y="515488"/>
                  </a:lnTo>
                  <a:lnTo>
                    <a:pt x="555056" y="527511"/>
                  </a:lnTo>
                  <a:lnTo>
                    <a:pt x="509453" y="535625"/>
                  </a:lnTo>
                  <a:lnTo>
                    <a:pt x="465635" y="539866"/>
                  </a:lnTo>
                  <a:lnTo>
                    <a:pt x="424836" y="540271"/>
                  </a:lnTo>
                  <a:lnTo>
                    <a:pt x="527638" y="540271"/>
                  </a:lnTo>
                  <a:lnTo>
                    <a:pt x="579340" y="529560"/>
                  </a:lnTo>
                  <a:lnTo>
                    <a:pt x="625163" y="515711"/>
                  </a:lnTo>
                  <a:lnTo>
                    <a:pt x="669909" y="497886"/>
                  </a:lnTo>
                  <a:lnTo>
                    <a:pt x="712347" y="476060"/>
                  </a:lnTo>
                  <a:lnTo>
                    <a:pt x="751249" y="450208"/>
                  </a:lnTo>
                  <a:lnTo>
                    <a:pt x="785385" y="420306"/>
                  </a:lnTo>
                  <a:lnTo>
                    <a:pt x="813525" y="386329"/>
                  </a:lnTo>
                  <a:lnTo>
                    <a:pt x="834440" y="348253"/>
                  </a:lnTo>
                  <a:lnTo>
                    <a:pt x="846899" y="306052"/>
                  </a:lnTo>
                  <a:lnTo>
                    <a:pt x="849674" y="259703"/>
                  </a:lnTo>
                  <a:lnTo>
                    <a:pt x="842181" y="224531"/>
                  </a:lnTo>
                  <a:lnTo>
                    <a:pt x="813045" y="161878"/>
                  </a:lnTo>
                  <a:lnTo>
                    <a:pt x="767475" y="109470"/>
                  </a:lnTo>
                  <a:lnTo>
                    <a:pt x="708386" y="67291"/>
                  </a:lnTo>
                  <a:lnTo>
                    <a:pt x="638692" y="35325"/>
                  </a:lnTo>
                  <a:lnTo>
                    <a:pt x="600781" y="23168"/>
                  </a:lnTo>
                  <a:lnTo>
                    <a:pt x="561311" y="13559"/>
                  </a:lnTo>
                  <a:lnTo>
                    <a:pt x="522563" y="6828"/>
                  </a:lnTo>
                  <a:close/>
                </a:path>
              </a:pathLst>
            </a:custGeom>
            <a:solidFill>
              <a:srgbClr val="000000"/>
            </a:solidFill>
          </p:spPr>
          <p:txBody>
            <a:bodyPr wrap="square" lIns="0" tIns="0" rIns="0" bIns="0" rtlCol="0"/>
            <a:lstStyle/>
            <a:p>
              <a:endParaRPr/>
            </a:p>
          </p:txBody>
        </p:sp>
      </p:grpSp>
      <p:sp>
        <p:nvSpPr>
          <p:cNvPr id="77" name="object 27"/>
          <p:cNvSpPr txBox="1"/>
          <p:nvPr/>
        </p:nvSpPr>
        <p:spPr>
          <a:xfrm>
            <a:off x="10326305" y="5137247"/>
            <a:ext cx="557285" cy="276386"/>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shape</a:t>
            </a:r>
            <a:endParaRPr sz="1724">
              <a:latin typeface="Times New Roman"/>
              <a:cs typeface="Times New Roman"/>
            </a:endParaRPr>
          </a:p>
        </p:txBody>
      </p:sp>
      <p:grpSp>
        <p:nvGrpSpPr>
          <p:cNvPr id="78" name="object 28"/>
          <p:cNvGrpSpPr/>
          <p:nvPr/>
        </p:nvGrpSpPr>
        <p:grpSpPr>
          <a:xfrm>
            <a:off x="8198103" y="4768466"/>
            <a:ext cx="2433726" cy="769364"/>
            <a:chOff x="3778798" y="3462473"/>
            <a:chExt cx="2681605" cy="847725"/>
          </a:xfrm>
        </p:grpSpPr>
        <p:sp>
          <p:nvSpPr>
            <p:cNvPr id="79" name="object 29"/>
            <p:cNvSpPr/>
            <p:nvPr/>
          </p:nvSpPr>
          <p:spPr>
            <a:xfrm>
              <a:off x="6400030" y="3462473"/>
              <a:ext cx="60325" cy="301625"/>
            </a:xfrm>
            <a:custGeom>
              <a:avLst/>
              <a:gdLst/>
              <a:ahLst/>
              <a:cxnLst/>
              <a:rect l="l" t="t" r="r" b="b"/>
              <a:pathLst>
                <a:path w="60325" h="301625">
                  <a:moveTo>
                    <a:pt x="22867" y="201095"/>
                  </a:moveTo>
                  <a:lnTo>
                    <a:pt x="0" y="201095"/>
                  </a:lnTo>
                  <a:lnTo>
                    <a:pt x="30087" y="301040"/>
                  </a:lnTo>
                  <a:lnTo>
                    <a:pt x="57275" y="210728"/>
                  </a:lnTo>
                  <a:lnTo>
                    <a:pt x="22867" y="210728"/>
                  </a:lnTo>
                  <a:lnTo>
                    <a:pt x="22867" y="201095"/>
                  </a:lnTo>
                  <a:close/>
                </a:path>
                <a:path w="60325" h="301625">
                  <a:moveTo>
                    <a:pt x="38512" y="0"/>
                  </a:moveTo>
                  <a:lnTo>
                    <a:pt x="22867" y="0"/>
                  </a:lnTo>
                  <a:lnTo>
                    <a:pt x="22867" y="210728"/>
                  </a:lnTo>
                  <a:lnTo>
                    <a:pt x="38512" y="210728"/>
                  </a:lnTo>
                  <a:lnTo>
                    <a:pt x="38512" y="0"/>
                  </a:lnTo>
                  <a:close/>
                </a:path>
                <a:path w="60325" h="301625">
                  <a:moveTo>
                    <a:pt x="60175" y="201095"/>
                  </a:moveTo>
                  <a:lnTo>
                    <a:pt x="38512" y="201095"/>
                  </a:lnTo>
                  <a:lnTo>
                    <a:pt x="38512" y="210728"/>
                  </a:lnTo>
                  <a:lnTo>
                    <a:pt x="57275" y="210728"/>
                  </a:lnTo>
                  <a:lnTo>
                    <a:pt x="60175" y="201095"/>
                  </a:lnTo>
                  <a:close/>
                </a:path>
              </a:pathLst>
            </a:custGeom>
            <a:solidFill>
              <a:srgbClr val="000000"/>
            </a:solidFill>
          </p:spPr>
          <p:txBody>
            <a:bodyPr wrap="square" lIns="0" tIns="0" rIns="0" bIns="0" rtlCol="0"/>
            <a:lstStyle/>
            <a:p>
              <a:endParaRPr/>
            </a:p>
          </p:txBody>
        </p:sp>
        <p:pic>
          <p:nvPicPr>
            <p:cNvPr id="80" name="object 30"/>
            <p:cNvPicPr/>
            <p:nvPr/>
          </p:nvPicPr>
          <p:blipFill>
            <a:blip r:embed="rId21" cstate="print"/>
            <a:stretch>
              <a:fillRect/>
            </a:stretch>
          </p:blipFill>
          <p:spPr>
            <a:xfrm>
              <a:off x="3782408" y="3763514"/>
              <a:ext cx="842453" cy="541873"/>
            </a:xfrm>
            <a:prstGeom prst="rect">
              <a:avLst/>
            </a:prstGeom>
          </p:spPr>
        </p:pic>
        <p:sp>
          <p:nvSpPr>
            <p:cNvPr id="81" name="object 31"/>
            <p:cNvSpPr/>
            <p:nvPr/>
          </p:nvSpPr>
          <p:spPr>
            <a:xfrm>
              <a:off x="3778798" y="3761503"/>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2"/>
                  </a:lnTo>
                  <a:lnTo>
                    <a:pt x="15369" y="204800"/>
                  </a:lnTo>
                  <a:lnTo>
                    <a:pt x="0" y="274153"/>
                  </a:lnTo>
                  <a:lnTo>
                    <a:pt x="1202" y="287398"/>
                  </a:lnTo>
                  <a:lnTo>
                    <a:pt x="11020" y="333059"/>
                  </a:lnTo>
                  <a:lnTo>
                    <a:pt x="29808" y="374062"/>
                  </a:lnTo>
                  <a:lnTo>
                    <a:pt x="56368" y="410496"/>
                  </a:lnTo>
                  <a:lnTo>
                    <a:pt x="89504" y="442449"/>
                  </a:lnTo>
                  <a:lnTo>
                    <a:pt x="128018" y="470011"/>
                  </a:lnTo>
                  <a:lnTo>
                    <a:pt x="170716" y="493272"/>
                  </a:lnTo>
                  <a:lnTo>
                    <a:pt x="216398" y="512320"/>
                  </a:lnTo>
                  <a:lnTo>
                    <a:pt x="263869" y="527245"/>
                  </a:lnTo>
                  <a:lnTo>
                    <a:pt x="311932" y="538136"/>
                  </a:lnTo>
                  <a:lnTo>
                    <a:pt x="359390" y="545082"/>
                  </a:lnTo>
                  <a:lnTo>
                    <a:pt x="405045" y="548173"/>
                  </a:lnTo>
                  <a:lnTo>
                    <a:pt x="447702" y="547497"/>
                  </a:lnTo>
                  <a:lnTo>
                    <a:pt x="489380" y="545429"/>
                  </a:lnTo>
                  <a:lnTo>
                    <a:pt x="527637" y="540271"/>
                  </a:lnTo>
                  <a:lnTo>
                    <a:pt x="424836" y="540271"/>
                  </a:lnTo>
                  <a:lnTo>
                    <a:pt x="384853" y="539655"/>
                  </a:lnTo>
                  <a:lnTo>
                    <a:pt x="342924" y="535625"/>
                  </a:lnTo>
                  <a:lnTo>
                    <a:pt x="342597"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2"/>
                  </a:lnTo>
                  <a:lnTo>
                    <a:pt x="83850" y="119647"/>
                  </a:lnTo>
                  <a:lnTo>
                    <a:pt x="120051" y="91512"/>
                  </a:lnTo>
                  <a:lnTo>
                    <a:pt x="160554" y="67532"/>
                  </a:lnTo>
                  <a:lnTo>
                    <a:pt x="204204" y="47573"/>
                  </a:lnTo>
                  <a:lnTo>
                    <a:pt x="249757" y="31598"/>
                  </a:lnTo>
                  <a:lnTo>
                    <a:pt x="295964" y="19571"/>
                  </a:lnTo>
                  <a:lnTo>
                    <a:pt x="340934" y="11572"/>
                  </a:lnTo>
                  <a:lnTo>
                    <a:pt x="340395" y="11572"/>
                  </a:lnTo>
                  <a:lnTo>
                    <a:pt x="384868" y="7268"/>
                  </a:lnTo>
                  <a:lnTo>
                    <a:pt x="380518" y="7268"/>
                  </a:lnTo>
                  <a:lnTo>
                    <a:pt x="522553" y="6828"/>
                  </a:lnTo>
                  <a:lnTo>
                    <a:pt x="520639" y="6495"/>
                  </a:lnTo>
                  <a:lnTo>
                    <a:pt x="479148" y="1976"/>
                  </a:lnTo>
                  <a:lnTo>
                    <a:pt x="437194" y="0"/>
                  </a:lnTo>
                  <a:close/>
                </a:path>
                <a:path w="850264" h="548639">
                  <a:moveTo>
                    <a:pt x="522553" y="6828"/>
                  </a:moveTo>
                  <a:lnTo>
                    <a:pt x="426039" y="6828"/>
                  </a:lnTo>
                  <a:lnTo>
                    <a:pt x="466695" y="7268"/>
                  </a:lnTo>
                  <a:lnTo>
                    <a:pt x="510459" y="11572"/>
                  </a:lnTo>
                  <a:lnTo>
                    <a:pt x="556073" y="19771"/>
                  </a:lnTo>
                  <a:lnTo>
                    <a:pt x="602282" y="31897"/>
                  </a:lnTo>
                  <a:lnTo>
                    <a:pt x="647826" y="47982"/>
                  </a:lnTo>
                  <a:lnTo>
                    <a:pt x="691450" y="68059"/>
                  </a:lnTo>
                  <a:lnTo>
                    <a:pt x="731896" y="92161"/>
                  </a:lnTo>
                  <a:lnTo>
                    <a:pt x="767906" y="120318"/>
                  </a:lnTo>
                  <a:lnTo>
                    <a:pt x="798225" y="152564"/>
                  </a:lnTo>
                  <a:lnTo>
                    <a:pt x="821593" y="188930"/>
                  </a:lnTo>
                  <a:lnTo>
                    <a:pt x="836755" y="229449"/>
                  </a:lnTo>
                  <a:lnTo>
                    <a:pt x="842453" y="274153"/>
                  </a:lnTo>
                  <a:lnTo>
                    <a:pt x="836249" y="318775"/>
                  </a:lnTo>
                  <a:lnTo>
                    <a:pt x="820736" y="359193"/>
                  </a:lnTo>
                  <a:lnTo>
                    <a:pt x="797148" y="395445"/>
                  </a:lnTo>
                  <a:lnTo>
                    <a:pt x="766716" y="427567"/>
                  </a:lnTo>
                  <a:lnTo>
                    <a:pt x="730674" y="455595"/>
                  </a:lnTo>
                  <a:lnTo>
                    <a:pt x="690254" y="479567"/>
                  </a:lnTo>
                  <a:lnTo>
                    <a:pt x="646689" y="499519"/>
                  </a:lnTo>
                  <a:lnTo>
                    <a:pt x="601212" y="515488"/>
                  </a:lnTo>
                  <a:lnTo>
                    <a:pt x="555055" y="527511"/>
                  </a:lnTo>
                  <a:lnTo>
                    <a:pt x="509452" y="535625"/>
                  </a:lnTo>
                  <a:lnTo>
                    <a:pt x="465635" y="539866"/>
                  </a:lnTo>
                  <a:lnTo>
                    <a:pt x="424836" y="540271"/>
                  </a:lnTo>
                  <a:lnTo>
                    <a:pt x="527637" y="540271"/>
                  </a:lnTo>
                  <a:lnTo>
                    <a:pt x="579339" y="529560"/>
                  </a:lnTo>
                  <a:lnTo>
                    <a:pt x="625162" y="515711"/>
                  </a:lnTo>
                  <a:lnTo>
                    <a:pt x="669907" y="497886"/>
                  </a:lnTo>
                  <a:lnTo>
                    <a:pt x="712346" y="476060"/>
                  </a:lnTo>
                  <a:lnTo>
                    <a:pt x="751248" y="450208"/>
                  </a:lnTo>
                  <a:lnTo>
                    <a:pt x="785384" y="420306"/>
                  </a:lnTo>
                  <a:lnTo>
                    <a:pt x="813524" y="386329"/>
                  </a:lnTo>
                  <a:lnTo>
                    <a:pt x="834438" y="348253"/>
                  </a:lnTo>
                  <a:lnTo>
                    <a:pt x="846898" y="306052"/>
                  </a:lnTo>
                  <a:lnTo>
                    <a:pt x="849673" y="259703"/>
                  </a:lnTo>
                  <a:lnTo>
                    <a:pt x="842177" y="224531"/>
                  </a:lnTo>
                  <a:lnTo>
                    <a:pt x="813039" y="161878"/>
                  </a:lnTo>
                  <a:lnTo>
                    <a:pt x="767467" y="109470"/>
                  </a:lnTo>
                  <a:lnTo>
                    <a:pt x="708376" y="67291"/>
                  </a:lnTo>
                  <a:lnTo>
                    <a:pt x="638682" y="35325"/>
                  </a:lnTo>
                  <a:lnTo>
                    <a:pt x="600771" y="23168"/>
                  </a:lnTo>
                  <a:lnTo>
                    <a:pt x="561301" y="13559"/>
                  </a:lnTo>
                  <a:lnTo>
                    <a:pt x="522553" y="6828"/>
                  </a:lnTo>
                  <a:close/>
                </a:path>
              </a:pathLst>
            </a:custGeom>
            <a:solidFill>
              <a:srgbClr val="000000"/>
            </a:solidFill>
          </p:spPr>
          <p:txBody>
            <a:bodyPr wrap="square" lIns="0" tIns="0" rIns="0" bIns="0" rtlCol="0"/>
            <a:lstStyle/>
            <a:p>
              <a:endParaRPr/>
            </a:p>
          </p:txBody>
        </p:sp>
      </p:grpSp>
      <p:sp>
        <p:nvSpPr>
          <p:cNvPr id="82" name="object 32"/>
          <p:cNvSpPr txBox="1"/>
          <p:nvPr/>
        </p:nvSpPr>
        <p:spPr>
          <a:xfrm>
            <a:off x="8377720" y="5137247"/>
            <a:ext cx="412632" cy="276386"/>
          </a:xfrm>
          <a:prstGeom prst="rect">
            <a:avLst/>
          </a:prstGeom>
        </p:spPr>
        <p:txBody>
          <a:bodyPr vert="horz" wrap="square" lIns="0" tIns="10950" rIns="0" bIns="0" rtlCol="0">
            <a:spAutoFit/>
          </a:bodyPr>
          <a:lstStyle/>
          <a:p>
            <a:pPr marL="11527">
              <a:spcBef>
                <a:spcPts val="86"/>
              </a:spcBef>
            </a:pPr>
            <a:r>
              <a:rPr sz="1724" spc="-18" dirty="0">
                <a:latin typeface="Times New Roman"/>
                <a:cs typeface="Times New Roman"/>
              </a:rPr>
              <a:t>disp</a:t>
            </a:r>
            <a:endParaRPr sz="1724">
              <a:latin typeface="Times New Roman"/>
              <a:cs typeface="Times New Roman"/>
            </a:endParaRPr>
          </a:p>
        </p:txBody>
      </p:sp>
      <p:grpSp>
        <p:nvGrpSpPr>
          <p:cNvPr id="83" name="object 33"/>
          <p:cNvGrpSpPr/>
          <p:nvPr/>
        </p:nvGrpSpPr>
        <p:grpSpPr>
          <a:xfrm>
            <a:off x="8198103" y="4653717"/>
            <a:ext cx="2412979" cy="2086215"/>
            <a:chOff x="3778798" y="3336037"/>
            <a:chExt cx="2658745" cy="2298700"/>
          </a:xfrm>
        </p:grpSpPr>
        <p:sp>
          <p:nvSpPr>
            <p:cNvPr id="84" name="object 34"/>
            <p:cNvSpPr/>
            <p:nvPr/>
          </p:nvSpPr>
          <p:spPr>
            <a:xfrm>
              <a:off x="4173537" y="3336048"/>
              <a:ext cx="2264410" cy="1029969"/>
            </a:xfrm>
            <a:custGeom>
              <a:avLst/>
              <a:gdLst/>
              <a:ahLst/>
              <a:cxnLst/>
              <a:rect l="l" t="t" r="r" b="b"/>
              <a:pathLst>
                <a:path w="2264410" h="1029970">
                  <a:moveTo>
                    <a:pt x="38519" y="969340"/>
                  </a:moveTo>
                  <a:lnTo>
                    <a:pt x="22872" y="969340"/>
                  </a:lnTo>
                  <a:lnTo>
                    <a:pt x="22872" y="1029550"/>
                  </a:lnTo>
                  <a:lnTo>
                    <a:pt x="38519" y="1029550"/>
                  </a:lnTo>
                  <a:lnTo>
                    <a:pt x="38519" y="969340"/>
                  </a:lnTo>
                  <a:close/>
                </a:path>
                <a:path w="2264410" h="1029970">
                  <a:moveTo>
                    <a:pt x="60185" y="327520"/>
                  </a:moveTo>
                  <a:lnTo>
                    <a:pt x="38519" y="327520"/>
                  </a:lnTo>
                  <a:lnTo>
                    <a:pt x="38519" y="126428"/>
                  </a:lnTo>
                  <a:lnTo>
                    <a:pt x="22872" y="126428"/>
                  </a:lnTo>
                  <a:lnTo>
                    <a:pt x="22872" y="327520"/>
                  </a:lnTo>
                  <a:lnTo>
                    <a:pt x="0" y="327520"/>
                  </a:lnTo>
                  <a:lnTo>
                    <a:pt x="30086" y="427469"/>
                  </a:lnTo>
                  <a:lnTo>
                    <a:pt x="57277" y="337159"/>
                  </a:lnTo>
                  <a:lnTo>
                    <a:pt x="60185" y="327520"/>
                  </a:lnTo>
                  <a:close/>
                </a:path>
                <a:path w="2264410" h="1029970">
                  <a:moveTo>
                    <a:pt x="1899132" y="13233"/>
                  </a:moveTo>
                  <a:lnTo>
                    <a:pt x="1893112" y="0"/>
                  </a:lnTo>
                  <a:lnTo>
                    <a:pt x="482955" y="507403"/>
                  </a:lnTo>
                  <a:lnTo>
                    <a:pt x="475386" y="486473"/>
                  </a:lnTo>
                  <a:lnTo>
                    <a:pt x="391147" y="547890"/>
                  </a:lnTo>
                  <a:lnTo>
                    <a:pt x="495846" y="543077"/>
                  </a:lnTo>
                  <a:lnTo>
                    <a:pt x="489318" y="525005"/>
                  </a:lnTo>
                  <a:lnTo>
                    <a:pt x="488124" y="521716"/>
                  </a:lnTo>
                  <a:lnTo>
                    <a:pt x="1899132" y="13233"/>
                  </a:lnTo>
                  <a:close/>
                </a:path>
                <a:path w="2264410" h="1029970">
                  <a:moveTo>
                    <a:pt x="2263800" y="974166"/>
                  </a:moveTo>
                  <a:lnTo>
                    <a:pt x="2250554" y="965733"/>
                  </a:lnTo>
                  <a:lnTo>
                    <a:pt x="2214092" y="1029550"/>
                  </a:lnTo>
                  <a:lnTo>
                    <a:pt x="2232101" y="1029550"/>
                  </a:lnTo>
                  <a:lnTo>
                    <a:pt x="2263800" y="974166"/>
                  </a:lnTo>
                  <a:close/>
                </a:path>
              </a:pathLst>
            </a:custGeom>
            <a:solidFill>
              <a:srgbClr val="000000"/>
            </a:solidFill>
          </p:spPr>
          <p:txBody>
            <a:bodyPr wrap="square" lIns="0" tIns="0" rIns="0" bIns="0" rtlCol="0"/>
            <a:lstStyle/>
            <a:p>
              <a:endParaRPr/>
            </a:p>
          </p:txBody>
        </p:sp>
        <p:pic>
          <p:nvPicPr>
            <p:cNvPr id="85" name="object 35"/>
            <p:cNvPicPr/>
            <p:nvPr/>
          </p:nvPicPr>
          <p:blipFill>
            <a:blip r:embed="rId22" cstate="print"/>
            <a:stretch>
              <a:fillRect/>
            </a:stretch>
          </p:blipFill>
          <p:spPr>
            <a:xfrm>
              <a:off x="3782408" y="4606428"/>
              <a:ext cx="842453" cy="541873"/>
            </a:xfrm>
            <a:prstGeom prst="rect">
              <a:avLst/>
            </a:prstGeom>
          </p:spPr>
        </p:pic>
        <p:sp>
          <p:nvSpPr>
            <p:cNvPr id="86" name="object 36"/>
            <p:cNvSpPr/>
            <p:nvPr/>
          </p:nvSpPr>
          <p:spPr>
            <a:xfrm>
              <a:off x="3778796" y="4365599"/>
              <a:ext cx="850265" cy="787400"/>
            </a:xfrm>
            <a:custGeom>
              <a:avLst/>
              <a:gdLst/>
              <a:ahLst/>
              <a:cxnLst/>
              <a:rect l="l" t="t" r="r" b="b"/>
              <a:pathLst>
                <a:path w="850264" h="787400">
                  <a:moveTo>
                    <a:pt x="849668" y="498525"/>
                  </a:moveTo>
                  <a:lnTo>
                    <a:pt x="842454" y="464680"/>
                  </a:lnTo>
                  <a:lnTo>
                    <a:pt x="842454" y="512978"/>
                  </a:lnTo>
                  <a:lnTo>
                    <a:pt x="836244" y="557593"/>
                  </a:lnTo>
                  <a:lnTo>
                    <a:pt x="820737" y="598017"/>
                  </a:lnTo>
                  <a:lnTo>
                    <a:pt x="797140" y="634263"/>
                  </a:lnTo>
                  <a:lnTo>
                    <a:pt x="766711" y="666394"/>
                  </a:lnTo>
                  <a:lnTo>
                    <a:pt x="730669" y="694423"/>
                  </a:lnTo>
                  <a:lnTo>
                    <a:pt x="690245" y="718388"/>
                  </a:lnTo>
                  <a:lnTo>
                    <a:pt x="646684" y="738339"/>
                  </a:lnTo>
                  <a:lnTo>
                    <a:pt x="601205" y="754316"/>
                  </a:lnTo>
                  <a:lnTo>
                    <a:pt x="555053" y="766330"/>
                  </a:lnTo>
                  <a:lnTo>
                    <a:pt x="509447" y="774446"/>
                  </a:lnTo>
                  <a:lnTo>
                    <a:pt x="465632" y="778687"/>
                  </a:lnTo>
                  <a:lnTo>
                    <a:pt x="424827" y="779094"/>
                  </a:lnTo>
                  <a:lnTo>
                    <a:pt x="384848" y="778484"/>
                  </a:lnTo>
                  <a:lnTo>
                    <a:pt x="342925" y="774446"/>
                  </a:lnTo>
                  <a:lnTo>
                    <a:pt x="342595" y="774446"/>
                  </a:lnTo>
                  <a:lnTo>
                    <a:pt x="297929" y="766724"/>
                  </a:lnTo>
                  <a:lnTo>
                    <a:pt x="253174" y="755434"/>
                  </a:lnTo>
                  <a:lnTo>
                    <a:pt x="209016" y="740460"/>
                  </a:lnTo>
                  <a:lnTo>
                    <a:pt x="166547" y="721715"/>
                  </a:lnTo>
                  <a:lnTo>
                    <a:pt x="126860" y="699122"/>
                  </a:lnTo>
                  <a:lnTo>
                    <a:pt x="91046" y="672642"/>
                  </a:lnTo>
                  <a:lnTo>
                    <a:pt x="60210" y="642175"/>
                  </a:lnTo>
                  <a:lnTo>
                    <a:pt x="35420" y="607669"/>
                  </a:lnTo>
                  <a:lnTo>
                    <a:pt x="17792" y="569036"/>
                  </a:lnTo>
                  <a:lnTo>
                    <a:pt x="8420" y="526224"/>
                  </a:lnTo>
                  <a:lnTo>
                    <a:pt x="8420" y="511771"/>
                  </a:lnTo>
                  <a:lnTo>
                    <a:pt x="14465" y="467156"/>
                  </a:lnTo>
                  <a:lnTo>
                    <a:pt x="29908" y="426745"/>
                  </a:lnTo>
                  <a:lnTo>
                    <a:pt x="53479" y="390499"/>
                  </a:lnTo>
                  <a:lnTo>
                    <a:pt x="83845" y="358470"/>
                  </a:lnTo>
                  <a:lnTo>
                    <a:pt x="120053" y="330339"/>
                  </a:lnTo>
                  <a:lnTo>
                    <a:pt x="160553" y="306362"/>
                  </a:lnTo>
                  <a:lnTo>
                    <a:pt x="204203" y="286397"/>
                  </a:lnTo>
                  <a:lnTo>
                    <a:pt x="249758" y="270421"/>
                  </a:lnTo>
                  <a:lnTo>
                    <a:pt x="295960" y="258394"/>
                  </a:lnTo>
                  <a:lnTo>
                    <a:pt x="340931" y="250393"/>
                  </a:lnTo>
                  <a:lnTo>
                    <a:pt x="340385" y="250393"/>
                  </a:lnTo>
                  <a:lnTo>
                    <a:pt x="384860" y="246087"/>
                  </a:lnTo>
                  <a:lnTo>
                    <a:pt x="380517" y="246087"/>
                  </a:lnTo>
                  <a:lnTo>
                    <a:pt x="447509" y="245884"/>
                  </a:lnTo>
                  <a:lnTo>
                    <a:pt x="510451" y="250393"/>
                  </a:lnTo>
                  <a:lnTo>
                    <a:pt x="556069" y="258597"/>
                  </a:lnTo>
                  <a:lnTo>
                    <a:pt x="602272" y="270725"/>
                  </a:lnTo>
                  <a:lnTo>
                    <a:pt x="647827" y="286804"/>
                  </a:lnTo>
                  <a:lnTo>
                    <a:pt x="691451" y="306882"/>
                  </a:lnTo>
                  <a:lnTo>
                    <a:pt x="731888" y="330987"/>
                  </a:lnTo>
                  <a:lnTo>
                    <a:pt x="767905" y="359143"/>
                  </a:lnTo>
                  <a:lnTo>
                    <a:pt x="798220" y="391388"/>
                  </a:lnTo>
                  <a:lnTo>
                    <a:pt x="821588" y="427748"/>
                  </a:lnTo>
                  <a:lnTo>
                    <a:pt x="836752" y="468274"/>
                  </a:lnTo>
                  <a:lnTo>
                    <a:pt x="842454" y="512978"/>
                  </a:lnTo>
                  <a:lnTo>
                    <a:pt x="842454" y="464680"/>
                  </a:lnTo>
                  <a:lnTo>
                    <a:pt x="813041" y="400697"/>
                  </a:lnTo>
                  <a:lnTo>
                    <a:pt x="767461" y="348297"/>
                  </a:lnTo>
                  <a:lnTo>
                    <a:pt x="708367" y="306108"/>
                  </a:lnTo>
                  <a:lnTo>
                    <a:pt x="638683" y="274154"/>
                  </a:lnTo>
                  <a:lnTo>
                    <a:pt x="600773" y="261988"/>
                  </a:lnTo>
                  <a:lnTo>
                    <a:pt x="561301" y="252387"/>
                  </a:lnTo>
                  <a:lnTo>
                    <a:pt x="522554" y="245656"/>
                  </a:lnTo>
                  <a:lnTo>
                    <a:pt x="520636" y="245313"/>
                  </a:lnTo>
                  <a:lnTo>
                    <a:pt x="479145" y="240804"/>
                  </a:lnTo>
                  <a:lnTo>
                    <a:pt x="437184" y="238823"/>
                  </a:lnTo>
                  <a:lnTo>
                    <a:pt x="425373" y="238988"/>
                  </a:lnTo>
                  <a:lnTo>
                    <a:pt x="452018" y="150520"/>
                  </a:lnTo>
                  <a:lnTo>
                    <a:pt x="454926" y="140893"/>
                  </a:lnTo>
                  <a:lnTo>
                    <a:pt x="433260" y="140893"/>
                  </a:lnTo>
                  <a:lnTo>
                    <a:pt x="433260" y="0"/>
                  </a:lnTo>
                  <a:lnTo>
                    <a:pt x="417614" y="0"/>
                  </a:lnTo>
                  <a:lnTo>
                    <a:pt x="417614" y="140893"/>
                  </a:lnTo>
                  <a:lnTo>
                    <a:pt x="394741" y="140893"/>
                  </a:lnTo>
                  <a:lnTo>
                    <a:pt x="424268" y="239001"/>
                  </a:lnTo>
                  <a:lnTo>
                    <a:pt x="395135" y="239382"/>
                  </a:lnTo>
                  <a:lnTo>
                    <a:pt x="353352" y="242493"/>
                  </a:lnTo>
                  <a:lnTo>
                    <a:pt x="312191" y="248132"/>
                  </a:lnTo>
                  <a:lnTo>
                    <a:pt x="272021" y="256298"/>
                  </a:lnTo>
                  <a:lnTo>
                    <a:pt x="233210" y="267004"/>
                  </a:lnTo>
                  <a:lnTo>
                    <a:pt x="196126" y="280250"/>
                  </a:lnTo>
                  <a:lnTo>
                    <a:pt x="161124" y="296011"/>
                  </a:lnTo>
                  <a:lnTo>
                    <a:pt x="98844" y="335127"/>
                  </a:lnTo>
                  <a:lnTo>
                    <a:pt x="49288" y="384340"/>
                  </a:lnTo>
                  <a:lnTo>
                    <a:pt x="15367" y="443623"/>
                  </a:lnTo>
                  <a:lnTo>
                    <a:pt x="0" y="512978"/>
                  </a:lnTo>
                  <a:lnTo>
                    <a:pt x="1193" y="526224"/>
                  </a:lnTo>
                  <a:lnTo>
                    <a:pt x="11010" y="571881"/>
                  </a:lnTo>
                  <a:lnTo>
                    <a:pt x="29806" y="612889"/>
                  </a:lnTo>
                  <a:lnTo>
                    <a:pt x="56362" y="649325"/>
                  </a:lnTo>
                  <a:lnTo>
                    <a:pt x="89496" y="681278"/>
                  </a:lnTo>
                  <a:lnTo>
                    <a:pt x="128016" y="708837"/>
                  </a:lnTo>
                  <a:lnTo>
                    <a:pt x="170713" y="732091"/>
                  </a:lnTo>
                  <a:lnTo>
                    <a:pt x="216395" y="751141"/>
                  </a:lnTo>
                  <a:lnTo>
                    <a:pt x="263867" y="766064"/>
                  </a:lnTo>
                  <a:lnTo>
                    <a:pt x="311924" y="776960"/>
                  </a:lnTo>
                  <a:lnTo>
                    <a:pt x="359384" y="783907"/>
                  </a:lnTo>
                  <a:lnTo>
                    <a:pt x="405041" y="786993"/>
                  </a:lnTo>
                  <a:lnTo>
                    <a:pt x="447700" y="786320"/>
                  </a:lnTo>
                  <a:lnTo>
                    <a:pt x="489381" y="784263"/>
                  </a:lnTo>
                  <a:lnTo>
                    <a:pt x="527685" y="779094"/>
                  </a:lnTo>
                  <a:lnTo>
                    <a:pt x="533666" y="778294"/>
                  </a:lnTo>
                  <a:lnTo>
                    <a:pt x="579335" y="768388"/>
                  </a:lnTo>
                  <a:lnTo>
                    <a:pt x="625157" y="754545"/>
                  </a:lnTo>
                  <a:lnTo>
                    <a:pt x="669899" y="736714"/>
                  </a:lnTo>
                  <a:lnTo>
                    <a:pt x="712343" y="714895"/>
                  </a:lnTo>
                  <a:lnTo>
                    <a:pt x="751243" y="689038"/>
                  </a:lnTo>
                  <a:lnTo>
                    <a:pt x="785380" y="659130"/>
                  </a:lnTo>
                  <a:lnTo>
                    <a:pt x="813523" y="625157"/>
                  </a:lnTo>
                  <a:lnTo>
                    <a:pt x="834440" y="587082"/>
                  </a:lnTo>
                  <a:lnTo>
                    <a:pt x="846899" y="544880"/>
                  </a:lnTo>
                  <a:lnTo>
                    <a:pt x="849668" y="498525"/>
                  </a:lnTo>
                  <a:close/>
                </a:path>
              </a:pathLst>
            </a:custGeom>
            <a:solidFill>
              <a:srgbClr val="000000"/>
            </a:solidFill>
          </p:spPr>
          <p:txBody>
            <a:bodyPr wrap="square" lIns="0" tIns="0" rIns="0" bIns="0" rtlCol="0"/>
            <a:lstStyle/>
            <a:p>
              <a:endParaRPr/>
            </a:p>
          </p:txBody>
        </p:sp>
        <p:pic>
          <p:nvPicPr>
            <p:cNvPr id="87" name="object 37"/>
            <p:cNvPicPr/>
            <p:nvPr/>
          </p:nvPicPr>
          <p:blipFill>
            <a:blip r:embed="rId23" cstate="print"/>
            <a:stretch>
              <a:fillRect/>
            </a:stretch>
          </p:blipFill>
          <p:spPr>
            <a:xfrm>
              <a:off x="5286789" y="5088093"/>
              <a:ext cx="842453" cy="541873"/>
            </a:xfrm>
            <a:prstGeom prst="rect">
              <a:avLst/>
            </a:prstGeom>
          </p:spPr>
        </p:pic>
        <p:sp>
          <p:nvSpPr>
            <p:cNvPr id="88" name="object 38"/>
            <p:cNvSpPr/>
            <p:nvPr/>
          </p:nvSpPr>
          <p:spPr>
            <a:xfrm>
              <a:off x="5283179" y="5086082"/>
              <a:ext cx="850265" cy="548640"/>
            </a:xfrm>
            <a:custGeom>
              <a:avLst/>
              <a:gdLst/>
              <a:ahLst/>
              <a:cxnLst/>
              <a:rect l="l" t="t" r="r" b="b"/>
              <a:pathLst>
                <a:path w="850264" h="548639">
                  <a:moveTo>
                    <a:pt x="437194" y="0"/>
                  </a:moveTo>
                  <a:lnTo>
                    <a:pt x="395139" y="563"/>
                  </a:lnTo>
                  <a:lnTo>
                    <a:pt x="353349" y="3665"/>
                  </a:lnTo>
                  <a:lnTo>
                    <a:pt x="312189" y="9304"/>
                  </a:lnTo>
                  <a:lnTo>
                    <a:pt x="272022" y="17478"/>
                  </a:lnTo>
                  <a:lnTo>
                    <a:pt x="233213" y="28184"/>
                  </a:lnTo>
                  <a:lnTo>
                    <a:pt x="196127" y="41422"/>
                  </a:lnTo>
                  <a:lnTo>
                    <a:pt x="161128" y="57189"/>
                  </a:lnTo>
                  <a:lnTo>
                    <a:pt x="98848" y="96303"/>
                  </a:lnTo>
                  <a:lnTo>
                    <a:pt x="49290" y="145511"/>
                  </a:lnTo>
                  <a:lnTo>
                    <a:pt x="15369" y="204799"/>
                  </a:lnTo>
                  <a:lnTo>
                    <a:pt x="0" y="274152"/>
                  </a:lnTo>
                  <a:lnTo>
                    <a:pt x="1202" y="287398"/>
                  </a:lnTo>
                  <a:lnTo>
                    <a:pt x="11020" y="333060"/>
                  </a:lnTo>
                  <a:lnTo>
                    <a:pt x="29808" y="374063"/>
                  </a:lnTo>
                  <a:lnTo>
                    <a:pt x="56368" y="410496"/>
                  </a:lnTo>
                  <a:lnTo>
                    <a:pt x="89504" y="442449"/>
                  </a:lnTo>
                  <a:lnTo>
                    <a:pt x="128018" y="470011"/>
                  </a:lnTo>
                  <a:lnTo>
                    <a:pt x="170716" y="493272"/>
                  </a:lnTo>
                  <a:lnTo>
                    <a:pt x="216398" y="512320"/>
                  </a:lnTo>
                  <a:lnTo>
                    <a:pt x="263869" y="527245"/>
                  </a:lnTo>
                  <a:lnTo>
                    <a:pt x="311932" y="538135"/>
                  </a:lnTo>
                  <a:lnTo>
                    <a:pt x="359390" y="545081"/>
                  </a:lnTo>
                  <a:lnTo>
                    <a:pt x="405045" y="548172"/>
                  </a:lnTo>
                  <a:lnTo>
                    <a:pt x="447702" y="547496"/>
                  </a:lnTo>
                  <a:lnTo>
                    <a:pt x="489380" y="545432"/>
                  </a:lnTo>
                  <a:lnTo>
                    <a:pt x="527681" y="540271"/>
                  </a:lnTo>
                  <a:lnTo>
                    <a:pt x="424835" y="540271"/>
                  </a:lnTo>
                  <a:lnTo>
                    <a:pt x="384852" y="539656"/>
                  </a:lnTo>
                  <a:lnTo>
                    <a:pt x="342924" y="535625"/>
                  </a:lnTo>
                  <a:lnTo>
                    <a:pt x="342596" y="535625"/>
                  </a:lnTo>
                  <a:lnTo>
                    <a:pt x="297930" y="527896"/>
                  </a:lnTo>
                  <a:lnTo>
                    <a:pt x="253176" y="516612"/>
                  </a:lnTo>
                  <a:lnTo>
                    <a:pt x="209018" y="501632"/>
                  </a:lnTo>
                  <a:lnTo>
                    <a:pt x="166549" y="482886"/>
                  </a:lnTo>
                  <a:lnTo>
                    <a:pt x="126862" y="460303"/>
                  </a:lnTo>
                  <a:lnTo>
                    <a:pt x="91051" y="433815"/>
                  </a:lnTo>
                  <a:lnTo>
                    <a:pt x="60208" y="403350"/>
                  </a:lnTo>
                  <a:lnTo>
                    <a:pt x="35427" y="368839"/>
                  </a:lnTo>
                  <a:lnTo>
                    <a:pt x="17801" y="330211"/>
                  </a:lnTo>
                  <a:lnTo>
                    <a:pt x="8423" y="287398"/>
                  </a:lnTo>
                  <a:lnTo>
                    <a:pt x="8423" y="272948"/>
                  </a:lnTo>
                  <a:lnTo>
                    <a:pt x="14474" y="228337"/>
                  </a:lnTo>
                  <a:lnTo>
                    <a:pt x="29909" y="187923"/>
                  </a:lnTo>
                  <a:lnTo>
                    <a:pt x="53482" y="151671"/>
                  </a:lnTo>
                  <a:lnTo>
                    <a:pt x="83850" y="119646"/>
                  </a:lnTo>
                  <a:lnTo>
                    <a:pt x="120051" y="91511"/>
                  </a:lnTo>
                  <a:lnTo>
                    <a:pt x="160554" y="67532"/>
                  </a:lnTo>
                  <a:lnTo>
                    <a:pt x="204204" y="47573"/>
                  </a:lnTo>
                  <a:lnTo>
                    <a:pt x="249757" y="31598"/>
                  </a:lnTo>
                  <a:lnTo>
                    <a:pt x="295964" y="19571"/>
                  </a:lnTo>
                  <a:lnTo>
                    <a:pt x="340934" y="11572"/>
                  </a:lnTo>
                  <a:lnTo>
                    <a:pt x="340394" y="11572"/>
                  </a:lnTo>
                  <a:lnTo>
                    <a:pt x="384868" y="7269"/>
                  </a:lnTo>
                  <a:lnTo>
                    <a:pt x="380516" y="7269"/>
                  </a:lnTo>
                  <a:lnTo>
                    <a:pt x="522555" y="6828"/>
                  </a:lnTo>
                  <a:lnTo>
                    <a:pt x="520639" y="6495"/>
                  </a:lnTo>
                  <a:lnTo>
                    <a:pt x="479148" y="1976"/>
                  </a:lnTo>
                  <a:lnTo>
                    <a:pt x="437194" y="0"/>
                  </a:lnTo>
                  <a:close/>
                </a:path>
                <a:path w="850264" h="548639">
                  <a:moveTo>
                    <a:pt x="522555" y="6828"/>
                  </a:moveTo>
                  <a:lnTo>
                    <a:pt x="426039" y="6828"/>
                  </a:lnTo>
                  <a:lnTo>
                    <a:pt x="466695" y="7269"/>
                  </a:lnTo>
                  <a:lnTo>
                    <a:pt x="510459" y="11572"/>
                  </a:lnTo>
                  <a:lnTo>
                    <a:pt x="556073" y="19771"/>
                  </a:lnTo>
                  <a:lnTo>
                    <a:pt x="602282" y="31897"/>
                  </a:lnTo>
                  <a:lnTo>
                    <a:pt x="647826" y="47982"/>
                  </a:lnTo>
                  <a:lnTo>
                    <a:pt x="691450" y="68060"/>
                  </a:lnTo>
                  <a:lnTo>
                    <a:pt x="731896" y="92161"/>
                  </a:lnTo>
                  <a:lnTo>
                    <a:pt x="767906" y="120318"/>
                  </a:lnTo>
                  <a:lnTo>
                    <a:pt x="798225" y="152563"/>
                  </a:lnTo>
                  <a:lnTo>
                    <a:pt x="821593" y="188929"/>
                  </a:lnTo>
                  <a:lnTo>
                    <a:pt x="836755" y="229448"/>
                  </a:lnTo>
                  <a:lnTo>
                    <a:pt x="842453" y="274152"/>
                  </a:lnTo>
                  <a:lnTo>
                    <a:pt x="836249" y="318774"/>
                  </a:lnTo>
                  <a:lnTo>
                    <a:pt x="820737" y="359193"/>
                  </a:lnTo>
                  <a:lnTo>
                    <a:pt x="797148" y="395445"/>
                  </a:lnTo>
                  <a:lnTo>
                    <a:pt x="766717" y="427567"/>
                  </a:lnTo>
                  <a:lnTo>
                    <a:pt x="730674" y="455595"/>
                  </a:lnTo>
                  <a:lnTo>
                    <a:pt x="690254" y="479567"/>
                  </a:lnTo>
                  <a:lnTo>
                    <a:pt x="646689" y="499519"/>
                  </a:lnTo>
                  <a:lnTo>
                    <a:pt x="601212" y="515488"/>
                  </a:lnTo>
                  <a:lnTo>
                    <a:pt x="555055" y="527511"/>
                  </a:lnTo>
                  <a:lnTo>
                    <a:pt x="509451" y="535625"/>
                  </a:lnTo>
                  <a:lnTo>
                    <a:pt x="465634" y="539866"/>
                  </a:lnTo>
                  <a:lnTo>
                    <a:pt x="424835" y="540271"/>
                  </a:lnTo>
                  <a:lnTo>
                    <a:pt x="527681" y="540271"/>
                  </a:lnTo>
                  <a:lnTo>
                    <a:pt x="579339" y="529569"/>
                  </a:lnTo>
                  <a:lnTo>
                    <a:pt x="625162" y="515720"/>
                  </a:lnTo>
                  <a:lnTo>
                    <a:pt x="669907" y="497894"/>
                  </a:lnTo>
                  <a:lnTo>
                    <a:pt x="712346" y="476067"/>
                  </a:lnTo>
                  <a:lnTo>
                    <a:pt x="751248" y="450214"/>
                  </a:lnTo>
                  <a:lnTo>
                    <a:pt x="785384" y="420310"/>
                  </a:lnTo>
                  <a:lnTo>
                    <a:pt x="813524" y="386332"/>
                  </a:lnTo>
                  <a:lnTo>
                    <a:pt x="834438" y="348254"/>
                  </a:lnTo>
                  <a:lnTo>
                    <a:pt x="846898" y="306052"/>
                  </a:lnTo>
                  <a:lnTo>
                    <a:pt x="849673" y="259702"/>
                  </a:lnTo>
                  <a:lnTo>
                    <a:pt x="842177" y="224530"/>
                  </a:lnTo>
                  <a:lnTo>
                    <a:pt x="813039" y="161878"/>
                  </a:lnTo>
                  <a:lnTo>
                    <a:pt x="767467" y="109470"/>
                  </a:lnTo>
                  <a:lnTo>
                    <a:pt x="708376" y="67290"/>
                  </a:lnTo>
                  <a:lnTo>
                    <a:pt x="638682" y="35325"/>
                  </a:lnTo>
                  <a:lnTo>
                    <a:pt x="600771" y="23168"/>
                  </a:lnTo>
                  <a:lnTo>
                    <a:pt x="561301" y="13559"/>
                  </a:lnTo>
                  <a:lnTo>
                    <a:pt x="522555" y="6828"/>
                  </a:lnTo>
                  <a:close/>
                </a:path>
              </a:pathLst>
            </a:custGeom>
            <a:solidFill>
              <a:srgbClr val="000000"/>
            </a:solidFill>
          </p:spPr>
          <p:txBody>
            <a:bodyPr wrap="square" lIns="0" tIns="0" rIns="0" bIns="0" rtlCol="0"/>
            <a:lstStyle/>
            <a:p>
              <a:endParaRPr/>
            </a:p>
          </p:txBody>
        </p:sp>
      </p:grpSp>
      <p:sp>
        <p:nvSpPr>
          <p:cNvPr id="89" name="object 39"/>
          <p:cNvSpPr txBox="1"/>
          <p:nvPr/>
        </p:nvSpPr>
        <p:spPr>
          <a:xfrm>
            <a:off x="8305631" y="5902246"/>
            <a:ext cx="1798064" cy="721251"/>
          </a:xfrm>
          <a:prstGeom prst="rect">
            <a:avLst/>
          </a:prstGeom>
        </p:spPr>
        <p:txBody>
          <a:bodyPr vert="horz" wrap="square" lIns="0" tIns="10950" rIns="0" bIns="0" rtlCol="0">
            <a:spAutoFit/>
          </a:bodyPr>
          <a:lstStyle/>
          <a:p>
            <a:pPr marL="11527">
              <a:spcBef>
                <a:spcPts val="86"/>
              </a:spcBef>
            </a:pPr>
            <a:r>
              <a:rPr sz="1724" spc="-9" dirty="0">
                <a:latin typeface="Times New Roman"/>
                <a:cs typeface="Times New Roman"/>
              </a:rPr>
              <a:t>depth</a:t>
            </a:r>
            <a:endParaRPr sz="1724">
              <a:latin typeface="Times New Roman"/>
              <a:cs typeface="Times New Roman"/>
            </a:endParaRPr>
          </a:p>
          <a:p>
            <a:pPr marR="4611" algn="r">
              <a:spcBef>
                <a:spcPts val="1370"/>
              </a:spcBef>
            </a:pPr>
            <a:r>
              <a:rPr sz="1724" spc="-23" dirty="0">
                <a:latin typeface="Times New Roman"/>
                <a:cs typeface="Times New Roman"/>
              </a:rPr>
              <a:t>rec</a:t>
            </a:r>
            <a:endParaRPr sz="1724">
              <a:latin typeface="Times New Roman"/>
              <a:cs typeface="Times New Roman"/>
            </a:endParaRPr>
          </a:p>
        </p:txBody>
      </p:sp>
      <p:sp>
        <p:nvSpPr>
          <p:cNvPr id="90" name="object 40"/>
          <p:cNvSpPr/>
          <p:nvPr/>
        </p:nvSpPr>
        <p:spPr>
          <a:xfrm>
            <a:off x="8909155" y="5588109"/>
            <a:ext cx="1673006" cy="874827"/>
          </a:xfrm>
          <a:custGeom>
            <a:avLst/>
            <a:gdLst/>
            <a:ahLst/>
            <a:cxnLst/>
            <a:rect l="l" t="t" r="r" b="b"/>
            <a:pathLst>
              <a:path w="1843404" h="963929">
                <a:moveTo>
                  <a:pt x="724509" y="963333"/>
                </a:moveTo>
                <a:lnTo>
                  <a:pt x="690791" y="935634"/>
                </a:lnTo>
                <a:lnTo>
                  <a:pt x="643877" y="897102"/>
                </a:lnTo>
                <a:lnTo>
                  <a:pt x="635139" y="918260"/>
                </a:lnTo>
                <a:lnTo>
                  <a:pt x="6019" y="656272"/>
                </a:lnTo>
                <a:lnTo>
                  <a:pt x="0" y="669518"/>
                </a:lnTo>
                <a:lnTo>
                  <a:pt x="629602" y="931697"/>
                </a:lnTo>
                <a:lnTo>
                  <a:pt x="621004" y="952500"/>
                </a:lnTo>
                <a:lnTo>
                  <a:pt x="724509" y="963333"/>
                </a:lnTo>
                <a:close/>
              </a:path>
              <a:path w="1843404" h="963929">
                <a:moveTo>
                  <a:pt x="1843366" y="0"/>
                </a:moveTo>
                <a:lnTo>
                  <a:pt x="1825358" y="0"/>
                </a:lnTo>
                <a:lnTo>
                  <a:pt x="1429715" y="692480"/>
                </a:lnTo>
                <a:lnTo>
                  <a:pt x="1410512" y="681558"/>
                </a:lnTo>
                <a:lnTo>
                  <a:pt x="1386433" y="782713"/>
                </a:lnTo>
                <a:lnTo>
                  <a:pt x="1463459" y="711657"/>
                </a:lnTo>
                <a:lnTo>
                  <a:pt x="1457109" y="708050"/>
                </a:lnTo>
                <a:lnTo>
                  <a:pt x="1442834" y="699935"/>
                </a:lnTo>
                <a:lnTo>
                  <a:pt x="1843366" y="0"/>
                </a:lnTo>
                <a:close/>
              </a:path>
            </a:pathLst>
          </a:custGeom>
          <a:solidFill>
            <a:srgbClr val="000000"/>
          </a:solidFill>
        </p:spPr>
        <p:txBody>
          <a:bodyPr wrap="square" lIns="0" tIns="0" rIns="0" bIns="0" rtlCol="0"/>
          <a:lstStyle/>
          <a:p>
            <a:endParaRPr/>
          </a:p>
        </p:txBody>
      </p:sp>
    </p:spTree>
    <p:extLst>
      <p:ext uri="{BB962C8B-B14F-4D97-AF65-F5344CB8AC3E}">
        <p14:creationId xmlns:p14="http://schemas.microsoft.com/office/powerpoint/2010/main" val="15228278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Constraints</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66800" y="859254"/>
                <a:ext cx="5656015" cy="5770146"/>
              </a:xfrm>
            </p:spPr>
            <p:txBody>
              <a:bodyPr>
                <a:normAutofit/>
              </a:bodyPr>
              <a:lstStyle/>
              <a:p>
                <a:r>
                  <a:rPr lang="en-US" altLang="zh-CN" dirty="0"/>
                  <a:t>To ensure data consistency, shared data must be accessed in mutual exclusion</a:t>
                </a:r>
              </a:p>
              <a:p>
                <a:r>
                  <a:rPr lang="en-US" altLang="zh-CN" dirty="0"/>
                  <a:t>Example: the writer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𝑊</m:t>
                        </m:r>
                      </m:sub>
                    </m:sSub>
                  </m:oMath>
                </a14:m>
                <a:r>
                  <a:rPr lang="en-US" altLang="zh-CN" dirty="0"/>
                  <a:t> writes to variables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GB" altLang="zh-CN" b="0" i="1" smtClean="0">
                        <a:latin typeface="Cambria Math" panose="02040503050406030204" pitchFamily="18" charset="0"/>
                      </a:rPr>
                      <m:t>𝑦</m:t>
                    </m:r>
                  </m:oMath>
                </a14:m>
                <a:r>
                  <a:rPr lang="en-US" altLang="zh-CN" dirty="0"/>
                  <a:t>; the reader task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𝑅</m:t>
                        </m:r>
                      </m:sub>
                    </m:sSub>
                    <m:r>
                      <a:rPr lang="en-GB" altLang="zh-CN" i="1">
                        <a:latin typeface="Cambria Math" panose="02040503050406030204" pitchFamily="18" charset="0"/>
                      </a:rPr>
                      <m:t> </m:t>
                    </m:r>
                  </m:oMath>
                </a14:m>
                <a:r>
                  <a:rPr lang="en-US" altLang="zh-CN" dirty="0"/>
                  <a:t>reads </a:t>
                </a:r>
                <a14:m>
                  <m:oMath xmlns:m="http://schemas.openxmlformats.org/officeDocument/2006/math">
                    <m:r>
                      <a:rPr lang="en-GB" altLang="zh-CN" b="0" i="1" smtClean="0">
                        <a:latin typeface="Cambria Math" panose="02040503050406030204" pitchFamily="18" charset="0"/>
                      </a:rPr>
                      <m:t>𝑥</m:t>
                    </m:r>
                  </m:oMath>
                </a14:m>
                <a:r>
                  <a:rPr lang="en-US" altLang="zh-CN" dirty="0"/>
                  <a:t> and </a:t>
                </a:r>
                <a14:m>
                  <m:oMath xmlns:m="http://schemas.openxmlformats.org/officeDocument/2006/math">
                    <m:r>
                      <a:rPr lang="en-US" altLang="zh-CN" i="1" dirty="0" smtClean="0">
                        <a:latin typeface="Cambria Math" panose="02040503050406030204" pitchFamily="18" charset="0"/>
                      </a:rPr>
                      <m:t>𝑦</m:t>
                    </m:r>
                  </m:oMath>
                </a14:m>
                <a:r>
                  <a:rPr lang="en-US" altLang="zh-CN" dirty="0"/>
                  <a:t>. The pair of variables </a:t>
                </a:r>
                <a14:m>
                  <m:oMath xmlns:m="http://schemas.openxmlformats.org/officeDocument/2006/math">
                    <m:r>
                      <a:rPr lang="en-GB" altLang="zh-CN" b="0" i="1" smtClean="0">
                        <a:latin typeface="Cambria Math" panose="02040503050406030204" pitchFamily="18" charset="0"/>
                      </a:rPr>
                      <m:t>(</m:t>
                    </m:r>
                    <m:r>
                      <a:rPr lang="en-GB" altLang="zh-CN" b="0" i="1" smtClean="0">
                        <a:latin typeface="Cambria Math" panose="02040503050406030204" pitchFamily="18" charset="0"/>
                      </a:rPr>
                      <m:t>𝑥</m:t>
                    </m:r>
                    <m:r>
                      <a:rPr lang="en-GB" altLang="zh-CN" b="0" i="1" smtClean="0">
                        <a:latin typeface="Cambria Math" panose="02040503050406030204" pitchFamily="18" charset="0"/>
                      </a:rPr>
                      <m:t>,</m:t>
                    </m:r>
                    <m:r>
                      <a:rPr lang="en-GB" altLang="zh-CN" b="0" i="1" smtClean="0">
                        <a:latin typeface="Cambria Math" panose="02040503050406030204" pitchFamily="18" charset="0"/>
                      </a:rPr>
                      <m:t>𝑦</m:t>
                    </m:r>
                    <m:r>
                      <a:rPr lang="en-GB" altLang="zh-CN" b="0" i="1" smtClean="0">
                        <a:latin typeface="Cambria Math" panose="02040503050406030204" pitchFamily="18" charset="0"/>
                      </a:rPr>
                      <m:t>)</m:t>
                    </m:r>
                  </m:oMath>
                </a14:m>
                <a:r>
                  <a:rPr lang="en-US" altLang="zh-CN" dirty="0"/>
                  <a:t> should be updated atomically, i.e.,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𝑅</m:t>
                        </m:r>
                      </m:sub>
                    </m:sSub>
                  </m:oMath>
                </a14:m>
                <a:r>
                  <a:rPr lang="en-US" altLang="zh-CN" baseline="-25000" dirty="0"/>
                  <a:t> </a:t>
                </a:r>
                <a:r>
                  <a:rPr lang="en-US" altLang="zh-CN" dirty="0"/>
                  <a:t>should read either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b="0" i="1" smtClean="0">
                        <a:latin typeface="Cambria Math" panose="02040503050406030204" pitchFamily="18" charset="0"/>
                      </a:rPr>
                      <m:t>=</m:t>
                    </m:r>
                    <m:d>
                      <m:dPr>
                        <m:ctrlPr>
                          <a:rPr lang="en-GB" altLang="zh-CN" b="0" i="1" smtClean="0">
                            <a:latin typeface="Cambria Math" panose="02040503050406030204" pitchFamily="18" charset="0"/>
                          </a:rPr>
                        </m:ctrlPr>
                      </m:dPr>
                      <m:e>
                        <m:r>
                          <a:rPr lang="en-GB" altLang="zh-CN" b="0" i="1" smtClean="0">
                            <a:latin typeface="Cambria Math" panose="02040503050406030204" pitchFamily="18" charset="0"/>
                          </a:rPr>
                          <m:t>1</m:t>
                        </m:r>
                        <m:r>
                          <a:rPr lang="en-GB" altLang="zh-CN" b="0" i="1" smtClean="0">
                            <a:latin typeface="Cambria Math" panose="02040503050406030204" pitchFamily="18" charset="0"/>
                          </a:rPr>
                          <m:t>,</m:t>
                        </m:r>
                        <m:r>
                          <a:rPr lang="en-GB" altLang="zh-CN" b="0" i="1" smtClean="0">
                            <a:latin typeface="Cambria Math" panose="02040503050406030204" pitchFamily="18" charset="0"/>
                          </a:rPr>
                          <m:t>8</m:t>
                        </m:r>
                      </m:e>
                    </m:d>
                  </m:oMath>
                </a14:m>
                <a:r>
                  <a:rPr lang="en-US" altLang="zh-CN" dirty="0"/>
                  <a:t> or </a:t>
                </a:r>
                <a14:m>
                  <m:oMath xmlns:m="http://schemas.openxmlformats.org/officeDocument/2006/math">
                    <m:d>
                      <m:dPr>
                        <m:ctrlPr>
                          <a:rPr lang="en-GB" altLang="zh-CN" i="1">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upper: an erroneous scenario when </a:t>
                </a:r>
                <a:r>
                  <a:rPr lang="el-GR" altLang="zh-CN" dirty="0"/>
                  <a:t>τ</a:t>
                </a:r>
                <a:r>
                  <a:rPr lang="en-US" altLang="zh-CN" baseline="-25000" dirty="0"/>
                  <a:t>R</a:t>
                </a:r>
                <a:r>
                  <a:rPr lang="en-US" altLang="zh-CN" dirty="0"/>
                  <a:t> reads a set of inconsistent values </a:t>
                </a:r>
                <a14:m>
                  <m:oMath xmlns:m="http://schemas.openxmlformats.org/officeDocument/2006/math">
                    <m:d>
                      <m:dPr>
                        <m:ctrlPr>
                          <a:rPr lang="en-GB" altLang="zh-CN" i="1" smtClean="0">
                            <a:latin typeface="Cambria Math" panose="02040503050406030204" pitchFamily="18" charset="0"/>
                          </a:rPr>
                        </m:ctrlPr>
                      </m:dPr>
                      <m:e>
                        <m:r>
                          <a:rPr lang="en-GB" altLang="zh-CN" i="1">
                            <a:latin typeface="Cambria Math" panose="02040503050406030204" pitchFamily="18" charset="0"/>
                          </a:rPr>
                          <m:t>𝑥</m:t>
                        </m:r>
                        <m:r>
                          <a:rPr lang="en-GB" altLang="zh-CN" i="1">
                            <a:latin typeface="Cambria Math" panose="02040503050406030204" pitchFamily="18" charset="0"/>
                          </a:rPr>
                          <m:t>,</m:t>
                        </m:r>
                        <m:r>
                          <a:rPr lang="en-GB" altLang="zh-CN" i="1">
                            <a:latin typeface="Cambria Math" panose="02040503050406030204" pitchFamily="18" charset="0"/>
                          </a:rPr>
                          <m:t>𝑦</m:t>
                        </m:r>
                      </m:e>
                    </m:d>
                    <m:r>
                      <a:rPr lang="en-GB" altLang="zh-CN" i="1">
                        <a:latin typeface="Cambria Math" panose="02040503050406030204" pitchFamily="18" charset="0"/>
                      </a:rPr>
                      <m:t>=</m:t>
                    </m:r>
                    <m:d>
                      <m:dPr>
                        <m:ctrlPr>
                          <a:rPr lang="en-GB" altLang="zh-CN" i="1">
                            <a:latin typeface="Cambria Math" panose="02040503050406030204" pitchFamily="18" charset="0"/>
                          </a:rPr>
                        </m:ctrlPr>
                      </m:dPr>
                      <m:e>
                        <m:r>
                          <a:rPr lang="en-GB" altLang="zh-CN" b="0" i="1" smtClean="0">
                            <a:latin typeface="Cambria Math" panose="02040503050406030204" pitchFamily="18" charset="0"/>
                          </a:rPr>
                          <m:t>3</m:t>
                        </m:r>
                        <m:r>
                          <a:rPr lang="en-GB" altLang="zh-CN" i="1">
                            <a:latin typeface="Cambria Math" panose="02040503050406030204" pitchFamily="18" charset="0"/>
                          </a:rPr>
                          <m:t>,</m:t>
                        </m:r>
                        <m:r>
                          <a:rPr lang="en-GB" altLang="zh-CN" b="0" i="1" smtClean="0">
                            <a:latin typeface="Cambria Math" panose="02040503050406030204" pitchFamily="18" charset="0"/>
                          </a:rPr>
                          <m:t>5</m:t>
                        </m:r>
                      </m:e>
                    </m:d>
                  </m:oMath>
                </a14:m>
                <a:r>
                  <a:rPr lang="en-US" altLang="zh-CN" dirty="0"/>
                  <a:t>.</a:t>
                </a:r>
              </a:p>
              <a:p>
                <a:r>
                  <a:rPr lang="en-US" altLang="zh-CN" dirty="0"/>
                  <a:t>Left lower: protecting the critical section (yellow parts) with a mutex lock ensures atomicity.</a:t>
                </a:r>
                <a:endParaRPr lang="zh-CN" altLang="en-US" dirty="0"/>
              </a:p>
              <a:p>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66800" y="859254"/>
                <a:ext cx="5656015" cy="5770146"/>
              </a:xfrm>
              <a:blipFill>
                <a:blip r:embed="rId2"/>
                <a:stretch>
                  <a:fillRect l="-1940" t="-2006" r="-2155"/>
                </a:stretch>
              </a:blipFill>
            </p:spPr>
            <p:txBody>
              <a:bodyPr/>
              <a:lstStyle/>
              <a:p>
                <a:r>
                  <a:rPr lang="en-SE">
                    <a:noFill/>
                  </a:rPr>
                  <a:t> </a:t>
                </a:r>
              </a:p>
            </p:txBody>
          </p:sp>
        </mc:Fallback>
      </mc:AlternateContent>
      <p:grpSp>
        <p:nvGrpSpPr>
          <p:cNvPr id="26" name="object 4">
            <a:extLst>
              <a:ext uri="{FF2B5EF4-FFF2-40B4-BE49-F238E27FC236}">
                <a16:creationId xmlns:a16="http://schemas.microsoft.com/office/drawing/2014/main" id="{0EBE0CD7-8311-6A3F-FF9D-89BF00338A51}"/>
              </a:ext>
            </a:extLst>
          </p:cNvPr>
          <p:cNvGrpSpPr/>
          <p:nvPr/>
        </p:nvGrpSpPr>
        <p:grpSpPr>
          <a:xfrm>
            <a:off x="7387877" y="685800"/>
            <a:ext cx="4085985" cy="825842"/>
            <a:chOff x="2958203" y="2382622"/>
            <a:chExt cx="4502150" cy="909955"/>
          </a:xfrm>
        </p:grpSpPr>
        <p:sp>
          <p:nvSpPr>
            <p:cNvPr id="27" name="object 5">
              <a:extLst>
                <a:ext uri="{FF2B5EF4-FFF2-40B4-BE49-F238E27FC236}">
                  <a16:creationId xmlns:a16="http://schemas.microsoft.com/office/drawing/2014/main" id="{6E7F5834-B52B-92EC-B171-75183FFC0DA5}"/>
                </a:ext>
              </a:extLst>
            </p:cNvPr>
            <p:cNvSpPr/>
            <p:nvPr/>
          </p:nvSpPr>
          <p:spPr>
            <a:xfrm>
              <a:off x="2962055" y="2579458"/>
              <a:ext cx="513715" cy="514984"/>
            </a:xfrm>
            <a:custGeom>
              <a:avLst/>
              <a:gdLst/>
              <a:ahLst/>
              <a:cxnLst/>
              <a:rect l="l" t="t" r="r" b="b"/>
              <a:pathLst>
                <a:path w="513714" h="514985">
                  <a:moveTo>
                    <a:pt x="256805" y="0"/>
                  </a:moveTo>
                  <a:lnTo>
                    <a:pt x="210798" y="4164"/>
                  </a:lnTo>
                  <a:lnTo>
                    <a:pt x="167434" y="16165"/>
                  </a:lnTo>
                  <a:lnTo>
                    <a:pt x="127451" y="35259"/>
                  </a:lnTo>
                  <a:lnTo>
                    <a:pt x="91590" y="60707"/>
                  </a:lnTo>
                  <a:lnTo>
                    <a:pt x="60590" y="91767"/>
                  </a:lnTo>
                  <a:lnTo>
                    <a:pt x="35191" y="127697"/>
                  </a:lnTo>
                  <a:lnTo>
                    <a:pt x="16133" y="167757"/>
                  </a:lnTo>
                  <a:lnTo>
                    <a:pt x="4156" y="211205"/>
                  </a:lnTo>
                  <a:lnTo>
                    <a:pt x="0" y="257300"/>
                  </a:lnTo>
                  <a:lnTo>
                    <a:pt x="4156" y="303735"/>
                  </a:lnTo>
                  <a:lnTo>
                    <a:pt x="16133" y="347363"/>
                  </a:lnTo>
                  <a:lnTo>
                    <a:pt x="35191" y="387476"/>
                  </a:lnTo>
                  <a:lnTo>
                    <a:pt x="60590" y="423364"/>
                  </a:lnTo>
                  <a:lnTo>
                    <a:pt x="91590" y="454318"/>
                  </a:lnTo>
                  <a:lnTo>
                    <a:pt x="127451" y="479628"/>
                  </a:lnTo>
                  <a:lnTo>
                    <a:pt x="167434" y="498585"/>
                  </a:lnTo>
                  <a:lnTo>
                    <a:pt x="210798" y="510480"/>
                  </a:lnTo>
                  <a:lnTo>
                    <a:pt x="256805" y="514602"/>
                  </a:lnTo>
                  <a:lnTo>
                    <a:pt x="303150" y="510480"/>
                  </a:lnTo>
                  <a:lnTo>
                    <a:pt x="346694" y="498585"/>
                  </a:lnTo>
                  <a:lnTo>
                    <a:pt x="386730" y="479628"/>
                  </a:lnTo>
                  <a:lnTo>
                    <a:pt x="422549" y="454318"/>
                  </a:lnTo>
                  <a:lnTo>
                    <a:pt x="453443" y="423364"/>
                  </a:lnTo>
                  <a:lnTo>
                    <a:pt x="478705" y="387476"/>
                  </a:lnTo>
                  <a:lnTo>
                    <a:pt x="497625" y="347363"/>
                  </a:lnTo>
                  <a:lnTo>
                    <a:pt x="509497" y="303735"/>
                  </a:lnTo>
                  <a:lnTo>
                    <a:pt x="513612" y="257300"/>
                  </a:lnTo>
                  <a:lnTo>
                    <a:pt x="509497" y="211205"/>
                  </a:lnTo>
                  <a:lnTo>
                    <a:pt x="497625" y="167757"/>
                  </a:lnTo>
                  <a:lnTo>
                    <a:pt x="478705" y="127697"/>
                  </a:lnTo>
                  <a:lnTo>
                    <a:pt x="453443" y="91767"/>
                  </a:lnTo>
                  <a:lnTo>
                    <a:pt x="422549" y="60707"/>
                  </a:lnTo>
                  <a:lnTo>
                    <a:pt x="386730" y="35259"/>
                  </a:lnTo>
                  <a:lnTo>
                    <a:pt x="346694" y="16165"/>
                  </a:lnTo>
                  <a:lnTo>
                    <a:pt x="303150" y="4164"/>
                  </a:lnTo>
                  <a:lnTo>
                    <a:pt x="256805" y="0"/>
                  </a:lnTo>
                  <a:close/>
                </a:path>
              </a:pathLst>
            </a:custGeom>
            <a:solidFill>
              <a:srgbClr val="00CC99"/>
            </a:solidFill>
          </p:spPr>
          <p:txBody>
            <a:bodyPr wrap="square" lIns="0" tIns="0" rIns="0" bIns="0" rtlCol="0"/>
            <a:lstStyle/>
            <a:p>
              <a:endParaRPr/>
            </a:p>
          </p:txBody>
        </p:sp>
        <p:sp>
          <p:nvSpPr>
            <p:cNvPr id="28" name="object 6">
              <a:extLst>
                <a:ext uri="{FF2B5EF4-FFF2-40B4-BE49-F238E27FC236}">
                  <a16:creationId xmlns:a16="http://schemas.microsoft.com/office/drawing/2014/main" id="{D71BDFB1-B715-3C98-BF4A-6E712CC521F4}"/>
                </a:ext>
              </a:extLst>
            </p:cNvPr>
            <p:cNvSpPr/>
            <p:nvPr/>
          </p:nvSpPr>
          <p:spPr>
            <a:xfrm>
              <a:off x="2958203" y="2576920"/>
              <a:ext cx="521334" cy="520700"/>
            </a:xfrm>
            <a:custGeom>
              <a:avLst/>
              <a:gdLst/>
              <a:ahLst/>
              <a:cxnLst/>
              <a:rect l="l" t="t" r="r" b="b"/>
              <a:pathLst>
                <a:path w="521335" h="520700">
                  <a:moveTo>
                    <a:pt x="270632" y="0"/>
                  </a:moveTo>
                  <a:lnTo>
                    <a:pt x="205933" y="5651"/>
                  </a:lnTo>
                  <a:lnTo>
                    <a:pt x="144298" y="26592"/>
                  </a:lnTo>
                  <a:lnTo>
                    <a:pt x="89308" y="62716"/>
                  </a:lnTo>
                  <a:lnTo>
                    <a:pt x="44542" y="113917"/>
                  </a:lnTo>
                  <a:lnTo>
                    <a:pt x="13580" y="180089"/>
                  </a:lnTo>
                  <a:lnTo>
                    <a:pt x="4393" y="218756"/>
                  </a:lnTo>
                  <a:lnTo>
                    <a:pt x="0" y="261125"/>
                  </a:lnTo>
                  <a:lnTo>
                    <a:pt x="1283" y="273990"/>
                  </a:lnTo>
                  <a:lnTo>
                    <a:pt x="7825" y="316361"/>
                  </a:lnTo>
                  <a:lnTo>
                    <a:pt x="7916" y="316952"/>
                  </a:lnTo>
                  <a:lnTo>
                    <a:pt x="19310" y="355737"/>
                  </a:lnTo>
                  <a:lnTo>
                    <a:pt x="54489" y="420868"/>
                  </a:lnTo>
                  <a:lnTo>
                    <a:pt x="103041" y="469573"/>
                  </a:lnTo>
                  <a:lnTo>
                    <a:pt x="161183" y="502039"/>
                  </a:lnTo>
                  <a:lnTo>
                    <a:pt x="225135" y="518455"/>
                  </a:lnTo>
                  <a:lnTo>
                    <a:pt x="258108" y="520704"/>
                  </a:lnTo>
                  <a:lnTo>
                    <a:pt x="291116" y="519011"/>
                  </a:lnTo>
                  <a:lnTo>
                    <a:pt x="323686" y="513399"/>
                  </a:lnTo>
                  <a:lnTo>
                    <a:pt x="325794" y="512766"/>
                  </a:lnTo>
                  <a:lnTo>
                    <a:pt x="267711" y="512766"/>
                  </a:lnTo>
                  <a:lnTo>
                    <a:pt x="234748" y="511552"/>
                  </a:lnTo>
                  <a:lnTo>
                    <a:pt x="170499" y="496919"/>
                  </a:lnTo>
                  <a:lnTo>
                    <a:pt x="111809" y="465938"/>
                  </a:lnTo>
                  <a:lnTo>
                    <a:pt x="62668" y="418516"/>
                  </a:lnTo>
                  <a:lnTo>
                    <a:pt x="27065" y="354564"/>
                  </a:lnTo>
                  <a:lnTo>
                    <a:pt x="15586" y="316361"/>
                  </a:lnTo>
                  <a:lnTo>
                    <a:pt x="8987" y="273990"/>
                  </a:lnTo>
                  <a:lnTo>
                    <a:pt x="8987" y="259839"/>
                  </a:lnTo>
                  <a:lnTo>
                    <a:pt x="13171" y="219120"/>
                  </a:lnTo>
                  <a:lnTo>
                    <a:pt x="13209" y="218756"/>
                  </a:lnTo>
                  <a:lnTo>
                    <a:pt x="13299" y="217879"/>
                  </a:lnTo>
                  <a:lnTo>
                    <a:pt x="22354" y="180089"/>
                  </a:lnTo>
                  <a:lnTo>
                    <a:pt x="22436" y="179745"/>
                  </a:lnTo>
                  <a:lnTo>
                    <a:pt x="35940" y="145436"/>
                  </a:lnTo>
                  <a:lnTo>
                    <a:pt x="74202" y="88288"/>
                  </a:lnTo>
                  <a:lnTo>
                    <a:pt x="124401" y="46429"/>
                  </a:lnTo>
                  <a:lnTo>
                    <a:pt x="182852" y="19852"/>
                  </a:lnTo>
                  <a:lnTo>
                    <a:pt x="245236" y="8625"/>
                  </a:lnTo>
                  <a:lnTo>
                    <a:pt x="329583" y="8625"/>
                  </a:lnTo>
                  <a:lnTo>
                    <a:pt x="303013" y="2941"/>
                  </a:lnTo>
                  <a:lnTo>
                    <a:pt x="270632" y="0"/>
                  </a:lnTo>
                  <a:close/>
                </a:path>
                <a:path w="521335" h="520700">
                  <a:moveTo>
                    <a:pt x="329583" y="8625"/>
                  </a:moveTo>
                  <a:lnTo>
                    <a:pt x="277944" y="8625"/>
                  </a:lnTo>
                  <a:lnTo>
                    <a:pt x="309777" y="12516"/>
                  </a:lnTo>
                  <a:lnTo>
                    <a:pt x="340909" y="20222"/>
                  </a:lnTo>
                  <a:lnTo>
                    <a:pt x="399231" y="47077"/>
                  </a:lnTo>
                  <a:lnTo>
                    <a:pt x="449227" y="89183"/>
                  </a:lnTo>
                  <a:lnTo>
                    <a:pt x="487213" y="146533"/>
                  </a:lnTo>
                  <a:lnTo>
                    <a:pt x="509418" y="218756"/>
                  </a:lnTo>
                  <a:lnTo>
                    <a:pt x="513486" y="259839"/>
                  </a:lnTo>
                  <a:lnTo>
                    <a:pt x="513612" y="261125"/>
                  </a:lnTo>
                  <a:lnTo>
                    <a:pt x="509239" y="303869"/>
                  </a:lnTo>
                  <a:lnTo>
                    <a:pt x="499774" y="342673"/>
                  </a:lnTo>
                  <a:lnTo>
                    <a:pt x="467561" y="408418"/>
                  </a:lnTo>
                  <a:lnTo>
                    <a:pt x="420964" y="458269"/>
                  </a:lnTo>
                  <a:lnTo>
                    <a:pt x="363970" y="492136"/>
                  </a:lnTo>
                  <a:lnTo>
                    <a:pt x="300568" y="509927"/>
                  </a:lnTo>
                  <a:lnTo>
                    <a:pt x="267711" y="512766"/>
                  </a:lnTo>
                  <a:lnTo>
                    <a:pt x="325794" y="512766"/>
                  </a:lnTo>
                  <a:lnTo>
                    <a:pt x="385621" y="490516"/>
                  </a:lnTo>
                  <a:lnTo>
                    <a:pt x="440132" y="452244"/>
                  </a:lnTo>
                  <a:lnTo>
                    <a:pt x="483439" y="398770"/>
                  </a:lnTo>
                  <a:lnTo>
                    <a:pt x="511761" y="330284"/>
                  </a:lnTo>
                  <a:lnTo>
                    <a:pt x="519120" y="290470"/>
                  </a:lnTo>
                  <a:lnTo>
                    <a:pt x="521315" y="246974"/>
                  </a:lnTo>
                  <a:lnTo>
                    <a:pt x="514829" y="204811"/>
                  </a:lnTo>
                  <a:lnTo>
                    <a:pt x="503739" y="166631"/>
                  </a:lnTo>
                  <a:lnTo>
                    <a:pt x="469541" y="102162"/>
                  </a:lnTo>
                  <a:lnTo>
                    <a:pt x="422301" y="53462"/>
                  </a:lnTo>
                  <a:lnTo>
                    <a:pt x="365599" y="20424"/>
                  </a:lnTo>
                  <a:lnTo>
                    <a:pt x="334818" y="9744"/>
                  </a:lnTo>
                  <a:lnTo>
                    <a:pt x="329583" y="8625"/>
                  </a:lnTo>
                  <a:close/>
                </a:path>
              </a:pathLst>
            </a:custGeom>
            <a:solidFill>
              <a:srgbClr val="000000"/>
            </a:solidFill>
          </p:spPr>
          <p:txBody>
            <a:bodyPr wrap="square" lIns="0" tIns="0" rIns="0" bIns="0" rtlCol="0"/>
            <a:lstStyle/>
            <a:p>
              <a:endParaRPr/>
            </a:p>
          </p:txBody>
        </p:sp>
        <p:sp>
          <p:nvSpPr>
            <p:cNvPr id="29" name="object 7">
              <a:extLst>
                <a:ext uri="{FF2B5EF4-FFF2-40B4-BE49-F238E27FC236}">
                  <a16:creationId xmlns:a16="http://schemas.microsoft.com/office/drawing/2014/main" id="{4D186967-BC0F-DD7F-B804-4F1FB0204FDA}"/>
                </a:ext>
              </a:extLst>
            </p:cNvPr>
            <p:cNvSpPr/>
            <p:nvPr/>
          </p:nvSpPr>
          <p:spPr>
            <a:xfrm>
              <a:off x="6942547" y="2579458"/>
              <a:ext cx="513715" cy="514984"/>
            </a:xfrm>
            <a:custGeom>
              <a:avLst/>
              <a:gdLst/>
              <a:ahLst/>
              <a:cxnLst/>
              <a:rect l="l" t="t" r="r" b="b"/>
              <a:pathLst>
                <a:path w="513715" h="514985">
                  <a:moveTo>
                    <a:pt x="256805" y="0"/>
                  </a:moveTo>
                  <a:lnTo>
                    <a:pt x="210799" y="4164"/>
                  </a:lnTo>
                  <a:lnTo>
                    <a:pt x="167434" y="16165"/>
                  </a:lnTo>
                  <a:lnTo>
                    <a:pt x="127452" y="35259"/>
                  </a:lnTo>
                  <a:lnTo>
                    <a:pt x="91590" y="60707"/>
                  </a:lnTo>
                  <a:lnTo>
                    <a:pt x="60590" y="91767"/>
                  </a:lnTo>
                  <a:lnTo>
                    <a:pt x="35192" y="127697"/>
                  </a:lnTo>
                  <a:lnTo>
                    <a:pt x="16134" y="167757"/>
                  </a:lnTo>
                  <a:lnTo>
                    <a:pt x="4156" y="211205"/>
                  </a:lnTo>
                  <a:lnTo>
                    <a:pt x="0" y="257300"/>
                  </a:lnTo>
                  <a:lnTo>
                    <a:pt x="4156" y="303735"/>
                  </a:lnTo>
                  <a:lnTo>
                    <a:pt x="16134" y="347363"/>
                  </a:lnTo>
                  <a:lnTo>
                    <a:pt x="35192" y="387476"/>
                  </a:lnTo>
                  <a:lnTo>
                    <a:pt x="60590" y="423364"/>
                  </a:lnTo>
                  <a:lnTo>
                    <a:pt x="91590" y="454318"/>
                  </a:lnTo>
                  <a:lnTo>
                    <a:pt x="127452" y="479628"/>
                  </a:lnTo>
                  <a:lnTo>
                    <a:pt x="167434" y="498585"/>
                  </a:lnTo>
                  <a:lnTo>
                    <a:pt x="210799" y="510480"/>
                  </a:lnTo>
                  <a:lnTo>
                    <a:pt x="256805" y="514602"/>
                  </a:lnTo>
                  <a:lnTo>
                    <a:pt x="303150" y="510480"/>
                  </a:lnTo>
                  <a:lnTo>
                    <a:pt x="346695" y="498585"/>
                  </a:lnTo>
                  <a:lnTo>
                    <a:pt x="386730" y="479628"/>
                  </a:lnTo>
                  <a:lnTo>
                    <a:pt x="422549" y="454318"/>
                  </a:lnTo>
                  <a:lnTo>
                    <a:pt x="453444" y="423364"/>
                  </a:lnTo>
                  <a:lnTo>
                    <a:pt x="478705" y="387476"/>
                  </a:lnTo>
                  <a:lnTo>
                    <a:pt x="497626" y="347363"/>
                  </a:lnTo>
                  <a:lnTo>
                    <a:pt x="509497" y="303735"/>
                  </a:lnTo>
                  <a:lnTo>
                    <a:pt x="513612" y="257300"/>
                  </a:lnTo>
                  <a:lnTo>
                    <a:pt x="509497" y="211205"/>
                  </a:lnTo>
                  <a:lnTo>
                    <a:pt x="497626" y="167757"/>
                  </a:lnTo>
                  <a:lnTo>
                    <a:pt x="478705" y="127697"/>
                  </a:lnTo>
                  <a:lnTo>
                    <a:pt x="453444" y="91767"/>
                  </a:lnTo>
                  <a:lnTo>
                    <a:pt x="422549" y="60707"/>
                  </a:lnTo>
                  <a:lnTo>
                    <a:pt x="386730" y="35259"/>
                  </a:lnTo>
                  <a:lnTo>
                    <a:pt x="346695" y="16165"/>
                  </a:lnTo>
                  <a:lnTo>
                    <a:pt x="303150" y="4164"/>
                  </a:lnTo>
                  <a:lnTo>
                    <a:pt x="256805" y="0"/>
                  </a:lnTo>
                  <a:close/>
                </a:path>
              </a:pathLst>
            </a:custGeom>
            <a:solidFill>
              <a:srgbClr val="99CCFF"/>
            </a:solidFill>
          </p:spPr>
          <p:txBody>
            <a:bodyPr wrap="square" lIns="0" tIns="0" rIns="0" bIns="0" rtlCol="0"/>
            <a:lstStyle/>
            <a:p>
              <a:endParaRPr/>
            </a:p>
          </p:txBody>
        </p:sp>
        <p:sp>
          <p:nvSpPr>
            <p:cNvPr id="30" name="object 8">
              <a:extLst>
                <a:ext uri="{FF2B5EF4-FFF2-40B4-BE49-F238E27FC236}">
                  <a16:creationId xmlns:a16="http://schemas.microsoft.com/office/drawing/2014/main" id="{45FCA204-EC48-AB23-66FB-A8A5D960E777}"/>
                </a:ext>
              </a:extLst>
            </p:cNvPr>
            <p:cNvSpPr/>
            <p:nvPr/>
          </p:nvSpPr>
          <p:spPr>
            <a:xfrm>
              <a:off x="6938697" y="2576920"/>
              <a:ext cx="521334" cy="520700"/>
            </a:xfrm>
            <a:custGeom>
              <a:avLst/>
              <a:gdLst/>
              <a:ahLst/>
              <a:cxnLst/>
              <a:rect l="l" t="t" r="r" b="b"/>
              <a:pathLst>
                <a:path w="521334" h="520700">
                  <a:moveTo>
                    <a:pt x="270631" y="0"/>
                  </a:moveTo>
                  <a:lnTo>
                    <a:pt x="205932" y="5651"/>
                  </a:lnTo>
                  <a:lnTo>
                    <a:pt x="144297" y="26592"/>
                  </a:lnTo>
                  <a:lnTo>
                    <a:pt x="89308" y="62716"/>
                  </a:lnTo>
                  <a:lnTo>
                    <a:pt x="44542" y="113917"/>
                  </a:lnTo>
                  <a:lnTo>
                    <a:pt x="13579" y="180089"/>
                  </a:lnTo>
                  <a:lnTo>
                    <a:pt x="4393" y="218756"/>
                  </a:lnTo>
                  <a:lnTo>
                    <a:pt x="0" y="261125"/>
                  </a:lnTo>
                  <a:lnTo>
                    <a:pt x="1282" y="273990"/>
                  </a:lnTo>
                  <a:lnTo>
                    <a:pt x="7824" y="316361"/>
                  </a:lnTo>
                  <a:lnTo>
                    <a:pt x="7915" y="316952"/>
                  </a:lnTo>
                  <a:lnTo>
                    <a:pt x="19309" y="355737"/>
                  </a:lnTo>
                  <a:lnTo>
                    <a:pt x="54489" y="420868"/>
                  </a:lnTo>
                  <a:lnTo>
                    <a:pt x="103040" y="469573"/>
                  </a:lnTo>
                  <a:lnTo>
                    <a:pt x="161182" y="502039"/>
                  </a:lnTo>
                  <a:lnTo>
                    <a:pt x="225134" y="518455"/>
                  </a:lnTo>
                  <a:lnTo>
                    <a:pt x="258107" y="520704"/>
                  </a:lnTo>
                  <a:lnTo>
                    <a:pt x="291115" y="519011"/>
                  </a:lnTo>
                  <a:lnTo>
                    <a:pt x="323685" y="513399"/>
                  </a:lnTo>
                  <a:lnTo>
                    <a:pt x="325793" y="512766"/>
                  </a:lnTo>
                  <a:lnTo>
                    <a:pt x="267711" y="512766"/>
                  </a:lnTo>
                  <a:lnTo>
                    <a:pt x="234748" y="511552"/>
                  </a:lnTo>
                  <a:lnTo>
                    <a:pt x="170499" y="496919"/>
                  </a:lnTo>
                  <a:lnTo>
                    <a:pt x="111809" y="465938"/>
                  </a:lnTo>
                  <a:lnTo>
                    <a:pt x="62668" y="418516"/>
                  </a:lnTo>
                  <a:lnTo>
                    <a:pt x="27064" y="354564"/>
                  </a:lnTo>
                  <a:lnTo>
                    <a:pt x="15586" y="316361"/>
                  </a:lnTo>
                  <a:lnTo>
                    <a:pt x="8987" y="273990"/>
                  </a:lnTo>
                  <a:lnTo>
                    <a:pt x="8987" y="259839"/>
                  </a:lnTo>
                  <a:lnTo>
                    <a:pt x="13171" y="219120"/>
                  </a:lnTo>
                  <a:lnTo>
                    <a:pt x="13209" y="218756"/>
                  </a:lnTo>
                  <a:lnTo>
                    <a:pt x="22354" y="180089"/>
                  </a:lnTo>
                  <a:lnTo>
                    <a:pt x="53348" y="114951"/>
                  </a:lnTo>
                  <a:lnTo>
                    <a:pt x="98039" y="65448"/>
                  </a:lnTo>
                  <a:lnTo>
                    <a:pt x="152825" y="31231"/>
                  </a:lnTo>
                  <a:lnTo>
                    <a:pt x="214021" y="12292"/>
                  </a:lnTo>
                  <a:lnTo>
                    <a:pt x="245235" y="8625"/>
                  </a:lnTo>
                  <a:lnTo>
                    <a:pt x="329582" y="8625"/>
                  </a:lnTo>
                  <a:lnTo>
                    <a:pt x="303012" y="2941"/>
                  </a:lnTo>
                  <a:lnTo>
                    <a:pt x="270631" y="0"/>
                  </a:lnTo>
                  <a:close/>
                </a:path>
                <a:path w="521334" h="520700">
                  <a:moveTo>
                    <a:pt x="329582" y="8625"/>
                  </a:moveTo>
                  <a:lnTo>
                    <a:pt x="277944" y="8625"/>
                  </a:lnTo>
                  <a:lnTo>
                    <a:pt x="309776" y="12516"/>
                  </a:lnTo>
                  <a:lnTo>
                    <a:pt x="340908" y="20222"/>
                  </a:lnTo>
                  <a:lnTo>
                    <a:pt x="399231" y="47077"/>
                  </a:lnTo>
                  <a:lnTo>
                    <a:pt x="449227" y="89183"/>
                  </a:lnTo>
                  <a:lnTo>
                    <a:pt x="487212" y="146533"/>
                  </a:lnTo>
                  <a:lnTo>
                    <a:pt x="509418" y="218756"/>
                  </a:lnTo>
                  <a:lnTo>
                    <a:pt x="513486" y="259839"/>
                  </a:lnTo>
                  <a:lnTo>
                    <a:pt x="513612" y="261125"/>
                  </a:lnTo>
                  <a:lnTo>
                    <a:pt x="509239" y="303869"/>
                  </a:lnTo>
                  <a:lnTo>
                    <a:pt x="499774" y="342673"/>
                  </a:lnTo>
                  <a:lnTo>
                    <a:pt x="467561" y="408418"/>
                  </a:lnTo>
                  <a:lnTo>
                    <a:pt x="420963" y="458269"/>
                  </a:lnTo>
                  <a:lnTo>
                    <a:pt x="363969" y="492136"/>
                  </a:lnTo>
                  <a:lnTo>
                    <a:pt x="300568" y="509927"/>
                  </a:lnTo>
                  <a:lnTo>
                    <a:pt x="267711" y="512766"/>
                  </a:lnTo>
                  <a:lnTo>
                    <a:pt x="325793" y="512766"/>
                  </a:lnTo>
                  <a:lnTo>
                    <a:pt x="385620" y="490516"/>
                  </a:lnTo>
                  <a:lnTo>
                    <a:pt x="440131" y="452244"/>
                  </a:lnTo>
                  <a:lnTo>
                    <a:pt x="483438" y="398770"/>
                  </a:lnTo>
                  <a:lnTo>
                    <a:pt x="511759" y="330284"/>
                  </a:lnTo>
                  <a:lnTo>
                    <a:pt x="519119" y="290470"/>
                  </a:lnTo>
                  <a:lnTo>
                    <a:pt x="521314" y="246974"/>
                  </a:lnTo>
                  <a:lnTo>
                    <a:pt x="514827" y="204811"/>
                  </a:lnTo>
                  <a:lnTo>
                    <a:pt x="503738" y="166631"/>
                  </a:lnTo>
                  <a:lnTo>
                    <a:pt x="469540" y="102162"/>
                  </a:lnTo>
                  <a:lnTo>
                    <a:pt x="422300" y="53462"/>
                  </a:lnTo>
                  <a:lnTo>
                    <a:pt x="365598" y="20424"/>
                  </a:lnTo>
                  <a:lnTo>
                    <a:pt x="334816" y="9744"/>
                  </a:lnTo>
                  <a:lnTo>
                    <a:pt x="329582" y="8625"/>
                  </a:lnTo>
                  <a:close/>
                </a:path>
              </a:pathLst>
            </a:custGeom>
            <a:solidFill>
              <a:srgbClr val="000000"/>
            </a:solidFill>
          </p:spPr>
          <p:txBody>
            <a:bodyPr wrap="square" lIns="0" tIns="0" rIns="0" bIns="0" rtlCol="0"/>
            <a:lstStyle/>
            <a:p>
              <a:endParaRPr/>
            </a:p>
          </p:txBody>
        </p:sp>
        <p:pic>
          <p:nvPicPr>
            <p:cNvPr id="31" name="object 9">
              <a:extLst>
                <a:ext uri="{FF2B5EF4-FFF2-40B4-BE49-F238E27FC236}">
                  <a16:creationId xmlns:a16="http://schemas.microsoft.com/office/drawing/2014/main" id="{180EC7CA-45B7-7998-7C1D-87A194A6C154}"/>
                </a:ext>
              </a:extLst>
            </p:cNvPr>
            <p:cNvPicPr/>
            <p:nvPr/>
          </p:nvPicPr>
          <p:blipFill>
            <a:blip r:embed="rId3" cstate="print"/>
            <a:stretch>
              <a:fillRect/>
            </a:stretch>
          </p:blipFill>
          <p:spPr>
            <a:xfrm>
              <a:off x="4695494" y="2386482"/>
              <a:ext cx="1027224" cy="900554"/>
            </a:xfrm>
            <a:prstGeom prst="rect">
              <a:avLst/>
            </a:prstGeom>
          </p:spPr>
        </p:pic>
        <p:sp>
          <p:nvSpPr>
            <p:cNvPr id="32" name="object 10">
              <a:extLst>
                <a:ext uri="{FF2B5EF4-FFF2-40B4-BE49-F238E27FC236}">
                  <a16:creationId xmlns:a16="http://schemas.microsoft.com/office/drawing/2014/main" id="{EEB2FD79-2A4A-8095-7C5B-A2E2E80F39C5}"/>
                </a:ext>
              </a:extLst>
            </p:cNvPr>
            <p:cNvSpPr/>
            <p:nvPr/>
          </p:nvSpPr>
          <p:spPr>
            <a:xfrm>
              <a:off x="4691644" y="2382622"/>
              <a:ext cx="1036319" cy="909955"/>
            </a:xfrm>
            <a:custGeom>
              <a:avLst/>
              <a:gdLst/>
              <a:ahLst/>
              <a:cxnLst/>
              <a:rect l="l" t="t" r="r" b="b"/>
              <a:pathLst>
                <a:path w="1036320" h="909954">
                  <a:moveTo>
                    <a:pt x="1036212" y="0"/>
                  </a:moveTo>
                  <a:lnTo>
                    <a:pt x="0" y="0"/>
                  </a:lnTo>
                  <a:lnTo>
                    <a:pt x="0" y="909560"/>
                  </a:lnTo>
                  <a:lnTo>
                    <a:pt x="1036212" y="909560"/>
                  </a:lnTo>
                  <a:lnTo>
                    <a:pt x="1036212" y="904413"/>
                  </a:lnTo>
                  <a:lnTo>
                    <a:pt x="8987" y="904413"/>
                  </a:lnTo>
                  <a:lnTo>
                    <a:pt x="3850" y="900554"/>
                  </a:lnTo>
                  <a:lnTo>
                    <a:pt x="8987" y="900554"/>
                  </a:lnTo>
                  <a:lnTo>
                    <a:pt x="8987" y="9006"/>
                  </a:lnTo>
                  <a:lnTo>
                    <a:pt x="3850" y="9006"/>
                  </a:lnTo>
                  <a:lnTo>
                    <a:pt x="8987" y="3859"/>
                  </a:lnTo>
                  <a:lnTo>
                    <a:pt x="1036212" y="3859"/>
                  </a:lnTo>
                  <a:lnTo>
                    <a:pt x="1036212" y="0"/>
                  </a:lnTo>
                  <a:close/>
                </a:path>
                <a:path w="1036320" h="909954">
                  <a:moveTo>
                    <a:pt x="8987" y="900554"/>
                  </a:moveTo>
                  <a:lnTo>
                    <a:pt x="3850" y="900554"/>
                  </a:lnTo>
                  <a:lnTo>
                    <a:pt x="8987" y="904413"/>
                  </a:lnTo>
                  <a:lnTo>
                    <a:pt x="8987" y="900554"/>
                  </a:lnTo>
                  <a:close/>
                </a:path>
                <a:path w="1036320" h="909954">
                  <a:moveTo>
                    <a:pt x="1027224" y="900554"/>
                  </a:moveTo>
                  <a:lnTo>
                    <a:pt x="8987" y="900554"/>
                  </a:lnTo>
                  <a:lnTo>
                    <a:pt x="8987" y="904413"/>
                  </a:lnTo>
                  <a:lnTo>
                    <a:pt x="1027224" y="904413"/>
                  </a:lnTo>
                  <a:lnTo>
                    <a:pt x="1027224" y="900554"/>
                  </a:lnTo>
                  <a:close/>
                </a:path>
                <a:path w="1036320" h="909954">
                  <a:moveTo>
                    <a:pt x="1027224" y="3859"/>
                  </a:moveTo>
                  <a:lnTo>
                    <a:pt x="1027224" y="904413"/>
                  </a:lnTo>
                  <a:lnTo>
                    <a:pt x="1031074" y="900554"/>
                  </a:lnTo>
                  <a:lnTo>
                    <a:pt x="1036212" y="900554"/>
                  </a:lnTo>
                  <a:lnTo>
                    <a:pt x="1036212" y="9006"/>
                  </a:lnTo>
                  <a:lnTo>
                    <a:pt x="1031074" y="9006"/>
                  </a:lnTo>
                  <a:lnTo>
                    <a:pt x="1027224" y="3859"/>
                  </a:lnTo>
                  <a:close/>
                </a:path>
                <a:path w="1036320" h="909954">
                  <a:moveTo>
                    <a:pt x="1036212" y="900554"/>
                  </a:moveTo>
                  <a:lnTo>
                    <a:pt x="1031074" y="900554"/>
                  </a:lnTo>
                  <a:lnTo>
                    <a:pt x="1027224" y="904413"/>
                  </a:lnTo>
                  <a:lnTo>
                    <a:pt x="1036212" y="904413"/>
                  </a:lnTo>
                  <a:lnTo>
                    <a:pt x="1036212" y="900554"/>
                  </a:lnTo>
                  <a:close/>
                </a:path>
                <a:path w="1036320" h="909954">
                  <a:moveTo>
                    <a:pt x="8987" y="3859"/>
                  </a:moveTo>
                  <a:lnTo>
                    <a:pt x="3850" y="9006"/>
                  </a:lnTo>
                  <a:lnTo>
                    <a:pt x="8987" y="9006"/>
                  </a:lnTo>
                  <a:lnTo>
                    <a:pt x="8987" y="3859"/>
                  </a:lnTo>
                  <a:close/>
                </a:path>
                <a:path w="1036320" h="909954">
                  <a:moveTo>
                    <a:pt x="1027224" y="3859"/>
                  </a:moveTo>
                  <a:lnTo>
                    <a:pt x="8987" y="3859"/>
                  </a:lnTo>
                  <a:lnTo>
                    <a:pt x="8987" y="9006"/>
                  </a:lnTo>
                  <a:lnTo>
                    <a:pt x="1027224" y="9006"/>
                  </a:lnTo>
                  <a:lnTo>
                    <a:pt x="1027224" y="3859"/>
                  </a:lnTo>
                  <a:close/>
                </a:path>
                <a:path w="1036320" h="909954">
                  <a:moveTo>
                    <a:pt x="1036212" y="3859"/>
                  </a:moveTo>
                  <a:lnTo>
                    <a:pt x="1027224" y="3859"/>
                  </a:lnTo>
                  <a:lnTo>
                    <a:pt x="1031074" y="9006"/>
                  </a:lnTo>
                  <a:lnTo>
                    <a:pt x="1036212" y="9006"/>
                  </a:lnTo>
                  <a:lnTo>
                    <a:pt x="1036212" y="3859"/>
                  </a:lnTo>
                  <a:close/>
                </a:path>
              </a:pathLst>
            </a:custGeom>
            <a:solidFill>
              <a:srgbClr val="000000"/>
            </a:solidFill>
          </p:spPr>
          <p:txBody>
            <a:bodyPr wrap="square" lIns="0" tIns="0" rIns="0" bIns="0" rtlCol="0"/>
            <a:lstStyle/>
            <a:p>
              <a:endParaRPr/>
            </a:p>
          </p:txBody>
        </p:sp>
      </p:grpSp>
      <p:sp>
        <p:nvSpPr>
          <p:cNvPr id="33" name="object 11">
            <a:extLst>
              <a:ext uri="{FF2B5EF4-FFF2-40B4-BE49-F238E27FC236}">
                <a16:creationId xmlns:a16="http://schemas.microsoft.com/office/drawing/2014/main" id="{BDAFF179-206F-A450-C57B-6273F4091C4A}"/>
              </a:ext>
            </a:extLst>
          </p:cNvPr>
          <p:cNvSpPr txBox="1"/>
          <p:nvPr/>
        </p:nvSpPr>
        <p:spPr>
          <a:xfrm>
            <a:off x="9177965" y="798031"/>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3</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sp>
        <p:nvSpPr>
          <p:cNvPr id="34" name="object 12">
            <a:extLst>
              <a:ext uri="{FF2B5EF4-FFF2-40B4-BE49-F238E27FC236}">
                <a16:creationId xmlns:a16="http://schemas.microsoft.com/office/drawing/2014/main" id="{2EF8282B-7430-6E61-B170-C2FE0D316662}"/>
              </a:ext>
            </a:extLst>
          </p:cNvPr>
          <p:cNvSpPr/>
          <p:nvPr/>
        </p:nvSpPr>
        <p:spPr>
          <a:xfrm>
            <a:off x="7857501" y="1068775"/>
            <a:ext cx="3146612" cy="58782"/>
          </a:xfrm>
          <a:custGeom>
            <a:avLst/>
            <a:gdLst/>
            <a:ahLst/>
            <a:cxnLst/>
            <a:rect l="l" t="t" r="r" b="b"/>
            <a:pathLst>
              <a:path w="3467100" h="64769">
                <a:moveTo>
                  <a:pt x="1219835" y="32156"/>
                </a:moveTo>
                <a:lnTo>
                  <a:pt x="1194257" y="24447"/>
                </a:lnTo>
                <a:lnTo>
                  <a:pt x="1113256" y="0"/>
                </a:lnTo>
                <a:lnTo>
                  <a:pt x="1113256" y="24447"/>
                </a:lnTo>
                <a:lnTo>
                  <a:pt x="0" y="24447"/>
                </a:lnTo>
                <a:lnTo>
                  <a:pt x="0" y="41160"/>
                </a:lnTo>
                <a:lnTo>
                  <a:pt x="1113256" y="41160"/>
                </a:lnTo>
                <a:lnTo>
                  <a:pt x="1113256" y="64325"/>
                </a:lnTo>
                <a:lnTo>
                  <a:pt x="1189990" y="41160"/>
                </a:lnTo>
                <a:lnTo>
                  <a:pt x="1219835" y="32156"/>
                </a:lnTo>
                <a:close/>
              </a:path>
              <a:path w="3467100" h="64769">
                <a:moveTo>
                  <a:pt x="3466884" y="32156"/>
                </a:moveTo>
                <a:lnTo>
                  <a:pt x="3441306" y="24447"/>
                </a:lnTo>
                <a:lnTo>
                  <a:pt x="3360305" y="0"/>
                </a:lnTo>
                <a:lnTo>
                  <a:pt x="3360305" y="24447"/>
                </a:lnTo>
                <a:lnTo>
                  <a:pt x="2247049" y="24447"/>
                </a:lnTo>
                <a:lnTo>
                  <a:pt x="2247049" y="41160"/>
                </a:lnTo>
                <a:lnTo>
                  <a:pt x="3360305" y="41160"/>
                </a:lnTo>
                <a:lnTo>
                  <a:pt x="3360305" y="64325"/>
                </a:lnTo>
                <a:lnTo>
                  <a:pt x="3437039" y="41160"/>
                </a:lnTo>
                <a:lnTo>
                  <a:pt x="3466884" y="32156"/>
                </a:lnTo>
                <a:close/>
              </a:path>
            </a:pathLst>
          </a:custGeom>
          <a:solidFill>
            <a:srgbClr val="000000"/>
          </a:solidFill>
        </p:spPr>
        <p:txBody>
          <a:bodyPr wrap="square" lIns="0" tIns="0" rIns="0" bIns="0" rtlCol="0"/>
          <a:lstStyle/>
          <a:p>
            <a:endParaRPr/>
          </a:p>
        </p:txBody>
      </p:sp>
      <p:sp>
        <p:nvSpPr>
          <p:cNvPr id="35" name="object 13">
            <a:extLst>
              <a:ext uri="{FF2B5EF4-FFF2-40B4-BE49-F238E27FC236}">
                <a16:creationId xmlns:a16="http://schemas.microsoft.com/office/drawing/2014/main" id="{1E0F5939-296D-A7C8-0AEA-6C2CDF469FA2}"/>
              </a:ext>
            </a:extLst>
          </p:cNvPr>
          <p:cNvSpPr txBox="1"/>
          <p:nvPr/>
        </p:nvSpPr>
        <p:spPr>
          <a:xfrm>
            <a:off x="6960581" y="833058"/>
            <a:ext cx="40168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36" name="object 14">
            <a:extLst>
              <a:ext uri="{FF2B5EF4-FFF2-40B4-BE49-F238E27FC236}">
                <a16:creationId xmlns:a16="http://schemas.microsoft.com/office/drawing/2014/main" id="{749F090A-0A45-C70E-2926-127FF51D3797}"/>
              </a:ext>
            </a:extLst>
          </p:cNvPr>
          <p:cNvSpPr txBox="1"/>
          <p:nvPr/>
        </p:nvSpPr>
        <p:spPr>
          <a:xfrm>
            <a:off x="11534534" y="848237"/>
            <a:ext cx="344053" cy="389375"/>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37" name="object 15">
            <a:extLst>
              <a:ext uri="{FF2B5EF4-FFF2-40B4-BE49-F238E27FC236}">
                <a16:creationId xmlns:a16="http://schemas.microsoft.com/office/drawing/2014/main" id="{2E136AD8-3AFD-7459-065A-F1294914E659}"/>
              </a:ext>
            </a:extLst>
          </p:cNvPr>
          <p:cNvSpPr txBox="1"/>
          <p:nvPr/>
        </p:nvSpPr>
        <p:spPr>
          <a:xfrm>
            <a:off x="7935715" y="1113279"/>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8</a:t>
            </a:r>
            <a:endParaRPr sz="1815">
              <a:latin typeface="Times New Roman"/>
              <a:cs typeface="Times New Roman"/>
            </a:endParaRPr>
          </a:p>
        </p:txBody>
      </p:sp>
      <p:sp>
        <p:nvSpPr>
          <p:cNvPr id="38" name="object 16">
            <a:extLst>
              <a:ext uri="{FF2B5EF4-FFF2-40B4-BE49-F238E27FC236}">
                <a16:creationId xmlns:a16="http://schemas.microsoft.com/office/drawing/2014/main" id="{13DDC2AA-2018-9B18-9C7A-73B7A95EAC3C}"/>
              </a:ext>
            </a:extLst>
          </p:cNvPr>
          <p:cNvSpPr txBox="1"/>
          <p:nvPr/>
        </p:nvSpPr>
        <p:spPr>
          <a:xfrm>
            <a:off x="10363113" y="1124955"/>
            <a:ext cx="504265" cy="573163"/>
          </a:xfrm>
          <a:prstGeom prst="rect">
            <a:avLst/>
          </a:prstGeom>
        </p:spPr>
        <p:txBody>
          <a:bodyPr vert="horz" wrap="square" lIns="0" tIns="14408" rIns="0" bIns="0" rtlCol="0">
            <a:spAutoFit/>
          </a:bodyPr>
          <a:lstStyle/>
          <a:p>
            <a:pPr marL="11527">
              <a:spcBef>
                <a:spcPts val="11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1</a:t>
            </a:r>
            <a:endParaRPr sz="1815">
              <a:latin typeface="Times New Roman"/>
              <a:cs typeface="Times New Roman"/>
            </a:endParaRPr>
          </a:p>
          <a:p>
            <a:pPr marL="11527">
              <a:spcBef>
                <a:spcPts val="27"/>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9" dirty="0">
                <a:latin typeface="Times New Roman"/>
                <a:cs typeface="Times New Roman"/>
              </a:rPr>
              <a:t> </a:t>
            </a:r>
            <a:r>
              <a:rPr sz="1815" spc="-45" dirty="0">
                <a:latin typeface="Times New Roman"/>
                <a:cs typeface="Times New Roman"/>
              </a:rPr>
              <a:t>5</a:t>
            </a:r>
            <a:endParaRPr sz="1815">
              <a:latin typeface="Times New Roman"/>
              <a:cs typeface="Times New Roman"/>
            </a:endParaRPr>
          </a:p>
        </p:txBody>
      </p:sp>
      <p:grpSp>
        <p:nvGrpSpPr>
          <p:cNvPr id="39" name="object 17">
            <a:extLst>
              <a:ext uri="{FF2B5EF4-FFF2-40B4-BE49-F238E27FC236}">
                <a16:creationId xmlns:a16="http://schemas.microsoft.com/office/drawing/2014/main" id="{BC16068A-5589-CBCC-D905-3B90A90DF6B7}"/>
              </a:ext>
            </a:extLst>
          </p:cNvPr>
          <p:cNvGrpSpPr/>
          <p:nvPr/>
        </p:nvGrpSpPr>
        <p:grpSpPr>
          <a:xfrm>
            <a:off x="7653574" y="1915268"/>
            <a:ext cx="4224874" cy="1138774"/>
            <a:chOff x="3250961" y="3737314"/>
            <a:chExt cx="4655185" cy="1254760"/>
          </a:xfrm>
        </p:grpSpPr>
        <p:sp>
          <p:nvSpPr>
            <p:cNvPr id="40" name="object 18">
              <a:extLst>
                <a:ext uri="{FF2B5EF4-FFF2-40B4-BE49-F238E27FC236}">
                  <a16:creationId xmlns:a16="http://schemas.microsoft.com/office/drawing/2014/main" id="{0D9B7DF5-0102-0E5D-7E03-298A7D564971}"/>
                </a:ext>
              </a:extLst>
            </p:cNvPr>
            <p:cNvSpPr/>
            <p:nvPr/>
          </p:nvSpPr>
          <p:spPr>
            <a:xfrm>
              <a:off x="3283051" y="4219765"/>
              <a:ext cx="4622800" cy="772160"/>
            </a:xfrm>
            <a:custGeom>
              <a:avLst/>
              <a:gdLst/>
              <a:ahLst/>
              <a:cxnLst/>
              <a:rect l="l" t="t" r="r" b="b"/>
              <a:pathLst>
                <a:path w="4622800" h="772160">
                  <a:moveTo>
                    <a:pt x="4622508" y="739736"/>
                  </a:moveTo>
                  <a:lnTo>
                    <a:pt x="4614811" y="735876"/>
                  </a:lnTo>
                  <a:lnTo>
                    <a:pt x="4558309" y="707567"/>
                  </a:lnTo>
                  <a:lnTo>
                    <a:pt x="4558309" y="735876"/>
                  </a:lnTo>
                  <a:lnTo>
                    <a:pt x="0" y="735876"/>
                  </a:lnTo>
                  <a:lnTo>
                    <a:pt x="0" y="744880"/>
                  </a:lnTo>
                  <a:lnTo>
                    <a:pt x="4558309" y="744880"/>
                  </a:lnTo>
                  <a:lnTo>
                    <a:pt x="4558309" y="771893"/>
                  </a:lnTo>
                  <a:lnTo>
                    <a:pt x="4612233" y="744880"/>
                  </a:lnTo>
                  <a:lnTo>
                    <a:pt x="4622508" y="739736"/>
                  </a:lnTo>
                  <a:close/>
                </a:path>
                <a:path w="4622800" h="772160">
                  <a:moveTo>
                    <a:pt x="4622508" y="32156"/>
                  </a:moveTo>
                  <a:lnTo>
                    <a:pt x="4614811" y="28295"/>
                  </a:lnTo>
                  <a:lnTo>
                    <a:pt x="4558309" y="0"/>
                  </a:lnTo>
                  <a:lnTo>
                    <a:pt x="4558309" y="28295"/>
                  </a:lnTo>
                  <a:lnTo>
                    <a:pt x="0" y="28295"/>
                  </a:lnTo>
                  <a:lnTo>
                    <a:pt x="0" y="37299"/>
                  </a:lnTo>
                  <a:lnTo>
                    <a:pt x="4558309" y="37299"/>
                  </a:lnTo>
                  <a:lnTo>
                    <a:pt x="4558309" y="64325"/>
                  </a:lnTo>
                  <a:lnTo>
                    <a:pt x="4612233" y="37299"/>
                  </a:lnTo>
                  <a:lnTo>
                    <a:pt x="4622508" y="32156"/>
                  </a:lnTo>
                  <a:close/>
                </a:path>
              </a:pathLst>
            </a:custGeom>
            <a:solidFill>
              <a:srgbClr val="000000"/>
            </a:solidFill>
          </p:spPr>
          <p:txBody>
            <a:bodyPr wrap="square" lIns="0" tIns="0" rIns="0" bIns="0" rtlCol="0"/>
            <a:lstStyle/>
            <a:p>
              <a:endParaRPr/>
            </a:p>
          </p:txBody>
        </p:sp>
        <p:sp>
          <p:nvSpPr>
            <p:cNvPr id="41" name="object 19">
              <a:extLst>
                <a:ext uri="{FF2B5EF4-FFF2-40B4-BE49-F238E27FC236}">
                  <a16:creationId xmlns:a16="http://schemas.microsoft.com/office/drawing/2014/main" id="{6266C9D5-4860-0549-2B96-89D3B963A89A}"/>
                </a:ext>
              </a:extLst>
            </p:cNvPr>
            <p:cNvSpPr/>
            <p:nvPr/>
          </p:nvSpPr>
          <p:spPr>
            <a:xfrm>
              <a:off x="6075820" y="3737317"/>
              <a:ext cx="1348740" cy="1222375"/>
            </a:xfrm>
            <a:custGeom>
              <a:avLst/>
              <a:gdLst/>
              <a:ahLst/>
              <a:cxnLst/>
              <a:rect l="l" t="t" r="r" b="b"/>
              <a:pathLst>
                <a:path w="1348740" h="1222375">
                  <a:moveTo>
                    <a:pt x="64198" y="1115402"/>
                  </a:moveTo>
                  <a:lnTo>
                    <a:pt x="41097" y="1115402"/>
                  </a:lnTo>
                  <a:lnTo>
                    <a:pt x="41097" y="707580"/>
                  </a:lnTo>
                  <a:lnTo>
                    <a:pt x="24396" y="707580"/>
                  </a:lnTo>
                  <a:lnTo>
                    <a:pt x="24396" y="1115402"/>
                  </a:lnTo>
                  <a:lnTo>
                    <a:pt x="0" y="1115402"/>
                  </a:lnTo>
                  <a:lnTo>
                    <a:pt x="32105" y="1222184"/>
                  </a:lnTo>
                  <a:lnTo>
                    <a:pt x="61112" y="1125689"/>
                  </a:lnTo>
                  <a:lnTo>
                    <a:pt x="64198" y="1115402"/>
                  </a:lnTo>
                  <a:close/>
                </a:path>
                <a:path w="1348740" h="1222375">
                  <a:moveTo>
                    <a:pt x="1348232" y="407822"/>
                  </a:moveTo>
                  <a:lnTo>
                    <a:pt x="1325118" y="407822"/>
                  </a:lnTo>
                  <a:lnTo>
                    <a:pt x="1325118" y="0"/>
                  </a:lnTo>
                  <a:lnTo>
                    <a:pt x="1308430" y="0"/>
                  </a:lnTo>
                  <a:lnTo>
                    <a:pt x="1308430" y="407822"/>
                  </a:lnTo>
                  <a:lnTo>
                    <a:pt x="1284033" y="407822"/>
                  </a:lnTo>
                  <a:lnTo>
                    <a:pt x="1316126" y="514604"/>
                  </a:lnTo>
                  <a:lnTo>
                    <a:pt x="1345133" y="418122"/>
                  </a:lnTo>
                  <a:lnTo>
                    <a:pt x="1348232" y="407822"/>
                  </a:lnTo>
                  <a:close/>
                </a:path>
              </a:pathLst>
            </a:custGeom>
            <a:solidFill>
              <a:srgbClr val="FF0000"/>
            </a:solidFill>
          </p:spPr>
          <p:txBody>
            <a:bodyPr wrap="square" lIns="0" tIns="0" rIns="0" bIns="0" rtlCol="0"/>
            <a:lstStyle/>
            <a:p>
              <a:endParaRPr/>
            </a:p>
          </p:txBody>
        </p:sp>
        <p:pic>
          <p:nvPicPr>
            <p:cNvPr id="42" name="object 20">
              <a:extLst>
                <a:ext uri="{FF2B5EF4-FFF2-40B4-BE49-F238E27FC236}">
                  <a16:creationId xmlns:a16="http://schemas.microsoft.com/office/drawing/2014/main" id="{18988033-693F-0B5F-C7F8-D113680492E5}"/>
                </a:ext>
              </a:extLst>
            </p:cNvPr>
            <p:cNvPicPr/>
            <p:nvPr/>
          </p:nvPicPr>
          <p:blipFill>
            <a:blip r:embed="rId4" cstate="print"/>
            <a:stretch>
              <a:fillRect/>
            </a:stretch>
          </p:blipFill>
          <p:spPr>
            <a:xfrm>
              <a:off x="3250961" y="3737314"/>
              <a:ext cx="3760924" cy="1227327"/>
            </a:xfrm>
            <a:prstGeom prst="rect">
              <a:avLst/>
            </a:prstGeom>
          </p:spPr>
        </p:pic>
      </p:grpSp>
      <p:sp>
        <p:nvSpPr>
          <p:cNvPr id="43" name="object 21">
            <a:extLst>
              <a:ext uri="{FF2B5EF4-FFF2-40B4-BE49-F238E27FC236}">
                <a16:creationId xmlns:a16="http://schemas.microsoft.com/office/drawing/2014/main" id="{CBFF8B74-AEED-0487-5BB2-509DABF2E921}"/>
              </a:ext>
            </a:extLst>
          </p:cNvPr>
          <p:cNvSpPr txBox="1"/>
          <p:nvPr/>
        </p:nvSpPr>
        <p:spPr>
          <a:xfrm>
            <a:off x="7135381" y="1957445"/>
            <a:ext cx="401683" cy="1030832"/>
          </a:xfrm>
          <a:prstGeom prst="rect">
            <a:avLst/>
          </a:prstGeom>
        </p:spPr>
        <p:txBody>
          <a:bodyPr vert="horz" wrap="square" lIns="0" tIns="12102" rIns="0" bIns="0" rtlCol="0">
            <a:spAutoFit/>
          </a:bodyPr>
          <a:lstStyle/>
          <a:p>
            <a:pPr marL="34580">
              <a:spcBef>
                <a:spcPts val="95"/>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a:p>
            <a:pPr>
              <a:spcBef>
                <a:spcPts val="50"/>
              </a:spcBef>
            </a:pPr>
            <a:endParaRPr sz="1634">
              <a:latin typeface="Times New Roman"/>
              <a:cs typeface="Times New Roman"/>
            </a:endParaRPr>
          </a:p>
          <a:p>
            <a:pPr marL="34580"/>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sp>
        <p:nvSpPr>
          <p:cNvPr id="44" name="object 22">
            <a:extLst>
              <a:ext uri="{FF2B5EF4-FFF2-40B4-BE49-F238E27FC236}">
                <a16:creationId xmlns:a16="http://schemas.microsoft.com/office/drawing/2014/main" id="{86E801A3-2C25-839E-0A99-24F9888A6839}"/>
              </a:ext>
            </a:extLst>
          </p:cNvPr>
          <p:cNvSpPr txBox="1"/>
          <p:nvPr/>
        </p:nvSpPr>
        <p:spPr>
          <a:xfrm>
            <a:off x="8403015" y="1920081"/>
            <a:ext cx="328492"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x=1</a:t>
            </a:r>
            <a:endParaRPr sz="1543" dirty="0">
              <a:latin typeface="Times New Roman"/>
              <a:cs typeface="Times New Roman"/>
            </a:endParaRPr>
          </a:p>
        </p:txBody>
      </p:sp>
      <p:sp>
        <p:nvSpPr>
          <p:cNvPr id="45" name="object 23">
            <a:extLst>
              <a:ext uri="{FF2B5EF4-FFF2-40B4-BE49-F238E27FC236}">
                <a16:creationId xmlns:a16="http://schemas.microsoft.com/office/drawing/2014/main" id="{84E163DA-B067-F531-3305-B2C5AE439533}"/>
              </a:ext>
            </a:extLst>
          </p:cNvPr>
          <p:cNvSpPr txBox="1"/>
          <p:nvPr/>
        </p:nvSpPr>
        <p:spPr>
          <a:xfrm>
            <a:off x="10071779" y="1931757"/>
            <a:ext cx="326187" cy="247912"/>
          </a:xfrm>
          <a:prstGeom prst="rect">
            <a:avLst/>
          </a:prstGeom>
        </p:spPr>
        <p:txBody>
          <a:bodyPr vert="horz" wrap="square" lIns="0" tIns="10373" rIns="0" bIns="0" rtlCol="0">
            <a:spAutoFit/>
          </a:bodyPr>
          <a:lstStyle/>
          <a:p>
            <a:pPr marL="11527">
              <a:spcBef>
                <a:spcPts val="82"/>
              </a:spcBef>
            </a:pPr>
            <a:r>
              <a:rPr sz="1543" spc="-23" dirty="0">
                <a:latin typeface="Times New Roman"/>
                <a:cs typeface="Times New Roman"/>
              </a:rPr>
              <a:t>y=</a:t>
            </a:r>
            <a:r>
              <a:rPr lang="en-GB" sz="1543" spc="-23" dirty="0">
                <a:latin typeface="Times New Roman"/>
                <a:cs typeface="Times New Roman"/>
              </a:rPr>
              <a:t>5</a:t>
            </a:r>
            <a:endParaRPr sz="1543" dirty="0">
              <a:latin typeface="Times New Roman"/>
              <a:cs typeface="Times New Roman"/>
            </a:endParaRPr>
          </a:p>
        </p:txBody>
      </p:sp>
      <p:sp>
        <p:nvSpPr>
          <p:cNvPr id="46" name="object 24">
            <a:extLst>
              <a:ext uri="{FF2B5EF4-FFF2-40B4-BE49-F238E27FC236}">
                <a16:creationId xmlns:a16="http://schemas.microsoft.com/office/drawing/2014/main" id="{085F4132-590C-B93B-3029-0A2098F83E1C}"/>
              </a:ext>
            </a:extLst>
          </p:cNvPr>
          <p:cNvSpPr txBox="1"/>
          <p:nvPr/>
        </p:nvSpPr>
        <p:spPr>
          <a:xfrm>
            <a:off x="9139512" y="2573928"/>
            <a:ext cx="443758" cy="247912"/>
          </a:xfrm>
          <a:prstGeom prst="rect">
            <a:avLst/>
          </a:prstGeom>
        </p:spPr>
        <p:txBody>
          <a:bodyPr vert="horz" wrap="square" lIns="0" tIns="10373" rIns="0" bIns="0" rtlCol="0">
            <a:spAutoFit/>
          </a:bodyPr>
          <a:lstStyle/>
          <a:p>
            <a:pPr marL="11527">
              <a:spcBef>
                <a:spcPts val="82"/>
              </a:spcBef>
            </a:pPr>
            <a:r>
              <a:rPr sz="1543" spc="-18" dirty="0">
                <a:latin typeface="Times New Roman"/>
                <a:cs typeface="Times New Roman"/>
              </a:rPr>
              <a:t>read</a:t>
            </a:r>
            <a:endParaRPr sz="1543" dirty="0">
              <a:latin typeface="Times New Roman"/>
              <a:cs typeface="Times New Roman"/>
            </a:endParaRPr>
          </a:p>
        </p:txBody>
      </p:sp>
      <p:grpSp>
        <p:nvGrpSpPr>
          <p:cNvPr id="47" name="object 4">
            <a:extLst>
              <a:ext uri="{FF2B5EF4-FFF2-40B4-BE49-F238E27FC236}">
                <a16:creationId xmlns:a16="http://schemas.microsoft.com/office/drawing/2014/main" id="{E9B7F478-2CED-BDCB-88BC-AEE8C788DC0F}"/>
              </a:ext>
            </a:extLst>
          </p:cNvPr>
          <p:cNvGrpSpPr/>
          <p:nvPr/>
        </p:nvGrpSpPr>
        <p:grpSpPr>
          <a:xfrm>
            <a:off x="7414728" y="3675162"/>
            <a:ext cx="4061204" cy="822383"/>
            <a:chOff x="2944122" y="2375881"/>
            <a:chExt cx="4474845" cy="906144"/>
          </a:xfrm>
        </p:grpSpPr>
        <p:sp>
          <p:nvSpPr>
            <p:cNvPr id="48" name="object 5">
              <a:extLst>
                <a:ext uri="{FF2B5EF4-FFF2-40B4-BE49-F238E27FC236}">
                  <a16:creationId xmlns:a16="http://schemas.microsoft.com/office/drawing/2014/main" id="{1048CFFB-B4BA-D1B6-90DB-EF05422E66D9}"/>
                </a:ext>
              </a:extLst>
            </p:cNvPr>
            <p:cNvSpPr/>
            <p:nvPr/>
          </p:nvSpPr>
          <p:spPr>
            <a:xfrm>
              <a:off x="2947950" y="2571880"/>
              <a:ext cx="510540" cy="512445"/>
            </a:xfrm>
            <a:custGeom>
              <a:avLst/>
              <a:gdLst/>
              <a:ahLst/>
              <a:cxnLst/>
              <a:rect l="l" t="t" r="r" b="b"/>
              <a:pathLst>
                <a:path w="510539" h="512444">
                  <a:moveTo>
                    <a:pt x="255263" y="0"/>
                  </a:moveTo>
                  <a:lnTo>
                    <a:pt x="209533" y="4147"/>
                  </a:lnTo>
                  <a:lnTo>
                    <a:pt x="166429"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9" y="496466"/>
                  </a:lnTo>
                  <a:lnTo>
                    <a:pt x="209533" y="508310"/>
                  </a:lnTo>
                  <a:lnTo>
                    <a:pt x="255263" y="512415"/>
                  </a:lnTo>
                  <a:lnTo>
                    <a:pt x="301330" y="508310"/>
                  </a:lnTo>
                  <a:lnTo>
                    <a:pt x="344612" y="496466"/>
                  </a:lnTo>
                  <a:lnTo>
                    <a:pt x="384408" y="477590"/>
                  </a:lnTo>
                  <a:lnTo>
                    <a:pt x="420011" y="452387"/>
                  </a:lnTo>
                  <a:lnTo>
                    <a:pt x="450720" y="421565"/>
                  </a:lnTo>
                  <a:lnTo>
                    <a:pt x="475830" y="385829"/>
                  </a:lnTo>
                  <a:lnTo>
                    <a:pt x="494637" y="345887"/>
                  </a:lnTo>
                  <a:lnTo>
                    <a:pt x="506437" y="302444"/>
                  </a:lnTo>
                  <a:lnTo>
                    <a:pt x="510527" y="256207"/>
                  </a:lnTo>
                  <a:lnTo>
                    <a:pt x="506437" y="210307"/>
                  </a:lnTo>
                  <a:lnTo>
                    <a:pt x="494637" y="167044"/>
                  </a:lnTo>
                  <a:lnTo>
                    <a:pt x="475830" y="127154"/>
                  </a:lnTo>
                  <a:lnTo>
                    <a:pt x="450720" y="91377"/>
                  </a:lnTo>
                  <a:lnTo>
                    <a:pt x="420011" y="60449"/>
                  </a:lnTo>
                  <a:lnTo>
                    <a:pt x="384408" y="35109"/>
                  </a:lnTo>
                  <a:lnTo>
                    <a:pt x="344612" y="16096"/>
                  </a:lnTo>
                  <a:lnTo>
                    <a:pt x="301330" y="4147"/>
                  </a:lnTo>
                  <a:lnTo>
                    <a:pt x="255263" y="0"/>
                  </a:lnTo>
                  <a:close/>
                </a:path>
              </a:pathLst>
            </a:custGeom>
            <a:solidFill>
              <a:srgbClr val="00CC99"/>
            </a:solidFill>
          </p:spPr>
          <p:txBody>
            <a:bodyPr wrap="square" lIns="0" tIns="0" rIns="0" bIns="0" rtlCol="0"/>
            <a:lstStyle/>
            <a:p>
              <a:endParaRPr/>
            </a:p>
          </p:txBody>
        </p:sp>
        <p:sp>
          <p:nvSpPr>
            <p:cNvPr id="49" name="object 6">
              <a:extLst>
                <a:ext uri="{FF2B5EF4-FFF2-40B4-BE49-F238E27FC236}">
                  <a16:creationId xmlns:a16="http://schemas.microsoft.com/office/drawing/2014/main" id="{F827395E-BD1D-62FA-3086-275AB99D93AD}"/>
                </a:ext>
              </a:extLst>
            </p:cNvPr>
            <p:cNvSpPr/>
            <p:nvPr/>
          </p:nvSpPr>
          <p:spPr>
            <a:xfrm>
              <a:off x="2944122" y="2569359"/>
              <a:ext cx="518795" cy="518795"/>
            </a:xfrm>
            <a:custGeom>
              <a:avLst/>
              <a:gdLst/>
              <a:ahLst/>
              <a:cxnLst/>
              <a:rect l="l" t="t" r="r" b="b"/>
              <a:pathLst>
                <a:path w="518795" h="518794">
                  <a:moveTo>
                    <a:pt x="269006" y="0"/>
                  </a:moveTo>
                  <a:lnTo>
                    <a:pt x="204695" y="5628"/>
                  </a:lnTo>
                  <a:lnTo>
                    <a:pt x="143431" y="26480"/>
                  </a:lnTo>
                  <a:lnTo>
                    <a:pt x="88772" y="62451"/>
                  </a:lnTo>
                  <a:lnTo>
                    <a:pt x="44275" y="113433"/>
                  </a:lnTo>
                  <a:lnTo>
                    <a:pt x="13498" y="179321"/>
                  </a:lnTo>
                  <a:lnTo>
                    <a:pt x="4367" y="217822"/>
                  </a:lnTo>
                  <a:lnTo>
                    <a:pt x="0" y="260009"/>
                  </a:lnTo>
                  <a:lnTo>
                    <a:pt x="1276" y="272818"/>
                  </a:lnTo>
                  <a:lnTo>
                    <a:pt x="7781" y="315008"/>
                  </a:lnTo>
                  <a:lnTo>
                    <a:pt x="19199" y="354217"/>
                  </a:lnTo>
                  <a:lnTo>
                    <a:pt x="54170" y="419071"/>
                  </a:lnTo>
                  <a:lnTo>
                    <a:pt x="102431" y="467569"/>
                  </a:lnTo>
                  <a:lnTo>
                    <a:pt x="160224" y="499897"/>
                  </a:lnTo>
                  <a:lnTo>
                    <a:pt x="223791" y="516244"/>
                  </a:lnTo>
                  <a:lnTo>
                    <a:pt x="256566" y="518483"/>
                  </a:lnTo>
                  <a:lnTo>
                    <a:pt x="289374" y="516797"/>
                  </a:lnTo>
                  <a:lnTo>
                    <a:pt x="321748" y="511210"/>
                  </a:lnTo>
                  <a:lnTo>
                    <a:pt x="323845"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53027" y="114454"/>
                  </a:lnTo>
                  <a:lnTo>
                    <a:pt x="97450" y="65162"/>
                  </a:lnTo>
                  <a:lnTo>
                    <a:pt x="151907" y="31090"/>
                  </a:lnTo>
                  <a:lnTo>
                    <a:pt x="212735" y="12231"/>
                  </a:lnTo>
                  <a:lnTo>
                    <a:pt x="243762" y="8580"/>
                  </a:lnTo>
                  <a:lnTo>
                    <a:pt x="327570" y="8580"/>
                  </a:lnTo>
                  <a:lnTo>
                    <a:pt x="301192" y="2928"/>
                  </a:lnTo>
                  <a:lnTo>
                    <a:pt x="269006"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45" y="510579"/>
                  </a:lnTo>
                  <a:lnTo>
                    <a:pt x="383309" y="488425"/>
                  </a:lnTo>
                  <a:lnTo>
                    <a:pt x="437491" y="450315"/>
                  </a:lnTo>
                  <a:lnTo>
                    <a:pt x="480536" y="397069"/>
                  </a:lnTo>
                  <a:lnTo>
                    <a:pt x="508686" y="328874"/>
                  </a:lnTo>
                  <a:lnTo>
                    <a:pt x="516000" y="289230"/>
                  </a:lnTo>
                  <a:lnTo>
                    <a:pt x="518182" y="245918"/>
                  </a:lnTo>
                  <a:lnTo>
                    <a:pt x="511735" y="203935"/>
                  </a:lnTo>
                  <a:lnTo>
                    <a:pt x="500712" y="165917"/>
                  </a:lnTo>
                  <a:lnTo>
                    <a:pt x="466720" y="101723"/>
                  </a:lnTo>
                  <a:lnTo>
                    <a:pt x="419764" y="53231"/>
                  </a:lnTo>
                  <a:lnTo>
                    <a:pt x="363402" y="20334"/>
                  </a:lnTo>
                  <a:lnTo>
                    <a:pt x="332806" y="9701"/>
                  </a:lnTo>
                  <a:lnTo>
                    <a:pt x="327570" y="8580"/>
                  </a:lnTo>
                  <a:close/>
                </a:path>
              </a:pathLst>
            </a:custGeom>
            <a:solidFill>
              <a:srgbClr val="000000"/>
            </a:solidFill>
          </p:spPr>
          <p:txBody>
            <a:bodyPr wrap="square" lIns="0" tIns="0" rIns="0" bIns="0" rtlCol="0"/>
            <a:lstStyle/>
            <a:p>
              <a:endParaRPr/>
            </a:p>
          </p:txBody>
        </p:sp>
        <p:sp>
          <p:nvSpPr>
            <p:cNvPr id="50" name="object 7">
              <a:extLst>
                <a:ext uri="{FF2B5EF4-FFF2-40B4-BE49-F238E27FC236}">
                  <a16:creationId xmlns:a16="http://schemas.microsoft.com/office/drawing/2014/main" id="{00E9245B-8980-8D7D-6682-53F3D8699350}"/>
                </a:ext>
              </a:extLst>
            </p:cNvPr>
            <p:cNvSpPr/>
            <p:nvPr/>
          </p:nvSpPr>
          <p:spPr>
            <a:xfrm>
              <a:off x="6904530" y="2571880"/>
              <a:ext cx="510540" cy="512445"/>
            </a:xfrm>
            <a:custGeom>
              <a:avLst/>
              <a:gdLst/>
              <a:ahLst/>
              <a:cxnLst/>
              <a:rect l="l" t="t" r="r" b="b"/>
              <a:pathLst>
                <a:path w="510540" h="512444">
                  <a:moveTo>
                    <a:pt x="255262" y="0"/>
                  </a:moveTo>
                  <a:lnTo>
                    <a:pt x="209532" y="4147"/>
                  </a:lnTo>
                  <a:lnTo>
                    <a:pt x="166428" y="16096"/>
                  </a:lnTo>
                  <a:lnTo>
                    <a:pt x="126686" y="35109"/>
                  </a:lnTo>
                  <a:lnTo>
                    <a:pt x="91040" y="60449"/>
                  </a:lnTo>
                  <a:lnTo>
                    <a:pt x="60226" y="91377"/>
                  </a:lnTo>
                  <a:lnTo>
                    <a:pt x="34980" y="127154"/>
                  </a:lnTo>
                  <a:lnTo>
                    <a:pt x="16037" y="167044"/>
                  </a:lnTo>
                  <a:lnTo>
                    <a:pt x="4131" y="210307"/>
                  </a:lnTo>
                  <a:lnTo>
                    <a:pt x="0" y="256207"/>
                  </a:lnTo>
                  <a:lnTo>
                    <a:pt x="4131" y="302444"/>
                  </a:lnTo>
                  <a:lnTo>
                    <a:pt x="16037" y="345887"/>
                  </a:lnTo>
                  <a:lnTo>
                    <a:pt x="34980" y="385829"/>
                  </a:lnTo>
                  <a:lnTo>
                    <a:pt x="60226" y="421565"/>
                  </a:lnTo>
                  <a:lnTo>
                    <a:pt x="91040" y="452387"/>
                  </a:lnTo>
                  <a:lnTo>
                    <a:pt x="126686" y="477590"/>
                  </a:lnTo>
                  <a:lnTo>
                    <a:pt x="166428" y="496466"/>
                  </a:lnTo>
                  <a:lnTo>
                    <a:pt x="209532" y="508310"/>
                  </a:lnTo>
                  <a:lnTo>
                    <a:pt x="255262" y="512415"/>
                  </a:lnTo>
                  <a:lnTo>
                    <a:pt x="301329" y="508310"/>
                  </a:lnTo>
                  <a:lnTo>
                    <a:pt x="344612" y="496466"/>
                  </a:lnTo>
                  <a:lnTo>
                    <a:pt x="384407" y="477590"/>
                  </a:lnTo>
                  <a:lnTo>
                    <a:pt x="420011" y="452387"/>
                  </a:lnTo>
                  <a:lnTo>
                    <a:pt x="450719" y="421565"/>
                  </a:lnTo>
                  <a:lnTo>
                    <a:pt x="475829" y="385829"/>
                  </a:lnTo>
                  <a:lnTo>
                    <a:pt x="494636" y="345887"/>
                  </a:lnTo>
                  <a:lnTo>
                    <a:pt x="506436" y="302444"/>
                  </a:lnTo>
                  <a:lnTo>
                    <a:pt x="510526" y="256207"/>
                  </a:lnTo>
                  <a:lnTo>
                    <a:pt x="506436" y="210307"/>
                  </a:lnTo>
                  <a:lnTo>
                    <a:pt x="494636" y="167044"/>
                  </a:lnTo>
                  <a:lnTo>
                    <a:pt x="475829" y="127154"/>
                  </a:lnTo>
                  <a:lnTo>
                    <a:pt x="450719" y="91377"/>
                  </a:lnTo>
                  <a:lnTo>
                    <a:pt x="420011" y="60449"/>
                  </a:lnTo>
                  <a:lnTo>
                    <a:pt x="384407" y="35109"/>
                  </a:lnTo>
                  <a:lnTo>
                    <a:pt x="344612" y="16096"/>
                  </a:lnTo>
                  <a:lnTo>
                    <a:pt x="301329" y="4147"/>
                  </a:lnTo>
                  <a:lnTo>
                    <a:pt x="255262" y="0"/>
                  </a:lnTo>
                  <a:close/>
                </a:path>
              </a:pathLst>
            </a:custGeom>
            <a:solidFill>
              <a:srgbClr val="99CCFF"/>
            </a:solidFill>
          </p:spPr>
          <p:txBody>
            <a:bodyPr wrap="square" lIns="0" tIns="0" rIns="0" bIns="0" rtlCol="0"/>
            <a:lstStyle/>
            <a:p>
              <a:endParaRPr/>
            </a:p>
          </p:txBody>
        </p:sp>
        <p:sp>
          <p:nvSpPr>
            <p:cNvPr id="51" name="object 8">
              <a:extLst>
                <a:ext uri="{FF2B5EF4-FFF2-40B4-BE49-F238E27FC236}">
                  <a16:creationId xmlns:a16="http://schemas.microsoft.com/office/drawing/2014/main" id="{CDC2586B-5CFE-2814-5A11-DEFA4CF3DA51}"/>
                </a:ext>
              </a:extLst>
            </p:cNvPr>
            <p:cNvSpPr/>
            <p:nvPr/>
          </p:nvSpPr>
          <p:spPr>
            <a:xfrm>
              <a:off x="6900702" y="2569359"/>
              <a:ext cx="518795" cy="518795"/>
            </a:xfrm>
            <a:custGeom>
              <a:avLst/>
              <a:gdLst/>
              <a:ahLst/>
              <a:cxnLst/>
              <a:rect l="l" t="t" r="r" b="b"/>
              <a:pathLst>
                <a:path w="518795" h="518794">
                  <a:moveTo>
                    <a:pt x="269005" y="0"/>
                  </a:moveTo>
                  <a:lnTo>
                    <a:pt x="204694" y="5628"/>
                  </a:lnTo>
                  <a:lnTo>
                    <a:pt x="143430" y="26480"/>
                  </a:lnTo>
                  <a:lnTo>
                    <a:pt x="88771" y="62451"/>
                  </a:lnTo>
                  <a:lnTo>
                    <a:pt x="44274" y="113433"/>
                  </a:lnTo>
                  <a:lnTo>
                    <a:pt x="13498" y="179321"/>
                  </a:lnTo>
                  <a:lnTo>
                    <a:pt x="4366" y="217822"/>
                  </a:lnTo>
                  <a:lnTo>
                    <a:pt x="0" y="260009"/>
                  </a:lnTo>
                  <a:lnTo>
                    <a:pt x="1275" y="272818"/>
                  </a:lnTo>
                  <a:lnTo>
                    <a:pt x="7777" y="315008"/>
                  </a:lnTo>
                  <a:lnTo>
                    <a:pt x="7868" y="315598"/>
                  </a:lnTo>
                  <a:lnTo>
                    <a:pt x="19193" y="354217"/>
                  </a:lnTo>
                  <a:lnTo>
                    <a:pt x="54161" y="419071"/>
                  </a:lnTo>
                  <a:lnTo>
                    <a:pt x="102421" y="467569"/>
                  </a:lnTo>
                  <a:lnTo>
                    <a:pt x="160214" y="499897"/>
                  </a:lnTo>
                  <a:lnTo>
                    <a:pt x="223781" y="516244"/>
                  </a:lnTo>
                  <a:lnTo>
                    <a:pt x="256557" y="518483"/>
                  </a:lnTo>
                  <a:lnTo>
                    <a:pt x="289366" y="516797"/>
                  </a:lnTo>
                  <a:lnTo>
                    <a:pt x="321740" y="511210"/>
                  </a:lnTo>
                  <a:lnTo>
                    <a:pt x="323838" y="510579"/>
                  </a:lnTo>
                  <a:lnTo>
                    <a:pt x="266103" y="510579"/>
                  </a:lnTo>
                  <a:lnTo>
                    <a:pt x="233338" y="509370"/>
                  </a:lnTo>
                  <a:lnTo>
                    <a:pt x="169475" y="494799"/>
                  </a:lnTo>
                  <a:lnTo>
                    <a:pt x="111137" y="463949"/>
                  </a:lnTo>
                  <a:lnTo>
                    <a:pt x="62291" y="416730"/>
                  </a:lnTo>
                  <a:lnTo>
                    <a:pt x="26901" y="353050"/>
                  </a:lnTo>
                  <a:lnTo>
                    <a:pt x="15492" y="315008"/>
                  </a:lnTo>
                  <a:lnTo>
                    <a:pt x="8933" y="272818"/>
                  </a:lnTo>
                  <a:lnTo>
                    <a:pt x="8933" y="258728"/>
                  </a:lnTo>
                  <a:lnTo>
                    <a:pt x="13091" y="218182"/>
                  </a:lnTo>
                  <a:lnTo>
                    <a:pt x="13218" y="216946"/>
                  </a:lnTo>
                  <a:lnTo>
                    <a:pt x="22218" y="179321"/>
                  </a:lnTo>
                  <a:lnTo>
                    <a:pt x="22301" y="178974"/>
                  </a:lnTo>
                  <a:lnTo>
                    <a:pt x="53027" y="114454"/>
                  </a:lnTo>
                  <a:lnTo>
                    <a:pt x="97450" y="65162"/>
                  </a:lnTo>
                  <a:lnTo>
                    <a:pt x="151907" y="31090"/>
                  </a:lnTo>
                  <a:lnTo>
                    <a:pt x="212735" y="12231"/>
                  </a:lnTo>
                  <a:lnTo>
                    <a:pt x="243762" y="8580"/>
                  </a:lnTo>
                  <a:lnTo>
                    <a:pt x="327570" y="8580"/>
                  </a:lnTo>
                  <a:lnTo>
                    <a:pt x="301191" y="2928"/>
                  </a:lnTo>
                  <a:lnTo>
                    <a:pt x="269005" y="0"/>
                  </a:lnTo>
                  <a:close/>
                </a:path>
                <a:path w="518795" h="518794">
                  <a:moveTo>
                    <a:pt x="327570" y="8580"/>
                  </a:moveTo>
                  <a:lnTo>
                    <a:pt x="276274" y="8580"/>
                  </a:lnTo>
                  <a:lnTo>
                    <a:pt x="307915" y="12454"/>
                  </a:lnTo>
                  <a:lnTo>
                    <a:pt x="338860" y="20128"/>
                  </a:lnTo>
                  <a:lnTo>
                    <a:pt x="396832" y="46869"/>
                  </a:lnTo>
                  <a:lnTo>
                    <a:pt x="446528" y="88796"/>
                  </a:lnTo>
                  <a:lnTo>
                    <a:pt x="484285" y="145903"/>
                  </a:lnTo>
                  <a:lnTo>
                    <a:pt x="506358" y="217822"/>
                  </a:lnTo>
                  <a:lnTo>
                    <a:pt x="506442" y="218182"/>
                  </a:lnTo>
                  <a:lnTo>
                    <a:pt x="510400" y="258728"/>
                  </a:lnTo>
                  <a:lnTo>
                    <a:pt x="510526" y="260009"/>
                  </a:lnTo>
                  <a:lnTo>
                    <a:pt x="506179" y="302570"/>
                  </a:lnTo>
                  <a:lnTo>
                    <a:pt x="496771" y="341209"/>
                  </a:lnTo>
                  <a:lnTo>
                    <a:pt x="464752" y="406674"/>
                  </a:lnTo>
                  <a:lnTo>
                    <a:pt x="418434" y="456314"/>
                  </a:lnTo>
                  <a:lnTo>
                    <a:pt x="361783" y="490036"/>
                  </a:lnTo>
                  <a:lnTo>
                    <a:pt x="298762" y="507752"/>
                  </a:lnTo>
                  <a:lnTo>
                    <a:pt x="266103" y="510579"/>
                  </a:lnTo>
                  <a:lnTo>
                    <a:pt x="323838" y="510579"/>
                  </a:lnTo>
                  <a:lnTo>
                    <a:pt x="383303" y="488425"/>
                  </a:lnTo>
                  <a:lnTo>
                    <a:pt x="437487" y="450315"/>
                  </a:lnTo>
                  <a:lnTo>
                    <a:pt x="480534" y="397069"/>
                  </a:lnTo>
                  <a:lnTo>
                    <a:pt x="508685" y="328874"/>
                  </a:lnTo>
                  <a:lnTo>
                    <a:pt x="516000" y="289230"/>
                  </a:lnTo>
                  <a:lnTo>
                    <a:pt x="518182" y="245918"/>
                  </a:lnTo>
                  <a:lnTo>
                    <a:pt x="511734" y="203935"/>
                  </a:lnTo>
                  <a:lnTo>
                    <a:pt x="500711" y="165917"/>
                  </a:lnTo>
                  <a:lnTo>
                    <a:pt x="466719" y="101723"/>
                  </a:lnTo>
                  <a:lnTo>
                    <a:pt x="419763" y="53231"/>
                  </a:lnTo>
                  <a:lnTo>
                    <a:pt x="363401" y="20334"/>
                  </a:lnTo>
                  <a:lnTo>
                    <a:pt x="332805" y="9701"/>
                  </a:lnTo>
                  <a:lnTo>
                    <a:pt x="327570" y="8580"/>
                  </a:lnTo>
                  <a:close/>
                </a:path>
              </a:pathLst>
            </a:custGeom>
            <a:solidFill>
              <a:srgbClr val="000000"/>
            </a:solidFill>
          </p:spPr>
          <p:txBody>
            <a:bodyPr wrap="square" lIns="0" tIns="0" rIns="0" bIns="0" rtlCol="0"/>
            <a:lstStyle/>
            <a:p>
              <a:endParaRPr/>
            </a:p>
          </p:txBody>
        </p:sp>
        <p:pic>
          <p:nvPicPr>
            <p:cNvPr id="52" name="object 9">
              <a:extLst>
                <a:ext uri="{FF2B5EF4-FFF2-40B4-BE49-F238E27FC236}">
                  <a16:creationId xmlns:a16="http://schemas.microsoft.com/office/drawing/2014/main" id="{0219CE58-5616-3C4E-794F-1574AF9F4831}"/>
                </a:ext>
              </a:extLst>
            </p:cNvPr>
            <p:cNvPicPr/>
            <p:nvPr/>
          </p:nvPicPr>
          <p:blipFill>
            <a:blip r:embed="rId3" cstate="print"/>
            <a:stretch>
              <a:fillRect/>
            </a:stretch>
          </p:blipFill>
          <p:spPr>
            <a:xfrm>
              <a:off x="4670977" y="2379724"/>
              <a:ext cx="1021052" cy="896726"/>
            </a:xfrm>
            <a:prstGeom prst="rect">
              <a:avLst/>
            </a:prstGeom>
          </p:spPr>
        </p:pic>
        <p:sp>
          <p:nvSpPr>
            <p:cNvPr id="53" name="object 10">
              <a:extLst>
                <a:ext uri="{FF2B5EF4-FFF2-40B4-BE49-F238E27FC236}">
                  <a16:creationId xmlns:a16="http://schemas.microsoft.com/office/drawing/2014/main" id="{4309BA2C-D027-C93B-003C-DFB118964A8F}"/>
                </a:ext>
              </a:extLst>
            </p:cNvPr>
            <p:cNvSpPr/>
            <p:nvPr/>
          </p:nvSpPr>
          <p:spPr>
            <a:xfrm>
              <a:off x="4667148" y="2375881"/>
              <a:ext cx="1030605" cy="906144"/>
            </a:xfrm>
            <a:custGeom>
              <a:avLst/>
              <a:gdLst/>
              <a:ahLst/>
              <a:cxnLst/>
              <a:rect l="l" t="t" r="r" b="b"/>
              <a:pathLst>
                <a:path w="1030604" h="906145">
                  <a:moveTo>
                    <a:pt x="1029987" y="0"/>
                  </a:moveTo>
                  <a:lnTo>
                    <a:pt x="0" y="0"/>
                  </a:lnTo>
                  <a:lnTo>
                    <a:pt x="0" y="905694"/>
                  </a:lnTo>
                  <a:lnTo>
                    <a:pt x="1029987" y="905694"/>
                  </a:lnTo>
                  <a:lnTo>
                    <a:pt x="1029987" y="900569"/>
                  </a:lnTo>
                  <a:lnTo>
                    <a:pt x="8934" y="900569"/>
                  </a:lnTo>
                  <a:lnTo>
                    <a:pt x="3829" y="896727"/>
                  </a:lnTo>
                  <a:lnTo>
                    <a:pt x="8934" y="896727"/>
                  </a:lnTo>
                  <a:lnTo>
                    <a:pt x="8934" y="8966"/>
                  </a:lnTo>
                  <a:lnTo>
                    <a:pt x="3829" y="8966"/>
                  </a:lnTo>
                  <a:lnTo>
                    <a:pt x="8934" y="3843"/>
                  </a:lnTo>
                  <a:lnTo>
                    <a:pt x="1029987" y="3843"/>
                  </a:lnTo>
                  <a:lnTo>
                    <a:pt x="1029987" y="0"/>
                  </a:lnTo>
                  <a:close/>
                </a:path>
                <a:path w="1030604" h="906145">
                  <a:moveTo>
                    <a:pt x="8934" y="896727"/>
                  </a:moveTo>
                  <a:lnTo>
                    <a:pt x="3829" y="896727"/>
                  </a:lnTo>
                  <a:lnTo>
                    <a:pt x="8934" y="900569"/>
                  </a:lnTo>
                  <a:lnTo>
                    <a:pt x="8934" y="896727"/>
                  </a:lnTo>
                  <a:close/>
                </a:path>
                <a:path w="1030604" h="906145">
                  <a:moveTo>
                    <a:pt x="1021053" y="896727"/>
                  </a:moveTo>
                  <a:lnTo>
                    <a:pt x="8934" y="896727"/>
                  </a:lnTo>
                  <a:lnTo>
                    <a:pt x="8934" y="900569"/>
                  </a:lnTo>
                  <a:lnTo>
                    <a:pt x="1021053" y="900569"/>
                  </a:lnTo>
                  <a:lnTo>
                    <a:pt x="1021053" y="896727"/>
                  </a:lnTo>
                  <a:close/>
                </a:path>
                <a:path w="1030604" h="906145">
                  <a:moveTo>
                    <a:pt x="1021053" y="3843"/>
                  </a:moveTo>
                  <a:lnTo>
                    <a:pt x="1021053" y="900569"/>
                  </a:lnTo>
                  <a:lnTo>
                    <a:pt x="1024881" y="896727"/>
                  </a:lnTo>
                  <a:lnTo>
                    <a:pt x="1029987" y="896727"/>
                  </a:lnTo>
                  <a:lnTo>
                    <a:pt x="1029987" y="8966"/>
                  </a:lnTo>
                  <a:lnTo>
                    <a:pt x="1024881" y="8966"/>
                  </a:lnTo>
                  <a:lnTo>
                    <a:pt x="1021053" y="3843"/>
                  </a:lnTo>
                  <a:close/>
                </a:path>
                <a:path w="1030604" h="906145">
                  <a:moveTo>
                    <a:pt x="1029987" y="896727"/>
                  </a:moveTo>
                  <a:lnTo>
                    <a:pt x="1024881" y="896727"/>
                  </a:lnTo>
                  <a:lnTo>
                    <a:pt x="1021053" y="900569"/>
                  </a:lnTo>
                  <a:lnTo>
                    <a:pt x="1029987" y="900569"/>
                  </a:lnTo>
                  <a:lnTo>
                    <a:pt x="1029987" y="896727"/>
                  </a:lnTo>
                  <a:close/>
                </a:path>
                <a:path w="1030604" h="906145">
                  <a:moveTo>
                    <a:pt x="8934" y="3843"/>
                  </a:moveTo>
                  <a:lnTo>
                    <a:pt x="3829" y="8966"/>
                  </a:lnTo>
                  <a:lnTo>
                    <a:pt x="8934" y="8966"/>
                  </a:lnTo>
                  <a:lnTo>
                    <a:pt x="8934" y="3843"/>
                  </a:lnTo>
                  <a:close/>
                </a:path>
                <a:path w="1030604" h="906145">
                  <a:moveTo>
                    <a:pt x="1021053" y="3843"/>
                  </a:moveTo>
                  <a:lnTo>
                    <a:pt x="8934" y="3843"/>
                  </a:lnTo>
                  <a:lnTo>
                    <a:pt x="8934" y="8966"/>
                  </a:lnTo>
                  <a:lnTo>
                    <a:pt x="1021053" y="8966"/>
                  </a:lnTo>
                  <a:lnTo>
                    <a:pt x="1021053" y="3843"/>
                  </a:lnTo>
                  <a:close/>
                </a:path>
                <a:path w="1030604" h="906145">
                  <a:moveTo>
                    <a:pt x="1029987" y="3843"/>
                  </a:moveTo>
                  <a:lnTo>
                    <a:pt x="1021053" y="3843"/>
                  </a:lnTo>
                  <a:lnTo>
                    <a:pt x="1024881" y="8966"/>
                  </a:lnTo>
                  <a:lnTo>
                    <a:pt x="1029987" y="8966"/>
                  </a:lnTo>
                  <a:lnTo>
                    <a:pt x="1029987" y="3843"/>
                  </a:lnTo>
                  <a:close/>
                </a:path>
              </a:pathLst>
            </a:custGeom>
            <a:solidFill>
              <a:srgbClr val="000000"/>
            </a:solidFill>
          </p:spPr>
          <p:txBody>
            <a:bodyPr wrap="square" lIns="0" tIns="0" rIns="0" bIns="0" rtlCol="0"/>
            <a:lstStyle/>
            <a:p>
              <a:endParaRPr/>
            </a:p>
          </p:txBody>
        </p:sp>
      </p:grpSp>
      <p:sp>
        <p:nvSpPr>
          <p:cNvPr id="54" name="object 11">
            <a:extLst>
              <a:ext uri="{FF2B5EF4-FFF2-40B4-BE49-F238E27FC236}">
                <a16:creationId xmlns:a16="http://schemas.microsoft.com/office/drawing/2014/main" id="{C2A4470A-40F1-FBBB-0099-C58EAAFE9929}"/>
              </a:ext>
            </a:extLst>
          </p:cNvPr>
          <p:cNvSpPr txBox="1"/>
          <p:nvPr/>
        </p:nvSpPr>
        <p:spPr>
          <a:xfrm>
            <a:off x="9193991" y="3786871"/>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3</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5</a:t>
            </a:r>
            <a:endParaRPr sz="1815">
              <a:latin typeface="Times New Roman"/>
              <a:cs typeface="Times New Roman"/>
            </a:endParaRPr>
          </a:p>
        </p:txBody>
      </p:sp>
      <p:sp>
        <p:nvSpPr>
          <p:cNvPr id="55" name="object 12">
            <a:extLst>
              <a:ext uri="{FF2B5EF4-FFF2-40B4-BE49-F238E27FC236}">
                <a16:creationId xmlns:a16="http://schemas.microsoft.com/office/drawing/2014/main" id="{62197AD8-2EA1-718D-AC70-380D95085B75}"/>
              </a:ext>
            </a:extLst>
          </p:cNvPr>
          <p:cNvSpPr/>
          <p:nvPr/>
        </p:nvSpPr>
        <p:spPr>
          <a:xfrm>
            <a:off x="7881537" y="4056509"/>
            <a:ext cx="3127594" cy="58207"/>
          </a:xfrm>
          <a:custGeom>
            <a:avLst/>
            <a:gdLst/>
            <a:ahLst/>
            <a:cxnLst/>
            <a:rect l="l" t="t" r="r" b="b"/>
            <a:pathLst>
              <a:path w="3446145" h="64135">
                <a:moveTo>
                  <a:pt x="1212494" y="32029"/>
                </a:moveTo>
                <a:lnTo>
                  <a:pt x="1187069" y="24333"/>
                </a:lnTo>
                <a:lnTo>
                  <a:pt x="1106563" y="0"/>
                </a:lnTo>
                <a:lnTo>
                  <a:pt x="1106563" y="24333"/>
                </a:lnTo>
                <a:lnTo>
                  <a:pt x="0" y="24333"/>
                </a:lnTo>
                <a:lnTo>
                  <a:pt x="0" y="40995"/>
                </a:lnTo>
                <a:lnTo>
                  <a:pt x="1106563" y="40995"/>
                </a:lnTo>
                <a:lnTo>
                  <a:pt x="1106563" y="64046"/>
                </a:lnTo>
                <a:lnTo>
                  <a:pt x="1182827" y="40995"/>
                </a:lnTo>
                <a:lnTo>
                  <a:pt x="1212494" y="32029"/>
                </a:lnTo>
                <a:close/>
              </a:path>
              <a:path w="3446145" h="64135">
                <a:moveTo>
                  <a:pt x="3446043" y="32029"/>
                </a:moveTo>
                <a:lnTo>
                  <a:pt x="3420618" y="24333"/>
                </a:lnTo>
                <a:lnTo>
                  <a:pt x="3340112" y="0"/>
                </a:lnTo>
                <a:lnTo>
                  <a:pt x="3340112" y="24333"/>
                </a:lnTo>
                <a:lnTo>
                  <a:pt x="2233549" y="24333"/>
                </a:lnTo>
                <a:lnTo>
                  <a:pt x="2233549" y="40995"/>
                </a:lnTo>
                <a:lnTo>
                  <a:pt x="3340112" y="40995"/>
                </a:lnTo>
                <a:lnTo>
                  <a:pt x="3340112" y="64046"/>
                </a:lnTo>
                <a:lnTo>
                  <a:pt x="3416389" y="40995"/>
                </a:lnTo>
                <a:lnTo>
                  <a:pt x="3446043" y="32029"/>
                </a:lnTo>
                <a:close/>
              </a:path>
            </a:pathLst>
          </a:custGeom>
          <a:solidFill>
            <a:srgbClr val="000000"/>
          </a:solidFill>
        </p:spPr>
        <p:txBody>
          <a:bodyPr wrap="square" lIns="0" tIns="0" rIns="0" bIns="0" rtlCol="0"/>
          <a:lstStyle/>
          <a:p>
            <a:endParaRPr/>
          </a:p>
        </p:txBody>
      </p:sp>
      <p:sp>
        <p:nvSpPr>
          <p:cNvPr id="56" name="object 13">
            <a:extLst>
              <a:ext uri="{FF2B5EF4-FFF2-40B4-BE49-F238E27FC236}">
                <a16:creationId xmlns:a16="http://schemas.microsoft.com/office/drawing/2014/main" id="{5A457DC5-EC86-39B4-0E37-8559D96FD8C7}"/>
              </a:ext>
            </a:extLst>
          </p:cNvPr>
          <p:cNvSpPr txBox="1"/>
          <p:nvPr/>
        </p:nvSpPr>
        <p:spPr>
          <a:xfrm>
            <a:off x="7959203" y="4100779"/>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7" name="object 14">
            <a:extLst>
              <a:ext uri="{FF2B5EF4-FFF2-40B4-BE49-F238E27FC236}">
                <a16:creationId xmlns:a16="http://schemas.microsoft.com/office/drawing/2014/main" id="{82BE499F-E90A-02F1-B525-8568FF33D34F}"/>
              </a:ext>
            </a:extLst>
          </p:cNvPr>
          <p:cNvSpPr txBox="1"/>
          <p:nvPr/>
        </p:nvSpPr>
        <p:spPr>
          <a:xfrm>
            <a:off x="10372020" y="4112404"/>
            <a:ext cx="501383" cy="571998"/>
          </a:xfrm>
          <a:prstGeom prst="rect">
            <a:avLst/>
          </a:prstGeom>
        </p:spPr>
        <p:txBody>
          <a:bodyPr vert="horz" wrap="square" lIns="0" tIns="13254" rIns="0" bIns="0" rtlCol="0">
            <a:spAutoFit/>
          </a:bodyPr>
          <a:lstStyle/>
          <a:p>
            <a:pPr marL="11527">
              <a:spcBef>
                <a:spcPts val="103"/>
              </a:spcBef>
            </a:pPr>
            <a:r>
              <a:rPr sz="1815" dirty="0">
                <a:latin typeface="Times New Roman"/>
                <a:cs typeface="Times New Roman"/>
              </a:rPr>
              <a:t>x</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1</a:t>
            </a:r>
            <a:endParaRPr sz="1815">
              <a:latin typeface="Times New Roman"/>
              <a:cs typeface="Times New Roman"/>
            </a:endParaRPr>
          </a:p>
          <a:p>
            <a:pPr marL="11527">
              <a:spcBef>
                <a:spcPts val="18"/>
              </a:spcBef>
            </a:pPr>
            <a:r>
              <a:rPr sz="1815" dirty="0">
                <a:latin typeface="Times New Roman"/>
                <a:cs typeface="Times New Roman"/>
              </a:rPr>
              <a:t>y</a:t>
            </a:r>
            <a:r>
              <a:rPr sz="1815" spc="-5" dirty="0">
                <a:latin typeface="Times New Roman"/>
                <a:cs typeface="Times New Roman"/>
              </a:rPr>
              <a:t> </a:t>
            </a:r>
            <a:r>
              <a:rPr sz="1815" dirty="0">
                <a:latin typeface="Times New Roman"/>
                <a:cs typeface="Times New Roman"/>
              </a:rPr>
              <a:t>=</a:t>
            </a:r>
            <a:r>
              <a:rPr sz="1815" spc="-5" dirty="0">
                <a:latin typeface="Times New Roman"/>
                <a:cs typeface="Times New Roman"/>
              </a:rPr>
              <a:t> </a:t>
            </a:r>
            <a:r>
              <a:rPr sz="1815" spc="-54" dirty="0">
                <a:latin typeface="Times New Roman"/>
                <a:cs typeface="Times New Roman"/>
              </a:rPr>
              <a:t>8</a:t>
            </a:r>
            <a:endParaRPr sz="1815">
              <a:latin typeface="Times New Roman"/>
              <a:cs typeface="Times New Roman"/>
            </a:endParaRPr>
          </a:p>
        </p:txBody>
      </p:sp>
      <p:sp>
        <p:nvSpPr>
          <p:cNvPr id="58" name="object 15">
            <a:extLst>
              <a:ext uri="{FF2B5EF4-FFF2-40B4-BE49-F238E27FC236}">
                <a16:creationId xmlns:a16="http://schemas.microsoft.com/office/drawing/2014/main" id="{07F01C2C-C09B-526C-79AF-BE535DB040B3}"/>
              </a:ext>
            </a:extLst>
          </p:cNvPr>
          <p:cNvSpPr txBox="1"/>
          <p:nvPr/>
        </p:nvSpPr>
        <p:spPr>
          <a:xfrm>
            <a:off x="6989790" y="3821747"/>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59" name="object 16">
            <a:extLst>
              <a:ext uri="{FF2B5EF4-FFF2-40B4-BE49-F238E27FC236}">
                <a16:creationId xmlns:a16="http://schemas.microsoft.com/office/drawing/2014/main" id="{31C2DFEA-07B0-B447-AD3A-1A292FE4AB32}"/>
              </a:ext>
            </a:extLst>
          </p:cNvPr>
          <p:cNvSpPr txBox="1"/>
          <p:nvPr/>
        </p:nvSpPr>
        <p:spPr>
          <a:xfrm>
            <a:off x="11536263" y="3836862"/>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60" name="object 17">
            <a:extLst>
              <a:ext uri="{FF2B5EF4-FFF2-40B4-BE49-F238E27FC236}">
                <a16:creationId xmlns:a16="http://schemas.microsoft.com/office/drawing/2014/main" id="{20922D77-1270-F77A-C7E8-27F01BE2A97A}"/>
              </a:ext>
            </a:extLst>
          </p:cNvPr>
          <p:cNvGrpSpPr/>
          <p:nvPr/>
        </p:nvGrpSpPr>
        <p:grpSpPr>
          <a:xfrm>
            <a:off x="7678828" y="4899406"/>
            <a:ext cx="3917705" cy="291033"/>
            <a:chOff x="3235121" y="3724816"/>
            <a:chExt cx="4316730" cy="320675"/>
          </a:xfrm>
        </p:grpSpPr>
        <p:sp>
          <p:nvSpPr>
            <p:cNvPr id="61" name="object 18">
              <a:extLst>
                <a:ext uri="{FF2B5EF4-FFF2-40B4-BE49-F238E27FC236}">
                  <a16:creationId xmlns:a16="http://schemas.microsoft.com/office/drawing/2014/main" id="{176B8D40-14F2-B907-9F20-BB1C7A3E291E}"/>
                </a:ext>
              </a:extLst>
            </p:cNvPr>
            <p:cNvSpPr/>
            <p:nvPr/>
          </p:nvSpPr>
          <p:spPr>
            <a:xfrm>
              <a:off x="3235121" y="3724816"/>
              <a:ext cx="64135" cy="320675"/>
            </a:xfrm>
            <a:custGeom>
              <a:avLst/>
              <a:gdLst/>
              <a:ahLst/>
              <a:cxnLst/>
              <a:rect l="l" t="t" r="r" b="b"/>
              <a:pathLst>
                <a:path w="64135" h="320675">
                  <a:moveTo>
                    <a:pt x="40843" y="96078"/>
                  </a:moveTo>
                  <a:lnTo>
                    <a:pt x="24250" y="96078"/>
                  </a:lnTo>
                  <a:lnTo>
                    <a:pt x="24250" y="320259"/>
                  </a:lnTo>
                  <a:lnTo>
                    <a:pt x="40843" y="320259"/>
                  </a:lnTo>
                  <a:lnTo>
                    <a:pt x="40843" y="96078"/>
                  </a:lnTo>
                  <a:close/>
                </a:path>
                <a:path w="64135" h="320675">
                  <a:moveTo>
                    <a:pt x="31908" y="0"/>
                  </a:moveTo>
                  <a:lnTo>
                    <a:pt x="0" y="107607"/>
                  </a:lnTo>
                  <a:lnTo>
                    <a:pt x="24250" y="107607"/>
                  </a:lnTo>
                  <a:lnTo>
                    <a:pt x="24250" y="96078"/>
                  </a:lnTo>
                  <a:lnTo>
                    <a:pt x="60397" y="96078"/>
                  </a:lnTo>
                  <a:lnTo>
                    <a:pt x="31908" y="0"/>
                  </a:lnTo>
                  <a:close/>
                </a:path>
                <a:path w="64135" h="320675">
                  <a:moveTo>
                    <a:pt x="60397" y="96078"/>
                  </a:moveTo>
                  <a:lnTo>
                    <a:pt x="40843" y="96078"/>
                  </a:lnTo>
                  <a:lnTo>
                    <a:pt x="40843" y="107607"/>
                  </a:lnTo>
                  <a:lnTo>
                    <a:pt x="63816" y="107607"/>
                  </a:lnTo>
                  <a:lnTo>
                    <a:pt x="60397" y="96078"/>
                  </a:lnTo>
                  <a:close/>
                </a:path>
              </a:pathLst>
            </a:custGeom>
            <a:solidFill>
              <a:srgbClr val="0000FF"/>
            </a:solidFill>
          </p:spPr>
          <p:txBody>
            <a:bodyPr wrap="square" lIns="0" tIns="0" rIns="0" bIns="0" rtlCol="0"/>
            <a:lstStyle/>
            <a:p>
              <a:endParaRPr/>
            </a:p>
          </p:txBody>
        </p:sp>
        <p:sp>
          <p:nvSpPr>
            <p:cNvPr id="62" name="object 19">
              <a:extLst>
                <a:ext uri="{FF2B5EF4-FFF2-40B4-BE49-F238E27FC236}">
                  <a16:creationId xmlns:a16="http://schemas.microsoft.com/office/drawing/2014/main" id="{3F08822B-8264-244D-B6B0-67AD5EC85F49}"/>
                </a:ext>
              </a:extLst>
            </p:cNvPr>
            <p:cNvSpPr/>
            <p:nvPr/>
          </p:nvSpPr>
          <p:spPr>
            <a:xfrm>
              <a:off x="3263201" y="4041241"/>
              <a:ext cx="1285240" cy="4445"/>
            </a:xfrm>
            <a:custGeom>
              <a:avLst/>
              <a:gdLst/>
              <a:ahLst/>
              <a:cxnLst/>
              <a:rect l="l" t="t" r="r" b="b"/>
              <a:pathLst>
                <a:path w="1285239" h="4445">
                  <a:moveTo>
                    <a:pt x="1285240" y="0"/>
                  </a:moveTo>
                  <a:lnTo>
                    <a:pt x="710907" y="0"/>
                  </a:lnTo>
                  <a:lnTo>
                    <a:pt x="701967" y="0"/>
                  </a:lnTo>
                  <a:lnTo>
                    <a:pt x="0" y="0"/>
                  </a:lnTo>
                  <a:lnTo>
                    <a:pt x="0" y="3835"/>
                  </a:lnTo>
                  <a:lnTo>
                    <a:pt x="701967" y="3835"/>
                  </a:lnTo>
                  <a:lnTo>
                    <a:pt x="710907" y="3835"/>
                  </a:lnTo>
                  <a:lnTo>
                    <a:pt x="1285240" y="3835"/>
                  </a:lnTo>
                  <a:lnTo>
                    <a:pt x="1285240" y="0"/>
                  </a:lnTo>
                  <a:close/>
                </a:path>
              </a:pathLst>
            </a:custGeom>
            <a:solidFill>
              <a:srgbClr val="000000"/>
            </a:solidFill>
          </p:spPr>
          <p:txBody>
            <a:bodyPr wrap="square" lIns="0" tIns="0" rIns="0" bIns="0" rtlCol="0"/>
            <a:lstStyle/>
            <a:p>
              <a:endParaRPr/>
            </a:p>
          </p:txBody>
        </p:sp>
        <p:sp>
          <p:nvSpPr>
            <p:cNvPr id="63" name="object 20">
              <a:extLst>
                <a:ext uri="{FF2B5EF4-FFF2-40B4-BE49-F238E27FC236}">
                  <a16:creationId xmlns:a16="http://schemas.microsoft.com/office/drawing/2014/main" id="{C6321E6E-9E61-DF69-7151-9A4825F21BD9}"/>
                </a:ext>
              </a:extLst>
            </p:cNvPr>
            <p:cNvSpPr/>
            <p:nvPr/>
          </p:nvSpPr>
          <p:spPr>
            <a:xfrm>
              <a:off x="7535029" y="3724816"/>
              <a:ext cx="17145" cy="320675"/>
            </a:xfrm>
            <a:custGeom>
              <a:avLst/>
              <a:gdLst/>
              <a:ahLst/>
              <a:cxnLst/>
              <a:rect l="l" t="t" r="r" b="b"/>
              <a:pathLst>
                <a:path w="17145" h="320675">
                  <a:moveTo>
                    <a:pt x="16592" y="0"/>
                  </a:moveTo>
                  <a:lnTo>
                    <a:pt x="0" y="0"/>
                  </a:lnTo>
                  <a:lnTo>
                    <a:pt x="0" y="320259"/>
                  </a:lnTo>
                  <a:lnTo>
                    <a:pt x="16592" y="320259"/>
                  </a:lnTo>
                  <a:lnTo>
                    <a:pt x="16592" y="0"/>
                  </a:lnTo>
                  <a:close/>
                </a:path>
              </a:pathLst>
            </a:custGeom>
            <a:solidFill>
              <a:srgbClr val="FF0000"/>
            </a:solidFill>
          </p:spPr>
          <p:txBody>
            <a:bodyPr wrap="square" lIns="0" tIns="0" rIns="0" bIns="0" rtlCol="0"/>
            <a:lstStyle/>
            <a:p>
              <a:endParaRPr/>
            </a:p>
          </p:txBody>
        </p:sp>
      </p:grpSp>
      <p:sp>
        <p:nvSpPr>
          <p:cNvPr id="119808" name="object 21">
            <a:extLst>
              <a:ext uri="{FF2B5EF4-FFF2-40B4-BE49-F238E27FC236}">
                <a16:creationId xmlns:a16="http://schemas.microsoft.com/office/drawing/2014/main" id="{CB3E0966-7AF8-C4DF-7D98-FBB14F4E10EF}"/>
              </a:ext>
            </a:extLst>
          </p:cNvPr>
          <p:cNvSpPr txBox="1"/>
          <p:nvPr/>
        </p:nvSpPr>
        <p:spPr>
          <a:xfrm>
            <a:off x="8402847" y="4926240"/>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x =</a:t>
            </a:r>
            <a:r>
              <a:rPr sz="1498" spc="14" dirty="0">
                <a:latin typeface="Times New Roman"/>
                <a:cs typeface="Times New Roman"/>
              </a:rPr>
              <a:t> </a:t>
            </a:r>
            <a:r>
              <a:rPr sz="1498" spc="-45" dirty="0">
                <a:latin typeface="Times New Roman"/>
                <a:cs typeface="Times New Roman"/>
              </a:rPr>
              <a:t>1</a:t>
            </a:r>
            <a:endParaRPr sz="1498">
              <a:latin typeface="Times New Roman"/>
              <a:cs typeface="Times New Roman"/>
            </a:endParaRPr>
          </a:p>
        </p:txBody>
      </p:sp>
      <p:sp>
        <p:nvSpPr>
          <p:cNvPr id="119809" name="object 22">
            <a:extLst>
              <a:ext uri="{FF2B5EF4-FFF2-40B4-BE49-F238E27FC236}">
                <a16:creationId xmlns:a16="http://schemas.microsoft.com/office/drawing/2014/main" id="{314554AA-84B4-E35C-2715-AFCD97B45298}"/>
              </a:ext>
            </a:extLst>
          </p:cNvPr>
          <p:cNvSpPr/>
          <p:nvPr/>
        </p:nvSpPr>
        <p:spPr>
          <a:xfrm>
            <a:off x="9094308" y="5186581"/>
            <a:ext cx="2267174" cy="4034"/>
          </a:xfrm>
          <a:custGeom>
            <a:avLst/>
            <a:gdLst/>
            <a:ahLst/>
            <a:cxnLst/>
            <a:rect l="l" t="t" r="r" b="b"/>
            <a:pathLst>
              <a:path w="2498090" h="4445">
                <a:moveTo>
                  <a:pt x="647090" y="0"/>
                </a:moveTo>
                <a:lnTo>
                  <a:pt x="0" y="0"/>
                </a:lnTo>
                <a:lnTo>
                  <a:pt x="0" y="3835"/>
                </a:lnTo>
                <a:lnTo>
                  <a:pt x="647090" y="3835"/>
                </a:lnTo>
                <a:lnTo>
                  <a:pt x="647090" y="0"/>
                </a:lnTo>
                <a:close/>
              </a:path>
              <a:path w="2498090" h="4445">
                <a:moveTo>
                  <a:pt x="2497759" y="0"/>
                </a:moveTo>
                <a:lnTo>
                  <a:pt x="1786851" y="0"/>
                </a:lnTo>
                <a:lnTo>
                  <a:pt x="1786851" y="3835"/>
                </a:lnTo>
                <a:lnTo>
                  <a:pt x="2497759" y="3835"/>
                </a:lnTo>
                <a:lnTo>
                  <a:pt x="2497759" y="0"/>
                </a:lnTo>
                <a:close/>
              </a:path>
            </a:pathLst>
          </a:custGeom>
          <a:solidFill>
            <a:srgbClr val="000000"/>
          </a:solidFill>
        </p:spPr>
        <p:txBody>
          <a:bodyPr wrap="square" lIns="0" tIns="0" rIns="0" bIns="0" rtlCol="0"/>
          <a:lstStyle/>
          <a:p>
            <a:endParaRPr/>
          </a:p>
        </p:txBody>
      </p:sp>
      <p:sp>
        <p:nvSpPr>
          <p:cNvPr id="119811" name="object 23">
            <a:extLst>
              <a:ext uri="{FF2B5EF4-FFF2-40B4-BE49-F238E27FC236}">
                <a16:creationId xmlns:a16="http://schemas.microsoft.com/office/drawing/2014/main" id="{C3BE4552-BB99-02DD-2423-D2866770C1B1}"/>
              </a:ext>
            </a:extLst>
          </p:cNvPr>
          <p:cNvSpPr txBox="1"/>
          <p:nvPr/>
        </p:nvSpPr>
        <p:spPr>
          <a:xfrm>
            <a:off x="9155765" y="4915778"/>
            <a:ext cx="420125" cy="246224"/>
          </a:xfrm>
          <a:prstGeom prst="rect">
            <a:avLst/>
          </a:prstGeom>
        </p:spPr>
        <p:txBody>
          <a:bodyPr vert="horz" wrap="square" lIns="0" tIns="15560" rIns="0" bIns="0" rtlCol="0">
            <a:spAutoFit/>
          </a:bodyPr>
          <a:lstStyle/>
          <a:p>
            <a:pPr marL="11527">
              <a:spcBef>
                <a:spcPts val="123"/>
              </a:spcBef>
            </a:pPr>
            <a:r>
              <a:rPr sz="1498" dirty="0">
                <a:latin typeface="Times New Roman"/>
                <a:cs typeface="Times New Roman"/>
              </a:rPr>
              <a:t>y</a:t>
            </a:r>
            <a:r>
              <a:rPr sz="1498" spc="5" dirty="0">
                <a:latin typeface="Times New Roman"/>
                <a:cs typeface="Times New Roman"/>
              </a:rPr>
              <a:t> </a:t>
            </a:r>
            <a:r>
              <a:rPr sz="1498" dirty="0">
                <a:latin typeface="Times New Roman"/>
                <a:cs typeface="Times New Roman"/>
              </a:rPr>
              <a:t>=</a:t>
            </a:r>
            <a:r>
              <a:rPr sz="1498" spc="9" dirty="0">
                <a:latin typeface="Times New Roman"/>
                <a:cs typeface="Times New Roman"/>
              </a:rPr>
              <a:t> </a:t>
            </a:r>
            <a:r>
              <a:rPr sz="1498" spc="-45" dirty="0">
                <a:latin typeface="Times New Roman"/>
                <a:cs typeface="Times New Roman"/>
              </a:rPr>
              <a:t>8</a:t>
            </a:r>
            <a:endParaRPr sz="1498">
              <a:latin typeface="Times New Roman"/>
              <a:cs typeface="Times New Roman"/>
            </a:endParaRPr>
          </a:p>
        </p:txBody>
      </p:sp>
      <p:grpSp>
        <p:nvGrpSpPr>
          <p:cNvPr id="119812" name="object 24">
            <a:extLst>
              <a:ext uri="{FF2B5EF4-FFF2-40B4-BE49-F238E27FC236}">
                <a16:creationId xmlns:a16="http://schemas.microsoft.com/office/drawing/2014/main" id="{410D8507-4CCE-786A-507F-A6F719056A1B}"/>
              </a:ext>
            </a:extLst>
          </p:cNvPr>
          <p:cNvGrpSpPr/>
          <p:nvPr/>
        </p:nvGrpSpPr>
        <p:grpSpPr>
          <a:xfrm>
            <a:off x="6961489" y="5190061"/>
            <a:ext cx="5045529" cy="1178539"/>
            <a:chOff x="2444720" y="4045075"/>
            <a:chExt cx="5559425" cy="1298575"/>
          </a:xfrm>
        </p:grpSpPr>
        <p:sp>
          <p:nvSpPr>
            <p:cNvPr id="119813" name="object 25">
              <a:extLst>
                <a:ext uri="{FF2B5EF4-FFF2-40B4-BE49-F238E27FC236}">
                  <a16:creationId xmlns:a16="http://schemas.microsoft.com/office/drawing/2014/main" id="{113D888D-9EF2-D426-1DB9-9ACD898F0E7F}"/>
                </a:ext>
              </a:extLst>
            </p:cNvPr>
            <p:cNvSpPr/>
            <p:nvPr/>
          </p:nvSpPr>
          <p:spPr>
            <a:xfrm>
              <a:off x="2444720" y="4045075"/>
              <a:ext cx="5559425" cy="1298575"/>
            </a:xfrm>
            <a:custGeom>
              <a:avLst/>
              <a:gdLst/>
              <a:ahLst/>
              <a:cxnLst/>
              <a:rect l="l" t="t" r="r" b="b"/>
              <a:pathLst>
                <a:path w="5559425" h="1298575">
                  <a:moveTo>
                    <a:pt x="5559425" y="0"/>
                  </a:moveTo>
                  <a:lnTo>
                    <a:pt x="0" y="0"/>
                  </a:lnTo>
                  <a:lnTo>
                    <a:pt x="0" y="1298333"/>
                  </a:lnTo>
                  <a:lnTo>
                    <a:pt x="5559425" y="1298333"/>
                  </a:lnTo>
                  <a:lnTo>
                    <a:pt x="5559425" y="0"/>
                  </a:lnTo>
                  <a:close/>
                </a:path>
              </a:pathLst>
            </a:custGeom>
            <a:solidFill>
              <a:srgbClr val="FFFFFF"/>
            </a:solidFill>
          </p:spPr>
          <p:txBody>
            <a:bodyPr wrap="square" lIns="0" tIns="0" rIns="0" bIns="0" rtlCol="0"/>
            <a:lstStyle/>
            <a:p>
              <a:endParaRPr/>
            </a:p>
          </p:txBody>
        </p:sp>
        <p:pic>
          <p:nvPicPr>
            <p:cNvPr id="119814" name="object 26">
              <a:extLst>
                <a:ext uri="{FF2B5EF4-FFF2-40B4-BE49-F238E27FC236}">
                  <a16:creationId xmlns:a16="http://schemas.microsoft.com/office/drawing/2014/main" id="{70588C92-5A5B-BCC0-2800-7A04683C7562}"/>
                </a:ext>
              </a:extLst>
            </p:cNvPr>
            <p:cNvPicPr/>
            <p:nvPr/>
          </p:nvPicPr>
          <p:blipFill>
            <a:blip r:embed="rId5" cstate="print"/>
            <a:stretch>
              <a:fillRect/>
            </a:stretch>
          </p:blipFill>
          <p:spPr>
            <a:xfrm>
              <a:off x="4539517" y="4233388"/>
              <a:ext cx="8934" cy="696885"/>
            </a:xfrm>
            <a:prstGeom prst="rect">
              <a:avLst/>
            </a:prstGeom>
          </p:spPr>
        </p:pic>
        <p:sp>
          <p:nvSpPr>
            <p:cNvPr id="119815" name="object 27">
              <a:extLst>
                <a:ext uri="{FF2B5EF4-FFF2-40B4-BE49-F238E27FC236}">
                  <a16:creationId xmlns:a16="http://schemas.microsoft.com/office/drawing/2014/main" id="{A018A2F6-3D64-4924-E88D-9C410BC76066}"/>
                </a:ext>
              </a:extLst>
            </p:cNvPr>
            <p:cNvSpPr/>
            <p:nvPr/>
          </p:nvSpPr>
          <p:spPr>
            <a:xfrm>
              <a:off x="3267024" y="4205210"/>
              <a:ext cx="4658995" cy="768985"/>
            </a:xfrm>
            <a:custGeom>
              <a:avLst/>
              <a:gdLst/>
              <a:ahLst/>
              <a:cxnLst/>
              <a:rect l="l" t="t" r="r" b="b"/>
              <a:pathLst>
                <a:path w="4658995" h="768985">
                  <a:moveTo>
                    <a:pt x="4658550" y="736600"/>
                  </a:moveTo>
                  <a:lnTo>
                    <a:pt x="4650892" y="732751"/>
                  </a:lnTo>
                  <a:lnTo>
                    <a:pt x="4594733" y="704570"/>
                  </a:lnTo>
                  <a:lnTo>
                    <a:pt x="4594733" y="732751"/>
                  </a:lnTo>
                  <a:lnTo>
                    <a:pt x="0" y="732751"/>
                  </a:lnTo>
                  <a:lnTo>
                    <a:pt x="0" y="741718"/>
                  </a:lnTo>
                  <a:lnTo>
                    <a:pt x="4594733" y="741718"/>
                  </a:lnTo>
                  <a:lnTo>
                    <a:pt x="4594733" y="768629"/>
                  </a:lnTo>
                  <a:lnTo>
                    <a:pt x="4648339" y="741718"/>
                  </a:lnTo>
                  <a:lnTo>
                    <a:pt x="4658550" y="736600"/>
                  </a:lnTo>
                  <a:close/>
                </a:path>
                <a:path w="4658995" h="768985">
                  <a:moveTo>
                    <a:pt x="4658550" y="32029"/>
                  </a:moveTo>
                  <a:lnTo>
                    <a:pt x="4650892" y="28181"/>
                  </a:lnTo>
                  <a:lnTo>
                    <a:pt x="4594733" y="0"/>
                  </a:lnTo>
                  <a:lnTo>
                    <a:pt x="4594733" y="28181"/>
                  </a:lnTo>
                  <a:lnTo>
                    <a:pt x="0" y="28181"/>
                  </a:lnTo>
                  <a:lnTo>
                    <a:pt x="0" y="37147"/>
                  </a:lnTo>
                  <a:lnTo>
                    <a:pt x="4594733" y="37147"/>
                  </a:lnTo>
                  <a:lnTo>
                    <a:pt x="4594733" y="64046"/>
                  </a:lnTo>
                  <a:lnTo>
                    <a:pt x="4648339" y="37147"/>
                  </a:lnTo>
                  <a:lnTo>
                    <a:pt x="4658550" y="32029"/>
                  </a:lnTo>
                  <a:close/>
                </a:path>
              </a:pathLst>
            </a:custGeom>
            <a:solidFill>
              <a:srgbClr val="000000"/>
            </a:solidFill>
          </p:spPr>
          <p:txBody>
            <a:bodyPr wrap="square" lIns="0" tIns="0" rIns="0" bIns="0" rtlCol="0"/>
            <a:lstStyle/>
            <a:p>
              <a:endParaRPr/>
            </a:p>
          </p:txBody>
        </p:sp>
        <p:sp>
          <p:nvSpPr>
            <p:cNvPr id="119816" name="object 28">
              <a:extLst>
                <a:ext uri="{FF2B5EF4-FFF2-40B4-BE49-F238E27FC236}">
                  <a16:creationId xmlns:a16="http://schemas.microsoft.com/office/drawing/2014/main" id="{44274AB5-54F9-2D57-E832-748F3EF00D6E}"/>
                </a:ext>
              </a:extLst>
            </p:cNvPr>
            <p:cNvSpPr/>
            <p:nvPr/>
          </p:nvSpPr>
          <p:spPr>
            <a:xfrm>
              <a:off x="3259372" y="4045075"/>
              <a:ext cx="8255" cy="192405"/>
            </a:xfrm>
            <a:custGeom>
              <a:avLst/>
              <a:gdLst/>
              <a:ahLst/>
              <a:cxnLst/>
              <a:rect l="l" t="t" r="r" b="b"/>
              <a:pathLst>
                <a:path w="8254" h="192404">
                  <a:moveTo>
                    <a:pt x="0" y="192156"/>
                  </a:moveTo>
                  <a:lnTo>
                    <a:pt x="7658" y="192156"/>
                  </a:lnTo>
                  <a:lnTo>
                    <a:pt x="7658" y="0"/>
                  </a:lnTo>
                  <a:lnTo>
                    <a:pt x="0" y="0"/>
                  </a:lnTo>
                  <a:lnTo>
                    <a:pt x="0" y="192156"/>
                  </a:lnTo>
                  <a:close/>
                </a:path>
              </a:pathLst>
            </a:custGeom>
            <a:solidFill>
              <a:srgbClr val="0000FF"/>
            </a:solidFill>
          </p:spPr>
          <p:txBody>
            <a:bodyPr wrap="square" lIns="0" tIns="0" rIns="0" bIns="0" rtlCol="0"/>
            <a:lstStyle/>
            <a:p>
              <a:endParaRPr/>
            </a:p>
          </p:txBody>
        </p:sp>
        <p:sp>
          <p:nvSpPr>
            <p:cNvPr id="119817" name="object 29">
              <a:extLst>
                <a:ext uri="{FF2B5EF4-FFF2-40B4-BE49-F238E27FC236}">
                  <a16:creationId xmlns:a16="http://schemas.microsoft.com/office/drawing/2014/main" id="{399A5AC0-BED1-ABF3-53B2-9C90F9DBB989}"/>
                </a:ext>
              </a:extLst>
            </p:cNvPr>
            <p:cNvSpPr/>
            <p:nvPr/>
          </p:nvSpPr>
          <p:spPr>
            <a:xfrm>
              <a:off x="3267030" y="4045075"/>
              <a:ext cx="702310" cy="192405"/>
            </a:xfrm>
            <a:custGeom>
              <a:avLst/>
              <a:gdLst/>
              <a:ahLst/>
              <a:cxnLst/>
              <a:rect l="l" t="t" r="r" b="b"/>
              <a:pathLst>
                <a:path w="702310" h="192404">
                  <a:moveTo>
                    <a:pt x="701973" y="0"/>
                  </a:moveTo>
                  <a:lnTo>
                    <a:pt x="0" y="0"/>
                  </a:lnTo>
                  <a:lnTo>
                    <a:pt x="0" y="192155"/>
                  </a:lnTo>
                  <a:lnTo>
                    <a:pt x="701973" y="192155"/>
                  </a:lnTo>
                  <a:lnTo>
                    <a:pt x="701973" y="0"/>
                  </a:lnTo>
                  <a:close/>
                </a:path>
              </a:pathLst>
            </a:custGeom>
            <a:solidFill>
              <a:srgbClr val="00CC99"/>
            </a:solidFill>
          </p:spPr>
          <p:txBody>
            <a:bodyPr wrap="square" lIns="0" tIns="0" rIns="0" bIns="0" rtlCol="0"/>
            <a:lstStyle/>
            <a:p>
              <a:endParaRPr/>
            </a:p>
          </p:txBody>
        </p:sp>
        <p:sp>
          <p:nvSpPr>
            <p:cNvPr id="119818" name="object 30">
              <a:extLst>
                <a:ext uri="{FF2B5EF4-FFF2-40B4-BE49-F238E27FC236}">
                  <a16:creationId xmlns:a16="http://schemas.microsoft.com/office/drawing/2014/main" id="{A04DB4C9-3502-2A41-9135-C51314BEB77D}"/>
                </a:ext>
              </a:extLst>
            </p:cNvPr>
            <p:cNvSpPr/>
            <p:nvPr/>
          </p:nvSpPr>
          <p:spPr>
            <a:xfrm>
              <a:off x="3263201" y="4045075"/>
              <a:ext cx="711200" cy="197485"/>
            </a:xfrm>
            <a:custGeom>
              <a:avLst/>
              <a:gdLst/>
              <a:ahLst/>
              <a:cxnLst/>
              <a:rect l="l" t="t" r="r" b="b"/>
              <a:pathLst>
                <a:path w="711200" h="197485">
                  <a:moveTo>
                    <a:pt x="8934" y="0"/>
                  </a:moveTo>
                  <a:lnTo>
                    <a:pt x="0" y="0"/>
                  </a:lnTo>
                  <a:lnTo>
                    <a:pt x="0" y="197280"/>
                  </a:lnTo>
                  <a:lnTo>
                    <a:pt x="710907" y="197280"/>
                  </a:lnTo>
                  <a:lnTo>
                    <a:pt x="710907" y="192156"/>
                  </a:lnTo>
                  <a:lnTo>
                    <a:pt x="8934" y="192156"/>
                  </a:lnTo>
                  <a:lnTo>
                    <a:pt x="3829" y="188313"/>
                  </a:lnTo>
                  <a:lnTo>
                    <a:pt x="8934" y="188313"/>
                  </a:lnTo>
                  <a:lnTo>
                    <a:pt x="8934" y="5124"/>
                  </a:lnTo>
                  <a:lnTo>
                    <a:pt x="3829" y="5124"/>
                  </a:lnTo>
                  <a:lnTo>
                    <a:pt x="8934" y="0"/>
                  </a:lnTo>
                  <a:close/>
                </a:path>
                <a:path w="711200" h="197485">
                  <a:moveTo>
                    <a:pt x="8934" y="188313"/>
                  </a:moveTo>
                  <a:lnTo>
                    <a:pt x="3829" y="188313"/>
                  </a:lnTo>
                  <a:lnTo>
                    <a:pt x="8934" y="192156"/>
                  </a:lnTo>
                  <a:lnTo>
                    <a:pt x="8934" y="188313"/>
                  </a:lnTo>
                  <a:close/>
                </a:path>
                <a:path w="711200" h="197485">
                  <a:moveTo>
                    <a:pt x="701973" y="188313"/>
                  </a:moveTo>
                  <a:lnTo>
                    <a:pt x="8934" y="188313"/>
                  </a:lnTo>
                  <a:lnTo>
                    <a:pt x="8934" y="192156"/>
                  </a:lnTo>
                  <a:lnTo>
                    <a:pt x="701973" y="192156"/>
                  </a:lnTo>
                  <a:lnTo>
                    <a:pt x="701973" y="188313"/>
                  </a:lnTo>
                  <a:close/>
                </a:path>
                <a:path w="711200" h="197485">
                  <a:moveTo>
                    <a:pt x="701973" y="0"/>
                  </a:moveTo>
                  <a:lnTo>
                    <a:pt x="701973" y="192156"/>
                  </a:lnTo>
                  <a:lnTo>
                    <a:pt x="705802" y="188313"/>
                  </a:lnTo>
                  <a:lnTo>
                    <a:pt x="710907" y="188313"/>
                  </a:lnTo>
                  <a:lnTo>
                    <a:pt x="710907" y="5124"/>
                  </a:lnTo>
                  <a:lnTo>
                    <a:pt x="705802" y="5124"/>
                  </a:lnTo>
                  <a:lnTo>
                    <a:pt x="701973" y="0"/>
                  </a:lnTo>
                  <a:close/>
                </a:path>
                <a:path w="711200" h="197485">
                  <a:moveTo>
                    <a:pt x="710907" y="188313"/>
                  </a:moveTo>
                  <a:lnTo>
                    <a:pt x="705802" y="188313"/>
                  </a:lnTo>
                  <a:lnTo>
                    <a:pt x="701973" y="192156"/>
                  </a:lnTo>
                  <a:lnTo>
                    <a:pt x="710907" y="192156"/>
                  </a:lnTo>
                  <a:lnTo>
                    <a:pt x="710907" y="188313"/>
                  </a:lnTo>
                  <a:close/>
                </a:path>
                <a:path w="711200" h="197485">
                  <a:moveTo>
                    <a:pt x="8934" y="0"/>
                  </a:moveTo>
                  <a:lnTo>
                    <a:pt x="3829" y="5124"/>
                  </a:lnTo>
                  <a:lnTo>
                    <a:pt x="8934" y="5124"/>
                  </a:lnTo>
                  <a:lnTo>
                    <a:pt x="8934" y="0"/>
                  </a:lnTo>
                  <a:close/>
                </a:path>
                <a:path w="711200" h="197485">
                  <a:moveTo>
                    <a:pt x="701973" y="0"/>
                  </a:moveTo>
                  <a:lnTo>
                    <a:pt x="8934" y="0"/>
                  </a:lnTo>
                  <a:lnTo>
                    <a:pt x="8934" y="5124"/>
                  </a:lnTo>
                  <a:lnTo>
                    <a:pt x="701973" y="5124"/>
                  </a:lnTo>
                  <a:lnTo>
                    <a:pt x="701973" y="0"/>
                  </a:lnTo>
                  <a:close/>
                </a:path>
                <a:path w="711200" h="197485">
                  <a:moveTo>
                    <a:pt x="710907" y="0"/>
                  </a:moveTo>
                  <a:lnTo>
                    <a:pt x="701973" y="0"/>
                  </a:lnTo>
                  <a:lnTo>
                    <a:pt x="705802" y="5124"/>
                  </a:lnTo>
                  <a:lnTo>
                    <a:pt x="710907" y="5124"/>
                  </a:lnTo>
                  <a:lnTo>
                    <a:pt x="710907" y="0"/>
                  </a:lnTo>
                  <a:close/>
                </a:path>
              </a:pathLst>
            </a:custGeom>
            <a:solidFill>
              <a:srgbClr val="000000"/>
            </a:solidFill>
          </p:spPr>
          <p:txBody>
            <a:bodyPr wrap="square" lIns="0" tIns="0" rIns="0" bIns="0" rtlCol="0"/>
            <a:lstStyle/>
            <a:p>
              <a:endParaRPr/>
            </a:p>
          </p:txBody>
        </p:sp>
        <p:sp>
          <p:nvSpPr>
            <p:cNvPr id="119819" name="object 31">
              <a:extLst>
                <a:ext uri="{FF2B5EF4-FFF2-40B4-BE49-F238E27FC236}">
                  <a16:creationId xmlns:a16="http://schemas.microsoft.com/office/drawing/2014/main" id="{994CD114-CFD1-0C7C-1718-970240A47EE3}"/>
                </a:ext>
              </a:extLst>
            </p:cNvPr>
            <p:cNvSpPr/>
            <p:nvPr/>
          </p:nvSpPr>
          <p:spPr>
            <a:xfrm>
              <a:off x="3969003" y="4045075"/>
              <a:ext cx="574675" cy="192405"/>
            </a:xfrm>
            <a:custGeom>
              <a:avLst/>
              <a:gdLst/>
              <a:ahLst/>
              <a:cxnLst/>
              <a:rect l="l" t="t" r="r" b="b"/>
              <a:pathLst>
                <a:path w="574675" h="192404">
                  <a:moveTo>
                    <a:pt x="574342" y="0"/>
                  </a:moveTo>
                  <a:lnTo>
                    <a:pt x="0" y="0"/>
                  </a:lnTo>
                  <a:lnTo>
                    <a:pt x="0" y="192155"/>
                  </a:lnTo>
                  <a:lnTo>
                    <a:pt x="574342" y="192155"/>
                  </a:lnTo>
                  <a:lnTo>
                    <a:pt x="574342" y="0"/>
                  </a:lnTo>
                  <a:close/>
                </a:path>
              </a:pathLst>
            </a:custGeom>
            <a:solidFill>
              <a:srgbClr val="FFFF00"/>
            </a:solidFill>
          </p:spPr>
          <p:txBody>
            <a:bodyPr wrap="square" lIns="0" tIns="0" rIns="0" bIns="0" rtlCol="0"/>
            <a:lstStyle/>
            <a:p>
              <a:endParaRPr/>
            </a:p>
          </p:txBody>
        </p:sp>
        <p:sp>
          <p:nvSpPr>
            <p:cNvPr id="119820" name="object 32">
              <a:extLst>
                <a:ext uri="{FF2B5EF4-FFF2-40B4-BE49-F238E27FC236}">
                  <a16:creationId xmlns:a16="http://schemas.microsoft.com/office/drawing/2014/main" id="{AF76DA43-5C44-0433-1C3F-C3EFF6AB7F3B}"/>
                </a:ext>
              </a:extLst>
            </p:cNvPr>
            <p:cNvSpPr/>
            <p:nvPr/>
          </p:nvSpPr>
          <p:spPr>
            <a:xfrm>
              <a:off x="3965174" y="4045075"/>
              <a:ext cx="583565" cy="197485"/>
            </a:xfrm>
            <a:custGeom>
              <a:avLst/>
              <a:gdLst/>
              <a:ahLst/>
              <a:cxnLst/>
              <a:rect l="l" t="t" r="r" b="b"/>
              <a:pathLst>
                <a:path w="583564" h="197485">
                  <a:moveTo>
                    <a:pt x="8934" y="0"/>
                  </a:moveTo>
                  <a:lnTo>
                    <a:pt x="0" y="0"/>
                  </a:lnTo>
                  <a:lnTo>
                    <a:pt x="0" y="197280"/>
                  </a:lnTo>
                  <a:lnTo>
                    <a:pt x="583276" y="197280"/>
                  </a:lnTo>
                  <a:lnTo>
                    <a:pt x="583276" y="192156"/>
                  </a:lnTo>
                  <a:lnTo>
                    <a:pt x="8934" y="192156"/>
                  </a:lnTo>
                  <a:lnTo>
                    <a:pt x="3829" y="188313"/>
                  </a:lnTo>
                  <a:lnTo>
                    <a:pt x="8934" y="188313"/>
                  </a:lnTo>
                  <a:lnTo>
                    <a:pt x="8934" y="5124"/>
                  </a:lnTo>
                  <a:lnTo>
                    <a:pt x="3829" y="5124"/>
                  </a:lnTo>
                  <a:lnTo>
                    <a:pt x="8934" y="0"/>
                  </a:lnTo>
                  <a:close/>
                </a:path>
                <a:path w="583564" h="197485">
                  <a:moveTo>
                    <a:pt x="8934" y="188313"/>
                  </a:moveTo>
                  <a:lnTo>
                    <a:pt x="3829" y="188313"/>
                  </a:lnTo>
                  <a:lnTo>
                    <a:pt x="8934" y="192156"/>
                  </a:lnTo>
                  <a:lnTo>
                    <a:pt x="8934" y="188313"/>
                  </a:lnTo>
                  <a:close/>
                </a:path>
                <a:path w="583564" h="197485">
                  <a:moveTo>
                    <a:pt x="574342" y="188313"/>
                  </a:moveTo>
                  <a:lnTo>
                    <a:pt x="8934" y="188313"/>
                  </a:lnTo>
                  <a:lnTo>
                    <a:pt x="8934" y="192156"/>
                  </a:lnTo>
                  <a:lnTo>
                    <a:pt x="574342" y="192156"/>
                  </a:lnTo>
                  <a:lnTo>
                    <a:pt x="574342" y="188313"/>
                  </a:lnTo>
                  <a:close/>
                </a:path>
                <a:path w="583564" h="197485">
                  <a:moveTo>
                    <a:pt x="574342" y="0"/>
                  </a:moveTo>
                  <a:lnTo>
                    <a:pt x="574342" y="192156"/>
                  </a:lnTo>
                  <a:lnTo>
                    <a:pt x="578170" y="188313"/>
                  </a:lnTo>
                  <a:lnTo>
                    <a:pt x="583276" y="188313"/>
                  </a:lnTo>
                  <a:lnTo>
                    <a:pt x="583276" y="5124"/>
                  </a:lnTo>
                  <a:lnTo>
                    <a:pt x="578170" y="5124"/>
                  </a:lnTo>
                  <a:lnTo>
                    <a:pt x="574342" y="0"/>
                  </a:lnTo>
                  <a:close/>
                </a:path>
                <a:path w="583564" h="197485">
                  <a:moveTo>
                    <a:pt x="583276" y="188313"/>
                  </a:moveTo>
                  <a:lnTo>
                    <a:pt x="578170" y="188313"/>
                  </a:lnTo>
                  <a:lnTo>
                    <a:pt x="574342" y="192156"/>
                  </a:lnTo>
                  <a:lnTo>
                    <a:pt x="583276" y="192156"/>
                  </a:lnTo>
                  <a:lnTo>
                    <a:pt x="583276" y="188313"/>
                  </a:lnTo>
                  <a:close/>
                </a:path>
                <a:path w="583564" h="197485">
                  <a:moveTo>
                    <a:pt x="8934" y="0"/>
                  </a:moveTo>
                  <a:lnTo>
                    <a:pt x="3829" y="5124"/>
                  </a:lnTo>
                  <a:lnTo>
                    <a:pt x="8934" y="5124"/>
                  </a:lnTo>
                  <a:lnTo>
                    <a:pt x="8934" y="0"/>
                  </a:lnTo>
                  <a:close/>
                </a:path>
                <a:path w="583564" h="197485">
                  <a:moveTo>
                    <a:pt x="574342" y="0"/>
                  </a:moveTo>
                  <a:lnTo>
                    <a:pt x="8934" y="0"/>
                  </a:lnTo>
                  <a:lnTo>
                    <a:pt x="8934" y="5124"/>
                  </a:lnTo>
                  <a:lnTo>
                    <a:pt x="574342" y="5124"/>
                  </a:lnTo>
                  <a:lnTo>
                    <a:pt x="574342" y="0"/>
                  </a:lnTo>
                  <a:close/>
                </a:path>
                <a:path w="583564" h="197485">
                  <a:moveTo>
                    <a:pt x="583276" y="0"/>
                  </a:moveTo>
                  <a:lnTo>
                    <a:pt x="574342" y="0"/>
                  </a:lnTo>
                  <a:lnTo>
                    <a:pt x="578170" y="5124"/>
                  </a:lnTo>
                  <a:lnTo>
                    <a:pt x="583276" y="5124"/>
                  </a:lnTo>
                  <a:lnTo>
                    <a:pt x="583276" y="0"/>
                  </a:lnTo>
                  <a:close/>
                </a:path>
              </a:pathLst>
            </a:custGeom>
            <a:solidFill>
              <a:srgbClr val="000000"/>
            </a:solidFill>
          </p:spPr>
          <p:txBody>
            <a:bodyPr wrap="square" lIns="0" tIns="0" rIns="0" bIns="0" rtlCol="0"/>
            <a:lstStyle/>
            <a:p>
              <a:endParaRPr/>
            </a:p>
          </p:txBody>
        </p:sp>
      </p:grpSp>
      <p:sp>
        <p:nvSpPr>
          <p:cNvPr id="119821" name="object 33">
            <a:extLst>
              <a:ext uri="{FF2B5EF4-FFF2-40B4-BE49-F238E27FC236}">
                <a16:creationId xmlns:a16="http://schemas.microsoft.com/office/drawing/2014/main" id="{0A5C62DF-0A55-DB96-3600-45BA8526A426}"/>
              </a:ext>
            </a:extLst>
          </p:cNvPr>
          <p:cNvSpPr txBox="1"/>
          <p:nvPr/>
        </p:nvSpPr>
        <p:spPr>
          <a:xfrm>
            <a:off x="7163540" y="4941355"/>
            <a:ext cx="399378"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W</a:t>
            </a:r>
            <a:endParaRPr sz="2451" baseline="-20061">
              <a:latin typeface="Times New Roman"/>
              <a:cs typeface="Times New Roman"/>
            </a:endParaRPr>
          </a:p>
        </p:txBody>
      </p:sp>
      <p:sp>
        <p:nvSpPr>
          <p:cNvPr id="119822" name="object 34">
            <a:extLst>
              <a:ext uri="{FF2B5EF4-FFF2-40B4-BE49-F238E27FC236}">
                <a16:creationId xmlns:a16="http://schemas.microsoft.com/office/drawing/2014/main" id="{9474B3D6-8653-CBE0-2C01-6C3301BA7D44}"/>
              </a:ext>
            </a:extLst>
          </p:cNvPr>
          <p:cNvSpPr txBox="1"/>
          <p:nvPr/>
        </p:nvSpPr>
        <p:spPr>
          <a:xfrm>
            <a:off x="7163540" y="5557546"/>
            <a:ext cx="342324" cy="387629"/>
          </a:xfrm>
          <a:prstGeom prst="rect">
            <a:avLst/>
          </a:prstGeom>
        </p:spPr>
        <p:txBody>
          <a:bodyPr vert="horz" wrap="square" lIns="0" tIns="10373" rIns="0" bIns="0" rtlCol="0">
            <a:spAutoFit/>
          </a:bodyPr>
          <a:lstStyle/>
          <a:p>
            <a:pPr marL="34580">
              <a:spcBef>
                <a:spcPts val="82"/>
              </a:spcBef>
            </a:pPr>
            <a:r>
              <a:rPr sz="2451" spc="-23" dirty="0">
                <a:latin typeface="Symbol"/>
                <a:cs typeface="Symbol"/>
              </a:rPr>
              <a:t></a:t>
            </a:r>
            <a:r>
              <a:rPr sz="2451" spc="-34" baseline="-20061" dirty="0">
                <a:latin typeface="Times New Roman"/>
                <a:cs typeface="Times New Roman"/>
              </a:rPr>
              <a:t>R</a:t>
            </a:r>
            <a:endParaRPr sz="2451" baseline="-20061">
              <a:latin typeface="Times New Roman"/>
              <a:cs typeface="Times New Roman"/>
            </a:endParaRPr>
          </a:p>
        </p:txBody>
      </p:sp>
      <p:grpSp>
        <p:nvGrpSpPr>
          <p:cNvPr id="119823" name="object 35">
            <a:extLst>
              <a:ext uri="{FF2B5EF4-FFF2-40B4-BE49-F238E27FC236}">
                <a16:creationId xmlns:a16="http://schemas.microsoft.com/office/drawing/2014/main" id="{5DB3E336-9E3D-D6FF-87AF-8402187DD5AC}"/>
              </a:ext>
            </a:extLst>
          </p:cNvPr>
          <p:cNvGrpSpPr/>
          <p:nvPr/>
        </p:nvGrpSpPr>
        <p:grpSpPr>
          <a:xfrm>
            <a:off x="8837165" y="5190061"/>
            <a:ext cx="2780083" cy="818926"/>
            <a:chOff x="4511437" y="4045075"/>
            <a:chExt cx="3063240" cy="902335"/>
          </a:xfrm>
        </p:grpSpPr>
        <p:pic>
          <p:nvPicPr>
            <p:cNvPr id="119824" name="object 36">
              <a:extLst>
                <a:ext uri="{FF2B5EF4-FFF2-40B4-BE49-F238E27FC236}">
                  <a16:creationId xmlns:a16="http://schemas.microsoft.com/office/drawing/2014/main" id="{09DD0329-460A-A9B0-A294-579A5A94D3DD}"/>
                </a:ext>
              </a:extLst>
            </p:cNvPr>
            <p:cNvPicPr/>
            <p:nvPr/>
          </p:nvPicPr>
          <p:blipFill>
            <a:blip r:embed="rId6" cstate="print"/>
            <a:stretch>
              <a:fillRect/>
            </a:stretch>
          </p:blipFill>
          <p:spPr>
            <a:xfrm>
              <a:off x="7510779" y="4045075"/>
              <a:ext cx="63816" cy="192156"/>
            </a:xfrm>
            <a:prstGeom prst="rect">
              <a:avLst/>
            </a:prstGeom>
          </p:spPr>
        </p:pic>
        <p:pic>
          <p:nvPicPr>
            <p:cNvPr id="119825" name="object 37">
              <a:extLst>
                <a:ext uri="{FF2B5EF4-FFF2-40B4-BE49-F238E27FC236}">
                  <a16:creationId xmlns:a16="http://schemas.microsoft.com/office/drawing/2014/main" id="{5A2D4263-AAD1-11B1-78DE-91BDF9821ED5}"/>
                </a:ext>
              </a:extLst>
            </p:cNvPr>
            <p:cNvPicPr/>
            <p:nvPr/>
          </p:nvPicPr>
          <p:blipFill>
            <a:blip r:embed="rId7" cstate="print"/>
            <a:stretch>
              <a:fillRect/>
            </a:stretch>
          </p:blipFill>
          <p:spPr>
            <a:xfrm>
              <a:off x="4511437" y="4045075"/>
              <a:ext cx="2781092" cy="901852"/>
            </a:xfrm>
            <a:prstGeom prst="rect">
              <a:avLst/>
            </a:prstGeom>
          </p:spPr>
        </p:pic>
      </p:grpSp>
      <p:sp>
        <p:nvSpPr>
          <p:cNvPr id="119826" name="object 38">
            <a:extLst>
              <a:ext uri="{FF2B5EF4-FFF2-40B4-BE49-F238E27FC236}">
                <a16:creationId xmlns:a16="http://schemas.microsoft.com/office/drawing/2014/main" id="{0AD0F071-C1E4-BCA7-DF8B-2D0568435E18}"/>
              </a:ext>
            </a:extLst>
          </p:cNvPr>
          <p:cNvSpPr txBox="1"/>
          <p:nvPr/>
        </p:nvSpPr>
        <p:spPr>
          <a:xfrm>
            <a:off x="9279707" y="6081889"/>
            <a:ext cx="164823" cy="292691"/>
          </a:xfrm>
          <a:prstGeom prst="rect">
            <a:avLst/>
          </a:prstGeom>
        </p:spPr>
        <p:txBody>
          <a:bodyPr vert="horz" wrap="square" lIns="0" tIns="13254" rIns="0" bIns="0" rtlCol="0">
            <a:spAutoFit/>
          </a:bodyPr>
          <a:lstStyle/>
          <a:p>
            <a:pPr marL="11527">
              <a:spcBef>
                <a:spcPts val="103"/>
              </a:spcBef>
            </a:pPr>
            <a:r>
              <a:rPr sz="1815" spc="-45" dirty="0">
                <a:latin typeface="Symbol"/>
                <a:cs typeface="Symbol"/>
              </a:rPr>
              <a:t></a:t>
            </a:r>
            <a:endParaRPr sz="1815">
              <a:latin typeface="Symbol"/>
              <a:cs typeface="Symbol"/>
            </a:endParaRPr>
          </a:p>
        </p:txBody>
      </p:sp>
      <p:sp>
        <p:nvSpPr>
          <p:cNvPr id="119827" name="object 39">
            <a:extLst>
              <a:ext uri="{FF2B5EF4-FFF2-40B4-BE49-F238E27FC236}">
                <a16:creationId xmlns:a16="http://schemas.microsoft.com/office/drawing/2014/main" id="{190E56C3-362E-1D0B-17A6-DDECB9ABD17A}"/>
              </a:ext>
            </a:extLst>
          </p:cNvPr>
          <p:cNvSpPr/>
          <p:nvPr/>
        </p:nvSpPr>
        <p:spPr>
          <a:xfrm>
            <a:off x="9094308" y="6062031"/>
            <a:ext cx="587829" cy="116413"/>
          </a:xfrm>
          <a:custGeom>
            <a:avLst/>
            <a:gdLst/>
            <a:ahLst/>
            <a:cxnLst/>
            <a:rect l="l" t="t" r="r" b="b"/>
            <a:pathLst>
              <a:path w="647700" h="128270">
                <a:moveTo>
                  <a:pt x="647090" y="0"/>
                </a:moveTo>
                <a:lnTo>
                  <a:pt x="638162" y="0"/>
                </a:lnTo>
                <a:lnTo>
                  <a:pt x="638162" y="62903"/>
                </a:lnTo>
                <a:lnTo>
                  <a:pt x="625043" y="58928"/>
                </a:lnTo>
                <a:lnTo>
                  <a:pt x="536054" y="32029"/>
                </a:lnTo>
                <a:lnTo>
                  <a:pt x="536054" y="58928"/>
                </a:lnTo>
                <a:lnTo>
                  <a:pt x="111048" y="58928"/>
                </a:lnTo>
                <a:lnTo>
                  <a:pt x="111048" y="32029"/>
                </a:lnTo>
                <a:lnTo>
                  <a:pt x="8940" y="62534"/>
                </a:lnTo>
                <a:lnTo>
                  <a:pt x="8940" y="0"/>
                </a:lnTo>
                <a:lnTo>
                  <a:pt x="0" y="0"/>
                </a:lnTo>
                <a:lnTo>
                  <a:pt x="0" y="128104"/>
                </a:lnTo>
                <a:lnTo>
                  <a:pt x="8940" y="128104"/>
                </a:lnTo>
                <a:lnTo>
                  <a:pt x="8940" y="65595"/>
                </a:lnTo>
                <a:lnTo>
                  <a:pt x="111048" y="96088"/>
                </a:lnTo>
                <a:lnTo>
                  <a:pt x="111048" y="70459"/>
                </a:lnTo>
                <a:lnTo>
                  <a:pt x="536054" y="70459"/>
                </a:lnTo>
                <a:lnTo>
                  <a:pt x="536054" y="96088"/>
                </a:lnTo>
                <a:lnTo>
                  <a:pt x="620801" y="70459"/>
                </a:lnTo>
                <a:lnTo>
                  <a:pt x="638162" y="65214"/>
                </a:lnTo>
                <a:lnTo>
                  <a:pt x="638162" y="128104"/>
                </a:lnTo>
                <a:lnTo>
                  <a:pt x="647090" y="128104"/>
                </a:lnTo>
                <a:lnTo>
                  <a:pt x="647090" y="0"/>
                </a:lnTo>
                <a:close/>
              </a:path>
            </a:pathLst>
          </a:custGeom>
          <a:solidFill>
            <a:srgbClr val="000000"/>
          </a:solidFill>
        </p:spPr>
        <p:txBody>
          <a:bodyPr wrap="square" lIns="0" tIns="0" rIns="0" bIns="0" rtlCol="0"/>
          <a:lstStyle/>
          <a:p>
            <a:endParaRPr/>
          </a:p>
        </p:txBody>
      </p:sp>
      <p:sp>
        <p:nvSpPr>
          <p:cNvPr id="119828" name="object 40">
            <a:extLst>
              <a:ext uri="{FF2B5EF4-FFF2-40B4-BE49-F238E27FC236}">
                <a16:creationId xmlns:a16="http://schemas.microsoft.com/office/drawing/2014/main" id="{C49B6E87-2AE0-82EB-D725-2C5A957C294E}"/>
              </a:ext>
            </a:extLst>
          </p:cNvPr>
          <p:cNvSpPr txBox="1"/>
          <p:nvPr/>
        </p:nvSpPr>
        <p:spPr>
          <a:xfrm>
            <a:off x="9792851" y="5555221"/>
            <a:ext cx="356155" cy="476736"/>
          </a:xfrm>
          <a:prstGeom prst="rect">
            <a:avLst/>
          </a:prstGeom>
        </p:spPr>
        <p:txBody>
          <a:bodyPr vert="horz" wrap="square" lIns="0" tIns="15560" rIns="0" bIns="0" rtlCol="0">
            <a:spAutoFit/>
          </a:bodyPr>
          <a:lstStyle/>
          <a:p>
            <a:pPr marL="11527">
              <a:spcBef>
                <a:spcPts val="123"/>
              </a:spcBef>
            </a:pPr>
            <a:r>
              <a:rPr sz="1498" spc="-18" dirty="0">
                <a:latin typeface="Times New Roman"/>
                <a:cs typeface="Times New Roman"/>
              </a:rPr>
              <a:t>read</a:t>
            </a:r>
            <a:endParaRPr sz="1498">
              <a:latin typeface="Times New Roman"/>
              <a:cs typeface="Times New Roman"/>
            </a:endParaRPr>
          </a:p>
        </p:txBody>
      </p:sp>
      <p:sp>
        <p:nvSpPr>
          <p:cNvPr id="119829" name="TextBox 119828">
            <a:extLst>
              <a:ext uri="{FF2B5EF4-FFF2-40B4-BE49-F238E27FC236}">
                <a16:creationId xmlns:a16="http://schemas.microsoft.com/office/drawing/2014/main" id="{B972B8B3-58FC-F553-D487-013EFBFFCD56}"/>
              </a:ext>
            </a:extLst>
          </p:cNvPr>
          <p:cNvSpPr txBox="1"/>
          <p:nvPr/>
        </p:nvSpPr>
        <p:spPr>
          <a:xfrm>
            <a:off x="7753474" y="3108840"/>
            <a:ext cx="3659592" cy="338554"/>
          </a:xfrm>
          <a:prstGeom prst="rect">
            <a:avLst/>
          </a:prstGeom>
          <a:noFill/>
        </p:spPr>
        <p:txBody>
          <a:bodyPr wrap="none" rtlCol="0">
            <a:spAutoFit/>
          </a:bodyPr>
          <a:lstStyle/>
          <a:p>
            <a:r>
              <a:rPr lang="en-US" altLang="zh-CN" sz="1600" b="0" dirty="0">
                <a:latin typeface="Gill Sans Light"/>
              </a:rPr>
              <a:t>Erroneous scenario with no lock protection</a:t>
            </a:r>
            <a:endParaRPr lang="en-SE" sz="1600" b="0" dirty="0">
              <a:latin typeface="Gill Sans Light"/>
            </a:endParaRPr>
          </a:p>
        </p:txBody>
      </p:sp>
      <p:sp>
        <p:nvSpPr>
          <p:cNvPr id="119830" name="TextBox 119829">
            <a:extLst>
              <a:ext uri="{FF2B5EF4-FFF2-40B4-BE49-F238E27FC236}">
                <a16:creationId xmlns:a16="http://schemas.microsoft.com/office/drawing/2014/main" id="{72C120A8-A0BC-07A2-BD6D-23F2F604DED0}"/>
              </a:ext>
            </a:extLst>
          </p:cNvPr>
          <p:cNvSpPr txBox="1"/>
          <p:nvPr/>
        </p:nvSpPr>
        <p:spPr>
          <a:xfrm>
            <a:off x="8153464" y="6397334"/>
            <a:ext cx="3296031" cy="338554"/>
          </a:xfrm>
          <a:prstGeom prst="rect">
            <a:avLst/>
          </a:prstGeom>
          <a:noFill/>
        </p:spPr>
        <p:txBody>
          <a:bodyPr wrap="none" rtlCol="0">
            <a:spAutoFit/>
          </a:bodyPr>
          <a:lstStyle/>
          <a:p>
            <a:r>
              <a:rPr lang="en-US" altLang="zh-CN" sz="1600" b="0" dirty="0">
                <a:latin typeface="Gill Sans Light"/>
              </a:rPr>
              <a:t>Correct scenario with lock protection</a:t>
            </a:r>
            <a:endParaRPr lang="en-SE" sz="1600" b="0" dirty="0">
              <a:latin typeface="Gill Sans Light"/>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Scheduling Metrics</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idx="1"/>
              </p:nvPr>
            </p:nvSpPr>
            <p:spPr>
              <a:xfrm>
                <a:off x="762000" y="685800"/>
                <a:ext cx="10109200" cy="2895600"/>
              </a:xfrm>
            </p:spPr>
            <p:txBody>
              <a:bodyPr>
                <a:normAutofit/>
              </a:bodyPr>
              <a:lstStyle/>
              <a:p>
                <a:r>
                  <a:rPr lang="en-GB" altLang="zh-CN" dirty="0"/>
                  <a:t>Lateness </a:t>
                </a:r>
                <a14:m>
                  <m:oMath xmlns:m="http://schemas.openxmlformats.org/officeDocument/2006/math">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𝑓</m:t>
                    </m:r>
                    <m:r>
                      <a:rPr lang="en-GB" altLang="zh-CN" i="1" dirty="0" smtClean="0">
                        <a:latin typeface="Cambria Math" panose="02040503050406030204" pitchFamily="18" charset="0"/>
                      </a:rPr>
                      <m:t>ᵢ − </m:t>
                    </m:r>
                    <m:r>
                      <a:rPr lang="en-GB" altLang="zh-CN" i="1" dirty="0" smtClean="0">
                        <a:latin typeface="Cambria Math" panose="02040503050406030204" pitchFamily="18" charset="0"/>
                      </a:rPr>
                      <m:t>𝑑</m:t>
                    </m:r>
                    <m:r>
                      <a:rPr lang="en-GB" altLang="zh-CN" i="1" dirty="0" smtClean="0">
                        <a:latin typeface="Cambria Math" panose="02040503050406030204" pitchFamily="18" charset="0"/>
                      </a:rPr>
                      <m:t>ᵢ </m:t>
                    </m:r>
                  </m:oMath>
                </a14:m>
                <a:r>
                  <a:rPr lang="en-GB" altLang="zh-CN" dirty="0"/>
                  <a:t>represents the delay of a task completion with respect to its deadline; if a task completes before the deadline, its lateness is negative.</a:t>
                </a:r>
              </a:p>
              <a:p>
                <a:r>
                  <a:rPr lang="en-GB" altLang="zh-CN" dirty="0"/>
                  <a:t>Tardiness or exceeding time </a:t>
                </a:r>
                <a14:m>
                  <m:oMath xmlns:m="http://schemas.openxmlformats.org/officeDocument/2006/math">
                    <m:r>
                      <a:rPr lang="en-GB" altLang="zh-CN" i="1" dirty="0" smtClean="0">
                        <a:latin typeface="Cambria Math" panose="02040503050406030204" pitchFamily="18" charset="0"/>
                      </a:rPr>
                      <m:t>𝐸</m:t>
                    </m:r>
                    <m:r>
                      <a:rPr lang="en-GB" altLang="zh-CN" i="1" dirty="0" smtClean="0">
                        <a:latin typeface="Cambria Math" panose="02040503050406030204" pitchFamily="18" charset="0"/>
                      </a:rPr>
                      <m:t>ᵢ = </m:t>
                    </m:r>
                    <m:r>
                      <m:rPr>
                        <m:sty m:val="p"/>
                      </m:rPr>
                      <a:rPr lang="en-GB" altLang="zh-CN" i="1" dirty="0" smtClean="0">
                        <a:latin typeface="Cambria Math" panose="02040503050406030204" pitchFamily="18" charset="0"/>
                      </a:rPr>
                      <m:t>max</m:t>
                    </m:r>
                    <m:r>
                      <a:rPr lang="en-GB" altLang="zh-CN" b="0" i="1" dirty="0" smtClean="0">
                        <a:latin typeface="Cambria Math" panose="02040503050406030204" pitchFamily="18" charset="0"/>
                      </a:rPr>
                      <m:t> </m:t>
                    </m:r>
                    <m:r>
                      <a:rPr lang="en-GB" altLang="zh-CN" i="1" dirty="0" smtClean="0">
                        <a:latin typeface="Cambria Math" panose="02040503050406030204" pitchFamily="18" charset="0"/>
                      </a:rPr>
                      <m:t>⁡(0, </m:t>
                    </m:r>
                    <m:r>
                      <a:rPr lang="en-GB" altLang="zh-CN" i="1" dirty="0" smtClean="0">
                        <a:latin typeface="Cambria Math" panose="02040503050406030204" pitchFamily="18" charset="0"/>
                      </a:rPr>
                      <m:t>𝐿</m:t>
                    </m:r>
                    <m:r>
                      <a:rPr lang="en-GB" altLang="zh-CN" i="1" dirty="0" smtClean="0">
                        <a:latin typeface="Cambria Math" panose="02040503050406030204" pitchFamily="18" charset="0"/>
                      </a:rPr>
                      <m:t>ᵢ) </m:t>
                    </m:r>
                  </m:oMath>
                </a14:m>
                <a:r>
                  <a:rPr lang="en-GB" altLang="zh-CN" dirty="0"/>
                  <a:t>is the time a task stays active after its deadline; if a task completes before the deadline, its tardiness is 0.</a:t>
                </a:r>
              </a:p>
            </p:txBody>
          </p:sp>
        </mc:Choice>
        <mc:Fallback xmlns="">
          <p:sp>
            <p:nvSpPr>
              <p:cNvPr id="7" name="内容占位符 6"/>
              <p:cNvSpPr>
                <a:spLocks noGrp="1" noRot="1" noChangeAspect="1" noMove="1" noResize="1" noEditPoints="1" noAdjustHandles="1" noChangeArrowheads="1" noChangeShapeType="1" noTextEdit="1"/>
              </p:cNvSpPr>
              <p:nvPr>
                <p:ph idx="1"/>
              </p:nvPr>
            </p:nvSpPr>
            <p:spPr>
              <a:xfrm>
                <a:off x="762000" y="685800"/>
                <a:ext cx="10109200" cy="2895600"/>
              </a:xfrm>
              <a:blipFill>
                <a:blip r:embed="rId3"/>
                <a:stretch>
                  <a:fillRect l="-1086" t="-4000"/>
                </a:stretch>
              </a:blipFill>
            </p:spPr>
            <p:txBody>
              <a:bodyPr/>
              <a:lstStyle/>
              <a:p>
                <a:r>
                  <a:rPr lang="en-SE">
                    <a:noFill/>
                  </a:rPr>
                  <a:t> </a:t>
                </a:r>
              </a:p>
            </p:txBody>
          </p:sp>
        </mc:Fallback>
      </mc:AlternateContent>
      <p:pic>
        <p:nvPicPr>
          <p:cNvPr id="4" name="Picture 2">
            <a:extLst>
              <a:ext uri="{FF2B5EF4-FFF2-40B4-BE49-F238E27FC236}">
                <a16:creationId xmlns:a16="http://schemas.microsoft.com/office/drawing/2014/main" id="{0D7CF8FD-7DAF-6BA1-B2BD-FD62BA0158C7}"/>
              </a:ext>
            </a:extLst>
          </p:cNvPr>
          <p:cNvPicPr>
            <a:picLocks noChangeAspect="1" noChangeArrowheads="1"/>
          </p:cNvPicPr>
          <p:nvPr/>
        </p:nvPicPr>
        <p:blipFill>
          <a:blip r:embed="rId4"/>
          <a:srcRect/>
          <a:stretch>
            <a:fillRect/>
          </a:stretch>
        </p:blipFill>
        <p:spPr bwMode="auto">
          <a:xfrm>
            <a:off x="3810000" y="2234035"/>
            <a:ext cx="4967147" cy="3761529"/>
          </a:xfrm>
          <a:prstGeom prst="rect">
            <a:avLst/>
          </a:prstGeom>
          <a:noFill/>
          <a:ln w="9525">
            <a:noFill/>
            <a:miter lim="800000"/>
            <a:headEnd/>
            <a:tailEnd/>
          </a:ln>
          <a:effectLst/>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55608-974D-48F7-A13A-178F96981FA2}"/>
              </a:ext>
            </a:extLst>
          </p:cNvPr>
          <p:cNvSpPr>
            <a:spLocks noGrp="1"/>
          </p:cNvSpPr>
          <p:nvPr>
            <p:ph type="title"/>
          </p:nvPr>
        </p:nvSpPr>
        <p:spPr/>
        <p:txBody>
          <a:bodyPr/>
          <a:lstStyle/>
          <a:p>
            <a:r>
              <a:rPr lang="en-GB" dirty="0"/>
              <a:t>Example: Lateness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A2E3B94-7138-D26F-1422-B5ECB1D29D13}"/>
                  </a:ext>
                </a:extLst>
              </p:cNvPr>
              <p:cNvSpPr>
                <a:spLocks noGrp="1"/>
              </p:cNvSpPr>
              <p:nvPr>
                <p:ph idx="1"/>
              </p:nvPr>
            </p:nvSpPr>
            <p:spPr>
              <a:xfrm>
                <a:off x="228600" y="914400"/>
                <a:ext cx="3886200" cy="5105400"/>
              </a:xfrm>
            </p:spPr>
            <p:txBody>
              <a:bodyPr/>
              <a:lstStyle/>
              <a:p>
                <a:r>
                  <a:rPr lang="en-GB" dirty="0"/>
                  <a:t>Which schedule is better depends on application requirements:</a:t>
                </a:r>
              </a:p>
              <a:p>
                <a:r>
                  <a:rPr lang="en-GB" dirty="0"/>
                  <a:t>In (a), the maximum lateness is minimized with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𝐿</m:t>
                        </m:r>
                      </m:e>
                      <m:sub>
                        <m:r>
                          <a:rPr lang="en-GB" b="0" i="1" smtClean="0">
                            <a:latin typeface="Cambria Math" panose="02040503050406030204" pitchFamily="18" charset="0"/>
                          </a:rPr>
                          <m:t>𝑚𝑎𝑥</m:t>
                        </m:r>
                      </m:sub>
                    </m:sSub>
                    <m:r>
                      <a:rPr lang="en-GB" b="0" i="1" smtClean="0">
                        <a:latin typeface="Cambria Math" panose="02040503050406030204" pitchFamily="18" charset="0"/>
                      </a:rPr>
                      <m:t>=3</m:t>
                    </m:r>
                  </m:oMath>
                </a14:m>
                <a:r>
                  <a:rPr lang="en-GB" dirty="0"/>
                  <a:t>, but all jobs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oMath>
                </a14:m>
                <a:r>
                  <a:rPr lang="en-GB" dirty="0"/>
                  <a:t> to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𝐽</m:t>
                        </m:r>
                      </m:e>
                      <m:sub>
                        <m:r>
                          <a:rPr lang="en-GB" b="0" i="1" smtClean="0">
                            <a:latin typeface="Cambria Math" panose="02040503050406030204" pitchFamily="18" charset="0"/>
                          </a:rPr>
                          <m:t>5</m:t>
                        </m:r>
                      </m:sub>
                    </m:sSub>
                  </m:oMath>
                </a14:m>
                <a:r>
                  <a:rPr lang="en-GB" dirty="0"/>
                  <a:t> miss their deadlines. </a:t>
                </a:r>
              </a:p>
              <a:p>
                <a:r>
                  <a:rPr lang="en-GB" dirty="0"/>
                  <a:t>In (b), the maximal lateness is larger with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𝐿</m:t>
                        </m:r>
                      </m:e>
                      <m:sub>
                        <m:r>
                          <a:rPr lang="en-GB" i="1">
                            <a:latin typeface="Cambria Math" panose="02040503050406030204" pitchFamily="18" charset="0"/>
                          </a:rPr>
                          <m:t>𝑚𝑎𝑥</m:t>
                        </m:r>
                      </m:sub>
                    </m:sSub>
                    <m:r>
                      <a:rPr lang="en-GB" i="1">
                        <a:latin typeface="Cambria Math" panose="02040503050406030204" pitchFamily="18" charset="0"/>
                      </a:rPr>
                      <m:t>=</m:t>
                    </m:r>
                    <m:r>
                      <a:rPr lang="en-GB" b="0" i="1" smtClean="0">
                        <a:latin typeface="Cambria Math" panose="02040503050406030204" pitchFamily="18" charset="0"/>
                      </a:rPr>
                      <m:t>23</m:t>
                    </m:r>
                  </m:oMath>
                </a14:m>
                <a:r>
                  <a:rPr lang="en-GB" dirty="0"/>
                  <a:t>, but only one job </a:t>
                </a:r>
                <a14:m>
                  <m:oMath xmlns:m="http://schemas.openxmlformats.org/officeDocument/2006/math">
                    <m:sSub>
                      <m:sSubPr>
                        <m:ctrlPr>
                          <a:rPr lang="en-GB" b="0" i="1" smtClean="0">
                            <a:latin typeface="Cambria Math" panose="02040503050406030204" pitchFamily="18" charset="0"/>
                          </a:rPr>
                        </m:ctrlPr>
                      </m:sSubPr>
                      <m:e>
                        <m:r>
                          <a:rPr lang="en-GB" b="0" i="1" smtClean="0">
                            <a:latin typeface="Cambria Math" panose="02040503050406030204" pitchFamily="18" charset="0"/>
                          </a:rPr>
                          <m:t>𝐽</m:t>
                        </m:r>
                      </m:e>
                      <m:sub>
                        <m:r>
                          <a:rPr lang="en-GB" b="0" i="1" smtClean="0">
                            <a:latin typeface="Cambria Math" panose="02040503050406030204" pitchFamily="18" charset="0"/>
                          </a:rPr>
                          <m:t>1</m:t>
                        </m:r>
                      </m:sub>
                    </m:sSub>
                    <m:r>
                      <a:rPr lang="en-GB" b="0" i="1" smtClean="0">
                        <a:latin typeface="Cambria Math" panose="02040503050406030204" pitchFamily="18" charset="0"/>
                      </a:rPr>
                      <m:t> </m:t>
                    </m:r>
                  </m:oMath>
                </a14:m>
                <a:r>
                  <a:rPr lang="en-GB" dirty="0"/>
                  <a:t> misses its deadline. </a:t>
                </a:r>
                <a:endParaRPr lang="en-SE" dirty="0"/>
              </a:p>
            </p:txBody>
          </p:sp>
        </mc:Choice>
        <mc:Fallback xmlns="">
          <p:sp>
            <p:nvSpPr>
              <p:cNvPr id="3" name="Content Placeholder 2">
                <a:extLst>
                  <a:ext uri="{FF2B5EF4-FFF2-40B4-BE49-F238E27FC236}">
                    <a16:creationId xmlns:a16="http://schemas.microsoft.com/office/drawing/2014/main" id="{3A2E3B94-7138-D26F-1422-B5ECB1D29D13}"/>
                  </a:ext>
                </a:extLst>
              </p:cNvPr>
              <p:cNvSpPr>
                <a:spLocks noGrp="1" noRot="1" noChangeAspect="1" noMove="1" noResize="1" noEditPoints="1" noAdjustHandles="1" noChangeArrowheads="1" noChangeShapeType="1" noTextEdit="1"/>
              </p:cNvSpPr>
              <p:nvPr>
                <p:ph idx="1"/>
              </p:nvPr>
            </p:nvSpPr>
            <p:spPr>
              <a:xfrm>
                <a:off x="228600" y="914400"/>
                <a:ext cx="3886200" cy="5105400"/>
              </a:xfrm>
              <a:blipFill>
                <a:blip r:embed="rId2"/>
                <a:stretch>
                  <a:fillRect l="-2983" t="-2148" r="-4239"/>
                </a:stretch>
              </a:blipFill>
            </p:spPr>
            <p:txBody>
              <a:bodyPr/>
              <a:lstStyle/>
              <a:p>
                <a:r>
                  <a:rPr lang="en-SE">
                    <a:noFill/>
                  </a:rPr>
                  <a:t> </a:t>
                </a:r>
              </a:p>
            </p:txBody>
          </p:sp>
        </mc:Fallback>
      </mc:AlternateContent>
      <p:pic>
        <p:nvPicPr>
          <p:cNvPr id="10" name="object 2">
            <a:extLst>
              <a:ext uri="{FF2B5EF4-FFF2-40B4-BE49-F238E27FC236}">
                <a16:creationId xmlns:a16="http://schemas.microsoft.com/office/drawing/2014/main" id="{CA5BA5B9-0340-91C0-4BC4-C5A9DADC1DCD}"/>
              </a:ext>
            </a:extLst>
          </p:cNvPr>
          <p:cNvPicPr/>
          <p:nvPr/>
        </p:nvPicPr>
        <p:blipFill>
          <a:blip r:embed="rId3" cstate="print"/>
          <a:stretch>
            <a:fillRect/>
          </a:stretch>
        </p:blipFill>
        <p:spPr>
          <a:xfrm>
            <a:off x="4038600" y="838200"/>
            <a:ext cx="8028213" cy="5678944"/>
          </a:xfrm>
          <a:prstGeom prst="rect">
            <a:avLst/>
          </a:prstGeom>
        </p:spPr>
      </p:pic>
    </p:spTree>
    <p:extLst>
      <p:ext uri="{BB962C8B-B14F-4D97-AF65-F5344CB8AC3E}">
        <p14:creationId xmlns:p14="http://schemas.microsoft.com/office/powerpoint/2010/main" val="2145971099"/>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dirty="0">
                <a:ea typeface="宋体" pitchFamily="2" charset="-122"/>
              </a:rPr>
              <a:t>Scheduling Algorithms</a:t>
            </a:r>
          </a:p>
        </p:txBody>
      </p:sp>
      <p:sp>
        <p:nvSpPr>
          <p:cNvPr id="19459" name="Rectangle 3" descr="Rectangle: Click to edit Master text styles&#10;Second level&#10;Third level&#10;Fourth level&#10;Fifth level"/>
          <p:cNvSpPr>
            <a:spLocks noGrp="1" noChangeArrowheads="1"/>
          </p:cNvSpPr>
          <p:nvPr>
            <p:ph idx="1"/>
          </p:nvPr>
        </p:nvSpPr>
        <p:spPr>
          <a:xfrm>
            <a:off x="609600" y="914400"/>
            <a:ext cx="6400800" cy="5715000"/>
          </a:xfrm>
        </p:spPr>
        <p:txBody>
          <a:bodyPr>
            <a:normAutofit fontScale="92500" lnSpcReduction="10000"/>
          </a:bodyPr>
          <a:lstStyle/>
          <a:p>
            <a:pPr eaLnBrk="1" hangingPunct="1"/>
            <a:r>
              <a:rPr lang="en-US" altLang="zh-CN" sz="2800" dirty="0">
                <a:ea typeface="宋体" pitchFamily="2" charset="-122"/>
              </a:rPr>
              <a:t>Static cyclic scheduling (offline)</a:t>
            </a:r>
          </a:p>
          <a:p>
            <a:pPr lvl="1" eaLnBrk="1" hangingPunct="1"/>
            <a:r>
              <a:rPr lang="en-US" altLang="zh-CN" sz="2400" dirty="0">
                <a:ea typeface="宋体" pitchFamily="2" charset="-122"/>
              </a:rPr>
              <a:t>All task invocation times are computed offline and stored in a table; Runtime dispatch is a simple table lookup</a:t>
            </a:r>
          </a:p>
          <a:p>
            <a:pPr eaLnBrk="1" hangingPunct="1"/>
            <a:r>
              <a:rPr lang="en-US" altLang="zh-CN" sz="2800" dirty="0">
                <a:ea typeface="宋体" pitchFamily="2" charset="-122"/>
              </a:rPr>
              <a:t>Online scheduling;</a:t>
            </a:r>
          </a:p>
          <a:p>
            <a:pPr lvl="1" eaLnBrk="1" hangingPunct="1"/>
            <a:r>
              <a:rPr lang="en-US" altLang="zh-CN" sz="2400" dirty="0">
                <a:ea typeface="宋体" pitchFamily="2" charset="-122"/>
              </a:rPr>
              <a:t>Fixed priority scheduling (also called static-priority scheduling)</a:t>
            </a:r>
          </a:p>
          <a:p>
            <a:pPr lvl="2" eaLnBrk="1" hangingPunct="1"/>
            <a:r>
              <a:rPr lang="en-US" altLang="zh-CN" sz="2400" dirty="0">
                <a:ea typeface="宋体" pitchFamily="2" charset="-122"/>
              </a:rPr>
              <a:t>Each task is assigned a fixed priority; Runtime dispatch is priority-based, e.g., Rate Monotonic (RM), Deadline Monotonic (DM)</a:t>
            </a:r>
          </a:p>
          <a:p>
            <a:pPr lvl="1" eaLnBrk="1" hangingPunct="1"/>
            <a:r>
              <a:rPr lang="en-US" altLang="zh-CN" sz="2400" dirty="0">
                <a:ea typeface="宋体" pitchFamily="2" charset="-122"/>
              </a:rPr>
              <a:t>Dynamic priority scheduling</a:t>
            </a:r>
          </a:p>
          <a:p>
            <a:pPr lvl="2" eaLnBrk="1" hangingPunct="1"/>
            <a:r>
              <a:rPr lang="en-US" altLang="zh-CN" sz="2400" dirty="0">
                <a:ea typeface="宋体" pitchFamily="2" charset="-122"/>
              </a:rPr>
              <a:t>Task priorities are assigned dynamically at runtime, e.g., Earliest Deadline First (EDF), Least-Laxity First (LLF)</a:t>
            </a:r>
          </a:p>
          <a:p>
            <a:pPr lvl="1" eaLnBrk="1" hangingPunct="1"/>
            <a:r>
              <a:rPr lang="en-US" altLang="zh-CN" sz="2400" dirty="0">
                <a:ea typeface="宋体" pitchFamily="2" charset="-122"/>
              </a:rPr>
              <a:t>Non-real-time scheduling, e.g., round-robin, multi-level queue…</a:t>
            </a:r>
          </a:p>
        </p:txBody>
      </p:sp>
      <p:sp>
        <p:nvSpPr>
          <p:cNvPr id="2" name="Text Box 3">
            <a:extLst>
              <a:ext uri="{FF2B5EF4-FFF2-40B4-BE49-F238E27FC236}">
                <a16:creationId xmlns:a16="http://schemas.microsoft.com/office/drawing/2014/main" id="{440CB1AC-9769-265E-66BA-67226F23C82A}"/>
              </a:ext>
            </a:extLst>
          </p:cNvPr>
          <p:cNvSpPr txBox="1">
            <a:spLocks noChangeArrowheads="1"/>
          </p:cNvSpPr>
          <p:nvPr/>
        </p:nvSpPr>
        <p:spPr bwMode="auto">
          <a:xfrm>
            <a:off x="7887242" y="1450102"/>
            <a:ext cx="2618024" cy="338554"/>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defTabSz="457200" eaLnBrk="1" fontAlgn="auto" hangingPunct="1">
              <a:spcBef>
                <a:spcPts val="0"/>
              </a:spcBef>
              <a:spcAft>
                <a:spcPts val="0"/>
              </a:spcAft>
            </a:pPr>
            <a:r>
              <a:rPr lang="en-US" sz="1600" b="0" dirty="0">
                <a:solidFill>
                  <a:schemeClr val="tx1"/>
                </a:solidFill>
                <a:latin typeface="Century Gothic"/>
                <a:cs typeface="Century Gothic"/>
              </a:rPr>
              <a:t>RT scheduling algorithms</a:t>
            </a:r>
          </a:p>
        </p:txBody>
      </p:sp>
      <p:sp>
        <p:nvSpPr>
          <p:cNvPr id="3" name="Text Box 4">
            <a:extLst>
              <a:ext uri="{FF2B5EF4-FFF2-40B4-BE49-F238E27FC236}">
                <a16:creationId xmlns:a16="http://schemas.microsoft.com/office/drawing/2014/main" id="{1B098313-98EC-5772-3077-0154D4C2FB1F}"/>
              </a:ext>
            </a:extLst>
          </p:cNvPr>
          <p:cNvSpPr txBox="1">
            <a:spLocks noChangeArrowheads="1"/>
          </p:cNvSpPr>
          <p:nvPr/>
        </p:nvSpPr>
        <p:spPr bwMode="auto">
          <a:xfrm>
            <a:off x="7075841" y="2474293"/>
            <a:ext cx="2505814" cy="584775"/>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Static cyclic scheduling</a:t>
            </a:r>
          </a:p>
          <a:p>
            <a:pPr algn="ctr" defTabSz="457200" eaLnBrk="1" fontAlgn="auto" hangingPunct="1">
              <a:spcBef>
                <a:spcPts val="0"/>
              </a:spcBef>
              <a:spcAft>
                <a:spcPts val="0"/>
              </a:spcAft>
            </a:pPr>
            <a:r>
              <a:rPr lang="en-US" sz="1600" b="0" dirty="0">
                <a:solidFill>
                  <a:schemeClr val="tx1"/>
                </a:solidFill>
                <a:latin typeface="Century Gothic"/>
                <a:cs typeface="Century Gothic"/>
              </a:rPr>
              <a:t>(offline)</a:t>
            </a:r>
          </a:p>
        </p:txBody>
      </p:sp>
      <p:sp>
        <p:nvSpPr>
          <p:cNvPr id="4" name="Text Box 5">
            <a:extLst>
              <a:ext uri="{FF2B5EF4-FFF2-40B4-BE49-F238E27FC236}">
                <a16:creationId xmlns:a16="http://schemas.microsoft.com/office/drawing/2014/main" id="{48FDF5F8-63BE-9094-EA31-2D98DB50F954}"/>
              </a:ext>
            </a:extLst>
          </p:cNvPr>
          <p:cNvSpPr txBox="1">
            <a:spLocks noChangeArrowheads="1"/>
          </p:cNvSpPr>
          <p:nvPr/>
        </p:nvSpPr>
        <p:spPr bwMode="auto">
          <a:xfrm>
            <a:off x="9982200" y="2590800"/>
            <a:ext cx="1968808" cy="338554"/>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Online scheduling</a:t>
            </a:r>
          </a:p>
        </p:txBody>
      </p:sp>
      <p:sp>
        <p:nvSpPr>
          <p:cNvPr id="5" name="Text Box 6">
            <a:extLst>
              <a:ext uri="{FF2B5EF4-FFF2-40B4-BE49-F238E27FC236}">
                <a16:creationId xmlns:a16="http://schemas.microsoft.com/office/drawing/2014/main" id="{AB34C209-8E3C-F40D-C3D4-814B430F1619}"/>
              </a:ext>
            </a:extLst>
          </p:cNvPr>
          <p:cNvSpPr txBox="1">
            <a:spLocks noChangeArrowheads="1"/>
          </p:cNvSpPr>
          <p:nvPr/>
        </p:nvSpPr>
        <p:spPr bwMode="auto">
          <a:xfrm>
            <a:off x="8355685" y="4179631"/>
            <a:ext cx="1598515" cy="584775"/>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Fixed-priority</a:t>
            </a:r>
          </a:p>
          <a:p>
            <a:pPr algn="ctr" defTabSz="457200" eaLnBrk="1" fontAlgn="auto" hangingPunct="1">
              <a:spcBef>
                <a:spcPts val="0"/>
              </a:spcBef>
              <a:spcAft>
                <a:spcPts val="0"/>
              </a:spcAft>
            </a:pPr>
            <a:r>
              <a:rPr lang="en-US" sz="1600" b="0" dirty="0">
                <a:solidFill>
                  <a:schemeClr val="tx1"/>
                </a:solidFill>
                <a:latin typeface="Century Gothic"/>
                <a:cs typeface="Century Gothic"/>
              </a:rPr>
              <a:t>(e.g., RM, DM)</a:t>
            </a:r>
          </a:p>
        </p:txBody>
      </p:sp>
      <p:sp>
        <p:nvSpPr>
          <p:cNvPr id="6" name="Text Box 7">
            <a:extLst>
              <a:ext uri="{FF2B5EF4-FFF2-40B4-BE49-F238E27FC236}">
                <a16:creationId xmlns:a16="http://schemas.microsoft.com/office/drawing/2014/main" id="{B92BE072-5CF4-77D1-DEC1-5FC634C31916}"/>
              </a:ext>
            </a:extLst>
          </p:cNvPr>
          <p:cNvSpPr txBox="1">
            <a:spLocks noChangeArrowheads="1"/>
          </p:cNvSpPr>
          <p:nvPr/>
        </p:nvSpPr>
        <p:spPr bwMode="auto">
          <a:xfrm>
            <a:off x="10140897" y="4179632"/>
            <a:ext cx="1810111" cy="584775"/>
          </a:xfrm>
          <a:prstGeom prst="rect">
            <a:avLst/>
          </a:prstGeom>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style>
          <a:lnRef idx="1">
            <a:schemeClr val="dk1"/>
          </a:lnRef>
          <a:fillRef idx="2">
            <a:schemeClr val="dk1"/>
          </a:fillRef>
          <a:effectRef idx="1">
            <a:schemeClr val="dk1"/>
          </a:effectRef>
          <a:fontRef idx="minor">
            <a:schemeClr val="dk1"/>
          </a:fontRef>
        </p:style>
        <p:txBody>
          <a:bodyPr wrap="none">
            <a:spAutoFit/>
          </a:bodyPr>
          <a:lstStyle>
            <a:lvl1pPr>
              <a:defRPr sz="3200">
                <a:solidFill>
                  <a:srgbClr val="010000"/>
                </a:solidFill>
                <a:latin typeface="Times New Roman" charset="0"/>
                <a:ea typeface="ＭＳ Ｐゴシック" charset="0"/>
              </a:defRPr>
            </a:lvl1pPr>
            <a:lvl2pPr>
              <a:defRPr sz="2800">
                <a:solidFill>
                  <a:schemeClr val="tx1"/>
                </a:solidFill>
                <a:latin typeface="Times New Roman" charset="0"/>
                <a:ea typeface="ＭＳ Ｐゴシック" charset="0"/>
              </a:defRPr>
            </a:lvl2pPr>
            <a:lvl3pPr marL="1143000">
              <a:defRPr sz="2400">
                <a:solidFill>
                  <a:schemeClr val="tx1"/>
                </a:solidFill>
                <a:latin typeface="Times New Roman" charset="0"/>
                <a:ea typeface="ＭＳ Ｐゴシック" charset="0"/>
              </a:defRPr>
            </a:lvl3pPr>
            <a:lvl4pPr marL="1600200">
              <a:defRPr sz="2000">
                <a:solidFill>
                  <a:schemeClr val="tx1"/>
                </a:solidFill>
                <a:latin typeface="Times New Roman" charset="0"/>
                <a:ea typeface="ＭＳ Ｐゴシック" charset="0"/>
              </a:defRPr>
            </a:lvl4pPr>
            <a:lvl5pPr marL="2057400">
              <a:defRPr sz="2000">
                <a:solidFill>
                  <a:schemeClr val="tx1"/>
                </a:solidFill>
                <a:latin typeface="Times New Roman" charset="0"/>
                <a:ea typeface="ＭＳ Ｐゴシック" charset="0"/>
              </a:defRPr>
            </a:lvl5pPr>
            <a:lvl6pPr marL="2514600">
              <a:defRPr sz="2000">
                <a:solidFill>
                  <a:schemeClr val="tx1"/>
                </a:solidFill>
                <a:latin typeface="Times New Roman" charset="0"/>
                <a:ea typeface="ＭＳ Ｐゴシック" charset="0"/>
              </a:defRPr>
            </a:lvl6pPr>
            <a:lvl7pPr marL="2971800">
              <a:defRPr sz="2000">
                <a:solidFill>
                  <a:schemeClr val="tx1"/>
                </a:solidFill>
                <a:latin typeface="Times New Roman" charset="0"/>
                <a:ea typeface="ＭＳ Ｐゴシック" charset="0"/>
              </a:defRPr>
            </a:lvl7pPr>
            <a:lvl8pPr marL="3429000">
              <a:defRPr sz="2000">
                <a:solidFill>
                  <a:schemeClr val="tx1"/>
                </a:solidFill>
                <a:latin typeface="Times New Roman" charset="0"/>
                <a:ea typeface="ＭＳ Ｐゴシック" charset="0"/>
              </a:defRPr>
            </a:lvl8pPr>
            <a:lvl9pPr marL="3886200">
              <a:defRPr sz="2000">
                <a:solidFill>
                  <a:schemeClr val="tx1"/>
                </a:solidFill>
                <a:latin typeface="Times New Roman" charset="0"/>
                <a:ea typeface="ＭＳ Ｐゴシック" charset="0"/>
              </a:defRPr>
            </a:lvl9pPr>
          </a:lstStyle>
          <a:p>
            <a:pPr algn="ctr" defTabSz="457200" eaLnBrk="1" fontAlgn="auto" hangingPunct="1">
              <a:spcBef>
                <a:spcPts val="0"/>
              </a:spcBef>
              <a:spcAft>
                <a:spcPts val="0"/>
              </a:spcAft>
            </a:pPr>
            <a:r>
              <a:rPr lang="en-US" sz="1600" b="0" dirty="0">
                <a:solidFill>
                  <a:schemeClr val="tx1"/>
                </a:solidFill>
                <a:latin typeface="Century Gothic"/>
                <a:cs typeface="Century Gothic"/>
              </a:rPr>
              <a:t>Dynamic-priority</a:t>
            </a:r>
          </a:p>
          <a:p>
            <a:pPr algn="ctr" defTabSz="457200" eaLnBrk="1" fontAlgn="auto" hangingPunct="1">
              <a:spcBef>
                <a:spcPts val="0"/>
              </a:spcBef>
              <a:spcAft>
                <a:spcPts val="0"/>
              </a:spcAft>
            </a:pPr>
            <a:r>
              <a:rPr lang="en-US" sz="1600" b="0">
                <a:solidFill>
                  <a:schemeClr val="tx1"/>
                </a:solidFill>
                <a:latin typeface="Century Gothic"/>
                <a:cs typeface="Century Gothic"/>
              </a:rPr>
              <a:t>(</a:t>
            </a:r>
            <a:r>
              <a:rPr lang="en-US" sz="1600" b="0" dirty="0">
                <a:solidFill>
                  <a:schemeClr val="tx1"/>
                </a:solidFill>
                <a:latin typeface="Century Gothic"/>
                <a:cs typeface="Century Gothic"/>
              </a:rPr>
              <a:t>e.g., EDF, LLF)</a:t>
            </a:r>
          </a:p>
        </p:txBody>
      </p:sp>
      <p:sp>
        <p:nvSpPr>
          <p:cNvPr id="7" name="Line 8">
            <a:extLst>
              <a:ext uri="{FF2B5EF4-FFF2-40B4-BE49-F238E27FC236}">
                <a16:creationId xmlns:a16="http://schemas.microsoft.com/office/drawing/2014/main" id="{FEA30B73-043A-F6CD-35F1-FF6AE91C6800}"/>
              </a:ext>
            </a:extLst>
          </p:cNvPr>
          <p:cNvSpPr>
            <a:spLocks noChangeShapeType="1"/>
          </p:cNvSpPr>
          <p:nvPr/>
        </p:nvSpPr>
        <p:spPr bwMode="auto">
          <a:xfrm flipH="1">
            <a:off x="8355685" y="1801355"/>
            <a:ext cx="509224" cy="672938"/>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8" name="Line 9">
            <a:extLst>
              <a:ext uri="{FF2B5EF4-FFF2-40B4-BE49-F238E27FC236}">
                <a16:creationId xmlns:a16="http://schemas.microsoft.com/office/drawing/2014/main" id="{A682E345-A2B7-0E3C-4F2E-7F70A14151B2}"/>
              </a:ext>
            </a:extLst>
          </p:cNvPr>
          <p:cNvSpPr>
            <a:spLocks noChangeShapeType="1"/>
          </p:cNvSpPr>
          <p:nvPr/>
        </p:nvSpPr>
        <p:spPr bwMode="auto">
          <a:xfrm>
            <a:off x="9497926" y="1807428"/>
            <a:ext cx="1576476" cy="774657"/>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9" name="Line 10">
            <a:extLst>
              <a:ext uri="{FF2B5EF4-FFF2-40B4-BE49-F238E27FC236}">
                <a16:creationId xmlns:a16="http://schemas.microsoft.com/office/drawing/2014/main" id="{63EC8FA7-0FAC-ABB4-0A29-360E9C896A45}"/>
              </a:ext>
            </a:extLst>
          </p:cNvPr>
          <p:cNvSpPr>
            <a:spLocks noChangeShapeType="1"/>
          </p:cNvSpPr>
          <p:nvPr/>
        </p:nvSpPr>
        <p:spPr bwMode="auto">
          <a:xfrm flipH="1">
            <a:off x="9283542" y="2933971"/>
            <a:ext cx="1221724" cy="1232962"/>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
        <p:nvSpPr>
          <p:cNvPr id="10" name="Line 11">
            <a:extLst>
              <a:ext uri="{FF2B5EF4-FFF2-40B4-BE49-F238E27FC236}">
                <a16:creationId xmlns:a16="http://schemas.microsoft.com/office/drawing/2014/main" id="{22DE162C-55DA-FD81-B603-15E86A3AB00F}"/>
              </a:ext>
            </a:extLst>
          </p:cNvPr>
          <p:cNvSpPr>
            <a:spLocks noChangeShapeType="1"/>
          </p:cNvSpPr>
          <p:nvPr/>
        </p:nvSpPr>
        <p:spPr bwMode="auto">
          <a:xfrm>
            <a:off x="11163857" y="2984245"/>
            <a:ext cx="304801" cy="1182688"/>
          </a:xfrm>
          <a:prstGeom prst="line">
            <a:avLst/>
          </a:prstGeom>
          <a:noFill/>
          <a:ln w="12700">
            <a:solidFill>
              <a:sysClr val="windowText" lastClr="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prstClr val="black"/>
              </a:solidFill>
              <a:effectLst/>
              <a:uLnTx/>
              <a:uFillTx/>
              <a:latin typeface="Calibri"/>
              <a:ea typeface="+mn-ea"/>
              <a:cs typeface="+mn-cs"/>
            </a:endParaRP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altLang="zh-CN" dirty="0">
                <a:ea typeface="宋体" pitchFamily="2" charset="-122"/>
              </a:rPr>
              <a:t>Static Cyclic Scheduling</a:t>
            </a:r>
          </a:p>
        </p:txBody>
      </p:sp>
      <p:sp>
        <p:nvSpPr>
          <p:cNvPr id="20483" name="Rectangle 3" descr="Rectangle: Click to edit Master text styles&#10;Second level&#10;Third level&#10;Fourth level&#10;Fifth level"/>
          <p:cNvSpPr>
            <a:spLocks noGrp="1" noChangeArrowheads="1"/>
          </p:cNvSpPr>
          <p:nvPr>
            <p:ph idx="1"/>
          </p:nvPr>
        </p:nvSpPr>
        <p:spPr>
          <a:xfrm>
            <a:off x="533400" y="914400"/>
            <a:ext cx="10845800" cy="5105400"/>
          </a:xfrm>
        </p:spPr>
        <p:txBody>
          <a:bodyPr>
            <a:normAutofit fontScale="92500" lnSpcReduction="10000"/>
          </a:bodyPr>
          <a:lstStyle/>
          <a:p>
            <a:pPr eaLnBrk="1" hangingPunct="1">
              <a:lnSpc>
                <a:spcPct val="80000"/>
              </a:lnSpc>
            </a:pPr>
            <a:r>
              <a:rPr lang="en-US" altLang="zh-CN" dirty="0">
                <a:ea typeface="宋体" pitchFamily="2" charset="-122"/>
              </a:rPr>
              <a:t>The same schedule is executed once during each hyper-period (least common multiple of all task periods in a taskset). </a:t>
            </a:r>
          </a:p>
          <a:p>
            <a:pPr lvl="1"/>
            <a:r>
              <a:rPr lang="en-GB" dirty="0"/>
              <a:t>The hyper-period is partitioned into frames of length f.</a:t>
            </a:r>
          </a:p>
          <a:p>
            <a:pPr lvl="2"/>
            <a:r>
              <a:rPr lang="en-GB" dirty="0"/>
              <a:t>If a task’s WCET exceeds f, then programmer needs to cut it to fit within a frame, and save/restore program state manually</a:t>
            </a:r>
            <a:endParaRPr lang="en-SE" dirty="0"/>
          </a:p>
          <a:p>
            <a:pPr lvl="1" eaLnBrk="1" hangingPunct="1">
              <a:lnSpc>
                <a:spcPct val="80000"/>
              </a:lnSpc>
            </a:pPr>
            <a:r>
              <a:rPr lang="en-US" altLang="zh-CN" dirty="0">
                <a:ea typeface="宋体" pitchFamily="2" charset="-122"/>
              </a:rPr>
              <a:t>The schedule is computed offline and stored in a table. Runtime task dispatch is a simple table lookup.</a:t>
            </a:r>
          </a:p>
          <a:p>
            <a:pPr eaLnBrk="1" hangingPunct="1"/>
            <a:r>
              <a:rPr lang="en-US" altLang="zh-CN" dirty="0">
                <a:ea typeface="宋体" pitchFamily="2" charset="-122"/>
              </a:rPr>
              <a:t>Pros:</a:t>
            </a:r>
          </a:p>
          <a:p>
            <a:pPr lvl="1" eaLnBrk="1" hangingPunct="1"/>
            <a:r>
              <a:rPr lang="en-US" altLang="zh-CN" dirty="0">
                <a:ea typeface="宋体" pitchFamily="2" charset="-122"/>
              </a:rPr>
              <a:t>Deals with precedence, exclusion, and distance constraints</a:t>
            </a:r>
          </a:p>
          <a:p>
            <a:pPr lvl="1" eaLnBrk="1" hangingPunct="1"/>
            <a:r>
              <a:rPr lang="en-US" altLang="zh-CN" dirty="0">
                <a:ea typeface="宋体" pitchFamily="2" charset="-122"/>
              </a:rPr>
              <a:t>Efficient, low-overhead for runtime task dispatch</a:t>
            </a:r>
          </a:p>
          <a:p>
            <a:pPr lvl="1" eaLnBrk="1" hangingPunct="1"/>
            <a:r>
              <a:rPr lang="en-US" altLang="zh-CN" dirty="0">
                <a:ea typeface="宋体" pitchFamily="2" charset="-122"/>
              </a:rPr>
              <a:t>Lock-free at runtime</a:t>
            </a:r>
          </a:p>
          <a:p>
            <a:pPr eaLnBrk="1" hangingPunct="1">
              <a:lnSpc>
                <a:spcPct val="80000"/>
              </a:lnSpc>
            </a:pPr>
            <a:r>
              <a:rPr lang="en-US" altLang="zh-CN" dirty="0">
                <a:ea typeface="宋体" pitchFamily="2" charset="-122"/>
              </a:rPr>
              <a:t>Cons:</a:t>
            </a:r>
          </a:p>
          <a:p>
            <a:pPr lvl="1" eaLnBrk="1" hangingPunct="1">
              <a:lnSpc>
                <a:spcPct val="80000"/>
              </a:lnSpc>
            </a:pPr>
            <a:r>
              <a:rPr lang="en-US" altLang="zh-CN" sz="2000" dirty="0">
                <a:ea typeface="宋体" pitchFamily="2" charset="-122"/>
              </a:rPr>
              <a:t>Task table can get very large if task periods are relatively prime</a:t>
            </a:r>
          </a:p>
          <a:p>
            <a:pPr lvl="1" eaLnBrk="1" hangingPunct="1">
              <a:lnSpc>
                <a:spcPct val="80000"/>
              </a:lnSpc>
            </a:pPr>
            <a:r>
              <a:rPr lang="en-US" altLang="zh-CN" sz="2000" dirty="0">
                <a:ea typeface="宋体" pitchFamily="2" charset="-122"/>
              </a:rPr>
              <a:t>Maintenance nightmare: </a:t>
            </a:r>
            <a:r>
              <a:rPr lang="en-GB" altLang="zh-CN" sz="2000" dirty="0">
                <a:ea typeface="宋体" pitchFamily="2" charset="-122"/>
              </a:rPr>
              <a:t>complete redesign when new tasks are added, or old tasks are deleted</a:t>
            </a:r>
            <a:endParaRPr lang="en-US" altLang="zh-CN" sz="2000" dirty="0">
              <a:ea typeface="宋体" pitchFamily="2" charset="-122"/>
            </a:endParaRPr>
          </a:p>
          <a:p>
            <a:pPr eaLnBrk="1" hangingPunct="1">
              <a:lnSpc>
                <a:spcPct val="80000"/>
              </a:lnSpc>
            </a:pPr>
            <a:r>
              <a:rPr lang="en-US" altLang="zh-CN" dirty="0">
                <a:ea typeface="宋体" pitchFamily="2" charset="-122"/>
              </a:rPr>
              <a:t>Not widely used</a:t>
            </a:r>
          </a:p>
          <a:p>
            <a:pPr lvl="1" eaLnBrk="1" hangingPunct="1">
              <a:lnSpc>
                <a:spcPct val="80000"/>
              </a:lnSpc>
            </a:pPr>
            <a:r>
              <a:rPr lang="en-US" altLang="zh-CN" sz="2000" dirty="0">
                <a:ea typeface="宋体" pitchFamily="2" charset="-122"/>
              </a:rPr>
              <a:t>Except in certain safety-critical systems such as avionic systems</a:t>
            </a:r>
          </a:p>
        </p:txBody>
      </p:sp>
      <p:pic>
        <p:nvPicPr>
          <p:cNvPr id="4" name="Picture 3">
            <a:extLst>
              <a:ext uri="{FF2B5EF4-FFF2-40B4-BE49-F238E27FC236}">
                <a16:creationId xmlns:a16="http://schemas.microsoft.com/office/drawing/2014/main" id="{F4DCDF02-6203-2D7B-AFA5-77354C8D4456}"/>
              </a:ext>
            </a:extLst>
          </p:cNvPr>
          <p:cNvPicPr>
            <a:picLocks noChangeAspect="1"/>
          </p:cNvPicPr>
          <p:nvPr/>
        </p:nvPicPr>
        <p:blipFill>
          <a:blip r:embed="rId3"/>
          <a:stretch>
            <a:fillRect/>
          </a:stretch>
        </p:blipFill>
        <p:spPr>
          <a:xfrm>
            <a:off x="3048000" y="5521058"/>
            <a:ext cx="6847114" cy="1319525"/>
          </a:xfrm>
          <a:prstGeom prst="rect">
            <a:avLst/>
          </a:prstGeom>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Fixed-Priority Scheduling</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zh-CN" dirty="0">
                <a:ea typeface="宋体" pitchFamily="2" charset="-122"/>
              </a:rPr>
              <a:t>Fixed Priority Scheduling</a:t>
            </a:r>
          </a:p>
        </p:txBody>
      </p:sp>
      <p:sp>
        <p:nvSpPr>
          <p:cNvPr id="39939" name="Rectangle 3" descr="Rectangle: Click to edit Master text styles&#10;Second level&#10;Third level&#10;Fourth level&#10;Fifth level"/>
          <p:cNvSpPr>
            <a:spLocks noGrp="1" noChangeArrowheads="1"/>
          </p:cNvSpPr>
          <p:nvPr>
            <p:ph idx="1"/>
          </p:nvPr>
        </p:nvSpPr>
        <p:spPr/>
        <p:txBody>
          <a:bodyPr>
            <a:normAutofit/>
          </a:bodyPr>
          <a:lstStyle/>
          <a:p>
            <a:pPr eaLnBrk="1" hangingPunct="1"/>
            <a:r>
              <a:rPr lang="en-US" altLang="zh-CN" dirty="0">
                <a:ea typeface="宋体" pitchFamily="2" charset="-122"/>
              </a:rPr>
              <a:t>Each task is assigned a fixed priority for all its invocations</a:t>
            </a:r>
          </a:p>
          <a:p>
            <a:pPr eaLnBrk="1" hangingPunct="1"/>
            <a:r>
              <a:rPr lang="en-US" altLang="zh-CN" dirty="0">
                <a:ea typeface="宋体" pitchFamily="2" charset="-122"/>
              </a:rPr>
              <a:t>Pros: </a:t>
            </a:r>
          </a:p>
          <a:p>
            <a:pPr lvl="1" eaLnBrk="1" hangingPunct="1"/>
            <a:r>
              <a:rPr lang="en-US" altLang="zh-CN" dirty="0">
                <a:ea typeface="宋体" pitchFamily="2" charset="-122"/>
              </a:rPr>
              <a:t>Predictability</a:t>
            </a:r>
          </a:p>
          <a:p>
            <a:pPr lvl="1" eaLnBrk="1" hangingPunct="1"/>
            <a:r>
              <a:rPr lang="en-US" altLang="zh-CN" dirty="0">
                <a:ea typeface="宋体" pitchFamily="2" charset="-122"/>
              </a:rPr>
              <a:t>Low runtime overhead </a:t>
            </a:r>
          </a:p>
          <a:p>
            <a:pPr lvl="1" eaLnBrk="1" hangingPunct="1"/>
            <a:r>
              <a:rPr lang="en-US" altLang="zh-CN" dirty="0">
                <a:ea typeface="宋体" pitchFamily="2" charset="-122"/>
              </a:rPr>
              <a:t>Temporal isolation during overload</a:t>
            </a:r>
          </a:p>
          <a:p>
            <a:pPr eaLnBrk="1" hangingPunct="1"/>
            <a:r>
              <a:rPr lang="en-US" altLang="zh-CN" dirty="0">
                <a:ea typeface="宋体" pitchFamily="2" charset="-122"/>
              </a:rPr>
              <a:t>Cons: </a:t>
            </a:r>
          </a:p>
          <a:p>
            <a:pPr lvl="1" eaLnBrk="1" hangingPunct="1"/>
            <a:r>
              <a:rPr lang="en-US" altLang="zh-CN" dirty="0">
                <a:ea typeface="宋体" pitchFamily="2" charset="-122"/>
              </a:rPr>
              <a:t>Cannot achieve 100% utilization in general, except when task periods are harmonic</a:t>
            </a:r>
          </a:p>
          <a:p>
            <a:pPr eaLnBrk="1" hangingPunct="1"/>
            <a:r>
              <a:rPr lang="en-US" altLang="zh-CN" dirty="0">
                <a:ea typeface="宋体" pitchFamily="2" charset="-122"/>
              </a:rPr>
              <a:t>Widely used in most commercial </a:t>
            </a:r>
            <a:r>
              <a:rPr lang="en-US" altLang="zh-CN" dirty="0" err="1">
                <a:ea typeface="宋体" pitchFamily="2" charset="-122"/>
              </a:rPr>
              <a:t>RTOSes</a:t>
            </a:r>
            <a:r>
              <a:rPr lang="en-US" altLang="zh-CN" dirty="0">
                <a:ea typeface="宋体" pitchFamily="2" charset="-122"/>
              </a:rPr>
              <a:t> and CAN bus</a:t>
            </a:r>
          </a:p>
          <a:p>
            <a:pPr lvl="1" eaLnBrk="1" hangingPunct="1"/>
            <a:endParaRPr lang="en-US" altLang="zh-CN" dirty="0">
              <a:ea typeface="宋体" pitchFamily="2" charset="-122"/>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7786DA-7F5F-9DE4-C54E-572F2BBA8E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6A12DF29-9221-8B8F-2DF3-DAEBB2B27144}"/>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0C6E9327-5B99-8E81-ADA7-7B0D1A13B731}"/>
              </a:ext>
            </a:extLst>
          </p:cNvPr>
          <p:cNvSpPr>
            <a:spLocks noGrp="1" noChangeArrowheads="1"/>
          </p:cNvSpPr>
          <p:nvPr>
            <p:ph idx="1"/>
          </p:nvPr>
        </p:nvSpPr>
        <p:spPr/>
        <p:txBody>
          <a:bodyPr/>
          <a:lstStyle/>
          <a:p>
            <a:pPr algn="ctr" eaLnBrk="1" hangingPunct="1">
              <a:buFont typeface="Wingdings" pitchFamily="2" charset="2"/>
              <a:buNone/>
            </a:pPr>
            <a:r>
              <a:rPr lang="en-GB" altLang="zh-CN" sz="4800" dirty="0">
                <a:ea typeface="宋体" pitchFamily="2" charset="-122"/>
              </a:rPr>
              <a:t>Introduction to RTOS and Real-Time Scheduling</a:t>
            </a:r>
          </a:p>
        </p:txBody>
      </p:sp>
    </p:spTree>
    <p:extLst>
      <p:ext uri="{BB962C8B-B14F-4D97-AF65-F5344CB8AC3E}">
        <p14:creationId xmlns:p14="http://schemas.microsoft.com/office/powerpoint/2010/main" val="838207659"/>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dirty="0">
                <a:ea typeface="宋体" pitchFamily="2" charset="-122"/>
              </a:rPr>
              <a:t>Rate Monotonic &amp; Deadline Monotonic Scheduling</a:t>
            </a:r>
          </a:p>
        </p:txBody>
      </p:sp>
      <mc:AlternateContent xmlns:mc="http://schemas.openxmlformats.org/markup-compatibility/2006" xmlns:a14="http://schemas.microsoft.com/office/drawing/2010/main">
        <mc:Choice Requires="a14">
          <p:sp>
            <p:nvSpPr>
              <p:cNvPr id="57347" name="Rectangle 3" descr="Rectangle: Click to edit Master text styles&#10;Second level&#10;Third level&#10;Fourth level&#10;Fifth level"/>
              <p:cNvSpPr>
                <a:spLocks noGrp="1" noChangeArrowheads="1"/>
              </p:cNvSpPr>
              <p:nvPr>
                <p:ph idx="1"/>
              </p:nvPr>
            </p:nvSpPr>
            <p:spPr>
              <a:xfrm>
                <a:off x="164836" y="851655"/>
                <a:ext cx="6095372" cy="5853942"/>
              </a:xfrm>
            </p:spPr>
            <p:txBody>
              <a:bodyPr>
                <a:normAutofit fontScale="92500"/>
              </a:bodyPr>
              <a:lstStyle/>
              <a:p>
                <a:pPr eaLnBrk="1" hangingPunct="1">
                  <a:lnSpc>
                    <a:spcPct val="90000"/>
                  </a:lnSpc>
                </a:pPr>
                <a:r>
                  <a:rPr lang="en-US" altLang="zh-CN" dirty="0">
                    <a:ea typeface="宋体" pitchFamily="2" charset="-122"/>
                  </a:rPr>
                  <a:t>Rate Monotonic (RM)</a:t>
                </a:r>
              </a:p>
              <a:p>
                <a:pPr lvl="1" eaLnBrk="1" hangingPunct="1">
                  <a:lnSpc>
                    <a:spcPct val="90000"/>
                  </a:lnSpc>
                </a:pPr>
                <a:r>
                  <a:rPr lang="en-US" altLang="zh-CN" dirty="0">
                    <a:ea typeface="宋体" pitchFamily="2" charset="-122"/>
                  </a:rPr>
                  <a:t>Assign higher priority to task with smaller period</a:t>
                </a:r>
              </a:p>
              <a:p>
                <a:pPr lvl="1" eaLnBrk="1" hangingPunct="1">
                  <a:lnSpc>
                    <a:spcPct val="90000"/>
                  </a:lnSpc>
                </a:pPr>
                <a:r>
                  <a:rPr lang="en-US" altLang="zh-CN" dirty="0">
                    <a:ea typeface="宋体" pitchFamily="2" charset="-122"/>
                  </a:rPr>
                  <a:t>For implicit deadline tasksets (deadline D = period T), RM is the optimal priority assignment, i.e., if a taskset is not schedulable with RMS priority assignment, then it is not schedulable with any other fixed priority assignment</a:t>
                </a:r>
              </a:p>
              <a:p>
                <a:pPr eaLnBrk="1" hangingPunct="1">
                  <a:lnSpc>
                    <a:spcPct val="90000"/>
                  </a:lnSpc>
                </a:pPr>
                <a:r>
                  <a:rPr lang="en-US" altLang="zh-CN" dirty="0">
                    <a:ea typeface="宋体" pitchFamily="2" charset="-122"/>
                  </a:rPr>
                  <a:t>Deadline Monotonic (DM)</a:t>
                </a:r>
              </a:p>
              <a:p>
                <a:pPr lvl="1" eaLnBrk="1" hangingPunct="1">
                  <a:lnSpc>
                    <a:spcPct val="90000"/>
                  </a:lnSpc>
                </a:pPr>
                <a:r>
                  <a:rPr lang="en-US" altLang="zh-CN" dirty="0">
                    <a:ea typeface="宋体" pitchFamily="2" charset="-122"/>
                  </a:rPr>
                  <a:t>Assign higher priority to task with smaller relative deadline </a:t>
                </a:r>
              </a:p>
              <a:p>
                <a:pPr lvl="1" eaLnBrk="1" hangingPunct="1">
                  <a:lnSpc>
                    <a:spcPct val="90000"/>
                  </a:lnSpc>
                </a:pPr>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eaLnBrk="1" hangingPunct="1">
                  <a:lnSpc>
                    <a:spcPct val="90000"/>
                  </a:lnSpc>
                </a:pPr>
                <a:r>
                  <a:rPr lang="en-US" altLang="zh-CN" dirty="0">
                    <a:ea typeface="宋体" pitchFamily="2" charset="-122"/>
                  </a:rPr>
                  <a:t>Why do we want D &lt; T?</a:t>
                </a:r>
              </a:p>
              <a:p>
                <a:pPr lvl="1" eaLnBrk="1" hangingPunct="1">
                  <a:lnSpc>
                    <a:spcPct val="90000"/>
                  </a:lnSpc>
                </a:pPr>
                <a:r>
                  <a:rPr lang="en-US" altLang="zh-CN" dirty="0">
                    <a:ea typeface="宋体" pitchFamily="2" charset="-122"/>
                  </a:rPr>
                  <a:t>Some events happen infrequently, but need to be handled urgently</a:t>
                </a:r>
              </a:p>
              <a:p>
                <a:pPr eaLnBrk="1" hangingPunct="1"/>
                <a:r>
                  <a:rPr lang="en-US" altLang="zh-CN" dirty="0">
                    <a:ea typeface="宋体" pitchFamily="2" charset="-122"/>
                  </a:rPr>
                  <a:t>Example taskset: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1</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10, 25, 25</m:t>
                        </m:r>
                      </m:e>
                    </m:d>
                    <m:r>
                      <a:rPr lang="en-GB" i="1">
                        <a:latin typeface="Cambria Math" panose="02040503050406030204" pitchFamily="18" charset="0"/>
                      </a:rPr>
                      <m:t>, </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i="1">
                            <a:latin typeface="Cambria Math" panose="02040503050406030204" pitchFamily="18" charset="0"/>
                          </a:rPr>
                          <m:t>2</m:t>
                        </m:r>
                      </m:sub>
                    </m:sSub>
                    <m:r>
                      <a:rPr lang="en-GB" i="1">
                        <a:latin typeface="Cambria Math" panose="02040503050406030204" pitchFamily="18" charset="0"/>
                      </a:rPr>
                      <m:t>=</m:t>
                    </m:r>
                    <m:d>
                      <m:dPr>
                        <m:ctrlPr>
                          <a:rPr lang="en-GB" i="1">
                            <a:latin typeface="Cambria Math" panose="02040503050406030204" pitchFamily="18" charset="0"/>
                          </a:rPr>
                        </m:ctrlPr>
                      </m:dPr>
                      <m:e>
                        <m:r>
                          <a:rPr lang="en-GB" b="0" i="1" smtClean="0">
                            <a:latin typeface="Cambria Math" panose="02040503050406030204" pitchFamily="18" charset="0"/>
                          </a:rPr>
                          <m:t>10</m:t>
                        </m:r>
                        <m:r>
                          <a:rPr lang="en-GB" i="1">
                            <a:latin typeface="Cambria Math" panose="02040503050406030204" pitchFamily="18" charset="0"/>
                          </a:rPr>
                          <m:t>, 40, 40</m:t>
                        </m:r>
                      </m:e>
                    </m:d>
                    <m:r>
                      <a:rPr lang="en-GB" b="0" i="1" smtClean="0">
                        <a:latin typeface="Cambria Math" panose="02040503050406030204" pitchFamily="18" charset="0"/>
                      </a:rPr>
                      <m:t> </m:t>
                    </m:r>
                    <m:r>
                      <m:rPr>
                        <m:sty m:val="p"/>
                      </m:rPr>
                      <a:rPr lang="en-GB" b="0" i="0" smtClean="0">
                        <a:latin typeface="Cambria Math" panose="02040503050406030204" pitchFamily="18" charset="0"/>
                      </a:rPr>
                      <m:t>or</m:t>
                    </m:r>
                    <m:r>
                      <a:rPr lang="en-GB" b="0" i="1" smtClean="0">
                        <a:latin typeface="Cambria Math" panose="02040503050406030204" pitchFamily="18" charset="0"/>
                      </a:rPr>
                      <m:t> </m:t>
                    </m:r>
                    <m:d>
                      <m:dPr>
                        <m:ctrlPr>
                          <a:rPr lang="en-GB" i="1">
                            <a:latin typeface="Cambria Math" panose="02040503050406030204" pitchFamily="18" charset="0"/>
                          </a:rPr>
                        </m:ctrlPr>
                      </m:dPr>
                      <m:e>
                        <m:r>
                          <a:rPr lang="en-GB" i="1">
                            <a:latin typeface="Cambria Math" panose="02040503050406030204" pitchFamily="18" charset="0"/>
                          </a:rPr>
                          <m:t>10, 40, </m:t>
                        </m:r>
                        <m:r>
                          <a:rPr lang="en-GB" b="0" i="1" smtClean="0">
                            <a:latin typeface="Cambria Math" panose="02040503050406030204" pitchFamily="18" charset="0"/>
                          </a:rPr>
                          <m:t>15</m:t>
                        </m:r>
                      </m:e>
                    </m:d>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𝜏</m:t>
                        </m:r>
                      </m:e>
                      <m:sub>
                        <m:r>
                          <a:rPr lang="en-GB" b="0" i="1" smtClean="0">
                            <a:latin typeface="Cambria Math" panose="02040503050406030204" pitchFamily="18" charset="0"/>
                          </a:rPr>
                          <m:t>3</m:t>
                        </m:r>
                      </m:sub>
                    </m:sSub>
                    <m:r>
                      <a:rPr lang="en-GB" i="1">
                        <a:latin typeface="Cambria Math" panose="02040503050406030204" pitchFamily="18" charset="0"/>
                      </a:rPr>
                      <m:t>=</m:t>
                    </m:r>
                    <m:d>
                      <m:dPr>
                        <m:ctrlPr>
                          <a:rPr lang="en-GB" i="1">
                            <a:latin typeface="Cambria Math" panose="02040503050406030204" pitchFamily="18" charset="0"/>
                          </a:rPr>
                        </m:ctrlPr>
                      </m:dPr>
                      <m:e>
                        <m:r>
                          <a:rPr lang="en-GB" i="1">
                            <a:latin typeface="Cambria Math" panose="02040503050406030204" pitchFamily="18" charset="0"/>
                          </a:rPr>
                          <m:t>2</m:t>
                        </m:r>
                        <m:r>
                          <a:rPr lang="en-GB" b="0" i="1" smtClean="0">
                            <a:latin typeface="Cambria Math" panose="02040503050406030204" pitchFamily="18" charset="0"/>
                          </a:rPr>
                          <m:t>0</m:t>
                        </m:r>
                        <m:r>
                          <a:rPr lang="en-GB" i="1">
                            <a:latin typeface="Cambria Math" panose="02040503050406030204" pitchFamily="18" charset="0"/>
                          </a:rPr>
                          <m:t>, </m:t>
                        </m:r>
                        <m:r>
                          <a:rPr lang="en-GB" b="0" i="1" smtClean="0">
                            <a:latin typeface="Cambria Math" panose="02040503050406030204" pitchFamily="18" charset="0"/>
                          </a:rPr>
                          <m:t>100</m:t>
                        </m:r>
                        <m:r>
                          <a:rPr lang="en-GB" i="1">
                            <a:latin typeface="Cambria Math" panose="02040503050406030204" pitchFamily="18" charset="0"/>
                          </a:rPr>
                          <m:t>, </m:t>
                        </m:r>
                        <m:r>
                          <a:rPr lang="en-GB" b="0" i="1" smtClean="0">
                            <a:latin typeface="Cambria Math" panose="02040503050406030204" pitchFamily="18" charset="0"/>
                          </a:rPr>
                          <m:t>100</m:t>
                        </m:r>
                      </m:e>
                    </m:d>
                  </m:oMath>
                </a14:m>
                <a:endParaRPr lang="en-SE" i="1" dirty="0">
                  <a:latin typeface="Cambria Math" panose="02040503050406030204" pitchFamily="18" charset="0"/>
                </a:endParaRPr>
              </a:p>
              <a:p>
                <a:pPr eaLnBrk="1" hangingPunct="1"/>
                <a:endParaRPr lang="en-US" altLang="zh-CN" dirty="0">
                  <a:ea typeface="宋体" pitchFamily="2" charset="-122"/>
                </a:endParaRPr>
              </a:p>
            </p:txBody>
          </p:sp>
        </mc:Choice>
        <mc:Fallback xmlns="">
          <p:sp>
            <p:nvSpPr>
              <p:cNvPr id="5734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64836" y="851655"/>
                <a:ext cx="6095372" cy="5853942"/>
              </a:xfrm>
              <a:blipFill>
                <a:blip r:embed="rId3"/>
                <a:stretch>
                  <a:fillRect l="-1600" t="-1875" r="-2800"/>
                </a:stretch>
              </a:blipFill>
            </p:spPr>
            <p:txBody>
              <a:bodyPr/>
              <a:lstStyle/>
              <a:p>
                <a:r>
                  <a:rPr lang="en-SE">
                    <a:noFill/>
                  </a:rPr>
                  <a:t> </a:t>
                </a:r>
              </a:p>
            </p:txBody>
          </p:sp>
        </mc:Fallback>
      </mc:AlternateContent>
      <p:grpSp>
        <p:nvGrpSpPr>
          <p:cNvPr id="57403" name="Group 57402">
            <a:extLst>
              <a:ext uri="{FF2B5EF4-FFF2-40B4-BE49-F238E27FC236}">
                <a16:creationId xmlns:a16="http://schemas.microsoft.com/office/drawing/2014/main" id="{F9CD97D6-4075-564D-B5E2-CBEC66BDD1C8}"/>
              </a:ext>
            </a:extLst>
          </p:cNvPr>
          <p:cNvGrpSpPr/>
          <p:nvPr/>
        </p:nvGrpSpPr>
        <p:grpSpPr>
          <a:xfrm>
            <a:off x="6096000" y="762000"/>
            <a:ext cx="5930953" cy="2433537"/>
            <a:chOff x="474471" y="1417320"/>
            <a:chExt cx="3564129" cy="1462402"/>
          </a:xfrm>
        </p:grpSpPr>
        <p:grpSp>
          <p:nvGrpSpPr>
            <p:cNvPr id="50" name="object 4">
              <a:extLst>
                <a:ext uri="{FF2B5EF4-FFF2-40B4-BE49-F238E27FC236}">
                  <a16:creationId xmlns:a16="http://schemas.microsoft.com/office/drawing/2014/main" id="{7697181B-0EC3-8BF7-82F1-C6EBAFDC9C49}"/>
                </a:ext>
              </a:extLst>
            </p:cNvPr>
            <p:cNvGrpSpPr/>
            <p:nvPr/>
          </p:nvGrpSpPr>
          <p:grpSpPr>
            <a:xfrm>
              <a:off x="682625" y="1417320"/>
              <a:ext cx="3355975" cy="846455"/>
              <a:chOff x="682625" y="1417320"/>
              <a:chExt cx="3355975" cy="846455"/>
            </a:xfrm>
          </p:grpSpPr>
          <p:sp>
            <p:nvSpPr>
              <p:cNvPr id="51" name="object 5">
                <a:extLst>
                  <a:ext uri="{FF2B5EF4-FFF2-40B4-BE49-F238E27FC236}">
                    <a16:creationId xmlns:a16="http://schemas.microsoft.com/office/drawing/2014/main" id="{E31DD588-D807-C94C-5DB6-1758FE390A90}"/>
                  </a:ext>
                </a:extLst>
              </p:cNvPr>
              <p:cNvSpPr/>
              <p:nvPr/>
            </p:nvSpPr>
            <p:spPr>
              <a:xfrm>
                <a:off x="801623"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2" name="object 6">
                <a:extLst>
                  <a:ext uri="{FF2B5EF4-FFF2-40B4-BE49-F238E27FC236}">
                    <a16:creationId xmlns:a16="http://schemas.microsoft.com/office/drawing/2014/main" id="{68806023-2785-CDFA-7E2D-E27F0078F668}"/>
                  </a:ext>
                </a:extLst>
              </p:cNvPr>
              <p:cNvSpPr/>
              <p:nvPr/>
            </p:nvSpPr>
            <p:spPr>
              <a:xfrm>
                <a:off x="801623"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3" name="object 7">
                <a:extLst>
                  <a:ext uri="{FF2B5EF4-FFF2-40B4-BE49-F238E27FC236}">
                    <a16:creationId xmlns:a16="http://schemas.microsoft.com/office/drawing/2014/main" id="{618C8FEF-A6D1-0EAB-0492-C2421311D94B}"/>
                  </a:ext>
                </a:extLst>
              </p:cNvPr>
              <p:cNvSpPr/>
              <p:nvPr/>
            </p:nvSpPr>
            <p:spPr>
              <a:xfrm>
                <a:off x="1106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4" name="object 8">
                <a:extLst>
                  <a:ext uri="{FF2B5EF4-FFF2-40B4-BE49-F238E27FC236}">
                    <a16:creationId xmlns:a16="http://schemas.microsoft.com/office/drawing/2014/main" id="{0209F8AD-797D-6F47-9CCC-A5B718289CB5}"/>
                  </a:ext>
                </a:extLst>
              </p:cNvPr>
              <p:cNvSpPr/>
              <p:nvPr/>
            </p:nvSpPr>
            <p:spPr>
              <a:xfrm>
                <a:off x="1106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5" name="object 9">
                <a:extLst>
                  <a:ext uri="{FF2B5EF4-FFF2-40B4-BE49-F238E27FC236}">
                    <a16:creationId xmlns:a16="http://schemas.microsoft.com/office/drawing/2014/main" id="{E2F98054-AA64-D28B-4F04-2491D27CC89C}"/>
                  </a:ext>
                </a:extLst>
              </p:cNvPr>
              <p:cNvSpPr/>
              <p:nvPr/>
            </p:nvSpPr>
            <p:spPr>
              <a:xfrm>
                <a:off x="792479" y="1417320"/>
                <a:ext cx="18415" cy="304800"/>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10">
                <a:extLst>
                  <a:ext uri="{FF2B5EF4-FFF2-40B4-BE49-F238E27FC236}">
                    <a16:creationId xmlns:a16="http://schemas.microsoft.com/office/drawing/2014/main" id="{A7C09F43-B195-63AD-DEFB-F0D6DB5E9419}"/>
                  </a:ext>
                </a:extLst>
              </p:cNvPr>
              <p:cNvSpPr/>
              <p:nvPr/>
            </p:nvSpPr>
            <p:spPr>
              <a:xfrm>
                <a:off x="798576" y="1722119"/>
                <a:ext cx="3175" cy="36830"/>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 name="object 11">
                <a:extLst>
                  <a:ext uri="{FF2B5EF4-FFF2-40B4-BE49-F238E27FC236}">
                    <a16:creationId xmlns:a16="http://schemas.microsoft.com/office/drawing/2014/main" id="{7CC63C57-BEA2-9675-B203-960EACF41D7F}"/>
                  </a:ext>
                </a:extLst>
              </p:cNvPr>
              <p:cNvSpPr/>
              <p:nvPr/>
            </p:nvSpPr>
            <p:spPr>
              <a:xfrm>
                <a:off x="1714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8" name="object 12">
                <a:extLst>
                  <a:ext uri="{FF2B5EF4-FFF2-40B4-BE49-F238E27FC236}">
                    <a16:creationId xmlns:a16="http://schemas.microsoft.com/office/drawing/2014/main" id="{6E21656A-40BF-5BE3-3298-AA2E727B46B5}"/>
                  </a:ext>
                </a:extLst>
              </p:cNvPr>
              <p:cNvSpPr/>
              <p:nvPr/>
            </p:nvSpPr>
            <p:spPr>
              <a:xfrm>
                <a:off x="685800" y="1722119"/>
                <a:ext cx="3310254"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sp>
            <p:nvSpPr>
              <p:cNvPr id="59" name="object 13">
                <a:extLst>
                  <a:ext uri="{FF2B5EF4-FFF2-40B4-BE49-F238E27FC236}">
                    <a16:creationId xmlns:a16="http://schemas.microsoft.com/office/drawing/2014/main" id="{CDD3485D-1300-F57D-07B7-16D1A5387834}"/>
                  </a:ext>
                </a:extLst>
              </p:cNvPr>
              <p:cNvSpPr/>
              <p:nvPr/>
            </p:nvSpPr>
            <p:spPr>
              <a:xfrm>
                <a:off x="3989832" y="169773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0" name="object 14">
                <a:extLst>
                  <a:ext uri="{FF2B5EF4-FFF2-40B4-BE49-F238E27FC236}">
                    <a16:creationId xmlns:a16="http://schemas.microsoft.com/office/drawing/2014/main" id="{BA3E1470-4926-6867-C505-7B139B8B83DF}"/>
                  </a:ext>
                </a:extLst>
              </p:cNvPr>
              <p:cNvSpPr/>
              <p:nvPr/>
            </p:nvSpPr>
            <p:spPr>
              <a:xfrm>
                <a:off x="2628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1" name="object 15">
                <a:extLst>
                  <a:ext uri="{FF2B5EF4-FFF2-40B4-BE49-F238E27FC236}">
                    <a16:creationId xmlns:a16="http://schemas.microsoft.com/office/drawing/2014/main" id="{7907F99D-861B-2CC4-2230-17B56F0E61E0}"/>
                  </a:ext>
                </a:extLst>
              </p:cNvPr>
              <p:cNvSpPr/>
              <p:nvPr/>
            </p:nvSpPr>
            <p:spPr>
              <a:xfrm>
                <a:off x="950975" y="1722119"/>
                <a:ext cx="2593975" cy="36830"/>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62" name="object 16">
                <a:extLst>
                  <a:ext uri="{FF2B5EF4-FFF2-40B4-BE49-F238E27FC236}">
                    <a16:creationId xmlns:a16="http://schemas.microsoft.com/office/drawing/2014/main" id="{7DFE422F-1894-E443-8849-612E4CA656B9}"/>
                  </a:ext>
                </a:extLst>
              </p:cNvPr>
              <p:cNvSpPr/>
              <p:nvPr/>
            </p:nvSpPr>
            <p:spPr>
              <a:xfrm>
                <a:off x="18669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3" name="object 17">
                <a:extLst>
                  <a:ext uri="{FF2B5EF4-FFF2-40B4-BE49-F238E27FC236}">
                    <a16:creationId xmlns:a16="http://schemas.microsoft.com/office/drawing/2014/main" id="{FAD44BDE-2941-5B0C-2399-AEEC4AA3C616}"/>
                  </a:ext>
                </a:extLst>
              </p:cNvPr>
              <p:cNvSpPr/>
              <p:nvPr/>
            </p:nvSpPr>
            <p:spPr>
              <a:xfrm>
                <a:off x="2017775"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4" name="object 18">
                <a:extLst>
                  <a:ext uri="{FF2B5EF4-FFF2-40B4-BE49-F238E27FC236}">
                    <a16:creationId xmlns:a16="http://schemas.microsoft.com/office/drawing/2014/main" id="{DA1960EA-5691-8572-B6EA-C841EF5E3848}"/>
                  </a:ext>
                </a:extLst>
              </p:cNvPr>
              <p:cNvSpPr/>
              <p:nvPr/>
            </p:nvSpPr>
            <p:spPr>
              <a:xfrm>
                <a:off x="2476500" y="17251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45" name="object 19">
                <a:extLst>
                  <a:ext uri="{FF2B5EF4-FFF2-40B4-BE49-F238E27FC236}">
                    <a16:creationId xmlns:a16="http://schemas.microsoft.com/office/drawing/2014/main" id="{2DC1FD4C-A666-1843-B6E4-CB2634980342}"/>
                  </a:ext>
                </a:extLst>
              </p:cNvPr>
              <p:cNvSpPr/>
              <p:nvPr/>
            </p:nvSpPr>
            <p:spPr>
              <a:xfrm>
                <a:off x="2779776" y="17221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48" name="object 20">
                <a:extLst>
                  <a:ext uri="{FF2B5EF4-FFF2-40B4-BE49-F238E27FC236}">
                    <a16:creationId xmlns:a16="http://schemas.microsoft.com/office/drawing/2014/main" id="{1F2A0C82-D0C2-55AA-8F44-126C281A523C}"/>
                  </a:ext>
                </a:extLst>
              </p:cNvPr>
              <p:cNvSpPr/>
              <p:nvPr/>
            </p:nvSpPr>
            <p:spPr>
              <a:xfrm>
                <a:off x="3238500" y="17251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49" name="object 21">
                <a:extLst>
                  <a:ext uri="{FF2B5EF4-FFF2-40B4-BE49-F238E27FC236}">
                    <a16:creationId xmlns:a16="http://schemas.microsoft.com/office/drawing/2014/main" id="{A279760B-1CFA-2AEA-472A-ACF3F876823D}"/>
                  </a:ext>
                </a:extLst>
              </p:cNvPr>
              <p:cNvSpPr/>
              <p:nvPr/>
            </p:nvSpPr>
            <p:spPr>
              <a:xfrm>
                <a:off x="3694176" y="1722119"/>
                <a:ext cx="155575" cy="36830"/>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350" name="object 22">
                <a:extLst>
                  <a:ext uri="{FF2B5EF4-FFF2-40B4-BE49-F238E27FC236}">
                    <a16:creationId xmlns:a16="http://schemas.microsoft.com/office/drawing/2014/main" id="{56926010-89DD-E3BD-CE79-FC2BDF1D87F6}"/>
                  </a:ext>
                </a:extLst>
              </p:cNvPr>
              <p:cNvSpPr/>
              <p:nvPr/>
            </p:nvSpPr>
            <p:spPr>
              <a:xfrm>
                <a:off x="792480" y="1417332"/>
                <a:ext cx="2304415" cy="798830"/>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351" name="object 23">
                <a:extLst>
                  <a:ext uri="{FF2B5EF4-FFF2-40B4-BE49-F238E27FC236}">
                    <a16:creationId xmlns:a16="http://schemas.microsoft.com/office/drawing/2014/main" id="{A09A3056-A35E-6311-78AA-7FDAC10E9EA2}"/>
                  </a:ext>
                </a:extLst>
              </p:cNvPr>
              <p:cNvSpPr/>
              <p:nvPr/>
            </p:nvSpPr>
            <p:spPr>
              <a:xfrm>
                <a:off x="798576" y="221589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352" name="object 24">
                <a:extLst>
                  <a:ext uri="{FF2B5EF4-FFF2-40B4-BE49-F238E27FC236}">
                    <a16:creationId xmlns:a16="http://schemas.microsoft.com/office/drawing/2014/main" id="{2D728B53-9216-2EBF-D964-FD5CCA3DAB64}"/>
                  </a:ext>
                </a:extLst>
              </p:cNvPr>
              <p:cNvSpPr/>
              <p:nvPr/>
            </p:nvSpPr>
            <p:spPr>
              <a:xfrm>
                <a:off x="685800" y="2215895"/>
                <a:ext cx="3310254"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353" name="object 25">
                <a:extLst>
                  <a:ext uri="{FF2B5EF4-FFF2-40B4-BE49-F238E27FC236}">
                    <a16:creationId xmlns:a16="http://schemas.microsoft.com/office/drawing/2014/main" id="{721FDF02-7AE5-B7BA-DC6D-77CF69624753}"/>
                  </a:ext>
                </a:extLst>
              </p:cNvPr>
              <p:cNvSpPr/>
              <p:nvPr/>
            </p:nvSpPr>
            <p:spPr>
              <a:xfrm>
                <a:off x="3989832" y="2191511"/>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354" name="object 26">
                <a:extLst>
                  <a:ext uri="{FF2B5EF4-FFF2-40B4-BE49-F238E27FC236}">
                    <a16:creationId xmlns:a16="http://schemas.microsoft.com/office/drawing/2014/main" id="{A8092B89-8662-0545-EEF3-6BF5DB1F3A62}"/>
                  </a:ext>
                </a:extLst>
              </p:cNvPr>
              <p:cNvSpPr/>
              <p:nvPr/>
            </p:nvSpPr>
            <p:spPr>
              <a:xfrm>
                <a:off x="2627376" y="2215895"/>
                <a:ext cx="3175" cy="40005"/>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355" name="object 27">
                <a:extLst>
                  <a:ext uri="{FF2B5EF4-FFF2-40B4-BE49-F238E27FC236}">
                    <a16:creationId xmlns:a16="http://schemas.microsoft.com/office/drawing/2014/main" id="{A619832F-CDAB-E808-640F-1AFE6BC51221}"/>
                  </a:ext>
                </a:extLst>
              </p:cNvPr>
              <p:cNvSpPr/>
              <p:nvPr/>
            </p:nvSpPr>
            <p:spPr>
              <a:xfrm>
                <a:off x="35433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56" name="object 28">
                <a:extLst>
                  <a:ext uri="{FF2B5EF4-FFF2-40B4-BE49-F238E27FC236}">
                    <a16:creationId xmlns:a16="http://schemas.microsoft.com/office/drawing/2014/main" id="{E7BA2AD2-D83D-5038-0592-1256868841D8}"/>
                  </a:ext>
                </a:extLst>
              </p:cNvPr>
              <p:cNvSpPr/>
              <p:nvPr/>
            </p:nvSpPr>
            <p:spPr>
              <a:xfrm>
                <a:off x="950975" y="221589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357" name="object 29">
                <a:extLst>
                  <a:ext uri="{FF2B5EF4-FFF2-40B4-BE49-F238E27FC236}">
                    <a16:creationId xmlns:a16="http://schemas.microsoft.com/office/drawing/2014/main" id="{A8B7FE72-BCAA-B1A4-AA3F-934A44D580A3}"/>
                  </a:ext>
                </a:extLst>
              </p:cNvPr>
              <p:cNvSpPr/>
              <p:nvPr/>
            </p:nvSpPr>
            <p:spPr>
              <a:xfrm>
                <a:off x="2171700" y="2218943"/>
                <a:ext cx="152400" cy="40005"/>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358" name="object 30">
                <a:extLst>
                  <a:ext uri="{FF2B5EF4-FFF2-40B4-BE49-F238E27FC236}">
                    <a16:creationId xmlns:a16="http://schemas.microsoft.com/office/drawing/2014/main" id="{4AA46E75-4524-8B87-53CB-718223F9061E}"/>
                  </a:ext>
                </a:extLst>
              </p:cNvPr>
              <p:cNvSpPr/>
              <p:nvPr/>
            </p:nvSpPr>
            <p:spPr>
              <a:xfrm>
                <a:off x="2474976" y="2215895"/>
                <a:ext cx="1374775" cy="40005"/>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359" name="object 31">
                <a:extLst>
                  <a:ext uri="{FF2B5EF4-FFF2-40B4-BE49-F238E27FC236}">
                    <a16:creationId xmlns:a16="http://schemas.microsoft.com/office/drawing/2014/main" id="{9F3DDEFD-1A62-26CD-7ED3-BA9541D86273}"/>
                  </a:ext>
                </a:extLst>
              </p:cNvPr>
              <p:cNvSpPr/>
              <p:nvPr/>
            </p:nvSpPr>
            <p:spPr>
              <a:xfrm>
                <a:off x="3695700" y="2218943"/>
                <a:ext cx="0" cy="40005"/>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360" name="object 32">
                <a:extLst>
                  <a:ext uri="{FF2B5EF4-FFF2-40B4-BE49-F238E27FC236}">
                    <a16:creationId xmlns:a16="http://schemas.microsoft.com/office/drawing/2014/main" id="{EDC1C09F-73A9-73D5-1AD1-507B338D6FB0}"/>
                  </a:ext>
                </a:extLst>
              </p:cNvPr>
              <p:cNvSpPr/>
              <p:nvPr/>
            </p:nvSpPr>
            <p:spPr>
              <a:xfrm>
                <a:off x="2011680" y="1911108"/>
                <a:ext cx="1237615" cy="304800"/>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grpSp>
        <p:sp>
          <p:nvSpPr>
            <p:cNvPr id="57361" name="object 33">
              <a:extLst>
                <a:ext uri="{FF2B5EF4-FFF2-40B4-BE49-F238E27FC236}">
                  <a16:creationId xmlns:a16="http://schemas.microsoft.com/office/drawing/2014/main" id="{6788F0A1-D557-3696-0C08-797F6787AA5C}"/>
                </a:ext>
              </a:extLst>
            </p:cNvPr>
            <p:cNvSpPr txBox="1"/>
            <p:nvPr/>
          </p:nvSpPr>
          <p:spPr>
            <a:xfrm>
              <a:off x="758444" y="2224531"/>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362" name="object 34">
              <a:extLst>
                <a:ext uri="{FF2B5EF4-FFF2-40B4-BE49-F238E27FC236}">
                  <a16:creationId xmlns:a16="http://schemas.microsoft.com/office/drawing/2014/main" id="{FF3AC60E-E326-F069-8937-3F94C8E66E65}"/>
                </a:ext>
              </a:extLst>
            </p:cNvPr>
            <p:cNvSpPr txBox="1"/>
            <p:nvPr/>
          </p:nvSpPr>
          <p:spPr>
            <a:xfrm>
              <a:off x="2242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363" name="object 35">
              <a:extLst>
                <a:ext uri="{FF2B5EF4-FFF2-40B4-BE49-F238E27FC236}">
                  <a16:creationId xmlns:a16="http://schemas.microsoft.com/office/drawing/2014/main" id="{A948089E-E2B4-8306-9115-7C562BFEA4FA}"/>
                </a:ext>
              </a:extLst>
            </p:cNvPr>
            <p:cNvSpPr txBox="1"/>
            <p:nvPr/>
          </p:nvSpPr>
          <p:spPr>
            <a:xfrm>
              <a:off x="758444" y="17307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364" name="object 36">
              <a:extLst>
                <a:ext uri="{FF2B5EF4-FFF2-40B4-BE49-F238E27FC236}">
                  <a16:creationId xmlns:a16="http://schemas.microsoft.com/office/drawing/2014/main" id="{8F3A3CB1-EEF0-CD59-3B8E-75E9B450D520}"/>
                </a:ext>
              </a:extLst>
            </p:cNvPr>
            <p:cNvSpPr txBox="1"/>
            <p:nvPr/>
          </p:nvSpPr>
          <p:spPr>
            <a:xfrm>
              <a:off x="3730244" y="17307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365" name="object 37">
              <a:extLst>
                <a:ext uri="{FF2B5EF4-FFF2-40B4-BE49-F238E27FC236}">
                  <a16:creationId xmlns:a16="http://schemas.microsoft.com/office/drawing/2014/main" id="{4B9E2C62-BCE0-071B-59EB-BACFDAF85E9A}"/>
                </a:ext>
              </a:extLst>
            </p:cNvPr>
            <p:cNvSpPr txBox="1"/>
            <p:nvPr/>
          </p:nvSpPr>
          <p:spPr>
            <a:xfrm>
              <a:off x="1480819"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366" name="object 38">
              <a:extLst>
                <a:ext uri="{FF2B5EF4-FFF2-40B4-BE49-F238E27FC236}">
                  <a16:creationId xmlns:a16="http://schemas.microsoft.com/office/drawing/2014/main" id="{165C1FA4-65CB-B30A-9139-01292539CDC9}"/>
                </a:ext>
              </a:extLst>
            </p:cNvPr>
            <p:cNvSpPr txBox="1"/>
            <p:nvPr/>
          </p:nvSpPr>
          <p:spPr>
            <a:xfrm>
              <a:off x="3004820" y="17307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367" name="object 40">
              <a:extLst>
                <a:ext uri="{FF2B5EF4-FFF2-40B4-BE49-F238E27FC236}">
                  <a16:creationId xmlns:a16="http://schemas.microsoft.com/office/drawing/2014/main" id="{69802F81-4DEA-249F-A256-131427969498}"/>
                </a:ext>
              </a:extLst>
            </p:cNvPr>
            <p:cNvSpPr txBox="1"/>
            <p:nvPr/>
          </p:nvSpPr>
          <p:spPr>
            <a:xfrm>
              <a:off x="474471" y="2046202"/>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368" name="object 41">
              <a:extLst>
                <a:ext uri="{FF2B5EF4-FFF2-40B4-BE49-F238E27FC236}">
                  <a16:creationId xmlns:a16="http://schemas.microsoft.com/office/drawing/2014/main" id="{5E1ECBF3-6B6C-B4DD-BF72-52634E293C39}"/>
                </a:ext>
              </a:extLst>
            </p:cNvPr>
            <p:cNvGrpSpPr/>
            <p:nvPr/>
          </p:nvGrpSpPr>
          <p:grpSpPr>
            <a:xfrm>
              <a:off x="682625" y="2407921"/>
              <a:ext cx="3355975" cy="349250"/>
              <a:chOff x="682625" y="2407921"/>
              <a:chExt cx="3355975" cy="349250"/>
            </a:xfrm>
          </p:grpSpPr>
          <p:sp>
            <p:nvSpPr>
              <p:cNvPr id="57369" name="object 42">
                <a:extLst>
                  <a:ext uri="{FF2B5EF4-FFF2-40B4-BE49-F238E27FC236}">
                    <a16:creationId xmlns:a16="http://schemas.microsoft.com/office/drawing/2014/main" id="{22963589-A345-FE45-1866-A7A5FF21C53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70" name="object 43">
                <a:extLst>
                  <a:ext uri="{FF2B5EF4-FFF2-40B4-BE49-F238E27FC236}">
                    <a16:creationId xmlns:a16="http://schemas.microsoft.com/office/drawing/2014/main" id="{1CDF9F6B-E28E-71A7-7346-4DBA2C95AFD0}"/>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71" name="object 44">
                <a:extLst>
                  <a:ext uri="{FF2B5EF4-FFF2-40B4-BE49-F238E27FC236}">
                    <a16:creationId xmlns:a16="http://schemas.microsoft.com/office/drawing/2014/main" id="{154EC56A-F7CB-E7BB-4094-23B4CCD6769E}"/>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372" name="object 45">
                <a:extLst>
                  <a:ext uri="{FF2B5EF4-FFF2-40B4-BE49-F238E27FC236}">
                    <a16:creationId xmlns:a16="http://schemas.microsoft.com/office/drawing/2014/main" id="{5D7D3158-0593-8736-CDD1-A8E59521B1A5}"/>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3" name="object 46">
                <a:extLst>
                  <a:ext uri="{FF2B5EF4-FFF2-40B4-BE49-F238E27FC236}">
                    <a16:creationId xmlns:a16="http://schemas.microsoft.com/office/drawing/2014/main" id="{7539CCCD-6B17-F89B-A680-5174E553E7F1}"/>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374" name="object 47">
                <a:extLst>
                  <a:ext uri="{FF2B5EF4-FFF2-40B4-BE49-F238E27FC236}">
                    <a16:creationId xmlns:a16="http://schemas.microsoft.com/office/drawing/2014/main" id="{0270EF8D-7452-7967-7D44-66A14C4578B0}"/>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375" name="object 48">
                <a:extLst>
                  <a:ext uri="{FF2B5EF4-FFF2-40B4-BE49-F238E27FC236}">
                    <a16:creationId xmlns:a16="http://schemas.microsoft.com/office/drawing/2014/main" id="{B42D5165-4B34-CF13-C0E5-BAB458ADE8FC}"/>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376" name="object 49">
                <a:extLst>
                  <a:ext uri="{FF2B5EF4-FFF2-40B4-BE49-F238E27FC236}">
                    <a16:creationId xmlns:a16="http://schemas.microsoft.com/office/drawing/2014/main" id="{6995DC68-0738-1CEE-6C93-A47023C304B5}"/>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377" name="object 50">
                <a:extLst>
                  <a:ext uri="{FF2B5EF4-FFF2-40B4-BE49-F238E27FC236}">
                    <a16:creationId xmlns:a16="http://schemas.microsoft.com/office/drawing/2014/main" id="{BD211852-1179-A9F4-8321-B5050497CFB7}"/>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378" name="object 51">
                <a:extLst>
                  <a:ext uri="{FF2B5EF4-FFF2-40B4-BE49-F238E27FC236}">
                    <a16:creationId xmlns:a16="http://schemas.microsoft.com/office/drawing/2014/main" id="{579FF47C-AE06-A049-4FF6-DA1DD34AAB9F}"/>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379" name="object 52">
                <a:extLst>
                  <a:ext uri="{FF2B5EF4-FFF2-40B4-BE49-F238E27FC236}">
                    <a16:creationId xmlns:a16="http://schemas.microsoft.com/office/drawing/2014/main" id="{B40C4E53-B45F-1136-C1BD-B901582965B3}"/>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380" name="object 53">
                <a:extLst>
                  <a:ext uri="{FF2B5EF4-FFF2-40B4-BE49-F238E27FC236}">
                    <a16:creationId xmlns:a16="http://schemas.microsoft.com/office/drawing/2014/main" id="{DB365B0A-2A12-F91C-A150-43E5A8B0A56B}"/>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381" name="object 54">
              <a:extLst>
                <a:ext uri="{FF2B5EF4-FFF2-40B4-BE49-F238E27FC236}">
                  <a16:creationId xmlns:a16="http://schemas.microsoft.com/office/drawing/2014/main" id="{99153104-2913-B2DA-0C2C-31537B95D2D5}"/>
                </a:ext>
              </a:extLst>
            </p:cNvPr>
            <p:cNvSpPr txBox="1"/>
            <p:nvPr/>
          </p:nvSpPr>
          <p:spPr>
            <a:xfrm>
              <a:off x="758444" y="2721355"/>
              <a:ext cx="81915" cy="158367"/>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grpSp>
          <p:nvGrpSpPr>
            <p:cNvPr id="57383" name="object 56">
              <a:extLst>
                <a:ext uri="{FF2B5EF4-FFF2-40B4-BE49-F238E27FC236}">
                  <a16:creationId xmlns:a16="http://schemas.microsoft.com/office/drawing/2014/main" id="{276E224F-AE8F-1BCE-4668-7EFC5B025110}"/>
                </a:ext>
              </a:extLst>
            </p:cNvPr>
            <p:cNvGrpSpPr/>
            <p:nvPr/>
          </p:nvGrpSpPr>
          <p:grpSpPr>
            <a:xfrm>
              <a:off x="1560449" y="1417320"/>
              <a:ext cx="2298700" cy="311150"/>
              <a:chOff x="1560449" y="1417320"/>
              <a:chExt cx="2298700" cy="311150"/>
            </a:xfrm>
          </p:grpSpPr>
          <p:sp>
            <p:nvSpPr>
              <p:cNvPr id="57384" name="object 57">
                <a:extLst>
                  <a:ext uri="{FF2B5EF4-FFF2-40B4-BE49-F238E27FC236}">
                    <a16:creationId xmlns:a16="http://schemas.microsoft.com/office/drawing/2014/main" id="{C0CEAAF1-CAB3-E48F-4B24-245B8CED152C}"/>
                  </a:ext>
                </a:extLst>
              </p:cNvPr>
              <p:cNvSpPr/>
              <p:nvPr/>
            </p:nvSpPr>
            <p:spPr>
              <a:xfrm>
                <a:off x="3840480" y="1417320"/>
                <a:ext cx="18415" cy="304800"/>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385" name="object 58">
                <a:extLst>
                  <a:ext uri="{FF2B5EF4-FFF2-40B4-BE49-F238E27FC236}">
                    <a16:creationId xmlns:a16="http://schemas.microsoft.com/office/drawing/2014/main" id="{5B25B64A-3239-30AE-C0C5-7F603E7DA3E6}"/>
                  </a:ext>
                </a:extLst>
              </p:cNvPr>
              <p:cNvSpPr/>
              <p:nvPr/>
            </p:nvSpPr>
            <p:spPr>
              <a:xfrm>
                <a:off x="1563624" y="1606295"/>
                <a:ext cx="307975" cy="119380"/>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386" name="object 59">
                <a:extLst>
                  <a:ext uri="{FF2B5EF4-FFF2-40B4-BE49-F238E27FC236}">
                    <a16:creationId xmlns:a16="http://schemas.microsoft.com/office/drawing/2014/main" id="{4A91ED20-B5C7-BF2B-ACF6-1D64967AFBE5}"/>
                  </a:ext>
                </a:extLst>
              </p:cNvPr>
              <p:cNvSpPr/>
              <p:nvPr/>
            </p:nvSpPr>
            <p:spPr>
              <a:xfrm>
                <a:off x="1563624" y="1606295"/>
                <a:ext cx="307975" cy="119380"/>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7" name="object 60">
                <a:extLst>
                  <a:ext uri="{FF2B5EF4-FFF2-40B4-BE49-F238E27FC236}">
                    <a16:creationId xmlns:a16="http://schemas.microsoft.com/office/drawing/2014/main" id="{A4EE5CE4-1E79-6B9A-3FAB-EDB890D4373A}"/>
                  </a:ext>
                </a:extLst>
              </p:cNvPr>
              <p:cNvSpPr/>
              <p:nvPr/>
            </p:nvSpPr>
            <p:spPr>
              <a:xfrm>
                <a:off x="2325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88" name="object 61">
                <a:extLst>
                  <a:ext uri="{FF2B5EF4-FFF2-40B4-BE49-F238E27FC236}">
                    <a16:creationId xmlns:a16="http://schemas.microsoft.com/office/drawing/2014/main" id="{089A3D3F-F4B7-FDE3-3987-DAE84C988DAE}"/>
                  </a:ext>
                </a:extLst>
              </p:cNvPr>
              <p:cNvSpPr/>
              <p:nvPr/>
            </p:nvSpPr>
            <p:spPr>
              <a:xfrm>
                <a:off x="2325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389" name="object 62">
                <a:extLst>
                  <a:ext uri="{FF2B5EF4-FFF2-40B4-BE49-F238E27FC236}">
                    <a16:creationId xmlns:a16="http://schemas.microsoft.com/office/drawing/2014/main" id="{11F2ABC7-2C77-2AEC-F0C6-036B5CABCA30}"/>
                  </a:ext>
                </a:extLst>
              </p:cNvPr>
              <p:cNvSpPr/>
              <p:nvPr/>
            </p:nvSpPr>
            <p:spPr>
              <a:xfrm>
                <a:off x="3087624" y="16062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390" name="object 63">
                <a:extLst>
                  <a:ext uri="{FF2B5EF4-FFF2-40B4-BE49-F238E27FC236}">
                    <a16:creationId xmlns:a16="http://schemas.microsoft.com/office/drawing/2014/main" id="{ADE04181-5E5E-7525-2142-A7C221BF2473}"/>
                  </a:ext>
                </a:extLst>
              </p:cNvPr>
              <p:cNvSpPr/>
              <p:nvPr/>
            </p:nvSpPr>
            <p:spPr>
              <a:xfrm>
                <a:off x="3087624" y="16062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391" name="object 64">
              <a:extLst>
                <a:ext uri="{FF2B5EF4-FFF2-40B4-BE49-F238E27FC236}">
                  <a16:creationId xmlns:a16="http://schemas.microsoft.com/office/drawing/2014/main" id="{9CBD256B-BF8C-EA40-BEDA-0EF46B9B5E97}"/>
                </a:ext>
              </a:extLst>
            </p:cNvPr>
            <p:cNvSpPr txBox="1"/>
            <p:nvPr/>
          </p:nvSpPr>
          <p:spPr>
            <a:xfrm>
              <a:off x="1938020" y="2224531"/>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392" name="object 65">
              <a:extLst>
                <a:ext uri="{FF2B5EF4-FFF2-40B4-BE49-F238E27FC236}">
                  <a16:creationId xmlns:a16="http://schemas.microsoft.com/office/drawing/2014/main" id="{1510D908-7E6B-080A-8EAB-9F3DFB27B964}"/>
                </a:ext>
              </a:extLst>
            </p:cNvPr>
            <p:cNvSpPr txBox="1"/>
            <p:nvPr/>
          </p:nvSpPr>
          <p:spPr>
            <a:xfrm>
              <a:off x="3157220" y="2264155"/>
              <a:ext cx="138430"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grpSp>
          <p:nvGrpSpPr>
            <p:cNvPr id="57393" name="object 66">
              <a:extLst>
                <a:ext uri="{FF2B5EF4-FFF2-40B4-BE49-F238E27FC236}">
                  <a16:creationId xmlns:a16="http://schemas.microsoft.com/office/drawing/2014/main" id="{D8126C9B-2006-B7C2-8893-4316D8DB15D8}"/>
                </a:ext>
              </a:extLst>
            </p:cNvPr>
            <p:cNvGrpSpPr/>
            <p:nvPr/>
          </p:nvGrpSpPr>
          <p:grpSpPr>
            <a:xfrm>
              <a:off x="1865248" y="2099944"/>
              <a:ext cx="1838325" cy="619125"/>
              <a:chOff x="1865248" y="2099944"/>
              <a:chExt cx="1838325" cy="619125"/>
            </a:xfrm>
          </p:grpSpPr>
          <p:sp>
            <p:nvSpPr>
              <p:cNvPr id="57394" name="object 67">
                <a:extLst>
                  <a:ext uri="{FF2B5EF4-FFF2-40B4-BE49-F238E27FC236}">
                    <a16:creationId xmlns:a16="http://schemas.microsoft.com/office/drawing/2014/main" id="{917FDF12-CC69-040F-C204-B86AF532750A}"/>
                  </a:ext>
                </a:extLst>
              </p:cNvPr>
              <p:cNvSpPr/>
              <p:nvPr/>
            </p:nvSpPr>
            <p:spPr>
              <a:xfrm>
                <a:off x="20208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5" name="object 68">
                <a:extLst>
                  <a:ext uri="{FF2B5EF4-FFF2-40B4-BE49-F238E27FC236}">
                    <a16:creationId xmlns:a16="http://schemas.microsoft.com/office/drawing/2014/main" id="{025621E5-D1D6-0C36-2F71-2B299A4EC69D}"/>
                  </a:ext>
                </a:extLst>
              </p:cNvPr>
              <p:cNvSpPr/>
              <p:nvPr/>
            </p:nvSpPr>
            <p:spPr>
              <a:xfrm>
                <a:off x="20208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6" name="object 69">
                <a:extLst>
                  <a:ext uri="{FF2B5EF4-FFF2-40B4-BE49-F238E27FC236}">
                    <a16:creationId xmlns:a16="http://schemas.microsoft.com/office/drawing/2014/main" id="{264C1A26-8CA7-DF76-D45B-6E50DDB60A91}"/>
                  </a:ext>
                </a:extLst>
              </p:cNvPr>
              <p:cNvSpPr/>
              <p:nvPr/>
            </p:nvSpPr>
            <p:spPr>
              <a:xfrm>
                <a:off x="3392423" y="2103119"/>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397" name="object 70">
                <a:extLst>
                  <a:ext uri="{FF2B5EF4-FFF2-40B4-BE49-F238E27FC236}">
                    <a16:creationId xmlns:a16="http://schemas.microsoft.com/office/drawing/2014/main" id="{342F73D3-27DF-5B66-B969-BF03B1280C97}"/>
                  </a:ext>
                </a:extLst>
              </p:cNvPr>
              <p:cNvSpPr/>
              <p:nvPr/>
            </p:nvSpPr>
            <p:spPr>
              <a:xfrm>
                <a:off x="3392423" y="2103119"/>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398" name="object 71">
                <a:extLst>
                  <a:ext uri="{FF2B5EF4-FFF2-40B4-BE49-F238E27FC236}">
                    <a16:creationId xmlns:a16="http://schemas.microsoft.com/office/drawing/2014/main" id="{15B21BED-630A-88C2-6DE9-466072C083A7}"/>
                  </a:ext>
                </a:extLst>
              </p:cNvPr>
              <p:cNvSpPr/>
              <p:nvPr/>
            </p:nvSpPr>
            <p:spPr>
              <a:xfrm>
                <a:off x="18684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399" name="object 72">
                <a:extLst>
                  <a:ext uri="{FF2B5EF4-FFF2-40B4-BE49-F238E27FC236}">
                    <a16:creationId xmlns:a16="http://schemas.microsoft.com/office/drawing/2014/main" id="{FEF4EE5E-1AFB-DE78-9863-EA4D17CB014E}"/>
                  </a:ext>
                </a:extLst>
              </p:cNvPr>
              <p:cNvSpPr/>
              <p:nvPr/>
            </p:nvSpPr>
            <p:spPr>
              <a:xfrm>
                <a:off x="18684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00" name="object 73">
                <a:extLst>
                  <a:ext uri="{FF2B5EF4-FFF2-40B4-BE49-F238E27FC236}">
                    <a16:creationId xmlns:a16="http://schemas.microsoft.com/office/drawing/2014/main" id="{B6D49718-3296-AE82-B682-4C559C44C816}"/>
                  </a:ext>
                </a:extLst>
              </p:cNvPr>
              <p:cNvSpPr/>
              <p:nvPr/>
            </p:nvSpPr>
            <p:spPr>
              <a:xfrm>
                <a:off x="2630423" y="2596895"/>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01" name="object 74">
                <a:extLst>
                  <a:ext uri="{FF2B5EF4-FFF2-40B4-BE49-F238E27FC236}">
                    <a16:creationId xmlns:a16="http://schemas.microsoft.com/office/drawing/2014/main" id="{D8DB3FD4-FD71-4121-8A0A-9EA3D0630716}"/>
                  </a:ext>
                </a:extLst>
              </p:cNvPr>
              <p:cNvSpPr/>
              <p:nvPr/>
            </p:nvSpPr>
            <p:spPr>
              <a:xfrm>
                <a:off x="2630423" y="2596895"/>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grpSp>
        <p:sp>
          <p:nvSpPr>
            <p:cNvPr id="57402" name="object 75">
              <a:extLst>
                <a:ext uri="{FF2B5EF4-FFF2-40B4-BE49-F238E27FC236}">
                  <a16:creationId xmlns:a16="http://schemas.microsoft.com/office/drawing/2014/main" id="{00B8F0E1-ABD8-863F-9DB0-DD2F7A0F6DF3}"/>
                </a:ext>
              </a:extLst>
            </p:cNvPr>
            <p:cNvSpPr txBox="1"/>
            <p:nvPr/>
          </p:nvSpPr>
          <p:spPr>
            <a:xfrm>
              <a:off x="3730244" y="2721355"/>
              <a:ext cx="196215" cy="158367"/>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04" name="object 40">
              <a:extLst>
                <a:ext uri="{FF2B5EF4-FFF2-40B4-BE49-F238E27FC236}">
                  <a16:creationId xmlns:a16="http://schemas.microsoft.com/office/drawing/2014/main" id="{464868F7-A69D-88DA-74A7-9C9A3658A91B}"/>
                </a:ext>
              </a:extLst>
            </p:cNvPr>
            <p:cNvSpPr txBox="1"/>
            <p:nvPr/>
          </p:nvSpPr>
          <p:spPr>
            <a:xfrm>
              <a:off x="474471" y="2536279"/>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05" name="object 40">
              <a:extLst>
                <a:ext uri="{FF2B5EF4-FFF2-40B4-BE49-F238E27FC236}">
                  <a16:creationId xmlns:a16="http://schemas.microsoft.com/office/drawing/2014/main" id="{82AEFDD6-9762-2AC0-F0C5-D55CEFB8D649}"/>
                </a:ext>
              </a:extLst>
            </p:cNvPr>
            <p:cNvSpPr txBox="1"/>
            <p:nvPr/>
          </p:nvSpPr>
          <p:spPr>
            <a:xfrm>
              <a:off x="474471" y="1532288"/>
              <a:ext cx="254635" cy="267027"/>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grpSp>
      <p:sp>
        <p:nvSpPr>
          <p:cNvPr id="57451" name="object 5">
            <a:extLst>
              <a:ext uri="{FF2B5EF4-FFF2-40B4-BE49-F238E27FC236}">
                <a16:creationId xmlns:a16="http://schemas.microsoft.com/office/drawing/2014/main" id="{3BDCAFDD-5E2A-E29E-B72E-F5B659C2181E}"/>
              </a:ext>
            </a:extLst>
          </p:cNvPr>
          <p:cNvSpPr/>
          <p:nvPr/>
        </p:nvSpPr>
        <p:spPr>
          <a:xfrm>
            <a:off x="7136216" y="3885658"/>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52" name="object 6">
            <a:extLst>
              <a:ext uri="{FF2B5EF4-FFF2-40B4-BE49-F238E27FC236}">
                <a16:creationId xmlns:a16="http://schemas.microsoft.com/office/drawing/2014/main" id="{B2DA1618-E7A0-02FF-5E08-7CDA8D93BC09}"/>
              </a:ext>
            </a:extLst>
          </p:cNvPr>
          <p:cNvSpPr/>
          <p:nvPr/>
        </p:nvSpPr>
        <p:spPr>
          <a:xfrm>
            <a:off x="7136216" y="3885658"/>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53" name="object 7">
            <a:extLst>
              <a:ext uri="{FF2B5EF4-FFF2-40B4-BE49-F238E27FC236}">
                <a16:creationId xmlns:a16="http://schemas.microsoft.com/office/drawing/2014/main" id="{381000CD-42B9-65A0-62FC-ABB10A179550}"/>
              </a:ext>
            </a:extLst>
          </p:cNvPr>
          <p:cNvSpPr/>
          <p:nvPr/>
        </p:nvSpPr>
        <p:spPr>
          <a:xfrm>
            <a:off x="6629400" y="4722617"/>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54" name="object 8">
            <a:extLst>
              <a:ext uri="{FF2B5EF4-FFF2-40B4-BE49-F238E27FC236}">
                <a16:creationId xmlns:a16="http://schemas.microsoft.com/office/drawing/2014/main" id="{12468461-5AB3-C8B9-A712-86E252CC1F4B}"/>
              </a:ext>
            </a:extLst>
          </p:cNvPr>
          <p:cNvSpPr/>
          <p:nvPr/>
        </p:nvSpPr>
        <p:spPr>
          <a:xfrm>
            <a:off x="6629400" y="4722617"/>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55" name="object 9">
            <a:extLst>
              <a:ext uri="{FF2B5EF4-FFF2-40B4-BE49-F238E27FC236}">
                <a16:creationId xmlns:a16="http://schemas.microsoft.com/office/drawing/2014/main" id="{909696B9-563A-ABF6-C33E-57C231479098}"/>
              </a:ext>
            </a:extLst>
          </p:cNvPr>
          <p:cNvSpPr/>
          <p:nvPr/>
        </p:nvSpPr>
        <p:spPr>
          <a:xfrm>
            <a:off x="6625187" y="3581400"/>
            <a:ext cx="30644" cy="507208"/>
          </a:xfrm>
          <a:custGeom>
            <a:avLst/>
            <a:gdLst/>
            <a:ahLst/>
            <a:cxnLst/>
            <a:rect l="l" t="t" r="r" b="b"/>
            <a:pathLst>
              <a:path w="18415"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56" name="object 10">
            <a:extLst>
              <a:ext uri="{FF2B5EF4-FFF2-40B4-BE49-F238E27FC236}">
                <a16:creationId xmlns:a16="http://schemas.microsoft.com/office/drawing/2014/main" id="{70A58EA1-AE55-9317-5ED3-ABA34B221892}"/>
              </a:ext>
            </a:extLst>
          </p:cNvPr>
          <p:cNvSpPr/>
          <p:nvPr/>
        </p:nvSpPr>
        <p:spPr>
          <a:xfrm>
            <a:off x="7131146" y="4078398"/>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57" name="object 11">
            <a:extLst>
              <a:ext uri="{FF2B5EF4-FFF2-40B4-BE49-F238E27FC236}">
                <a16:creationId xmlns:a16="http://schemas.microsoft.com/office/drawing/2014/main" id="{61AFC363-C3E3-3921-A414-49F53E709690}"/>
              </a:ext>
            </a:extLst>
          </p:cNvPr>
          <p:cNvSpPr/>
          <p:nvPr/>
        </p:nvSpPr>
        <p:spPr>
          <a:xfrm>
            <a:off x="8159493"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59" name="object 13">
            <a:extLst>
              <a:ext uri="{FF2B5EF4-FFF2-40B4-BE49-F238E27FC236}">
                <a16:creationId xmlns:a16="http://schemas.microsoft.com/office/drawing/2014/main" id="{D49696D3-E00B-830E-6F75-4596327AC4C7}"/>
              </a:ext>
            </a:extLst>
          </p:cNvPr>
          <p:cNvSpPr/>
          <p:nvPr/>
        </p:nvSpPr>
        <p:spPr>
          <a:xfrm>
            <a:off x="11945799" y="4048030"/>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60" name="object 14">
            <a:extLst>
              <a:ext uri="{FF2B5EF4-FFF2-40B4-BE49-F238E27FC236}">
                <a16:creationId xmlns:a16="http://schemas.microsoft.com/office/drawing/2014/main" id="{282116E3-9943-2FD2-02B3-416CB36C416D}"/>
              </a:ext>
            </a:extLst>
          </p:cNvPr>
          <p:cNvSpPr/>
          <p:nvPr/>
        </p:nvSpPr>
        <p:spPr>
          <a:xfrm>
            <a:off x="9681116"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1" name="object 15">
            <a:extLst>
              <a:ext uri="{FF2B5EF4-FFF2-40B4-BE49-F238E27FC236}">
                <a16:creationId xmlns:a16="http://schemas.microsoft.com/office/drawing/2014/main" id="{375E5838-3857-AE3D-1AF4-F53C194CC9E0}"/>
              </a:ext>
            </a:extLst>
          </p:cNvPr>
          <p:cNvSpPr/>
          <p:nvPr/>
        </p:nvSpPr>
        <p:spPr>
          <a:xfrm>
            <a:off x="6888935" y="4088607"/>
            <a:ext cx="4316550" cy="61288"/>
          </a:xfrm>
          <a:custGeom>
            <a:avLst/>
            <a:gdLst/>
            <a:ahLst/>
            <a:cxnLst/>
            <a:rect l="l" t="t" r="r" b="b"/>
            <a:pathLst>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62" name="object 16">
            <a:extLst>
              <a:ext uri="{FF2B5EF4-FFF2-40B4-BE49-F238E27FC236}">
                <a16:creationId xmlns:a16="http://schemas.microsoft.com/office/drawing/2014/main" id="{D24CA3A0-228B-0416-A70B-71FB17CA70D1}"/>
              </a:ext>
            </a:extLst>
          </p:cNvPr>
          <p:cNvSpPr/>
          <p:nvPr/>
        </p:nvSpPr>
        <p:spPr>
          <a:xfrm>
            <a:off x="8413097"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3" name="object 17">
            <a:extLst>
              <a:ext uri="{FF2B5EF4-FFF2-40B4-BE49-F238E27FC236}">
                <a16:creationId xmlns:a16="http://schemas.microsoft.com/office/drawing/2014/main" id="{2A631E32-8250-CD0F-DB9E-B5CF597262AD}"/>
              </a:ext>
            </a:extLst>
          </p:cNvPr>
          <p:cNvSpPr/>
          <p:nvPr/>
        </p:nvSpPr>
        <p:spPr>
          <a:xfrm>
            <a:off x="8664163"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4" name="object 18">
            <a:extLst>
              <a:ext uri="{FF2B5EF4-FFF2-40B4-BE49-F238E27FC236}">
                <a16:creationId xmlns:a16="http://schemas.microsoft.com/office/drawing/2014/main" id="{87605EE4-D67C-F170-5D8D-E6B55457F2EB}"/>
              </a:ext>
            </a:extLst>
          </p:cNvPr>
          <p:cNvSpPr/>
          <p:nvPr/>
        </p:nvSpPr>
        <p:spPr>
          <a:xfrm>
            <a:off x="9427512" y="4093679"/>
            <a:ext cx="0" cy="61288"/>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65" name="object 19">
            <a:extLst>
              <a:ext uri="{FF2B5EF4-FFF2-40B4-BE49-F238E27FC236}">
                <a16:creationId xmlns:a16="http://schemas.microsoft.com/office/drawing/2014/main" id="{3A083A54-071C-8071-82D3-BCA3A320F048}"/>
              </a:ext>
            </a:extLst>
          </p:cNvPr>
          <p:cNvSpPr/>
          <p:nvPr/>
        </p:nvSpPr>
        <p:spPr>
          <a:xfrm>
            <a:off x="9932184" y="4088607"/>
            <a:ext cx="512491" cy="61288"/>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66" name="object 20">
            <a:extLst>
              <a:ext uri="{FF2B5EF4-FFF2-40B4-BE49-F238E27FC236}">
                <a16:creationId xmlns:a16="http://schemas.microsoft.com/office/drawing/2014/main" id="{BAA54545-8869-2C56-E5F2-2560A862CB38}"/>
              </a:ext>
            </a:extLst>
          </p:cNvPr>
          <p:cNvSpPr/>
          <p:nvPr/>
        </p:nvSpPr>
        <p:spPr>
          <a:xfrm>
            <a:off x="10695532" y="4093679"/>
            <a:ext cx="253604" cy="61288"/>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67" name="object 21">
            <a:extLst>
              <a:ext uri="{FF2B5EF4-FFF2-40B4-BE49-F238E27FC236}">
                <a16:creationId xmlns:a16="http://schemas.microsoft.com/office/drawing/2014/main" id="{A0C4C743-9B29-2F6D-BD62-0944D6904DBA}"/>
              </a:ext>
            </a:extLst>
          </p:cNvPr>
          <p:cNvSpPr/>
          <p:nvPr/>
        </p:nvSpPr>
        <p:spPr>
          <a:xfrm>
            <a:off x="11453808" y="4088607"/>
            <a:ext cx="258887" cy="61288"/>
          </a:xfrm>
          <a:custGeom>
            <a:avLst/>
            <a:gdLst/>
            <a:ahLst/>
            <a:cxnLst/>
            <a:rect l="l" t="t" r="r" b="b"/>
            <a:pathLst>
              <a:path w="155575" h="36830">
                <a:moveTo>
                  <a:pt x="152400" y="0"/>
                </a:moveTo>
                <a:lnTo>
                  <a:pt x="155448" y="36575"/>
                </a:lnTo>
              </a:path>
              <a:path w="1555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68" name="object 22">
            <a:extLst>
              <a:ext uri="{FF2B5EF4-FFF2-40B4-BE49-F238E27FC236}">
                <a16:creationId xmlns:a16="http://schemas.microsoft.com/office/drawing/2014/main" id="{FD5E1EF2-B459-4B13-08DA-5732509224BC}"/>
              </a:ext>
            </a:extLst>
          </p:cNvPr>
          <p:cNvSpPr/>
          <p:nvPr/>
        </p:nvSpPr>
        <p:spPr>
          <a:xfrm>
            <a:off x="6625189" y="3581420"/>
            <a:ext cx="3834703" cy="1329308"/>
          </a:xfrm>
          <a:custGeom>
            <a:avLst/>
            <a:gdLst/>
            <a:ahLst/>
            <a:cxnLst/>
            <a:rect l="l" t="t" r="r" b="b"/>
            <a:pathLst>
              <a:path w="2304415" h="798830">
                <a:moveTo>
                  <a:pt x="18288" y="493776"/>
                </a:moveTo>
                <a:lnTo>
                  <a:pt x="3048" y="493776"/>
                </a:lnTo>
                <a:lnTo>
                  <a:pt x="0" y="798563"/>
                </a:lnTo>
                <a:lnTo>
                  <a:pt x="15240" y="798576"/>
                </a:lnTo>
                <a:lnTo>
                  <a:pt x="18288" y="493776"/>
                </a:lnTo>
                <a:close/>
              </a:path>
              <a:path w="2304415" h="798830">
                <a:moveTo>
                  <a:pt x="780288" y="0"/>
                </a:moveTo>
                <a:lnTo>
                  <a:pt x="765048" y="0"/>
                </a:lnTo>
                <a:lnTo>
                  <a:pt x="762000" y="304787"/>
                </a:lnTo>
                <a:lnTo>
                  <a:pt x="777240" y="304800"/>
                </a:lnTo>
                <a:lnTo>
                  <a:pt x="780288" y="0"/>
                </a:lnTo>
                <a:close/>
              </a:path>
              <a:path w="2304415" h="798830">
                <a:moveTo>
                  <a:pt x="1542288" y="0"/>
                </a:moveTo>
                <a:lnTo>
                  <a:pt x="1527048" y="0"/>
                </a:lnTo>
                <a:lnTo>
                  <a:pt x="1524000" y="304787"/>
                </a:lnTo>
                <a:lnTo>
                  <a:pt x="1539240" y="304800"/>
                </a:lnTo>
                <a:lnTo>
                  <a:pt x="1542288" y="0"/>
                </a:lnTo>
                <a:close/>
              </a:path>
              <a:path w="2304415" h="798830">
                <a:moveTo>
                  <a:pt x="2304288" y="0"/>
                </a:moveTo>
                <a:lnTo>
                  <a:pt x="2289048" y="0"/>
                </a:lnTo>
                <a:lnTo>
                  <a:pt x="2286000" y="304787"/>
                </a:lnTo>
                <a:lnTo>
                  <a:pt x="2301240" y="304800"/>
                </a:lnTo>
                <a:lnTo>
                  <a:pt x="2304288" y="0"/>
                </a:lnTo>
                <a:close/>
              </a:path>
            </a:pathLst>
          </a:custGeom>
          <a:solidFill>
            <a:srgbClr val="0000FF"/>
          </a:solidFill>
        </p:spPr>
        <p:txBody>
          <a:bodyPr wrap="square" lIns="0" tIns="0" rIns="0" bIns="0" rtlCol="0"/>
          <a:lstStyle/>
          <a:p>
            <a:endParaRPr sz="4400"/>
          </a:p>
        </p:txBody>
      </p:sp>
      <p:sp>
        <p:nvSpPr>
          <p:cNvPr id="57469" name="object 23">
            <a:extLst>
              <a:ext uri="{FF2B5EF4-FFF2-40B4-BE49-F238E27FC236}">
                <a16:creationId xmlns:a16="http://schemas.microsoft.com/office/drawing/2014/main" id="{334FB206-F6FC-3524-5426-43BDE63967E6}"/>
              </a:ext>
            </a:extLst>
          </p:cNvPr>
          <p:cNvSpPr/>
          <p:nvPr/>
        </p:nvSpPr>
        <p:spPr>
          <a:xfrm>
            <a:off x="6635333" y="4910284"/>
            <a:ext cx="1526907" cy="66571"/>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57471" name="object 25">
            <a:extLst>
              <a:ext uri="{FF2B5EF4-FFF2-40B4-BE49-F238E27FC236}">
                <a16:creationId xmlns:a16="http://schemas.microsoft.com/office/drawing/2014/main" id="{FE7395C5-E27C-4CAE-310D-858D1A650158}"/>
              </a:ext>
            </a:extLst>
          </p:cNvPr>
          <p:cNvSpPr/>
          <p:nvPr/>
        </p:nvSpPr>
        <p:spPr>
          <a:xfrm>
            <a:off x="11945799" y="4869707"/>
            <a:ext cx="81365" cy="86646"/>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7472" name="object 26">
            <a:extLst>
              <a:ext uri="{FF2B5EF4-FFF2-40B4-BE49-F238E27FC236}">
                <a16:creationId xmlns:a16="http://schemas.microsoft.com/office/drawing/2014/main" id="{BFC50A5A-66E3-1775-8A87-66DEA7B1B648}"/>
              </a:ext>
            </a:extLst>
          </p:cNvPr>
          <p:cNvSpPr/>
          <p:nvPr/>
        </p:nvSpPr>
        <p:spPr>
          <a:xfrm>
            <a:off x="9678580" y="4910284"/>
            <a:ext cx="5283" cy="66571"/>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endParaRPr sz="4400"/>
          </a:p>
        </p:txBody>
      </p:sp>
      <p:sp>
        <p:nvSpPr>
          <p:cNvPr id="57473" name="object 27">
            <a:extLst>
              <a:ext uri="{FF2B5EF4-FFF2-40B4-BE49-F238E27FC236}">
                <a16:creationId xmlns:a16="http://schemas.microsoft.com/office/drawing/2014/main" id="{667164B8-D2A7-71EC-B5B3-503D14B4101D}"/>
              </a:ext>
            </a:extLst>
          </p:cNvPr>
          <p:cNvSpPr/>
          <p:nvPr/>
        </p:nvSpPr>
        <p:spPr>
          <a:xfrm>
            <a:off x="10949550"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4" name="object 28">
            <a:extLst>
              <a:ext uri="{FF2B5EF4-FFF2-40B4-BE49-F238E27FC236}">
                <a16:creationId xmlns:a16="http://schemas.microsoft.com/office/drawing/2014/main" id="{7A3429C6-80BC-FFE6-7684-949A8C2EB086}"/>
              </a:ext>
            </a:extLst>
          </p:cNvPr>
          <p:cNvSpPr/>
          <p:nvPr/>
        </p:nvSpPr>
        <p:spPr>
          <a:xfrm>
            <a:off x="6888935" y="4910284"/>
            <a:ext cx="1780511" cy="66571"/>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914400" y="0"/>
                </a:moveTo>
                <a:lnTo>
                  <a:pt x="917448" y="39624"/>
                </a:lnTo>
              </a:path>
              <a:path w="1069975" h="40005">
                <a:moveTo>
                  <a:pt x="1066800" y="0"/>
                </a:moveTo>
                <a:lnTo>
                  <a:pt x="1069848" y="39624"/>
                </a:lnTo>
              </a:path>
            </a:pathLst>
          </a:custGeom>
          <a:ln w="6096">
            <a:solidFill>
              <a:srgbClr val="000000"/>
            </a:solidFill>
          </a:ln>
        </p:spPr>
        <p:txBody>
          <a:bodyPr wrap="square" lIns="0" tIns="0" rIns="0" bIns="0" rtlCol="0"/>
          <a:lstStyle/>
          <a:p>
            <a:endParaRPr sz="4400"/>
          </a:p>
        </p:txBody>
      </p:sp>
      <p:sp>
        <p:nvSpPr>
          <p:cNvPr id="57475" name="object 29">
            <a:extLst>
              <a:ext uri="{FF2B5EF4-FFF2-40B4-BE49-F238E27FC236}">
                <a16:creationId xmlns:a16="http://schemas.microsoft.com/office/drawing/2014/main" id="{7EAC8A38-E491-E4E5-BEE0-EB751598E6D5}"/>
              </a:ext>
            </a:extLst>
          </p:cNvPr>
          <p:cNvSpPr/>
          <p:nvPr/>
        </p:nvSpPr>
        <p:spPr>
          <a:xfrm>
            <a:off x="8920304" y="4915356"/>
            <a:ext cx="253604" cy="66571"/>
          </a:xfrm>
          <a:custGeom>
            <a:avLst/>
            <a:gdLst/>
            <a:ahLst/>
            <a:cxnLst/>
            <a:rect l="l" t="t" r="r" b="b"/>
            <a:pathLst>
              <a:path w="152400" h="40005">
                <a:moveTo>
                  <a:pt x="0" y="0"/>
                </a:moveTo>
                <a:lnTo>
                  <a:pt x="0" y="39624"/>
                </a:lnTo>
              </a:path>
              <a:path w="152400" h="40005">
                <a:moveTo>
                  <a:pt x="152400" y="0"/>
                </a:moveTo>
                <a:lnTo>
                  <a:pt x="152400" y="39624"/>
                </a:lnTo>
              </a:path>
            </a:pathLst>
          </a:custGeom>
          <a:ln w="9144">
            <a:solidFill>
              <a:srgbClr val="000000"/>
            </a:solidFill>
          </a:ln>
        </p:spPr>
        <p:txBody>
          <a:bodyPr wrap="square" lIns="0" tIns="0" rIns="0" bIns="0" rtlCol="0"/>
          <a:lstStyle/>
          <a:p>
            <a:endParaRPr sz="4400"/>
          </a:p>
        </p:txBody>
      </p:sp>
      <p:sp>
        <p:nvSpPr>
          <p:cNvPr id="57476" name="object 30">
            <a:extLst>
              <a:ext uri="{FF2B5EF4-FFF2-40B4-BE49-F238E27FC236}">
                <a16:creationId xmlns:a16="http://schemas.microsoft.com/office/drawing/2014/main" id="{A0C15F8F-2F6E-CACD-3CFE-65499136A0B3}"/>
              </a:ext>
            </a:extLst>
          </p:cNvPr>
          <p:cNvSpPr/>
          <p:nvPr/>
        </p:nvSpPr>
        <p:spPr>
          <a:xfrm>
            <a:off x="9424976" y="4910284"/>
            <a:ext cx="2287719" cy="66571"/>
          </a:xfrm>
          <a:custGeom>
            <a:avLst/>
            <a:gdLst/>
            <a:ahLst/>
            <a:cxnLst/>
            <a:rect l="l" t="t" r="r" b="b"/>
            <a:pathLst>
              <a:path w="1374775" h="40005">
                <a:moveTo>
                  <a:pt x="0" y="0"/>
                </a:moveTo>
                <a:lnTo>
                  <a:pt x="3048" y="39624"/>
                </a:lnTo>
              </a:path>
              <a:path w="1374775" h="40005">
                <a:moveTo>
                  <a:pt x="304800" y="0"/>
                </a:moveTo>
                <a:lnTo>
                  <a:pt x="307848" y="39624"/>
                </a:lnTo>
              </a:path>
              <a:path w="1374775" h="40005">
                <a:moveTo>
                  <a:pt x="457200" y="0"/>
                </a:moveTo>
                <a:lnTo>
                  <a:pt x="460248" y="39624"/>
                </a:lnTo>
              </a:path>
              <a:path w="1374775" h="40005">
                <a:moveTo>
                  <a:pt x="609600" y="0"/>
                </a:moveTo>
                <a:lnTo>
                  <a:pt x="612648" y="39624"/>
                </a:lnTo>
              </a:path>
              <a:path w="1374775" h="40005">
                <a:moveTo>
                  <a:pt x="762000" y="0"/>
                </a:moveTo>
                <a:lnTo>
                  <a:pt x="765048" y="39624"/>
                </a:lnTo>
              </a:path>
              <a:path w="1374775" h="40005">
                <a:moveTo>
                  <a:pt x="914400" y="0"/>
                </a:moveTo>
                <a:lnTo>
                  <a:pt x="917448" y="39624"/>
                </a:lnTo>
              </a:path>
              <a:path w="1374775" h="40005">
                <a:moveTo>
                  <a:pt x="1371600" y="0"/>
                </a:moveTo>
                <a:lnTo>
                  <a:pt x="1374648" y="39624"/>
                </a:lnTo>
              </a:path>
            </a:pathLst>
          </a:custGeom>
          <a:ln w="6096">
            <a:solidFill>
              <a:srgbClr val="000000"/>
            </a:solidFill>
          </a:ln>
        </p:spPr>
        <p:txBody>
          <a:bodyPr wrap="square" lIns="0" tIns="0" rIns="0" bIns="0" rtlCol="0"/>
          <a:lstStyle/>
          <a:p>
            <a:endParaRPr sz="4400"/>
          </a:p>
        </p:txBody>
      </p:sp>
      <p:sp>
        <p:nvSpPr>
          <p:cNvPr id="57477" name="object 31">
            <a:extLst>
              <a:ext uri="{FF2B5EF4-FFF2-40B4-BE49-F238E27FC236}">
                <a16:creationId xmlns:a16="http://schemas.microsoft.com/office/drawing/2014/main" id="{EB05A11D-76E3-0128-0D85-B2AED41CFF9B}"/>
              </a:ext>
            </a:extLst>
          </p:cNvPr>
          <p:cNvSpPr/>
          <p:nvPr/>
        </p:nvSpPr>
        <p:spPr>
          <a:xfrm>
            <a:off x="11203154" y="4915356"/>
            <a:ext cx="0" cy="66571"/>
          </a:xfrm>
          <a:custGeom>
            <a:avLst/>
            <a:gdLst/>
            <a:ahLst/>
            <a:cxnLst/>
            <a:rect l="l" t="t" r="r" b="b"/>
            <a:pathLst>
              <a:path h="40005">
                <a:moveTo>
                  <a:pt x="0" y="0"/>
                </a:moveTo>
                <a:lnTo>
                  <a:pt x="0" y="39624"/>
                </a:lnTo>
              </a:path>
            </a:pathLst>
          </a:custGeom>
          <a:ln w="9144">
            <a:solidFill>
              <a:srgbClr val="000000"/>
            </a:solidFill>
          </a:ln>
        </p:spPr>
        <p:txBody>
          <a:bodyPr wrap="square" lIns="0" tIns="0" rIns="0" bIns="0" rtlCol="0"/>
          <a:lstStyle/>
          <a:p>
            <a:endParaRPr sz="4400"/>
          </a:p>
        </p:txBody>
      </p:sp>
      <p:sp>
        <p:nvSpPr>
          <p:cNvPr id="57478" name="object 32">
            <a:extLst>
              <a:ext uri="{FF2B5EF4-FFF2-40B4-BE49-F238E27FC236}">
                <a16:creationId xmlns:a16="http://schemas.microsoft.com/office/drawing/2014/main" id="{FC80B7CE-3F9E-019A-F6C5-4EE1ED57EF16}"/>
              </a:ext>
            </a:extLst>
          </p:cNvPr>
          <p:cNvSpPr/>
          <p:nvPr/>
        </p:nvSpPr>
        <p:spPr>
          <a:xfrm>
            <a:off x="8654020" y="4403097"/>
            <a:ext cx="2059475" cy="507208"/>
          </a:xfrm>
          <a:custGeom>
            <a:avLst/>
            <a:gdLst/>
            <a:ahLst/>
            <a:cxnLst/>
            <a:rect l="l" t="t" r="r" b="b"/>
            <a:pathLst>
              <a:path w="1237614" h="304800">
                <a:moveTo>
                  <a:pt x="18288" y="0"/>
                </a:moveTo>
                <a:lnTo>
                  <a:pt x="3048" y="0"/>
                </a:lnTo>
                <a:lnTo>
                  <a:pt x="0" y="304787"/>
                </a:lnTo>
                <a:lnTo>
                  <a:pt x="15240" y="304800"/>
                </a:lnTo>
                <a:lnTo>
                  <a:pt x="18288" y="0"/>
                </a:lnTo>
                <a:close/>
              </a:path>
              <a:path w="1237614" h="304800">
                <a:moveTo>
                  <a:pt x="1237488" y="0"/>
                </a:moveTo>
                <a:lnTo>
                  <a:pt x="1222248" y="0"/>
                </a:lnTo>
                <a:lnTo>
                  <a:pt x="1219200" y="304787"/>
                </a:lnTo>
                <a:lnTo>
                  <a:pt x="1234440" y="304800"/>
                </a:lnTo>
                <a:lnTo>
                  <a:pt x="1237488" y="0"/>
                </a:lnTo>
                <a:close/>
              </a:path>
            </a:pathLst>
          </a:custGeom>
          <a:solidFill>
            <a:srgbClr val="0000FF"/>
          </a:solidFill>
        </p:spPr>
        <p:txBody>
          <a:bodyPr wrap="square" lIns="0" tIns="0" rIns="0" bIns="0" rtlCol="0"/>
          <a:lstStyle/>
          <a:p>
            <a:endParaRPr sz="4400"/>
          </a:p>
        </p:txBody>
      </p:sp>
      <p:sp>
        <p:nvSpPr>
          <p:cNvPr id="57408" name="object 33">
            <a:extLst>
              <a:ext uri="{FF2B5EF4-FFF2-40B4-BE49-F238E27FC236}">
                <a16:creationId xmlns:a16="http://schemas.microsoft.com/office/drawing/2014/main" id="{6FB1F3F7-01CE-6194-5851-0E5B4406B3BF}"/>
              </a:ext>
            </a:extLst>
          </p:cNvPr>
          <p:cNvSpPr txBox="1"/>
          <p:nvPr/>
        </p:nvSpPr>
        <p:spPr>
          <a:xfrm>
            <a:off x="6568550" y="4924654"/>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57409" name="object 34">
            <a:extLst>
              <a:ext uri="{FF2B5EF4-FFF2-40B4-BE49-F238E27FC236}">
                <a16:creationId xmlns:a16="http://schemas.microsoft.com/office/drawing/2014/main" id="{96C92419-05FD-6507-0EC2-D9EF60DAF123}"/>
              </a:ext>
            </a:extLst>
          </p:cNvPr>
          <p:cNvSpPr txBox="1"/>
          <p:nvPr/>
        </p:nvSpPr>
        <p:spPr>
          <a:xfrm>
            <a:off x="903865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50</a:t>
            </a:r>
            <a:endParaRPr sz="1600">
              <a:latin typeface="Times New Roman"/>
              <a:cs typeface="Times New Roman"/>
            </a:endParaRPr>
          </a:p>
        </p:txBody>
      </p:sp>
      <p:sp>
        <p:nvSpPr>
          <p:cNvPr id="57410" name="object 35">
            <a:extLst>
              <a:ext uri="{FF2B5EF4-FFF2-40B4-BE49-F238E27FC236}">
                <a16:creationId xmlns:a16="http://schemas.microsoft.com/office/drawing/2014/main" id="{24055923-3D8D-C769-5D6C-99A3434D059E}"/>
              </a:ext>
            </a:extLst>
          </p:cNvPr>
          <p:cNvSpPr txBox="1"/>
          <p:nvPr/>
        </p:nvSpPr>
        <p:spPr>
          <a:xfrm>
            <a:off x="6568550" y="4102977"/>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11" name="object 36">
            <a:extLst>
              <a:ext uri="{FF2B5EF4-FFF2-40B4-BE49-F238E27FC236}">
                <a16:creationId xmlns:a16="http://schemas.microsoft.com/office/drawing/2014/main" id="{39089873-2FBC-7766-F507-299AB076C4A7}"/>
              </a:ext>
            </a:extLst>
          </p:cNvPr>
          <p:cNvSpPr txBox="1"/>
          <p:nvPr/>
        </p:nvSpPr>
        <p:spPr>
          <a:xfrm>
            <a:off x="11513827" y="4102977"/>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12" name="object 37">
            <a:extLst>
              <a:ext uri="{FF2B5EF4-FFF2-40B4-BE49-F238E27FC236}">
                <a16:creationId xmlns:a16="http://schemas.microsoft.com/office/drawing/2014/main" id="{35316E20-6180-E9DE-6002-265E8DFDD748}"/>
              </a:ext>
            </a:extLst>
          </p:cNvPr>
          <p:cNvSpPr txBox="1"/>
          <p:nvPr/>
        </p:nvSpPr>
        <p:spPr>
          <a:xfrm>
            <a:off x="7770631"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25</a:t>
            </a:r>
            <a:endParaRPr sz="1600">
              <a:latin typeface="Times New Roman"/>
              <a:cs typeface="Times New Roman"/>
            </a:endParaRPr>
          </a:p>
        </p:txBody>
      </p:sp>
      <p:sp>
        <p:nvSpPr>
          <p:cNvPr id="57413" name="object 38">
            <a:extLst>
              <a:ext uri="{FF2B5EF4-FFF2-40B4-BE49-F238E27FC236}">
                <a16:creationId xmlns:a16="http://schemas.microsoft.com/office/drawing/2014/main" id="{41D3CCAD-19DD-8DC7-0C8E-41D270715036}"/>
              </a:ext>
            </a:extLst>
          </p:cNvPr>
          <p:cNvSpPr txBox="1"/>
          <p:nvPr/>
        </p:nvSpPr>
        <p:spPr>
          <a:xfrm>
            <a:off x="10306673" y="4102977"/>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75</a:t>
            </a:r>
            <a:endParaRPr sz="1600">
              <a:latin typeface="Times New Roman"/>
              <a:cs typeface="Times New Roman"/>
            </a:endParaRPr>
          </a:p>
        </p:txBody>
      </p:sp>
      <p:sp>
        <p:nvSpPr>
          <p:cNvPr id="57414" name="object 40">
            <a:extLst>
              <a:ext uri="{FF2B5EF4-FFF2-40B4-BE49-F238E27FC236}">
                <a16:creationId xmlns:a16="http://schemas.microsoft.com/office/drawing/2014/main" id="{B4D3FF75-59C5-3686-4B70-E11129BBF288}"/>
              </a:ext>
            </a:extLst>
          </p:cNvPr>
          <p:cNvSpPr txBox="1"/>
          <p:nvPr/>
        </p:nvSpPr>
        <p:spPr>
          <a:xfrm>
            <a:off x="6096000" y="4627903"/>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2</a:t>
            </a:r>
            <a:endParaRPr sz="2400" baseline="-7936" dirty="0">
              <a:latin typeface="Times New Roman"/>
              <a:cs typeface="Times New Roman"/>
            </a:endParaRPr>
          </a:p>
        </p:txBody>
      </p:sp>
      <p:grpSp>
        <p:nvGrpSpPr>
          <p:cNvPr id="57415" name="object 41">
            <a:extLst>
              <a:ext uri="{FF2B5EF4-FFF2-40B4-BE49-F238E27FC236}">
                <a16:creationId xmlns:a16="http://schemas.microsoft.com/office/drawing/2014/main" id="{9CF618AB-BB25-2A81-D4C5-9C170EC0CB35}"/>
              </a:ext>
            </a:extLst>
          </p:cNvPr>
          <p:cNvGrpSpPr/>
          <p:nvPr/>
        </p:nvGrpSpPr>
        <p:grpSpPr>
          <a:xfrm>
            <a:off x="6442382" y="5229828"/>
            <a:ext cx="5584570" cy="581176"/>
            <a:chOff x="682625" y="2407921"/>
            <a:chExt cx="3355975" cy="349250"/>
          </a:xfrm>
        </p:grpSpPr>
        <p:sp>
          <p:nvSpPr>
            <p:cNvPr id="57439" name="object 42">
              <a:extLst>
                <a:ext uri="{FF2B5EF4-FFF2-40B4-BE49-F238E27FC236}">
                  <a16:creationId xmlns:a16="http://schemas.microsoft.com/office/drawing/2014/main" id="{A97CFFD4-C785-61F3-6327-57E58F3A688A}"/>
                </a:ext>
              </a:extLst>
            </p:cNvPr>
            <p:cNvSpPr/>
            <p:nvPr/>
          </p:nvSpPr>
          <p:spPr>
            <a:xfrm>
              <a:off x="1411223" y="2596895"/>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40" name="object 43">
              <a:extLst>
                <a:ext uri="{FF2B5EF4-FFF2-40B4-BE49-F238E27FC236}">
                  <a16:creationId xmlns:a16="http://schemas.microsoft.com/office/drawing/2014/main" id="{E7484C0E-DD09-4D66-617B-989B5B90C349}"/>
                </a:ext>
              </a:extLst>
            </p:cNvPr>
            <p:cNvSpPr/>
            <p:nvPr/>
          </p:nvSpPr>
          <p:spPr>
            <a:xfrm>
              <a:off x="1411223" y="2596895"/>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41" name="object 44">
              <a:extLst>
                <a:ext uri="{FF2B5EF4-FFF2-40B4-BE49-F238E27FC236}">
                  <a16:creationId xmlns:a16="http://schemas.microsoft.com/office/drawing/2014/main" id="{682B324B-F24A-C7EB-B0A6-196EBB8D8AC1}"/>
                </a:ext>
              </a:extLst>
            </p:cNvPr>
            <p:cNvSpPr/>
            <p:nvPr/>
          </p:nvSpPr>
          <p:spPr>
            <a:xfrm>
              <a:off x="792479" y="2407921"/>
              <a:ext cx="18415" cy="304800"/>
            </a:xfrm>
            <a:custGeom>
              <a:avLst/>
              <a:gdLst/>
              <a:ahLst/>
              <a:cxnLst/>
              <a:rect l="l" t="t" r="r" b="b"/>
              <a:pathLst>
                <a:path w="18415"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sp>
          <p:nvSpPr>
            <p:cNvPr id="57442" name="object 45">
              <a:extLst>
                <a:ext uri="{FF2B5EF4-FFF2-40B4-BE49-F238E27FC236}">
                  <a16:creationId xmlns:a16="http://schemas.microsoft.com/office/drawing/2014/main" id="{76A910A6-EB03-E394-95B6-E70F2467A25D}"/>
                </a:ext>
              </a:extLst>
            </p:cNvPr>
            <p:cNvSpPr/>
            <p:nvPr/>
          </p:nvSpPr>
          <p:spPr>
            <a:xfrm>
              <a:off x="798576" y="2712719"/>
              <a:ext cx="917575" cy="36830"/>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3" name="object 46">
              <a:extLst>
                <a:ext uri="{FF2B5EF4-FFF2-40B4-BE49-F238E27FC236}">
                  <a16:creationId xmlns:a16="http://schemas.microsoft.com/office/drawing/2014/main" id="{3C317BE3-7498-4D17-2106-F07AA9C7A6FB}"/>
                </a:ext>
              </a:extLst>
            </p:cNvPr>
            <p:cNvSpPr/>
            <p:nvPr/>
          </p:nvSpPr>
          <p:spPr>
            <a:xfrm>
              <a:off x="685800" y="2712719"/>
              <a:ext cx="3310254" cy="0"/>
            </a:xfrm>
            <a:custGeom>
              <a:avLst/>
              <a:gdLst/>
              <a:ahLst/>
              <a:cxnLst/>
              <a:rect l="l" t="t" r="r" b="b"/>
              <a:pathLst>
                <a:path w="3310254">
                  <a:moveTo>
                    <a:pt x="0" y="0"/>
                  </a:moveTo>
                  <a:lnTo>
                    <a:pt x="1182624" y="0"/>
                  </a:lnTo>
                </a:path>
                <a:path w="3310254">
                  <a:moveTo>
                    <a:pt x="1338072" y="0"/>
                  </a:moveTo>
                  <a:lnTo>
                    <a:pt x="1944624" y="0"/>
                  </a:lnTo>
                </a:path>
                <a:path w="3310254">
                  <a:moveTo>
                    <a:pt x="2252472" y="0"/>
                  </a:moveTo>
                  <a:lnTo>
                    <a:pt x="3310128" y="0"/>
                  </a:lnTo>
                </a:path>
              </a:pathLst>
            </a:custGeom>
            <a:ln w="6096">
              <a:solidFill>
                <a:srgbClr val="000000"/>
              </a:solidFill>
            </a:ln>
          </p:spPr>
          <p:txBody>
            <a:bodyPr wrap="square" lIns="0" tIns="0" rIns="0" bIns="0" rtlCol="0"/>
            <a:lstStyle/>
            <a:p>
              <a:endParaRPr sz="4400"/>
            </a:p>
          </p:txBody>
        </p:sp>
        <p:sp>
          <p:nvSpPr>
            <p:cNvPr id="57444" name="object 47">
              <a:extLst>
                <a:ext uri="{FF2B5EF4-FFF2-40B4-BE49-F238E27FC236}">
                  <a16:creationId xmlns:a16="http://schemas.microsoft.com/office/drawing/2014/main" id="{1D0F8999-A2E5-68E4-F211-925E59983D4C}"/>
                </a:ext>
              </a:extLst>
            </p:cNvPr>
            <p:cNvSpPr/>
            <p:nvPr/>
          </p:nvSpPr>
          <p:spPr>
            <a:xfrm>
              <a:off x="3989832" y="2688335"/>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57445" name="object 48">
              <a:extLst>
                <a:ext uri="{FF2B5EF4-FFF2-40B4-BE49-F238E27FC236}">
                  <a16:creationId xmlns:a16="http://schemas.microsoft.com/office/drawing/2014/main" id="{6DC2E713-54B8-5571-E55D-712A99C9C5E7}"/>
                </a:ext>
              </a:extLst>
            </p:cNvPr>
            <p:cNvSpPr/>
            <p:nvPr/>
          </p:nvSpPr>
          <p:spPr>
            <a:xfrm>
              <a:off x="950975" y="2712719"/>
              <a:ext cx="2593975" cy="36830"/>
            </a:xfrm>
            <a:custGeom>
              <a:avLst/>
              <a:gdLst/>
              <a:ahLst/>
              <a:cxnLst/>
              <a:rect l="l" t="t" r="r" b="b"/>
              <a:pathLst>
                <a:path w="2593975" h="36830">
                  <a:moveTo>
                    <a:pt x="1676400" y="0"/>
                  </a:moveTo>
                  <a:lnTo>
                    <a:pt x="1679448" y="36575"/>
                  </a:lnTo>
                </a:path>
                <a:path w="2593975" h="36830">
                  <a:moveTo>
                    <a:pt x="2590800" y="0"/>
                  </a:moveTo>
                  <a:lnTo>
                    <a:pt x="2593848" y="36575"/>
                  </a:lnTo>
                </a:path>
                <a:path w="2593975" h="36830">
                  <a:moveTo>
                    <a:pt x="0" y="0"/>
                  </a:moveTo>
                  <a:lnTo>
                    <a:pt x="3048" y="36575"/>
                  </a:lnTo>
                </a:path>
                <a:path w="2593975" h="36830">
                  <a:moveTo>
                    <a:pt x="152400" y="0"/>
                  </a:moveTo>
                  <a:lnTo>
                    <a:pt x="155448" y="36575"/>
                  </a:lnTo>
                </a:path>
                <a:path w="2593975" h="36830">
                  <a:moveTo>
                    <a:pt x="304800" y="0"/>
                  </a:moveTo>
                  <a:lnTo>
                    <a:pt x="307848" y="36575"/>
                  </a:lnTo>
                </a:path>
                <a:path w="2593975" h="36830">
                  <a:moveTo>
                    <a:pt x="457200" y="0"/>
                  </a:moveTo>
                  <a:lnTo>
                    <a:pt x="460248" y="36575"/>
                  </a:lnTo>
                </a:path>
                <a:path w="2593975" h="36830">
                  <a:moveTo>
                    <a:pt x="609600" y="0"/>
                  </a:moveTo>
                  <a:lnTo>
                    <a:pt x="612648" y="36575"/>
                  </a:lnTo>
                </a:path>
                <a:path w="2593975" h="36830">
                  <a:moveTo>
                    <a:pt x="914400" y="0"/>
                  </a:moveTo>
                  <a:lnTo>
                    <a:pt x="917448" y="36575"/>
                  </a:lnTo>
                </a:path>
              </a:pathLst>
            </a:custGeom>
            <a:ln w="6096">
              <a:solidFill>
                <a:srgbClr val="000000"/>
              </a:solidFill>
            </a:ln>
          </p:spPr>
          <p:txBody>
            <a:bodyPr wrap="square" lIns="0" tIns="0" rIns="0" bIns="0" rtlCol="0"/>
            <a:lstStyle/>
            <a:p>
              <a:endParaRPr sz="4400"/>
            </a:p>
          </p:txBody>
        </p:sp>
        <p:sp>
          <p:nvSpPr>
            <p:cNvPr id="57446" name="object 49">
              <a:extLst>
                <a:ext uri="{FF2B5EF4-FFF2-40B4-BE49-F238E27FC236}">
                  <a16:creationId xmlns:a16="http://schemas.microsoft.com/office/drawing/2014/main" id="{1FECC2CF-8374-2FEC-5DD2-75A089998648}"/>
                </a:ext>
              </a:extLst>
            </p:cNvPr>
            <p:cNvSpPr/>
            <p:nvPr/>
          </p:nvSpPr>
          <p:spPr>
            <a:xfrm>
              <a:off x="2019300" y="2715767"/>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57447" name="object 50">
              <a:extLst>
                <a:ext uri="{FF2B5EF4-FFF2-40B4-BE49-F238E27FC236}">
                  <a16:creationId xmlns:a16="http://schemas.microsoft.com/office/drawing/2014/main" id="{51863056-50C3-55E5-92BB-090CBE74257B}"/>
                </a:ext>
              </a:extLst>
            </p:cNvPr>
            <p:cNvSpPr/>
            <p:nvPr/>
          </p:nvSpPr>
          <p:spPr>
            <a:xfrm>
              <a:off x="2170175" y="2712719"/>
              <a:ext cx="307975" cy="36830"/>
            </a:xfrm>
            <a:custGeom>
              <a:avLst/>
              <a:gdLst/>
              <a:ahLst/>
              <a:cxnLst/>
              <a:rect l="l" t="t" r="r" b="b"/>
              <a:pathLst>
                <a:path w="307975" h="36830">
                  <a:moveTo>
                    <a:pt x="0" y="0"/>
                  </a:moveTo>
                  <a:lnTo>
                    <a:pt x="3048" y="36575"/>
                  </a:lnTo>
                </a:path>
                <a:path w="307975" h="36830">
                  <a:moveTo>
                    <a:pt x="152400" y="0"/>
                  </a:moveTo>
                  <a:lnTo>
                    <a:pt x="155448" y="36575"/>
                  </a:lnTo>
                </a:path>
                <a:path w="307975" h="36830">
                  <a:moveTo>
                    <a:pt x="304800" y="0"/>
                  </a:moveTo>
                  <a:lnTo>
                    <a:pt x="307848" y="36575"/>
                  </a:lnTo>
                </a:path>
              </a:pathLst>
            </a:custGeom>
            <a:ln w="6096">
              <a:solidFill>
                <a:srgbClr val="000000"/>
              </a:solidFill>
            </a:ln>
          </p:spPr>
          <p:txBody>
            <a:bodyPr wrap="square" lIns="0" tIns="0" rIns="0" bIns="0" rtlCol="0"/>
            <a:lstStyle/>
            <a:p>
              <a:endParaRPr sz="4400"/>
            </a:p>
          </p:txBody>
        </p:sp>
        <p:sp>
          <p:nvSpPr>
            <p:cNvPr id="57448" name="object 51">
              <a:extLst>
                <a:ext uri="{FF2B5EF4-FFF2-40B4-BE49-F238E27FC236}">
                  <a16:creationId xmlns:a16="http://schemas.microsoft.com/office/drawing/2014/main" id="{D7C2C3E8-3454-6EA2-8BB0-FF313F12B8FA}"/>
                </a:ext>
              </a:extLst>
            </p:cNvPr>
            <p:cNvSpPr/>
            <p:nvPr/>
          </p:nvSpPr>
          <p:spPr>
            <a:xfrm>
              <a:off x="2781300" y="2715767"/>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57449" name="object 52">
              <a:extLst>
                <a:ext uri="{FF2B5EF4-FFF2-40B4-BE49-F238E27FC236}">
                  <a16:creationId xmlns:a16="http://schemas.microsoft.com/office/drawing/2014/main" id="{B75DFFAD-7A4A-BB8C-3530-C3E07C0C37FE}"/>
                </a:ext>
              </a:extLst>
            </p:cNvPr>
            <p:cNvSpPr/>
            <p:nvPr/>
          </p:nvSpPr>
          <p:spPr>
            <a:xfrm>
              <a:off x="3084576" y="2712719"/>
              <a:ext cx="765175" cy="36830"/>
            </a:xfrm>
            <a:custGeom>
              <a:avLst/>
              <a:gdLst/>
              <a:ahLst/>
              <a:cxnLst/>
              <a:rect l="l" t="t" r="r" b="b"/>
              <a:pathLst>
                <a:path w="765175" h="36830">
                  <a:moveTo>
                    <a:pt x="0" y="0"/>
                  </a:moveTo>
                  <a:lnTo>
                    <a:pt x="3048" y="36575"/>
                  </a:lnTo>
                </a:path>
                <a:path w="765175" h="36830">
                  <a:moveTo>
                    <a:pt x="152400" y="0"/>
                  </a:moveTo>
                  <a:lnTo>
                    <a:pt x="155448" y="36575"/>
                  </a:lnTo>
                </a:path>
                <a:path w="765175" h="36830">
                  <a:moveTo>
                    <a:pt x="304800" y="0"/>
                  </a:moveTo>
                  <a:lnTo>
                    <a:pt x="307848" y="36575"/>
                  </a:lnTo>
                </a:path>
                <a:path w="765175" h="36830">
                  <a:moveTo>
                    <a:pt x="762000" y="0"/>
                  </a:moveTo>
                  <a:lnTo>
                    <a:pt x="765048" y="36575"/>
                  </a:lnTo>
                </a:path>
                <a:path w="765175" h="36830">
                  <a:moveTo>
                    <a:pt x="609600" y="0"/>
                  </a:moveTo>
                  <a:lnTo>
                    <a:pt x="612648" y="36575"/>
                  </a:lnTo>
                </a:path>
              </a:pathLst>
            </a:custGeom>
            <a:ln w="6096">
              <a:solidFill>
                <a:srgbClr val="000000"/>
              </a:solidFill>
            </a:ln>
          </p:spPr>
          <p:txBody>
            <a:bodyPr wrap="square" lIns="0" tIns="0" rIns="0" bIns="0" rtlCol="0"/>
            <a:lstStyle/>
            <a:p>
              <a:endParaRPr sz="4400"/>
            </a:p>
          </p:txBody>
        </p:sp>
        <p:sp>
          <p:nvSpPr>
            <p:cNvPr id="57450" name="object 53">
              <a:extLst>
                <a:ext uri="{FF2B5EF4-FFF2-40B4-BE49-F238E27FC236}">
                  <a16:creationId xmlns:a16="http://schemas.microsoft.com/office/drawing/2014/main" id="{A9D0DD7C-D27A-83D0-EA46-3EF2FB9D8454}"/>
                </a:ext>
              </a:extLst>
            </p:cNvPr>
            <p:cNvSpPr/>
            <p:nvPr/>
          </p:nvSpPr>
          <p:spPr>
            <a:xfrm>
              <a:off x="3840479" y="2407921"/>
              <a:ext cx="18415" cy="304800"/>
            </a:xfrm>
            <a:custGeom>
              <a:avLst/>
              <a:gdLst/>
              <a:ahLst/>
              <a:cxnLst/>
              <a:rect l="l" t="t" r="r" b="b"/>
              <a:pathLst>
                <a:path w="18414" h="304800">
                  <a:moveTo>
                    <a:pt x="18287" y="0"/>
                  </a:moveTo>
                  <a:lnTo>
                    <a:pt x="3048" y="0"/>
                  </a:lnTo>
                  <a:lnTo>
                    <a:pt x="0" y="304798"/>
                  </a:lnTo>
                  <a:lnTo>
                    <a:pt x="15239" y="304798"/>
                  </a:lnTo>
                  <a:lnTo>
                    <a:pt x="18287" y="0"/>
                  </a:lnTo>
                  <a:close/>
                </a:path>
              </a:pathLst>
            </a:custGeom>
            <a:solidFill>
              <a:srgbClr val="0000FF"/>
            </a:solidFill>
          </p:spPr>
          <p:txBody>
            <a:bodyPr wrap="square" lIns="0" tIns="0" rIns="0" bIns="0" rtlCol="0"/>
            <a:lstStyle/>
            <a:p>
              <a:endParaRPr sz="4400"/>
            </a:p>
          </p:txBody>
        </p:sp>
      </p:grpSp>
      <p:sp>
        <p:nvSpPr>
          <p:cNvPr id="57416" name="object 54">
            <a:extLst>
              <a:ext uri="{FF2B5EF4-FFF2-40B4-BE49-F238E27FC236}">
                <a16:creationId xmlns:a16="http://schemas.microsoft.com/office/drawing/2014/main" id="{65F207AB-BD0A-AAEE-7101-EA70B815B7B5}"/>
              </a:ext>
            </a:extLst>
          </p:cNvPr>
          <p:cNvSpPr txBox="1"/>
          <p:nvPr/>
        </p:nvSpPr>
        <p:spPr>
          <a:xfrm>
            <a:off x="6568550" y="5751403"/>
            <a:ext cx="136312"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57432" name="object 57">
            <a:extLst>
              <a:ext uri="{FF2B5EF4-FFF2-40B4-BE49-F238E27FC236}">
                <a16:creationId xmlns:a16="http://schemas.microsoft.com/office/drawing/2014/main" id="{DCF438EA-ECF7-5A9D-271D-2F10E032F23C}"/>
              </a:ext>
            </a:extLst>
          </p:cNvPr>
          <p:cNvSpPr/>
          <p:nvPr/>
        </p:nvSpPr>
        <p:spPr>
          <a:xfrm>
            <a:off x="11697267" y="3581400"/>
            <a:ext cx="30644" cy="507208"/>
          </a:xfrm>
          <a:custGeom>
            <a:avLst/>
            <a:gdLst/>
            <a:ahLst/>
            <a:cxnLst/>
            <a:rect l="l" t="t" r="r" b="b"/>
            <a:pathLst>
              <a:path w="18414" h="304800">
                <a:moveTo>
                  <a:pt x="18287" y="0"/>
                </a:moveTo>
                <a:lnTo>
                  <a:pt x="3048" y="0"/>
                </a:lnTo>
                <a:lnTo>
                  <a:pt x="0" y="304798"/>
                </a:lnTo>
                <a:lnTo>
                  <a:pt x="15239" y="304800"/>
                </a:lnTo>
                <a:lnTo>
                  <a:pt x="18287" y="0"/>
                </a:lnTo>
                <a:close/>
              </a:path>
            </a:pathLst>
          </a:custGeom>
          <a:solidFill>
            <a:srgbClr val="0000FF"/>
          </a:solidFill>
        </p:spPr>
        <p:txBody>
          <a:bodyPr wrap="square" lIns="0" tIns="0" rIns="0" bIns="0" rtlCol="0"/>
          <a:lstStyle/>
          <a:p>
            <a:endParaRPr sz="4400"/>
          </a:p>
        </p:txBody>
      </p:sp>
      <p:sp>
        <p:nvSpPr>
          <p:cNvPr id="57433" name="object 58">
            <a:extLst>
              <a:ext uri="{FF2B5EF4-FFF2-40B4-BE49-F238E27FC236}">
                <a16:creationId xmlns:a16="http://schemas.microsoft.com/office/drawing/2014/main" id="{5374A12F-8856-E4AC-C98B-56A817A96531}"/>
              </a:ext>
            </a:extLst>
          </p:cNvPr>
          <p:cNvSpPr/>
          <p:nvPr/>
        </p:nvSpPr>
        <p:spPr>
          <a:xfrm>
            <a:off x="7908424" y="3895867"/>
            <a:ext cx="512491" cy="198657"/>
          </a:xfrm>
          <a:custGeom>
            <a:avLst/>
            <a:gdLst/>
            <a:ahLst/>
            <a:cxnLst/>
            <a:rect l="l" t="t" r="r" b="b"/>
            <a:pathLst>
              <a:path w="307975" h="119380">
                <a:moveTo>
                  <a:pt x="307847" y="0"/>
                </a:moveTo>
                <a:lnTo>
                  <a:pt x="0" y="0"/>
                </a:lnTo>
                <a:lnTo>
                  <a:pt x="0" y="118872"/>
                </a:lnTo>
                <a:lnTo>
                  <a:pt x="307847" y="118872"/>
                </a:lnTo>
                <a:lnTo>
                  <a:pt x="307847" y="0"/>
                </a:lnTo>
                <a:close/>
              </a:path>
            </a:pathLst>
          </a:custGeom>
          <a:solidFill>
            <a:srgbClr val="00CC99"/>
          </a:solidFill>
        </p:spPr>
        <p:txBody>
          <a:bodyPr wrap="square" lIns="0" tIns="0" rIns="0" bIns="0" rtlCol="0"/>
          <a:lstStyle/>
          <a:p>
            <a:endParaRPr sz="4400"/>
          </a:p>
        </p:txBody>
      </p:sp>
      <p:sp>
        <p:nvSpPr>
          <p:cNvPr id="57434" name="object 59">
            <a:extLst>
              <a:ext uri="{FF2B5EF4-FFF2-40B4-BE49-F238E27FC236}">
                <a16:creationId xmlns:a16="http://schemas.microsoft.com/office/drawing/2014/main" id="{7678BDD3-CB32-7AB0-8F9F-CDE301D4474A}"/>
              </a:ext>
            </a:extLst>
          </p:cNvPr>
          <p:cNvSpPr/>
          <p:nvPr/>
        </p:nvSpPr>
        <p:spPr>
          <a:xfrm>
            <a:off x="7908424" y="3895867"/>
            <a:ext cx="512491" cy="198657"/>
          </a:xfrm>
          <a:custGeom>
            <a:avLst/>
            <a:gdLst/>
            <a:ahLst/>
            <a:cxnLst/>
            <a:rect l="l" t="t" r="r" b="b"/>
            <a:pathLst>
              <a:path w="307975" h="119380">
                <a:moveTo>
                  <a:pt x="0" y="118872"/>
                </a:moveTo>
                <a:lnTo>
                  <a:pt x="307847" y="118872"/>
                </a:lnTo>
                <a:lnTo>
                  <a:pt x="3078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5" name="object 60">
            <a:extLst>
              <a:ext uri="{FF2B5EF4-FFF2-40B4-BE49-F238E27FC236}">
                <a16:creationId xmlns:a16="http://schemas.microsoft.com/office/drawing/2014/main" id="{C25DD78E-31FD-150B-D8FA-C31488A3CB37}"/>
              </a:ext>
            </a:extLst>
          </p:cNvPr>
          <p:cNvSpPr/>
          <p:nvPr/>
        </p:nvSpPr>
        <p:spPr>
          <a:xfrm>
            <a:off x="9176444" y="3895867"/>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36" name="object 61">
            <a:extLst>
              <a:ext uri="{FF2B5EF4-FFF2-40B4-BE49-F238E27FC236}">
                <a16:creationId xmlns:a16="http://schemas.microsoft.com/office/drawing/2014/main" id="{F61A68E5-4484-BB38-F85D-BDB3E5A453EF}"/>
              </a:ext>
            </a:extLst>
          </p:cNvPr>
          <p:cNvSpPr/>
          <p:nvPr/>
        </p:nvSpPr>
        <p:spPr>
          <a:xfrm>
            <a:off x="9176444" y="3895867"/>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18" name="object 64">
            <a:extLst>
              <a:ext uri="{FF2B5EF4-FFF2-40B4-BE49-F238E27FC236}">
                <a16:creationId xmlns:a16="http://schemas.microsoft.com/office/drawing/2014/main" id="{1E127B48-4F5B-5361-982C-41E9535248E9}"/>
              </a:ext>
            </a:extLst>
          </p:cNvPr>
          <p:cNvSpPr txBox="1"/>
          <p:nvPr/>
        </p:nvSpPr>
        <p:spPr>
          <a:xfrm>
            <a:off x="8531445" y="4924654"/>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40</a:t>
            </a:r>
            <a:endParaRPr sz="1600">
              <a:latin typeface="Times New Roman"/>
              <a:cs typeface="Times New Roman"/>
            </a:endParaRPr>
          </a:p>
        </p:txBody>
      </p:sp>
      <p:sp>
        <p:nvSpPr>
          <p:cNvPr id="57419" name="object 65">
            <a:extLst>
              <a:ext uri="{FF2B5EF4-FFF2-40B4-BE49-F238E27FC236}">
                <a16:creationId xmlns:a16="http://schemas.microsoft.com/office/drawing/2014/main" id="{37E2B499-B05B-05ED-61F9-84D3F7489B6C}"/>
              </a:ext>
            </a:extLst>
          </p:cNvPr>
          <p:cNvSpPr txBox="1"/>
          <p:nvPr/>
        </p:nvSpPr>
        <p:spPr>
          <a:xfrm>
            <a:off x="10560276" y="4990591"/>
            <a:ext cx="230357"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80</a:t>
            </a:r>
            <a:endParaRPr sz="1600">
              <a:latin typeface="Times New Roman"/>
              <a:cs typeface="Times New Roman"/>
            </a:endParaRPr>
          </a:p>
        </p:txBody>
      </p:sp>
      <p:sp>
        <p:nvSpPr>
          <p:cNvPr id="57424" name="object 67">
            <a:extLst>
              <a:ext uri="{FF2B5EF4-FFF2-40B4-BE49-F238E27FC236}">
                <a16:creationId xmlns:a16="http://schemas.microsoft.com/office/drawing/2014/main" id="{55D61FDC-7E78-3217-F934-B74B33656207}"/>
              </a:ext>
            </a:extLst>
          </p:cNvPr>
          <p:cNvSpPr/>
          <p:nvPr/>
        </p:nvSpPr>
        <p:spPr>
          <a:xfrm>
            <a:off x="8669234"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5" name="object 68">
            <a:extLst>
              <a:ext uri="{FF2B5EF4-FFF2-40B4-BE49-F238E27FC236}">
                <a16:creationId xmlns:a16="http://schemas.microsoft.com/office/drawing/2014/main" id="{68F7F24E-A53A-DCC1-7955-64D84D699D95}"/>
              </a:ext>
            </a:extLst>
          </p:cNvPr>
          <p:cNvSpPr/>
          <p:nvPr/>
        </p:nvSpPr>
        <p:spPr>
          <a:xfrm>
            <a:off x="8669234"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6" name="object 69">
            <a:extLst>
              <a:ext uri="{FF2B5EF4-FFF2-40B4-BE49-F238E27FC236}">
                <a16:creationId xmlns:a16="http://schemas.microsoft.com/office/drawing/2014/main" id="{DEBE07A6-4B4A-A5F9-92A5-A161B9ACB4CB}"/>
              </a:ext>
            </a:extLst>
          </p:cNvPr>
          <p:cNvSpPr/>
          <p:nvPr/>
        </p:nvSpPr>
        <p:spPr>
          <a:xfrm>
            <a:off x="10698480" y="4722616"/>
            <a:ext cx="512491" cy="193373"/>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FFFF00"/>
          </a:solidFill>
        </p:spPr>
        <p:txBody>
          <a:bodyPr wrap="square" lIns="0" tIns="0" rIns="0" bIns="0" rtlCol="0"/>
          <a:lstStyle/>
          <a:p>
            <a:endParaRPr sz="4400"/>
          </a:p>
        </p:txBody>
      </p:sp>
      <p:sp>
        <p:nvSpPr>
          <p:cNvPr id="57427" name="object 70">
            <a:extLst>
              <a:ext uri="{FF2B5EF4-FFF2-40B4-BE49-F238E27FC236}">
                <a16:creationId xmlns:a16="http://schemas.microsoft.com/office/drawing/2014/main" id="{4928AF0E-910D-C072-4196-54C8B6D9C7CA}"/>
              </a:ext>
            </a:extLst>
          </p:cNvPr>
          <p:cNvSpPr/>
          <p:nvPr/>
        </p:nvSpPr>
        <p:spPr>
          <a:xfrm>
            <a:off x="10698480" y="4722616"/>
            <a:ext cx="512491" cy="193373"/>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7428" name="object 71">
            <a:extLst>
              <a:ext uri="{FF2B5EF4-FFF2-40B4-BE49-F238E27FC236}">
                <a16:creationId xmlns:a16="http://schemas.microsoft.com/office/drawing/2014/main" id="{9CC22DDD-6EAD-E2AF-3C90-C4D648EE6CB7}"/>
              </a:ext>
            </a:extLst>
          </p:cNvPr>
          <p:cNvSpPr/>
          <p:nvPr/>
        </p:nvSpPr>
        <p:spPr>
          <a:xfrm>
            <a:off x="8415630" y="5544293"/>
            <a:ext cx="258887" cy="198656"/>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FF0000"/>
          </a:solidFill>
        </p:spPr>
        <p:txBody>
          <a:bodyPr wrap="square" lIns="0" tIns="0" rIns="0" bIns="0" rtlCol="0"/>
          <a:lstStyle/>
          <a:p>
            <a:endParaRPr sz="4400"/>
          </a:p>
        </p:txBody>
      </p:sp>
      <p:sp>
        <p:nvSpPr>
          <p:cNvPr id="57429" name="object 72">
            <a:extLst>
              <a:ext uri="{FF2B5EF4-FFF2-40B4-BE49-F238E27FC236}">
                <a16:creationId xmlns:a16="http://schemas.microsoft.com/office/drawing/2014/main" id="{1B1F2A2B-0E5B-4345-829F-8BA1505633A7}"/>
              </a:ext>
            </a:extLst>
          </p:cNvPr>
          <p:cNvSpPr/>
          <p:nvPr/>
        </p:nvSpPr>
        <p:spPr>
          <a:xfrm>
            <a:off x="8415630" y="5544293"/>
            <a:ext cx="258887" cy="198656"/>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30" name="object 73">
            <a:extLst>
              <a:ext uri="{FF2B5EF4-FFF2-40B4-BE49-F238E27FC236}">
                <a16:creationId xmlns:a16="http://schemas.microsoft.com/office/drawing/2014/main" id="{32F1AB01-F183-7A01-43B5-2A71551CB06D}"/>
              </a:ext>
            </a:extLst>
          </p:cNvPr>
          <p:cNvSpPr/>
          <p:nvPr/>
        </p:nvSpPr>
        <p:spPr>
          <a:xfrm>
            <a:off x="9683650" y="5544293"/>
            <a:ext cx="512491" cy="198656"/>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FF0000"/>
          </a:solidFill>
        </p:spPr>
        <p:txBody>
          <a:bodyPr wrap="square" lIns="0" tIns="0" rIns="0" bIns="0" rtlCol="0"/>
          <a:lstStyle/>
          <a:p>
            <a:endParaRPr sz="4400"/>
          </a:p>
        </p:txBody>
      </p:sp>
      <p:sp>
        <p:nvSpPr>
          <p:cNvPr id="57431" name="object 74">
            <a:extLst>
              <a:ext uri="{FF2B5EF4-FFF2-40B4-BE49-F238E27FC236}">
                <a16:creationId xmlns:a16="http://schemas.microsoft.com/office/drawing/2014/main" id="{1752C4C7-9BE9-F775-132F-B632B23F3AEA}"/>
              </a:ext>
            </a:extLst>
          </p:cNvPr>
          <p:cNvSpPr/>
          <p:nvPr/>
        </p:nvSpPr>
        <p:spPr>
          <a:xfrm>
            <a:off x="9683650" y="5544293"/>
            <a:ext cx="512491" cy="198656"/>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21" name="object 75">
            <a:extLst>
              <a:ext uri="{FF2B5EF4-FFF2-40B4-BE49-F238E27FC236}">
                <a16:creationId xmlns:a16="http://schemas.microsoft.com/office/drawing/2014/main" id="{F8DFC827-12BF-CEAA-2107-C9307679D99A}"/>
              </a:ext>
            </a:extLst>
          </p:cNvPr>
          <p:cNvSpPr txBox="1"/>
          <p:nvPr/>
        </p:nvSpPr>
        <p:spPr>
          <a:xfrm>
            <a:off x="11513827" y="5751403"/>
            <a:ext cx="326515"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100</a:t>
            </a:r>
            <a:endParaRPr sz="1600">
              <a:latin typeface="Times New Roman"/>
              <a:cs typeface="Times New Roman"/>
            </a:endParaRPr>
          </a:p>
        </p:txBody>
      </p:sp>
      <p:sp>
        <p:nvSpPr>
          <p:cNvPr id="57422" name="object 40">
            <a:extLst>
              <a:ext uri="{FF2B5EF4-FFF2-40B4-BE49-F238E27FC236}">
                <a16:creationId xmlns:a16="http://schemas.microsoft.com/office/drawing/2014/main" id="{2998AF29-D126-F33D-629A-A68DE390254B}"/>
              </a:ext>
            </a:extLst>
          </p:cNvPr>
          <p:cNvSpPr txBox="1"/>
          <p:nvPr/>
        </p:nvSpPr>
        <p:spPr>
          <a:xfrm>
            <a:off x="6096000" y="5443424"/>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3</a:t>
            </a:r>
            <a:endParaRPr sz="2400" baseline="-7936" dirty="0">
              <a:latin typeface="Times New Roman"/>
              <a:cs typeface="Times New Roman"/>
            </a:endParaRPr>
          </a:p>
        </p:txBody>
      </p:sp>
      <p:sp>
        <p:nvSpPr>
          <p:cNvPr id="57423" name="object 40">
            <a:extLst>
              <a:ext uri="{FF2B5EF4-FFF2-40B4-BE49-F238E27FC236}">
                <a16:creationId xmlns:a16="http://schemas.microsoft.com/office/drawing/2014/main" id="{C19A54F1-705C-AC82-5DAA-7579B5245FC1}"/>
              </a:ext>
            </a:extLst>
          </p:cNvPr>
          <p:cNvSpPr txBox="1"/>
          <p:nvPr/>
        </p:nvSpPr>
        <p:spPr>
          <a:xfrm>
            <a:off x="6096000" y="3772715"/>
            <a:ext cx="423730" cy="444351"/>
          </a:xfrm>
          <a:prstGeom prst="rect">
            <a:avLst/>
          </a:prstGeom>
        </p:spPr>
        <p:txBody>
          <a:bodyPr vert="horz" wrap="square" lIns="0" tIns="13335" rIns="0" bIns="0" rtlCol="0">
            <a:spAutoFit/>
          </a:bodyPr>
          <a:lstStyle/>
          <a:p>
            <a:pPr marL="38100">
              <a:lnSpc>
                <a:spcPct val="100000"/>
              </a:lnSpc>
              <a:spcBef>
                <a:spcPts val="105"/>
              </a:spcBef>
            </a:pPr>
            <a:r>
              <a:rPr sz="2800" spc="-25" dirty="0">
                <a:latin typeface="Symbol"/>
                <a:cs typeface="Symbol"/>
              </a:rPr>
              <a:t></a:t>
            </a:r>
            <a:r>
              <a:rPr lang="en-GB" sz="2400" spc="-37" baseline="-7936" dirty="0">
                <a:latin typeface="Times New Roman"/>
                <a:cs typeface="Times New Roman"/>
              </a:rPr>
              <a:t>1</a:t>
            </a:r>
            <a:endParaRPr sz="2400" baseline="-7936" dirty="0">
              <a:latin typeface="Times New Roman"/>
              <a:cs typeface="Times New Roman"/>
            </a:endParaRPr>
          </a:p>
        </p:txBody>
      </p:sp>
      <p:cxnSp>
        <p:nvCxnSpPr>
          <p:cNvPr id="57481" name="Straight Arrow Connector 57480">
            <a:extLst>
              <a:ext uri="{FF2B5EF4-FFF2-40B4-BE49-F238E27FC236}">
                <a16:creationId xmlns:a16="http://schemas.microsoft.com/office/drawing/2014/main" id="{656F474C-CC8C-5D4F-C668-E3B5EDB27EB4}"/>
              </a:ext>
            </a:extLst>
          </p:cNvPr>
          <p:cNvCxnSpPr>
            <a:cxnSpLocks/>
          </p:cNvCxnSpPr>
          <p:nvPr/>
        </p:nvCxnSpPr>
        <p:spPr bwMode="auto">
          <a:xfrm>
            <a:off x="7399020" y="43665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4" name="Straight Arrow Connector 57483">
            <a:extLst>
              <a:ext uri="{FF2B5EF4-FFF2-40B4-BE49-F238E27FC236}">
                <a16:creationId xmlns:a16="http://schemas.microsoft.com/office/drawing/2014/main" id="{82954391-2FF3-AFCC-C6C0-E84BBC93F20B}"/>
              </a:ext>
            </a:extLst>
          </p:cNvPr>
          <p:cNvCxnSpPr>
            <a:cxnSpLocks/>
          </p:cNvCxnSpPr>
          <p:nvPr/>
        </p:nvCxnSpPr>
        <p:spPr bwMode="auto">
          <a:xfrm>
            <a:off x="9411880" y="43665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cxnSp>
        <p:nvCxnSpPr>
          <p:cNvPr id="57485" name="Straight Arrow Connector 57484">
            <a:extLst>
              <a:ext uri="{FF2B5EF4-FFF2-40B4-BE49-F238E27FC236}">
                <a16:creationId xmlns:a16="http://schemas.microsoft.com/office/drawing/2014/main" id="{2F54000E-A20F-F4F9-B35F-3FD20DA08B28}"/>
              </a:ext>
            </a:extLst>
          </p:cNvPr>
          <p:cNvCxnSpPr>
            <a:cxnSpLocks/>
          </p:cNvCxnSpPr>
          <p:nvPr/>
        </p:nvCxnSpPr>
        <p:spPr bwMode="auto">
          <a:xfrm>
            <a:off x="11449664" y="4366511"/>
            <a:ext cx="0" cy="569059"/>
          </a:xfrm>
          <a:prstGeom prst="straightConnector1">
            <a:avLst/>
          </a:prstGeom>
          <a:ln w="19050">
            <a:solidFill>
              <a:srgbClr val="FF0000"/>
            </a:solidFill>
            <a:headEnd type="none" w="med" len="med"/>
            <a:tailEnd type="triangle"/>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1">
            <a:schemeClr val="dk1"/>
          </a:lnRef>
          <a:fillRef idx="0">
            <a:schemeClr val="dk1"/>
          </a:fillRef>
          <a:effectRef idx="0">
            <a:schemeClr val="dk1"/>
          </a:effectRef>
          <a:fontRef idx="minor">
            <a:schemeClr val="tx1"/>
          </a:fontRef>
        </p:style>
      </p:cxnSp>
      <p:sp>
        <p:nvSpPr>
          <p:cNvPr id="57489" name="object 5">
            <a:extLst>
              <a:ext uri="{FF2B5EF4-FFF2-40B4-BE49-F238E27FC236}">
                <a16:creationId xmlns:a16="http://schemas.microsoft.com/office/drawing/2014/main" id="{7D8D6E53-6935-16BB-AD18-275BFCC4EFB3}"/>
              </a:ext>
            </a:extLst>
          </p:cNvPr>
          <p:cNvSpPr/>
          <p:nvPr/>
        </p:nvSpPr>
        <p:spPr>
          <a:xfrm>
            <a:off x="11197562" y="3884245"/>
            <a:ext cx="512491" cy="198657"/>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99"/>
          </a:solidFill>
        </p:spPr>
        <p:txBody>
          <a:bodyPr wrap="square" lIns="0" tIns="0" rIns="0" bIns="0" rtlCol="0"/>
          <a:lstStyle/>
          <a:p>
            <a:endParaRPr sz="4400"/>
          </a:p>
        </p:txBody>
      </p:sp>
      <p:sp>
        <p:nvSpPr>
          <p:cNvPr id="57490" name="object 6">
            <a:extLst>
              <a:ext uri="{FF2B5EF4-FFF2-40B4-BE49-F238E27FC236}">
                <a16:creationId xmlns:a16="http://schemas.microsoft.com/office/drawing/2014/main" id="{6E0424EA-D8CB-4016-7A7B-20D678EAF59F}"/>
              </a:ext>
            </a:extLst>
          </p:cNvPr>
          <p:cNvSpPr/>
          <p:nvPr/>
        </p:nvSpPr>
        <p:spPr>
          <a:xfrm>
            <a:off x="11197562" y="3884245"/>
            <a:ext cx="512491" cy="198657"/>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7491" name="object 10">
            <a:extLst>
              <a:ext uri="{FF2B5EF4-FFF2-40B4-BE49-F238E27FC236}">
                <a16:creationId xmlns:a16="http://schemas.microsoft.com/office/drawing/2014/main" id="{9E818F7A-633A-64D0-0400-264AC18694B4}"/>
              </a:ext>
            </a:extLst>
          </p:cNvPr>
          <p:cNvSpPr/>
          <p:nvPr/>
        </p:nvSpPr>
        <p:spPr>
          <a:xfrm>
            <a:off x="11192492" y="4076985"/>
            <a:ext cx="5283" cy="61288"/>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endParaRPr sz="4400"/>
          </a:p>
        </p:txBody>
      </p:sp>
      <p:sp>
        <p:nvSpPr>
          <p:cNvPr id="57470" name="object 24">
            <a:extLst>
              <a:ext uri="{FF2B5EF4-FFF2-40B4-BE49-F238E27FC236}">
                <a16:creationId xmlns:a16="http://schemas.microsoft.com/office/drawing/2014/main" id="{E571B8BF-676D-2C05-FCDB-66AA93AF9290}"/>
              </a:ext>
            </a:extLst>
          </p:cNvPr>
          <p:cNvSpPr/>
          <p:nvPr/>
        </p:nvSpPr>
        <p:spPr>
          <a:xfrm>
            <a:off x="6447666" y="4910284"/>
            <a:ext cx="5508487" cy="0"/>
          </a:xfrm>
          <a:custGeom>
            <a:avLst/>
            <a:gdLst/>
            <a:ahLst/>
            <a:cxnLst/>
            <a:rect l="l" t="t" r="r" b="b"/>
            <a:pathLst>
              <a:path w="3310254">
                <a:moveTo>
                  <a:pt x="0" y="0"/>
                </a:moveTo>
                <a:lnTo>
                  <a:pt x="1335024" y="0"/>
                </a:lnTo>
              </a:path>
              <a:path w="3310254">
                <a:moveTo>
                  <a:pt x="3014472" y="0"/>
                </a:moveTo>
                <a:lnTo>
                  <a:pt x="3310128" y="0"/>
                </a:lnTo>
              </a:path>
              <a:path w="3310254">
                <a:moveTo>
                  <a:pt x="1642872" y="0"/>
                </a:moveTo>
                <a:lnTo>
                  <a:pt x="2706624" y="0"/>
                </a:lnTo>
              </a:path>
            </a:pathLst>
          </a:custGeom>
          <a:ln w="6096">
            <a:solidFill>
              <a:srgbClr val="000000"/>
            </a:solidFill>
          </a:ln>
        </p:spPr>
        <p:txBody>
          <a:bodyPr wrap="square" lIns="0" tIns="0" rIns="0" bIns="0" rtlCol="0"/>
          <a:lstStyle/>
          <a:p>
            <a:endParaRPr sz="4400"/>
          </a:p>
        </p:txBody>
      </p:sp>
      <p:sp>
        <p:nvSpPr>
          <p:cNvPr id="57458" name="object 12">
            <a:extLst>
              <a:ext uri="{FF2B5EF4-FFF2-40B4-BE49-F238E27FC236}">
                <a16:creationId xmlns:a16="http://schemas.microsoft.com/office/drawing/2014/main" id="{D80B99AA-D1EC-1C98-26EA-D7D27603619A}"/>
              </a:ext>
            </a:extLst>
          </p:cNvPr>
          <p:cNvSpPr/>
          <p:nvPr/>
        </p:nvSpPr>
        <p:spPr>
          <a:xfrm>
            <a:off x="6447666" y="4088607"/>
            <a:ext cx="5508487" cy="0"/>
          </a:xfrm>
          <a:custGeom>
            <a:avLst/>
            <a:gdLst/>
            <a:ahLst/>
            <a:cxnLst/>
            <a:rect l="l" t="t" r="r" b="b"/>
            <a:pathLst>
              <a:path w="3310254">
                <a:moveTo>
                  <a:pt x="1947672" y="0"/>
                </a:moveTo>
                <a:lnTo>
                  <a:pt x="2401824" y="0"/>
                </a:lnTo>
              </a:path>
              <a:path w="3310254">
                <a:moveTo>
                  <a:pt x="1185671" y="0"/>
                </a:moveTo>
                <a:lnTo>
                  <a:pt x="1639824" y="0"/>
                </a:lnTo>
              </a:path>
              <a:path w="3310254">
                <a:moveTo>
                  <a:pt x="0" y="0"/>
                </a:moveTo>
                <a:lnTo>
                  <a:pt x="877824" y="0"/>
                </a:lnTo>
              </a:path>
              <a:path w="3310254">
                <a:moveTo>
                  <a:pt x="2709672" y="0"/>
                </a:moveTo>
                <a:lnTo>
                  <a:pt x="3310128" y="0"/>
                </a:lnTo>
              </a:path>
            </a:pathLst>
          </a:custGeom>
          <a:ln w="6096">
            <a:solidFill>
              <a:srgbClr val="000000"/>
            </a:solidFill>
          </a:ln>
        </p:spPr>
        <p:txBody>
          <a:bodyPr wrap="square" lIns="0" tIns="0" rIns="0" bIns="0" rtlCol="0"/>
          <a:lstStyle/>
          <a:p>
            <a:endParaRPr sz="4400"/>
          </a:p>
        </p:txBody>
      </p:sp>
      <p:cxnSp>
        <p:nvCxnSpPr>
          <p:cNvPr id="57495" name="Straight Connector 57494">
            <a:extLst>
              <a:ext uri="{FF2B5EF4-FFF2-40B4-BE49-F238E27FC236}">
                <a16:creationId xmlns:a16="http://schemas.microsoft.com/office/drawing/2014/main" id="{E1ED728F-8D8A-E51E-7CF4-89CAB12E7AAF}"/>
              </a:ext>
            </a:extLst>
          </p:cNvPr>
          <p:cNvCxnSpPr/>
          <p:nvPr/>
        </p:nvCxnSpPr>
        <p:spPr bwMode="auto">
          <a:xfrm>
            <a:off x="10376730" y="4090411"/>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p:cxnSp>
        <p:nvCxnSpPr>
          <p:cNvPr id="57496" name="Straight Connector 57495">
            <a:extLst>
              <a:ext uri="{FF2B5EF4-FFF2-40B4-BE49-F238E27FC236}">
                <a16:creationId xmlns:a16="http://schemas.microsoft.com/office/drawing/2014/main" id="{FB34DE08-DBA9-7B5B-E87C-C5EF347B3736}"/>
              </a:ext>
            </a:extLst>
          </p:cNvPr>
          <p:cNvCxnSpPr/>
          <p:nvPr/>
        </p:nvCxnSpPr>
        <p:spPr bwMode="auto">
          <a:xfrm>
            <a:off x="10949136" y="4910284"/>
            <a:ext cx="673529" cy="0"/>
          </a:xfrm>
          <a:prstGeom prst="line">
            <a:avLst/>
          </a:prstGeom>
          <a:ln w="6096">
            <a:solidFill>
              <a:srgbClr val="000000"/>
            </a:solidFill>
          </a:ln>
          <a:extLst>
            <a:ext uri="{AF507438-7753-43e0-B8FC-AC1667EBCBE1}">
              <a14:hiddenEffects xmlns:a14="http://schemas.microsoft.com/office/drawing/2010/main" xmlns="">
                <a:effectLst>
                  <a:outerShdw dist="35921" dir="2700000" algn="ctr" rotWithShape="0">
                    <a:schemeClr val="bg2"/>
                  </a:outerShdw>
                </a:effectLst>
              </a14:hiddenEffects>
            </a:ext>
          </a:extLst>
        </p:spPr>
      </p:cxn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40C15038-7657-3D73-3A88-65C5AFE8D45E}"/>
                  </a:ext>
                </a:extLst>
              </p:cNvPr>
              <p:cNvSpPr txBox="1"/>
              <p:nvPr/>
            </p:nvSpPr>
            <p:spPr>
              <a:xfrm>
                <a:off x="7544536" y="3083171"/>
                <a:ext cx="3829420" cy="400110"/>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RM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40)</m:t>
                    </m:r>
                  </m:oMath>
                </a14:m>
                <a:endParaRPr lang="en-SE" sz="1600" b="0" dirty="0">
                  <a:latin typeface="Gill Sans Light"/>
                </a:endParaRPr>
              </a:p>
            </p:txBody>
          </p:sp>
        </mc:Choice>
        <mc:Fallback xmlns="">
          <p:sp>
            <p:nvSpPr>
              <p:cNvPr id="2" name="TextBox 1">
                <a:extLst>
                  <a:ext uri="{FF2B5EF4-FFF2-40B4-BE49-F238E27FC236}">
                    <a16:creationId xmlns:a16="http://schemas.microsoft.com/office/drawing/2014/main" id="{40C15038-7657-3D73-3A88-65C5AFE8D45E}"/>
                  </a:ext>
                </a:extLst>
              </p:cNvPr>
              <p:cNvSpPr txBox="1">
                <a:spLocks noRot="1" noChangeAspect="1" noMove="1" noResize="1" noEditPoints="1" noAdjustHandles="1" noChangeArrowheads="1" noChangeShapeType="1" noTextEdit="1"/>
              </p:cNvSpPr>
              <p:nvPr/>
            </p:nvSpPr>
            <p:spPr>
              <a:xfrm>
                <a:off x="7544536" y="3083171"/>
                <a:ext cx="3829420" cy="400110"/>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9D6528B-C40B-E2D2-AE52-009750B62ED2}"/>
                  </a:ext>
                </a:extLst>
              </p:cNvPr>
              <p:cNvSpPr txBox="1"/>
              <p:nvPr/>
            </p:nvSpPr>
            <p:spPr>
              <a:xfrm>
                <a:off x="6825421" y="5990393"/>
                <a:ext cx="510466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DM Scheduling w/ </a:t>
                </a:r>
                <a14:m>
                  <m:oMath xmlns:m="http://schemas.openxmlformats.org/officeDocument/2006/math">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r>
                      <a:rPr lang="en-GB" sz="2000" b="0" i="1" smtClean="0">
                        <a:latin typeface="Cambria Math" panose="02040503050406030204" pitchFamily="18" charset="0"/>
                      </a:rPr>
                      <m:t>=(10, 40, 15)</m:t>
                    </m:r>
                  </m:oMath>
                </a14:m>
                <a:endParaRPr lang="en-GB" sz="1600" b="0" dirty="0">
                  <a:latin typeface="Gill Sans Light"/>
                </a:endParaRPr>
              </a:p>
              <a:p>
                <a:r>
                  <a:rPr lang="en-US" altLang="zh-CN" sz="2000" b="0" dirty="0">
                    <a:latin typeface="Gill Sans Light"/>
                  </a:rPr>
                  <a:t>(D</a:t>
                </a:r>
                <a:r>
                  <a:rPr lang="en-US" altLang="zh-CN" sz="2000" b="0" baseline="-25000" dirty="0">
                    <a:latin typeface="Gill Sans Light"/>
                  </a:rPr>
                  <a:t>2</a:t>
                </a:r>
                <a:r>
                  <a:rPr lang="en-US" altLang="zh-CN" sz="2000" b="0" dirty="0">
                    <a:latin typeface="Gill Sans Light"/>
                  </a:rPr>
                  <a:t>=15 indicated by red downward arrow for </a:t>
                </a:r>
                <a14:m>
                  <m:oMath xmlns:m="http://schemas.openxmlformats.org/officeDocument/2006/math">
                    <m:sSub>
                      <m:sSubPr>
                        <m:ctrlPr>
                          <a:rPr lang="en-GB" altLang="zh-CN" sz="2000" b="0" i="1">
                            <a:latin typeface="Cambria Math" panose="02040503050406030204" pitchFamily="18" charset="0"/>
                          </a:rPr>
                        </m:ctrlPr>
                      </m:sSubPr>
                      <m:e>
                        <m:r>
                          <a:rPr lang="en-GB" altLang="zh-CN" sz="2000" b="0">
                            <a:latin typeface="Cambria Math" panose="02040503050406030204" pitchFamily="18" charset="0"/>
                          </a:rPr>
                          <m:t>𝜏</m:t>
                        </m:r>
                      </m:e>
                      <m:sub>
                        <m:r>
                          <a:rPr lang="en-GB" altLang="zh-CN" sz="2000" b="0">
                            <a:latin typeface="Cambria Math" panose="02040503050406030204" pitchFamily="18" charset="0"/>
                          </a:rPr>
                          <m:t>2</m:t>
                        </m:r>
                      </m:sub>
                    </m:sSub>
                  </m:oMath>
                </a14:m>
                <a:r>
                  <a:rPr lang="en-US" altLang="zh-CN" sz="2000" b="0" dirty="0">
                    <a:latin typeface="Gill Sans Light"/>
                  </a:rPr>
                  <a:t>)</a:t>
                </a:r>
                <a:endParaRPr lang="en-SE" sz="1600" b="0" dirty="0">
                  <a:latin typeface="Gill Sans Light"/>
                </a:endParaRPr>
              </a:p>
            </p:txBody>
          </p:sp>
        </mc:Choice>
        <mc:Fallback xmlns="">
          <p:sp>
            <p:nvSpPr>
              <p:cNvPr id="4" name="TextBox 3">
                <a:extLst>
                  <a:ext uri="{FF2B5EF4-FFF2-40B4-BE49-F238E27FC236}">
                    <a16:creationId xmlns:a16="http://schemas.microsoft.com/office/drawing/2014/main" id="{C9D6528B-C40B-E2D2-AE52-009750B62ED2}"/>
                  </a:ext>
                </a:extLst>
              </p:cNvPr>
              <p:cNvSpPr txBox="1">
                <a:spLocks noRot="1" noChangeAspect="1" noMove="1" noResize="1" noEditPoints="1" noAdjustHandles="1" noChangeArrowheads="1" noChangeShapeType="1" noTextEdit="1"/>
              </p:cNvSpPr>
              <p:nvPr/>
            </p:nvSpPr>
            <p:spPr>
              <a:xfrm>
                <a:off x="6825421" y="5990393"/>
                <a:ext cx="5104663" cy="707886"/>
              </a:xfrm>
              <a:prstGeom prst="rect">
                <a:avLst/>
              </a:prstGeom>
              <a:blipFill>
                <a:blip r:embed="rId5"/>
                <a:stretch>
                  <a:fillRect/>
                </a:stretch>
              </a:blipFill>
            </p:spPr>
            <p:txBody>
              <a:bodyPr/>
              <a:lstStyle/>
              <a:p>
                <a:r>
                  <a:rPr lang="en-SE">
                    <a:noFill/>
                  </a:rPr>
                  <a:t> </a:t>
                </a:r>
              </a:p>
            </p:txBody>
          </p:sp>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ltLang="zh-CN">
                <a:ea typeface="宋体" pitchFamily="2" charset="-122"/>
              </a:rPr>
              <a:t>Two Schedulability Analysis Approaches</a:t>
            </a:r>
          </a:p>
        </p:txBody>
      </p:sp>
      <p:sp>
        <p:nvSpPr>
          <p:cNvPr id="45059" name="Rectangle 3" descr="Rectangle: Click to edit Master text styles&#10;Second level&#10;Third level&#10;Fourth level&#10;Fifth level"/>
          <p:cNvSpPr>
            <a:spLocks noGrp="1" noChangeArrowheads="1"/>
          </p:cNvSpPr>
          <p:nvPr>
            <p:ph idx="1"/>
          </p:nvPr>
        </p:nvSpPr>
        <p:spPr>
          <a:xfrm>
            <a:off x="812800" y="914400"/>
            <a:ext cx="10566400" cy="5943600"/>
          </a:xfrm>
        </p:spPr>
        <p:txBody>
          <a:bodyPr>
            <a:normAutofit/>
          </a:bodyPr>
          <a:lstStyle/>
          <a:p>
            <a:pPr eaLnBrk="1" hangingPunct="1"/>
            <a:r>
              <a:rPr lang="en-US" altLang="zh-CN" dirty="0">
                <a:ea typeface="宋体" pitchFamily="2" charset="-122"/>
              </a:rPr>
              <a:t>Utilization bound test</a:t>
            </a:r>
          </a:p>
          <a:p>
            <a:pPr lvl="1" eaLnBrk="1" hangingPunct="1"/>
            <a:r>
              <a:rPr lang="en-US" altLang="zh-CN" dirty="0">
                <a:ea typeface="宋体" pitchFamily="2" charset="-122"/>
              </a:rPr>
              <a:t>Calculate total CPU utilization and compare it to a known bound</a:t>
            </a:r>
          </a:p>
          <a:p>
            <a:pPr lvl="1" eaLnBrk="1" hangingPunct="1"/>
            <a:r>
              <a:rPr lang="en-US" altLang="zh-CN" dirty="0">
                <a:ea typeface="宋体" pitchFamily="2" charset="-122"/>
              </a:rPr>
              <a:t>Polynomial time complexity</a:t>
            </a:r>
          </a:p>
          <a:p>
            <a:pPr lvl="1" eaLnBrk="1" hangingPunct="1"/>
            <a:r>
              <a:rPr lang="en-US" altLang="zh-CN" dirty="0">
                <a:ea typeface="宋体" pitchFamily="2" charset="-122"/>
              </a:rPr>
              <a:t>Pessimistic: sufficient but not necessary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eaLnBrk="1" hangingPunct="1"/>
            <a:r>
              <a:rPr lang="en-US" altLang="zh-CN" dirty="0">
                <a:ea typeface="宋体" pitchFamily="2" charset="-122"/>
              </a:rPr>
              <a:t>Response Time Analysis (RTA)</a:t>
            </a:r>
          </a:p>
          <a:p>
            <a:pPr lvl="1" eaLnBrk="1" hangingPunct="1"/>
            <a:r>
              <a:rPr lang="en-US" altLang="zh-CN" dirty="0">
                <a:ea typeface="宋体" pitchFamily="2" charset="-122"/>
              </a:rPr>
              <a:t>Calculate Worst-Case Response Time </a:t>
            </a:r>
            <a:r>
              <a:rPr lang="en-US" altLang="zh-CN" dirty="0" err="1">
                <a:ea typeface="宋体" pitchFamily="2" charset="-122"/>
              </a:rPr>
              <a:t>R</a:t>
            </a:r>
            <a:r>
              <a:rPr lang="en-US" altLang="zh-CN" baseline="-25000" dirty="0" err="1">
                <a:ea typeface="宋体" pitchFamily="2" charset="-122"/>
              </a:rPr>
              <a:t>i</a:t>
            </a:r>
            <a:r>
              <a:rPr lang="en-US" altLang="zh-CN" dirty="0">
                <a:ea typeface="宋体" pitchFamily="2" charset="-122"/>
              </a:rPr>
              <a:t> for each task </a:t>
            </a:r>
            <a:r>
              <a:rPr lang="en-US" altLang="zh-CN" dirty="0" err="1">
                <a:ea typeface="宋体" pitchFamily="2" charset="-122"/>
              </a:rPr>
              <a:t>Tau</a:t>
            </a:r>
            <a:r>
              <a:rPr lang="en-US" altLang="zh-CN" baseline="-25000" dirty="0" err="1">
                <a:ea typeface="宋体" pitchFamily="2" charset="-122"/>
              </a:rPr>
              <a:t>i</a:t>
            </a:r>
            <a:r>
              <a:rPr lang="en-US" altLang="zh-CN" dirty="0">
                <a:ea typeface="宋体" pitchFamily="2" charset="-122"/>
              </a:rPr>
              <a:t> and compare it to its deadline D</a:t>
            </a:r>
            <a:r>
              <a:rPr lang="en-US" altLang="zh-CN" baseline="-25000" dirty="0">
                <a:ea typeface="宋体" pitchFamily="2" charset="-122"/>
              </a:rPr>
              <a:t>i</a:t>
            </a:r>
          </a:p>
          <a:p>
            <a:pPr lvl="1" eaLnBrk="1" hangingPunct="1"/>
            <a:r>
              <a:rPr lang="en-US" altLang="zh-CN" dirty="0">
                <a:ea typeface="宋体" pitchFamily="2" charset="-122"/>
              </a:rPr>
              <a:t>Pseudo-polynomial time complexity</a:t>
            </a:r>
          </a:p>
          <a:p>
            <a:pPr lvl="2" eaLnBrk="1" hangingPunct="1"/>
            <a:r>
              <a:rPr lang="en-US" altLang="zh-CN" sz="2000" dirty="0">
                <a:ea typeface="宋体" pitchFamily="2" charset="-122"/>
              </a:rPr>
              <a:t>An algorithm runs in pseudo-polynomial time if its running time is polynomial in the numeric value of the input (which is exponential in the length of the input – its number of digits).</a:t>
            </a:r>
            <a:endParaRPr lang="zh-CN" altLang="en-US" sz="2000" dirty="0">
              <a:ea typeface="宋体" pitchFamily="2" charset="-122"/>
            </a:endParaRPr>
          </a:p>
          <a:p>
            <a:pPr lvl="1" eaLnBrk="1" hangingPunct="1"/>
            <a:r>
              <a:rPr lang="en-US" altLang="zh-CN" dirty="0">
                <a:ea typeface="宋体" pitchFamily="2" charset="-122"/>
              </a:rPr>
              <a:t>Accurate: necessary and sufficient condition for </a:t>
            </a:r>
            <a:r>
              <a:rPr lang="en-US" altLang="zh-CN" dirty="0" err="1">
                <a:ea typeface="宋体" pitchFamily="2" charset="-122"/>
              </a:rPr>
              <a:t>schedulability</a:t>
            </a:r>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a:p>
            <a:pPr lvl="1" eaLnBrk="1" hangingPunct="1"/>
            <a:endParaRPr lang="en-US" altLang="zh-CN" dirty="0">
              <a:ea typeface="宋体" pitchFamily="2" charset="-122"/>
            </a:endParaRPr>
          </a:p>
        </p:txBody>
      </p:sp>
      <p:sp>
        <p:nvSpPr>
          <p:cNvPr id="2" name="TextBox 1">
            <a:extLst>
              <a:ext uri="{FF2B5EF4-FFF2-40B4-BE49-F238E27FC236}">
                <a16:creationId xmlns:a16="http://schemas.microsoft.com/office/drawing/2014/main" id="{3E87046B-78A6-40D4-EAA9-ED690C34A56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ltLang="zh-CN" dirty="0">
                <a:ea typeface="宋体" pitchFamily="2" charset="-122"/>
              </a:rPr>
              <a:t>Utilization Bound Test</a:t>
            </a:r>
          </a:p>
        </p:txBody>
      </p:sp>
      <p:pic>
        <p:nvPicPr>
          <p:cNvPr id="47139" name="object 153">
            <a:extLst>
              <a:ext uri="{FF2B5EF4-FFF2-40B4-BE49-F238E27FC236}">
                <a16:creationId xmlns:a16="http://schemas.microsoft.com/office/drawing/2014/main" id="{8D4CA0AA-2564-CBF4-14B1-A3751DE1EDBA}"/>
              </a:ext>
            </a:extLst>
          </p:cNvPr>
          <p:cNvPicPr/>
          <p:nvPr/>
        </p:nvPicPr>
        <p:blipFill>
          <a:blip r:embed="rId3" cstate="print"/>
          <a:stretch>
            <a:fillRect/>
          </a:stretch>
        </p:blipFill>
        <p:spPr>
          <a:xfrm>
            <a:off x="6117075" y="3562647"/>
            <a:ext cx="5083767" cy="656159"/>
          </a:xfrm>
          <a:prstGeom prst="rect">
            <a:avLst/>
          </a:prstGeom>
        </p:spPr>
      </p:pic>
      <p:sp>
        <p:nvSpPr>
          <p:cNvPr id="47140" name="object 154">
            <a:extLst>
              <a:ext uri="{FF2B5EF4-FFF2-40B4-BE49-F238E27FC236}">
                <a16:creationId xmlns:a16="http://schemas.microsoft.com/office/drawing/2014/main" id="{1C911168-BDB0-45A0-C5A5-A293DFD9D0C6}"/>
              </a:ext>
            </a:extLst>
          </p:cNvPr>
          <p:cNvSpPr/>
          <p:nvPr/>
        </p:nvSpPr>
        <p:spPr>
          <a:xfrm>
            <a:off x="6113181" y="3558104"/>
            <a:ext cx="5091558" cy="661998"/>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1" name="object 155">
            <a:extLst>
              <a:ext uri="{FF2B5EF4-FFF2-40B4-BE49-F238E27FC236}">
                <a16:creationId xmlns:a16="http://schemas.microsoft.com/office/drawing/2014/main" id="{42218C89-42D8-33A4-DB99-8EB7CF1BDC48}"/>
              </a:ext>
            </a:extLst>
          </p:cNvPr>
          <p:cNvSpPr/>
          <p:nvPr/>
        </p:nvSpPr>
        <p:spPr>
          <a:xfrm>
            <a:off x="6025571" y="407080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2" name="object 156">
            <a:extLst>
              <a:ext uri="{FF2B5EF4-FFF2-40B4-BE49-F238E27FC236}">
                <a16:creationId xmlns:a16="http://schemas.microsoft.com/office/drawing/2014/main" id="{28C13369-549F-1014-167D-6DB3AA2B1DAA}"/>
              </a:ext>
            </a:extLst>
          </p:cNvPr>
          <p:cNvSpPr/>
          <p:nvPr/>
        </p:nvSpPr>
        <p:spPr>
          <a:xfrm>
            <a:off x="6117052" y="4070807"/>
            <a:ext cx="5093178"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3" name="object 157">
            <a:extLst>
              <a:ext uri="{FF2B5EF4-FFF2-40B4-BE49-F238E27FC236}">
                <a16:creationId xmlns:a16="http://schemas.microsoft.com/office/drawing/2014/main" id="{98E4C54F-39C1-20D5-D992-E806F3B5ADD7}"/>
              </a:ext>
            </a:extLst>
          </p:cNvPr>
          <p:cNvSpPr/>
          <p:nvPr/>
        </p:nvSpPr>
        <p:spPr>
          <a:xfrm>
            <a:off x="6025571" y="3807967"/>
            <a:ext cx="92485" cy="77882"/>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4" name="object 158">
            <a:extLst>
              <a:ext uri="{FF2B5EF4-FFF2-40B4-BE49-F238E27FC236}">
                <a16:creationId xmlns:a16="http://schemas.microsoft.com/office/drawing/2014/main" id="{60E8731C-7303-F452-AABF-526AE12530E7}"/>
              </a:ext>
            </a:extLst>
          </p:cNvPr>
          <p:cNvSpPr/>
          <p:nvPr/>
        </p:nvSpPr>
        <p:spPr>
          <a:xfrm>
            <a:off x="6117052" y="3807967"/>
            <a:ext cx="5093178"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5" name="object 159">
            <a:extLst>
              <a:ext uri="{FF2B5EF4-FFF2-40B4-BE49-F238E27FC236}">
                <a16:creationId xmlns:a16="http://schemas.microsoft.com/office/drawing/2014/main" id="{1B3F65E7-0535-1935-45EF-BA475AF120C5}"/>
              </a:ext>
            </a:extLst>
          </p:cNvPr>
          <p:cNvSpPr/>
          <p:nvPr/>
        </p:nvSpPr>
        <p:spPr>
          <a:xfrm>
            <a:off x="6025571" y="3552912"/>
            <a:ext cx="5184043" cy="71392"/>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6" name="object 160">
            <a:extLst>
              <a:ext uri="{FF2B5EF4-FFF2-40B4-BE49-F238E27FC236}">
                <a16:creationId xmlns:a16="http://schemas.microsoft.com/office/drawing/2014/main" id="{D5E390EB-5E18-AC71-664E-AC95C5C3BBAB}"/>
              </a:ext>
            </a:extLst>
          </p:cNvPr>
          <p:cNvSpPr/>
          <p:nvPr/>
        </p:nvSpPr>
        <p:spPr>
          <a:xfrm>
            <a:off x="6025571" y="3552912"/>
            <a:ext cx="92485" cy="666868"/>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7" name="object 161">
            <a:extLst>
              <a:ext uri="{FF2B5EF4-FFF2-40B4-BE49-F238E27FC236}">
                <a16:creationId xmlns:a16="http://schemas.microsoft.com/office/drawing/2014/main" id="{DB64A6AA-C9AD-7B22-1CA2-120936E2BD00}"/>
              </a:ext>
            </a:extLst>
          </p:cNvPr>
          <p:cNvSpPr/>
          <p:nvPr/>
        </p:nvSpPr>
        <p:spPr>
          <a:xfrm>
            <a:off x="6117083" y="3552912"/>
            <a:ext cx="5091558" cy="666868"/>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8" name="object 162">
            <a:extLst>
              <a:ext uri="{FF2B5EF4-FFF2-40B4-BE49-F238E27FC236}">
                <a16:creationId xmlns:a16="http://schemas.microsoft.com/office/drawing/2014/main" id="{5B727FC1-B39F-43B7-19E4-C25390860BC7}"/>
              </a:ext>
            </a:extLst>
          </p:cNvPr>
          <p:cNvSpPr/>
          <p:nvPr/>
        </p:nvSpPr>
        <p:spPr>
          <a:xfrm>
            <a:off x="6416907" y="3552912"/>
            <a:ext cx="102221" cy="666868"/>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49" name="object 163">
            <a:extLst>
              <a:ext uri="{FF2B5EF4-FFF2-40B4-BE49-F238E27FC236}">
                <a16:creationId xmlns:a16="http://schemas.microsoft.com/office/drawing/2014/main" id="{E98765F4-A9A7-0582-9F3E-0663438EF44A}"/>
              </a:ext>
            </a:extLst>
          </p:cNvPr>
          <p:cNvSpPr/>
          <p:nvPr/>
        </p:nvSpPr>
        <p:spPr>
          <a:xfrm>
            <a:off x="6416907" y="3552912"/>
            <a:ext cx="102221" cy="666868"/>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47150" name="object 164">
            <a:extLst>
              <a:ext uri="{FF2B5EF4-FFF2-40B4-BE49-F238E27FC236}">
                <a16:creationId xmlns:a16="http://schemas.microsoft.com/office/drawing/2014/main" id="{79627B83-5BCE-B438-ACCC-D08F719D9106}"/>
              </a:ext>
            </a:extLst>
          </p:cNvPr>
          <p:cNvPicPr/>
          <p:nvPr/>
        </p:nvPicPr>
        <p:blipFill>
          <a:blip r:embed="rId4" cstate="print"/>
          <a:stretch>
            <a:fillRect/>
          </a:stretch>
        </p:blipFill>
        <p:spPr>
          <a:xfrm>
            <a:off x="6136556" y="3549036"/>
            <a:ext cx="385472" cy="673621"/>
          </a:xfrm>
          <a:prstGeom prst="rect">
            <a:avLst/>
          </a:prstGeom>
        </p:spPr>
      </p:pic>
      <p:pic>
        <p:nvPicPr>
          <p:cNvPr id="47151" name="object 165">
            <a:extLst>
              <a:ext uri="{FF2B5EF4-FFF2-40B4-BE49-F238E27FC236}">
                <a16:creationId xmlns:a16="http://schemas.microsoft.com/office/drawing/2014/main" id="{6DE9AAB1-8BC5-9A2E-1CEB-D34B7FFDA610}"/>
              </a:ext>
            </a:extLst>
          </p:cNvPr>
          <p:cNvPicPr/>
          <p:nvPr/>
        </p:nvPicPr>
        <p:blipFill>
          <a:blip r:embed="rId5" cstate="print"/>
          <a:stretch>
            <a:fillRect/>
          </a:stretch>
        </p:blipFill>
        <p:spPr>
          <a:xfrm>
            <a:off x="6644726" y="3991021"/>
            <a:ext cx="383530" cy="231654"/>
          </a:xfrm>
          <a:prstGeom prst="rect">
            <a:avLst/>
          </a:prstGeom>
        </p:spPr>
      </p:pic>
      <p:sp>
        <p:nvSpPr>
          <p:cNvPr id="47152" name="object 166">
            <a:extLst>
              <a:ext uri="{FF2B5EF4-FFF2-40B4-BE49-F238E27FC236}">
                <a16:creationId xmlns:a16="http://schemas.microsoft.com/office/drawing/2014/main" id="{3D5FFDDB-FC8F-9FBA-D907-6FB744403560}"/>
              </a:ext>
            </a:extLst>
          </p:cNvPr>
          <p:cNvSpPr/>
          <p:nvPr/>
        </p:nvSpPr>
        <p:spPr>
          <a:xfrm>
            <a:off x="7441070" y="4125322"/>
            <a:ext cx="92485" cy="94108"/>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3" name="object 167">
            <a:extLst>
              <a:ext uri="{FF2B5EF4-FFF2-40B4-BE49-F238E27FC236}">
                <a16:creationId xmlns:a16="http://schemas.microsoft.com/office/drawing/2014/main" id="{90239309-D666-AEBC-6DCA-FEAE2E8C0284}"/>
              </a:ext>
            </a:extLst>
          </p:cNvPr>
          <p:cNvSpPr/>
          <p:nvPr/>
        </p:nvSpPr>
        <p:spPr>
          <a:xfrm>
            <a:off x="7441070" y="4125322"/>
            <a:ext cx="92485" cy="94108"/>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4" name="object 168">
            <a:extLst>
              <a:ext uri="{FF2B5EF4-FFF2-40B4-BE49-F238E27FC236}">
                <a16:creationId xmlns:a16="http://schemas.microsoft.com/office/drawing/2014/main" id="{D7ECCBA9-80ED-D50B-4662-B2C0C4AF42E2}"/>
              </a:ext>
            </a:extLst>
          </p:cNvPr>
          <p:cNvSpPr/>
          <p:nvPr/>
        </p:nvSpPr>
        <p:spPr>
          <a:xfrm>
            <a:off x="7154852" y="4195434"/>
            <a:ext cx="287191" cy="24338"/>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5" name="object 169">
            <a:extLst>
              <a:ext uri="{FF2B5EF4-FFF2-40B4-BE49-F238E27FC236}">
                <a16:creationId xmlns:a16="http://schemas.microsoft.com/office/drawing/2014/main" id="{98017222-FB1F-161E-51AB-D7645EEBA663}"/>
              </a:ext>
            </a:extLst>
          </p:cNvPr>
          <p:cNvSpPr/>
          <p:nvPr/>
        </p:nvSpPr>
        <p:spPr>
          <a:xfrm>
            <a:off x="7154852" y="4195434"/>
            <a:ext cx="287191" cy="24338"/>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6" name="object 170">
            <a:extLst>
              <a:ext uri="{FF2B5EF4-FFF2-40B4-BE49-F238E27FC236}">
                <a16:creationId xmlns:a16="http://schemas.microsoft.com/office/drawing/2014/main" id="{EE8D1113-02A6-301A-3635-54AFB5D80711}"/>
              </a:ext>
            </a:extLst>
          </p:cNvPr>
          <p:cNvSpPr/>
          <p:nvPr/>
        </p:nvSpPr>
        <p:spPr>
          <a:xfrm>
            <a:off x="7154860" y="4125322"/>
            <a:ext cx="378054" cy="71392"/>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7" name="object 171">
            <a:extLst>
              <a:ext uri="{FF2B5EF4-FFF2-40B4-BE49-F238E27FC236}">
                <a16:creationId xmlns:a16="http://schemas.microsoft.com/office/drawing/2014/main" id="{16DEA758-3670-FD85-8333-2C8FF1B28C84}"/>
              </a:ext>
            </a:extLst>
          </p:cNvPr>
          <p:cNvSpPr/>
          <p:nvPr/>
        </p:nvSpPr>
        <p:spPr>
          <a:xfrm>
            <a:off x="7154860" y="4125322"/>
            <a:ext cx="378054" cy="71392"/>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8" name="object 172">
            <a:extLst>
              <a:ext uri="{FF2B5EF4-FFF2-40B4-BE49-F238E27FC236}">
                <a16:creationId xmlns:a16="http://schemas.microsoft.com/office/drawing/2014/main" id="{979EE935-5343-B3BC-E302-F55FCAD7EB36}"/>
              </a:ext>
            </a:extLst>
          </p:cNvPr>
          <p:cNvSpPr/>
          <p:nvPr/>
        </p:nvSpPr>
        <p:spPr>
          <a:xfrm>
            <a:off x="7984662" y="4172054"/>
            <a:ext cx="56789" cy="47054"/>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59" name="object 173">
            <a:extLst>
              <a:ext uri="{FF2B5EF4-FFF2-40B4-BE49-F238E27FC236}">
                <a16:creationId xmlns:a16="http://schemas.microsoft.com/office/drawing/2014/main" id="{199E62A0-8CFA-618B-7B46-3DFEFC528013}"/>
              </a:ext>
            </a:extLst>
          </p:cNvPr>
          <p:cNvSpPr/>
          <p:nvPr/>
        </p:nvSpPr>
        <p:spPr>
          <a:xfrm>
            <a:off x="7984662" y="4172054"/>
            <a:ext cx="56789" cy="47054"/>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0" name="object 174">
            <a:extLst>
              <a:ext uri="{FF2B5EF4-FFF2-40B4-BE49-F238E27FC236}">
                <a16:creationId xmlns:a16="http://schemas.microsoft.com/office/drawing/2014/main" id="{A90732B1-5541-9E93-D4FC-D2495F4328E1}"/>
              </a:ext>
            </a:extLst>
          </p:cNvPr>
          <p:cNvSpPr/>
          <p:nvPr/>
        </p:nvSpPr>
        <p:spPr>
          <a:xfrm>
            <a:off x="7702732" y="4172054"/>
            <a:ext cx="339113" cy="47054"/>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1" name="object 175">
            <a:extLst>
              <a:ext uri="{FF2B5EF4-FFF2-40B4-BE49-F238E27FC236}">
                <a16:creationId xmlns:a16="http://schemas.microsoft.com/office/drawing/2014/main" id="{7B897294-A6C5-83C3-DD8B-5C48A4D8627E}"/>
              </a:ext>
            </a:extLst>
          </p:cNvPr>
          <p:cNvSpPr/>
          <p:nvPr/>
        </p:nvSpPr>
        <p:spPr>
          <a:xfrm>
            <a:off x="7702732" y="4172054"/>
            <a:ext cx="339113" cy="47054"/>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2" name="object 176">
            <a:extLst>
              <a:ext uri="{FF2B5EF4-FFF2-40B4-BE49-F238E27FC236}">
                <a16:creationId xmlns:a16="http://schemas.microsoft.com/office/drawing/2014/main" id="{278ACFB5-8AD9-BF3B-DF04-14B0EC96E3A2}"/>
              </a:ext>
            </a:extLst>
          </p:cNvPr>
          <p:cNvSpPr/>
          <p:nvPr/>
        </p:nvSpPr>
        <p:spPr>
          <a:xfrm>
            <a:off x="8532693" y="4203217"/>
            <a:ext cx="22716" cy="16225"/>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3" name="object 177">
            <a:extLst>
              <a:ext uri="{FF2B5EF4-FFF2-40B4-BE49-F238E27FC236}">
                <a16:creationId xmlns:a16="http://schemas.microsoft.com/office/drawing/2014/main" id="{78671D7D-3FB1-D432-9EA7-C7E3CBFCA229}"/>
              </a:ext>
            </a:extLst>
          </p:cNvPr>
          <p:cNvSpPr/>
          <p:nvPr/>
        </p:nvSpPr>
        <p:spPr>
          <a:xfrm>
            <a:off x="8532693" y="4203217"/>
            <a:ext cx="22716" cy="16225"/>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4" name="object 178">
            <a:extLst>
              <a:ext uri="{FF2B5EF4-FFF2-40B4-BE49-F238E27FC236}">
                <a16:creationId xmlns:a16="http://schemas.microsoft.com/office/drawing/2014/main" id="{DFBF6469-3BE2-F7C2-2840-9B7B5866C51A}"/>
              </a:ext>
            </a:extLst>
          </p:cNvPr>
          <p:cNvSpPr/>
          <p:nvPr/>
        </p:nvSpPr>
        <p:spPr>
          <a:xfrm>
            <a:off x="8248422" y="4203217"/>
            <a:ext cx="306659" cy="16225"/>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5" name="object 179">
            <a:extLst>
              <a:ext uri="{FF2B5EF4-FFF2-40B4-BE49-F238E27FC236}">
                <a16:creationId xmlns:a16="http://schemas.microsoft.com/office/drawing/2014/main" id="{F9DDE925-63E1-61F5-C33C-B3CAEF42D8C3}"/>
              </a:ext>
            </a:extLst>
          </p:cNvPr>
          <p:cNvSpPr/>
          <p:nvPr/>
        </p:nvSpPr>
        <p:spPr>
          <a:xfrm>
            <a:off x="8248422" y="4203217"/>
            <a:ext cx="306659" cy="16225"/>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6" name="object 180">
            <a:extLst>
              <a:ext uri="{FF2B5EF4-FFF2-40B4-BE49-F238E27FC236}">
                <a16:creationId xmlns:a16="http://schemas.microsoft.com/office/drawing/2014/main" id="{0447C48C-64E4-CB73-8EFB-A40D502BF383}"/>
              </a:ext>
            </a:extLst>
          </p:cNvPr>
          <p:cNvSpPr/>
          <p:nvPr/>
        </p:nvSpPr>
        <p:spPr>
          <a:xfrm>
            <a:off x="6021723" y="3622993"/>
            <a:ext cx="8113" cy="597096"/>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67" name="object 181">
            <a:extLst>
              <a:ext uri="{FF2B5EF4-FFF2-40B4-BE49-F238E27FC236}">
                <a16:creationId xmlns:a16="http://schemas.microsoft.com/office/drawing/2014/main" id="{7CD76B04-CF2D-2C6B-0F16-2D1B0334EF23}"/>
              </a:ext>
            </a:extLst>
          </p:cNvPr>
          <p:cNvSpPr/>
          <p:nvPr/>
        </p:nvSpPr>
        <p:spPr>
          <a:xfrm>
            <a:off x="5986607" y="3622993"/>
            <a:ext cx="40564" cy="525706"/>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36928" name="object 182">
            <a:extLst>
              <a:ext uri="{FF2B5EF4-FFF2-40B4-BE49-F238E27FC236}">
                <a16:creationId xmlns:a16="http://schemas.microsoft.com/office/drawing/2014/main" id="{09347E71-3FA4-6B30-4E39-C628ACDFF608}"/>
              </a:ext>
            </a:extLst>
          </p:cNvPr>
          <p:cNvPicPr/>
          <p:nvPr/>
        </p:nvPicPr>
        <p:blipFill>
          <a:blip r:embed="rId6" cstate="print"/>
          <a:stretch>
            <a:fillRect/>
          </a:stretch>
        </p:blipFill>
        <p:spPr>
          <a:xfrm>
            <a:off x="6945587" y="2954521"/>
            <a:ext cx="317368" cy="441983"/>
          </a:xfrm>
          <a:prstGeom prst="rect">
            <a:avLst/>
          </a:prstGeom>
        </p:spPr>
      </p:pic>
      <p:grpSp>
        <p:nvGrpSpPr>
          <p:cNvPr id="4" name="object 186">
            <a:extLst>
              <a:ext uri="{FF2B5EF4-FFF2-40B4-BE49-F238E27FC236}">
                <a16:creationId xmlns:a16="http://schemas.microsoft.com/office/drawing/2014/main" id="{69D9E665-16BF-B846-2681-386C77251536}"/>
              </a:ext>
            </a:extLst>
          </p:cNvPr>
          <p:cNvGrpSpPr/>
          <p:nvPr/>
        </p:nvGrpSpPr>
        <p:grpSpPr>
          <a:xfrm>
            <a:off x="4876800" y="4214749"/>
            <a:ext cx="7441009" cy="2795653"/>
            <a:chOff x="3919728" y="8312594"/>
            <a:chExt cx="2912110" cy="1094105"/>
          </a:xfrm>
        </p:grpSpPr>
        <p:sp>
          <p:nvSpPr>
            <p:cNvPr id="15" name="object 187">
              <a:extLst>
                <a:ext uri="{FF2B5EF4-FFF2-40B4-BE49-F238E27FC236}">
                  <a16:creationId xmlns:a16="http://schemas.microsoft.com/office/drawing/2014/main" id="{8FEA5298-4DEE-C259-292D-1C3D0494EBDB}"/>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dirty="0">
                <a:ln>
                  <a:noFill/>
                </a:ln>
                <a:solidFill>
                  <a:sysClr val="windowText" lastClr="000000"/>
                </a:solidFill>
                <a:effectLst/>
                <a:uLnTx/>
                <a:uFillTx/>
              </a:endParaRPr>
            </a:p>
          </p:txBody>
        </p:sp>
        <p:pic>
          <p:nvPicPr>
            <p:cNvPr id="16" name="object 188">
              <a:extLst>
                <a:ext uri="{FF2B5EF4-FFF2-40B4-BE49-F238E27FC236}">
                  <a16:creationId xmlns:a16="http://schemas.microsoft.com/office/drawing/2014/main" id="{611BA992-9F02-5590-4F51-D2736F07EF49}"/>
                </a:ext>
              </a:extLst>
            </p:cNvPr>
            <p:cNvPicPr/>
            <p:nvPr/>
          </p:nvPicPr>
          <p:blipFill>
            <a:blip r:embed="rId7" cstate="print"/>
            <a:stretch>
              <a:fillRect/>
            </a:stretch>
          </p:blipFill>
          <p:spPr>
            <a:xfrm>
              <a:off x="4501133" y="8314182"/>
              <a:ext cx="146303" cy="761238"/>
            </a:xfrm>
            <a:prstGeom prst="rect">
              <a:avLst/>
            </a:prstGeom>
          </p:spPr>
        </p:pic>
        <p:pic>
          <p:nvPicPr>
            <p:cNvPr id="17" name="object 189">
              <a:extLst>
                <a:ext uri="{FF2B5EF4-FFF2-40B4-BE49-F238E27FC236}">
                  <a16:creationId xmlns:a16="http://schemas.microsoft.com/office/drawing/2014/main" id="{39B7D836-DE41-2E4C-3E5C-2022439D25E1}"/>
                </a:ext>
              </a:extLst>
            </p:cNvPr>
            <p:cNvPicPr/>
            <p:nvPr/>
          </p:nvPicPr>
          <p:blipFill>
            <a:blip r:embed="rId7" cstate="print"/>
            <a:stretch>
              <a:fillRect/>
            </a:stretch>
          </p:blipFill>
          <p:spPr>
            <a:xfrm>
              <a:off x="4696205" y="8314182"/>
              <a:ext cx="146304" cy="761238"/>
            </a:xfrm>
            <a:prstGeom prst="rect">
              <a:avLst/>
            </a:prstGeom>
          </p:spPr>
        </p:pic>
        <p:pic>
          <p:nvPicPr>
            <p:cNvPr id="18" name="object 190">
              <a:extLst>
                <a:ext uri="{FF2B5EF4-FFF2-40B4-BE49-F238E27FC236}">
                  <a16:creationId xmlns:a16="http://schemas.microsoft.com/office/drawing/2014/main" id="{D215820C-8B01-6A8D-5DFF-00DB610E962B}"/>
                </a:ext>
              </a:extLst>
            </p:cNvPr>
            <p:cNvPicPr/>
            <p:nvPr/>
          </p:nvPicPr>
          <p:blipFill>
            <a:blip r:embed="rId8" cstate="print"/>
            <a:stretch>
              <a:fillRect/>
            </a:stretch>
          </p:blipFill>
          <p:spPr>
            <a:xfrm>
              <a:off x="5086349" y="8314182"/>
              <a:ext cx="1308354" cy="761238"/>
            </a:xfrm>
            <a:prstGeom prst="rect">
              <a:avLst/>
            </a:prstGeom>
          </p:spPr>
        </p:pic>
        <p:pic>
          <p:nvPicPr>
            <p:cNvPr id="19" name="object 191">
              <a:extLst>
                <a:ext uri="{FF2B5EF4-FFF2-40B4-BE49-F238E27FC236}">
                  <a16:creationId xmlns:a16="http://schemas.microsoft.com/office/drawing/2014/main" id="{0A857DEA-39BE-69CC-50B5-889D2AD455F9}"/>
                </a:ext>
              </a:extLst>
            </p:cNvPr>
            <p:cNvPicPr/>
            <p:nvPr/>
          </p:nvPicPr>
          <p:blipFill>
            <a:blip r:embed="rId7" cstate="print"/>
            <a:stretch>
              <a:fillRect/>
            </a:stretch>
          </p:blipFill>
          <p:spPr>
            <a:xfrm>
              <a:off x="4891277" y="8314182"/>
              <a:ext cx="146303" cy="761238"/>
            </a:xfrm>
            <a:prstGeom prst="rect">
              <a:avLst/>
            </a:prstGeom>
          </p:spPr>
        </p:pic>
        <p:sp>
          <p:nvSpPr>
            <p:cNvPr id="20" name="object 192">
              <a:extLst>
                <a:ext uri="{FF2B5EF4-FFF2-40B4-BE49-F238E27FC236}">
                  <a16:creationId xmlns:a16="http://schemas.microsoft.com/office/drawing/2014/main" id="{5A241B18-398E-6D57-5A42-84916952186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93">
              <a:extLst>
                <a:ext uri="{FF2B5EF4-FFF2-40B4-BE49-F238E27FC236}">
                  <a16:creationId xmlns:a16="http://schemas.microsoft.com/office/drawing/2014/main" id="{30B73CAB-4BD3-2C23-7F6B-918D736E9C8C}"/>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94">
              <a:extLst>
                <a:ext uri="{FF2B5EF4-FFF2-40B4-BE49-F238E27FC236}">
                  <a16:creationId xmlns:a16="http://schemas.microsoft.com/office/drawing/2014/main" id="{C9E7E8E1-2CCC-F26F-268B-70F8F54ACA9A}"/>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95">
              <a:extLst>
                <a:ext uri="{FF2B5EF4-FFF2-40B4-BE49-F238E27FC236}">
                  <a16:creationId xmlns:a16="http://schemas.microsoft.com/office/drawing/2014/main" id="{064C2B2D-C072-04EC-E4F4-589BCF78D679}"/>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96">
              <a:extLst>
                <a:ext uri="{FF2B5EF4-FFF2-40B4-BE49-F238E27FC236}">
                  <a16:creationId xmlns:a16="http://schemas.microsoft.com/office/drawing/2014/main" id="{E7F9994B-2E70-DC5E-7DFF-CE9AED0E8F38}"/>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97">
              <a:extLst>
                <a:ext uri="{FF2B5EF4-FFF2-40B4-BE49-F238E27FC236}">
                  <a16:creationId xmlns:a16="http://schemas.microsoft.com/office/drawing/2014/main" id="{51899BBD-59D1-C991-86CC-FF07785FC54F}"/>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98">
              <a:extLst>
                <a:ext uri="{FF2B5EF4-FFF2-40B4-BE49-F238E27FC236}">
                  <a16:creationId xmlns:a16="http://schemas.microsoft.com/office/drawing/2014/main" id="{7B55BE44-9CEC-C52A-8507-CB3BB962CF80}"/>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99">
              <a:extLst>
                <a:ext uri="{FF2B5EF4-FFF2-40B4-BE49-F238E27FC236}">
                  <a16:creationId xmlns:a16="http://schemas.microsoft.com/office/drawing/2014/main" id="{5A8D7340-5EFF-E080-6E29-96AAA13967DF}"/>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00">
              <a:extLst>
                <a:ext uri="{FF2B5EF4-FFF2-40B4-BE49-F238E27FC236}">
                  <a16:creationId xmlns:a16="http://schemas.microsoft.com/office/drawing/2014/main" id="{6FEBC7D5-1BDD-F34F-FDAB-B93DF42358D9}"/>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01">
              <a:extLst>
                <a:ext uri="{FF2B5EF4-FFF2-40B4-BE49-F238E27FC236}">
                  <a16:creationId xmlns:a16="http://schemas.microsoft.com/office/drawing/2014/main" id="{CD25A408-4AC4-7CD7-63D3-5058B3BD8191}"/>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02">
              <a:extLst>
                <a:ext uri="{FF2B5EF4-FFF2-40B4-BE49-F238E27FC236}">
                  <a16:creationId xmlns:a16="http://schemas.microsoft.com/office/drawing/2014/main" id="{1F139AA9-1C01-201B-7001-1AA348027CD9}"/>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203">
              <a:extLst>
                <a:ext uri="{FF2B5EF4-FFF2-40B4-BE49-F238E27FC236}">
                  <a16:creationId xmlns:a16="http://schemas.microsoft.com/office/drawing/2014/main" id="{DE4DAD83-10CB-AB87-AE4A-B52801F3A8D7}"/>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204">
              <a:extLst>
                <a:ext uri="{FF2B5EF4-FFF2-40B4-BE49-F238E27FC236}">
                  <a16:creationId xmlns:a16="http://schemas.microsoft.com/office/drawing/2014/main" id="{C1F50330-1399-413A-B974-C322A95E317F}"/>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205">
              <a:extLst>
                <a:ext uri="{FF2B5EF4-FFF2-40B4-BE49-F238E27FC236}">
                  <a16:creationId xmlns:a16="http://schemas.microsoft.com/office/drawing/2014/main" id="{CF72A156-A8DD-D9D3-2242-0A91F635AE08}"/>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206">
              <a:extLst>
                <a:ext uri="{FF2B5EF4-FFF2-40B4-BE49-F238E27FC236}">
                  <a16:creationId xmlns:a16="http://schemas.microsoft.com/office/drawing/2014/main" id="{A7F2001F-313F-FC40-F02C-E413077502D1}"/>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207">
              <a:extLst>
                <a:ext uri="{FF2B5EF4-FFF2-40B4-BE49-F238E27FC236}">
                  <a16:creationId xmlns:a16="http://schemas.microsoft.com/office/drawing/2014/main" id="{1F62D46F-7660-F2DE-4925-3342CC0FB6F7}"/>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208">
              <a:extLst>
                <a:ext uri="{FF2B5EF4-FFF2-40B4-BE49-F238E27FC236}">
                  <a16:creationId xmlns:a16="http://schemas.microsoft.com/office/drawing/2014/main" id="{890BBEF1-32A2-FCE5-DF25-B4765A640D55}"/>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209">
              <a:extLst>
                <a:ext uri="{FF2B5EF4-FFF2-40B4-BE49-F238E27FC236}">
                  <a16:creationId xmlns:a16="http://schemas.microsoft.com/office/drawing/2014/main" id="{96D5107B-047B-B9C3-58F3-E23F23270236}"/>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210">
              <a:extLst>
                <a:ext uri="{FF2B5EF4-FFF2-40B4-BE49-F238E27FC236}">
                  <a16:creationId xmlns:a16="http://schemas.microsoft.com/office/drawing/2014/main" id="{2DA48DEC-F3FA-50BA-E405-37A60696CAEA}"/>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9" name="object 211">
              <a:extLst>
                <a:ext uri="{FF2B5EF4-FFF2-40B4-BE49-F238E27FC236}">
                  <a16:creationId xmlns:a16="http://schemas.microsoft.com/office/drawing/2014/main" id="{5AB0D43E-CA94-97A5-D86A-EE10D8811C71}"/>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0" name="object 212">
              <a:extLst>
                <a:ext uri="{FF2B5EF4-FFF2-40B4-BE49-F238E27FC236}">
                  <a16:creationId xmlns:a16="http://schemas.microsoft.com/office/drawing/2014/main" id="{FD9307B8-0C10-72AA-84F9-C37856152CA2}"/>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1" name="object 213">
              <a:extLst>
                <a:ext uri="{FF2B5EF4-FFF2-40B4-BE49-F238E27FC236}">
                  <a16:creationId xmlns:a16="http://schemas.microsoft.com/office/drawing/2014/main" id="{E9A82888-581E-95B8-0571-D30A08BF95DF}"/>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214">
              <a:extLst>
                <a:ext uri="{FF2B5EF4-FFF2-40B4-BE49-F238E27FC236}">
                  <a16:creationId xmlns:a16="http://schemas.microsoft.com/office/drawing/2014/main" id="{150E560F-EA6B-5875-3B3B-A1AE624558F4}"/>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215">
              <a:extLst>
                <a:ext uri="{FF2B5EF4-FFF2-40B4-BE49-F238E27FC236}">
                  <a16:creationId xmlns:a16="http://schemas.microsoft.com/office/drawing/2014/main" id="{7C92B196-3CA5-35AA-3FBB-FE6A2F7CCEE0}"/>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216">
              <a:extLst>
                <a:ext uri="{FF2B5EF4-FFF2-40B4-BE49-F238E27FC236}">
                  <a16:creationId xmlns:a16="http://schemas.microsoft.com/office/drawing/2014/main" id="{550985D5-1CF2-A6E3-EB0B-132840FB3B7A}"/>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217">
              <a:extLst>
                <a:ext uri="{FF2B5EF4-FFF2-40B4-BE49-F238E27FC236}">
                  <a16:creationId xmlns:a16="http://schemas.microsoft.com/office/drawing/2014/main" id="{2E6E70F7-DDC2-A8DB-155E-42B16550B365}"/>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218">
              <a:extLst>
                <a:ext uri="{FF2B5EF4-FFF2-40B4-BE49-F238E27FC236}">
                  <a16:creationId xmlns:a16="http://schemas.microsoft.com/office/drawing/2014/main" id="{4124F53C-9EE8-D365-32C4-5152871C285E}"/>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219">
              <a:extLst>
                <a:ext uri="{FF2B5EF4-FFF2-40B4-BE49-F238E27FC236}">
                  <a16:creationId xmlns:a16="http://schemas.microsoft.com/office/drawing/2014/main" id="{48B699D9-EE28-5930-35DD-E8436B0D7197}"/>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220">
              <a:extLst>
                <a:ext uri="{FF2B5EF4-FFF2-40B4-BE49-F238E27FC236}">
                  <a16:creationId xmlns:a16="http://schemas.microsoft.com/office/drawing/2014/main" id="{46005BC8-5F2B-E1FF-02A7-EA993CE5C2D6}"/>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21">
              <a:extLst>
                <a:ext uri="{FF2B5EF4-FFF2-40B4-BE49-F238E27FC236}">
                  <a16:creationId xmlns:a16="http://schemas.microsoft.com/office/drawing/2014/main" id="{0927D495-05A1-5CEF-D032-8120BC4A3FB9}"/>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22">
              <a:extLst>
                <a:ext uri="{FF2B5EF4-FFF2-40B4-BE49-F238E27FC236}">
                  <a16:creationId xmlns:a16="http://schemas.microsoft.com/office/drawing/2014/main" id="{9E2ED4DD-47AB-530C-0262-0009E1414919}"/>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23">
              <a:extLst>
                <a:ext uri="{FF2B5EF4-FFF2-40B4-BE49-F238E27FC236}">
                  <a16:creationId xmlns:a16="http://schemas.microsoft.com/office/drawing/2014/main" id="{600485C4-962D-7DF1-C484-6F91C78E8B7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24">
              <a:extLst>
                <a:ext uri="{FF2B5EF4-FFF2-40B4-BE49-F238E27FC236}">
                  <a16:creationId xmlns:a16="http://schemas.microsoft.com/office/drawing/2014/main" id="{080572CD-5235-952B-666B-7B68F26768A1}"/>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25">
              <a:extLst>
                <a:ext uri="{FF2B5EF4-FFF2-40B4-BE49-F238E27FC236}">
                  <a16:creationId xmlns:a16="http://schemas.microsoft.com/office/drawing/2014/main" id="{F446A224-4757-8E9F-C637-FF69951260D1}"/>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26">
              <a:extLst>
                <a:ext uri="{FF2B5EF4-FFF2-40B4-BE49-F238E27FC236}">
                  <a16:creationId xmlns:a16="http://schemas.microsoft.com/office/drawing/2014/main" id="{C210ACC5-3162-566B-5005-1FD203017916}"/>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27">
              <a:extLst>
                <a:ext uri="{FF2B5EF4-FFF2-40B4-BE49-F238E27FC236}">
                  <a16:creationId xmlns:a16="http://schemas.microsoft.com/office/drawing/2014/main" id="{796DFCB2-CBC5-AD0E-8144-C60E0E7262D9}"/>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28">
              <a:extLst>
                <a:ext uri="{FF2B5EF4-FFF2-40B4-BE49-F238E27FC236}">
                  <a16:creationId xmlns:a16="http://schemas.microsoft.com/office/drawing/2014/main" id="{E401FEFB-C0F6-C1F0-1316-C7066FC82B8D}"/>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29">
              <a:extLst>
                <a:ext uri="{FF2B5EF4-FFF2-40B4-BE49-F238E27FC236}">
                  <a16:creationId xmlns:a16="http://schemas.microsoft.com/office/drawing/2014/main" id="{DF58354F-0B36-61B3-6BC9-5B5351050045}"/>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30">
              <a:extLst>
                <a:ext uri="{FF2B5EF4-FFF2-40B4-BE49-F238E27FC236}">
                  <a16:creationId xmlns:a16="http://schemas.microsoft.com/office/drawing/2014/main" id="{221E2E67-05DC-D396-1F53-E7FF3ECBB6D4}"/>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31">
              <a:extLst>
                <a:ext uri="{FF2B5EF4-FFF2-40B4-BE49-F238E27FC236}">
                  <a16:creationId xmlns:a16="http://schemas.microsoft.com/office/drawing/2014/main" id="{AD6F46C0-44FF-8299-F5B5-D9ACEA5F8AE3}"/>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32">
              <a:extLst>
                <a:ext uri="{FF2B5EF4-FFF2-40B4-BE49-F238E27FC236}">
                  <a16:creationId xmlns:a16="http://schemas.microsoft.com/office/drawing/2014/main" id="{665B8225-D437-FF88-B958-397CC87FFF89}"/>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33">
              <a:extLst>
                <a:ext uri="{FF2B5EF4-FFF2-40B4-BE49-F238E27FC236}">
                  <a16:creationId xmlns:a16="http://schemas.microsoft.com/office/drawing/2014/main" id="{5308BB88-3759-772E-8663-08CEFC23225F}"/>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34">
              <a:extLst>
                <a:ext uri="{FF2B5EF4-FFF2-40B4-BE49-F238E27FC236}">
                  <a16:creationId xmlns:a16="http://schemas.microsoft.com/office/drawing/2014/main" id="{8C49F0D0-2238-18C6-0F53-F5D5A8924CA1}"/>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35">
              <a:extLst>
                <a:ext uri="{FF2B5EF4-FFF2-40B4-BE49-F238E27FC236}">
                  <a16:creationId xmlns:a16="http://schemas.microsoft.com/office/drawing/2014/main" id="{0837B9DF-BC47-57C0-6111-681FE24D888E}"/>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4" name="object 236">
              <a:extLst>
                <a:ext uri="{FF2B5EF4-FFF2-40B4-BE49-F238E27FC236}">
                  <a16:creationId xmlns:a16="http://schemas.microsoft.com/office/drawing/2014/main" id="{DACCEAC6-65AB-2E29-E467-812E0DE11B26}"/>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5" name="object 237">
              <a:extLst>
                <a:ext uri="{FF2B5EF4-FFF2-40B4-BE49-F238E27FC236}">
                  <a16:creationId xmlns:a16="http://schemas.microsoft.com/office/drawing/2014/main" id="{7F684F81-803C-498D-7582-E2AC86B0199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6" name="object 238">
              <a:extLst>
                <a:ext uri="{FF2B5EF4-FFF2-40B4-BE49-F238E27FC236}">
                  <a16:creationId xmlns:a16="http://schemas.microsoft.com/office/drawing/2014/main" id="{97C65478-607D-3CC4-ACA4-6E4AF2C3F4EF}"/>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7" name="object 239">
              <a:extLst>
                <a:ext uri="{FF2B5EF4-FFF2-40B4-BE49-F238E27FC236}">
                  <a16:creationId xmlns:a16="http://schemas.microsoft.com/office/drawing/2014/main" id="{1183BFB8-08C9-D0FF-0259-DACF13E51A3B}"/>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8" name="object 240">
              <a:extLst>
                <a:ext uri="{FF2B5EF4-FFF2-40B4-BE49-F238E27FC236}">
                  <a16:creationId xmlns:a16="http://schemas.microsoft.com/office/drawing/2014/main" id="{61A5C584-123E-E6FC-0200-1425242B8BC1}"/>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09" name="object 241">
              <a:extLst>
                <a:ext uri="{FF2B5EF4-FFF2-40B4-BE49-F238E27FC236}">
                  <a16:creationId xmlns:a16="http://schemas.microsoft.com/office/drawing/2014/main" id="{A312FAA3-0E06-00A3-22F0-14234F2A885A}"/>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0" name="object 242">
              <a:extLst>
                <a:ext uri="{FF2B5EF4-FFF2-40B4-BE49-F238E27FC236}">
                  <a16:creationId xmlns:a16="http://schemas.microsoft.com/office/drawing/2014/main" id="{4B5BF423-F60C-2B4C-80AC-6EC8352FB9AF}"/>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1" name="object 243">
              <a:extLst>
                <a:ext uri="{FF2B5EF4-FFF2-40B4-BE49-F238E27FC236}">
                  <a16:creationId xmlns:a16="http://schemas.microsoft.com/office/drawing/2014/main" id="{3F06C26B-AD06-EDD4-623D-0B5F025B2D96}"/>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2" name="object 244">
              <a:extLst>
                <a:ext uri="{FF2B5EF4-FFF2-40B4-BE49-F238E27FC236}">
                  <a16:creationId xmlns:a16="http://schemas.microsoft.com/office/drawing/2014/main" id="{1C7563AE-FA99-B74F-FBD6-C03A2526AD72}"/>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3" name="object 245">
              <a:extLst>
                <a:ext uri="{FF2B5EF4-FFF2-40B4-BE49-F238E27FC236}">
                  <a16:creationId xmlns:a16="http://schemas.microsoft.com/office/drawing/2014/main" id="{9E964DAF-D359-45B7-B552-871E763BE35E}"/>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4" name="object 246">
              <a:extLst>
                <a:ext uri="{FF2B5EF4-FFF2-40B4-BE49-F238E27FC236}">
                  <a16:creationId xmlns:a16="http://schemas.microsoft.com/office/drawing/2014/main" id="{783D7241-77A0-F26B-A6B0-9985CB342D04}"/>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5" name="object 247">
              <a:extLst>
                <a:ext uri="{FF2B5EF4-FFF2-40B4-BE49-F238E27FC236}">
                  <a16:creationId xmlns:a16="http://schemas.microsoft.com/office/drawing/2014/main" id="{99AF6044-F06C-5705-0601-E37526283832}"/>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6" name="object 248">
              <a:extLst>
                <a:ext uri="{FF2B5EF4-FFF2-40B4-BE49-F238E27FC236}">
                  <a16:creationId xmlns:a16="http://schemas.microsoft.com/office/drawing/2014/main" id="{5C70EF16-7424-2BF6-95DC-C890F87E7F0F}"/>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7" name="object 249">
              <a:extLst>
                <a:ext uri="{FF2B5EF4-FFF2-40B4-BE49-F238E27FC236}">
                  <a16:creationId xmlns:a16="http://schemas.microsoft.com/office/drawing/2014/main" id="{615F7553-B5E7-A98E-C15D-6751910AF062}"/>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8" name="object 250">
              <a:extLst>
                <a:ext uri="{FF2B5EF4-FFF2-40B4-BE49-F238E27FC236}">
                  <a16:creationId xmlns:a16="http://schemas.microsoft.com/office/drawing/2014/main" id="{EE9CD11E-9021-A6C1-22FE-318B3E812485}"/>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19" name="object 251">
              <a:extLst>
                <a:ext uri="{FF2B5EF4-FFF2-40B4-BE49-F238E27FC236}">
                  <a16:creationId xmlns:a16="http://schemas.microsoft.com/office/drawing/2014/main" id="{C216805F-19C5-D158-F480-9957CAA7C145}"/>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0" name="object 252">
              <a:extLst>
                <a:ext uri="{FF2B5EF4-FFF2-40B4-BE49-F238E27FC236}">
                  <a16:creationId xmlns:a16="http://schemas.microsoft.com/office/drawing/2014/main" id="{D644FC5A-E4AD-E30F-556B-A15D312C531D}"/>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1" name="object 253">
              <a:extLst>
                <a:ext uri="{FF2B5EF4-FFF2-40B4-BE49-F238E27FC236}">
                  <a16:creationId xmlns:a16="http://schemas.microsoft.com/office/drawing/2014/main" id="{EA013990-B852-80B8-D5E8-F6F2FFE8A454}"/>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2" name="object 254">
              <a:extLst>
                <a:ext uri="{FF2B5EF4-FFF2-40B4-BE49-F238E27FC236}">
                  <a16:creationId xmlns:a16="http://schemas.microsoft.com/office/drawing/2014/main" id="{74BA0488-1F29-E8A6-229B-3064B87B22C6}"/>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3" name="object 255">
              <a:extLst>
                <a:ext uri="{FF2B5EF4-FFF2-40B4-BE49-F238E27FC236}">
                  <a16:creationId xmlns:a16="http://schemas.microsoft.com/office/drawing/2014/main" id="{9E514D5F-03BC-5ABB-DE28-3FF33BB033CD}"/>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4" name="object 256">
              <a:extLst>
                <a:ext uri="{FF2B5EF4-FFF2-40B4-BE49-F238E27FC236}">
                  <a16:creationId xmlns:a16="http://schemas.microsoft.com/office/drawing/2014/main" id="{7171F446-B5B6-53F2-A5C2-70499DA65ABC}"/>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5" name="object 257">
              <a:extLst>
                <a:ext uri="{FF2B5EF4-FFF2-40B4-BE49-F238E27FC236}">
                  <a16:creationId xmlns:a16="http://schemas.microsoft.com/office/drawing/2014/main" id="{3EE5C58E-EC80-A894-337A-C02EBF133471}"/>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6" name="object 258">
              <a:extLst>
                <a:ext uri="{FF2B5EF4-FFF2-40B4-BE49-F238E27FC236}">
                  <a16:creationId xmlns:a16="http://schemas.microsoft.com/office/drawing/2014/main" id="{0F356F86-797B-0768-2304-74BEBABE1FEC}"/>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7" name="object 259">
              <a:extLst>
                <a:ext uri="{FF2B5EF4-FFF2-40B4-BE49-F238E27FC236}">
                  <a16:creationId xmlns:a16="http://schemas.microsoft.com/office/drawing/2014/main" id="{A5DCAAC0-B5A6-C376-66DF-1A9F4B2C925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8" name="object 260">
              <a:extLst>
                <a:ext uri="{FF2B5EF4-FFF2-40B4-BE49-F238E27FC236}">
                  <a16:creationId xmlns:a16="http://schemas.microsoft.com/office/drawing/2014/main" id="{5ADA6CF3-A4CC-930D-23BC-EB97E2E42916}"/>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29" name="object 261">
              <a:extLst>
                <a:ext uri="{FF2B5EF4-FFF2-40B4-BE49-F238E27FC236}">
                  <a16:creationId xmlns:a16="http://schemas.microsoft.com/office/drawing/2014/main" id="{7144C9ED-C9CA-319A-F54C-B367A3C828F0}"/>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0" name="object 262">
              <a:extLst>
                <a:ext uri="{FF2B5EF4-FFF2-40B4-BE49-F238E27FC236}">
                  <a16:creationId xmlns:a16="http://schemas.microsoft.com/office/drawing/2014/main" id="{A9AF9807-0536-5DF0-97F2-30D57B287789}"/>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1" name="object 263">
              <a:extLst>
                <a:ext uri="{FF2B5EF4-FFF2-40B4-BE49-F238E27FC236}">
                  <a16:creationId xmlns:a16="http://schemas.microsoft.com/office/drawing/2014/main" id="{B21EC997-ADE1-38B9-E773-CE67C80B8E78}"/>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2" name="object 264">
              <a:extLst>
                <a:ext uri="{FF2B5EF4-FFF2-40B4-BE49-F238E27FC236}">
                  <a16:creationId xmlns:a16="http://schemas.microsoft.com/office/drawing/2014/main" id="{A1F91371-65BA-37B4-DA47-804388907720}"/>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5" name="object 265">
              <a:extLst>
                <a:ext uri="{FF2B5EF4-FFF2-40B4-BE49-F238E27FC236}">
                  <a16:creationId xmlns:a16="http://schemas.microsoft.com/office/drawing/2014/main" id="{F3A9E498-3095-C4FB-8F6F-64D0FD76F354}"/>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6" name="object 266">
              <a:extLst>
                <a:ext uri="{FF2B5EF4-FFF2-40B4-BE49-F238E27FC236}">
                  <a16:creationId xmlns:a16="http://schemas.microsoft.com/office/drawing/2014/main" id="{75F9D5CB-4901-2A80-C1A0-8DE36F7FB344}"/>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7" name="object 267">
              <a:extLst>
                <a:ext uri="{FF2B5EF4-FFF2-40B4-BE49-F238E27FC236}">
                  <a16:creationId xmlns:a16="http://schemas.microsoft.com/office/drawing/2014/main" id="{C2C320B3-7D3B-9537-BE7D-C3C48350615D}"/>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138" name="object 268">
              <a:extLst>
                <a:ext uri="{FF2B5EF4-FFF2-40B4-BE49-F238E27FC236}">
                  <a16:creationId xmlns:a16="http://schemas.microsoft.com/office/drawing/2014/main" id="{AD32D3B8-F2C0-4CFE-6A3B-9F7A035A886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5" name="object 269">
            <a:extLst>
              <a:ext uri="{FF2B5EF4-FFF2-40B4-BE49-F238E27FC236}">
                <a16:creationId xmlns:a16="http://schemas.microsoft.com/office/drawing/2014/main" id="{DFF48730-2207-9906-B423-974895C72450}"/>
              </a:ext>
            </a:extLst>
          </p:cNvPr>
          <p:cNvSpPr txBox="1"/>
          <p:nvPr/>
        </p:nvSpPr>
        <p:spPr>
          <a:xfrm>
            <a:off x="5269234" y="3076314"/>
            <a:ext cx="791803" cy="3373357"/>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 name="object 270">
            <a:extLst>
              <a:ext uri="{FF2B5EF4-FFF2-40B4-BE49-F238E27FC236}">
                <a16:creationId xmlns:a16="http://schemas.microsoft.com/office/drawing/2014/main" id="{0BE304FA-074B-B3B5-FAFB-4DF9E6E91393}"/>
              </a:ext>
            </a:extLst>
          </p:cNvPr>
          <p:cNvSpPr/>
          <p:nvPr/>
        </p:nvSpPr>
        <p:spPr>
          <a:xfrm>
            <a:off x="6025571" y="6239852"/>
            <a:ext cx="5089936" cy="38941"/>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271">
            <a:extLst>
              <a:ext uri="{FF2B5EF4-FFF2-40B4-BE49-F238E27FC236}">
                <a16:creationId xmlns:a16="http://schemas.microsoft.com/office/drawing/2014/main" id="{7F2F8D6C-E016-4759-FB7E-5602CA0E8CEB}"/>
              </a:ext>
            </a:extLst>
          </p:cNvPr>
          <p:cNvSpPr txBox="1"/>
          <p:nvPr/>
        </p:nvSpPr>
        <p:spPr>
          <a:xfrm>
            <a:off x="6233896" y="6276626"/>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8" name="object 272">
            <a:extLst>
              <a:ext uri="{FF2B5EF4-FFF2-40B4-BE49-F238E27FC236}">
                <a16:creationId xmlns:a16="http://schemas.microsoft.com/office/drawing/2014/main" id="{8581A8B5-85D2-F4D1-A560-54C64502ED35}"/>
              </a:ext>
            </a:extLst>
          </p:cNvPr>
          <p:cNvSpPr/>
          <p:nvPr/>
        </p:nvSpPr>
        <p:spPr>
          <a:xfrm>
            <a:off x="6117073" y="4417407"/>
            <a:ext cx="5271658" cy="24338"/>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273">
            <a:extLst>
              <a:ext uri="{FF2B5EF4-FFF2-40B4-BE49-F238E27FC236}">
                <a16:creationId xmlns:a16="http://schemas.microsoft.com/office/drawing/2014/main" id="{BD39E074-BC01-5AC9-101F-AD1AA53DCC33}"/>
              </a:ext>
            </a:extLst>
          </p:cNvPr>
          <p:cNvSpPr txBox="1"/>
          <p:nvPr/>
        </p:nvSpPr>
        <p:spPr>
          <a:xfrm>
            <a:off x="11459796" y="4238916"/>
            <a:ext cx="530573" cy="321883"/>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10" name="object 274">
            <a:extLst>
              <a:ext uri="{FF2B5EF4-FFF2-40B4-BE49-F238E27FC236}">
                <a16:creationId xmlns:a16="http://schemas.microsoft.com/office/drawing/2014/main" id="{AAC21CFD-9BEA-735B-7D07-452AAC27C0E8}"/>
              </a:ext>
            </a:extLst>
          </p:cNvPr>
          <p:cNvSpPr txBox="1"/>
          <p:nvPr/>
        </p:nvSpPr>
        <p:spPr>
          <a:xfrm>
            <a:off x="11298106" y="6264198"/>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p:sp>
        <p:nvSpPr>
          <p:cNvPr id="11" name="object 273">
            <a:extLst>
              <a:ext uri="{FF2B5EF4-FFF2-40B4-BE49-F238E27FC236}">
                <a16:creationId xmlns:a16="http://schemas.microsoft.com/office/drawing/2014/main" id="{60AAF5EF-D917-3097-7C3F-D776FB4DE209}"/>
              </a:ext>
            </a:extLst>
          </p:cNvPr>
          <p:cNvSpPr txBox="1"/>
          <p:nvPr/>
        </p:nvSpPr>
        <p:spPr>
          <a:xfrm>
            <a:off x="7267931" y="2986246"/>
            <a:ext cx="1350588" cy="321883"/>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 UB Test</a:t>
            </a:r>
            <a:endParaRPr sz="2000" b="0" kern="0" dirty="0">
              <a:solidFill>
                <a:sysClr val="windowText" lastClr="000000"/>
              </a:solidFill>
              <a:latin typeface="Times New Roman"/>
              <a:cs typeface="Times New Roman"/>
            </a:endParaRPr>
          </a:p>
        </p:txBody>
      </p:sp>
      <p:graphicFrame>
        <p:nvGraphicFramePr>
          <p:cNvPr id="636931" name="Table 636930">
            <a:extLst>
              <a:ext uri="{FF2B5EF4-FFF2-40B4-BE49-F238E27FC236}">
                <a16:creationId xmlns:a16="http://schemas.microsoft.com/office/drawing/2014/main" id="{43464FB7-B26F-4FEB-A03E-D47750C27E0D}"/>
              </a:ext>
            </a:extLst>
          </p:cNvPr>
          <p:cNvGraphicFramePr>
            <a:graphicFrameLocks noGrp="1"/>
          </p:cNvGraphicFramePr>
          <p:nvPr>
            <p:extLst>
              <p:ext uri="{D42A27DB-BD31-4B8C-83A1-F6EECF244321}">
                <p14:modId xmlns:p14="http://schemas.microsoft.com/office/powerpoint/2010/main" val="55201800"/>
              </p:ext>
            </p:extLst>
          </p:nvPr>
        </p:nvGraphicFramePr>
        <p:xfrm>
          <a:off x="9203871" y="569916"/>
          <a:ext cx="2732720" cy="2966720"/>
        </p:xfrm>
        <a:graphic>
          <a:graphicData uri="http://schemas.openxmlformats.org/drawingml/2006/table">
            <a:tbl>
              <a:tblPr firstRow="1" bandRow="1">
                <a:tableStyleId>{5C22544A-7EE6-4342-B048-85BDC9FD1C3A}</a:tableStyleId>
              </a:tblPr>
              <a:tblGrid>
                <a:gridCol w="1086469">
                  <a:extLst>
                    <a:ext uri="{9D8B030D-6E8A-4147-A177-3AD203B41FA5}">
                      <a16:colId xmlns:a16="http://schemas.microsoft.com/office/drawing/2014/main" val="352138746"/>
                    </a:ext>
                  </a:extLst>
                </a:gridCol>
                <a:gridCol w="1646251">
                  <a:extLst>
                    <a:ext uri="{9D8B030D-6E8A-4147-A177-3AD203B41FA5}">
                      <a16:colId xmlns:a16="http://schemas.microsoft.com/office/drawing/2014/main" val="2317929343"/>
                    </a:ext>
                  </a:extLst>
                </a:gridCol>
              </a:tblGrid>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normalizeH="0" baseline="0" dirty="0">
                          <a:ln>
                            <a:noFill/>
                          </a:ln>
                          <a:solidFill>
                            <a:srgbClr val="000000"/>
                          </a:solidFill>
                          <a:effectLst/>
                          <a:latin typeface="Tahoma" pitchFamily="34" charset="0"/>
                          <a:ea typeface="宋体" charset="-122"/>
                          <a:cs typeface="+mn-cs"/>
                        </a:rPr>
                        <a:t># Tasks</a:t>
                      </a:r>
                      <a:endParaRPr kumimoji="0" lang="en-SE" sz="1800" b="0" i="0" u="none" strike="noStrike" kern="1200" cap="none" normalizeH="0" baseline="0" dirty="0">
                        <a:ln>
                          <a:noFill/>
                        </a:ln>
                        <a:solidFill>
                          <a:srgbClr val="000000"/>
                        </a:solidFill>
                        <a:effectLst/>
                        <a:latin typeface="Tahoma" pitchFamily="34" charset="0"/>
                        <a:ea typeface="宋体" charset="-122"/>
                        <a:cs typeface="+mn-cs"/>
                      </a:endParaRPr>
                    </a:p>
                  </a:txBody>
                  <a:tcPr/>
                </a:tc>
                <a:tc>
                  <a:txBody>
                    <a:bodyPr/>
                    <a:lstStyle/>
                    <a:p>
                      <a:pPr algn="ctr"/>
                      <a:r>
                        <a:rPr kumimoji="0" lang="en-GB" sz="1800" b="0" i="0" u="none" strike="noStrike" kern="1200" cap="none" normalizeH="0" baseline="0" dirty="0">
                          <a:ln>
                            <a:noFill/>
                          </a:ln>
                          <a:solidFill>
                            <a:srgbClr val="000000"/>
                          </a:solidFill>
                          <a:effectLst/>
                          <a:latin typeface="Tahoma" pitchFamily="34" charset="0"/>
                          <a:ea typeface="宋体" charset="-122"/>
                          <a:cs typeface="+mn-cs"/>
                        </a:rPr>
                        <a:t>RM Util Bound</a:t>
                      </a:r>
                    </a:p>
                  </a:txBody>
                  <a:tcPr/>
                </a:tc>
                <a:extLst>
                  <a:ext uri="{0D108BD9-81ED-4DB2-BD59-A6C34878D82A}">
                    <a16:rowId xmlns:a16="http://schemas.microsoft.com/office/drawing/2014/main" val="1530893829"/>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1.00</a:t>
                      </a:r>
                    </a:p>
                  </a:txBody>
                  <a:tcPr marL="416337" marR="416337" horzOverflow="overflow"/>
                </a:tc>
                <a:extLst>
                  <a:ext uri="{0D108BD9-81ED-4DB2-BD59-A6C34878D82A}">
                    <a16:rowId xmlns:a16="http://schemas.microsoft.com/office/drawing/2014/main" val="783375454"/>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2</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0.828</a:t>
                      </a:r>
                    </a:p>
                  </a:txBody>
                  <a:tcPr marL="416337" marR="416337" horzOverflow="overflow"/>
                </a:tc>
                <a:extLst>
                  <a:ext uri="{0D108BD9-81ED-4DB2-BD59-A6C34878D82A}">
                    <a16:rowId xmlns:a16="http://schemas.microsoft.com/office/drawing/2014/main" val="341098061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3</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0.780</a:t>
                      </a:r>
                    </a:p>
                  </a:txBody>
                  <a:tcPr marL="416337" marR="416337" horzOverflow="overflow"/>
                </a:tc>
                <a:extLst>
                  <a:ext uri="{0D108BD9-81ED-4DB2-BD59-A6C34878D82A}">
                    <a16:rowId xmlns:a16="http://schemas.microsoft.com/office/drawing/2014/main" val="135203307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4</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0.757</a:t>
                      </a:r>
                    </a:p>
                  </a:txBody>
                  <a:tcPr marL="416337" marR="416337" horzOverflow="overflow"/>
                </a:tc>
                <a:extLst>
                  <a:ext uri="{0D108BD9-81ED-4DB2-BD59-A6C34878D82A}">
                    <a16:rowId xmlns:a16="http://schemas.microsoft.com/office/drawing/2014/main" val="322815794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5</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0.743</a:t>
                      </a:r>
                    </a:p>
                  </a:txBody>
                  <a:tcPr marL="416337" marR="416337" horzOverflow="overflow"/>
                </a:tc>
                <a:extLst>
                  <a:ext uri="{0D108BD9-81ED-4DB2-BD59-A6C34878D82A}">
                    <a16:rowId xmlns:a16="http://schemas.microsoft.com/office/drawing/2014/main" val="2539288411"/>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10</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0.718</a:t>
                      </a:r>
                    </a:p>
                  </a:txBody>
                  <a:tcPr marL="416337" marR="416337" horzOverflow="overflow"/>
                </a:tc>
                <a:extLst>
                  <a:ext uri="{0D108BD9-81ED-4DB2-BD59-A6C34878D82A}">
                    <a16:rowId xmlns:a16="http://schemas.microsoft.com/office/drawing/2014/main" val="2134293368"/>
                  </a:ext>
                </a:extLst>
              </a:tr>
              <a:tr h="370840">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a:ln>
                            <a:noFill/>
                          </a:ln>
                          <a:solidFill>
                            <a:srgbClr val="000000"/>
                          </a:solidFill>
                          <a:effectLst/>
                          <a:latin typeface="Tahoma" pitchFamily="34" charset="0"/>
                          <a:ea typeface="宋体" charset="-122"/>
                        </a:rPr>
                        <a:t>inf</a:t>
                      </a:r>
                    </a:p>
                  </a:txBody>
                  <a:tcPr marL="416337" marR="416337" horzOverflow="overflow"/>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0.693</a:t>
                      </a:r>
                    </a:p>
                  </a:txBody>
                  <a:tcPr marL="416337" marR="416337" horzOverflow="overflow"/>
                </a:tc>
                <a:extLst>
                  <a:ext uri="{0D108BD9-81ED-4DB2-BD59-A6C34878D82A}">
                    <a16:rowId xmlns:a16="http://schemas.microsoft.com/office/drawing/2014/main" val="1447628526"/>
                  </a:ext>
                </a:extLst>
              </a:tr>
            </a:tbl>
          </a:graphicData>
        </a:graphic>
      </p:graphicFrame>
      <mc:AlternateContent xmlns:mc="http://schemas.openxmlformats.org/markup-compatibility/2006" xmlns:a14="http://schemas.microsoft.com/office/drawing/2010/main">
        <mc:Choice Requires="a14">
          <p:sp>
            <p:nvSpPr>
              <p:cNvPr id="46083" name="Rectangle 3" descr="Rectangle: Click to edit Master text styles&#10;Second level&#10;Third level&#10;Fourth level&#10;Fifth level"/>
              <p:cNvSpPr>
                <a:spLocks noGrp="1" noChangeArrowheads="1"/>
              </p:cNvSpPr>
              <p:nvPr>
                <p:ph idx="1"/>
              </p:nvPr>
            </p:nvSpPr>
            <p:spPr>
              <a:xfrm>
                <a:off x="0" y="696686"/>
                <a:ext cx="5269233" cy="6161314"/>
              </a:xfrm>
            </p:spPr>
            <p:txBody>
              <a:bodyPr>
                <a:normAutofit lnSpcReduction="10000"/>
              </a:bodyPr>
              <a:lstStyle/>
              <a:p>
                <a:pPr eaLnBrk="1" hangingPunct="1"/>
                <a:r>
                  <a:rPr lang="en-GB" b="0" dirty="0"/>
                  <a:t>A taskset is schedulable under RM scheduling if </a:t>
                </a:r>
                <a:r>
                  <a:rPr lang="en-GB" dirty="0"/>
                  <a:t>system utilization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endParaRPr lang="en-GB" dirty="0"/>
              </a:p>
              <a:p>
                <a:pPr lvl="1" eaLnBrk="1" hangingPunct="1"/>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b="0" i="1" smtClean="0">
                        <a:latin typeface="Cambria Math" panose="02040503050406030204" pitchFamily="18" charset="0"/>
                        <a:ea typeface="宋体" pitchFamily="2" charset="-122"/>
                      </a:rPr>
                      <m:t>𝑁</m:t>
                    </m:r>
                    <m:r>
                      <a:rPr lang="en-GB" altLang="zh-CN" b="0" i="1" smtClean="0">
                        <a:latin typeface="Cambria Math" panose="02040503050406030204" pitchFamily="18" charset="0"/>
                        <a:ea typeface="宋体" pitchFamily="2" charset="-122"/>
                      </a:rPr>
                      <m:t>→∞</m:t>
                    </m:r>
                  </m:oMath>
                </a14:m>
                <a:endParaRPr lang="en-US" altLang="zh-CN" dirty="0">
                  <a:ea typeface="宋体" pitchFamily="2" charset="-122"/>
                </a:endParaRPr>
              </a:p>
              <a:p>
                <a:pPr lvl="1" eaLnBrk="1" hangingPunct="1"/>
                <a:r>
                  <a:rPr lang="en-US" altLang="zh-CN" dirty="0">
                    <a:ea typeface="宋体" pitchFamily="2" charset="-122"/>
                  </a:rPr>
                  <a:t>Assumptions: task period equal to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oMath>
                </a14:m>
                <a:r>
                  <a:rPr lang="en-US" altLang="zh-CN" dirty="0">
                    <a:ea typeface="宋体" pitchFamily="2" charset="-122"/>
                  </a:rPr>
                  <a:t>); task with smaller period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is assigned higher priority (RM priority assignment); tasks are independent (no resource sharing)</a:t>
                </a:r>
              </a:p>
              <a:p>
                <a:pPr eaLnBrk="1" hangingPunct="1"/>
                <a:r>
                  <a:rPr lang="en-US" altLang="zh-CN" dirty="0">
                    <a:ea typeface="宋体" pitchFamily="2" charset="-122"/>
                  </a:rPr>
                  <a:t>Sufficient but not necessary condition</a:t>
                </a:r>
              </a:p>
              <a:p>
                <a:pPr lvl="1" eaLnBrk="1" hangingPunct="1"/>
                <a:r>
                  <a:rPr lang="en-US" altLang="zh-CN" dirty="0">
                    <a:ea typeface="宋体" pitchFamily="2" charset="-122"/>
                  </a:rPr>
                  <a:t>Guaranteed to be schedulable if test succeeds</a:t>
                </a:r>
              </a:p>
              <a:p>
                <a:pPr lvl="1" eaLnBrk="1" hangingPunct="1"/>
                <a:r>
                  <a:rPr lang="en-US" altLang="zh-CN" dirty="0">
                    <a:ea typeface="宋体" pitchFamily="2" charset="-122"/>
                  </a:rPr>
                  <a:t>May still be schedulable even if test fails</a:t>
                </a:r>
              </a:p>
              <a:p>
                <a:pPr eaLnBrk="1" hangingPunct="1"/>
                <a:r>
                  <a:rPr lang="en-US" altLang="zh-CN" dirty="0">
                    <a:ea typeface="宋体" pitchFamily="2" charset="-122"/>
                  </a:rPr>
                  <a:t>Special case: if periods are harmonic (larger periods divisible by smaller periods), then utilization bound is 1 (necessary and sufficient condition)</a:t>
                </a:r>
              </a:p>
            </p:txBody>
          </p:sp>
        </mc:Choice>
        <mc:Fallback xmlns="">
          <p:sp>
            <p:nvSpPr>
              <p:cNvPr id="4608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0" y="696686"/>
                <a:ext cx="5269233" cy="6161314"/>
              </a:xfrm>
              <a:blipFill>
                <a:blip r:embed="rId9"/>
                <a:stretch>
                  <a:fillRect l="-2083" t="-2275" r="-2315"/>
                </a:stretch>
              </a:blipFill>
            </p:spPr>
            <p:txBody>
              <a:bodyPr/>
              <a:lstStyle/>
              <a:p>
                <a:r>
                  <a:rPr lang="en-SE">
                    <a:noFill/>
                  </a:rPr>
                  <a:t> </a:t>
                </a:r>
              </a:p>
            </p:txBody>
          </p:sp>
        </mc:Fallback>
      </mc:AlternateContent>
      <p:sp>
        <p:nvSpPr>
          <p:cNvPr id="2" name="TextBox 1">
            <a:extLst>
              <a:ext uri="{FF2B5EF4-FFF2-40B4-BE49-F238E27FC236}">
                <a16:creationId xmlns:a16="http://schemas.microsoft.com/office/drawing/2014/main" id="{DE70A8B7-D0CA-01D6-9B3F-21F3D8BD9D60}"/>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9FEEB-1465-49E7-A352-9BD9EBC24883}"/>
              </a:ext>
            </a:extLst>
          </p:cNvPr>
          <p:cNvSpPr>
            <a:spLocks noGrp="1"/>
          </p:cNvSpPr>
          <p:nvPr>
            <p:ph type="title"/>
          </p:nvPr>
        </p:nvSpPr>
        <p:spPr/>
        <p:txBody>
          <a:bodyPr/>
          <a:lstStyle/>
          <a:p>
            <a:r>
              <a:rPr lang="en-US" altLang="zh-CN" dirty="0">
                <a:ea typeface="宋体" pitchFamily="2" charset="-122"/>
              </a:rPr>
              <a:t>Utilization Bound Test Examples</a:t>
            </a:r>
            <a:endParaRPr lang="en-SE" dirty="0"/>
          </a:p>
        </p:txBody>
      </p:sp>
      <p:grpSp>
        <p:nvGrpSpPr>
          <p:cNvPr id="45" name="Group 44">
            <a:extLst>
              <a:ext uri="{FF2B5EF4-FFF2-40B4-BE49-F238E27FC236}">
                <a16:creationId xmlns:a16="http://schemas.microsoft.com/office/drawing/2014/main" id="{C52A38C9-71EB-9DA6-893D-42E7D02B3A62}"/>
              </a:ext>
            </a:extLst>
          </p:cNvPr>
          <p:cNvGrpSpPr/>
          <p:nvPr/>
        </p:nvGrpSpPr>
        <p:grpSpPr>
          <a:xfrm>
            <a:off x="5994157" y="914400"/>
            <a:ext cx="5693399" cy="1966434"/>
            <a:chOff x="758825" y="1676400"/>
            <a:chExt cx="3355975" cy="1159115"/>
          </a:xfrm>
        </p:grpSpPr>
        <p:grpSp>
          <p:nvGrpSpPr>
            <p:cNvPr id="4" name="object 7">
              <a:extLst>
                <a:ext uri="{FF2B5EF4-FFF2-40B4-BE49-F238E27FC236}">
                  <a16:creationId xmlns:a16="http://schemas.microsoft.com/office/drawing/2014/main" id="{99647C55-A3C8-072F-B14F-1B5E4377C846}"/>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23C3076E-ECF7-1695-D813-F197F8FD1724}"/>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58550383-7F18-8538-882F-D4EEFFC7AEEE}"/>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F4A03FFB-F08A-17EC-49F8-713AF014993A}"/>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1819FAEF-F809-7399-7783-4C13A6007A24}"/>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889F87A9-2CD4-95C4-BB05-5878C4E036C7}"/>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DFE5CA7E-759E-BC1B-1666-B5C46A296C4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15014C84-9BFF-E738-6C38-CDD9646A95B4}"/>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ED1FE592-8132-A69B-1887-215E00625B4E}"/>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C6DE928-94B9-86DF-7584-20F59E7539D5}"/>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94B67BC1-C396-B58E-46B2-C5A7A7B28D6F}"/>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88E57689-8110-E11D-9B40-ACE592571C92}"/>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99ED339D-1B5C-219C-353E-3E52786C5A01}"/>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C08149C7-B114-B208-9736-2D007426E340}"/>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423A0D64-EE3D-6E01-31A6-3613838D3A41}"/>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9396D7D6-1702-E083-CE4F-1E974850E225}"/>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0BD4D5B7-BE58-4DAD-F8B1-3AD6AC1B5DD4}"/>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33B54248-10BE-E86C-099B-CD015C6D1795}"/>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74D0C3F8-A2B3-4102-1EEF-0E4434AB9B79}"/>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56DA86BB-7D10-B6C4-80AA-7925E11814D3}"/>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CCD01B8F-0BCA-A6B5-88A5-6A0B62917B34}"/>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EF50550D-9025-C49D-EBAF-84DDEA080D5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87FBB901-B166-888E-E1E6-099DB3B8A29E}"/>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A3A99A31-716F-29B2-13B9-C6E77A7B8102}"/>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8FC792C3-BBE4-5EDD-E29B-89CA6FF7BB19}"/>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0A5BB129-E9F2-422F-6636-7A11B3192DB5}"/>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8670FEC5-CBC1-A785-F034-0304EF974109}"/>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EBA42B2B-7E25-D4AB-655E-988D27E281D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2190410A-E28D-D579-02E3-85B982B9A7F3}"/>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9A8BC21C-09A3-11A2-DB5A-8D8465047228}"/>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0F0DEF43-4D18-BA6F-23F4-1AEA801C6A4A}"/>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3ADF0A31-A1E5-F6AD-34F9-8971B6D1E83F}"/>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0EECD64F-FB08-6F80-B363-1CCFE9C1AAB0}"/>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DC601371-151B-FBDB-FF06-E3EBCB04BFC8}"/>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DA22209F-2078-DA4F-C199-87DACDE76A90}"/>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D19983D3-F7FE-2E8E-7BFA-C35C88C5945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3D0BB8C-16D8-BF03-F21D-D4FE250E2A38}"/>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F67AEFFA-2885-F083-D74F-939116CD9153}"/>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9A674626-3EA2-6F61-28FD-C9D6F0A6844A}"/>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4D4950A2-49B2-F4D3-ACFD-E637CB81014D}"/>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81A7EC63-4860-C257-B7EF-BC769518C0D1}"/>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p:grpSp>
        <p:nvGrpSpPr>
          <p:cNvPr id="79" name="Group 78">
            <a:extLst>
              <a:ext uri="{FF2B5EF4-FFF2-40B4-BE49-F238E27FC236}">
                <a16:creationId xmlns:a16="http://schemas.microsoft.com/office/drawing/2014/main" id="{9577BDE7-06F2-9B33-8834-421FE1965B53}"/>
              </a:ext>
            </a:extLst>
          </p:cNvPr>
          <p:cNvGrpSpPr/>
          <p:nvPr/>
        </p:nvGrpSpPr>
        <p:grpSpPr>
          <a:xfrm>
            <a:off x="5931284" y="3013920"/>
            <a:ext cx="5803516" cy="1461569"/>
            <a:chOff x="754189" y="1523999"/>
            <a:chExt cx="3361054" cy="846455"/>
          </a:xfrm>
        </p:grpSpPr>
        <p:grpSp>
          <p:nvGrpSpPr>
            <p:cNvPr id="46" name="object 11">
              <a:extLst>
                <a:ext uri="{FF2B5EF4-FFF2-40B4-BE49-F238E27FC236}">
                  <a16:creationId xmlns:a16="http://schemas.microsoft.com/office/drawing/2014/main" id="{723D0EB4-37E4-FB5F-AE98-619D41D1C0FA}"/>
                </a:ext>
              </a:extLst>
            </p:cNvPr>
            <p:cNvGrpSpPr/>
            <p:nvPr/>
          </p:nvGrpSpPr>
          <p:grpSpPr>
            <a:xfrm>
              <a:off x="754189" y="1523999"/>
              <a:ext cx="3361054" cy="846455"/>
              <a:chOff x="754189" y="1523999"/>
              <a:chExt cx="3361054" cy="846455"/>
            </a:xfrm>
          </p:grpSpPr>
          <p:sp>
            <p:nvSpPr>
              <p:cNvPr id="47" name="object 12">
                <a:extLst>
                  <a:ext uri="{FF2B5EF4-FFF2-40B4-BE49-F238E27FC236}">
                    <a16:creationId xmlns:a16="http://schemas.microsoft.com/office/drawing/2014/main" id="{EFC98BAD-803D-A7C4-1DEA-A8A2DD2D5FE1}"/>
                  </a:ext>
                </a:extLst>
              </p:cNvPr>
              <p:cNvSpPr/>
              <p:nvPr/>
            </p:nvSpPr>
            <p:spPr>
              <a:xfrm>
                <a:off x="8778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48" name="object 13">
                <a:extLst>
                  <a:ext uri="{FF2B5EF4-FFF2-40B4-BE49-F238E27FC236}">
                    <a16:creationId xmlns:a16="http://schemas.microsoft.com/office/drawing/2014/main" id="{61865BFD-6548-8A84-5DDC-0B4B259697D7}"/>
                  </a:ext>
                </a:extLst>
              </p:cNvPr>
              <p:cNvSpPr/>
              <p:nvPr/>
            </p:nvSpPr>
            <p:spPr>
              <a:xfrm>
                <a:off x="8778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49" name="object 14">
                <a:extLst>
                  <a:ext uri="{FF2B5EF4-FFF2-40B4-BE49-F238E27FC236}">
                    <a16:creationId xmlns:a16="http://schemas.microsoft.com/office/drawing/2014/main" id="{1398D989-4B11-DF25-32EA-9CD9AC110481}"/>
                  </a:ext>
                </a:extLst>
              </p:cNvPr>
              <p:cNvSpPr/>
              <p:nvPr/>
            </p:nvSpPr>
            <p:spPr>
              <a:xfrm>
                <a:off x="17922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0" name="object 15">
                <a:extLst>
                  <a:ext uri="{FF2B5EF4-FFF2-40B4-BE49-F238E27FC236}">
                    <a16:creationId xmlns:a16="http://schemas.microsoft.com/office/drawing/2014/main" id="{A3D31181-95C1-1726-5FB8-C2CC0559034B}"/>
                  </a:ext>
                </a:extLst>
              </p:cNvPr>
              <p:cNvSpPr/>
              <p:nvPr/>
            </p:nvSpPr>
            <p:spPr>
              <a:xfrm>
                <a:off x="17922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1" name="object 16">
                <a:extLst>
                  <a:ext uri="{FF2B5EF4-FFF2-40B4-BE49-F238E27FC236}">
                    <a16:creationId xmlns:a16="http://schemas.microsoft.com/office/drawing/2014/main" id="{42B1B5C5-9085-94A0-799E-83186A898F31}"/>
                  </a:ext>
                </a:extLst>
              </p:cNvPr>
              <p:cNvSpPr/>
              <p:nvPr/>
            </p:nvSpPr>
            <p:spPr>
              <a:xfrm>
                <a:off x="2706624" y="17160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52" name="object 17">
                <a:extLst>
                  <a:ext uri="{FF2B5EF4-FFF2-40B4-BE49-F238E27FC236}">
                    <a16:creationId xmlns:a16="http://schemas.microsoft.com/office/drawing/2014/main" id="{5FB4A7C5-2C12-6027-1976-E079A4BA6080}"/>
                  </a:ext>
                </a:extLst>
              </p:cNvPr>
              <p:cNvSpPr/>
              <p:nvPr/>
            </p:nvSpPr>
            <p:spPr>
              <a:xfrm>
                <a:off x="2706624" y="17160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53" name="object 18">
                <a:extLst>
                  <a:ext uri="{FF2B5EF4-FFF2-40B4-BE49-F238E27FC236}">
                    <a16:creationId xmlns:a16="http://schemas.microsoft.com/office/drawing/2014/main" id="{C95D2286-8656-F262-61C3-7BC165388E86}"/>
                  </a:ext>
                </a:extLst>
              </p:cNvPr>
              <p:cNvSpPr/>
              <p:nvPr/>
            </p:nvSpPr>
            <p:spPr>
              <a:xfrm>
                <a:off x="1335024" y="2209799"/>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54" name="object 19">
                <a:extLst>
                  <a:ext uri="{FF2B5EF4-FFF2-40B4-BE49-F238E27FC236}">
                    <a16:creationId xmlns:a16="http://schemas.microsoft.com/office/drawing/2014/main" id="{688FBE5C-BC3C-FAA9-B456-0683C85C15A7}"/>
                  </a:ext>
                </a:extLst>
              </p:cNvPr>
              <p:cNvSpPr/>
              <p:nvPr/>
            </p:nvSpPr>
            <p:spPr>
              <a:xfrm>
                <a:off x="1335024" y="2209799"/>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55" name="object 20">
                <a:extLst>
                  <a:ext uri="{FF2B5EF4-FFF2-40B4-BE49-F238E27FC236}">
                    <a16:creationId xmlns:a16="http://schemas.microsoft.com/office/drawing/2014/main" id="{B217B2E9-9BC7-F0C4-DF30-61399A89098F}"/>
                  </a:ext>
                </a:extLst>
              </p:cNvPr>
              <p:cNvSpPr/>
              <p:nvPr/>
            </p:nvSpPr>
            <p:spPr>
              <a:xfrm>
                <a:off x="868680" y="1523999"/>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56" name="object 21">
                <a:extLst>
                  <a:ext uri="{FF2B5EF4-FFF2-40B4-BE49-F238E27FC236}">
                    <a16:creationId xmlns:a16="http://schemas.microsoft.com/office/drawing/2014/main" id="{F8485CEF-D236-5993-C8F9-278907F33D31}"/>
                  </a:ext>
                </a:extLst>
              </p:cNvPr>
              <p:cNvSpPr/>
              <p:nvPr/>
            </p:nvSpPr>
            <p:spPr>
              <a:xfrm>
                <a:off x="762000" y="1828799"/>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57" name="object 22">
                <a:extLst>
                  <a:ext uri="{FF2B5EF4-FFF2-40B4-BE49-F238E27FC236}">
                    <a16:creationId xmlns:a16="http://schemas.microsoft.com/office/drawing/2014/main" id="{76F6C2BE-895C-11A9-0698-29068873BE95}"/>
                  </a:ext>
                </a:extLst>
              </p:cNvPr>
              <p:cNvSpPr/>
              <p:nvPr/>
            </p:nvSpPr>
            <p:spPr>
              <a:xfrm>
                <a:off x="4066031" y="18044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58" name="object 23">
                <a:extLst>
                  <a:ext uri="{FF2B5EF4-FFF2-40B4-BE49-F238E27FC236}">
                    <a16:creationId xmlns:a16="http://schemas.microsoft.com/office/drawing/2014/main" id="{F0458378-D55B-5D0E-3E33-84F9B7B30D9D}"/>
                  </a:ext>
                </a:extLst>
              </p:cNvPr>
              <p:cNvSpPr/>
              <p:nvPr/>
            </p:nvSpPr>
            <p:spPr>
              <a:xfrm>
                <a:off x="1027176" y="1828799"/>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59" name="object 24">
                <a:extLst>
                  <a:ext uri="{FF2B5EF4-FFF2-40B4-BE49-F238E27FC236}">
                    <a16:creationId xmlns:a16="http://schemas.microsoft.com/office/drawing/2014/main" id="{0F142A8B-1358-E406-220A-2AD96CFFDDC7}"/>
                  </a:ext>
                </a:extLst>
              </p:cNvPr>
              <p:cNvSpPr/>
              <p:nvPr/>
            </p:nvSpPr>
            <p:spPr>
              <a:xfrm>
                <a:off x="868680" y="15239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60" name="object 25">
                <a:extLst>
                  <a:ext uri="{FF2B5EF4-FFF2-40B4-BE49-F238E27FC236}">
                    <a16:creationId xmlns:a16="http://schemas.microsoft.com/office/drawing/2014/main" id="{490ABE8B-063F-7847-D408-3B9AFFDAE34B}"/>
                  </a:ext>
                </a:extLst>
              </p:cNvPr>
              <p:cNvSpPr/>
              <p:nvPr/>
            </p:nvSpPr>
            <p:spPr>
              <a:xfrm>
                <a:off x="874776" y="2322575"/>
                <a:ext cx="917575" cy="40005"/>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1" name="object 26">
                <a:extLst>
                  <a:ext uri="{FF2B5EF4-FFF2-40B4-BE49-F238E27FC236}">
                    <a16:creationId xmlns:a16="http://schemas.microsoft.com/office/drawing/2014/main" id="{5A801ECB-4415-15C1-BB5A-5C243484F3DA}"/>
                  </a:ext>
                </a:extLst>
              </p:cNvPr>
              <p:cNvSpPr/>
              <p:nvPr/>
            </p:nvSpPr>
            <p:spPr>
              <a:xfrm>
                <a:off x="758952" y="2324099"/>
                <a:ext cx="3316604" cy="0"/>
              </a:xfrm>
              <a:custGeom>
                <a:avLst/>
                <a:gdLst/>
                <a:ahLst/>
                <a:cxnLst/>
                <a:rect l="l" t="t" r="r" b="b"/>
                <a:pathLst>
                  <a:path w="3316604">
                    <a:moveTo>
                      <a:pt x="0" y="0"/>
                    </a:moveTo>
                    <a:lnTo>
                      <a:pt x="1490472" y="0"/>
                    </a:lnTo>
                  </a:path>
                  <a:path w="3316604">
                    <a:moveTo>
                      <a:pt x="1950720" y="0"/>
                    </a:moveTo>
                    <a:lnTo>
                      <a:pt x="3316224" y="0"/>
                    </a:lnTo>
                  </a:path>
                </a:pathLst>
              </a:custGeom>
              <a:ln w="9144">
                <a:solidFill>
                  <a:srgbClr val="000000"/>
                </a:solidFill>
              </a:ln>
            </p:spPr>
            <p:txBody>
              <a:bodyPr wrap="square" lIns="0" tIns="0" rIns="0" bIns="0" rtlCol="0"/>
              <a:lstStyle/>
              <a:p>
                <a:endParaRPr sz="4400"/>
              </a:p>
            </p:txBody>
          </p:sp>
          <p:sp>
            <p:nvSpPr>
              <p:cNvPr id="62" name="object 27">
                <a:extLst>
                  <a:ext uri="{FF2B5EF4-FFF2-40B4-BE49-F238E27FC236}">
                    <a16:creationId xmlns:a16="http://schemas.microsoft.com/office/drawing/2014/main" id="{5131B6D7-9264-C69C-011E-AF70182A6BDA}"/>
                  </a:ext>
                </a:extLst>
              </p:cNvPr>
              <p:cNvSpPr/>
              <p:nvPr/>
            </p:nvSpPr>
            <p:spPr>
              <a:xfrm>
                <a:off x="4066031" y="2301239"/>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63" name="object 28">
                <a:extLst>
                  <a:ext uri="{FF2B5EF4-FFF2-40B4-BE49-F238E27FC236}">
                    <a16:creationId xmlns:a16="http://schemas.microsoft.com/office/drawing/2014/main" id="{89FC0A2E-0A56-6BE1-FDDF-A8F7B0EAD409}"/>
                  </a:ext>
                </a:extLst>
              </p:cNvPr>
              <p:cNvSpPr/>
              <p:nvPr/>
            </p:nvSpPr>
            <p:spPr>
              <a:xfrm>
                <a:off x="2705100" y="2328671"/>
                <a:ext cx="0" cy="36830"/>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endParaRPr sz="4400"/>
              </a:p>
            </p:txBody>
          </p:sp>
          <p:sp>
            <p:nvSpPr>
              <p:cNvPr id="64" name="object 29">
                <a:extLst>
                  <a:ext uri="{FF2B5EF4-FFF2-40B4-BE49-F238E27FC236}">
                    <a16:creationId xmlns:a16="http://schemas.microsoft.com/office/drawing/2014/main" id="{58A6F32C-DC92-C035-5D2F-3E77A9CA394B}"/>
                  </a:ext>
                </a:extLst>
              </p:cNvPr>
              <p:cNvSpPr/>
              <p:nvPr/>
            </p:nvSpPr>
            <p:spPr>
              <a:xfrm>
                <a:off x="1027176" y="2322575"/>
                <a:ext cx="2593975" cy="40005"/>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 w="2593975" h="40005">
                    <a:moveTo>
                      <a:pt x="914400" y="0"/>
                    </a:moveTo>
                    <a:lnTo>
                      <a:pt x="917448" y="39624"/>
                    </a:lnTo>
                  </a:path>
                  <a:path w="2593975" h="40005">
                    <a:moveTo>
                      <a:pt x="1066800" y="0"/>
                    </a:moveTo>
                    <a:lnTo>
                      <a:pt x="1069848" y="39624"/>
                    </a:lnTo>
                  </a:path>
                  <a:path w="2593975" h="40005">
                    <a:moveTo>
                      <a:pt x="1219200" y="0"/>
                    </a:moveTo>
                    <a:lnTo>
                      <a:pt x="1222248" y="39624"/>
                    </a:lnTo>
                  </a:path>
                </a:pathLst>
              </a:custGeom>
              <a:ln w="6096">
                <a:solidFill>
                  <a:srgbClr val="000000"/>
                </a:solidFill>
              </a:ln>
            </p:spPr>
            <p:txBody>
              <a:bodyPr wrap="square" lIns="0" tIns="0" rIns="0" bIns="0" rtlCol="0"/>
              <a:lstStyle/>
              <a:p>
                <a:endParaRPr sz="4400"/>
              </a:p>
            </p:txBody>
          </p:sp>
          <p:sp>
            <p:nvSpPr>
              <p:cNvPr id="65" name="object 30">
                <a:extLst>
                  <a:ext uri="{FF2B5EF4-FFF2-40B4-BE49-F238E27FC236}">
                    <a16:creationId xmlns:a16="http://schemas.microsoft.com/office/drawing/2014/main" id="{6D28DC9E-4E41-A524-0B40-7636C1538C62}"/>
                  </a:ext>
                </a:extLst>
              </p:cNvPr>
              <p:cNvSpPr/>
              <p:nvPr/>
            </p:nvSpPr>
            <p:spPr>
              <a:xfrm>
                <a:off x="2400300" y="2328671"/>
                <a:ext cx="152400" cy="36830"/>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endParaRPr sz="4400"/>
              </a:p>
            </p:txBody>
          </p:sp>
          <p:sp>
            <p:nvSpPr>
              <p:cNvPr id="66" name="object 31">
                <a:extLst>
                  <a:ext uri="{FF2B5EF4-FFF2-40B4-BE49-F238E27FC236}">
                    <a16:creationId xmlns:a16="http://schemas.microsoft.com/office/drawing/2014/main" id="{AC37B857-803F-DF36-AE2E-A6CC4A84C000}"/>
                  </a:ext>
                </a:extLst>
              </p:cNvPr>
              <p:cNvSpPr/>
              <p:nvPr/>
            </p:nvSpPr>
            <p:spPr>
              <a:xfrm>
                <a:off x="2855975" y="2322575"/>
                <a:ext cx="1069975" cy="40005"/>
              </a:xfrm>
              <a:custGeom>
                <a:avLst/>
                <a:gdLst/>
                <a:ahLst/>
                <a:cxnLst/>
                <a:rect l="l" t="t" r="r" b="b"/>
                <a:pathLst>
                  <a:path w="1069975" h="40005">
                    <a:moveTo>
                      <a:pt x="0" y="0"/>
                    </a:moveTo>
                    <a:lnTo>
                      <a:pt x="3048" y="39624"/>
                    </a:lnTo>
                  </a:path>
                  <a:path w="1069975" h="40005">
                    <a:moveTo>
                      <a:pt x="152400" y="0"/>
                    </a:moveTo>
                    <a:lnTo>
                      <a:pt x="155448" y="39624"/>
                    </a:lnTo>
                  </a:path>
                  <a:path w="1069975" h="40005">
                    <a:moveTo>
                      <a:pt x="304800" y="0"/>
                    </a:moveTo>
                    <a:lnTo>
                      <a:pt x="307848" y="39624"/>
                    </a:lnTo>
                  </a:path>
                  <a:path w="1069975" h="40005">
                    <a:moveTo>
                      <a:pt x="457200" y="0"/>
                    </a:moveTo>
                    <a:lnTo>
                      <a:pt x="460248" y="39624"/>
                    </a:lnTo>
                  </a:path>
                  <a:path w="1069975" h="40005">
                    <a:moveTo>
                      <a:pt x="609600" y="0"/>
                    </a:moveTo>
                    <a:lnTo>
                      <a:pt x="612648" y="39624"/>
                    </a:lnTo>
                  </a:path>
                  <a:path w="1069975" h="40005">
                    <a:moveTo>
                      <a:pt x="1066800" y="0"/>
                    </a:moveTo>
                    <a:lnTo>
                      <a:pt x="1069848" y="39624"/>
                    </a:lnTo>
                  </a:path>
                  <a:path w="1069975" h="40005">
                    <a:moveTo>
                      <a:pt x="914400" y="0"/>
                    </a:moveTo>
                    <a:lnTo>
                      <a:pt x="917448" y="39624"/>
                    </a:lnTo>
                  </a:path>
                </a:pathLst>
              </a:custGeom>
              <a:ln w="6096">
                <a:solidFill>
                  <a:srgbClr val="000000"/>
                </a:solidFill>
              </a:ln>
            </p:spPr>
            <p:txBody>
              <a:bodyPr wrap="square" lIns="0" tIns="0" rIns="0" bIns="0" rtlCol="0"/>
              <a:lstStyle/>
              <a:p>
                <a:endParaRPr sz="4400"/>
              </a:p>
            </p:txBody>
          </p:sp>
          <p:sp>
            <p:nvSpPr>
              <p:cNvPr id="67" name="object 32">
                <a:extLst>
                  <a:ext uri="{FF2B5EF4-FFF2-40B4-BE49-F238E27FC236}">
                    <a16:creationId xmlns:a16="http://schemas.microsoft.com/office/drawing/2014/main" id="{AB689A28-1F8D-91AB-1D8C-E960399CBDD9}"/>
                  </a:ext>
                </a:extLst>
              </p:cNvPr>
              <p:cNvSpPr/>
              <p:nvPr/>
            </p:nvSpPr>
            <p:spPr>
              <a:xfrm>
                <a:off x="2240280" y="20177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68" name="object 33">
              <a:extLst>
                <a:ext uri="{FF2B5EF4-FFF2-40B4-BE49-F238E27FC236}">
                  <a16:creationId xmlns:a16="http://schemas.microsoft.com/office/drawing/2014/main" id="{1E762269-2771-A0D6-FE69-420CEA696657}"/>
                </a:ext>
              </a:extLst>
            </p:cNvPr>
            <p:cNvSpPr txBox="1"/>
            <p:nvPr/>
          </p:nvSpPr>
          <p:spPr>
            <a:xfrm>
              <a:off x="17490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69" name="object 34">
              <a:extLst>
                <a:ext uri="{FF2B5EF4-FFF2-40B4-BE49-F238E27FC236}">
                  <a16:creationId xmlns:a16="http://schemas.microsoft.com/office/drawing/2014/main" id="{72AD5486-D9EB-0B8D-A1CD-A07E172793E3}"/>
                </a:ext>
              </a:extLst>
            </p:cNvPr>
            <p:cNvSpPr txBox="1"/>
            <p:nvPr/>
          </p:nvSpPr>
          <p:spPr>
            <a:xfrm>
              <a:off x="26238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70" name="object 35">
              <a:extLst>
                <a:ext uri="{FF2B5EF4-FFF2-40B4-BE49-F238E27FC236}">
                  <a16:creationId xmlns:a16="http://schemas.microsoft.com/office/drawing/2014/main" id="{99254733-90F7-2190-52F5-766442910EF9}"/>
                </a:ext>
              </a:extLst>
            </p:cNvPr>
            <p:cNvSpPr txBox="1"/>
            <p:nvPr/>
          </p:nvSpPr>
          <p:spPr>
            <a:xfrm>
              <a:off x="8346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71" name="object 36">
              <a:extLst>
                <a:ext uri="{FF2B5EF4-FFF2-40B4-BE49-F238E27FC236}">
                  <a16:creationId xmlns:a16="http://schemas.microsoft.com/office/drawing/2014/main" id="{EE472B40-5B56-C11D-B5E6-1DB2B57246BB}"/>
                </a:ext>
              </a:extLst>
            </p:cNvPr>
            <p:cNvSpPr txBox="1"/>
            <p:nvPr/>
          </p:nvSpPr>
          <p:spPr>
            <a:xfrm>
              <a:off x="35382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72" name="object 37">
              <a:extLst>
                <a:ext uri="{FF2B5EF4-FFF2-40B4-BE49-F238E27FC236}">
                  <a16:creationId xmlns:a16="http://schemas.microsoft.com/office/drawing/2014/main" id="{E862DD16-98C6-742E-883A-C9F1145EDF34}"/>
                </a:ext>
              </a:extLst>
            </p:cNvPr>
            <p:cNvSpPr txBox="1"/>
            <p:nvPr/>
          </p:nvSpPr>
          <p:spPr>
            <a:xfrm>
              <a:off x="12918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73" name="object 38">
              <a:extLst>
                <a:ext uri="{FF2B5EF4-FFF2-40B4-BE49-F238E27FC236}">
                  <a16:creationId xmlns:a16="http://schemas.microsoft.com/office/drawing/2014/main" id="{E6D23317-F9F8-D531-CF27-021064ADE143}"/>
                </a:ext>
              </a:extLst>
            </p:cNvPr>
            <p:cNvSpPr txBox="1"/>
            <p:nvPr/>
          </p:nvSpPr>
          <p:spPr>
            <a:xfrm>
              <a:off x="2206244" y="1837435"/>
              <a:ext cx="81915" cy="14172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74" name="object 39">
              <a:extLst>
                <a:ext uri="{FF2B5EF4-FFF2-40B4-BE49-F238E27FC236}">
                  <a16:creationId xmlns:a16="http://schemas.microsoft.com/office/drawing/2014/main" id="{09AE0373-A016-2206-76D9-C4E5BA3BFB3A}"/>
                </a:ext>
              </a:extLst>
            </p:cNvPr>
            <p:cNvSpPr txBox="1"/>
            <p:nvPr/>
          </p:nvSpPr>
          <p:spPr>
            <a:xfrm>
              <a:off x="3081020" y="1837435"/>
              <a:ext cx="138430" cy="14172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dirty="0">
                <a:latin typeface="Times New Roman"/>
                <a:cs typeface="Times New Roman"/>
              </a:endParaRPr>
            </a:p>
          </p:txBody>
        </p:sp>
        <p:grpSp>
          <p:nvGrpSpPr>
            <p:cNvPr id="76" name="object 41">
              <a:extLst>
                <a:ext uri="{FF2B5EF4-FFF2-40B4-BE49-F238E27FC236}">
                  <a16:creationId xmlns:a16="http://schemas.microsoft.com/office/drawing/2014/main" id="{A7C72858-FA8E-126E-86F2-29B146E35238}"/>
                </a:ext>
              </a:extLst>
            </p:cNvPr>
            <p:cNvGrpSpPr/>
            <p:nvPr/>
          </p:nvGrpSpPr>
          <p:grpSpPr>
            <a:xfrm>
              <a:off x="2246248" y="2206624"/>
              <a:ext cx="466725" cy="125730"/>
              <a:chOff x="2246248" y="2206624"/>
              <a:chExt cx="466725" cy="125730"/>
            </a:xfrm>
          </p:grpSpPr>
          <p:sp>
            <p:nvSpPr>
              <p:cNvPr id="77" name="object 42">
                <a:extLst>
                  <a:ext uri="{FF2B5EF4-FFF2-40B4-BE49-F238E27FC236}">
                    <a16:creationId xmlns:a16="http://schemas.microsoft.com/office/drawing/2014/main" id="{C29D73B4-8D35-B732-AC19-596476439836}"/>
                  </a:ext>
                </a:extLst>
              </p:cNvPr>
              <p:cNvSpPr/>
              <p:nvPr/>
            </p:nvSpPr>
            <p:spPr>
              <a:xfrm>
                <a:off x="2249423" y="2209799"/>
                <a:ext cx="460375" cy="119380"/>
              </a:xfrm>
              <a:custGeom>
                <a:avLst/>
                <a:gdLst/>
                <a:ahLst/>
                <a:cxnLst/>
                <a:rect l="l" t="t" r="r" b="b"/>
                <a:pathLst>
                  <a:path w="460375" h="119380">
                    <a:moveTo>
                      <a:pt x="460248" y="0"/>
                    </a:moveTo>
                    <a:lnTo>
                      <a:pt x="0" y="0"/>
                    </a:lnTo>
                    <a:lnTo>
                      <a:pt x="0" y="118872"/>
                    </a:lnTo>
                    <a:lnTo>
                      <a:pt x="460248" y="118872"/>
                    </a:lnTo>
                    <a:lnTo>
                      <a:pt x="460248" y="0"/>
                    </a:lnTo>
                    <a:close/>
                  </a:path>
                </a:pathLst>
              </a:custGeom>
              <a:solidFill>
                <a:srgbClr val="00CCFF"/>
              </a:solidFill>
            </p:spPr>
            <p:txBody>
              <a:bodyPr wrap="square" lIns="0" tIns="0" rIns="0" bIns="0" rtlCol="0"/>
              <a:lstStyle/>
              <a:p>
                <a:endParaRPr sz="4400"/>
              </a:p>
            </p:txBody>
          </p:sp>
          <p:sp>
            <p:nvSpPr>
              <p:cNvPr id="78" name="object 43">
                <a:extLst>
                  <a:ext uri="{FF2B5EF4-FFF2-40B4-BE49-F238E27FC236}">
                    <a16:creationId xmlns:a16="http://schemas.microsoft.com/office/drawing/2014/main" id="{4A9F9E1D-EABE-66AE-EA00-96EF86BAAD91}"/>
                  </a:ext>
                </a:extLst>
              </p:cNvPr>
              <p:cNvSpPr/>
              <p:nvPr/>
            </p:nvSpPr>
            <p:spPr>
              <a:xfrm>
                <a:off x="2249423" y="2209799"/>
                <a:ext cx="460375" cy="119380"/>
              </a:xfrm>
              <a:custGeom>
                <a:avLst/>
                <a:gdLst/>
                <a:ahLst/>
                <a:cxnLst/>
                <a:rect l="l" t="t" r="r" b="b"/>
                <a:pathLst>
                  <a:path w="460375" h="119380">
                    <a:moveTo>
                      <a:pt x="0" y="118872"/>
                    </a:moveTo>
                    <a:lnTo>
                      <a:pt x="460248" y="118872"/>
                    </a:lnTo>
                    <a:lnTo>
                      <a:pt x="460248" y="0"/>
                    </a:lnTo>
                    <a:lnTo>
                      <a:pt x="0" y="0"/>
                    </a:lnTo>
                    <a:lnTo>
                      <a:pt x="0" y="118872"/>
                    </a:lnTo>
                    <a:close/>
                  </a:path>
                </a:pathLst>
              </a:custGeom>
              <a:ln w="6096">
                <a:solidFill>
                  <a:srgbClr val="000000"/>
                </a:solidFill>
              </a:ln>
            </p:spPr>
            <p:txBody>
              <a:bodyPr wrap="square" lIns="0" tIns="0" rIns="0" bIns="0" rtlCol="0"/>
              <a:lstStyle/>
              <a:p>
                <a:endParaRPr sz="4400"/>
              </a:p>
            </p:txBody>
          </p:sp>
        </p:gr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A7C7F983-06B7-F5E6-F156-BD9064E3C63B}"/>
                  </a:ext>
                </a:extLst>
              </p:cNvPr>
              <p:cNvSpPr txBox="1"/>
              <p:nvPr/>
            </p:nvSpPr>
            <p:spPr>
              <a:xfrm>
                <a:off x="913622" y="1410444"/>
                <a:ext cx="3762120" cy="1351396"/>
              </a:xfrm>
              <a:prstGeom prst="rect">
                <a:avLst/>
              </a:prstGeom>
              <a:noFill/>
            </p:spPr>
            <p:txBody>
              <a:bodyPr wrap="non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endParaRPr lang="en-GB" sz="2400" b="0" dirty="0">
                  <a:latin typeface="Times New Roman"/>
                  <a:cs typeface="Times New Roman"/>
                </a:endParaRPr>
              </a:p>
              <a:p>
                <a:r>
                  <a:rPr lang="en-GB" sz="2400" b="0" dirty="0">
                    <a:latin typeface="Gill Sans Light"/>
                  </a:rPr>
                  <a:t> </a:t>
                </a:r>
                <a:r>
                  <a:rPr lang="en-GB" sz="2400" b="0" dirty="0" err="1">
                    <a:latin typeface="Gill Sans Light"/>
                  </a:rPr>
                  <a:t>unschedulable</a:t>
                </a:r>
                <a:endParaRPr lang="en-GB" sz="2400" b="0" dirty="0">
                  <a:latin typeface="Gill Sans Light"/>
                </a:endParaRP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=0.944&gt;0.828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A7C7F983-06B7-F5E6-F156-BD9064E3C63B}"/>
                  </a:ext>
                </a:extLst>
              </p:cNvPr>
              <p:cNvSpPr txBox="1">
                <a:spLocks noRot="1" noChangeAspect="1" noMove="1" noResize="1" noEditPoints="1" noAdjustHandles="1" noChangeArrowheads="1" noChangeShapeType="1" noTextEdit="1"/>
              </p:cNvSpPr>
              <p:nvPr/>
            </p:nvSpPr>
            <p:spPr>
              <a:xfrm>
                <a:off x="913622" y="1410444"/>
                <a:ext cx="3762120" cy="1351396"/>
              </a:xfrm>
              <a:prstGeom prst="rect">
                <a:avLst/>
              </a:prstGeom>
              <a:blipFill>
                <a:blip r:embed="rId3"/>
                <a:stretch>
                  <a:fillRect l="-2593" t="-4505" r="-1459"/>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6" name="TextBox 185">
                <a:extLst>
                  <a:ext uri="{FF2B5EF4-FFF2-40B4-BE49-F238E27FC236}">
                    <a16:creationId xmlns:a16="http://schemas.microsoft.com/office/drawing/2014/main" id="{6A317351-BDC0-FC76-5903-74A27BE1D1DC}"/>
                  </a:ext>
                </a:extLst>
              </p:cNvPr>
              <p:cNvSpPr txBox="1"/>
              <p:nvPr/>
            </p:nvSpPr>
            <p:spPr>
              <a:xfrm>
                <a:off x="209261" y="3208811"/>
                <a:ext cx="5278139" cy="1720727"/>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6,</a:t>
                </a:r>
                <a:r>
                  <a:rPr lang="en-GB" sz="2400" b="0" spc="-23" dirty="0">
                    <a:latin typeface="Times New Roman"/>
                    <a:cs typeface="Times New Roman"/>
                  </a:rPr>
                  <a:t> </a:t>
                </a:r>
                <a:r>
                  <a:rPr lang="en-GB" sz="2400" b="0" dirty="0">
                    <a:latin typeface="Times New Roman"/>
                    <a:cs typeface="Times New Roman"/>
                  </a:rPr>
                  <a:t>6</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(3,</a:t>
                </a:r>
                <a:r>
                  <a:rPr lang="en-GB" sz="2400" b="0" spc="-64" dirty="0">
                    <a:latin typeface="Times New Roman"/>
                    <a:cs typeface="Times New Roman"/>
                  </a:rPr>
                  <a:t> </a:t>
                </a:r>
                <a:r>
                  <a:rPr lang="en-GB" sz="2400" b="0" dirty="0">
                    <a:latin typeface="Times New Roman"/>
                    <a:cs typeface="Times New Roman"/>
                  </a:rPr>
                  <a:t>9,</a:t>
                </a:r>
                <a:r>
                  <a:rPr lang="en-GB" sz="2400" b="0" spc="-23" dirty="0">
                    <a:latin typeface="Times New Roman"/>
                    <a:cs typeface="Times New Roman"/>
                  </a:rPr>
                  <a:t> </a:t>
                </a:r>
                <a:r>
                  <a:rPr lang="en-GB" sz="2400" b="0" dirty="0">
                    <a:latin typeface="Times New Roman"/>
                    <a:cs typeface="Times New Roman"/>
                  </a:rPr>
                  <a:t>9</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(UB test is sufficient but not necessary condition)</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9</m:t>
                          </m:r>
                        </m:den>
                      </m:f>
                      <m:r>
                        <a:rPr lang="en-GB" b="0" i="1" smtClean="0">
                          <a:latin typeface="Cambria Math" panose="02040503050406030204" pitchFamily="18" charset="0"/>
                        </a:rPr>
                        <m:t>=0.833&gt;0.828</m:t>
                      </m:r>
                    </m:oMath>
                  </m:oMathPara>
                </a14:m>
                <a:endParaRPr lang="en-SE" b="0" dirty="0">
                  <a:latin typeface="Gill Sans Light"/>
                </a:endParaRPr>
              </a:p>
            </p:txBody>
          </p:sp>
        </mc:Choice>
        <mc:Fallback xmlns="">
          <p:sp>
            <p:nvSpPr>
              <p:cNvPr id="186" name="TextBox 185">
                <a:extLst>
                  <a:ext uri="{FF2B5EF4-FFF2-40B4-BE49-F238E27FC236}">
                    <a16:creationId xmlns:a16="http://schemas.microsoft.com/office/drawing/2014/main" id="{6A317351-BDC0-FC76-5903-74A27BE1D1DC}"/>
                  </a:ext>
                </a:extLst>
              </p:cNvPr>
              <p:cNvSpPr txBox="1">
                <a:spLocks noRot="1" noChangeAspect="1" noMove="1" noResize="1" noEditPoints="1" noAdjustHandles="1" noChangeArrowheads="1" noChangeShapeType="1" noTextEdit="1"/>
              </p:cNvSpPr>
              <p:nvPr/>
            </p:nvSpPr>
            <p:spPr>
              <a:xfrm>
                <a:off x="209261" y="3208811"/>
                <a:ext cx="5278139" cy="1720727"/>
              </a:xfrm>
              <a:prstGeom prst="rect">
                <a:avLst/>
              </a:prstGeom>
              <a:blipFill>
                <a:blip r:embed="rId4"/>
                <a:stretch>
                  <a:fillRect l="-1732" t="-353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7" name="TextBox 186">
                <a:extLst>
                  <a:ext uri="{FF2B5EF4-FFF2-40B4-BE49-F238E27FC236}">
                    <a16:creationId xmlns:a16="http://schemas.microsoft.com/office/drawing/2014/main" id="{C63F5440-025C-48BF-E1FF-004F1BD64AFD}"/>
                  </a:ext>
                </a:extLst>
              </p:cNvPr>
              <p:cNvSpPr txBox="1"/>
              <p:nvPr/>
            </p:nvSpPr>
            <p:spPr>
              <a:xfrm>
                <a:off x="123322" y="5325226"/>
                <a:ext cx="5574049" cy="1351396"/>
              </a:xfrm>
              <a:prstGeom prst="rect">
                <a:avLst/>
              </a:prstGeom>
              <a:noFill/>
            </p:spPr>
            <p:txBody>
              <a:bodyPr wrap="square" rtlCol="0">
                <a:spAutoFit/>
              </a:bodyPr>
              <a:lstStyle/>
              <a:p>
                <a:r>
                  <a:rPr lang="en-GB" sz="2400" b="0" dirty="0">
                    <a:latin typeface="Gill Sans Light"/>
                  </a:rPr>
                  <a:t>Taskset </a:t>
                </a:r>
                <a:r>
                  <a:rPr lang="en-GB" sz="2400" dirty="0">
                    <a:latin typeface="Symbol"/>
                    <a:cs typeface="Times New Roman" panose="02020603050405020304" pitchFamily="18" charset="0"/>
                  </a:rPr>
                  <a:t></a:t>
                </a:r>
                <a:r>
                  <a:rPr lang="en-GB" sz="2400" b="0" baseline="-7716" dirty="0">
                    <a:latin typeface="Times New Roman"/>
                    <a:cs typeface="Times New Roman"/>
                  </a:rPr>
                  <a:t>1</a:t>
                </a:r>
                <a:r>
                  <a:rPr lang="en-GB" sz="2400" b="0" spc="-40" baseline="-7716" dirty="0">
                    <a:latin typeface="Times New Roman"/>
                    <a:cs typeface="Times New Roman"/>
                  </a:rPr>
                  <a:t> </a:t>
                </a:r>
                <a:r>
                  <a:rPr lang="en-GB" sz="2400" b="0" dirty="0">
                    <a:latin typeface="Times New Roman"/>
                    <a:cs typeface="Times New Roman"/>
                  </a:rPr>
                  <a:t>(2,</a:t>
                </a:r>
                <a:r>
                  <a:rPr lang="en-GB" sz="2400" b="0" spc="-64" dirty="0">
                    <a:latin typeface="Times New Roman"/>
                    <a:cs typeface="Times New Roman"/>
                  </a:rPr>
                  <a:t> </a:t>
                </a:r>
                <a:r>
                  <a:rPr lang="en-GB" sz="2400" b="0" dirty="0">
                    <a:latin typeface="Times New Roman"/>
                    <a:cs typeface="Times New Roman"/>
                  </a:rPr>
                  <a:t>4,</a:t>
                </a:r>
                <a:r>
                  <a:rPr lang="en-GB" sz="2400" b="0" spc="-23" dirty="0">
                    <a:latin typeface="Times New Roman"/>
                    <a:cs typeface="Times New Roman"/>
                  </a:rPr>
                  <a:t> </a:t>
                </a:r>
                <a:r>
                  <a:rPr lang="en-GB" sz="2400" b="0" dirty="0">
                    <a:latin typeface="Times New Roman"/>
                    <a:cs typeface="Times New Roman"/>
                  </a:rPr>
                  <a:t>4</a:t>
                </a:r>
                <a:r>
                  <a:rPr lang="en-GB" sz="2400" b="0" spc="-45" dirty="0">
                    <a:latin typeface="Times New Roman"/>
                    <a:cs typeface="Times New Roman"/>
                  </a:rPr>
                  <a:t>), </a:t>
                </a:r>
                <a:r>
                  <a:rPr lang="en-GB" sz="2400" b="0" dirty="0">
                    <a:latin typeface="Symbol"/>
                    <a:cs typeface="Times New Roman" panose="02020603050405020304" pitchFamily="18" charset="0"/>
                  </a:rPr>
                  <a:t></a:t>
                </a:r>
                <a:r>
                  <a:rPr lang="en-GB" sz="2400" b="0" baseline="-7716" dirty="0">
                    <a:latin typeface="Times New Roman"/>
                    <a:cs typeface="Times New Roman"/>
                  </a:rPr>
                  <a:t>2</a:t>
                </a:r>
                <a:r>
                  <a:rPr lang="en-GB" sz="2400" b="0" spc="-40" baseline="-7716" dirty="0">
                    <a:latin typeface="Times New Roman"/>
                    <a:cs typeface="Times New Roman"/>
                  </a:rPr>
                  <a:t> </a:t>
                </a:r>
                <a:r>
                  <a:rPr lang="en-GB" sz="2400" b="0" dirty="0">
                    <a:latin typeface="Times New Roman"/>
                    <a:cs typeface="Times New Roman"/>
                  </a:rPr>
                  <a:t>(4,</a:t>
                </a:r>
                <a:r>
                  <a:rPr lang="en-GB" sz="2400" b="0" spc="-64" dirty="0">
                    <a:latin typeface="Times New Roman"/>
                    <a:cs typeface="Times New Roman"/>
                  </a:rPr>
                  <a:t> </a:t>
                </a:r>
                <a:r>
                  <a:rPr lang="en-GB" sz="2400" b="0" dirty="0">
                    <a:latin typeface="Times New Roman"/>
                    <a:cs typeface="Times New Roman"/>
                  </a:rPr>
                  <a:t>8,</a:t>
                </a:r>
                <a:r>
                  <a:rPr lang="en-GB" sz="2400" b="0" spc="-23" dirty="0">
                    <a:latin typeface="Times New Roman"/>
                    <a:cs typeface="Times New Roman"/>
                  </a:rPr>
                  <a:t> </a:t>
                </a:r>
                <a:r>
                  <a:rPr lang="en-GB" sz="2400" b="0" dirty="0">
                    <a:latin typeface="Times New Roman"/>
                    <a:cs typeface="Times New Roman"/>
                  </a:rPr>
                  <a:t>8</a:t>
                </a:r>
                <a:r>
                  <a:rPr lang="en-GB" sz="2400" b="0" spc="-45" dirty="0">
                    <a:latin typeface="Times New Roman"/>
                    <a:cs typeface="Times New Roman"/>
                  </a:rPr>
                  <a:t>)</a:t>
                </a:r>
                <a:r>
                  <a:rPr lang="en-GB" sz="2400" b="0" dirty="0">
                    <a:latin typeface="Gill Sans Light"/>
                  </a:rPr>
                  <a:t> </a:t>
                </a:r>
              </a:p>
              <a:p>
                <a:r>
                  <a:rPr lang="en-GB" sz="2400" b="0" dirty="0">
                    <a:latin typeface="Gill Sans Light"/>
                  </a:rPr>
                  <a:t>schedulable (periods are harmonic)</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2</m:t>
                          </m:r>
                        </m:num>
                        <m:den>
                          <m:r>
                            <a:rPr lang="en-GB" b="0" i="1" smtClean="0">
                              <a:latin typeface="Cambria Math" panose="02040503050406030204" pitchFamily="18" charset="0"/>
                            </a:rPr>
                            <m:t>4</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8</m:t>
                          </m:r>
                        </m:den>
                      </m:f>
                      <m:r>
                        <a:rPr lang="en-GB" b="0" i="1" smtClean="0">
                          <a:latin typeface="Cambria Math" panose="02040503050406030204" pitchFamily="18" charset="0"/>
                        </a:rPr>
                        <m:t>=1.0&gt;0.828</m:t>
                      </m:r>
                    </m:oMath>
                  </m:oMathPara>
                </a14:m>
                <a:endParaRPr lang="en-SE" b="0" dirty="0">
                  <a:latin typeface="Gill Sans Light"/>
                </a:endParaRPr>
              </a:p>
            </p:txBody>
          </p:sp>
        </mc:Choice>
        <mc:Fallback xmlns="">
          <p:sp>
            <p:nvSpPr>
              <p:cNvPr id="187" name="TextBox 186">
                <a:extLst>
                  <a:ext uri="{FF2B5EF4-FFF2-40B4-BE49-F238E27FC236}">
                    <a16:creationId xmlns:a16="http://schemas.microsoft.com/office/drawing/2014/main" id="{C63F5440-025C-48BF-E1FF-004F1BD64AFD}"/>
                  </a:ext>
                </a:extLst>
              </p:cNvPr>
              <p:cNvSpPr txBox="1">
                <a:spLocks noRot="1" noChangeAspect="1" noMove="1" noResize="1" noEditPoints="1" noAdjustHandles="1" noChangeArrowheads="1" noChangeShapeType="1" noTextEdit="1"/>
              </p:cNvSpPr>
              <p:nvPr/>
            </p:nvSpPr>
            <p:spPr>
              <a:xfrm>
                <a:off x="123322" y="5325226"/>
                <a:ext cx="5574049" cy="1351396"/>
              </a:xfrm>
              <a:prstGeom prst="rect">
                <a:avLst/>
              </a:prstGeom>
              <a:blipFill>
                <a:blip r:embed="rId5"/>
                <a:stretch>
                  <a:fillRect l="-1639" t="-4525"/>
                </a:stretch>
              </a:blipFill>
            </p:spPr>
            <p:txBody>
              <a:bodyPr/>
              <a:lstStyle/>
              <a:p>
                <a:r>
                  <a:rPr lang="en-SE">
                    <a:noFill/>
                  </a:rPr>
                  <a:t> </a:t>
                </a:r>
              </a:p>
            </p:txBody>
          </p:sp>
        </mc:Fallback>
      </mc:AlternateContent>
      <p:grpSp>
        <p:nvGrpSpPr>
          <p:cNvPr id="296" name="Group 295">
            <a:extLst>
              <a:ext uri="{FF2B5EF4-FFF2-40B4-BE49-F238E27FC236}">
                <a16:creationId xmlns:a16="http://schemas.microsoft.com/office/drawing/2014/main" id="{AF6A9DC0-DA76-E2BB-735B-53C4D02F1DE3}"/>
              </a:ext>
            </a:extLst>
          </p:cNvPr>
          <p:cNvGrpSpPr/>
          <p:nvPr/>
        </p:nvGrpSpPr>
        <p:grpSpPr>
          <a:xfrm>
            <a:off x="5960593" y="4965882"/>
            <a:ext cx="5920854" cy="1574745"/>
            <a:chOff x="5960593" y="4965882"/>
            <a:chExt cx="5920854" cy="1574745"/>
          </a:xfrm>
        </p:grpSpPr>
        <p:sp>
          <p:nvSpPr>
            <p:cNvPr id="236" name="object 12">
              <a:extLst>
                <a:ext uri="{FF2B5EF4-FFF2-40B4-BE49-F238E27FC236}">
                  <a16:creationId xmlns:a16="http://schemas.microsoft.com/office/drawing/2014/main" id="{11A6B926-C146-71F1-1271-098AB95A833E}"/>
                </a:ext>
              </a:extLst>
            </p:cNvPr>
            <p:cNvSpPr/>
            <p:nvPr/>
          </p:nvSpPr>
          <p:spPr>
            <a:xfrm>
              <a:off x="6183044" y="5325226"/>
              <a:ext cx="576328" cy="217460"/>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7" name="object 13">
              <a:extLst>
                <a:ext uri="{FF2B5EF4-FFF2-40B4-BE49-F238E27FC236}">
                  <a16:creationId xmlns:a16="http://schemas.microsoft.com/office/drawing/2014/main" id="{ADB08F7E-AE82-2682-1494-7BD3C957D2BC}"/>
                </a:ext>
              </a:extLst>
            </p:cNvPr>
            <p:cNvSpPr/>
            <p:nvPr/>
          </p:nvSpPr>
          <p:spPr>
            <a:xfrm>
              <a:off x="6183044" y="5325226"/>
              <a:ext cx="576328" cy="217460"/>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8" name="object 14">
              <a:extLst>
                <a:ext uri="{FF2B5EF4-FFF2-40B4-BE49-F238E27FC236}">
                  <a16:creationId xmlns:a16="http://schemas.microsoft.com/office/drawing/2014/main" id="{5DF7E3F8-161C-E958-8406-6CC1C73EB073}"/>
                </a:ext>
              </a:extLst>
            </p:cNvPr>
            <p:cNvSpPr/>
            <p:nvPr/>
          </p:nvSpPr>
          <p:spPr>
            <a:xfrm>
              <a:off x="7323818" y="5325226"/>
              <a:ext cx="576328" cy="217460"/>
            </a:xfrm>
            <a:custGeom>
              <a:avLst/>
              <a:gdLst/>
              <a:ahLst/>
              <a:cxnLst/>
              <a:rect l="l" t="t" r="r" b="b"/>
              <a:pathLst>
                <a:path w="307975" h="116205">
                  <a:moveTo>
                    <a:pt x="307847" y="0"/>
                  </a:moveTo>
                  <a:lnTo>
                    <a:pt x="0" y="0"/>
                  </a:lnTo>
                  <a:lnTo>
                    <a:pt x="0" y="115824"/>
                  </a:lnTo>
                  <a:lnTo>
                    <a:pt x="307847" y="115824"/>
                  </a:lnTo>
                  <a:lnTo>
                    <a:pt x="307847"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39" name="object 15">
              <a:extLst>
                <a:ext uri="{FF2B5EF4-FFF2-40B4-BE49-F238E27FC236}">
                  <a16:creationId xmlns:a16="http://schemas.microsoft.com/office/drawing/2014/main" id="{762A319B-3B57-C70A-BA77-5555C7B33149}"/>
                </a:ext>
              </a:extLst>
            </p:cNvPr>
            <p:cNvSpPr/>
            <p:nvPr/>
          </p:nvSpPr>
          <p:spPr>
            <a:xfrm>
              <a:off x="7323818" y="5325226"/>
              <a:ext cx="576328" cy="217460"/>
            </a:xfrm>
            <a:custGeom>
              <a:avLst/>
              <a:gdLst/>
              <a:ahLst/>
              <a:cxnLst/>
              <a:rect l="l" t="t" r="r" b="b"/>
              <a:pathLst>
                <a:path w="307975" h="116205">
                  <a:moveTo>
                    <a:pt x="0" y="115824"/>
                  </a:moveTo>
                  <a:lnTo>
                    <a:pt x="307847" y="115824"/>
                  </a:lnTo>
                  <a:lnTo>
                    <a:pt x="307847" y="0"/>
                  </a:lnTo>
                  <a:lnTo>
                    <a:pt x="0" y="0"/>
                  </a:lnTo>
                  <a:lnTo>
                    <a:pt x="0" y="115824"/>
                  </a:lnTo>
                  <a:close/>
                </a:path>
              </a:pathLst>
            </a:custGeom>
            <a:ln w="609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0" name="object 16">
              <a:extLst>
                <a:ext uri="{FF2B5EF4-FFF2-40B4-BE49-F238E27FC236}">
                  <a16:creationId xmlns:a16="http://schemas.microsoft.com/office/drawing/2014/main" id="{0128B259-33CD-5358-2FFF-96A226DC644B}"/>
                </a:ext>
              </a:extLst>
            </p:cNvPr>
            <p:cNvSpPr/>
            <p:nvPr/>
          </p:nvSpPr>
          <p:spPr>
            <a:xfrm>
              <a:off x="6747490" y="622738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1" name="object 17">
              <a:extLst>
                <a:ext uri="{FF2B5EF4-FFF2-40B4-BE49-F238E27FC236}">
                  <a16:creationId xmlns:a16="http://schemas.microsoft.com/office/drawing/2014/main" id="{0BFAEEAE-0E77-7954-4ECF-5542AF53E50D}"/>
                </a:ext>
              </a:extLst>
            </p:cNvPr>
            <p:cNvSpPr/>
            <p:nvPr/>
          </p:nvSpPr>
          <p:spPr>
            <a:xfrm>
              <a:off x="6747490" y="622738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2" name="object 18">
              <a:extLst>
                <a:ext uri="{FF2B5EF4-FFF2-40B4-BE49-F238E27FC236}">
                  <a16:creationId xmlns:a16="http://schemas.microsoft.com/office/drawing/2014/main" id="{7A9E3020-D016-A01F-0376-215E1C1EEC7E}"/>
                </a:ext>
              </a:extLst>
            </p:cNvPr>
            <p:cNvSpPr/>
            <p:nvPr/>
          </p:nvSpPr>
          <p:spPr>
            <a:xfrm>
              <a:off x="6165932" y="4965884"/>
              <a:ext cx="34461" cy="570387"/>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3" name="object 19">
              <a:extLst>
                <a:ext uri="{FF2B5EF4-FFF2-40B4-BE49-F238E27FC236}">
                  <a16:creationId xmlns:a16="http://schemas.microsoft.com/office/drawing/2014/main" id="{DDBDA788-9A81-4D4C-94F6-B0874BF4E803}"/>
                </a:ext>
              </a:extLst>
            </p:cNvPr>
            <p:cNvSpPr/>
            <p:nvPr/>
          </p:nvSpPr>
          <p:spPr>
            <a:xfrm>
              <a:off x="6177340" y="5536271"/>
              <a:ext cx="1717102" cy="68922"/>
            </a:xfrm>
            <a:custGeom>
              <a:avLst/>
              <a:gdLst/>
              <a:ahLst/>
              <a:cxnLst/>
              <a:rect l="l" t="t" r="r" b="b"/>
              <a:pathLst>
                <a:path w="917575" h="36830">
                  <a:moveTo>
                    <a:pt x="0" y="0"/>
                  </a:moveTo>
                  <a:lnTo>
                    <a:pt x="3048" y="36575"/>
                  </a:lnTo>
                </a:path>
                <a:path w="917575" h="36830">
                  <a:moveTo>
                    <a:pt x="914400" y="0"/>
                  </a:moveTo>
                  <a:lnTo>
                    <a:pt x="917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4" name="object 20">
              <a:extLst>
                <a:ext uri="{FF2B5EF4-FFF2-40B4-BE49-F238E27FC236}">
                  <a16:creationId xmlns:a16="http://schemas.microsoft.com/office/drawing/2014/main" id="{477A7260-73EB-99DC-3E60-B74CCA1F0140}"/>
                </a:ext>
              </a:extLst>
            </p:cNvPr>
            <p:cNvSpPr/>
            <p:nvPr/>
          </p:nvSpPr>
          <p:spPr>
            <a:xfrm>
              <a:off x="5966297" y="5536271"/>
              <a:ext cx="5835771" cy="0"/>
            </a:xfrm>
            <a:custGeom>
              <a:avLst/>
              <a:gdLst/>
              <a:ahLst/>
              <a:cxnLst/>
              <a:rect l="l" t="t" r="r" b="b"/>
              <a:pathLst>
                <a:path w="3118485">
                  <a:moveTo>
                    <a:pt x="2862072" y="0"/>
                  </a:moveTo>
                  <a:lnTo>
                    <a:pt x="3118104" y="0"/>
                  </a:lnTo>
                </a:path>
                <a:path w="3118485">
                  <a:moveTo>
                    <a:pt x="0" y="0"/>
                  </a:moveTo>
                  <a:lnTo>
                    <a:pt x="1335024" y="0"/>
                  </a:lnTo>
                </a:path>
                <a:path w="3118485">
                  <a:moveTo>
                    <a:pt x="1642872" y="0"/>
                  </a:moveTo>
                  <a:lnTo>
                    <a:pt x="1944624" y="0"/>
                  </a:lnTo>
                </a:path>
                <a:path w="3118485">
                  <a:moveTo>
                    <a:pt x="2252472" y="0"/>
                  </a:moveTo>
                  <a:lnTo>
                    <a:pt x="2554224" y="0"/>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5" name="object 21">
              <a:extLst>
                <a:ext uri="{FF2B5EF4-FFF2-40B4-BE49-F238E27FC236}">
                  <a16:creationId xmlns:a16="http://schemas.microsoft.com/office/drawing/2014/main" id="{5D2F211A-B249-3501-CC00-9FDA2F078CBD}"/>
                </a:ext>
              </a:extLst>
            </p:cNvPr>
            <p:cNvSpPr/>
            <p:nvPr/>
          </p:nvSpPr>
          <p:spPr>
            <a:xfrm>
              <a:off x="11789947" y="5490638"/>
              <a:ext cx="91500" cy="9743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6" name="object 22">
              <a:extLst>
                <a:ext uri="{FF2B5EF4-FFF2-40B4-BE49-F238E27FC236}">
                  <a16:creationId xmlns:a16="http://schemas.microsoft.com/office/drawing/2014/main" id="{8CE6F1B3-0B8A-EBA4-9FD1-4C611B874F5C}"/>
                </a:ext>
              </a:extLst>
            </p:cNvPr>
            <p:cNvSpPr/>
            <p:nvPr/>
          </p:nvSpPr>
          <p:spPr>
            <a:xfrm>
              <a:off x="9599660"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7" name="object 23">
              <a:extLst>
                <a:ext uri="{FF2B5EF4-FFF2-40B4-BE49-F238E27FC236}">
                  <a16:creationId xmlns:a16="http://schemas.microsoft.com/office/drawing/2014/main" id="{0F2E0F68-A988-B72D-0233-3E7F07818BF9}"/>
                </a:ext>
              </a:extLst>
            </p:cNvPr>
            <p:cNvSpPr/>
            <p:nvPr/>
          </p:nvSpPr>
          <p:spPr>
            <a:xfrm>
              <a:off x="11313674"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8" name="object 24">
              <a:extLst>
                <a:ext uri="{FF2B5EF4-FFF2-40B4-BE49-F238E27FC236}">
                  <a16:creationId xmlns:a16="http://schemas.microsoft.com/office/drawing/2014/main" id="{5DD6C7B9-3764-255C-8F57-7047E4015263}"/>
                </a:ext>
              </a:extLst>
            </p:cNvPr>
            <p:cNvSpPr/>
            <p:nvPr/>
          </p:nvSpPr>
          <p:spPr>
            <a:xfrm>
              <a:off x="6462533" y="5536271"/>
              <a:ext cx="2002296" cy="68922"/>
            </a:xfrm>
            <a:custGeom>
              <a:avLst/>
              <a:gdLst/>
              <a:ahLst/>
              <a:cxnLst/>
              <a:rect l="l" t="t" r="r" b="b"/>
              <a:pathLst>
                <a:path w="1069975" h="36830">
                  <a:moveTo>
                    <a:pt x="0" y="0"/>
                  </a:moveTo>
                  <a:lnTo>
                    <a:pt x="3048" y="36575"/>
                  </a:lnTo>
                </a:path>
                <a:path w="1069975" h="36830">
                  <a:moveTo>
                    <a:pt x="152400" y="0"/>
                  </a:moveTo>
                  <a:lnTo>
                    <a:pt x="155448" y="36575"/>
                  </a:lnTo>
                </a:path>
                <a:path w="1069975" h="36830">
                  <a:moveTo>
                    <a:pt x="304800" y="0"/>
                  </a:moveTo>
                  <a:lnTo>
                    <a:pt x="307848" y="36575"/>
                  </a:lnTo>
                </a:path>
                <a:path w="1069975" h="36830">
                  <a:moveTo>
                    <a:pt x="457200" y="0"/>
                  </a:moveTo>
                  <a:lnTo>
                    <a:pt x="460248" y="36575"/>
                  </a:lnTo>
                </a:path>
                <a:path w="1069975" h="36830">
                  <a:moveTo>
                    <a:pt x="609600" y="0"/>
                  </a:moveTo>
                  <a:lnTo>
                    <a:pt x="612648" y="36575"/>
                  </a:lnTo>
                </a:path>
                <a:path w="1069975" h="36830">
                  <a:moveTo>
                    <a:pt x="914400" y="0"/>
                  </a:moveTo>
                  <a:lnTo>
                    <a:pt x="917448" y="36575"/>
                  </a:lnTo>
                </a:path>
                <a:path w="1069975" h="36830">
                  <a:moveTo>
                    <a:pt x="1066800" y="0"/>
                  </a:moveTo>
                  <a:lnTo>
                    <a:pt x="10698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49" name="object 25">
              <a:extLst>
                <a:ext uri="{FF2B5EF4-FFF2-40B4-BE49-F238E27FC236}">
                  <a16:creationId xmlns:a16="http://schemas.microsoft.com/office/drawing/2014/main" id="{38237F9D-E889-5752-0013-8D1E15F9F4CF}"/>
                </a:ext>
              </a:extLst>
            </p:cNvPr>
            <p:cNvSpPr/>
            <p:nvPr/>
          </p:nvSpPr>
          <p:spPr>
            <a:xfrm>
              <a:off x="8746933"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0" name="object 26">
              <a:extLst>
                <a:ext uri="{FF2B5EF4-FFF2-40B4-BE49-F238E27FC236}">
                  <a16:creationId xmlns:a16="http://schemas.microsoft.com/office/drawing/2014/main" id="{EE9D8105-D9FD-12D5-69D8-E66A234F4BA5}"/>
                </a:ext>
              </a:extLst>
            </p:cNvPr>
            <p:cNvSpPr/>
            <p:nvPr/>
          </p:nvSpPr>
          <p:spPr>
            <a:xfrm>
              <a:off x="9314466" y="5536271"/>
              <a:ext cx="5942" cy="68922"/>
            </a:xfrm>
            <a:custGeom>
              <a:avLst/>
              <a:gdLst/>
              <a:ahLst/>
              <a:cxnLst/>
              <a:rect l="l" t="t" r="r" b="b"/>
              <a:pathLst>
                <a:path w="3175" h="36830">
                  <a:moveTo>
                    <a:pt x="0" y="0"/>
                  </a:moveTo>
                  <a:lnTo>
                    <a:pt x="30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1" name="object 27">
              <a:extLst>
                <a:ext uri="{FF2B5EF4-FFF2-40B4-BE49-F238E27FC236}">
                  <a16:creationId xmlns:a16="http://schemas.microsoft.com/office/drawing/2014/main" id="{97FB5FC8-DD38-E78F-1E8D-72F9A666D708}"/>
                </a:ext>
              </a:extLst>
            </p:cNvPr>
            <p:cNvSpPr/>
            <p:nvPr/>
          </p:nvSpPr>
          <p:spPr>
            <a:xfrm>
              <a:off x="9887707" y="5541973"/>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2" name="object 28">
              <a:extLst>
                <a:ext uri="{FF2B5EF4-FFF2-40B4-BE49-F238E27FC236}">
                  <a16:creationId xmlns:a16="http://schemas.microsoft.com/office/drawing/2014/main" id="{CB5C481A-1023-4F9B-CA35-1B052C987926}"/>
                </a:ext>
              </a:extLst>
            </p:cNvPr>
            <p:cNvSpPr/>
            <p:nvPr/>
          </p:nvSpPr>
          <p:spPr>
            <a:xfrm>
              <a:off x="10455240" y="5536271"/>
              <a:ext cx="291135" cy="68922"/>
            </a:xfrm>
            <a:custGeom>
              <a:avLst/>
              <a:gdLst/>
              <a:ahLst/>
              <a:cxnLst/>
              <a:rect l="l" t="t" r="r" b="b"/>
              <a:pathLst>
                <a:path w="155575" h="36830">
                  <a:moveTo>
                    <a:pt x="0" y="0"/>
                  </a:moveTo>
                  <a:lnTo>
                    <a:pt x="3048" y="36575"/>
                  </a:lnTo>
                </a:path>
                <a:path w="155575" h="36830">
                  <a:moveTo>
                    <a:pt x="152400" y="0"/>
                  </a:moveTo>
                  <a:lnTo>
                    <a:pt x="155448" y="36575"/>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3" name="object 29">
              <a:extLst>
                <a:ext uri="{FF2B5EF4-FFF2-40B4-BE49-F238E27FC236}">
                  <a16:creationId xmlns:a16="http://schemas.microsoft.com/office/drawing/2014/main" id="{15AA8E0D-7B66-0B6E-FBD6-777435C1865E}"/>
                </a:ext>
              </a:extLst>
            </p:cNvPr>
            <p:cNvSpPr/>
            <p:nvPr/>
          </p:nvSpPr>
          <p:spPr>
            <a:xfrm>
              <a:off x="11028481" y="5541973"/>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4" name="object 30">
              <a:extLst>
                <a:ext uri="{FF2B5EF4-FFF2-40B4-BE49-F238E27FC236}">
                  <a16:creationId xmlns:a16="http://schemas.microsoft.com/office/drawing/2014/main" id="{19CEABA5-002D-2803-EDFF-BA846C640464}"/>
                </a:ext>
              </a:extLst>
            </p:cNvPr>
            <p:cNvSpPr/>
            <p:nvPr/>
          </p:nvSpPr>
          <p:spPr>
            <a:xfrm>
              <a:off x="6165932" y="4965882"/>
              <a:ext cx="4597556" cy="1494889"/>
            </a:xfrm>
            <a:custGeom>
              <a:avLst/>
              <a:gdLst/>
              <a:ahLst/>
              <a:cxnLst/>
              <a:rect l="l" t="t" r="r" b="b"/>
              <a:pathLst>
                <a:path w="2456815" h="798830">
                  <a:moveTo>
                    <a:pt x="18288" y="493776"/>
                  </a:moveTo>
                  <a:lnTo>
                    <a:pt x="3048" y="493776"/>
                  </a:lnTo>
                  <a:lnTo>
                    <a:pt x="0" y="798576"/>
                  </a:lnTo>
                  <a:lnTo>
                    <a:pt x="15240" y="798576"/>
                  </a:lnTo>
                  <a:lnTo>
                    <a:pt x="18288" y="493776"/>
                  </a:lnTo>
                  <a:close/>
                </a:path>
                <a:path w="2456815" h="798830">
                  <a:moveTo>
                    <a:pt x="627888" y="0"/>
                  </a:moveTo>
                  <a:lnTo>
                    <a:pt x="612648" y="0"/>
                  </a:lnTo>
                  <a:lnTo>
                    <a:pt x="609600" y="304800"/>
                  </a:lnTo>
                  <a:lnTo>
                    <a:pt x="624840" y="304800"/>
                  </a:lnTo>
                  <a:lnTo>
                    <a:pt x="627888" y="0"/>
                  </a:lnTo>
                  <a:close/>
                </a:path>
                <a:path w="2456815" h="798830">
                  <a:moveTo>
                    <a:pt x="1847088" y="0"/>
                  </a:moveTo>
                  <a:lnTo>
                    <a:pt x="1831848" y="0"/>
                  </a:lnTo>
                  <a:lnTo>
                    <a:pt x="1828800" y="304800"/>
                  </a:lnTo>
                  <a:lnTo>
                    <a:pt x="1844040" y="304800"/>
                  </a:lnTo>
                  <a:lnTo>
                    <a:pt x="1847088" y="0"/>
                  </a:lnTo>
                  <a:close/>
                </a:path>
                <a:path w="2456815" h="798830">
                  <a:moveTo>
                    <a:pt x="2456688" y="0"/>
                  </a:moveTo>
                  <a:lnTo>
                    <a:pt x="2441448" y="0"/>
                  </a:lnTo>
                  <a:lnTo>
                    <a:pt x="2438400" y="304800"/>
                  </a:lnTo>
                  <a:lnTo>
                    <a:pt x="2453640" y="304800"/>
                  </a:lnTo>
                  <a:lnTo>
                    <a:pt x="24566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5" name="object 31">
              <a:extLst>
                <a:ext uri="{FF2B5EF4-FFF2-40B4-BE49-F238E27FC236}">
                  <a16:creationId xmlns:a16="http://schemas.microsoft.com/office/drawing/2014/main" id="{ED7493E6-6805-D13A-250C-2C7F96FBDB93}"/>
                </a:ext>
              </a:extLst>
            </p:cNvPr>
            <p:cNvSpPr/>
            <p:nvPr/>
          </p:nvSpPr>
          <p:spPr>
            <a:xfrm>
              <a:off x="6177340" y="6460298"/>
              <a:ext cx="1717102" cy="74863"/>
            </a:xfrm>
            <a:custGeom>
              <a:avLst/>
              <a:gdLst/>
              <a:ahLst/>
              <a:cxnLst/>
              <a:rect l="l" t="t" r="r" b="b"/>
              <a:pathLst>
                <a:path w="917575" h="40005">
                  <a:moveTo>
                    <a:pt x="0" y="0"/>
                  </a:moveTo>
                  <a:lnTo>
                    <a:pt x="3048" y="39624"/>
                  </a:lnTo>
                </a:path>
                <a:path w="917575" h="40005">
                  <a:moveTo>
                    <a:pt x="914400" y="0"/>
                  </a:moveTo>
                  <a:lnTo>
                    <a:pt x="917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6" name="object 32">
              <a:extLst>
                <a:ext uri="{FF2B5EF4-FFF2-40B4-BE49-F238E27FC236}">
                  <a16:creationId xmlns:a16="http://schemas.microsoft.com/office/drawing/2014/main" id="{8CA5A39A-6E49-D815-FD2F-0D6B674ECE26}"/>
                </a:ext>
              </a:extLst>
            </p:cNvPr>
            <p:cNvSpPr/>
            <p:nvPr/>
          </p:nvSpPr>
          <p:spPr>
            <a:xfrm>
              <a:off x="5960593" y="6463149"/>
              <a:ext cx="5846466" cy="0"/>
            </a:xfrm>
            <a:custGeom>
              <a:avLst/>
              <a:gdLst/>
              <a:ahLst/>
              <a:cxnLst/>
              <a:rect l="l" t="t" r="r" b="b"/>
              <a:pathLst>
                <a:path w="3124200">
                  <a:moveTo>
                    <a:pt x="0" y="0"/>
                  </a:moveTo>
                  <a:lnTo>
                    <a:pt x="1033272" y="0"/>
                  </a:lnTo>
                </a:path>
                <a:path w="3124200">
                  <a:moveTo>
                    <a:pt x="1341120" y="0"/>
                  </a:moveTo>
                  <a:lnTo>
                    <a:pt x="1642872" y="0"/>
                  </a:lnTo>
                </a:path>
                <a:path w="3124200">
                  <a:moveTo>
                    <a:pt x="1950720" y="0"/>
                  </a:moveTo>
                  <a:lnTo>
                    <a:pt x="2252472" y="0"/>
                  </a:lnTo>
                </a:path>
                <a:path w="3124200">
                  <a:moveTo>
                    <a:pt x="2560320" y="0"/>
                  </a:moveTo>
                  <a:lnTo>
                    <a:pt x="3124200" y="0"/>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7" name="object 33">
              <a:extLst>
                <a:ext uri="{FF2B5EF4-FFF2-40B4-BE49-F238E27FC236}">
                  <a16:creationId xmlns:a16="http://schemas.microsoft.com/office/drawing/2014/main" id="{4F5A0D33-1F25-D1E0-94AA-DEB1EBA8CDCB}"/>
                </a:ext>
              </a:extLst>
            </p:cNvPr>
            <p:cNvSpPr/>
            <p:nvPr/>
          </p:nvSpPr>
          <p:spPr>
            <a:xfrm>
              <a:off x="11789947" y="6420370"/>
              <a:ext cx="91500" cy="9743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8" name="object 34">
              <a:extLst>
                <a:ext uri="{FF2B5EF4-FFF2-40B4-BE49-F238E27FC236}">
                  <a16:creationId xmlns:a16="http://schemas.microsoft.com/office/drawing/2014/main" id="{2F0E92C3-7924-C991-5693-2B7F792C4261}"/>
                </a:ext>
              </a:extLst>
            </p:cNvPr>
            <p:cNvSpPr/>
            <p:nvPr/>
          </p:nvSpPr>
          <p:spPr>
            <a:xfrm>
              <a:off x="9602514"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59" name="object 35">
              <a:extLst>
                <a:ext uri="{FF2B5EF4-FFF2-40B4-BE49-F238E27FC236}">
                  <a16:creationId xmlns:a16="http://schemas.microsoft.com/office/drawing/2014/main" id="{55BD98C9-6C76-3173-2958-7023242E5564}"/>
                </a:ext>
              </a:extLst>
            </p:cNvPr>
            <p:cNvSpPr/>
            <p:nvPr/>
          </p:nvSpPr>
          <p:spPr>
            <a:xfrm>
              <a:off x="6462533" y="6460298"/>
              <a:ext cx="4854230" cy="74863"/>
            </a:xfrm>
            <a:custGeom>
              <a:avLst/>
              <a:gdLst/>
              <a:ahLst/>
              <a:cxnLst/>
              <a:rect l="l" t="t" r="r" b="b"/>
              <a:pathLst>
                <a:path w="2593975" h="40005">
                  <a:moveTo>
                    <a:pt x="2590800" y="0"/>
                  </a:moveTo>
                  <a:lnTo>
                    <a:pt x="2593848" y="39624"/>
                  </a:lnTo>
                </a:path>
                <a:path w="2593975" h="40005">
                  <a:moveTo>
                    <a:pt x="0" y="0"/>
                  </a:moveTo>
                  <a:lnTo>
                    <a:pt x="3048" y="39624"/>
                  </a:lnTo>
                </a:path>
                <a:path w="2593975" h="40005">
                  <a:moveTo>
                    <a:pt x="152400" y="0"/>
                  </a:moveTo>
                  <a:lnTo>
                    <a:pt x="155448" y="39624"/>
                  </a:lnTo>
                </a:path>
                <a:path w="2593975" h="40005">
                  <a:moveTo>
                    <a:pt x="304800" y="0"/>
                  </a:moveTo>
                  <a:lnTo>
                    <a:pt x="307848" y="39624"/>
                  </a:lnTo>
                </a:path>
                <a:path w="2593975" h="40005">
                  <a:moveTo>
                    <a:pt x="457200" y="0"/>
                  </a:moveTo>
                  <a:lnTo>
                    <a:pt x="460248" y="39624"/>
                  </a:lnTo>
                </a:path>
                <a:path w="2593975" h="40005">
                  <a:moveTo>
                    <a:pt x="609600" y="0"/>
                  </a:moveTo>
                  <a:lnTo>
                    <a:pt x="6126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0" name="object 36">
              <a:extLst>
                <a:ext uri="{FF2B5EF4-FFF2-40B4-BE49-F238E27FC236}">
                  <a16:creationId xmlns:a16="http://schemas.microsoft.com/office/drawing/2014/main" id="{371DDDE9-20E0-37E4-B241-BF29A2BBA554}"/>
                </a:ext>
              </a:extLst>
            </p:cNvPr>
            <p:cNvSpPr/>
            <p:nvPr/>
          </p:nvSpPr>
          <p:spPr>
            <a:xfrm>
              <a:off x="8176546"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1" name="object 37">
              <a:extLst>
                <a:ext uri="{FF2B5EF4-FFF2-40B4-BE49-F238E27FC236}">
                  <a16:creationId xmlns:a16="http://schemas.microsoft.com/office/drawing/2014/main" id="{EEE79D0E-CA1A-C651-372C-6705BC961C64}"/>
                </a:ext>
              </a:extLst>
            </p:cNvPr>
            <p:cNvSpPr/>
            <p:nvPr/>
          </p:nvSpPr>
          <p:spPr>
            <a:xfrm>
              <a:off x="8744081"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2" name="object 38">
              <a:extLst>
                <a:ext uri="{FF2B5EF4-FFF2-40B4-BE49-F238E27FC236}">
                  <a16:creationId xmlns:a16="http://schemas.microsoft.com/office/drawing/2014/main" id="{3366A227-CCCC-0EAC-304B-0B1D098B3C5D}"/>
                </a:ext>
              </a:extLst>
            </p:cNvPr>
            <p:cNvSpPr/>
            <p:nvPr/>
          </p:nvSpPr>
          <p:spPr>
            <a:xfrm>
              <a:off x="9317320" y="6471705"/>
              <a:ext cx="0" cy="68922"/>
            </a:xfrm>
            <a:custGeom>
              <a:avLst/>
              <a:gdLst/>
              <a:ahLst/>
              <a:cxnLst/>
              <a:rect l="l" t="t" r="r" b="b"/>
              <a:pathLst>
                <a:path h="36830">
                  <a:moveTo>
                    <a:pt x="0" y="0"/>
                  </a:moveTo>
                  <a:lnTo>
                    <a:pt x="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3" name="object 39">
              <a:extLst>
                <a:ext uri="{FF2B5EF4-FFF2-40B4-BE49-F238E27FC236}">
                  <a16:creationId xmlns:a16="http://schemas.microsoft.com/office/drawing/2014/main" id="{477F2B44-F1A9-5C4D-4FB0-AB0FA9810F1B}"/>
                </a:ext>
              </a:extLst>
            </p:cNvPr>
            <p:cNvSpPr/>
            <p:nvPr/>
          </p:nvSpPr>
          <p:spPr>
            <a:xfrm>
              <a:off x="9884853" y="6460298"/>
              <a:ext cx="291135" cy="74863"/>
            </a:xfrm>
            <a:custGeom>
              <a:avLst/>
              <a:gdLst/>
              <a:ahLst/>
              <a:cxnLst/>
              <a:rect l="l" t="t" r="r" b="b"/>
              <a:pathLst>
                <a:path w="155575" h="40005">
                  <a:moveTo>
                    <a:pt x="0" y="0"/>
                  </a:moveTo>
                  <a:lnTo>
                    <a:pt x="3048" y="39624"/>
                  </a:lnTo>
                </a:path>
                <a:path w="155575" h="40005">
                  <a:moveTo>
                    <a:pt x="152400" y="0"/>
                  </a:moveTo>
                  <a:lnTo>
                    <a:pt x="1554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4" name="object 40">
              <a:extLst>
                <a:ext uri="{FF2B5EF4-FFF2-40B4-BE49-F238E27FC236}">
                  <a16:creationId xmlns:a16="http://schemas.microsoft.com/office/drawing/2014/main" id="{338F9C58-44E4-A9D0-64AF-9670AB7DEE3B}"/>
                </a:ext>
              </a:extLst>
            </p:cNvPr>
            <p:cNvSpPr/>
            <p:nvPr/>
          </p:nvSpPr>
          <p:spPr>
            <a:xfrm>
              <a:off x="10458094" y="6471705"/>
              <a:ext cx="285193" cy="68922"/>
            </a:xfrm>
            <a:custGeom>
              <a:avLst/>
              <a:gdLst/>
              <a:ahLst/>
              <a:cxnLst/>
              <a:rect l="l" t="t" r="r" b="b"/>
              <a:pathLst>
                <a:path w="152400" h="36830">
                  <a:moveTo>
                    <a:pt x="0" y="0"/>
                  </a:moveTo>
                  <a:lnTo>
                    <a:pt x="0" y="36575"/>
                  </a:lnTo>
                </a:path>
                <a:path w="152400" h="36830">
                  <a:moveTo>
                    <a:pt x="152400" y="0"/>
                  </a:moveTo>
                  <a:lnTo>
                    <a:pt x="152400" y="36575"/>
                  </a:lnTo>
                </a:path>
              </a:pathLst>
            </a:custGeom>
            <a:ln w="9144">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5" name="object 41">
              <a:extLst>
                <a:ext uri="{FF2B5EF4-FFF2-40B4-BE49-F238E27FC236}">
                  <a16:creationId xmlns:a16="http://schemas.microsoft.com/office/drawing/2014/main" id="{7FA949BE-681E-C19A-4FD3-0EF725165A60}"/>
                </a:ext>
              </a:extLst>
            </p:cNvPr>
            <p:cNvSpPr/>
            <p:nvPr/>
          </p:nvSpPr>
          <p:spPr>
            <a:xfrm>
              <a:off x="11025627" y="6460298"/>
              <a:ext cx="5942" cy="74863"/>
            </a:xfrm>
            <a:custGeom>
              <a:avLst/>
              <a:gdLst/>
              <a:ahLst/>
              <a:cxnLst/>
              <a:rect l="l" t="t" r="r" b="b"/>
              <a:pathLst>
                <a:path w="3175" h="40005">
                  <a:moveTo>
                    <a:pt x="0" y="0"/>
                  </a:moveTo>
                  <a:lnTo>
                    <a:pt x="3048" y="39624"/>
                  </a:lnTo>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6" name="object 42">
              <a:extLst>
                <a:ext uri="{FF2B5EF4-FFF2-40B4-BE49-F238E27FC236}">
                  <a16:creationId xmlns:a16="http://schemas.microsoft.com/office/drawing/2014/main" id="{6BA76B3F-C0F7-B07A-2D51-BEB7C07511AB}"/>
                </a:ext>
              </a:extLst>
            </p:cNvPr>
            <p:cNvSpPr/>
            <p:nvPr/>
          </p:nvSpPr>
          <p:spPr>
            <a:xfrm>
              <a:off x="8447480" y="5889909"/>
              <a:ext cx="2316009" cy="570387"/>
            </a:xfrm>
            <a:custGeom>
              <a:avLst/>
              <a:gdLst/>
              <a:ahLst/>
              <a:cxnLst/>
              <a:rect l="l" t="t" r="r" b="b"/>
              <a:pathLst>
                <a:path w="1237614" h="304800">
                  <a:moveTo>
                    <a:pt x="18288" y="0"/>
                  </a:moveTo>
                  <a:lnTo>
                    <a:pt x="3048" y="0"/>
                  </a:lnTo>
                  <a:lnTo>
                    <a:pt x="0" y="304800"/>
                  </a:lnTo>
                  <a:lnTo>
                    <a:pt x="15240" y="304800"/>
                  </a:lnTo>
                  <a:lnTo>
                    <a:pt x="18288" y="0"/>
                  </a:lnTo>
                  <a:close/>
                </a:path>
                <a:path w="1237614" h="304800">
                  <a:moveTo>
                    <a:pt x="1237488" y="0"/>
                  </a:moveTo>
                  <a:lnTo>
                    <a:pt x="1222248" y="0"/>
                  </a:lnTo>
                  <a:lnTo>
                    <a:pt x="1219200" y="304800"/>
                  </a:lnTo>
                  <a:lnTo>
                    <a:pt x="1234440" y="304800"/>
                  </a:lnTo>
                  <a:lnTo>
                    <a:pt x="1237488"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67" name="object 43">
              <a:extLst>
                <a:ext uri="{FF2B5EF4-FFF2-40B4-BE49-F238E27FC236}">
                  <a16:creationId xmlns:a16="http://schemas.microsoft.com/office/drawing/2014/main" id="{44355210-2CE3-1566-4316-84BE53C9F116}"/>
                </a:ext>
              </a:extLst>
            </p:cNvPr>
            <p:cNvSpPr txBox="1"/>
            <p:nvPr/>
          </p:nvSpPr>
          <p:spPr>
            <a:xfrm>
              <a:off x="7243013"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268" name="object 44">
              <a:extLst>
                <a:ext uri="{FF2B5EF4-FFF2-40B4-BE49-F238E27FC236}">
                  <a16:creationId xmlns:a16="http://schemas.microsoft.com/office/drawing/2014/main" id="{CEEFE65F-6BC3-F21C-B5F7-825C6E41DB88}"/>
                </a:ext>
              </a:extLst>
            </p:cNvPr>
            <p:cNvSpPr txBox="1"/>
            <p:nvPr/>
          </p:nvSpPr>
          <p:spPr>
            <a:xfrm>
              <a:off x="9450410"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269" name="object 45">
              <a:extLst>
                <a:ext uri="{FF2B5EF4-FFF2-40B4-BE49-F238E27FC236}">
                  <a16:creationId xmlns:a16="http://schemas.microsoft.com/office/drawing/2014/main" id="{C3A6B145-9C12-8937-D072-7714A1CE0916}"/>
                </a:ext>
              </a:extLst>
            </p:cNvPr>
            <p:cNvSpPr txBox="1"/>
            <p:nvPr/>
          </p:nvSpPr>
          <p:spPr>
            <a:xfrm>
              <a:off x="6102239"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270" name="object 46">
              <a:extLst>
                <a:ext uri="{FF2B5EF4-FFF2-40B4-BE49-F238E27FC236}">
                  <a16:creationId xmlns:a16="http://schemas.microsoft.com/office/drawing/2014/main" id="{F8D10842-0D57-FEBE-94F7-CCE511D056CF}"/>
                </a:ext>
              </a:extLst>
            </p:cNvPr>
            <p:cNvSpPr txBox="1"/>
            <p:nvPr/>
          </p:nvSpPr>
          <p:spPr>
            <a:xfrm>
              <a:off x="8383787" y="555243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271" name="object 47">
              <a:extLst>
                <a:ext uri="{FF2B5EF4-FFF2-40B4-BE49-F238E27FC236}">
                  <a16:creationId xmlns:a16="http://schemas.microsoft.com/office/drawing/2014/main" id="{00630B4B-5C72-F893-1FA8-E3A4B363479A}"/>
                </a:ext>
              </a:extLst>
            </p:cNvPr>
            <p:cNvSpPr txBox="1"/>
            <p:nvPr/>
          </p:nvSpPr>
          <p:spPr>
            <a:xfrm>
              <a:off x="10591184" y="555243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grpSp>
          <p:nvGrpSpPr>
            <p:cNvPr id="274" name="object 50">
              <a:extLst>
                <a:ext uri="{FF2B5EF4-FFF2-40B4-BE49-F238E27FC236}">
                  <a16:creationId xmlns:a16="http://schemas.microsoft.com/office/drawing/2014/main" id="{F4A62ACB-13A3-56FF-6674-911A29F89800}"/>
                </a:ext>
              </a:extLst>
            </p:cNvPr>
            <p:cNvGrpSpPr/>
            <p:nvPr/>
          </p:nvGrpSpPr>
          <p:grpSpPr>
            <a:xfrm>
              <a:off x="8447478" y="4965884"/>
              <a:ext cx="2881642" cy="582270"/>
              <a:chOff x="2087879" y="1524000"/>
              <a:chExt cx="1539875" cy="311150"/>
            </a:xfrm>
          </p:grpSpPr>
          <p:sp>
            <p:nvSpPr>
              <p:cNvPr id="275" name="object 51">
                <a:extLst>
                  <a:ext uri="{FF2B5EF4-FFF2-40B4-BE49-F238E27FC236}">
                    <a16:creationId xmlns:a16="http://schemas.microsoft.com/office/drawing/2014/main" id="{686633F4-3B64-2903-00AF-AAFB0D4B995C}"/>
                  </a:ext>
                </a:extLst>
              </p:cNvPr>
              <p:cNvSpPr/>
              <p:nvPr/>
            </p:nvSpPr>
            <p:spPr>
              <a:xfrm>
                <a:off x="2087879" y="1524000"/>
                <a:ext cx="18415" cy="304800"/>
              </a:xfrm>
              <a:custGeom>
                <a:avLst/>
                <a:gdLst/>
                <a:ahLst/>
                <a:cxnLst/>
                <a:rect l="l" t="t" r="r" b="b"/>
                <a:pathLst>
                  <a:path w="18414"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6" name="object 52">
                <a:extLst>
                  <a:ext uri="{FF2B5EF4-FFF2-40B4-BE49-F238E27FC236}">
                    <a16:creationId xmlns:a16="http://schemas.microsoft.com/office/drawing/2014/main" id="{69C7A0AD-C3D8-5DC9-1834-DEB3D373149C}"/>
                  </a:ext>
                </a:extLst>
              </p:cNvPr>
              <p:cNvSpPr/>
              <p:nvPr/>
            </p:nvSpPr>
            <p:spPr>
              <a:xfrm>
                <a:off x="20970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7" name="object 53">
                <a:extLst>
                  <a:ext uri="{FF2B5EF4-FFF2-40B4-BE49-F238E27FC236}">
                    <a16:creationId xmlns:a16="http://schemas.microsoft.com/office/drawing/2014/main" id="{A5EAE19F-D00B-A565-F685-0B2473903092}"/>
                  </a:ext>
                </a:extLst>
              </p:cNvPr>
              <p:cNvSpPr/>
              <p:nvPr/>
            </p:nvSpPr>
            <p:spPr>
              <a:xfrm>
                <a:off x="20970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8" name="object 54">
                <a:extLst>
                  <a:ext uri="{FF2B5EF4-FFF2-40B4-BE49-F238E27FC236}">
                    <a16:creationId xmlns:a16="http://schemas.microsoft.com/office/drawing/2014/main" id="{B023DC64-C82A-C0EF-10AF-CF39135C468B}"/>
                  </a:ext>
                </a:extLst>
              </p:cNvPr>
              <p:cNvSpPr/>
              <p:nvPr/>
            </p:nvSpPr>
            <p:spPr>
              <a:xfrm>
                <a:off x="27066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79" name="object 55">
                <a:extLst>
                  <a:ext uri="{FF2B5EF4-FFF2-40B4-BE49-F238E27FC236}">
                    <a16:creationId xmlns:a16="http://schemas.microsoft.com/office/drawing/2014/main" id="{C5F5C435-29CD-930F-FFBC-E9D7BC3D8273}"/>
                  </a:ext>
                </a:extLst>
              </p:cNvPr>
              <p:cNvSpPr/>
              <p:nvPr/>
            </p:nvSpPr>
            <p:spPr>
              <a:xfrm>
                <a:off x="27066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0" name="object 56">
                <a:extLst>
                  <a:ext uri="{FF2B5EF4-FFF2-40B4-BE49-F238E27FC236}">
                    <a16:creationId xmlns:a16="http://schemas.microsoft.com/office/drawing/2014/main" id="{3427C2E6-D492-ED4D-6F8B-2F27739314D0}"/>
                  </a:ext>
                </a:extLst>
              </p:cNvPr>
              <p:cNvSpPr/>
              <p:nvPr/>
            </p:nvSpPr>
            <p:spPr>
              <a:xfrm>
                <a:off x="3316223" y="1716023"/>
                <a:ext cx="307975" cy="116205"/>
              </a:xfrm>
              <a:custGeom>
                <a:avLst/>
                <a:gdLst/>
                <a:ahLst/>
                <a:cxnLst/>
                <a:rect l="l" t="t" r="r" b="b"/>
                <a:pathLst>
                  <a:path w="307975" h="116205">
                    <a:moveTo>
                      <a:pt x="307848" y="0"/>
                    </a:moveTo>
                    <a:lnTo>
                      <a:pt x="0" y="0"/>
                    </a:lnTo>
                    <a:lnTo>
                      <a:pt x="0" y="115824"/>
                    </a:lnTo>
                    <a:lnTo>
                      <a:pt x="307848" y="115824"/>
                    </a:lnTo>
                    <a:lnTo>
                      <a:pt x="307848"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1" name="object 57">
                <a:extLst>
                  <a:ext uri="{FF2B5EF4-FFF2-40B4-BE49-F238E27FC236}">
                    <a16:creationId xmlns:a16="http://schemas.microsoft.com/office/drawing/2014/main" id="{E227A878-D77E-42EA-A669-B6562E4DE6A6}"/>
                  </a:ext>
                </a:extLst>
              </p:cNvPr>
              <p:cNvSpPr/>
              <p:nvPr/>
            </p:nvSpPr>
            <p:spPr>
              <a:xfrm>
                <a:off x="3316223" y="1716023"/>
                <a:ext cx="307975" cy="116205"/>
              </a:xfrm>
              <a:custGeom>
                <a:avLst/>
                <a:gdLst/>
                <a:ahLst/>
                <a:cxnLst/>
                <a:rect l="l" t="t" r="r" b="b"/>
                <a:pathLst>
                  <a:path w="307975" h="116205">
                    <a:moveTo>
                      <a:pt x="0" y="115824"/>
                    </a:moveTo>
                    <a:lnTo>
                      <a:pt x="307848" y="115824"/>
                    </a:lnTo>
                    <a:lnTo>
                      <a:pt x="307848" y="0"/>
                    </a:lnTo>
                    <a:lnTo>
                      <a:pt x="0" y="0"/>
                    </a:lnTo>
                    <a:lnTo>
                      <a:pt x="0" y="115824"/>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86" name="object 16">
              <a:extLst>
                <a:ext uri="{FF2B5EF4-FFF2-40B4-BE49-F238E27FC236}">
                  <a16:creationId xmlns:a16="http://schemas.microsoft.com/office/drawing/2014/main" id="{B97F2044-D0B9-B892-DB3E-8F4BC0087FFD}"/>
                </a:ext>
              </a:extLst>
            </p:cNvPr>
            <p:cNvSpPr/>
            <p:nvPr/>
          </p:nvSpPr>
          <p:spPr>
            <a:xfrm>
              <a:off x="7885767"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7" name="object 17">
              <a:extLst>
                <a:ext uri="{FF2B5EF4-FFF2-40B4-BE49-F238E27FC236}">
                  <a16:creationId xmlns:a16="http://schemas.microsoft.com/office/drawing/2014/main" id="{6450399D-1F0C-74E6-0C39-5B80D84309EB}"/>
                </a:ext>
              </a:extLst>
            </p:cNvPr>
            <p:cNvSpPr/>
            <p:nvPr/>
          </p:nvSpPr>
          <p:spPr>
            <a:xfrm>
              <a:off x="7885767"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8" name="object 16">
              <a:extLst>
                <a:ext uri="{FF2B5EF4-FFF2-40B4-BE49-F238E27FC236}">
                  <a16:creationId xmlns:a16="http://schemas.microsoft.com/office/drawing/2014/main" id="{C3BA002F-CD9E-D89A-F146-8C86B0D66430}"/>
                </a:ext>
              </a:extLst>
            </p:cNvPr>
            <p:cNvSpPr/>
            <p:nvPr/>
          </p:nvSpPr>
          <p:spPr>
            <a:xfrm>
              <a:off x="9031020" y="6238558"/>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89" name="object 17">
              <a:extLst>
                <a:ext uri="{FF2B5EF4-FFF2-40B4-BE49-F238E27FC236}">
                  <a16:creationId xmlns:a16="http://schemas.microsoft.com/office/drawing/2014/main" id="{DC1AB5DC-7AB2-9869-385B-8E024C9EAA5D}"/>
                </a:ext>
              </a:extLst>
            </p:cNvPr>
            <p:cNvSpPr/>
            <p:nvPr/>
          </p:nvSpPr>
          <p:spPr>
            <a:xfrm>
              <a:off x="9031020" y="6238558"/>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0" name="object 16">
              <a:extLst>
                <a:ext uri="{FF2B5EF4-FFF2-40B4-BE49-F238E27FC236}">
                  <a16:creationId xmlns:a16="http://schemas.microsoft.com/office/drawing/2014/main" id="{81CA9F92-39F4-5047-762B-4CFCC8FCAEBF}"/>
                </a:ext>
              </a:extLst>
            </p:cNvPr>
            <p:cNvSpPr/>
            <p:nvPr/>
          </p:nvSpPr>
          <p:spPr>
            <a:xfrm>
              <a:off x="10165329" y="6232142"/>
              <a:ext cx="576328" cy="223402"/>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00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sp>
          <p:nvSpPr>
            <p:cNvPr id="291" name="object 17">
              <a:extLst>
                <a:ext uri="{FF2B5EF4-FFF2-40B4-BE49-F238E27FC236}">
                  <a16:creationId xmlns:a16="http://schemas.microsoft.com/office/drawing/2014/main" id="{EE3AF986-EEEE-CA79-00BB-73205E7DFE8E}"/>
                </a:ext>
              </a:extLst>
            </p:cNvPr>
            <p:cNvSpPr/>
            <p:nvPr/>
          </p:nvSpPr>
          <p:spPr>
            <a:xfrm>
              <a:off x="10165329" y="6232142"/>
              <a:ext cx="576328" cy="223402"/>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4000" b="0" i="0" u="none" strike="noStrike" kern="0" cap="none" spc="0" normalizeH="0" baseline="0" noProof="0">
                <a:ln>
                  <a:noFill/>
                </a:ln>
                <a:solidFill>
                  <a:sysClr val="windowText" lastClr="000000"/>
                </a:solidFill>
                <a:effectLst/>
                <a:uLnTx/>
                <a:uFillTx/>
              </a:endParaRPr>
            </a:p>
          </p:txBody>
        </p:sp>
      </p:grpSp>
      <p:sp>
        <p:nvSpPr>
          <p:cNvPr id="292" name="object 48">
            <a:extLst>
              <a:ext uri="{FF2B5EF4-FFF2-40B4-BE49-F238E27FC236}">
                <a16:creationId xmlns:a16="http://schemas.microsoft.com/office/drawing/2014/main" id="{963EF51E-D482-F0CC-B765-DD615FF04B59}"/>
              </a:ext>
            </a:extLst>
          </p:cNvPr>
          <p:cNvSpPr txBox="1"/>
          <p:nvPr/>
        </p:nvSpPr>
        <p:spPr>
          <a:xfrm>
            <a:off x="5662268" y="1030631"/>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2548D50C-DE9B-3327-C612-A23B97609599}"/>
              </a:ext>
            </a:extLst>
          </p:cNvPr>
          <p:cNvSpPr txBox="1"/>
          <p:nvPr/>
        </p:nvSpPr>
        <p:spPr>
          <a:xfrm>
            <a:off x="5662268" y="1954660"/>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4" name="object 48">
            <a:extLst>
              <a:ext uri="{FF2B5EF4-FFF2-40B4-BE49-F238E27FC236}">
                <a16:creationId xmlns:a16="http://schemas.microsoft.com/office/drawing/2014/main" id="{3A76A494-BA39-02A0-BB23-FB2E583BB84B}"/>
              </a:ext>
            </a:extLst>
          </p:cNvPr>
          <p:cNvSpPr txBox="1"/>
          <p:nvPr/>
        </p:nvSpPr>
        <p:spPr>
          <a:xfrm>
            <a:off x="5646708" y="3158013"/>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5" name="object 49">
            <a:extLst>
              <a:ext uri="{FF2B5EF4-FFF2-40B4-BE49-F238E27FC236}">
                <a16:creationId xmlns:a16="http://schemas.microsoft.com/office/drawing/2014/main" id="{0BCD3EC2-1455-C5AA-6E3B-C73CC7C9BEF6}"/>
              </a:ext>
            </a:extLst>
          </p:cNvPr>
          <p:cNvSpPr txBox="1"/>
          <p:nvPr/>
        </p:nvSpPr>
        <p:spPr>
          <a:xfrm>
            <a:off x="5646708" y="4082042"/>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297" name="object 48">
            <a:extLst>
              <a:ext uri="{FF2B5EF4-FFF2-40B4-BE49-F238E27FC236}">
                <a16:creationId xmlns:a16="http://schemas.microsoft.com/office/drawing/2014/main" id="{BADAA786-85EB-0595-9B96-24D995C8396D}"/>
              </a:ext>
            </a:extLst>
          </p:cNvPr>
          <p:cNvSpPr txBox="1"/>
          <p:nvPr/>
        </p:nvSpPr>
        <p:spPr>
          <a:xfrm>
            <a:off x="5697372" y="517213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8" name="object 49">
            <a:extLst>
              <a:ext uri="{FF2B5EF4-FFF2-40B4-BE49-F238E27FC236}">
                <a16:creationId xmlns:a16="http://schemas.microsoft.com/office/drawing/2014/main" id="{67FC2F56-FCCF-22F8-EB0E-8FAA067F9F5D}"/>
              </a:ext>
            </a:extLst>
          </p:cNvPr>
          <p:cNvSpPr txBox="1"/>
          <p:nvPr/>
        </p:nvSpPr>
        <p:spPr>
          <a:xfrm>
            <a:off x="5697372" y="609616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301" name="object 34">
            <a:extLst>
              <a:ext uri="{FF2B5EF4-FFF2-40B4-BE49-F238E27FC236}">
                <a16:creationId xmlns:a16="http://schemas.microsoft.com/office/drawing/2014/main" id="{399F2092-59EA-5357-CF32-EE5FE158F1FD}"/>
              </a:ext>
            </a:extLst>
          </p:cNvPr>
          <p:cNvSpPr txBox="1"/>
          <p:nvPr/>
        </p:nvSpPr>
        <p:spPr>
          <a:xfrm>
            <a:off x="7655122"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02" name="object 35">
            <a:extLst>
              <a:ext uri="{FF2B5EF4-FFF2-40B4-BE49-F238E27FC236}">
                <a16:creationId xmlns:a16="http://schemas.microsoft.com/office/drawing/2014/main" id="{B4768DB7-0A2D-E0F4-3375-6F63AE029E47}"/>
              </a:ext>
            </a:extLst>
          </p:cNvPr>
          <p:cNvSpPr txBox="1"/>
          <p:nvPr/>
        </p:nvSpPr>
        <p:spPr>
          <a:xfrm>
            <a:off x="9139176"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3" name="object 36">
            <a:extLst>
              <a:ext uri="{FF2B5EF4-FFF2-40B4-BE49-F238E27FC236}">
                <a16:creationId xmlns:a16="http://schemas.microsoft.com/office/drawing/2014/main" id="{A34F1EF3-BBD2-FDDD-5BCE-B5E915530865}"/>
              </a:ext>
            </a:extLst>
          </p:cNvPr>
          <p:cNvSpPr txBox="1"/>
          <p:nvPr/>
        </p:nvSpPr>
        <p:spPr>
          <a:xfrm>
            <a:off x="6103846"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04" name="object 37">
            <a:extLst>
              <a:ext uri="{FF2B5EF4-FFF2-40B4-BE49-F238E27FC236}">
                <a16:creationId xmlns:a16="http://schemas.microsoft.com/office/drawing/2014/main" id="{CBEEB6BD-3942-08CD-E97D-E79A3BA3C6B4}"/>
              </a:ext>
            </a:extLst>
          </p:cNvPr>
          <p:cNvSpPr txBox="1"/>
          <p:nvPr/>
        </p:nvSpPr>
        <p:spPr>
          <a:xfrm>
            <a:off x="10690452"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05" name="object 38">
            <a:extLst>
              <a:ext uri="{FF2B5EF4-FFF2-40B4-BE49-F238E27FC236}">
                <a16:creationId xmlns:a16="http://schemas.microsoft.com/office/drawing/2014/main" id="{A66A3F0B-A221-D02B-910F-C02612426E78}"/>
              </a:ext>
            </a:extLst>
          </p:cNvPr>
          <p:cNvSpPr txBox="1"/>
          <p:nvPr/>
        </p:nvSpPr>
        <p:spPr>
          <a:xfrm>
            <a:off x="6879484"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06" name="object 41">
            <a:extLst>
              <a:ext uri="{FF2B5EF4-FFF2-40B4-BE49-F238E27FC236}">
                <a16:creationId xmlns:a16="http://schemas.microsoft.com/office/drawing/2014/main" id="{6533B952-280D-F274-C367-CF436DE5C022}"/>
              </a:ext>
            </a:extLst>
          </p:cNvPr>
          <p:cNvSpPr txBox="1"/>
          <p:nvPr/>
        </p:nvSpPr>
        <p:spPr>
          <a:xfrm>
            <a:off x="8430760" y="4435319"/>
            <a:ext cx="138968" cy="2224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7" name="object 42">
            <a:extLst>
              <a:ext uri="{FF2B5EF4-FFF2-40B4-BE49-F238E27FC236}">
                <a16:creationId xmlns:a16="http://schemas.microsoft.com/office/drawing/2014/main" id="{184FE217-F8EC-2496-643A-D7927E41D781}"/>
              </a:ext>
            </a:extLst>
          </p:cNvPr>
          <p:cNvSpPr txBox="1"/>
          <p:nvPr/>
        </p:nvSpPr>
        <p:spPr>
          <a:xfrm>
            <a:off x="9914814" y="4435319"/>
            <a:ext cx="234846" cy="2224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308" name="object 43">
            <a:extLst>
              <a:ext uri="{FF2B5EF4-FFF2-40B4-BE49-F238E27FC236}">
                <a16:creationId xmlns:a16="http://schemas.microsoft.com/office/drawing/2014/main" id="{6473F109-B9DB-E6D1-02AD-CEB792EA0FE2}"/>
              </a:ext>
            </a:extLst>
          </p:cNvPr>
          <p:cNvSpPr txBox="1"/>
          <p:nvPr/>
        </p:nvSpPr>
        <p:spPr>
          <a:xfrm>
            <a:off x="7256445"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4</a:t>
            </a:r>
            <a:endParaRPr sz="1600" kern="0">
              <a:solidFill>
                <a:sysClr val="windowText" lastClr="000000"/>
              </a:solidFill>
              <a:latin typeface="Times New Roman"/>
              <a:cs typeface="Times New Roman"/>
            </a:endParaRPr>
          </a:p>
        </p:txBody>
      </p:sp>
      <p:sp>
        <p:nvSpPr>
          <p:cNvPr id="309" name="object 44">
            <a:extLst>
              <a:ext uri="{FF2B5EF4-FFF2-40B4-BE49-F238E27FC236}">
                <a16:creationId xmlns:a16="http://schemas.microsoft.com/office/drawing/2014/main" id="{DB7999B5-E93D-636C-4EA4-72433DE1810F}"/>
              </a:ext>
            </a:extLst>
          </p:cNvPr>
          <p:cNvSpPr txBox="1"/>
          <p:nvPr/>
        </p:nvSpPr>
        <p:spPr>
          <a:xfrm>
            <a:off x="9463842"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12</a:t>
            </a:r>
            <a:endParaRPr sz="1600" kern="0" dirty="0">
              <a:solidFill>
                <a:sysClr val="windowText" lastClr="000000"/>
              </a:solidFill>
              <a:latin typeface="Times New Roman"/>
              <a:cs typeface="Times New Roman"/>
            </a:endParaRPr>
          </a:p>
        </p:txBody>
      </p:sp>
      <p:sp>
        <p:nvSpPr>
          <p:cNvPr id="310" name="object 45">
            <a:extLst>
              <a:ext uri="{FF2B5EF4-FFF2-40B4-BE49-F238E27FC236}">
                <a16:creationId xmlns:a16="http://schemas.microsoft.com/office/drawing/2014/main" id="{97A5BC6F-87F9-5DD6-7657-A1F8CCE57AFA}"/>
              </a:ext>
            </a:extLst>
          </p:cNvPr>
          <p:cNvSpPr txBox="1"/>
          <p:nvPr/>
        </p:nvSpPr>
        <p:spPr>
          <a:xfrm>
            <a:off x="6115671"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0</a:t>
            </a:r>
            <a:endParaRPr sz="1600" kern="0" dirty="0">
              <a:solidFill>
                <a:sysClr val="windowText" lastClr="000000"/>
              </a:solidFill>
              <a:latin typeface="Times New Roman"/>
              <a:cs typeface="Times New Roman"/>
            </a:endParaRPr>
          </a:p>
        </p:txBody>
      </p:sp>
      <p:sp>
        <p:nvSpPr>
          <p:cNvPr id="311" name="object 46">
            <a:extLst>
              <a:ext uri="{FF2B5EF4-FFF2-40B4-BE49-F238E27FC236}">
                <a16:creationId xmlns:a16="http://schemas.microsoft.com/office/drawing/2014/main" id="{518C8D47-1002-B31E-6995-CCBDC5C6CD31}"/>
              </a:ext>
            </a:extLst>
          </p:cNvPr>
          <p:cNvSpPr txBox="1"/>
          <p:nvPr/>
        </p:nvSpPr>
        <p:spPr>
          <a:xfrm>
            <a:off x="8397219" y="6477000"/>
            <a:ext cx="15329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50" dirty="0">
                <a:solidFill>
                  <a:sysClr val="windowText" lastClr="000000"/>
                </a:solidFill>
                <a:latin typeface="Times New Roman"/>
                <a:cs typeface="Times New Roman"/>
              </a:rPr>
              <a:t>8</a:t>
            </a:r>
            <a:endParaRPr sz="1600" kern="0">
              <a:solidFill>
                <a:sysClr val="windowText" lastClr="000000"/>
              </a:solidFill>
              <a:latin typeface="Times New Roman"/>
              <a:cs typeface="Times New Roman"/>
            </a:endParaRPr>
          </a:p>
        </p:txBody>
      </p:sp>
      <p:sp>
        <p:nvSpPr>
          <p:cNvPr id="312" name="object 47">
            <a:extLst>
              <a:ext uri="{FF2B5EF4-FFF2-40B4-BE49-F238E27FC236}">
                <a16:creationId xmlns:a16="http://schemas.microsoft.com/office/drawing/2014/main" id="{6309861C-6587-667D-D8F9-1B5C4D061050}"/>
              </a:ext>
            </a:extLst>
          </p:cNvPr>
          <p:cNvSpPr txBox="1"/>
          <p:nvPr/>
        </p:nvSpPr>
        <p:spPr>
          <a:xfrm>
            <a:off x="10604616" y="6477000"/>
            <a:ext cx="259051" cy="263534"/>
          </a:xfrm>
          <a:prstGeom prst="rect">
            <a:avLst/>
          </a:prstGeom>
        </p:spPr>
        <p:txBody>
          <a:bodyPr vert="horz" wrap="square" lIns="0" tIns="17145" rIns="0" bIns="0" rtlCol="0">
            <a:spAutoFit/>
          </a:bodyPr>
          <a:lstStyle/>
          <a:p>
            <a:pPr marL="12700" eaLnBrk="1" fontAlgn="auto" hangingPunct="1">
              <a:spcBef>
                <a:spcPts val="135"/>
              </a:spcBef>
              <a:spcAft>
                <a:spcPts val="0"/>
              </a:spcAft>
            </a:pPr>
            <a:r>
              <a:rPr sz="1600" kern="0" spc="-25" dirty="0">
                <a:solidFill>
                  <a:sysClr val="windowText" lastClr="000000"/>
                </a:solidFill>
                <a:latin typeface="Times New Roman"/>
                <a:cs typeface="Times New Roman"/>
              </a:rPr>
              <a:t>16</a:t>
            </a:r>
            <a:endParaRPr sz="1600" kern="0">
              <a:solidFill>
                <a:sysClr val="windowText" lastClr="000000"/>
              </a:solidFill>
              <a:latin typeface="Times New Roman"/>
              <a:cs typeface="Times New Roman"/>
            </a:endParaRPr>
          </a:p>
        </p:txBody>
      </p:sp>
      <p:sp>
        <p:nvSpPr>
          <p:cNvPr id="43" name="TextBox 42">
            <a:extLst>
              <a:ext uri="{FF2B5EF4-FFF2-40B4-BE49-F238E27FC236}">
                <a16:creationId xmlns:a16="http://schemas.microsoft.com/office/drawing/2014/main" id="{5C1E6642-0BE0-8CBA-8630-52D5911B703B}"/>
              </a:ext>
            </a:extLst>
          </p:cNvPr>
          <p:cNvSpPr txBox="1"/>
          <p:nvPr/>
        </p:nvSpPr>
        <p:spPr>
          <a:xfrm>
            <a:off x="123321" y="685800"/>
            <a:ext cx="5823573"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We use the notation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spc="-40" baseline="-7716" dirty="0">
                <a:latin typeface="Times New Roman"/>
                <a:cs typeface="Times New Roman"/>
              </a:rPr>
              <a: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a:t>
            </a:r>
            <a:r>
              <a:rPr lang="en-GB" sz="2000" b="0" spc="-64" dirty="0">
                <a:latin typeface="Times New Roman"/>
                <a:cs typeface="Times New Roman"/>
              </a:rPr>
              <a:t> </a:t>
            </a:r>
            <a:r>
              <a:rPr lang="en-GB" sz="2000" b="0" dirty="0">
                <a:latin typeface="Times New Roman"/>
                <a:cs typeface="Times New Roman"/>
              </a:rPr>
              <a:t>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Times New Roman"/>
                <a:cs typeface="Times New Roman"/>
              </a:rPr>
              <a:t>D</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to denote task </a:t>
            </a:r>
            <a:r>
              <a:rPr lang="en-GB" sz="2000" b="0" dirty="0">
                <a:latin typeface="Symbol"/>
                <a:cs typeface="Times New Roman" panose="02020603050405020304" pitchFamily="18" charset="0"/>
              </a:rPr>
              <a:t></a:t>
            </a:r>
            <a:r>
              <a:rPr lang="en-GB" sz="2000" b="0" baseline="-7716" dirty="0">
                <a:latin typeface="Times New Roman"/>
                <a:cs typeface="Times New Roman"/>
              </a:rPr>
              <a:t>i</a:t>
            </a:r>
            <a:r>
              <a:rPr lang="en-GB" sz="2000" b="0" dirty="0">
                <a:latin typeface="Gill Sans Light"/>
              </a:rPr>
              <a:t> with WCET </a:t>
            </a:r>
            <a:r>
              <a:rPr lang="en-GB" sz="2000" b="0" dirty="0">
                <a:latin typeface="Times New Roman"/>
                <a:cs typeface="Times New Roman"/>
              </a:rPr>
              <a:t>C</a:t>
            </a:r>
            <a:r>
              <a:rPr lang="en-GB" sz="2000" b="0" baseline="-7716" dirty="0">
                <a:latin typeface="Times New Roman"/>
                <a:cs typeface="Times New Roman"/>
              </a:rPr>
              <a:t>i</a:t>
            </a:r>
            <a:r>
              <a:rPr lang="en-GB" sz="2000" b="0" dirty="0">
                <a:latin typeface="Times New Roman"/>
                <a:cs typeface="Times New Roman"/>
              </a:rPr>
              <a:t> </a:t>
            </a:r>
            <a:r>
              <a:rPr lang="en-GB" sz="2000" b="0" dirty="0">
                <a:latin typeface="Gill Sans Light"/>
              </a:rPr>
              <a:t>Period</a:t>
            </a:r>
            <a:r>
              <a:rPr lang="en-GB" sz="2000" b="0" dirty="0">
                <a:latin typeface="Times New Roman"/>
                <a:cs typeface="Times New Roman"/>
              </a:rPr>
              <a:t> T</a:t>
            </a:r>
            <a:r>
              <a:rPr lang="en-GB" sz="2000" b="0" baseline="-7716" dirty="0">
                <a:latin typeface="Times New Roman"/>
                <a:cs typeface="Times New Roman"/>
              </a:rPr>
              <a:t>i</a:t>
            </a:r>
            <a:r>
              <a:rPr lang="en-GB" sz="2000" b="0" spc="-20" baseline="-7716" dirty="0">
                <a:latin typeface="Times New Roman"/>
                <a:cs typeface="Times New Roman"/>
              </a:rPr>
              <a:t>, </a:t>
            </a:r>
            <a:r>
              <a:rPr lang="en-GB" sz="2000" b="0" dirty="0">
                <a:latin typeface="Gill Sans Light"/>
              </a:rPr>
              <a:t>Deadline </a:t>
            </a:r>
            <a:r>
              <a:rPr lang="en-GB" sz="2000" b="0" dirty="0">
                <a:latin typeface="Times New Roman"/>
                <a:cs typeface="Times New Roman"/>
              </a:rPr>
              <a:t>D</a:t>
            </a:r>
            <a:r>
              <a:rPr lang="en-GB" sz="2000" b="0" baseline="-7716" dirty="0">
                <a:latin typeface="Times New Roman"/>
                <a:cs typeface="Times New Roman"/>
              </a:rPr>
              <a:t>i</a:t>
            </a:r>
            <a:endParaRPr lang="en-SE" sz="1600" b="0" dirty="0">
              <a:latin typeface="Gill Sans Light"/>
            </a:endParaRPr>
          </a:p>
        </p:txBody>
      </p:sp>
    </p:spTree>
    <p:extLst>
      <p:ext uri="{BB962C8B-B14F-4D97-AF65-F5344CB8AC3E}">
        <p14:creationId xmlns:p14="http://schemas.microsoft.com/office/powerpoint/2010/main" val="668814239"/>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p:cNvSpPr>
                <a:spLocks noChangeArrowheads="1"/>
              </p:cNvSpPr>
              <p:nvPr/>
            </p:nvSpPr>
            <p:spPr bwMode="auto">
              <a:xfrm>
                <a:off x="838200" y="720070"/>
                <a:ext cx="10591800" cy="2632730"/>
              </a:xfrm>
              <a:prstGeom prst="rect">
                <a:avLst/>
              </a:prstGeo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Assumptions: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Consider the synchronous taskset: </a:t>
                </a:r>
                <a:r>
                  <a:rPr lang="en-US" altLang="zh-CN" sz="2400" b="0" i="1" dirty="0">
                    <a:solidFill>
                      <a:srgbClr val="FF0000"/>
                    </a:solidFill>
                    <a:latin typeface="Gill Sans Light" charset="0"/>
                    <a:ea typeface="宋体" pitchFamily="2" charset="-122"/>
                  </a:rPr>
                  <a:t>all tasks are initially released at time 0 simultaneously</a:t>
                </a:r>
                <a:r>
                  <a:rPr lang="en-US" altLang="zh-CN" sz="2400" b="0" dirty="0">
                    <a:latin typeface="Gill Sans Light" charset="0"/>
                    <a:ea typeface="宋体" pitchFamily="2" charset="-122"/>
                  </a:rPr>
                  <a:t>, called the </a:t>
                </a:r>
                <a:r>
                  <a:rPr lang="en-US" altLang="zh-CN" sz="2400" b="0" i="1" dirty="0">
                    <a:solidFill>
                      <a:srgbClr val="FF0000"/>
                    </a:solidFill>
                    <a:latin typeface="Gill Sans Light" charset="0"/>
                    <a:ea typeface="宋体" pitchFamily="2" charset="-122"/>
                  </a:rPr>
                  <a:t>critical instant</a:t>
                </a:r>
                <a:r>
                  <a:rPr lang="en-US" altLang="zh-CN" sz="2400" b="0" dirty="0">
                    <a:latin typeface="Gill Sans Light" charset="0"/>
                    <a:ea typeface="宋体" pitchFamily="2" charset="-122"/>
                  </a:rPr>
                  <a:t>. This is the worst-case when each task experiences maximum amount of interference from higher priority tasks: if the taskset is schedulable with this assumption, then it will be schedulable for any other release offset. </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No resource sharing (no critical sections)</a:t>
                </a: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Figure shows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has the worst-case response time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oMath>
                </a14:m>
                <a:r>
                  <a:rPr lang="en-US" altLang="zh-CN" sz="2400" b="0" dirty="0">
                    <a:latin typeface="Gill Sans Light" charset="0"/>
                    <a:ea typeface="宋体" pitchFamily="2" charset="-122"/>
                  </a:rPr>
                  <a:t> if it is initially released at time 0, simultaneously with higher priority task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US" altLang="zh-CN" sz="2400" b="0" dirty="0">
                    <a:latin typeface="Gill Sans Light" charset="0"/>
                    <a:ea typeface="宋体" pitchFamily="2" charset="-122"/>
                  </a:rPr>
                  <a:t> (lower figure)</a:t>
                </a:r>
              </a:p>
            </p:txBody>
          </p:sp>
        </mc:Choice>
        <mc:Fallback xmlns="">
          <p:sp>
            <p:nvSpPr>
              <p:cNvPr id="5" name="Rectangle 7"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838200" y="720070"/>
                <a:ext cx="10591800" cy="2632730"/>
              </a:xfrm>
              <a:prstGeom prst="rect">
                <a:avLst/>
              </a:prstGeom>
              <a:blipFill>
                <a:blip r:embed="rId3"/>
                <a:stretch>
                  <a:fillRect l="-921" t="-4861" r="-403" b="-1620"/>
                </a:stretch>
              </a:blipFill>
              <a:ln>
                <a:noFill/>
              </a:ln>
              <a:effectLst/>
            </p:spPr>
            <p:txBody>
              <a:bodyPr/>
              <a:lstStyle/>
              <a:p>
                <a:r>
                  <a:rPr lang="en-SE">
                    <a:noFill/>
                  </a:rPr>
                  <a:t> </a:t>
                </a:r>
              </a:p>
            </p:txBody>
          </p:sp>
        </mc:Fallback>
      </mc:AlternateContent>
      <p:pic>
        <p:nvPicPr>
          <p:cNvPr id="3" name="Picture 2">
            <a:extLst>
              <a:ext uri="{FF2B5EF4-FFF2-40B4-BE49-F238E27FC236}">
                <a16:creationId xmlns:a16="http://schemas.microsoft.com/office/drawing/2014/main" id="{647ACB43-405D-9680-2789-33B490281F6B}"/>
              </a:ext>
            </a:extLst>
          </p:cNvPr>
          <p:cNvPicPr>
            <a:picLocks noChangeAspect="1"/>
          </p:cNvPicPr>
          <p:nvPr/>
        </p:nvPicPr>
        <p:blipFill>
          <a:blip r:embed="rId4"/>
          <a:stretch>
            <a:fillRect/>
          </a:stretch>
        </p:blipFill>
        <p:spPr>
          <a:xfrm>
            <a:off x="4724400" y="3313707"/>
            <a:ext cx="5806652" cy="3391893"/>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CE0B505-731F-9152-2690-3B8A28A9DC0E}"/>
                  </a:ext>
                </a:extLst>
              </p:cNvPr>
              <p:cNvSpPr txBox="1"/>
              <p:nvPr/>
            </p:nvSpPr>
            <p:spPr>
              <a:xfrm>
                <a:off x="533400" y="5019175"/>
                <a:ext cx="3905919"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at time 0 simultaneously, the critical instant.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3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1</m:t>
                        </m:r>
                      </m:sub>
                    </m:sSub>
                  </m:oMath>
                </a14:m>
                <a:r>
                  <a:rPr lang="en-GB" sz="2000" b="0" dirty="0">
                    <a:latin typeface="Gill Sans Light"/>
                  </a:rPr>
                  <a:t> and has longer response time</a:t>
                </a:r>
                <a:endParaRPr lang="en-SE" sz="1600" b="0" dirty="0">
                  <a:latin typeface="Gill Sans Light"/>
                </a:endParaRPr>
              </a:p>
            </p:txBody>
          </p:sp>
        </mc:Choice>
        <mc:Fallback xmlns="">
          <p:sp>
            <p:nvSpPr>
              <p:cNvPr id="2" name="TextBox 1">
                <a:extLst>
                  <a:ext uri="{FF2B5EF4-FFF2-40B4-BE49-F238E27FC236}">
                    <a16:creationId xmlns:a16="http://schemas.microsoft.com/office/drawing/2014/main" id="{ACE0B505-731F-9152-2690-3B8A28A9DC0E}"/>
                  </a:ext>
                </a:extLst>
              </p:cNvPr>
              <p:cNvSpPr txBox="1">
                <a:spLocks noRot="1" noChangeAspect="1" noMove="1" noResize="1" noEditPoints="1" noAdjustHandles="1" noChangeArrowheads="1" noChangeShapeType="1" noTextEdit="1"/>
              </p:cNvSpPr>
              <p:nvPr/>
            </p:nvSpPr>
            <p:spPr>
              <a:xfrm>
                <a:off x="533400" y="5019175"/>
                <a:ext cx="3905919" cy="1323439"/>
              </a:xfrm>
              <a:prstGeom prst="rect">
                <a:avLst/>
              </a:prstGeom>
              <a:blipFill>
                <a:blip r:embed="rId5"/>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3079987-B601-7EE5-F7DC-717FEDE20FAB}"/>
                  </a:ext>
                </a:extLst>
              </p:cNvPr>
              <p:cNvSpPr txBox="1"/>
              <p:nvPr/>
            </p:nvSpPr>
            <p:spPr>
              <a:xfrm>
                <a:off x="685800" y="3505705"/>
                <a:ext cx="3625754" cy="1323439"/>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14:m>
                  <m:oMath xmlns:m="http://schemas.openxmlformats.org/officeDocument/2006/math">
                    <m:sSub>
                      <m:sSubPr>
                        <m:ctrlPr>
                          <a:rPr lang="en-GB" sz="2000" b="0" i="1" smtClean="0">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r>
                      <a:rPr lang="en-GB" sz="2000" b="0" i="1" smtClean="0">
                        <a:latin typeface="Cambria Math" panose="02040503050406030204" pitchFamily="18" charset="0"/>
                      </a:rPr>
                      <m:t>, </m:t>
                    </m:r>
                    <m:sSub>
                      <m:sSubPr>
                        <m:ctrlPr>
                          <a:rPr lang="en-GB" sz="2000" b="0" i="1" smtClean="0">
                            <a:latin typeface="Cambria Math" panose="02040503050406030204" pitchFamily="18" charset="0"/>
                          </a:rPr>
                        </m:ctrlPr>
                      </m:sSubPr>
                      <m:e>
                        <m:r>
                          <a:rPr lang="en-GB" sz="2000" b="0" i="1" smtClean="0">
                            <a:latin typeface="Cambria Math" panose="02040503050406030204" pitchFamily="18" charset="0"/>
                          </a:rPr>
                          <m:t>𝜏</m:t>
                        </m:r>
                      </m:e>
                      <m:sub>
                        <m:r>
                          <a:rPr lang="en-GB" sz="2000" b="0" i="1" smtClean="0">
                            <a:latin typeface="Cambria Math" panose="02040503050406030204" pitchFamily="18" charset="0"/>
                          </a:rPr>
                          <m:t>2</m:t>
                        </m:r>
                      </m:sub>
                    </m:sSub>
                  </m:oMath>
                </a14:m>
                <a:r>
                  <a:rPr lang="en-GB" sz="1600" b="0" dirty="0">
                    <a:latin typeface="Gill Sans Light"/>
                  </a:rPr>
                  <a:t> </a:t>
                </a:r>
                <a:r>
                  <a:rPr lang="en-GB" sz="2000" b="0" dirty="0">
                    <a:latin typeface="Gill Sans Light"/>
                  </a:rPr>
                  <a:t>initially released with a non-zero offset, not all at time 0.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a:latin typeface="Cambria Math" panose="02040503050406030204" pitchFamily="18" charset="0"/>
                          </a:rPr>
                          <m:t>2</m:t>
                        </m:r>
                      </m:sub>
                    </m:sSub>
                  </m:oMath>
                </a14:m>
                <a:r>
                  <a:rPr lang="en-GB" sz="2000" b="0" dirty="0">
                    <a:latin typeface="Gill Sans Light"/>
                  </a:rPr>
                  <a:t> experiences 2 </a:t>
                </a:r>
                <a:r>
                  <a:rPr lang="en-GB" sz="2000" b="0" dirty="0" err="1">
                    <a:latin typeface="Gill Sans Light"/>
                  </a:rPr>
                  <a:t>preemptions</a:t>
                </a:r>
                <a:r>
                  <a:rPr lang="en-GB" sz="2000" b="0" dirty="0">
                    <a:latin typeface="Gill Sans Light"/>
                  </a:rPr>
                  <a:t> by </a:t>
                </a:r>
                <a14:m>
                  <m:oMath xmlns:m="http://schemas.openxmlformats.org/officeDocument/2006/math">
                    <m:sSub>
                      <m:sSubPr>
                        <m:ctrlPr>
                          <a:rPr lang="en-GB" sz="2000" b="0" i="1">
                            <a:latin typeface="Cambria Math" panose="02040503050406030204" pitchFamily="18" charset="0"/>
                          </a:rPr>
                        </m:ctrlPr>
                      </m:sSubPr>
                      <m:e>
                        <m:r>
                          <a:rPr lang="en-GB" sz="2000" b="0" i="1">
                            <a:latin typeface="Cambria Math" panose="02040503050406030204" pitchFamily="18" charset="0"/>
                          </a:rPr>
                          <m:t>𝜏</m:t>
                        </m:r>
                      </m:e>
                      <m:sub>
                        <m:r>
                          <a:rPr lang="en-GB" sz="2000" b="0" i="1" smtClean="0">
                            <a:latin typeface="Cambria Math" panose="02040503050406030204" pitchFamily="18" charset="0"/>
                          </a:rPr>
                          <m:t>1</m:t>
                        </m:r>
                      </m:sub>
                    </m:sSub>
                  </m:oMath>
                </a14:m>
                <a:r>
                  <a:rPr lang="en-GB" sz="2000" b="0" dirty="0">
                    <a:latin typeface="Gill Sans Light"/>
                  </a:rPr>
                  <a:t> and has shorter response time</a:t>
                </a:r>
                <a:endParaRPr lang="en-SE" sz="1600" b="0" dirty="0">
                  <a:latin typeface="Gill Sans Light"/>
                </a:endParaRPr>
              </a:p>
            </p:txBody>
          </p:sp>
        </mc:Choice>
        <mc:Fallback xmlns="">
          <p:sp>
            <p:nvSpPr>
              <p:cNvPr id="6" name="TextBox 5">
                <a:extLst>
                  <a:ext uri="{FF2B5EF4-FFF2-40B4-BE49-F238E27FC236}">
                    <a16:creationId xmlns:a16="http://schemas.microsoft.com/office/drawing/2014/main" id="{D3079987-B601-7EE5-F7DC-717FEDE20FAB}"/>
                  </a:ext>
                </a:extLst>
              </p:cNvPr>
              <p:cNvSpPr txBox="1">
                <a:spLocks noRot="1" noChangeAspect="1" noMove="1" noResize="1" noEditPoints="1" noAdjustHandles="1" noChangeArrowheads="1" noChangeShapeType="1" noTextEdit="1"/>
              </p:cNvSpPr>
              <p:nvPr/>
            </p:nvSpPr>
            <p:spPr>
              <a:xfrm>
                <a:off x="685800" y="3505705"/>
                <a:ext cx="3625754" cy="1323439"/>
              </a:xfrm>
              <a:prstGeom prst="rect">
                <a:avLst/>
              </a:prstGeom>
              <a:blipFill>
                <a:blip r:embed="rId6"/>
                <a:stretch>
                  <a:fillRect/>
                </a:stretch>
              </a:blipFill>
            </p:spPr>
            <p:txBody>
              <a:bodyPr/>
              <a:lstStyle/>
              <a:p>
                <a:r>
                  <a:rPr lang="en-SE">
                    <a:noFill/>
                  </a:rPr>
                  <a:t> </a:t>
                </a:r>
              </a:p>
            </p:txBody>
          </p:sp>
        </mc:Fallback>
      </mc:AlternateContent>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E438F-65FA-DDA8-5535-78D5ECAB3597}"/>
            </a:ext>
          </a:extLst>
        </p:cNvPr>
        <p:cNvGrpSpPr/>
        <p:nvPr/>
      </p:nvGrpSpPr>
      <p:grpSpPr>
        <a:xfrm>
          <a:off x="0" y="0"/>
          <a:ext cx="0" cy="0"/>
          <a:chOff x="0" y="0"/>
          <a:chExt cx="0" cy="0"/>
        </a:xfrm>
      </p:grpSpPr>
      <p:sp>
        <p:nvSpPr>
          <p:cNvPr id="50178" name="Rectangle 2">
            <a:extLst>
              <a:ext uri="{FF2B5EF4-FFF2-40B4-BE49-F238E27FC236}">
                <a16:creationId xmlns:a16="http://schemas.microsoft.com/office/drawing/2014/main" id="{2E4444AF-5DBD-062D-1003-7BB707FD6D17}"/>
              </a:ext>
            </a:extLst>
          </p:cNvPr>
          <p:cNvSpPr>
            <a:spLocks noGrp="1" noChangeArrowheads="1"/>
          </p:cNvSpPr>
          <p:nvPr>
            <p:ph type="title"/>
          </p:nvPr>
        </p:nvSpPr>
        <p:spPr/>
        <p:txBody>
          <a:bodyPr/>
          <a:lstStyle/>
          <a:p>
            <a:pPr eaLnBrk="1" hangingPunct="1"/>
            <a:r>
              <a:rPr lang="en-US" altLang="zh-CN" dirty="0">
                <a:ea typeface="宋体" pitchFamily="2" charset="-122"/>
              </a:rPr>
              <a:t>Response Time Analysis (RTA)</a:t>
            </a:r>
          </a:p>
        </p:txBody>
      </p:sp>
      <p:sp>
        <p:nvSpPr>
          <p:cNvPr id="50179" name="Rectangle 7" descr="Rectangle: Click to edit Master text styles&#10;Second level&#10;Third level&#10;Fourth level&#10;Fifth level">
            <a:extLst>
              <a:ext uri="{FF2B5EF4-FFF2-40B4-BE49-F238E27FC236}">
                <a16:creationId xmlns:a16="http://schemas.microsoft.com/office/drawing/2014/main" id="{30F26171-33C4-C2CC-F1F0-5735FFB9CB67}"/>
              </a:ext>
            </a:extLst>
          </p:cNvPr>
          <p:cNvSpPr>
            <a:spLocks noChangeArrowheads="1"/>
          </p:cNvSpPr>
          <p:nvPr/>
        </p:nvSpPr>
        <p:spPr bwMode="auto">
          <a:xfrm>
            <a:off x="1752600" y="5638800"/>
            <a:ext cx="7658100" cy="696888"/>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eaLnBrk="1" hangingPunct="1">
              <a:lnSpc>
                <a:spcPct val="90000"/>
              </a:lnSpc>
              <a:spcBef>
                <a:spcPct val="30000"/>
              </a:spcBef>
              <a:buSzPct val="100000"/>
            </a:pPr>
            <a:endParaRPr lang="en-US" altLang="zh-CN" sz="2400" b="0" dirty="0">
              <a:latin typeface="Gill Sans Light" charset="0"/>
              <a:ea typeface="宋体" pitchFamily="2" charset="-122"/>
            </a:endParaRPr>
          </a:p>
        </p:txBody>
      </p:sp>
      <mc:AlternateContent xmlns:mc="http://schemas.openxmlformats.org/markup-compatibility/2006" xmlns:a14="http://schemas.microsoft.com/office/drawing/2010/main">
        <mc:Choice Requires="a14">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ChangeArrowheads="1"/>
              </p:cNvSpPr>
              <p:nvPr/>
            </p:nvSpPr>
            <p:spPr bwMode="auto">
              <a:xfrm>
                <a:off x="990600" y="720070"/>
                <a:ext cx="10439400" cy="5909330"/>
              </a:xfrm>
              <a:prstGeom prst="rect">
                <a:avLst/>
              </a:prstGeom>
              <a:noFill/>
              <a:ln>
                <a:noFill/>
              </a:ln>
              <a:effectLst/>
            </p:spPr>
            <p:txBody>
              <a:bodyPr vert="horz" wrap="square" lIns="90478" tIns="44445" rIns="90478" bIns="44445" numCol="1" anchor="t" anchorCtr="0" compatLnSpc="1">
                <a:prstTxWarp prst="textNoShape">
                  <a:avLst/>
                </a:prstTxWarp>
                <a:normAutofit lnSpcReduction="10000"/>
              </a:bodyPr>
              <a:lstStyle/>
              <a:p>
                <a:pPr marL="285750" indent="-285750" eaLnBrk="1" hangingPunct="1">
                  <a:lnSpc>
                    <a:spcPct val="90000"/>
                  </a:lnSpc>
                  <a:spcBef>
                    <a:spcPct val="30000"/>
                  </a:spcBef>
                  <a:buSzPct val="100000"/>
                  <a:buChar char="•"/>
                </a:pPr>
                <a:r>
                  <a:rPr lang="en-US" altLang="zh-CN" sz="2800" b="0" dirty="0">
                    <a:latin typeface="Gill Sans Light" charset="0"/>
                    <a:ea typeface="宋体" pitchFamily="2" charset="-122"/>
                  </a:rPr>
                  <a:t>For each task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𝜏</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compute its Worst-Case Response Time (WCRT)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and compare to its deadline </a:t>
                </a: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𝐷</m:t>
                        </m:r>
                      </m:e>
                      <m:sub>
                        <m:r>
                          <a:rPr lang="en-GB" altLang="zh-CN" sz="2800" b="0" i="1"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schedulable </a:t>
                </a:r>
                <a:r>
                  <a:rPr lang="en-US" altLang="zh-CN" sz="2800" b="0" dirty="0" err="1">
                    <a:latin typeface="Gill Sans Light" charset="0"/>
                    <a:ea typeface="宋体" pitchFamily="2" charset="-122"/>
                  </a:rPr>
                  <a:t>iff</a:t>
                </a:r>
                <a:r>
                  <a:rPr lang="en-US" altLang="zh-CN" sz="2800" b="0" dirty="0">
                    <a:latin typeface="Gill Sans Light" charset="0"/>
                    <a:ea typeface="宋体" pitchFamily="2" charset="-122"/>
                  </a:rPr>
                  <a:t>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𝑅</m:t>
                            </m:r>
                          </m:e>
                          <m:sub>
                            <m:r>
                              <a:rPr lang="en-GB" altLang="zh-CN" sz="2800" b="0" i="1">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𝐷</m:t>
                        </m:r>
                      </m:e>
                      <m:sub>
                        <m:r>
                          <a:rPr lang="en-GB" altLang="zh-CN" sz="2800" b="0" i="1">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The taskset is schedulable if all tasks are schedulable (necessary and sufficient condition. </a:t>
                </a:r>
                <a:r>
                  <a:rPr lang="en-GB" altLang="zh-CN" sz="2800" b="0" dirty="0">
                    <a:latin typeface="Gill Sans Light" charset="0"/>
                    <a:ea typeface="宋体" pitchFamily="2" charset="-122"/>
                  </a:rPr>
                  <a:t>“</a:t>
                </a:r>
                <a:r>
                  <a:rPr lang="en-GB" altLang="zh-CN" sz="2800" b="0" dirty="0" err="1">
                    <a:latin typeface="Gill Sans Light" charset="0"/>
                    <a:ea typeface="宋体" pitchFamily="2" charset="-122"/>
                  </a:rPr>
                  <a:t>iff</a:t>
                </a:r>
                <a:r>
                  <a:rPr lang="en-GB" altLang="zh-CN" sz="2800" b="0" dirty="0">
                    <a:latin typeface="Gill Sans Light" charset="0"/>
                    <a:ea typeface="宋体" pitchFamily="2" charset="-122"/>
                  </a:rPr>
                  <a:t>” stands for “if and only if”</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FontTx/>
                  <a:buChar char="•"/>
                </a:pPr>
                <a:r>
                  <a:rPr lang="en-US" altLang="zh-CN" sz="2800" b="0" dirty="0">
                    <a:latin typeface="Gill Sans Light" charset="0"/>
                    <a:ea typeface="宋体" pitchFamily="2" charset="-122"/>
                  </a:rPr>
                  <a:t>Task </a:t>
                </a:r>
                <a14:m>
                  <m:oMath xmlns:m="http://schemas.openxmlformats.org/officeDocument/2006/math">
                    <m:sSub>
                      <m:sSubPr>
                        <m:ctrlPr>
                          <a:rPr lang="en-GB" altLang="zh-CN" sz="2800" b="0" i="1">
                            <a:latin typeface="Cambria Math" panose="02040503050406030204" pitchFamily="18" charset="0"/>
                            <a:ea typeface="宋体" pitchFamily="2" charset="-122"/>
                          </a:rPr>
                        </m:ctrlPr>
                      </m:sSubPr>
                      <m:e>
                        <m:r>
                          <a:rPr lang="en-GB" altLang="zh-CN" sz="2800" b="0" i="1">
                            <a:latin typeface="Cambria Math" panose="02040503050406030204" pitchFamily="18" charset="0"/>
                            <a:ea typeface="宋体" pitchFamily="2" charset="-122"/>
                          </a:rPr>
                          <m:t>𝜏</m:t>
                        </m:r>
                      </m:e>
                      <m:sub>
                        <m:r>
                          <a:rPr lang="en-GB" altLang="zh-CN" sz="2800" b="0" i="1">
                            <a:latin typeface="Cambria Math" panose="02040503050406030204" pitchFamily="18" charset="0"/>
                            <a:ea typeface="宋体" pitchFamily="2" charset="-122"/>
                          </a:rPr>
                          <m:t>𝑖</m:t>
                        </m:r>
                      </m:sub>
                    </m:sSub>
                  </m:oMath>
                </a14:m>
                <a:r>
                  <a:rPr lang="en-GB" altLang="zh-CN" sz="2800" b="0" dirty="0">
                    <a:latin typeface="Gill Sans Light" charset="0"/>
                    <a:ea typeface="宋体" pitchFamily="2" charset="-122"/>
                  </a:rPr>
                  <a:t>‘s WCRT</a:t>
                </a:r>
                <a:r>
                  <a:rPr lang="en-GB" altLang="zh-CN" sz="2800" b="0" dirty="0">
                    <a:ea typeface="宋体" pitchFamily="2" charset="-122"/>
                  </a:rPr>
                  <a:t>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b="0" i="1" dirty="0" smtClean="0">
                            <a:latin typeface="Cambria Math" panose="02040503050406030204" pitchFamily="18" charset="0"/>
                            <a:ea typeface="宋体" pitchFamily="2" charset="-122"/>
                          </a:rPr>
                          <m:t>𝑅</m:t>
                        </m:r>
                      </m:e>
                      <m:sub>
                        <m:r>
                          <a:rPr lang="en-US" altLang="zh-CN" sz="2800" b="0" i="1" dirty="0" smtClean="0">
                            <a:latin typeface="Cambria Math" panose="02040503050406030204" pitchFamily="18" charset="0"/>
                            <a:ea typeface="宋体" pitchFamily="2" charset="-122"/>
                          </a:rPr>
                          <m:t>𝑖</m:t>
                        </m:r>
                      </m:sub>
                    </m:sSub>
                  </m:oMath>
                </a14:m>
                <a:r>
                  <a:rPr lang="en-US" altLang="zh-CN" sz="2800" b="0" dirty="0">
                    <a:latin typeface="Gill Sans Light" charset="0"/>
                    <a:ea typeface="宋体" pitchFamily="2" charset="-122"/>
                  </a:rPr>
                  <a:t> is computed by solving the following recursive equation to find the </a:t>
                </a:r>
                <a:r>
                  <a:rPr lang="en-US" altLang="zh-CN" sz="2800" b="0" i="1" dirty="0">
                    <a:latin typeface="Gill Sans Light" charset="0"/>
                    <a:ea typeface="宋体" pitchFamily="2" charset="-122"/>
                  </a:rPr>
                  <a:t>minimum fixed-point solution</a:t>
                </a:r>
                <a:r>
                  <a:rPr lang="en-US" altLang="zh-CN" sz="2800" b="0" dirty="0">
                    <a:latin typeface="Gill Sans Light" charset="0"/>
                    <a:ea typeface="宋体" pitchFamily="2" charset="-122"/>
                  </a:rPr>
                  <a:t>:</a:t>
                </a:r>
              </a:p>
              <a:p>
                <a:pPr marL="285750" indent="-285750" eaLnBrk="1" hangingPunct="1">
                  <a:lnSpc>
                    <a:spcPct val="90000"/>
                  </a:lnSpc>
                  <a:spcBef>
                    <a:spcPct val="30000"/>
                  </a:spcBef>
                  <a:buSzPct val="100000"/>
                  <a:buChar char="•"/>
                </a:pPr>
                <a14:m>
                  <m:oMath xmlns:m="http://schemas.openxmlformats.org/officeDocument/2006/math">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𝑖</m:t>
                        </m:r>
                      </m:sub>
                    </m:sSub>
                    <m:r>
                      <a:rPr lang="en-GB" altLang="zh-CN" sz="2800" b="0" i="1" smtClean="0">
                        <a:latin typeface="Cambria Math" panose="02040503050406030204" pitchFamily="18" charset="0"/>
                        <a:ea typeface="宋体" pitchFamily="2" charset="-122"/>
                      </a:rPr>
                      <m:t>+</m:t>
                    </m:r>
                    <m:nary>
                      <m:naryPr>
                        <m:chr m:val="∑"/>
                        <m:supHide m:val="on"/>
                        <m:ctrlPr>
                          <a:rPr lang="en-GB" altLang="zh-CN" sz="2800" b="0" i="1" smtClean="0">
                            <a:latin typeface="Cambria Math" panose="02040503050406030204" pitchFamily="18" charset="0"/>
                            <a:ea typeface="宋体" pitchFamily="2" charset="-122"/>
                          </a:rPr>
                        </m:ctrlPr>
                      </m:naryPr>
                      <m:sub>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𝑗</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h𝑝</m:t>
                        </m:r>
                        <m:r>
                          <a:rPr lang="en-GB" altLang="zh-CN" sz="2800" b="0" i="1">
                            <a:latin typeface="Cambria Math" panose="02040503050406030204" pitchFamily="18" charset="0"/>
                            <a:ea typeface="宋体" pitchFamily="2" charset="-122"/>
                          </a:rPr>
                          <m:t>(</m:t>
                        </m:r>
                        <m:r>
                          <a:rPr lang="en-GB" altLang="zh-CN" sz="2800" b="0" i="1">
                            <a:latin typeface="Cambria Math" panose="02040503050406030204" pitchFamily="18" charset="0"/>
                            <a:ea typeface="宋体" pitchFamily="2" charset="-122"/>
                          </a:rPr>
                          <m:t>𝑖</m:t>
                        </m:r>
                        <m:r>
                          <a:rPr lang="en-GB" altLang="zh-CN" sz="2800" b="0" i="1">
                            <a:latin typeface="Cambria Math" panose="02040503050406030204" pitchFamily="18" charset="0"/>
                            <a:ea typeface="宋体" pitchFamily="2" charset="-122"/>
                          </a:rPr>
                          <m:t>)</m:t>
                        </m:r>
                      </m:sub>
                      <m:sup/>
                      <m:e>
                        <m:d>
                          <m:dPr>
                            <m:begChr m:val="⌈"/>
                            <m:endChr m:val="⌉"/>
                            <m:ctrlPr>
                              <a:rPr lang="en-GB" altLang="zh-CN" sz="2800" b="0" i="1" smtClean="0">
                                <a:latin typeface="Cambria Math" panose="02040503050406030204" pitchFamily="18" charset="0"/>
                                <a:ea typeface="宋体" pitchFamily="2" charset="-122"/>
                              </a:rPr>
                            </m:ctrlPr>
                          </m:dPr>
                          <m:e>
                            <m:f>
                              <m:fPr>
                                <m:ctrlPr>
                                  <a:rPr lang="en-GB" altLang="zh-CN" sz="2800" b="0" i="1" smtClean="0">
                                    <a:latin typeface="Cambria Math" panose="02040503050406030204" pitchFamily="18" charset="0"/>
                                    <a:ea typeface="宋体" pitchFamily="2" charset="-122"/>
                                  </a:rPr>
                                </m:ctrlPr>
                              </m:fPr>
                              <m:num>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𝑅</m:t>
                                    </m:r>
                                  </m:e>
                                  <m:sub>
                                    <m:r>
                                      <a:rPr lang="en-GB" altLang="zh-CN" sz="2800" b="0" i="1" smtClean="0">
                                        <a:latin typeface="Cambria Math" panose="02040503050406030204" pitchFamily="18" charset="0"/>
                                        <a:ea typeface="宋体" pitchFamily="2" charset="-122"/>
                                      </a:rPr>
                                      <m:t>𝑖</m:t>
                                    </m:r>
                                  </m:sub>
                                </m:sSub>
                              </m:num>
                              <m:den>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𝑇</m:t>
                                    </m:r>
                                  </m:e>
                                  <m:sub>
                                    <m:r>
                                      <a:rPr lang="en-GB" altLang="zh-CN" sz="2800" b="0" i="1" smtClean="0">
                                        <a:latin typeface="Cambria Math" panose="02040503050406030204" pitchFamily="18" charset="0"/>
                                        <a:ea typeface="宋体" pitchFamily="2" charset="-122"/>
                                      </a:rPr>
                                      <m:t>𝑗</m:t>
                                    </m:r>
                                  </m:sub>
                                </m:sSub>
                              </m:den>
                            </m:f>
                          </m:e>
                        </m:d>
                        <m:sSub>
                          <m:sSubPr>
                            <m:ctrlPr>
                              <a:rPr lang="en-GB" altLang="zh-CN" sz="2800" b="0" i="1" smtClean="0">
                                <a:latin typeface="Cambria Math" panose="02040503050406030204" pitchFamily="18" charset="0"/>
                                <a:ea typeface="宋体" pitchFamily="2" charset="-122"/>
                              </a:rPr>
                            </m:ctrlPr>
                          </m:sSubPr>
                          <m:e>
                            <m:r>
                              <a:rPr lang="en-GB" altLang="zh-CN" sz="2800" b="0" i="1" smtClean="0">
                                <a:latin typeface="Cambria Math" panose="02040503050406030204" pitchFamily="18" charset="0"/>
                                <a:ea typeface="宋体" pitchFamily="2" charset="-122"/>
                              </a:rPr>
                              <m:t>𝐶</m:t>
                            </m:r>
                          </m:e>
                          <m:sub>
                            <m:r>
                              <a:rPr lang="en-GB" altLang="zh-CN" sz="2800" b="0" i="1" smtClean="0">
                                <a:latin typeface="Cambria Math" panose="02040503050406030204" pitchFamily="18" charset="0"/>
                                <a:ea typeface="宋体" pitchFamily="2" charset="-122"/>
                              </a:rPr>
                              <m:t>𝑗</m:t>
                            </m:r>
                          </m:sub>
                        </m:sSub>
                      </m:e>
                    </m:nary>
                  </m:oMath>
                </a14:m>
                <a:endParaRPr lang="en-US" altLang="zh-CN" sz="28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r>
                  <a:rPr lang="en-US" altLang="zh-CN" sz="2400" b="0" dirty="0">
                    <a:latin typeface="Gill Sans Light" charset="0"/>
                    <a:ea typeface="宋体" pitchFamily="2" charset="-122"/>
                  </a:rPr>
                  <a:t>where </a:t>
                </a:r>
                <a14:m>
                  <m:oMath xmlns:m="http://schemas.openxmlformats.org/officeDocument/2006/math">
                    <m:r>
                      <a:rPr lang="en-US" altLang="zh-CN" sz="2400" b="0" i="1" dirty="0" smtClean="0">
                        <a:latin typeface="Cambria Math" panose="02040503050406030204" pitchFamily="18" charset="0"/>
                        <a:ea typeface="宋体" pitchFamily="2" charset="-122"/>
                      </a:rPr>
                      <m:t>h𝑝</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𝑖</m:t>
                    </m:r>
                    <m:r>
                      <a:rPr lang="en-US" altLang="zh-CN" sz="2400" b="0" i="1" dirty="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set of tasks with higher priority than task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𝜏</m:t>
                        </m:r>
                      </m:e>
                      <m:sub>
                        <m:r>
                          <a:rPr lang="en-GB" altLang="zh-CN" sz="2400" b="0" i="1" dirty="0" smtClean="0">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p>
              <a:p>
                <a:pPr marL="742950" lvl="1" indent="-285750" eaLnBrk="1" hangingPunct="1">
                  <a:lnSpc>
                    <a:spcPct val="90000"/>
                  </a:lnSpc>
                  <a:spcBef>
                    <a:spcPct val="30000"/>
                  </a:spcBef>
                  <a:buSzPct val="100000"/>
                  <a:buFontTx/>
                  <a:buChar char="•"/>
                </a:pPr>
                <a14:m>
                  <m:oMath xmlns:m="http://schemas.openxmlformats.org/officeDocument/2006/math">
                    <m:r>
                      <a:rPr lang="en-GB" altLang="zh-CN" sz="2400" b="0" i="1" smtClean="0">
                        <a:latin typeface="Cambria Math" panose="02040503050406030204" pitchFamily="18" charset="0"/>
                        <a:ea typeface="宋体" pitchFamily="2" charset="-122"/>
                      </a:rPr>
                      <m:t>⌈⌉</m:t>
                    </m:r>
                  </m:oMath>
                </a14:m>
                <a:r>
                  <a:rPr lang="en-US" altLang="zh-CN" sz="2400" b="0" dirty="0">
                    <a:latin typeface="Gill Sans Light" charset="0"/>
                    <a:ea typeface="宋体" pitchFamily="2" charset="-122"/>
                  </a:rPr>
                  <a:t> is the ceiling operator, e.g., </a:t>
                </a: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r>
                          <a:rPr lang="en-GB" altLang="zh-CN" sz="2400" b="0" i="1" smtClean="0">
                            <a:latin typeface="Cambria Math" panose="02040503050406030204" pitchFamily="18" charset="0"/>
                            <a:ea typeface="宋体" pitchFamily="2" charset="-122"/>
                          </a:rPr>
                          <m:t>1.1</m:t>
                        </m:r>
                      </m:e>
                    </m:d>
                    <m:r>
                      <a:rPr lang="en-GB" altLang="zh-CN" sz="2400" b="0" i="1" smtClean="0">
                        <a:latin typeface="Cambria Math" panose="02040503050406030204" pitchFamily="18" charset="0"/>
                        <a:ea typeface="宋体" pitchFamily="2" charset="-122"/>
                      </a:rPr>
                      <m:t>=2,</m:t>
                    </m:r>
                  </m:oMath>
                </a14:m>
                <a:r>
                  <a:rPr lang="en-US" altLang="zh-CN" sz="2400" b="0" dirty="0">
                    <a:latin typeface="Gill Sans Light" charset="0"/>
                    <a:ea typeface="宋体" pitchFamily="2" charset="-122"/>
                  </a:rPr>
                  <a:t>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r>
                          <a:rPr lang="en-GB" altLang="zh-CN" sz="2400" b="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0</m:t>
                        </m:r>
                      </m:e>
                    </m:d>
                    <m:r>
                      <a:rPr lang="en-GB" altLang="zh-CN" sz="2400" b="0" i="1">
                        <a:latin typeface="Cambria Math" panose="02040503050406030204" pitchFamily="18" charset="0"/>
                        <a:ea typeface="宋体" pitchFamily="2" charset="-122"/>
                      </a:rPr>
                      <m:t>=</m:t>
                    </m:r>
                    <m:r>
                      <a:rPr lang="en-GB" altLang="zh-CN" sz="2400" b="0" i="1" smtClean="0">
                        <a:latin typeface="Cambria Math" panose="02040503050406030204" pitchFamily="18" charset="0"/>
                        <a:ea typeface="宋体" pitchFamily="2" charset="-122"/>
                      </a:rPr>
                      <m:t>1</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FontTx/>
                  <a:buChar char="•"/>
                </a:pPr>
                <a14:m>
                  <m:oMath xmlns:m="http://schemas.openxmlformats.org/officeDocument/2006/math">
                    <m:d>
                      <m:dPr>
                        <m:begChr m:val="⌈"/>
                        <m:endChr m:val="⌉"/>
                        <m:ctrlPr>
                          <a:rPr lang="en-GB" altLang="zh-CN" sz="2400" b="0" i="1" smtClean="0">
                            <a:latin typeface="Cambria Math" panose="02040503050406030204" pitchFamily="18" charset="0"/>
                            <a:ea typeface="宋体" pitchFamily="2" charset="-122"/>
                          </a:rPr>
                        </m:ctrlPr>
                      </m:dPr>
                      <m:e>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𝑖</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𝑗</m:t>
                                </m:r>
                              </m:sub>
                            </m:sSub>
                          </m:den>
                        </m:f>
                      </m:e>
                    </m:d>
                  </m:oMath>
                </a14:m>
                <a:r>
                  <a:rPr lang="en-GB" altLang="zh-CN" sz="2400" b="0" dirty="0">
                    <a:latin typeface="Gill Sans Light" charset="0"/>
                    <a:ea typeface="宋体" pitchFamily="2" charset="-122"/>
                  </a:rPr>
                  <a:t> denotes the number of times 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pre-empts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GB" altLang="zh-CN" sz="2400" b="0" dirty="0">
                    <a:latin typeface="Gill Sans Light" charset="0"/>
                    <a:ea typeface="宋体" pitchFamily="2" charset="-122"/>
                  </a:rPr>
                  <a:t> during its one job execution; </a:t>
                </a:r>
                <a14:m>
                  <m:oMath xmlns:m="http://schemas.openxmlformats.org/officeDocument/2006/math">
                    <m:d>
                      <m:dPr>
                        <m:begChr m:val="⌈"/>
                        <m:endChr m:val="⌉"/>
                        <m:ctrlPr>
                          <a:rPr lang="en-GB" altLang="zh-CN" sz="2400" b="0" i="1">
                            <a:latin typeface="Cambria Math" panose="02040503050406030204" pitchFamily="18" charset="0"/>
                            <a:ea typeface="宋体" pitchFamily="2" charset="-122"/>
                          </a:rPr>
                        </m:ctrlPr>
                      </m:dPr>
                      <m:e>
                        <m:f>
                          <m:fPr>
                            <m:ctrlPr>
                              <a:rPr lang="en-GB" altLang="zh-CN" sz="2400" b="0" i="1">
                                <a:latin typeface="Cambria Math" panose="02040503050406030204" pitchFamily="18" charset="0"/>
                                <a:ea typeface="宋体" pitchFamily="2" charset="-122"/>
                              </a:rPr>
                            </m:ctrlPr>
                          </m:fPr>
                          <m:num>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𝑅</m:t>
                                </m:r>
                              </m:e>
                              <m:sub>
                                <m:r>
                                  <a:rPr lang="en-GB" altLang="zh-CN" sz="2400" b="0" i="1">
                                    <a:latin typeface="Cambria Math" panose="02040503050406030204" pitchFamily="18" charset="0"/>
                                    <a:ea typeface="宋体" pitchFamily="2" charset="-122"/>
                                  </a:rPr>
                                  <m:t>𝑖</m:t>
                                </m:r>
                              </m:sub>
                            </m:sSub>
                          </m:num>
                          <m:den>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𝑇</m:t>
                                </m:r>
                              </m:e>
                              <m:sub>
                                <m:r>
                                  <a:rPr lang="en-GB" altLang="zh-CN" sz="2400" b="0" i="1">
                                    <a:latin typeface="Cambria Math" panose="02040503050406030204" pitchFamily="18" charset="0"/>
                                    <a:ea typeface="宋体" pitchFamily="2" charset="-122"/>
                                  </a:rPr>
                                  <m:t>𝑗</m:t>
                                </m:r>
                              </m:sub>
                            </m:sSub>
                          </m:den>
                        </m:f>
                      </m:e>
                    </m:d>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𝐶</m:t>
                        </m:r>
                      </m:e>
                      <m:sub>
                        <m:r>
                          <a:rPr lang="en-GB" altLang="zh-CN" sz="2400" b="0" i="1">
                            <a:latin typeface="Cambria Math" panose="02040503050406030204" pitchFamily="18" charset="0"/>
                            <a:ea typeface="宋体" pitchFamily="2" charset="-122"/>
                          </a:rPr>
                          <m:t>𝑗</m:t>
                        </m:r>
                      </m:sub>
                    </m:sSub>
                  </m:oMath>
                </a14:m>
                <a:r>
                  <a:rPr lang="en-US" altLang="zh-CN" sz="2400" b="0" dirty="0">
                    <a:latin typeface="Gill Sans Light" charset="0"/>
                    <a:ea typeface="宋体" pitchFamily="2" charset="-122"/>
                  </a:rPr>
                  <a:t> denotes the total preemption delay caused by </a:t>
                </a:r>
                <a:r>
                  <a:rPr lang="en-GB" altLang="zh-CN" sz="2400" b="0" dirty="0">
                    <a:latin typeface="Gill Sans Light" charset="0"/>
                    <a:ea typeface="宋体" pitchFamily="2" charset="-122"/>
                  </a:rPr>
                  <a:t>HP task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𝑗</m:t>
                        </m:r>
                      </m:sub>
                    </m:sSub>
                  </m:oMath>
                </a14:m>
                <a:r>
                  <a:rPr lang="en-GB" altLang="zh-CN" sz="2400" b="0" dirty="0">
                    <a:latin typeface="Gill Sans Light" charset="0"/>
                    <a:ea typeface="宋体" pitchFamily="2" charset="-122"/>
                  </a:rPr>
                  <a:t> to </a:t>
                </a:r>
                <a14:m>
                  <m:oMath xmlns:m="http://schemas.openxmlformats.org/officeDocument/2006/math">
                    <m:sSub>
                      <m:sSubPr>
                        <m:ctrlPr>
                          <a:rPr lang="en-GB" altLang="zh-CN" sz="2400" b="0" i="1">
                            <a:latin typeface="Cambria Math" panose="02040503050406030204" pitchFamily="18" charset="0"/>
                            <a:ea typeface="宋体" pitchFamily="2" charset="-122"/>
                          </a:rPr>
                        </m:ctrlPr>
                      </m:sSubPr>
                      <m:e>
                        <m:r>
                          <a:rPr lang="en-GB" altLang="zh-CN" sz="2400" b="0" i="1">
                            <a:latin typeface="Cambria Math" panose="02040503050406030204" pitchFamily="18" charset="0"/>
                            <a:ea typeface="宋体" pitchFamily="2" charset="-122"/>
                          </a:rPr>
                          <m:t>𝜏</m:t>
                        </m:r>
                      </m:e>
                      <m:sub>
                        <m:r>
                          <a:rPr lang="en-GB" altLang="zh-CN" sz="2400" b="0" i="1">
                            <a:latin typeface="Cambria Math" panose="02040503050406030204" pitchFamily="18" charset="0"/>
                            <a:ea typeface="宋体" pitchFamily="2" charset="-122"/>
                          </a:rPr>
                          <m:t>𝑖</m:t>
                        </m:r>
                      </m:sub>
                    </m:sSub>
                  </m:oMath>
                </a14:m>
                <a:r>
                  <a:rPr lang="en-US" altLang="zh-CN" sz="2400" b="0" dirty="0">
                    <a:latin typeface="Gill Sans Light" charset="0"/>
                    <a:ea typeface="宋体" pitchFamily="2" charset="-122"/>
                  </a:rPr>
                  <a:t> </a:t>
                </a:r>
                <a:r>
                  <a:rPr lang="en-GB" altLang="zh-CN" sz="2400" b="0" dirty="0">
                    <a:latin typeface="Gill Sans Light" charset="0"/>
                    <a:ea typeface="宋体" pitchFamily="2" charset="-122"/>
                  </a:rPr>
                  <a:t>during its one job execution</a:t>
                </a:r>
                <a:endParaRPr lang="en-US" altLang="zh-CN" sz="2400" b="0" dirty="0">
                  <a:latin typeface="Gill Sans Light" charset="0"/>
                  <a:ea typeface="宋体" pitchFamily="2" charset="-122"/>
                </a:endParaRPr>
              </a:p>
            </p:txBody>
          </p:sp>
        </mc:Choice>
        <mc:Fallback xmlns="">
          <p:sp>
            <p:nvSpPr>
              <p:cNvPr id="5" name="Rectangle 7" descr="Rectangle: Click to edit Master text styles&#10;Second level&#10;Third level&#10;Fourth level&#10;Fifth level">
                <a:extLst>
                  <a:ext uri="{FF2B5EF4-FFF2-40B4-BE49-F238E27FC236}">
                    <a16:creationId xmlns:a16="http://schemas.microsoft.com/office/drawing/2014/main" id="{E3F11808-26B6-AEBF-5ABC-5A1C4F4452E1}"/>
                  </a:ext>
                </a:extLst>
              </p:cNvPr>
              <p:cNvSpPr>
                <a:spLocks noRot="1" noChangeAspect="1" noMove="1" noResize="1" noEditPoints="1" noAdjustHandles="1" noChangeArrowheads="1" noChangeShapeType="1" noTextEdit="1"/>
              </p:cNvSpPr>
              <p:nvPr/>
            </p:nvSpPr>
            <p:spPr bwMode="auto">
              <a:xfrm>
                <a:off x="990600" y="720070"/>
                <a:ext cx="10439400" cy="5909330"/>
              </a:xfrm>
              <a:prstGeom prst="rect">
                <a:avLst/>
              </a:prstGeom>
              <a:blipFill>
                <a:blip r:embed="rId3"/>
                <a:stretch>
                  <a:fillRect l="-1402" t="-2887" r="-1519"/>
                </a:stretch>
              </a:blipFill>
              <a:ln>
                <a:noFill/>
              </a:ln>
              <a:effectLst/>
            </p:spPr>
            <p:txBody>
              <a:bodyPr/>
              <a:lstStyle/>
              <a:p>
                <a:r>
                  <a:rPr lang="en-SE">
                    <a:noFill/>
                  </a:rPr>
                  <a:t> </a:t>
                </a:r>
              </a:p>
            </p:txBody>
          </p:sp>
        </mc:Fallback>
      </mc:AlternateContent>
      <p:sp>
        <p:nvSpPr>
          <p:cNvPr id="2" name="TextBox 1">
            <a:extLst>
              <a:ext uri="{FF2B5EF4-FFF2-40B4-BE49-F238E27FC236}">
                <a16:creationId xmlns:a16="http://schemas.microsoft.com/office/drawing/2014/main" id="{A8C5E6AF-DA31-2B01-E90B-0297144245FD}"/>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11378319"/>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ltLang="zh-CN" dirty="0">
                <a:ea typeface="宋体" pitchFamily="2" charset="-122"/>
              </a:rPr>
              <a:t>An Example </a:t>
            </a:r>
            <a:r>
              <a:rPr lang="en-US" altLang="zh-CN" dirty="0" err="1">
                <a:ea typeface="宋体" pitchFamily="2" charset="-122"/>
              </a:rPr>
              <a:t>Taskset</a:t>
            </a:r>
            <a:endParaRPr lang="en-US" altLang="zh-CN" dirty="0">
              <a:ea typeface="宋体" pitchFamily="2" charset="-122"/>
            </a:endParaRPr>
          </a:p>
        </p:txBody>
      </p:sp>
      <p:graphicFrame>
        <p:nvGraphicFramePr>
          <p:cNvPr id="662564" name="Group 36"/>
          <p:cNvGraphicFramePr>
            <a:graphicFrameLocks noGrp="1"/>
          </p:cNvGraphicFramePr>
          <p:nvPr>
            <p:ph idx="1"/>
            <p:extLst>
              <p:ext uri="{D42A27DB-BD31-4B8C-83A1-F6EECF244321}">
                <p14:modId xmlns:p14="http://schemas.microsoft.com/office/powerpoint/2010/main" val="3222388670"/>
              </p:ext>
            </p:extLst>
          </p:nvPr>
        </p:nvGraphicFramePr>
        <p:xfrm>
          <a:off x="3886200" y="3886200"/>
          <a:ext cx="3750015" cy="1828800"/>
        </p:xfrm>
        <a:graphic>
          <a:graphicData uri="http://schemas.openxmlformats.org/drawingml/2006/table">
            <a:tbl>
              <a:tblPr/>
              <a:tblGrid>
                <a:gridCol w="937911">
                  <a:extLst>
                    <a:ext uri="{9D8B030D-6E8A-4147-A177-3AD203B41FA5}">
                      <a16:colId xmlns:a16="http://schemas.microsoft.com/office/drawing/2014/main" val="20000"/>
                    </a:ext>
                  </a:extLst>
                </a:gridCol>
                <a:gridCol w="1119488">
                  <a:extLst>
                    <a:ext uri="{9D8B030D-6E8A-4147-A177-3AD203B41FA5}">
                      <a16:colId xmlns:a16="http://schemas.microsoft.com/office/drawing/2014/main" val="20002"/>
                    </a:ext>
                  </a:extLst>
                </a:gridCol>
                <a:gridCol w="754705">
                  <a:extLst>
                    <a:ext uri="{9D8B030D-6E8A-4147-A177-3AD203B41FA5}">
                      <a16:colId xmlns:a16="http://schemas.microsoft.com/office/drawing/2014/main" val="20003"/>
                    </a:ext>
                  </a:extLst>
                </a:gridCol>
                <a:gridCol w="937911">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Task</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err="1">
                          <a:ln>
                            <a:noFill/>
                          </a:ln>
                          <a:solidFill>
                            <a:srgbClr val="000000"/>
                          </a:solidFill>
                          <a:effectLst/>
                          <a:latin typeface="Tahoma" pitchFamily="34" charset="0"/>
                          <a:ea typeface="宋体" charset="-122"/>
                        </a:rPr>
                        <a:t>Prio</a:t>
                      </a:r>
                      <a:endParaRPr kumimoji="0" lang="en-US" altLang="zh-CN" sz="24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4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48163" name="Rectangle 38" descr="Rectangle: Click to edit Master text styles&#10;Second level&#10;Third level&#10;Fourth level&#10;Fifth level"/>
              <p:cNvSpPr>
                <a:spLocks noChangeArrowheads="1"/>
              </p:cNvSpPr>
              <p:nvPr/>
            </p:nvSpPr>
            <p:spPr bwMode="auto">
              <a:xfrm>
                <a:off x="990600" y="685800"/>
                <a:ext cx="9982200" cy="3352800"/>
              </a:xfrm>
              <a:prstGeom prst="rect">
                <a:avLst/>
              </a:prstGeom>
              <a:noFill/>
              <a:ln>
                <a:noFill/>
              </a:ln>
              <a:effectLst/>
            </p:spPr>
            <p:txBody>
              <a:bodyPr vert="horz" wrap="square" lIns="90478" tIns="44445" rIns="90478" bIns="44445" numCol="1" anchor="t" anchorCtr="0" compatLnSpc="1">
                <a:prstTxWarp prst="textNoShape">
                  <a:avLst/>
                </a:prstTxWarp>
                <a:normAutofit/>
              </a:bodyPr>
              <a:lstStyle/>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Consider a taskset of 3 task with </a:t>
                </a:r>
                <a:r>
                  <a:rPr lang="en-GB" sz="2400" dirty="0">
                    <a:solidFill>
                      <a:schemeClr val="tx1"/>
                    </a:solidFill>
                    <a:latin typeface="Gill Sans Light"/>
                    <a:cs typeface="Microsoft Sans Serif"/>
                  </a:rPr>
                  <a:t>(</a:t>
                </a:r>
                <a14:m>
                  <m:oMath xmlns:m="http://schemas.openxmlformats.org/officeDocument/2006/math">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𝐶</m:t>
                        </m:r>
                      </m:e>
                      <m:sub>
                        <m:r>
                          <a:rPr lang="en-GB" sz="2400" i="1">
                            <a:latin typeface="Cambria Math" panose="02040503050406030204" pitchFamily="18" charset="0"/>
                            <a:cs typeface="Microsoft Sans Serif"/>
                          </a:rPr>
                          <m:t>𝑖</m:t>
                        </m:r>
                      </m:sub>
                    </m:sSub>
                    <m:r>
                      <a:rPr lang="en-GB" sz="2400" b="0" i="1" smtClean="0">
                        <a:latin typeface="Cambria Math" panose="02040503050406030204" pitchFamily="18" charset="0"/>
                        <a:cs typeface="Microsoft Sans Serif"/>
                      </a:rPr>
                      <m:t>, </m:t>
                    </m:r>
                    <m:sSub>
                      <m:sSubPr>
                        <m:ctrlPr>
                          <a:rPr lang="en-GB" sz="2400" i="1">
                            <a:latin typeface="Cambria Math" panose="02040503050406030204" pitchFamily="18" charset="0"/>
                            <a:cs typeface="Microsoft Sans Serif"/>
                          </a:rPr>
                        </m:ctrlPr>
                      </m:sSubPr>
                      <m:e>
                        <m:r>
                          <a:rPr lang="en-GB" sz="2400" i="1">
                            <a:latin typeface="Cambria Math" panose="02040503050406030204" pitchFamily="18" charset="0"/>
                            <a:cs typeface="Microsoft Sans Serif"/>
                          </a:rPr>
                          <m:t>𝑇</m:t>
                        </m:r>
                      </m:e>
                      <m:sub>
                        <m:r>
                          <a:rPr lang="en-GB" sz="2400" i="1">
                            <a:latin typeface="Cambria Math" panose="02040503050406030204" pitchFamily="18" charset="0"/>
                            <a:cs typeface="Microsoft Sans Serif"/>
                          </a:rPr>
                          <m:t>𝑖</m:t>
                        </m:r>
                      </m:sub>
                    </m:sSub>
                    <m:sSub>
                      <m:sSubPr>
                        <m:ctrlPr>
                          <a:rPr lang="en-GB" sz="2400" i="1">
                            <a:latin typeface="Cambria Math" panose="02040503050406030204" pitchFamily="18" charset="0"/>
                            <a:cs typeface="Microsoft Sans Serif"/>
                          </a:rPr>
                        </m:ctrlPr>
                      </m:sSubPr>
                      <m:e>
                        <m:r>
                          <a:rPr lang="en-GB" sz="2400" b="0" i="1" smtClean="0">
                            <a:latin typeface="Cambria Math" panose="02040503050406030204" pitchFamily="18" charset="0"/>
                            <a:cs typeface="Microsoft Sans Serif"/>
                          </a:rPr>
                          <m:t>, </m:t>
                        </m:r>
                        <m:r>
                          <a:rPr lang="en-GB" sz="2400" i="1">
                            <a:latin typeface="Cambria Math" panose="02040503050406030204" pitchFamily="18" charset="0"/>
                            <a:cs typeface="Microsoft Sans Serif"/>
                          </a:rPr>
                          <m:t>𝐷</m:t>
                        </m:r>
                      </m:e>
                      <m:sub>
                        <m:r>
                          <a:rPr lang="en-GB" sz="2400" i="1">
                            <a:latin typeface="Cambria Math" panose="02040503050406030204" pitchFamily="18" charset="0"/>
                            <a:cs typeface="Microsoft Sans Serif"/>
                          </a:rPr>
                          <m:t>𝑖</m:t>
                        </m:r>
                      </m:sub>
                    </m:sSub>
                  </m:oMath>
                </a14:m>
                <a:r>
                  <a:rPr lang="en-GB" sz="2400" dirty="0">
                    <a:latin typeface="Gill Sans Light"/>
                    <a:cs typeface="Microsoft Sans Serif"/>
                  </a:rPr>
                  <a:t>) of </a:t>
                </a:r>
                <a14:m>
                  <m:oMath xmlns:m="http://schemas.openxmlformats.org/officeDocument/2006/math">
                    <m:d>
                      <m:dPr>
                        <m:ctrlPr>
                          <a:rPr lang="en-GB" sz="2400" b="0" i="1" smtClean="0">
                            <a:latin typeface="Cambria Math" panose="02040503050406030204" pitchFamily="18" charset="0"/>
                            <a:cs typeface="Microsoft Sans Serif"/>
                          </a:rPr>
                        </m:ctrlPr>
                      </m:dPr>
                      <m:e>
                        <m:r>
                          <a:rPr lang="en-GB" sz="2400" b="0" i="1" smtClean="0">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r>
                          <a:rPr lang="en-GB" sz="2400" b="0" i="1" smtClean="0">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30</m:t>
                        </m:r>
                      </m:e>
                    </m:d>
                    <m:r>
                      <a:rPr lang="en-GB" sz="2400" b="0" i="1" smtClean="0">
                        <a:latin typeface="Cambria Math" panose="02040503050406030204" pitchFamily="18" charset="0"/>
                        <a:cs typeface="Microsoft Sans Serif"/>
                      </a:rPr>
                      <m:t>,</m:t>
                    </m:r>
                    <m:d>
                      <m:dPr>
                        <m:ctrlPr>
                          <a:rPr lang="en-GB" sz="2400" b="0" i="1" smtClean="0">
                            <a:latin typeface="Cambria Math" panose="02040503050406030204" pitchFamily="18" charset="0"/>
                            <a:cs typeface="Microsoft Sans Serif"/>
                          </a:rPr>
                        </m:ctrlPr>
                      </m:dPr>
                      <m:e>
                        <m:r>
                          <a:rPr lang="en-GB" sz="2400" b="0" i="1">
                            <a:latin typeface="Cambria Math" panose="02040503050406030204" pitchFamily="18" charset="0"/>
                            <a:cs typeface="Microsoft Sans Serif"/>
                          </a:rPr>
                          <m:t>10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4</m:t>
                        </m:r>
                        <m:r>
                          <a:rPr lang="en-GB" sz="2400" b="0" i="1">
                            <a:latin typeface="Cambria Math" panose="02040503050406030204" pitchFamily="18" charset="0"/>
                            <a:cs typeface="Microsoft Sans Serif"/>
                          </a:rPr>
                          <m:t>0</m:t>
                        </m:r>
                      </m:e>
                    </m:d>
                    <m:r>
                      <a:rPr lang="en-GB" sz="2400" b="0" i="1" smtClean="0">
                        <a:latin typeface="Cambria Math" panose="02040503050406030204" pitchFamily="18" charset="0"/>
                        <a:cs typeface="Microsoft Sans Serif"/>
                      </a:rPr>
                      <m:t>,</m:t>
                    </m:r>
                    <m:r>
                      <a:rPr lang="en-GB" sz="2400" b="0" i="1">
                        <a:latin typeface="Cambria Math" panose="02040503050406030204" pitchFamily="18" charset="0"/>
                        <a:cs typeface="Microsoft Sans Serif"/>
                      </a:rPr>
                      <m:t>(</m:t>
                    </m:r>
                    <m:r>
                      <a:rPr lang="en-GB" sz="2400" b="0" i="1">
                        <a:latin typeface="Cambria Math" panose="02040503050406030204" pitchFamily="18" charset="0"/>
                        <a:cs typeface="Microsoft Sans Serif"/>
                      </a:rPr>
                      <m:t>12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 </m:t>
                    </m:r>
                    <m:r>
                      <a:rPr lang="en-GB" sz="2400" b="0" i="1" smtClean="0">
                        <a:latin typeface="Cambria Math" panose="02040503050406030204" pitchFamily="18" charset="0"/>
                        <a:cs typeface="Microsoft Sans Serif"/>
                      </a:rPr>
                      <m:t>52</m:t>
                    </m:r>
                    <m:r>
                      <a:rPr lang="en-GB" sz="2400" b="0" i="1">
                        <a:latin typeface="Cambria Math" panose="02040503050406030204" pitchFamily="18" charset="0"/>
                        <a:cs typeface="Microsoft Sans Serif"/>
                      </a:rPr>
                      <m:t>)</m:t>
                    </m:r>
                  </m:oMath>
                </a14:m>
                <a:r>
                  <a:rPr lang="en-GB" sz="2400" b="0" i="1" dirty="0">
                    <a:solidFill>
                      <a:schemeClr val="tx1"/>
                    </a:solidFill>
                    <a:latin typeface="Gill Sans Light"/>
                    <a:cs typeface="Microsoft Sans Serif"/>
                  </a:rPr>
                  <a:t>. </a:t>
                </a:r>
                <a:r>
                  <a:rPr lang="en-GB" sz="2400" b="0" dirty="0">
                    <a:solidFill>
                      <a:schemeClr val="tx1"/>
                    </a:solidFill>
                    <a:latin typeface="Gill Sans Light"/>
                    <a:cs typeface="Microsoft Sans Serif"/>
                  </a:rPr>
                  <a:t>Under RM, task priorities are assigned to be High for T1, Medium for T2, and Low for T3</a:t>
                </a:r>
                <a:r>
                  <a:rPr lang="en-GB" sz="2400" b="0" i="1" dirty="0">
                    <a:solidFill>
                      <a:schemeClr val="tx1"/>
                    </a:solidFill>
                    <a:latin typeface="Gill Sans Light"/>
                    <a:cs typeface="Microsoft Sans Serif"/>
                  </a:rPr>
                  <a:t> </a:t>
                </a:r>
                <a:endParaRPr lang="en-US" altLang="zh-CN" sz="2400" b="0" i="1"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System Utilization </a:t>
                </a:r>
                <a14:m>
                  <m:oMath xmlns:m="http://schemas.openxmlformats.org/officeDocument/2006/math">
                    <m:r>
                      <a:rPr lang="en-GB" sz="2400" b="0" i="1" smtClean="0">
                        <a:latin typeface="Cambria Math" panose="02040503050406030204" pitchFamily="18" charset="0"/>
                      </a:rPr>
                      <m:t>𝑈</m:t>
                    </m:r>
                    <m:r>
                      <a:rPr lang="en-GB" sz="2400" b="0" i="1" smtClean="0">
                        <a:latin typeface="Cambria Math" panose="02040503050406030204" pitchFamily="18" charset="0"/>
                      </a:rPr>
                      <m:t>=</m:t>
                    </m:r>
                    <m:nary>
                      <m:naryPr>
                        <m:chr m:val="∑"/>
                        <m:ctrlPr>
                          <a:rPr lang="en-GB" sz="2400" b="0" i="1">
                            <a:latin typeface="Cambria Math" panose="02040503050406030204" pitchFamily="18" charset="0"/>
                          </a:rPr>
                        </m:ctrlPr>
                      </m:naryPr>
                      <m:sub>
                        <m:r>
                          <m:rPr>
                            <m:brk m:alnAt="23"/>
                          </m:rPr>
                          <a:rPr lang="en-GB" sz="2400" b="0" i="1">
                            <a:latin typeface="Cambria Math" panose="02040503050406030204" pitchFamily="18" charset="0"/>
                          </a:rPr>
                          <m:t>𝑖</m:t>
                        </m:r>
                        <m:r>
                          <a:rPr lang="en-GB" sz="2400" b="0" i="1">
                            <a:latin typeface="Cambria Math" panose="02040503050406030204" pitchFamily="18" charset="0"/>
                          </a:rPr>
                          <m:t>=</m:t>
                        </m:r>
                        <m:r>
                          <a:rPr lang="en-GB" sz="2400" b="0" i="1">
                            <a:latin typeface="Cambria Math" panose="02040503050406030204" pitchFamily="18" charset="0"/>
                          </a:rPr>
                          <m:t>1</m:t>
                        </m:r>
                      </m:sub>
                      <m:sup>
                        <m:r>
                          <a:rPr lang="en-GB" sz="2400" b="0" i="1" smtClean="0">
                            <a:latin typeface="Cambria Math" panose="02040503050406030204" pitchFamily="18" charset="0"/>
                          </a:rPr>
                          <m:t>3</m:t>
                        </m:r>
                      </m:sup>
                      <m:e>
                        <m:f>
                          <m:fPr>
                            <m:ctrlPr>
                              <a:rPr lang="en-GB" sz="2400" b="0" i="1">
                                <a:latin typeface="Cambria Math" panose="02040503050406030204" pitchFamily="18" charset="0"/>
                              </a:rPr>
                            </m:ctrlPr>
                          </m:fPr>
                          <m:num>
                            <m:sSub>
                              <m:sSubPr>
                                <m:ctrlPr>
                                  <a:rPr lang="en-GB" sz="2400" b="0" i="1">
                                    <a:latin typeface="Cambria Math" panose="02040503050406030204" pitchFamily="18" charset="0"/>
                                  </a:rPr>
                                </m:ctrlPr>
                              </m:sSubPr>
                              <m:e>
                                <m:r>
                                  <a:rPr lang="en-GB" sz="2400" b="0" i="1">
                                    <a:latin typeface="Cambria Math" panose="02040503050406030204" pitchFamily="18" charset="0"/>
                                  </a:rPr>
                                  <m:t>𝐶</m:t>
                                </m:r>
                              </m:e>
                              <m:sub>
                                <m:r>
                                  <a:rPr lang="en-GB" sz="2400" b="0" i="1">
                                    <a:latin typeface="Cambria Math" panose="02040503050406030204" pitchFamily="18" charset="0"/>
                                  </a:rPr>
                                  <m:t>𝑖</m:t>
                                </m:r>
                              </m:sub>
                            </m:sSub>
                          </m:num>
                          <m:den>
                            <m:sSub>
                              <m:sSubPr>
                                <m:ctrlPr>
                                  <a:rPr lang="en-GB" sz="2400" b="0" i="1">
                                    <a:latin typeface="Cambria Math" panose="02040503050406030204" pitchFamily="18" charset="0"/>
                                  </a:rPr>
                                </m:ctrlPr>
                              </m:sSubPr>
                              <m:e>
                                <m:r>
                                  <a:rPr lang="en-GB" sz="2400" b="0" i="1">
                                    <a:latin typeface="Cambria Math" panose="02040503050406030204" pitchFamily="18" charset="0"/>
                                  </a:rPr>
                                  <m:t>𝑇</m:t>
                                </m:r>
                              </m:e>
                              <m:sub>
                                <m:r>
                                  <a:rPr lang="en-GB" sz="2400" b="0" i="1">
                                    <a:latin typeface="Cambria Math" panose="02040503050406030204" pitchFamily="18" charset="0"/>
                                  </a:rPr>
                                  <m:t>𝑖</m:t>
                                </m:r>
                              </m:sub>
                            </m:sSub>
                          </m:den>
                        </m:f>
                      </m:e>
                    </m:nary>
                  </m:oMath>
                </a14:m>
                <a:r>
                  <a:rPr lang="en-US" altLang="zh-CN" sz="2400" b="0" dirty="0">
                    <a:latin typeface="Gill Sans Light" charset="0"/>
                    <a:ea typeface="宋体" pitchFamily="2" charset="-122"/>
                  </a:rPr>
                  <a:t> = </a:t>
                </a:r>
                <a14:m>
                  <m:oMath xmlns:m="http://schemas.openxmlformats.org/officeDocument/2006/math">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30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10</m:t>
                        </m:r>
                      </m:num>
                      <m:den>
                        <m:r>
                          <a:rPr lang="en-US" altLang="zh-CN" sz="2400" b="0" i="1" dirty="0" smtClean="0">
                            <a:latin typeface="Cambria Math" panose="02040503050406030204" pitchFamily="18" charset="0"/>
                            <a:ea typeface="宋体" pitchFamily="2" charset="-122"/>
                          </a:rPr>
                          <m:t>40</m:t>
                        </m:r>
                      </m:den>
                    </m:f>
                    <m:r>
                      <a:rPr lang="en-US" altLang="zh-CN" sz="2400" b="0" i="1" dirty="0" smtClean="0">
                        <a:latin typeface="Cambria Math" panose="02040503050406030204" pitchFamily="18" charset="0"/>
                        <a:ea typeface="宋体" pitchFamily="2" charset="-122"/>
                      </a:rPr>
                      <m:t> +</m:t>
                    </m:r>
                    <m:f>
                      <m:fPr>
                        <m:ctrlPr>
                          <a:rPr lang="en-US" altLang="zh-CN" sz="2400" b="0" i="1" dirty="0" smtClean="0">
                            <a:latin typeface="Cambria Math" panose="02040503050406030204" pitchFamily="18" charset="0"/>
                            <a:ea typeface="宋体" pitchFamily="2" charset="-122"/>
                          </a:rPr>
                        </m:ctrlPr>
                      </m:fPr>
                      <m:num>
                        <m:r>
                          <a:rPr lang="en-US" altLang="zh-CN" sz="2400" b="0" i="1" dirty="0" smtClean="0">
                            <a:latin typeface="Cambria Math" panose="02040503050406030204" pitchFamily="18" charset="0"/>
                            <a:ea typeface="宋体" pitchFamily="2" charset="-122"/>
                          </a:rPr>
                          <m:t>12</m:t>
                        </m:r>
                      </m:num>
                      <m:den>
                        <m:r>
                          <a:rPr lang="en-US" altLang="zh-CN" sz="2400" b="0" i="1" dirty="0" smtClean="0">
                            <a:latin typeface="Cambria Math" panose="02040503050406030204" pitchFamily="18" charset="0"/>
                            <a:ea typeface="宋体" pitchFamily="2" charset="-122"/>
                          </a:rPr>
                          <m:t>52</m:t>
                        </m:r>
                      </m:den>
                    </m:f>
                    <m:r>
                      <a:rPr lang="en-US" altLang="zh-CN" sz="2400" b="0" i="1" dirty="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81</m:t>
                    </m:r>
                    <m:r>
                      <a:rPr lang="en-GB" altLang="zh-CN" sz="2400" b="0" i="1" dirty="0" smtClean="0">
                        <a:latin typeface="Cambria Math" panose="02040503050406030204" pitchFamily="18" charset="0"/>
                        <a:ea typeface="宋体" pitchFamily="2" charset="-122"/>
                      </a:rPr>
                      <m:t>&gt;</m:t>
                    </m:r>
                    <m:r>
                      <a:rPr lang="en-GB" altLang="zh-CN" sz="2400" b="0" i="1" dirty="0" smtClean="0">
                        <a:latin typeface="Cambria Math" panose="02040503050406030204" pitchFamily="18" charset="0"/>
                        <a:ea typeface="宋体" pitchFamily="2" charset="-122"/>
                      </a:rPr>
                      <m:t>0</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742950" lvl="1"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a:t>
                </a:r>
                <a14:m>
                  <m:oMath xmlns:m="http://schemas.openxmlformats.org/officeDocument/2006/math">
                    <m:d>
                      <m:dPr>
                        <m:ctrlPr>
                          <a:rPr lang="en-US" altLang="zh-CN" sz="2400" b="0" i="1" dirty="0" smtClean="0">
                            <a:latin typeface="Cambria Math" panose="02040503050406030204" pitchFamily="18" charset="0"/>
                            <a:ea typeface="宋体" pitchFamily="2" charset="-122"/>
                          </a:rPr>
                        </m:ctrlPr>
                      </m:dPr>
                      <m:e>
                        <m:r>
                          <a:rPr lang="en-US" altLang="zh-CN" sz="2400" b="0" i="1" dirty="0" smtClean="0">
                            <a:latin typeface="Cambria Math" panose="02040503050406030204" pitchFamily="18" charset="0"/>
                            <a:ea typeface="宋体" pitchFamily="2" charset="-122"/>
                          </a:rPr>
                          <m:t>𝑁</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3</m:t>
                        </m:r>
                      </m:e>
                    </m:d>
                    <m:r>
                      <a:rPr lang="en-US"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r>
                      <a:rPr lang="en-GB" altLang="zh-CN" sz="2400" b="0" i="1" dirty="0" smtClean="0">
                        <a:latin typeface="Cambria Math" panose="02040503050406030204" pitchFamily="18" charset="0"/>
                        <a:ea typeface="宋体" pitchFamily="2" charset="-122"/>
                      </a:rPr>
                      <m:t>∗</m:t>
                    </m:r>
                    <m:d>
                      <m:dPr>
                        <m:ctrlPr>
                          <a:rPr lang="en-GB" altLang="zh-CN" sz="2400" b="0" i="1" dirty="0" smtClean="0">
                            <a:latin typeface="Cambria Math" panose="02040503050406030204" pitchFamily="18" charset="0"/>
                            <a:ea typeface="宋体" pitchFamily="2" charset="-122"/>
                          </a:rPr>
                        </m:ctrlPr>
                      </m:dPr>
                      <m:e>
                        <m:sSup>
                          <m:sSupPr>
                            <m:ctrlPr>
                              <a:rPr lang="en-GB" altLang="zh-CN" sz="2400" b="0" i="1" dirty="0" smtClean="0">
                                <a:latin typeface="Cambria Math" panose="02040503050406030204" pitchFamily="18" charset="0"/>
                                <a:ea typeface="宋体" pitchFamily="2" charset="-122"/>
                              </a:rPr>
                            </m:ctrlPr>
                          </m:sSupPr>
                          <m:e>
                            <m:r>
                              <a:rPr lang="en-GB" altLang="zh-CN" sz="2400" b="0" i="1" dirty="0" smtClean="0">
                                <a:latin typeface="Cambria Math" panose="02040503050406030204" pitchFamily="18" charset="0"/>
                                <a:ea typeface="宋体" pitchFamily="2" charset="-122"/>
                              </a:rPr>
                              <m:t>2</m:t>
                            </m:r>
                          </m:e>
                          <m:sup>
                            <m:r>
                              <a:rPr lang="en-GB" altLang="zh-CN" sz="2400" b="0" i="1" dirty="0" smtClean="0">
                                <a:latin typeface="Cambria Math" panose="02040503050406030204" pitchFamily="18" charset="0"/>
                                <a:ea typeface="宋体" pitchFamily="2" charset="-122"/>
                              </a:rPr>
                              <m:t>1</m:t>
                            </m:r>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3</m:t>
                            </m:r>
                          </m:sup>
                        </m:sSup>
                        <m:r>
                          <a:rPr lang="en-GB" altLang="zh-CN" sz="2400" b="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m:t>
                        </m:r>
                      </m:e>
                    </m:d>
                    <m:r>
                      <a:rPr lang="en-GB"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0</m:t>
                    </m:r>
                    <m:r>
                      <a:rPr lang="en-US" altLang="zh-CN" sz="2400" b="0" i="1" dirty="0" smtClean="0">
                        <a:latin typeface="Cambria Math" panose="02040503050406030204" pitchFamily="18" charset="0"/>
                        <a:ea typeface="宋体" pitchFamily="2" charset="-122"/>
                      </a:rPr>
                      <m:t>.</m:t>
                    </m:r>
                    <m:r>
                      <a:rPr lang="en-US" altLang="zh-CN" sz="2400" b="0" i="1" dirty="0" smtClean="0">
                        <a:latin typeface="Cambria Math" panose="02040503050406030204" pitchFamily="18" charset="0"/>
                        <a:ea typeface="宋体" pitchFamily="2" charset="-122"/>
                      </a:rPr>
                      <m:t>78</m:t>
                    </m:r>
                  </m:oMath>
                </a14:m>
                <a:endParaRPr lang="en-US" altLang="zh-CN" sz="2400" b="0" dirty="0">
                  <a:latin typeface="Gill Sans Light" charset="0"/>
                  <a:ea typeface="宋体" pitchFamily="2" charset="-122"/>
                </a:endParaRPr>
              </a:p>
              <a:p>
                <a:pPr marL="285750" indent="-285750" eaLnBrk="1" hangingPunct="1">
                  <a:lnSpc>
                    <a:spcPct val="90000"/>
                  </a:lnSpc>
                  <a:spcBef>
                    <a:spcPct val="30000"/>
                  </a:spcBef>
                  <a:buSzPct val="100000"/>
                  <a:buChar char="•"/>
                </a:pPr>
                <a:r>
                  <a:rPr lang="en-US" altLang="zh-CN" sz="2400" b="0" dirty="0">
                    <a:latin typeface="Gill Sans Light" charset="0"/>
                    <a:ea typeface="宋体" pitchFamily="2" charset="-122"/>
                  </a:rPr>
                  <a:t>Utilization bound test fails, but taskset is actually schedulable</a:t>
                </a:r>
              </a:p>
            </p:txBody>
          </p:sp>
        </mc:Choice>
        <mc:Fallback xmlns="">
          <p:sp>
            <p:nvSpPr>
              <p:cNvPr id="48163" name="Rectangle 38" descr="Rectangle: Click to edit Master text styles&#10;Second level&#10;Third level&#10;Fourth level&#10;Fifth level"/>
              <p:cNvSpPr>
                <a:spLocks noRot="1" noChangeAspect="1" noMove="1" noResize="1" noEditPoints="1" noAdjustHandles="1" noChangeArrowheads="1" noChangeShapeType="1" noTextEdit="1"/>
              </p:cNvSpPr>
              <p:nvPr/>
            </p:nvSpPr>
            <p:spPr bwMode="auto">
              <a:xfrm>
                <a:off x="990600" y="685800"/>
                <a:ext cx="9982200" cy="3352800"/>
              </a:xfrm>
              <a:prstGeom prst="rect">
                <a:avLst/>
              </a:prstGeom>
              <a:blipFill>
                <a:blip r:embed="rId3"/>
                <a:stretch>
                  <a:fillRect l="-1161" t="-3455"/>
                </a:stretch>
              </a:blipFill>
              <a:ln>
                <a:noFill/>
              </a:ln>
              <a:effectLst/>
            </p:spPr>
            <p:txBody>
              <a:bodyPr/>
              <a:lstStyle/>
              <a:p>
                <a:r>
                  <a:rPr lang="en-SE">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zh-CN" dirty="0">
                <a:ea typeface="宋体" pitchFamily="2" charset="-122"/>
              </a:rPr>
              <a:t>Task T1</a:t>
            </a:r>
          </a:p>
        </p:txBody>
      </p:sp>
      <mc:AlternateContent xmlns:mc="http://schemas.openxmlformats.org/markup-compatibility/2006" xmlns:a14="http://schemas.microsoft.com/office/drawing/2010/main">
        <mc:Choice Requires="a14">
          <p:sp>
            <p:nvSpPr>
              <p:cNvPr id="51203" name="Rectangle 3" descr="Rectangle: Click to edit Master text styles&#10;Second level&#10;Third level&#10;Fourth level&#10;Fifth level"/>
              <p:cNvSpPr>
                <a:spLocks noGrp="1" noChangeArrowheads="1"/>
              </p:cNvSpPr>
              <p:nvPr>
                <p:ph idx="1"/>
              </p:nvPr>
            </p:nvSpPr>
            <p:spPr>
              <a:xfrm>
                <a:off x="1219200" y="914400"/>
                <a:ext cx="7091357" cy="5105400"/>
              </a:xfrm>
            </p:spPr>
            <p:txBody>
              <a:bodyPr>
                <a:normAutofit/>
              </a:bodyPr>
              <a:lstStyle/>
              <a:p>
                <a:pPr eaLnBrk="1" hangingPunct="1"/>
                <a:r>
                  <a:rPr lang="en-US" altLang="zh-CN" sz="2800" dirty="0">
                    <a:ea typeface="宋体" pitchFamily="2" charset="-122"/>
                  </a:rPr>
                  <a:t>T1 is the highest priority task, with no interference from other tasks </a:t>
                </a:r>
                <a14:m>
                  <m:oMath xmlns:m="http://schemas.openxmlformats.org/officeDocument/2006/math">
                    <m:r>
                      <a:rPr lang="en-GB" altLang="zh-CN" sz="2800" b="0" i="1" smtClean="0">
                        <a:latin typeface="Cambria Math" panose="02040503050406030204" pitchFamily="18" charset="0"/>
                        <a:ea typeface="宋体" pitchFamily="2" charset="-122"/>
                      </a:rPr>
                      <m:t>h</m:t>
                    </m:r>
                    <m:r>
                      <a:rPr lang="en-GB" altLang="zh-CN" sz="2800" b="0" i="1" smtClean="0">
                        <a:latin typeface="Cambria Math" panose="02040503050406030204" pitchFamily="18" charset="0"/>
                        <a:ea typeface="宋体" pitchFamily="2" charset="-122"/>
                      </a:rPr>
                      <m:t>𝑝</m:t>
                    </m:r>
                    <m:d>
                      <m:dPr>
                        <m:ctrlPr>
                          <a:rPr lang="en-GB" altLang="zh-CN" sz="2800" b="0" i="1" smtClean="0">
                            <a:latin typeface="Cambria Math" panose="02040503050406030204" pitchFamily="18" charset="0"/>
                            <a:ea typeface="宋体" pitchFamily="2" charset="-122"/>
                          </a:rPr>
                        </m:ctrlPr>
                      </m:dPr>
                      <m:e>
                        <m:r>
                          <a:rPr lang="en-GB" altLang="zh-CN" sz="2800" b="0" i="1" smtClean="0">
                            <a:latin typeface="Cambria Math" panose="02040503050406030204" pitchFamily="18" charset="0"/>
                            <a:ea typeface="宋体" pitchFamily="2" charset="-122"/>
                          </a:rPr>
                          <m:t>1</m:t>
                        </m:r>
                      </m:e>
                    </m:d>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m:t>
                    </m:r>
                    <m:r>
                      <a:rPr lang="en-GB" altLang="zh-CN" sz="2800" b="0" i="1" smtClean="0">
                        <a:latin typeface="Cambria Math" panose="02040503050406030204" pitchFamily="18" charset="0"/>
                        <a:ea typeface="宋体" pitchFamily="2" charset="-122"/>
                      </a:rPr>
                      <m:t> </m:t>
                    </m:r>
                  </m:oMath>
                </a14:m>
                <a:endParaRPr lang="en-US" altLang="zh-CN" sz="2800" dirty="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𝐶</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0</m:t>
                    </m:r>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1</m:t>
                        </m:r>
                      </m:sub>
                    </m:sSub>
                    <m:r>
                      <a:rPr lang="en-US" altLang="zh-CN" sz="2800" i="1" dirty="0" smtClean="0">
                        <a:latin typeface="Cambria Math" panose="02040503050406030204" pitchFamily="18" charset="0"/>
                        <a:ea typeface="宋体" pitchFamily="2" charset="-122"/>
                      </a:rPr>
                      <m:t>&lt;</m:t>
                    </m:r>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𝐷</m:t>
                        </m:r>
                      </m:e>
                      <m:sub>
                        <m:r>
                          <a:rPr lang="en-US" altLang="zh-CN" sz="2800" i="1" dirty="0" smtClean="0">
                            <a:latin typeface="Cambria Math" panose="02040503050406030204" pitchFamily="18" charset="0"/>
                            <a:ea typeface="宋体" pitchFamily="2" charset="-122"/>
                          </a:rPr>
                          <m:t>1</m:t>
                        </m:r>
                      </m:sub>
                    </m:sSub>
                  </m:oMath>
                </a14:m>
                <a:r>
                  <a:rPr lang="en-US" altLang="zh-CN" sz="2800" dirty="0">
                    <a:ea typeface="宋体" pitchFamily="2" charset="-122"/>
                  </a:rPr>
                  <a:t>, so T1 is schedulable</a:t>
                </a:r>
              </a:p>
              <a:p>
                <a:pPr eaLnBrk="1" hangingPunct="1"/>
                <a:endParaRPr lang="en-US" altLang="zh-CN" sz="2800" dirty="0">
                  <a:ea typeface="宋体" pitchFamily="2" charset="-122"/>
                </a:endParaRPr>
              </a:p>
            </p:txBody>
          </p:sp>
        </mc:Choice>
        <mc:Fallback xmlns="">
          <p:sp>
            <p:nvSpPr>
              <p:cNvPr id="5120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1219200" y="914400"/>
                <a:ext cx="7091357" cy="5105400"/>
              </a:xfrm>
              <a:blipFill>
                <a:blip r:embed="rId3"/>
                <a:stretch>
                  <a:fillRect l="-1634" t="-2387"/>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B0233F24-7888-1047-E00A-408B96EC452C}"/>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30" name="Line 170">
            <a:extLst>
              <a:ext uri="{FF2B5EF4-FFF2-40B4-BE49-F238E27FC236}">
                <a16:creationId xmlns:a16="http://schemas.microsoft.com/office/drawing/2014/main" id="{38F9E407-6F25-03B5-D460-171D9C0D67E4}"/>
              </a:ext>
            </a:extLst>
          </p:cNvPr>
          <p:cNvSpPr>
            <a:spLocks noChangeShapeType="1"/>
          </p:cNvSpPr>
          <p:nvPr/>
        </p:nvSpPr>
        <p:spPr bwMode="auto">
          <a:xfrm>
            <a:off x="1855788" y="6302931"/>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1" name="Line 171">
            <a:extLst>
              <a:ext uri="{FF2B5EF4-FFF2-40B4-BE49-F238E27FC236}">
                <a16:creationId xmlns:a16="http://schemas.microsoft.com/office/drawing/2014/main" id="{7B9EE9D1-A8D9-5DAC-831D-22055D8CC2D8}"/>
              </a:ext>
            </a:extLst>
          </p:cNvPr>
          <p:cNvSpPr>
            <a:spLocks noChangeShapeType="1"/>
          </p:cNvSpPr>
          <p:nvPr/>
        </p:nvSpPr>
        <p:spPr bwMode="auto">
          <a:xfrm>
            <a:off x="1855788" y="6150531"/>
            <a:ext cx="0" cy="304800"/>
          </a:xfrm>
          <a:prstGeom prst="line">
            <a:avLst/>
          </a:prstGeom>
          <a:noFill/>
          <a:ln w="9525">
            <a:solidFill>
              <a:srgbClr val="000000"/>
            </a:solidFill>
            <a:round/>
            <a:headEnd/>
            <a:tailEnd/>
          </a:ln>
        </p:spPr>
        <p:txBody>
          <a:bodyPr wrap="none"/>
          <a:lstStyle/>
          <a:p>
            <a:endParaRPr lang="zh-CN" altLang="en-US"/>
          </a:p>
        </p:txBody>
      </p:sp>
      <p:sp>
        <p:nvSpPr>
          <p:cNvPr id="32" name="Line 172">
            <a:extLst>
              <a:ext uri="{FF2B5EF4-FFF2-40B4-BE49-F238E27FC236}">
                <a16:creationId xmlns:a16="http://schemas.microsoft.com/office/drawing/2014/main" id="{556058AA-C0A2-99EC-E629-64915E4A20CB}"/>
              </a:ext>
            </a:extLst>
          </p:cNvPr>
          <p:cNvSpPr>
            <a:spLocks noChangeShapeType="1"/>
          </p:cNvSpPr>
          <p:nvPr/>
        </p:nvSpPr>
        <p:spPr bwMode="auto">
          <a:xfrm>
            <a:off x="3355975" y="6150531"/>
            <a:ext cx="0" cy="304800"/>
          </a:xfrm>
          <a:prstGeom prst="line">
            <a:avLst/>
          </a:prstGeom>
          <a:noFill/>
          <a:ln w="9525">
            <a:solidFill>
              <a:srgbClr val="000000"/>
            </a:solidFill>
            <a:round/>
            <a:headEnd/>
            <a:tailEnd/>
          </a:ln>
        </p:spPr>
        <p:txBody>
          <a:bodyPr wrap="none"/>
          <a:lstStyle/>
          <a:p>
            <a:endParaRPr lang="zh-CN" altLang="en-US"/>
          </a:p>
        </p:txBody>
      </p:sp>
      <p:sp>
        <p:nvSpPr>
          <p:cNvPr id="33" name="Line 173">
            <a:extLst>
              <a:ext uri="{FF2B5EF4-FFF2-40B4-BE49-F238E27FC236}">
                <a16:creationId xmlns:a16="http://schemas.microsoft.com/office/drawing/2014/main" id="{8D649E6E-CB93-B414-C5DC-4508DD080C7D}"/>
              </a:ext>
            </a:extLst>
          </p:cNvPr>
          <p:cNvSpPr>
            <a:spLocks noChangeShapeType="1"/>
          </p:cNvSpPr>
          <p:nvPr/>
        </p:nvSpPr>
        <p:spPr bwMode="auto">
          <a:xfrm>
            <a:off x="4903788" y="6175931"/>
            <a:ext cx="0" cy="304800"/>
          </a:xfrm>
          <a:prstGeom prst="line">
            <a:avLst/>
          </a:prstGeom>
          <a:noFill/>
          <a:ln w="9525">
            <a:solidFill>
              <a:srgbClr val="000000"/>
            </a:solidFill>
            <a:round/>
            <a:headEnd/>
            <a:tailEnd/>
          </a:ln>
        </p:spPr>
        <p:txBody>
          <a:bodyPr wrap="none"/>
          <a:lstStyle/>
          <a:p>
            <a:endParaRPr lang="zh-CN" altLang="en-US"/>
          </a:p>
        </p:txBody>
      </p:sp>
      <p:sp>
        <p:nvSpPr>
          <p:cNvPr id="34" name="Line 174">
            <a:extLst>
              <a:ext uri="{FF2B5EF4-FFF2-40B4-BE49-F238E27FC236}">
                <a16:creationId xmlns:a16="http://schemas.microsoft.com/office/drawing/2014/main" id="{8936E322-54A2-F17A-F78B-0BF3C35C2A19}"/>
              </a:ext>
            </a:extLst>
          </p:cNvPr>
          <p:cNvSpPr>
            <a:spLocks noChangeShapeType="1"/>
          </p:cNvSpPr>
          <p:nvPr/>
        </p:nvSpPr>
        <p:spPr bwMode="auto">
          <a:xfrm>
            <a:off x="6432550" y="6175931"/>
            <a:ext cx="0" cy="304800"/>
          </a:xfrm>
          <a:prstGeom prst="line">
            <a:avLst/>
          </a:prstGeom>
          <a:noFill/>
          <a:ln w="9525">
            <a:solidFill>
              <a:srgbClr val="000000"/>
            </a:solidFill>
            <a:round/>
            <a:headEnd/>
            <a:tailEnd/>
          </a:ln>
        </p:spPr>
        <p:txBody>
          <a:bodyPr wrap="none"/>
          <a:lstStyle/>
          <a:p>
            <a:endParaRPr lang="zh-CN" altLang="en-US"/>
          </a:p>
        </p:txBody>
      </p:sp>
      <p:sp>
        <p:nvSpPr>
          <p:cNvPr id="35" name="Line 175">
            <a:extLst>
              <a:ext uri="{FF2B5EF4-FFF2-40B4-BE49-F238E27FC236}">
                <a16:creationId xmlns:a16="http://schemas.microsoft.com/office/drawing/2014/main" id="{271DBFE1-AEC2-5367-0C94-A25F62940EFB}"/>
              </a:ext>
            </a:extLst>
          </p:cNvPr>
          <p:cNvSpPr>
            <a:spLocks noChangeShapeType="1"/>
          </p:cNvSpPr>
          <p:nvPr/>
        </p:nvSpPr>
        <p:spPr bwMode="auto">
          <a:xfrm>
            <a:off x="7988300" y="6150531"/>
            <a:ext cx="0" cy="304800"/>
          </a:xfrm>
          <a:prstGeom prst="line">
            <a:avLst/>
          </a:prstGeom>
          <a:noFill/>
          <a:ln w="9525">
            <a:solidFill>
              <a:srgbClr val="000000"/>
            </a:solidFill>
            <a:round/>
            <a:headEnd/>
            <a:tailEnd/>
          </a:ln>
        </p:spPr>
        <p:txBody>
          <a:bodyPr wrap="none"/>
          <a:lstStyle/>
          <a:p>
            <a:endParaRPr lang="zh-CN" altLang="en-US"/>
          </a:p>
        </p:txBody>
      </p:sp>
      <p:sp>
        <p:nvSpPr>
          <p:cNvPr id="36" name="Text Box 176">
            <a:extLst>
              <a:ext uri="{FF2B5EF4-FFF2-40B4-BE49-F238E27FC236}">
                <a16:creationId xmlns:a16="http://schemas.microsoft.com/office/drawing/2014/main" id="{BBE2D1C6-3241-9AF7-9D72-BCAD88F6F970}"/>
              </a:ext>
            </a:extLst>
          </p:cNvPr>
          <p:cNvSpPr txBox="1">
            <a:spLocks noChangeArrowheads="1"/>
          </p:cNvSpPr>
          <p:nvPr/>
        </p:nvSpPr>
        <p:spPr bwMode="auto">
          <a:xfrm>
            <a:off x="1679575" y="6336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7" name="Text Box 177">
            <a:extLst>
              <a:ext uri="{FF2B5EF4-FFF2-40B4-BE49-F238E27FC236}">
                <a16:creationId xmlns:a16="http://schemas.microsoft.com/office/drawing/2014/main" id="{DF0506AA-C61C-0C46-F73A-D027AFA0A0CC}"/>
              </a:ext>
            </a:extLst>
          </p:cNvPr>
          <p:cNvSpPr txBox="1">
            <a:spLocks noChangeArrowheads="1"/>
          </p:cNvSpPr>
          <p:nvPr/>
        </p:nvSpPr>
        <p:spPr bwMode="auto">
          <a:xfrm>
            <a:off x="3122614"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8" name="Text Box 178">
            <a:extLst>
              <a:ext uri="{FF2B5EF4-FFF2-40B4-BE49-F238E27FC236}">
                <a16:creationId xmlns:a16="http://schemas.microsoft.com/office/drawing/2014/main" id="{2B8B486D-4EEE-5338-B45A-8F13CEB6F90B}"/>
              </a:ext>
            </a:extLst>
          </p:cNvPr>
          <p:cNvSpPr txBox="1">
            <a:spLocks noChangeArrowheads="1"/>
          </p:cNvSpPr>
          <p:nvPr/>
        </p:nvSpPr>
        <p:spPr bwMode="auto">
          <a:xfrm>
            <a:off x="4730751"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39" name="Text Box 179">
            <a:extLst>
              <a:ext uri="{FF2B5EF4-FFF2-40B4-BE49-F238E27FC236}">
                <a16:creationId xmlns:a16="http://schemas.microsoft.com/office/drawing/2014/main" id="{A8F96154-7761-29CA-5233-1C231CD4F226}"/>
              </a:ext>
            </a:extLst>
          </p:cNvPr>
          <p:cNvSpPr txBox="1">
            <a:spLocks noChangeArrowheads="1"/>
          </p:cNvSpPr>
          <p:nvPr/>
        </p:nvSpPr>
        <p:spPr bwMode="auto">
          <a:xfrm>
            <a:off x="617378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0" name="Text Box 180">
            <a:extLst>
              <a:ext uri="{FF2B5EF4-FFF2-40B4-BE49-F238E27FC236}">
                <a16:creationId xmlns:a16="http://schemas.microsoft.com/office/drawing/2014/main" id="{8CA59318-8BC7-E22D-7CD2-7465ADA55287}"/>
              </a:ext>
            </a:extLst>
          </p:cNvPr>
          <p:cNvSpPr txBox="1">
            <a:spLocks noChangeArrowheads="1"/>
          </p:cNvSpPr>
          <p:nvPr/>
        </p:nvSpPr>
        <p:spPr bwMode="auto">
          <a:xfrm>
            <a:off x="7729539"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1" name="Line 181">
            <a:extLst>
              <a:ext uri="{FF2B5EF4-FFF2-40B4-BE49-F238E27FC236}">
                <a16:creationId xmlns:a16="http://schemas.microsoft.com/office/drawing/2014/main" id="{C3BEB606-ADC4-E212-6124-8200B2D4E592}"/>
              </a:ext>
            </a:extLst>
          </p:cNvPr>
          <p:cNvSpPr>
            <a:spLocks noChangeShapeType="1"/>
          </p:cNvSpPr>
          <p:nvPr/>
        </p:nvSpPr>
        <p:spPr bwMode="auto">
          <a:xfrm>
            <a:off x="9496425" y="6183868"/>
            <a:ext cx="0" cy="304800"/>
          </a:xfrm>
          <a:prstGeom prst="line">
            <a:avLst/>
          </a:prstGeom>
          <a:noFill/>
          <a:ln w="9525">
            <a:solidFill>
              <a:srgbClr val="000000"/>
            </a:solidFill>
            <a:round/>
            <a:headEnd/>
            <a:tailEnd/>
          </a:ln>
        </p:spPr>
        <p:txBody>
          <a:bodyPr wrap="none"/>
          <a:lstStyle/>
          <a:p>
            <a:endParaRPr lang="zh-CN" altLang="en-US"/>
          </a:p>
        </p:txBody>
      </p:sp>
      <p:sp>
        <p:nvSpPr>
          <p:cNvPr id="42" name="Text Box 182">
            <a:extLst>
              <a:ext uri="{FF2B5EF4-FFF2-40B4-BE49-F238E27FC236}">
                <a16:creationId xmlns:a16="http://schemas.microsoft.com/office/drawing/2014/main" id="{57107097-5863-A65B-6D81-B3D464C45A23}"/>
              </a:ext>
            </a:extLst>
          </p:cNvPr>
          <p:cNvSpPr txBox="1">
            <a:spLocks noChangeArrowheads="1"/>
          </p:cNvSpPr>
          <p:nvPr/>
        </p:nvSpPr>
        <p:spPr bwMode="auto">
          <a:xfrm>
            <a:off x="9229726" y="6336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3" name="Text Box 185">
            <a:extLst>
              <a:ext uri="{FF2B5EF4-FFF2-40B4-BE49-F238E27FC236}">
                <a16:creationId xmlns:a16="http://schemas.microsoft.com/office/drawing/2014/main" id="{443DEE20-0C15-182F-8F7E-9A7E6F7FA0B7}"/>
              </a:ext>
            </a:extLst>
          </p:cNvPr>
          <p:cNvSpPr txBox="1">
            <a:spLocks noChangeArrowheads="1"/>
          </p:cNvSpPr>
          <p:nvPr/>
        </p:nvSpPr>
        <p:spPr bwMode="auto">
          <a:xfrm>
            <a:off x="9809163" y="6304518"/>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Line 70">
            <a:extLst>
              <a:ext uri="{FF2B5EF4-FFF2-40B4-BE49-F238E27FC236}">
                <a16:creationId xmlns:a16="http://schemas.microsoft.com/office/drawing/2014/main" id="{63646B85-9F40-C242-5770-515DFBCC12F0}"/>
              </a:ext>
            </a:extLst>
          </p:cNvPr>
          <p:cNvSpPr>
            <a:spLocks noChangeShapeType="1"/>
          </p:cNvSpPr>
          <p:nvPr/>
        </p:nvSpPr>
        <p:spPr bwMode="auto">
          <a:xfrm flipV="1">
            <a:off x="1852124" y="4587834"/>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7" name="Text Box 185">
            <a:extLst>
              <a:ext uri="{FF2B5EF4-FFF2-40B4-BE49-F238E27FC236}">
                <a16:creationId xmlns:a16="http://schemas.microsoft.com/office/drawing/2014/main" id="{16C39E19-24BE-4F79-2292-40FAC9C7D0B8}"/>
              </a:ext>
            </a:extLst>
          </p:cNvPr>
          <p:cNvSpPr txBox="1">
            <a:spLocks noChangeArrowheads="1"/>
          </p:cNvSpPr>
          <p:nvPr/>
        </p:nvSpPr>
        <p:spPr bwMode="auto">
          <a:xfrm>
            <a:off x="1102168" y="4578375"/>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1">
            <a:extLst>
              <a:ext uri="{FF2B5EF4-FFF2-40B4-BE49-F238E27FC236}">
                <a16:creationId xmlns:a16="http://schemas.microsoft.com/office/drawing/2014/main" id="{A10DAADF-D6B8-0613-732A-27C804943335}"/>
              </a:ext>
            </a:extLst>
          </p:cNvPr>
          <p:cNvSpPr>
            <a:spLocks noChangeShapeType="1"/>
          </p:cNvSpPr>
          <p:nvPr/>
        </p:nvSpPr>
        <p:spPr bwMode="auto">
          <a:xfrm>
            <a:off x="3348038" y="4925336"/>
            <a:ext cx="0" cy="304800"/>
          </a:xfrm>
          <a:prstGeom prst="line">
            <a:avLst/>
          </a:prstGeom>
          <a:noFill/>
          <a:ln w="9525">
            <a:solidFill>
              <a:srgbClr val="000000"/>
            </a:solidFill>
            <a:round/>
            <a:headEnd/>
            <a:tailEnd/>
          </a:ln>
        </p:spPr>
        <p:txBody>
          <a:bodyPr wrap="none"/>
          <a:lstStyle/>
          <a:p>
            <a:endParaRPr lang="zh-CN" altLang="en-US"/>
          </a:p>
        </p:txBody>
      </p:sp>
      <p:sp>
        <p:nvSpPr>
          <p:cNvPr id="50" name="Line 148">
            <a:extLst>
              <a:ext uri="{FF2B5EF4-FFF2-40B4-BE49-F238E27FC236}">
                <a16:creationId xmlns:a16="http://schemas.microsoft.com/office/drawing/2014/main" id="{D75A3393-6FD2-F951-CE59-732FCC34F22C}"/>
              </a:ext>
            </a:extLst>
          </p:cNvPr>
          <p:cNvSpPr>
            <a:spLocks noChangeShapeType="1"/>
          </p:cNvSpPr>
          <p:nvPr/>
        </p:nvSpPr>
        <p:spPr bwMode="auto">
          <a:xfrm>
            <a:off x="7965440" y="4925336"/>
            <a:ext cx="0" cy="304800"/>
          </a:xfrm>
          <a:prstGeom prst="line">
            <a:avLst/>
          </a:prstGeom>
          <a:noFill/>
          <a:ln w="9525">
            <a:solidFill>
              <a:srgbClr val="000000"/>
            </a:solidFill>
            <a:round/>
            <a:headEnd/>
            <a:tailEnd/>
          </a:ln>
        </p:spPr>
        <p:txBody>
          <a:bodyPr wrap="none"/>
          <a:lstStyle/>
          <a:p>
            <a:endParaRPr lang="zh-CN" altLang="en-US"/>
          </a:p>
        </p:txBody>
      </p:sp>
      <p:sp>
        <p:nvSpPr>
          <p:cNvPr id="51" name="Rectangle 157">
            <a:extLst>
              <a:ext uri="{FF2B5EF4-FFF2-40B4-BE49-F238E27FC236}">
                <a16:creationId xmlns:a16="http://schemas.microsoft.com/office/drawing/2014/main" id="{2FD798E1-A129-F1F4-9B80-BD507A74EA43}"/>
              </a:ext>
            </a:extLst>
          </p:cNvPr>
          <p:cNvSpPr>
            <a:spLocks noChangeArrowheads="1"/>
          </p:cNvSpPr>
          <p:nvPr/>
        </p:nvSpPr>
        <p:spPr bwMode="auto">
          <a:xfrm>
            <a:off x="1847850" y="4925336"/>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2" name="Rectangle 158">
            <a:extLst>
              <a:ext uri="{FF2B5EF4-FFF2-40B4-BE49-F238E27FC236}">
                <a16:creationId xmlns:a16="http://schemas.microsoft.com/office/drawing/2014/main" id="{5758D211-9601-779B-844D-07DD0A8AE393}"/>
              </a:ext>
            </a:extLst>
          </p:cNvPr>
          <p:cNvSpPr>
            <a:spLocks noChangeArrowheads="1"/>
          </p:cNvSpPr>
          <p:nvPr/>
        </p:nvSpPr>
        <p:spPr bwMode="auto">
          <a:xfrm>
            <a:off x="6424613" y="4925336"/>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ltLang="zh-CN" dirty="0">
                <a:ea typeface="宋体" pitchFamily="2" charset="-122"/>
              </a:rPr>
              <a:t>Task T2</a:t>
            </a:r>
          </a:p>
        </p:txBody>
      </p:sp>
      <p:graphicFrame>
        <p:nvGraphicFramePr>
          <p:cNvPr id="1026" name="Object 78"/>
          <p:cNvGraphicFramePr>
            <a:graphicFrameLocks noGrp="1" noChangeAspect="1"/>
          </p:cNvGraphicFramePr>
          <p:nvPr>
            <p:ph idx="1"/>
            <p:extLst>
              <p:ext uri="{D42A27DB-BD31-4B8C-83A1-F6EECF244321}">
                <p14:modId xmlns:p14="http://schemas.microsoft.com/office/powerpoint/2010/main" val="2442855796"/>
              </p:ext>
            </p:extLst>
          </p:nvPr>
        </p:nvGraphicFramePr>
        <p:xfrm>
          <a:off x="6038850" y="4145518"/>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1026" name="Object 7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4145518"/>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1028" name="Rectangle 3" descr="Rectangle: Click to edit Master text styles&#10;Second level&#10;Third level&#10;Fourth level&#10;Fifth level"/>
              <p:cNvSpPr>
                <a:spLocks noGrp="1" noChangeArrowheads="1"/>
              </p:cNvSpPr>
              <p:nvPr>
                <p:ph type="body" sz="half" idx="4294967295"/>
              </p:nvPr>
            </p:nvSpPr>
            <p:spPr>
              <a:xfrm>
                <a:off x="1219203" y="906463"/>
                <a:ext cx="9905997" cy="3148014"/>
              </a:xfrm>
              <a:noFill/>
              <a:ln>
                <a:noFill/>
              </a:ln>
              <a:effectLst/>
            </p:spPr>
            <p:txBody>
              <a:bodyPr vert="horz" wrap="square" lIns="90478" tIns="44445" rIns="90478" bIns="44445" numCol="1" anchor="t" anchorCtr="0" compatLnSpc="1">
                <a:prstTxWarp prst="textNoShape">
                  <a:avLst/>
                </a:prstTxWarp>
                <a:normAutofit fontScale="92500" lnSpcReduction="10000"/>
              </a:bodyPr>
              <a:lstStyle/>
              <a:p>
                <a:pPr eaLnBrk="1" hangingPunct="1"/>
                <a:r>
                  <a:rPr lang="en-US" altLang="zh-CN" dirty="0">
                    <a:latin typeface="Gill Sans Light" charset="0"/>
                    <a:ea typeface="宋体" pitchFamily="2" charset="-122"/>
                  </a:rPr>
                  <a:t>T2 is the medium priority task, </a:t>
                </a:r>
                <a:r>
                  <a:rPr lang="en-GB" altLang="zh-CN" dirty="0">
                    <a:latin typeface="Gill Sans Light" charset="0"/>
                    <a:ea typeface="宋体" pitchFamily="2" charset="-122"/>
                  </a:rPr>
                  <a:t>with interference </a:t>
                </a:r>
              </a:p>
              <a:p>
                <a:pPr marL="0" indent="0" eaLnBrk="1" hangingPunct="1">
                  <a:buNone/>
                </a:pPr>
                <a:r>
                  <a:rPr lang="en-GB" altLang="zh-CN" dirty="0">
                    <a:latin typeface="Gill Sans Light" charset="0"/>
                    <a:ea typeface="宋体" pitchFamily="2" charset="-122"/>
                  </a:rPr>
                  <a:t>from higher priority Task 1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2</m:t>
                        </m:r>
                      </m:e>
                    </m:d>
                    <m:r>
                      <a:rPr lang="en-GB" altLang="zh-CN" b="0" i="1" smtClean="0">
                        <a:latin typeface="Cambria Math" panose="02040503050406030204" pitchFamily="18" charset="0"/>
                        <a:ea typeface="宋体" pitchFamily="2" charset="-122"/>
                      </a:rPr>
                      <m:t>=1</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m:t>
                    </m:r>
                    <m:f>
                      <m:fPr>
                        <m:ctrlPr>
                          <a:rPr lang="en-US" altLang="zh-CN" i="1" dirty="0" smtClean="0">
                            <a:latin typeface="Cambria Math" panose="02040503050406030204" pitchFamily="18" charset="0"/>
                            <a:ea typeface="宋体" pitchFamily="2" charset="-122"/>
                          </a:rPr>
                        </m:ctrlPr>
                      </m:fPr>
                      <m:num>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num>
                      <m:den>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𝑇</m:t>
                            </m:r>
                          </m:e>
                          <m:sub>
                            <m:r>
                              <a:rPr lang="en-US" altLang="zh-CN" i="1" dirty="0" smtClean="0">
                                <a:latin typeface="Cambria Math" panose="02040503050406030204" pitchFamily="18" charset="0"/>
                                <a:ea typeface="宋体" pitchFamily="2" charset="-122"/>
                              </a:rPr>
                              <m:t>1</m:t>
                            </m:r>
                          </m:sub>
                        </m:sSub>
                      </m:den>
                    </m:f>
                    <m:r>
                      <a:rPr lang="en-GB" altLang="zh-CN" b="0" i="1" dirty="0" smtClean="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2</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r>
                      <a:rPr lang="en-US" altLang="zh-CN" i="1" dirty="0" smtClean="0">
                        <a:latin typeface="Cambria Math" panose="02040503050406030204" pitchFamily="18" charset="0"/>
                        <a:ea typeface="宋体" pitchFamily="2" charset="-122"/>
                      </a:rPr>
                      <m:t>𝑅</m:t>
                    </m:r>
                    <m:r>
                      <a:rPr lang="en-US" altLang="zh-CN" i="1" dirty="0" smtClean="0">
                        <a:latin typeface="Cambria Math" panose="02040503050406030204" pitchFamily="18" charset="0"/>
                        <a:ea typeface="宋体" pitchFamily="2" charset="-122"/>
                      </a:rPr>
                      <m:t>2</m:t>
                    </m:r>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 = 10</m:t>
                    </m:r>
                  </m:oMath>
                </a14:m>
                <a:r>
                  <a:rPr lang="en-US" altLang="zh-CN" dirty="0">
                    <a:latin typeface="Gill Sans Light" charset="0"/>
                    <a:ea typeface="宋体" pitchFamily="2" charset="-122"/>
                  </a:rPr>
                  <a:t>:</a:t>
                </a:r>
              </a:p>
              <a:p>
                <a:pPr lvl="1"/>
                <a:r>
                  <a:rPr lang="en-GB" altLang="zh-CN" b="0" dirty="0">
                    <a:latin typeface="Gill Sans Light"/>
                  </a:rPr>
                  <a:t>Iteration 1:</a:t>
                </a:r>
                <a:r>
                  <a:rPr lang="en-GB" altLang="zh-CN" b="0" dirty="0"/>
                  <a:t>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10</m:t>
                            </m:r>
                          </m:num>
                          <m:den>
                            <m:r>
                              <a:rPr lang="en-GB" altLang="zh-CN" b="0" i="1" dirty="0" smtClean="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b="0" i="1" dirty="0" smtClean="0">
                        <a:latin typeface="Cambria Math" panose="02040503050406030204" pitchFamily="18" charset="0"/>
                      </a:rPr>
                      <m:t>10+1∗10=</m:t>
                    </m:r>
                    <m:r>
                      <a:rPr lang="en-US" altLang="zh-CN" i="1" dirty="0" smtClean="0">
                        <a:latin typeface="Cambria Math" panose="02040503050406030204" pitchFamily="18" charset="0"/>
                      </a:rPr>
                      <m:t>20</m:t>
                    </m:r>
                  </m:oMath>
                </a14:m>
                <a:endParaRPr lang="en-US" altLang="zh-CN" dirty="0">
                  <a:latin typeface="Gill Sans Light" charset="0"/>
                </a:endParaRPr>
              </a:p>
              <a:p>
                <a:pPr lvl="1"/>
                <a:r>
                  <a:rPr lang="en-GB" altLang="zh-CN" dirty="0">
                    <a:latin typeface="Gill Sans Light"/>
                  </a:rPr>
                  <a:t>Iteration 2: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=10+</m:t>
                    </m:r>
                    <m:d>
                      <m:dPr>
                        <m:begChr m:val="⌈"/>
                        <m:endChr m:val="⌉"/>
                        <m:ctrlPr>
                          <a:rPr lang="en-GB" altLang="zh-CN" i="1" dirty="0">
                            <a:latin typeface="Cambria Math" panose="02040503050406030204" pitchFamily="18" charset="0"/>
                            <a:ea typeface="宋体" pitchFamily="2" charset="-122"/>
                          </a:rPr>
                        </m:ctrlPr>
                      </m:dPr>
                      <m:e>
                        <m:f>
                          <m:fPr>
                            <m:ctrlPr>
                              <a:rPr lang="en-US" altLang="zh-CN" i="1" dirty="0">
                                <a:latin typeface="Cambria Math" panose="02040503050406030204" pitchFamily="18" charset="0"/>
                                <a:ea typeface="宋体" pitchFamily="2" charset="-122"/>
                              </a:rPr>
                            </m:ctrlPr>
                          </m:fPr>
                          <m:num>
                            <m:r>
                              <a:rPr lang="en-GB" altLang="zh-CN" b="0" i="1" dirty="0" smtClean="0">
                                <a:latin typeface="Cambria Math" panose="02040503050406030204" pitchFamily="18" charset="0"/>
                                <a:ea typeface="宋体" pitchFamily="2" charset="-122"/>
                              </a:rPr>
                              <m:t>2</m:t>
                            </m:r>
                            <m:r>
                              <a:rPr lang="en-GB" altLang="zh-CN" i="1" dirty="0">
                                <a:latin typeface="Cambria Math" panose="02040503050406030204" pitchFamily="18" charset="0"/>
                                <a:ea typeface="宋体" pitchFamily="2" charset="-122"/>
                              </a:rPr>
                              <m:t>0</m:t>
                            </m:r>
                          </m:num>
                          <m:den>
                            <m:r>
                              <a:rPr lang="en-GB" altLang="zh-CN" i="1" dirty="0">
                                <a:latin typeface="Cambria Math" panose="02040503050406030204" pitchFamily="18" charset="0"/>
                                <a:ea typeface="宋体" pitchFamily="2" charset="-122"/>
                              </a:rPr>
                              <m:t>30</m:t>
                            </m:r>
                          </m:den>
                        </m:f>
                      </m:e>
                    </m:d>
                    <m:r>
                      <a:rPr lang="en-US" altLang="zh-CN" i="1" dirty="0" smtClean="0">
                        <a:latin typeface="Cambria Math" panose="02040503050406030204" pitchFamily="18" charset="0"/>
                      </a:rPr>
                      <m:t>∗10=</m:t>
                    </m:r>
                    <m:r>
                      <a:rPr lang="en-GB" altLang="zh-CN" i="1" dirty="0">
                        <a:latin typeface="Cambria Math" panose="02040503050406030204" pitchFamily="18" charset="0"/>
                      </a:rPr>
                      <m:t>10</m:t>
                    </m:r>
                    <m:r>
                      <a:rPr lang="en-GB" altLang="zh-CN" i="1" dirty="0" smtClean="0">
                        <a:latin typeface="Cambria Math" panose="02040503050406030204" pitchFamily="18" charset="0"/>
                      </a:rPr>
                      <m:t>+</m:t>
                    </m:r>
                    <m:r>
                      <a:rPr lang="en-GB" altLang="zh-CN" i="1" dirty="0">
                        <a:latin typeface="Cambria Math" panose="02040503050406030204" pitchFamily="18" charset="0"/>
                      </a:rPr>
                      <m:t>1∗10=</m:t>
                    </m:r>
                    <m:r>
                      <a:rPr lang="en-US" altLang="zh-CN" i="1" dirty="0">
                        <a:latin typeface="Cambria Math" panose="02040503050406030204" pitchFamily="18" charset="0"/>
                      </a:rPr>
                      <m:t>20</m:t>
                    </m:r>
                  </m:oMath>
                </a14:m>
                <a:endParaRPr lang="en-US" altLang="zh-CN" dirty="0">
                  <a:latin typeface="Gill Sans Light" charset="0"/>
                </a:endParaRPr>
              </a:p>
              <a:p>
                <a:r>
                  <a:rPr lang="en-US" altLang="zh-CN" dirty="0">
                    <a:latin typeface="Gill Sans Light" charset="0"/>
                  </a:rPr>
                  <a:t>Hence </a:t>
                </a:r>
                <a14:m>
                  <m:oMath xmlns:m="http://schemas.openxmlformats.org/officeDocument/2006/math">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𝑅</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=20 &lt; </m:t>
                    </m:r>
                    <m:sSub>
                      <m:sSubPr>
                        <m:ctrlPr>
                          <a:rPr lang="en-GB" altLang="zh-CN" b="0" i="1" dirty="0" smtClean="0">
                            <a:latin typeface="Cambria Math" panose="02040503050406030204" pitchFamily="18" charset="0"/>
                          </a:rPr>
                        </m:ctrlPr>
                      </m:sSubPr>
                      <m:e>
                        <m:r>
                          <a:rPr lang="en-US" altLang="zh-CN" i="1" dirty="0" smtClean="0">
                            <a:latin typeface="Cambria Math" panose="02040503050406030204" pitchFamily="18" charset="0"/>
                          </a:rPr>
                          <m:t>𝐷</m:t>
                        </m:r>
                      </m:e>
                      <m:sub>
                        <m:r>
                          <a:rPr lang="en-US" altLang="zh-CN" i="1" dirty="0" smtClean="0">
                            <a:latin typeface="Cambria Math" panose="02040503050406030204" pitchFamily="18" charset="0"/>
                          </a:rPr>
                          <m:t>2</m:t>
                        </m:r>
                      </m:sub>
                    </m:sSub>
                    <m:r>
                      <a:rPr lang="en-US" altLang="zh-CN" i="1" dirty="0" smtClean="0">
                        <a:latin typeface="Cambria Math" panose="02040503050406030204" pitchFamily="18" charset="0"/>
                      </a:rPr>
                      <m:t>=40</m:t>
                    </m:r>
                  </m:oMath>
                </a14:m>
                <a:r>
                  <a:rPr lang="en-US" altLang="zh-CN" dirty="0">
                    <a:latin typeface="Gill Sans Light" charset="0"/>
                  </a:rPr>
                  <a:t>, so T2 is schedulable</a:t>
                </a:r>
              </a:p>
            </p:txBody>
          </p:sp>
        </mc:Choice>
        <mc:Fallback xmlns="">
          <p:sp>
            <p:nvSpPr>
              <p:cNvPr id="1028"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219203" y="906463"/>
                <a:ext cx="9905997" cy="3148014"/>
              </a:xfrm>
              <a:blipFill>
                <a:blip r:embed="rId5"/>
                <a:stretch>
                  <a:fillRect l="-985" t="-4264" b="-2907"/>
                </a:stretch>
              </a:blipFill>
              <a:ln>
                <a:noFill/>
              </a:ln>
              <a:effectLst/>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1159D8D9-A9F5-4686-6986-4E5741C08291}"/>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0" name="Object 4">
            <a:extLst>
              <a:ext uri="{FF2B5EF4-FFF2-40B4-BE49-F238E27FC236}">
                <a16:creationId xmlns:a16="http://schemas.microsoft.com/office/drawing/2014/main" id="{0F130A8E-4719-9912-2EA3-35431A46271A}"/>
              </a:ext>
            </a:extLst>
          </p:cNvPr>
          <p:cNvGraphicFramePr>
            <a:graphicFrameLocks noChangeAspect="1"/>
          </p:cNvGraphicFramePr>
          <p:nvPr>
            <p:extLst>
              <p:ext uri="{D42A27DB-BD31-4B8C-83A1-F6EECF244321}">
                <p14:modId xmlns:p14="http://schemas.microsoft.com/office/powerpoint/2010/main" val="136112102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6" imgW="114120" imgH="177480" progId="">
                  <p:embed/>
                </p:oleObj>
              </mc:Choice>
              <mc:Fallback>
                <p:oleObj name="Equation" r:id="rId6"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1" name="Line 170">
            <a:extLst>
              <a:ext uri="{FF2B5EF4-FFF2-40B4-BE49-F238E27FC236}">
                <a16:creationId xmlns:a16="http://schemas.microsoft.com/office/drawing/2014/main" id="{F9E34D1C-4B4D-2538-939E-3D70AAFE935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2" name="Line 171">
            <a:extLst>
              <a:ext uri="{FF2B5EF4-FFF2-40B4-BE49-F238E27FC236}">
                <a16:creationId xmlns:a16="http://schemas.microsoft.com/office/drawing/2014/main" id="{87B72984-7E25-CB25-B650-3AD8223DB1CF}"/>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3" name="Line 172">
            <a:extLst>
              <a:ext uri="{FF2B5EF4-FFF2-40B4-BE49-F238E27FC236}">
                <a16:creationId xmlns:a16="http://schemas.microsoft.com/office/drawing/2014/main" id="{E91FCA0F-FAA3-6D2E-0DDB-CBB301A6C0AF}"/>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3">
            <a:extLst>
              <a:ext uri="{FF2B5EF4-FFF2-40B4-BE49-F238E27FC236}">
                <a16:creationId xmlns:a16="http://schemas.microsoft.com/office/drawing/2014/main" id="{73652D6B-AA09-77A5-7191-41AA2873BC5D}"/>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5" name="Line 174">
            <a:extLst>
              <a:ext uri="{FF2B5EF4-FFF2-40B4-BE49-F238E27FC236}">
                <a16:creationId xmlns:a16="http://schemas.microsoft.com/office/drawing/2014/main" id="{4D40E6C9-D2D7-C90D-A008-3A4BBBC8F965}"/>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5">
            <a:extLst>
              <a:ext uri="{FF2B5EF4-FFF2-40B4-BE49-F238E27FC236}">
                <a16:creationId xmlns:a16="http://schemas.microsoft.com/office/drawing/2014/main" id="{161C1863-1D2D-D18C-B346-B60027740B15}"/>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7" name="Text Box 176">
            <a:extLst>
              <a:ext uri="{FF2B5EF4-FFF2-40B4-BE49-F238E27FC236}">
                <a16:creationId xmlns:a16="http://schemas.microsoft.com/office/drawing/2014/main" id="{81E3DF62-8F75-F55F-42B4-6DDB3588BB53}"/>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8" name="Text Box 177">
            <a:extLst>
              <a:ext uri="{FF2B5EF4-FFF2-40B4-BE49-F238E27FC236}">
                <a16:creationId xmlns:a16="http://schemas.microsoft.com/office/drawing/2014/main" id="{744B3DB0-8CA4-F5EA-FCF7-CB95345B9E97}"/>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39" name="Text Box 178">
            <a:extLst>
              <a:ext uri="{FF2B5EF4-FFF2-40B4-BE49-F238E27FC236}">
                <a16:creationId xmlns:a16="http://schemas.microsoft.com/office/drawing/2014/main" id="{D834A0A9-A3F8-6A46-49BF-76176A762FD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0" name="Text Box 179">
            <a:extLst>
              <a:ext uri="{FF2B5EF4-FFF2-40B4-BE49-F238E27FC236}">
                <a16:creationId xmlns:a16="http://schemas.microsoft.com/office/drawing/2014/main" id="{4B9FC212-2BE4-DDAA-91AA-749FCBF1CA8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1" name="Text Box 180">
            <a:extLst>
              <a:ext uri="{FF2B5EF4-FFF2-40B4-BE49-F238E27FC236}">
                <a16:creationId xmlns:a16="http://schemas.microsoft.com/office/drawing/2014/main" id="{6520BFB8-5724-A94C-78C3-76BC9BC179E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2" name="Line 181">
            <a:extLst>
              <a:ext uri="{FF2B5EF4-FFF2-40B4-BE49-F238E27FC236}">
                <a16:creationId xmlns:a16="http://schemas.microsoft.com/office/drawing/2014/main" id="{3D43E230-AEAA-ED64-70C7-BCBA8416F7C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3" name="Text Box 182">
            <a:extLst>
              <a:ext uri="{FF2B5EF4-FFF2-40B4-BE49-F238E27FC236}">
                <a16:creationId xmlns:a16="http://schemas.microsoft.com/office/drawing/2014/main" id="{18839FC3-76B6-E16D-4FE9-A7E8C49493E2}"/>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4" name="Text Box 185">
            <a:extLst>
              <a:ext uri="{FF2B5EF4-FFF2-40B4-BE49-F238E27FC236}">
                <a16:creationId xmlns:a16="http://schemas.microsoft.com/office/drawing/2014/main" id="{BADAB53F-B82C-7F0A-1E8F-53E3A92B0606}"/>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7" name="Line 70">
            <a:extLst>
              <a:ext uri="{FF2B5EF4-FFF2-40B4-BE49-F238E27FC236}">
                <a16:creationId xmlns:a16="http://schemas.microsoft.com/office/drawing/2014/main" id="{5959BEA0-B15D-147F-423B-144ECB45537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8" name="Text Box 185">
            <a:extLst>
              <a:ext uri="{FF2B5EF4-FFF2-40B4-BE49-F238E27FC236}">
                <a16:creationId xmlns:a16="http://schemas.microsoft.com/office/drawing/2014/main" id="{92ED6D83-0A2A-E72D-9487-6FBB3158607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49" name="Line 140">
            <a:extLst>
              <a:ext uri="{FF2B5EF4-FFF2-40B4-BE49-F238E27FC236}">
                <a16:creationId xmlns:a16="http://schemas.microsoft.com/office/drawing/2014/main" id="{608286A0-0BAF-8A20-23AE-604708524228}"/>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0" name="Line 141">
            <a:extLst>
              <a:ext uri="{FF2B5EF4-FFF2-40B4-BE49-F238E27FC236}">
                <a16:creationId xmlns:a16="http://schemas.microsoft.com/office/drawing/2014/main" id="{9977D669-86FB-8260-31BE-0B6A769E71FD}"/>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1" name="Line 148">
            <a:extLst>
              <a:ext uri="{FF2B5EF4-FFF2-40B4-BE49-F238E27FC236}">
                <a16:creationId xmlns:a16="http://schemas.microsoft.com/office/drawing/2014/main" id="{92DE194D-B987-E830-2725-5A540F8F0E8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2" name="Rectangle 157">
            <a:extLst>
              <a:ext uri="{FF2B5EF4-FFF2-40B4-BE49-F238E27FC236}">
                <a16:creationId xmlns:a16="http://schemas.microsoft.com/office/drawing/2014/main" id="{0F8593A1-ADDA-523C-2AF4-31D978FC6966}"/>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3" name="Rectangle 158">
            <a:extLst>
              <a:ext uri="{FF2B5EF4-FFF2-40B4-BE49-F238E27FC236}">
                <a16:creationId xmlns:a16="http://schemas.microsoft.com/office/drawing/2014/main" id="{F566971E-A294-38E4-7B02-0718FD9D0167}"/>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64">
            <a:extLst>
              <a:ext uri="{FF2B5EF4-FFF2-40B4-BE49-F238E27FC236}">
                <a16:creationId xmlns:a16="http://schemas.microsoft.com/office/drawing/2014/main" id="{0582F7FD-945A-09E8-FC0D-9E277F211511}"/>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5" name="Rectangle 165">
            <a:extLst>
              <a:ext uri="{FF2B5EF4-FFF2-40B4-BE49-F238E27FC236}">
                <a16:creationId xmlns:a16="http://schemas.microsoft.com/office/drawing/2014/main" id="{828C7417-130C-AB27-725C-68FF51216189}"/>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ChangeArrowheads="1"/>
          </p:cNvSpPr>
          <p:nvPr>
            <p:ph type="title"/>
          </p:nvPr>
        </p:nvSpPr>
        <p:spPr/>
        <p:txBody>
          <a:bodyPr/>
          <a:lstStyle/>
          <a:p>
            <a:pPr eaLnBrk="1" hangingPunct="1"/>
            <a:r>
              <a:rPr lang="en-US" altLang="zh-CN" dirty="0">
                <a:ea typeface="宋体" pitchFamily="2" charset="-122"/>
              </a:rPr>
              <a:t>Task T3</a:t>
            </a:r>
          </a:p>
        </p:txBody>
      </p:sp>
      <p:graphicFrame>
        <p:nvGraphicFramePr>
          <p:cNvPr id="2050" name="Object 4"/>
          <p:cNvGraphicFramePr>
            <a:graphicFrameLocks noGrp="1" noChangeAspect="1"/>
          </p:cNvGraphicFramePr>
          <p:nvPr>
            <p:ph idx="1"/>
            <p:extLst>
              <p:ext uri="{D42A27DB-BD31-4B8C-83A1-F6EECF244321}">
                <p14:modId xmlns:p14="http://schemas.microsoft.com/office/powerpoint/2010/main" val="3812555462"/>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205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p:cNvSpPr>
                <a:spLocks noGrp="1" noChangeArrowheads="1"/>
              </p:cNvSpPr>
              <p:nvPr>
                <p:ph type="body" sz="half" idx="4294967295"/>
              </p:nvPr>
            </p:nvSpPr>
            <p:spPr>
              <a:xfrm>
                <a:off x="1187486" y="734409"/>
                <a:ext cx="10439400" cy="3540682"/>
              </a:xfrm>
            </p:spPr>
            <p:txBody>
              <a:bodyPr>
                <a:normAutofit fontScale="92500" lnSpcReduction="10000"/>
              </a:bodyPr>
              <a:lstStyle/>
              <a:p>
                <a:pPr eaLnBrk="1" hangingPunct="1"/>
                <a:r>
                  <a:rPr lang="en-US" altLang="zh-CN" dirty="0">
                    <a:latin typeface="Gill Sans Light" charset="0"/>
                    <a:ea typeface="宋体" pitchFamily="2" charset="-122"/>
                  </a:rPr>
                  <a:t>T3 is the lowest priority task, </a:t>
                </a:r>
                <a:r>
                  <a:rPr lang="en-GB" altLang="zh-CN" dirty="0">
                    <a:latin typeface="Gill Sans Light" charset="0"/>
                    <a:ea typeface="宋体" pitchFamily="2" charset="-122"/>
                  </a:rPr>
                  <a:t>with interference</a:t>
                </a:r>
              </a:p>
              <a:p>
                <a:pPr marL="0" indent="0" eaLnBrk="1" hangingPunct="1">
                  <a:buNone/>
                </a:pPr>
                <a:r>
                  <a:rPr lang="en-GB" altLang="zh-CN" dirty="0">
                    <a:latin typeface="Gill Sans Light" charset="0"/>
                    <a:ea typeface="宋体" pitchFamily="2" charset="-122"/>
                  </a:rPr>
                  <a:t>from  higher priority tasks </a:t>
                </a:r>
                <a14:m>
                  <m:oMath xmlns:m="http://schemas.openxmlformats.org/officeDocument/2006/math">
                    <m:r>
                      <a:rPr lang="en-GB" altLang="zh-CN" b="0" i="1" smtClean="0">
                        <a:latin typeface="Cambria Math" panose="02040503050406030204" pitchFamily="18" charset="0"/>
                        <a:ea typeface="宋体" pitchFamily="2" charset="-122"/>
                      </a:rPr>
                      <m:t>h𝑝</m:t>
                    </m:r>
                    <m:d>
                      <m:dPr>
                        <m:ctrlPr>
                          <a:rPr lang="en-GB" altLang="zh-CN" b="0" i="1" smtClean="0">
                            <a:latin typeface="Cambria Math" panose="02040503050406030204" pitchFamily="18" charset="0"/>
                            <a:ea typeface="宋体" pitchFamily="2" charset="-122"/>
                          </a:rPr>
                        </m:ctrlPr>
                      </m:dPr>
                      <m:e>
                        <m:r>
                          <a:rPr lang="en-GB" altLang="zh-CN" b="0" i="1" smtClean="0">
                            <a:latin typeface="Cambria Math" panose="02040503050406030204" pitchFamily="18" charset="0"/>
                            <a:ea typeface="宋体" pitchFamily="2" charset="-122"/>
                          </a:rPr>
                          <m:t>3</m:t>
                        </m:r>
                      </m:e>
                    </m:d>
                    <m:r>
                      <a:rPr lang="en-GB" altLang="zh-CN" b="0" i="1" smtClean="0">
                        <a:latin typeface="Cambria Math" panose="02040503050406030204" pitchFamily="18" charset="0"/>
                        <a:ea typeface="宋体" pitchFamily="2" charset="-122"/>
                      </a:rPr>
                      <m:t>={1,2}</m:t>
                    </m:r>
                  </m:oMath>
                </a14:m>
                <a:endParaRPr lang="en-US" altLang="zh-CN" dirty="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 </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 =12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∗10=32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2</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3</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US" altLang="zh-CN" sz="2000" dirty="0" smtClean="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42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42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5</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∗10=52</m:t>
                    </m:r>
                  </m:oMath>
                </a14:m>
                <a:endParaRPr lang="en-US" altLang="zh-CN" sz="2000" dirty="0">
                  <a:ea typeface="宋体" pitchFamily="2" charset="-122"/>
                </a:endParaRP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US" altLang="zh-CN" sz="2200" i="1" dirty="0">
                        <a:latin typeface="Cambria Math" panose="02040503050406030204" pitchFamily="18" charset="0"/>
                        <a:ea typeface="宋体" pitchFamily="2" charset="-122"/>
                      </a:rPr>
                      <m:t>=52 ≤</m:t>
                    </m:r>
                    <m:sSub>
                      <m:sSubPr>
                        <m:ctrlPr>
                          <a:rPr lang="en-GB" altLang="zh-CN" sz="2200" b="0" i="1" dirty="0" smtClean="0">
                            <a:latin typeface="Cambria Math" panose="02040503050406030204" pitchFamily="18" charset="0"/>
                            <a:ea typeface="宋体" pitchFamily="2" charset="-122"/>
                          </a:rPr>
                        </m:ctrlPr>
                      </m:sSubPr>
                      <m:e>
                        <m:r>
                          <a:rPr lang="en-US" altLang="zh-CN" sz="2200" i="1" dirty="0">
                            <a:latin typeface="Cambria Math" panose="02040503050406030204" pitchFamily="18" charset="0"/>
                            <a:ea typeface="宋体" pitchFamily="2" charset="-122"/>
                          </a:rPr>
                          <m:t>𝐷</m:t>
                        </m:r>
                      </m:e>
                      <m:sub>
                        <m:r>
                          <a:rPr lang="en-US" altLang="zh-CN" sz="2200" i="1" dirty="0">
                            <a:latin typeface="Cambria Math" panose="02040503050406030204" pitchFamily="18" charset="0"/>
                            <a:ea typeface="宋体" pitchFamily="2" charset="-122"/>
                          </a:rPr>
                          <m:t>3</m:t>
                        </m:r>
                      </m:sub>
                    </m:sSub>
                    <m:r>
                      <a:rPr lang="en-US" altLang="zh-CN" sz="2200" i="1" dirty="0" smtClean="0">
                        <a:latin typeface="Cambria Math" panose="02040503050406030204" pitchFamily="18" charset="0"/>
                        <a:ea typeface="宋体" pitchFamily="2" charset="-122"/>
                      </a:rPr>
                      <m:t>=</m:t>
                    </m:r>
                    <m:r>
                      <a:rPr lang="en-US" altLang="zh-CN" sz="2200" i="1" dirty="0">
                        <a:latin typeface="Cambria Math" panose="02040503050406030204" pitchFamily="18" charset="0"/>
                        <a:ea typeface="宋体" pitchFamily="2" charset="-122"/>
                      </a:rPr>
                      <m:t>52</m:t>
                    </m:r>
                  </m:oMath>
                </a14:m>
                <a:r>
                  <a:rPr lang="en-US" altLang="zh-CN" sz="2200" dirty="0">
                    <a:ea typeface="宋体" pitchFamily="2" charset="-122"/>
                  </a:rPr>
                  <a:t>, </a:t>
                </a:r>
                <a:r>
                  <a:rPr lang="en-US" altLang="zh-CN" dirty="0">
                    <a:latin typeface="Gill Sans Light" charset="0"/>
                    <a:ea typeface="宋体" pitchFamily="2" charset="-122"/>
                  </a:rPr>
                  <a:t>so T3 is schedulable</a:t>
                </a:r>
              </a:p>
            </p:txBody>
          </p:sp>
        </mc:Choice>
        <mc:Fallback xmlns="">
          <p:sp>
            <p:nvSpPr>
              <p:cNvPr id="2052"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sz="half" idx="4294967295"/>
              </p:nvPr>
            </p:nvSpPr>
            <p:spPr>
              <a:xfrm>
                <a:off x="1187486" y="734409"/>
                <a:ext cx="10439400" cy="3540682"/>
              </a:xfrm>
              <a:blipFill>
                <a:blip r:embed="rId5"/>
                <a:stretch>
                  <a:fillRect l="-935" t="-3614"/>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53451405-91CD-641D-AB2D-DA7A08E8CCF6}"/>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B87E44C0-D031-3974-2C9E-6D8F76421200}"/>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2" name="Line 170">
            <a:extLst>
              <a:ext uri="{FF2B5EF4-FFF2-40B4-BE49-F238E27FC236}">
                <a16:creationId xmlns:a16="http://schemas.microsoft.com/office/drawing/2014/main" id="{88DB997F-5E83-2294-426B-ADD9105FBF6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3" name="Line 171">
            <a:extLst>
              <a:ext uri="{FF2B5EF4-FFF2-40B4-BE49-F238E27FC236}">
                <a16:creationId xmlns:a16="http://schemas.microsoft.com/office/drawing/2014/main" id="{7BCA5CD7-F0AC-90A6-17AC-CA71669D42B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4" name="Line 172">
            <a:extLst>
              <a:ext uri="{FF2B5EF4-FFF2-40B4-BE49-F238E27FC236}">
                <a16:creationId xmlns:a16="http://schemas.microsoft.com/office/drawing/2014/main" id="{8DE7BC70-2C2D-71E9-57D4-5CC12A39AD50}"/>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3">
            <a:extLst>
              <a:ext uri="{FF2B5EF4-FFF2-40B4-BE49-F238E27FC236}">
                <a16:creationId xmlns:a16="http://schemas.microsoft.com/office/drawing/2014/main" id="{16CF70FB-94D2-D7DA-5066-A6CEB187CCEC}"/>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6" name="Line 174">
            <a:extLst>
              <a:ext uri="{FF2B5EF4-FFF2-40B4-BE49-F238E27FC236}">
                <a16:creationId xmlns:a16="http://schemas.microsoft.com/office/drawing/2014/main" id="{0E220481-563A-059C-D556-839D7BD6D4CC}"/>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5">
            <a:extLst>
              <a:ext uri="{FF2B5EF4-FFF2-40B4-BE49-F238E27FC236}">
                <a16:creationId xmlns:a16="http://schemas.microsoft.com/office/drawing/2014/main" id="{99D75FF7-E425-3B3A-975B-FF43B44501A9}"/>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8" name="Text Box 176">
            <a:extLst>
              <a:ext uri="{FF2B5EF4-FFF2-40B4-BE49-F238E27FC236}">
                <a16:creationId xmlns:a16="http://schemas.microsoft.com/office/drawing/2014/main" id="{D31EA141-3BA5-D7B6-4FD8-02C02505790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39" name="Text Box 177">
            <a:extLst>
              <a:ext uri="{FF2B5EF4-FFF2-40B4-BE49-F238E27FC236}">
                <a16:creationId xmlns:a16="http://schemas.microsoft.com/office/drawing/2014/main" id="{8B0E35C1-FFC2-15E4-1D6C-BAEAACCF0790}"/>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0" name="Text Box 178">
            <a:extLst>
              <a:ext uri="{FF2B5EF4-FFF2-40B4-BE49-F238E27FC236}">
                <a16:creationId xmlns:a16="http://schemas.microsoft.com/office/drawing/2014/main" id="{59ECDC3B-8416-42C2-67A8-925826E4020B}"/>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1" name="Text Box 179">
            <a:extLst>
              <a:ext uri="{FF2B5EF4-FFF2-40B4-BE49-F238E27FC236}">
                <a16:creationId xmlns:a16="http://schemas.microsoft.com/office/drawing/2014/main" id="{2878F411-8621-C2F2-1B1F-C347CF137E55}"/>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2" name="Text Box 180">
            <a:extLst>
              <a:ext uri="{FF2B5EF4-FFF2-40B4-BE49-F238E27FC236}">
                <a16:creationId xmlns:a16="http://schemas.microsoft.com/office/drawing/2014/main" id="{71D2B5FE-100B-85F1-FAD3-37E01BE0C117}"/>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3" name="Line 181">
            <a:extLst>
              <a:ext uri="{FF2B5EF4-FFF2-40B4-BE49-F238E27FC236}">
                <a16:creationId xmlns:a16="http://schemas.microsoft.com/office/drawing/2014/main" id="{9E5B8CA3-97C8-A08D-20BE-D81476E484BA}"/>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4" name="Text Box 182">
            <a:extLst>
              <a:ext uri="{FF2B5EF4-FFF2-40B4-BE49-F238E27FC236}">
                <a16:creationId xmlns:a16="http://schemas.microsoft.com/office/drawing/2014/main" id="{EEDAC9DE-9CC0-3A8B-B86F-0813E237A8A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5" name="Text Box 185">
            <a:extLst>
              <a:ext uri="{FF2B5EF4-FFF2-40B4-BE49-F238E27FC236}">
                <a16:creationId xmlns:a16="http://schemas.microsoft.com/office/drawing/2014/main" id="{95E98C38-3338-4149-83C2-C728FCA9A998}"/>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6" name="Rectangle 188">
            <a:extLst>
              <a:ext uri="{FF2B5EF4-FFF2-40B4-BE49-F238E27FC236}">
                <a16:creationId xmlns:a16="http://schemas.microsoft.com/office/drawing/2014/main" id="{CACE58EC-A818-833C-12E0-868839CC44A0}"/>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47" name="Rectangle 189">
            <a:extLst>
              <a:ext uri="{FF2B5EF4-FFF2-40B4-BE49-F238E27FC236}">
                <a16:creationId xmlns:a16="http://schemas.microsoft.com/office/drawing/2014/main" id="{72D4AB5E-DAA9-5279-4E05-E04C1CFEBA08}"/>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48" name="Line 70">
            <a:extLst>
              <a:ext uri="{FF2B5EF4-FFF2-40B4-BE49-F238E27FC236}">
                <a16:creationId xmlns:a16="http://schemas.microsoft.com/office/drawing/2014/main" id="{389BA5A9-30E3-942C-3C0D-998FE44B3AD9}"/>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D9596517-A929-BFF8-3214-9057F8675D7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0" name="Line 140">
            <a:extLst>
              <a:ext uri="{FF2B5EF4-FFF2-40B4-BE49-F238E27FC236}">
                <a16:creationId xmlns:a16="http://schemas.microsoft.com/office/drawing/2014/main" id="{D4ACDE39-F2EA-7FAD-4267-510088C44875}"/>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1" name="Line 141">
            <a:extLst>
              <a:ext uri="{FF2B5EF4-FFF2-40B4-BE49-F238E27FC236}">
                <a16:creationId xmlns:a16="http://schemas.microsoft.com/office/drawing/2014/main" id="{A513A5E7-F905-8641-6BF1-01CD9F4FD8A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2" name="Line 148">
            <a:extLst>
              <a:ext uri="{FF2B5EF4-FFF2-40B4-BE49-F238E27FC236}">
                <a16:creationId xmlns:a16="http://schemas.microsoft.com/office/drawing/2014/main" id="{63E734C9-6EC8-E075-7D6A-E909D8C01A6D}"/>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3" name="Rectangle 157">
            <a:extLst>
              <a:ext uri="{FF2B5EF4-FFF2-40B4-BE49-F238E27FC236}">
                <a16:creationId xmlns:a16="http://schemas.microsoft.com/office/drawing/2014/main" id="{2401F780-2DCF-F16C-EE42-D80AC8FA79D1}"/>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4" name="Rectangle 158">
            <a:extLst>
              <a:ext uri="{FF2B5EF4-FFF2-40B4-BE49-F238E27FC236}">
                <a16:creationId xmlns:a16="http://schemas.microsoft.com/office/drawing/2014/main" id="{E6EAA4E4-957A-5332-ECB6-AC6A2AA9A09B}"/>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64">
            <a:extLst>
              <a:ext uri="{FF2B5EF4-FFF2-40B4-BE49-F238E27FC236}">
                <a16:creationId xmlns:a16="http://schemas.microsoft.com/office/drawing/2014/main" id="{251D99B8-E919-2CC9-3A50-9721F0698F16}"/>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6" name="Rectangle 165">
            <a:extLst>
              <a:ext uri="{FF2B5EF4-FFF2-40B4-BE49-F238E27FC236}">
                <a16:creationId xmlns:a16="http://schemas.microsoft.com/office/drawing/2014/main" id="{16107C73-BBCE-B07D-A522-502543A800D5}"/>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ADB77A-26D8-B396-4C93-97B13389C7D7}"/>
              </a:ext>
            </a:extLst>
          </p:cNvPr>
          <p:cNvSpPr>
            <a:spLocks noGrp="1"/>
          </p:cNvSpPr>
          <p:nvPr>
            <p:ph type="title"/>
          </p:nvPr>
        </p:nvSpPr>
        <p:spPr/>
        <p:txBody>
          <a:bodyPr/>
          <a:lstStyle/>
          <a:p>
            <a:r>
              <a:rPr lang="en-GB" dirty="0"/>
              <a:t>Embedded Control Systems</a:t>
            </a:r>
            <a:endParaRPr lang="en-SE" dirty="0"/>
          </a:p>
        </p:txBody>
      </p:sp>
      <p:sp>
        <p:nvSpPr>
          <p:cNvPr id="3" name="Content Placeholder 2">
            <a:extLst>
              <a:ext uri="{FF2B5EF4-FFF2-40B4-BE49-F238E27FC236}">
                <a16:creationId xmlns:a16="http://schemas.microsoft.com/office/drawing/2014/main" id="{C4E6AEBA-A294-E200-0385-AC5C914055FA}"/>
              </a:ext>
            </a:extLst>
          </p:cNvPr>
          <p:cNvSpPr>
            <a:spLocks noGrp="1"/>
          </p:cNvSpPr>
          <p:nvPr>
            <p:ph idx="1"/>
          </p:nvPr>
        </p:nvSpPr>
        <p:spPr>
          <a:xfrm>
            <a:off x="382652" y="881076"/>
            <a:ext cx="5272990" cy="5715000"/>
          </a:xfrm>
        </p:spPr>
        <p:txBody>
          <a:bodyPr>
            <a:normAutofit fontScale="92500"/>
          </a:bodyPr>
          <a:lstStyle/>
          <a:p>
            <a:r>
              <a:rPr lang="en-GB" dirty="0"/>
              <a:t>An embedded control system </a:t>
            </a:r>
            <a:r>
              <a:rPr lang="en-GB" dirty="0" err="1"/>
              <a:t>co´nsists</a:t>
            </a:r>
            <a:r>
              <a:rPr lang="en-GB" dirty="0"/>
              <a:t> of:</a:t>
            </a:r>
          </a:p>
          <a:p>
            <a:pPr lvl="1"/>
            <a:r>
              <a:rPr lang="en-GB" dirty="0"/>
              <a:t>The system-under-control (SUT)</a:t>
            </a:r>
          </a:p>
          <a:p>
            <a:pPr lvl="2"/>
            <a:r>
              <a:rPr lang="en-GB" dirty="0"/>
              <a:t>may include sensors and actuators</a:t>
            </a:r>
          </a:p>
          <a:p>
            <a:pPr lvl="1"/>
            <a:r>
              <a:rPr lang="en-GB" dirty="0"/>
              <a:t>The controller/computer</a:t>
            </a:r>
          </a:p>
          <a:p>
            <a:pPr lvl="2"/>
            <a:r>
              <a:rPr lang="en-GB" dirty="0"/>
              <a:t>sends signals to the system according to a predetermined control objective</a:t>
            </a:r>
          </a:p>
          <a:p>
            <a:pPr eaLnBrk="1" hangingPunct="1"/>
            <a:r>
              <a:rPr lang="en-US" altLang="zh-CN" dirty="0">
                <a:ea typeface="宋体" pitchFamily="2" charset="-122"/>
              </a:rPr>
              <a:t>In the old days, each control task runs on a dedicated CPU</a:t>
            </a:r>
          </a:p>
          <a:p>
            <a:pPr lvl="1" eaLnBrk="1" hangingPunct="1"/>
            <a:r>
              <a:rPr lang="en-US" altLang="zh-CN" dirty="0">
                <a:ea typeface="宋体" pitchFamily="2" charset="-122"/>
              </a:rPr>
              <a:t>No RTOS, bare metal</a:t>
            </a:r>
          </a:p>
          <a:p>
            <a:pPr lvl="1" eaLnBrk="1" hangingPunct="1"/>
            <a:r>
              <a:rPr lang="en-US" altLang="zh-CN" dirty="0">
                <a:ea typeface="宋体" pitchFamily="2" charset="-122"/>
              </a:rPr>
              <a:t>No need for scheduling</a:t>
            </a:r>
          </a:p>
          <a:p>
            <a:pPr lvl="1" eaLnBrk="1" hangingPunct="1"/>
            <a:r>
              <a:rPr lang="en-US" altLang="zh-CN" dirty="0">
                <a:ea typeface="宋体" pitchFamily="2" charset="-122"/>
              </a:rPr>
              <a:t>Just make sure that task execution time &lt; deadline</a:t>
            </a:r>
          </a:p>
          <a:p>
            <a:pPr eaLnBrk="1" hangingPunct="1"/>
            <a:r>
              <a:rPr lang="en-US" altLang="zh-CN" dirty="0">
                <a:ea typeface="宋体" pitchFamily="2" charset="-122"/>
              </a:rPr>
              <a:t>Now, multiple control tasks share one CPU</a:t>
            </a:r>
          </a:p>
          <a:p>
            <a:pPr lvl="1" eaLnBrk="1" hangingPunct="1"/>
            <a:r>
              <a:rPr lang="en-US" altLang="zh-CN" dirty="0">
                <a:ea typeface="宋体" pitchFamily="2" charset="-122"/>
              </a:rPr>
              <a:t>Multitasking RTOS</a:t>
            </a:r>
          </a:p>
          <a:p>
            <a:pPr lvl="1" eaLnBrk="1" hangingPunct="1"/>
            <a:r>
              <a:rPr lang="en-US" altLang="zh-CN" dirty="0">
                <a:ea typeface="宋体" pitchFamily="2" charset="-122"/>
              </a:rPr>
              <a:t>Need scheduling to make sure all tasks meet deadlines</a:t>
            </a:r>
          </a:p>
        </p:txBody>
      </p:sp>
      <p:grpSp>
        <p:nvGrpSpPr>
          <p:cNvPr id="4" name="object 3">
            <a:extLst>
              <a:ext uri="{FF2B5EF4-FFF2-40B4-BE49-F238E27FC236}">
                <a16:creationId xmlns:a16="http://schemas.microsoft.com/office/drawing/2014/main" id="{20483B7A-BA9A-25E0-D2A7-5989979EF53C}"/>
              </a:ext>
            </a:extLst>
          </p:cNvPr>
          <p:cNvGrpSpPr/>
          <p:nvPr/>
        </p:nvGrpSpPr>
        <p:grpSpPr>
          <a:xfrm>
            <a:off x="5562600" y="1600200"/>
            <a:ext cx="6463030" cy="1993264"/>
            <a:chOff x="2105851" y="2385060"/>
            <a:chExt cx="6463030" cy="1993264"/>
          </a:xfrm>
        </p:grpSpPr>
        <p:sp>
          <p:nvSpPr>
            <p:cNvPr id="5" name="object 4">
              <a:extLst>
                <a:ext uri="{FF2B5EF4-FFF2-40B4-BE49-F238E27FC236}">
                  <a16:creationId xmlns:a16="http://schemas.microsoft.com/office/drawing/2014/main" id="{A3B54EA4-7A53-5A2C-3551-C548DE906ABE}"/>
                </a:ext>
              </a:extLst>
            </p:cNvPr>
            <p:cNvSpPr/>
            <p:nvPr/>
          </p:nvSpPr>
          <p:spPr>
            <a:xfrm>
              <a:off x="7478522" y="2391805"/>
              <a:ext cx="741680" cy="177800"/>
            </a:xfrm>
            <a:custGeom>
              <a:avLst/>
              <a:gdLst/>
              <a:ahLst/>
              <a:cxnLst/>
              <a:rect l="l" t="t" r="r" b="b"/>
              <a:pathLst>
                <a:path w="741679" h="177800">
                  <a:moveTo>
                    <a:pt x="384500" y="0"/>
                  </a:moveTo>
                  <a:lnTo>
                    <a:pt x="339292" y="2489"/>
                  </a:lnTo>
                  <a:lnTo>
                    <a:pt x="293322" y="12087"/>
                  </a:lnTo>
                  <a:lnTo>
                    <a:pt x="247309" y="27339"/>
                  </a:lnTo>
                  <a:lnTo>
                    <a:pt x="201974" y="46788"/>
                  </a:lnTo>
                  <a:lnTo>
                    <a:pt x="158035" y="68981"/>
                  </a:lnTo>
                  <a:lnTo>
                    <a:pt x="116213" y="92460"/>
                  </a:lnTo>
                  <a:lnTo>
                    <a:pt x="77226" y="115770"/>
                  </a:lnTo>
                  <a:lnTo>
                    <a:pt x="47593" y="132921"/>
                  </a:lnTo>
                  <a:lnTo>
                    <a:pt x="10734" y="166152"/>
                  </a:lnTo>
                  <a:lnTo>
                    <a:pt x="0" y="177272"/>
                  </a:lnTo>
                  <a:lnTo>
                    <a:pt x="741617" y="177272"/>
                  </a:lnTo>
                  <a:lnTo>
                    <a:pt x="738031" y="171372"/>
                  </a:lnTo>
                  <a:lnTo>
                    <a:pt x="705082" y="126624"/>
                  </a:lnTo>
                  <a:lnTo>
                    <a:pt x="656128" y="96699"/>
                  </a:lnTo>
                  <a:lnTo>
                    <a:pt x="619436" y="73091"/>
                  </a:lnTo>
                  <a:lnTo>
                    <a:pt x="563391" y="40248"/>
                  </a:lnTo>
                  <a:lnTo>
                    <a:pt x="498046" y="18937"/>
                  </a:lnTo>
                  <a:lnTo>
                    <a:pt x="449730" y="9744"/>
                  </a:lnTo>
                  <a:lnTo>
                    <a:pt x="384500"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 name="object 5">
              <a:extLst>
                <a:ext uri="{FF2B5EF4-FFF2-40B4-BE49-F238E27FC236}">
                  <a16:creationId xmlns:a16="http://schemas.microsoft.com/office/drawing/2014/main" id="{5967F0FD-091B-E7AC-7383-7F019542A2CB}"/>
                </a:ext>
              </a:extLst>
            </p:cNvPr>
            <p:cNvSpPr/>
            <p:nvPr/>
          </p:nvSpPr>
          <p:spPr>
            <a:xfrm>
              <a:off x="7485315" y="2393890"/>
              <a:ext cx="736600" cy="175260"/>
            </a:xfrm>
            <a:custGeom>
              <a:avLst/>
              <a:gdLst/>
              <a:ahLst/>
              <a:cxnLst/>
              <a:rect l="l" t="t" r="r" b="b"/>
              <a:pathLst>
                <a:path w="736600" h="175260">
                  <a:moveTo>
                    <a:pt x="378917" y="0"/>
                  </a:moveTo>
                  <a:lnTo>
                    <a:pt x="331798" y="0"/>
                  </a:lnTo>
                  <a:lnTo>
                    <a:pt x="239015" y="25400"/>
                  </a:lnTo>
                  <a:lnTo>
                    <a:pt x="193976" y="50800"/>
                  </a:lnTo>
                  <a:lnTo>
                    <a:pt x="150254" y="63500"/>
                  </a:lnTo>
                  <a:lnTo>
                    <a:pt x="108162" y="88900"/>
                  </a:lnTo>
                  <a:lnTo>
                    <a:pt x="68012" y="114300"/>
                  </a:lnTo>
                  <a:lnTo>
                    <a:pt x="64384" y="114300"/>
                  </a:lnTo>
                  <a:lnTo>
                    <a:pt x="0" y="175187"/>
                  </a:lnTo>
                  <a:lnTo>
                    <a:pt x="2627" y="175187"/>
                  </a:lnTo>
                  <a:lnTo>
                    <a:pt x="12985" y="165100"/>
                  </a:lnTo>
                  <a:lnTo>
                    <a:pt x="40874" y="139700"/>
                  </a:lnTo>
                  <a:lnTo>
                    <a:pt x="66803" y="127000"/>
                  </a:lnTo>
                  <a:lnTo>
                    <a:pt x="72852" y="127000"/>
                  </a:lnTo>
                  <a:lnTo>
                    <a:pt x="88579" y="114300"/>
                  </a:lnTo>
                  <a:lnTo>
                    <a:pt x="106725" y="101600"/>
                  </a:lnTo>
                  <a:lnTo>
                    <a:pt x="123661" y="88900"/>
                  </a:lnTo>
                  <a:lnTo>
                    <a:pt x="141807" y="88900"/>
                  </a:lnTo>
                  <a:lnTo>
                    <a:pt x="199875" y="50800"/>
                  </a:lnTo>
                  <a:lnTo>
                    <a:pt x="219231" y="50800"/>
                  </a:lnTo>
                  <a:lnTo>
                    <a:pt x="257219" y="25400"/>
                  </a:lnTo>
                  <a:lnTo>
                    <a:pt x="297139" y="12700"/>
                  </a:lnTo>
                  <a:lnTo>
                    <a:pt x="434576" y="12700"/>
                  </a:lnTo>
                  <a:lnTo>
                    <a:pt x="378917" y="0"/>
                  </a:lnTo>
                  <a:close/>
                </a:path>
                <a:path w="736600" h="175260">
                  <a:moveTo>
                    <a:pt x="685592" y="114300"/>
                  </a:moveTo>
                  <a:lnTo>
                    <a:pt x="670466" y="114300"/>
                  </a:lnTo>
                  <a:lnTo>
                    <a:pt x="682563" y="127000"/>
                  </a:lnTo>
                  <a:lnTo>
                    <a:pt x="695870" y="127000"/>
                  </a:lnTo>
                  <a:lnTo>
                    <a:pt x="709177" y="152400"/>
                  </a:lnTo>
                  <a:lnTo>
                    <a:pt x="723141" y="165100"/>
                  </a:lnTo>
                  <a:lnTo>
                    <a:pt x="728300" y="175187"/>
                  </a:lnTo>
                  <a:lnTo>
                    <a:pt x="736405" y="175187"/>
                  </a:lnTo>
                  <a:lnTo>
                    <a:pt x="731210" y="165100"/>
                  </a:lnTo>
                  <a:lnTo>
                    <a:pt x="717096" y="152400"/>
                  </a:lnTo>
                  <a:lnTo>
                    <a:pt x="700709" y="127000"/>
                  </a:lnTo>
                  <a:lnTo>
                    <a:pt x="685592" y="114300"/>
                  </a:lnTo>
                  <a:close/>
                </a:path>
                <a:path w="736600" h="175260">
                  <a:moveTo>
                    <a:pt x="478874" y="12700"/>
                  </a:moveTo>
                  <a:lnTo>
                    <a:pt x="433155" y="12700"/>
                  </a:lnTo>
                  <a:lnTo>
                    <a:pt x="477005" y="25400"/>
                  </a:lnTo>
                  <a:lnTo>
                    <a:pt x="514326" y="38100"/>
                  </a:lnTo>
                  <a:lnTo>
                    <a:pt x="550186" y="50800"/>
                  </a:lnTo>
                  <a:lnTo>
                    <a:pt x="589656" y="63500"/>
                  </a:lnTo>
                  <a:lnTo>
                    <a:pt x="637803" y="101600"/>
                  </a:lnTo>
                  <a:lnTo>
                    <a:pt x="647480" y="101600"/>
                  </a:lnTo>
                  <a:lnTo>
                    <a:pt x="658368" y="114300"/>
                  </a:lnTo>
                  <a:lnTo>
                    <a:pt x="670791" y="114300"/>
                  </a:lnTo>
                  <a:lnTo>
                    <a:pt x="641431" y="88900"/>
                  </a:lnTo>
                  <a:lnTo>
                    <a:pt x="593091" y="63500"/>
                  </a:lnTo>
                  <a:lnTo>
                    <a:pt x="553183" y="38100"/>
                  </a:lnTo>
                  <a:lnTo>
                    <a:pt x="516760" y="25400"/>
                  </a:lnTo>
                  <a:lnTo>
                    <a:pt x="478874" y="1270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 name="object 6">
              <a:extLst>
                <a:ext uri="{FF2B5EF4-FFF2-40B4-BE49-F238E27FC236}">
                  <a16:creationId xmlns:a16="http://schemas.microsoft.com/office/drawing/2014/main" id="{006F535E-CEC8-E4BF-AAD7-0B1645908BA3}"/>
                </a:ext>
              </a:extLst>
            </p:cNvPr>
            <p:cNvSpPr/>
            <p:nvPr/>
          </p:nvSpPr>
          <p:spPr>
            <a:xfrm>
              <a:off x="2109480" y="2388186"/>
              <a:ext cx="2237105" cy="180975"/>
            </a:xfrm>
            <a:custGeom>
              <a:avLst/>
              <a:gdLst/>
              <a:ahLst/>
              <a:cxnLst/>
              <a:rect l="l" t="t" r="r" b="b"/>
              <a:pathLst>
                <a:path w="2237104" h="180975">
                  <a:moveTo>
                    <a:pt x="2236816" y="0"/>
                  </a:moveTo>
                  <a:lnTo>
                    <a:pt x="0" y="0"/>
                  </a:lnTo>
                  <a:lnTo>
                    <a:pt x="0" y="180891"/>
                  </a:lnTo>
                  <a:lnTo>
                    <a:pt x="2236816" y="18089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7">
              <a:extLst>
                <a:ext uri="{FF2B5EF4-FFF2-40B4-BE49-F238E27FC236}">
                  <a16:creationId xmlns:a16="http://schemas.microsoft.com/office/drawing/2014/main" id="{3E90CE84-5907-B6BE-D752-317234B6FB3A}"/>
                </a:ext>
              </a:extLst>
            </p:cNvPr>
            <p:cNvSpPr/>
            <p:nvPr/>
          </p:nvSpPr>
          <p:spPr>
            <a:xfrm>
              <a:off x="2105850" y="2385059"/>
              <a:ext cx="2245360" cy="184150"/>
            </a:xfrm>
            <a:custGeom>
              <a:avLst/>
              <a:gdLst/>
              <a:ahLst/>
              <a:cxnLst/>
              <a:rect l="l" t="t" r="r" b="b"/>
              <a:pathLst>
                <a:path w="2245360" h="184150">
                  <a:moveTo>
                    <a:pt x="2245283" y="0"/>
                  </a:moveTo>
                  <a:lnTo>
                    <a:pt x="2236813" y="0"/>
                  </a:lnTo>
                  <a:lnTo>
                    <a:pt x="2236813" y="2540"/>
                  </a:lnTo>
                  <a:lnTo>
                    <a:pt x="2236813" y="3136"/>
                  </a:lnTo>
                  <a:lnTo>
                    <a:pt x="8458" y="3136"/>
                  </a:lnTo>
                  <a:lnTo>
                    <a:pt x="6502" y="5092"/>
                  </a:lnTo>
                  <a:lnTo>
                    <a:pt x="6502" y="2540"/>
                  </a:lnTo>
                  <a:lnTo>
                    <a:pt x="2236813" y="2540"/>
                  </a:lnTo>
                  <a:lnTo>
                    <a:pt x="2236813" y="0"/>
                  </a:lnTo>
                  <a:lnTo>
                    <a:pt x="0" y="0"/>
                  </a:lnTo>
                  <a:lnTo>
                    <a:pt x="0" y="2540"/>
                  </a:lnTo>
                  <a:lnTo>
                    <a:pt x="0" y="7620"/>
                  </a:lnTo>
                  <a:lnTo>
                    <a:pt x="0" y="184150"/>
                  </a:lnTo>
                  <a:lnTo>
                    <a:pt x="8458" y="184150"/>
                  </a:lnTo>
                  <a:lnTo>
                    <a:pt x="8458" y="7962"/>
                  </a:lnTo>
                  <a:lnTo>
                    <a:pt x="2236813" y="7962"/>
                  </a:lnTo>
                  <a:lnTo>
                    <a:pt x="2236813" y="184150"/>
                  </a:lnTo>
                  <a:lnTo>
                    <a:pt x="2245283" y="184150"/>
                  </a:lnTo>
                  <a:lnTo>
                    <a:pt x="2245283" y="7962"/>
                  </a:lnTo>
                  <a:lnTo>
                    <a:pt x="2245283" y="7620"/>
                  </a:lnTo>
                  <a:lnTo>
                    <a:pt x="2245283" y="3136"/>
                  </a:lnTo>
                  <a:lnTo>
                    <a:pt x="2240178" y="3136"/>
                  </a:lnTo>
                  <a:lnTo>
                    <a:pt x="2240178" y="7620"/>
                  </a:lnTo>
                  <a:lnTo>
                    <a:pt x="2238286" y="7620"/>
                  </a:lnTo>
                  <a:lnTo>
                    <a:pt x="2238286" y="5105"/>
                  </a:lnTo>
                  <a:lnTo>
                    <a:pt x="2240178" y="7620"/>
                  </a:lnTo>
                  <a:lnTo>
                    <a:pt x="2240178" y="3136"/>
                  </a:lnTo>
                  <a:lnTo>
                    <a:pt x="2238286" y="3136"/>
                  </a:lnTo>
                  <a:lnTo>
                    <a:pt x="2238286" y="2540"/>
                  </a:lnTo>
                  <a:lnTo>
                    <a:pt x="2245283" y="25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8">
              <a:extLst>
                <a:ext uri="{FF2B5EF4-FFF2-40B4-BE49-F238E27FC236}">
                  <a16:creationId xmlns:a16="http://schemas.microsoft.com/office/drawing/2014/main" id="{166FD2AA-1279-3915-168E-E2E453F1C6F8}"/>
                </a:ext>
              </a:extLst>
            </p:cNvPr>
            <p:cNvSpPr/>
            <p:nvPr/>
          </p:nvSpPr>
          <p:spPr>
            <a:xfrm>
              <a:off x="5983081" y="4076504"/>
              <a:ext cx="905510" cy="301625"/>
            </a:xfrm>
            <a:custGeom>
              <a:avLst/>
              <a:gdLst/>
              <a:ahLst/>
              <a:cxnLst/>
              <a:rect l="l" t="t" r="r" b="b"/>
              <a:pathLst>
                <a:path w="905509" h="301625">
                  <a:moveTo>
                    <a:pt x="904888" y="0"/>
                  </a:moveTo>
                  <a:lnTo>
                    <a:pt x="0" y="0"/>
                  </a:lnTo>
                  <a:lnTo>
                    <a:pt x="0" y="301485"/>
                  </a:lnTo>
                  <a:lnTo>
                    <a:pt x="904888" y="301485"/>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9">
              <a:extLst>
                <a:ext uri="{FF2B5EF4-FFF2-40B4-BE49-F238E27FC236}">
                  <a16:creationId xmlns:a16="http://schemas.microsoft.com/office/drawing/2014/main" id="{ADA2B451-A8C5-84BF-576D-A125946A583F}"/>
                </a:ext>
              </a:extLst>
            </p:cNvPr>
            <p:cNvSpPr/>
            <p:nvPr/>
          </p:nvSpPr>
          <p:spPr>
            <a:xfrm>
              <a:off x="5978233" y="4072889"/>
              <a:ext cx="915035" cy="304800"/>
            </a:xfrm>
            <a:custGeom>
              <a:avLst/>
              <a:gdLst/>
              <a:ahLst/>
              <a:cxnLst/>
              <a:rect l="l" t="t" r="r" b="b"/>
              <a:pathLst>
                <a:path w="915034" h="304800">
                  <a:moveTo>
                    <a:pt x="914565" y="0"/>
                  </a:moveTo>
                  <a:lnTo>
                    <a:pt x="8318" y="0"/>
                  </a:lnTo>
                  <a:lnTo>
                    <a:pt x="8318" y="3810"/>
                  </a:lnTo>
                  <a:lnTo>
                    <a:pt x="6413" y="6362"/>
                  </a:lnTo>
                  <a:lnTo>
                    <a:pt x="6413" y="3810"/>
                  </a:lnTo>
                  <a:lnTo>
                    <a:pt x="8318" y="3810"/>
                  </a:lnTo>
                  <a:lnTo>
                    <a:pt x="8318" y="0"/>
                  </a:lnTo>
                  <a:lnTo>
                    <a:pt x="0" y="0"/>
                  </a:lnTo>
                  <a:lnTo>
                    <a:pt x="0" y="3810"/>
                  </a:lnTo>
                  <a:lnTo>
                    <a:pt x="0" y="8890"/>
                  </a:lnTo>
                  <a:lnTo>
                    <a:pt x="0" y="63919"/>
                  </a:lnTo>
                  <a:lnTo>
                    <a:pt x="8470" y="63919"/>
                  </a:lnTo>
                  <a:lnTo>
                    <a:pt x="8470" y="8890"/>
                  </a:lnTo>
                  <a:lnTo>
                    <a:pt x="6413" y="8890"/>
                  </a:lnTo>
                  <a:lnTo>
                    <a:pt x="6413" y="8445"/>
                  </a:lnTo>
                  <a:lnTo>
                    <a:pt x="8470" y="8445"/>
                  </a:lnTo>
                  <a:lnTo>
                    <a:pt x="906106" y="8445"/>
                  </a:lnTo>
                  <a:lnTo>
                    <a:pt x="906106" y="8890"/>
                  </a:lnTo>
                  <a:lnTo>
                    <a:pt x="906106" y="304800"/>
                  </a:lnTo>
                  <a:lnTo>
                    <a:pt x="914565" y="304800"/>
                  </a:lnTo>
                  <a:lnTo>
                    <a:pt x="914565" y="8890"/>
                  </a:lnTo>
                  <a:lnTo>
                    <a:pt x="908164" y="8890"/>
                  </a:lnTo>
                  <a:lnTo>
                    <a:pt x="908164" y="6362"/>
                  </a:lnTo>
                  <a:lnTo>
                    <a:pt x="909726" y="8445"/>
                  </a:lnTo>
                  <a:lnTo>
                    <a:pt x="914565" y="8445"/>
                  </a:lnTo>
                  <a:lnTo>
                    <a:pt x="914565" y="3810"/>
                  </a:lnTo>
                  <a:lnTo>
                    <a:pt x="914565" y="3619"/>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0">
              <a:extLst>
                <a:ext uri="{FF2B5EF4-FFF2-40B4-BE49-F238E27FC236}">
                  <a16:creationId xmlns:a16="http://schemas.microsoft.com/office/drawing/2014/main" id="{DBF051B4-F76C-C1D2-60CC-2AAF2C06AB8D}"/>
                </a:ext>
              </a:extLst>
            </p:cNvPr>
            <p:cNvSpPr/>
            <p:nvPr/>
          </p:nvSpPr>
          <p:spPr>
            <a:xfrm>
              <a:off x="5922594" y="4136801"/>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1">
              <a:extLst>
                <a:ext uri="{FF2B5EF4-FFF2-40B4-BE49-F238E27FC236}">
                  <a16:creationId xmlns:a16="http://schemas.microsoft.com/office/drawing/2014/main" id="{DC191F97-3009-9842-66AA-8307C863EFD2}"/>
                </a:ext>
              </a:extLst>
            </p:cNvPr>
            <p:cNvSpPr/>
            <p:nvPr/>
          </p:nvSpPr>
          <p:spPr>
            <a:xfrm>
              <a:off x="5917755" y="4132579"/>
              <a:ext cx="915035" cy="245110"/>
            </a:xfrm>
            <a:custGeom>
              <a:avLst/>
              <a:gdLst/>
              <a:ahLst/>
              <a:cxnLst/>
              <a:rect l="l" t="t" r="r" b="b"/>
              <a:pathLst>
                <a:path w="915034" h="245110">
                  <a:moveTo>
                    <a:pt x="914565" y="0"/>
                  </a:moveTo>
                  <a:lnTo>
                    <a:pt x="906094" y="0"/>
                  </a:lnTo>
                  <a:lnTo>
                    <a:pt x="906094" y="3810"/>
                  </a:lnTo>
                  <a:lnTo>
                    <a:pt x="906094" y="4229"/>
                  </a:lnTo>
                  <a:lnTo>
                    <a:pt x="8458" y="4229"/>
                  </a:lnTo>
                  <a:lnTo>
                    <a:pt x="6858" y="6362"/>
                  </a:lnTo>
                  <a:lnTo>
                    <a:pt x="6858" y="3810"/>
                  </a:lnTo>
                  <a:lnTo>
                    <a:pt x="906094" y="3810"/>
                  </a:lnTo>
                  <a:lnTo>
                    <a:pt x="906094" y="0"/>
                  </a:lnTo>
                  <a:lnTo>
                    <a:pt x="0" y="0"/>
                  </a:lnTo>
                  <a:lnTo>
                    <a:pt x="0" y="3810"/>
                  </a:lnTo>
                  <a:lnTo>
                    <a:pt x="0" y="8890"/>
                  </a:lnTo>
                  <a:lnTo>
                    <a:pt x="0" y="64528"/>
                  </a:lnTo>
                  <a:lnTo>
                    <a:pt x="8458" y="64528"/>
                  </a:lnTo>
                  <a:lnTo>
                    <a:pt x="8458" y="9055"/>
                  </a:lnTo>
                  <a:lnTo>
                    <a:pt x="906094" y="9055"/>
                  </a:lnTo>
                  <a:lnTo>
                    <a:pt x="906094" y="245110"/>
                  </a:lnTo>
                  <a:lnTo>
                    <a:pt x="914565" y="245110"/>
                  </a:lnTo>
                  <a:lnTo>
                    <a:pt x="914565" y="9055"/>
                  </a:lnTo>
                  <a:lnTo>
                    <a:pt x="914565" y="8890"/>
                  </a:lnTo>
                  <a:lnTo>
                    <a:pt x="914565" y="4229"/>
                  </a:lnTo>
                  <a:lnTo>
                    <a:pt x="909599" y="4229"/>
                  </a:lnTo>
                  <a:lnTo>
                    <a:pt x="909599" y="8890"/>
                  </a:lnTo>
                  <a:lnTo>
                    <a:pt x="907694" y="8890"/>
                  </a:lnTo>
                  <a:lnTo>
                    <a:pt x="907694" y="6362"/>
                  </a:lnTo>
                  <a:lnTo>
                    <a:pt x="909599" y="8890"/>
                  </a:lnTo>
                  <a:lnTo>
                    <a:pt x="909599" y="4229"/>
                  </a:lnTo>
                  <a:lnTo>
                    <a:pt x="907694" y="4229"/>
                  </a:lnTo>
                  <a:lnTo>
                    <a:pt x="907694" y="3810"/>
                  </a:lnTo>
                  <a:lnTo>
                    <a:pt x="914565" y="381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2">
              <a:extLst>
                <a:ext uri="{FF2B5EF4-FFF2-40B4-BE49-F238E27FC236}">
                  <a16:creationId xmlns:a16="http://schemas.microsoft.com/office/drawing/2014/main" id="{E418CE0F-ECF3-7353-091B-DA9CAA90641E}"/>
                </a:ext>
              </a:extLst>
            </p:cNvPr>
            <p:cNvSpPr/>
            <p:nvPr/>
          </p:nvSpPr>
          <p:spPr>
            <a:xfrm>
              <a:off x="5983081" y="2629375"/>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3">
              <a:extLst>
                <a:ext uri="{FF2B5EF4-FFF2-40B4-BE49-F238E27FC236}">
                  <a16:creationId xmlns:a16="http://schemas.microsoft.com/office/drawing/2014/main" id="{3BF29F89-5A0E-BF6A-ABCE-C03DA901F0A2}"/>
                </a:ext>
              </a:extLst>
            </p:cNvPr>
            <p:cNvSpPr/>
            <p:nvPr/>
          </p:nvSpPr>
          <p:spPr>
            <a:xfrm>
              <a:off x="5978242" y="2625758"/>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4">
              <a:extLst>
                <a:ext uri="{FF2B5EF4-FFF2-40B4-BE49-F238E27FC236}">
                  <a16:creationId xmlns:a16="http://schemas.microsoft.com/office/drawing/2014/main" id="{78531317-1349-397F-4D98-DD5FE92405C0}"/>
                </a:ext>
              </a:extLst>
            </p:cNvPr>
            <p:cNvSpPr/>
            <p:nvPr/>
          </p:nvSpPr>
          <p:spPr>
            <a:xfrm>
              <a:off x="5922594" y="2689672"/>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5">
              <a:extLst>
                <a:ext uri="{FF2B5EF4-FFF2-40B4-BE49-F238E27FC236}">
                  <a16:creationId xmlns:a16="http://schemas.microsoft.com/office/drawing/2014/main" id="{FB9B5955-558F-B325-1870-4EB535D8C3D4}"/>
                </a:ext>
              </a:extLst>
            </p:cNvPr>
            <p:cNvSpPr/>
            <p:nvPr/>
          </p:nvSpPr>
          <p:spPr>
            <a:xfrm>
              <a:off x="5917755" y="2686055"/>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8" y="422079"/>
                  </a:lnTo>
                  <a:lnTo>
                    <a:pt x="8468" y="422079"/>
                  </a:lnTo>
                  <a:lnTo>
                    <a:pt x="8468" y="8440"/>
                  </a:lnTo>
                  <a:lnTo>
                    <a:pt x="4838" y="8440"/>
                  </a:lnTo>
                  <a:lnTo>
                    <a:pt x="8468" y="3616"/>
                  </a:lnTo>
                  <a:lnTo>
                    <a:pt x="914566" y="3616"/>
                  </a:lnTo>
                  <a:lnTo>
                    <a:pt x="914566" y="0"/>
                  </a:lnTo>
                  <a:close/>
                </a:path>
                <a:path w="915034" h="430530">
                  <a:moveTo>
                    <a:pt x="8468" y="422079"/>
                  </a:moveTo>
                  <a:lnTo>
                    <a:pt x="4838" y="422079"/>
                  </a:lnTo>
                  <a:lnTo>
                    <a:pt x="8468" y="425696"/>
                  </a:lnTo>
                  <a:lnTo>
                    <a:pt x="8468" y="422079"/>
                  </a:lnTo>
                  <a:close/>
                </a:path>
                <a:path w="915034" h="430530">
                  <a:moveTo>
                    <a:pt x="906098" y="422079"/>
                  </a:moveTo>
                  <a:lnTo>
                    <a:pt x="8468" y="422079"/>
                  </a:lnTo>
                  <a:lnTo>
                    <a:pt x="8468" y="425696"/>
                  </a:lnTo>
                  <a:lnTo>
                    <a:pt x="906098" y="425696"/>
                  </a:lnTo>
                  <a:lnTo>
                    <a:pt x="906098" y="422079"/>
                  </a:lnTo>
                  <a:close/>
                </a:path>
                <a:path w="915034" h="430530">
                  <a:moveTo>
                    <a:pt x="906098" y="3616"/>
                  </a:moveTo>
                  <a:lnTo>
                    <a:pt x="906098" y="425696"/>
                  </a:lnTo>
                  <a:lnTo>
                    <a:pt x="909726" y="422079"/>
                  </a:lnTo>
                  <a:lnTo>
                    <a:pt x="914566" y="422079"/>
                  </a:lnTo>
                  <a:lnTo>
                    <a:pt x="914566" y="8440"/>
                  </a:lnTo>
                  <a:lnTo>
                    <a:pt x="909726" y="8440"/>
                  </a:lnTo>
                  <a:lnTo>
                    <a:pt x="906098" y="3616"/>
                  </a:lnTo>
                  <a:close/>
                </a:path>
                <a:path w="915034" h="430530">
                  <a:moveTo>
                    <a:pt x="914566" y="422079"/>
                  </a:moveTo>
                  <a:lnTo>
                    <a:pt x="909726" y="422079"/>
                  </a:lnTo>
                  <a:lnTo>
                    <a:pt x="906098" y="425696"/>
                  </a:lnTo>
                  <a:lnTo>
                    <a:pt x="914566" y="425696"/>
                  </a:lnTo>
                  <a:lnTo>
                    <a:pt x="914566" y="422079"/>
                  </a:lnTo>
                  <a:close/>
                </a:path>
                <a:path w="915034" h="430530">
                  <a:moveTo>
                    <a:pt x="8468" y="3616"/>
                  </a:moveTo>
                  <a:lnTo>
                    <a:pt x="4838" y="8440"/>
                  </a:lnTo>
                  <a:lnTo>
                    <a:pt x="8468" y="8440"/>
                  </a:lnTo>
                  <a:lnTo>
                    <a:pt x="8468" y="3616"/>
                  </a:lnTo>
                  <a:close/>
                </a:path>
                <a:path w="915034" h="430530">
                  <a:moveTo>
                    <a:pt x="906098" y="3616"/>
                  </a:moveTo>
                  <a:lnTo>
                    <a:pt x="8468" y="3616"/>
                  </a:lnTo>
                  <a:lnTo>
                    <a:pt x="8468" y="8440"/>
                  </a:lnTo>
                  <a:lnTo>
                    <a:pt x="906098" y="8440"/>
                  </a:lnTo>
                  <a:lnTo>
                    <a:pt x="906098" y="3616"/>
                  </a:lnTo>
                  <a:close/>
                </a:path>
                <a:path w="915034" h="430530">
                  <a:moveTo>
                    <a:pt x="914566" y="3616"/>
                  </a:moveTo>
                  <a:lnTo>
                    <a:pt x="906098" y="3616"/>
                  </a:lnTo>
                  <a:lnTo>
                    <a:pt x="909726"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7" name="object 16">
              <a:extLst>
                <a:ext uri="{FF2B5EF4-FFF2-40B4-BE49-F238E27FC236}">
                  <a16:creationId xmlns:a16="http://schemas.microsoft.com/office/drawing/2014/main" id="{B7DF3B18-04CC-E86F-78B5-1C22D37A2211}"/>
                </a:ext>
              </a:extLst>
            </p:cNvPr>
            <p:cNvSpPr/>
            <p:nvPr/>
          </p:nvSpPr>
          <p:spPr>
            <a:xfrm>
              <a:off x="4891892" y="2629375"/>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8" name="object 17">
              <a:extLst>
                <a:ext uri="{FF2B5EF4-FFF2-40B4-BE49-F238E27FC236}">
                  <a16:creationId xmlns:a16="http://schemas.microsoft.com/office/drawing/2014/main" id="{314D2228-1ECC-5097-FC08-4420FB156E30}"/>
                </a:ext>
              </a:extLst>
            </p:cNvPr>
            <p:cNvSpPr/>
            <p:nvPr/>
          </p:nvSpPr>
          <p:spPr>
            <a:xfrm>
              <a:off x="4888262" y="2625758"/>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9" y="482376"/>
                  </a:lnTo>
                  <a:lnTo>
                    <a:pt x="8468" y="482376"/>
                  </a:lnTo>
                  <a:lnTo>
                    <a:pt x="8468" y="8440"/>
                  </a:lnTo>
                  <a:lnTo>
                    <a:pt x="3629" y="8440"/>
                  </a:lnTo>
                  <a:lnTo>
                    <a:pt x="8468" y="3616"/>
                  </a:lnTo>
                  <a:lnTo>
                    <a:pt x="673827" y="3616"/>
                  </a:lnTo>
                  <a:lnTo>
                    <a:pt x="673827" y="0"/>
                  </a:lnTo>
                  <a:close/>
                </a:path>
                <a:path w="674370" h="490855">
                  <a:moveTo>
                    <a:pt x="8468" y="482376"/>
                  </a:moveTo>
                  <a:lnTo>
                    <a:pt x="3629"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9"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9" name="object 18">
              <a:extLst>
                <a:ext uri="{FF2B5EF4-FFF2-40B4-BE49-F238E27FC236}">
                  <a16:creationId xmlns:a16="http://schemas.microsoft.com/office/drawing/2014/main" id="{099687BD-C944-5AB0-5AD0-7EB691F15DB2}"/>
                </a:ext>
              </a:extLst>
            </p:cNvPr>
            <p:cNvSpPr/>
            <p:nvPr/>
          </p:nvSpPr>
          <p:spPr>
            <a:xfrm>
              <a:off x="4831405" y="2689672"/>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9">
              <a:extLst>
                <a:ext uri="{FF2B5EF4-FFF2-40B4-BE49-F238E27FC236}">
                  <a16:creationId xmlns:a16="http://schemas.microsoft.com/office/drawing/2014/main" id="{5237F7E8-B8D8-FF5E-C469-615C44009468}"/>
                </a:ext>
              </a:extLst>
            </p:cNvPr>
            <p:cNvSpPr/>
            <p:nvPr/>
          </p:nvSpPr>
          <p:spPr>
            <a:xfrm>
              <a:off x="4827776" y="2686055"/>
              <a:ext cx="674370" cy="490855"/>
            </a:xfrm>
            <a:custGeom>
              <a:avLst/>
              <a:gdLst/>
              <a:ahLst/>
              <a:cxnLst/>
              <a:rect l="l" t="t" r="r" b="b"/>
              <a:pathLst>
                <a:path w="674370" h="490855">
                  <a:moveTo>
                    <a:pt x="673826" y="0"/>
                  </a:moveTo>
                  <a:lnTo>
                    <a:pt x="0" y="0"/>
                  </a:lnTo>
                  <a:lnTo>
                    <a:pt x="0" y="490816"/>
                  </a:lnTo>
                  <a:lnTo>
                    <a:pt x="673826" y="490816"/>
                  </a:lnTo>
                  <a:lnTo>
                    <a:pt x="673826" y="485993"/>
                  </a:lnTo>
                  <a:lnTo>
                    <a:pt x="8467" y="485993"/>
                  </a:lnTo>
                  <a:lnTo>
                    <a:pt x="3628" y="482376"/>
                  </a:lnTo>
                  <a:lnTo>
                    <a:pt x="8467" y="482376"/>
                  </a:lnTo>
                  <a:lnTo>
                    <a:pt x="8467" y="8440"/>
                  </a:lnTo>
                  <a:lnTo>
                    <a:pt x="3628" y="8440"/>
                  </a:lnTo>
                  <a:lnTo>
                    <a:pt x="8467" y="3616"/>
                  </a:lnTo>
                  <a:lnTo>
                    <a:pt x="673826" y="3616"/>
                  </a:lnTo>
                  <a:lnTo>
                    <a:pt x="673826" y="0"/>
                  </a:lnTo>
                  <a:close/>
                </a:path>
                <a:path w="674370" h="490855">
                  <a:moveTo>
                    <a:pt x="8467" y="482376"/>
                  </a:moveTo>
                  <a:lnTo>
                    <a:pt x="3628" y="482376"/>
                  </a:lnTo>
                  <a:lnTo>
                    <a:pt x="8467" y="485993"/>
                  </a:lnTo>
                  <a:lnTo>
                    <a:pt x="8467" y="482376"/>
                  </a:lnTo>
                  <a:close/>
                </a:path>
                <a:path w="674370" h="490855">
                  <a:moveTo>
                    <a:pt x="665359" y="482376"/>
                  </a:moveTo>
                  <a:lnTo>
                    <a:pt x="8467" y="482376"/>
                  </a:lnTo>
                  <a:lnTo>
                    <a:pt x="8467" y="485993"/>
                  </a:lnTo>
                  <a:lnTo>
                    <a:pt x="665359" y="485993"/>
                  </a:lnTo>
                  <a:lnTo>
                    <a:pt x="665359" y="482376"/>
                  </a:lnTo>
                  <a:close/>
                </a:path>
                <a:path w="674370" h="490855">
                  <a:moveTo>
                    <a:pt x="665359" y="3616"/>
                  </a:moveTo>
                  <a:lnTo>
                    <a:pt x="665359" y="485993"/>
                  </a:lnTo>
                  <a:lnTo>
                    <a:pt x="668987" y="482376"/>
                  </a:lnTo>
                  <a:lnTo>
                    <a:pt x="673826" y="482376"/>
                  </a:lnTo>
                  <a:lnTo>
                    <a:pt x="673826" y="8440"/>
                  </a:lnTo>
                  <a:lnTo>
                    <a:pt x="668987" y="8440"/>
                  </a:lnTo>
                  <a:lnTo>
                    <a:pt x="665359" y="3616"/>
                  </a:lnTo>
                  <a:close/>
                </a:path>
                <a:path w="674370" h="490855">
                  <a:moveTo>
                    <a:pt x="673826" y="482376"/>
                  </a:moveTo>
                  <a:lnTo>
                    <a:pt x="668987" y="482376"/>
                  </a:lnTo>
                  <a:lnTo>
                    <a:pt x="665359" y="485993"/>
                  </a:lnTo>
                  <a:lnTo>
                    <a:pt x="673826" y="485993"/>
                  </a:lnTo>
                  <a:lnTo>
                    <a:pt x="673826" y="482376"/>
                  </a:lnTo>
                  <a:close/>
                </a:path>
                <a:path w="674370" h="490855">
                  <a:moveTo>
                    <a:pt x="8467" y="3616"/>
                  </a:moveTo>
                  <a:lnTo>
                    <a:pt x="3628" y="8440"/>
                  </a:lnTo>
                  <a:lnTo>
                    <a:pt x="8467" y="8440"/>
                  </a:lnTo>
                  <a:lnTo>
                    <a:pt x="8467" y="3616"/>
                  </a:lnTo>
                  <a:close/>
                </a:path>
                <a:path w="674370" h="490855">
                  <a:moveTo>
                    <a:pt x="665359" y="3616"/>
                  </a:moveTo>
                  <a:lnTo>
                    <a:pt x="8467" y="3616"/>
                  </a:lnTo>
                  <a:lnTo>
                    <a:pt x="8467" y="8440"/>
                  </a:lnTo>
                  <a:lnTo>
                    <a:pt x="665359" y="8440"/>
                  </a:lnTo>
                  <a:lnTo>
                    <a:pt x="665359" y="3616"/>
                  </a:lnTo>
                  <a:close/>
                </a:path>
                <a:path w="674370" h="490855">
                  <a:moveTo>
                    <a:pt x="673826" y="3616"/>
                  </a:moveTo>
                  <a:lnTo>
                    <a:pt x="665359" y="3616"/>
                  </a:lnTo>
                  <a:lnTo>
                    <a:pt x="668987" y="8440"/>
                  </a:lnTo>
                  <a:lnTo>
                    <a:pt x="673826" y="8440"/>
                  </a:lnTo>
                  <a:lnTo>
                    <a:pt x="67382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20">
              <a:extLst>
                <a:ext uri="{FF2B5EF4-FFF2-40B4-BE49-F238E27FC236}">
                  <a16:creationId xmlns:a16="http://schemas.microsoft.com/office/drawing/2014/main" id="{6CB5DA16-C92F-371D-0A01-71F8EA17FD15}"/>
                </a:ext>
              </a:extLst>
            </p:cNvPr>
            <p:cNvSpPr/>
            <p:nvPr/>
          </p:nvSpPr>
          <p:spPr>
            <a:xfrm>
              <a:off x="4891892" y="4016207"/>
              <a:ext cx="665480" cy="361950"/>
            </a:xfrm>
            <a:custGeom>
              <a:avLst/>
              <a:gdLst/>
              <a:ahLst/>
              <a:cxnLst/>
              <a:rect l="l" t="t" r="r" b="b"/>
              <a:pathLst>
                <a:path w="665479" h="361950">
                  <a:moveTo>
                    <a:pt x="665359" y="0"/>
                  </a:moveTo>
                  <a:lnTo>
                    <a:pt x="0" y="0"/>
                  </a:lnTo>
                  <a:lnTo>
                    <a:pt x="0" y="361782"/>
                  </a:lnTo>
                  <a:lnTo>
                    <a:pt x="665359" y="361782"/>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21">
              <a:extLst>
                <a:ext uri="{FF2B5EF4-FFF2-40B4-BE49-F238E27FC236}">
                  <a16:creationId xmlns:a16="http://schemas.microsoft.com/office/drawing/2014/main" id="{05D74F79-3534-8E20-5763-59E83A778FB7}"/>
                </a:ext>
              </a:extLst>
            </p:cNvPr>
            <p:cNvSpPr/>
            <p:nvPr/>
          </p:nvSpPr>
          <p:spPr>
            <a:xfrm>
              <a:off x="4888255" y="4013199"/>
              <a:ext cx="674370" cy="364490"/>
            </a:xfrm>
            <a:custGeom>
              <a:avLst/>
              <a:gdLst/>
              <a:ahLst/>
              <a:cxnLst/>
              <a:rect l="l" t="t" r="r" b="b"/>
              <a:pathLst>
                <a:path w="674370" h="364489">
                  <a:moveTo>
                    <a:pt x="673823" y="0"/>
                  </a:moveTo>
                  <a:lnTo>
                    <a:pt x="665365" y="0"/>
                  </a:lnTo>
                  <a:lnTo>
                    <a:pt x="665365" y="2540"/>
                  </a:lnTo>
                  <a:lnTo>
                    <a:pt x="665365" y="3009"/>
                  </a:lnTo>
                  <a:lnTo>
                    <a:pt x="8470" y="3009"/>
                  </a:lnTo>
                  <a:lnTo>
                    <a:pt x="6388" y="5092"/>
                  </a:lnTo>
                  <a:lnTo>
                    <a:pt x="6388" y="2540"/>
                  </a:lnTo>
                  <a:lnTo>
                    <a:pt x="665365" y="2540"/>
                  </a:lnTo>
                  <a:lnTo>
                    <a:pt x="665365" y="0"/>
                  </a:lnTo>
                  <a:lnTo>
                    <a:pt x="0" y="0"/>
                  </a:lnTo>
                  <a:lnTo>
                    <a:pt x="0" y="2540"/>
                  </a:lnTo>
                  <a:lnTo>
                    <a:pt x="0" y="7620"/>
                  </a:lnTo>
                  <a:lnTo>
                    <a:pt x="0" y="63309"/>
                  </a:lnTo>
                  <a:lnTo>
                    <a:pt x="8470" y="63309"/>
                  </a:lnTo>
                  <a:lnTo>
                    <a:pt x="8470" y="7835"/>
                  </a:lnTo>
                  <a:lnTo>
                    <a:pt x="665365" y="7835"/>
                  </a:lnTo>
                  <a:lnTo>
                    <a:pt x="665365" y="364490"/>
                  </a:lnTo>
                  <a:lnTo>
                    <a:pt x="673823" y="364490"/>
                  </a:lnTo>
                  <a:lnTo>
                    <a:pt x="673823" y="7835"/>
                  </a:lnTo>
                  <a:lnTo>
                    <a:pt x="673823" y="7620"/>
                  </a:lnTo>
                  <a:lnTo>
                    <a:pt x="673823" y="3009"/>
                  </a:lnTo>
                  <a:lnTo>
                    <a:pt x="668820" y="3009"/>
                  </a:lnTo>
                  <a:lnTo>
                    <a:pt x="668820" y="7620"/>
                  </a:lnTo>
                  <a:lnTo>
                    <a:pt x="666915" y="7620"/>
                  </a:lnTo>
                  <a:lnTo>
                    <a:pt x="666915" y="5080"/>
                  </a:lnTo>
                  <a:lnTo>
                    <a:pt x="668820" y="7620"/>
                  </a:lnTo>
                  <a:lnTo>
                    <a:pt x="668820" y="3009"/>
                  </a:lnTo>
                  <a:lnTo>
                    <a:pt x="666915" y="3009"/>
                  </a:lnTo>
                  <a:lnTo>
                    <a:pt x="666915" y="2540"/>
                  </a:lnTo>
                  <a:lnTo>
                    <a:pt x="673823" y="254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22">
              <a:extLst>
                <a:ext uri="{FF2B5EF4-FFF2-40B4-BE49-F238E27FC236}">
                  <a16:creationId xmlns:a16="http://schemas.microsoft.com/office/drawing/2014/main" id="{BBB7C9D5-9A57-32B2-7C4C-382277825F77}"/>
                </a:ext>
              </a:extLst>
            </p:cNvPr>
            <p:cNvSpPr/>
            <p:nvPr/>
          </p:nvSpPr>
          <p:spPr>
            <a:xfrm>
              <a:off x="4831405" y="4076504"/>
              <a:ext cx="665480" cy="301625"/>
            </a:xfrm>
            <a:custGeom>
              <a:avLst/>
              <a:gdLst/>
              <a:ahLst/>
              <a:cxnLst/>
              <a:rect l="l" t="t" r="r" b="b"/>
              <a:pathLst>
                <a:path w="665479" h="301625">
                  <a:moveTo>
                    <a:pt x="665359" y="0"/>
                  </a:moveTo>
                  <a:lnTo>
                    <a:pt x="0" y="0"/>
                  </a:lnTo>
                  <a:lnTo>
                    <a:pt x="0" y="301485"/>
                  </a:lnTo>
                  <a:lnTo>
                    <a:pt x="665359" y="301485"/>
                  </a:lnTo>
                  <a:lnTo>
                    <a:pt x="665359" y="0"/>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23">
              <a:extLst>
                <a:ext uri="{FF2B5EF4-FFF2-40B4-BE49-F238E27FC236}">
                  <a16:creationId xmlns:a16="http://schemas.microsoft.com/office/drawing/2014/main" id="{D4F4B961-344B-4217-2717-601C0B384C96}"/>
                </a:ext>
              </a:extLst>
            </p:cNvPr>
            <p:cNvSpPr/>
            <p:nvPr/>
          </p:nvSpPr>
          <p:spPr>
            <a:xfrm>
              <a:off x="4827765" y="4072889"/>
              <a:ext cx="674370" cy="304800"/>
            </a:xfrm>
            <a:custGeom>
              <a:avLst/>
              <a:gdLst/>
              <a:ahLst/>
              <a:cxnLst/>
              <a:rect l="l" t="t" r="r" b="b"/>
              <a:pathLst>
                <a:path w="674370" h="304800">
                  <a:moveTo>
                    <a:pt x="673836" y="0"/>
                  </a:moveTo>
                  <a:lnTo>
                    <a:pt x="8267" y="0"/>
                  </a:lnTo>
                  <a:lnTo>
                    <a:pt x="8267" y="3810"/>
                  </a:lnTo>
                  <a:lnTo>
                    <a:pt x="5727" y="6362"/>
                  </a:lnTo>
                  <a:lnTo>
                    <a:pt x="5727" y="3810"/>
                  </a:lnTo>
                  <a:lnTo>
                    <a:pt x="8267" y="3810"/>
                  </a:lnTo>
                  <a:lnTo>
                    <a:pt x="8267" y="0"/>
                  </a:lnTo>
                  <a:lnTo>
                    <a:pt x="0" y="0"/>
                  </a:lnTo>
                  <a:lnTo>
                    <a:pt x="0" y="3810"/>
                  </a:lnTo>
                  <a:lnTo>
                    <a:pt x="0" y="8890"/>
                  </a:lnTo>
                  <a:lnTo>
                    <a:pt x="0" y="63919"/>
                  </a:lnTo>
                  <a:lnTo>
                    <a:pt x="8470" y="63919"/>
                  </a:lnTo>
                  <a:lnTo>
                    <a:pt x="8470" y="8890"/>
                  </a:lnTo>
                  <a:lnTo>
                    <a:pt x="5727" y="8890"/>
                  </a:lnTo>
                  <a:lnTo>
                    <a:pt x="5727" y="8445"/>
                  </a:lnTo>
                  <a:lnTo>
                    <a:pt x="8470" y="8445"/>
                  </a:lnTo>
                  <a:lnTo>
                    <a:pt x="665365" y="8445"/>
                  </a:lnTo>
                  <a:lnTo>
                    <a:pt x="665365" y="8890"/>
                  </a:lnTo>
                  <a:lnTo>
                    <a:pt x="665365" y="304800"/>
                  </a:lnTo>
                  <a:lnTo>
                    <a:pt x="673836" y="304800"/>
                  </a:lnTo>
                  <a:lnTo>
                    <a:pt x="673836" y="8890"/>
                  </a:lnTo>
                  <a:lnTo>
                    <a:pt x="667423" y="8890"/>
                  </a:lnTo>
                  <a:lnTo>
                    <a:pt x="667423" y="6362"/>
                  </a:lnTo>
                  <a:lnTo>
                    <a:pt x="668997" y="8445"/>
                  </a:lnTo>
                  <a:lnTo>
                    <a:pt x="673836" y="8445"/>
                  </a:lnTo>
                  <a:lnTo>
                    <a:pt x="673836" y="3810"/>
                  </a:lnTo>
                  <a:lnTo>
                    <a:pt x="673836" y="3619"/>
                  </a:lnTo>
                  <a:lnTo>
                    <a:pt x="67383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24">
              <a:extLst>
                <a:ext uri="{FF2B5EF4-FFF2-40B4-BE49-F238E27FC236}">
                  <a16:creationId xmlns:a16="http://schemas.microsoft.com/office/drawing/2014/main" id="{50EC270F-2145-255D-3EF8-AA55AC504E7F}"/>
                </a:ext>
              </a:extLst>
            </p:cNvPr>
            <p:cNvSpPr/>
            <p:nvPr/>
          </p:nvSpPr>
          <p:spPr>
            <a:xfrm>
              <a:off x="4770917" y="4136801"/>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25">
              <a:extLst>
                <a:ext uri="{FF2B5EF4-FFF2-40B4-BE49-F238E27FC236}">
                  <a16:creationId xmlns:a16="http://schemas.microsoft.com/office/drawing/2014/main" id="{06856063-2AC1-117A-B692-C35F4DC91706}"/>
                </a:ext>
              </a:extLst>
            </p:cNvPr>
            <p:cNvSpPr/>
            <p:nvPr/>
          </p:nvSpPr>
          <p:spPr>
            <a:xfrm>
              <a:off x="4767288" y="4132579"/>
              <a:ext cx="674370" cy="245110"/>
            </a:xfrm>
            <a:custGeom>
              <a:avLst/>
              <a:gdLst/>
              <a:ahLst/>
              <a:cxnLst/>
              <a:rect l="l" t="t" r="r" b="b"/>
              <a:pathLst>
                <a:path w="674370" h="245110">
                  <a:moveTo>
                    <a:pt x="673823" y="0"/>
                  </a:moveTo>
                  <a:lnTo>
                    <a:pt x="665353" y="0"/>
                  </a:lnTo>
                  <a:lnTo>
                    <a:pt x="665353" y="3810"/>
                  </a:lnTo>
                  <a:lnTo>
                    <a:pt x="665353" y="4229"/>
                  </a:lnTo>
                  <a:lnTo>
                    <a:pt x="8458" y="4229"/>
                  </a:lnTo>
                  <a:lnTo>
                    <a:pt x="6324" y="6362"/>
                  </a:lnTo>
                  <a:lnTo>
                    <a:pt x="6324" y="3810"/>
                  </a:lnTo>
                  <a:lnTo>
                    <a:pt x="665353" y="3810"/>
                  </a:lnTo>
                  <a:lnTo>
                    <a:pt x="665353" y="0"/>
                  </a:lnTo>
                  <a:lnTo>
                    <a:pt x="0" y="0"/>
                  </a:lnTo>
                  <a:lnTo>
                    <a:pt x="0" y="3810"/>
                  </a:lnTo>
                  <a:lnTo>
                    <a:pt x="0" y="8890"/>
                  </a:lnTo>
                  <a:lnTo>
                    <a:pt x="0" y="245110"/>
                  </a:lnTo>
                  <a:lnTo>
                    <a:pt x="8458" y="245110"/>
                  </a:lnTo>
                  <a:lnTo>
                    <a:pt x="8458" y="9055"/>
                  </a:lnTo>
                  <a:lnTo>
                    <a:pt x="665353" y="9055"/>
                  </a:lnTo>
                  <a:lnTo>
                    <a:pt x="665353" y="245110"/>
                  </a:lnTo>
                  <a:lnTo>
                    <a:pt x="673823" y="245110"/>
                  </a:lnTo>
                  <a:lnTo>
                    <a:pt x="673823" y="9055"/>
                  </a:lnTo>
                  <a:lnTo>
                    <a:pt x="673823" y="8890"/>
                  </a:lnTo>
                  <a:lnTo>
                    <a:pt x="673823" y="4229"/>
                  </a:lnTo>
                  <a:lnTo>
                    <a:pt x="668858" y="4229"/>
                  </a:lnTo>
                  <a:lnTo>
                    <a:pt x="668858" y="8890"/>
                  </a:lnTo>
                  <a:lnTo>
                    <a:pt x="666953" y="8890"/>
                  </a:lnTo>
                  <a:lnTo>
                    <a:pt x="666953" y="6362"/>
                  </a:lnTo>
                  <a:lnTo>
                    <a:pt x="668858" y="8890"/>
                  </a:lnTo>
                  <a:lnTo>
                    <a:pt x="668858" y="4229"/>
                  </a:lnTo>
                  <a:lnTo>
                    <a:pt x="666953" y="4229"/>
                  </a:lnTo>
                  <a:lnTo>
                    <a:pt x="666953" y="3810"/>
                  </a:lnTo>
                  <a:lnTo>
                    <a:pt x="673823" y="381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26">
              <a:extLst>
                <a:ext uri="{FF2B5EF4-FFF2-40B4-BE49-F238E27FC236}">
                  <a16:creationId xmlns:a16="http://schemas.microsoft.com/office/drawing/2014/main" id="{477FA652-A22F-3173-D5B0-9959E250BD44}"/>
                </a:ext>
              </a:extLst>
            </p:cNvPr>
            <p:cNvSpPr/>
            <p:nvPr/>
          </p:nvSpPr>
          <p:spPr>
            <a:xfrm>
              <a:off x="6873049" y="4317692"/>
              <a:ext cx="497840" cy="60325"/>
            </a:xfrm>
            <a:custGeom>
              <a:avLst/>
              <a:gdLst/>
              <a:ahLst/>
              <a:cxnLst/>
              <a:rect l="l" t="t" r="r" b="b"/>
              <a:pathLst>
                <a:path w="497840" h="60325">
                  <a:moveTo>
                    <a:pt x="91134" y="0"/>
                  </a:moveTo>
                  <a:lnTo>
                    <a:pt x="0" y="60297"/>
                  </a:lnTo>
                  <a:lnTo>
                    <a:pt x="497609" y="60297"/>
                  </a:lnTo>
                  <a:lnTo>
                    <a:pt x="497609" y="45825"/>
                  </a:lnTo>
                  <a:lnTo>
                    <a:pt x="91134" y="45825"/>
                  </a:lnTo>
                  <a:lnTo>
                    <a:pt x="91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27">
              <a:extLst>
                <a:ext uri="{FF2B5EF4-FFF2-40B4-BE49-F238E27FC236}">
                  <a16:creationId xmlns:a16="http://schemas.microsoft.com/office/drawing/2014/main" id="{E85AD7FE-3D8C-DA3C-6941-F273E132BA80}"/>
                </a:ext>
              </a:extLst>
            </p:cNvPr>
            <p:cNvSpPr/>
            <p:nvPr/>
          </p:nvSpPr>
          <p:spPr>
            <a:xfrm>
              <a:off x="6867178" y="4311663"/>
              <a:ext cx="508634" cy="66675"/>
            </a:xfrm>
            <a:custGeom>
              <a:avLst/>
              <a:gdLst/>
              <a:ahLst/>
              <a:cxnLst/>
              <a:rect l="l" t="t" r="r" b="b"/>
              <a:pathLst>
                <a:path w="508634" h="66675">
                  <a:moveTo>
                    <a:pt x="100635" y="0"/>
                  </a:moveTo>
                  <a:lnTo>
                    <a:pt x="0" y="66325"/>
                  </a:lnTo>
                  <a:lnTo>
                    <a:pt x="13308" y="66325"/>
                  </a:lnTo>
                  <a:lnTo>
                    <a:pt x="93376" y="12876"/>
                  </a:lnTo>
                  <a:lnTo>
                    <a:pt x="93376" y="6028"/>
                  </a:lnTo>
                  <a:lnTo>
                    <a:pt x="100635" y="6028"/>
                  </a:lnTo>
                  <a:lnTo>
                    <a:pt x="100635" y="0"/>
                  </a:lnTo>
                  <a:close/>
                </a:path>
                <a:path w="508634" h="66675">
                  <a:moveTo>
                    <a:pt x="499850" y="51854"/>
                  </a:moveTo>
                  <a:lnTo>
                    <a:pt x="499850" y="66325"/>
                  </a:lnTo>
                  <a:lnTo>
                    <a:pt x="508319" y="66325"/>
                  </a:lnTo>
                  <a:lnTo>
                    <a:pt x="508319" y="55471"/>
                  </a:lnTo>
                  <a:lnTo>
                    <a:pt x="503480" y="55471"/>
                  </a:lnTo>
                  <a:lnTo>
                    <a:pt x="499850" y="51854"/>
                  </a:lnTo>
                  <a:close/>
                </a:path>
                <a:path w="508634" h="66675">
                  <a:moveTo>
                    <a:pt x="100635" y="6028"/>
                  </a:moveTo>
                  <a:lnTo>
                    <a:pt x="93376" y="6028"/>
                  </a:lnTo>
                  <a:lnTo>
                    <a:pt x="98215" y="9646"/>
                  </a:lnTo>
                  <a:lnTo>
                    <a:pt x="93376" y="12876"/>
                  </a:lnTo>
                  <a:lnTo>
                    <a:pt x="93376" y="55471"/>
                  </a:lnTo>
                  <a:lnTo>
                    <a:pt x="499850" y="55471"/>
                  </a:lnTo>
                  <a:lnTo>
                    <a:pt x="499850" y="51854"/>
                  </a:lnTo>
                  <a:lnTo>
                    <a:pt x="100635" y="51854"/>
                  </a:lnTo>
                  <a:lnTo>
                    <a:pt x="97005" y="48235"/>
                  </a:lnTo>
                  <a:lnTo>
                    <a:pt x="100635" y="48235"/>
                  </a:lnTo>
                  <a:lnTo>
                    <a:pt x="100635" y="6028"/>
                  </a:lnTo>
                  <a:close/>
                </a:path>
                <a:path w="508634" h="66675">
                  <a:moveTo>
                    <a:pt x="508319" y="48235"/>
                  </a:moveTo>
                  <a:lnTo>
                    <a:pt x="100635" y="48235"/>
                  </a:lnTo>
                  <a:lnTo>
                    <a:pt x="100635" y="51854"/>
                  </a:lnTo>
                  <a:lnTo>
                    <a:pt x="499850" y="51854"/>
                  </a:lnTo>
                  <a:lnTo>
                    <a:pt x="503480" y="55471"/>
                  </a:lnTo>
                  <a:lnTo>
                    <a:pt x="508319" y="55471"/>
                  </a:lnTo>
                  <a:lnTo>
                    <a:pt x="508319" y="48235"/>
                  </a:lnTo>
                  <a:close/>
                </a:path>
                <a:path w="508634" h="66675">
                  <a:moveTo>
                    <a:pt x="100635" y="48235"/>
                  </a:moveTo>
                  <a:lnTo>
                    <a:pt x="97005" y="48235"/>
                  </a:lnTo>
                  <a:lnTo>
                    <a:pt x="100635" y="51854"/>
                  </a:lnTo>
                  <a:lnTo>
                    <a:pt x="100635" y="48235"/>
                  </a:lnTo>
                  <a:close/>
                </a:path>
                <a:path w="508634" h="66675">
                  <a:moveTo>
                    <a:pt x="93376" y="6028"/>
                  </a:moveTo>
                  <a:lnTo>
                    <a:pt x="93376" y="12876"/>
                  </a:lnTo>
                  <a:lnTo>
                    <a:pt x="98215" y="9646"/>
                  </a:lnTo>
                  <a:lnTo>
                    <a:pt x="93376" y="602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28">
              <a:extLst>
                <a:ext uri="{FF2B5EF4-FFF2-40B4-BE49-F238E27FC236}">
                  <a16:creationId xmlns:a16="http://schemas.microsoft.com/office/drawing/2014/main" id="{B2EEB404-B18B-AB2B-401A-89F40768F527}"/>
                </a:ext>
              </a:extLst>
            </p:cNvPr>
            <p:cNvSpPr/>
            <p:nvPr/>
          </p:nvSpPr>
          <p:spPr>
            <a:xfrm>
              <a:off x="7205370" y="2569077"/>
              <a:ext cx="1358900" cy="1809114"/>
            </a:xfrm>
            <a:custGeom>
              <a:avLst/>
              <a:gdLst/>
              <a:ahLst/>
              <a:cxnLst/>
              <a:rect l="l" t="t" r="r" b="b"/>
              <a:pathLst>
                <a:path w="1358900" h="1809114">
                  <a:moveTo>
                    <a:pt x="1014769" y="0"/>
                  </a:moveTo>
                  <a:lnTo>
                    <a:pt x="273152" y="0"/>
                  </a:lnTo>
                  <a:lnTo>
                    <a:pt x="243466" y="30752"/>
                  </a:lnTo>
                  <a:lnTo>
                    <a:pt x="203147" y="73830"/>
                  </a:lnTo>
                  <a:lnTo>
                    <a:pt x="166592" y="110678"/>
                  </a:lnTo>
                  <a:lnTo>
                    <a:pt x="130522" y="144650"/>
                  </a:lnTo>
                  <a:lnTo>
                    <a:pt x="110994" y="205102"/>
                  </a:lnTo>
                  <a:lnTo>
                    <a:pt x="99176" y="250537"/>
                  </a:lnTo>
                  <a:lnTo>
                    <a:pt x="86502" y="303294"/>
                  </a:lnTo>
                  <a:lnTo>
                    <a:pt x="73356" y="361262"/>
                  </a:lnTo>
                  <a:lnTo>
                    <a:pt x="60122" y="422325"/>
                  </a:lnTo>
                  <a:lnTo>
                    <a:pt x="47187" y="484373"/>
                  </a:lnTo>
                  <a:lnTo>
                    <a:pt x="34933" y="545293"/>
                  </a:lnTo>
                  <a:lnTo>
                    <a:pt x="23747" y="602970"/>
                  </a:lnTo>
                  <a:lnTo>
                    <a:pt x="20508" y="655864"/>
                  </a:lnTo>
                  <a:lnTo>
                    <a:pt x="17219" y="704135"/>
                  </a:lnTo>
                  <a:lnTo>
                    <a:pt x="13807" y="751263"/>
                  </a:lnTo>
                  <a:lnTo>
                    <a:pt x="10575" y="795229"/>
                  </a:lnTo>
                  <a:lnTo>
                    <a:pt x="7572" y="837682"/>
                  </a:lnTo>
                  <a:lnTo>
                    <a:pt x="4913" y="879353"/>
                  </a:lnTo>
                  <a:lnTo>
                    <a:pt x="2731" y="920634"/>
                  </a:lnTo>
                  <a:lnTo>
                    <a:pt x="1084" y="963271"/>
                  </a:lnTo>
                  <a:lnTo>
                    <a:pt x="142" y="1006980"/>
                  </a:lnTo>
                  <a:lnTo>
                    <a:pt x="0" y="1052831"/>
                  </a:lnTo>
                  <a:lnTo>
                    <a:pt x="771" y="1101555"/>
                  </a:lnTo>
                  <a:lnTo>
                    <a:pt x="2571" y="1153883"/>
                  </a:lnTo>
                  <a:lnTo>
                    <a:pt x="5513" y="1210546"/>
                  </a:lnTo>
                  <a:lnTo>
                    <a:pt x="9711" y="1272274"/>
                  </a:lnTo>
                  <a:lnTo>
                    <a:pt x="15278" y="1339800"/>
                  </a:lnTo>
                  <a:lnTo>
                    <a:pt x="27002" y="1390280"/>
                  </a:lnTo>
                  <a:lnTo>
                    <a:pt x="38582" y="1442054"/>
                  </a:lnTo>
                  <a:lnTo>
                    <a:pt x="50196" y="1494682"/>
                  </a:lnTo>
                  <a:lnTo>
                    <a:pt x="62024" y="1547721"/>
                  </a:lnTo>
                  <a:lnTo>
                    <a:pt x="74242" y="1600730"/>
                  </a:lnTo>
                  <a:lnTo>
                    <a:pt x="87031" y="1653268"/>
                  </a:lnTo>
                  <a:lnTo>
                    <a:pt x="100568" y="1704892"/>
                  </a:lnTo>
                  <a:lnTo>
                    <a:pt x="115032" y="1755161"/>
                  </a:lnTo>
                  <a:lnTo>
                    <a:pt x="130601" y="1803634"/>
                  </a:lnTo>
                  <a:lnTo>
                    <a:pt x="132525" y="1808911"/>
                  </a:lnTo>
                  <a:lnTo>
                    <a:pt x="1190029" y="1808911"/>
                  </a:lnTo>
                  <a:lnTo>
                    <a:pt x="1194238" y="1802002"/>
                  </a:lnTo>
                  <a:lnTo>
                    <a:pt x="1246110" y="1717674"/>
                  </a:lnTo>
                  <a:lnTo>
                    <a:pt x="1266543" y="1683437"/>
                  </a:lnTo>
                  <a:lnTo>
                    <a:pt x="1298110" y="1624200"/>
                  </a:lnTo>
                  <a:lnTo>
                    <a:pt x="1319561" y="1568461"/>
                  </a:lnTo>
                  <a:lnTo>
                    <a:pt x="1333630" y="1505639"/>
                  </a:lnTo>
                  <a:lnTo>
                    <a:pt x="1343055" y="1425152"/>
                  </a:lnTo>
                  <a:lnTo>
                    <a:pt x="1346880" y="1374976"/>
                  </a:lnTo>
                  <a:lnTo>
                    <a:pt x="1350569" y="1316416"/>
                  </a:lnTo>
                  <a:lnTo>
                    <a:pt x="1354465" y="1248148"/>
                  </a:lnTo>
                  <a:lnTo>
                    <a:pt x="1357659" y="1198300"/>
                  </a:lnTo>
                  <a:lnTo>
                    <a:pt x="1358724" y="1145674"/>
                  </a:lnTo>
                  <a:lnTo>
                    <a:pt x="1357949" y="1090932"/>
                  </a:lnTo>
                  <a:lnTo>
                    <a:pt x="1355627" y="1034737"/>
                  </a:lnTo>
                  <a:lnTo>
                    <a:pt x="1352046" y="977750"/>
                  </a:lnTo>
                  <a:lnTo>
                    <a:pt x="1347524" y="920972"/>
                  </a:lnTo>
                  <a:lnTo>
                    <a:pt x="1342271" y="864053"/>
                  </a:lnTo>
                  <a:lnTo>
                    <a:pt x="1336658" y="808668"/>
                  </a:lnTo>
                  <a:lnTo>
                    <a:pt x="1330948" y="755141"/>
                  </a:lnTo>
                  <a:lnTo>
                    <a:pt x="1325530" y="705051"/>
                  </a:lnTo>
                  <a:lnTo>
                    <a:pt x="1320399" y="656314"/>
                  </a:lnTo>
                  <a:lnTo>
                    <a:pt x="1316141" y="612338"/>
                  </a:lnTo>
                  <a:lnTo>
                    <a:pt x="1312947" y="572871"/>
                  </a:lnTo>
                  <a:lnTo>
                    <a:pt x="1311108" y="538575"/>
                  </a:lnTo>
                  <a:lnTo>
                    <a:pt x="1310915" y="510113"/>
                  </a:lnTo>
                  <a:lnTo>
                    <a:pt x="1295854" y="446784"/>
                  </a:lnTo>
                  <a:lnTo>
                    <a:pt x="1277533" y="391723"/>
                  </a:lnTo>
                  <a:lnTo>
                    <a:pt x="1256774" y="343813"/>
                  </a:lnTo>
                  <a:lnTo>
                    <a:pt x="1234398" y="301937"/>
                  </a:lnTo>
                  <a:lnTo>
                    <a:pt x="1211229" y="264979"/>
                  </a:lnTo>
                  <a:lnTo>
                    <a:pt x="1188088" y="231823"/>
                  </a:lnTo>
                  <a:lnTo>
                    <a:pt x="1165797" y="201351"/>
                  </a:lnTo>
                  <a:lnTo>
                    <a:pt x="1145180" y="172449"/>
                  </a:lnTo>
                  <a:lnTo>
                    <a:pt x="1110719" y="146293"/>
                  </a:lnTo>
                  <a:lnTo>
                    <a:pt x="1083617" y="114341"/>
                  </a:lnTo>
                  <a:lnTo>
                    <a:pt x="1060346" y="77632"/>
                  </a:lnTo>
                  <a:lnTo>
                    <a:pt x="1037378" y="37206"/>
                  </a:lnTo>
                  <a:lnTo>
                    <a:pt x="1014769"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29">
              <a:extLst>
                <a:ext uri="{FF2B5EF4-FFF2-40B4-BE49-F238E27FC236}">
                  <a16:creationId xmlns:a16="http://schemas.microsoft.com/office/drawing/2014/main" id="{015F6C9D-1057-5A68-1A03-25D882A210BB}"/>
                </a:ext>
              </a:extLst>
            </p:cNvPr>
            <p:cNvSpPr/>
            <p:nvPr/>
          </p:nvSpPr>
          <p:spPr>
            <a:xfrm>
              <a:off x="7202347" y="2569077"/>
              <a:ext cx="1366520" cy="1809114"/>
            </a:xfrm>
            <a:custGeom>
              <a:avLst/>
              <a:gdLst/>
              <a:ahLst/>
              <a:cxnLst/>
              <a:rect l="l" t="t" r="r" b="b"/>
              <a:pathLst>
                <a:path w="1366520" h="1809114">
                  <a:moveTo>
                    <a:pt x="1019373" y="0"/>
                  </a:moveTo>
                  <a:lnTo>
                    <a:pt x="1011268" y="0"/>
                  </a:lnTo>
                  <a:lnTo>
                    <a:pt x="1019100" y="15312"/>
                  </a:lnTo>
                  <a:lnTo>
                    <a:pt x="1031316" y="40712"/>
                  </a:lnTo>
                  <a:lnTo>
                    <a:pt x="1042955" y="53412"/>
                  </a:lnTo>
                  <a:lnTo>
                    <a:pt x="1063734" y="91512"/>
                  </a:lnTo>
                  <a:lnTo>
                    <a:pt x="1085720" y="129612"/>
                  </a:lnTo>
                  <a:lnTo>
                    <a:pt x="1112029" y="155012"/>
                  </a:lnTo>
                  <a:lnTo>
                    <a:pt x="1145783" y="180412"/>
                  </a:lnTo>
                  <a:lnTo>
                    <a:pt x="1144573" y="180412"/>
                  </a:lnTo>
                  <a:lnTo>
                    <a:pt x="1175021" y="218512"/>
                  </a:lnTo>
                  <a:lnTo>
                    <a:pt x="1202483" y="256612"/>
                  </a:lnTo>
                  <a:lnTo>
                    <a:pt x="1227062" y="294712"/>
                  </a:lnTo>
                  <a:lnTo>
                    <a:pt x="1248861" y="332812"/>
                  </a:lnTo>
                  <a:lnTo>
                    <a:pt x="1267982" y="383612"/>
                  </a:lnTo>
                  <a:lnTo>
                    <a:pt x="1284529" y="421712"/>
                  </a:lnTo>
                  <a:lnTo>
                    <a:pt x="1298603" y="472512"/>
                  </a:lnTo>
                  <a:lnTo>
                    <a:pt x="1310308" y="510612"/>
                  </a:lnTo>
                  <a:lnTo>
                    <a:pt x="1309099" y="510612"/>
                  </a:lnTo>
                  <a:lnTo>
                    <a:pt x="1311824" y="574112"/>
                  </a:lnTo>
                  <a:lnTo>
                    <a:pt x="1315584" y="624912"/>
                  </a:lnTo>
                  <a:lnTo>
                    <a:pt x="1320144" y="675712"/>
                  </a:lnTo>
                  <a:lnTo>
                    <a:pt x="1325274" y="726512"/>
                  </a:lnTo>
                  <a:lnTo>
                    <a:pt x="1330740" y="777312"/>
                  </a:lnTo>
                  <a:lnTo>
                    <a:pt x="1336311" y="828112"/>
                  </a:lnTo>
                  <a:lnTo>
                    <a:pt x="1341753" y="878912"/>
                  </a:lnTo>
                  <a:lnTo>
                    <a:pt x="1346835" y="929712"/>
                  </a:lnTo>
                  <a:lnTo>
                    <a:pt x="1351323" y="980512"/>
                  </a:lnTo>
                  <a:lnTo>
                    <a:pt x="1354986" y="1031312"/>
                  </a:lnTo>
                  <a:lnTo>
                    <a:pt x="1357591" y="1082112"/>
                  </a:lnTo>
                  <a:lnTo>
                    <a:pt x="1358906" y="1132912"/>
                  </a:lnTo>
                  <a:lnTo>
                    <a:pt x="1358802" y="1158312"/>
                  </a:lnTo>
                  <a:lnTo>
                    <a:pt x="1358697" y="1183712"/>
                  </a:lnTo>
                  <a:lnTo>
                    <a:pt x="1355106" y="1234512"/>
                  </a:lnTo>
                  <a:lnTo>
                    <a:pt x="1352300" y="1285312"/>
                  </a:lnTo>
                  <a:lnTo>
                    <a:pt x="1349600" y="1336112"/>
                  </a:lnTo>
                  <a:lnTo>
                    <a:pt x="1346329" y="1386912"/>
                  </a:lnTo>
                  <a:lnTo>
                    <a:pt x="1341806" y="1437712"/>
                  </a:lnTo>
                  <a:lnTo>
                    <a:pt x="1335352" y="1488512"/>
                  </a:lnTo>
                  <a:lnTo>
                    <a:pt x="1326289" y="1539312"/>
                  </a:lnTo>
                  <a:lnTo>
                    <a:pt x="1313938" y="1590112"/>
                  </a:lnTo>
                  <a:lnTo>
                    <a:pt x="1294806" y="1628212"/>
                  </a:lnTo>
                  <a:lnTo>
                    <a:pt x="1270848" y="1679012"/>
                  </a:lnTo>
                  <a:lnTo>
                    <a:pt x="1244543" y="1717112"/>
                  </a:lnTo>
                  <a:lnTo>
                    <a:pt x="1218368" y="1767912"/>
                  </a:lnTo>
                  <a:lnTo>
                    <a:pt x="1193198" y="1808911"/>
                  </a:lnTo>
                  <a:lnTo>
                    <a:pt x="1198423" y="1808911"/>
                  </a:lnTo>
                  <a:lnTo>
                    <a:pt x="1217754" y="1780612"/>
                  </a:lnTo>
                  <a:lnTo>
                    <a:pt x="1244324" y="1742512"/>
                  </a:lnTo>
                  <a:lnTo>
                    <a:pt x="1270122" y="1691712"/>
                  </a:lnTo>
                  <a:lnTo>
                    <a:pt x="1293837" y="1653612"/>
                  </a:lnTo>
                  <a:lnTo>
                    <a:pt x="1314154" y="1602812"/>
                  </a:lnTo>
                  <a:lnTo>
                    <a:pt x="1329760" y="1564712"/>
                  </a:lnTo>
                  <a:lnTo>
                    <a:pt x="1339341" y="1513912"/>
                  </a:lnTo>
                  <a:lnTo>
                    <a:pt x="1345383" y="1463112"/>
                  </a:lnTo>
                  <a:lnTo>
                    <a:pt x="1350676" y="1412312"/>
                  </a:lnTo>
                  <a:lnTo>
                    <a:pt x="1355207" y="1361512"/>
                  </a:lnTo>
                  <a:lnTo>
                    <a:pt x="1358962" y="1310712"/>
                  </a:lnTo>
                  <a:lnTo>
                    <a:pt x="1361928" y="1259912"/>
                  </a:lnTo>
                  <a:lnTo>
                    <a:pt x="1364091" y="1209112"/>
                  </a:lnTo>
                  <a:lnTo>
                    <a:pt x="1365438" y="1158312"/>
                  </a:lnTo>
                  <a:lnTo>
                    <a:pt x="1365956" y="1107512"/>
                  </a:lnTo>
                  <a:lnTo>
                    <a:pt x="1364444" y="1056712"/>
                  </a:lnTo>
                  <a:lnTo>
                    <a:pt x="1361654" y="1005912"/>
                  </a:lnTo>
                  <a:lnTo>
                    <a:pt x="1357831" y="955112"/>
                  </a:lnTo>
                  <a:lnTo>
                    <a:pt x="1353223" y="904312"/>
                  </a:lnTo>
                  <a:lnTo>
                    <a:pt x="1348074" y="853512"/>
                  </a:lnTo>
                  <a:lnTo>
                    <a:pt x="1342631" y="815412"/>
                  </a:lnTo>
                  <a:lnTo>
                    <a:pt x="1337140" y="764612"/>
                  </a:lnTo>
                  <a:lnTo>
                    <a:pt x="1331846" y="713812"/>
                  </a:lnTo>
                  <a:lnTo>
                    <a:pt x="1326996" y="663012"/>
                  </a:lnTo>
                  <a:lnTo>
                    <a:pt x="1322835" y="612212"/>
                  </a:lnTo>
                  <a:lnTo>
                    <a:pt x="1319610" y="561412"/>
                  </a:lnTo>
                  <a:lnTo>
                    <a:pt x="1317566" y="510612"/>
                  </a:lnTo>
                  <a:lnTo>
                    <a:pt x="1306321" y="472512"/>
                  </a:lnTo>
                  <a:lnTo>
                    <a:pt x="1291799" y="421712"/>
                  </a:lnTo>
                  <a:lnTo>
                    <a:pt x="1273828" y="370912"/>
                  </a:lnTo>
                  <a:lnTo>
                    <a:pt x="1252240" y="332812"/>
                  </a:lnTo>
                  <a:lnTo>
                    <a:pt x="1224257" y="282012"/>
                  </a:lnTo>
                  <a:lnTo>
                    <a:pt x="1209759" y="256612"/>
                  </a:lnTo>
                  <a:lnTo>
                    <a:pt x="1194173" y="231212"/>
                  </a:lnTo>
                  <a:lnTo>
                    <a:pt x="1182076" y="218512"/>
                  </a:lnTo>
                  <a:lnTo>
                    <a:pt x="1171188" y="205812"/>
                  </a:lnTo>
                  <a:lnTo>
                    <a:pt x="1161510" y="193112"/>
                  </a:lnTo>
                  <a:lnTo>
                    <a:pt x="1150622" y="180412"/>
                  </a:lnTo>
                  <a:lnTo>
                    <a:pt x="1114813" y="155012"/>
                  </a:lnTo>
                  <a:lnTo>
                    <a:pt x="1086574" y="116912"/>
                  </a:lnTo>
                  <a:lnTo>
                    <a:pt x="1062837" y="78812"/>
                  </a:lnTo>
                  <a:lnTo>
                    <a:pt x="1040536" y="40712"/>
                  </a:lnTo>
                  <a:lnTo>
                    <a:pt x="1027257" y="15312"/>
                  </a:lnTo>
                  <a:lnTo>
                    <a:pt x="1019373" y="0"/>
                  </a:lnTo>
                  <a:close/>
                </a:path>
                <a:path w="1366520" h="1809114">
                  <a:moveTo>
                    <a:pt x="141696" y="142312"/>
                  </a:moveTo>
                  <a:lnTo>
                    <a:pt x="131336" y="142312"/>
                  </a:lnTo>
                  <a:lnTo>
                    <a:pt x="128320" y="155012"/>
                  </a:lnTo>
                  <a:lnTo>
                    <a:pt x="125641" y="167712"/>
                  </a:lnTo>
                  <a:lnTo>
                    <a:pt x="122340" y="167712"/>
                  </a:lnTo>
                  <a:lnTo>
                    <a:pt x="111977" y="205812"/>
                  </a:lnTo>
                  <a:lnTo>
                    <a:pt x="103097" y="243912"/>
                  </a:lnTo>
                  <a:lnTo>
                    <a:pt x="94766" y="269312"/>
                  </a:lnTo>
                  <a:lnTo>
                    <a:pt x="86047" y="307412"/>
                  </a:lnTo>
                  <a:lnTo>
                    <a:pt x="74948" y="358212"/>
                  </a:lnTo>
                  <a:lnTo>
                    <a:pt x="64066" y="409012"/>
                  </a:lnTo>
                  <a:lnTo>
                    <a:pt x="53422" y="459812"/>
                  </a:lnTo>
                  <a:lnTo>
                    <a:pt x="43039" y="510612"/>
                  </a:lnTo>
                  <a:lnTo>
                    <a:pt x="32938" y="561412"/>
                  </a:lnTo>
                  <a:lnTo>
                    <a:pt x="23141" y="612212"/>
                  </a:lnTo>
                  <a:lnTo>
                    <a:pt x="20211" y="663012"/>
                  </a:lnTo>
                  <a:lnTo>
                    <a:pt x="16692" y="713812"/>
                  </a:lnTo>
                  <a:lnTo>
                    <a:pt x="12944" y="764612"/>
                  </a:lnTo>
                  <a:lnTo>
                    <a:pt x="9328" y="815412"/>
                  </a:lnTo>
                  <a:lnTo>
                    <a:pt x="6203" y="866212"/>
                  </a:lnTo>
                  <a:lnTo>
                    <a:pt x="2509" y="929712"/>
                  </a:lnTo>
                  <a:lnTo>
                    <a:pt x="572" y="980512"/>
                  </a:lnTo>
                  <a:lnTo>
                    <a:pt x="0" y="1031312"/>
                  </a:lnTo>
                  <a:lnTo>
                    <a:pt x="316" y="1082112"/>
                  </a:lnTo>
                  <a:lnTo>
                    <a:pt x="395" y="1094812"/>
                  </a:lnTo>
                  <a:lnTo>
                    <a:pt x="1365" y="1145612"/>
                  </a:lnTo>
                  <a:lnTo>
                    <a:pt x="4256" y="1196412"/>
                  </a:lnTo>
                  <a:lnTo>
                    <a:pt x="6894" y="1247212"/>
                  </a:lnTo>
                  <a:lnTo>
                    <a:pt x="10355" y="1298012"/>
                  </a:lnTo>
                  <a:lnTo>
                    <a:pt x="15716" y="1348812"/>
                  </a:lnTo>
                  <a:lnTo>
                    <a:pt x="24055" y="1386912"/>
                  </a:lnTo>
                  <a:lnTo>
                    <a:pt x="36447" y="1437712"/>
                  </a:lnTo>
                  <a:lnTo>
                    <a:pt x="46420" y="1488512"/>
                  </a:lnTo>
                  <a:lnTo>
                    <a:pt x="56530" y="1526612"/>
                  </a:lnTo>
                  <a:lnTo>
                    <a:pt x="67018" y="1577412"/>
                  </a:lnTo>
                  <a:lnTo>
                    <a:pt x="78125" y="1628212"/>
                  </a:lnTo>
                  <a:lnTo>
                    <a:pt x="90092" y="1679012"/>
                  </a:lnTo>
                  <a:lnTo>
                    <a:pt x="103160" y="1717112"/>
                  </a:lnTo>
                  <a:lnTo>
                    <a:pt x="117571" y="1767912"/>
                  </a:lnTo>
                  <a:lnTo>
                    <a:pt x="130479" y="1808911"/>
                  </a:lnTo>
                  <a:lnTo>
                    <a:pt x="135712" y="1808911"/>
                  </a:lnTo>
                  <a:lnTo>
                    <a:pt x="126518" y="1780612"/>
                  </a:lnTo>
                  <a:lnTo>
                    <a:pt x="111878" y="1729812"/>
                  </a:lnTo>
                  <a:lnTo>
                    <a:pt x="98837" y="1679012"/>
                  </a:lnTo>
                  <a:lnTo>
                    <a:pt x="87135" y="1628212"/>
                  </a:lnTo>
                  <a:lnTo>
                    <a:pt x="76507" y="1577412"/>
                  </a:lnTo>
                  <a:lnTo>
                    <a:pt x="66692" y="1539312"/>
                  </a:lnTo>
                  <a:lnTo>
                    <a:pt x="57546" y="1501212"/>
                  </a:lnTo>
                  <a:lnTo>
                    <a:pt x="46150" y="1450412"/>
                  </a:lnTo>
                  <a:lnTo>
                    <a:pt x="34609" y="1399612"/>
                  </a:lnTo>
                  <a:lnTo>
                    <a:pt x="25027" y="1348812"/>
                  </a:lnTo>
                  <a:lnTo>
                    <a:pt x="19510" y="1310712"/>
                  </a:lnTo>
                  <a:lnTo>
                    <a:pt x="16380" y="1272612"/>
                  </a:lnTo>
                  <a:lnTo>
                    <a:pt x="12544" y="1209112"/>
                  </a:lnTo>
                  <a:lnTo>
                    <a:pt x="9833" y="1171012"/>
                  </a:lnTo>
                  <a:lnTo>
                    <a:pt x="8377" y="1120212"/>
                  </a:lnTo>
                  <a:lnTo>
                    <a:pt x="7391" y="1056712"/>
                  </a:lnTo>
                  <a:lnTo>
                    <a:pt x="7324" y="1005912"/>
                  </a:lnTo>
                  <a:lnTo>
                    <a:pt x="8624" y="942412"/>
                  </a:lnTo>
                  <a:lnTo>
                    <a:pt x="11495" y="904312"/>
                  </a:lnTo>
                  <a:lnTo>
                    <a:pt x="14601" y="853512"/>
                  </a:lnTo>
                  <a:lnTo>
                    <a:pt x="17870" y="802712"/>
                  </a:lnTo>
                  <a:lnTo>
                    <a:pt x="21236" y="751912"/>
                  </a:lnTo>
                  <a:lnTo>
                    <a:pt x="24628" y="713812"/>
                  </a:lnTo>
                  <a:lnTo>
                    <a:pt x="27979" y="663012"/>
                  </a:lnTo>
                  <a:lnTo>
                    <a:pt x="31513" y="612212"/>
                  </a:lnTo>
                  <a:lnTo>
                    <a:pt x="38495" y="574112"/>
                  </a:lnTo>
                  <a:lnTo>
                    <a:pt x="47759" y="523312"/>
                  </a:lnTo>
                  <a:lnTo>
                    <a:pt x="58138" y="472512"/>
                  </a:lnTo>
                  <a:lnTo>
                    <a:pt x="68466" y="434412"/>
                  </a:lnTo>
                  <a:lnTo>
                    <a:pt x="77579" y="383612"/>
                  </a:lnTo>
                  <a:lnTo>
                    <a:pt x="87925" y="332812"/>
                  </a:lnTo>
                  <a:lnTo>
                    <a:pt x="98870" y="282012"/>
                  </a:lnTo>
                  <a:lnTo>
                    <a:pt x="111055" y="231212"/>
                  </a:lnTo>
                  <a:lnTo>
                    <a:pt x="125117" y="193112"/>
                  </a:lnTo>
                  <a:lnTo>
                    <a:pt x="141696" y="142312"/>
                  </a:lnTo>
                  <a:close/>
                </a:path>
                <a:path w="1366520" h="1809114">
                  <a:moveTo>
                    <a:pt x="156545" y="129612"/>
                  </a:moveTo>
                  <a:lnTo>
                    <a:pt x="142906" y="129612"/>
                  </a:lnTo>
                  <a:lnTo>
                    <a:pt x="139275" y="142312"/>
                  </a:lnTo>
                  <a:lnTo>
                    <a:pt x="149118" y="142312"/>
                  </a:lnTo>
                  <a:lnTo>
                    <a:pt x="156545" y="129612"/>
                  </a:lnTo>
                  <a:close/>
                </a:path>
                <a:path w="1366520" h="1809114">
                  <a:moveTo>
                    <a:pt x="285595" y="0"/>
                  </a:moveTo>
                  <a:lnTo>
                    <a:pt x="282967" y="0"/>
                  </a:lnTo>
                  <a:lnTo>
                    <a:pt x="226487" y="53412"/>
                  </a:lnTo>
                  <a:lnTo>
                    <a:pt x="187072" y="91512"/>
                  </a:lnTo>
                  <a:lnTo>
                    <a:pt x="148954" y="129612"/>
                  </a:lnTo>
                  <a:lnTo>
                    <a:pt x="163805" y="129612"/>
                  </a:lnTo>
                  <a:lnTo>
                    <a:pt x="170729" y="116912"/>
                  </a:lnTo>
                  <a:lnTo>
                    <a:pt x="191522" y="104212"/>
                  </a:lnTo>
                  <a:lnTo>
                    <a:pt x="210787" y="78812"/>
                  </a:lnTo>
                  <a:lnTo>
                    <a:pt x="229682" y="66112"/>
                  </a:lnTo>
                  <a:lnTo>
                    <a:pt x="249363" y="40712"/>
                  </a:lnTo>
                  <a:lnTo>
                    <a:pt x="269872" y="15312"/>
                  </a:lnTo>
                  <a:lnTo>
                    <a:pt x="28559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30">
              <a:extLst>
                <a:ext uri="{FF2B5EF4-FFF2-40B4-BE49-F238E27FC236}">
                  <a16:creationId xmlns:a16="http://schemas.microsoft.com/office/drawing/2014/main" id="{83E00D01-87AD-DD32-22EA-0136A99E8C4A}"/>
                </a:ext>
              </a:extLst>
            </p:cNvPr>
            <p:cNvSpPr/>
            <p:nvPr/>
          </p:nvSpPr>
          <p:spPr>
            <a:xfrm>
              <a:off x="2109480" y="2569077"/>
              <a:ext cx="2237105" cy="1809114"/>
            </a:xfrm>
            <a:custGeom>
              <a:avLst/>
              <a:gdLst/>
              <a:ahLst/>
              <a:cxnLst/>
              <a:rect l="l" t="t" r="r" b="b"/>
              <a:pathLst>
                <a:path w="2237104" h="1809114">
                  <a:moveTo>
                    <a:pt x="2236816" y="0"/>
                  </a:moveTo>
                  <a:lnTo>
                    <a:pt x="0" y="0"/>
                  </a:lnTo>
                  <a:lnTo>
                    <a:pt x="0" y="1808911"/>
                  </a:lnTo>
                  <a:lnTo>
                    <a:pt x="2236816" y="1808911"/>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31">
              <a:extLst>
                <a:ext uri="{FF2B5EF4-FFF2-40B4-BE49-F238E27FC236}">
                  <a16:creationId xmlns:a16="http://schemas.microsoft.com/office/drawing/2014/main" id="{651D97D5-0037-4A8F-D788-AF8836CCB3D9}"/>
                </a:ext>
              </a:extLst>
            </p:cNvPr>
            <p:cNvSpPr/>
            <p:nvPr/>
          </p:nvSpPr>
          <p:spPr>
            <a:xfrm>
              <a:off x="2105850" y="2569082"/>
              <a:ext cx="2245360" cy="1809114"/>
            </a:xfrm>
            <a:custGeom>
              <a:avLst/>
              <a:gdLst/>
              <a:ahLst/>
              <a:cxnLst/>
              <a:rect l="l" t="t" r="r" b="b"/>
              <a:pathLst>
                <a:path w="2245360" h="1809114">
                  <a:moveTo>
                    <a:pt x="8458" y="0"/>
                  </a:moveTo>
                  <a:lnTo>
                    <a:pt x="0" y="0"/>
                  </a:lnTo>
                  <a:lnTo>
                    <a:pt x="0" y="1808911"/>
                  </a:lnTo>
                  <a:lnTo>
                    <a:pt x="8458" y="1808911"/>
                  </a:lnTo>
                  <a:lnTo>
                    <a:pt x="8458" y="0"/>
                  </a:lnTo>
                  <a:close/>
                </a:path>
                <a:path w="2245360" h="1809114">
                  <a:moveTo>
                    <a:pt x="2245283" y="0"/>
                  </a:moveTo>
                  <a:lnTo>
                    <a:pt x="2236813" y="0"/>
                  </a:lnTo>
                  <a:lnTo>
                    <a:pt x="2236813" y="1808911"/>
                  </a:lnTo>
                  <a:lnTo>
                    <a:pt x="2245283" y="1808911"/>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32">
              <a:extLst>
                <a:ext uri="{FF2B5EF4-FFF2-40B4-BE49-F238E27FC236}">
                  <a16:creationId xmlns:a16="http://schemas.microsoft.com/office/drawing/2014/main" id="{D02D419E-2E37-721C-515F-2A8149F47050}"/>
                </a:ext>
              </a:extLst>
            </p:cNvPr>
            <p:cNvSpPr/>
            <p:nvPr/>
          </p:nvSpPr>
          <p:spPr>
            <a:xfrm>
              <a:off x="6827481" y="2870563"/>
              <a:ext cx="422275" cy="180975"/>
            </a:xfrm>
            <a:custGeom>
              <a:avLst/>
              <a:gdLst/>
              <a:ahLst/>
              <a:cxnLst/>
              <a:rect l="l" t="t" r="r" b="b"/>
              <a:pathLst>
                <a:path w="422275" h="180975">
                  <a:moveTo>
                    <a:pt x="316953" y="0"/>
                  </a:moveTo>
                  <a:lnTo>
                    <a:pt x="316953" y="45826"/>
                  </a:lnTo>
                  <a:lnTo>
                    <a:pt x="0" y="45826"/>
                  </a:lnTo>
                  <a:lnTo>
                    <a:pt x="0" y="136272"/>
                  </a:lnTo>
                  <a:lnTo>
                    <a:pt x="316953" y="136272"/>
                  </a:lnTo>
                  <a:lnTo>
                    <a:pt x="316953" y="180891"/>
                  </a:lnTo>
                  <a:lnTo>
                    <a:pt x="422201" y="90445"/>
                  </a:lnTo>
                  <a:lnTo>
                    <a:pt x="31695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33">
              <a:extLst>
                <a:ext uri="{FF2B5EF4-FFF2-40B4-BE49-F238E27FC236}">
                  <a16:creationId xmlns:a16="http://schemas.microsoft.com/office/drawing/2014/main" id="{4E6858DA-3970-6446-ADA2-3E20A787A830}"/>
                </a:ext>
              </a:extLst>
            </p:cNvPr>
            <p:cNvSpPr/>
            <p:nvPr/>
          </p:nvSpPr>
          <p:spPr>
            <a:xfrm>
              <a:off x="6823853" y="2863328"/>
              <a:ext cx="432434" cy="196850"/>
            </a:xfrm>
            <a:custGeom>
              <a:avLst/>
              <a:gdLst/>
              <a:ahLst/>
              <a:cxnLst/>
              <a:rect l="l" t="t" r="r" b="b"/>
              <a:pathLst>
                <a:path w="432434" h="196850">
                  <a:moveTo>
                    <a:pt x="316952" y="143507"/>
                  </a:moveTo>
                  <a:lnTo>
                    <a:pt x="316952" y="196568"/>
                  </a:lnTo>
                  <a:lnTo>
                    <a:pt x="326763" y="188126"/>
                  </a:lnTo>
                  <a:lnTo>
                    <a:pt x="324211" y="188126"/>
                  </a:lnTo>
                  <a:lnTo>
                    <a:pt x="318162" y="185714"/>
                  </a:lnTo>
                  <a:lnTo>
                    <a:pt x="324211" y="180516"/>
                  </a:lnTo>
                  <a:lnTo>
                    <a:pt x="324211" y="147124"/>
                  </a:lnTo>
                  <a:lnTo>
                    <a:pt x="320582" y="147124"/>
                  </a:lnTo>
                  <a:lnTo>
                    <a:pt x="316952" y="143507"/>
                  </a:lnTo>
                  <a:close/>
                </a:path>
                <a:path w="432434" h="196850">
                  <a:moveTo>
                    <a:pt x="324211" y="180516"/>
                  </a:moveTo>
                  <a:lnTo>
                    <a:pt x="318162" y="185714"/>
                  </a:lnTo>
                  <a:lnTo>
                    <a:pt x="324211" y="188126"/>
                  </a:lnTo>
                  <a:lnTo>
                    <a:pt x="324211" y="180516"/>
                  </a:lnTo>
                  <a:close/>
                </a:path>
                <a:path w="432434" h="196850">
                  <a:moveTo>
                    <a:pt x="419903" y="98284"/>
                  </a:moveTo>
                  <a:lnTo>
                    <a:pt x="324211" y="180516"/>
                  </a:lnTo>
                  <a:lnTo>
                    <a:pt x="324211" y="188126"/>
                  </a:lnTo>
                  <a:lnTo>
                    <a:pt x="326763" y="188126"/>
                  </a:lnTo>
                  <a:lnTo>
                    <a:pt x="427673" y="101299"/>
                  </a:lnTo>
                  <a:lnTo>
                    <a:pt x="423411" y="101299"/>
                  </a:lnTo>
                  <a:lnTo>
                    <a:pt x="419903" y="98284"/>
                  </a:lnTo>
                  <a:close/>
                </a:path>
                <a:path w="432434" h="196850">
                  <a:moveTo>
                    <a:pt x="316952" y="49443"/>
                  </a:moveTo>
                  <a:lnTo>
                    <a:pt x="0" y="49443"/>
                  </a:lnTo>
                  <a:lnTo>
                    <a:pt x="0" y="147124"/>
                  </a:lnTo>
                  <a:lnTo>
                    <a:pt x="316952" y="147124"/>
                  </a:lnTo>
                  <a:lnTo>
                    <a:pt x="316952" y="143507"/>
                  </a:lnTo>
                  <a:lnTo>
                    <a:pt x="8468" y="143507"/>
                  </a:lnTo>
                  <a:lnTo>
                    <a:pt x="3628" y="139889"/>
                  </a:lnTo>
                  <a:lnTo>
                    <a:pt x="8468" y="139889"/>
                  </a:lnTo>
                  <a:lnTo>
                    <a:pt x="8468" y="56678"/>
                  </a:lnTo>
                  <a:lnTo>
                    <a:pt x="3628" y="56678"/>
                  </a:lnTo>
                  <a:lnTo>
                    <a:pt x="8468" y="53061"/>
                  </a:lnTo>
                  <a:lnTo>
                    <a:pt x="316952" y="53061"/>
                  </a:lnTo>
                  <a:lnTo>
                    <a:pt x="316952" y="49443"/>
                  </a:lnTo>
                  <a:close/>
                </a:path>
                <a:path w="432434" h="196850">
                  <a:moveTo>
                    <a:pt x="324211" y="139889"/>
                  </a:moveTo>
                  <a:lnTo>
                    <a:pt x="8468" y="139889"/>
                  </a:lnTo>
                  <a:lnTo>
                    <a:pt x="8468" y="143507"/>
                  </a:lnTo>
                  <a:lnTo>
                    <a:pt x="316952" y="143507"/>
                  </a:lnTo>
                  <a:lnTo>
                    <a:pt x="320582" y="147124"/>
                  </a:lnTo>
                  <a:lnTo>
                    <a:pt x="324211" y="147124"/>
                  </a:lnTo>
                  <a:lnTo>
                    <a:pt x="324211" y="139889"/>
                  </a:lnTo>
                  <a:close/>
                </a:path>
                <a:path w="432434" h="196850">
                  <a:moveTo>
                    <a:pt x="8468" y="139889"/>
                  </a:moveTo>
                  <a:lnTo>
                    <a:pt x="3628" y="139889"/>
                  </a:lnTo>
                  <a:lnTo>
                    <a:pt x="8468" y="143507"/>
                  </a:lnTo>
                  <a:lnTo>
                    <a:pt x="8468" y="139889"/>
                  </a:lnTo>
                  <a:close/>
                </a:path>
                <a:path w="432434" h="196850">
                  <a:moveTo>
                    <a:pt x="423411" y="95269"/>
                  </a:moveTo>
                  <a:lnTo>
                    <a:pt x="419903" y="98284"/>
                  </a:lnTo>
                  <a:lnTo>
                    <a:pt x="423411" y="101299"/>
                  </a:lnTo>
                  <a:lnTo>
                    <a:pt x="423411" y="95269"/>
                  </a:lnTo>
                  <a:close/>
                </a:path>
                <a:path w="432434" h="196850">
                  <a:moveTo>
                    <a:pt x="429041" y="95269"/>
                  </a:moveTo>
                  <a:lnTo>
                    <a:pt x="423411" y="95269"/>
                  </a:lnTo>
                  <a:lnTo>
                    <a:pt x="423411" y="101299"/>
                  </a:lnTo>
                  <a:lnTo>
                    <a:pt x="427673" y="101299"/>
                  </a:lnTo>
                  <a:lnTo>
                    <a:pt x="431878" y="97680"/>
                  </a:lnTo>
                  <a:lnTo>
                    <a:pt x="429041" y="95269"/>
                  </a:lnTo>
                  <a:close/>
                </a:path>
                <a:path w="432434" h="196850">
                  <a:moveTo>
                    <a:pt x="325465" y="7235"/>
                  </a:moveTo>
                  <a:lnTo>
                    <a:pt x="324211" y="7235"/>
                  </a:lnTo>
                  <a:lnTo>
                    <a:pt x="324211" y="16051"/>
                  </a:lnTo>
                  <a:lnTo>
                    <a:pt x="419903" y="98284"/>
                  </a:lnTo>
                  <a:lnTo>
                    <a:pt x="423411" y="95269"/>
                  </a:lnTo>
                  <a:lnTo>
                    <a:pt x="429041" y="95269"/>
                  </a:lnTo>
                  <a:lnTo>
                    <a:pt x="325465" y="7235"/>
                  </a:lnTo>
                  <a:close/>
                </a:path>
                <a:path w="432434" h="196850">
                  <a:moveTo>
                    <a:pt x="8468" y="53061"/>
                  </a:moveTo>
                  <a:lnTo>
                    <a:pt x="3628" y="56678"/>
                  </a:lnTo>
                  <a:lnTo>
                    <a:pt x="8468" y="56678"/>
                  </a:lnTo>
                  <a:lnTo>
                    <a:pt x="8468" y="53061"/>
                  </a:lnTo>
                  <a:close/>
                </a:path>
                <a:path w="432434" h="196850">
                  <a:moveTo>
                    <a:pt x="324211" y="49443"/>
                  </a:moveTo>
                  <a:lnTo>
                    <a:pt x="320582" y="49443"/>
                  </a:lnTo>
                  <a:lnTo>
                    <a:pt x="316952" y="53061"/>
                  </a:lnTo>
                  <a:lnTo>
                    <a:pt x="8468" y="53061"/>
                  </a:lnTo>
                  <a:lnTo>
                    <a:pt x="8468" y="56678"/>
                  </a:lnTo>
                  <a:lnTo>
                    <a:pt x="324211" y="56678"/>
                  </a:lnTo>
                  <a:lnTo>
                    <a:pt x="324211" y="49443"/>
                  </a:lnTo>
                  <a:close/>
                </a:path>
                <a:path w="432434" h="196850">
                  <a:moveTo>
                    <a:pt x="316952" y="0"/>
                  </a:moveTo>
                  <a:lnTo>
                    <a:pt x="316952" y="53061"/>
                  </a:lnTo>
                  <a:lnTo>
                    <a:pt x="320582" y="49443"/>
                  </a:lnTo>
                  <a:lnTo>
                    <a:pt x="324211" y="49443"/>
                  </a:lnTo>
                  <a:lnTo>
                    <a:pt x="324211" y="16051"/>
                  </a:lnTo>
                  <a:lnTo>
                    <a:pt x="318162" y="10853"/>
                  </a:lnTo>
                  <a:lnTo>
                    <a:pt x="324211" y="7235"/>
                  </a:lnTo>
                  <a:lnTo>
                    <a:pt x="325465" y="7235"/>
                  </a:lnTo>
                  <a:lnTo>
                    <a:pt x="316952" y="0"/>
                  </a:lnTo>
                  <a:close/>
                </a:path>
                <a:path w="432434" h="196850">
                  <a:moveTo>
                    <a:pt x="324211" y="7235"/>
                  </a:moveTo>
                  <a:lnTo>
                    <a:pt x="318162" y="10853"/>
                  </a:lnTo>
                  <a:lnTo>
                    <a:pt x="324211" y="16051"/>
                  </a:lnTo>
                  <a:lnTo>
                    <a:pt x="32421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5" name="object 34">
              <a:extLst>
                <a:ext uri="{FF2B5EF4-FFF2-40B4-BE49-F238E27FC236}">
                  <a16:creationId xmlns:a16="http://schemas.microsoft.com/office/drawing/2014/main" id="{8471EAFA-730C-48DA-1BB1-5B03055B1D11}"/>
                </a:ext>
              </a:extLst>
            </p:cNvPr>
            <p:cNvSpPr/>
            <p:nvPr/>
          </p:nvSpPr>
          <p:spPr>
            <a:xfrm>
              <a:off x="5862107" y="2749969"/>
              <a:ext cx="905510" cy="422275"/>
            </a:xfrm>
            <a:custGeom>
              <a:avLst/>
              <a:gdLst/>
              <a:ahLst/>
              <a:cxnLst/>
              <a:rect l="l" t="t" r="r" b="b"/>
              <a:pathLst>
                <a:path w="905509" h="422275">
                  <a:moveTo>
                    <a:pt x="904888" y="0"/>
                  </a:moveTo>
                  <a:lnTo>
                    <a:pt x="0" y="0"/>
                  </a:lnTo>
                  <a:lnTo>
                    <a:pt x="0" y="422079"/>
                  </a:lnTo>
                  <a:lnTo>
                    <a:pt x="904888" y="422079"/>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6" name="object 35">
              <a:extLst>
                <a:ext uri="{FF2B5EF4-FFF2-40B4-BE49-F238E27FC236}">
                  <a16:creationId xmlns:a16="http://schemas.microsoft.com/office/drawing/2014/main" id="{6D3263AE-E9BB-A225-87DD-EC64DDDD3786}"/>
                </a:ext>
              </a:extLst>
            </p:cNvPr>
            <p:cNvSpPr/>
            <p:nvPr/>
          </p:nvSpPr>
          <p:spPr>
            <a:xfrm>
              <a:off x="5857267" y="2746352"/>
              <a:ext cx="915035" cy="430530"/>
            </a:xfrm>
            <a:custGeom>
              <a:avLst/>
              <a:gdLst/>
              <a:ahLst/>
              <a:cxnLst/>
              <a:rect l="l" t="t" r="r" b="b"/>
              <a:pathLst>
                <a:path w="915034" h="430530">
                  <a:moveTo>
                    <a:pt x="914566" y="0"/>
                  </a:moveTo>
                  <a:lnTo>
                    <a:pt x="0" y="0"/>
                  </a:lnTo>
                  <a:lnTo>
                    <a:pt x="0" y="430519"/>
                  </a:lnTo>
                  <a:lnTo>
                    <a:pt x="914566" y="430519"/>
                  </a:lnTo>
                  <a:lnTo>
                    <a:pt x="914566" y="425696"/>
                  </a:lnTo>
                  <a:lnTo>
                    <a:pt x="8468" y="425696"/>
                  </a:lnTo>
                  <a:lnTo>
                    <a:pt x="4839" y="422079"/>
                  </a:lnTo>
                  <a:lnTo>
                    <a:pt x="8468" y="422079"/>
                  </a:lnTo>
                  <a:lnTo>
                    <a:pt x="8468" y="8440"/>
                  </a:lnTo>
                  <a:lnTo>
                    <a:pt x="4839" y="8440"/>
                  </a:lnTo>
                  <a:lnTo>
                    <a:pt x="8468" y="3616"/>
                  </a:lnTo>
                  <a:lnTo>
                    <a:pt x="914566" y="3616"/>
                  </a:lnTo>
                  <a:lnTo>
                    <a:pt x="914566" y="0"/>
                  </a:lnTo>
                  <a:close/>
                </a:path>
                <a:path w="915034" h="430530">
                  <a:moveTo>
                    <a:pt x="8468" y="422079"/>
                  </a:moveTo>
                  <a:lnTo>
                    <a:pt x="4839" y="422079"/>
                  </a:lnTo>
                  <a:lnTo>
                    <a:pt x="8468" y="425696"/>
                  </a:lnTo>
                  <a:lnTo>
                    <a:pt x="8468" y="422079"/>
                  </a:lnTo>
                  <a:close/>
                </a:path>
                <a:path w="915034" h="430530">
                  <a:moveTo>
                    <a:pt x="906099" y="422079"/>
                  </a:moveTo>
                  <a:lnTo>
                    <a:pt x="8468" y="422079"/>
                  </a:lnTo>
                  <a:lnTo>
                    <a:pt x="8468" y="425696"/>
                  </a:lnTo>
                  <a:lnTo>
                    <a:pt x="906099" y="425696"/>
                  </a:lnTo>
                  <a:lnTo>
                    <a:pt x="906099" y="422079"/>
                  </a:lnTo>
                  <a:close/>
                </a:path>
                <a:path w="915034" h="430530">
                  <a:moveTo>
                    <a:pt x="906099" y="3616"/>
                  </a:moveTo>
                  <a:lnTo>
                    <a:pt x="906099" y="425696"/>
                  </a:lnTo>
                  <a:lnTo>
                    <a:pt x="909727" y="422079"/>
                  </a:lnTo>
                  <a:lnTo>
                    <a:pt x="914566" y="422079"/>
                  </a:lnTo>
                  <a:lnTo>
                    <a:pt x="914566" y="8440"/>
                  </a:lnTo>
                  <a:lnTo>
                    <a:pt x="909727" y="8440"/>
                  </a:lnTo>
                  <a:lnTo>
                    <a:pt x="906099" y="3616"/>
                  </a:lnTo>
                  <a:close/>
                </a:path>
                <a:path w="915034" h="430530">
                  <a:moveTo>
                    <a:pt x="914566" y="422079"/>
                  </a:moveTo>
                  <a:lnTo>
                    <a:pt x="909727" y="422079"/>
                  </a:lnTo>
                  <a:lnTo>
                    <a:pt x="906099" y="425696"/>
                  </a:lnTo>
                  <a:lnTo>
                    <a:pt x="914566" y="425696"/>
                  </a:lnTo>
                  <a:lnTo>
                    <a:pt x="914566" y="422079"/>
                  </a:lnTo>
                  <a:close/>
                </a:path>
                <a:path w="915034" h="430530">
                  <a:moveTo>
                    <a:pt x="8468" y="3616"/>
                  </a:moveTo>
                  <a:lnTo>
                    <a:pt x="4839" y="8440"/>
                  </a:lnTo>
                  <a:lnTo>
                    <a:pt x="8468" y="8440"/>
                  </a:lnTo>
                  <a:lnTo>
                    <a:pt x="8468" y="3616"/>
                  </a:lnTo>
                  <a:close/>
                </a:path>
                <a:path w="915034" h="430530">
                  <a:moveTo>
                    <a:pt x="906099" y="3616"/>
                  </a:moveTo>
                  <a:lnTo>
                    <a:pt x="8468" y="3616"/>
                  </a:lnTo>
                  <a:lnTo>
                    <a:pt x="8468" y="8440"/>
                  </a:lnTo>
                  <a:lnTo>
                    <a:pt x="906099" y="8440"/>
                  </a:lnTo>
                  <a:lnTo>
                    <a:pt x="906099" y="3616"/>
                  </a:lnTo>
                  <a:close/>
                </a:path>
                <a:path w="915034" h="430530">
                  <a:moveTo>
                    <a:pt x="914566" y="3616"/>
                  </a:moveTo>
                  <a:lnTo>
                    <a:pt x="906099" y="3616"/>
                  </a:lnTo>
                  <a:lnTo>
                    <a:pt x="909727" y="8440"/>
                  </a:lnTo>
                  <a:lnTo>
                    <a:pt x="914566" y="8440"/>
                  </a:lnTo>
                  <a:lnTo>
                    <a:pt x="914566"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7" name="object 36">
              <a:extLst>
                <a:ext uri="{FF2B5EF4-FFF2-40B4-BE49-F238E27FC236}">
                  <a16:creationId xmlns:a16="http://schemas.microsoft.com/office/drawing/2014/main" id="{5A1E7755-971E-1DD3-38F5-9A82710A9546}"/>
                </a:ext>
              </a:extLst>
            </p:cNvPr>
            <p:cNvSpPr/>
            <p:nvPr/>
          </p:nvSpPr>
          <p:spPr>
            <a:xfrm>
              <a:off x="5862107" y="4197098"/>
              <a:ext cx="905510" cy="180975"/>
            </a:xfrm>
            <a:custGeom>
              <a:avLst/>
              <a:gdLst/>
              <a:ahLst/>
              <a:cxnLst/>
              <a:rect l="l" t="t" r="r" b="b"/>
              <a:pathLst>
                <a:path w="905509" h="180975">
                  <a:moveTo>
                    <a:pt x="904888" y="0"/>
                  </a:moveTo>
                  <a:lnTo>
                    <a:pt x="0" y="0"/>
                  </a:lnTo>
                  <a:lnTo>
                    <a:pt x="0" y="180891"/>
                  </a:lnTo>
                  <a:lnTo>
                    <a:pt x="904888" y="180891"/>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8" name="object 37">
              <a:extLst>
                <a:ext uri="{FF2B5EF4-FFF2-40B4-BE49-F238E27FC236}">
                  <a16:creationId xmlns:a16="http://schemas.microsoft.com/office/drawing/2014/main" id="{A177200A-641B-6F38-DA01-BBB757768053}"/>
                </a:ext>
              </a:extLst>
            </p:cNvPr>
            <p:cNvSpPr/>
            <p:nvPr/>
          </p:nvSpPr>
          <p:spPr>
            <a:xfrm>
              <a:off x="5857265" y="4193539"/>
              <a:ext cx="915035" cy="184150"/>
            </a:xfrm>
            <a:custGeom>
              <a:avLst/>
              <a:gdLst/>
              <a:ahLst/>
              <a:cxnLst/>
              <a:rect l="l" t="t" r="r" b="b"/>
              <a:pathLst>
                <a:path w="915034" h="184150">
                  <a:moveTo>
                    <a:pt x="914565" y="0"/>
                  </a:moveTo>
                  <a:lnTo>
                    <a:pt x="8280" y="0"/>
                  </a:lnTo>
                  <a:lnTo>
                    <a:pt x="8280" y="3810"/>
                  </a:lnTo>
                  <a:lnTo>
                    <a:pt x="6362" y="6362"/>
                  </a:lnTo>
                  <a:lnTo>
                    <a:pt x="6362" y="3810"/>
                  </a:lnTo>
                  <a:lnTo>
                    <a:pt x="8280" y="3810"/>
                  </a:lnTo>
                  <a:lnTo>
                    <a:pt x="8280" y="0"/>
                  </a:lnTo>
                  <a:lnTo>
                    <a:pt x="0" y="0"/>
                  </a:lnTo>
                  <a:lnTo>
                    <a:pt x="0" y="3810"/>
                  </a:lnTo>
                  <a:lnTo>
                    <a:pt x="0" y="8890"/>
                  </a:lnTo>
                  <a:lnTo>
                    <a:pt x="0" y="184150"/>
                  </a:lnTo>
                  <a:lnTo>
                    <a:pt x="8470" y="184150"/>
                  </a:lnTo>
                  <a:lnTo>
                    <a:pt x="8470" y="8890"/>
                  </a:lnTo>
                  <a:lnTo>
                    <a:pt x="6362" y="8890"/>
                  </a:lnTo>
                  <a:lnTo>
                    <a:pt x="6362" y="8382"/>
                  </a:lnTo>
                  <a:lnTo>
                    <a:pt x="8470" y="8382"/>
                  </a:lnTo>
                  <a:lnTo>
                    <a:pt x="906094" y="8382"/>
                  </a:lnTo>
                  <a:lnTo>
                    <a:pt x="906094" y="8890"/>
                  </a:lnTo>
                  <a:lnTo>
                    <a:pt x="906094" y="184150"/>
                  </a:lnTo>
                  <a:lnTo>
                    <a:pt x="914565" y="184150"/>
                  </a:lnTo>
                  <a:lnTo>
                    <a:pt x="914565" y="8890"/>
                  </a:lnTo>
                  <a:lnTo>
                    <a:pt x="908189" y="8890"/>
                  </a:lnTo>
                  <a:lnTo>
                    <a:pt x="908189" y="6350"/>
                  </a:lnTo>
                  <a:lnTo>
                    <a:pt x="909726" y="8382"/>
                  </a:lnTo>
                  <a:lnTo>
                    <a:pt x="914565" y="8382"/>
                  </a:lnTo>
                  <a:lnTo>
                    <a:pt x="914565" y="3810"/>
                  </a:lnTo>
                  <a:lnTo>
                    <a:pt x="914565" y="3568"/>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39" name="object 38">
            <a:extLst>
              <a:ext uri="{FF2B5EF4-FFF2-40B4-BE49-F238E27FC236}">
                <a16:creationId xmlns:a16="http://schemas.microsoft.com/office/drawing/2014/main" id="{B51A1A63-12B3-0BE0-80E7-1644D52C5E9E}"/>
              </a:ext>
            </a:extLst>
          </p:cNvPr>
          <p:cNvSpPr txBox="1"/>
          <p:nvPr/>
        </p:nvSpPr>
        <p:spPr>
          <a:xfrm>
            <a:off x="5715000" y="4242062"/>
            <a:ext cx="2117169" cy="291105"/>
          </a:xfrm>
          <a:prstGeom prst="rect">
            <a:avLst/>
          </a:prstGeom>
        </p:spPr>
        <p:txBody>
          <a:bodyPr vert="horz" wrap="square" lIns="0" tIns="13970" rIns="0" bIns="0" rtlCol="0">
            <a:spAutoFit/>
          </a:bodyPr>
          <a:lstStyle/>
          <a:p>
            <a:pPr marL="12700" eaLnBrk="1" fontAlgn="auto" hangingPunct="1">
              <a:spcBef>
                <a:spcPts val="110"/>
              </a:spcBef>
              <a:spcAft>
                <a:spcPts val="0"/>
              </a:spcAft>
            </a:pPr>
            <a:r>
              <a:rPr lang="en-GB" b="0" kern="0" spc="-10" dirty="0">
                <a:solidFill>
                  <a:sysClr val="windowText" lastClr="000000"/>
                </a:solidFill>
                <a:latin typeface="Arial MT"/>
                <a:cs typeface="Arial MT"/>
              </a:rPr>
              <a:t>Controller/computer</a:t>
            </a:r>
            <a:endParaRPr b="0" kern="0" dirty="0">
              <a:solidFill>
                <a:sysClr val="windowText" lastClr="000000"/>
              </a:solidFill>
              <a:latin typeface="Arial MT"/>
              <a:cs typeface="Arial MT"/>
            </a:endParaRPr>
          </a:p>
        </p:txBody>
      </p:sp>
      <p:sp>
        <p:nvSpPr>
          <p:cNvPr id="40" name="object 39">
            <a:extLst>
              <a:ext uri="{FF2B5EF4-FFF2-40B4-BE49-F238E27FC236}">
                <a16:creationId xmlns:a16="http://schemas.microsoft.com/office/drawing/2014/main" id="{006F9F28-721E-4AC1-C8CE-5D21DDD2ED64}"/>
              </a:ext>
            </a:extLst>
          </p:cNvPr>
          <p:cNvSpPr txBox="1"/>
          <p:nvPr/>
        </p:nvSpPr>
        <p:spPr>
          <a:xfrm>
            <a:off x="9340029" y="2042845"/>
            <a:ext cx="84137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actuators</a:t>
            </a:r>
            <a:endParaRPr sz="1400" b="0" kern="0">
              <a:solidFill>
                <a:sysClr val="windowText" lastClr="000000"/>
              </a:solidFill>
              <a:latin typeface="Arial"/>
              <a:cs typeface="Arial"/>
            </a:endParaRPr>
          </a:p>
        </p:txBody>
      </p:sp>
      <p:grpSp>
        <p:nvGrpSpPr>
          <p:cNvPr id="41" name="object 40">
            <a:extLst>
              <a:ext uri="{FF2B5EF4-FFF2-40B4-BE49-F238E27FC236}">
                <a16:creationId xmlns:a16="http://schemas.microsoft.com/office/drawing/2014/main" id="{182C0E49-5F98-2A6E-A214-7C4359E669A3}"/>
              </a:ext>
            </a:extLst>
          </p:cNvPr>
          <p:cNvGrpSpPr/>
          <p:nvPr/>
        </p:nvGrpSpPr>
        <p:grpSpPr>
          <a:xfrm>
            <a:off x="8224038" y="1961492"/>
            <a:ext cx="1092835" cy="1631950"/>
            <a:chOff x="4767289" y="2746352"/>
            <a:chExt cx="1092835" cy="1631950"/>
          </a:xfrm>
        </p:grpSpPr>
        <p:sp>
          <p:nvSpPr>
            <p:cNvPr id="42" name="object 41">
              <a:extLst>
                <a:ext uri="{FF2B5EF4-FFF2-40B4-BE49-F238E27FC236}">
                  <a16:creationId xmlns:a16="http://schemas.microsoft.com/office/drawing/2014/main" id="{FF6C1C01-FC02-9DEC-BCB3-F9802DD2535B}"/>
                </a:ext>
              </a:extLst>
            </p:cNvPr>
            <p:cNvSpPr/>
            <p:nvPr/>
          </p:nvSpPr>
          <p:spPr>
            <a:xfrm>
              <a:off x="5436273" y="2946539"/>
              <a:ext cx="423545" cy="1431925"/>
            </a:xfrm>
            <a:custGeom>
              <a:avLst/>
              <a:gdLst/>
              <a:ahLst/>
              <a:cxnLst/>
              <a:rect l="l" t="t" r="r" b="b"/>
              <a:pathLst>
                <a:path w="423545" h="1431925">
                  <a:moveTo>
                    <a:pt x="423405" y="1416989"/>
                  </a:moveTo>
                  <a:lnTo>
                    <a:pt x="151218" y="1416989"/>
                  </a:lnTo>
                  <a:lnTo>
                    <a:pt x="151218" y="1386840"/>
                  </a:lnTo>
                  <a:lnTo>
                    <a:pt x="0" y="1431455"/>
                  </a:lnTo>
                  <a:lnTo>
                    <a:pt x="136702" y="1431455"/>
                  </a:lnTo>
                  <a:lnTo>
                    <a:pt x="151218" y="1431455"/>
                  </a:lnTo>
                  <a:lnTo>
                    <a:pt x="423405" y="1431455"/>
                  </a:lnTo>
                  <a:lnTo>
                    <a:pt x="423405" y="1416989"/>
                  </a:lnTo>
                  <a:close/>
                </a:path>
                <a:path w="423545" h="1431925">
                  <a:moveTo>
                    <a:pt x="423405" y="44627"/>
                  </a:moveTo>
                  <a:lnTo>
                    <a:pt x="374370" y="30149"/>
                  </a:lnTo>
                  <a:lnTo>
                    <a:pt x="272186" y="0"/>
                  </a:lnTo>
                  <a:lnTo>
                    <a:pt x="272186" y="30149"/>
                  </a:lnTo>
                  <a:lnTo>
                    <a:pt x="0" y="30149"/>
                  </a:lnTo>
                  <a:lnTo>
                    <a:pt x="0" y="60299"/>
                  </a:lnTo>
                  <a:lnTo>
                    <a:pt x="272186" y="60299"/>
                  </a:lnTo>
                  <a:lnTo>
                    <a:pt x="272186" y="90449"/>
                  </a:lnTo>
                  <a:lnTo>
                    <a:pt x="371678" y="60299"/>
                  </a:lnTo>
                  <a:lnTo>
                    <a:pt x="423405" y="4462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42">
              <a:extLst>
                <a:ext uri="{FF2B5EF4-FFF2-40B4-BE49-F238E27FC236}">
                  <a16:creationId xmlns:a16="http://schemas.microsoft.com/office/drawing/2014/main" id="{D6E5216E-B3C1-565C-D4DF-C26588D8CA3E}"/>
                </a:ext>
              </a:extLst>
            </p:cNvPr>
            <p:cNvSpPr/>
            <p:nvPr/>
          </p:nvSpPr>
          <p:spPr>
            <a:xfrm>
              <a:off x="4770917" y="2749969"/>
              <a:ext cx="665480" cy="482600"/>
            </a:xfrm>
            <a:custGeom>
              <a:avLst/>
              <a:gdLst/>
              <a:ahLst/>
              <a:cxnLst/>
              <a:rect l="l" t="t" r="r" b="b"/>
              <a:pathLst>
                <a:path w="665479" h="482600">
                  <a:moveTo>
                    <a:pt x="665359" y="0"/>
                  </a:moveTo>
                  <a:lnTo>
                    <a:pt x="0" y="0"/>
                  </a:lnTo>
                  <a:lnTo>
                    <a:pt x="0" y="482376"/>
                  </a:lnTo>
                  <a:lnTo>
                    <a:pt x="665359" y="482376"/>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43">
              <a:extLst>
                <a:ext uri="{FF2B5EF4-FFF2-40B4-BE49-F238E27FC236}">
                  <a16:creationId xmlns:a16="http://schemas.microsoft.com/office/drawing/2014/main" id="{E1FC6D2B-2A87-ECFB-DA0F-905AC96F23CB}"/>
                </a:ext>
              </a:extLst>
            </p:cNvPr>
            <p:cNvSpPr/>
            <p:nvPr/>
          </p:nvSpPr>
          <p:spPr>
            <a:xfrm>
              <a:off x="4767289" y="2746352"/>
              <a:ext cx="674370" cy="490855"/>
            </a:xfrm>
            <a:custGeom>
              <a:avLst/>
              <a:gdLst/>
              <a:ahLst/>
              <a:cxnLst/>
              <a:rect l="l" t="t" r="r" b="b"/>
              <a:pathLst>
                <a:path w="674370" h="490855">
                  <a:moveTo>
                    <a:pt x="673827" y="0"/>
                  </a:moveTo>
                  <a:lnTo>
                    <a:pt x="0" y="0"/>
                  </a:lnTo>
                  <a:lnTo>
                    <a:pt x="0" y="490816"/>
                  </a:lnTo>
                  <a:lnTo>
                    <a:pt x="673827" y="490816"/>
                  </a:lnTo>
                  <a:lnTo>
                    <a:pt x="673827" y="485993"/>
                  </a:lnTo>
                  <a:lnTo>
                    <a:pt x="8468" y="485993"/>
                  </a:lnTo>
                  <a:lnTo>
                    <a:pt x="3628" y="482376"/>
                  </a:lnTo>
                  <a:lnTo>
                    <a:pt x="8468" y="482376"/>
                  </a:lnTo>
                  <a:lnTo>
                    <a:pt x="8468" y="8440"/>
                  </a:lnTo>
                  <a:lnTo>
                    <a:pt x="3628" y="8440"/>
                  </a:lnTo>
                  <a:lnTo>
                    <a:pt x="8468" y="3616"/>
                  </a:lnTo>
                  <a:lnTo>
                    <a:pt x="673827" y="3616"/>
                  </a:lnTo>
                  <a:lnTo>
                    <a:pt x="673827" y="0"/>
                  </a:lnTo>
                  <a:close/>
                </a:path>
                <a:path w="674370" h="490855">
                  <a:moveTo>
                    <a:pt x="8468" y="482376"/>
                  </a:moveTo>
                  <a:lnTo>
                    <a:pt x="3628" y="482376"/>
                  </a:lnTo>
                  <a:lnTo>
                    <a:pt x="8468" y="485993"/>
                  </a:lnTo>
                  <a:lnTo>
                    <a:pt x="8468" y="482376"/>
                  </a:lnTo>
                  <a:close/>
                </a:path>
                <a:path w="674370" h="490855">
                  <a:moveTo>
                    <a:pt x="665359" y="482376"/>
                  </a:moveTo>
                  <a:lnTo>
                    <a:pt x="8468" y="482376"/>
                  </a:lnTo>
                  <a:lnTo>
                    <a:pt x="8468" y="485993"/>
                  </a:lnTo>
                  <a:lnTo>
                    <a:pt x="665359" y="485993"/>
                  </a:lnTo>
                  <a:lnTo>
                    <a:pt x="665359" y="482376"/>
                  </a:lnTo>
                  <a:close/>
                </a:path>
                <a:path w="674370" h="490855">
                  <a:moveTo>
                    <a:pt x="665359" y="3616"/>
                  </a:moveTo>
                  <a:lnTo>
                    <a:pt x="665359" y="485993"/>
                  </a:lnTo>
                  <a:lnTo>
                    <a:pt x="668987" y="482376"/>
                  </a:lnTo>
                  <a:lnTo>
                    <a:pt x="673827" y="482376"/>
                  </a:lnTo>
                  <a:lnTo>
                    <a:pt x="673827" y="8440"/>
                  </a:lnTo>
                  <a:lnTo>
                    <a:pt x="668987" y="8440"/>
                  </a:lnTo>
                  <a:lnTo>
                    <a:pt x="665359" y="3616"/>
                  </a:lnTo>
                  <a:close/>
                </a:path>
                <a:path w="674370" h="490855">
                  <a:moveTo>
                    <a:pt x="673827" y="482376"/>
                  </a:moveTo>
                  <a:lnTo>
                    <a:pt x="668987" y="482376"/>
                  </a:lnTo>
                  <a:lnTo>
                    <a:pt x="665359" y="485993"/>
                  </a:lnTo>
                  <a:lnTo>
                    <a:pt x="673827" y="485993"/>
                  </a:lnTo>
                  <a:lnTo>
                    <a:pt x="673827" y="482376"/>
                  </a:lnTo>
                  <a:close/>
                </a:path>
                <a:path w="674370" h="490855">
                  <a:moveTo>
                    <a:pt x="8468" y="3616"/>
                  </a:moveTo>
                  <a:lnTo>
                    <a:pt x="3628" y="8440"/>
                  </a:lnTo>
                  <a:lnTo>
                    <a:pt x="8468" y="8440"/>
                  </a:lnTo>
                  <a:lnTo>
                    <a:pt x="8468" y="3616"/>
                  </a:lnTo>
                  <a:close/>
                </a:path>
                <a:path w="674370" h="490855">
                  <a:moveTo>
                    <a:pt x="665359" y="3616"/>
                  </a:moveTo>
                  <a:lnTo>
                    <a:pt x="8468" y="3616"/>
                  </a:lnTo>
                  <a:lnTo>
                    <a:pt x="8468" y="8440"/>
                  </a:lnTo>
                  <a:lnTo>
                    <a:pt x="665359" y="8440"/>
                  </a:lnTo>
                  <a:lnTo>
                    <a:pt x="665359" y="3616"/>
                  </a:lnTo>
                  <a:close/>
                </a:path>
                <a:path w="674370" h="490855">
                  <a:moveTo>
                    <a:pt x="673827" y="3616"/>
                  </a:moveTo>
                  <a:lnTo>
                    <a:pt x="665359" y="3616"/>
                  </a:lnTo>
                  <a:lnTo>
                    <a:pt x="668987" y="8440"/>
                  </a:lnTo>
                  <a:lnTo>
                    <a:pt x="673827" y="8440"/>
                  </a:lnTo>
                  <a:lnTo>
                    <a:pt x="673827"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45" name="object 44">
            <a:extLst>
              <a:ext uri="{FF2B5EF4-FFF2-40B4-BE49-F238E27FC236}">
                <a16:creationId xmlns:a16="http://schemas.microsoft.com/office/drawing/2014/main" id="{06C48907-9809-8F98-E0AE-B47722C2AC46}"/>
              </a:ext>
            </a:extLst>
          </p:cNvPr>
          <p:cNvSpPr txBox="1"/>
          <p:nvPr/>
        </p:nvSpPr>
        <p:spPr>
          <a:xfrm>
            <a:off x="8348039" y="2040435"/>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D/A</a:t>
            </a:r>
            <a:endParaRPr sz="1900" b="0" kern="0">
              <a:solidFill>
                <a:sysClr val="windowText" lastClr="000000"/>
              </a:solidFill>
              <a:latin typeface="Times New Roman"/>
              <a:cs typeface="Times New Roman"/>
            </a:endParaRPr>
          </a:p>
        </p:txBody>
      </p:sp>
      <p:grpSp>
        <p:nvGrpSpPr>
          <p:cNvPr id="46" name="object 45">
            <a:extLst>
              <a:ext uri="{FF2B5EF4-FFF2-40B4-BE49-F238E27FC236}">
                <a16:creationId xmlns:a16="http://schemas.microsoft.com/office/drawing/2014/main" id="{3405E02D-6F17-2EBD-7932-C9EBBC4F8108}"/>
              </a:ext>
            </a:extLst>
          </p:cNvPr>
          <p:cNvGrpSpPr/>
          <p:nvPr/>
        </p:nvGrpSpPr>
        <p:grpSpPr>
          <a:xfrm>
            <a:off x="5562600" y="2021789"/>
            <a:ext cx="6295390" cy="2179955"/>
            <a:chOff x="2105851" y="2806649"/>
            <a:chExt cx="6295390" cy="2179955"/>
          </a:xfrm>
        </p:grpSpPr>
        <p:sp>
          <p:nvSpPr>
            <p:cNvPr id="47" name="object 46">
              <a:extLst>
                <a:ext uri="{FF2B5EF4-FFF2-40B4-BE49-F238E27FC236}">
                  <a16:creationId xmlns:a16="http://schemas.microsoft.com/office/drawing/2014/main" id="{DC0C1F8C-D56C-FE16-B980-C43D9ACDB965}"/>
                </a:ext>
              </a:extLst>
            </p:cNvPr>
            <p:cNvSpPr/>
            <p:nvPr/>
          </p:nvSpPr>
          <p:spPr>
            <a:xfrm>
              <a:off x="4346296" y="4257395"/>
              <a:ext cx="424815" cy="120650"/>
            </a:xfrm>
            <a:custGeom>
              <a:avLst/>
              <a:gdLst/>
              <a:ahLst/>
              <a:cxnLst/>
              <a:rect l="l" t="t" r="r" b="b"/>
              <a:pathLst>
                <a:path w="424814" h="120650">
                  <a:moveTo>
                    <a:pt x="106459" y="0"/>
                  </a:moveTo>
                  <a:lnTo>
                    <a:pt x="0" y="90445"/>
                  </a:lnTo>
                  <a:lnTo>
                    <a:pt x="35486" y="120594"/>
                  </a:lnTo>
                  <a:lnTo>
                    <a:pt x="424620" y="120594"/>
                  </a:lnTo>
                  <a:lnTo>
                    <a:pt x="424620" y="45825"/>
                  </a:lnTo>
                  <a:lnTo>
                    <a:pt x="106459" y="45825"/>
                  </a:lnTo>
                  <a:lnTo>
                    <a:pt x="106459"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47">
              <a:extLst>
                <a:ext uri="{FF2B5EF4-FFF2-40B4-BE49-F238E27FC236}">
                  <a16:creationId xmlns:a16="http://schemas.microsoft.com/office/drawing/2014/main" id="{EBC1794F-51FC-3C6F-B2D2-5E85873D14F1}"/>
                </a:ext>
              </a:extLst>
            </p:cNvPr>
            <p:cNvSpPr/>
            <p:nvPr/>
          </p:nvSpPr>
          <p:spPr>
            <a:xfrm>
              <a:off x="4341458" y="4250160"/>
              <a:ext cx="434340" cy="128270"/>
            </a:xfrm>
            <a:custGeom>
              <a:avLst/>
              <a:gdLst/>
              <a:ahLst/>
              <a:cxnLst/>
              <a:rect l="l" t="t" r="r" b="b"/>
              <a:pathLst>
                <a:path w="434339" h="128270">
                  <a:moveTo>
                    <a:pt x="114926" y="0"/>
                  </a:moveTo>
                  <a:lnTo>
                    <a:pt x="0" y="97680"/>
                  </a:lnTo>
                  <a:lnTo>
                    <a:pt x="35038" y="127829"/>
                  </a:lnTo>
                  <a:lnTo>
                    <a:pt x="45583" y="127829"/>
                  </a:lnTo>
                  <a:lnTo>
                    <a:pt x="14356" y="101299"/>
                  </a:lnTo>
                  <a:lnTo>
                    <a:pt x="7259" y="101299"/>
                  </a:lnTo>
                  <a:lnTo>
                    <a:pt x="7259" y="95269"/>
                  </a:lnTo>
                  <a:lnTo>
                    <a:pt x="14356" y="95269"/>
                  </a:lnTo>
                  <a:lnTo>
                    <a:pt x="107668" y="15991"/>
                  </a:lnTo>
                  <a:lnTo>
                    <a:pt x="107668" y="7235"/>
                  </a:lnTo>
                  <a:lnTo>
                    <a:pt x="114926" y="7235"/>
                  </a:lnTo>
                  <a:lnTo>
                    <a:pt x="114926" y="0"/>
                  </a:lnTo>
                  <a:close/>
                </a:path>
                <a:path w="434339" h="128270">
                  <a:moveTo>
                    <a:pt x="425830" y="53060"/>
                  </a:moveTo>
                  <a:lnTo>
                    <a:pt x="425830" y="127829"/>
                  </a:lnTo>
                  <a:lnTo>
                    <a:pt x="434299" y="127829"/>
                  </a:lnTo>
                  <a:lnTo>
                    <a:pt x="434299" y="56677"/>
                  </a:lnTo>
                  <a:lnTo>
                    <a:pt x="429459" y="56677"/>
                  </a:lnTo>
                  <a:lnTo>
                    <a:pt x="425830" y="53060"/>
                  </a:lnTo>
                  <a:close/>
                </a:path>
                <a:path w="434339" h="128270">
                  <a:moveTo>
                    <a:pt x="7259" y="95269"/>
                  </a:moveTo>
                  <a:lnTo>
                    <a:pt x="7259" y="101299"/>
                  </a:lnTo>
                  <a:lnTo>
                    <a:pt x="10808" y="98284"/>
                  </a:lnTo>
                  <a:lnTo>
                    <a:pt x="7259" y="95269"/>
                  </a:lnTo>
                  <a:close/>
                </a:path>
                <a:path w="434339" h="128270">
                  <a:moveTo>
                    <a:pt x="10808" y="98284"/>
                  </a:moveTo>
                  <a:lnTo>
                    <a:pt x="7259" y="101299"/>
                  </a:lnTo>
                  <a:lnTo>
                    <a:pt x="14356" y="101299"/>
                  </a:lnTo>
                  <a:lnTo>
                    <a:pt x="10808" y="98284"/>
                  </a:lnTo>
                  <a:close/>
                </a:path>
                <a:path w="434339" h="128270">
                  <a:moveTo>
                    <a:pt x="14356" y="95269"/>
                  </a:moveTo>
                  <a:lnTo>
                    <a:pt x="7259" y="95269"/>
                  </a:lnTo>
                  <a:lnTo>
                    <a:pt x="10808" y="98284"/>
                  </a:lnTo>
                  <a:lnTo>
                    <a:pt x="14356" y="95269"/>
                  </a:lnTo>
                  <a:close/>
                </a:path>
                <a:path w="434339" h="128270">
                  <a:moveTo>
                    <a:pt x="114926" y="7235"/>
                  </a:moveTo>
                  <a:lnTo>
                    <a:pt x="107668" y="7235"/>
                  </a:lnTo>
                  <a:lnTo>
                    <a:pt x="113715" y="10853"/>
                  </a:lnTo>
                  <a:lnTo>
                    <a:pt x="107668" y="15991"/>
                  </a:lnTo>
                  <a:lnTo>
                    <a:pt x="107668" y="56677"/>
                  </a:lnTo>
                  <a:lnTo>
                    <a:pt x="425830" y="56677"/>
                  </a:lnTo>
                  <a:lnTo>
                    <a:pt x="425830" y="53060"/>
                  </a:lnTo>
                  <a:lnTo>
                    <a:pt x="114926" y="53060"/>
                  </a:lnTo>
                  <a:lnTo>
                    <a:pt x="111297" y="49442"/>
                  </a:lnTo>
                  <a:lnTo>
                    <a:pt x="114926" y="49442"/>
                  </a:lnTo>
                  <a:lnTo>
                    <a:pt x="114926" y="7235"/>
                  </a:lnTo>
                  <a:close/>
                </a:path>
                <a:path w="434339" h="128270">
                  <a:moveTo>
                    <a:pt x="434299" y="49442"/>
                  </a:moveTo>
                  <a:lnTo>
                    <a:pt x="114926" y="49442"/>
                  </a:lnTo>
                  <a:lnTo>
                    <a:pt x="114926" y="53060"/>
                  </a:lnTo>
                  <a:lnTo>
                    <a:pt x="425830" y="53060"/>
                  </a:lnTo>
                  <a:lnTo>
                    <a:pt x="429459" y="56677"/>
                  </a:lnTo>
                  <a:lnTo>
                    <a:pt x="434299" y="56677"/>
                  </a:lnTo>
                  <a:lnTo>
                    <a:pt x="434299" y="49442"/>
                  </a:lnTo>
                  <a:close/>
                </a:path>
                <a:path w="434339" h="128270">
                  <a:moveTo>
                    <a:pt x="114926" y="49442"/>
                  </a:moveTo>
                  <a:lnTo>
                    <a:pt x="111297" y="49442"/>
                  </a:lnTo>
                  <a:lnTo>
                    <a:pt x="114926" y="53060"/>
                  </a:lnTo>
                  <a:lnTo>
                    <a:pt x="114926" y="49442"/>
                  </a:lnTo>
                  <a:close/>
                </a:path>
                <a:path w="434339" h="128270">
                  <a:moveTo>
                    <a:pt x="107668" y="7235"/>
                  </a:moveTo>
                  <a:lnTo>
                    <a:pt x="107668" y="15991"/>
                  </a:lnTo>
                  <a:lnTo>
                    <a:pt x="113715" y="10853"/>
                  </a:lnTo>
                  <a:lnTo>
                    <a:pt x="107668"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48">
              <a:extLst>
                <a:ext uri="{FF2B5EF4-FFF2-40B4-BE49-F238E27FC236}">
                  <a16:creationId xmlns:a16="http://schemas.microsoft.com/office/drawing/2014/main" id="{0075BC0C-216B-8262-F733-A089747C5D0B}"/>
                </a:ext>
              </a:extLst>
            </p:cNvPr>
            <p:cNvSpPr/>
            <p:nvPr/>
          </p:nvSpPr>
          <p:spPr>
            <a:xfrm>
              <a:off x="4346296" y="2930860"/>
              <a:ext cx="424815" cy="180975"/>
            </a:xfrm>
            <a:custGeom>
              <a:avLst/>
              <a:gdLst/>
              <a:ahLst/>
              <a:cxnLst/>
              <a:rect l="l" t="t" r="r" b="b"/>
              <a:pathLst>
                <a:path w="424814" h="180975">
                  <a:moveTo>
                    <a:pt x="319373" y="0"/>
                  </a:moveTo>
                  <a:lnTo>
                    <a:pt x="319373" y="45826"/>
                  </a:lnTo>
                  <a:lnTo>
                    <a:pt x="0" y="45826"/>
                  </a:lnTo>
                  <a:lnTo>
                    <a:pt x="0" y="136272"/>
                  </a:lnTo>
                  <a:lnTo>
                    <a:pt x="319373" y="136272"/>
                  </a:lnTo>
                  <a:lnTo>
                    <a:pt x="319373" y="180891"/>
                  </a:lnTo>
                  <a:lnTo>
                    <a:pt x="424620" y="90445"/>
                  </a:lnTo>
                  <a:lnTo>
                    <a:pt x="319373"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49">
              <a:extLst>
                <a:ext uri="{FF2B5EF4-FFF2-40B4-BE49-F238E27FC236}">
                  <a16:creationId xmlns:a16="http://schemas.microsoft.com/office/drawing/2014/main" id="{48F38865-151A-B9C4-4837-11A2CF27EDA4}"/>
                </a:ext>
              </a:extLst>
            </p:cNvPr>
            <p:cNvSpPr/>
            <p:nvPr/>
          </p:nvSpPr>
          <p:spPr>
            <a:xfrm>
              <a:off x="4342668" y="2923625"/>
              <a:ext cx="434340" cy="196850"/>
            </a:xfrm>
            <a:custGeom>
              <a:avLst/>
              <a:gdLst/>
              <a:ahLst/>
              <a:cxnLst/>
              <a:rect l="l" t="t" r="r" b="b"/>
              <a:pathLst>
                <a:path w="434339" h="196850">
                  <a:moveTo>
                    <a:pt x="319371" y="143507"/>
                  </a:moveTo>
                  <a:lnTo>
                    <a:pt x="319371" y="196568"/>
                  </a:lnTo>
                  <a:lnTo>
                    <a:pt x="329182" y="188126"/>
                  </a:lnTo>
                  <a:lnTo>
                    <a:pt x="326631" y="188126"/>
                  </a:lnTo>
                  <a:lnTo>
                    <a:pt x="320582" y="185714"/>
                  </a:lnTo>
                  <a:lnTo>
                    <a:pt x="326631" y="180516"/>
                  </a:lnTo>
                  <a:lnTo>
                    <a:pt x="326631" y="147124"/>
                  </a:lnTo>
                  <a:lnTo>
                    <a:pt x="323001" y="147124"/>
                  </a:lnTo>
                  <a:lnTo>
                    <a:pt x="319371" y="143507"/>
                  </a:lnTo>
                  <a:close/>
                </a:path>
                <a:path w="434339" h="196850">
                  <a:moveTo>
                    <a:pt x="326631" y="180516"/>
                  </a:moveTo>
                  <a:lnTo>
                    <a:pt x="320582" y="185714"/>
                  </a:lnTo>
                  <a:lnTo>
                    <a:pt x="326631" y="188126"/>
                  </a:lnTo>
                  <a:lnTo>
                    <a:pt x="326631" y="180516"/>
                  </a:lnTo>
                  <a:close/>
                </a:path>
                <a:path w="434339" h="196850">
                  <a:moveTo>
                    <a:pt x="422321" y="98284"/>
                  </a:moveTo>
                  <a:lnTo>
                    <a:pt x="326631" y="180516"/>
                  </a:lnTo>
                  <a:lnTo>
                    <a:pt x="326631" y="188126"/>
                  </a:lnTo>
                  <a:lnTo>
                    <a:pt x="329182" y="188126"/>
                  </a:lnTo>
                  <a:lnTo>
                    <a:pt x="430093" y="101299"/>
                  </a:lnTo>
                  <a:lnTo>
                    <a:pt x="425829" y="101299"/>
                  </a:lnTo>
                  <a:lnTo>
                    <a:pt x="422321" y="98284"/>
                  </a:lnTo>
                  <a:close/>
                </a:path>
                <a:path w="434339" h="196850">
                  <a:moveTo>
                    <a:pt x="319371" y="49443"/>
                  </a:moveTo>
                  <a:lnTo>
                    <a:pt x="0" y="49443"/>
                  </a:lnTo>
                  <a:lnTo>
                    <a:pt x="0" y="147124"/>
                  </a:lnTo>
                  <a:lnTo>
                    <a:pt x="319371" y="147124"/>
                  </a:lnTo>
                  <a:lnTo>
                    <a:pt x="319371" y="143507"/>
                  </a:lnTo>
                  <a:lnTo>
                    <a:pt x="8468" y="143507"/>
                  </a:lnTo>
                  <a:lnTo>
                    <a:pt x="3628" y="139889"/>
                  </a:lnTo>
                  <a:lnTo>
                    <a:pt x="8468" y="139889"/>
                  </a:lnTo>
                  <a:lnTo>
                    <a:pt x="8468" y="56678"/>
                  </a:lnTo>
                  <a:lnTo>
                    <a:pt x="3628" y="56678"/>
                  </a:lnTo>
                  <a:lnTo>
                    <a:pt x="8468" y="53061"/>
                  </a:lnTo>
                  <a:lnTo>
                    <a:pt x="319371" y="53061"/>
                  </a:lnTo>
                  <a:lnTo>
                    <a:pt x="319371" y="49443"/>
                  </a:lnTo>
                  <a:close/>
                </a:path>
                <a:path w="434339" h="196850">
                  <a:moveTo>
                    <a:pt x="326631" y="139889"/>
                  </a:moveTo>
                  <a:lnTo>
                    <a:pt x="8468" y="139889"/>
                  </a:lnTo>
                  <a:lnTo>
                    <a:pt x="8468" y="143507"/>
                  </a:lnTo>
                  <a:lnTo>
                    <a:pt x="319371" y="143507"/>
                  </a:lnTo>
                  <a:lnTo>
                    <a:pt x="323001" y="147124"/>
                  </a:lnTo>
                  <a:lnTo>
                    <a:pt x="326631" y="147124"/>
                  </a:lnTo>
                  <a:lnTo>
                    <a:pt x="326631" y="139889"/>
                  </a:lnTo>
                  <a:close/>
                </a:path>
                <a:path w="434339" h="196850">
                  <a:moveTo>
                    <a:pt x="8468" y="139889"/>
                  </a:moveTo>
                  <a:lnTo>
                    <a:pt x="3628" y="139889"/>
                  </a:lnTo>
                  <a:lnTo>
                    <a:pt x="8468" y="143507"/>
                  </a:lnTo>
                  <a:lnTo>
                    <a:pt x="8468" y="139889"/>
                  </a:lnTo>
                  <a:close/>
                </a:path>
                <a:path w="434339" h="196850">
                  <a:moveTo>
                    <a:pt x="425829" y="95269"/>
                  </a:moveTo>
                  <a:lnTo>
                    <a:pt x="422321" y="98284"/>
                  </a:lnTo>
                  <a:lnTo>
                    <a:pt x="425829" y="101299"/>
                  </a:lnTo>
                  <a:lnTo>
                    <a:pt x="425829" y="95269"/>
                  </a:lnTo>
                  <a:close/>
                </a:path>
                <a:path w="434339" h="196850">
                  <a:moveTo>
                    <a:pt x="431460" y="95269"/>
                  </a:moveTo>
                  <a:lnTo>
                    <a:pt x="425829" y="95269"/>
                  </a:lnTo>
                  <a:lnTo>
                    <a:pt x="425829" y="101299"/>
                  </a:lnTo>
                  <a:lnTo>
                    <a:pt x="430093" y="101299"/>
                  </a:lnTo>
                  <a:lnTo>
                    <a:pt x="434298" y="97680"/>
                  </a:lnTo>
                  <a:lnTo>
                    <a:pt x="431460" y="95269"/>
                  </a:lnTo>
                  <a:close/>
                </a:path>
                <a:path w="434339" h="196850">
                  <a:moveTo>
                    <a:pt x="327884" y="7235"/>
                  </a:moveTo>
                  <a:lnTo>
                    <a:pt x="326631" y="7235"/>
                  </a:lnTo>
                  <a:lnTo>
                    <a:pt x="326631" y="16051"/>
                  </a:lnTo>
                  <a:lnTo>
                    <a:pt x="422321" y="98284"/>
                  </a:lnTo>
                  <a:lnTo>
                    <a:pt x="425829" y="95269"/>
                  </a:lnTo>
                  <a:lnTo>
                    <a:pt x="431460" y="95269"/>
                  </a:lnTo>
                  <a:lnTo>
                    <a:pt x="327884" y="7235"/>
                  </a:lnTo>
                  <a:close/>
                </a:path>
                <a:path w="434339" h="196850">
                  <a:moveTo>
                    <a:pt x="8468" y="53061"/>
                  </a:moveTo>
                  <a:lnTo>
                    <a:pt x="3628" y="56678"/>
                  </a:lnTo>
                  <a:lnTo>
                    <a:pt x="8468" y="56678"/>
                  </a:lnTo>
                  <a:lnTo>
                    <a:pt x="8468" y="53061"/>
                  </a:lnTo>
                  <a:close/>
                </a:path>
                <a:path w="434339" h="196850">
                  <a:moveTo>
                    <a:pt x="326631" y="49443"/>
                  </a:moveTo>
                  <a:lnTo>
                    <a:pt x="323001" y="49443"/>
                  </a:lnTo>
                  <a:lnTo>
                    <a:pt x="319371" y="53061"/>
                  </a:lnTo>
                  <a:lnTo>
                    <a:pt x="8468" y="53061"/>
                  </a:lnTo>
                  <a:lnTo>
                    <a:pt x="8468" y="56678"/>
                  </a:lnTo>
                  <a:lnTo>
                    <a:pt x="326631" y="56678"/>
                  </a:lnTo>
                  <a:lnTo>
                    <a:pt x="326631" y="49443"/>
                  </a:lnTo>
                  <a:close/>
                </a:path>
                <a:path w="434339" h="196850">
                  <a:moveTo>
                    <a:pt x="319371" y="0"/>
                  </a:moveTo>
                  <a:lnTo>
                    <a:pt x="319371" y="53061"/>
                  </a:lnTo>
                  <a:lnTo>
                    <a:pt x="323001" y="49443"/>
                  </a:lnTo>
                  <a:lnTo>
                    <a:pt x="326631" y="49443"/>
                  </a:lnTo>
                  <a:lnTo>
                    <a:pt x="326631" y="16051"/>
                  </a:lnTo>
                  <a:lnTo>
                    <a:pt x="320582" y="10853"/>
                  </a:lnTo>
                  <a:lnTo>
                    <a:pt x="326631" y="7235"/>
                  </a:lnTo>
                  <a:lnTo>
                    <a:pt x="327884" y="7235"/>
                  </a:lnTo>
                  <a:lnTo>
                    <a:pt x="319371" y="0"/>
                  </a:lnTo>
                  <a:close/>
                </a:path>
                <a:path w="434339" h="196850">
                  <a:moveTo>
                    <a:pt x="326631" y="7235"/>
                  </a:moveTo>
                  <a:lnTo>
                    <a:pt x="320582" y="10853"/>
                  </a:lnTo>
                  <a:lnTo>
                    <a:pt x="326631" y="16051"/>
                  </a:lnTo>
                  <a:lnTo>
                    <a:pt x="326631" y="723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50">
              <a:extLst>
                <a:ext uri="{FF2B5EF4-FFF2-40B4-BE49-F238E27FC236}">
                  <a16:creationId xmlns:a16="http://schemas.microsoft.com/office/drawing/2014/main" id="{6FB9D66C-B8ED-EE2E-85DA-9573CA9D6CB3}"/>
                </a:ext>
              </a:extLst>
            </p:cNvPr>
            <p:cNvSpPr/>
            <p:nvPr/>
          </p:nvSpPr>
          <p:spPr>
            <a:xfrm>
              <a:off x="2714353" y="3352939"/>
              <a:ext cx="363220" cy="361950"/>
            </a:xfrm>
            <a:custGeom>
              <a:avLst/>
              <a:gdLst/>
              <a:ahLst/>
              <a:cxnLst/>
              <a:rect l="l" t="t" r="r" b="b"/>
              <a:pathLst>
                <a:path w="363219"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51">
              <a:extLst>
                <a:ext uri="{FF2B5EF4-FFF2-40B4-BE49-F238E27FC236}">
                  <a16:creationId xmlns:a16="http://schemas.microsoft.com/office/drawing/2014/main" id="{17804D36-1385-109F-3544-F3D44D8FEA01}"/>
                </a:ext>
              </a:extLst>
            </p:cNvPr>
            <p:cNvSpPr/>
            <p:nvPr/>
          </p:nvSpPr>
          <p:spPr>
            <a:xfrm>
              <a:off x="2710713" y="3350399"/>
              <a:ext cx="850900" cy="816610"/>
            </a:xfrm>
            <a:custGeom>
              <a:avLst/>
              <a:gdLst/>
              <a:ahLst/>
              <a:cxnLst/>
              <a:rect l="l" t="t" r="r" b="b"/>
              <a:pathLst>
                <a:path w="850900" h="816610">
                  <a:moveTo>
                    <a:pt x="370179" y="173786"/>
                  </a:moveTo>
                  <a:lnTo>
                    <a:pt x="362927" y="134327"/>
                  </a:lnTo>
                  <a:lnTo>
                    <a:pt x="362927" y="184645"/>
                  </a:lnTo>
                  <a:lnTo>
                    <a:pt x="357124" y="227431"/>
                  </a:lnTo>
                  <a:lnTo>
                    <a:pt x="343992" y="264337"/>
                  </a:lnTo>
                  <a:lnTo>
                    <a:pt x="300177" y="320319"/>
                  </a:lnTo>
                  <a:lnTo>
                    <a:pt x="240296" y="352336"/>
                  </a:lnTo>
                  <a:lnTo>
                    <a:pt x="173164" y="360146"/>
                  </a:lnTo>
                  <a:lnTo>
                    <a:pt x="139636" y="354888"/>
                  </a:lnTo>
                  <a:lnTo>
                    <a:pt x="78181" y="325894"/>
                  </a:lnTo>
                  <a:lnTo>
                    <a:pt x="31508" y="272046"/>
                  </a:lnTo>
                  <a:lnTo>
                    <a:pt x="16484" y="235712"/>
                  </a:lnTo>
                  <a:lnTo>
                    <a:pt x="8470" y="193078"/>
                  </a:lnTo>
                  <a:lnTo>
                    <a:pt x="8470" y="183438"/>
                  </a:lnTo>
                  <a:lnTo>
                    <a:pt x="13855" y="143192"/>
                  </a:lnTo>
                  <a:lnTo>
                    <a:pt x="13944" y="142519"/>
                  </a:lnTo>
                  <a:lnTo>
                    <a:pt x="26212" y="106311"/>
                  </a:lnTo>
                  <a:lnTo>
                    <a:pt x="66852" y="51269"/>
                  </a:lnTo>
                  <a:lnTo>
                    <a:pt x="122745" y="18326"/>
                  </a:lnTo>
                  <a:lnTo>
                    <a:pt x="186220" y="7454"/>
                  </a:lnTo>
                  <a:lnTo>
                    <a:pt x="218414" y="10299"/>
                  </a:lnTo>
                  <a:lnTo>
                    <a:pt x="278917" y="32537"/>
                  </a:lnTo>
                  <a:lnTo>
                    <a:pt x="327875" y="76847"/>
                  </a:lnTo>
                  <a:lnTo>
                    <a:pt x="357644" y="143192"/>
                  </a:lnTo>
                  <a:lnTo>
                    <a:pt x="362927" y="184645"/>
                  </a:lnTo>
                  <a:lnTo>
                    <a:pt x="362927" y="134327"/>
                  </a:lnTo>
                  <a:lnTo>
                    <a:pt x="348310" y="95846"/>
                  </a:lnTo>
                  <a:lnTo>
                    <a:pt x="304330" y="41071"/>
                  </a:lnTo>
                  <a:lnTo>
                    <a:pt x="245821" y="9207"/>
                  </a:lnTo>
                  <a:lnTo>
                    <a:pt x="180327" y="0"/>
                  </a:lnTo>
                  <a:lnTo>
                    <a:pt x="147332" y="3810"/>
                  </a:lnTo>
                  <a:lnTo>
                    <a:pt x="85572" y="28105"/>
                  </a:lnTo>
                  <a:lnTo>
                    <a:pt x="35763" y="74434"/>
                  </a:lnTo>
                  <a:lnTo>
                    <a:pt x="5461" y="142519"/>
                  </a:lnTo>
                  <a:lnTo>
                    <a:pt x="0" y="184645"/>
                  </a:lnTo>
                  <a:lnTo>
                    <a:pt x="1219" y="193078"/>
                  </a:lnTo>
                  <a:lnTo>
                    <a:pt x="8267" y="233692"/>
                  </a:lnTo>
                  <a:lnTo>
                    <a:pt x="39636" y="298589"/>
                  </a:lnTo>
                  <a:lnTo>
                    <a:pt x="88392" y="342074"/>
                  </a:lnTo>
                  <a:lnTo>
                    <a:pt x="147840" y="364490"/>
                  </a:lnTo>
                  <a:lnTo>
                    <a:pt x="179463" y="367919"/>
                  </a:lnTo>
                  <a:lnTo>
                    <a:pt x="211251" y="366229"/>
                  </a:lnTo>
                  <a:lnTo>
                    <a:pt x="239179" y="360146"/>
                  </a:lnTo>
                  <a:lnTo>
                    <a:pt x="242341" y="359460"/>
                  </a:lnTo>
                  <a:lnTo>
                    <a:pt x="299097" y="330860"/>
                  </a:lnTo>
                  <a:lnTo>
                    <a:pt x="343027" y="282524"/>
                  </a:lnTo>
                  <a:lnTo>
                    <a:pt x="367423" y="214807"/>
                  </a:lnTo>
                  <a:lnTo>
                    <a:pt x="370179" y="173786"/>
                  </a:lnTo>
                  <a:close/>
                </a:path>
                <a:path w="850900" h="816610">
                  <a:moveTo>
                    <a:pt x="850455" y="781583"/>
                  </a:moveTo>
                  <a:lnTo>
                    <a:pt x="528662" y="781583"/>
                  </a:lnTo>
                  <a:lnTo>
                    <a:pt x="528662" y="756259"/>
                  </a:lnTo>
                  <a:lnTo>
                    <a:pt x="427050" y="786409"/>
                  </a:lnTo>
                  <a:lnTo>
                    <a:pt x="528662" y="816559"/>
                  </a:lnTo>
                  <a:lnTo>
                    <a:pt x="528662" y="792441"/>
                  </a:lnTo>
                  <a:lnTo>
                    <a:pt x="850455" y="792441"/>
                  </a:lnTo>
                  <a:lnTo>
                    <a:pt x="850455" y="78158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52">
              <a:extLst>
                <a:ext uri="{FF2B5EF4-FFF2-40B4-BE49-F238E27FC236}">
                  <a16:creationId xmlns:a16="http://schemas.microsoft.com/office/drawing/2014/main" id="{C82E95C8-7603-9A82-D55C-1AB7139691BE}"/>
                </a:ext>
              </a:extLst>
            </p:cNvPr>
            <p:cNvSpPr/>
            <p:nvPr/>
          </p:nvSpPr>
          <p:spPr>
            <a:xfrm>
              <a:off x="2653865" y="3955910"/>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53">
              <a:extLst>
                <a:ext uri="{FF2B5EF4-FFF2-40B4-BE49-F238E27FC236}">
                  <a16:creationId xmlns:a16="http://schemas.microsoft.com/office/drawing/2014/main" id="{0A326BAA-80E7-31CF-C240-276394E55016}"/>
                </a:ext>
              </a:extLst>
            </p:cNvPr>
            <p:cNvSpPr/>
            <p:nvPr/>
          </p:nvSpPr>
          <p:spPr>
            <a:xfrm>
              <a:off x="2381669" y="3714724"/>
              <a:ext cx="761365" cy="663575"/>
            </a:xfrm>
            <a:custGeom>
              <a:avLst/>
              <a:gdLst/>
              <a:ahLst/>
              <a:cxnLst/>
              <a:rect l="l" t="t" r="r" b="b"/>
              <a:pathLst>
                <a:path w="761364" h="663575">
                  <a:moveTo>
                    <a:pt x="60490" y="101307"/>
                  </a:moveTo>
                  <a:lnTo>
                    <a:pt x="57238" y="90449"/>
                  </a:lnTo>
                  <a:lnTo>
                    <a:pt x="30238" y="0"/>
                  </a:lnTo>
                  <a:lnTo>
                    <a:pt x="0" y="101307"/>
                  </a:lnTo>
                  <a:lnTo>
                    <a:pt x="25400" y="101307"/>
                  </a:lnTo>
                  <a:lnTo>
                    <a:pt x="25400" y="663270"/>
                  </a:lnTo>
                  <a:lnTo>
                    <a:pt x="36296" y="663270"/>
                  </a:lnTo>
                  <a:lnTo>
                    <a:pt x="36296" y="101307"/>
                  </a:lnTo>
                  <a:lnTo>
                    <a:pt x="60490" y="101307"/>
                  </a:lnTo>
                  <a:close/>
                </a:path>
                <a:path w="761364" h="663575">
                  <a:moveTo>
                    <a:pt x="760933" y="237578"/>
                  </a:moveTo>
                  <a:lnTo>
                    <a:pt x="752462" y="237578"/>
                  </a:lnTo>
                  <a:lnTo>
                    <a:pt x="752462" y="246011"/>
                  </a:lnTo>
                  <a:lnTo>
                    <a:pt x="752462" y="599351"/>
                  </a:lnTo>
                  <a:lnTo>
                    <a:pt x="277025" y="599351"/>
                  </a:lnTo>
                  <a:lnTo>
                    <a:pt x="277025" y="246011"/>
                  </a:lnTo>
                  <a:lnTo>
                    <a:pt x="752462" y="246011"/>
                  </a:lnTo>
                  <a:lnTo>
                    <a:pt x="752462" y="237578"/>
                  </a:lnTo>
                  <a:lnTo>
                    <a:pt x="520192" y="237578"/>
                  </a:lnTo>
                  <a:lnTo>
                    <a:pt x="520192" y="101307"/>
                  </a:lnTo>
                  <a:lnTo>
                    <a:pt x="544385" y="101307"/>
                  </a:lnTo>
                  <a:lnTo>
                    <a:pt x="541147" y="90449"/>
                  </a:lnTo>
                  <a:lnTo>
                    <a:pt x="514134" y="0"/>
                  </a:lnTo>
                  <a:lnTo>
                    <a:pt x="483895" y="101307"/>
                  </a:lnTo>
                  <a:lnTo>
                    <a:pt x="509295" y="101307"/>
                  </a:lnTo>
                  <a:lnTo>
                    <a:pt x="509295" y="237578"/>
                  </a:lnTo>
                  <a:lnTo>
                    <a:pt x="268566" y="237578"/>
                  </a:lnTo>
                  <a:lnTo>
                    <a:pt x="268566" y="607796"/>
                  </a:lnTo>
                  <a:lnTo>
                    <a:pt x="760933" y="607796"/>
                  </a:lnTo>
                  <a:lnTo>
                    <a:pt x="760933" y="602970"/>
                  </a:lnTo>
                  <a:lnTo>
                    <a:pt x="760933" y="599351"/>
                  </a:lnTo>
                  <a:lnTo>
                    <a:pt x="760933" y="246011"/>
                  </a:lnTo>
                  <a:lnTo>
                    <a:pt x="760933" y="241185"/>
                  </a:lnTo>
                  <a:lnTo>
                    <a:pt x="760933" y="23757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54">
              <a:extLst>
                <a:ext uri="{FF2B5EF4-FFF2-40B4-BE49-F238E27FC236}">
                  <a16:creationId xmlns:a16="http://schemas.microsoft.com/office/drawing/2014/main" id="{4BB279C7-F0CD-D094-7F4C-51959DFEA9B2}"/>
                </a:ext>
              </a:extLst>
            </p:cNvPr>
            <p:cNvSpPr/>
            <p:nvPr/>
          </p:nvSpPr>
          <p:spPr>
            <a:xfrm>
              <a:off x="2230455" y="3352939"/>
              <a:ext cx="363220" cy="361950"/>
            </a:xfrm>
            <a:custGeom>
              <a:avLst/>
              <a:gdLst/>
              <a:ahLst/>
              <a:cxnLst/>
              <a:rect l="l" t="t" r="r" b="b"/>
              <a:pathLst>
                <a:path w="363219" h="361950">
                  <a:moveTo>
                    <a:pt x="181461" y="0"/>
                  </a:moveTo>
                  <a:lnTo>
                    <a:pt x="133575" y="6532"/>
                  </a:lnTo>
                  <a:lnTo>
                    <a:pt x="90327" y="24922"/>
                  </a:lnTo>
                  <a:lnTo>
                    <a:pt x="53531" y="53362"/>
                  </a:lnTo>
                  <a:lnTo>
                    <a:pt x="25001" y="90043"/>
                  </a:lnTo>
                  <a:lnTo>
                    <a:pt x="6552" y="133155"/>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55">
              <a:extLst>
                <a:ext uri="{FF2B5EF4-FFF2-40B4-BE49-F238E27FC236}">
                  <a16:creationId xmlns:a16="http://schemas.microsoft.com/office/drawing/2014/main" id="{D508480A-D23D-7DB2-267C-6026E9A47770}"/>
                </a:ext>
              </a:extLst>
            </p:cNvPr>
            <p:cNvSpPr/>
            <p:nvPr/>
          </p:nvSpPr>
          <p:spPr>
            <a:xfrm>
              <a:off x="2226825" y="3350392"/>
              <a:ext cx="370205" cy="368300"/>
            </a:xfrm>
            <a:custGeom>
              <a:avLst/>
              <a:gdLst/>
              <a:ahLst/>
              <a:cxnLst/>
              <a:rect l="l" t="t" r="r" b="b"/>
              <a:pathLst>
                <a:path w="370205" h="368300">
                  <a:moveTo>
                    <a:pt x="180319" y="0"/>
                  </a:moveTo>
                  <a:lnTo>
                    <a:pt x="115424" y="13193"/>
                  </a:lnTo>
                  <a:lnTo>
                    <a:pt x="58694" y="48535"/>
                  </a:lnTo>
                  <a:lnTo>
                    <a:pt x="17696" y="105770"/>
                  </a:lnTo>
                  <a:lnTo>
                    <a:pt x="5462" y="142519"/>
                  </a:lnTo>
                  <a:lnTo>
                    <a:pt x="0" y="184645"/>
                  </a:lnTo>
                  <a:lnTo>
                    <a:pt x="1210" y="193085"/>
                  </a:lnTo>
                  <a:lnTo>
                    <a:pt x="8269" y="233691"/>
                  </a:lnTo>
                  <a:lnTo>
                    <a:pt x="39632" y="298597"/>
                  </a:lnTo>
                  <a:lnTo>
                    <a:pt x="88394" y="342073"/>
                  </a:lnTo>
                  <a:lnTo>
                    <a:pt x="147838" y="364493"/>
                  </a:lnTo>
                  <a:lnTo>
                    <a:pt x="179466" y="367923"/>
                  </a:lnTo>
                  <a:lnTo>
                    <a:pt x="211245" y="366228"/>
                  </a:lnTo>
                  <a:lnTo>
                    <a:pt x="239175" y="360145"/>
                  </a:lnTo>
                  <a:lnTo>
                    <a:pt x="173154" y="360145"/>
                  </a:lnTo>
                  <a:lnTo>
                    <a:pt x="139627" y="354887"/>
                  </a:lnTo>
                  <a:lnTo>
                    <a:pt x="78163" y="325891"/>
                  </a:lnTo>
                  <a:lnTo>
                    <a:pt x="31503" y="272042"/>
                  </a:lnTo>
                  <a:lnTo>
                    <a:pt x="16481" y="235718"/>
                  </a:lnTo>
                  <a:lnTo>
                    <a:pt x="8468" y="193085"/>
                  </a:lnTo>
                  <a:lnTo>
                    <a:pt x="8468" y="183438"/>
                  </a:lnTo>
                  <a:lnTo>
                    <a:pt x="13854" y="143199"/>
                  </a:lnTo>
                  <a:lnTo>
                    <a:pt x="13945" y="142519"/>
                  </a:lnTo>
                  <a:lnTo>
                    <a:pt x="26212" y="106310"/>
                  </a:lnTo>
                  <a:lnTo>
                    <a:pt x="66854" y="51276"/>
                  </a:lnTo>
                  <a:lnTo>
                    <a:pt x="122741" y="18329"/>
                  </a:lnTo>
                  <a:lnTo>
                    <a:pt x="186218" y="7461"/>
                  </a:lnTo>
                  <a:lnTo>
                    <a:pt x="238195" y="7461"/>
                  </a:lnTo>
                  <a:lnTo>
                    <a:pt x="213464" y="1788"/>
                  </a:lnTo>
                  <a:lnTo>
                    <a:pt x="180319" y="0"/>
                  </a:lnTo>
                  <a:close/>
                </a:path>
                <a:path w="370205" h="368300">
                  <a:moveTo>
                    <a:pt x="238195" y="7461"/>
                  </a:moveTo>
                  <a:lnTo>
                    <a:pt x="186218" y="7461"/>
                  </a:lnTo>
                  <a:lnTo>
                    <a:pt x="218410" y="10305"/>
                  </a:lnTo>
                  <a:lnTo>
                    <a:pt x="249629" y="18666"/>
                  </a:lnTo>
                  <a:lnTo>
                    <a:pt x="305320" y="51936"/>
                  </a:lnTo>
                  <a:lnTo>
                    <a:pt x="345636" y="107265"/>
                  </a:lnTo>
                  <a:lnTo>
                    <a:pt x="362924" y="184645"/>
                  </a:lnTo>
                  <a:lnTo>
                    <a:pt x="357120" y="227437"/>
                  </a:lnTo>
                  <a:lnTo>
                    <a:pt x="343991" y="264335"/>
                  </a:lnTo>
                  <a:lnTo>
                    <a:pt x="300172" y="320318"/>
                  </a:lnTo>
                  <a:lnTo>
                    <a:pt x="240286" y="352340"/>
                  </a:lnTo>
                  <a:lnTo>
                    <a:pt x="173154" y="360145"/>
                  </a:lnTo>
                  <a:lnTo>
                    <a:pt x="239175" y="360145"/>
                  </a:lnTo>
                  <a:lnTo>
                    <a:pt x="299096" y="330866"/>
                  </a:lnTo>
                  <a:lnTo>
                    <a:pt x="343028" y="282524"/>
                  </a:lnTo>
                  <a:lnTo>
                    <a:pt x="367416" y="214802"/>
                  </a:lnTo>
                  <a:lnTo>
                    <a:pt x="370182" y="173791"/>
                  </a:lnTo>
                  <a:lnTo>
                    <a:pt x="362483" y="131909"/>
                  </a:lnTo>
                  <a:lnTo>
                    <a:pt x="348310" y="95850"/>
                  </a:lnTo>
                  <a:lnTo>
                    <a:pt x="304331" y="41073"/>
                  </a:lnTo>
                  <a:lnTo>
                    <a:pt x="245811" y="9208"/>
                  </a:lnTo>
                  <a:lnTo>
                    <a:pt x="238195" y="7461"/>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56">
              <a:extLst>
                <a:ext uri="{FF2B5EF4-FFF2-40B4-BE49-F238E27FC236}">
                  <a16:creationId xmlns:a16="http://schemas.microsoft.com/office/drawing/2014/main" id="{B5397941-B918-5015-5B1F-2EB157AC8F51}"/>
                </a:ext>
              </a:extLst>
            </p:cNvPr>
            <p:cNvSpPr/>
            <p:nvPr/>
          </p:nvSpPr>
          <p:spPr>
            <a:xfrm>
              <a:off x="3137763" y="2810266"/>
              <a:ext cx="363220" cy="361950"/>
            </a:xfrm>
            <a:custGeom>
              <a:avLst/>
              <a:gdLst/>
              <a:ahLst/>
              <a:cxnLst/>
              <a:rect l="l" t="t" r="r" b="b"/>
              <a:pathLst>
                <a:path w="363220" h="361950">
                  <a:moveTo>
                    <a:pt x="362923" y="0"/>
                  </a:moveTo>
                  <a:lnTo>
                    <a:pt x="0" y="0"/>
                  </a:lnTo>
                  <a:lnTo>
                    <a:pt x="0" y="361782"/>
                  </a:lnTo>
                  <a:lnTo>
                    <a:pt x="362923" y="361782"/>
                  </a:lnTo>
                  <a:lnTo>
                    <a:pt x="362923"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57">
              <a:extLst>
                <a:ext uri="{FF2B5EF4-FFF2-40B4-BE49-F238E27FC236}">
                  <a16:creationId xmlns:a16="http://schemas.microsoft.com/office/drawing/2014/main" id="{C4748923-D322-3544-896E-A8CBF7AA8210}"/>
                </a:ext>
              </a:extLst>
            </p:cNvPr>
            <p:cNvSpPr/>
            <p:nvPr/>
          </p:nvSpPr>
          <p:spPr>
            <a:xfrm>
              <a:off x="3134133" y="2806649"/>
              <a:ext cx="371475" cy="370840"/>
            </a:xfrm>
            <a:custGeom>
              <a:avLst/>
              <a:gdLst/>
              <a:ahLst/>
              <a:cxnLst/>
              <a:rect l="l" t="t" r="r" b="b"/>
              <a:pathLst>
                <a:path w="371475" h="370839">
                  <a:moveTo>
                    <a:pt x="371391" y="0"/>
                  </a:moveTo>
                  <a:lnTo>
                    <a:pt x="0" y="0"/>
                  </a:lnTo>
                  <a:lnTo>
                    <a:pt x="0" y="370222"/>
                  </a:lnTo>
                  <a:lnTo>
                    <a:pt x="371391" y="370222"/>
                  </a:lnTo>
                  <a:lnTo>
                    <a:pt x="371391" y="365399"/>
                  </a:lnTo>
                  <a:lnTo>
                    <a:pt x="8468" y="365399"/>
                  </a:lnTo>
                  <a:lnTo>
                    <a:pt x="3629" y="361782"/>
                  </a:lnTo>
                  <a:lnTo>
                    <a:pt x="8468" y="361782"/>
                  </a:lnTo>
                  <a:lnTo>
                    <a:pt x="8468" y="8440"/>
                  </a:lnTo>
                  <a:lnTo>
                    <a:pt x="3629" y="8440"/>
                  </a:lnTo>
                  <a:lnTo>
                    <a:pt x="8468" y="3616"/>
                  </a:lnTo>
                  <a:lnTo>
                    <a:pt x="371391" y="3616"/>
                  </a:lnTo>
                  <a:lnTo>
                    <a:pt x="371391" y="0"/>
                  </a:lnTo>
                  <a:close/>
                </a:path>
                <a:path w="371475" h="370839">
                  <a:moveTo>
                    <a:pt x="8468" y="361782"/>
                  </a:moveTo>
                  <a:lnTo>
                    <a:pt x="3629" y="361782"/>
                  </a:lnTo>
                  <a:lnTo>
                    <a:pt x="8468" y="365399"/>
                  </a:lnTo>
                  <a:lnTo>
                    <a:pt x="8468" y="361782"/>
                  </a:lnTo>
                  <a:close/>
                </a:path>
                <a:path w="371475" h="370839">
                  <a:moveTo>
                    <a:pt x="362924" y="361782"/>
                  </a:moveTo>
                  <a:lnTo>
                    <a:pt x="8468" y="361782"/>
                  </a:lnTo>
                  <a:lnTo>
                    <a:pt x="8468" y="365399"/>
                  </a:lnTo>
                  <a:lnTo>
                    <a:pt x="362924" y="365399"/>
                  </a:lnTo>
                  <a:lnTo>
                    <a:pt x="362924" y="361782"/>
                  </a:lnTo>
                  <a:close/>
                </a:path>
                <a:path w="371475" h="370839">
                  <a:moveTo>
                    <a:pt x="362924" y="3616"/>
                  </a:moveTo>
                  <a:lnTo>
                    <a:pt x="362924" y="365399"/>
                  </a:lnTo>
                  <a:lnTo>
                    <a:pt x="366552" y="361782"/>
                  </a:lnTo>
                  <a:lnTo>
                    <a:pt x="371391" y="361782"/>
                  </a:lnTo>
                  <a:lnTo>
                    <a:pt x="371391" y="8440"/>
                  </a:lnTo>
                  <a:lnTo>
                    <a:pt x="366552" y="8440"/>
                  </a:lnTo>
                  <a:lnTo>
                    <a:pt x="362924" y="3616"/>
                  </a:lnTo>
                  <a:close/>
                </a:path>
                <a:path w="371475" h="370839">
                  <a:moveTo>
                    <a:pt x="371391" y="361782"/>
                  </a:moveTo>
                  <a:lnTo>
                    <a:pt x="366552" y="361782"/>
                  </a:lnTo>
                  <a:lnTo>
                    <a:pt x="362924" y="365399"/>
                  </a:lnTo>
                  <a:lnTo>
                    <a:pt x="371391" y="365399"/>
                  </a:lnTo>
                  <a:lnTo>
                    <a:pt x="371391" y="361782"/>
                  </a:lnTo>
                  <a:close/>
                </a:path>
                <a:path w="371475" h="370839">
                  <a:moveTo>
                    <a:pt x="8468" y="3616"/>
                  </a:moveTo>
                  <a:lnTo>
                    <a:pt x="3629" y="8440"/>
                  </a:lnTo>
                  <a:lnTo>
                    <a:pt x="8468" y="8440"/>
                  </a:lnTo>
                  <a:lnTo>
                    <a:pt x="8468" y="3616"/>
                  </a:lnTo>
                  <a:close/>
                </a:path>
                <a:path w="371475" h="370839">
                  <a:moveTo>
                    <a:pt x="362924" y="3616"/>
                  </a:moveTo>
                  <a:lnTo>
                    <a:pt x="8468" y="3616"/>
                  </a:lnTo>
                  <a:lnTo>
                    <a:pt x="8468" y="8440"/>
                  </a:lnTo>
                  <a:lnTo>
                    <a:pt x="362924" y="8440"/>
                  </a:lnTo>
                  <a:lnTo>
                    <a:pt x="362924" y="3616"/>
                  </a:lnTo>
                  <a:close/>
                </a:path>
                <a:path w="371475" h="370839">
                  <a:moveTo>
                    <a:pt x="371391" y="3616"/>
                  </a:moveTo>
                  <a:lnTo>
                    <a:pt x="362924" y="3616"/>
                  </a:lnTo>
                  <a:lnTo>
                    <a:pt x="366552" y="8440"/>
                  </a:lnTo>
                  <a:lnTo>
                    <a:pt x="371391" y="8440"/>
                  </a:lnTo>
                  <a:lnTo>
                    <a:pt x="371391" y="361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58">
              <a:extLst>
                <a:ext uri="{FF2B5EF4-FFF2-40B4-BE49-F238E27FC236}">
                  <a16:creationId xmlns:a16="http://schemas.microsoft.com/office/drawing/2014/main" id="{62B0943F-60EF-1756-6F2A-4E439D4135C0}"/>
                </a:ext>
              </a:extLst>
            </p:cNvPr>
            <p:cNvSpPr/>
            <p:nvPr/>
          </p:nvSpPr>
          <p:spPr>
            <a:xfrm>
              <a:off x="3742635" y="2810266"/>
              <a:ext cx="363220" cy="361950"/>
            </a:xfrm>
            <a:custGeom>
              <a:avLst/>
              <a:gdLst/>
              <a:ahLst/>
              <a:cxnLst/>
              <a:rect l="l" t="t" r="r" b="b"/>
              <a:pathLst>
                <a:path w="363220" h="361950">
                  <a:moveTo>
                    <a:pt x="181461" y="0"/>
                  </a:moveTo>
                  <a:lnTo>
                    <a:pt x="133575" y="6532"/>
                  </a:lnTo>
                  <a:lnTo>
                    <a:pt x="90327" y="24923"/>
                  </a:lnTo>
                  <a:lnTo>
                    <a:pt x="53531" y="53363"/>
                  </a:lnTo>
                  <a:lnTo>
                    <a:pt x="25001" y="90044"/>
                  </a:lnTo>
                  <a:lnTo>
                    <a:pt x="6552" y="133156"/>
                  </a:lnTo>
                  <a:lnTo>
                    <a:pt x="0" y="180891"/>
                  </a:lnTo>
                  <a:lnTo>
                    <a:pt x="6552" y="229044"/>
                  </a:lnTo>
                  <a:lnTo>
                    <a:pt x="25001" y="272274"/>
                  </a:lnTo>
                  <a:lnTo>
                    <a:pt x="53531"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6"/>
                  </a:lnTo>
                  <a:lnTo>
                    <a:pt x="338190" y="90044"/>
                  </a:lnTo>
                  <a:lnTo>
                    <a:pt x="309845" y="53363"/>
                  </a:lnTo>
                  <a:lnTo>
                    <a:pt x="273133" y="24923"/>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59">
              <a:extLst>
                <a:ext uri="{FF2B5EF4-FFF2-40B4-BE49-F238E27FC236}">
                  <a16:creationId xmlns:a16="http://schemas.microsoft.com/office/drawing/2014/main" id="{3617FB6D-FDFB-66A9-A200-618536DA76FE}"/>
                </a:ext>
              </a:extLst>
            </p:cNvPr>
            <p:cNvSpPr/>
            <p:nvPr/>
          </p:nvSpPr>
          <p:spPr>
            <a:xfrm>
              <a:off x="2407069" y="2807728"/>
              <a:ext cx="1702435" cy="545465"/>
            </a:xfrm>
            <a:custGeom>
              <a:avLst/>
              <a:gdLst/>
              <a:ahLst/>
              <a:cxnLst/>
              <a:rect l="l" t="t" r="r" b="b"/>
              <a:pathLst>
                <a:path w="1702435" h="545464">
                  <a:moveTo>
                    <a:pt x="10883" y="123139"/>
                  </a:moveTo>
                  <a:lnTo>
                    <a:pt x="0" y="123139"/>
                  </a:lnTo>
                  <a:lnTo>
                    <a:pt x="0" y="545211"/>
                  </a:lnTo>
                  <a:lnTo>
                    <a:pt x="10883" y="545211"/>
                  </a:lnTo>
                  <a:lnTo>
                    <a:pt x="10883" y="123139"/>
                  </a:lnTo>
                  <a:close/>
                </a:path>
                <a:path w="1702435" h="545464">
                  <a:moveTo>
                    <a:pt x="730694" y="304025"/>
                  </a:moveTo>
                  <a:lnTo>
                    <a:pt x="714616" y="299199"/>
                  </a:lnTo>
                  <a:lnTo>
                    <a:pt x="630275" y="273875"/>
                  </a:lnTo>
                  <a:lnTo>
                    <a:pt x="630275" y="299199"/>
                  </a:lnTo>
                  <a:lnTo>
                    <a:pt x="488734" y="299199"/>
                  </a:lnTo>
                  <a:lnTo>
                    <a:pt x="488734" y="310057"/>
                  </a:lnTo>
                  <a:lnTo>
                    <a:pt x="630275" y="310057"/>
                  </a:lnTo>
                  <a:lnTo>
                    <a:pt x="630275" y="334175"/>
                  </a:lnTo>
                  <a:lnTo>
                    <a:pt x="710603" y="310057"/>
                  </a:lnTo>
                  <a:lnTo>
                    <a:pt x="730694" y="304025"/>
                  </a:lnTo>
                  <a:close/>
                </a:path>
                <a:path w="1702435" h="545464">
                  <a:moveTo>
                    <a:pt x="1702117" y="173786"/>
                  </a:moveTo>
                  <a:lnTo>
                    <a:pt x="1694853" y="134327"/>
                  </a:lnTo>
                  <a:lnTo>
                    <a:pt x="1694853" y="184645"/>
                  </a:lnTo>
                  <a:lnTo>
                    <a:pt x="1689049" y="227431"/>
                  </a:lnTo>
                  <a:lnTo>
                    <a:pt x="1675917" y="264325"/>
                  </a:lnTo>
                  <a:lnTo>
                    <a:pt x="1632102" y="320319"/>
                  </a:lnTo>
                  <a:lnTo>
                    <a:pt x="1572221" y="352336"/>
                  </a:lnTo>
                  <a:lnTo>
                    <a:pt x="1505089" y="360146"/>
                  </a:lnTo>
                  <a:lnTo>
                    <a:pt x="1471561" y="354888"/>
                  </a:lnTo>
                  <a:lnTo>
                    <a:pt x="1410106" y="325882"/>
                  </a:lnTo>
                  <a:lnTo>
                    <a:pt x="1363433" y="272034"/>
                  </a:lnTo>
                  <a:lnTo>
                    <a:pt x="1348409" y="235712"/>
                  </a:lnTo>
                  <a:lnTo>
                    <a:pt x="1340396" y="193078"/>
                  </a:lnTo>
                  <a:lnTo>
                    <a:pt x="1340396" y="183438"/>
                  </a:lnTo>
                  <a:lnTo>
                    <a:pt x="1345780" y="143192"/>
                  </a:lnTo>
                  <a:lnTo>
                    <a:pt x="1345869" y="142519"/>
                  </a:lnTo>
                  <a:lnTo>
                    <a:pt x="1358138" y="106311"/>
                  </a:lnTo>
                  <a:lnTo>
                    <a:pt x="1398790" y="51269"/>
                  </a:lnTo>
                  <a:lnTo>
                    <a:pt x="1454670" y="18326"/>
                  </a:lnTo>
                  <a:lnTo>
                    <a:pt x="1518145" y="7454"/>
                  </a:lnTo>
                  <a:lnTo>
                    <a:pt x="1550339" y="10299"/>
                  </a:lnTo>
                  <a:lnTo>
                    <a:pt x="1610842" y="32537"/>
                  </a:lnTo>
                  <a:lnTo>
                    <a:pt x="1659813" y="76835"/>
                  </a:lnTo>
                  <a:lnTo>
                    <a:pt x="1689569" y="143192"/>
                  </a:lnTo>
                  <a:lnTo>
                    <a:pt x="1694853" y="184645"/>
                  </a:lnTo>
                  <a:lnTo>
                    <a:pt x="1694853" y="134327"/>
                  </a:lnTo>
                  <a:lnTo>
                    <a:pt x="1680235" y="95846"/>
                  </a:lnTo>
                  <a:lnTo>
                    <a:pt x="1636255" y="41071"/>
                  </a:lnTo>
                  <a:lnTo>
                    <a:pt x="1577746" y="9207"/>
                  </a:lnTo>
                  <a:lnTo>
                    <a:pt x="1512252" y="0"/>
                  </a:lnTo>
                  <a:lnTo>
                    <a:pt x="1479257" y="3810"/>
                  </a:lnTo>
                  <a:lnTo>
                    <a:pt x="1417497" y="28105"/>
                  </a:lnTo>
                  <a:lnTo>
                    <a:pt x="1367688" y="74434"/>
                  </a:lnTo>
                  <a:lnTo>
                    <a:pt x="1337398" y="142519"/>
                  </a:lnTo>
                  <a:lnTo>
                    <a:pt x="1332204" y="182435"/>
                  </a:lnTo>
                  <a:lnTo>
                    <a:pt x="1319491" y="178612"/>
                  </a:lnTo>
                  <a:lnTo>
                    <a:pt x="1235151" y="153289"/>
                  </a:lnTo>
                  <a:lnTo>
                    <a:pt x="1235151" y="178612"/>
                  </a:lnTo>
                  <a:lnTo>
                    <a:pt x="1093609" y="178612"/>
                  </a:lnTo>
                  <a:lnTo>
                    <a:pt x="1093609" y="189458"/>
                  </a:lnTo>
                  <a:lnTo>
                    <a:pt x="1235151" y="189458"/>
                  </a:lnTo>
                  <a:lnTo>
                    <a:pt x="1235151" y="213588"/>
                  </a:lnTo>
                  <a:lnTo>
                    <a:pt x="1315478" y="189458"/>
                  </a:lnTo>
                  <a:lnTo>
                    <a:pt x="1331937" y="184531"/>
                  </a:lnTo>
                  <a:lnTo>
                    <a:pt x="1333144" y="193078"/>
                  </a:lnTo>
                  <a:lnTo>
                    <a:pt x="1340205" y="233692"/>
                  </a:lnTo>
                  <a:lnTo>
                    <a:pt x="1371561" y="298589"/>
                  </a:lnTo>
                  <a:lnTo>
                    <a:pt x="1420329" y="342074"/>
                  </a:lnTo>
                  <a:lnTo>
                    <a:pt x="1479765" y="364490"/>
                  </a:lnTo>
                  <a:lnTo>
                    <a:pt x="1511401" y="367919"/>
                  </a:lnTo>
                  <a:lnTo>
                    <a:pt x="1543177" y="366229"/>
                  </a:lnTo>
                  <a:lnTo>
                    <a:pt x="1603832" y="347649"/>
                  </a:lnTo>
                  <a:lnTo>
                    <a:pt x="1655013" y="309130"/>
                  </a:lnTo>
                  <a:lnTo>
                    <a:pt x="1690014" y="251053"/>
                  </a:lnTo>
                  <a:lnTo>
                    <a:pt x="1699348" y="214795"/>
                  </a:lnTo>
                  <a:lnTo>
                    <a:pt x="1702117" y="17378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60">
              <a:extLst>
                <a:ext uri="{FF2B5EF4-FFF2-40B4-BE49-F238E27FC236}">
                  <a16:creationId xmlns:a16="http://schemas.microsoft.com/office/drawing/2014/main" id="{8367AC1A-C4A2-E7A1-1AB9-BB1494A207ED}"/>
                </a:ext>
              </a:extLst>
            </p:cNvPr>
            <p:cNvSpPr/>
            <p:nvPr/>
          </p:nvSpPr>
          <p:spPr>
            <a:xfrm>
              <a:off x="3561173" y="3955910"/>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61">
              <a:extLst>
                <a:ext uri="{FF2B5EF4-FFF2-40B4-BE49-F238E27FC236}">
                  <a16:creationId xmlns:a16="http://schemas.microsoft.com/office/drawing/2014/main" id="{8DDFE6DA-CFC3-3226-1C05-BB3BDFB8AA9D}"/>
                </a:ext>
              </a:extLst>
            </p:cNvPr>
            <p:cNvSpPr/>
            <p:nvPr/>
          </p:nvSpPr>
          <p:spPr>
            <a:xfrm>
              <a:off x="2411907" y="2900717"/>
              <a:ext cx="1516380" cy="1421130"/>
            </a:xfrm>
            <a:custGeom>
              <a:avLst/>
              <a:gdLst/>
              <a:ahLst/>
              <a:cxnLst/>
              <a:rect l="l" t="t" r="r" b="b"/>
              <a:pathLst>
                <a:path w="1516379" h="1421129">
                  <a:moveTo>
                    <a:pt x="489953" y="211035"/>
                  </a:moveTo>
                  <a:lnTo>
                    <a:pt x="479056" y="211035"/>
                  </a:lnTo>
                  <a:lnTo>
                    <a:pt x="479056" y="452221"/>
                  </a:lnTo>
                  <a:lnTo>
                    <a:pt x="489953" y="452221"/>
                  </a:lnTo>
                  <a:lnTo>
                    <a:pt x="489953" y="211035"/>
                  </a:lnTo>
                  <a:close/>
                </a:path>
                <a:path w="1516379" h="1421129">
                  <a:moveTo>
                    <a:pt x="725855" y="30149"/>
                  </a:moveTo>
                  <a:lnTo>
                    <a:pt x="709777" y="25323"/>
                  </a:lnTo>
                  <a:lnTo>
                    <a:pt x="625436" y="0"/>
                  </a:lnTo>
                  <a:lnTo>
                    <a:pt x="625436" y="25323"/>
                  </a:lnTo>
                  <a:lnTo>
                    <a:pt x="0" y="25323"/>
                  </a:lnTo>
                  <a:lnTo>
                    <a:pt x="0" y="36182"/>
                  </a:lnTo>
                  <a:lnTo>
                    <a:pt x="625436" y="36182"/>
                  </a:lnTo>
                  <a:lnTo>
                    <a:pt x="625436" y="60299"/>
                  </a:lnTo>
                  <a:lnTo>
                    <a:pt x="705764" y="36182"/>
                  </a:lnTo>
                  <a:lnTo>
                    <a:pt x="725855" y="30149"/>
                  </a:lnTo>
                  <a:close/>
                </a:path>
                <a:path w="1516379" h="1421129">
                  <a:moveTo>
                    <a:pt x="1515808" y="1226439"/>
                  </a:moveTo>
                  <a:lnTo>
                    <a:pt x="1508556" y="1186980"/>
                  </a:lnTo>
                  <a:lnTo>
                    <a:pt x="1508556" y="1237297"/>
                  </a:lnTo>
                  <a:lnTo>
                    <a:pt x="1502752" y="1280083"/>
                  </a:lnTo>
                  <a:lnTo>
                    <a:pt x="1489621" y="1316990"/>
                  </a:lnTo>
                  <a:lnTo>
                    <a:pt x="1445806" y="1372971"/>
                  </a:lnTo>
                  <a:lnTo>
                    <a:pt x="1385912" y="1404988"/>
                  </a:lnTo>
                  <a:lnTo>
                    <a:pt x="1318780" y="1412798"/>
                  </a:lnTo>
                  <a:lnTo>
                    <a:pt x="1285252" y="1407541"/>
                  </a:lnTo>
                  <a:lnTo>
                    <a:pt x="1223797" y="1378546"/>
                  </a:lnTo>
                  <a:lnTo>
                    <a:pt x="1177137" y="1324698"/>
                  </a:lnTo>
                  <a:lnTo>
                    <a:pt x="1162113" y="1288364"/>
                  </a:lnTo>
                  <a:lnTo>
                    <a:pt x="1154099" y="1245730"/>
                  </a:lnTo>
                  <a:lnTo>
                    <a:pt x="1154099" y="1236091"/>
                  </a:lnTo>
                  <a:lnTo>
                    <a:pt x="1159484" y="1195844"/>
                  </a:lnTo>
                  <a:lnTo>
                    <a:pt x="1159573" y="1195171"/>
                  </a:lnTo>
                  <a:lnTo>
                    <a:pt x="1171841" y="1158963"/>
                  </a:lnTo>
                  <a:lnTo>
                    <a:pt x="1212481" y="1103922"/>
                  </a:lnTo>
                  <a:lnTo>
                    <a:pt x="1268374" y="1070978"/>
                  </a:lnTo>
                  <a:lnTo>
                    <a:pt x="1331849" y="1060107"/>
                  </a:lnTo>
                  <a:lnTo>
                    <a:pt x="1364043" y="1062951"/>
                  </a:lnTo>
                  <a:lnTo>
                    <a:pt x="1424546" y="1085189"/>
                  </a:lnTo>
                  <a:lnTo>
                    <a:pt x="1473504" y="1129499"/>
                  </a:lnTo>
                  <a:lnTo>
                    <a:pt x="1503260" y="1195844"/>
                  </a:lnTo>
                  <a:lnTo>
                    <a:pt x="1508556" y="1237297"/>
                  </a:lnTo>
                  <a:lnTo>
                    <a:pt x="1508556" y="1186980"/>
                  </a:lnTo>
                  <a:lnTo>
                    <a:pt x="1493939" y="1148499"/>
                  </a:lnTo>
                  <a:lnTo>
                    <a:pt x="1449959" y="1093724"/>
                  </a:lnTo>
                  <a:lnTo>
                    <a:pt x="1391437" y="1061859"/>
                  </a:lnTo>
                  <a:lnTo>
                    <a:pt x="1325956" y="1052652"/>
                  </a:lnTo>
                  <a:lnTo>
                    <a:pt x="1292961" y="1056462"/>
                  </a:lnTo>
                  <a:lnTo>
                    <a:pt x="1231201" y="1080757"/>
                  </a:lnTo>
                  <a:lnTo>
                    <a:pt x="1181392" y="1127086"/>
                  </a:lnTo>
                  <a:lnTo>
                    <a:pt x="1151089" y="1195171"/>
                  </a:lnTo>
                  <a:lnTo>
                    <a:pt x="1145628" y="1237297"/>
                  </a:lnTo>
                  <a:lnTo>
                    <a:pt x="1146835" y="1245730"/>
                  </a:lnTo>
                  <a:lnTo>
                    <a:pt x="1153896" y="1286344"/>
                  </a:lnTo>
                  <a:lnTo>
                    <a:pt x="1185265" y="1351254"/>
                  </a:lnTo>
                  <a:lnTo>
                    <a:pt x="1234020" y="1394726"/>
                  </a:lnTo>
                  <a:lnTo>
                    <a:pt x="1293469" y="1417142"/>
                  </a:lnTo>
                  <a:lnTo>
                    <a:pt x="1325092" y="1420571"/>
                  </a:lnTo>
                  <a:lnTo>
                    <a:pt x="1356880" y="1418882"/>
                  </a:lnTo>
                  <a:lnTo>
                    <a:pt x="1384808" y="1412798"/>
                  </a:lnTo>
                  <a:lnTo>
                    <a:pt x="1387970" y="1412113"/>
                  </a:lnTo>
                  <a:lnTo>
                    <a:pt x="1444726" y="1383512"/>
                  </a:lnTo>
                  <a:lnTo>
                    <a:pt x="1488655" y="1335176"/>
                  </a:lnTo>
                  <a:lnTo>
                    <a:pt x="1513052" y="1267460"/>
                  </a:lnTo>
                  <a:lnTo>
                    <a:pt x="1515808" y="122643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62">
              <a:extLst>
                <a:ext uri="{FF2B5EF4-FFF2-40B4-BE49-F238E27FC236}">
                  <a16:creationId xmlns:a16="http://schemas.microsoft.com/office/drawing/2014/main" id="{85EF12BD-4ACD-3A74-FFDB-E74844162DFF}"/>
                </a:ext>
              </a:extLst>
            </p:cNvPr>
            <p:cNvSpPr/>
            <p:nvPr/>
          </p:nvSpPr>
          <p:spPr>
            <a:xfrm>
              <a:off x="6766996" y="4377989"/>
              <a:ext cx="121285" cy="120650"/>
            </a:xfrm>
            <a:custGeom>
              <a:avLst/>
              <a:gdLst/>
              <a:ahLst/>
              <a:cxnLst/>
              <a:rect l="l" t="t" r="r" b="b"/>
              <a:pathLst>
                <a:path w="121284" h="120650">
                  <a:moveTo>
                    <a:pt x="0" y="120594"/>
                  </a:moveTo>
                  <a:lnTo>
                    <a:pt x="120973" y="120594"/>
                  </a:lnTo>
                  <a:lnTo>
                    <a:pt x="120973" y="0"/>
                  </a:lnTo>
                  <a:lnTo>
                    <a:pt x="0" y="0"/>
                  </a:lnTo>
                  <a:lnTo>
                    <a:pt x="0" y="120594"/>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4" name="object 63">
              <a:extLst>
                <a:ext uri="{FF2B5EF4-FFF2-40B4-BE49-F238E27FC236}">
                  <a16:creationId xmlns:a16="http://schemas.microsoft.com/office/drawing/2014/main" id="{F6EB1186-BBF1-A31C-D5A7-CCE05744584D}"/>
                </a:ext>
              </a:extLst>
            </p:cNvPr>
            <p:cNvSpPr/>
            <p:nvPr/>
          </p:nvSpPr>
          <p:spPr>
            <a:xfrm>
              <a:off x="6827482"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5" name="object 64">
              <a:extLst>
                <a:ext uri="{FF2B5EF4-FFF2-40B4-BE49-F238E27FC236}">
                  <a16:creationId xmlns:a16="http://schemas.microsoft.com/office/drawing/2014/main" id="{69DAB31D-C291-1258-04A6-1B59038CFA89}"/>
                </a:ext>
              </a:extLst>
            </p:cNvPr>
            <p:cNvSpPr/>
            <p:nvPr/>
          </p:nvSpPr>
          <p:spPr>
            <a:xfrm>
              <a:off x="6766996" y="4377989"/>
              <a:ext cx="60960" cy="180975"/>
            </a:xfrm>
            <a:custGeom>
              <a:avLst/>
              <a:gdLst/>
              <a:ahLst/>
              <a:cxnLst/>
              <a:rect l="l" t="t" r="r" b="b"/>
              <a:pathLst>
                <a:path w="60959" h="180975">
                  <a:moveTo>
                    <a:pt x="0" y="180891"/>
                  </a:moveTo>
                  <a:lnTo>
                    <a:pt x="60486" y="180891"/>
                  </a:lnTo>
                  <a:lnTo>
                    <a:pt x="60486" y="0"/>
                  </a:lnTo>
                  <a:lnTo>
                    <a:pt x="0" y="0"/>
                  </a:lnTo>
                  <a:lnTo>
                    <a:pt x="0" y="180891"/>
                  </a:lnTo>
                  <a:close/>
                </a:path>
              </a:pathLst>
            </a:custGeom>
            <a:solidFill>
              <a:srgbClr val="339966"/>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6" name="object 65">
              <a:extLst>
                <a:ext uri="{FF2B5EF4-FFF2-40B4-BE49-F238E27FC236}">
                  <a16:creationId xmlns:a16="http://schemas.microsoft.com/office/drawing/2014/main" id="{04AC2C03-083D-CB32-BDD1-36C51F02CF94}"/>
                </a:ext>
              </a:extLst>
            </p:cNvPr>
            <p:cNvSpPr/>
            <p:nvPr/>
          </p:nvSpPr>
          <p:spPr>
            <a:xfrm>
              <a:off x="6766991"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 name="object 66">
              <a:extLst>
                <a:ext uri="{FF2B5EF4-FFF2-40B4-BE49-F238E27FC236}">
                  <a16:creationId xmlns:a16="http://schemas.microsoft.com/office/drawing/2014/main" id="{FF9B492E-00DD-A704-C1CD-EFDE29548368}"/>
                </a:ext>
              </a:extLst>
            </p:cNvPr>
            <p:cNvSpPr/>
            <p:nvPr/>
          </p:nvSpPr>
          <p:spPr>
            <a:xfrm>
              <a:off x="5436276" y="4377989"/>
              <a:ext cx="121285" cy="120650"/>
            </a:xfrm>
            <a:custGeom>
              <a:avLst/>
              <a:gdLst/>
              <a:ahLst/>
              <a:cxnLst/>
              <a:rect l="l" t="t" r="r" b="b"/>
              <a:pathLst>
                <a:path w="121285" h="120650">
                  <a:moveTo>
                    <a:pt x="0" y="120594"/>
                  </a:moveTo>
                  <a:lnTo>
                    <a:pt x="120975" y="120594"/>
                  </a:lnTo>
                  <a:lnTo>
                    <a:pt x="120975" y="0"/>
                  </a:lnTo>
                  <a:lnTo>
                    <a:pt x="0" y="0"/>
                  </a:lnTo>
                  <a:lnTo>
                    <a:pt x="0" y="120594"/>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8" name="object 67">
              <a:extLst>
                <a:ext uri="{FF2B5EF4-FFF2-40B4-BE49-F238E27FC236}">
                  <a16:creationId xmlns:a16="http://schemas.microsoft.com/office/drawing/2014/main" id="{82102121-7F9C-E7EE-D566-21CCB1B4E1D2}"/>
                </a:ext>
              </a:extLst>
            </p:cNvPr>
            <p:cNvSpPr/>
            <p:nvPr/>
          </p:nvSpPr>
          <p:spPr>
            <a:xfrm>
              <a:off x="5496763" y="4377689"/>
              <a:ext cx="65405" cy="125730"/>
            </a:xfrm>
            <a:custGeom>
              <a:avLst/>
              <a:gdLst/>
              <a:ahLst/>
              <a:cxnLst/>
              <a:rect l="l" t="t" r="r" b="b"/>
              <a:pathLst>
                <a:path w="65404" h="125729">
                  <a:moveTo>
                    <a:pt x="65316" y="0"/>
                  </a:moveTo>
                  <a:lnTo>
                    <a:pt x="56857" y="0"/>
                  </a:lnTo>
                  <a:lnTo>
                    <a:pt x="56857" y="116840"/>
                  </a:lnTo>
                  <a:lnTo>
                    <a:pt x="56857" y="117284"/>
                  </a:lnTo>
                  <a:lnTo>
                    <a:pt x="0" y="117284"/>
                  </a:lnTo>
                  <a:lnTo>
                    <a:pt x="0" y="120650"/>
                  </a:lnTo>
                  <a:lnTo>
                    <a:pt x="0" y="120904"/>
                  </a:lnTo>
                  <a:lnTo>
                    <a:pt x="0" y="125730"/>
                  </a:lnTo>
                  <a:lnTo>
                    <a:pt x="65316" y="125730"/>
                  </a:lnTo>
                  <a:lnTo>
                    <a:pt x="65316" y="120904"/>
                  </a:lnTo>
                  <a:lnTo>
                    <a:pt x="65316" y="120650"/>
                  </a:lnTo>
                  <a:lnTo>
                    <a:pt x="65316" y="117284"/>
                  </a:lnTo>
                  <a:lnTo>
                    <a:pt x="60477" y="117284"/>
                  </a:lnTo>
                  <a:lnTo>
                    <a:pt x="59004" y="118757"/>
                  </a:lnTo>
                  <a:lnTo>
                    <a:pt x="59004" y="116840"/>
                  </a:lnTo>
                  <a:lnTo>
                    <a:pt x="65316" y="116840"/>
                  </a:lnTo>
                  <a:lnTo>
                    <a:pt x="65316"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9" name="object 68">
              <a:extLst>
                <a:ext uri="{FF2B5EF4-FFF2-40B4-BE49-F238E27FC236}">
                  <a16:creationId xmlns:a16="http://schemas.microsoft.com/office/drawing/2014/main" id="{6C2C9425-4CFE-4528-80E4-D157CF3341A8}"/>
                </a:ext>
              </a:extLst>
            </p:cNvPr>
            <p:cNvSpPr/>
            <p:nvPr/>
          </p:nvSpPr>
          <p:spPr>
            <a:xfrm>
              <a:off x="5436276" y="4377989"/>
              <a:ext cx="60960" cy="180975"/>
            </a:xfrm>
            <a:custGeom>
              <a:avLst/>
              <a:gdLst/>
              <a:ahLst/>
              <a:cxnLst/>
              <a:rect l="l" t="t" r="r" b="b"/>
              <a:pathLst>
                <a:path w="60960" h="180975">
                  <a:moveTo>
                    <a:pt x="0" y="180891"/>
                  </a:moveTo>
                  <a:lnTo>
                    <a:pt x="60487" y="180891"/>
                  </a:lnTo>
                  <a:lnTo>
                    <a:pt x="60487" y="0"/>
                  </a:lnTo>
                  <a:lnTo>
                    <a:pt x="0" y="0"/>
                  </a:lnTo>
                  <a:lnTo>
                    <a:pt x="0" y="180891"/>
                  </a:lnTo>
                  <a:close/>
                </a:path>
              </a:pathLst>
            </a:custGeom>
            <a:solidFill>
              <a:srgbClr val="99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0" name="object 69">
              <a:extLst>
                <a:ext uri="{FF2B5EF4-FFF2-40B4-BE49-F238E27FC236}">
                  <a16:creationId xmlns:a16="http://schemas.microsoft.com/office/drawing/2014/main" id="{9B7D6E6D-4D27-CC15-D171-33B131506539}"/>
                </a:ext>
              </a:extLst>
            </p:cNvPr>
            <p:cNvSpPr/>
            <p:nvPr/>
          </p:nvSpPr>
          <p:spPr>
            <a:xfrm>
              <a:off x="5436273" y="4377689"/>
              <a:ext cx="65405" cy="185420"/>
            </a:xfrm>
            <a:custGeom>
              <a:avLst/>
              <a:gdLst/>
              <a:ahLst/>
              <a:cxnLst/>
              <a:rect l="l" t="t" r="r" b="b"/>
              <a:pathLst>
                <a:path w="65404" h="185420">
                  <a:moveTo>
                    <a:pt x="65328" y="0"/>
                  </a:moveTo>
                  <a:lnTo>
                    <a:pt x="60261" y="0"/>
                  </a:lnTo>
                  <a:lnTo>
                    <a:pt x="60261" y="177800"/>
                  </a:lnTo>
                  <a:lnTo>
                    <a:pt x="58343" y="179717"/>
                  </a:lnTo>
                  <a:lnTo>
                    <a:pt x="58343" y="177800"/>
                  </a:lnTo>
                  <a:lnTo>
                    <a:pt x="60261" y="177800"/>
                  </a:lnTo>
                  <a:lnTo>
                    <a:pt x="60261" y="0"/>
                  </a:lnTo>
                  <a:lnTo>
                    <a:pt x="56857" y="0"/>
                  </a:lnTo>
                  <a:lnTo>
                    <a:pt x="56857" y="177584"/>
                  </a:lnTo>
                  <a:lnTo>
                    <a:pt x="0" y="177584"/>
                  </a:lnTo>
                  <a:lnTo>
                    <a:pt x="0" y="181190"/>
                  </a:lnTo>
                  <a:lnTo>
                    <a:pt x="56857" y="181190"/>
                  </a:lnTo>
                  <a:lnTo>
                    <a:pt x="56857" y="181610"/>
                  </a:lnTo>
                  <a:lnTo>
                    <a:pt x="0" y="181610"/>
                  </a:lnTo>
                  <a:lnTo>
                    <a:pt x="0" y="185420"/>
                  </a:lnTo>
                  <a:lnTo>
                    <a:pt x="65328" y="185420"/>
                  </a:lnTo>
                  <a:lnTo>
                    <a:pt x="65328" y="181610"/>
                  </a:lnTo>
                  <a:lnTo>
                    <a:pt x="58343" y="181610"/>
                  </a:lnTo>
                  <a:lnTo>
                    <a:pt x="58343" y="181190"/>
                  </a:lnTo>
                  <a:lnTo>
                    <a:pt x="65328" y="181190"/>
                  </a:lnTo>
                  <a:lnTo>
                    <a:pt x="65328" y="177800"/>
                  </a:lnTo>
                  <a:lnTo>
                    <a:pt x="65328" y="177584"/>
                  </a:lnTo>
                  <a:lnTo>
                    <a:pt x="65328"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1" name="object 70">
              <a:extLst>
                <a:ext uri="{FF2B5EF4-FFF2-40B4-BE49-F238E27FC236}">
                  <a16:creationId xmlns:a16="http://schemas.microsoft.com/office/drawing/2014/main" id="{6BC949EC-0B62-6760-A957-202F60511808}"/>
                </a:ext>
              </a:extLst>
            </p:cNvPr>
            <p:cNvSpPr/>
            <p:nvPr/>
          </p:nvSpPr>
          <p:spPr>
            <a:xfrm>
              <a:off x="4770917" y="4377989"/>
              <a:ext cx="665480" cy="241300"/>
            </a:xfrm>
            <a:custGeom>
              <a:avLst/>
              <a:gdLst/>
              <a:ahLst/>
              <a:cxnLst/>
              <a:rect l="l" t="t" r="r" b="b"/>
              <a:pathLst>
                <a:path w="665479" h="241300">
                  <a:moveTo>
                    <a:pt x="665359" y="0"/>
                  </a:moveTo>
                  <a:lnTo>
                    <a:pt x="0" y="0"/>
                  </a:lnTo>
                  <a:lnTo>
                    <a:pt x="0" y="241188"/>
                  </a:lnTo>
                  <a:lnTo>
                    <a:pt x="665359" y="241188"/>
                  </a:lnTo>
                  <a:lnTo>
                    <a:pt x="665359" y="0"/>
                  </a:lnTo>
                  <a:close/>
                </a:path>
              </a:pathLst>
            </a:custGeom>
            <a:solidFill>
              <a:srgbClr val="CC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2" name="object 71">
              <a:extLst>
                <a:ext uri="{FF2B5EF4-FFF2-40B4-BE49-F238E27FC236}">
                  <a16:creationId xmlns:a16="http://schemas.microsoft.com/office/drawing/2014/main" id="{A78B415F-C3B0-0640-DD05-1FE6A8F924F0}"/>
                </a:ext>
              </a:extLst>
            </p:cNvPr>
            <p:cNvSpPr/>
            <p:nvPr/>
          </p:nvSpPr>
          <p:spPr>
            <a:xfrm>
              <a:off x="4767288" y="4377689"/>
              <a:ext cx="674370" cy="246379"/>
            </a:xfrm>
            <a:custGeom>
              <a:avLst/>
              <a:gdLst/>
              <a:ahLst/>
              <a:cxnLst/>
              <a:rect l="l" t="t" r="r" b="b"/>
              <a:pathLst>
                <a:path w="674370" h="246379">
                  <a:moveTo>
                    <a:pt x="673823" y="0"/>
                  </a:moveTo>
                  <a:lnTo>
                    <a:pt x="665353" y="0"/>
                  </a:lnTo>
                  <a:lnTo>
                    <a:pt x="665353" y="237490"/>
                  </a:lnTo>
                  <a:lnTo>
                    <a:pt x="665353" y="237871"/>
                  </a:lnTo>
                  <a:lnTo>
                    <a:pt x="8458" y="237871"/>
                  </a:lnTo>
                  <a:lnTo>
                    <a:pt x="8191" y="237871"/>
                  </a:lnTo>
                  <a:lnTo>
                    <a:pt x="8191" y="241300"/>
                  </a:lnTo>
                  <a:lnTo>
                    <a:pt x="5664" y="241300"/>
                  </a:lnTo>
                  <a:lnTo>
                    <a:pt x="5664" y="239407"/>
                  </a:lnTo>
                  <a:lnTo>
                    <a:pt x="8191" y="241300"/>
                  </a:lnTo>
                  <a:lnTo>
                    <a:pt x="8191" y="237871"/>
                  </a:lnTo>
                  <a:lnTo>
                    <a:pt x="5664" y="237871"/>
                  </a:lnTo>
                  <a:lnTo>
                    <a:pt x="5664" y="237490"/>
                  </a:lnTo>
                  <a:lnTo>
                    <a:pt x="8458" y="237490"/>
                  </a:lnTo>
                  <a:lnTo>
                    <a:pt x="8458" y="0"/>
                  </a:lnTo>
                  <a:lnTo>
                    <a:pt x="0" y="0"/>
                  </a:lnTo>
                  <a:lnTo>
                    <a:pt x="0" y="237490"/>
                  </a:lnTo>
                  <a:lnTo>
                    <a:pt x="0" y="241300"/>
                  </a:lnTo>
                  <a:lnTo>
                    <a:pt x="0" y="246380"/>
                  </a:lnTo>
                  <a:lnTo>
                    <a:pt x="673823" y="246380"/>
                  </a:lnTo>
                  <a:lnTo>
                    <a:pt x="673823" y="241490"/>
                  </a:lnTo>
                  <a:lnTo>
                    <a:pt x="673823" y="241300"/>
                  </a:lnTo>
                  <a:lnTo>
                    <a:pt x="673823" y="237871"/>
                  </a:lnTo>
                  <a:lnTo>
                    <a:pt x="668985" y="237871"/>
                  </a:lnTo>
                  <a:lnTo>
                    <a:pt x="667448" y="239407"/>
                  </a:lnTo>
                  <a:lnTo>
                    <a:pt x="667448" y="237490"/>
                  </a:lnTo>
                  <a:lnTo>
                    <a:pt x="673823" y="237490"/>
                  </a:lnTo>
                  <a:lnTo>
                    <a:pt x="67382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3" name="object 72">
              <a:extLst>
                <a:ext uri="{FF2B5EF4-FFF2-40B4-BE49-F238E27FC236}">
                  <a16:creationId xmlns:a16="http://schemas.microsoft.com/office/drawing/2014/main" id="{17A7C334-4C3C-D92D-88C8-B5903BFF8E2E}"/>
                </a:ext>
              </a:extLst>
            </p:cNvPr>
            <p:cNvSpPr/>
            <p:nvPr/>
          </p:nvSpPr>
          <p:spPr>
            <a:xfrm>
              <a:off x="6827481" y="4377989"/>
              <a:ext cx="543560" cy="120650"/>
            </a:xfrm>
            <a:custGeom>
              <a:avLst/>
              <a:gdLst/>
              <a:ahLst/>
              <a:cxnLst/>
              <a:rect l="l" t="t" r="r" b="b"/>
              <a:pathLst>
                <a:path w="543559" h="120650">
                  <a:moveTo>
                    <a:pt x="543176" y="0"/>
                  </a:moveTo>
                  <a:lnTo>
                    <a:pt x="45567" y="0"/>
                  </a:lnTo>
                  <a:lnTo>
                    <a:pt x="0" y="30148"/>
                  </a:lnTo>
                  <a:lnTo>
                    <a:pt x="136701" y="120594"/>
                  </a:lnTo>
                  <a:lnTo>
                    <a:pt x="136701" y="75973"/>
                  </a:lnTo>
                  <a:lnTo>
                    <a:pt x="543176" y="75973"/>
                  </a:lnTo>
                  <a:lnTo>
                    <a:pt x="543176"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4" name="object 73">
              <a:extLst>
                <a:ext uri="{FF2B5EF4-FFF2-40B4-BE49-F238E27FC236}">
                  <a16:creationId xmlns:a16="http://schemas.microsoft.com/office/drawing/2014/main" id="{6C0D3A10-4FA2-04CC-BC8D-618228AA910F}"/>
                </a:ext>
              </a:extLst>
            </p:cNvPr>
            <p:cNvSpPr/>
            <p:nvPr/>
          </p:nvSpPr>
          <p:spPr>
            <a:xfrm>
              <a:off x="6821434" y="4377989"/>
              <a:ext cx="554355" cy="128270"/>
            </a:xfrm>
            <a:custGeom>
              <a:avLst/>
              <a:gdLst/>
              <a:ahLst/>
              <a:cxnLst/>
              <a:rect l="l" t="t" r="r" b="b"/>
              <a:pathLst>
                <a:path w="554354" h="128270">
                  <a:moveTo>
                    <a:pt x="59052" y="0"/>
                  </a:moveTo>
                  <a:lnTo>
                    <a:pt x="45743" y="0"/>
                  </a:lnTo>
                  <a:lnTo>
                    <a:pt x="0" y="30148"/>
                  </a:lnTo>
                  <a:lnTo>
                    <a:pt x="146378" y="127829"/>
                  </a:lnTo>
                  <a:lnTo>
                    <a:pt x="146378" y="120594"/>
                  </a:lnTo>
                  <a:lnTo>
                    <a:pt x="139120" y="120594"/>
                  </a:lnTo>
                  <a:lnTo>
                    <a:pt x="139120" y="114952"/>
                  </a:lnTo>
                  <a:lnTo>
                    <a:pt x="17501" y="33766"/>
                  </a:lnTo>
                  <a:lnTo>
                    <a:pt x="8468" y="33766"/>
                  </a:lnTo>
                  <a:lnTo>
                    <a:pt x="8468" y="27736"/>
                  </a:lnTo>
                  <a:lnTo>
                    <a:pt x="17501" y="27736"/>
                  </a:lnTo>
                  <a:lnTo>
                    <a:pt x="59052" y="0"/>
                  </a:lnTo>
                  <a:close/>
                </a:path>
                <a:path w="554354" h="128270">
                  <a:moveTo>
                    <a:pt x="139120" y="114952"/>
                  </a:moveTo>
                  <a:lnTo>
                    <a:pt x="139120" y="120594"/>
                  </a:lnTo>
                  <a:lnTo>
                    <a:pt x="143959" y="118182"/>
                  </a:lnTo>
                  <a:lnTo>
                    <a:pt x="139120" y="114952"/>
                  </a:lnTo>
                  <a:close/>
                </a:path>
                <a:path w="554354" h="128270">
                  <a:moveTo>
                    <a:pt x="545594" y="72355"/>
                  </a:moveTo>
                  <a:lnTo>
                    <a:pt x="139120" y="72355"/>
                  </a:lnTo>
                  <a:lnTo>
                    <a:pt x="139120" y="114952"/>
                  </a:lnTo>
                  <a:lnTo>
                    <a:pt x="143959" y="118182"/>
                  </a:lnTo>
                  <a:lnTo>
                    <a:pt x="139120" y="120594"/>
                  </a:lnTo>
                  <a:lnTo>
                    <a:pt x="146378" y="120594"/>
                  </a:lnTo>
                  <a:lnTo>
                    <a:pt x="146378" y="79590"/>
                  </a:lnTo>
                  <a:lnTo>
                    <a:pt x="142749" y="79590"/>
                  </a:lnTo>
                  <a:lnTo>
                    <a:pt x="146378" y="75973"/>
                  </a:lnTo>
                  <a:lnTo>
                    <a:pt x="545594" y="75973"/>
                  </a:lnTo>
                  <a:lnTo>
                    <a:pt x="545594" y="72355"/>
                  </a:lnTo>
                  <a:close/>
                </a:path>
                <a:path w="554354" h="128270">
                  <a:moveTo>
                    <a:pt x="146378" y="75973"/>
                  </a:moveTo>
                  <a:lnTo>
                    <a:pt x="142749" y="79590"/>
                  </a:lnTo>
                  <a:lnTo>
                    <a:pt x="146378" y="79590"/>
                  </a:lnTo>
                  <a:lnTo>
                    <a:pt x="146378" y="75973"/>
                  </a:lnTo>
                  <a:close/>
                </a:path>
                <a:path w="554354" h="128270">
                  <a:moveTo>
                    <a:pt x="554062" y="72355"/>
                  </a:moveTo>
                  <a:lnTo>
                    <a:pt x="549224" y="72355"/>
                  </a:lnTo>
                  <a:lnTo>
                    <a:pt x="545594" y="75973"/>
                  </a:lnTo>
                  <a:lnTo>
                    <a:pt x="146378" y="75973"/>
                  </a:lnTo>
                  <a:lnTo>
                    <a:pt x="146378" y="79590"/>
                  </a:lnTo>
                  <a:lnTo>
                    <a:pt x="554062" y="79590"/>
                  </a:lnTo>
                  <a:lnTo>
                    <a:pt x="554062" y="72355"/>
                  </a:lnTo>
                  <a:close/>
                </a:path>
                <a:path w="554354" h="128270">
                  <a:moveTo>
                    <a:pt x="554062" y="0"/>
                  </a:moveTo>
                  <a:lnTo>
                    <a:pt x="545594" y="0"/>
                  </a:lnTo>
                  <a:lnTo>
                    <a:pt x="545594" y="75973"/>
                  </a:lnTo>
                  <a:lnTo>
                    <a:pt x="549224" y="72355"/>
                  </a:lnTo>
                  <a:lnTo>
                    <a:pt x="554062" y="72355"/>
                  </a:lnTo>
                  <a:lnTo>
                    <a:pt x="554062" y="0"/>
                  </a:lnTo>
                  <a:close/>
                </a:path>
                <a:path w="554354" h="128270">
                  <a:moveTo>
                    <a:pt x="8468" y="27736"/>
                  </a:moveTo>
                  <a:lnTo>
                    <a:pt x="8468" y="33766"/>
                  </a:lnTo>
                  <a:lnTo>
                    <a:pt x="12984" y="30751"/>
                  </a:lnTo>
                  <a:lnTo>
                    <a:pt x="8468" y="27736"/>
                  </a:lnTo>
                  <a:close/>
                </a:path>
                <a:path w="554354" h="128270">
                  <a:moveTo>
                    <a:pt x="12984" y="30751"/>
                  </a:moveTo>
                  <a:lnTo>
                    <a:pt x="8468" y="33766"/>
                  </a:lnTo>
                  <a:lnTo>
                    <a:pt x="17501" y="33766"/>
                  </a:lnTo>
                  <a:lnTo>
                    <a:pt x="12984" y="30751"/>
                  </a:lnTo>
                  <a:close/>
                </a:path>
                <a:path w="554354" h="128270">
                  <a:moveTo>
                    <a:pt x="17501" y="27736"/>
                  </a:moveTo>
                  <a:lnTo>
                    <a:pt x="8468" y="27736"/>
                  </a:lnTo>
                  <a:lnTo>
                    <a:pt x="12984" y="30751"/>
                  </a:lnTo>
                  <a:lnTo>
                    <a:pt x="17501" y="2773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5" name="object 74">
              <a:extLst>
                <a:ext uri="{FF2B5EF4-FFF2-40B4-BE49-F238E27FC236}">
                  <a16:creationId xmlns:a16="http://schemas.microsoft.com/office/drawing/2014/main" id="{C58B911F-9B5B-C7DA-D9F2-33F88E0237AF}"/>
                </a:ext>
              </a:extLst>
            </p:cNvPr>
            <p:cNvSpPr/>
            <p:nvPr/>
          </p:nvSpPr>
          <p:spPr>
            <a:xfrm>
              <a:off x="7337895" y="4377989"/>
              <a:ext cx="1057910" cy="361950"/>
            </a:xfrm>
            <a:custGeom>
              <a:avLst/>
              <a:gdLst/>
              <a:ahLst/>
              <a:cxnLst/>
              <a:rect l="l" t="t" r="r" b="b"/>
              <a:pathLst>
                <a:path w="1057909" h="361950">
                  <a:moveTo>
                    <a:pt x="1057504" y="0"/>
                  </a:moveTo>
                  <a:lnTo>
                    <a:pt x="0" y="0"/>
                  </a:lnTo>
                  <a:lnTo>
                    <a:pt x="14929" y="40957"/>
                  </a:lnTo>
                  <a:lnTo>
                    <a:pt x="33245" y="84511"/>
                  </a:lnTo>
                  <a:lnTo>
                    <a:pt x="53202" y="124944"/>
                  </a:lnTo>
                  <a:lnTo>
                    <a:pt x="74978" y="161814"/>
                  </a:lnTo>
                  <a:lnTo>
                    <a:pt x="98752" y="194679"/>
                  </a:lnTo>
                  <a:lnTo>
                    <a:pt x="124702" y="223098"/>
                  </a:lnTo>
                  <a:lnTo>
                    <a:pt x="182080" y="233939"/>
                  </a:lnTo>
                  <a:lnTo>
                    <a:pt x="231360" y="246976"/>
                  </a:lnTo>
                  <a:lnTo>
                    <a:pt x="274340" y="261595"/>
                  </a:lnTo>
                  <a:lnTo>
                    <a:pt x="312822" y="277182"/>
                  </a:lnTo>
                  <a:lnTo>
                    <a:pt x="383487" y="308801"/>
                  </a:lnTo>
                  <a:lnTo>
                    <a:pt x="419270" y="323605"/>
                  </a:lnTo>
                  <a:lnTo>
                    <a:pt x="457752" y="336920"/>
                  </a:lnTo>
                  <a:lnTo>
                    <a:pt x="500733" y="348130"/>
                  </a:lnTo>
                  <a:lnTo>
                    <a:pt x="550012" y="356622"/>
                  </a:lnTo>
                  <a:lnTo>
                    <a:pt x="607390" y="361782"/>
                  </a:lnTo>
                  <a:lnTo>
                    <a:pt x="638664" y="340949"/>
                  </a:lnTo>
                  <a:lnTo>
                    <a:pt x="671871" y="324331"/>
                  </a:lnTo>
                  <a:lnTo>
                    <a:pt x="706539" y="310621"/>
                  </a:lnTo>
                  <a:lnTo>
                    <a:pt x="742194" y="298512"/>
                  </a:lnTo>
                  <a:lnTo>
                    <a:pt x="778365" y="286697"/>
                  </a:lnTo>
                  <a:lnTo>
                    <a:pt x="814578" y="273867"/>
                  </a:lnTo>
                  <a:lnTo>
                    <a:pt x="850362" y="258715"/>
                  </a:lnTo>
                  <a:lnTo>
                    <a:pt x="885244" y="239934"/>
                  </a:lnTo>
                  <a:lnTo>
                    <a:pt x="918752" y="216215"/>
                  </a:lnTo>
                  <a:lnTo>
                    <a:pt x="950413" y="186253"/>
                  </a:lnTo>
                  <a:lnTo>
                    <a:pt x="979755" y="148739"/>
                  </a:lnTo>
                  <a:lnTo>
                    <a:pt x="1006304" y="102365"/>
                  </a:lnTo>
                  <a:lnTo>
                    <a:pt x="1029590" y="45825"/>
                  </a:lnTo>
                  <a:lnTo>
                    <a:pt x="1057504" y="0"/>
                  </a:lnTo>
                  <a:close/>
                </a:path>
              </a:pathLst>
            </a:custGeom>
            <a:solidFill>
              <a:srgbClr val="CCCC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6" name="object 75">
              <a:extLst>
                <a:ext uri="{FF2B5EF4-FFF2-40B4-BE49-F238E27FC236}">
                  <a16:creationId xmlns:a16="http://schemas.microsoft.com/office/drawing/2014/main" id="{2B1C4A91-D00E-0BE6-E993-6A248C5B72A0}"/>
                </a:ext>
              </a:extLst>
            </p:cNvPr>
            <p:cNvSpPr/>
            <p:nvPr/>
          </p:nvSpPr>
          <p:spPr>
            <a:xfrm>
              <a:off x="7332827" y="4377989"/>
              <a:ext cx="1068070" cy="365760"/>
            </a:xfrm>
            <a:custGeom>
              <a:avLst/>
              <a:gdLst/>
              <a:ahLst/>
              <a:cxnLst/>
              <a:rect l="l" t="t" r="r" b="b"/>
              <a:pathLst>
                <a:path w="1068070" h="365760">
                  <a:moveTo>
                    <a:pt x="230130" y="252468"/>
                  </a:moveTo>
                  <a:lnTo>
                    <a:pt x="247945" y="263800"/>
                  </a:lnTo>
                  <a:lnTo>
                    <a:pt x="267681" y="263800"/>
                  </a:lnTo>
                  <a:lnTo>
                    <a:pt x="315547" y="289200"/>
                  </a:lnTo>
                  <a:lnTo>
                    <a:pt x="362336" y="301900"/>
                  </a:lnTo>
                  <a:lnTo>
                    <a:pt x="409281" y="327300"/>
                  </a:lnTo>
                  <a:lnTo>
                    <a:pt x="457611" y="352700"/>
                  </a:lnTo>
                  <a:lnTo>
                    <a:pt x="497413" y="352700"/>
                  </a:lnTo>
                  <a:lnTo>
                    <a:pt x="535209" y="365400"/>
                  </a:lnTo>
                  <a:lnTo>
                    <a:pt x="563322" y="365400"/>
                  </a:lnTo>
                  <a:lnTo>
                    <a:pt x="516566" y="352700"/>
                  </a:lnTo>
                  <a:lnTo>
                    <a:pt x="472637" y="340000"/>
                  </a:lnTo>
                  <a:lnTo>
                    <a:pt x="390190" y="314600"/>
                  </a:lnTo>
                  <a:lnTo>
                    <a:pt x="350140" y="289200"/>
                  </a:lnTo>
                  <a:lnTo>
                    <a:pt x="268557" y="263800"/>
                  </a:lnTo>
                  <a:lnTo>
                    <a:pt x="230130" y="252468"/>
                  </a:lnTo>
                  <a:close/>
                </a:path>
                <a:path w="1068070" h="365760">
                  <a:moveTo>
                    <a:pt x="227980" y="251100"/>
                  </a:moveTo>
                  <a:lnTo>
                    <a:pt x="225491" y="251100"/>
                  </a:lnTo>
                  <a:lnTo>
                    <a:pt x="230130" y="252468"/>
                  </a:lnTo>
                  <a:lnTo>
                    <a:pt x="227980" y="251100"/>
                  </a:lnTo>
                  <a:close/>
                </a:path>
                <a:path w="1068070" h="365760">
                  <a:moveTo>
                    <a:pt x="194087" y="242354"/>
                  </a:moveTo>
                  <a:lnTo>
                    <a:pt x="207905" y="251100"/>
                  </a:lnTo>
                  <a:lnTo>
                    <a:pt x="225491" y="251100"/>
                  </a:lnTo>
                  <a:lnTo>
                    <a:pt x="194087" y="242354"/>
                  </a:lnTo>
                  <a:close/>
                </a:path>
                <a:path w="1068070" h="365760">
                  <a:moveTo>
                    <a:pt x="187839" y="238400"/>
                  </a:moveTo>
                  <a:lnTo>
                    <a:pt x="179887" y="238400"/>
                  </a:lnTo>
                  <a:lnTo>
                    <a:pt x="194087" y="242354"/>
                  </a:lnTo>
                  <a:lnTo>
                    <a:pt x="187839" y="238400"/>
                  </a:lnTo>
                  <a:close/>
                </a:path>
                <a:path w="1068070" h="365760">
                  <a:moveTo>
                    <a:pt x="5232" y="0"/>
                  </a:moveTo>
                  <a:lnTo>
                    <a:pt x="0" y="0"/>
                  </a:lnTo>
                  <a:lnTo>
                    <a:pt x="3085" y="9800"/>
                  </a:lnTo>
                  <a:lnTo>
                    <a:pt x="20904" y="60600"/>
                  </a:lnTo>
                  <a:lnTo>
                    <a:pt x="40790" y="98700"/>
                  </a:lnTo>
                  <a:lnTo>
                    <a:pt x="62982" y="149500"/>
                  </a:lnTo>
                  <a:lnTo>
                    <a:pt x="87723" y="187600"/>
                  </a:lnTo>
                  <a:lnTo>
                    <a:pt x="115253" y="213000"/>
                  </a:lnTo>
                  <a:lnTo>
                    <a:pt x="127350" y="225700"/>
                  </a:lnTo>
                  <a:lnTo>
                    <a:pt x="129771" y="238400"/>
                  </a:lnTo>
                  <a:lnTo>
                    <a:pt x="179887" y="238400"/>
                  </a:lnTo>
                  <a:lnTo>
                    <a:pt x="130980" y="225700"/>
                  </a:lnTo>
                  <a:lnTo>
                    <a:pt x="132191" y="225700"/>
                  </a:lnTo>
                  <a:lnTo>
                    <a:pt x="102435" y="187600"/>
                  </a:lnTo>
                  <a:lnTo>
                    <a:pt x="75855" y="149500"/>
                  </a:lnTo>
                  <a:lnTo>
                    <a:pt x="52187" y="111400"/>
                  </a:lnTo>
                  <a:lnTo>
                    <a:pt x="31171" y="60600"/>
                  </a:lnTo>
                  <a:lnTo>
                    <a:pt x="12542" y="22500"/>
                  </a:lnTo>
                  <a:lnTo>
                    <a:pt x="5232" y="0"/>
                  </a:lnTo>
                  <a:close/>
                </a:path>
                <a:path w="1068070" h="365760">
                  <a:moveTo>
                    <a:pt x="1067943" y="0"/>
                  </a:moveTo>
                  <a:lnTo>
                    <a:pt x="1062718" y="0"/>
                  </a:lnTo>
                  <a:lnTo>
                    <a:pt x="1056701" y="9800"/>
                  </a:lnTo>
                  <a:lnTo>
                    <a:pt x="1031303" y="47900"/>
                  </a:lnTo>
                  <a:lnTo>
                    <a:pt x="1007280" y="98700"/>
                  </a:lnTo>
                  <a:lnTo>
                    <a:pt x="980221" y="149500"/>
                  </a:lnTo>
                  <a:lnTo>
                    <a:pt x="946528" y="200300"/>
                  </a:lnTo>
                  <a:lnTo>
                    <a:pt x="909007" y="225700"/>
                  </a:lnTo>
                  <a:lnTo>
                    <a:pt x="868517" y="251100"/>
                  </a:lnTo>
                  <a:lnTo>
                    <a:pt x="825915" y="276500"/>
                  </a:lnTo>
                  <a:lnTo>
                    <a:pt x="694015" y="314600"/>
                  </a:lnTo>
                  <a:lnTo>
                    <a:pt x="651543" y="340000"/>
                  </a:lnTo>
                  <a:lnTo>
                    <a:pt x="611248" y="365400"/>
                  </a:lnTo>
                  <a:lnTo>
                    <a:pt x="614878" y="365400"/>
                  </a:lnTo>
                  <a:lnTo>
                    <a:pt x="659451" y="340000"/>
                  </a:lnTo>
                  <a:lnTo>
                    <a:pt x="708717" y="327300"/>
                  </a:lnTo>
                  <a:lnTo>
                    <a:pt x="759756" y="301900"/>
                  </a:lnTo>
                  <a:lnTo>
                    <a:pt x="809647" y="289200"/>
                  </a:lnTo>
                  <a:lnTo>
                    <a:pt x="858426" y="263800"/>
                  </a:lnTo>
                  <a:lnTo>
                    <a:pt x="900782" y="238400"/>
                  </a:lnTo>
                  <a:lnTo>
                    <a:pt x="937346" y="213000"/>
                  </a:lnTo>
                  <a:lnTo>
                    <a:pt x="968747" y="187600"/>
                  </a:lnTo>
                  <a:lnTo>
                    <a:pt x="995618" y="149500"/>
                  </a:lnTo>
                  <a:lnTo>
                    <a:pt x="1018588" y="98700"/>
                  </a:lnTo>
                  <a:lnTo>
                    <a:pt x="1038288" y="47900"/>
                  </a:lnTo>
                  <a:lnTo>
                    <a:pt x="1037078" y="47900"/>
                  </a:lnTo>
                  <a:lnTo>
                    <a:pt x="1061248" y="9800"/>
                  </a:lnTo>
                  <a:lnTo>
                    <a:pt x="106794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7" name="object 76">
              <a:extLst>
                <a:ext uri="{FF2B5EF4-FFF2-40B4-BE49-F238E27FC236}">
                  <a16:creationId xmlns:a16="http://schemas.microsoft.com/office/drawing/2014/main" id="{3416FDA1-8608-D174-4822-3B86AAF025B6}"/>
                </a:ext>
              </a:extLst>
            </p:cNvPr>
            <p:cNvSpPr/>
            <p:nvPr/>
          </p:nvSpPr>
          <p:spPr>
            <a:xfrm>
              <a:off x="2109480" y="4377989"/>
              <a:ext cx="2237105" cy="603250"/>
            </a:xfrm>
            <a:custGeom>
              <a:avLst/>
              <a:gdLst/>
              <a:ahLst/>
              <a:cxnLst/>
              <a:rect l="l" t="t" r="r" b="b"/>
              <a:pathLst>
                <a:path w="2237104" h="603250">
                  <a:moveTo>
                    <a:pt x="2236816" y="0"/>
                  </a:moveTo>
                  <a:lnTo>
                    <a:pt x="0" y="0"/>
                  </a:lnTo>
                  <a:lnTo>
                    <a:pt x="0" y="602970"/>
                  </a:lnTo>
                  <a:lnTo>
                    <a:pt x="2236816" y="602970"/>
                  </a:lnTo>
                  <a:lnTo>
                    <a:pt x="2236816" y="0"/>
                  </a:lnTo>
                  <a:close/>
                </a:path>
              </a:pathLst>
            </a:custGeom>
            <a:solidFill>
              <a:srgbClr val="FFFF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8" name="object 77">
              <a:extLst>
                <a:ext uri="{FF2B5EF4-FFF2-40B4-BE49-F238E27FC236}">
                  <a16:creationId xmlns:a16="http://schemas.microsoft.com/office/drawing/2014/main" id="{4229C9D6-6809-9ADF-6324-D0E0D781FA66}"/>
                </a:ext>
              </a:extLst>
            </p:cNvPr>
            <p:cNvSpPr/>
            <p:nvPr/>
          </p:nvSpPr>
          <p:spPr>
            <a:xfrm>
              <a:off x="2105850" y="4377689"/>
              <a:ext cx="2245360" cy="608330"/>
            </a:xfrm>
            <a:custGeom>
              <a:avLst/>
              <a:gdLst/>
              <a:ahLst/>
              <a:cxnLst/>
              <a:rect l="l" t="t" r="r" b="b"/>
              <a:pathLst>
                <a:path w="2245360" h="608329">
                  <a:moveTo>
                    <a:pt x="2245283" y="0"/>
                  </a:moveTo>
                  <a:lnTo>
                    <a:pt x="2236813" y="0"/>
                  </a:lnTo>
                  <a:lnTo>
                    <a:pt x="2236813" y="599440"/>
                  </a:lnTo>
                  <a:lnTo>
                    <a:pt x="2236813" y="599655"/>
                  </a:lnTo>
                  <a:lnTo>
                    <a:pt x="8458" y="599655"/>
                  </a:lnTo>
                  <a:lnTo>
                    <a:pt x="8420" y="603250"/>
                  </a:lnTo>
                  <a:lnTo>
                    <a:pt x="5892" y="603250"/>
                  </a:lnTo>
                  <a:lnTo>
                    <a:pt x="5892" y="601357"/>
                  </a:lnTo>
                  <a:lnTo>
                    <a:pt x="8420" y="603250"/>
                  </a:lnTo>
                  <a:lnTo>
                    <a:pt x="8420" y="599655"/>
                  </a:lnTo>
                  <a:lnTo>
                    <a:pt x="5892" y="599655"/>
                  </a:lnTo>
                  <a:lnTo>
                    <a:pt x="5892" y="599440"/>
                  </a:lnTo>
                  <a:lnTo>
                    <a:pt x="8458" y="599440"/>
                  </a:lnTo>
                  <a:lnTo>
                    <a:pt x="8458" y="0"/>
                  </a:lnTo>
                  <a:lnTo>
                    <a:pt x="0" y="0"/>
                  </a:lnTo>
                  <a:lnTo>
                    <a:pt x="0" y="599440"/>
                  </a:lnTo>
                  <a:lnTo>
                    <a:pt x="0" y="603250"/>
                  </a:lnTo>
                  <a:lnTo>
                    <a:pt x="0" y="608330"/>
                  </a:lnTo>
                  <a:lnTo>
                    <a:pt x="2245283" y="608330"/>
                  </a:lnTo>
                  <a:lnTo>
                    <a:pt x="2245283" y="603275"/>
                  </a:lnTo>
                  <a:lnTo>
                    <a:pt x="2245283" y="599655"/>
                  </a:lnTo>
                  <a:lnTo>
                    <a:pt x="2240445" y="599655"/>
                  </a:lnTo>
                  <a:lnTo>
                    <a:pt x="2238743" y="601357"/>
                  </a:lnTo>
                  <a:lnTo>
                    <a:pt x="2238743" y="599440"/>
                  </a:lnTo>
                  <a:lnTo>
                    <a:pt x="2245283" y="599440"/>
                  </a:lnTo>
                  <a:lnTo>
                    <a:pt x="2245283"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79" name="object 78">
              <a:extLst>
                <a:ext uri="{FF2B5EF4-FFF2-40B4-BE49-F238E27FC236}">
                  <a16:creationId xmlns:a16="http://schemas.microsoft.com/office/drawing/2014/main" id="{32B830A1-3209-008F-9CA0-3519C3EC4EF7}"/>
                </a:ext>
              </a:extLst>
            </p:cNvPr>
            <p:cNvSpPr/>
            <p:nvPr/>
          </p:nvSpPr>
          <p:spPr>
            <a:xfrm>
              <a:off x="5862107" y="4377989"/>
              <a:ext cx="905510" cy="241300"/>
            </a:xfrm>
            <a:custGeom>
              <a:avLst/>
              <a:gdLst/>
              <a:ahLst/>
              <a:cxnLst/>
              <a:rect l="l" t="t" r="r" b="b"/>
              <a:pathLst>
                <a:path w="905509" h="241300">
                  <a:moveTo>
                    <a:pt x="904888" y="0"/>
                  </a:moveTo>
                  <a:lnTo>
                    <a:pt x="0" y="0"/>
                  </a:lnTo>
                  <a:lnTo>
                    <a:pt x="0" y="241188"/>
                  </a:lnTo>
                  <a:lnTo>
                    <a:pt x="904888" y="241188"/>
                  </a:lnTo>
                  <a:lnTo>
                    <a:pt x="904888" y="0"/>
                  </a:lnTo>
                  <a:close/>
                </a:path>
              </a:pathLst>
            </a:custGeom>
            <a:solidFill>
              <a:srgbClr val="CCFF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0" name="object 79">
              <a:extLst>
                <a:ext uri="{FF2B5EF4-FFF2-40B4-BE49-F238E27FC236}">
                  <a16:creationId xmlns:a16="http://schemas.microsoft.com/office/drawing/2014/main" id="{C93E0D5E-5ED4-5447-0601-72A5E6D1CE2F}"/>
                </a:ext>
              </a:extLst>
            </p:cNvPr>
            <p:cNvSpPr/>
            <p:nvPr/>
          </p:nvSpPr>
          <p:spPr>
            <a:xfrm>
              <a:off x="5857265" y="4377689"/>
              <a:ext cx="915035" cy="246379"/>
            </a:xfrm>
            <a:custGeom>
              <a:avLst/>
              <a:gdLst/>
              <a:ahLst/>
              <a:cxnLst/>
              <a:rect l="l" t="t" r="r" b="b"/>
              <a:pathLst>
                <a:path w="915034" h="246379">
                  <a:moveTo>
                    <a:pt x="914565" y="0"/>
                  </a:moveTo>
                  <a:lnTo>
                    <a:pt x="906094" y="0"/>
                  </a:lnTo>
                  <a:lnTo>
                    <a:pt x="906094" y="237490"/>
                  </a:lnTo>
                  <a:lnTo>
                    <a:pt x="906094" y="237871"/>
                  </a:lnTo>
                  <a:lnTo>
                    <a:pt x="8470" y="237871"/>
                  </a:lnTo>
                  <a:lnTo>
                    <a:pt x="8267" y="237871"/>
                  </a:lnTo>
                  <a:lnTo>
                    <a:pt x="8267" y="241300"/>
                  </a:lnTo>
                  <a:lnTo>
                    <a:pt x="6362" y="241300"/>
                  </a:lnTo>
                  <a:lnTo>
                    <a:pt x="6362" y="239395"/>
                  </a:lnTo>
                  <a:lnTo>
                    <a:pt x="8267" y="241300"/>
                  </a:lnTo>
                  <a:lnTo>
                    <a:pt x="8267" y="237871"/>
                  </a:lnTo>
                  <a:lnTo>
                    <a:pt x="6362" y="237871"/>
                  </a:lnTo>
                  <a:lnTo>
                    <a:pt x="6362" y="237490"/>
                  </a:lnTo>
                  <a:lnTo>
                    <a:pt x="8470" y="237490"/>
                  </a:lnTo>
                  <a:lnTo>
                    <a:pt x="8470" y="0"/>
                  </a:lnTo>
                  <a:lnTo>
                    <a:pt x="0" y="0"/>
                  </a:lnTo>
                  <a:lnTo>
                    <a:pt x="0" y="237490"/>
                  </a:lnTo>
                  <a:lnTo>
                    <a:pt x="0" y="241300"/>
                  </a:lnTo>
                  <a:lnTo>
                    <a:pt x="0" y="246380"/>
                  </a:lnTo>
                  <a:lnTo>
                    <a:pt x="914565" y="246380"/>
                  </a:lnTo>
                  <a:lnTo>
                    <a:pt x="914565" y="241490"/>
                  </a:lnTo>
                  <a:lnTo>
                    <a:pt x="914565" y="241300"/>
                  </a:lnTo>
                  <a:lnTo>
                    <a:pt x="914565" y="237871"/>
                  </a:lnTo>
                  <a:lnTo>
                    <a:pt x="909726" y="237871"/>
                  </a:lnTo>
                  <a:lnTo>
                    <a:pt x="908189" y="239407"/>
                  </a:lnTo>
                  <a:lnTo>
                    <a:pt x="908189" y="237490"/>
                  </a:lnTo>
                  <a:lnTo>
                    <a:pt x="914565" y="237490"/>
                  </a:lnTo>
                  <a:lnTo>
                    <a:pt x="914565"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81" name="object 80">
            <a:extLst>
              <a:ext uri="{FF2B5EF4-FFF2-40B4-BE49-F238E27FC236}">
                <a16:creationId xmlns:a16="http://schemas.microsoft.com/office/drawing/2014/main" id="{B03E650A-E102-1766-5D6D-C8EEE31F2FA5}"/>
              </a:ext>
            </a:extLst>
          </p:cNvPr>
          <p:cNvSpPr txBox="1"/>
          <p:nvPr/>
        </p:nvSpPr>
        <p:spPr>
          <a:xfrm>
            <a:off x="10889712" y="2572254"/>
            <a:ext cx="911860" cy="314960"/>
          </a:xfrm>
          <a:prstGeom prst="rect">
            <a:avLst/>
          </a:prstGeom>
        </p:spPr>
        <p:txBody>
          <a:bodyPr vert="horz" wrap="square" lIns="0" tIns="12700" rIns="0" bIns="0" rtlCol="0">
            <a:spAutoFit/>
          </a:bodyPr>
          <a:lstStyle/>
          <a:p>
            <a:pPr marL="12700" algn="ctr" eaLnBrk="1" fontAlgn="auto" hangingPunct="1">
              <a:spcBef>
                <a:spcPts val="100"/>
              </a:spcBef>
              <a:spcAft>
                <a:spcPts val="0"/>
              </a:spcAft>
            </a:pPr>
            <a:r>
              <a:rPr lang="en-GB" sz="1900" b="0" kern="0" spc="-10" dirty="0">
                <a:solidFill>
                  <a:sysClr val="windowText" lastClr="000000"/>
                </a:solidFill>
                <a:latin typeface="Arial MT"/>
                <a:cs typeface="Arial MT"/>
              </a:rPr>
              <a:t>SUT</a:t>
            </a:r>
            <a:endParaRPr sz="1900" b="0" kern="0" dirty="0">
              <a:solidFill>
                <a:sysClr val="windowText" lastClr="000000"/>
              </a:solidFill>
              <a:latin typeface="Arial MT"/>
              <a:cs typeface="Arial MT"/>
            </a:endParaRPr>
          </a:p>
        </p:txBody>
      </p:sp>
      <p:sp>
        <p:nvSpPr>
          <p:cNvPr id="82" name="object 81">
            <a:extLst>
              <a:ext uri="{FF2B5EF4-FFF2-40B4-BE49-F238E27FC236}">
                <a16:creationId xmlns:a16="http://schemas.microsoft.com/office/drawing/2014/main" id="{33A15956-F975-DB0E-A3EA-E833172B59D4}"/>
              </a:ext>
            </a:extLst>
          </p:cNvPr>
          <p:cNvSpPr txBox="1"/>
          <p:nvPr/>
        </p:nvSpPr>
        <p:spPr>
          <a:xfrm>
            <a:off x="9415034" y="3496006"/>
            <a:ext cx="720725" cy="242570"/>
          </a:xfrm>
          <a:prstGeom prst="rect">
            <a:avLst/>
          </a:prstGeom>
        </p:spPr>
        <p:txBody>
          <a:bodyPr vert="horz" wrap="square" lIns="0" tIns="15875" rIns="0" bIns="0" rtlCol="0">
            <a:spAutoFit/>
          </a:bodyPr>
          <a:lstStyle/>
          <a:p>
            <a:pPr marL="12700" eaLnBrk="1" fontAlgn="auto" hangingPunct="1">
              <a:spcBef>
                <a:spcPts val="125"/>
              </a:spcBef>
              <a:spcAft>
                <a:spcPts val="0"/>
              </a:spcAft>
            </a:pPr>
            <a:r>
              <a:rPr sz="1400" kern="0" spc="-10" dirty="0">
                <a:solidFill>
                  <a:sysClr val="windowText" lastClr="000000"/>
                </a:solidFill>
                <a:latin typeface="Arial"/>
                <a:cs typeface="Arial"/>
              </a:rPr>
              <a:t>sensors</a:t>
            </a:r>
            <a:endParaRPr sz="1400" b="0" kern="0">
              <a:solidFill>
                <a:sysClr val="windowText" lastClr="000000"/>
              </a:solidFill>
              <a:latin typeface="Arial"/>
              <a:cs typeface="Arial"/>
            </a:endParaRPr>
          </a:p>
        </p:txBody>
      </p:sp>
      <p:grpSp>
        <p:nvGrpSpPr>
          <p:cNvPr id="83" name="object 82">
            <a:extLst>
              <a:ext uri="{FF2B5EF4-FFF2-40B4-BE49-F238E27FC236}">
                <a16:creationId xmlns:a16="http://schemas.microsoft.com/office/drawing/2014/main" id="{5521E572-71A7-5679-F334-9F47B233CD32}"/>
              </a:ext>
            </a:extLst>
          </p:cNvPr>
          <p:cNvGrpSpPr/>
          <p:nvPr/>
        </p:nvGrpSpPr>
        <p:grpSpPr>
          <a:xfrm>
            <a:off x="5863827" y="3593129"/>
            <a:ext cx="3453129" cy="427355"/>
            <a:chOff x="2407078" y="4377989"/>
            <a:chExt cx="3453129" cy="427355"/>
          </a:xfrm>
        </p:grpSpPr>
        <p:sp>
          <p:nvSpPr>
            <p:cNvPr id="84" name="object 83">
              <a:extLst>
                <a:ext uri="{FF2B5EF4-FFF2-40B4-BE49-F238E27FC236}">
                  <a16:creationId xmlns:a16="http://schemas.microsoft.com/office/drawing/2014/main" id="{7EDD200F-F7FE-D356-DF2A-64464A8DDDA7}"/>
                </a:ext>
              </a:extLst>
            </p:cNvPr>
            <p:cNvSpPr/>
            <p:nvPr/>
          </p:nvSpPr>
          <p:spPr>
            <a:xfrm>
              <a:off x="5436277" y="4377989"/>
              <a:ext cx="423545" cy="46355"/>
            </a:xfrm>
            <a:custGeom>
              <a:avLst/>
              <a:gdLst/>
              <a:ahLst/>
              <a:cxnLst/>
              <a:rect l="l" t="t" r="r" b="b"/>
              <a:pathLst>
                <a:path w="423545" h="46354">
                  <a:moveTo>
                    <a:pt x="136701" y="0"/>
                  </a:moveTo>
                  <a:lnTo>
                    <a:pt x="0" y="0"/>
                  </a:lnTo>
                  <a:lnTo>
                    <a:pt x="151217" y="45825"/>
                  </a:lnTo>
                  <a:lnTo>
                    <a:pt x="151217" y="15676"/>
                  </a:lnTo>
                  <a:lnTo>
                    <a:pt x="136701" y="15676"/>
                  </a:lnTo>
                  <a:lnTo>
                    <a:pt x="136701" y="0"/>
                  </a:lnTo>
                  <a:close/>
                </a:path>
                <a:path w="423545" h="46354">
                  <a:moveTo>
                    <a:pt x="151217" y="0"/>
                  </a:moveTo>
                  <a:lnTo>
                    <a:pt x="136701" y="0"/>
                  </a:lnTo>
                  <a:lnTo>
                    <a:pt x="136701" y="15676"/>
                  </a:lnTo>
                  <a:lnTo>
                    <a:pt x="151217" y="15676"/>
                  </a:lnTo>
                  <a:lnTo>
                    <a:pt x="151217" y="0"/>
                  </a:lnTo>
                  <a:close/>
                </a:path>
                <a:path w="423545" h="46354">
                  <a:moveTo>
                    <a:pt x="423410" y="0"/>
                  </a:moveTo>
                  <a:lnTo>
                    <a:pt x="151217" y="0"/>
                  </a:lnTo>
                  <a:lnTo>
                    <a:pt x="151217" y="15676"/>
                  </a:lnTo>
                  <a:lnTo>
                    <a:pt x="423410" y="15676"/>
                  </a:lnTo>
                  <a:lnTo>
                    <a:pt x="42341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5" name="object 84">
              <a:extLst>
                <a:ext uri="{FF2B5EF4-FFF2-40B4-BE49-F238E27FC236}">
                  <a16:creationId xmlns:a16="http://schemas.microsoft.com/office/drawing/2014/main" id="{F5F7DF1A-072E-7A31-C840-0A1EE951E622}"/>
                </a:ext>
              </a:extLst>
            </p:cNvPr>
            <p:cNvSpPr/>
            <p:nvPr/>
          </p:nvSpPr>
          <p:spPr>
            <a:xfrm>
              <a:off x="4381783" y="4377989"/>
              <a:ext cx="389255" cy="60325"/>
            </a:xfrm>
            <a:custGeom>
              <a:avLst/>
              <a:gdLst/>
              <a:ahLst/>
              <a:cxnLst/>
              <a:rect l="l" t="t" r="r" b="b"/>
              <a:pathLst>
                <a:path w="389254" h="60325">
                  <a:moveTo>
                    <a:pt x="389134" y="0"/>
                  </a:moveTo>
                  <a:lnTo>
                    <a:pt x="0" y="0"/>
                  </a:lnTo>
                  <a:lnTo>
                    <a:pt x="70972" y="60297"/>
                  </a:lnTo>
                  <a:lnTo>
                    <a:pt x="70972" y="15676"/>
                  </a:lnTo>
                  <a:lnTo>
                    <a:pt x="389134" y="15676"/>
                  </a:lnTo>
                  <a:lnTo>
                    <a:pt x="389134"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6" name="object 85">
              <a:extLst>
                <a:ext uri="{FF2B5EF4-FFF2-40B4-BE49-F238E27FC236}">
                  <a16:creationId xmlns:a16="http://schemas.microsoft.com/office/drawing/2014/main" id="{8B7A0781-AF74-A186-23F6-0FA994D9DAAC}"/>
                </a:ext>
              </a:extLst>
            </p:cNvPr>
            <p:cNvSpPr/>
            <p:nvPr/>
          </p:nvSpPr>
          <p:spPr>
            <a:xfrm>
              <a:off x="4376496" y="4377989"/>
              <a:ext cx="399415" cy="69215"/>
            </a:xfrm>
            <a:custGeom>
              <a:avLst/>
              <a:gdLst/>
              <a:ahLst/>
              <a:cxnLst/>
              <a:rect l="l" t="t" r="r" b="b"/>
              <a:pathLst>
                <a:path w="399414" h="69214">
                  <a:moveTo>
                    <a:pt x="10545" y="0"/>
                  </a:moveTo>
                  <a:lnTo>
                    <a:pt x="0" y="0"/>
                  </a:lnTo>
                  <a:lnTo>
                    <a:pt x="79887" y="68738"/>
                  </a:lnTo>
                  <a:lnTo>
                    <a:pt x="79887" y="60297"/>
                  </a:lnTo>
                  <a:lnTo>
                    <a:pt x="72629" y="60297"/>
                  </a:lnTo>
                  <a:lnTo>
                    <a:pt x="72629" y="52747"/>
                  </a:lnTo>
                  <a:lnTo>
                    <a:pt x="10545" y="0"/>
                  </a:lnTo>
                  <a:close/>
                </a:path>
                <a:path w="399414" h="69214">
                  <a:moveTo>
                    <a:pt x="72629" y="52747"/>
                  </a:moveTo>
                  <a:lnTo>
                    <a:pt x="72629" y="60297"/>
                  </a:lnTo>
                  <a:lnTo>
                    <a:pt x="78677" y="57885"/>
                  </a:lnTo>
                  <a:lnTo>
                    <a:pt x="72629" y="52747"/>
                  </a:lnTo>
                  <a:close/>
                </a:path>
                <a:path w="399414" h="69214">
                  <a:moveTo>
                    <a:pt x="390792" y="12058"/>
                  </a:moveTo>
                  <a:lnTo>
                    <a:pt x="72629" y="12058"/>
                  </a:lnTo>
                  <a:lnTo>
                    <a:pt x="72629" y="52747"/>
                  </a:lnTo>
                  <a:lnTo>
                    <a:pt x="78677" y="57885"/>
                  </a:lnTo>
                  <a:lnTo>
                    <a:pt x="72629" y="60297"/>
                  </a:lnTo>
                  <a:lnTo>
                    <a:pt x="79887" y="60297"/>
                  </a:lnTo>
                  <a:lnTo>
                    <a:pt x="79887" y="19293"/>
                  </a:lnTo>
                  <a:lnTo>
                    <a:pt x="76259" y="19293"/>
                  </a:lnTo>
                  <a:lnTo>
                    <a:pt x="79887" y="15676"/>
                  </a:lnTo>
                  <a:lnTo>
                    <a:pt x="390792" y="15676"/>
                  </a:lnTo>
                  <a:lnTo>
                    <a:pt x="390792" y="12058"/>
                  </a:lnTo>
                  <a:close/>
                </a:path>
                <a:path w="399414" h="69214">
                  <a:moveTo>
                    <a:pt x="79887" y="15676"/>
                  </a:moveTo>
                  <a:lnTo>
                    <a:pt x="76259" y="19293"/>
                  </a:lnTo>
                  <a:lnTo>
                    <a:pt x="79887" y="19293"/>
                  </a:lnTo>
                  <a:lnTo>
                    <a:pt x="79887" y="15676"/>
                  </a:lnTo>
                  <a:close/>
                </a:path>
                <a:path w="399414" h="69214">
                  <a:moveTo>
                    <a:pt x="399260" y="12058"/>
                  </a:moveTo>
                  <a:lnTo>
                    <a:pt x="394420" y="12058"/>
                  </a:lnTo>
                  <a:lnTo>
                    <a:pt x="390792" y="15676"/>
                  </a:lnTo>
                  <a:lnTo>
                    <a:pt x="79887" y="15676"/>
                  </a:lnTo>
                  <a:lnTo>
                    <a:pt x="79887" y="19293"/>
                  </a:lnTo>
                  <a:lnTo>
                    <a:pt x="399260" y="19293"/>
                  </a:lnTo>
                  <a:lnTo>
                    <a:pt x="399260" y="12058"/>
                  </a:lnTo>
                  <a:close/>
                </a:path>
                <a:path w="399414" h="69214">
                  <a:moveTo>
                    <a:pt x="399260" y="0"/>
                  </a:moveTo>
                  <a:lnTo>
                    <a:pt x="390792" y="0"/>
                  </a:lnTo>
                  <a:lnTo>
                    <a:pt x="390792" y="15676"/>
                  </a:lnTo>
                  <a:lnTo>
                    <a:pt x="394420" y="12058"/>
                  </a:lnTo>
                  <a:lnTo>
                    <a:pt x="399260" y="12058"/>
                  </a:lnTo>
                  <a:lnTo>
                    <a:pt x="39926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7" name="object 86">
              <a:extLst>
                <a:ext uri="{FF2B5EF4-FFF2-40B4-BE49-F238E27FC236}">
                  <a16:creationId xmlns:a16="http://schemas.microsoft.com/office/drawing/2014/main" id="{8C22E356-BE10-67F5-2D31-57FB44978C48}"/>
                </a:ext>
              </a:extLst>
            </p:cNvPr>
            <p:cNvSpPr/>
            <p:nvPr/>
          </p:nvSpPr>
          <p:spPr>
            <a:xfrm>
              <a:off x="3561174" y="4438286"/>
              <a:ext cx="363220" cy="361950"/>
            </a:xfrm>
            <a:custGeom>
              <a:avLst/>
              <a:gdLst/>
              <a:ahLst/>
              <a:cxnLst/>
              <a:rect l="l" t="t" r="r" b="b"/>
              <a:pathLst>
                <a:path w="363220" h="361950">
                  <a:moveTo>
                    <a:pt x="181461" y="0"/>
                  </a:moveTo>
                  <a:lnTo>
                    <a:pt x="133575" y="6532"/>
                  </a:lnTo>
                  <a:lnTo>
                    <a:pt x="90327" y="24922"/>
                  </a:lnTo>
                  <a:lnTo>
                    <a:pt x="53530" y="53362"/>
                  </a:lnTo>
                  <a:lnTo>
                    <a:pt x="25001" y="90043"/>
                  </a:lnTo>
                  <a:lnTo>
                    <a:pt x="6552" y="133155"/>
                  </a:lnTo>
                  <a:lnTo>
                    <a:pt x="0" y="180891"/>
                  </a:lnTo>
                  <a:lnTo>
                    <a:pt x="6552" y="229044"/>
                  </a:lnTo>
                  <a:lnTo>
                    <a:pt x="25001" y="272274"/>
                  </a:lnTo>
                  <a:lnTo>
                    <a:pt x="53530" y="308871"/>
                  </a:lnTo>
                  <a:lnTo>
                    <a:pt x="90327" y="337127"/>
                  </a:lnTo>
                  <a:lnTo>
                    <a:pt x="133575" y="355333"/>
                  </a:lnTo>
                  <a:lnTo>
                    <a:pt x="181461" y="361782"/>
                  </a:lnTo>
                  <a:lnTo>
                    <a:pt x="229767" y="355333"/>
                  </a:lnTo>
                  <a:lnTo>
                    <a:pt x="273133" y="337127"/>
                  </a:lnTo>
                  <a:lnTo>
                    <a:pt x="309845" y="308871"/>
                  </a:lnTo>
                  <a:lnTo>
                    <a:pt x="338190" y="272274"/>
                  </a:lnTo>
                  <a:lnTo>
                    <a:pt x="356454" y="229044"/>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8" name="object 87">
              <a:extLst>
                <a:ext uri="{FF2B5EF4-FFF2-40B4-BE49-F238E27FC236}">
                  <a16:creationId xmlns:a16="http://schemas.microsoft.com/office/drawing/2014/main" id="{F9A6C255-DE4D-0C3A-6ED8-784DBBC76039}"/>
                </a:ext>
              </a:extLst>
            </p:cNvPr>
            <p:cNvSpPr/>
            <p:nvPr/>
          </p:nvSpPr>
          <p:spPr>
            <a:xfrm>
              <a:off x="2407069" y="4377994"/>
              <a:ext cx="1520825" cy="426084"/>
            </a:xfrm>
            <a:custGeom>
              <a:avLst/>
              <a:gdLst/>
              <a:ahLst/>
              <a:cxnLst/>
              <a:rect l="l" t="t" r="r" b="b"/>
              <a:pathLst>
                <a:path w="1520825" h="426085">
                  <a:moveTo>
                    <a:pt x="246786" y="236359"/>
                  </a:moveTo>
                  <a:lnTo>
                    <a:pt x="10896" y="236359"/>
                  </a:lnTo>
                  <a:lnTo>
                    <a:pt x="10896" y="0"/>
                  </a:lnTo>
                  <a:lnTo>
                    <a:pt x="0" y="0"/>
                  </a:lnTo>
                  <a:lnTo>
                    <a:pt x="0" y="241185"/>
                  </a:lnTo>
                  <a:lnTo>
                    <a:pt x="4838" y="241185"/>
                  </a:lnTo>
                  <a:lnTo>
                    <a:pt x="4838" y="247218"/>
                  </a:lnTo>
                  <a:lnTo>
                    <a:pt x="246786" y="247218"/>
                  </a:lnTo>
                  <a:lnTo>
                    <a:pt x="246786" y="236359"/>
                  </a:lnTo>
                  <a:close/>
                </a:path>
                <a:path w="1520825" h="426085">
                  <a:moveTo>
                    <a:pt x="1520647" y="231546"/>
                  </a:moveTo>
                  <a:lnTo>
                    <a:pt x="1513395" y="192087"/>
                  </a:lnTo>
                  <a:lnTo>
                    <a:pt x="1513395" y="242392"/>
                  </a:lnTo>
                  <a:lnTo>
                    <a:pt x="1507591" y="285191"/>
                  </a:lnTo>
                  <a:lnTo>
                    <a:pt x="1494459" y="322084"/>
                  </a:lnTo>
                  <a:lnTo>
                    <a:pt x="1450644" y="378066"/>
                  </a:lnTo>
                  <a:lnTo>
                    <a:pt x="1390751" y="410095"/>
                  </a:lnTo>
                  <a:lnTo>
                    <a:pt x="1323619" y="417893"/>
                  </a:lnTo>
                  <a:lnTo>
                    <a:pt x="1290091" y="412635"/>
                  </a:lnTo>
                  <a:lnTo>
                    <a:pt x="1228636" y="383641"/>
                  </a:lnTo>
                  <a:lnTo>
                    <a:pt x="1181976" y="329793"/>
                  </a:lnTo>
                  <a:lnTo>
                    <a:pt x="1166952" y="293471"/>
                  </a:lnTo>
                  <a:lnTo>
                    <a:pt x="1158938" y="250837"/>
                  </a:lnTo>
                  <a:lnTo>
                    <a:pt x="1158938" y="241185"/>
                  </a:lnTo>
                  <a:lnTo>
                    <a:pt x="1164323" y="200952"/>
                  </a:lnTo>
                  <a:lnTo>
                    <a:pt x="1164412" y="200266"/>
                  </a:lnTo>
                  <a:lnTo>
                    <a:pt x="1176680" y="164058"/>
                  </a:lnTo>
                  <a:lnTo>
                    <a:pt x="1217320" y="109029"/>
                  </a:lnTo>
                  <a:lnTo>
                    <a:pt x="1273213" y="76085"/>
                  </a:lnTo>
                  <a:lnTo>
                    <a:pt x="1336687" y="65214"/>
                  </a:lnTo>
                  <a:lnTo>
                    <a:pt x="1368882" y="68059"/>
                  </a:lnTo>
                  <a:lnTo>
                    <a:pt x="1429385" y="90297"/>
                  </a:lnTo>
                  <a:lnTo>
                    <a:pt x="1478343" y="134594"/>
                  </a:lnTo>
                  <a:lnTo>
                    <a:pt x="1508099" y="200952"/>
                  </a:lnTo>
                  <a:lnTo>
                    <a:pt x="1513395" y="242392"/>
                  </a:lnTo>
                  <a:lnTo>
                    <a:pt x="1513395" y="192087"/>
                  </a:lnTo>
                  <a:lnTo>
                    <a:pt x="1498777" y="153606"/>
                  </a:lnTo>
                  <a:lnTo>
                    <a:pt x="1454797" y="98818"/>
                  </a:lnTo>
                  <a:lnTo>
                    <a:pt x="1396276" y="66954"/>
                  </a:lnTo>
                  <a:lnTo>
                    <a:pt x="1388668" y="65214"/>
                  </a:lnTo>
                  <a:lnTo>
                    <a:pt x="1363929" y="59537"/>
                  </a:lnTo>
                  <a:lnTo>
                    <a:pt x="1297800" y="61556"/>
                  </a:lnTo>
                  <a:lnTo>
                    <a:pt x="1236040" y="85864"/>
                  </a:lnTo>
                  <a:lnTo>
                    <a:pt x="1186230" y="132181"/>
                  </a:lnTo>
                  <a:lnTo>
                    <a:pt x="1155928" y="200266"/>
                  </a:lnTo>
                  <a:lnTo>
                    <a:pt x="1150467" y="242392"/>
                  </a:lnTo>
                  <a:lnTo>
                    <a:pt x="1151674" y="250837"/>
                  </a:lnTo>
                  <a:lnTo>
                    <a:pt x="1158735" y="291439"/>
                  </a:lnTo>
                  <a:lnTo>
                    <a:pt x="1190104" y="356349"/>
                  </a:lnTo>
                  <a:lnTo>
                    <a:pt x="1238859" y="399821"/>
                  </a:lnTo>
                  <a:lnTo>
                    <a:pt x="1298308" y="422249"/>
                  </a:lnTo>
                  <a:lnTo>
                    <a:pt x="1329931" y="425678"/>
                  </a:lnTo>
                  <a:lnTo>
                    <a:pt x="1361719" y="423976"/>
                  </a:lnTo>
                  <a:lnTo>
                    <a:pt x="1389646" y="417893"/>
                  </a:lnTo>
                  <a:lnTo>
                    <a:pt x="1392809" y="417207"/>
                  </a:lnTo>
                  <a:lnTo>
                    <a:pt x="1449565" y="388620"/>
                  </a:lnTo>
                  <a:lnTo>
                    <a:pt x="1493494" y="340271"/>
                  </a:lnTo>
                  <a:lnTo>
                    <a:pt x="1517891" y="272554"/>
                  </a:lnTo>
                  <a:lnTo>
                    <a:pt x="1520647" y="231546"/>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9" name="object 88">
              <a:extLst>
                <a:ext uri="{FF2B5EF4-FFF2-40B4-BE49-F238E27FC236}">
                  <a16:creationId xmlns:a16="http://schemas.microsoft.com/office/drawing/2014/main" id="{19A69140-0F60-7DB6-5EA6-6279AB29363B}"/>
                </a:ext>
              </a:extLst>
            </p:cNvPr>
            <p:cNvSpPr/>
            <p:nvPr/>
          </p:nvSpPr>
          <p:spPr>
            <a:xfrm>
              <a:off x="2653865" y="4438286"/>
              <a:ext cx="484505" cy="361950"/>
            </a:xfrm>
            <a:custGeom>
              <a:avLst/>
              <a:gdLst/>
              <a:ahLst/>
              <a:cxnLst/>
              <a:rect l="l" t="t" r="r" b="b"/>
              <a:pathLst>
                <a:path w="484505"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0" name="object 89">
              <a:extLst>
                <a:ext uri="{FF2B5EF4-FFF2-40B4-BE49-F238E27FC236}">
                  <a16:creationId xmlns:a16="http://schemas.microsoft.com/office/drawing/2014/main" id="{775D500E-DCD7-220F-6103-BEDD41117134}"/>
                </a:ext>
              </a:extLst>
            </p:cNvPr>
            <p:cNvSpPr/>
            <p:nvPr/>
          </p:nvSpPr>
          <p:spPr>
            <a:xfrm>
              <a:off x="2650236" y="4434674"/>
              <a:ext cx="911225" cy="370840"/>
            </a:xfrm>
            <a:custGeom>
              <a:avLst/>
              <a:gdLst/>
              <a:ahLst/>
              <a:cxnLst/>
              <a:rect l="l" t="t" r="r" b="b"/>
              <a:pathLst>
                <a:path w="911225" h="370839">
                  <a:moveTo>
                    <a:pt x="910932" y="179679"/>
                  </a:moveTo>
                  <a:lnTo>
                    <a:pt x="589140" y="179679"/>
                  </a:lnTo>
                  <a:lnTo>
                    <a:pt x="589140" y="154355"/>
                  </a:lnTo>
                  <a:lnTo>
                    <a:pt x="492366" y="183070"/>
                  </a:lnTo>
                  <a:lnTo>
                    <a:pt x="492366" y="8445"/>
                  </a:lnTo>
                  <a:lnTo>
                    <a:pt x="492366" y="3619"/>
                  </a:lnTo>
                  <a:lnTo>
                    <a:pt x="492366" y="0"/>
                  </a:lnTo>
                  <a:lnTo>
                    <a:pt x="483895" y="0"/>
                  </a:lnTo>
                  <a:lnTo>
                    <a:pt x="483895" y="8445"/>
                  </a:lnTo>
                  <a:lnTo>
                    <a:pt x="483895" y="361784"/>
                  </a:lnTo>
                  <a:lnTo>
                    <a:pt x="8458" y="361784"/>
                  </a:lnTo>
                  <a:lnTo>
                    <a:pt x="8458" y="8445"/>
                  </a:lnTo>
                  <a:lnTo>
                    <a:pt x="483895" y="8445"/>
                  </a:lnTo>
                  <a:lnTo>
                    <a:pt x="483895" y="0"/>
                  </a:lnTo>
                  <a:lnTo>
                    <a:pt x="0" y="0"/>
                  </a:lnTo>
                  <a:lnTo>
                    <a:pt x="0" y="370217"/>
                  </a:lnTo>
                  <a:lnTo>
                    <a:pt x="492366" y="370217"/>
                  </a:lnTo>
                  <a:lnTo>
                    <a:pt x="492366" y="365404"/>
                  </a:lnTo>
                  <a:lnTo>
                    <a:pt x="492366" y="361784"/>
                  </a:lnTo>
                  <a:lnTo>
                    <a:pt x="492366" y="185953"/>
                  </a:lnTo>
                  <a:lnTo>
                    <a:pt x="589140" y="214655"/>
                  </a:lnTo>
                  <a:lnTo>
                    <a:pt x="589140" y="190538"/>
                  </a:lnTo>
                  <a:lnTo>
                    <a:pt x="910932" y="190538"/>
                  </a:lnTo>
                  <a:lnTo>
                    <a:pt x="910932" y="179679"/>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1" name="object 90">
            <a:extLst>
              <a:ext uri="{FF2B5EF4-FFF2-40B4-BE49-F238E27FC236}">
                <a16:creationId xmlns:a16="http://schemas.microsoft.com/office/drawing/2014/main" id="{C90F3A7F-1D04-DDB6-2A25-A8A439977898}"/>
              </a:ext>
            </a:extLst>
          </p:cNvPr>
          <p:cNvSpPr txBox="1"/>
          <p:nvPr/>
        </p:nvSpPr>
        <p:spPr>
          <a:xfrm>
            <a:off x="8328683" y="3427267"/>
            <a:ext cx="441959"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25" dirty="0">
                <a:solidFill>
                  <a:sysClr val="windowText" lastClr="000000"/>
                </a:solidFill>
                <a:latin typeface="Times New Roman"/>
                <a:cs typeface="Times New Roman"/>
              </a:rPr>
              <a:t>A/D</a:t>
            </a:r>
            <a:endParaRPr sz="1900" b="0" kern="0">
              <a:solidFill>
                <a:sysClr val="windowText" lastClr="000000"/>
              </a:solidFill>
              <a:latin typeface="Times New Roman"/>
              <a:cs typeface="Times New Roman"/>
            </a:endParaRPr>
          </a:p>
        </p:txBody>
      </p:sp>
      <p:grpSp>
        <p:nvGrpSpPr>
          <p:cNvPr id="92" name="object 91">
            <a:extLst>
              <a:ext uri="{FF2B5EF4-FFF2-40B4-BE49-F238E27FC236}">
                <a16:creationId xmlns:a16="http://schemas.microsoft.com/office/drawing/2014/main" id="{45D3E2B8-1536-43E1-45F2-C08E2241C080}"/>
              </a:ext>
            </a:extLst>
          </p:cNvPr>
          <p:cNvGrpSpPr/>
          <p:nvPr/>
        </p:nvGrpSpPr>
        <p:grpSpPr>
          <a:xfrm>
            <a:off x="6041658" y="4615631"/>
            <a:ext cx="370205" cy="368300"/>
            <a:chOff x="2584909" y="5400491"/>
            <a:chExt cx="370205" cy="368300"/>
          </a:xfrm>
        </p:grpSpPr>
        <p:sp>
          <p:nvSpPr>
            <p:cNvPr id="93" name="object 92">
              <a:extLst>
                <a:ext uri="{FF2B5EF4-FFF2-40B4-BE49-F238E27FC236}">
                  <a16:creationId xmlns:a16="http://schemas.microsoft.com/office/drawing/2014/main" id="{62B04CAF-9007-22C7-2C54-36D711AD3B52}"/>
                </a:ext>
              </a:extLst>
            </p:cNvPr>
            <p:cNvSpPr/>
            <p:nvPr/>
          </p:nvSpPr>
          <p:spPr>
            <a:xfrm>
              <a:off x="2588539" y="5403039"/>
              <a:ext cx="363220" cy="361950"/>
            </a:xfrm>
            <a:custGeom>
              <a:avLst/>
              <a:gdLst/>
              <a:ahLst/>
              <a:cxnLst/>
              <a:rect l="l" t="t" r="r" b="b"/>
              <a:pathLst>
                <a:path w="363219" h="361950">
                  <a:moveTo>
                    <a:pt x="181461" y="0"/>
                  </a:moveTo>
                  <a:lnTo>
                    <a:pt x="133155" y="6532"/>
                  </a:lnTo>
                  <a:lnTo>
                    <a:pt x="89789" y="24922"/>
                  </a:lnTo>
                  <a:lnTo>
                    <a:pt x="53077" y="53362"/>
                  </a:lnTo>
                  <a:lnTo>
                    <a:pt x="24732" y="90043"/>
                  </a:lnTo>
                  <a:lnTo>
                    <a:pt x="6468" y="133155"/>
                  </a:lnTo>
                  <a:lnTo>
                    <a:pt x="0" y="180891"/>
                  </a:lnTo>
                  <a:lnTo>
                    <a:pt x="6468" y="229045"/>
                  </a:lnTo>
                  <a:lnTo>
                    <a:pt x="24732" y="272275"/>
                  </a:lnTo>
                  <a:lnTo>
                    <a:pt x="53077" y="308871"/>
                  </a:lnTo>
                  <a:lnTo>
                    <a:pt x="89789" y="337127"/>
                  </a:lnTo>
                  <a:lnTo>
                    <a:pt x="133155" y="355333"/>
                  </a:lnTo>
                  <a:lnTo>
                    <a:pt x="181461" y="361782"/>
                  </a:lnTo>
                  <a:lnTo>
                    <a:pt x="229767" y="355333"/>
                  </a:lnTo>
                  <a:lnTo>
                    <a:pt x="273133" y="337127"/>
                  </a:lnTo>
                  <a:lnTo>
                    <a:pt x="309845" y="308871"/>
                  </a:lnTo>
                  <a:lnTo>
                    <a:pt x="338190" y="272275"/>
                  </a:lnTo>
                  <a:lnTo>
                    <a:pt x="356454" y="229045"/>
                  </a:lnTo>
                  <a:lnTo>
                    <a:pt x="362922" y="180891"/>
                  </a:lnTo>
                  <a:lnTo>
                    <a:pt x="356454" y="133155"/>
                  </a:lnTo>
                  <a:lnTo>
                    <a:pt x="338190" y="90043"/>
                  </a:lnTo>
                  <a:lnTo>
                    <a:pt x="309845" y="53362"/>
                  </a:lnTo>
                  <a:lnTo>
                    <a:pt x="273133" y="24922"/>
                  </a:lnTo>
                  <a:lnTo>
                    <a:pt x="229767" y="6532"/>
                  </a:lnTo>
                  <a:lnTo>
                    <a:pt x="181461" y="0"/>
                  </a:lnTo>
                  <a:close/>
                </a:path>
              </a:pathLst>
            </a:custGeom>
            <a:solidFill>
              <a:srgbClr val="00CC99"/>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4" name="object 93">
              <a:extLst>
                <a:ext uri="{FF2B5EF4-FFF2-40B4-BE49-F238E27FC236}">
                  <a16:creationId xmlns:a16="http://schemas.microsoft.com/office/drawing/2014/main" id="{F2025400-C99C-9302-02DD-FA1FC0BAC047}"/>
                </a:ext>
              </a:extLst>
            </p:cNvPr>
            <p:cNvSpPr/>
            <p:nvPr/>
          </p:nvSpPr>
          <p:spPr>
            <a:xfrm>
              <a:off x="2584909" y="5400491"/>
              <a:ext cx="370205" cy="368300"/>
            </a:xfrm>
            <a:custGeom>
              <a:avLst/>
              <a:gdLst/>
              <a:ahLst/>
              <a:cxnLst/>
              <a:rect l="l" t="t" r="r" b="b"/>
              <a:pathLst>
                <a:path w="370205" h="368300">
                  <a:moveTo>
                    <a:pt x="180214" y="0"/>
                  </a:moveTo>
                  <a:lnTo>
                    <a:pt x="115364" y="13186"/>
                  </a:lnTo>
                  <a:lnTo>
                    <a:pt x="58677" y="48524"/>
                  </a:lnTo>
                  <a:lnTo>
                    <a:pt x="17671" y="105860"/>
                  </a:lnTo>
                  <a:lnTo>
                    <a:pt x="5472" y="142512"/>
                  </a:lnTo>
                  <a:lnTo>
                    <a:pt x="0" y="184644"/>
                  </a:lnTo>
                  <a:lnTo>
                    <a:pt x="0" y="193087"/>
                  </a:lnTo>
                  <a:lnTo>
                    <a:pt x="7462" y="233661"/>
                  </a:lnTo>
                  <a:lnTo>
                    <a:pt x="39338" y="298538"/>
                  </a:lnTo>
                  <a:lnTo>
                    <a:pt x="88300" y="342022"/>
                  </a:lnTo>
                  <a:lnTo>
                    <a:pt x="147727" y="364471"/>
                  </a:lnTo>
                  <a:lnTo>
                    <a:pt x="179298" y="367921"/>
                  </a:lnTo>
                  <a:lnTo>
                    <a:pt x="211002" y="366247"/>
                  </a:lnTo>
                  <a:lnTo>
                    <a:pt x="239170" y="360113"/>
                  </a:lnTo>
                  <a:lnTo>
                    <a:pt x="172658" y="360113"/>
                  </a:lnTo>
                  <a:lnTo>
                    <a:pt x="139092" y="354838"/>
                  </a:lnTo>
                  <a:lnTo>
                    <a:pt x="77636" y="325822"/>
                  </a:lnTo>
                  <a:lnTo>
                    <a:pt x="31138" y="271984"/>
                  </a:lnTo>
                  <a:lnTo>
                    <a:pt x="16270" y="235683"/>
                  </a:lnTo>
                  <a:lnTo>
                    <a:pt x="8468" y="193087"/>
                  </a:lnTo>
                  <a:lnTo>
                    <a:pt x="7259" y="183439"/>
                  </a:lnTo>
                  <a:lnTo>
                    <a:pt x="13413" y="142512"/>
                  </a:lnTo>
                  <a:lnTo>
                    <a:pt x="13515" y="141835"/>
                  </a:lnTo>
                  <a:lnTo>
                    <a:pt x="26282" y="105860"/>
                  </a:lnTo>
                  <a:lnTo>
                    <a:pt x="67592" y="50737"/>
                  </a:lnTo>
                  <a:lnTo>
                    <a:pt x="123680" y="17946"/>
                  </a:lnTo>
                  <a:lnTo>
                    <a:pt x="187034" y="7363"/>
                  </a:lnTo>
                  <a:lnTo>
                    <a:pt x="237608" y="7363"/>
                  </a:lnTo>
                  <a:lnTo>
                    <a:pt x="213339" y="1791"/>
                  </a:lnTo>
                  <a:lnTo>
                    <a:pt x="180214" y="0"/>
                  </a:lnTo>
                  <a:close/>
                </a:path>
                <a:path w="370205" h="368300">
                  <a:moveTo>
                    <a:pt x="237608" y="7363"/>
                  </a:moveTo>
                  <a:lnTo>
                    <a:pt x="187034" y="7363"/>
                  </a:lnTo>
                  <a:lnTo>
                    <a:pt x="219090" y="10362"/>
                  </a:lnTo>
                  <a:lnTo>
                    <a:pt x="250146" y="18866"/>
                  </a:lnTo>
                  <a:lnTo>
                    <a:pt x="305505" y="52329"/>
                  </a:lnTo>
                  <a:lnTo>
                    <a:pt x="345601" y="107630"/>
                  </a:lnTo>
                  <a:lnTo>
                    <a:pt x="362924" y="184644"/>
                  </a:lnTo>
                  <a:lnTo>
                    <a:pt x="357098" y="227462"/>
                  </a:lnTo>
                  <a:lnTo>
                    <a:pt x="343923" y="264372"/>
                  </a:lnTo>
                  <a:lnTo>
                    <a:pt x="299966" y="320352"/>
                  </a:lnTo>
                  <a:lnTo>
                    <a:pt x="239921" y="352345"/>
                  </a:lnTo>
                  <a:lnTo>
                    <a:pt x="172658" y="360113"/>
                  </a:lnTo>
                  <a:lnTo>
                    <a:pt x="239170" y="360113"/>
                  </a:lnTo>
                  <a:lnTo>
                    <a:pt x="298647" y="330931"/>
                  </a:lnTo>
                  <a:lnTo>
                    <a:pt x="342579" y="282593"/>
                  </a:lnTo>
                  <a:lnTo>
                    <a:pt x="367190" y="214838"/>
                  </a:lnTo>
                  <a:lnTo>
                    <a:pt x="370182" y="173791"/>
                  </a:lnTo>
                  <a:lnTo>
                    <a:pt x="362424" y="131915"/>
                  </a:lnTo>
                  <a:lnTo>
                    <a:pt x="348209" y="95859"/>
                  </a:lnTo>
                  <a:lnTo>
                    <a:pt x="304189" y="41084"/>
                  </a:lnTo>
                  <a:lnTo>
                    <a:pt x="245673" y="9215"/>
                  </a:lnTo>
                  <a:lnTo>
                    <a:pt x="237608" y="736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5" name="object 94">
            <a:extLst>
              <a:ext uri="{FF2B5EF4-FFF2-40B4-BE49-F238E27FC236}">
                <a16:creationId xmlns:a16="http://schemas.microsoft.com/office/drawing/2014/main" id="{42E4B186-CDB0-B6F3-9137-364565C8946B}"/>
              </a:ext>
            </a:extLst>
          </p:cNvPr>
          <p:cNvSpPr txBox="1"/>
          <p:nvPr/>
        </p:nvSpPr>
        <p:spPr>
          <a:xfrm>
            <a:off x="6528582" y="4634414"/>
            <a:ext cx="1929617" cy="597599"/>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dirty="0">
                <a:solidFill>
                  <a:sysClr val="windowText" lastClr="000000"/>
                </a:solidFill>
                <a:latin typeface="Arial"/>
                <a:cs typeface="Arial"/>
              </a:rPr>
              <a:t>Thread</a:t>
            </a:r>
            <a:r>
              <a:rPr sz="1900" kern="0" spc="-30" dirty="0">
                <a:solidFill>
                  <a:sysClr val="windowText" lastClr="000000"/>
                </a:solidFill>
                <a:latin typeface="Arial"/>
                <a:cs typeface="Arial"/>
              </a:rPr>
              <a:t> </a:t>
            </a:r>
            <a:r>
              <a:rPr lang="en-GB" sz="1900" kern="0" spc="-30" dirty="0">
                <a:solidFill>
                  <a:sysClr val="windowText" lastClr="000000"/>
                </a:solidFill>
                <a:latin typeface="Arial"/>
                <a:cs typeface="Arial"/>
              </a:rPr>
              <a:t>or process </a:t>
            </a:r>
            <a:r>
              <a:rPr sz="1900" kern="0" spc="-10" dirty="0">
                <a:solidFill>
                  <a:sysClr val="windowText" lastClr="000000"/>
                </a:solidFill>
                <a:latin typeface="Arial"/>
                <a:cs typeface="Arial"/>
              </a:rPr>
              <a:t>(task)</a:t>
            </a:r>
            <a:endParaRPr sz="1900" b="0" kern="0" dirty="0">
              <a:solidFill>
                <a:sysClr val="windowText" lastClr="000000"/>
              </a:solidFill>
              <a:latin typeface="Arial"/>
              <a:cs typeface="Arial"/>
            </a:endParaRPr>
          </a:p>
        </p:txBody>
      </p:sp>
      <p:grpSp>
        <p:nvGrpSpPr>
          <p:cNvPr id="96" name="object 95">
            <a:extLst>
              <a:ext uri="{FF2B5EF4-FFF2-40B4-BE49-F238E27FC236}">
                <a16:creationId xmlns:a16="http://schemas.microsoft.com/office/drawing/2014/main" id="{6DD66BFE-8605-FD29-4A65-C7B528139A47}"/>
              </a:ext>
            </a:extLst>
          </p:cNvPr>
          <p:cNvGrpSpPr/>
          <p:nvPr/>
        </p:nvGrpSpPr>
        <p:grpSpPr>
          <a:xfrm>
            <a:off x="9070859" y="4614561"/>
            <a:ext cx="492759" cy="370840"/>
            <a:chOff x="5614110" y="5399421"/>
            <a:chExt cx="492759" cy="370840"/>
          </a:xfrm>
        </p:grpSpPr>
        <p:sp>
          <p:nvSpPr>
            <p:cNvPr id="97" name="object 96">
              <a:extLst>
                <a:ext uri="{FF2B5EF4-FFF2-40B4-BE49-F238E27FC236}">
                  <a16:creationId xmlns:a16="http://schemas.microsoft.com/office/drawing/2014/main" id="{A812C578-62FE-6B0C-97FF-F0853344FC3A}"/>
                </a:ext>
              </a:extLst>
            </p:cNvPr>
            <p:cNvSpPr/>
            <p:nvPr/>
          </p:nvSpPr>
          <p:spPr>
            <a:xfrm>
              <a:off x="5617738" y="5403039"/>
              <a:ext cx="484505" cy="361950"/>
            </a:xfrm>
            <a:custGeom>
              <a:avLst/>
              <a:gdLst/>
              <a:ahLst/>
              <a:cxnLst/>
              <a:rect l="l" t="t" r="r" b="b"/>
              <a:pathLst>
                <a:path w="484504" h="361950">
                  <a:moveTo>
                    <a:pt x="483897" y="0"/>
                  </a:moveTo>
                  <a:lnTo>
                    <a:pt x="0" y="0"/>
                  </a:lnTo>
                  <a:lnTo>
                    <a:pt x="0" y="361782"/>
                  </a:lnTo>
                  <a:lnTo>
                    <a:pt x="483897" y="361782"/>
                  </a:lnTo>
                  <a:lnTo>
                    <a:pt x="483897" y="0"/>
                  </a:lnTo>
                  <a:close/>
                </a:path>
              </a:pathLst>
            </a:custGeom>
            <a:solidFill>
              <a:srgbClr val="FF99CC"/>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8" name="object 97">
              <a:extLst>
                <a:ext uri="{FF2B5EF4-FFF2-40B4-BE49-F238E27FC236}">
                  <a16:creationId xmlns:a16="http://schemas.microsoft.com/office/drawing/2014/main" id="{ABF28C88-6382-53C7-699A-E89CBDCFF786}"/>
                </a:ext>
              </a:extLst>
            </p:cNvPr>
            <p:cNvSpPr/>
            <p:nvPr/>
          </p:nvSpPr>
          <p:spPr>
            <a:xfrm>
              <a:off x="5614110" y="5399421"/>
              <a:ext cx="492759" cy="370840"/>
            </a:xfrm>
            <a:custGeom>
              <a:avLst/>
              <a:gdLst/>
              <a:ahLst/>
              <a:cxnLst/>
              <a:rect l="l" t="t" r="r" b="b"/>
              <a:pathLst>
                <a:path w="492760" h="370839">
                  <a:moveTo>
                    <a:pt x="492366" y="0"/>
                  </a:moveTo>
                  <a:lnTo>
                    <a:pt x="0" y="0"/>
                  </a:lnTo>
                  <a:lnTo>
                    <a:pt x="0" y="370224"/>
                  </a:lnTo>
                  <a:lnTo>
                    <a:pt x="492366" y="370224"/>
                  </a:lnTo>
                  <a:lnTo>
                    <a:pt x="492366" y="365400"/>
                  </a:lnTo>
                  <a:lnTo>
                    <a:pt x="8468" y="365400"/>
                  </a:lnTo>
                  <a:lnTo>
                    <a:pt x="3628" y="361782"/>
                  </a:lnTo>
                  <a:lnTo>
                    <a:pt x="8468" y="361782"/>
                  </a:lnTo>
                  <a:lnTo>
                    <a:pt x="8468" y="8441"/>
                  </a:lnTo>
                  <a:lnTo>
                    <a:pt x="3628" y="8441"/>
                  </a:lnTo>
                  <a:lnTo>
                    <a:pt x="8468" y="3618"/>
                  </a:lnTo>
                  <a:lnTo>
                    <a:pt x="492366" y="3618"/>
                  </a:lnTo>
                  <a:lnTo>
                    <a:pt x="492366" y="0"/>
                  </a:lnTo>
                  <a:close/>
                </a:path>
                <a:path w="492760" h="370839">
                  <a:moveTo>
                    <a:pt x="8468" y="361782"/>
                  </a:moveTo>
                  <a:lnTo>
                    <a:pt x="3628" y="361782"/>
                  </a:lnTo>
                  <a:lnTo>
                    <a:pt x="8468" y="365400"/>
                  </a:lnTo>
                  <a:lnTo>
                    <a:pt x="8468" y="361782"/>
                  </a:lnTo>
                  <a:close/>
                </a:path>
                <a:path w="492760" h="370839">
                  <a:moveTo>
                    <a:pt x="483897" y="361782"/>
                  </a:moveTo>
                  <a:lnTo>
                    <a:pt x="8468" y="361782"/>
                  </a:lnTo>
                  <a:lnTo>
                    <a:pt x="8468" y="365400"/>
                  </a:lnTo>
                  <a:lnTo>
                    <a:pt x="483897" y="365400"/>
                  </a:lnTo>
                  <a:lnTo>
                    <a:pt x="483897" y="361782"/>
                  </a:lnTo>
                  <a:close/>
                </a:path>
                <a:path w="492760" h="370839">
                  <a:moveTo>
                    <a:pt x="483897" y="3618"/>
                  </a:moveTo>
                  <a:lnTo>
                    <a:pt x="483897" y="365400"/>
                  </a:lnTo>
                  <a:lnTo>
                    <a:pt x="487526" y="361782"/>
                  </a:lnTo>
                  <a:lnTo>
                    <a:pt x="492366" y="361782"/>
                  </a:lnTo>
                  <a:lnTo>
                    <a:pt x="492366" y="8441"/>
                  </a:lnTo>
                  <a:lnTo>
                    <a:pt x="487526" y="8441"/>
                  </a:lnTo>
                  <a:lnTo>
                    <a:pt x="483897" y="3618"/>
                  </a:lnTo>
                  <a:close/>
                </a:path>
                <a:path w="492760" h="370839">
                  <a:moveTo>
                    <a:pt x="492366" y="361782"/>
                  </a:moveTo>
                  <a:lnTo>
                    <a:pt x="487526" y="361782"/>
                  </a:lnTo>
                  <a:lnTo>
                    <a:pt x="483897" y="365400"/>
                  </a:lnTo>
                  <a:lnTo>
                    <a:pt x="492366" y="365400"/>
                  </a:lnTo>
                  <a:lnTo>
                    <a:pt x="492366" y="361782"/>
                  </a:lnTo>
                  <a:close/>
                </a:path>
                <a:path w="492760" h="370839">
                  <a:moveTo>
                    <a:pt x="8468" y="3618"/>
                  </a:moveTo>
                  <a:lnTo>
                    <a:pt x="3628" y="8441"/>
                  </a:lnTo>
                  <a:lnTo>
                    <a:pt x="8468" y="8441"/>
                  </a:lnTo>
                  <a:lnTo>
                    <a:pt x="8468" y="3618"/>
                  </a:lnTo>
                  <a:close/>
                </a:path>
                <a:path w="492760" h="370839">
                  <a:moveTo>
                    <a:pt x="483897" y="3618"/>
                  </a:moveTo>
                  <a:lnTo>
                    <a:pt x="8468" y="3618"/>
                  </a:lnTo>
                  <a:lnTo>
                    <a:pt x="8468" y="8441"/>
                  </a:lnTo>
                  <a:lnTo>
                    <a:pt x="483897" y="8441"/>
                  </a:lnTo>
                  <a:lnTo>
                    <a:pt x="483897" y="3618"/>
                  </a:lnTo>
                  <a:close/>
                </a:path>
                <a:path w="492760" h="370839">
                  <a:moveTo>
                    <a:pt x="492366" y="3618"/>
                  </a:moveTo>
                  <a:lnTo>
                    <a:pt x="483897" y="3618"/>
                  </a:lnTo>
                  <a:lnTo>
                    <a:pt x="487526" y="8441"/>
                  </a:lnTo>
                  <a:lnTo>
                    <a:pt x="492366" y="8441"/>
                  </a:lnTo>
                  <a:lnTo>
                    <a:pt x="492366" y="3618"/>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99" name="object 98">
            <a:extLst>
              <a:ext uri="{FF2B5EF4-FFF2-40B4-BE49-F238E27FC236}">
                <a16:creationId xmlns:a16="http://schemas.microsoft.com/office/drawing/2014/main" id="{1B5E1763-2907-4172-DAAF-18840A2FC550}"/>
              </a:ext>
            </a:extLst>
          </p:cNvPr>
          <p:cNvSpPr txBox="1"/>
          <p:nvPr/>
        </p:nvSpPr>
        <p:spPr>
          <a:xfrm>
            <a:off x="9678758" y="4634414"/>
            <a:ext cx="1126490" cy="314960"/>
          </a:xfrm>
          <a:prstGeom prst="rect">
            <a:avLst/>
          </a:prstGeom>
        </p:spPr>
        <p:txBody>
          <a:bodyPr vert="horz" wrap="square" lIns="0" tIns="12700" rIns="0" bIns="0" rtlCol="0">
            <a:spAutoFit/>
          </a:bodyPr>
          <a:lstStyle/>
          <a:p>
            <a:pPr marL="12700" eaLnBrk="1" fontAlgn="auto" hangingPunct="1">
              <a:spcBef>
                <a:spcPts val="100"/>
              </a:spcBef>
              <a:spcAft>
                <a:spcPts val="0"/>
              </a:spcAft>
            </a:pPr>
            <a:r>
              <a:rPr sz="1900" kern="0" spc="-10" dirty="0">
                <a:solidFill>
                  <a:sysClr val="windowText" lastClr="000000"/>
                </a:solidFill>
                <a:latin typeface="Arial"/>
                <a:cs typeface="Arial"/>
              </a:rPr>
              <a:t>Resource</a:t>
            </a:r>
            <a:endParaRPr sz="1900" b="0" kern="0">
              <a:solidFill>
                <a:sysClr val="windowText" lastClr="000000"/>
              </a:solidFill>
              <a:latin typeface="Arial"/>
              <a:cs typeface="Arial"/>
            </a:endParaRPr>
          </a:p>
        </p:txBody>
      </p:sp>
    </p:spTree>
    <p:extLst>
      <p:ext uri="{BB962C8B-B14F-4D97-AF65-F5344CB8AC3E}">
        <p14:creationId xmlns:p14="http://schemas.microsoft.com/office/powerpoint/2010/main" val="3122746703"/>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20800" y="152400"/>
            <a:ext cx="7366000" cy="475218"/>
          </a:xfrm>
        </p:spPr>
        <p:txBody>
          <a:bodyPr/>
          <a:lstStyle/>
          <a:p>
            <a:pPr eaLnBrk="1" hangingPunct="1"/>
            <a:r>
              <a:rPr lang="en-US" altLang="zh-CN" dirty="0">
                <a:ea typeface="宋体" pitchFamily="2" charset="-122"/>
              </a:rPr>
              <a:t>RTA  for T3: Initial Condition</a:t>
            </a:r>
          </a:p>
        </p:txBody>
      </p:sp>
      <mc:AlternateContent xmlns:mc="http://schemas.openxmlformats.org/markup-compatibility/2006" xmlns:a14="http://schemas.microsoft.com/office/drawing/2010/main">
        <mc:Choice Requires="a14">
          <p:sp>
            <p:nvSpPr>
              <p:cNvPr id="52227" name="Rectangle 3" descr="Rectangle: Click to edit Master text styles&#10;Second level&#10;Third level&#10;Fourth level&#10;Fifth level"/>
              <p:cNvSpPr>
                <a:spLocks noGrp="1" noChangeArrowheads="1"/>
              </p:cNvSpPr>
              <p:nvPr>
                <p:ph idx="1"/>
              </p:nvPr>
            </p:nvSpPr>
            <p:spPr>
              <a:xfrm>
                <a:off x="812799" y="997504"/>
                <a:ext cx="7980359"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US" altLang="zh-CN" sz="2800" dirty="0">
                    <a:ea typeface="宋体" pitchFamily="2" charset="-122"/>
                  </a:rPr>
                  <a:t>Initially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 = 12</m:t>
                    </m:r>
                  </m:oMath>
                </a14:m>
                <a:endParaRPr lang="en-US" altLang="zh-CN" sz="2800" dirty="0">
                  <a:ea typeface="宋体" pitchFamily="2" charset="-122"/>
                </a:endParaRPr>
              </a:p>
              <a:p>
                <a:pPr eaLnBrk="1" hangingPunct="1"/>
                <a:r>
                  <a:rPr lang="en-US" altLang="zh-CN" sz="2800" dirty="0">
                    <a:ea typeface="宋体" pitchFamily="2" charset="-122"/>
                  </a:rPr>
                  <a:t>We have not taken into account any preemption delays from higher priority tasks T1 and T2 yet</a:t>
                </a:r>
              </a:p>
            </p:txBody>
          </p:sp>
        </mc:Choice>
        <mc:Fallback xmlns="">
          <p:sp>
            <p:nvSpPr>
              <p:cNvPr id="5222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799" y="997504"/>
                <a:ext cx="7980359" cy="5105400"/>
              </a:xfrm>
              <a:blipFill>
                <a:blip r:embed="rId3"/>
                <a:stretch>
                  <a:fillRect l="-1757" t="-2748"/>
                </a:stretch>
              </a:blipFill>
              <a:ln>
                <a:noFill/>
              </a:ln>
              <a:effectLst/>
            </p:spPr>
            <p:txBody>
              <a:bodyPr/>
              <a:lstStyle/>
              <a:p>
                <a:r>
                  <a:rPr lang="en-SE">
                    <a:noFill/>
                  </a:rPr>
                  <a:t> </a:t>
                </a:r>
              </a:p>
            </p:txBody>
          </p:sp>
        </mc:Fallback>
      </mc:AlternateContent>
      <p:sp>
        <p:nvSpPr>
          <p:cNvPr id="52245" name="Rectangle 21"/>
          <p:cNvSpPr>
            <a:spLocks noChangeArrowheads="1"/>
          </p:cNvSpPr>
          <p:nvPr/>
        </p:nvSpPr>
        <p:spPr bwMode="auto">
          <a:xfrm>
            <a:off x="8883371" y="755096"/>
            <a:ext cx="1500187"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graphicFrame>
        <p:nvGraphicFramePr>
          <p:cNvPr id="2" name="Group 36">
            <a:extLst>
              <a:ext uri="{FF2B5EF4-FFF2-40B4-BE49-F238E27FC236}">
                <a16:creationId xmlns:a16="http://schemas.microsoft.com/office/drawing/2014/main" id="{42CE0B73-B0B0-B2D8-2A0D-BDC715C2445E}"/>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32" name="Object 4">
            <a:extLst>
              <a:ext uri="{FF2B5EF4-FFF2-40B4-BE49-F238E27FC236}">
                <a16:creationId xmlns:a16="http://schemas.microsoft.com/office/drawing/2014/main" id="{71CE891E-EEEC-C366-B539-F77D3D0D2230}"/>
              </a:ext>
            </a:extLst>
          </p:cNvPr>
          <p:cNvGraphicFramePr>
            <a:graphicFrameLocks noChangeAspect="1"/>
          </p:cNvGraphicFramePr>
          <p:nvPr>
            <p:extLst>
              <p:ext uri="{D42A27DB-BD31-4B8C-83A1-F6EECF244321}">
                <p14:modId xmlns:p14="http://schemas.microsoft.com/office/powerpoint/2010/main" val="2286089301"/>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 name="Line 170">
            <a:extLst>
              <a:ext uri="{FF2B5EF4-FFF2-40B4-BE49-F238E27FC236}">
                <a16:creationId xmlns:a16="http://schemas.microsoft.com/office/drawing/2014/main" id="{1F97C0C1-1BA9-E728-FA42-7E60EF4F111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34" name="Line 171">
            <a:extLst>
              <a:ext uri="{FF2B5EF4-FFF2-40B4-BE49-F238E27FC236}">
                <a16:creationId xmlns:a16="http://schemas.microsoft.com/office/drawing/2014/main" id="{2EF15CE4-0151-6FAA-D2ED-5A03E794AA21}"/>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35" name="Line 172">
            <a:extLst>
              <a:ext uri="{FF2B5EF4-FFF2-40B4-BE49-F238E27FC236}">
                <a16:creationId xmlns:a16="http://schemas.microsoft.com/office/drawing/2014/main" id="{E212EA21-5912-2678-F9B2-622887D2A9F7}"/>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36" name="Line 173">
            <a:extLst>
              <a:ext uri="{FF2B5EF4-FFF2-40B4-BE49-F238E27FC236}">
                <a16:creationId xmlns:a16="http://schemas.microsoft.com/office/drawing/2014/main" id="{AFBA9995-B9ED-BDF3-A89C-E6ABE579F4FE}"/>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37" name="Line 174">
            <a:extLst>
              <a:ext uri="{FF2B5EF4-FFF2-40B4-BE49-F238E27FC236}">
                <a16:creationId xmlns:a16="http://schemas.microsoft.com/office/drawing/2014/main" id="{B673B562-6C21-82E9-E42B-B6DF2ECB0D60}"/>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38" name="Line 175">
            <a:extLst>
              <a:ext uri="{FF2B5EF4-FFF2-40B4-BE49-F238E27FC236}">
                <a16:creationId xmlns:a16="http://schemas.microsoft.com/office/drawing/2014/main" id="{F84CF100-D1EB-E87D-B343-A70965F9C5F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39" name="Text Box 176">
            <a:extLst>
              <a:ext uri="{FF2B5EF4-FFF2-40B4-BE49-F238E27FC236}">
                <a16:creationId xmlns:a16="http://schemas.microsoft.com/office/drawing/2014/main" id="{70DC6819-1F0B-55A0-2710-2BFA56338DDE}"/>
              </a:ext>
            </a:extLst>
          </p:cNvPr>
          <p:cNvSpPr txBox="1">
            <a:spLocks noChangeArrowheads="1"/>
          </p:cNvSpPr>
          <p:nvPr/>
        </p:nvSpPr>
        <p:spPr bwMode="auto">
          <a:xfrm>
            <a:off x="1679575" y="5955268"/>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40" name="Text Box 177">
            <a:extLst>
              <a:ext uri="{FF2B5EF4-FFF2-40B4-BE49-F238E27FC236}">
                <a16:creationId xmlns:a16="http://schemas.microsoft.com/office/drawing/2014/main" id="{7B1CDC7E-A60A-8605-A8A6-7707D176110E}"/>
              </a:ext>
            </a:extLst>
          </p:cNvPr>
          <p:cNvSpPr txBox="1">
            <a:spLocks noChangeArrowheads="1"/>
          </p:cNvSpPr>
          <p:nvPr/>
        </p:nvSpPr>
        <p:spPr bwMode="auto">
          <a:xfrm>
            <a:off x="3122614"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41" name="Text Box 178">
            <a:extLst>
              <a:ext uri="{FF2B5EF4-FFF2-40B4-BE49-F238E27FC236}">
                <a16:creationId xmlns:a16="http://schemas.microsoft.com/office/drawing/2014/main" id="{BA99BFED-262B-0E0C-EED6-5AE486AF25AC}"/>
              </a:ext>
            </a:extLst>
          </p:cNvPr>
          <p:cNvSpPr txBox="1">
            <a:spLocks noChangeArrowheads="1"/>
          </p:cNvSpPr>
          <p:nvPr/>
        </p:nvSpPr>
        <p:spPr bwMode="auto">
          <a:xfrm>
            <a:off x="4730751"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42" name="Text Box 179">
            <a:extLst>
              <a:ext uri="{FF2B5EF4-FFF2-40B4-BE49-F238E27FC236}">
                <a16:creationId xmlns:a16="http://schemas.microsoft.com/office/drawing/2014/main" id="{2CEA1BFE-1A81-A5F4-7FE1-DCFA987969DE}"/>
              </a:ext>
            </a:extLst>
          </p:cNvPr>
          <p:cNvSpPr txBox="1">
            <a:spLocks noChangeArrowheads="1"/>
          </p:cNvSpPr>
          <p:nvPr/>
        </p:nvSpPr>
        <p:spPr bwMode="auto">
          <a:xfrm>
            <a:off x="617378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43" name="Text Box 180">
            <a:extLst>
              <a:ext uri="{FF2B5EF4-FFF2-40B4-BE49-F238E27FC236}">
                <a16:creationId xmlns:a16="http://schemas.microsoft.com/office/drawing/2014/main" id="{581A0F0D-51C9-7C46-570D-6B986D74D204}"/>
              </a:ext>
            </a:extLst>
          </p:cNvPr>
          <p:cNvSpPr txBox="1">
            <a:spLocks noChangeArrowheads="1"/>
          </p:cNvSpPr>
          <p:nvPr/>
        </p:nvSpPr>
        <p:spPr bwMode="auto">
          <a:xfrm>
            <a:off x="7729539"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44" name="Line 181">
            <a:extLst>
              <a:ext uri="{FF2B5EF4-FFF2-40B4-BE49-F238E27FC236}">
                <a16:creationId xmlns:a16="http://schemas.microsoft.com/office/drawing/2014/main" id="{91E31F4E-757B-7001-3111-7A858FC5B210}"/>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45" name="Text Box 182">
            <a:extLst>
              <a:ext uri="{FF2B5EF4-FFF2-40B4-BE49-F238E27FC236}">
                <a16:creationId xmlns:a16="http://schemas.microsoft.com/office/drawing/2014/main" id="{244A0F27-F0FE-AB57-09E2-7DD714573083}"/>
              </a:ext>
            </a:extLst>
          </p:cNvPr>
          <p:cNvSpPr txBox="1">
            <a:spLocks noChangeArrowheads="1"/>
          </p:cNvSpPr>
          <p:nvPr/>
        </p:nvSpPr>
        <p:spPr bwMode="auto">
          <a:xfrm>
            <a:off x="9229726" y="5955268"/>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46" name="Text Box 185">
            <a:extLst>
              <a:ext uri="{FF2B5EF4-FFF2-40B4-BE49-F238E27FC236}">
                <a16:creationId xmlns:a16="http://schemas.microsoft.com/office/drawing/2014/main" id="{FFCE09DE-67C2-B60C-377C-6D869BEBE39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9" name="Line 70">
            <a:extLst>
              <a:ext uri="{FF2B5EF4-FFF2-40B4-BE49-F238E27FC236}">
                <a16:creationId xmlns:a16="http://schemas.microsoft.com/office/drawing/2014/main" id="{198FA90B-191E-BBF8-A4E4-8120454E89D3}"/>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50" name="Text Box 185">
            <a:extLst>
              <a:ext uri="{FF2B5EF4-FFF2-40B4-BE49-F238E27FC236}">
                <a16:creationId xmlns:a16="http://schemas.microsoft.com/office/drawing/2014/main" id="{BDBF801B-6FBF-A9EC-5C73-F57CB086AA6D}"/>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51" name="Line 140">
            <a:extLst>
              <a:ext uri="{FF2B5EF4-FFF2-40B4-BE49-F238E27FC236}">
                <a16:creationId xmlns:a16="http://schemas.microsoft.com/office/drawing/2014/main" id="{A65C2088-D026-0EA9-666D-47780796215D}"/>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52" name="Line 141">
            <a:extLst>
              <a:ext uri="{FF2B5EF4-FFF2-40B4-BE49-F238E27FC236}">
                <a16:creationId xmlns:a16="http://schemas.microsoft.com/office/drawing/2014/main" id="{3948B820-C16D-32DF-A388-ABA0A099C3FA}"/>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53" name="Line 148">
            <a:extLst>
              <a:ext uri="{FF2B5EF4-FFF2-40B4-BE49-F238E27FC236}">
                <a16:creationId xmlns:a16="http://schemas.microsoft.com/office/drawing/2014/main" id="{9893D760-C52A-A3C1-DE61-2939A57C7B5A}"/>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54" name="Rectangle 157">
            <a:extLst>
              <a:ext uri="{FF2B5EF4-FFF2-40B4-BE49-F238E27FC236}">
                <a16:creationId xmlns:a16="http://schemas.microsoft.com/office/drawing/2014/main" id="{5460FE4D-2CA8-A9FD-4240-4FAE3A321320}"/>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5" name="Rectangle 158">
            <a:extLst>
              <a:ext uri="{FF2B5EF4-FFF2-40B4-BE49-F238E27FC236}">
                <a16:creationId xmlns:a16="http://schemas.microsoft.com/office/drawing/2014/main" id="{8ED8F3E7-EB05-0DB1-9E19-B610D67C3CE3}"/>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56" name="Rectangle 164">
            <a:extLst>
              <a:ext uri="{FF2B5EF4-FFF2-40B4-BE49-F238E27FC236}">
                <a16:creationId xmlns:a16="http://schemas.microsoft.com/office/drawing/2014/main" id="{A8ED407E-EC47-C5E3-6529-DEDAA2527CC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Rectangle 165">
            <a:extLst>
              <a:ext uri="{FF2B5EF4-FFF2-40B4-BE49-F238E27FC236}">
                <a16:creationId xmlns:a16="http://schemas.microsoft.com/office/drawing/2014/main" id="{F2C8EE4E-AE33-6C3D-7F45-4EB2C5ECBCE0}"/>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2246" name="Rectangle 22"/>
          <p:cNvSpPr>
            <a:spLocks noChangeArrowheads="1"/>
          </p:cNvSpPr>
          <p:nvPr/>
        </p:nvSpPr>
        <p:spPr bwMode="auto">
          <a:xfrm>
            <a:off x="1859280" y="5556250"/>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58" name="Rectangle 24">
            <a:extLst>
              <a:ext uri="{FF2B5EF4-FFF2-40B4-BE49-F238E27FC236}">
                <a16:creationId xmlns:a16="http://schemas.microsoft.com/office/drawing/2014/main" id="{67FE435C-0ACE-33B4-A6F0-9A6C17F725EE}"/>
              </a:ext>
            </a:extLst>
          </p:cNvPr>
          <p:cNvSpPr>
            <a:spLocks noChangeArrowheads="1"/>
          </p:cNvSpPr>
          <p:nvPr/>
        </p:nvSpPr>
        <p:spPr bwMode="auto">
          <a:xfrm>
            <a:off x="3474777"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12</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1</a:t>
            </a:r>
          </a:p>
        </p:txBody>
      </p:sp>
      <mc:AlternateContent xmlns:mc="http://schemas.openxmlformats.org/markup-compatibility/2006" xmlns:a14="http://schemas.microsoft.com/office/drawing/2010/main">
        <mc:Choice Requires="a14">
          <p:sp>
            <p:nvSpPr>
              <p:cNvPr id="53251" name="Rectangle 3" descr="Rectangle: Click to edit Master text styles&#10;Second level&#10;Third level&#10;Fourth level&#10;Fifth level"/>
              <p:cNvSpPr>
                <a:spLocks noGrp="1" noChangeArrowheads="1"/>
              </p:cNvSpPr>
              <p:nvPr>
                <p:ph idx="1"/>
              </p:nvPr>
            </p:nvSpPr>
            <p:spPr>
              <a:xfrm>
                <a:off x="812800" y="914400"/>
                <a:ext cx="8612186" cy="5105400"/>
              </a:xfrm>
              <a:noFill/>
              <a:ln>
                <a:noFill/>
              </a:ln>
              <a:effectLst/>
            </p:spPr>
            <p:txBody>
              <a:bodyPr vert="horz" wrap="square" lIns="90478" tIns="44445" rIns="90478" bIns="44445" numCol="1" anchor="t" anchorCtr="0" compatLnSpc="1">
                <a:prstTxWarp prst="textNoShape">
                  <a:avLst/>
                </a:prstTxWarp>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smtClean="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US" altLang="zh-CN" sz="2800" i="1" dirty="0">
                                <a:latin typeface="Cambria Math" panose="02040503050406030204" pitchFamily="18" charset="0"/>
                                <a:ea typeface="宋体" pitchFamily="2" charset="-122"/>
                              </a:rPr>
                              <m:t>12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 </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i="1" dirty="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32</m:t>
                    </m:r>
                  </m:oMath>
                </a14:m>
                <a:endParaRPr lang="en-US" altLang="zh-CN" sz="2800" dirty="0">
                  <a:ea typeface="宋体" pitchFamily="2" charset="-122"/>
                </a:endParaRPr>
              </a:p>
              <a:p>
                <a:pPr eaLnBrk="1" hangingPunct="1"/>
                <a:r>
                  <a:rPr lang="en-US" altLang="zh-CN" sz="2800" dirty="0">
                    <a:ea typeface="宋体" pitchFamily="2" charset="-122"/>
                  </a:rPr>
                  <a:t>T1 preempts T3 once, and T2 preempts T3 once</a:t>
                </a:r>
              </a:p>
              <a:p>
                <a:pPr lvl="1" eaLnBrk="1" hangingPunct="1"/>
                <a:r>
                  <a:rPr lang="en-US" altLang="zh-CN" sz="2600" dirty="0">
                    <a:ea typeface="宋体" pitchFamily="2" charset="-122"/>
                  </a:rPr>
                  <a:t>since all 3 tasks are released at time 0 (synchronous release time assumption), and T1 and T2 have higher priority than T3</a:t>
                </a:r>
                <a:endParaRPr lang="en-US" altLang="zh-CN" sz="2400" dirty="0">
                  <a:ea typeface="宋体" pitchFamily="2" charset="-122"/>
                </a:endParaRPr>
              </a:p>
              <a:p>
                <a:pPr eaLnBrk="1" hangingPunct="1"/>
                <a:endParaRPr lang="en-US" altLang="zh-CN" sz="2800" dirty="0">
                  <a:ea typeface="宋体" pitchFamily="2" charset="-122"/>
                </a:endParaRPr>
              </a:p>
            </p:txBody>
          </p:sp>
        </mc:Choice>
        <mc:Fallback xmlns="">
          <p:sp>
            <p:nvSpPr>
              <p:cNvPr id="53251"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612186" cy="5105400"/>
              </a:xfrm>
              <a:blipFill>
                <a:blip r:embed="rId3"/>
                <a:stretch>
                  <a:fillRect l="-1628" r="-849"/>
                </a:stretch>
              </a:blipFill>
              <a:ln>
                <a:noFill/>
              </a:ln>
              <a:effectLst/>
            </p:spPr>
            <p:txBody>
              <a:bodyPr/>
              <a:lstStyle/>
              <a:p>
                <a:r>
                  <a:rPr lang="en-SE">
                    <a:noFill/>
                  </a:rPr>
                  <a:t> </a:t>
                </a:r>
              </a:p>
            </p:txBody>
          </p:sp>
        </mc:Fallback>
      </mc:AlternateContent>
      <p:graphicFrame>
        <p:nvGraphicFramePr>
          <p:cNvPr id="3" name="Group 36">
            <a:extLst>
              <a:ext uri="{FF2B5EF4-FFF2-40B4-BE49-F238E27FC236}">
                <a16:creationId xmlns:a16="http://schemas.microsoft.com/office/drawing/2014/main" id="{D421CC21-2321-7E11-0D9D-7D5C0FC8504B}"/>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53272" name="Rectangle 24"/>
          <p:cNvSpPr>
            <a:spLocks noChangeArrowheads="1"/>
          </p:cNvSpPr>
          <p:nvPr/>
        </p:nvSpPr>
        <p:spPr bwMode="auto">
          <a:xfrm>
            <a:off x="6536021"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32</a:t>
            </a:r>
          </a:p>
        </p:txBody>
      </p:sp>
      <p:graphicFrame>
        <p:nvGraphicFramePr>
          <p:cNvPr id="8" name="Object 4">
            <a:extLst>
              <a:ext uri="{FF2B5EF4-FFF2-40B4-BE49-F238E27FC236}">
                <a16:creationId xmlns:a16="http://schemas.microsoft.com/office/drawing/2014/main" id="{7FD6A037-55E3-7475-E6B8-0AE94FB7D105}"/>
              </a:ext>
            </a:extLst>
          </p:cNvPr>
          <p:cNvGraphicFramePr>
            <a:graphicFrameLocks noChangeAspect="1"/>
          </p:cNvGraphicFramePr>
          <p:nvPr>
            <p:extLst>
              <p:ext uri="{D42A27DB-BD31-4B8C-83A1-F6EECF244321}">
                <p14:modId xmlns:p14="http://schemas.microsoft.com/office/powerpoint/2010/main" val="243323283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6E789084-DA6B-F202-0683-C1278FC1E791}"/>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E9AB726C-76CF-4960-260D-E3449297DBB9}"/>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CC18FD78-E9E9-90E4-69FB-E187DB4729BB}"/>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DEF13591-0097-9460-AFC4-12642AA1CC36}"/>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CA697CA8-4ABE-5778-2AE7-C35DC413CDCD}"/>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59301BC6-8A36-7397-6DC1-1F0FED97627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33D0BED-9C43-275B-7404-2407F1C9C96B}"/>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9897388D-6025-7A12-57F1-C7696F8E2B8E}"/>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BCF67C3C-38CF-304D-A46F-AD7E7FF3B932}"/>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3EDC1F64-84DE-E9E0-78DD-CA1F3BDEC0DD}"/>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08439421-D9BF-EF9B-22D7-F4DDD06F5131}"/>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D3171A1E-80CA-F04F-8D69-6A3B328F6779}"/>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00CFC273-45FD-D1DD-037F-E07A9A05967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9D6871D5-6C75-A665-ABDA-E250A0A928C1}"/>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350BE9B3-66C6-5F9D-242C-268F5049520D}"/>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48F23BBB-D07C-1EAA-020C-6A213768562F}"/>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747D21EA-D768-55DD-61ED-A4726A3B2CC3}"/>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BE6AD650-6B88-715B-D6C0-109ACAF6827B}"/>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5C26515A-AF79-92FB-F78E-E9A1BB0EC93E}"/>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F2E2DA4-2D4E-DA0B-C93D-C05A5D5828A3}"/>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5A279CB9-768F-0AC1-2985-5242B1953986}"/>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2B215340-20D5-D8C8-4883-47ACBC6CEB8C}"/>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12403B31-B5E2-EB32-79E7-8E9EBEBF8A6B}"/>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2">
            <a:extLst>
              <a:ext uri="{FF2B5EF4-FFF2-40B4-BE49-F238E27FC236}">
                <a16:creationId xmlns:a16="http://schemas.microsoft.com/office/drawing/2014/main" id="{859F8B17-AA08-A653-0644-AB03EE8A9E4F}"/>
              </a:ext>
            </a:extLst>
          </p:cNvPr>
          <p:cNvSpPr>
            <a:spLocks noChangeArrowheads="1"/>
          </p:cNvSpPr>
          <p:nvPr/>
        </p:nvSpPr>
        <p:spPr bwMode="auto">
          <a:xfrm>
            <a:off x="4903787" y="5565456"/>
            <a:ext cx="1809750"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4275" name="Rectangle 3" descr="Rectangle: Click to edit Master text styles&#10;Second level&#10;Third level&#10;Fourth level&#10;Fifth level"/>
              <p:cNvSpPr>
                <a:spLocks noGrp="1" noChangeArrowheads="1"/>
              </p:cNvSpPr>
              <p:nvPr>
                <p:ph idx="1"/>
              </p:nvPr>
            </p:nvSpPr>
            <p:spPr>
              <a:xfrm>
                <a:off x="812800" y="914400"/>
                <a:ext cx="8401722" cy="5105400"/>
              </a:xfrm>
            </p:spPr>
            <p:txBody>
              <a:bodyPr>
                <a:normAutofit/>
              </a:bodyPr>
              <a:lstStyle/>
              <a:p>
                <a:pPr eaLnBrk="1" hangingPunct="1"/>
                <a14:m>
                  <m:oMath xmlns:m="http://schemas.openxmlformats.org/officeDocument/2006/math">
                    <m:sSub>
                      <m:sSubPr>
                        <m:ctrlPr>
                          <a:rPr lang="en-GB" altLang="zh-CN" sz="2800" i="1" dirty="0" smtClean="0">
                            <a:latin typeface="Cambria Math" panose="02040503050406030204" pitchFamily="18" charset="0"/>
                            <a:ea typeface="宋体" pitchFamily="2" charset="-122"/>
                          </a:rPr>
                        </m:ctrlPr>
                      </m:sSubPr>
                      <m:e>
                        <m:r>
                          <a:rPr lang="en-US" altLang="zh-CN" sz="2800" dirty="0">
                            <a:latin typeface="Cambria Math" panose="02040503050406030204" pitchFamily="18" charset="0"/>
                            <a:ea typeface="宋体" pitchFamily="2" charset="-122"/>
                          </a:rPr>
                          <m:t>𝑅</m:t>
                        </m:r>
                      </m:e>
                      <m:sub>
                        <m:r>
                          <a:rPr lang="en-US" altLang="zh-CN" sz="2800" dirty="0">
                            <a:latin typeface="Cambria Math" panose="02040503050406030204" pitchFamily="18" charset="0"/>
                            <a:ea typeface="宋体" pitchFamily="2" charset="-122"/>
                          </a:rPr>
                          <m:t>3</m:t>
                        </m:r>
                      </m:sub>
                    </m:sSub>
                    <m:r>
                      <a:rPr lang="en-US" altLang="zh-CN" sz="2800" dirty="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dirty="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3</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dirty="0">
                        <a:latin typeface="Cambria Math" panose="02040503050406030204" pitchFamily="18" charset="0"/>
                        <a:ea typeface="宋体" pitchFamily="2" charset="-122"/>
                      </a:rPr>
                      <m:t>∗10</m:t>
                    </m:r>
                  </m:oMath>
                </a14:m>
                <a:endParaRPr lang="en-GB" altLang="zh-CN" sz="2800" dirty="0">
                  <a:latin typeface="Cambria Math" panose="02040503050406030204" pitchFamily="18" charset="0"/>
                  <a:ea typeface="宋体" pitchFamily="2" charset="-122"/>
                </a:endParaRPr>
              </a:p>
              <a:p>
                <a:pPr eaLnBrk="1" hangingPunct="1"/>
                <a14:m>
                  <m:oMath xmlns:m="http://schemas.openxmlformats.org/officeDocument/2006/math">
                    <m:r>
                      <a:rPr lang="en-US" altLang="zh-CN" sz="2800"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1</m:t>
                    </m:r>
                    <m:r>
                      <a:rPr lang="en-US" altLang="zh-CN" sz="2800" dirty="0">
                        <a:latin typeface="Cambria Math" panose="02040503050406030204" pitchFamily="18" charset="0"/>
                        <a:ea typeface="宋体" pitchFamily="2" charset="-122"/>
                      </a:rPr>
                      <m:t>∗10</m:t>
                    </m:r>
                    <m:r>
                      <a:rPr lang="en-GB" altLang="zh-CN" sz="2800" b="0" i="0" dirty="0" smtClean="0">
                        <a:latin typeface="Cambria Math" panose="02040503050406030204" pitchFamily="18" charset="0"/>
                        <a:ea typeface="宋体" pitchFamily="2" charset="-122"/>
                      </a:rPr>
                      <m:t>=</m:t>
                    </m:r>
                    <m:r>
                      <a:rPr lang="en-US" altLang="zh-CN" sz="2800" dirty="0">
                        <a:latin typeface="Cambria Math" panose="02040503050406030204" pitchFamily="18" charset="0"/>
                        <a:ea typeface="宋体" pitchFamily="2" charset="-122"/>
                      </a:rPr>
                      <m:t>42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once</a:t>
                </a:r>
              </a:p>
              <a:p>
                <a:pPr lvl="1" eaLnBrk="1" hangingPunct="1"/>
                <a:r>
                  <a:rPr lang="en-US" altLang="zh-CN" sz="2600" dirty="0">
                    <a:ea typeface="宋体" pitchFamily="2" charset="-122"/>
                  </a:rPr>
                  <a:t>Since T3 has not finished execution at time 30, and another job of higher priority task T1 is released at time 30 and preempts T3</a:t>
                </a:r>
              </a:p>
              <a:p>
                <a:pPr eaLnBrk="1" hangingPunct="1"/>
                <a:endParaRPr lang="en-US" altLang="zh-CN" sz="2800" dirty="0">
                  <a:ea typeface="宋体" pitchFamily="2" charset="-122"/>
                </a:endParaRPr>
              </a:p>
            </p:txBody>
          </p:sp>
        </mc:Choice>
        <mc:Fallback xmlns="">
          <p:sp>
            <p:nvSpPr>
              <p:cNvPr id="5427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01722" cy="5105400"/>
              </a:xfrm>
              <a:blipFill>
                <a:blip r:embed="rId3"/>
                <a:stretch>
                  <a:fillRect l="-1668"/>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11B8534A-DD67-BE63-C044-A65B0C8C55A9}"/>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2</a:t>
            </a:r>
          </a:p>
        </p:txBody>
      </p:sp>
      <p:graphicFrame>
        <p:nvGraphicFramePr>
          <p:cNvPr id="3" name="Group 36">
            <a:extLst>
              <a:ext uri="{FF2B5EF4-FFF2-40B4-BE49-F238E27FC236}">
                <a16:creationId xmlns:a16="http://schemas.microsoft.com/office/drawing/2014/main" id="{3F693534-7388-D442-C06D-F98846F002A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10" name="Object 4">
            <a:extLst>
              <a:ext uri="{FF2B5EF4-FFF2-40B4-BE49-F238E27FC236}">
                <a16:creationId xmlns:a16="http://schemas.microsoft.com/office/drawing/2014/main" id="{242BBA3B-AE58-55E0-5385-E8CF04FC2DA6}"/>
              </a:ext>
            </a:extLst>
          </p:cNvPr>
          <p:cNvGraphicFramePr>
            <a:graphicFrameLocks noChangeAspect="1"/>
          </p:cNvGraphicFramePr>
          <p:nvPr>
            <p:extLst>
              <p:ext uri="{D42A27DB-BD31-4B8C-83A1-F6EECF244321}">
                <p14:modId xmlns:p14="http://schemas.microsoft.com/office/powerpoint/2010/main" val="1488658589"/>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8" name="Object 4">
                        <a:extLst>
                          <a:ext uri="{FF2B5EF4-FFF2-40B4-BE49-F238E27FC236}">
                            <a16:creationId xmlns:a16="http://schemas.microsoft.com/office/drawing/2014/main" id="{7FD6A037-55E3-7475-E6B8-0AE94FB7D10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Line 170">
            <a:extLst>
              <a:ext uri="{FF2B5EF4-FFF2-40B4-BE49-F238E27FC236}">
                <a16:creationId xmlns:a16="http://schemas.microsoft.com/office/drawing/2014/main" id="{817BEBE8-713A-7E6C-1B68-289DED1F9802}"/>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2" name="Line 171">
            <a:extLst>
              <a:ext uri="{FF2B5EF4-FFF2-40B4-BE49-F238E27FC236}">
                <a16:creationId xmlns:a16="http://schemas.microsoft.com/office/drawing/2014/main" id="{5388B593-5832-70DE-BD67-C9813DA49676}"/>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2">
            <a:extLst>
              <a:ext uri="{FF2B5EF4-FFF2-40B4-BE49-F238E27FC236}">
                <a16:creationId xmlns:a16="http://schemas.microsoft.com/office/drawing/2014/main" id="{ACBD2AB9-489F-D877-739D-ADA84D390B59}"/>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4" name="Line 173">
            <a:extLst>
              <a:ext uri="{FF2B5EF4-FFF2-40B4-BE49-F238E27FC236}">
                <a16:creationId xmlns:a16="http://schemas.microsoft.com/office/drawing/2014/main" id="{68D27F69-7EBF-F406-37B1-AE918D55E05F}"/>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4">
            <a:extLst>
              <a:ext uri="{FF2B5EF4-FFF2-40B4-BE49-F238E27FC236}">
                <a16:creationId xmlns:a16="http://schemas.microsoft.com/office/drawing/2014/main" id="{D75CE24B-2BD0-E251-697B-09007AB1CBEB}"/>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6" name="Line 175">
            <a:extLst>
              <a:ext uri="{FF2B5EF4-FFF2-40B4-BE49-F238E27FC236}">
                <a16:creationId xmlns:a16="http://schemas.microsoft.com/office/drawing/2014/main" id="{BF6AFC72-0C53-9921-D019-3307E5D450A1}"/>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7" name="Text Box 176">
            <a:extLst>
              <a:ext uri="{FF2B5EF4-FFF2-40B4-BE49-F238E27FC236}">
                <a16:creationId xmlns:a16="http://schemas.microsoft.com/office/drawing/2014/main" id="{149B83EC-808F-0AD0-FCD5-2EC51BC89494}"/>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8" name="Text Box 177">
            <a:extLst>
              <a:ext uri="{FF2B5EF4-FFF2-40B4-BE49-F238E27FC236}">
                <a16:creationId xmlns:a16="http://schemas.microsoft.com/office/drawing/2014/main" id="{E9DDA542-AB0B-8B91-9BC4-22FA0CB4D515}"/>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9" name="Text Box 178">
            <a:extLst>
              <a:ext uri="{FF2B5EF4-FFF2-40B4-BE49-F238E27FC236}">
                <a16:creationId xmlns:a16="http://schemas.microsoft.com/office/drawing/2014/main" id="{B07BC01C-C637-86DD-FA98-C2F3E52B7F2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20" name="Text Box 179">
            <a:extLst>
              <a:ext uri="{FF2B5EF4-FFF2-40B4-BE49-F238E27FC236}">
                <a16:creationId xmlns:a16="http://schemas.microsoft.com/office/drawing/2014/main" id="{BCEE11EA-20B9-0732-AF7F-8A8F6BDA2169}"/>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1" name="Text Box 180">
            <a:extLst>
              <a:ext uri="{FF2B5EF4-FFF2-40B4-BE49-F238E27FC236}">
                <a16:creationId xmlns:a16="http://schemas.microsoft.com/office/drawing/2014/main" id="{E9DF9253-4E54-0440-A644-752CECF7C56F}"/>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2" name="Line 181">
            <a:extLst>
              <a:ext uri="{FF2B5EF4-FFF2-40B4-BE49-F238E27FC236}">
                <a16:creationId xmlns:a16="http://schemas.microsoft.com/office/drawing/2014/main" id="{789C81AA-A901-9D95-54E0-2D74271DBA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3" name="Text Box 182">
            <a:extLst>
              <a:ext uri="{FF2B5EF4-FFF2-40B4-BE49-F238E27FC236}">
                <a16:creationId xmlns:a16="http://schemas.microsoft.com/office/drawing/2014/main" id="{89DE8148-7523-1872-A622-5545F20D5E16}"/>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4" name="Text Box 185">
            <a:extLst>
              <a:ext uri="{FF2B5EF4-FFF2-40B4-BE49-F238E27FC236}">
                <a16:creationId xmlns:a16="http://schemas.microsoft.com/office/drawing/2014/main" id="{B1378CA9-1E35-C22D-74C5-E64AA02815BD}"/>
              </a:ext>
            </a:extLst>
          </p:cNvPr>
          <p:cNvSpPr txBox="1">
            <a:spLocks noChangeArrowheads="1"/>
          </p:cNvSpPr>
          <p:nvPr/>
        </p:nvSpPr>
        <p:spPr bwMode="auto">
          <a:xfrm>
            <a:off x="9809163" y="5905500"/>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5" name="Line 70">
            <a:extLst>
              <a:ext uri="{FF2B5EF4-FFF2-40B4-BE49-F238E27FC236}">
                <a16:creationId xmlns:a16="http://schemas.microsoft.com/office/drawing/2014/main" id="{DE4B66AF-D8B6-3299-8D6B-59B27A78F126}"/>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2E36DD46-53EA-2617-80DD-88F0513C76F7}"/>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1EB5951F-2902-D73A-A419-58AA9740252B}"/>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DACBD09A-0C2F-4656-E07E-61355F2BD011}"/>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F1EC1EE8-319C-25A7-8BEE-074A8C580BA2}"/>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577ACF57-11D1-025F-3862-7005C54673A4}"/>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063EDEE5-A4DD-C520-561C-AA6FAC3B2BED}"/>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93A00189-BE84-BE43-32EF-134C95B66C0E}"/>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047CC8AD-D315-05B9-CFA7-A3287AA8595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2">
            <a:extLst>
              <a:ext uri="{FF2B5EF4-FFF2-40B4-BE49-F238E27FC236}">
                <a16:creationId xmlns:a16="http://schemas.microsoft.com/office/drawing/2014/main" id="{019AC74F-05DF-EBF9-1F01-308C8C97C013}"/>
              </a:ext>
            </a:extLst>
          </p:cNvPr>
          <p:cNvSpPr>
            <a:spLocks noChangeArrowheads="1"/>
          </p:cNvSpPr>
          <p:nvPr/>
        </p:nvSpPr>
        <p:spPr bwMode="auto">
          <a:xfrm>
            <a:off x="4903788" y="5554331"/>
            <a:ext cx="1528762"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36" name="Rectangle 25">
            <a:extLst>
              <a:ext uri="{FF2B5EF4-FFF2-40B4-BE49-F238E27FC236}">
                <a16:creationId xmlns:a16="http://schemas.microsoft.com/office/drawing/2014/main" id="{0C376F52-D270-AD30-A791-C65358095926}"/>
              </a:ext>
            </a:extLst>
          </p:cNvPr>
          <p:cNvSpPr>
            <a:spLocks noChangeArrowheads="1"/>
          </p:cNvSpPr>
          <p:nvPr/>
        </p:nvSpPr>
        <p:spPr bwMode="auto">
          <a:xfrm>
            <a:off x="7988301" y="5554331"/>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endParaRPr lang="en-US" altLang="zh-CN" dirty="0">
              <a:solidFill>
                <a:srgbClr val="000000"/>
              </a:solidFill>
              <a:ea typeface="宋体" pitchFamily="2" charset="-122"/>
            </a:endParaRPr>
          </a:p>
        </p:txBody>
      </p:sp>
      <p:sp>
        <p:nvSpPr>
          <p:cNvPr id="37" name="Rectangle 24">
            <a:extLst>
              <a:ext uri="{FF2B5EF4-FFF2-40B4-BE49-F238E27FC236}">
                <a16:creationId xmlns:a16="http://schemas.microsoft.com/office/drawing/2014/main" id="{338E63D9-4A6C-3C89-CCB3-20007C2F06EF}"/>
              </a:ext>
            </a:extLst>
          </p:cNvPr>
          <p:cNvSpPr>
            <a:spLocks noChangeArrowheads="1"/>
          </p:cNvSpPr>
          <p:nvPr/>
        </p:nvSpPr>
        <p:spPr bwMode="auto">
          <a:xfrm>
            <a:off x="8259729" y="59298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42</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5299" name="Rectangle 3" descr="Rectangle: Click to edit Master text styles&#10;Second level&#10;Third level&#10;Fourth level&#10;Fifth level"/>
              <p:cNvSpPr>
                <a:spLocks noGrp="1" noChangeArrowheads="1"/>
              </p:cNvSpPr>
              <p:nvPr>
                <p:ph idx="1"/>
              </p:nvPr>
            </p:nvSpPr>
            <p:spPr>
              <a:xfrm>
                <a:off x="812800" y="914400"/>
                <a:ext cx="8416924" cy="5105400"/>
              </a:xfrm>
            </p:spPr>
            <p:txBody>
              <a:bodyPr>
                <a:normAutofit/>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=12+</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∗10+</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42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∗10</m:t>
                    </m:r>
                  </m:oMath>
                </a14:m>
                <a:endParaRPr lang="en-GB" altLang="zh-CN" sz="2800" i="1" dirty="0">
                  <a:latin typeface="Cambria Math" panose="02040503050406030204" pitchFamily="18" charset="0"/>
                  <a:ea typeface="宋体" pitchFamily="2" charset="-122"/>
                </a:endParaRPr>
              </a:p>
              <a:p>
                <a:pPr eaLnBrk="1" hangingPunct="1"/>
                <a14:m>
                  <m:oMath xmlns:m="http://schemas.openxmlformats.org/officeDocument/2006/math">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∗10=52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600" dirty="0">
                    <a:ea typeface="宋体" pitchFamily="2" charset="-122"/>
                  </a:rPr>
                  <a:t>Since T3 has not finished execution at time 40, and another job of higher priority task T2 is released at time 40 and preempts T3</a:t>
                </a:r>
                <a:endParaRPr lang="en-US" altLang="zh-CN" sz="2800" dirty="0">
                  <a:ea typeface="宋体" pitchFamily="2" charset="-122"/>
                </a:endParaRPr>
              </a:p>
            </p:txBody>
          </p:sp>
        </mc:Choice>
        <mc:Fallback xmlns="">
          <p:sp>
            <p:nvSpPr>
              <p:cNvPr id="55299"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0"/>
                <a:ext cx="8416924" cy="5105400"/>
              </a:xfrm>
              <a:blipFill>
                <a:blip r:embed="rId3"/>
                <a:stretch>
                  <a:fillRect l="-1665"/>
                </a:stretch>
              </a:blipFill>
            </p:spPr>
            <p:txBody>
              <a:bodyPr/>
              <a:lstStyle/>
              <a:p>
                <a:r>
                  <a:rPr lang="en-SE">
                    <a:noFill/>
                  </a:rPr>
                  <a:t> </a:t>
                </a:r>
              </a:p>
            </p:txBody>
          </p:sp>
        </mc:Fallback>
      </mc:AlternateContent>
      <p:sp>
        <p:nvSpPr>
          <p:cNvPr id="6" name="Rectangle 2">
            <a:extLst>
              <a:ext uri="{FF2B5EF4-FFF2-40B4-BE49-F238E27FC236}">
                <a16:creationId xmlns:a16="http://schemas.microsoft.com/office/drawing/2014/main" id="{6C66556B-0575-7931-5513-61C66A375625}"/>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3</a:t>
            </a:r>
          </a:p>
        </p:txBody>
      </p:sp>
      <p:graphicFrame>
        <p:nvGraphicFramePr>
          <p:cNvPr id="2" name="Group 36">
            <a:extLst>
              <a:ext uri="{FF2B5EF4-FFF2-40B4-BE49-F238E27FC236}">
                <a16:creationId xmlns:a16="http://schemas.microsoft.com/office/drawing/2014/main" id="{BFE29AB3-A320-DF1A-43D7-712ECA55EB97}"/>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9" name="Object 4">
            <a:extLst>
              <a:ext uri="{FF2B5EF4-FFF2-40B4-BE49-F238E27FC236}">
                <a16:creationId xmlns:a16="http://schemas.microsoft.com/office/drawing/2014/main" id="{60DE5F9B-0977-0BDB-409F-8ED44CB7B248}"/>
              </a:ext>
            </a:extLst>
          </p:cNvPr>
          <p:cNvGraphicFramePr>
            <a:graphicFrameLocks noChangeAspect="1"/>
          </p:cNvGraphicFramePr>
          <p:nvPr>
            <p:extLst>
              <p:ext uri="{D42A27DB-BD31-4B8C-83A1-F6EECF244321}">
                <p14:modId xmlns:p14="http://schemas.microsoft.com/office/powerpoint/2010/main" val="3331194048"/>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205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Line 170">
            <a:extLst>
              <a:ext uri="{FF2B5EF4-FFF2-40B4-BE49-F238E27FC236}">
                <a16:creationId xmlns:a16="http://schemas.microsoft.com/office/drawing/2014/main" id="{A5B67D89-83D1-15D4-FF50-CBF92C95D6B3}"/>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1" name="Line 171">
            <a:extLst>
              <a:ext uri="{FF2B5EF4-FFF2-40B4-BE49-F238E27FC236}">
                <a16:creationId xmlns:a16="http://schemas.microsoft.com/office/drawing/2014/main" id="{412569E9-39E7-FEF0-77B2-80273593DBB2}"/>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2">
            <a:extLst>
              <a:ext uri="{FF2B5EF4-FFF2-40B4-BE49-F238E27FC236}">
                <a16:creationId xmlns:a16="http://schemas.microsoft.com/office/drawing/2014/main" id="{984E24B3-0A06-E4EE-1F6B-DDC20F5C3BB6}"/>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3" name="Line 173">
            <a:extLst>
              <a:ext uri="{FF2B5EF4-FFF2-40B4-BE49-F238E27FC236}">
                <a16:creationId xmlns:a16="http://schemas.microsoft.com/office/drawing/2014/main" id="{39D70AFC-5F7E-0A85-6AD8-D623CCCDB215}"/>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4">
            <a:extLst>
              <a:ext uri="{FF2B5EF4-FFF2-40B4-BE49-F238E27FC236}">
                <a16:creationId xmlns:a16="http://schemas.microsoft.com/office/drawing/2014/main" id="{750FC036-3833-D349-455A-04936EAFAAE2}"/>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5" name="Line 175">
            <a:extLst>
              <a:ext uri="{FF2B5EF4-FFF2-40B4-BE49-F238E27FC236}">
                <a16:creationId xmlns:a16="http://schemas.microsoft.com/office/drawing/2014/main" id="{2C7405EC-D680-DFF5-4D18-3E9FE60C9823}"/>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6" name="Text Box 176">
            <a:extLst>
              <a:ext uri="{FF2B5EF4-FFF2-40B4-BE49-F238E27FC236}">
                <a16:creationId xmlns:a16="http://schemas.microsoft.com/office/drawing/2014/main" id="{7BE92C11-1EF8-675A-DEEF-448EB5236800}"/>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7" name="Text Box 177">
            <a:extLst>
              <a:ext uri="{FF2B5EF4-FFF2-40B4-BE49-F238E27FC236}">
                <a16:creationId xmlns:a16="http://schemas.microsoft.com/office/drawing/2014/main" id="{418CBBFD-C1A6-80E7-1796-7FC04C7AE23B}"/>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8" name="Text Box 178">
            <a:extLst>
              <a:ext uri="{FF2B5EF4-FFF2-40B4-BE49-F238E27FC236}">
                <a16:creationId xmlns:a16="http://schemas.microsoft.com/office/drawing/2014/main" id="{C93A5E38-8532-A82D-1AF3-C78B1ED23EE6}"/>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9" name="Text Box 179">
            <a:extLst>
              <a:ext uri="{FF2B5EF4-FFF2-40B4-BE49-F238E27FC236}">
                <a16:creationId xmlns:a16="http://schemas.microsoft.com/office/drawing/2014/main" id="{FD45E728-22F0-E729-9664-59B81678C732}"/>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20" name="Text Box 180">
            <a:extLst>
              <a:ext uri="{FF2B5EF4-FFF2-40B4-BE49-F238E27FC236}">
                <a16:creationId xmlns:a16="http://schemas.microsoft.com/office/drawing/2014/main" id="{170C666B-0E8E-F579-29D4-5490CF65125C}"/>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1" name="Line 181">
            <a:extLst>
              <a:ext uri="{FF2B5EF4-FFF2-40B4-BE49-F238E27FC236}">
                <a16:creationId xmlns:a16="http://schemas.microsoft.com/office/drawing/2014/main" id="{2BFA6FC1-C18E-7515-51EA-7DA0C60F96C7}"/>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2" name="Text Box 182">
            <a:extLst>
              <a:ext uri="{FF2B5EF4-FFF2-40B4-BE49-F238E27FC236}">
                <a16:creationId xmlns:a16="http://schemas.microsoft.com/office/drawing/2014/main" id="{C62F532E-C40F-A2D6-849B-83DB88FF7024}"/>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3" name="Text Box 185">
            <a:extLst>
              <a:ext uri="{FF2B5EF4-FFF2-40B4-BE49-F238E27FC236}">
                <a16:creationId xmlns:a16="http://schemas.microsoft.com/office/drawing/2014/main" id="{1033C547-9039-AB29-FA6E-739FF839E0F1}"/>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4" name="Rectangle 188">
            <a:extLst>
              <a:ext uri="{FF2B5EF4-FFF2-40B4-BE49-F238E27FC236}">
                <a16:creationId xmlns:a16="http://schemas.microsoft.com/office/drawing/2014/main" id="{9478DB99-AC38-DC3E-2CE3-D73EC7D66C33}"/>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5" name="Rectangle 189">
            <a:extLst>
              <a:ext uri="{FF2B5EF4-FFF2-40B4-BE49-F238E27FC236}">
                <a16:creationId xmlns:a16="http://schemas.microsoft.com/office/drawing/2014/main" id="{2DC21265-BE04-97FC-1747-A897FED542A7}"/>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6" name="Line 70">
            <a:extLst>
              <a:ext uri="{FF2B5EF4-FFF2-40B4-BE49-F238E27FC236}">
                <a16:creationId xmlns:a16="http://schemas.microsoft.com/office/drawing/2014/main" id="{DB816311-059E-24F0-4486-959434DF7F28}"/>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7" name="Text Box 185">
            <a:extLst>
              <a:ext uri="{FF2B5EF4-FFF2-40B4-BE49-F238E27FC236}">
                <a16:creationId xmlns:a16="http://schemas.microsoft.com/office/drawing/2014/main" id="{EA8551CF-0BE9-85FF-E28F-5EEB2784C14C}"/>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8" name="Line 140">
            <a:extLst>
              <a:ext uri="{FF2B5EF4-FFF2-40B4-BE49-F238E27FC236}">
                <a16:creationId xmlns:a16="http://schemas.microsoft.com/office/drawing/2014/main" id="{5C194825-68D3-8F0C-F14E-9020DBB55FB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9" name="Line 141">
            <a:extLst>
              <a:ext uri="{FF2B5EF4-FFF2-40B4-BE49-F238E27FC236}">
                <a16:creationId xmlns:a16="http://schemas.microsoft.com/office/drawing/2014/main" id="{89866409-9765-13D9-E47B-01ADC41DA3E7}"/>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30" name="Line 148">
            <a:extLst>
              <a:ext uri="{FF2B5EF4-FFF2-40B4-BE49-F238E27FC236}">
                <a16:creationId xmlns:a16="http://schemas.microsoft.com/office/drawing/2014/main" id="{6FE8977B-7771-C575-31F0-0E9E3144441C}"/>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1" name="Rectangle 157">
            <a:extLst>
              <a:ext uri="{FF2B5EF4-FFF2-40B4-BE49-F238E27FC236}">
                <a16:creationId xmlns:a16="http://schemas.microsoft.com/office/drawing/2014/main" id="{334BE898-D3C5-7B89-81CD-3D58ACD500E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58">
            <a:extLst>
              <a:ext uri="{FF2B5EF4-FFF2-40B4-BE49-F238E27FC236}">
                <a16:creationId xmlns:a16="http://schemas.microsoft.com/office/drawing/2014/main" id="{B1AC88D9-D109-805B-9472-3D8556FE957C}"/>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3" name="Rectangle 164">
            <a:extLst>
              <a:ext uri="{FF2B5EF4-FFF2-40B4-BE49-F238E27FC236}">
                <a16:creationId xmlns:a16="http://schemas.microsoft.com/office/drawing/2014/main" id="{10F64360-F209-8897-C5D0-C8FE75D09A1A}"/>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165">
            <a:extLst>
              <a:ext uri="{FF2B5EF4-FFF2-40B4-BE49-F238E27FC236}">
                <a16:creationId xmlns:a16="http://schemas.microsoft.com/office/drawing/2014/main" id="{67DB9CA2-D2BC-F3FB-2484-19FE3153243E}"/>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5" name="Rectangle 24">
            <a:extLst>
              <a:ext uri="{FF2B5EF4-FFF2-40B4-BE49-F238E27FC236}">
                <a16:creationId xmlns:a16="http://schemas.microsoft.com/office/drawing/2014/main" id="{01E6BBD6-AB83-20DF-D7FD-89ED7C7305BA}"/>
              </a:ext>
            </a:extLst>
          </p:cNvPr>
          <p:cNvSpPr>
            <a:spLocks noChangeArrowheads="1"/>
          </p:cNvSpPr>
          <p:nvPr/>
        </p:nvSpPr>
        <p:spPr bwMode="auto">
          <a:xfrm>
            <a:off x="9772242" y="5937250"/>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6323" name="Rectangle 3" descr="Rectangle: Click to edit Master text styles&#10;Second level&#10;Third level&#10;Fourth level&#10;Fifth level"/>
              <p:cNvSpPr>
                <a:spLocks noGrp="1" noChangeArrowheads="1"/>
              </p:cNvSpPr>
              <p:nvPr>
                <p:ph idx="1"/>
              </p:nvPr>
            </p:nvSpPr>
            <p:spPr>
              <a:xfrm>
                <a:off x="812800" y="914401"/>
                <a:ext cx="8077193" cy="3130552"/>
              </a:xfrm>
            </p:spPr>
            <p:txBody>
              <a:bodyPr>
                <a:normAutofit fontScale="92500" lnSpcReduction="10000"/>
              </a:bodyPr>
              <a:lstStyle/>
              <a:p>
                <a:pPr eaLnBrk="1" hangingPunct="1"/>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12</m:t>
                    </m:r>
                    <m:r>
                      <a:rPr lang="en-US" altLang="zh-CN" sz="2800" i="1" dirty="0" smtClean="0">
                        <a:latin typeface="Cambria Math" panose="02040503050406030204" pitchFamily="18" charset="0"/>
                        <a:ea typeface="宋体" pitchFamily="2" charset="-122"/>
                      </a:rPr>
                      <m:t>+</m:t>
                    </m:r>
                    <m:d>
                      <m:dPr>
                        <m:begChr m:val="⌈"/>
                        <m:endChr m:val="⌉"/>
                        <m:ctrlPr>
                          <a:rPr lang="en-GB" altLang="zh-CN" sz="2800" b="0" i="1" dirty="0">
                            <a:latin typeface="Cambria Math" panose="02040503050406030204" pitchFamily="18" charset="0"/>
                            <a:ea typeface="宋体" pitchFamily="2" charset="-122"/>
                          </a:rPr>
                        </m:ctrlPr>
                      </m:dPr>
                      <m:e>
                        <m:f>
                          <m:fPr>
                            <m:ctrlPr>
                              <a:rPr lang="en-US" altLang="zh-CN" sz="2800" b="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US" altLang="zh-CN" sz="2800" i="1" dirty="0">
                                <a:latin typeface="Cambria Math" panose="02040503050406030204" pitchFamily="18" charset="0"/>
                                <a:ea typeface="宋体" pitchFamily="2" charset="-122"/>
                              </a:rPr>
                              <m:t>30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d>
                      <m:dPr>
                        <m:begChr m:val="⌈"/>
                        <m:endChr m:val="⌉"/>
                        <m:ctrlPr>
                          <a:rPr lang="en-GB" altLang="zh-CN" sz="2800" i="1" dirty="0">
                            <a:latin typeface="Cambria Math" panose="02040503050406030204" pitchFamily="18" charset="0"/>
                            <a:ea typeface="宋体" pitchFamily="2" charset="-122"/>
                          </a:rPr>
                        </m:ctrlPr>
                      </m:dPr>
                      <m:e>
                        <m:f>
                          <m:fPr>
                            <m:ctrlPr>
                              <a:rPr lang="en-US" altLang="zh-CN" sz="2800" i="1" dirty="0">
                                <a:latin typeface="Cambria Math" panose="02040503050406030204" pitchFamily="18" charset="0"/>
                                <a:ea typeface="宋体" pitchFamily="2" charset="-122"/>
                              </a:rPr>
                            </m:ctrlPr>
                          </m:fPr>
                          <m:num>
                            <m:r>
                              <a:rPr lang="en-GB" altLang="zh-CN" sz="2800" b="0" i="1" dirty="0" smtClean="0">
                                <a:latin typeface="Cambria Math" panose="02040503050406030204" pitchFamily="18" charset="0"/>
                                <a:ea typeface="宋体" pitchFamily="2" charset="-122"/>
                              </a:rPr>
                              <m:t>5</m:t>
                            </m:r>
                            <m:r>
                              <a:rPr lang="en-US" altLang="zh-CN" sz="2800" i="1" dirty="0">
                                <a:latin typeface="Cambria Math" panose="02040503050406030204" pitchFamily="18" charset="0"/>
                                <a:ea typeface="宋体" pitchFamily="2" charset="-122"/>
                              </a:rPr>
                              <m:t>2</m:t>
                            </m:r>
                          </m:num>
                          <m:den>
                            <m:r>
                              <a:rPr lang="en-GB" altLang="zh-CN" sz="2800" b="0" i="1" dirty="0" smtClean="0">
                                <a:latin typeface="Cambria Math" panose="02040503050406030204" pitchFamily="18" charset="0"/>
                                <a:ea typeface="宋体" pitchFamily="2" charset="-122"/>
                              </a:rPr>
                              <m:t>4</m:t>
                            </m:r>
                            <m:r>
                              <a:rPr lang="en-US" altLang="zh-CN" sz="2800" i="1" dirty="0">
                                <a:latin typeface="Cambria Math" panose="02040503050406030204" pitchFamily="18" charset="0"/>
                                <a:ea typeface="宋体" pitchFamily="2" charset="-122"/>
                              </a:rPr>
                              <m:t>0</m:t>
                            </m:r>
                          </m:den>
                        </m:f>
                      </m:e>
                    </m:d>
                    <m:r>
                      <a:rPr lang="en-US" altLang="zh-CN" sz="2800" i="1" dirty="0" smtClean="0">
                        <a:latin typeface="Cambria Math" panose="02040503050406030204" pitchFamily="18" charset="0"/>
                        <a:ea typeface="宋体" pitchFamily="2" charset="-122"/>
                      </a:rPr>
                      <m:t>∗</m:t>
                    </m:r>
                    <m:r>
                      <a:rPr lang="en-US" altLang="zh-CN" sz="2800" i="1" dirty="0" smtClean="0">
                        <a:latin typeface="Cambria Math" panose="02040503050406030204" pitchFamily="18" charset="0"/>
                        <a:ea typeface="宋体" pitchFamily="2" charset="-122"/>
                      </a:rPr>
                      <m:t>10</m:t>
                    </m:r>
                    <m:r>
                      <a:rPr lang="en-US" altLang="zh-CN" sz="280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12</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US" altLang="zh-CN" sz="2800" i="1" dirty="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2</m:t>
                    </m:r>
                    <m:r>
                      <a:rPr lang="en-US" altLang="zh-CN" sz="2800" i="1" dirty="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10</m:t>
                    </m:r>
                    <m:r>
                      <a:rPr lang="en-GB" altLang="zh-CN" sz="2800" b="0" i="1" dirty="0" smtClean="0">
                        <a:latin typeface="Cambria Math" panose="02040503050406030204" pitchFamily="18" charset="0"/>
                        <a:ea typeface="宋体" pitchFamily="2" charset="-122"/>
                      </a:rPr>
                      <m:t>=</m:t>
                    </m:r>
                    <m:r>
                      <a:rPr lang="en-US" altLang="zh-CN" sz="2800" i="1" dirty="0">
                        <a:latin typeface="Cambria Math" panose="02040503050406030204" pitchFamily="18" charset="0"/>
                        <a:ea typeface="宋体" pitchFamily="2" charset="-122"/>
                      </a:rPr>
                      <m:t>52</m:t>
                    </m:r>
                  </m:oMath>
                </a14:m>
                <a:endParaRPr lang="en-US" altLang="zh-CN" sz="2800" dirty="0">
                  <a:ea typeface="宋体" pitchFamily="2" charset="-122"/>
                </a:endParaRPr>
              </a:p>
              <a:p>
                <a:pPr eaLnBrk="1" hangingPunct="1"/>
                <a:r>
                  <a:rPr lang="en-US" altLang="zh-CN" sz="2800" dirty="0">
                    <a:ea typeface="宋体" pitchFamily="2" charset="-122"/>
                  </a:rPr>
                  <a:t>T1 preempts T3 twice, and T2 preempts T3 twice</a:t>
                </a:r>
              </a:p>
              <a:p>
                <a:pPr lvl="1" eaLnBrk="1" hangingPunct="1"/>
                <a:r>
                  <a:rPr lang="en-US" altLang="zh-CN" sz="2400" dirty="0">
                    <a:ea typeface="宋体" pitchFamily="2" charset="-122"/>
                  </a:rPr>
                  <a:t>Since T3 has finished execution at time 52, and the next arrivals of T1 and T2 are at time 60 and 80, respectively, so T3 will not experience additional preemptions from T1 and T2</a:t>
                </a:r>
              </a:p>
              <a:p>
                <a:pPr eaLnBrk="1" hangingPunct="1"/>
                <a:r>
                  <a:rPr lang="en-US" altLang="zh-CN" sz="2800" dirty="0">
                    <a:ea typeface="宋体" pitchFamily="2" charset="-122"/>
                  </a:rPr>
                  <a:t>Now the recursive equation has converged, and we have obtained the WCRT of T3 </a:t>
                </a:r>
                <a14:m>
                  <m:oMath xmlns:m="http://schemas.openxmlformats.org/officeDocument/2006/math">
                    <m:sSub>
                      <m:sSubPr>
                        <m:ctrlPr>
                          <a:rPr lang="en-GB" altLang="zh-CN" sz="2800" b="0" i="1" dirty="0" smtClean="0">
                            <a:latin typeface="Cambria Math" panose="02040503050406030204" pitchFamily="18" charset="0"/>
                            <a:ea typeface="宋体" pitchFamily="2" charset="-122"/>
                          </a:rPr>
                        </m:ctrlPr>
                      </m:sSubPr>
                      <m:e>
                        <m:r>
                          <a:rPr lang="en-US" altLang="zh-CN" sz="2800" i="1" dirty="0" smtClean="0">
                            <a:latin typeface="Cambria Math" panose="02040503050406030204" pitchFamily="18" charset="0"/>
                            <a:ea typeface="宋体" pitchFamily="2" charset="-122"/>
                          </a:rPr>
                          <m:t>𝑅</m:t>
                        </m:r>
                      </m:e>
                      <m:sub>
                        <m:r>
                          <a:rPr lang="en-US" altLang="zh-CN" sz="2800" i="1" dirty="0" smtClean="0">
                            <a:latin typeface="Cambria Math" panose="02040503050406030204" pitchFamily="18" charset="0"/>
                            <a:ea typeface="宋体" pitchFamily="2" charset="-122"/>
                          </a:rPr>
                          <m:t>3</m:t>
                        </m:r>
                      </m:sub>
                    </m:sSub>
                    <m:r>
                      <a:rPr lang="en-US" altLang="zh-CN" sz="280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r>
                      <a:rPr lang="en-US" altLang="zh-CN" sz="2800" b="0" i="1" dirty="0" smtClean="0">
                        <a:latin typeface="Cambria Math" panose="02040503050406030204" pitchFamily="18" charset="0"/>
                        <a:ea typeface="宋体" pitchFamily="2" charset="-122"/>
                      </a:rPr>
                      <m:t> </m:t>
                    </m:r>
                    <m:r>
                      <a:rPr lang="en-GB" altLang="zh-CN" sz="2800" b="0" i="1" dirty="0" smtClean="0">
                        <a:latin typeface="Cambria Math" panose="02040503050406030204" pitchFamily="18" charset="0"/>
                        <a:ea typeface="宋体" pitchFamily="2" charset="-122"/>
                      </a:rPr>
                      <m:t>≤</m:t>
                    </m:r>
                    <m:r>
                      <a:rPr lang="en-US" altLang="zh-CN" sz="2800" b="0" i="1" dirty="0" smtClean="0">
                        <a:latin typeface="Cambria Math" panose="02040503050406030204" pitchFamily="18" charset="0"/>
                        <a:ea typeface="宋体" pitchFamily="2" charset="-122"/>
                      </a:rPr>
                      <m:t> </m:t>
                    </m:r>
                    <m:sSub>
                      <m:sSubPr>
                        <m:ctrlPr>
                          <a:rPr lang="en-GB" altLang="zh-CN" sz="2800" b="0" i="1" dirty="0" smtClean="0">
                            <a:latin typeface="Cambria Math" panose="02040503050406030204" pitchFamily="18" charset="0"/>
                            <a:ea typeface="宋体" pitchFamily="2" charset="-122"/>
                          </a:rPr>
                        </m:ctrlPr>
                      </m:sSubPr>
                      <m:e>
                        <m:r>
                          <a:rPr lang="en-GB" altLang="zh-CN" sz="2800" b="0" i="1" dirty="0" smtClean="0">
                            <a:latin typeface="Cambria Math" panose="02040503050406030204" pitchFamily="18" charset="0"/>
                            <a:ea typeface="宋体" pitchFamily="2" charset="-122"/>
                          </a:rPr>
                          <m:t>𝐷</m:t>
                        </m:r>
                      </m:e>
                      <m:sub>
                        <m:r>
                          <a:rPr lang="en-GB" altLang="zh-CN" sz="2800" b="0" i="1" dirty="0" smtClean="0">
                            <a:latin typeface="Cambria Math" panose="02040503050406030204" pitchFamily="18" charset="0"/>
                            <a:ea typeface="宋体" pitchFamily="2" charset="-122"/>
                          </a:rPr>
                          <m:t>3</m:t>
                        </m:r>
                      </m:sub>
                    </m:sSub>
                    <m:r>
                      <a:rPr lang="en-GB" altLang="zh-CN" sz="2800" b="0" i="1" dirty="0" smtClean="0">
                        <a:latin typeface="Cambria Math" panose="02040503050406030204" pitchFamily="18" charset="0"/>
                        <a:ea typeface="宋体" pitchFamily="2" charset="-122"/>
                      </a:rPr>
                      <m:t>=</m:t>
                    </m:r>
                    <m:r>
                      <a:rPr lang="en-GB" altLang="zh-CN" sz="2800" b="0" i="1" dirty="0" smtClean="0">
                        <a:latin typeface="Cambria Math" panose="02040503050406030204" pitchFamily="18" charset="0"/>
                        <a:ea typeface="宋体" pitchFamily="2" charset="-122"/>
                      </a:rPr>
                      <m:t>52</m:t>
                    </m:r>
                  </m:oMath>
                </a14:m>
                <a:endParaRPr lang="en-US" altLang="zh-CN" sz="2800" dirty="0">
                  <a:ea typeface="宋体" pitchFamily="2" charset="-122"/>
                </a:endParaRPr>
              </a:p>
            </p:txBody>
          </p:sp>
        </mc:Choice>
        <mc:Fallback xmlns="">
          <p:sp>
            <p:nvSpPr>
              <p:cNvPr id="5632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812800" y="914401"/>
                <a:ext cx="8077193" cy="3130552"/>
              </a:xfrm>
              <a:blipFill>
                <a:blip r:embed="rId3"/>
                <a:stretch>
                  <a:fillRect l="-1509" r="-1887" b="-3307"/>
                </a:stretch>
              </a:blipFill>
            </p:spPr>
            <p:txBody>
              <a:bodyPr/>
              <a:lstStyle/>
              <a:p>
                <a:r>
                  <a:rPr lang="en-SE">
                    <a:noFill/>
                  </a:rPr>
                  <a:t> </a:t>
                </a:r>
              </a:p>
            </p:txBody>
          </p:sp>
        </mc:Fallback>
      </mc:AlternateContent>
      <p:sp>
        <p:nvSpPr>
          <p:cNvPr id="5" name="Rectangle 2">
            <a:extLst>
              <a:ext uri="{FF2B5EF4-FFF2-40B4-BE49-F238E27FC236}">
                <a16:creationId xmlns:a16="http://schemas.microsoft.com/office/drawing/2014/main" id="{491CB169-D02F-81A3-BF76-B983E4272F78}"/>
              </a:ext>
            </a:extLst>
          </p:cNvPr>
          <p:cNvSpPr>
            <a:spLocks noGrp="1" noChangeArrowheads="1"/>
          </p:cNvSpPr>
          <p:nvPr>
            <p:ph type="title"/>
          </p:nvPr>
        </p:nvSpPr>
        <p:spPr>
          <a:xfrm>
            <a:off x="1320799" y="152400"/>
            <a:ext cx="8612187" cy="533400"/>
          </a:xfrm>
        </p:spPr>
        <p:txBody>
          <a:bodyPr/>
          <a:lstStyle/>
          <a:p>
            <a:pPr eaLnBrk="1" hangingPunct="1"/>
            <a:r>
              <a:rPr lang="en-US" altLang="zh-CN" dirty="0">
                <a:ea typeface="宋体" pitchFamily="2" charset="-122"/>
              </a:rPr>
              <a:t>RTA  for Task 3: Iteration 4</a:t>
            </a:r>
          </a:p>
        </p:txBody>
      </p:sp>
      <p:graphicFrame>
        <p:nvGraphicFramePr>
          <p:cNvPr id="2" name="Group 36">
            <a:extLst>
              <a:ext uri="{FF2B5EF4-FFF2-40B4-BE49-F238E27FC236}">
                <a16:creationId xmlns:a16="http://schemas.microsoft.com/office/drawing/2014/main" id="{91936087-199C-EDCA-BD9C-83192A3B6CC0}"/>
              </a:ext>
            </a:extLst>
          </p:cNvPr>
          <p:cNvGraphicFramePr>
            <a:graphicFrameLocks/>
          </p:cNvGraphicFramePr>
          <p:nvPr>
            <p:extLst>
              <p:ext uri="{D42A27DB-BD31-4B8C-83A1-F6EECF244321}">
                <p14:modId xmlns:p14="http://schemas.microsoft.com/office/powerpoint/2010/main" val="726655112"/>
              </p:ext>
            </p:extLst>
          </p:nvPr>
        </p:nvGraphicFramePr>
        <p:xfrm>
          <a:off x="8793162" y="68036"/>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graphicFrame>
        <p:nvGraphicFramePr>
          <p:cNvPr id="6" name="Object 4">
            <a:extLst>
              <a:ext uri="{FF2B5EF4-FFF2-40B4-BE49-F238E27FC236}">
                <a16:creationId xmlns:a16="http://schemas.microsoft.com/office/drawing/2014/main" id="{376AABF2-6C08-8C0C-3EFC-32A0D72147A3}"/>
              </a:ext>
            </a:extLst>
          </p:cNvPr>
          <p:cNvGraphicFramePr>
            <a:graphicFrameLocks noChangeAspect="1"/>
          </p:cNvGraphicFramePr>
          <p:nvPr>
            <p:extLst>
              <p:ext uri="{D42A27DB-BD31-4B8C-83A1-F6EECF244321}">
                <p14:modId xmlns:p14="http://schemas.microsoft.com/office/powerpoint/2010/main" val="921726505"/>
              </p:ext>
            </p:extLst>
          </p:nvPr>
        </p:nvGraphicFramePr>
        <p:xfrm>
          <a:off x="6038850" y="3962400"/>
          <a:ext cx="114300" cy="177800"/>
        </p:xfrm>
        <a:graphic>
          <a:graphicData uri="http://schemas.openxmlformats.org/presentationml/2006/ole">
            <mc:AlternateContent xmlns:mc="http://schemas.openxmlformats.org/markup-compatibility/2006">
              <mc:Choice xmlns:v="urn:schemas-microsoft-com:vml" Requires="v">
                <p:oleObj name="Equation" r:id="rId4" imgW="114120" imgH="177480" progId="">
                  <p:embed/>
                </p:oleObj>
              </mc:Choice>
              <mc:Fallback>
                <p:oleObj name="Equation" r:id="rId4" imgW="114120" imgH="177480" progId="">
                  <p:embed/>
                  <p:pic>
                    <p:nvPicPr>
                      <p:cNvPr id="9" name="Object 4">
                        <a:extLst>
                          <a:ext uri="{FF2B5EF4-FFF2-40B4-BE49-F238E27FC236}">
                            <a16:creationId xmlns:a16="http://schemas.microsoft.com/office/drawing/2014/main" id="{60DE5F9B-0977-0BDB-409F-8ED44CB7B24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38850" y="396240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Line 170">
            <a:extLst>
              <a:ext uri="{FF2B5EF4-FFF2-40B4-BE49-F238E27FC236}">
                <a16:creationId xmlns:a16="http://schemas.microsoft.com/office/drawing/2014/main" id="{52CC60A4-5522-80BB-A416-398683CB4DD6}"/>
              </a:ext>
            </a:extLst>
          </p:cNvPr>
          <p:cNvSpPr>
            <a:spLocks noChangeShapeType="1"/>
          </p:cNvSpPr>
          <p:nvPr/>
        </p:nvSpPr>
        <p:spPr bwMode="auto">
          <a:xfrm>
            <a:off x="1855788" y="5903913"/>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10" name="Line 171">
            <a:extLst>
              <a:ext uri="{FF2B5EF4-FFF2-40B4-BE49-F238E27FC236}">
                <a16:creationId xmlns:a16="http://schemas.microsoft.com/office/drawing/2014/main" id="{DC9E0189-87AB-8980-725F-0099DB48163A}"/>
              </a:ext>
            </a:extLst>
          </p:cNvPr>
          <p:cNvSpPr>
            <a:spLocks noChangeShapeType="1"/>
          </p:cNvSpPr>
          <p:nvPr/>
        </p:nvSpPr>
        <p:spPr bwMode="auto">
          <a:xfrm>
            <a:off x="1855788" y="5751513"/>
            <a:ext cx="0" cy="304800"/>
          </a:xfrm>
          <a:prstGeom prst="line">
            <a:avLst/>
          </a:prstGeom>
          <a:noFill/>
          <a:ln w="9525">
            <a:solidFill>
              <a:srgbClr val="000000"/>
            </a:solidFill>
            <a:round/>
            <a:headEnd/>
            <a:tailEnd/>
          </a:ln>
        </p:spPr>
        <p:txBody>
          <a:bodyPr wrap="none"/>
          <a:lstStyle/>
          <a:p>
            <a:endParaRPr lang="zh-CN" altLang="en-US"/>
          </a:p>
        </p:txBody>
      </p:sp>
      <p:sp>
        <p:nvSpPr>
          <p:cNvPr id="11" name="Line 172">
            <a:extLst>
              <a:ext uri="{FF2B5EF4-FFF2-40B4-BE49-F238E27FC236}">
                <a16:creationId xmlns:a16="http://schemas.microsoft.com/office/drawing/2014/main" id="{3E9E44D9-75EC-308F-4676-32B01369E073}"/>
              </a:ext>
            </a:extLst>
          </p:cNvPr>
          <p:cNvSpPr>
            <a:spLocks noChangeShapeType="1"/>
          </p:cNvSpPr>
          <p:nvPr/>
        </p:nvSpPr>
        <p:spPr bwMode="auto">
          <a:xfrm>
            <a:off x="3355975" y="5751513"/>
            <a:ext cx="0" cy="304800"/>
          </a:xfrm>
          <a:prstGeom prst="line">
            <a:avLst/>
          </a:prstGeom>
          <a:noFill/>
          <a:ln w="9525">
            <a:solidFill>
              <a:srgbClr val="000000"/>
            </a:solidFill>
            <a:round/>
            <a:headEnd/>
            <a:tailEnd/>
          </a:ln>
        </p:spPr>
        <p:txBody>
          <a:bodyPr wrap="none"/>
          <a:lstStyle/>
          <a:p>
            <a:endParaRPr lang="zh-CN" altLang="en-US"/>
          </a:p>
        </p:txBody>
      </p:sp>
      <p:sp>
        <p:nvSpPr>
          <p:cNvPr id="12" name="Line 173">
            <a:extLst>
              <a:ext uri="{FF2B5EF4-FFF2-40B4-BE49-F238E27FC236}">
                <a16:creationId xmlns:a16="http://schemas.microsoft.com/office/drawing/2014/main" id="{065EF813-BAA6-96BD-2318-4F2F3DFBF708}"/>
              </a:ext>
            </a:extLst>
          </p:cNvPr>
          <p:cNvSpPr>
            <a:spLocks noChangeShapeType="1"/>
          </p:cNvSpPr>
          <p:nvPr/>
        </p:nvSpPr>
        <p:spPr bwMode="auto">
          <a:xfrm>
            <a:off x="4903788" y="5776913"/>
            <a:ext cx="0" cy="304800"/>
          </a:xfrm>
          <a:prstGeom prst="line">
            <a:avLst/>
          </a:prstGeom>
          <a:noFill/>
          <a:ln w="9525">
            <a:solidFill>
              <a:srgbClr val="000000"/>
            </a:solidFill>
            <a:round/>
            <a:headEnd/>
            <a:tailEnd/>
          </a:ln>
        </p:spPr>
        <p:txBody>
          <a:bodyPr wrap="none"/>
          <a:lstStyle/>
          <a:p>
            <a:endParaRPr lang="zh-CN" altLang="en-US"/>
          </a:p>
        </p:txBody>
      </p:sp>
      <p:sp>
        <p:nvSpPr>
          <p:cNvPr id="13" name="Line 174">
            <a:extLst>
              <a:ext uri="{FF2B5EF4-FFF2-40B4-BE49-F238E27FC236}">
                <a16:creationId xmlns:a16="http://schemas.microsoft.com/office/drawing/2014/main" id="{50AE8FB0-6784-0FBE-3422-795E29D29301}"/>
              </a:ext>
            </a:extLst>
          </p:cNvPr>
          <p:cNvSpPr>
            <a:spLocks noChangeShapeType="1"/>
          </p:cNvSpPr>
          <p:nvPr/>
        </p:nvSpPr>
        <p:spPr bwMode="auto">
          <a:xfrm>
            <a:off x="6432550" y="5776913"/>
            <a:ext cx="0" cy="304800"/>
          </a:xfrm>
          <a:prstGeom prst="line">
            <a:avLst/>
          </a:prstGeom>
          <a:noFill/>
          <a:ln w="9525">
            <a:solidFill>
              <a:srgbClr val="000000"/>
            </a:solidFill>
            <a:round/>
            <a:headEnd/>
            <a:tailEnd/>
          </a:ln>
        </p:spPr>
        <p:txBody>
          <a:bodyPr wrap="none"/>
          <a:lstStyle/>
          <a:p>
            <a:endParaRPr lang="zh-CN" altLang="en-US"/>
          </a:p>
        </p:txBody>
      </p:sp>
      <p:sp>
        <p:nvSpPr>
          <p:cNvPr id="14" name="Line 175">
            <a:extLst>
              <a:ext uri="{FF2B5EF4-FFF2-40B4-BE49-F238E27FC236}">
                <a16:creationId xmlns:a16="http://schemas.microsoft.com/office/drawing/2014/main" id="{4A79E52D-3253-7113-385F-F4A67CE7FBDC}"/>
              </a:ext>
            </a:extLst>
          </p:cNvPr>
          <p:cNvSpPr>
            <a:spLocks noChangeShapeType="1"/>
          </p:cNvSpPr>
          <p:nvPr/>
        </p:nvSpPr>
        <p:spPr bwMode="auto">
          <a:xfrm>
            <a:off x="7988300" y="5751513"/>
            <a:ext cx="0" cy="304800"/>
          </a:xfrm>
          <a:prstGeom prst="line">
            <a:avLst/>
          </a:prstGeom>
          <a:noFill/>
          <a:ln w="9525">
            <a:solidFill>
              <a:srgbClr val="000000"/>
            </a:solidFill>
            <a:round/>
            <a:headEnd/>
            <a:tailEnd/>
          </a:ln>
        </p:spPr>
        <p:txBody>
          <a:bodyPr wrap="none"/>
          <a:lstStyle/>
          <a:p>
            <a:endParaRPr lang="zh-CN" altLang="en-US"/>
          </a:p>
        </p:txBody>
      </p:sp>
      <p:sp>
        <p:nvSpPr>
          <p:cNvPr id="15" name="Text Box 176">
            <a:extLst>
              <a:ext uri="{FF2B5EF4-FFF2-40B4-BE49-F238E27FC236}">
                <a16:creationId xmlns:a16="http://schemas.microsoft.com/office/drawing/2014/main" id="{877918D1-BF12-4A14-FE0A-9C8E4E6A3122}"/>
              </a:ext>
            </a:extLst>
          </p:cNvPr>
          <p:cNvSpPr txBox="1">
            <a:spLocks noChangeArrowheads="1"/>
          </p:cNvSpPr>
          <p:nvPr/>
        </p:nvSpPr>
        <p:spPr bwMode="auto">
          <a:xfrm>
            <a:off x="1679575" y="59372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sp>
        <p:nvSpPr>
          <p:cNvPr id="16" name="Text Box 177">
            <a:extLst>
              <a:ext uri="{FF2B5EF4-FFF2-40B4-BE49-F238E27FC236}">
                <a16:creationId xmlns:a16="http://schemas.microsoft.com/office/drawing/2014/main" id="{669D6158-CEEE-61E5-BE8B-4B76C39B8FB9}"/>
              </a:ext>
            </a:extLst>
          </p:cNvPr>
          <p:cNvSpPr txBox="1">
            <a:spLocks noChangeArrowheads="1"/>
          </p:cNvSpPr>
          <p:nvPr/>
        </p:nvSpPr>
        <p:spPr bwMode="auto">
          <a:xfrm>
            <a:off x="3122614"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10</a:t>
            </a:r>
          </a:p>
        </p:txBody>
      </p:sp>
      <p:sp>
        <p:nvSpPr>
          <p:cNvPr id="17" name="Text Box 178">
            <a:extLst>
              <a:ext uri="{FF2B5EF4-FFF2-40B4-BE49-F238E27FC236}">
                <a16:creationId xmlns:a16="http://schemas.microsoft.com/office/drawing/2014/main" id="{E2488874-0698-1370-C657-9729E5B49494}"/>
              </a:ext>
            </a:extLst>
          </p:cNvPr>
          <p:cNvSpPr txBox="1">
            <a:spLocks noChangeArrowheads="1"/>
          </p:cNvSpPr>
          <p:nvPr/>
        </p:nvSpPr>
        <p:spPr bwMode="auto">
          <a:xfrm>
            <a:off x="4730751"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20</a:t>
            </a:r>
          </a:p>
        </p:txBody>
      </p:sp>
      <p:sp>
        <p:nvSpPr>
          <p:cNvPr id="18" name="Text Box 179">
            <a:extLst>
              <a:ext uri="{FF2B5EF4-FFF2-40B4-BE49-F238E27FC236}">
                <a16:creationId xmlns:a16="http://schemas.microsoft.com/office/drawing/2014/main" id="{74C640D2-2CB9-4FC9-FC7F-527C017CA624}"/>
              </a:ext>
            </a:extLst>
          </p:cNvPr>
          <p:cNvSpPr txBox="1">
            <a:spLocks noChangeArrowheads="1"/>
          </p:cNvSpPr>
          <p:nvPr/>
        </p:nvSpPr>
        <p:spPr bwMode="auto">
          <a:xfrm>
            <a:off x="617378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30</a:t>
            </a:r>
          </a:p>
        </p:txBody>
      </p:sp>
      <p:sp>
        <p:nvSpPr>
          <p:cNvPr id="19" name="Text Box 180">
            <a:extLst>
              <a:ext uri="{FF2B5EF4-FFF2-40B4-BE49-F238E27FC236}">
                <a16:creationId xmlns:a16="http://schemas.microsoft.com/office/drawing/2014/main" id="{D7542615-0B74-6FF7-994B-4FBBCC3D644D}"/>
              </a:ext>
            </a:extLst>
          </p:cNvPr>
          <p:cNvSpPr txBox="1">
            <a:spLocks noChangeArrowheads="1"/>
          </p:cNvSpPr>
          <p:nvPr/>
        </p:nvSpPr>
        <p:spPr bwMode="auto">
          <a:xfrm>
            <a:off x="7729539"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40</a:t>
            </a:r>
          </a:p>
        </p:txBody>
      </p:sp>
      <p:sp>
        <p:nvSpPr>
          <p:cNvPr id="20" name="Line 181">
            <a:extLst>
              <a:ext uri="{FF2B5EF4-FFF2-40B4-BE49-F238E27FC236}">
                <a16:creationId xmlns:a16="http://schemas.microsoft.com/office/drawing/2014/main" id="{0AB6BB0E-B06E-340B-1FDD-254A9DCE5D5B}"/>
              </a:ext>
            </a:extLst>
          </p:cNvPr>
          <p:cNvSpPr>
            <a:spLocks noChangeShapeType="1"/>
          </p:cNvSpPr>
          <p:nvPr/>
        </p:nvSpPr>
        <p:spPr bwMode="auto">
          <a:xfrm>
            <a:off x="9496425" y="5784850"/>
            <a:ext cx="0" cy="304800"/>
          </a:xfrm>
          <a:prstGeom prst="line">
            <a:avLst/>
          </a:prstGeom>
          <a:noFill/>
          <a:ln w="9525">
            <a:solidFill>
              <a:srgbClr val="000000"/>
            </a:solidFill>
            <a:round/>
            <a:headEnd/>
            <a:tailEnd/>
          </a:ln>
        </p:spPr>
        <p:txBody>
          <a:bodyPr wrap="none"/>
          <a:lstStyle/>
          <a:p>
            <a:endParaRPr lang="zh-CN" altLang="en-US"/>
          </a:p>
        </p:txBody>
      </p:sp>
      <p:sp>
        <p:nvSpPr>
          <p:cNvPr id="21" name="Text Box 182">
            <a:extLst>
              <a:ext uri="{FF2B5EF4-FFF2-40B4-BE49-F238E27FC236}">
                <a16:creationId xmlns:a16="http://schemas.microsoft.com/office/drawing/2014/main" id="{CC9884F6-3061-04D9-4BEF-633A66D8F61A}"/>
              </a:ext>
            </a:extLst>
          </p:cNvPr>
          <p:cNvSpPr txBox="1">
            <a:spLocks noChangeArrowheads="1"/>
          </p:cNvSpPr>
          <p:nvPr/>
        </p:nvSpPr>
        <p:spPr bwMode="auto">
          <a:xfrm>
            <a:off x="9229726" y="5937250"/>
            <a:ext cx="466794"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50</a:t>
            </a:r>
          </a:p>
        </p:txBody>
      </p:sp>
      <p:sp>
        <p:nvSpPr>
          <p:cNvPr id="22" name="Text Box 185">
            <a:extLst>
              <a:ext uri="{FF2B5EF4-FFF2-40B4-BE49-F238E27FC236}">
                <a16:creationId xmlns:a16="http://schemas.microsoft.com/office/drawing/2014/main" id="{2778C888-4DF7-EC0D-C77F-8E5CC74B7FE3}"/>
              </a:ext>
            </a:extLst>
          </p:cNvPr>
          <p:cNvSpPr txBox="1">
            <a:spLocks noChangeArrowheads="1"/>
          </p:cNvSpPr>
          <p:nvPr/>
        </p:nvSpPr>
        <p:spPr bwMode="auto">
          <a:xfrm>
            <a:off x="10184871" y="592894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23" name="Rectangle 188">
            <a:extLst>
              <a:ext uri="{FF2B5EF4-FFF2-40B4-BE49-F238E27FC236}">
                <a16:creationId xmlns:a16="http://schemas.microsoft.com/office/drawing/2014/main" id="{4164FFA3-5385-57E3-49FE-0D4852108B95}"/>
              </a:ext>
            </a:extLst>
          </p:cNvPr>
          <p:cNvSpPr>
            <a:spLocks noChangeArrowheads="1"/>
          </p:cNvSpPr>
          <p:nvPr/>
        </p:nvSpPr>
        <p:spPr bwMode="auto">
          <a:xfrm>
            <a:off x="4906964" y="5555297"/>
            <a:ext cx="1525587" cy="347663"/>
          </a:xfrm>
          <a:prstGeom prst="rect">
            <a:avLst/>
          </a:prstGeom>
          <a:solidFill>
            <a:srgbClr val="F430AB"/>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T3</a:t>
            </a:r>
          </a:p>
        </p:txBody>
      </p:sp>
      <p:sp>
        <p:nvSpPr>
          <p:cNvPr id="24" name="Rectangle 189">
            <a:extLst>
              <a:ext uri="{FF2B5EF4-FFF2-40B4-BE49-F238E27FC236}">
                <a16:creationId xmlns:a16="http://schemas.microsoft.com/office/drawing/2014/main" id="{B268FAD9-3AFC-0105-15B0-3816ADB85E20}"/>
              </a:ext>
            </a:extLst>
          </p:cNvPr>
          <p:cNvSpPr>
            <a:spLocks noChangeArrowheads="1"/>
          </p:cNvSpPr>
          <p:nvPr/>
        </p:nvSpPr>
        <p:spPr bwMode="auto">
          <a:xfrm>
            <a:off x="9488489" y="5565457"/>
            <a:ext cx="504825" cy="347663"/>
          </a:xfrm>
          <a:prstGeom prst="rect">
            <a:avLst/>
          </a:prstGeom>
          <a:solidFill>
            <a:srgbClr val="F430AB"/>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T3</a:t>
            </a:r>
            <a:endParaRPr lang="en-US" altLang="zh-CN" dirty="0">
              <a:ea typeface="宋体" pitchFamily="2" charset="-122"/>
            </a:endParaRPr>
          </a:p>
        </p:txBody>
      </p:sp>
      <p:sp>
        <p:nvSpPr>
          <p:cNvPr id="25" name="Line 70">
            <a:extLst>
              <a:ext uri="{FF2B5EF4-FFF2-40B4-BE49-F238E27FC236}">
                <a16:creationId xmlns:a16="http://schemas.microsoft.com/office/drawing/2014/main" id="{34E59708-697F-57DB-3237-A00A63B3D47F}"/>
              </a:ext>
            </a:extLst>
          </p:cNvPr>
          <p:cNvSpPr>
            <a:spLocks noChangeShapeType="1"/>
          </p:cNvSpPr>
          <p:nvPr/>
        </p:nvSpPr>
        <p:spPr bwMode="auto">
          <a:xfrm flipV="1">
            <a:off x="1852124" y="4188816"/>
            <a:ext cx="7325" cy="1703060"/>
          </a:xfrm>
          <a:prstGeom prst="line">
            <a:avLst/>
          </a:prstGeom>
          <a:noFill/>
          <a:ln w="9525">
            <a:solidFill>
              <a:srgbClr val="000000"/>
            </a:solidFill>
            <a:round/>
            <a:headEnd/>
            <a:tailEnd type="triangle" w="med" len="med"/>
          </a:ln>
        </p:spPr>
        <p:txBody>
          <a:bodyPr wrap="none"/>
          <a:lstStyle/>
          <a:p>
            <a:endParaRPr lang="zh-CN" altLang="en-US"/>
          </a:p>
        </p:txBody>
      </p:sp>
      <p:sp>
        <p:nvSpPr>
          <p:cNvPr id="26" name="Text Box 185">
            <a:extLst>
              <a:ext uri="{FF2B5EF4-FFF2-40B4-BE49-F238E27FC236}">
                <a16:creationId xmlns:a16="http://schemas.microsoft.com/office/drawing/2014/main" id="{D69E23CC-0DD8-940C-5AA1-8AAFD88625BE}"/>
              </a:ext>
            </a:extLst>
          </p:cNvPr>
          <p:cNvSpPr txBox="1">
            <a:spLocks noChangeArrowheads="1"/>
          </p:cNvSpPr>
          <p:nvPr/>
        </p:nvSpPr>
        <p:spPr bwMode="auto">
          <a:xfrm>
            <a:off x="1102168" y="4179357"/>
            <a:ext cx="710451"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Task</a:t>
            </a:r>
          </a:p>
        </p:txBody>
      </p:sp>
      <p:sp>
        <p:nvSpPr>
          <p:cNvPr id="27" name="Line 140">
            <a:extLst>
              <a:ext uri="{FF2B5EF4-FFF2-40B4-BE49-F238E27FC236}">
                <a16:creationId xmlns:a16="http://schemas.microsoft.com/office/drawing/2014/main" id="{89645281-D178-508D-0838-0214B45B3C36}"/>
              </a:ext>
            </a:extLst>
          </p:cNvPr>
          <p:cNvSpPr>
            <a:spLocks noChangeShapeType="1"/>
          </p:cNvSpPr>
          <p:nvPr/>
        </p:nvSpPr>
        <p:spPr bwMode="auto">
          <a:xfrm>
            <a:off x="1847850" y="4721580"/>
            <a:ext cx="0" cy="304800"/>
          </a:xfrm>
          <a:prstGeom prst="line">
            <a:avLst/>
          </a:prstGeom>
          <a:noFill/>
          <a:ln w="9525">
            <a:solidFill>
              <a:srgbClr val="000000"/>
            </a:solidFill>
            <a:round/>
            <a:headEnd/>
            <a:tailEnd/>
          </a:ln>
        </p:spPr>
        <p:txBody>
          <a:bodyPr wrap="none"/>
          <a:lstStyle/>
          <a:p>
            <a:endParaRPr lang="zh-CN" altLang="en-US"/>
          </a:p>
        </p:txBody>
      </p:sp>
      <p:sp>
        <p:nvSpPr>
          <p:cNvPr id="28" name="Line 141">
            <a:extLst>
              <a:ext uri="{FF2B5EF4-FFF2-40B4-BE49-F238E27FC236}">
                <a16:creationId xmlns:a16="http://schemas.microsoft.com/office/drawing/2014/main" id="{570E492D-577E-A7F1-BB29-59B94BE086C8}"/>
              </a:ext>
            </a:extLst>
          </p:cNvPr>
          <p:cNvSpPr>
            <a:spLocks noChangeShapeType="1"/>
          </p:cNvSpPr>
          <p:nvPr/>
        </p:nvSpPr>
        <p:spPr bwMode="auto">
          <a:xfrm>
            <a:off x="3348038" y="4526318"/>
            <a:ext cx="0" cy="304800"/>
          </a:xfrm>
          <a:prstGeom prst="line">
            <a:avLst/>
          </a:prstGeom>
          <a:noFill/>
          <a:ln w="9525">
            <a:solidFill>
              <a:srgbClr val="000000"/>
            </a:solidFill>
            <a:round/>
            <a:headEnd/>
            <a:tailEnd/>
          </a:ln>
        </p:spPr>
        <p:txBody>
          <a:bodyPr wrap="none"/>
          <a:lstStyle/>
          <a:p>
            <a:endParaRPr lang="zh-CN" altLang="en-US"/>
          </a:p>
        </p:txBody>
      </p:sp>
      <p:sp>
        <p:nvSpPr>
          <p:cNvPr id="29" name="Line 148">
            <a:extLst>
              <a:ext uri="{FF2B5EF4-FFF2-40B4-BE49-F238E27FC236}">
                <a16:creationId xmlns:a16="http://schemas.microsoft.com/office/drawing/2014/main" id="{97A2D194-B39C-B23B-61E9-15A2E85631F0}"/>
              </a:ext>
            </a:extLst>
          </p:cNvPr>
          <p:cNvSpPr>
            <a:spLocks noChangeShapeType="1"/>
          </p:cNvSpPr>
          <p:nvPr/>
        </p:nvSpPr>
        <p:spPr bwMode="auto">
          <a:xfrm>
            <a:off x="7965440" y="4526318"/>
            <a:ext cx="0" cy="304800"/>
          </a:xfrm>
          <a:prstGeom prst="line">
            <a:avLst/>
          </a:prstGeom>
          <a:noFill/>
          <a:ln w="9525">
            <a:solidFill>
              <a:srgbClr val="000000"/>
            </a:solidFill>
            <a:round/>
            <a:headEnd/>
            <a:tailEnd/>
          </a:ln>
        </p:spPr>
        <p:txBody>
          <a:bodyPr wrap="none"/>
          <a:lstStyle/>
          <a:p>
            <a:endParaRPr lang="zh-CN" altLang="en-US"/>
          </a:p>
        </p:txBody>
      </p:sp>
      <p:sp>
        <p:nvSpPr>
          <p:cNvPr id="30" name="Rectangle 157">
            <a:extLst>
              <a:ext uri="{FF2B5EF4-FFF2-40B4-BE49-F238E27FC236}">
                <a16:creationId xmlns:a16="http://schemas.microsoft.com/office/drawing/2014/main" id="{4DC914CA-5A7A-65B1-9E4B-CABD059CD4CA}"/>
              </a:ext>
            </a:extLst>
          </p:cNvPr>
          <p:cNvSpPr>
            <a:spLocks noChangeArrowheads="1"/>
          </p:cNvSpPr>
          <p:nvPr/>
        </p:nvSpPr>
        <p:spPr bwMode="auto">
          <a:xfrm>
            <a:off x="1847850" y="4526318"/>
            <a:ext cx="1500188"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1" name="Rectangle 158">
            <a:extLst>
              <a:ext uri="{FF2B5EF4-FFF2-40B4-BE49-F238E27FC236}">
                <a16:creationId xmlns:a16="http://schemas.microsoft.com/office/drawing/2014/main" id="{2BFA972B-11B3-BF33-C981-4FF863E13A0E}"/>
              </a:ext>
            </a:extLst>
          </p:cNvPr>
          <p:cNvSpPr>
            <a:spLocks noChangeArrowheads="1"/>
          </p:cNvSpPr>
          <p:nvPr/>
        </p:nvSpPr>
        <p:spPr bwMode="auto">
          <a:xfrm>
            <a:off x="6424613" y="4526318"/>
            <a:ext cx="1555750" cy="347663"/>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p>
        </p:txBody>
      </p:sp>
      <p:sp>
        <p:nvSpPr>
          <p:cNvPr id="32" name="Rectangle 164">
            <a:extLst>
              <a:ext uri="{FF2B5EF4-FFF2-40B4-BE49-F238E27FC236}">
                <a16:creationId xmlns:a16="http://schemas.microsoft.com/office/drawing/2014/main" id="{FC66A135-92AF-8F01-CEF5-95783EDD5882}"/>
              </a:ext>
            </a:extLst>
          </p:cNvPr>
          <p:cNvSpPr>
            <a:spLocks noChangeArrowheads="1"/>
          </p:cNvSpPr>
          <p:nvPr/>
        </p:nvSpPr>
        <p:spPr bwMode="auto">
          <a:xfrm>
            <a:off x="3376612"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3" name="Rectangle 165">
            <a:extLst>
              <a:ext uri="{FF2B5EF4-FFF2-40B4-BE49-F238E27FC236}">
                <a16:creationId xmlns:a16="http://schemas.microsoft.com/office/drawing/2014/main" id="{52DF427A-13DF-5509-B3F2-7D7DA4F2D6DC}"/>
              </a:ext>
            </a:extLst>
          </p:cNvPr>
          <p:cNvSpPr>
            <a:spLocks noChangeArrowheads="1"/>
          </p:cNvSpPr>
          <p:nvPr/>
        </p:nvSpPr>
        <p:spPr bwMode="auto">
          <a:xfrm>
            <a:off x="7988300" y="5059719"/>
            <a:ext cx="1500188" cy="347663"/>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34" name="Rectangle 24">
            <a:extLst>
              <a:ext uri="{FF2B5EF4-FFF2-40B4-BE49-F238E27FC236}">
                <a16:creationId xmlns:a16="http://schemas.microsoft.com/office/drawing/2014/main" id="{1F39D1DB-86A0-28F6-F340-3493D2526EB8}"/>
              </a:ext>
            </a:extLst>
          </p:cNvPr>
          <p:cNvSpPr>
            <a:spLocks noChangeArrowheads="1"/>
          </p:cNvSpPr>
          <p:nvPr/>
        </p:nvSpPr>
        <p:spPr bwMode="auto">
          <a:xfrm>
            <a:off x="9772242" y="5955268"/>
            <a:ext cx="466794" cy="369332"/>
          </a:xfrm>
          <a:prstGeom prst="rect">
            <a:avLst/>
          </a:prstGeom>
          <a:noFill/>
          <a:ln w="9525">
            <a:noFill/>
            <a:miter lim="800000"/>
            <a:headEnd/>
            <a:tailEnd/>
          </a:ln>
        </p:spPr>
        <p:txBody>
          <a:bodyPr wrap="none">
            <a:spAutoFit/>
          </a:bodyPr>
          <a:lstStyle/>
          <a:p>
            <a:r>
              <a:rPr lang="en-US" altLang="zh-CN" dirty="0">
                <a:solidFill>
                  <a:srgbClr val="FF0000"/>
                </a:solidFill>
                <a:ea typeface="宋体" pitchFamily="2" charset="-122"/>
              </a:rPr>
              <a:t>52</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71F290-1882-4B87-727B-CBBFFD20219C}"/>
            </a:ext>
          </a:extLst>
        </p:cNvPr>
        <p:cNvGrpSpPr/>
        <p:nvPr/>
      </p:nvGrpSpPr>
      <p:grpSpPr>
        <a:xfrm>
          <a:off x="0" y="0"/>
          <a:ext cx="0" cy="0"/>
          <a:chOff x="0" y="0"/>
          <a:chExt cx="0" cy="0"/>
        </a:xfrm>
      </p:grpSpPr>
      <p:sp>
        <p:nvSpPr>
          <p:cNvPr id="2051" name="Rectangle 2">
            <a:extLst>
              <a:ext uri="{FF2B5EF4-FFF2-40B4-BE49-F238E27FC236}">
                <a16:creationId xmlns:a16="http://schemas.microsoft.com/office/drawing/2014/main" id="{2120540D-5BB3-EABE-4F3A-DC51576BF657}"/>
              </a:ext>
            </a:extLst>
          </p:cNvPr>
          <p:cNvSpPr>
            <a:spLocks noGrp="1" noChangeArrowheads="1"/>
          </p:cNvSpPr>
          <p:nvPr>
            <p:ph type="title"/>
          </p:nvPr>
        </p:nvSpPr>
        <p:spPr/>
        <p:txBody>
          <a:bodyPr/>
          <a:lstStyle/>
          <a:p>
            <a:pPr eaLnBrk="1" hangingPunct="1"/>
            <a:r>
              <a:rPr lang="en-US" altLang="zh-CN" dirty="0">
                <a:ea typeface="宋体" pitchFamily="2" charset="-122"/>
              </a:rPr>
              <a:t>When T3 is </a:t>
            </a:r>
            <a:r>
              <a:rPr lang="en-US" altLang="zh-CN" dirty="0" err="1">
                <a:ea typeface="宋体" pitchFamily="2" charset="-122"/>
              </a:rPr>
              <a:t>Unschedulable</a:t>
            </a:r>
            <a:endParaRPr lang="en-US" altLang="zh-CN" dirty="0">
              <a:ea typeface="宋体" pitchFamily="2" charset="-122"/>
            </a:endParaRPr>
          </a:p>
        </p:txBody>
      </p:sp>
      <mc:AlternateContent xmlns:mc="http://schemas.openxmlformats.org/markup-compatibility/2006" xmlns:a14="http://schemas.microsoft.com/office/drawing/2010/main">
        <mc:Choice Requires="a14">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ChangeArrowheads="1"/>
              </p:cNvSpPr>
              <p:nvPr>
                <p:ph type="body" sz="half" idx="4294967295"/>
              </p:nvPr>
            </p:nvSpPr>
            <p:spPr>
              <a:xfrm>
                <a:off x="381000" y="734408"/>
                <a:ext cx="8412162" cy="6123592"/>
              </a:xfrm>
            </p:spPr>
            <p:txBody>
              <a:bodyPr>
                <a:normAutofit lnSpcReduction="10000"/>
              </a:bodyPr>
              <a:lstStyle/>
              <a:p>
                <a:pPr eaLnBrk="1" hangingPunct="1"/>
                <a:r>
                  <a:rPr lang="en-US" altLang="zh-CN" dirty="0">
                    <a:latin typeface="Gill Sans Light" charset="0"/>
                    <a:ea typeface="宋体" pitchFamily="2" charset="-122"/>
                  </a:rPr>
                  <a:t>The recursive equation may not converge, i.e., a task’s WCRT may be infinity, e.g., suppose we change T2’s WCET to be 20, then:</a:t>
                </a:r>
                <a:endParaRPr lang="en-GB" altLang="zh-CN" b="0" i="1" dirty="0">
                  <a:latin typeface="Cambria Math" panose="02040503050406030204" pitchFamily="18" charset="0"/>
                  <a:ea typeface="宋体" pitchFamily="2" charset="-122"/>
                </a:endParaRPr>
              </a:p>
              <a:p>
                <a:pPr eaLnBrk="1" hangingPunct="1"/>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b="0" i="1" dirty="0" smtClean="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US" altLang="zh-CN" i="1" dirty="0">
                                <a:latin typeface="Cambria Math" panose="02040503050406030204" pitchFamily="18" charset="0"/>
                                <a:ea typeface="宋体" pitchFamily="2" charset="-122"/>
                              </a:rPr>
                              <m:t>1</m:t>
                            </m:r>
                          </m:sub>
                        </m:sSub>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GB" altLang="zh-CN" b="0" i="1" dirty="0" smtClean="0">
                            <a:latin typeface="Cambria Math" panose="02040503050406030204" pitchFamily="18" charset="0"/>
                            <a:ea typeface="宋体" pitchFamily="2" charset="-122"/>
                          </a:rPr>
                          <m:t>1</m:t>
                        </m:r>
                      </m:sub>
                    </m:sSub>
                    <m:r>
                      <a:rPr lang="en-US" altLang="zh-CN" i="1" dirty="0" smtClean="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𝑇</m:t>
                            </m:r>
                          </m:e>
                          <m:sub>
                            <m:r>
                              <a:rPr lang="en-GB" altLang="zh-CN" b="0" i="1" dirty="0" smtClean="0">
                                <a:latin typeface="Cambria Math" panose="02040503050406030204" pitchFamily="18" charset="0"/>
                                <a:ea typeface="宋体" pitchFamily="2" charset="-122"/>
                              </a:rPr>
                              <m:t>2</m:t>
                            </m:r>
                          </m:sub>
                        </m:sSub>
                      </m:den>
                    </m:f>
                    <m:r>
                      <a:rPr lang="en-GB" altLang="zh-CN" i="1" dirty="0">
                        <a:latin typeface="Cambria Math" panose="02040503050406030204" pitchFamily="18" charset="0"/>
                        <a:ea typeface="宋体" pitchFamily="2" charset="-122"/>
                      </a:rPr>
                      <m:t>⌉</m:t>
                    </m:r>
                    <m:r>
                      <a:rPr lang="en-US" altLang="zh-CN" i="1" dirty="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2</m:t>
                        </m:r>
                      </m:sub>
                    </m:sSub>
                    <m:r>
                      <a:rPr lang="en-US" altLang="zh-CN" i="1" dirty="0" smtClean="0">
                        <a:latin typeface="Cambria Math" panose="02040503050406030204" pitchFamily="18" charset="0"/>
                        <a:ea typeface="宋体" pitchFamily="2" charset="-122"/>
                      </a:rPr>
                      <m:t>=12+⌈</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30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∗10+⌈</m:t>
                    </m:r>
                    <m:f>
                      <m:fPr>
                        <m:ctrlPr>
                          <a:rPr lang="en-US" altLang="zh-CN" i="1" dirty="0">
                            <a:latin typeface="Cambria Math" panose="02040503050406030204" pitchFamily="18" charset="0"/>
                            <a:ea typeface="宋体" pitchFamily="2" charset="-122"/>
                          </a:rPr>
                        </m:ctrlPr>
                      </m:fPr>
                      <m:num>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GB" altLang="zh-CN" i="1" dirty="0">
                                <a:latin typeface="Cambria Math" panose="02040503050406030204" pitchFamily="18" charset="0"/>
                                <a:ea typeface="宋体" pitchFamily="2" charset="-122"/>
                              </a:rPr>
                              <m:t>3</m:t>
                            </m:r>
                          </m:sub>
                        </m:sSub>
                      </m:num>
                      <m:den>
                        <m:r>
                          <a:rPr lang="en-GB" altLang="zh-CN" b="0" i="1" dirty="0" smtClean="0">
                            <a:latin typeface="Cambria Math" panose="02040503050406030204" pitchFamily="18" charset="0"/>
                            <a:ea typeface="宋体" pitchFamily="2" charset="-122"/>
                          </a:rPr>
                          <m:t>40</m:t>
                        </m:r>
                      </m:den>
                    </m:f>
                    <m:r>
                      <a:rPr lang="en-GB" altLang="zh-CN" i="1" dirty="0">
                        <a:latin typeface="Cambria Math" panose="02040503050406030204" pitchFamily="18" charset="0"/>
                        <a:ea typeface="宋体" pitchFamily="2" charset="-122"/>
                      </a:rPr>
                      <m:t>⌉</m:t>
                    </m:r>
                    <m:r>
                      <a:rPr lang="en-US" altLang="zh-CN" i="1" dirty="0" smtClean="0">
                        <a:latin typeface="Cambria Math" panose="02040503050406030204" pitchFamily="18" charset="0"/>
                        <a:ea typeface="宋体" pitchFamily="2" charset="-122"/>
                      </a:rPr>
                      <m:t>∗</m:t>
                    </m:r>
                    <m:r>
                      <a:rPr lang="en-GB" altLang="zh-CN" b="0" i="1" dirty="0" smtClean="0">
                        <a:solidFill>
                          <a:srgbClr val="FF0000"/>
                        </a:solidFill>
                        <a:latin typeface="Cambria Math" panose="02040503050406030204" pitchFamily="18" charset="0"/>
                        <a:ea typeface="宋体" pitchFamily="2" charset="-122"/>
                      </a:rPr>
                      <m:t>2</m:t>
                    </m:r>
                    <m:r>
                      <a:rPr lang="en-US" altLang="zh-CN" i="1" dirty="0" smtClean="0">
                        <a:solidFill>
                          <a:srgbClr val="FF0000"/>
                        </a:solidFill>
                        <a:latin typeface="Cambria Math" panose="02040503050406030204" pitchFamily="18" charset="0"/>
                        <a:ea typeface="宋体" pitchFamily="2" charset="-122"/>
                      </a:rPr>
                      <m:t>0</m:t>
                    </m:r>
                  </m:oMath>
                </a14:m>
                <a:endParaRPr lang="en-US" altLang="zh-CN" dirty="0">
                  <a:ea typeface="宋体" pitchFamily="2" charset="-122"/>
                </a:endParaRPr>
              </a:p>
              <a:p>
                <a:pPr eaLnBrk="1" hangingPunct="1"/>
                <a:r>
                  <a:rPr lang="en-US" altLang="zh-CN" dirty="0">
                    <a:latin typeface="Gill Sans Light" charset="0"/>
                    <a:ea typeface="宋体" pitchFamily="2" charset="-122"/>
                  </a:rPr>
                  <a:t>Solve for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dirty="0">
                            <a:latin typeface="Cambria Math" panose="02040503050406030204" pitchFamily="18" charset="0"/>
                            <a:ea typeface="宋体" pitchFamily="2" charset="-122"/>
                          </a:rPr>
                          <m:t>𝑅</m:t>
                        </m:r>
                      </m:e>
                      <m:sub>
                        <m:r>
                          <a:rPr lang="en-US" altLang="zh-CN"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iteratively, starting with initial value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m:t>
                    </m:r>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𝐶</m:t>
                        </m:r>
                      </m:e>
                      <m:sub>
                        <m:r>
                          <a:rPr lang="en-US" altLang="zh-CN" i="1" dirty="0" smtClean="0">
                            <a:latin typeface="Cambria Math" panose="02040503050406030204" pitchFamily="18" charset="0"/>
                            <a:ea typeface="宋体" pitchFamily="2" charset="-122"/>
                          </a:rPr>
                          <m:t>3</m:t>
                        </m:r>
                      </m:sub>
                    </m:sSub>
                    <m:r>
                      <a:rPr lang="en-US" altLang="zh-CN" i="1" dirty="0" smtClean="0">
                        <a:latin typeface="Cambria Math" panose="02040503050406030204" pitchFamily="18" charset="0"/>
                        <a:ea typeface="宋体" pitchFamily="2" charset="-122"/>
                      </a:rPr>
                      <m:t>=12</m:t>
                    </m:r>
                  </m:oMath>
                </a14:m>
                <a:r>
                  <a:rPr lang="en-US" altLang="zh-CN" dirty="0">
                    <a:ea typeface="宋体" pitchFamily="2" charset="-122"/>
                  </a:rPr>
                  <a:t>:</a:t>
                </a: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US" altLang="zh-CN" sz="2000" i="1" dirty="0">
                        <a:latin typeface="Cambria Math" panose="02040503050406030204" pitchFamily="18" charset="0"/>
                        <a:ea typeface="宋体" pitchFamily="2" charset="-122"/>
                      </a:rPr>
                      <m:t>12/30</m:t>
                    </m:r>
                    <m:r>
                      <a:rPr lang="en-GB" altLang="zh-CN" sz="2000" b="0" i="1" dirty="0" smtClean="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US" altLang="zh-CN" sz="2000" i="1" dirty="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m:t>
                    </m:r>
                    <m:r>
                      <a:rPr lang="en-GB" altLang="zh-CN" sz="2000" b="0" i="1" dirty="0" smtClean="0">
                        <a:latin typeface="Cambria Math" panose="02040503050406030204" pitchFamily="18" charset="0"/>
                        <a:ea typeface="宋体" pitchFamily="2" charset="-122"/>
                      </a:rPr>
                      <m:t>4</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1</a:t>
                </a:r>
                <a:r>
                  <a:rPr lang="en-GB" altLang="zh-CN" sz="2000" dirty="0"/>
                  <a:t>: </a:t>
                </a:r>
                <a14:m>
                  <m:oMath xmlns:m="http://schemas.openxmlformats.org/officeDocument/2006/math">
                    <m:sSub>
                      <m:sSubPr>
                        <m:ctrlPr>
                          <a:rPr lang="en-GB" altLang="zh-CN" sz="2000" i="1" dirty="0">
                            <a:latin typeface="Cambria Math" panose="02040503050406030204" pitchFamily="18" charset="0"/>
                            <a:ea typeface="宋体" pitchFamily="2" charset="-122"/>
                          </a:rPr>
                        </m:ctrlPr>
                      </m:sSubPr>
                      <m:e>
                        <m:r>
                          <a:rPr lang="en-US" altLang="zh-CN" sz="2000" dirty="0">
                            <a:latin typeface="Cambria Math" panose="02040503050406030204" pitchFamily="18" charset="0"/>
                            <a:ea typeface="宋体" pitchFamily="2" charset="-122"/>
                          </a:rPr>
                          <m:t>𝑅</m:t>
                        </m:r>
                      </m:e>
                      <m:sub>
                        <m:r>
                          <a:rPr lang="en-US" altLang="zh-CN" sz="2000" dirty="0">
                            <a:latin typeface="Cambria Math" panose="02040503050406030204" pitchFamily="18" charset="0"/>
                            <a:ea typeface="宋体" pitchFamily="2" charset="-122"/>
                          </a:rPr>
                          <m:t>3</m:t>
                        </m:r>
                      </m:sub>
                    </m:sSub>
                    <m:r>
                      <a:rPr lang="en-US" altLang="zh-CN" sz="2000" dirty="0">
                        <a:latin typeface="Cambria Math" panose="02040503050406030204" pitchFamily="18" charset="0"/>
                        <a:ea typeface="宋体" pitchFamily="2" charset="-122"/>
                      </a:rPr>
                      <m:t>=12+</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∗10+</m:t>
                    </m:r>
                    <m:r>
                      <a:rPr lang="en-GB"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dirty="0">
                        <a:latin typeface="Cambria Math" panose="02040503050406030204" pitchFamily="18" charset="0"/>
                        <a:ea typeface="宋体" pitchFamily="2" charset="-122"/>
                      </a:rPr>
                      <m:t>∗</m:t>
                    </m:r>
                    <m:r>
                      <a:rPr lang="en-GB" altLang="zh-CN" sz="2000" b="0" i="0" dirty="0" smtClean="0">
                        <a:latin typeface="Cambria Math" panose="02040503050406030204" pitchFamily="18" charset="0"/>
                        <a:ea typeface="宋体" pitchFamily="2" charset="-122"/>
                      </a:rPr>
                      <m:t>2</m:t>
                    </m:r>
                    <m:r>
                      <a:rPr lang="en-US" altLang="zh-CN" sz="2000" dirty="0">
                        <a:latin typeface="Cambria Math" panose="02040503050406030204" pitchFamily="18" charset="0"/>
                        <a:ea typeface="宋体" pitchFamily="2" charset="-122"/>
                      </a:rPr>
                      <m:t>0=</m:t>
                    </m:r>
                    <m:r>
                      <a:rPr lang="en-GB" altLang="zh-CN" sz="2000" b="0" i="0" dirty="0" smtClean="0">
                        <a:latin typeface="Cambria Math" panose="02040503050406030204" pitchFamily="18" charset="0"/>
                        <a:ea typeface="宋体" pitchFamily="2" charset="-122"/>
                      </a:rPr>
                      <m:t>7</m:t>
                    </m:r>
                    <m:r>
                      <a:rPr lang="en-US" altLang="zh-CN" sz="2000" dirty="0">
                        <a:latin typeface="Cambria Math" panose="02040503050406030204" pitchFamily="18" charset="0"/>
                        <a:ea typeface="宋体" pitchFamily="2" charset="-122"/>
                      </a:rPr>
                      <m:t>2</m:t>
                    </m:r>
                  </m:oMath>
                </a14:m>
                <a:endParaRPr lang="en-US" altLang="zh-CN" sz="2000" dirty="0">
                  <a:latin typeface="Gill Sans Light" charset="0"/>
                  <a:ea typeface="宋体" pitchFamily="2" charset="-122"/>
                </a:endParaRPr>
              </a:p>
              <a:p>
                <a:pPr lvl="1" eaLnBrk="1" hangingPunct="1"/>
                <a:r>
                  <a:rPr lang="en-GB" altLang="zh-CN" sz="2000" dirty="0">
                    <a:latin typeface="Gill Sans Light" charset="0"/>
                    <a:ea typeface="宋体" pitchFamily="2" charset="-122"/>
                  </a:rPr>
                  <a:t>Iteration 3</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7</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72</m:t>
                    </m:r>
                    <m:r>
                      <a:rPr lang="en-US" altLang="zh-CN" sz="2000" i="1" dirty="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8</m:t>
                    </m:r>
                    <m:r>
                      <a:rPr lang="en-US" altLang="zh-CN" sz="2000" i="1" dirty="0" smtClean="0">
                        <a:latin typeface="Cambria Math" panose="02040503050406030204" pitchFamily="18" charset="0"/>
                        <a:ea typeface="宋体" pitchFamily="2" charset="-122"/>
                      </a:rPr>
                      <m:t>2</m:t>
                    </m:r>
                  </m:oMath>
                </a14:m>
                <a:endParaRPr lang="en-US" altLang="zh-CN" sz="2000" dirty="0">
                  <a:ea typeface="宋体" pitchFamily="2" charset="-122"/>
                </a:endParaRPr>
              </a:p>
              <a:p>
                <a:pPr lvl="1" eaLnBrk="1" hangingPunct="1"/>
                <a:r>
                  <a:rPr lang="en-GB" altLang="zh-CN" sz="2000" dirty="0">
                    <a:latin typeface="Gill Sans Light" charset="0"/>
                    <a:ea typeface="宋体" pitchFamily="2" charset="-122"/>
                  </a:rPr>
                  <a:t>Iteration 4</a:t>
                </a:r>
                <a:r>
                  <a:rPr lang="en-GB" altLang="zh-CN" sz="2000" dirty="0"/>
                  <a:t>: </a:t>
                </a:r>
                <a14:m>
                  <m:oMath xmlns:m="http://schemas.openxmlformats.org/officeDocument/2006/math">
                    <m:sSub>
                      <m:sSubPr>
                        <m:ctrlPr>
                          <a:rPr lang="en-GB" altLang="zh-CN" sz="2000" b="0" i="1" dirty="0" smtClean="0">
                            <a:latin typeface="Cambria Math" panose="02040503050406030204" pitchFamily="18" charset="0"/>
                            <a:ea typeface="宋体" pitchFamily="2" charset="-122"/>
                          </a:rPr>
                        </m:ctrlPr>
                      </m:sSubPr>
                      <m:e>
                        <m:r>
                          <a:rPr lang="en-US" altLang="zh-CN" sz="2000" i="1" dirty="0" smtClean="0">
                            <a:latin typeface="Cambria Math" panose="02040503050406030204" pitchFamily="18" charset="0"/>
                            <a:ea typeface="宋体" pitchFamily="2" charset="-122"/>
                          </a:rPr>
                          <m:t>𝑅</m:t>
                        </m:r>
                      </m:e>
                      <m:sub>
                        <m:r>
                          <a:rPr lang="en-US" altLang="zh-CN" sz="2000" i="1" dirty="0" smtClean="0">
                            <a:latin typeface="Cambria Math" panose="02040503050406030204" pitchFamily="18" charset="0"/>
                            <a:ea typeface="宋体" pitchFamily="2" charset="-122"/>
                          </a:rPr>
                          <m:t>3</m:t>
                        </m:r>
                      </m:sub>
                    </m:sSub>
                    <m:r>
                      <a:rPr lang="en-US" altLang="zh-CN" sz="2000" i="1" dirty="0" smtClean="0">
                        <a:latin typeface="Cambria Math" panose="02040503050406030204" pitchFamily="18" charset="0"/>
                        <a:ea typeface="宋体" pitchFamily="2" charset="-122"/>
                      </a:rPr>
                      <m:t>=12+⌈</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2/30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∗10+⌈</m:t>
                    </m:r>
                    <m:r>
                      <a:rPr lang="en-GB" altLang="zh-CN" sz="2000" b="0" i="1" dirty="0" smtClean="0">
                        <a:latin typeface="Cambria Math" panose="02040503050406030204" pitchFamily="18" charset="0"/>
                        <a:ea typeface="宋体" pitchFamily="2" charset="-122"/>
                      </a:rPr>
                      <m:t>8</m:t>
                    </m:r>
                    <m:r>
                      <a:rPr lang="en-US" altLang="zh-CN" sz="2000" i="1" dirty="0">
                        <a:latin typeface="Cambria Math" panose="02040503050406030204" pitchFamily="18" charset="0"/>
                        <a:ea typeface="宋体" pitchFamily="2" charset="-122"/>
                      </a:rPr>
                      <m:t>2/</m:t>
                    </m:r>
                    <m:r>
                      <a:rPr lang="en-GB" altLang="zh-CN" sz="2000" b="0" i="1" dirty="0" smtClean="0">
                        <a:latin typeface="Cambria Math" panose="02040503050406030204" pitchFamily="18" charset="0"/>
                        <a:ea typeface="宋体" pitchFamily="2" charset="-122"/>
                      </a:rPr>
                      <m:t>4</m:t>
                    </m:r>
                    <m:r>
                      <a:rPr lang="en-US" altLang="zh-CN" sz="2000" i="1" dirty="0">
                        <a:latin typeface="Cambria Math" panose="02040503050406030204" pitchFamily="18" charset="0"/>
                        <a:ea typeface="宋体" pitchFamily="2" charset="-122"/>
                      </a:rPr>
                      <m:t>0</m:t>
                    </m:r>
                    <m:r>
                      <a:rPr lang="en-GB" altLang="zh-CN" sz="2000" i="1" dirty="0">
                        <a:latin typeface="Cambria Math" panose="02040503050406030204" pitchFamily="18" charset="0"/>
                        <a:ea typeface="宋体" pitchFamily="2" charset="-122"/>
                      </a:rPr>
                      <m:t>⌉</m:t>
                    </m:r>
                    <m:r>
                      <a:rPr lang="en-US" altLang="zh-CN" sz="2000" i="1" dirty="0" smtClean="0">
                        <a:latin typeface="Cambria Math" panose="02040503050406030204" pitchFamily="18" charset="0"/>
                        <a:ea typeface="宋体" pitchFamily="2" charset="-122"/>
                      </a:rPr>
                      <m:t>∗</m:t>
                    </m:r>
                    <m:r>
                      <a:rPr lang="en-GB" altLang="zh-CN" sz="2000" b="0" i="1" dirty="0" smtClean="0">
                        <a:latin typeface="Cambria Math" panose="02040503050406030204" pitchFamily="18" charset="0"/>
                        <a:ea typeface="宋体" pitchFamily="2" charset="-122"/>
                      </a:rPr>
                      <m:t>2</m:t>
                    </m:r>
                    <m:r>
                      <a:rPr lang="en-US" altLang="zh-CN" sz="2000" i="1" dirty="0" smtClean="0">
                        <a:latin typeface="Cambria Math" panose="02040503050406030204" pitchFamily="18" charset="0"/>
                        <a:ea typeface="宋体" pitchFamily="2" charset="-122"/>
                      </a:rPr>
                      <m:t>0 =</m:t>
                    </m:r>
                    <m:r>
                      <a:rPr lang="en-GB" altLang="zh-CN" sz="2000" b="0" i="1" dirty="0" smtClean="0">
                        <a:latin typeface="Cambria Math" panose="02040503050406030204" pitchFamily="18" charset="0"/>
                        <a:ea typeface="宋体" pitchFamily="2" charset="-122"/>
                      </a:rPr>
                      <m:t>102</m:t>
                    </m:r>
                  </m:oMath>
                </a14:m>
                <a:endParaRPr lang="en-US" altLang="zh-CN" sz="2000" dirty="0">
                  <a:ea typeface="宋体" pitchFamily="2" charset="-122"/>
                </a:endParaRPr>
              </a:p>
              <a:p>
                <a:pPr lvl="1" eaLnBrk="1" hangingPunct="1"/>
                <a:r>
                  <a:rPr lang="en-US" altLang="zh-CN" sz="2000" dirty="0">
                    <a:ea typeface="宋体" pitchFamily="2" charset="-122"/>
                  </a:rPr>
                  <a:t>…</a:t>
                </a:r>
              </a:p>
              <a:p>
                <a:pPr eaLnBrk="1" hangingPunct="1"/>
                <a:r>
                  <a:rPr lang="en-US" altLang="zh-CN" dirty="0">
                    <a:latin typeface="Gill Sans Light" charset="0"/>
                    <a:ea typeface="宋体" pitchFamily="2" charset="-122"/>
                  </a:rPr>
                  <a:t>Hence</a:t>
                </a:r>
                <a:r>
                  <a:rPr lang="en-US" altLang="zh-CN" sz="2200" dirty="0">
                    <a:ea typeface="宋体" pitchFamily="2" charset="-122"/>
                  </a:rPr>
                  <a:t> </a:t>
                </a:r>
                <a14:m>
                  <m:oMath xmlns:m="http://schemas.openxmlformats.org/officeDocument/2006/math">
                    <m:sSub>
                      <m:sSubPr>
                        <m:ctrlPr>
                          <a:rPr lang="en-GB" altLang="zh-CN" sz="2200" b="0" i="1" dirty="0" smtClean="0">
                            <a:latin typeface="Cambria Math" panose="02040503050406030204" pitchFamily="18" charset="0"/>
                            <a:ea typeface="宋体" pitchFamily="2" charset="-122"/>
                          </a:rPr>
                        </m:ctrlPr>
                      </m:sSubPr>
                      <m:e>
                        <m:r>
                          <a:rPr lang="en-US" altLang="zh-CN" sz="2200" i="1" dirty="0" smtClean="0">
                            <a:latin typeface="Cambria Math" panose="02040503050406030204" pitchFamily="18" charset="0"/>
                            <a:ea typeface="宋体" pitchFamily="2" charset="-122"/>
                          </a:rPr>
                          <m:t>𝑅</m:t>
                        </m:r>
                      </m:e>
                      <m:sub>
                        <m:r>
                          <a:rPr lang="en-US" altLang="zh-CN" sz="2200" i="1" dirty="0" smtClean="0">
                            <a:latin typeface="Cambria Math" panose="02040503050406030204" pitchFamily="18" charset="0"/>
                            <a:ea typeface="宋体" pitchFamily="2" charset="-122"/>
                          </a:rPr>
                          <m:t>3</m:t>
                        </m:r>
                      </m:sub>
                    </m:sSub>
                    <m:r>
                      <a:rPr lang="en-GB" altLang="zh-CN" sz="2200" b="0" i="1" dirty="0" smtClean="0">
                        <a:latin typeface="Cambria Math" panose="02040503050406030204" pitchFamily="18" charset="0"/>
                        <a:ea typeface="宋体" pitchFamily="2" charset="-122"/>
                      </a:rPr>
                      <m:t>→∞</m:t>
                    </m:r>
                  </m:oMath>
                </a14:m>
                <a:r>
                  <a:rPr lang="en-US" altLang="zh-CN" sz="2200" dirty="0">
                    <a:ea typeface="宋体" pitchFamily="2" charset="-122"/>
                  </a:rPr>
                  <a:t>. </a:t>
                </a:r>
                <a:r>
                  <a:rPr lang="en-US" altLang="zh-CN" dirty="0">
                    <a:latin typeface="Gill Sans Light" charset="0"/>
                    <a:ea typeface="宋体" pitchFamily="2" charset="-122"/>
                  </a:rPr>
                  <a:t>This means that T3’s first job never finishes execution due to interferences by higher priority tasks, hence T3 is </a:t>
                </a:r>
                <a:r>
                  <a:rPr lang="en-US" altLang="zh-CN" dirty="0" err="1">
                    <a:latin typeface="Gill Sans Light" charset="0"/>
                    <a:ea typeface="宋体" pitchFamily="2" charset="-122"/>
                  </a:rPr>
                  <a:t>unschedulable</a:t>
                </a:r>
                <a:endParaRPr lang="en-US" altLang="zh-CN" dirty="0">
                  <a:latin typeface="Gill Sans Light" charset="0"/>
                  <a:ea typeface="宋体" pitchFamily="2" charset="-122"/>
                </a:endParaRPr>
              </a:p>
              <a:p>
                <a:pPr eaLnBrk="1" hangingPunct="1"/>
                <a:r>
                  <a:rPr lang="en-US" altLang="zh-CN" dirty="0">
                    <a:latin typeface="Gill Sans Light" charset="0"/>
                    <a:ea typeface="宋体" pitchFamily="2" charset="-122"/>
                  </a:rPr>
                  <a:t>It is also possible for T3 to be </a:t>
                </a:r>
                <a:r>
                  <a:rPr lang="en-US" altLang="zh-CN" dirty="0" err="1">
                    <a:latin typeface="Gill Sans Light" charset="0"/>
                    <a:ea typeface="宋体" pitchFamily="2" charset="-122"/>
                  </a:rPr>
                  <a:t>unschedulable</a:t>
                </a:r>
                <a:r>
                  <a:rPr lang="en-US" altLang="zh-CN" dirty="0">
                    <a:latin typeface="Gill Sans Light" charset="0"/>
                    <a:ea typeface="宋体" pitchFamily="2" charset="-122"/>
                  </a:rPr>
                  <a:t> if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US" altLang="zh-CN" i="1" dirty="0" smtClean="0">
                            <a:latin typeface="Cambria Math" panose="02040503050406030204" pitchFamily="18" charset="0"/>
                            <a:ea typeface="宋体" pitchFamily="2" charset="-122"/>
                          </a:rPr>
                          <m:t>𝑅</m:t>
                        </m:r>
                      </m:e>
                      <m:sub>
                        <m:r>
                          <a:rPr lang="en-US" altLang="zh-CN" i="1" dirty="0" smtClean="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converges but it exceeds its deadline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oMath>
                </a14:m>
                <a:r>
                  <a:rPr lang="en-US" altLang="zh-CN" dirty="0">
                    <a:latin typeface="Gill Sans Light" charset="0"/>
                    <a:ea typeface="宋体" pitchFamily="2" charset="-122"/>
                  </a:rPr>
                  <a:t>, e.g., if we set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US" altLang="zh-CN" i="1" dirty="0">
                            <a:latin typeface="Cambria Math" panose="02040503050406030204" pitchFamily="18" charset="0"/>
                            <a:ea typeface="宋体" pitchFamily="2" charset="-122"/>
                          </a:rPr>
                          <m:t>3</m:t>
                        </m:r>
                      </m:sub>
                    </m:sSub>
                    <m:r>
                      <a:rPr lang="en-GB" altLang="zh-CN" b="0" i="1" dirty="0" smtClean="0">
                        <a:latin typeface="Cambria Math" panose="02040503050406030204" pitchFamily="18" charset="0"/>
                        <a:ea typeface="宋体" pitchFamily="2" charset="-122"/>
                      </a:rPr>
                      <m:t>=50</m:t>
                    </m:r>
                  </m:oMath>
                </a14:m>
                <a:r>
                  <a:rPr lang="en-US" altLang="zh-CN" dirty="0">
                    <a:latin typeface="Gill Sans Light" charset="0"/>
                    <a:ea typeface="宋体" pitchFamily="2" charset="-122"/>
                  </a:rPr>
                  <a:t>, then </a:t>
                </a:r>
                <a14:m>
                  <m:oMath xmlns:m="http://schemas.openxmlformats.org/officeDocument/2006/math">
                    <m:sSub>
                      <m:sSubPr>
                        <m:ctrlPr>
                          <a:rPr lang="en-GB" altLang="zh-CN" i="1" dirty="0">
                            <a:latin typeface="Cambria Math" panose="02040503050406030204" pitchFamily="18" charset="0"/>
                            <a:ea typeface="宋体" pitchFamily="2" charset="-122"/>
                          </a:rPr>
                        </m:ctrlPr>
                      </m:sSubPr>
                      <m:e>
                        <m:r>
                          <a:rPr lang="en-US" altLang="zh-CN" i="1" dirty="0">
                            <a:latin typeface="Cambria Math" panose="02040503050406030204" pitchFamily="18" charset="0"/>
                            <a:ea typeface="宋体" pitchFamily="2" charset="-122"/>
                          </a:rPr>
                          <m:t>𝑅</m:t>
                        </m:r>
                      </m:e>
                      <m:sub>
                        <m:r>
                          <a:rPr lang="en-US" altLang="zh-CN" i="1" dirty="0">
                            <a:latin typeface="Cambria Math" panose="02040503050406030204" pitchFamily="18" charset="0"/>
                            <a:ea typeface="宋体" pitchFamily="2" charset="-122"/>
                          </a:rPr>
                          <m:t>3</m:t>
                        </m:r>
                      </m:sub>
                    </m:sSub>
                    <m:r>
                      <a:rPr lang="en-US" altLang="zh-CN" i="1" dirty="0">
                        <a:latin typeface="Cambria Math" panose="02040503050406030204" pitchFamily="18" charset="0"/>
                        <a:ea typeface="宋体" pitchFamily="2" charset="-122"/>
                      </a:rPr>
                      <m:t>=</m:t>
                    </m:r>
                    <m:r>
                      <a:rPr lang="en-GB" altLang="zh-CN" i="1" dirty="0">
                        <a:latin typeface="Cambria Math" panose="02040503050406030204" pitchFamily="18" charset="0"/>
                        <a:ea typeface="宋体" pitchFamily="2" charset="-122"/>
                      </a:rPr>
                      <m:t>52</m:t>
                    </m:r>
                    <m:r>
                      <a:rPr lang="en-US" altLang="zh-CN" b="0" i="1" dirty="0" smtClean="0">
                        <a:latin typeface="Cambria Math" panose="02040503050406030204" pitchFamily="18" charset="0"/>
                        <a:ea typeface="宋体" pitchFamily="2" charset="-122"/>
                      </a:rPr>
                      <m:t> </m:t>
                    </m:r>
                    <m:r>
                      <a:rPr lang="en-GB" altLang="zh-CN" b="0" i="1" dirty="0" smtClean="0">
                        <a:latin typeface="Cambria Math" panose="02040503050406030204" pitchFamily="18" charset="0"/>
                        <a:ea typeface="宋体" pitchFamily="2" charset="-122"/>
                      </a:rPr>
                      <m:t>&gt;</m:t>
                    </m:r>
                    <m:r>
                      <a:rPr lang="en-US" altLang="zh-CN" b="0" i="1" dirty="0" smtClean="0">
                        <a:latin typeface="Cambria Math" panose="02040503050406030204" pitchFamily="18" charset="0"/>
                        <a:ea typeface="宋体" pitchFamily="2" charset="-122"/>
                      </a:rPr>
                      <m:t> </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𝐷</m:t>
                        </m:r>
                      </m:e>
                      <m:sub>
                        <m:r>
                          <a:rPr lang="en-GB" altLang="zh-CN" i="1" dirty="0">
                            <a:latin typeface="Cambria Math" panose="02040503050406030204" pitchFamily="18" charset="0"/>
                            <a:ea typeface="宋体" pitchFamily="2" charset="-122"/>
                          </a:rPr>
                          <m:t>3</m:t>
                        </m:r>
                      </m:sub>
                    </m:sSub>
                    <m:r>
                      <a:rPr lang="en-GB" altLang="zh-CN" i="1" dirty="0">
                        <a:latin typeface="Cambria Math" panose="02040503050406030204" pitchFamily="18" charset="0"/>
                        <a:ea typeface="宋体" pitchFamily="2" charset="-122"/>
                      </a:rPr>
                      <m:t>=5</m:t>
                    </m:r>
                    <m:r>
                      <a:rPr lang="en-GB" altLang="zh-CN" b="0" i="1" dirty="0" smtClean="0">
                        <a:latin typeface="Cambria Math" panose="02040503050406030204" pitchFamily="18" charset="0"/>
                        <a:ea typeface="宋体" pitchFamily="2" charset="-122"/>
                      </a:rPr>
                      <m:t>0</m:t>
                    </m:r>
                  </m:oMath>
                </a14:m>
                <a:r>
                  <a:rPr lang="en-US" altLang="zh-CN" dirty="0">
                    <a:latin typeface="Gill Sans Light" charset="0"/>
                    <a:ea typeface="宋体" pitchFamily="2" charset="-122"/>
                  </a:rPr>
                  <a:t> (another job of T3 is released at time 50, but RTA for the current job is not affected by the newly-released job.)</a:t>
                </a:r>
              </a:p>
            </p:txBody>
          </p:sp>
        </mc:Choice>
        <mc:Fallback xmlns="">
          <p:sp>
            <p:nvSpPr>
              <p:cNvPr id="2052" name="Rectangle 3" descr="Rectangle: Click to edit Master text styles&#10;Second level&#10;Third level&#10;Fourth level&#10;Fifth level">
                <a:extLst>
                  <a:ext uri="{FF2B5EF4-FFF2-40B4-BE49-F238E27FC236}">
                    <a16:creationId xmlns:a16="http://schemas.microsoft.com/office/drawing/2014/main" id="{00A677B2-100F-B086-3D21-961015E713E7}"/>
                  </a:ext>
                </a:extLst>
              </p:cNvPr>
              <p:cNvSpPr>
                <a:spLocks noGrp="1" noRot="1" noChangeAspect="1" noMove="1" noResize="1" noEditPoints="1" noAdjustHandles="1" noChangeArrowheads="1" noChangeShapeType="1" noTextEdit="1"/>
              </p:cNvSpPr>
              <p:nvPr>
                <p:ph type="body" sz="half" idx="4294967295"/>
              </p:nvPr>
            </p:nvSpPr>
            <p:spPr>
              <a:xfrm>
                <a:off x="381000" y="734408"/>
                <a:ext cx="8412162" cy="6123592"/>
              </a:xfrm>
              <a:blipFill>
                <a:blip r:embed="rId3"/>
                <a:stretch>
                  <a:fillRect l="-1378" t="-2289" r="-1668"/>
                </a:stretch>
              </a:blipFill>
            </p:spPr>
            <p:txBody>
              <a:bodyPr/>
              <a:lstStyle/>
              <a:p>
                <a:r>
                  <a:rPr lang="en-SE">
                    <a:noFill/>
                  </a:rPr>
                  <a:t> </a:t>
                </a:r>
              </a:p>
            </p:txBody>
          </p:sp>
        </mc:Fallback>
      </mc:AlternateContent>
      <p:graphicFrame>
        <p:nvGraphicFramePr>
          <p:cNvPr id="2" name="Group 36">
            <a:extLst>
              <a:ext uri="{FF2B5EF4-FFF2-40B4-BE49-F238E27FC236}">
                <a16:creationId xmlns:a16="http://schemas.microsoft.com/office/drawing/2014/main" id="{4FFFDFDF-80E4-BB0A-941E-C83F26FAB7C6}"/>
              </a:ext>
            </a:extLst>
          </p:cNvPr>
          <p:cNvGraphicFramePr>
            <a:graphicFrameLocks/>
          </p:cNvGraphicFramePr>
          <p:nvPr>
            <p:extLst>
              <p:ext uri="{D42A27DB-BD31-4B8C-83A1-F6EECF244321}">
                <p14:modId xmlns:p14="http://schemas.microsoft.com/office/powerpoint/2010/main" val="2380993433"/>
              </p:ext>
            </p:extLst>
          </p:nvPr>
        </p:nvGraphicFramePr>
        <p:xfrm>
          <a:off x="8793162" y="1014904"/>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20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52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
        <p:nvSpPr>
          <p:cNvPr id="7" name="Text Box 149">
            <a:extLst>
              <a:ext uri="{FF2B5EF4-FFF2-40B4-BE49-F238E27FC236}">
                <a16:creationId xmlns:a16="http://schemas.microsoft.com/office/drawing/2014/main" id="{1B6702EF-68E4-7979-0C0F-40B02288ED84}"/>
              </a:ext>
            </a:extLst>
          </p:cNvPr>
          <p:cNvSpPr txBox="1">
            <a:spLocks noChangeArrowheads="1"/>
          </p:cNvSpPr>
          <p:nvPr/>
        </p:nvSpPr>
        <p:spPr bwMode="auto">
          <a:xfrm>
            <a:off x="1671639" y="3308350"/>
            <a:ext cx="325730" cy="369332"/>
          </a:xfrm>
          <a:prstGeom prst="rect">
            <a:avLst/>
          </a:prstGeom>
          <a:noFill/>
          <a:ln w="9525">
            <a:noFill/>
            <a:miter lim="800000"/>
            <a:headEnd/>
            <a:tailEnd/>
          </a:ln>
        </p:spPr>
        <p:txBody>
          <a:bodyPr wrap="none">
            <a:spAutoFit/>
          </a:bodyPr>
          <a:lstStyle/>
          <a:p>
            <a:r>
              <a:rPr lang="en-US" altLang="zh-CN">
                <a:solidFill>
                  <a:srgbClr val="000000"/>
                </a:solidFill>
                <a:ea typeface="宋体" pitchFamily="2" charset="-122"/>
              </a:rPr>
              <a:t>0</a:t>
            </a:r>
          </a:p>
        </p:txBody>
      </p:sp>
      <p:graphicFrame>
        <p:nvGraphicFramePr>
          <p:cNvPr id="5" name="Group 36">
            <a:extLst>
              <a:ext uri="{FF2B5EF4-FFF2-40B4-BE49-F238E27FC236}">
                <a16:creationId xmlns:a16="http://schemas.microsoft.com/office/drawing/2014/main" id="{A8BFB895-9D7A-3DDE-21E1-4E66BED99607}"/>
              </a:ext>
            </a:extLst>
          </p:cNvPr>
          <p:cNvGraphicFramePr>
            <a:graphicFrameLocks/>
          </p:cNvGraphicFramePr>
          <p:nvPr>
            <p:extLst>
              <p:ext uri="{D42A27DB-BD31-4B8C-83A1-F6EECF244321}">
                <p14:modId xmlns:p14="http://schemas.microsoft.com/office/powerpoint/2010/main" val="2300233470"/>
              </p:ext>
            </p:extLst>
          </p:nvPr>
        </p:nvGraphicFramePr>
        <p:xfrm>
          <a:off x="8793162" y="4572000"/>
          <a:ext cx="3282380" cy="1638300"/>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gridCol w="821308">
                  <a:extLst>
                    <a:ext uri="{9D8B030D-6E8A-4147-A177-3AD203B41FA5}">
                      <a16:colId xmlns:a16="http://schemas.microsoft.com/office/drawing/2014/main" val="20004"/>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err="1">
                          <a:ln>
                            <a:noFill/>
                          </a:ln>
                          <a:solidFill>
                            <a:srgbClr val="000000"/>
                          </a:solidFill>
                          <a:effectLst/>
                          <a:latin typeface="Tahoma" pitchFamily="34" charset="0"/>
                          <a:ea typeface="宋体" charset="-122"/>
                        </a:rPr>
                        <a:t>Prio</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30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H</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40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chemeClr val="tx1"/>
                          </a:solidFill>
                          <a:effectLst/>
                          <a:latin typeface="Tahoma" pitchFamily="34" charset="0"/>
                          <a:ea typeface="宋体" charset="-122"/>
                        </a:rPr>
                        <a:t>10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M</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T3</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FF0000"/>
                          </a:solidFill>
                          <a:effectLst/>
                          <a:latin typeface="Tahoma" pitchFamily="34" charset="0"/>
                          <a:ea typeface="宋体" charset="-122"/>
                        </a:rPr>
                        <a:t>50</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12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L</a:t>
                      </a:r>
                    </a:p>
                  </a:txBody>
                  <a:tcPr marL="171569" marR="171569"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81379853"/>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4754" name="Title 1"/>
              <p:cNvSpPr>
                <a:spLocks noGrp="1"/>
              </p:cNvSpPr>
              <p:nvPr>
                <p:ph type="title"/>
              </p:nvPr>
            </p:nvSpPr>
            <p:spPr/>
            <p:txBody>
              <a:bodyPr/>
              <a:lstStyle/>
              <a:p>
                <a:r>
                  <a:rPr lang="en-US" altLang="zh-CN" dirty="0">
                    <a:ea typeface="宋体" pitchFamily="2" charset="-122"/>
                  </a:rPr>
                  <a:t>DM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zh-CN" altLang="en-US" dirty="0">
                  <a:ea typeface="宋体" pitchFamily="2" charset="-122"/>
                </a:endParaRPr>
              </a:p>
            </p:txBody>
          </p:sp>
        </mc:Choice>
        <mc:Fallback xmlns="">
          <p:sp>
            <p:nvSpPr>
              <p:cNvPr id="74754" name="Title 1"/>
              <p:cNvSpPr>
                <a:spLocks noGrp="1" noRot="1" noChangeAspect="1" noMove="1" noResize="1" noEditPoints="1" noAdjustHandles="1" noChangeArrowheads="1" noChangeShapeType="1" noTextEdit="1"/>
              </p:cNvSpPr>
              <p:nvPr>
                <p:ph type="title"/>
              </p:nvPr>
            </p:nvSpPr>
            <p:spPr>
              <a:blipFill>
                <a:blip r:embed="rId3"/>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4755" name="Content Placeholder 2" descr="Rectangle: Click to edit Master text styles&#10;Second level&#10;Third level&#10;Fourth level&#10;Fifth level"/>
              <p:cNvSpPr>
                <a:spLocks noGrp="1"/>
              </p:cNvSpPr>
              <p:nvPr>
                <p:ph idx="1"/>
              </p:nvPr>
            </p:nvSpPr>
            <p:spPr>
              <a:xfrm>
                <a:off x="736600" y="768080"/>
                <a:ext cx="10845800" cy="4337320"/>
              </a:xfrm>
            </p:spPr>
            <p:txBody>
              <a:bodyPr>
                <a:normAutofit/>
              </a:bodyPr>
              <a:lstStyle/>
              <a:p>
                <a:r>
                  <a:rPr lang="en-US" altLang="zh-CN" sz="2800" dirty="0">
                    <a:ea typeface="宋体" pitchFamily="2" charset="-122"/>
                  </a:rPr>
                  <a:t>Deadline monotonic (Fixed Priority):</a:t>
                </a:r>
              </a:p>
              <a:p>
                <a:pPr lvl="1"/>
                <a:r>
                  <a:rPr lang="en-US" altLang="zh-CN" sz="2400" dirty="0">
                    <a:ea typeface="宋体" pitchFamily="2" charset="-122"/>
                  </a:rPr>
                  <a:t>A task with smaller </a:t>
                </a:r>
                <a:r>
                  <a:rPr lang="en-US" altLang="zh-CN" sz="2400" dirty="0">
                    <a:solidFill>
                      <a:srgbClr val="C00000"/>
                    </a:solidFill>
                    <a:ea typeface="宋体" pitchFamily="2" charset="-122"/>
                  </a:rPr>
                  <a:t>relative</a:t>
                </a:r>
                <a:r>
                  <a:rPr lang="en-US" altLang="zh-CN" sz="2400" dirty="0">
                    <a:ea typeface="宋体" pitchFamily="2" charset="-122"/>
                  </a:rPr>
                  <a:t> deadline gets higher priority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𝑃</m:t>
                        </m:r>
                      </m:e>
                      <m:sub>
                        <m:r>
                          <a:rPr lang="en-GB" altLang="zh-CN" sz="2400" b="0" i="1" smtClean="0">
                            <a:latin typeface="Cambria Math" panose="02040503050406030204" pitchFamily="18" charset="0"/>
                            <a:ea typeface="宋体" pitchFamily="2" charset="-122"/>
                          </a:rPr>
                          <m:t>𝑖</m:t>
                        </m:r>
                      </m:sub>
                    </m:sSub>
                    <m:r>
                      <a:rPr lang="en-GB" altLang="zh-CN" sz="2400" b="0" i="1" smtClean="0">
                        <a:latin typeface="Cambria Math" panose="02040503050406030204" pitchFamily="18" charset="0"/>
                        <a:ea typeface="宋体" pitchFamily="2" charset="-122"/>
                      </a:rPr>
                      <m:t>∝1/</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𝑖</m:t>
                        </m:r>
                      </m:sub>
                    </m:sSub>
                  </m:oMath>
                </a14:m>
                <a:endParaRPr lang="en-US" altLang="zh-CN" sz="2400" dirty="0">
                  <a:ea typeface="宋体" pitchFamily="2" charset="-122"/>
                </a:endParaRPr>
              </a:p>
              <a:p>
                <a:pPr lvl="1"/>
                <a:r>
                  <a:rPr lang="en-US" altLang="zh-CN" dirty="0">
                    <a:ea typeface="宋体" pitchFamily="2" charset="-122"/>
                  </a:rPr>
                  <a:t>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 DM is the optimal priority assignment</a:t>
                </a:r>
              </a:p>
              <a:p>
                <a:pPr lvl="1"/>
                <a:r>
                  <a:rPr lang="en-GB" altLang="zh-CN" dirty="0"/>
                  <a:t>No Utilization Bound test for RM or DM, for tasksets with </a:t>
                </a:r>
                <a:r>
                  <a:rPr lang="en-US" altLang="zh-CN" dirty="0">
                    <a:ea typeface="宋体" pitchFamily="2" charset="-122"/>
                  </a:rPr>
                  <a:t>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r>
                  <a:rPr lang="en-GB" altLang="zh-CN" dirty="0"/>
                  <a:t>; must use Response Time Analysis (RTA)</a:t>
                </a:r>
              </a:p>
              <a:p>
                <a:pPr lvl="1"/>
                <a:r>
                  <a:rPr lang="en-GB" altLang="zh-CN" sz="2400" dirty="0">
                    <a:ea typeface="宋体" pitchFamily="2" charset="-122"/>
                  </a:rPr>
                  <a:t>Consider a taskset with two tasks both with </a:t>
                </a:r>
                <a14:m>
                  <m:oMath xmlns:m="http://schemas.openxmlformats.org/officeDocument/2006/math">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𝐶</m:t>
                        </m:r>
                      </m:e>
                      <m:sub>
                        <m:r>
                          <a:rPr lang="en-GB" altLang="zh-CN" sz="240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sSub>
                      <m:sSubPr>
                        <m:ctrlPr>
                          <a:rPr lang="en-GB" altLang="zh-CN" sz="2400" i="1" dirty="0">
                            <a:latin typeface="Cambria Math" panose="02040503050406030204" pitchFamily="18" charset="0"/>
                            <a:ea typeface="宋体" pitchFamily="2" charset="-122"/>
                          </a:rPr>
                        </m:ctrlPr>
                      </m:sSubPr>
                      <m:e>
                        <m:r>
                          <a:rPr lang="en-GB" altLang="zh-CN" sz="2400" i="1" dirty="0">
                            <a:latin typeface="Cambria Math" panose="02040503050406030204" pitchFamily="18" charset="0"/>
                            <a:ea typeface="宋体" pitchFamily="2" charset="-122"/>
                          </a:rPr>
                          <m:t>𝑇</m:t>
                        </m:r>
                      </m:e>
                      <m:sub>
                        <m:r>
                          <a:rPr lang="en-GB" altLang="zh-CN" sz="2400" i="1" dirty="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 </m:t>
                    </m:r>
                    <m:sSub>
                      <m:sSubPr>
                        <m:ctrlPr>
                          <a:rPr lang="en-GB" altLang="zh-CN" sz="2400" b="0" i="1" dirty="0" smtClean="0">
                            <a:latin typeface="Cambria Math" panose="02040503050406030204" pitchFamily="18" charset="0"/>
                            <a:ea typeface="宋体" pitchFamily="2" charset="-122"/>
                          </a:rPr>
                        </m:ctrlPr>
                      </m:sSubPr>
                      <m:e>
                        <m:r>
                          <a:rPr lang="en-GB" altLang="zh-CN" sz="2400" b="0" i="1" dirty="0" smtClean="0">
                            <a:latin typeface="Cambria Math" panose="02040503050406030204" pitchFamily="18" charset="0"/>
                            <a:ea typeface="宋体" pitchFamily="2" charset="-122"/>
                          </a:rPr>
                          <m:t>𝐷</m:t>
                        </m:r>
                      </m:e>
                      <m:sub>
                        <m:r>
                          <a:rPr lang="en-GB" altLang="zh-CN" sz="2400" b="0" i="1" dirty="0" smtClean="0">
                            <a:latin typeface="Cambria Math" panose="02040503050406030204" pitchFamily="18" charset="0"/>
                            <a:ea typeface="宋体" pitchFamily="2" charset="-122"/>
                          </a:rPr>
                          <m:t>𝑖</m:t>
                        </m:r>
                      </m:sub>
                    </m:sSub>
                    <m:r>
                      <a:rPr lang="en-GB" altLang="zh-CN" sz="2400" b="0" i="1" dirty="0" smtClean="0">
                        <a:latin typeface="Cambria Math" panose="02040503050406030204" pitchFamily="18" charset="0"/>
                        <a:ea typeface="宋体" pitchFamily="2" charset="-122"/>
                      </a:rPr>
                      <m:t>)</m:t>
                    </m:r>
                    <m:r>
                      <a:rPr lang="en-GB" altLang="zh-CN" sz="2400" i="1" dirty="0" smtClean="0">
                        <a:latin typeface="Cambria Math" panose="02040503050406030204" pitchFamily="18" charset="0"/>
                        <a:ea typeface="宋体" pitchFamily="2" charset="-122"/>
                      </a:rPr>
                      <m:t>=</m:t>
                    </m:r>
                    <m:r>
                      <a:rPr lang="en-GB" altLang="zh-CN" sz="2400" b="0" i="1" dirty="0" smtClean="0">
                        <a:latin typeface="Cambria Math" panose="02040503050406030204" pitchFamily="18" charset="0"/>
                        <a:ea typeface="宋体" pitchFamily="2" charset="-122"/>
                      </a:rPr>
                      <m:t>(1, 2, 1)</m:t>
                    </m:r>
                  </m:oMath>
                </a14:m>
                <a:r>
                  <a:rPr lang="en-GB" altLang="zh-CN" sz="2400" dirty="0">
                    <a:ea typeface="宋体" pitchFamily="2" charset="-122"/>
                  </a:rPr>
                  <a:t>. Using RTA, assuming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𝜏</m:t>
                        </m:r>
                      </m:e>
                      <m:sub>
                        <m:r>
                          <a:rPr lang="en-GB" altLang="zh-CN" sz="2400" b="0" i="1" smtClean="0">
                            <a:latin typeface="Cambria Math" panose="02040503050406030204" pitchFamily="18" charset="0"/>
                            <a:ea typeface="宋体" pitchFamily="2" charset="-122"/>
                          </a:rPr>
                          <m:t>1</m:t>
                        </m:r>
                      </m:sub>
                    </m:sSub>
                  </m:oMath>
                </a14:m>
                <a:r>
                  <a:rPr lang="en-GB" altLang="zh-CN" sz="2400" dirty="0">
                    <a:ea typeface="宋体" pitchFamily="2" charset="-122"/>
                  </a:rPr>
                  <a:t> has higher priority (since task periods are equal, we can assign either task higher priority), we can determine </a:t>
                </a:r>
                <a14:m>
                  <m:oMath xmlns:m="http://schemas.openxmlformats.org/officeDocument/2006/math">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1</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m:t>
                    </m:r>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𝐷</m:t>
                        </m:r>
                      </m:e>
                      <m:sub>
                        <m:r>
                          <a:rPr lang="en-GB" altLang="zh-CN" sz="2400" i="1">
                            <a:latin typeface="Cambria Math" panose="02040503050406030204" pitchFamily="18" charset="0"/>
                            <a:ea typeface="宋体" pitchFamily="2" charset="-122"/>
                          </a:rPr>
                          <m:t>2</m:t>
                        </m:r>
                      </m:sub>
                    </m:sSub>
                    <m:r>
                      <a:rPr lang="en-GB" altLang="zh-CN" sz="2400" i="1">
                        <a:latin typeface="Cambria Math" panose="02040503050406030204" pitchFamily="18" charset="0"/>
                        <a:ea typeface="宋体" pitchFamily="2" charset="-122"/>
                      </a:rPr>
                      <m:t>=1</m:t>
                    </m:r>
                    <m:r>
                      <a:rPr lang="en-GB" altLang="zh-CN" sz="2400" b="0" i="1" smtClean="0">
                        <a:latin typeface="Cambria Math" panose="02040503050406030204" pitchFamily="18" charset="0"/>
                        <a:ea typeface="宋体" pitchFamily="2" charset="-122"/>
                      </a:rPr>
                      <m:t>, </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𝑅</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=2&gt;</m:t>
                    </m:r>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𝐷</m:t>
                        </m:r>
                      </m:e>
                      <m:sub>
                        <m:r>
                          <a:rPr lang="en-GB" altLang="zh-CN" sz="2400" b="0" i="1" smtClean="0">
                            <a:latin typeface="Cambria Math" panose="02040503050406030204" pitchFamily="18" charset="0"/>
                            <a:ea typeface="宋体" pitchFamily="2" charset="-122"/>
                          </a:rPr>
                          <m:t>2</m:t>
                        </m:r>
                      </m:sub>
                    </m:sSub>
                    <m:r>
                      <a:rPr lang="en-GB" altLang="zh-CN" sz="2400" b="0" i="1" smtClean="0">
                        <a:latin typeface="Cambria Math" panose="02040503050406030204" pitchFamily="18" charset="0"/>
                        <a:ea typeface="宋体" pitchFamily="2" charset="-122"/>
                      </a:rPr>
                      <m:t>=1</m:t>
                    </m:r>
                  </m:oMath>
                </a14:m>
                <a:r>
                  <a:rPr lang="en-GB" altLang="zh-CN" sz="2400" dirty="0">
                    <a:ea typeface="宋体" pitchFamily="2" charset="-122"/>
                  </a:rPr>
                  <a:t>, hence it is </a:t>
                </a:r>
                <a:r>
                  <a:rPr lang="en-GB" altLang="zh-CN" sz="2400" dirty="0" err="1">
                    <a:ea typeface="宋体" pitchFamily="2" charset="-122"/>
                  </a:rPr>
                  <a:t>unschedulable</a:t>
                </a:r>
                <a:endParaRPr lang="en-GB" altLang="zh-CN" sz="2400" dirty="0">
                  <a:ea typeface="宋体" pitchFamily="2" charset="-122"/>
                </a:endParaRPr>
              </a:p>
              <a:p>
                <a:pPr lvl="1"/>
                <a:endParaRPr lang="en-GB" altLang="zh-CN" sz="2400" dirty="0">
                  <a:ea typeface="宋体" pitchFamily="2" charset="-122"/>
                </a:endParaRPr>
              </a:p>
            </p:txBody>
          </p:sp>
        </mc:Choice>
        <mc:Fallback xmlns="">
          <p:sp>
            <p:nvSpPr>
              <p:cNvPr id="74755" name="Content Placeholder 2" descr="Rectangle: Click to edit Master text styles&#10;Second level&#10;Third level&#10;Fourth level&#10;Fifth level"/>
              <p:cNvSpPr>
                <a:spLocks noGrp="1" noRot="1" noChangeAspect="1" noMove="1" noResize="1" noEditPoints="1" noAdjustHandles="1" noChangeArrowheads="1" noChangeShapeType="1" noTextEdit="1"/>
              </p:cNvSpPr>
              <p:nvPr>
                <p:ph idx="1"/>
              </p:nvPr>
            </p:nvSpPr>
            <p:spPr>
              <a:xfrm>
                <a:off x="736600" y="768080"/>
                <a:ext cx="10845800" cy="4337320"/>
              </a:xfrm>
              <a:blipFill>
                <a:blip r:embed="rId4"/>
                <a:stretch>
                  <a:fillRect l="-1293" t="-3230"/>
                </a:stretch>
              </a:blipFill>
            </p:spPr>
            <p:txBody>
              <a:bodyPr/>
              <a:lstStyle/>
              <a:p>
                <a:r>
                  <a:rPr lang="en-SE">
                    <a:noFill/>
                  </a:rPr>
                  <a:t> </a:t>
                </a:r>
              </a:p>
            </p:txBody>
          </p:sp>
        </mc:Fallback>
      </mc:AlternateContent>
      <p:pic>
        <p:nvPicPr>
          <p:cNvPr id="74756" name="Picture 2"/>
          <p:cNvPicPr>
            <a:picLocks noChangeAspect="1" noChangeArrowheads="1"/>
          </p:cNvPicPr>
          <p:nvPr/>
        </p:nvPicPr>
        <p:blipFill>
          <a:blip r:embed="rId5"/>
          <a:srcRect/>
          <a:stretch>
            <a:fillRect/>
          </a:stretch>
        </p:blipFill>
        <p:spPr bwMode="auto">
          <a:xfrm>
            <a:off x="3886200" y="4267200"/>
            <a:ext cx="5181600" cy="1970354"/>
          </a:xfrm>
          <a:prstGeom prst="rect">
            <a:avLst/>
          </a:prstGeom>
          <a:noFill/>
          <a:ln w="9525">
            <a:noFill/>
            <a:miter lim="800000"/>
            <a:headEnd/>
            <a:tailEnd/>
          </a:ln>
        </p:spPr>
      </p:pic>
    </p:spTree>
    <p:extLst>
      <p:ext uri="{BB962C8B-B14F-4D97-AF65-F5344CB8AC3E}">
        <p14:creationId xmlns:p14="http://schemas.microsoft.com/office/powerpoint/2010/main" val="2871658415"/>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A8A83-E642-82A1-5154-86C6324373B0}"/>
              </a:ext>
            </a:extLst>
          </p:cNvPr>
          <p:cNvSpPr>
            <a:spLocks noGrp="1"/>
          </p:cNvSpPr>
          <p:nvPr>
            <p:ph type="title"/>
          </p:nvPr>
        </p:nvSpPr>
        <p:spPr/>
        <p:txBody>
          <a:bodyPr/>
          <a:lstStyle/>
          <a:p>
            <a:r>
              <a:rPr lang="en-GB" dirty="0"/>
              <a:t>RM vs. DM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61A4B0-2B7F-3ED7-DCDD-F6AE9522027A}"/>
                  </a:ext>
                </a:extLst>
              </p:cNvPr>
              <p:cNvSpPr>
                <a:spLocks noGrp="1"/>
              </p:cNvSpPr>
              <p:nvPr>
                <p:ph idx="1"/>
              </p:nvPr>
            </p:nvSpPr>
            <p:spPr>
              <a:xfrm>
                <a:off x="183692" y="914400"/>
                <a:ext cx="3473908" cy="2057400"/>
              </a:xfrm>
            </p:spPr>
            <p:txBody>
              <a:bodyPr>
                <a:normAutofit lnSpcReduction="10000"/>
              </a:bodyPr>
              <a:lstStyle/>
              <a:p>
                <a:r>
                  <a:rPr lang="en-GB" dirty="0"/>
                  <a:t>Three tasks: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0.5</m:t>
                        </m:r>
                        <m:r>
                          <a:rPr lang="en-GB" b="0" i="1" dirty="0" smtClean="0">
                            <a:latin typeface="Cambria Math" panose="02040503050406030204" pitchFamily="18" charset="0"/>
                          </a:rPr>
                          <m:t>, </m:t>
                        </m:r>
                        <m:r>
                          <a:rPr lang="en-GB" i="1" dirty="0">
                            <a:latin typeface="Cambria Math" panose="02040503050406030204" pitchFamily="18" charset="0"/>
                          </a:rPr>
                          <m:t>3, </m:t>
                        </m:r>
                        <m:r>
                          <a:rPr lang="en-GB" b="0" i="1" dirty="0" smtClean="0">
                            <a:latin typeface="Cambria Math" panose="02040503050406030204" pitchFamily="18" charset="0"/>
                          </a:rPr>
                          <m:t>3</m:t>
                        </m:r>
                      </m:e>
                    </m:d>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b="0" i="1" dirty="0" smtClean="0">
                            <a:latin typeface="Cambria Math" panose="02040503050406030204" pitchFamily="18" charset="0"/>
                          </a:rPr>
                          <m:t>1, </m:t>
                        </m:r>
                        <m:r>
                          <a:rPr lang="en-GB" i="1" dirty="0" smtClean="0">
                            <a:latin typeface="Cambria Math" panose="02040503050406030204" pitchFamily="18" charset="0"/>
                          </a:rPr>
                          <m:t>4, </m:t>
                        </m:r>
                        <m:r>
                          <a:rPr lang="en-GB" b="0" i="1" dirty="0" smtClean="0">
                            <a:latin typeface="Cambria Math" panose="02040503050406030204" pitchFamily="18" charset="0"/>
                          </a:rPr>
                          <m:t>4</m:t>
                        </m:r>
                      </m:e>
                    </m:d>
                    <m:r>
                      <a:rPr lang="en-GB" b="0" i="1" dirty="0" smtClean="0">
                        <a:latin typeface="Cambria Math" panose="02040503050406030204" pitchFamily="18" charset="0"/>
                      </a:rPr>
                      <m:t>,</m:t>
                    </m:r>
                    <m:r>
                      <a:rPr lang="en-GB"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3</m:t>
                        </m:r>
                      </m:sub>
                    </m:sSub>
                    <m:r>
                      <a:rPr lang="en-GB" i="1" dirty="0" smtClean="0">
                        <a:latin typeface="Cambria Math" panose="02040503050406030204" pitchFamily="18" charset="0"/>
                      </a:rPr>
                      <m:t>=</m:t>
                    </m:r>
                    <m:r>
                      <a:rPr lang="en-GB" b="0" i="1" dirty="0" smtClean="0">
                        <a:latin typeface="Cambria Math" panose="02040503050406030204" pitchFamily="18" charset="0"/>
                      </a:rPr>
                      <m:t>(2, 6, 6)</m:t>
                    </m:r>
                  </m:oMath>
                </a14:m>
                <a:endParaRPr lang="en-GB" dirty="0"/>
              </a:p>
              <a:p>
                <a:r>
                  <a:rPr lang="en-GB" dirty="0"/>
                  <a:t>Under RM (or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p:txBody>
          </p:sp>
        </mc:Choice>
        <mc:Fallback xmlns="">
          <p:sp>
            <p:nvSpPr>
              <p:cNvPr id="3" name="Content Placeholder 2">
                <a:extLst>
                  <a:ext uri="{FF2B5EF4-FFF2-40B4-BE49-F238E27FC236}">
                    <a16:creationId xmlns:a16="http://schemas.microsoft.com/office/drawing/2014/main" id="{A361A4B0-2B7F-3ED7-DCDD-F6AE9522027A}"/>
                  </a:ext>
                </a:extLst>
              </p:cNvPr>
              <p:cNvSpPr>
                <a:spLocks noGrp="1" noRot="1" noChangeAspect="1" noMove="1" noResize="1" noEditPoints="1" noAdjustHandles="1" noChangeArrowheads="1" noChangeShapeType="1" noTextEdit="1"/>
              </p:cNvSpPr>
              <p:nvPr>
                <p:ph idx="1"/>
              </p:nvPr>
            </p:nvSpPr>
            <p:spPr>
              <a:xfrm>
                <a:off x="183692" y="914400"/>
                <a:ext cx="3473908" cy="2057400"/>
              </a:xfrm>
              <a:blipFill>
                <a:blip r:embed="rId2"/>
                <a:stretch>
                  <a:fillRect l="-3158" t="-6805"/>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4464E4D-5195-A91D-32C4-BC8C4566BFB0}"/>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149195" y="914400"/>
            <a:ext cx="7424210" cy="2346081"/>
          </a:xfrm>
          <a:prstGeom prst="rect">
            <a:avLst/>
          </a:prstGeom>
        </p:spPr>
      </p:pic>
      <p:pic>
        <p:nvPicPr>
          <p:cNvPr id="7" name="Picture 6">
            <a:extLst>
              <a:ext uri="{FF2B5EF4-FFF2-40B4-BE49-F238E27FC236}">
                <a16:creationId xmlns:a16="http://schemas.microsoft.com/office/drawing/2014/main" id="{871AE456-297C-0666-1EF0-AB04058C92D0}"/>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151823" y="3780639"/>
            <a:ext cx="7434535" cy="2346080"/>
          </a:xfrm>
          <a:prstGeom prst="rect">
            <a:avLst/>
          </a:prstGeom>
        </p:spPr>
      </p:pic>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06CDAA5C-67F7-CAFA-AD64-9435C9CF3AC1}"/>
                  </a:ext>
                </a:extLst>
              </p:cNvPr>
              <p:cNvSpPr txBox="1">
                <a:spLocks/>
              </p:cNvSpPr>
              <p:nvPr/>
            </p:nvSpPr>
            <p:spPr bwMode="auto">
              <a:xfrm>
                <a:off x="181064" y="3780639"/>
                <a:ext cx="3473908" cy="26670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a:solidFill>
                      <a:schemeClr val="bg1"/>
                    </a:solidFill>
                  </a14:hiddenFill>
                </a:ext>
                <a:ext uri="{91240B29-F687-4f45-9708-019B960494DF}">
                  <a14:hiddenLine xmlns="" w="12700">
                    <a:pattFill prst="narHorz">
                      <a:fgClr>
                        <a:schemeClr val="tx1"/>
                      </a:fgClr>
                      <a:bgClr>
                        <a:schemeClr val="bg1"/>
                      </a:bgClr>
                    </a:pattFill>
                    <a:miter lim="800000"/>
                    <a:headEnd/>
                    <a:tailEnd/>
                  </a14:hiddenLine>
                </a:ext>
                <a:ext uri="{AF507438-7753-43e0-B8FC-AC1667EBCBE1}">
                  <a14:hiddenEffects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Three tasks with </a:t>
                </a:r>
                <a14:m>
                  <m:oMath xmlns:m="http://schemas.openxmlformats.org/officeDocument/2006/math">
                    <m:sSub>
                      <m:sSubPr>
                        <m:ctrlPr>
                          <a:rPr lang="en-GB" i="1" kern="0" dirty="0">
                            <a:latin typeface="Cambria Math" panose="02040503050406030204" pitchFamily="18" charset="0"/>
                          </a:rPr>
                        </m:ctrlPr>
                      </m:sSubPr>
                      <m:e>
                        <m:r>
                          <a:rPr lang="en-GB" i="1" kern="0" dirty="0">
                            <a:latin typeface="Cambria Math" panose="02040503050406030204" pitchFamily="18" charset="0"/>
                          </a:rPr>
                          <m:t>𝜏</m:t>
                        </m:r>
                      </m:e>
                      <m:sub>
                        <m:r>
                          <a:rPr lang="en-GB" i="1" kern="0" dirty="0">
                            <a:latin typeface="Cambria Math" panose="02040503050406030204" pitchFamily="18" charset="0"/>
                          </a:rPr>
                          <m:t>2</m:t>
                        </m:r>
                      </m:sub>
                    </m:sSub>
                    <m:r>
                      <a:rPr lang="en-GB" i="1" kern="0" dirty="0">
                        <a:latin typeface="Cambria Math" panose="02040503050406030204" pitchFamily="18" charset="0"/>
                      </a:rPr>
                      <m:t> </m:t>
                    </m:r>
                  </m:oMath>
                </a14:m>
                <a:r>
                  <a:rPr lang="en-GB" kern="0" dirty="0"/>
                  <a:t>assigned a smaller deadline of </a:t>
                </a:r>
                <a14:m>
                  <m:oMath xmlns:m="http://schemas.openxmlformats.org/officeDocument/2006/math">
                    <m:sSub>
                      <m:sSubPr>
                        <m:ctrlPr>
                          <a:rPr lang="en-GB" b="0" i="1" kern="0" smtClean="0">
                            <a:latin typeface="Cambria Math" panose="02040503050406030204" pitchFamily="18" charset="0"/>
                          </a:rPr>
                        </m:ctrlPr>
                      </m:sSubPr>
                      <m:e>
                        <m:r>
                          <a:rPr lang="en-GB" b="0" i="1" kern="0" smtClean="0">
                            <a:latin typeface="Cambria Math" panose="02040503050406030204" pitchFamily="18" charset="0"/>
                          </a:rPr>
                          <m:t>𝐷</m:t>
                        </m:r>
                      </m:e>
                      <m:sub>
                        <m:r>
                          <a:rPr lang="en-GB" b="0" i="1" kern="0" smtClean="0">
                            <a:latin typeface="Cambria Math" panose="02040503050406030204" pitchFamily="18" charset="0"/>
                          </a:rPr>
                          <m:t>2</m:t>
                        </m:r>
                      </m:sub>
                    </m:sSub>
                    <m:r>
                      <a:rPr lang="en-GB" b="0" i="1" kern="0" smtClean="0">
                        <a:latin typeface="Cambria Math" panose="02040503050406030204" pitchFamily="18" charset="0"/>
                      </a:rPr>
                      <m:t>=2</m:t>
                    </m:r>
                  </m:oMath>
                </a14:m>
                <a:r>
                  <a:rPr lang="en-GB" kern="0" dirty="0"/>
                  <a:t>: </a:t>
                </a:r>
                <a14:m>
                  <m:oMath xmlns:m="http://schemas.openxmlformats.org/officeDocument/2006/math">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1</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0.5, </m:t>
                        </m:r>
                        <m:r>
                          <a:rPr lang="en-GB" i="1" kern="0" dirty="0">
                            <a:latin typeface="Cambria Math" panose="02040503050406030204" pitchFamily="18" charset="0"/>
                          </a:rPr>
                          <m:t>3, </m:t>
                        </m:r>
                        <m:r>
                          <a:rPr lang="en-GB" i="1" kern="0" dirty="0" smtClean="0">
                            <a:latin typeface="Cambria Math" panose="02040503050406030204" pitchFamily="18" charset="0"/>
                          </a:rPr>
                          <m:t>3</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2</m:t>
                        </m:r>
                      </m:sub>
                    </m:sSub>
                    <m:r>
                      <a:rPr lang="en-GB" i="1" kern="0" dirty="0" smtClean="0">
                        <a:latin typeface="Cambria Math" panose="02040503050406030204" pitchFamily="18" charset="0"/>
                      </a:rPr>
                      <m:t>=</m:t>
                    </m:r>
                    <m:d>
                      <m:dPr>
                        <m:ctrlPr>
                          <a:rPr lang="en-GB" i="1" kern="0" dirty="0" smtClean="0">
                            <a:latin typeface="Cambria Math" panose="02040503050406030204" pitchFamily="18" charset="0"/>
                          </a:rPr>
                        </m:ctrlPr>
                      </m:dPr>
                      <m:e>
                        <m:r>
                          <a:rPr lang="en-GB" i="1" kern="0" dirty="0" smtClean="0">
                            <a:latin typeface="Cambria Math" panose="02040503050406030204" pitchFamily="18" charset="0"/>
                          </a:rPr>
                          <m:t>1, 4, </m:t>
                        </m:r>
                        <m:r>
                          <a:rPr lang="en-GB" b="0" i="1" kern="0" dirty="0" smtClean="0">
                            <a:solidFill>
                              <a:srgbClr val="FF0000"/>
                            </a:solidFill>
                            <a:latin typeface="Cambria Math" panose="02040503050406030204" pitchFamily="18" charset="0"/>
                          </a:rPr>
                          <m:t>2</m:t>
                        </m:r>
                      </m:e>
                    </m:d>
                    <m:r>
                      <a:rPr lang="en-GB" i="1" kern="0" dirty="0" smtClean="0">
                        <a:latin typeface="Cambria Math" panose="02040503050406030204" pitchFamily="18" charset="0"/>
                      </a:rPr>
                      <m:t>, </m:t>
                    </m:r>
                    <m:sSub>
                      <m:sSubPr>
                        <m:ctrlPr>
                          <a:rPr lang="en-GB" i="1" kern="0" dirty="0" smtClean="0">
                            <a:latin typeface="Cambria Math" panose="02040503050406030204" pitchFamily="18" charset="0"/>
                          </a:rPr>
                        </m:ctrlPr>
                      </m:sSubPr>
                      <m:e>
                        <m:r>
                          <a:rPr lang="en-GB" i="1" kern="0" dirty="0" smtClean="0">
                            <a:latin typeface="Cambria Math" panose="02040503050406030204" pitchFamily="18" charset="0"/>
                          </a:rPr>
                          <m:t>𝜏</m:t>
                        </m:r>
                      </m:e>
                      <m:sub>
                        <m:r>
                          <a:rPr lang="en-GB" i="1" kern="0" dirty="0" smtClean="0">
                            <a:latin typeface="Cambria Math" panose="02040503050406030204" pitchFamily="18" charset="0"/>
                          </a:rPr>
                          <m:t>3</m:t>
                        </m:r>
                      </m:sub>
                    </m:sSub>
                    <m:r>
                      <a:rPr lang="en-GB" i="1" kern="0" dirty="0" smtClean="0">
                        <a:latin typeface="Cambria Math" panose="02040503050406030204" pitchFamily="18" charset="0"/>
                      </a:rPr>
                      <m:t>=(2, 6, 6)</m:t>
                    </m:r>
                  </m:oMath>
                </a14:m>
                <a:endParaRPr lang="en-GB" kern="0" dirty="0"/>
              </a:p>
              <a:p>
                <a:r>
                  <a:rPr lang="en-GB" dirty="0"/>
                  <a:t>Under DM, priority ordering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b="0" i="1" dirty="0" smtClean="0">
                            <a:latin typeface="Cambria Math" panose="02040503050406030204" pitchFamily="18" charset="0"/>
                          </a:rPr>
                          <m:t>2</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1</m:t>
                        </m:r>
                      </m:sub>
                    </m:sSub>
                    <m:r>
                      <a:rPr lang="en-GB" b="0" i="1" dirty="0" smtClean="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b="0" i="1" dirty="0" smtClean="0">
                            <a:latin typeface="Cambria Math" panose="02040503050406030204" pitchFamily="18" charset="0"/>
                          </a:rPr>
                          <m:t>3</m:t>
                        </m:r>
                      </m:sub>
                    </m:sSub>
                  </m:oMath>
                </a14:m>
                <a:endParaRPr lang="en-SE" dirty="0"/>
              </a:p>
              <a:p>
                <a:endParaRPr lang="en-SE" kern="0" dirty="0"/>
              </a:p>
            </p:txBody>
          </p:sp>
        </mc:Choice>
        <mc:Fallback xmlns="">
          <p:sp>
            <p:nvSpPr>
              <p:cNvPr id="11" name="Content Placeholder 2">
                <a:extLst>
                  <a:ext uri="{FF2B5EF4-FFF2-40B4-BE49-F238E27FC236}">
                    <a16:creationId xmlns:a16="http://schemas.microsoft.com/office/drawing/2014/main" id="{06CDAA5C-67F7-CAFA-AD64-9435C9CF3AC1}"/>
                  </a:ext>
                </a:extLst>
              </p:cNvPr>
              <p:cNvSpPr txBox="1">
                <a:spLocks noRot="1" noChangeAspect="1" noMove="1" noResize="1" noEditPoints="1" noAdjustHandles="1" noChangeArrowheads="1" noChangeShapeType="1" noTextEdit="1"/>
              </p:cNvSpPr>
              <p:nvPr/>
            </p:nvSpPr>
            <p:spPr bwMode="auto">
              <a:xfrm>
                <a:off x="181064" y="3780639"/>
                <a:ext cx="3473908" cy="2667000"/>
              </a:xfrm>
              <a:prstGeom prst="rect">
                <a:avLst/>
              </a:prstGeom>
              <a:blipFill>
                <a:blip r:embed="rId5"/>
                <a:stretch>
                  <a:fillRect l="-3158" t="-4110" b="-10959"/>
                </a:stretch>
              </a:blipFill>
              <a:ln>
                <a:noFill/>
              </a:ln>
              <a:effectLst/>
              <a:extLst>
                <a:ext uri="{FAA26D3D-D897-4be2-8F04-BA451C77F1D7}">
                  <ma14:placeholderFlag xmlns:ma14="http://schemas.microsoft.com/office/mac/drawingml/2011/main" xmlns="" xmlns:a14="http://schemas.microsoft.com/office/drawing/2010/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7702419-9D71-1092-6A44-162069B36E9C}"/>
                  </a:ext>
                </a:extLst>
              </p:cNvPr>
              <p:cNvSpPr txBox="1"/>
              <p:nvPr/>
            </p:nvSpPr>
            <p:spPr>
              <a:xfrm>
                <a:off x="3555464" y="975125"/>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i="1" dirty="0" smtClean="0">
                              <a:latin typeface="Cambria Math" panose="02040503050406030204" pitchFamily="18" charset="0"/>
                            </a:rPr>
                            <m:t>1</m:t>
                          </m:r>
                        </m:sub>
                      </m:sSub>
                    </m:oMath>
                  </m:oMathPara>
                </a14:m>
                <a:endParaRPr lang="en-SE" sz="1600" dirty="0"/>
              </a:p>
            </p:txBody>
          </p:sp>
        </mc:Choice>
        <mc:Fallback xmlns="">
          <p:sp>
            <p:nvSpPr>
              <p:cNvPr id="13" name="TextBox 12">
                <a:extLst>
                  <a:ext uri="{FF2B5EF4-FFF2-40B4-BE49-F238E27FC236}">
                    <a16:creationId xmlns:a16="http://schemas.microsoft.com/office/drawing/2014/main" id="{D7702419-9D71-1092-6A44-162069B36E9C}"/>
                  </a:ext>
                </a:extLst>
              </p:cNvPr>
              <p:cNvSpPr txBox="1">
                <a:spLocks noRot="1" noChangeAspect="1" noMove="1" noResize="1" noEditPoints="1" noAdjustHandles="1" noChangeArrowheads="1" noChangeShapeType="1" noTextEdit="1"/>
              </p:cNvSpPr>
              <p:nvPr/>
            </p:nvSpPr>
            <p:spPr>
              <a:xfrm>
                <a:off x="3555464" y="975125"/>
                <a:ext cx="685800" cy="461665"/>
              </a:xfrm>
              <a:prstGeom prst="rect">
                <a:avLst/>
              </a:prstGeom>
              <a:blipFill>
                <a:blip r:embed="rId6"/>
                <a:stretch>
                  <a:fillRect b="-1316"/>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D949B62-45E8-846C-5427-ED5645BC8189}"/>
                  </a:ext>
                </a:extLst>
              </p:cNvPr>
              <p:cNvSpPr txBox="1"/>
              <p:nvPr/>
            </p:nvSpPr>
            <p:spPr>
              <a:xfrm>
                <a:off x="3555464" y="1818277"/>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4" name="TextBox 13">
                <a:extLst>
                  <a:ext uri="{FF2B5EF4-FFF2-40B4-BE49-F238E27FC236}">
                    <a16:creationId xmlns:a16="http://schemas.microsoft.com/office/drawing/2014/main" id="{5D949B62-45E8-846C-5427-ED5645BC8189}"/>
                  </a:ext>
                </a:extLst>
              </p:cNvPr>
              <p:cNvSpPr txBox="1">
                <a:spLocks noRot="1" noChangeAspect="1" noMove="1" noResize="1" noEditPoints="1" noAdjustHandles="1" noChangeArrowheads="1" noChangeShapeType="1" noTextEdit="1"/>
              </p:cNvSpPr>
              <p:nvPr/>
            </p:nvSpPr>
            <p:spPr>
              <a:xfrm>
                <a:off x="3555464" y="1818277"/>
                <a:ext cx="685800" cy="461665"/>
              </a:xfrm>
              <a:prstGeom prst="rect">
                <a:avLst/>
              </a:prstGeom>
              <a:blipFill>
                <a:blip r:embed="rId7"/>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DEA4192-8A0F-70DB-A57A-F349F7476B53}"/>
                  </a:ext>
                </a:extLst>
              </p:cNvPr>
              <p:cNvSpPr txBox="1"/>
              <p:nvPr/>
            </p:nvSpPr>
            <p:spPr>
              <a:xfrm>
                <a:off x="3555464" y="2661430"/>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5" name="TextBox 14">
                <a:extLst>
                  <a:ext uri="{FF2B5EF4-FFF2-40B4-BE49-F238E27FC236}">
                    <a16:creationId xmlns:a16="http://schemas.microsoft.com/office/drawing/2014/main" id="{3DEA4192-8A0F-70DB-A57A-F349F7476B53}"/>
                  </a:ext>
                </a:extLst>
              </p:cNvPr>
              <p:cNvSpPr txBox="1">
                <a:spLocks noRot="1" noChangeAspect="1" noMove="1" noResize="1" noEditPoints="1" noAdjustHandles="1" noChangeArrowheads="1" noChangeShapeType="1" noTextEdit="1"/>
              </p:cNvSpPr>
              <p:nvPr/>
            </p:nvSpPr>
            <p:spPr>
              <a:xfrm>
                <a:off x="3555464" y="2661430"/>
                <a:ext cx="685800" cy="461665"/>
              </a:xfrm>
              <a:prstGeom prst="rect">
                <a:avLst/>
              </a:prstGeom>
              <a:blipFill>
                <a:blip r:embed="rId8"/>
                <a:stretch>
                  <a:fillRect b="-2667"/>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B6DFF95-A920-4A62-A24C-17E25A618BA2}"/>
                  </a:ext>
                </a:extLst>
              </p:cNvPr>
              <p:cNvSpPr txBox="1"/>
              <p:nvPr/>
            </p:nvSpPr>
            <p:spPr>
              <a:xfrm>
                <a:off x="3555464" y="3780639"/>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𝟐</m:t>
                          </m:r>
                        </m:sub>
                      </m:sSub>
                    </m:oMath>
                  </m:oMathPara>
                </a14:m>
                <a:endParaRPr lang="en-SE" sz="1600" dirty="0"/>
              </a:p>
            </p:txBody>
          </p:sp>
        </mc:Choice>
        <mc:Fallback xmlns="">
          <p:sp>
            <p:nvSpPr>
              <p:cNvPr id="16" name="TextBox 15">
                <a:extLst>
                  <a:ext uri="{FF2B5EF4-FFF2-40B4-BE49-F238E27FC236}">
                    <a16:creationId xmlns:a16="http://schemas.microsoft.com/office/drawing/2014/main" id="{3B6DFF95-A920-4A62-A24C-17E25A618BA2}"/>
                  </a:ext>
                </a:extLst>
              </p:cNvPr>
              <p:cNvSpPr txBox="1">
                <a:spLocks noRot="1" noChangeAspect="1" noMove="1" noResize="1" noEditPoints="1" noAdjustHandles="1" noChangeArrowheads="1" noChangeShapeType="1" noTextEdit="1"/>
              </p:cNvSpPr>
              <p:nvPr/>
            </p:nvSpPr>
            <p:spPr>
              <a:xfrm>
                <a:off x="3555464" y="3780639"/>
                <a:ext cx="685800" cy="461665"/>
              </a:xfrm>
              <a:prstGeom prst="rect">
                <a:avLst/>
              </a:prstGeom>
              <a:blipFill>
                <a:blip r:embed="rId9"/>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27BF81C-281C-8EFF-A465-BFA14D1B5980}"/>
                  </a:ext>
                </a:extLst>
              </p:cNvPr>
              <p:cNvSpPr txBox="1"/>
              <p:nvPr/>
            </p:nvSpPr>
            <p:spPr>
              <a:xfrm>
                <a:off x="3555464" y="4623791"/>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𝟏</m:t>
                          </m:r>
                        </m:sub>
                      </m:sSub>
                    </m:oMath>
                  </m:oMathPara>
                </a14:m>
                <a:endParaRPr lang="en-SE" sz="1600" dirty="0"/>
              </a:p>
            </p:txBody>
          </p:sp>
        </mc:Choice>
        <mc:Fallback xmlns="">
          <p:sp>
            <p:nvSpPr>
              <p:cNvPr id="17" name="TextBox 16">
                <a:extLst>
                  <a:ext uri="{FF2B5EF4-FFF2-40B4-BE49-F238E27FC236}">
                    <a16:creationId xmlns:a16="http://schemas.microsoft.com/office/drawing/2014/main" id="{727BF81C-281C-8EFF-A465-BFA14D1B5980}"/>
                  </a:ext>
                </a:extLst>
              </p:cNvPr>
              <p:cNvSpPr txBox="1">
                <a:spLocks noRot="1" noChangeAspect="1" noMove="1" noResize="1" noEditPoints="1" noAdjustHandles="1" noChangeArrowheads="1" noChangeShapeType="1" noTextEdit="1"/>
              </p:cNvSpPr>
              <p:nvPr/>
            </p:nvSpPr>
            <p:spPr>
              <a:xfrm>
                <a:off x="3555464" y="4623791"/>
                <a:ext cx="685800" cy="461665"/>
              </a:xfrm>
              <a:prstGeom prst="rect">
                <a:avLst/>
              </a:prstGeom>
              <a:blipFill>
                <a:blip r:embed="rId10"/>
                <a:stretch>
                  <a:fillRect b="-2632"/>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3C8D708-5BE0-3160-6230-123CEC5D6CB2}"/>
                  </a:ext>
                </a:extLst>
              </p:cNvPr>
              <p:cNvSpPr txBox="1"/>
              <p:nvPr/>
            </p:nvSpPr>
            <p:spPr>
              <a:xfrm>
                <a:off x="3555464" y="5466944"/>
                <a:ext cx="685800" cy="461665"/>
              </a:xfrm>
              <a:prstGeom prst="rect">
                <a:avLst/>
              </a:prstGeom>
              <a:noFill/>
            </p:spPr>
            <p:txBody>
              <a:bodyPr wrap="square" anchor="ctr" anchorCtr="0">
                <a:spAutoFit/>
              </a:bodyPr>
              <a:lstStyle/>
              <a:p>
                <a:pPr/>
                <a14:m>
                  <m:oMathPara xmlns:m="http://schemas.openxmlformats.org/officeDocument/2006/math">
                    <m:oMathParaPr>
                      <m:jc m:val="centerGroup"/>
                    </m:oMathParaPr>
                    <m:oMath xmlns:m="http://schemas.openxmlformats.org/officeDocument/2006/math">
                      <m:sSub>
                        <m:sSubPr>
                          <m:ctrlPr>
                            <a:rPr lang="en-GB" sz="2400" b="0" i="1" dirty="0" smtClean="0">
                              <a:latin typeface="Cambria Math" panose="02040503050406030204" pitchFamily="18" charset="0"/>
                            </a:rPr>
                          </m:ctrlPr>
                        </m:sSubPr>
                        <m:e>
                          <m:r>
                            <a:rPr lang="en-GB" sz="2400" i="1" dirty="0" smtClean="0">
                              <a:latin typeface="Cambria Math" panose="02040503050406030204" pitchFamily="18" charset="0"/>
                            </a:rPr>
                            <m:t>𝜏</m:t>
                          </m:r>
                        </m:e>
                        <m:sub>
                          <m:r>
                            <a:rPr lang="en-GB" sz="2400" b="1" i="1" dirty="0" smtClean="0">
                              <a:latin typeface="Cambria Math" panose="02040503050406030204" pitchFamily="18" charset="0"/>
                            </a:rPr>
                            <m:t>𝟑</m:t>
                          </m:r>
                        </m:sub>
                      </m:sSub>
                    </m:oMath>
                  </m:oMathPara>
                </a14:m>
                <a:endParaRPr lang="en-SE" sz="1600" dirty="0"/>
              </a:p>
            </p:txBody>
          </p:sp>
        </mc:Choice>
        <mc:Fallback xmlns="">
          <p:sp>
            <p:nvSpPr>
              <p:cNvPr id="18" name="TextBox 17">
                <a:extLst>
                  <a:ext uri="{FF2B5EF4-FFF2-40B4-BE49-F238E27FC236}">
                    <a16:creationId xmlns:a16="http://schemas.microsoft.com/office/drawing/2014/main" id="{B3C8D708-5BE0-3160-6230-123CEC5D6CB2}"/>
                  </a:ext>
                </a:extLst>
              </p:cNvPr>
              <p:cNvSpPr txBox="1">
                <a:spLocks noRot="1" noChangeAspect="1" noMove="1" noResize="1" noEditPoints="1" noAdjustHandles="1" noChangeArrowheads="1" noChangeShapeType="1" noTextEdit="1"/>
              </p:cNvSpPr>
              <p:nvPr/>
            </p:nvSpPr>
            <p:spPr>
              <a:xfrm>
                <a:off x="3555464" y="5466944"/>
                <a:ext cx="685800" cy="461665"/>
              </a:xfrm>
              <a:prstGeom prst="rect">
                <a:avLst/>
              </a:prstGeom>
              <a:blipFill>
                <a:blip r:embed="rId11"/>
                <a:stretch>
                  <a:fillRect b="-2632"/>
                </a:stretch>
              </a:blipFill>
            </p:spPr>
            <p:txBody>
              <a:bodyPr/>
              <a:lstStyle/>
              <a:p>
                <a:r>
                  <a:rPr lang="en-SE">
                    <a:noFill/>
                  </a:rPr>
                  <a:t> </a:t>
                </a:r>
              </a:p>
            </p:txBody>
          </p:sp>
        </mc:Fallback>
      </mc:AlternateContent>
      <p:sp>
        <p:nvSpPr>
          <p:cNvPr id="20" name="TextBox 19">
            <a:extLst>
              <a:ext uri="{FF2B5EF4-FFF2-40B4-BE49-F238E27FC236}">
                <a16:creationId xmlns:a16="http://schemas.microsoft.com/office/drawing/2014/main" id="{059D3EEC-9AD9-0B3F-8424-D818778C5D3B}"/>
              </a:ext>
            </a:extLst>
          </p:cNvPr>
          <p:cNvSpPr txBox="1"/>
          <p:nvPr/>
        </p:nvSpPr>
        <p:spPr>
          <a:xfrm>
            <a:off x="4241264"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DCA6C00D-FDF6-8166-AE57-C8463DF81407}"/>
              </a:ext>
            </a:extLst>
          </p:cNvPr>
          <p:cNvSpPr txBox="1"/>
          <p:nvPr/>
        </p:nvSpPr>
        <p:spPr>
          <a:xfrm>
            <a:off x="5969146"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381D16B5-103E-1DF4-03B7-957F4F68A793}"/>
              </a:ext>
            </a:extLst>
          </p:cNvPr>
          <p:cNvSpPr txBox="1"/>
          <p:nvPr/>
        </p:nvSpPr>
        <p:spPr>
          <a:xfrm>
            <a:off x="7697028"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25" name="TextBox 24">
            <a:extLst>
              <a:ext uri="{FF2B5EF4-FFF2-40B4-BE49-F238E27FC236}">
                <a16:creationId xmlns:a16="http://schemas.microsoft.com/office/drawing/2014/main" id="{025A5B5B-A2CF-9141-B815-7B731FF22BD5}"/>
              </a:ext>
            </a:extLst>
          </p:cNvPr>
          <p:cNvSpPr txBox="1"/>
          <p:nvPr/>
        </p:nvSpPr>
        <p:spPr>
          <a:xfrm>
            <a:off x="9424910" y="3153872"/>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C83A95B0-0416-93C3-67A4-D60EDC7487F8}"/>
              </a:ext>
            </a:extLst>
          </p:cNvPr>
          <p:cNvSpPr txBox="1"/>
          <p:nvPr/>
        </p:nvSpPr>
        <p:spPr>
          <a:xfrm>
            <a:off x="11152791" y="3153872"/>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
        <p:nvSpPr>
          <p:cNvPr id="27" name="TextBox 26">
            <a:extLst>
              <a:ext uri="{FF2B5EF4-FFF2-40B4-BE49-F238E27FC236}">
                <a16:creationId xmlns:a16="http://schemas.microsoft.com/office/drawing/2014/main" id="{8C627B43-5569-0B78-9A19-848DE6898C49}"/>
              </a:ext>
            </a:extLst>
          </p:cNvPr>
          <p:cNvSpPr txBox="1"/>
          <p:nvPr/>
        </p:nvSpPr>
        <p:spPr>
          <a:xfrm>
            <a:off x="4267200"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0</a:t>
            </a:r>
            <a:endParaRPr lang="en-SE" sz="2000" b="0" dirty="0">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C362A8E6-4A20-7517-B031-679076E5B566}"/>
              </a:ext>
            </a:extLst>
          </p:cNvPr>
          <p:cNvSpPr txBox="1"/>
          <p:nvPr/>
        </p:nvSpPr>
        <p:spPr>
          <a:xfrm>
            <a:off x="5995082"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3</a:t>
            </a:r>
            <a:endParaRPr lang="en-SE" sz="2000" b="0" dirty="0">
              <a:latin typeface="Times New Roman" panose="02020603050405020304" pitchFamily="18" charset="0"/>
              <a:cs typeface="Times New Roman" panose="02020603050405020304" pitchFamily="18" charset="0"/>
            </a:endParaRPr>
          </a:p>
        </p:txBody>
      </p:sp>
      <p:sp>
        <p:nvSpPr>
          <p:cNvPr id="29" name="TextBox 28">
            <a:extLst>
              <a:ext uri="{FF2B5EF4-FFF2-40B4-BE49-F238E27FC236}">
                <a16:creationId xmlns:a16="http://schemas.microsoft.com/office/drawing/2014/main" id="{9C4624B8-3E4C-0244-DC8F-0302B4888AF4}"/>
              </a:ext>
            </a:extLst>
          </p:cNvPr>
          <p:cNvSpPr txBox="1"/>
          <p:nvPr/>
        </p:nvSpPr>
        <p:spPr>
          <a:xfrm>
            <a:off x="7722964"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6</a:t>
            </a:r>
            <a:endParaRPr lang="en-SE" sz="2000" b="0" dirty="0">
              <a:latin typeface="Times New Roman" panose="02020603050405020304" pitchFamily="18" charset="0"/>
              <a:cs typeface="Times New Roman" panose="02020603050405020304" pitchFamily="18" charset="0"/>
            </a:endParaRPr>
          </a:p>
        </p:txBody>
      </p:sp>
      <p:sp>
        <p:nvSpPr>
          <p:cNvPr id="30" name="TextBox 29">
            <a:extLst>
              <a:ext uri="{FF2B5EF4-FFF2-40B4-BE49-F238E27FC236}">
                <a16:creationId xmlns:a16="http://schemas.microsoft.com/office/drawing/2014/main" id="{8CF3AC45-D677-4A07-A129-EE6E51EB9B27}"/>
              </a:ext>
            </a:extLst>
          </p:cNvPr>
          <p:cNvSpPr txBox="1"/>
          <p:nvPr/>
        </p:nvSpPr>
        <p:spPr>
          <a:xfrm>
            <a:off x="9450846" y="6019800"/>
            <a:ext cx="31290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9</a:t>
            </a:r>
            <a:endParaRPr lang="en-SE" sz="2000" b="0" dirty="0">
              <a:latin typeface="Times New Roman" panose="02020603050405020304" pitchFamily="18" charset="0"/>
              <a:cs typeface="Times New Roman" panose="02020603050405020304" pitchFamily="18" charset="0"/>
            </a:endParaRPr>
          </a:p>
        </p:txBody>
      </p:sp>
      <p:sp>
        <p:nvSpPr>
          <p:cNvPr id="31" name="TextBox 30">
            <a:extLst>
              <a:ext uri="{FF2B5EF4-FFF2-40B4-BE49-F238E27FC236}">
                <a16:creationId xmlns:a16="http://schemas.microsoft.com/office/drawing/2014/main" id="{660AA733-7D2A-89BD-A6E5-6AB15B83E1C0}"/>
              </a:ext>
            </a:extLst>
          </p:cNvPr>
          <p:cNvSpPr txBox="1"/>
          <p:nvPr/>
        </p:nvSpPr>
        <p:spPr>
          <a:xfrm>
            <a:off x="11178727" y="6019800"/>
            <a:ext cx="441146" cy="400110"/>
          </a:xfrm>
          <a:prstGeom prst="rect">
            <a:avLst/>
          </a:prstGeom>
          <a:noFill/>
        </p:spPr>
        <p:txBody>
          <a:bodyPr wrap="none" rtlCol="0" anchor="ctr" anchorCtr="0">
            <a:spAutoFit/>
          </a:bodyPr>
          <a:lstStyle/>
          <a:p>
            <a:r>
              <a:rPr lang="en-GB" sz="2000" b="0" dirty="0">
                <a:latin typeface="Times New Roman" panose="02020603050405020304" pitchFamily="18" charset="0"/>
                <a:cs typeface="Times New Roman" panose="02020603050405020304" pitchFamily="18" charset="0"/>
              </a:rPr>
              <a:t>12</a:t>
            </a:r>
            <a:endParaRPr lang="en-SE" sz="2000" b="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56609"/>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BD685-E06A-34D7-0BA2-58110374326B}"/>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5008288-20D3-3793-6178-BEB5A7C16990}"/>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99E79F1E-C69F-BA2B-9591-DDAA49E5AD86}"/>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Earliest Deadline First (EDF) Scheduling</a:t>
            </a:r>
          </a:p>
        </p:txBody>
      </p:sp>
    </p:spTree>
    <p:extLst>
      <p:ext uri="{BB962C8B-B14F-4D97-AF65-F5344CB8AC3E}">
        <p14:creationId xmlns:p14="http://schemas.microsoft.com/office/powerpoint/2010/main" val="3765786503"/>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zh-CN" dirty="0">
                <a:ea typeface="宋体" pitchFamily="2" charset="-122"/>
              </a:rPr>
              <a:t>Earliest Deadline First (EDF)</a:t>
            </a:r>
          </a:p>
        </p:txBody>
      </p:sp>
      <mc:AlternateContent xmlns:mc="http://schemas.openxmlformats.org/markup-compatibility/2006" xmlns:a14="http://schemas.microsoft.com/office/drawing/2010/main">
        <mc:Choice Requires="a14">
          <p:sp>
            <p:nvSpPr>
              <p:cNvPr id="40963" name="Rectangle 3" descr="Rectangle: Click to edit Master text styles&#10;Second level&#10;Third level&#10;Fourth level&#10;Fifth level"/>
              <p:cNvSpPr>
                <a:spLocks noGrp="1" noChangeArrowheads="1"/>
              </p:cNvSpPr>
              <p:nvPr>
                <p:ph type="body" idx="1"/>
              </p:nvPr>
            </p:nvSpPr>
            <p:spPr>
              <a:xfrm>
                <a:off x="724202" y="874785"/>
                <a:ext cx="10705797" cy="5694159"/>
              </a:xfrm>
            </p:spPr>
            <p:txBody>
              <a:bodyPr>
                <a:normAutofit/>
              </a:bodyPr>
              <a:lstStyle/>
              <a:p>
                <a:pPr eaLnBrk="1" hangingPunct="1"/>
                <a:r>
                  <a:rPr lang="en-US" altLang="zh-CN" dirty="0">
                    <a:ea typeface="宋体" pitchFamily="2" charset="-122"/>
                  </a:rPr>
                  <a:t>As each </a:t>
                </a:r>
                <a:r>
                  <a:rPr lang="en-US" altLang="zh-CN" dirty="0" err="1">
                    <a:ea typeface="宋体" pitchFamily="2" charset="-122"/>
                  </a:rPr>
                  <a:t>jon</a:t>
                </a:r>
                <a:r>
                  <a:rPr lang="en-US" altLang="zh-CN" dirty="0">
                    <a:ea typeface="宋体" pitchFamily="2" charset="-122"/>
                  </a:rPr>
                  <a:t> enters the system, it is assigned a deadline, and its priority is determined by its absolute deadline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US" altLang="zh-CN" dirty="0">
                  <a:ea typeface="宋体" pitchFamily="2" charset="-122"/>
                </a:endParaRPr>
              </a:p>
              <a:p>
                <a:pPr lvl="1" eaLnBrk="1" hangingPunct="1"/>
                <a:r>
                  <a:rPr lang="en-US" altLang="zh-CN" dirty="0">
                    <a:ea typeface="宋体" pitchFamily="2" charset="-122"/>
                  </a:rPr>
                  <a:t>The job with the earlier deadline is assigned the higher priority</a:t>
                </a:r>
              </a:p>
              <a:p>
                <a:pPr lvl="1" eaLnBrk="1" hangingPunct="1"/>
                <a:r>
                  <a:rPr lang="en-GB" altLang="zh-CN" dirty="0">
                    <a:ea typeface="宋体" pitchFamily="2" charset="-122"/>
                  </a:rPr>
                  <a:t>This priority assignment is dynamic because a periodic task’s priority changes for each job released by the task (vs. fixed-priority scheduling, where a periodic task is assigned a fixed priority for all its jobs)</a:t>
                </a:r>
                <a:endParaRPr lang="en-US" altLang="zh-CN" dirty="0">
                  <a:ea typeface="宋体" pitchFamily="2" charset="-122"/>
                </a:endParaRPr>
              </a:p>
              <a:p>
                <a:pPr eaLnBrk="1" hangingPunct="1"/>
                <a:r>
                  <a:rPr lang="en-US" altLang="zh-CN" dirty="0">
                    <a:ea typeface="宋体" pitchFamily="2" charset="-122"/>
                  </a:rPr>
                  <a:t>Pros:</a:t>
                </a:r>
              </a:p>
              <a:p>
                <a:pPr lvl="1" eaLnBrk="1" hangingPunct="1"/>
                <a:r>
                  <a:rPr lang="en-US" altLang="zh-CN" dirty="0">
                    <a:ea typeface="宋体" pitchFamily="2" charset="-122"/>
                  </a:rPr>
                  <a:t>Optimal: can achieve 100% CPU utilization</a:t>
                </a:r>
              </a:p>
              <a:p>
                <a:pPr eaLnBrk="1" hangingPunct="1"/>
                <a:r>
                  <a:rPr lang="en-US" altLang="zh-CN" dirty="0">
                    <a:ea typeface="宋体" pitchFamily="2" charset="-122"/>
                  </a:rPr>
                  <a:t>Cons:</a:t>
                </a:r>
              </a:p>
              <a:p>
                <a:pPr lvl="1" eaLnBrk="1" hangingPunct="1"/>
                <a:r>
                  <a:rPr lang="en-US" altLang="zh-CN" dirty="0">
                    <a:ea typeface="宋体" pitchFamily="2" charset="-122"/>
                  </a:rPr>
                  <a:t>Poor temporal isolation during overload</a:t>
                </a:r>
              </a:p>
              <a:p>
                <a:pPr lvl="1" eaLnBrk="1" hangingPunct="1"/>
                <a:r>
                  <a:rPr lang="en-US" altLang="zh-CN" dirty="0">
                    <a:ea typeface="宋体" pitchFamily="2" charset="-122"/>
                  </a:rPr>
                  <a:t>c.f. </a:t>
                </a:r>
                <a:r>
                  <a:rPr lang="en-GB" altLang="zh-CN" dirty="0">
                    <a:ea typeface="宋体" pitchFamily="2" charset="-122"/>
                    <a:hlinkClick r:id="rId3" action="ppaction://hlinksldjump"/>
                  </a:rPr>
                  <a:t>RM vs. EDF: Robustness under Overload</a:t>
                </a:r>
                <a:endParaRPr lang="en-US" altLang="zh-CN" dirty="0">
                  <a:ea typeface="宋体" pitchFamily="2" charset="-122"/>
                </a:endParaRPr>
              </a:p>
            </p:txBody>
          </p:sp>
        </mc:Choice>
        <mc:Fallback xmlns="">
          <p:sp>
            <p:nvSpPr>
              <p:cNvPr id="40963"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24202" y="874785"/>
                <a:ext cx="10705797" cy="5694159"/>
              </a:xfrm>
              <a:blipFill>
                <a:blip r:embed="rId4"/>
                <a:stretch>
                  <a:fillRect l="-1025" t="-2034"/>
                </a:stretch>
              </a:blipFill>
            </p:spPr>
            <p:txBody>
              <a:bodyPr/>
              <a:lstStyle/>
              <a:p>
                <a:r>
                  <a:rPr lang="en-SE">
                    <a:noFill/>
                  </a:rPr>
                  <a:t> </a:t>
                </a:r>
              </a:p>
            </p:txBody>
          </p:sp>
        </mc:Fallback>
      </mc:AlternateContent>
      <p:sp>
        <p:nvSpPr>
          <p:cNvPr id="35" name="Rectangle 3">
            <a:extLst>
              <a:ext uri="{FF2B5EF4-FFF2-40B4-BE49-F238E27FC236}">
                <a16:creationId xmlns:a16="http://schemas.microsoft.com/office/drawing/2014/main" id="{6BAD9167-9EB5-CF27-2E42-91F0BE8B68CA}"/>
              </a:ext>
            </a:extLst>
          </p:cNvPr>
          <p:cNvSpPr txBox="1">
            <a:spLocks noChangeArrowheads="1"/>
          </p:cNvSpPr>
          <p:nvPr/>
        </p:nvSpPr>
        <p:spPr bwMode="auto">
          <a:xfrm>
            <a:off x="5859065" y="5769396"/>
            <a:ext cx="5608732" cy="799548"/>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eaLnBrk="1" hangingPunct="1">
              <a:buFontTx/>
              <a:buNone/>
            </a:pPr>
            <a:endParaRPr lang="en-US" b="1" kern="0" dirty="0"/>
          </a:p>
        </p:txBody>
      </p:sp>
    </p:spTree>
    <p:extLst>
      <p:ext uri="{BB962C8B-B14F-4D97-AF65-F5344CB8AC3E}">
        <p14:creationId xmlns:p14="http://schemas.microsoft.com/office/powerpoint/2010/main" val="258824567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E6BF7-E618-A448-7425-4CE68CE9573C}"/>
              </a:ext>
            </a:extLst>
          </p:cNvPr>
          <p:cNvSpPr>
            <a:spLocks noGrp="1"/>
          </p:cNvSpPr>
          <p:nvPr>
            <p:ph type="title"/>
          </p:nvPr>
        </p:nvSpPr>
        <p:spPr/>
        <p:txBody>
          <a:bodyPr/>
          <a:lstStyle/>
          <a:p>
            <a:r>
              <a:rPr lang="en-GB" dirty="0"/>
              <a:t>Requirements</a:t>
            </a:r>
            <a:endParaRPr lang="en-SE" dirty="0"/>
          </a:p>
        </p:txBody>
      </p:sp>
      <p:sp>
        <p:nvSpPr>
          <p:cNvPr id="3" name="Content Placeholder 2">
            <a:extLst>
              <a:ext uri="{FF2B5EF4-FFF2-40B4-BE49-F238E27FC236}">
                <a16:creationId xmlns:a16="http://schemas.microsoft.com/office/drawing/2014/main" id="{AEB19DA9-3869-0C80-2C6B-4DA9E63DBD1B}"/>
              </a:ext>
            </a:extLst>
          </p:cNvPr>
          <p:cNvSpPr>
            <a:spLocks noGrp="1"/>
          </p:cNvSpPr>
          <p:nvPr>
            <p:ph idx="1"/>
          </p:nvPr>
        </p:nvSpPr>
        <p:spPr/>
        <p:txBody>
          <a:bodyPr/>
          <a:lstStyle/>
          <a:p>
            <a:r>
              <a:rPr lang="en-GB" dirty="0"/>
              <a:t>The tight interaction with the environment requires the system to react to events within precise timing constraints</a:t>
            </a:r>
          </a:p>
          <a:p>
            <a:r>
              <a:rPr lang="en-GB" dirty="0"/>
              <a:t>Timing constraints are imposed by the dynamics of the environment</a:t>
            </a:r>
          </a:p>
          <a:p>
            <a:endParaRPr lang="en-GB" dirty="0"/>
          </a:p>
          <a:p>
            <a:r>
              <a:rPr lang="en-GB" dirty="0"/>
              <a:t>The real-time operating system (RTOS) must be able to execute tasks within timing constraints</a:t>
            </a:r>
          </a:p>
          <a:p>
            <a:endParaRPr lang="en-SE" dirty="0"/>
          </a:p>
        </p:txBody>
      </p:sp>
    </p:spTree>
    <p:extLst>
      <p:ext uri="{BB962C8B-B14F-4D97-AF65-F5344CB8AC3E}">
        <p14:creationId xmlns:p14="http://schemas.microsoft.com/office/powerpoint/2010/main" val="2198899270"/>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zh-CN" dirty="0">
                <a:ea typeface="宋体" pitchFamily="2" charset="-122"/>
              </a:rPr>
              <a:t>EDF Scheduling Example </a:t>
            </a:r>
          </a:p>
        </p:txBody>
      </p:sp>
      <p:sp>
        <p:nvSpPr>
          <p:cNvPr id="41987" name="Rectangle 3" descr="Rectangle: Click to edit Master text styles&#10;Second level&#10;Third level&#10;Fourth level&#10;Fifth level"/>
          <p:cNvSpPr>
            <a:spLocks noGrp="1" noChangeArrowheads="1"/>
          </p:cNvSpPr>
          <p:nvPr>
            <p:ph type="body" idx="1"/>
          </p:nvPr>
        </p:nvSpPr>
        <p:spPr>
          <a:xfrm>
            <a:off x="1066804" y="800397"/>
            <a:ext cx="10058392" cy="2628603"/>
          </a:xfrm>
        </p:spPr>
        <p:txBody>
          <a:bodyPr/>
          <a:lstStyle/>
          <a:p>
            <a:pPr eaLnBrk="1" hangingPunct="1"/>
            <a:r>
              <a:rPr lang="en-US" altLang="zh-CN" dirty="0">
                <a:ea typeface="宋体" pitchFamily="2" charset="-122"/>
              </a:rPr>
              <a:t>Say you have two tasks, both released at time 0</a:t>
            </a:r>
          </a:p>
          <a:p>
            <a:pPr lvl="1" eaLnBrk="1" hangingPunct="1"/>
            <a:r>
              <a:rPr lang="en-US" altLang="zh-CN" dirty="0">
                <a:ea typeface="宋体" pitchFamily="2" charset="-122"/>
              </a:rPr>
              <a:t>T1 has WCET 5 </a:t>
            </a:r>
            <a:r>
              <a:rPr lang="en-US" altLang="zh-CN" dirty="0" err="1">
                <a:ea typeface="宋体" pitchFamily="2" charset="-122"/>
              </a:rPr>
              <a:t>ms</a:t>
            </a:r>
            <a:r>
              <a:rPr lang="en-US" altLang="zh-CN" dirty="0">
                <a:ea typeface="宋体" pitchFamily="2" charset="-122"/>
              </a:rPr>
              <a:t>, with deadline of 20 </a:t>
            </a:r>
            <a:r>
              <a:rPr lang="en-US" altLang="zh-CN" dirty="0" err="1">
                <a:ea typeface="宋体" pitchFamily="2" charset="-122"/>
              </a:rPr>
              <a:t>ms</a:t>
            </a:r>
            <a:endParaRPr lang="en-US" altLang="zh-CN" dirty="0">
              <a:ea typeface="宋体" pitchFamily="2" charset="-122"/>
            </a:endParaRPr>
          </a:p>
          <a:p>
            <a:pPr lvl="1" eaLnBrk="1" hangingPunct="1"/>
            <a:r>
              <a:rPr lang="en-US" altLang="zh-CN" dirty="0">
                <a:ea typeface="宋体" pitchFamily="2" charset="-122"/>
              </a:rPr>
              <a:t>T2 has WCET 10 </a:t>
            </a:r>
            <a:r>
              <a:rPr lang="en-US" altLang="zh-CN" dirty="0" err="1">
                <a:ea typeface="宋体" pitchFamily="2" charset="-122"/>
              </a:rPr>
              <a:t>ms</a:t>
            </a:r>
            <a:r>
              <a:rPr lang="en-US" altLang="zh-CN" dirty="0">
                <a:ea typeface="宋体" pitchFamily="2" charset="-122"/>
              </a:rPr>
              <a:t>, with deadline of 12 </a:t>
            </a:r>
            <a:r>
              <a:rPr lang="en-US" altLang="zh-CN" dirty="0" err="1">
                <a:ea typeface="宋体" pitchFamily="2" charset="-122"/>
              </a:rPr>
              <a:t>ms</a:t>
            </a:r>
            <a:endParaRPr lang="en-US" altLang="zh-CN" dirty="0">
              <a:ea typeface="宋体" pitchFamily="2" charset="-122"/>
            </a:endParaRPr>
          </a:p>
          <a:p>
            <a:pPr eaLnBrk="1" hangingPunct="1"/>
            <a:r>
              <a:rPr lang="en-US" altLang="zh-CN" dirty="0">
                <a:ea typeface="宋体" pitchFamily="2" charset="-122"/>
              </a:rPr>
              <a:t>Non-EDF scheduling: T1 before T2, T2 misses its deadline at 12</a:t>
            </a:r>
          </a:p>
          <a:p>
            <a:pPr eaLnBrk="1" hangingPunct="1"/>
            <a:r>
              <a:rPr lang="en-US" altLang="zh-CN" dirty="0">
                <a:ea typeface="宋体" pitchFamily="2" charset="-122"/>
              </a:rPr>
              <a:t>EDF scheduling: T2 before T1, both tasks meet their deadlines</a:t>
            </a:r>
          </a:p>
        </p:txBody>
      </p:sp>
      <p:sp>
        <p:nvSpPr>
          <p:cNvPr id="2" name="Line 4">
            <a:extLst>
              <a:ext uri="{FF2B5EF4-FFF2-40B4-BE49-F238E27FC236}">
                <a16:creationId xmlns:a16="http://schemas.microsoft.com/office/drawing/2014/main" id="{346E5AE9-154C-F031-5DF1-C9AB31EAA40D}"/>
              </a:ext>
            </a:extLst>
          </p:cNvPr>
          <p:cNvSpPr>
            <a:spLocks noChangeShapeType="1"/>
          </p:cNvSpPr>
          <p:nvPr/>
        </p:nvSpPr>
        <p:spPr bwMode="auto">
          <a:xfrm>
            <a:off x="3083582" y="3776662"/>
            <a:ext cx="6172200"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 name="Rectangle 5">
            <a:extLst>
              <a:ext uri="{FF2B5EF4-FFF2-40B4-BE49-F238E27FC236}">
                <a16:creationId xmlns:a16="http://schemas.microsoft.com/office/drawing/2014/main" id="{418D9736-59F4-CCB7-1C5A-47206E689FD2}"/>
              </a:ext>
            </a:extLst>
          </p:cNvPr>
          <p:cNvSpPr>
            <a:spLocks noChangeArrowheads="1"/>
          </p:cNvSpPr>
          <p:nvPr/>
        </p:nvSpPr>
        <p:spPr bwMode="auto">
          <a:xfrm>
            <a:off x="3083582" y="3395662"/>
            <a:ext cx="14478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4" name="Rectangle 6">
            <a:extLst>
              <a:ext uri="{FF2B5EF4-FFF2-40B4-BE49-F238E27FC236}">
                <a16:creationId xmlns:a16="http://schemas.microsoft.com/office/drawing/2014/main" id="{3F3C7B33-BD35-D09A-AC74-D69B6B705CB1}"/>
              </a:ext>
            </a:extLst>
          </p:cNvPr>
          <p:cNvSpPr>
            <a:spLocks noChangeArrowheads="1"/>
          </p:cNvSpPr>
          <p:nvPr/>
        </p:nvSpPr>
        <p:spPr bwMode="auto">
          <a:xfrm>
            <a:off x="4531382" y="3395662"/>
            <a:ext cx="2971800"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5" name="Text Box 8">
            <a:extLst>
              <a:ext uri="{FF2B5EF4-FFF2-40B4-BE49-F238E27FC236}">
                <a16:creationId xmlns:a16="http://schemas.microsoft.com/office/drawing/2014/main" id="{CB5F93FA-BD11-D12F-36CB-D58D4A17BB18}"/>
              </a:ext>
            </a:extLst>
          </p:cNvPr>
          <p:cNvSpPr txBox="1">
            <a:spLocks noChangeArrowheads="1"/>
          </p:cNvSpPr>
          <p:nvPr/>
        </p:nvSpPr>
        <p:spPr bwMode="auto">
          <a:xfrm>
            <a:off x="2991507" y="3776662"/>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6" name="Text Box 9">
            <a:extLst>
              <a:ext uri="{FF2B5EF4-FFF2-40B4-BE49-F238E27FC236}">
                <a16:creationId xmlns:a16="http://schemas.microsoft.com/office/drawing/2014/main" id="{C0C43AE5-C99A-3F20-1F13-1C266EAEDCF6}"/>
              </a:ext>
            </a:extLst>
          </p:cNvPr>
          <p:cNvSpPr txBox="1">
            <a:spLocks noChangeArrowheads="1"/>
          </p:cNvSpPr>
          <p:nvPr/>
        </p:nvSpPr>
        <p:spPr bwMode="auto">
          <a:xfrm>
            <a:off x="4355170" y="3776662"/>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7" name="Text Box 10">
            <a:extLst>
              <a:ext uri="{FF2B5EF4-FFF2-40B4-BE49-F238E27FC236}">
                <a16:creationId xmlns:a16="http://schemas.microsoft.com/office/drawing/2014/main" id="{D06A0B2D-B584-B620-C7A3-D93F745AE8DA}"/>
              </a:ext>
            </a:extLst>
          </p:cNvPr>
          <p:cNvSpPr txBox="1">
            <a:spLocks noChangeArrowheads="1"/>
          </p:cNvSpPr>
          <p:nvPr/>
        </p:nvSpPr>
        <p:spPr bwMode="auto">
          <a:xfrm>
            <a:off x="7250770" y="3776662"/>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9" name="Text Box 19">
            <a:extLst>
              <a:ext uri="{FF2B5EF4-FFF2-40B4-BE49-F238E27FC236}">
                <a16:creationId xmlns:a16="http://schemas.microsoft.com/office/drawing/2014/main" id="{7B7BF498-1D3A-8185-3E25-94D6B73E8FE2}"/>
              </a:ext>
            </a:extLst>
          </p:cNvPr>
          <p:cNvSpPr txBox="1">
            <a:spLocks noChangeArrowheads="1"/>
          </p:cNvSpPr>
          <p:nvPr/>
        </p:nvSpPr>
        <p:spPr bwMode="auto">
          <a:xfrm>
            <a:off x="6649107" y="2819400"/>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T2 Deadline</a:t>
            </a:r>
          </a:p>
        </p:txBody>
      </p:sp>
      <p:sp>
        <p:nvSpPr>
          <p:cNvPr id="11" name="Line 21">
            <a:extLst>
              <a:ext uri="{FF2B5EF4-FFF2-40B4-BE49-F238E27FC236}">
                <a16:creationId xmlns:a16="http://schemas.microsoft.com/office/drawing/2014/main" id="{77E3B1C4-DBE7-3141-A584-A3F5C295910A}"/>
              </a:ext>
            </a:extLst>
          </p:cNvPr>
          <p:cNvSpPr>
            <a:spLocks noChangeShapeType="1"/>
          </p:cNvSpPr>
          <p:nvPr/>
        </p:nvSpPr>
        <p:spPr bwMode="auto">
          <a:xfrm>
            <a:off x="3175656" y="5462587"/>
            <a:ext cx="6080125" cy="0"/>
          </a:xfrm>
          <a:prstGeom prst="line">
            <a:avLst/>
          </a:prstGeom>
          <a:ln w="190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wrap="none"/>
          <a:lstStyle/>
          <a:p>
            <a:pPr eaLnBrk="1" fontAlgn="auto" hangingPunct="1">
              <a:spcBef>
                <a:spcPts val="0"/>
              </a:spcBef>
              <a:spcAft>
                <a:spcPts val="0"/>
              </a:spcAft>
            </a:pPr>
            <a:endParaRPr lang="zh-CN" altLang="en-US" sz="2400" b="0" kern="0">
              <a:solidFill>
                <a:srgbClr val="40458C"/>
              </a:solidFill>
              <a:latin typeface="Tahoma" pitchFamily="34" charset="0"/>
            </a:endParaRPr>
          </a:p>
        </p:txBody>
      </p:sp>
      <p:sp>
        <p:nvSpPr>
          <p:cNvPr id="12" name="Rectangle 22">
            <a:extLst>
              <a:ext uri="{FF2B5EF4-FFF2-40B4-BE49-F238E27FC236}">
                <a16:creationId xmlns:a16="http://schemas.microsoft.com/office/drawing/2014/main" id="{68C10011-3245-D7BD-A6E9-9E8444924F3A}"/>
              </a:ext>
            </a:extLst>
          </p:cNvPr>
          <p:cNvSpPr>
            <a:spLocks noChangeArrowheads="1"/>
          </p:cNvSpPr>
          <p:nvPr/>
        </p:nvSpPr>
        <p:spPr bwMode="auto">
          <a:xfrm>
            <a:off x="3175657" y="5081587"/>
            <a:ext cx="2955925" cy="381000"/>
          </a:xfrm>
          <a:prstGeom prst="rect">
            <a:avLst/>
          </a:prstGeom>
          <a:solidFill>
            <a:srgbClr val="BCFFBC"/>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T2</a:t>
            </a:r>
          </a:p>
        </p:txBody>
      </p:sp>
      <p:sp>
        <p:nvSpPr>
          <p:cNvPr id="13" name="Rectangle 23">
            <a:extLst>
              <a:ext uri="{FF2B5EF4-FFF2-40B4-BE49-F238E27FC236}">
                <a16:creationId xmlns:a16="http://schemas.microsoft.com/office/drawing/2014/main" id="{A256C42A-B74D-F1FF-5DB9-C4BFCA65E47F}"/>
              </a:ext>
            </a:extLst>
          </p:cNvPr>
          <p:cNvSpPr>
            <a:spLocks noChangeArrowheads="1"/>
          </p:cNvSpPr>
          <p:nvPr/>
        </p:nvSpPr>
        <p:spPr bwMode="auto">
          <a:xfrm>
            <a:off x="6131582" y="5081587"/>
            <a:ext cx="1371600" cy="381000"/>
          </a:xfrm>
          <a:prstGeom prst="rect">
            <a:avLst/>
          </a:prstGeom>
          <a:solidFill>
            <a:srgbClr val="ECD882"/>
          </a:solidFill>
          <a:ln w="9525">
            <a:solidFill>
              <a:srgbClr val="40458C"/>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400" b="0" i="0" u="none" strike="noStrike" kern="0" cap="none" spc="0" normalizeH="0" baseline="0" noProof="0">
                <a:ln>
                  <a:noFill/>
                </a:ln>
                <a:solidFill>
                  <a:srgbClr val="40458C"/>
                </a:solidFill>
                <a:effectLst/>
                <a:uLnTx/>
                <a:uFillTx/>
                <a:latin typeface="Tahoma" pitchFamily="34" charset="0"/>
                <a:ea typeface="宋体" pitchFamily="2" charset="-122"/>
                <a:cs typeface="+mn-cs"/>
              </a:rPr>
              <a:t>T1</a:t>
            </a:r>
          </a:p>
        </p:txBody>
      </p:sp>
      <p:sp>
        <p:nvSpPr>
          <p:cNvPr id="14" name="Text Box 24">
            <a:extLst>
              <a:ext uri="{FF2B5EF4-FFF2-40B4-BE49-F238E27FC236}">
                <a16:creationId xmlns:a16="http://schemas.microsoft.com/office/drawing/2014/main" id="{611016E9-1AD6-6E91-4215-4C7A291820DC}"/>
              </a:ext>
            </a:extLst>
          </p:cNvPr>
          <p:cNvSpPr txBox="1">
            <a:spLocks noChangeArrowheads="1"/>
          </p:cNvSpPr>
          <p:nvPr/>
        </p:nvSpPr>
        <p:spPr bwMode="auto">
          <a:xfrm>
            <a:off x="3083582" y="5462587"/>
            <a:ext cx="350838"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0</a:t>
            </a:r>
          </a:p>
        </p:txBody>
      </p:sp>
      <p:sp>
        <p:nvSpPr>
          <p:cNvPr id="15" name="Text Box 25">
            <a:extLst>
              <a:ext uri="{FF2B5EF4-FFF2-40B4-BE49-F238E27FC236}">
                <a16:creationId xmlns:a16="http://schemas.microsoft.com/office/drawing/2014/main" id="{510C70D0-18A5-3E00-1674-A9881125B7CA}"/>
              </a:ext>
            </a:extLst>
          </p:cNvPr>
          <p:cNvSpPr txBox="1">
            <a:spLocks noChangeArrowheads="1"/>
          </p:cNvSpPr>
          <p:nvPr/>
        </p:nvSpPr>
        <p:spPr bwMode="auto">
          <a:xfrm>
            <a:off x="4447245" y="5462587"/>
            <a:ext cx="350837"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5</a:t>
            </a:r>
          </a:p>
        </p:txBody>
      </p:sp>
      <p:sp>
        <p:nvSpPr>
          <p:cNvPr id="16" name="Text Box 26">
            <a:extLst>
              <a:ext uri="{FF2B5EF4-FFF2-40B4-BE49-F238E27FC236}">
                <a16:creationId xmlns:a16="http://schemas.microsoft.com/office/drawing/2014/main" id="{A6B4359B-DA57-ED7D-2A6E-16E08290A063}"/>
              </a:ext>
            </a:extLst>
          </p:cNvPr>
          <p:cNvSpPr txBox="1">
            <a:spLocks noChangeArrowheads="1"/>
          </p:cNvSpPr>
          <p:nvPr/>
        </p:nvSpPr>
        <p:spPr bwMode="auto">
          <a:xfrm>
            <a:off x="7342845" y="5462587"/>
            <a:ext cx="517525" cy="457200"/>
          </a:xfrm>
          <a:prstGeom prst="rect">
            <a:avLst/>
          </a:prstGeom>
          <a:noFill/>
          <a:ln w="9525">
            <a:noFill/>
            <a:miter lim="800000"/>
            <a:headEnd/>
            <a:tailEnd/>
          </a:ln>
        </p:spPr>
        <p:txBody>
          <a:bodyPr wrap="none">
            <a:spAutoFit/>
          </a:bodyPr>
          <a:lstStyle/>
          <a:p>
            <a:pPr eaLnBrk="1" hangingPunct="1"/>
            <a:r>
              <a:rPr lang="en-US" altLang="zh-CN" sz="2400" b="0">
                <a:solidFill>
                  <a:srgbClr val="40458C"/>
                </a:solidFill>
                <a:latin typeface="Tahoma" pitchFamily="34" charset="0"/>
                <a:ea typeface="宋体" pitchFamily="2" charset="-122"/>
                <a:cs typeface="+mn-cs"/>
              </a:rPr>
              <a:t>15</a:t>
            </a:r>
          </a:p>
        </p:txBody>
      </p:sp>
      <p:sp>
        <p:nvSpPr>
          <p:cNvPr id="19" name="Text Box 31">
            <a:extLst>
              <a:ext uri="{FF2B5EF4-FFF2-40B4-BE49-F238E27FC236}">
                <a16:creationId xmlns:a16="http://schemas.microsoft.com/office/drawing/2014/main" id="{8FA8F266-BF33-BB10-1159-954D558C6997}"/>
              </a:ext>
            </a:extLst>
          </p:cNvPr>
          <p:cNvSpPr txBox="1">
            <a:spLocks noChangeArrowheads="1"/>
          </p:cNvSpPr>
          <p:nvPr/>
        </p:nvSpPr>
        <p:spPr bwMode="auto">
          <a:xfrm>
            <a:off x="8838270" y="2828925"/>
            <a:ext cx="1534651" cy="400110"/>
          </a:xfrm>
          <a:prstGeom prst="rect">
            <a:avLst/>
          </a:prstGeom>
          <a:noFill/>
          <a:ln w="9525">
            <a:noFill/>
            <a:miter lim="800000"/>
            <a:headEnd/>
            <a:tailEnd/>
          </a:ln>
        </p:spPr>
        <p:txBody>
          <a:bodyPr wrap="none">
            <a:spAutoFit/>
          </a:bodyPr>
          <a:lstStyle/>
          <a:p>
            <a:pPr eaLnBrk="1" hangingPunct="1"/>
            <a:r>
              <a:rPr lang="en-US" altLang="zh-CN" sz="2000" b="0" dirty="0">
                <a:solidFill>
                  <a:srgbClr val="40458C"/>
                </a:solidFill>
                <a:latin typeface="Tahoma" pitchFamily="34" charset="0"/>
                <a:ea typeface="宋体" pitchFamily="2" charset="-122"/>
                <a:cs typeface="+mn-cs"/>
              </a:rPr>
              <a:t>T1 Deadline</a:t>
            </a:r>
          </a:p>
        </p:txBody>
      </p:sp>
      <p:sp>
        <p:nvSpPr>
          <p:cNvPr id="20" name="Text Box 32">
            <a:extLst>
              <a:ext uri="{FF2B5EF4-FFF2-40B4-BE49-F238E27FC236}">
                <a16:creationId xmlns:a16="http://schemas.microsoft.com/office/drawing/2014/main" id="{75DD676F-D15C-DBA8-5C97-CFD8327BE311}"/>
              </a:ext>
            </a:extLst>
          </p:cNvPr>
          <p:cNvSpPr txBox="1">
            <a:spLocks noChangeArrowheads="1"/>
          </p:cNvSpPr>
          <p:nvPr/>
        </p:nvSpPr>
        <p:spPr bwMode="auto">
          <a:xfrm>
            <a:off x="8748576" y="3776662"/>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1" name="Text Box 33">
            <a:extLst>
              <a:ext uri="{FF2B5EF4-FFF2-40B4-BE49-F238E27FC236}">
                <a16:creationId xmlns:a16="http://schemas.microsoft.com/office/drawing/2014/main" id="{D84FC0A8-7E8C-0105-60F1-AE2AC5F75520}"/>
              </a:ext>
            </a:extLst>
          </p:cNvPr>
          <p:cNvSpPr txBox="1">
            <a:spLocks noChangeArrowheads="1"/>
          </p:cNvSpPr>
          <p:nvPr/>
        </p:nvSpPr>
        <p:spPr bwMode="auto">
          <a:xfrm>
            <a:off x="8748575" y="5462587"/>
            <a:ext cx="517525" cy="457200"/>
          </a:xfrm>
          <a:prstGeom prst="rect">
            <a:avLst/>
          </a:prstGeom>
          <a:noFill/>
          <a:ln w="9525">
            <a:noFill/>
            <a:miter lim="800000"/>
            <a:headEnd/>
            <a:tailEnd/>
          </a:ln>
        </p:spPr>
        <p:txBody>
          <a:bodyPr wrap="none">
            <a:spAutoFit/>
          </a:bodyPr>
          <a:lstStyle/>
          <a:p>
            <a:pPr eaLnBrk="1" hangingPunct="1"/>
            <a:r>
              <a:rPr lang="en-US" altLang="zh-CN" sz="2400" b="0" dirty="0">
                <a:solidFill>
                  <a:srgbClr val="40458C"/>
                </a:solidFill>
                <a:latin typeface="Tahoma" pitchFamily="34" charset="0"/>
                <a:ea typeface="宋体" pitchFamily="2" charset="-122"/>
                <a:cs typeface="+mn-cs"/>
              </a:rPr>
              <a:t>20</a:t>
            </a:r>
          </a:p>
        </p:txBody>
      </p:sp>
      <p:sp>
        <p:nvSpPr>
          <p:cNvPr id="27" name="Line 27">
            <a:extLst>
              <a:ext uri="{FF2B5EF4-FFF2-40B4-BE49-F238E27FC236}">
                <a16:creationId xmlns:a16="http://schemas.microsoft.com/office/drawing/2014/main" id="{1576DEA4-9BBA-465D-5274-23B4F80A0278}"/>
              </a:ext>
            </a:extLst>
          </p:cNvPr>
          <p:cNvSpPr>
            <a:spLocks noChangeShapeType="1"/>
          </p:cNvSpPr>
          <p:nvPr/>
        </p:nvSpPr>
        <p:spPr bwMode="auto">
          <a:xfrm>
            <a:off x="6741182" y="3166764"/>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8" name="Line 27">
            <a:extLst>
              <a:ext uri="{FF2B5EF4-FFF2-40B4-BE49-F238E27FC236}">
                <a16:creationId xmlns:a16="http://schemas.microsoft.com/office/drawing/2014/main" id="{870CAD90-3653-39A4-A49F-9B9E02446B8B}"/>
              </a:ext>
            </a:extLst>
          </p:cNvPr>
          <p:cNvSpPr>
            <a:spLocks noChangeShapeType="1"/>
          </p:cNvSpPr>
          <p:nvPr/>
        </p:nvSpPr>
        <p:spPr bwMode="auto">
          <a:xfrm>
            <a:off x="3083582" y="3176587"/>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29" name="Line 27">
            <a:extLst>
              <a:ext uri="{FF2B5EF4-FFF2-40B4-BE49-F238E27FC236}">
                <a16:creationId xmlns:a16="http://schemas.microsoft.com/office/drawing/2014/main" id="{8D81D081-0793-0FFA-C90B-0BAC250FD8E4}"/>
              </a:ext>
            </a:extLst>
          </p:cNvPr>
          <p:cNvSpPr>
            <a:spLocks noChangeShapeType="1"/>
          </p:cNvSpPr>
          <p:nvPr/>
        </p:nvSpPr>
        <p:spPr bwMode="auto">
          <a:xfrm>
            <a:off x="3175657" y="4843462"/>
            <a:ext cx="0" cy="609897"/>
          </a:xfrm>
          <a:prstGeom prst="line">
            <a:avLst/>
          </a:prstGeom>
          <a:noFill/>
          <a:ln w="9525">
            <a:solidFill>
              <a:schemeClr val="tx1"/>
            </a:solidFill>
            <a:round/>
            <a:headEnd type="triangle" w="med" len="med"/>
            <a:tailEnd type="non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0" name="Line 27">
            <a:extLst>
              <a:ext uri="{FF2B5EF4-FFF2-40B4-BE49-F238E27FC236}">
                <a16:creationId xmlns:a16="http://schemas.microsoft.com/office/drawing/2014/main" id="{C640585F-E74E-ACA7-F08B-CA723ADFF7D7}"/>
              </a:ext>
            </a:extLst>
          </p:cNvPr>
          <p:cNvSpPr>
            <a:spLocks noChangeShapeType="1"/>
          </p:cNvSpPr>
          <p:nvPr/>
        </p:nvSpPr>
        <p:spPr bwMode="auto">
          <a:xfrm>
            <a:off x="8930345" y="317658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1" name="TextBox 30">
            <a:extLst>
              <a:ext uri="{FF2B5EF4-FFF2-40B4-BE49-F238E27FC236}">
                <a16:creationId xmlns:a16="http://schemas.microsoft.com/office/drawing/2014/main" id="{2EDF1301-2158-5137-087A-4997D5C6EB8C}"/>
              </a:ext>
            </a:extLst>
          </p:cNvPr>
          <p:cNvSpPr txBox="1"/>
          <p:nvPr/>
        </p:nvSpPr>
        <p:spPr>
          <a:xfrm>
            <a:off x="1055229" y="3442335"/>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T1 before T2</a:t>
            </a:r>
          </a:p>
        </p:txBody>
      </p:sp>
      <p:sp>
        <p:nvSpPr>
          <p:cNvPr id="32" name="TextBox 31">
            <a:extLst>
              <a:ext uri="{FF2B5EF4-FFF2-40B4-BE49-F238E27FC236}">
                <a16:creationId xmlns:a16="http://schemas.microsoft.com/office/drawing/2014/main" id="{1D46D7BE-7F93-ED4C-35DB-80850FD65B10}"/>
              </a:ext>
            </a:extLst>
          </p:cNvPr>
          <p:cNvSpPr txBox="1"/>
          <p:nvPr/>
        </p:nvSpPr>
        <p:spPr>
          <a:xfrm>
            <a:off x="1055229" y="4961229"/>
            <a:ext cx="1794915" cy="461665"/>
          </a:xfrm>
          <a:prstGeom prst="rect">
            <a:avLst/>
          </a:prstGeom>
          <a:noFill/>
        </p:spPr>
        <p:txBody>
          <a:bodyPr wrap="none" rtlCol="0">
            <a:spAutoFit/>
          </a:bodyPr>
          <a:lstStyle/>
          <a:p>
            <a:r>
              <a:rPr lang="en-US" altLang="zh-CN" sz="2400" b="0" dirty="0">
                <a:latin typeface="Gill Sans Light" charset="0"/>
                <a:ea typeface="宋体" pitchFamily="2" charset="-122"/>
              </a:rPr>
              <a:t>T2 before T1</a:t>
            </a:r>
          </a:p>
        </p:txBody>
      </p:sp>
      <p:sp>
        <p:nvSpPr>
          <p:cNvPr id="33" name="Line 27">
            <a:extLst>
              <a:ext uri="{FF2B5EF4-FFF2-40B4-BE49-F238E27FC236}">
                <a16:creationId xmlns:a16="http://schemas.microsoft.com/office/drawing/2014/main" id="{DEC74F90-CBCB-274F-9A82-B5B50A723150}"/>
              </a:ext>
            </a:extLst>
          </p:cNvPr>
          <p:cNvSpPr>
            <a:spLocks noChangeShapeType="1"/>
          </p:cNvSpPr>
          <p:nvPr/>
        </p:nvSpPr>
        <p:spPr bwMode="auto">
          <a:xfrm>
            <a:off x="6761819" y="4842867"/>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34" name="Line 27">
            <a:extLst>
              <a:ext uri="{FF2B5EF4-FFF2-40B4-BE49-F238E27FC236}">
                <a16:creationId xmlns:a16="http://schemas.microsoft.com/office/drawing/2014/main" id="{82AED3B5-22B8-6FFC-BE3D-D4C769B1F5A2}"/>
              </a:ext>
            </a:extLst>
          </p:cNvPr>
          <p:cNvSpPr>
            <a:spLocks noChangeShapeType="1"/>
          </p:cNvSpPr>
          <p:nvPr/>
        </p:nvSpPr>
        <p:spPr bwMode="auto">
          <a:xfrm>
            <a:off x="8950982" y="4852690"/>
            <a:ext cx="0" cy="609897"/>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8" name="TextBox 7">
            <a:extLst>
              <a:ext uri="{FF2B5EF4-FFF2-40B4-BE49-F238E27FC236}">
                <a16:creationId xmlns:a16="http://schemas.microsoft.com/office/drawing/2014/main" id="{E733EF04-959B-9A94-1728-2D82CE8300D3}"/>
              </a:ext>
            </a:extLst>
          </p:cNvPr>
          <p:cNvSpPr txBox="1"/>
          <p:nvPr/>
        </p:nvSpPr>
        <p:spPr>
          <a:xfrm>
            <a:off x="3434420" y="6049802"/>
            <a:ext cx="5220691" cy="707886"/>
          </a:xfrm>
          <a:prstGeom prst="rect">
            <a:avLst/>
          </a:prstGeom>
          <a:noFill/>
        </p:spPr>
        <p:txBody>
          <a:bodyPr wrap="square">
            <a:spAutoFit/>
          </a:bodyPr>
          <a:lstStyle/>
          <a:p>
            <a:pPr lvl="1" eaLnBrk="1" hangingPunct="1"/>
            <a:r>
              <a:rPr lang="en-US" altLang="zh-CN" sz="2000" b="0" dirty="0">
                <a:latin typeface="Gill Sans Light"/>
              </a:rPr>
              <a:t>Convention: Upwards arrows indicate arrival time; Downwards arrows indicate deadline</a:t>
            </a:r>
          </a:p>
        </p:txBody>
      </p:sp>
    </p:spTree>
    <p:extLst>
      <p:ext uri="{BB962C8B-B14F-4D97-AF65-F5344CB8AC3E}">
        <p14:creationId xmlns:p14="http://schemas.microsoft.com/office/powerpoint/2010/main" val="2869856613"/>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4808A-9A12-C1BF-0E62-ECF632818D07}"/>
              </a:ext>
            </a:extLst>
          </p:cNvPr>
          <p:cNvSpPr>
            <a:spLocks noGrp="1"/>
          </p:cNvSpPr>
          <p:nvPr>
            <p:ph type="title"/>
          </p:nvPr>
        </p:nvSpPr>
        <p:spPr/>
        <p:txBody>
          <a:bodyPr/>
          <a:lstStyle/>
          <a:p>
            <a:r>
              <a:rPr lang="en-US" altLang="zh-CN" dirty="0">
                <a:ea typeface="宋体" pitchFamily="2" charset="-122"/>
              </a:rPr>
              <a:t>Schedulable Utilization Bound: EDF vs. RM</a:t>
            </a:r>
            <a:endParaRPr lang="en-SE" dirty="0"/>
          </a:p>
        </p:txBody>
      </p:sp>
      <p:grpSp>
        <p:nvGrpSpPr>
          <p:cNvPr id="67647" name="Group 67646">
            <a:extLst>
              <a:ext uri="{FF2B5EF4-FFF2-40B4-BE49-F238E27FC236}">
                <a16:creationId xmlns:a16="http://schemas.microsoft.com/office/drawing/2014/main" id="{ADEFB9B0-50FA-62A7-ED9B-AE5D7C5DF439}"/>
              </a:ext>
            </a:extLst>
          </p:cNvPr>
          <p:cNvGrpSpPr/>
          <p:nvPr/>
        </p:nvGrpSpPr>
        <p:grpSpPr>
          <a:xfrm>
            <a:off x="4953000" y="1676400"/>
            <a:ext cx="7441009" cy="4343402"/>
            <a:chOff x="3919732" y="7706865"/>
            <a:chExt cx="2912113" cy="1699831"/>
          </a:xfrm>
        </p:grpSpPr>
        <p:grpSp>
          <p:nvGrpSpPr>
            <p:cNvPr id="5" name="object 152">
              <a:extLst>
                <a:ext uri="{FF2B5EF4-FFF2-40B4-BE49-F238E27FC236}">
                  <a16:creationId xmlns:a16="http://schemas.microsoft.com/office/drawing/2014/main" id="{47629BA0-BF48-71CA-90BD-1B8FED1DEF09}"/>
                </a:ext>
              </a:extLst>
            </p:cNvPr>
            <p:cNvGrpSpPr/>
            <p:nvPr/>
          </p:nvGrpSpPr>
          <p:grpSpPr>
            <a:xfrm>
              <a:off x="4354066" y="7706865"/>
              <a:ext cx="2044317" cy="608828"/>
              <a:chOff x="4354062" y="7706868"/>
              <a:chExt cx="2044315" cy="608828"/>
            </a:xfrm>
          </p:grpSpPr>
          <p:pic>
            <p:nvPicPr>
              <p:cNvPr id="6" name="object 153">
                <a:extLst>
                  <a:ext uri="{FF2B5EF4-FFF2-40B4-BE49-F238E27FC236}">
                    <a16:creationId xmlns:a16="http://schemas.microsoft.com/office/drawing/2014/main" id="{BF0E1457-63A9-D816-0830-4E02B8149C2F}"/>
                  </a:ext>
                </a:extLst>
              </p:cNvPr>
              <p:cNvPicPr/>
              <p:nvPr/>
            </p:nvPicPr>
            <p:blipFill>
              <a:blip r:embed="rId2" cstate="print"/>
              <a:stretch>
                <a:fillRect/>
              </a:stretch>
            </p:blipFill>
            <p:spPr>
              <a:xfrm>
                <a:off x="4405122" y="8057388"/>
                <a:ext cx="1989581" cy="256794"/>
              </a:xfrm>
              <a:prstGeom prst="rect">
                <a:avLst/>
              </a:prstGeom>
            </p:spPr>
          </p:pic>
          <p:sp>
            <p:nvSpPr>
              <p:cNvPr id="7" name="object 154">
                <a:extLst>
                  <a:ext uri="{FF2B5EF4-FFF2-40B4-BE49-F238E27FC236}">
                    <a16:creationId xmlns:a16="http://schemas.microsoft.com/office/drawing/2014/main" id="{332ED796-FDDF-E878-482A-BD3D23DD261D}"/>
                  </a:ext>
                </a:extLst>
              </p:cNvPr>
              <p:cNvSpPr/>
              <p:nvPr/>
            </p:nvSpPr>
            <p:spPr>
              <a:xfrm>
                <a:off x="4403598" y="8055610"/>
                <a:ext cx="1992630" cy="259079"/>
              </a:xfrm>
              <a:custGeom>
                <a:avLst/>
                <a:gdLst/>
                <a:ahLst/>
                <a:cxnLst/>
                <a:rect l="l" t="t" r="r" b="b"/>
                <a:pathLst>
                  <a:path w="1992629" h="259079">
                    <a:moveTo>
                      <a:pt x="1992630" y="0"/>
                    </a:moveTo>
                    <a:lnTo>
                      <a:pt x="1989582" y="0"/>
                    </a:lnTo>
                    <a:lnTo>
                      <a:pt x="1989582" y="1270"/>
                    </a:lnTo>
                    <a:lnTo>
                      <a:pt x="1989582" y="1778"/>
                    </a:lnTo>
                    <a:lnTo>
                      <a:pt x="3048" y="1778"/>
                    </a:lnTo>
                    <a:lnTo>
                      <a:pt x="2286" y="2540"/>
                    </a:lnTo>
                    <a:lnTo>
                      <a:pt x="2286" y="1270"/>
                    </a:lnTo>
                    <a:lnTo>
                      <a:pt x="1989582" y="1270"/>
                    </a:lnTo>
                    <a:lnTo>
                      <a:pt x="1989582" y="0"/>
                    </a:lnTo>
                    <a:lnTo>
                      <a:pt x="0" y="0"/>
                    </a:lnTo>
                    <a:lnTo>
                      <a:pt x="0" y="1270"/>
                    </a:lnTo>
                    <a:lnTo>
                      <a:pt x="0" y="3810"/>
                    </a:lnTo>
                    <a:lnTo>
                      <a:pt x="0" y="259080"/>
                    </a:lnTo>
                    <a:lnTo>
                      <a:pt x="3048" y="259080"/>
                    </a:lnTo>
                    <a:lnTo>
                      <a:pt x="3048" y="3810"/>
                    </a:lnTo>
                    <a:lnTo>
                      <a:pt x="2286" y="3810"/>
                    </a:lnTo>
                    <a:lnTo>
                      <a:pt x="2286" y="3302"/>
                    </a:lnTo>
                    <a:lnTo>
                      <a:pt x="3048" y="3302"/>
                    </a:lnTo>
                    <a:lnTo>
                      <a:pt x="1989582" y="3302"/>
                    </a:lnTo>
                    <a:lnTo>
                      <a:pt x="1989582" y="3810"/>
                    </a:lnTo>
                    <a:lnTo>
                      <a:pt x="1989582" y="259080"/>
                    </a:lnTo>
                    <a:lnTo>
                      <a:pt x="1992630" y="259080"/>
                    </a:lnTo>
                    <a:lnTo>
                      <a:pt x="1992630" y="3810"/>
                    </a:lnTo>
                    <a:lnTo>
                      <a:pt x="1990344" y="3810"/>
                    </a:lnTo>
                    <a:lnTo>
                      <a:pt x="1990344" y="2540"/>
                    </a:lnTo>
                    <a:lnTo>
                      <a:pt x="1991106" y="3302"/>
                    </a:lnTo>
                    <a:lnTo>
                      <a:pt x="1992630" y="3302"/>
                    </a:lnTo>
                    <a:lnTo>
                      <a:pt x="1992630" y="1778"/>
                    </a:lnTo>
                    <a:lnTo>
                      <a:pt x="1990344" y="1778"/>
                    </a:lnTo>
                    <a:lnTo>
                      <a:pt x="1990344" y="1270"/>
                    </a:lnTo>
                    <a:lnTo>
                      <a:pt x="1992630" y="1270"/>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8" name="object 155">
                <a:extLst>
                  <a:ext uri="{FF2B5EF4-FFF2-40B4-BE49-F238E27FC236}">
                    <a16:creationId xmlns:a16="http://schemas.microsoft.com/office/drawing/2014/main" id="{26862E59-D09C-86E6-14E6-9045FA1C05E7}"/>
                  </a:ext>
                </a:extLst>
              </p:cNvPr>
              <p:cNvSpPr/>
              <p:nvPr/>
            </p:nvSpPr>
            <p:spPr>
              <a:xfrm>
                <a:off x="4369311" y="8256261"/>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9" name="object 156">
                <a:extLst>
                  <a:ext uri="{FF2B5EF4-FFF2-40B4-BE49-F238E27FC236}">
                    <a16:creationId xmlns:a16="http://schemas.microsoft.com/office/drawing/2014/main" id="{FBC3F97C-EFD8-A4B0-B388-355614A4A9F5}"/>
                  </a:ext>
                </a:extLst>
              </p:cNvPr>
              <p:cNvSpPr/>
              <p:nvPr/>
            </p:nvSpPr>
            <p:spPr>
              <a:xfrm>
                <a:off x="4405113" y="8256261"/>
                <a:ext cx="1993264" cy="0"/>
              </a:xfrm>
              <a:custGeom>
                <a:avLst/>
                <a:gdLst/>
                <a:ahLst/>
                <a:cxnLst/>
                <a:rect l="l" t="t" r="r" b="b"/>
                <a:pathLst>
                  <a:path w="1993264">
                    <a:moveTo>
                      <a:pt x="316240" y="0"/>
                    </a:moveTo>
                    <a:lnTo>
                      <a:pt x="1992638" y="0"/>
                    </a:lnTo>
                  </a:path>
                  <a:path w="1993264">
                    <a:moveTo>
                      <a:pt x="117351" y="0"/>
                    </a:moveTo>
                    <a:lnTo>
                      <a:pt x="208036" y="0"/>
                    </a:lnTo>
                  </a:path>
                  <a:path w="1993264">
                    <a:moveTo>
                      <a:pt x="0" y="0"/>
                    </a:moveTo>
                    <a:lnTo>
                      <a:pt x="91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0" name="object 157">
                <a:extLst>
                  <a:ext uri="{FF2B5EF4-FFF2-40B4-BE49-F238E27FC236}">
                    <a16:creationId xmlns:a16="http://schemas.microsoft.com/office/drawing/2014/main" id="{43ED1629-1FF4-50AA-FDED-A8511E5EECE3}"/>
                  </a:ext>
                </a:extLst>
              </p:cNvPr>
              <p:cNvSpPr/>
              <p:nvPr/>
            </p:nvSpPr>
            <p:spPr>
              <a:xfrm>
                <a:off x="4369311" y="8153396"/>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1" name="object 158">
                <a:extLst>
                  <a:ext uri="{FF2B5EF4-FFF2-40B4-BE49-F238E27FC236}">
                    <a16:creationId xmlns:a16="http://schemas.microsoft.com/office/drawing/2014/main" id="{275FC4CF-8FBE-5803-FDE4-1513415C1861}"/>
                  </a:ext>
                </a:extLst>
              </p:cNvPr>
              <p:cNvSpPr/>
              <p:nvPr/>
            </p:nvSpPr>
            <p:spPr>
              <a:xfrm>
                <a:off x="4405113" y="8153396"/>
                <a:ext cx="1993264" cy="0"/>
              </a:xfrm>
              <a:custGeom>
                <a:avLst/>
                <a:gdLst/>
                <a:ahLst/>
                <a:cxnLst/>
                <a:rect l="l" t="t" r="r" b="b"/>
                <a:pathLst>
                  <a:path w="1993264">
                    <a:moveTo>
                      <a:pt x="0" y="0"/>
                    </a:moveTo>
                    <a:lnTo>
                      <a:pt x="9148" y="0"/>
                    </a:lnTo>
                  </a:path>
                  <a:path w="1993264">
                    <a:moveTo>
                      <a:pt x="117351"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2" name="object 159">
                <a:extLst>
                  <a:ext uri="{FF2B5EF4-FFF2-40B4-BE49-F238E27FC236}">
                    <a16:creationId xmlns:a16="http://schemas.microsoft.com/office/drawing/2014/main" id="{BF21B938-06B5-4EF8-D0E4-F25C86E5D637}"/>
                  </a:ext>
                </a:extLst>
              </p:cNvPr>
              <p:cNvSpPr/>
              <p:nvPr/>
            </p:nvSpPr>
            <p:spPr>
              <a:xfrm>
                <a:off x="4369311" y="8053578"/>
                <a:ext cx="2028825" cy="27940"/>
              </a:xfrm>
              <a:custGeom>
                <a:avLst/>
                <a:gdLst/>
                <a:ahLst/>
                <a:cxnLst/>
                <a:rect l="l" t="t" r="r" b="b"/>
                <a:pathLst>
                  <a:path w="2028825" h="27940">
                    <a:moveTo>
                      <a:pt x="0" y="27427"/>
                    </a:moveTo>
                    <a:lnTo>
                      <a:pt x="35801" y="0"/>
                    </a:lnTo>
                  </a:path>
                  <a:path w="2028825" h="27940">
                    <a:moveTo>
                      <a:pt x="35801" y="0"/>
                    </a:moveTo>
                    <a:lnTo>
                      <a:pt x="202843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3" name="object 160">
                <a:extLst>
                  <a:ext uri="{FF2B5EF4-FFF2-40B4-BE49-F238E27FC236}">
                    <a16:creationId xmlns:a16="http://schemas.microsoft.com/office/drawing/2014/main" id="{C9F80C22-13AC-299E-55BF-1F9D8136C95C}"/>
                  </a:ext>
                </a:extLst>
              </p:cNvPr>
              <p:cNvSpPr/>
              <p:nvPr/>
            </p:nvSpPr>
            <p:spPr>
              <a:xfrm>
                <a:off x="4369311" y="8053578"/>
                <a:ext cx="36195" cy="260985"/>
              </a:xfrm>
              <a:custGeom>
                <a:avLst/>
                <a:gdLst/>
                <a:ahLst/>
                <a:cxnLst/>
                <a:rect l="l" t="t" r="r" b="b"/>
                <a:pathLst>
                  <a:path w="36195" h="260984">
                    <a:moveTo>
                      <a:pt x="0" y="260604"/>
                    </a:moveTo>
                    <a:lnTo>
                      <a:pt x="0" y="27427"/>
                    </a:lnTo>
                    <a:lnTo>
                      <a:pt x="35801" y="0"/>
                    </a:lnTo>
                    <a:lnTo>
                      <a:pt x="35801"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4" name="object 161">
                <a:extLst>
                  <a:ext uri="{FF2B5EF4-FFF2-40B4-BE49-F238E27FC236}">
                    <a16:creationId xmlns:a16="http://schemas.microsoft.com/office/drawing/2014/main" id="{31F18D24-448D-EDDD-CA7C-B5EB1E5E7DFF}"/>
                  </a:ext>
                </a:extLst>
              </p:cNvPr>
              <p:cNvSpPr/>
              <p:nvPr/>
            </p:nvSpPr>
            <p:spPr>
              <a:xfrm>
                <a:off x="4405125" y="8053578"/>
                <a:ext cx="1992630" cy="260985"/>
              </a:xfrm>
              <a:custGeom>
                <a:avLst/>
                <a:gdLst/>
                <a:ahLst/>
                <a:cxnLst/>
                <a:rect l="l" t="t" r="r" b="b"/>
                <a:pathLst>
                  <a:path w="1992629" h="260984">
                    <a:moveTo>
                      <a:pt x="0" y="260604"/>
                    </a:moveTo>
                    <a:lnTo>
                      <a:pt x="0" y="0"/>
                    </a:lnTo>
                    <a:lnTo>
                      <a:pt x="1992625" y="0"/>
                    </a:lnTo>
                    <a:lnTo>
                      <a:pt x="1992625"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5" name="object 162">
                <a:extLst>
                  <a:ext uri="{FF2B5EF4-FFF2-40B4-BE49-F238E27FC236}">
                    <a16:creationId xmlns:a16="http://schemas.microsoft.com/office/drawing/2014/main" id="{62BF2166-6846-76F5-AE79-6BC4CB2ED6D7}"/>
                  </a:ext>
                </a:extLst>
              </p:cNvPr>
              <p:cNvSpPr/>
              <p:nvPr/>
            </p:nvSpPr>
            <p:spPr>
              <a:xfrm>
                <a:off x="4522464" y="8053578"/>
                <a:ext cx="40005" cy="260985"/>
              </a:xfrm>
              <a:custGeom>
                <a:avLst/>
                <a:gdLst/>
                <a:ahLst/>
                <a:cxnLst/>
                <a:rect l="l" t="t" r="r" b="b"/>
                <a:pathLst>
                  <a:path w="40004" h="260984">
                    <a:moveTo>
                      <a:pt x="39623" y="260604"/>
                    </a:moveTo>
                    <a:lnTo>
                      <a:pt x="0" y="260604"/>
                    </a:lnTo>
                    <a:lnTo>
                      <a:pt x="0" y="27427"/>
                    </a:lnTo>
                    <a:lnTo>
                      <a:pt x="39623" y="0"/>
                    </a:lnTo>
                    <a:lnTo>
                      <a:pt x="39623" y="260604"/>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16" name="object 163">
                <a:extLst>
                  <a:ext uri="{FF2B5EF4-FFF2-40B4-BE49-F238E27FC236}">
                    <a16:creationId xmlns:a16="http://schemas.microsoft.com/office/drawing/2014/main" id="{FA84A7C4-B052-0653-0296-EA2C2DD40B54}"/>
                  </a:ext>
                </a:extLst>
              </p:cNvPr>
              <p:cNvSpPr/>
              <p:nvPr/>
            </p:nvSpPr>
            <p:spPr>
              <a:xfrm>
                <a:off x="4522464" y="8053578"/>
                <a:ext cx="40005" cy="260985"/>
              </a:xfrm>
              <a:custGeom>
                <a:avLst/>
                <a:gdLst/>
                <a:ahLst/>
                <a:cxnLst/>
                <a:rect l="l" t="t" r="r" b="b"/>
                <a:pathLst>
                  <a:path w="40004" h="260984">
                    <a:moveTo>
                      <a:pt x="0" y="260604"/>
                    </a:moveTo>
                    <a:lnTo>
                      <a:pt x="0" y="27427"/>
                    </a:lnTo>
                    <a:lnTo>
                      <a:pt x="39623" y="0"/>
                    </a:lnTo>
                    <a:lnTo>
                      <a:pt x="39623" y="260604"/>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17" name="object 164">
                <a:extLst>
                  <a:ext uri="{FF2B5EF4-FFF2-40B4-BE49-F238E27FC236}">
                    <a16:creationId xmlns:a16="http://schemas.microsoft.com/office/drawing/2014/main" id="{F434E386-7FA9-A7B6-E816-1DAAF1E1C91B}"/>
                  </a:ext>
                </a:extLst>
              </p:cNvPr>
              <p:cNvPicPr/>
              <p:nvPr/>
            </p:nvPicPr>
            <p:blipFill>
              <a:blip r:embed="rId3" cstate="print"/>
              <a:stretch>
                <a:fillRect/>
              </a:stretch>
            </p:blipFill>
            <p:spPr>
              <a:xfrm>
                <a:off x="4412746" y="8052061"/>
                <a:ext cx="150858" cy="263628"/>
              </a:xfrm>
              <a:prstGeom prst="rect">
                <a:avLst/>
              </a:prstGeom>
            </p:spPr>
          </p:pic>
          <p:pic>
            <p:nvPicPr>
              <p:cNvPr id="18" name="object 165">
                <a:extLst>
                  <a:ext uri="{FF2B5EF4-FFF2-40B4-BE49-F238E27FC236}">
                    <a16:creationId xmlns:a16="http://schemas.microsoft.com/office/drawing/2014/main" id="{61F0ACF4-5E40-0A04-7EA7-DF9005491853}"/>
                  </a:ext>
                </a:extLst>
              </p:cNvPr>
              <p:cNvPicPr/>
              <p:nvPr/>
            </p:nvPicPr>
            <p:blipFill>
              <a:blip r:embed="rId4" cstate="print"/>
              <a:stretch>
                <a:fillRect/>
              </a:stretch>
            </p:blipFill>
            <p:spPr>
              <a:xfrm>
                <a:off x="4611623" y="8225036"/>
                <a:ext cx="150098" cy="90660"/>
              </a:xfrm>
              <a:prstGeom prst="rect">
                <a:avLst/>
              </a:prstGeom>
            </p:spPr>
          </p:pic>
          <p:sp>
            <p:nvSpPr>
              <p:cNvPr id="19" name="object 166">
                <a:extLst>
                  <a:ext uri="{FF2B5EF4-FFF2-40B4-BE49-F238E27FC236}">
                    <a16:creationId xmlns:a16="http://schemas.microsoft.com/office/drawing/2014/main" id="{5009A6DE-188D-63C5-6D81-22089BD7ECFE}"/>
                  </a:ext>
                </a:extLst>
              </p:cNvPr>
              <p:cNvSpPr/>
              <p:nvPr/>
            </p:nvSpPr>
            <p:spPr>
              <a:xfrm>
                <a:off x="4923280" y="8277596"/>
                <a:ext cx="36195" cy="36830"/>
              </a:xfrm>
              <a:custGeom>
                <a:avLst/>
                <a:gdLst/>
                <a:ahLst/>
                <a:cxnLst/>
                <a:rect l="l" t="t" r="r" b="b"/>
                <a:pathLst>
                  <a:path w="36195" h="36829">
                    <a:moveTo>
                      <a:pt x="35814" y="36586"/>
                    </a:moveTo>
                    <a:lnTo>
                      <a:pt x="0" y="36586"/>
                    </a:lnTo>
                    <a:lnTo>
                      <a:pt x="0" y="27439"/>
                    </a:lnTo>
                    <a:lnTo>
                      <a:pt x="35814" y="0"/>
                    </a:lnTo>
                    <a:lnTo>
                      <a:pt x="35814" y="36586"/>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0" name="object 167">
                <a:extLst>
                  <a:ext uri="{FF2B5EF4-FFF2-40B4-BE49-F238E27FC236}">
                    <a16:creationId xmlns:a16="http://schemas.microsoft.com/office/drawing/2014/main" id="{577840F8-E902-8FC2-397E-422E244415D5}"/>
                  </a:ext>
                </a:extLst>
              </p:cNvPr>
              <p:cNvSpPr/>
              <p:nvPr/>
            </p:nvSpPr>
            <p:spPr>
              <a:xfrm>
                <a:off x="4923280" y="8277596"/>
                <a:ext cx="36195" cy="36830"/>
              </a:xfrm>
              <a:custGeom>
                <a:avLst/>
                <a:gdLst/>
                <a:ahLst/>
                <a:cxnLst/>
                <a:rect l="l" t="t" r="r" b="b"/>
                <a:pathLst>
                  <a:path w="36195" h="36829">
                    <a:moveTo>
                      <a:pt x="0" y="36586"/>
                    </a:moveTo>
                    <a:lnTo>
                      <a:pt x="0" y="27439"/>
                    </a:lnTo>
                    <a:lnTo>
                      <a:pt x="35814" y="0"/>
                    </a:lnTo>
                    <a:lnTo>
                      <a:pt x="35814" y="3658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1" name="object 168">
                <a:extLst>
                  <a:ext uri="{FF2B5EF4-FFF2-40B4-BE49-F238E27FC236}">
                    <a16:creationId xmlns:a16="http://schemas.microsoft.com/office/drawing/2014/main" id="{9054088F-B111-A66A-1685-FE5887489543}"/>
                  </a:ext>
                </a:extLst>
              </p:cNvPr>
              <p:cNvSpPr/>
              <p:nvPr/>
            </p:nvSpPr>
            <p:spPr>
              <a:xfrm>
                <a:off x="4811266" y="8305035"/>
                <a:ext cx="112395" cy="9525"/>
              </a:xfrm>
              <a:custGeom>
                <a:avLst/>
                <a:gdLst/>
                <a:ahLst/>
                <a:cxnLst/>
                <a:rect l="l" t="t" r="r" b="b"/>
                <a:pathLst>
                  <a:path w="112395" h="9525">
                    <a:moveTo>
                      <a:pt x="112013" y="9146"/>
                    </a:moveTo>
                    <a:lnTo>
                      <a:pt x="0" y="9146"/>
                    </a:lnTo>
                    <a:lnTo>
                      <a:pt x="0" y="0"/>
                    </a:lnTo>
                    <a:lnTo>
                      <a:pt x="112013" y="0"/>
                    </a:lnTo>
                    <a:lnTo>
                      <a:pt x="112013" y="914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2" name="object 169">
                <a:extLst>
                  <a:ext uri="{FF2B5EF4-FFF2-40B4-BE49-F238E27FC236}">
                    <a16:creationId xmlns:a16="http://schemas.microsoft.com/office/drawing/2014/main" id="{C4EFC960-374D-7DE8-EF1D-C905578716E6}"/>
                  </a:ext>
                </a:extLst>
              </p:cNvPr>
              <p:cNvSpPr/>
              <p:nvPr/>
            </p:nvSpPr>
            <p:spPr>
              <a:xfrm>
                <a:off x="4811266" y="8305035"/>
                <a:ext cx="112395" cy="9525"/>
              </a:xfrm>
              <a:custGeom>
                <a:avLst/>
                <a:gdLst/>
                <a:ahLst/>
                <a:cxnLst/>
                <a:rect l="l" t="t" r="r" b="b"/>
                <a:pathLst>
                  <a:path w="112395" h="9525">
                    <a:moveTo>
                      <a:pt x="0" y="9146"/>
                    </a:moveTo>
                    <a:lnTo>
                      <a:pt x="0" y="0"/>
                    </a:lnTo>
                    <a:lnTo>
                      <a:pt x="112013" y="0"/>
                    </a:lnTo>
                    <a:lnTo>
                      <a:pt x="112013" y="9146"/>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3" name="object 170">
                <a:extLst>
                  <a:ext uri="{FF2B5EF4-FFF2-40B4-BE49-F238E27FC236}">
                    <a16:creationId xmlns:a16="http://schemas.microsoft.com/office/drawing/2014/main" id="{6FFE43AF-7264-086D-6D30-2930285E499C}"/>
                  </a:ext>
                </a:extLst>
              </p:cNvPr>
              <p:cNvSpPr/>
              <p:nvPr/>
            </p:nvSpPr>
            <p:spPr>
              <a:xfrm>
                <a:off x="4811269" y="8277596"/>
                <a:ext cx="147955" cy="27940"/>
              </a:xfrm>
              <a:custGeom>
                <a:avLst/>
                <a:gdLst/>
                <a:ahLst/>
                <a:cxnLst/>
                <a:rect l="l" t="t" r="r" b="b"/>
                <a:pathLst>
                  <a:path w="147954" h="27940">
                    <a:moveTo>
                      <a:pt x="112011" y="27439"/>
                    </a:moveTo>
                    <a:lnTo>
                      <a:pt x="0" y="27439"/>
                    </a:lnTo>
                    <a:lnTo>
                      <a:pt x="36573" y="0"/>
                    </a:lnTo>
                    <a:lnTo>
                      <a:pt x="147825" y="0"/>
                    </a:lnTo>
                    <a:lnTo>
                      <a:pt x="112011" y="27439"/>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4" name="object 171">
                <a:extLst>
                  <a:ext uri="{FF2B5EF4-FFF2-40B4-BE49-F238E27FC236}">
                    <a16:creationId xmlns:a16="http://schemas.microsoft.com/office/drawing/2014/main" id="{5BE6AEDA-E5AD-C4D1-14C0-C22617FD4908}"/>
                  </a:ext>
                </a:extLst>
              </p:cNvPr>
              <p:cNvSpPr/>
              <p:nvPr/>
            </p:nvSpPr>
            <p:spPr>
              <a:xfrm>
                <a:off x="4811269" y="8277596"/>
                <a:ext cx="147955" cy="27940"/>
              </a:xfrm>
              <a:custGeom>
                <a:avLst/>
                <a:gdLst/>
                <a:ahLst/>
                <a:cxnLst/>
                <a:rect l="l" t="t" r="r" b="b"/>
                <a:pathLst>
                  <a:path w="147954" h="27940">
                    <a:moveTo>
                      <a:pt x="112011" y="27439"/>
                    </a:moveTo>
                    <a:lnTo>
                      <a:pt x="147825" y="0"/>
                    </a:lnTo>
                    <a:lnTo>
                      <a:pt x="36573" y="0"/>
                    </a:lnTo>
                    <a:lnTo>
                      <a:pt x="0" y="27439"/>
                    </a:lnTo>
                    <a:lnTo>
                      <a:pt x="112011" y="2743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5" name="object 172">
                <a:extLst>
                  <a:ext uri="{FF2B5EF4-FFF2-40B4-BE49-F238E27FC236}">
                    <a16:creationId xmlns:a16="http://schemas.microsoft.com/office/drawing/2014/main" id="{A0AC3455-6F29-F487-D080-AAF26FFFAAD4}"/>
                  </a:ext>
                </a:extLst>
              </p:cNvPr>
              <p:cNvSpPr/>
              <p:nvPr/>
            </p:nvSpPr>
            <p:spPr>
              <a:xfrm>
                <a:off x="5136020" y="8295885"/>
                <a:ext cx="22225" cy="18415"/>
              </a:xfrm>
              <a:custGeom>
                <a:avLst/>
                <a:gdLst/>
                <a:ahLst/>
                <a:cxnLst/>
                <a:rect l="l" t="t" r="r" b="b"/>
                <a:pathLst>
                  <a:path w="22225" h="18415">
                    <a:moveTo>
                      <a:pt x="21951" y="18297"/>
                    </a:moveTo>
                    <a:lnTo>
                      <a:pt x="0" y="18297"/>
                    </a:lnTo>
                    <a:lnTo>
                      <a:pt x="21951" y="0"/>
                    </a:lnTo>
                    <a:lnTo>
                      <a:pt x="21951" y="1829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6" name="object 173">
                <a:extLst>
                  <a:ext uri="{FF2B5EF4-FFF2-40B4-BE49-F238E27FC236}">
                    <a16:creationId xmlns:a16="http://schemas.microsoft.com/office/drawing/2014/main" id="{AB0B4F10-236A-3FFA-89FB-129CCE702A3B}"/>
                  </a:ext>
                </a:extLst>
              </p:cNvPr>
              <p:cNvSpPr/>
              <p:nvPr/>
            </p:nvSpPr>
            <p:spPr>
              <a:xfrm>
                <a:off x="5136020" y="8295885"/>
                <a:ext cx="22225" cy="18415"/>
              </a:xfrm>
              <a:custGeom>
                <a:avLst/>
                <a:gdLst/>
                <a:ahLst/>
                <a:cxnLst/>
                <a:rect l="l" t="t" r="r" b="b"/>
                <a:pathLst>
                  <a:path w="22225" h="18415">
                    <a:moveTo>
                      <a:pt x="0" y="18297"/>
                    </a:moveTo>
                    <a:lnTo>
                      <a:pt x="21951" y="0"/>
                    </a:lnTo>
                    <a:lnTo>
                      <a:pt x="21951"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7" name="object 174">
                <a:extLst>
                  <a:ext uri="{FF2B5EF4-FFF2-40B4-BE49-F238E27FC236}">
                    <a16:creationId xmlns:a16="http://schemas.microsoft.com/office/drawing/2014/main" id="{1810CE06-C1C2-4FC2-D9EC-8D974F06185B}"/>
                  </a:ext>
                </a:extLst>
              </p:cNvPr>
              <p:cNvSpPr/>
              <p:nvPr/>
            </p:nvSpPr>
            <p:spPr>
              <a:xfrm>
                <a:off x="5025684" y="8295885"/>
                <a:ext cx="132715" cy="18415"/>
              </a:xfrm>
              <a:custGeom>
                <a:avLst/>
                <a:gdLst/>
                <a:ahLst/>
                <a:cxnLst/>
                <a:rect l="l" t="t" r="r" b="b"/>
                <a:pathLst>
                  <a:path w="132714" h="18415">
                    <a:moveTo>
                      <a:pt x="110336" y="18297"/>
                    </a:moveTo>
                    <a:lnTo>
                      <a:pt x="0" y="18297"/>
                    </a:lnTo>
                    <a:lnTo>
                      <a:pt x="23325" y="0"/>
                    </a:lnTo>
                    <a:lnTo>
                      <a:pt x="132287" y="0"/>
                    </a:lnTo>
                    <a:lnTo>
                      <a:pt x="110336" y="1829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8" name="object 175">
                <a:extLst>
                  <a:ext uri="{FF2B5EF4-FFF2-40B4-BE49-F238E27FC236}">
                    <a16:creationId xmlns:a16="http://schemas.microsoft.com/office/drawing/2014/main" id="{2DF5A432-7DD4-7451-C0FF-CC02B4807AEA}"/>
                  </a:ext>
                </a:extLst>
              </p:cNvPr>
              <p:cNvSpPr/>
              <p:nvPr/>
            </p:nvSpPr>
            <p:spPr>
              <a:xfrm>
                <a:off x="5025684" y="8295885"/>
                <a:ext cx="132715" cy="18415"/>
              </a:xfrm>
              <a:custGeom>
                <a:avLst/>
                <a:gdLst/>
                <a:ahLst/>
                <a:cxnLst/>
                <a:rect l="l" t="t" r="r" b="b"/>
                <a:pathLst>
                  <a:path w="132714" h="18415">
                    <a:moveTo>
                      <a:pt x="110336" y="18297"/>
                    </a:moveTo>
                    <a:lnTo>
                      <a:pt x="132287" y="0"/>
                    </a:lnTo>
                    <a:lnTo>
                      <a:pt x="23325" y="0"/>
                    </a:lnTo>
                    <a:lnTo>
                      <a:pt x="0" y="18297"/>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29" name="object 176">
                <a:extLst>
                  <a:ext uri="{FF2B5EF4-FFF2-40B4-BE49-F238E27FC236}">
                    <a16:creationId xmlns:a16="http://schemas.microsoft.com/office/drawing/2014/main" id="{02666FB4-A902-632C-4A35-9984CF73CD25}"/>
                  </a:ext>
                </a:extLst>
              </p:cNvPr>
              <p:cNvSpPr/>
              <p:nvPr/>
            </p:nvSpPr>
            <p:spPr>
              <a:xfrm>
                <a:off x="5350497" y="8308081"/>
                <a:ext cx="8890" cy="6350"/>
              </a:xfrm>
              <a:custGeom>
                <a:avLst/>
                <a:gdLst/>
                <a:ahLst/>
                <a:cxnLst/>
                <a:rect l="l" t="t" r="r" b="b"/>
                <a:pathLst>
                  <a:path w="8889" h="6350">
                    <a:moveTo>
                      <a:pt x="8641" y="6100"/>
                    </a:moveTo>
                    <a:lnTo>
                      <a:pt x="0" y="6100"/>
                    </a:lnTo>
                    <a:lnTo>
                      <a:pt x="8641" y="0"/>
                    </a:lnTo>
                    <a:lnTo>
                      <a:pt x="8641" y="610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0" name="object 177">
                <a:extLst>
                  <a:ext uri="{FF2B5EF4-FFF2-40B4-BE49-F238E27FC236}">
                    <a16:creationId xmlns:a16="http://schemas.microsoft.com/office/drawing/2014/main" id="{60A3E99E-B158-3993-9019-DB3A8E972002}"/>
                  </a:ext>
                </a:extLst>
              </p:cNvPr>
              <p:cNvSpPr/>
              <p:nvPr/>
            </p:nvSpPr>
            <p:spPr>
              <a:xfrm>
                <a:off x="5350497" y="8308081"/>
                <a:ext cx="8890" cy="6350"/>
              </a:xfrm>
              <a:custGeom>
                <a:avLst/>
                <a:gdLst/>
                <a:ahLst/>
                <a:cxnLst/>
                <a:rect l="l" t="t" r="r" b="b"/>
                <a:pathLst>
                  <a:path w="8889" h="6350">
                    <a:moveTo>
                      <a:pt x="0" y="6100"/>
                    </a:moveTo>
                    <a:lnTo>
                      <a:pt x="8641" y="0"/>
                    </a:lnTo>
                    <a:lnTo>
                      <a:pt x="8641"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1" name="object 178">
                <a:extLst>
                  <a:ext uri="{FF2B5EF4-FFF2-40B4-BE49-F238E27FC236}">
                    <a16:creationId xmlns:a16="http://schemas.microsoft.com/office/drawing/2014/main" id="{4D75B4B3-1B8B-F7DC-1400-752DF17A583F}"/>
                  </a:ext>
                </a:extLst>
              </p:cNvPr>
              <p:cNvSpPr/>
              <p:nvPr/>
            </p:nvSpPr>
            <p:spPr>
              <a:xfrm>
                <a:off x="5239245" y="8308081"/>
                <a:ext cx="120014" cy="6350"/>
              </a:xfrm>
              <a:custGeom>
                <a:avLst/>
                <a:gdLst/>
                <a:ahLst/>
                <a:cxnLst/>
                <a:rect l="l" t="t" r="r" b="b"/>
                <a:pathLst>
                  <a:path w="120014" h="6350">
                    <a:moveTo>
                      <a:pt x="111251" y="6100"/>
                    </a:moveTo>
                    <a:lnTo>
                      <a:pt x="0" y="6100"/>
                    </a:lnTo>
                    <a:lnTo>
                      <a:pt x="8641" y="0"/>
                    </a:lnTo>
                    <a:lnTo>
                      <a:pt x="119893" y="0"/>
                    </a:lnTo>
                    <a:lnTo>
                      <a:pt x="111251" y="6100"/>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2" name="object 179">
                <a:extLst>
                  <a:ext uri="{FF2B5EF4-FFF2-40B4-BE49-F238E27FC236}">
                    <a16:creationId xmlns:a16="http://schemas.microsoft.com/office/drawing/2014/main" id="{8983C440-AD1C-E6AB-BC63-FF610BC9B817}"/>
                  </a:ext>
                </a:extLst>
              </p:cNvPr>
              <p:cNvSpPr/>
              <p:nvPr/>
            </p:nvSpPr>
            <p:spPr>
              <a:xfrm>
                <a:off x="5239245" y="8308081"/>
                <a:ext cx="120014" cy="6350"/>
              </a:xfrm>
              <a:custGeom>
                <a:avLst/>
                <a:gdLst/>
                <a:ahLst/>
                <a:cxnLst/>
                <a:rect l="l" t="t" r="r" b="b"/>
                <a:pathLst>
                  <a:path w="120014" h="6350">
                    <a:moveTo>
                      <a:pt x="111251" y="6100"/>
                    </a:moveTo>
                    <a:lnTo>
                      <a:pt x="119893" y="0"/>
                    </a:lnTo>
                    <a:lnTo>
                      <a:pt x="8641" y="0"/>
                    </a:lnTo>
                    <a:lnTo>
                      <a:pt x="0" y="610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3" name="object 180">
                <a:extLst>
                  <a:ext uri="{FF2B5EF4-FFF2-40B4-BE49-F238E27FC236}">
                    <a16:creationId xmlns:a16="http://schemas.microsoft.com/office/drawing/2014/main" id="{E07940AF-0EF8-6DA6-9C06-6FB608C3AA76}"/>
                  </a:ext>
                </a:extLst>
              </p:cNvPr>
              <p:cNvSpPr/>
              <p:nvPr/>
            </p:nvSpPr>
            <p:spPr>
              <a:xfrm>
                <a:off x="4367805" y="8081005"/>
                <a:ext cx="3175" cy="233679"/>
              </a:xfrm>
              <a:custGeom>
                <a:avLst/>
                <a:gdLst/>
                <a:ahLst/>
                <a:cxnLst/>
                <a:rect l="l" t="t" r="r" b="b"/>
                <a:pathLst>
                  <a:path w="3175" h="233679">
                    <a:moveTo>
                      <a:pt x="3011" y="233177"/>
                    </a:moveTo>
                    <a:lnTo>
                      <a:pt x="0" y="233177"/>
                    </a:lnTo>
                    <a:lnTo>
                      <a:pt x="0" y="0"/>
                    </a:lnTo>
                    <a:lnTo>
                      <a:pt x="3011" y="0"/>
                    </a:lnTo>
                    <a:lnTo>
                      <a:pt x="3011" y="233177"/>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34" name="object 181">
                <a:extLst>
                  <a:ext uri="{FF2B5EF4-FFF2-40B4-BE49-F238E27FC236}">
                    <a16:creationId xmlns:a16="http://schemas.microsoft.com/office/drawing/2014/main" id="{8BF4943B-FB40-318F-1399-1A19D602BE6D}"/>
                  </a:ext>
                </a:extLst>
              </p:cNvPr>
              <p:cNvSpPr/>
              <p:nvPr/>
            </p:nvSpPr>
            <p:spPr>
              <a:xfrm>
                <a:off x="4354062" y="8081005"/>
                <a:ext cx="15875" cy="205740"/>
              </a:xfrm>
              <a:custGeom>
                <a:avLst/>
                <a:gdLst/>
                <a:ahLst/>
                <a:cxnLst/>
                <a:rect l="l" t="t" r="r" b="b"/>
                <a:pathLst>
                  <a:path w="15875" h="205740">
                    <a:moveTo>
                      <a:pt x="15249" y="205741"/>
                    </a:moveTo>
                    <a:lnTo>
                      <a:pt x="0" y="205741"/>
                    </a:lnTo>
                  </a:path>
                  <a:path w="15875" h="205740">
                    <a:moveTo>
                      <a:pt x="15249" y="102877"/>
                    </a:moveTo>
                    <a:lnTo>
                      <a:pt x="0" y="102877"/>
                    </a:lnTo>
                  </a:path>
                  <a:path w="15875" h="20574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67650" name="object 182">
                <a:extLst>
                  <a:ext uri="{FF2B5EF4-FFF2-40B4-BE49-F238E27FC236}">
                    <a16:creationId xmlns:a16="http://schemas.microsoft.com/office/drawing/2014/main" id="{02399A29-171C-1A05-5A34-B0BD71C0050C}"/>
                  </a:ext>
                </a:extLst>
              </p:cNvPr>
              <p:cNvPicPr/>
              <p:nvPr/>
            </p:nvPicPr>
            <p:blipFill>
              <a:blip r:embed="rId5" cstate="print"/>
              <a:stretch>
                <a:fillRect/>
              </a:stretch>
            </p:blipFill>
            <p:spPr>
              <a:xfrm>
                <a:off x="4743450" y="7706868"/>
                <a:ext cx="124205" cy="172974"/>
              </a:xfrm>
              <a:prstGeom prst="rect">
                <a:avLst/>
              </a:prstGeom>
            </p:spPr>
          </p:pic>
          <p:pic>
            <p:nvPicPr>
              <p:cNvPr id="67651" name="object 183">
                <a:extLst>
                  <a:ext uri="{FF2B5EF4-FFF2-40B4-BE49-F238E27FC236}">
                    <a16:creationId xmlns:a16="http://schemas.microsoft.com/office/drawing/2014/main" id="{47583344-8068-B460-C625-0E4784C6C5EA}"/>
                  </a:ext>
                </a:extLst>
              </p:cNvPr>
              <p:cNvPicPr/>
              <p:nvPr/>
            </p:nvPicPr>
            <p:blipFill>
              <a:blip r:embed="rId6" cstate="print"/>
              <a:stretch>
                <a:fillRect/>
              </a:stretch>
            </p:blipFill>
            <p:spPr>
              <a:xfrm>
                <a:off x="5521452" y="7708392"/>
                <a:ext cx="266700" cy="144775"/>
              </a:xfrm>
              <a:prstGeom prst="rect">
                <a:avLst/>
              </a:prstGeom>
            </p:spPr>
          </p:pic>
          <p:sp>
            <p:nvSpPr>
              <p:cNvPr id="67652" name="object 184">
                <a:extLst>
                  <a:ext uri="{FF2B5EF4-FFF2-40B4-BE49-F238E27FC236}">
                    <a16:creationId xmlns:a16="http://schemas.microsoft.com/office/drawing/2014/main" id="{2AA00CCC-8A9C-9EBD-DA9F-B0C697A92514}"/>
                  </a:ext>
                </a:extLst>
              </p:cNvPr>
              <p:cNvSpPr/>
              <p:nvPr/>
            </p:nvSpPr>
            <p:spPr>
              <a:xfrm>
                <a:off x="5519928" y="7706868"/>
                <a:ext cx="269875" cy="148590"/>
              </a:xfrm>
              <a:custGeom>
                <a:avLst/>
                <a:gdLst/>
                <a:ahLst/>
                <a:cxnLst/>
                <a:rect l="l" t="t" r="r" b="b"/>
                <a:pathLst>
                  <a:path w="269875" h="148590">
                    <a:moveTo>
                      <a:pt x="269748" y="0"/>
                    </a:moveTo>
                    <a:lnTo>
                      <a:pt x="0" y="0"/>
                    </a:lnTo>
                    <a:lnTo>
                      <a:pt x="0" y="148589"/>
                    </a:lnTo>
                    <a:lnTo>
                      <a:pt x="269748" y="148589"/>
                    </a:lnTo>
                    <a:lnTo>
                      <a:pt x="269748" y="147065"/>
                    </a:lnTo>
                    <a:lnTo>
                      <a:pt x="3048" y="147065"/>
                    </a:lnTo>
                    <a:lnTo>
                      <a:pt x="1524" y="145541"/>
                    </a:lnTo>
                    <a:lnTo>
                      <a:pt x="3048" y="145541"/>
                    </a:lnTo>
                    <a:lnTo>
                      <a:pt x="3048" y="3047"/>
                    </a:lnTo>
                    <a:lnTo>
                      <a:pt x="1524" y="3047"/>
                    </a:lnTo>
                    <a:lnTo>
                      <a:pt x="3048" y="1523"/>
                    </a:lnTo>
                    <a:lnTo>
                      <a:pt x="269748" y="1523"/>
                    </a:lnTo>
                    <a:lnTo>
                      <a:pt x="269748" y="0"/>
                    </a:lnTo>
                    <a:close/>
                  </a:path>
                  <a:path w="269875" h="148590">
                    <a:moveTo>
                      <a:pt x="3048" y="145541"/>
                    </a:moveTo>
                    <a:lnTo>
                      <a:pt x="1524" y="145541"/>
                    </a:lnTo>
                    <a:lnTo>
                      <a:pt x="3048" y="147065"/>
                    </a:lnTo>
                    <a:lnTo>
                      <a:pt x="3048" y="145541"/>
                    </a:lnTo>
                    <a:close/>
                  </a:path>
                  <a:path w="269875" h="148590">
                    <a:moveTo>
                      <a:pt x="266700" y="145541"/>
                    </a:moveTo>
                    <a:lnTo>
                      <a:pt x="3048" y="145541"/>
                    </a:lnTo>
                    <a:lnTo>
                      <a:pt x="3048" y="147065"/>
                    </a:lnTo>
                    <a:lnTo>
                      <a:pt x="266700" y="147065"/>
                    </a:lnTo>
                    <a:lnTo>
                      <a:pt x="266700" y="145541"/>
                    </a:lnTo>
                    <a:close/>
                  </a:path>
                  <a:path w="269875" h="148590">
                    <a:moveTo>
                      <a:pt x="266700" y="1523"/>
                    </a:moveTo>
                    <a:lnTo>
                      <a:pt x="266700" y="147065"/>
                    </a:lnTo>
                    <a:lnTo>
                      <a:pt x="268224" y="145541"/>
                    </a:lnTo>
                    <a:lnTo>
                      <a:pt x="269748" y="145541"/>
                    </a:lnTo>
                    <a:lnTo>
                      <a:pt x="269748" y="3047"/>
                    </a:lnTo>
                    <a:lnTo>
                      <a:pt x="268224" y="3047"/>
                    </a:lnTo>
                    <a:lnTo>
                      <a:pt x="266700" y="1523"/>
                    </a:lnTo>
                    <a:close/>
                  </a:path>
                  <a:path w="269875" h="148590">
                    <a:moveTo>
                      <a:pt x="269748" y="145541"/>
                    </a:moveTo>
                    <a:lnTo>
                      <a:pt x="268224" y="145541"/>
                    </a:lnTo>
                    <a:lnTo>
                      <a:pt x="266700" y="147065"/>
                    </a:lnTo>
                    <a:lnTo>
                      <a:pt x="269748" y="147065"/>
                    </a:lnTo>
                    <a:lnTo>
                      <a:pt x="269748" y="145541"/>
                    </a:lnTo>
                    <a:close/>
                  </a:path>
                  <a:path w="269875" h="148590">
                    <a:moveTo>
                      <a:pt x="3048" y="1523"/>
                    </a:moveTo>
                    <a:lnTo>
                      <a:pt x="1524" y="3047"/>
                    </a:lnTo>
                    <a:lnTo>
                      <a:pt x="3048" y="3047"/>
                    </a:lnTo>
                    <a:lnTo>
                      <a:pt x="3048" y="1523"/>
                    </a:lnTo>
                    <a:close/>
                  </a:path>
                  <a:path w="269875" h="148590">
                    <a:moveTo>
                      <a:pt x="266700" y="1523"/>
                    </a:moveTo>
                    <a:lnTo>
                      <a:pt x="3048" y="1523"/>
                    </a:lnTo>
                    <a:lnTo>
                      <a:pt x="3048" y="3047"/>
                    </a:lnTo>
                    <a:lnTo>
                      <a:pt x="266700" y="3047"/>
                    </a:lnTo>
                    <a:lnTo>
                      <a:pt x="266700" y="1523"/>
                    </a:lnTo>
                    <a:close/>
                  </a:path>
                  <a:path w="269875" h="148590">
                    <a:moveTo>
                      <a:pt x="269748" y="1523"/>
                    </a:moveTo>
                    <a:lnTo>
                      <a:pt x="266700" y="1523"/>
                    </a:lnTo>
                    <a:lnTo>
                      <a:pt x="268224" y="3047"/>
                    </a:lnTo>
                    <a:lnTo>
                      <a:pt x="269748" y="3047"/>
                    </a:lnTo>
                    <a:lnTo>
                      <a:pt x="269748" y="1523"/>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grpSp>
          <p:nvGrpSpPr>
            <p:cNvPr id="35" name="object 186">
              <a:extLst>
                <a:ext uri="{FF2B5EF4-FFF2-40B4-BE49-F238E27FC236}">
                  <a16:creationId xmlns:a16="http://schemas.microsoft.com/office/drawing/2014/main" id="{EF43F854-6EB7-243E-72F3-43962E667C28}"/>
                </a:ext>
              </a:extLst>
            </p:cNvPr>
            <p:cNvGrpSpPr/>
            <p:nvPr/>
          </p:nvGrpSpPr>
          <p:grpSpPr>
            <a:xfrm>
              <a:off x="3919732" y="8312591"/>
              <a:ext cx="2912113" cy="1094105"/>
              <a:chOff x="3919728" y="8312594"/>
              <a:chExt cx="2912110" cy="1094105"/>
            </a:xfrm>
          </p:grpSpPr>
          <p:sp>
            <p:nvSpPr>
              <p:cNvPr id="36" name="object 187">
                <a:extLst>
                  <a:ext uri="{FF2B5EF4-FFF2-40B4-BE49-F238E27FC236}">
                    <a16:creationId xmlns:a16="http://schemas.microsoft.com/office/drawing/2014/main" id="{3DD84144-C903-4CBB-9514-646A1018301C}"/>
                  </a:ext>
                </a:extLst>
              </p:cNvPr>
              <p:cNvSpPr/>
              <p:nvPr/>
            </p:nvSpPr>
            <p:spPr>
              <a:xfrm>
                <a:off x="3919728" y="8314182"/>
                <a:ext cx="2912110" cy="1092200"/>
              </a:xfrm>
              <a:custGeom>
                <a:avLst/>
                <a:gdLst/>
                <a:ahLst/>
                <a:cxnLst/>
                <a:rect l="l" t="t" r="r" b="b"/>
                <a:pathLst>
                  <a:path w="2912109" h="1092200">
                    <a:moveTo>
                      <a:pt x="2911602" y="0"/>
                    </a:moveTo>
                    <a:lnTo>
                      <a:pt x="0" y="0"/>
                    </a:lnTo>
                    <a:lnTo>
                      <a:pt x="0" y="1091946"/>
                    </a:lnTo>
                    <a:lnTo>
                      <a:pt x="2911602" y="1091946"/>
                    </a:lnTo>
                    <a:lnTo>
                      <a:pt x="2911602" y="0"/>
                    </a:lnTo>
                    <a:close/>
                  </a:path>
                </a:pathLst>
              </a:custGeom>
              <a:solidFill>
                <a:srgbClr val="FFFFF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pic>
            <p:nvPicPr>
              <p:cNvPr id="37" name="object 188">
                <a:extLst>
                  <a:ext uri="{FF2B5EF4-FFF2-40B4-BE49-F238E27FC236}">
                    <a16:creationId xmlns:a16="http://schemas.microsoft.com/office/drawing/2014/main" id="{312ED9D4-E9BD-42D5-20FE-B2CA3827A2EF}"/>
                  </a:ext>
                </a:extLst>
              </p:cNvPr>
              <p:cNvPicPr/>
              <p:nvPr/>
            </p:nvPicPr>
            <p:blipFill>
              <a:blip r:embed="rId7" cstate="print"/>
              <a:stretch>
                <a:fillRect/>
              </a:stretch>
            </p:blipFill>
            <p:spPr>
              <a:xfrm>
                <a:off x="4501133" y="8314182"/>
                <a:ext cx="146303" cy="761238"/>
              </a:xfrm>
              <a:prstGeom prst="rect">
                <a:avLst/>
              </a:prstGeom>
            </p:spPr>
          </p:pic>
          <p:pic>
            <p:nvPicPr>
              <p:cNvPr id="38" name="object 189">
                <a:extLst>
                  <a:ext uri="{FF2B5EF4-FFF2-40B4-BE49-F238E27FC236}">
                    <a16:creationId xmlns:a16="http://schemas.microsoft.com/office/drawing/2014/main" id="{A6560A32-5EF4-8200-3DE9-343EA689D962}"/>
                  </a:ext>
                </a:extLst>
              </p:cNvPr>
              <p:cNvPicPr/>
              <p:nvPr/>
            </p:nvPicPr>
            <p:blipFill>
              <a:blip r:embed="rId7" cstate="print"/>
              <a:stretch>
                <a:fillRect/>
              </a:stretch>
            </p:blipFill>
            <p:spPr>
              <a:xfrm>
                <a:off x="4696205" y="8314182"/>
                <a:ext cx="146304" cy="761238"/>
              </a:xfrm>
              <a:prstGeom prst="rect">
                <a:avLst/>
              </a:prstGeom>
            </p:spPr>
          </p:pic>
          <p:pic>
            <p:nvPicPr>
              <p:cNvPr id="39" name="object 190">
                <a:extLst>
                  <a:ext uri="{FF2B5EF4-FFF2-40B4-BE49-F238E27FC236}">
                    <a16:creationId xmlns:a16="http://schemas.microsoft.com/office/drawing/2014/main" id="{967BF9B3-8063-0E5E-11F3-3D6568E218DD}"/>
                  </a:ext>
                </a:extLst>
              </p:cNvPr>
              <p:cNvPicPr/>
              <p:nvPr/>
            </p:nvPicPr>
            <p:blipFill>
              <a:blip r:embed="rId8" cstate="print"/>
              <a:stretch>
                <a:fillRect/>
              </a:stretch>
            </p:blipFill>
            <p:spPr>
              <a:xfrm>
                <a:off x="5086349" y="8314182"/>
                <a:ext cx="1308354" cy="761238"/>
              </a:xfrm>
              <a:prstGeom prst="rect">
                <a:avLst/>
              </a:prstGeom>
            </p:spPr>
          </p:pic>
          <p:pic>
            <p:nvPicPr>
              <p:cNvPr id="40" name="object 191">
                <a:extLst>
                  <a:ext uri="{FF2B5EF4-FFF2-40B4-BE49-F238E27FC236}">
                    <a16:creationId xmlns:a16="http://schemas.microsoft.com/office/drawing/2014/main" id="{8B9E8153-CD90-3502-E17F-A0D541F58CA6}"/>
                  </a:ext>
                </a:extLst>
              </p:cNvPr>
              <p:cNvPicPr/>
              <p:nvPr/>
            </p:nvPicPr>
            <p:blipFill>
              <a:blip r:embed="rId7" cstate="print"/>
              <a:stretch>
                <a:fillRect/>
              </a:stretch>
            </p:blipFill>
            <p:spPr>
              <a:xfrm>
                <a:off x="4891277" y="8314182"/>
                <a:ext cx="146303" cy="761238"/>
              </a:xfrm>
              <a:prstGeom prst="rect">
                <a:avLst/>
              </a:prstGeom>
            </p:spPr>
          </p:pic>
          <p:sp>
            <p:nvSpPr>
              <p:cNvPr id="41" name="object 192">
                <a:extLst>
                  <a:ext uri="{FF2B5EF4-FFF2-40B4-BE49-F238E27FC236}">
                    <a16:creationId xmlns:a16="http://schemas.microsoft.com/office/drawing/2014/main" id="{D6D31766-16D0-C2D3-C51A-3DD8B994318E}"/>
                  </a:ext>
                </a:extLst>
              </p:cNvPr>
              <p:cNvSpPr/>
              <p:nvPr/>
            </p:nvSpPr>
            <p:spPr>
              <a:xfrm>
                <a:off x="4403598" y="8314690"/>
                <a:ext cx="1992630" cy="762000"/>
              </a:xfrm>
              <a:custGeom>
                <a:avLst/>
                <a:gdLst/>
                <a:ahLst/>
                <a:cxnLst/>
                <a:rect l="l" t="t" r="r" b="b"/>
                <a:pathLst>
                  <a:path w="1992629" h="762000">
                    <a:moveTo>
                      <a:pt x="10655" y="759218"/>
                    </a:moveTo>
                    <a:lnTo>
                      <a:pt x="3048" y="759218"/>
                    </a:lnTo>
                    <a:lnTo>
                      <a:pt x="3048" y="760730"/>
                    </a:lnTo>
                    <a:lnTo>
                      <a:pt x="2413" y="760730"/>
                    </a:lnTo>
                    <a:lnTo>
                      <a:pt x="2413" y="760107"/>
                    </a:lnTo>
                    <a:lnTo>
                      <a:pt x="3048" y="760730"/>
                    </a:lnTo>
                    <a:lnTo>
                      <a:pt x="3048" y="759218"/>
                    </a:lnTo>
                    <a:lnTo>
                      <a:pt x="3048" y="0"/>
                    </a:lnTo>
                    <a:lnTo>
                      <a:pt x="0" y="0"/>
                    </a:lnTo>
                    <a:lnTo>
                      <a:pt x="0" y="759460"/>
                    </a:lnTo>
                    <a:lnTo>
                      <a:pt x="0" y="760730"/>
                    </a:lnTo>
                    <a:lnTo>
                      <a:pt x="0" y="762000"/>
                    </a:lnTo>
                    <a:lnTo>
                      <a:pt x="10655" y="762000"/>
                    </a:lnTo>
                    <a:lnTo>
                      <a:pt x="10655" y="760730"/>
                    </a:lnTo>
                    <a:lnTo>
                      <a:pt x="10655" y="759218"/>
                    </a:lnTo>
                    <a:close/>
                  </a:path>
                  <a:path w="1992629" h="762000">
                    <a:moveTo>
                      <a:pt x="209550" y="759218"/>
                    </a:moveTo>
                    <a:lnTo>
                      <a:pt x="118859" y="759218"/>
                    </a:lnTo>
                    <a:lnTo>
                      <a:pt x="118859" y="760730"/>
                    </a:lnTo>
                    <a:lnTo>
                      <a:pt x="118859" y="762000"/>
                    </a:lnTo>
                    <a:lnTo>
                      <a:pt x="209550" y="762000"/>
                    </a:lnTo>
                    <a:lnTo>
                      <a:pt x="209550" y="760730"/>
                    </a:lnTo>
                    <a:lnTo>
                      <a:pt x="209550" y="759218"/>
                    </a:lnTo>
                    <a:close/>
                  </a:path>
                  <a:path w="1992629" h="762000">
                    <a:moveTo>
                      <a:pt x="407657" y="759218"/>
                    </a:moveTo>
                    <a:lnTo>
                      <a:pt x="317754" y="759218"/>
                    </a:lnTo>
                    <a:lnTo>
                      <a:pt x="317754" y="760730"/>
                    </a:lnTo>
                    <a:lnTo>
                      <a:pt x="317754" y="762000"/>
                    </a:lnTo>
                    <a:lnTo>
                      <a:pt x="407657" y="762000"/>
                    </a:lnTo>
                    <a:lnTo>
                      <a:pt x="407657" y="760730"/>
                    </a:lnTo>
                    <a:lnTo>
                      <a:pt x="407657" y="759218"/>
                    </a:lnTo>
                    <a:close/>
                  </a:path>
                  <a:path w="1992629" h="762000">
                    <a:moveTo>
                      <a:pt x="606539" y="759218"/>
                    </a:moveTo>
                    <a:lnTo>
                      <a:pt x="519671" y="759218"/>
                    </a:lnTo>
                    <a:lnTo>
                      <a:pt x="519671" y="760730"/>
                    </a:lnTo>
                    <a:lnTo>
                      <a:pt x="519671" y="762000"/>
                    </a:lnTo>
                    <a:lnTo>
                      <a:pt x="606539" y="762000"/>
                    </a:lnTo>
                    <a:lnTo>
                      <a:pt x="606539" y="760730"/>
                    </a:lnTo>
                    <a:lnTo>
                      <a:pt x="606539" y="759218"/>
                    </a:lnTo>
                    <a:close/>
                  </a:path>
                  <a:path w="1992629" h="762000">
                    <a:moveTo>
                      <a:pt x="805434" y="759218"/>
                    </a:moveTo>
                    <a:lnTo>
                      <a:pt x="717791" y="759218"/>
                    </a:lnTo>
                    <a:lnTo>
                      <a:pt x="717791" y="760730"/>
                    </a:lnTo>
                    <a:lnTo>
                      <a:pt x="717791" y="762000"/>
                    </a:lnTo>
                    <a:lnTo>
                      <a:pt x="805434" y="762000"/>
                    </a:lnTo>
                    <a:lnTo>
                      <a:pt x="805434" y="760730"/>
                    </a:lnTo>
                    <a:lnTo>
                      <a:pt x="805434" y="759218"/>
                    </a:lnTo>
                    <a:close/>
                  </a:path>
                  <a:path w="1992629" h="762000">
                    <a:moveTo>
                      <a:pt x="1003541" y="759218"/>
                    </a:moveTo>
                    <a:lnTo>
                      <a:pt x="916686" y="759218"/>
                    </a:lnTo>
                    <a:lnTo>
                      <a:pt x="916686" y="760730"/>
                    </a:lnTo>
                    <a:lnTo>
                      <a:pt x="916686" y="762000"/>
                    </a:lnTo>
                    <a:lnTo>
                      <a:pt x="1003541" y="762000"/>
                    </a:lnTo>
                    <a:lnTo>
                      <a:pt x="1003541" y="760730"/>
                    </a:lnTo>
                    <a:lnTo>
                      <a:pt x="1003541" y="759218"/>
                    </a:lnTo>
                    <a:close/>
                  </a:path>
                  <a:path w="1992629" h="762000">
                    <a:moveTo>
                      <a:pt x="1205471" y="759218"/>
                    </a:moveTo>
                    <a:lnTo>
                      <a:pt x="1115555" y="759218"/>
                    </a:lnTo>
                    <a:lnTo>
                      <a:pt x="1115555" y="760730"/>
                    </a:lnTo>
                    <a:lnTo>
                      <a:pt x="1115555" y="762000"/>
                    </a:lnTo>
                    <a:lnTo>
                      <a:pt x="1205471" y="762000"/>
                    </a:lnTo>
                    <a:lnTo>
                      <a:pt x="1205471" y="760730"/>
                    </a:lnTo>
                    <a:lnTo>
                      <a:pt x="1205471" y="759218"/>
                    </a:lnTo>
                    <a:close/>
                  </a:path>
                  <a:path w="1992629" h="762000">
                    <a:moveTo>
                      <a:pt x="1404353" y="759218"/>
                    </a:moveTo>
                    <a:lnTo>
                      <a:pt x="1313675" y="759218"/>
                    </a:lnTo>
                    <a:lnTo>
                      <a:pt x="1313675" y="760730"/>
                    </a:lnTo>
                    <a:lnTo>
                      <a:pt x="1313675" y="762000"/>
                    </a:lnTo>
                    <a:lnTo>
                      <a:pt x="1404353" y="762000"/>
                    </a:lnTo>
                    <a:lnTo>
                      <a:pt x="1404353" y="760730"/>
                    </a:lnTo>
                    <a:lnTo>
                      <a:pt x="1404353" y="759218"/>
                    </a:lnTo>
                    <a:close/>
                  </a:path>
                  <a:path w="1992629" h="762000">
                    <a:moveTo>
                      <a:pt x="1602473" y="759218"/>
                    </a:moveTo>
                    <a:lnTo>
                      <a:pt x="1515605" y="759218"/>
                    </a:lnTo>
                    <a:lnTo>
                      <a:pt x="1515605" y="760730"/>
                    </a:lnTo>
                    <a:lnTo>
                      <a:pt x="1515605" y="762000"/>
                    </a:lnTo>
                    <a:lnTo>
                      <a:pt x="1602473" y="762000"/>
                    </a:lnTo>
                    <a:lnTo>
                      <a:pt x="1602473" y="760730"/>
                    </a:lnTo>
                    <a:lnTo>
                      <a:pt x="1602473" y="759218"/>
                    </a:lnTo>
                    <a:close/>
                  </a:path>
                  <a:path w="1992629" h="762000">
                    <a:moveTo>
                      <a:pt x="1801355" y="759218"/>
                    </a:moveTo>
                    <a:lnTo>
                      <a:pt x="1714487" y="759218"/>
                    </a:lnTo>
                    <a:lnTo>
                      <a:pt x="1714487" y="760730"/>
                    </a:lnTo>
                    <a:lnTo>
                      <a:pt x="1714487" y="762000"/>
                    </a:lnTo>
                    <a:lnTo>
                      <a:pt x="1801355" y="762000"/>
                    </a:lnTo>
                    <a:lnTo>
                      <a:pt x="1801355" y="760730"/>
                    </a:lnTo>
                    <a:lnTo>
                      <a:pt x="1801355" y="759218"/>
                    </a:lnTo>
                    <a:close/>
                  </a:path>
                  <a:path w="1992629" h="762000">
                    <a:moveTo>
                      <a:pt x="1992630" y="0"/>
                    </a:moveTo>
                    <a:lnTo>
                      <a:pt x="1990852" y="0"/>
                    </a:lnTo>
                    <a:lnTo>
                      <a:pt x="1990852" y="759460"/>
                    </a:lnTo>
                    <a:lnTo>
                      <a:pt x="1990217" y="760107"/>
                    </a:lnTo>
                    <a:lnTo>
                      <a:pt x="1990217" y="759460"/>
                    </a:lnTo>
                    <a:lnTo>
                      <a:pt x="1990852" y="759460"/>
                    </a:lnTo>
                    <a:lnTo>
                      <a:pt x="1990852" y="0"/>
                    </a:lnTo>
                    <a:lnTo>
                      <a:pt x="1989582" y="0"/>
                    </a:lnTo>
                    <a:lnTo>
                      <a:pt x="1989582" y="759218"/>
                    </a:lnTo>
                    <a:lnTo>
                      <a:pt x="1912607" y="759218"/>
                    </a:lnTo>
                    <a:lnTo>
                      <a:pt x="1912607" y="760730"/>
                    </a:lnTo>
                    <a:lnTo>
                      <a:pt x="1912607" y="762000"/>
                    </a:lnTo>
                    <a:lnTo>
                      <a:pt x="1992630" y="762000"/>
                    </a:lnTo>
                    <a:lnTo>
                      <a:pt x="1992630" y="760730"/>
                    </a:lnTo>
                    <a:lnTo>
                      <a:pt x="1992630" y="759460"/>
                    </a:lnTo>
                    <a:lnTo>
                      <a:pt x="1992630" y="759218"/>
                    </a:lnTo>
                    <a:lnTo>
                      <a:pt x="1992630" y="0"/>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2" name="object 193">
                <a:extLst>
                  <a:ext uri="{FF2B5EF4-FFF2-40B4-BE49-F238E27FC236}">
                    <a16:creationId xmlns:a16="http://schemas.microsoft.com/office/drawing/2014/main" id="{9562DB88-45E8-E03F-0E59-14F571331360}"/>
                  </a:ext>
                </a:extLst>
              </p:cNvPr>
              <p:cNvSpPr/>
              <p:nvPr/>
            </p:nvSpPr>
            <p:spPr>
              <a:xfrm>
                <a:off x="4369308" y="9074658"/>
                <a:ext cx="2028825" cy="30480"/>
              </a:xfrm>
              <a:custGeom>
                <a:avLst/>
                <a:gdLst/>
                <a:ahLst/>
                <a:cxnLst/>
                <a:rect l="l" t="t" r="r" b="b"/>
                <a:pathLst>
                  <a:path w="2028825" h="30479">
                    <a:moveTo>
                      <a:pt x="44945" y="0"/>
                    </a:moveTo>
                    <a:lnTo>
                      <a:pt x="0" y="0"/>
                    </a:lnTo>
                    <a:lnTo>
                      <a:pt x="0" y="30480"/>
                    </a:lnTo>
                    <a:lnTo>
                      <a:pt x="44945" y="30480"/>
                    </a:lnTo>
                    <a:lnTo>
                      <a:pt x="44945" y="0"/>
                    </a:lnTo>
                    <a:close/>
                  </a:path>
                  <a:path w="2028825" h="30479">
                    <a:moveTo>
                      <a:pt x="243840" y="0"/>
                    </a:moveTo>
                    <a:lnTo>
                      <a:pt x="153149" y="0"/>
                    </a:lnTo>
                    <a:lnTo>
                      <a:pt x="153149" y="30480"/>
                    </a:lnTo>
                    <a:lnTo>
                      <a:pt x="243840" y="30480"/>
                    </a:lnTo>
                    <a:lnTo>
                      <a:pt x="243840" y="0"/>
                    </a:lnTo>
                    <a:close/>
                  </a:path>
                  <a:path w="2028825" h="30479">
                    <a:moveTo>
                      <a:pt x="441947" y="0"/>
                    </a:moveTo>
                    <a:lnTo>
                      <a:pt x="352044" y="0"/>
                    </a:lnTo>
                    <a:lnTo>
                      <a:pt x="352044" y="30480"/>
                    </a:lnTo>
                    <a:lnTo>
                      <a:pt x="441947" y="30480"/>
                    </a:lnTo>
                    <a:lnTo>
                      <a:pt x="441947" y="0"/>
                    </a:lnTo>
                    <a:close/>
                  </a:path>
                  <a:path w="2028825" h="30479">
                    <a:moveTo>
                      <a:pt x="640829" y="0"/>
                    </a:moveTo>
                    <a:lnTo>
                      <a:pt x="553961" y="0"/>
                    </a:lnTo>
                    <a:lnTo>
                      <a:pt x="553961" y="30480"/>
                    </a:lnTo>
                    <a:lnTo>
                      <a:pt x="640829" y="30480"/>
                    </a:lnTo>
                    <a:lnTo>
                      <a:pt x="640829" y="0"/>
                    </a:lnTo>
                    <a:close/>
                  </a:path>
                  <a:path w="2028825" h="30479">
                    <a:moveTo>
                      <a:pt x="839724" y="0"/>
                    </a:moveTo>
                    <a:lnTo>
                      <a:pt x="752081" y="0"/>
                    </a:lnTo>
                    <a:lnTo>
                      <a:pt x="752081" y="30480"/>
                    </a:lnTo>
                    <a:lnTo>
                      <a:pt x="839724" y="30480"/>
                    </a:lnTo>
                    <a:lnTo>
                      <a:pt x="839724" y="0"/>
                    </a:lnTo>
                    <a:close/>
                  </a:path>
                  <a:path w="2028825" h="30479">
                    <a:moveTo>
                      <a:pt x="1037831" y="0"/>
                    </a:moveTo>
                    <a:lnTo>
                      <a:pt x="950976" y="0"/>
                    </a:lnTo>
                    <a:lnTo>
                      <a:pt x="950976" y="30480"/>
                    </a:lnTo>
                    <a:lnTo>
                      <a:pt x="1037831" y="30480"/>
                    </a:lnTo>
                    <a:lnTo>
                      <a:pt x="1037831" y="0"/>
                    </a:lnTo>
                    <a:close/>
                  </a:path>
                  <a:path w="2028825" h="30479">
                    <a:moveTo>
                      <a:pt x="1239761" y="0"/>
                    </a:moveTo>
                    <a:lnTo>
                      <a:pt x="1149845" y="0"/>
                    </a:lnTo>
                    <a:lnTo>
                      <a:pt x="1149845" y="30480"/>
                    </a:lnTo>
                    <a:lnTo>
                      <a:pt x="1239761" y="30480"/>
                    </a:lnTo>
                    <a:lnTo>
                      <a:pt x="1239761" y="0"/>
                    </a:lnTo>
                    <a:close/>
                  </a:path>
                  <a:path w="2028825" h="30479">
                    <a:moveTo>
                      <a:pt x="1438643" y="0"/>
                    </a:moveTo>
                    <a:lnTo>
                      <a:pt x="1347965" y="0"/>
                    </a:lnTo>
                    <a:lnTo>
                      <a:pt x="1347965" y="30480"/>
                    </a:lnTo>
                    <a:lnTo>
                      <a:pt x="1438643" y="30480"/>
                    </a:lnTo>
                    <a:lnTo>
                      <a:pt x="1438643" y="0"/>
                    </a:lnTo>
                    <a:close/>
                  </a:path>
                  <a:path w="2028825" h="30479">
                    <a:moveTo>
                      <a:pt x="1636763" y="0"/>
                    </a:moveTo>
                    <a:lnTo>
                      <a:pt x="1549895" y="0"/>
                    </a:lnTo>
                    <a:lnTo>
                      <a:pt x="1549895" y="30480"/>
                    </a:lnTo>
                    <a:lnTo>
                      <a:pt x="1636763" y="30480"/>
                    </a:lnTo>
                    <a:lnTo>
                      <a:pt x="1636763" y="0"/>
                    </a:lnTo>
                    <a:close/>
                  </a:path>
                  <a:path w="2028825" h="30479">
                    <a:moveTo>
                      <a:pt x="1835645" y="0"/>
                    </a:moveTo>
                    <a:lnTo>
                      <a:pt x="1748777" y="0"/>
                    </a:lnTo>
                    <a:lnTo>
                      <a:pt x="1748777" y="30480"/>
                    </a:lnTo>
                    <a:lnTo>
                      <a:pt x="1835645" y="30480"/>
                    </a:lnTo>
                    <a:lnTo>
                      <a:pt x="1835645" y="0"/>
                    </a:lnTo>
                    <a:close/>
                  </a:path>
                  <a:path w="2028825" h="30479">
                    <a:moveTo>
                      <a:pt x="2028444" y="0"/>
                    </a:moveTo>
                    <a:lnTo>
                      <a:pt x="1946897" y="0"/>
                    </a:lnTo>
                    <a:lnTo>
                      <a:pt x="1946897" y="30480"/>
                    </a:lnTo>
                    <a:lnTo>
                      <a:pt x="2028444" y="30480"/>
                    </a:lnTo>
                    <a:lnTo>
                      <a:pt x="2028444" y="0"/>
                    </a:lnTo>
                    <a:close/>
                  </a:path>
                </a:pathLst>
              </a:custGeom>
              <a:solidFill>
                <a:srgbClr val="7F7F7F"/>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3" name="object 194">
                <a:extLst>
                  <a:ext uri="{FF2B5EF4-FFF2-40B4-BE49-F238E27FC236}">
                    <a16:creationId xmlns:a16="http://schemas.microsoft.com/office/drawing/2014/main" id="{495957A8-69DB-09A3-77AE-8DBE4C0C3116}"/>
                  </a:ext>
                </a:extLst>
              </p:cNvPr>
              <p:cNvSpPr/>
              <p:nvPr/>
            </p:nvSpPr>
            <p:spPr>
              <a:xfrm>
                <a:off x="4369311" y="9074652"/>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4" name="object 195">
                <a:extLst>
                  <a:ext uri="{FF2B5EF4-FFF2-40B4-BE49-F238E27FC236}">
                    <a16:creationId xmlns:a16="http://schemas.microsoft.com/office/drawing/2014/main" id="{4813C66D-B8BA-206A-4651-9C80DC4934DC}"/>
                  </a:ext>
                </a:extLst>
              </p:cNvPr>
              <p:cNvSpPr/>
              <p:nvPr/>
            </p:nvSpPr>
            <p:spPr>
              <a:xfrm>
                <a:off x="4405113" y="9074652"/>
                <a:ext cx="1993264" cy="0"/>
              </a:xfrm>
              <a:custGeom>
                <a:avLst/>
                <a:gdLst/>
                <a:ahLst/>
                <a:cxnLst/>
                <a:rect l="l" t="t" r="r" b="b"/>
                <a:pathLst>
                  <a:path w="1993264">
                    <a:moveTo>
                      <a:pt x="1514094" y="0"/>
                    </a:moveTo>
                    <a:lnTo>
                      <a:pt x="1600969" y="0"/>
                    </a:lnTo>
                  </a:path>
                  <a:path w="1993264">
                    <a:moveTo>
                      <a:pt x="0" y="0"/>
                    </a:moveTo>
                    <a:lnTo>
                      <a:pt x="9148" y="0"/>
                    </a:lnTo>
                  </a:path>
                  <a:path w="1993264">
                    <a:moveTo>
                      <a:pt x="1911100" y="0"/>
                    </a:moveTo>
                    <a:lnTo>
                      <a:pt x="1992638" y="0"/>
                    </a:lnTo>
                  </a:path>
                  <a:path w="1993264">
                    <a:moveTo>
                      <a:pt x="518167" y="0"/>
                    </a:moveTo>
                    <a:lnTo>
                      <a:pt x="605032" y="0"/>
                    </a:lnTo>
                  </a:path>
                  <a:path w="1993264">
                    <a:moveTo>
                      <a:pt x="1114050" y="0"/>
                    </a:moveTo>
                    <a:lnTo>
                      <a:pt x="1203964" y="0"/>
                    </a:lnTo>
                  </a:path>
                  <a:path w="1993264">
                    <a:moveTo>
                      <a:pt x="716284" y="0"/>
                    </a:moveTo>
                    <a:lnTo>
                      <a:pt x="803922" y="0"/>
                    </a:lnTo>
                  </a:path>
                  <a:path w="1993264">
                    <a:moveTo>
                      <a:pt x="117351" y="0"/>
                    </a:moveTo>
                    <a:lnTo>
                      <a:pt x="208036" y="0"/>
                    </a:lnTo>
                  </a:path>
                  <a:path w="1993264">
                    <a:moveTo>
                      <a:pt x="1712983" y="0"/>
                    </a:moveTo>
                    <a:lnTo>
                      <a:pt x="1799848" y="0"/>
                    </a:lnTo>
                  </a:path>
                  <a:path w="1993264">
                    <a:moveTo>
                      <a:pt x="1312167" y="0"/>
                    </a:moveTo>
                    <a:lnTo>
                      <a:pt x="1402842" y="0"/>
                    </a:lnTo>
                  </a:path>
                  <a:path w="1993264">
                    <a:moveTo>
                      <a:pt x="316240" y="0"/>
                    </a:moveTo>
                    <a:lnTo>
                      <a:pt x="406153" y="0"/>
                    </a:lnTo>
                  </a:path>
                  <a:path w="1993264">
                    <a:moveTo>
                      <a:pt x="915173" y="0"/>
                    </a:moveTo>
                    <a:lnTo>
                      <a:pt x="1002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5" name="object 196">
                <a:extLst>
                  <a:ext uri="{FF2B5EF4-FFF2-40B4-BE49-F238E27FC236}">
                    <a16:creationId xmlns:a16="http://schemas.microsoft.com/office/drawing/2014/main" id="{BE028DAE-8646-3121-D9F4-1B431E44ADFF}"/>
                  </a:ext>
                </a:extLst>
              </p:cNvPr>
              <p:cNvSpPr/>
              <p:nvPr/>
            </p:nvSpPr>
            <p:spPr>
              <a:xfrm>
                <a:off x="4369311" y="8971787"/>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6" name="object 197">
                <a:extLst>
                  <a:ext uri="{FF2B5EF4-FFF2-40B4-BE49-F238E27FC236}">
                    <a16:creationId xmlns:a16="http://schemas.microsoft.com/office/drawing/2014/main" id="{F40B8E95-0983-26E8-A025-55AEFC18C7B8}"/>
                  </a:ext>
                </a:extLst>
              </p:cNvPr>
              <p:cNvSpPr/>
              <p:nvPr/>
            </p:nvSpPr>
            <p:spPr>
              <a:xfrm>
                <a:off x="4405113" y="8971787"/>
                <a:ext cx="1993264" cy="0"/>
              </a:xfrm>
              <a:custGeom>
                <a:avLst/>
                <a:gdLst/>
                <a:ahLst/>
                <a:cxnLst/>
                <a:rect l="l" t="t" r="r" b="b"/>
                <a:pathLst>
                  <a:path w="1993264">
                    <a:moveTo>
                      <a:pt x="518167" y="0"/>
                    </a:moveTo>
                    <a:lnTo>
                      <a:pt x="605032" y="0"/>
                    </a:lnTo>
                  </a:path>
                  <a:path w="1993264">
                    <a:moveTo>
                      <a:pt x="1312167" y="0"/>
                    </a:moveTo>
                    <a:lnTo>
                      <a:pt x="1402842" y="0"/>
                    </a:lnTo>
                  </a:path>
                  <a:path w="1993264">
                    <a:moveTo>
                      <a:pt x="117351" y="0"/>
                    </a:moveTo>
                    <a:lnTo>
                      <a:pt x="208036" y="0"/>
                    </a:lnTo>
                  </a:path>
                  <a:path w="1993264">
                    <a:moveTo>
                      <a:pt x="1114050" y="0"/>
                    </a:moveTo>
                    <a:lnTo>
                      <a:pt x="1203964"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915173" y="0"/>
                    </a:moveTo>
                    <a:lnTo>
                      <a:pt x="1002036" y="0"/>
                    </a:lnTo>
                  </a:path>
                  <a:path w="1993264">
                    <a:moveTo>
                      <a:pt x="316240" y="0"/>
                    </a:moveTo>
                    <a:lnTo>
                      <a:pt x="406153"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7" name="object 198">
                <a:extLst>
                  <a:ext uri="{FF2B5EF4-FFF2-40B4-BE49-F238E27FC236}">
                    <a16:creationId xmlns:a16="http://schemas.microsoft.com/office/drawing/2014/main" id="{C41EEDA6-B80E-CA7D-D0C9-64A0B2456A76}"/>
                  </a:ext>
                </a:extLst>
              </p:cNvPr>
              <p:cNvSpPr/>
              <p:nvPr/>
            </p:nvSpPr>
            <p:spPr>
              <a:xfrm>
                <a:off x="4369311" y="8868910"/>
                <a:ext cx="36195" cy="29845"/>
              </a:xfrm>
              <a:custGeom>
                <a:avLst/>
                <a:gdLst/>
                <a:ahLst/>
                <a:cxnLst/>
                <a:rect l="l" t="t" r="r" b="b"/>
                <a:pathLst>
                  <a:path w="36195" h="29845">
                    <a:moveTo>
                      <a:pt x="0" y="29721"/>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8" name="object 199">
                <a:extLst>
                  <a:ext uri="{FF2B5EF4-FFF2-40B4-BE49-F238E27FC236}">
                    <a16:creationId xmlns:a16="http://schemas.microsoft.com/office/drawing/2014/main" id="{4DB90B56-0AF7-3FB4-4975-32439BBD6703}"/>
                  </a:ext>
                </a:extLst>
              </p:cNvPr>
              <p:cNvSpPr/>
              <p:nvPr/>
            </p:nvSpPr>
            <p:spPr>
              <a:xfrm>
                <a:off x="4405113" y="8868910"/>
                <a:ext cx="1993264" cy="0"/>
              </a:xfrm>
              <a:custGeom>
                <a:avLst/>
                <a:gdLst/>
                <a:ahLst/>
                <a:cxnLst/>
                <a:rect l="l" t="t" r="r" b="b"/>
                <a:pathLst>
                  <a:path w="1993264">
                    <a:moveTo>
                      <a:pt x="915173" y="0"/>
                    </a:moveTo>
                    <a:lnTo>
                      <a:pt x="1002036" y="0"/>
                    </a:lnTo>
                  </a:path>
                  <a:path w="1993264">
                    <a:moveTo>
                      <a:pt x="1712983" y="0"/>
                    </a:moveTo>
                    <a:lnTo>
                      <a:pt x="1799848" y="0"/>
                    </a:lnTo>
                  </a:path>
                  <a:path w="1993264">
                    <a:moveTo>
                      <a:pt x="716284" y="0"/>
                    </a:moveTo>
                    <a:lnTo>
                      <a:pt x="803922" y="0"/>
                    </a:lnTo>
                  </a:path>
                  <a:path w="1993264">
                    <a:moveTo>
                      <a:pt x="518167" y="0"/>
                    </a:moveTo>
                    <a:lnTo>
                      <a:pt x="605032" y="0"/>
                    </a:lnTo>
                  </a:path>
                  <a:path w="1993264">
                    <a:moveTo>
                      <a:pt x="1514094" y="0"/>
                    </a:moveTo>
                    <a:lnTo>
                      <a:pt x="1600969" y="0"/>
                    </a:lnTo>
                  </a:path>
                  <a:path w="1993264">
                    <a:moveTo>
                      <a:pt x="1114050" y="0"/>
                    </a:moveTo>
                    <a:lnTo>
                      <a:pt x="1203964" y="0"/>
                    </a:lnTo>
                  </a:path>
                  <a:path w="1993264">
                    <a:moveTo>
                      <a:pt x="117351" y="0"/>
                    </a:moveTo>
                    <a:lnTo>
                      <a:pt x="208036" y="0"/>
                    </a:lnTo>
                  </a:path>
                  <a:path w="1993264">
                    <a:moveTo>
                      <a:pt x="0" y="0"/>
                    </a:moveTo>
                    <a:lnTo>
                      <a:pt x="9148" y="0"/>
                    </a:lnTo>
                  </a:path>
                  <a:path w="1993264">
                    <a:moveTo>
                      <a:pt x="316240" y="0"/>
                    </a:moveTo>
                    <a:lnTo>
                      <a:pt x="406153" y="0"/>
                    </a:lnTo>
                  </a:path>
                  <a:path w="1993264">
                    <a:moveTo>
                      <a:pt x="1911100" y="0"/>
                    </a:moveTo>
                    <a:lnTo>
                      <a:pt x="1992638" y="0"/>
                    </a:lnTo>
                  </a:path>
                  <a:path w="1993264">
                    <a:moveTo>
                      <a:pt x="1312167" y="0"/>
                    </a:moveTo>
                    <a:lnTo>
                      <a:pt x="140284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49" name="object 200">
                <a:extLst>
                  <a:ext uri="{FF2B5EF4-FFF2-40B4-BE49-F238E27FC236}">
                    <a16:creationId xmlns:a16="http://schemas.microsoft.com/office/drawing/2014/main" id="{65CB2486-D102-C514-7A1F-9BE716CED880}"/>
                  </a:ext>
                </a:extLst>
              </p:cNvPr>
              <p:cNvSpPr/>
              <p:nvPr/>
            </p:nvSpPr>
            <p:spPr>
              <a:xfrm>
                <a:off x="4369311" y="8768327"/>
                <a:ext cx="36195" cy="27940"/>
              </a:xfrm>
              <a:custGeom>
                <a:avLst/>
                <a:gdLst/>
                <a:ahLst/>
                <a:cxnLst/>
                <a:rect l="l" t="t" r="r" b="b"/>
                <a:pathLst>
                  <a:path w="36195" h="27940">
                    <a:moveTo>
                      <a:pt x="0" y="27439"/>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0" name="object 201">
                <a:extLst>
                  <a:ext uri="{FF2B5EF4-FFF2-40B4-BE49-F238E27FC236}">
                    <a16:creationId xmlns:a16="http://schemas.microsoft.com/office/drawing/2014/main" id="{996966BF-CA46-7B29-32E4-C393840BB7A4}"/>
                  </a:ext>
                </a:extLst>
              </p:cNvPr>
              <p:cNvSpPr/>
              <p:nvPr/>
            </p:nvSpPr>
            <p:spPr>
              <a:xfrm>
                <a:off x="4405113" y="8768327"/>
                <a:ext cx="1993264" cy="0"/>
              </a:xfrm>
              <a:custGeom>
                <a:avLst/>
                <a:gdLst/>
                <a:ahLst/>
                <a:cxnLst/>
                <a:rect l="l" t="t" r="r" b="b"/>
                <a:pathLst>
                  <a:path w="1993264">
                    <a:moveTo>
                      <a:pt x="716284" y="0"/>
                    </a:moveTo>
                    <a:lnTo>
                      <a:pt x="803922" y="0"/>
                    </a:lnTo>
                  </a:path>
                  <a:path w="1993264">
                    <a:moveTo>
                      <a:pt x="316240" y="0"/>
                    </a:moveTo>
                    <a:lnTo>
                      <a:pt x="406153" y="0"/>
                    </a:lnTo>
                  </a:path>
                  <a:path w="1993264">
                    <a:moveTo>
                      <a:pt x="518167" y="0"/>
                    </a:moveTo>
                    <a:lnTo>
                      <a:pt x="605032" y="0"/>
                    </a:lnTo>
                  </a:path>
                  <a:path w="1993264">
                    <a:moveTo>
                      <a:pt x="1114050" y="0"/>
                    </a:moveTo>
                    <a:lnTo>
                      <a:pt x="1203964" y="0"/>
                    </a:lnTo>
                  </a:path>
                  <a:path w="1993264">
                    <a:moveTo>
                      <a:pt x="1312167" y="0"/>
                    </a:moveTo>
                    <a:lnTo>
                      <a:pt x="1402842" y="0"/>
                    </a:lnTo>
                  </a:path>
                  <a:path w="1993264">
                    <a:moveTo>
                      <a:pt x="915173" y="0"/>
                    </a:moveTo>
                    <a:lnTo>
                      <a:pt x="1002036" y="0"/>
                    </a:lnTo>
                  </a:path>
                  <a:path w="1993264">
                    <a:moveTo>
                      <a:pt x="0" y="0"/>
                    </a:moveTo>
                    <a:lnTo>
                      <a:pt x="9148" y="0"/>
                    </a:lnTo>
                  </a:path>
                  <a:path w="1993264">
                    <a:moveTo>
                      <a:pt x="1712983" y="0"/>
                    </a:moveTo>
                    <a:lnTo>
                      <a:pt x="1799848" y="0"/>
                    </a:lnTo>
                  </a:path>
                  <a:path w="1993264">
                    <a:moveTo>
                      <a:pt x="1911100" y="0"/>
                    </a:moveTo>
                    <a:lnTo>
                      <a:pt x="1992638" y="0"/>
                    </a:lnTo>
                  </a:path>
                  <a:path w="1993264">
                    <a:moveTo>
                      <a:pt x="117351" y="0"/>
                    </a:moveTo>
                    <a:lnTo>
                      <a:pt x="208036" y="0"/>
                    </a:lnTo>
                  </a:path>
                  <a:path w="1993264">
                    <a:moveTo>
                      <a:pt x="1514094" y="0"/>
                    </a:moveTo>
                    <a:lnTo>
                      <a:pt x="1600969"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1" name="object 202">
                <a:extLst>
                  <a:ext uri="{FF2B5EF4-FFF2-40B4-BE49-F238E27FC236}">
                    <a16:creationId xmlns:a16="http://schemas.microsoft.com/office/drawing/2014/main" id="{D1E07651-3179-763E-A94B-06595468E342}"/>
                  </a:ext>
                </a:extLst>
              </p:cNvPr>
              <p:cNvSpPr/>
              <p:nvPr/>
            </p:nvSpPr>
            <p:spPr>
              <a:xfrm>
                <a:off x="4369311" y="8665462"/>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2" name="object 203">
                <a:extLst>
                  <a:ext uri="{FF2B5EF4-FFF2-40B4-BE49-F238E27FC236}">
                    <a16:creationId xmlns:a16="http://schemas.microsoft.com/office/drawing/2014/main" id="{44F493DC-AA2F-F9BE-6FC2-5AF0298519B3}"/>
                  </a:ext>
                </a:extLst>
              </p:cNvPr>
              <p:cNvSpPr/>
              <p:nvPr/>
            </p:nvSpPr>
            <p:spPr>
              <a:xfrm>
                <a:off x="4405113" y="8665462"/>
                <a:ext cx="1993264" cy="0"/>
              </a:xfrm>
              <a:custGeom>
                <a:avLst/>
                <a:gdLst/>
                <a:ahLst/>
                <a:cxnLst/>
                <a:rect l="l" t="t" r="r" b="b"/>
                <a:pathLst>
                  <a:path w="1993264">
                    <a:moveTo>
                      <a:pt x="1911100" y="0"/>
                    </a:moveTo>
                    <a:lnTo>
                      <a:pt x="1992638" y="0"/>
                    </a:lnTo>
                  </a:path>
                  <a:path w="1993264">
                    <a:moveTo>
                      <a:pt x="316240" y="0"/>
                    </a:moveTo>
                    <a:lnTo>
                      <a:pt x="406153" y="0"/>
                    </a:lnTo>
                  </a:path>
                  <a:path w="1993264">
                    <a:moveTo>
                      <a:pt x="0" y="0"/>
                    </a:moveTo>
                    <a:lnTo>
                      <a:pt x="9148" y="0"/>
                    </a:lnTo>
                  </a:path>
                  <a:path w="1993264">
                    <a:moveTo>
                      <a:pt x="117351" y="0"/>
                    </a:moveTo>
                    <a:lnTo>
                      <a:pt x="208036"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3" name="object 204">
                <a:extLst>
                  <a:ext uri="{FF2B5EF4-FFF2-40B4-BE49-F238E27FC236}">
                    <a16:creationId xmlns:a16="http://schemas.microsoft.com/office/drawing/2014/main" id="{EF1ABEA7-2393-6E6E-A481-A469E78714A2}"/>
                  </a:ext>
                </a:extLst>
              </p:cNvPr>
              <p:cNvSpPr/>
              <p:nvPr/>
            </p:nvSpPr>
            <p:spPr>
              <a:xfrm>
                <a:off x="4369311" y="8562585"/>
                <a:ext cx="36195" cy="30480"/>
              </a:xfrm>
              <a:custGeom>
                <a:avLst/>
                <a:gdLst/>
                <a:ahLst/>
                <a:cxnLst/>
                <a:rect l="l" t="t" r="r" b="b"/>
                <a:pathLst>
                  <a:path w="36195" h="30479">
                    <a:moveTo>
                      <a:pt x="0" y="30485"/>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4" name="object 205">
                <a:extLst>
                  <a:ext uri="{FF2B5EF4-FFF2-40B4-BE49-F238E27FC236}">
                    <a16:creationId xmlns:a16="http://schemas.microsoft.com/office/drawing/2014/main" id="{507165D6-E839-E223-38AC-44D9DD557C7E}"/>
                  </a:ext>
                </a:extLst>
              </p:cNvPr>
              <p:cNvSpPr/>
              <p:nvPr/>
            </p:nvSpPr>
            <p:spPr>
              <a:xfrm>
                <a:off x="4405113" y="8562585"/>
                <a:ext cx="1993264" cy="0"/>
              </a:xfrm>
              <a:custGeom>
                <a:avLst/>
                <a:gdLst/>
                <a:ahLst/>
                <a:cxnLst/>
                <a:rect l="l" t="t" r="r" b="b"/>
                <a:pathLst>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5" name="object 206">
                <a:extLst>
                  <a:ext uri="{FF2B5EF4-FFF2-40B4-BE49-F238E27FC236}">
                    <a16:creationId xmlns:a16="http://schemas.microsoft.com/office/drawing/2014/main" id="{1DB3A5B0-17CF-44C7-6232-CC664A9D001F}"/>
                  </a:ext>
                </a:extLst>
              </p:cNvPr>
              <p:cNvSpPr/>
              <p:nvPr/>
            </p:nvSpPr>
            <p:spPr>
              <a:xfrm>
                <a:off x="4369311" y="8459721"/>
                <a:ext cx="36195" cy="30480"/>
              </a:xfrm>
              <a:custGeom>
                <a:avLst/>
                <a:gdLst/>
                <a:ahLst/>
                <a:cxnLst/>
                <a:rect l="l" t="t" r="r" b="b"/>
                <a:pathLst>
                  <a:path w="36195" h="30479">
                    <a:moveTo>
                      <a:pt x="0" y="30473"/>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6" name="object 207">
                <a:extLst>
                  <a:ext uri="{FF2B5EF4-FFF2-40B4-BE49-F238E27FC236}">
                    <a16:creationId xmlns:a16="http://schemas.microsoft.com/office/drawing/2014/main" id="{46A7728E-BA2F-B0C0-1F80-499E44167A4D}"/>
                  </a:ext>
                </a:extLst>
              </p:cNvPr>
              <p:cNvSpPr/>
              <p:nvPr/>
            </p:nvSpPr>
            <p:spPr>
              <a:xfrm>
                <a:off x="4405113" y="8459721"/>
                <a:ext cx="1993264" cy="0"/>
              </a:xfrm>
              <a:custGeom>
                <a:avLst/>
                <a:gdLst/>
                <a:ahLst/>
                <a:cxnLst/>
                <a:rect l="l" t="t" r="r" b="b"/>
                <a:pathLst>
                  <a:path w="1993264">
                    <a:moveTo>
                      <a:pt x="316240" y="0"/>
                    </a:moveTo>
                    <a:lnTo>
                      <a:pt x="406153" y="0"/>
                    </a:lnTo>
                  </a:path>
                  <a:path w="1993264">
                    <a:moveTo>
                      <a:pt x="518167" y="0"/>
                    </a:moveTo>
                    <a:lnTo>
                      <a:pt x="605032" y="0"/>
                    </a:lnTo>
                  </a:path>
                  <a:path w="1993264">
                    <a:moveTo>
                      <a:pt x="716284" y="0"/>
                    </a:moveTo>
                    <a:lnTo>
                      <a:pt x="803922" y="0"/>
                    </a:lnTo>
                  </a:path>
                  <a:path w="1993264">
                    <a:moveTo>
                      <a:pt x="915173" y="0"/>
                    </a:moveTo>
                    <a:lnTo>
                      <a:pt x="1002036" y="0"/>
                    </a:lnTo>
                  </a:path>
                  <a:path w="1993264">
                    <a:moveTo>
                      <a:pt x="1114050" y="0"/>
                    </a:moveTo>
                    <a:lnTo>
                      <a:pt x="1203964" y="0"/>
                    </a:lnTo>
                  </a:path>
                  <a:path w="1993264">
                    <a:moveTo>
                      <a:pt x="1312167" y="0"/>
                    </a:moveTo>
                    <a:lnTo>
                      <a:pt x="1402842" y="0"/>
                    </a:lnTo>
                  </a:path>
                  <a:path w="1993264">
                    <a:moveTo>
                      <a:pt x="1514094" y="0"/>
                    </a:moveTo>
                    <a:lnTo>
                      <a:pt x="1600969" y="0"/>
                    </a:lnTo>
                  </a:path>
                  <a:path w="1993264">
                    <a:moveTo>
                      <a:pt x="1712983" y="0"/>
                    </a:moveTo>
                    <a:lnTo>
                      <a:pt x="1799848" y="0"/>
                    </a:lnTo>
                  </a:path>
                  <a:path w="1993264">
                    <a:moveTo>
                      <a:pt x="1911100" y="0"/>
                    </a:moveTo>
                    <a:lnTo>
                      <a:pt x="1992638" y="0"/>
                    </a:lnTo>
                  </a:path>
                  <a:path w="1993264">
                    <a:moveTo>
                      <a:pt x="0" y="0"/>
                    </a:moveTo>
                    <a:lnTo>
                      <a:pt x="9148" y="0"/>
                    </a:lnTo>
                  </a:path>
                  <a:path w="1993264">
                    <a:moveTo>
                      <a:pt x="117351" y="0"/>
                    </a:moveTo>
                    <a:lnTo>
                      <a:pt x="208036"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7" name="object 208">
                <a:extLst>
                  <a:ext uri="{FF2B5EF4-FFF2-40B4-BE49-F238E27FC236}">
                    <a16:creationId xmlns:a16="http://schemas.microsoft.com/office/drawing/2014/main" id="{6F95BAFC-8B4A-B8B6-5F0F-8496EB94BE78}"/>
                  </a:ext>
                </a:extLst>
              </p:cNvPr>
              <p:cNvSpPr/>
              <p:nvPr/>
            </p:nvSpPr>
            <p:spPr>
              <a:xfrm>
                <a:off x="4369311" y="8359902"/>
                <a:ext cx="36195" cy="26670"/>
              </a:xfrm>
              <a:custGeom>
                <a:avLst/>
                <a:gdLst/>
                <a:ahLst/>
                <a:cxnLst/>
                <a:rect l="l" t="t" r="r" b="b"/>
                <a:pathLst>
                  <a:path w="36195" h="26670">
                    <a:moveTo>
                      <a:pt x="0" y="26662"/>
                    </a:moveTo>
                    <a:lnTo>
                      <a:pt x="3580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8" name="object 209">
                <a:extLst>
                  <a:ext uri="{FF2B5EF4-FFF2-40B4-BE49-F238E27FC236}">
                    <a16:creationId xmlns:a16="http://schemas.microsoft.com/office/drawing/2014/main" id="{67CDAAE4-86BB-B34D-C166-EAC8A128EA8A}"/>
                  </a:ext>
                </a:extLst>
              </p:cNvPr>
              <p:cNvSpPr/>
              <p:nvPr/>
            </p:nvSpPr>
            <p:spPr>
              <a:xfrm>
                <a:off x="4405113" y="8359902"/>
                <a:ext cx="1993264" cy="0"/>
              </a:xfrm>
              <a:custGeom>
                <a:avLst/>
                <a:gdLst/>
                <a:ahLst/>
                <a:cxnLst/>
                <a:rect l="l" t="t" r="r" b="b"/>
                <a:pathLst>
                  <a:path w="1993264">
                    <a:moveTo>
                      <a:pt x="915173" y="0"/>
                    </a:moveTo>
                    <a:lnTo>
                      <a:pt x="1002036" y="0"/>
                    </a:lnTo>
                  </a:path>
                  <a:path w="1993264">
                    <a:moveTo>
                      <a:pt x="1114050" y="0"/>
                    </a:moveTo>
                    <a:lnTo>
                      <a:pt x="1203964" y="0"/>
                    </a:lnTo>
                  </a:path>
                  <a:path w="1993264">
                    <a:moveTo>
                      <a:pt x="1312167" y="0"/>
                    </a:moveTo>
                    <a:lnTo>
                      <a:pt x="1992638" y="0"/>
                    </a:lnTo>
                  </a:path>
                  <a:path w="1993264">
                    <a:moveTo>
                      <a:pt x="0" y="0"/>
                    </a:moveTo>
                    <a:lnTo>
                      <a:pt x="9148" y="0"/>
                    </a:lnTo>
                  </a:path>
                  <a:path w="1993264">
                    <a:moveTo>
                      <a:pt x="117351" y="0"/>
                    </a:moveTo>
                    <a:lnTo>
                      <a:pt x="208036" y="0"/>
                    </a:lnTo>
                  </a:path>
                  <a:path w="1993264">
                    <a:moveTo>
                      <a:pt x="316240" y="0"/>
                    </a:moveTo>
                    <a:lnTo>
                      <a:pt x="406153" y="0"/>
                    </a:lnTo>
                  </a:path>
                  <a:path w="1993264">
                    <a:moveTo>
                      <a:pt x="518167" y="0"/>
                    </a:moveTo>
                    <a:lnTo>
                      <a:pt x="605032" y="0"/>
                    </a:lnTo>
                  </a:path>
                  <a:path w="1993264">
                    <a:moveTo>
                      <a:pt x="716284" y="0"/>
                    </a:moveTo>
                    <a:lnTo>
                      <a:pt x="8039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59" name="object 210">
                <a:extLst>
                  <a:ext uri="{FF2B5EF4-FFF2-40B4-BE49-F238E27FC236}">
                    <a16:creationId xmlns:a16="http://schemas.microsoft.com/office/drawing/2014/main" id="{50C4F873-3F48-BA63-13A0-6C56E24E22E1}"/>
                  </a:ext>
                </a:extLst>
              </p:cNvPr>
              <p:cNvSpPr/>
              <p:nvPr/>
            </p:nvSpPr>
            <p:spPr>
              <a:xfrm>
                <a:off x="4369311" y="9074652"/>
                <a:ext cx="2028825" cy="30480"/>
              </a:xfrm>
              <a:custGeom>
                <a:avLst/>
                <a:gdLst/>
                <a:ahLst/>
                <a:cxnLst/>
                <a:rect l="l" t="t" r="r" b="b"/>
                <a:pathLst>
                  <a:path w="2028825" h="30479">
                    <a:moveTo>
                      <a:pt x="2028439" y="0"/>
                    </a:moveTo>
                    <a:lnTo>
                      <a:pt x="1991866" y="30485"/>
                    </a:lnTo>
                    <a:lnTo>
                      <a:pt x="0" y="30485"/>
                    </a:lnTo>
                    <a:lnTo>
                      <a:pt x="35801" y="0"/>
                    </a:lnTo>
                    <a:lnTo>
                      <a:pt x="2028439" y="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0" name="object 211">
                <a:extLst>
                  <a:ext uri="{FF2B5EF4-FFF2-40B4-BE49-F238E27FC236}">
                    <a16:creationId xmlns:a16="http://schemas.microsoft.com/office/drawing/2014/main" id="{A5E455EA-8FB1-A96C-33DE-DAB53462559D}"/>
                  </a:ext>
                </a:extLst>
              </p:cNvPr>
              <p:cNvSpPr/>
              <p:nvPr/>
            </p:nvSpPr>
            <p:spPr>
              <a:xfrm>
                <a:off x="4369311" y="8314182"/>
                <a:ext cx="36195" cy="791210"/>
              </a:xfrm>
              <a:custGeom>
                <a:avLst/>
                <a:gdLst/>
                <a:ahLst/>
                <a:cxnLst/>
                <a:rect l="l" t="t" r="r" b="b"/>
                <a:pathLst>
                  <a:path w="36195" h="791209">
                    <a:moveTo>
                      <a:pt x="35801" y="0"/>
                    </a:moveTo>
                    <a:lnTo>
                      <a:pt x="3580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1" name="object 212">
                <a:extLst>
                  <a:ext uri="{FF2B5EF4-FFF2-40B4-BE49-F238E27FC236}">
                    <a16:creationId xmlns:a16="http://schemas.microsoft.com/office/drawing/2014/main" id="{DA590327-2D67-8AE9-5218-0BC379F42F75}"/>
                  </a:ext>
                </a:extLst>
              </p:cNvPr>
              <p:cNvSpPr/>
              <p:nvPr/>
            </p:nvSpPr>
            <p:spPr>
              <a:xfrm>
                <a:off x="4405125" y="8314182"/>
                <a:ext cx="1992630" cy="760730"/>
              </a:xfrm>
              <a:custGeom>
                <a:avLst/>
                <a:gdLst/>
                <a:ahLst/>
                <a:cxnLst/>
                <a:rect l="l" t="t" r="r" b="b"/>
                <a:pathLst>
                  <a:path w="1992629" h="760729">
                    <a:moveTo>
                      <a:pt x="1992625" y="0"/>
                    </a:moveTo>
                    <a:lnTo>
                      <a:pt x="1992625" y="760469"/>
                    </a:lnTo>
                    <a:lnTo>
                      <a:pt x="0" y="760469"/>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2" name="object 213">
                <a:extLst>
                  <a:ext uri="{FF2B5EF4-FFF2-40B4-BE49-F238E27FC236}">
                    <a16:creationId xmlns:a16="http://schemas.microsoft.com/office/drawing/2014/main" id="{C1671044-5DB1-4BBE-C124-BE9C017E0C45}"/>
                  </a:ext>
                </a:extLst>
              </p:cNvPr>
              <p:cNvSpPr/>
              <p:nvPr/>
            </p:nvSpPr>
            <p:spPr>
              <a:xfrm>
                <a:off x="4522464" y="8314182"/>
                <a:ext cx="40005" cy="791210"/>
              </a:xfrm>
              <a:custGeom>
                <a:avLst/>
                <a:gdLst/>
                <a:ahLst/>
                <a:cxnLst/>
                <a:rect l="l" t="t" r="r" b="b"/>
                <a:pathLst>
                  <a:path w="40004" h="791209">
                    <a:moveTo>
                      <a:pt x="0" y="790955"/>
                    </a:moveTo>
                    <a:lnTo>
                      <a:pt x="0" y="0"/>
                    </a:lnTo>
                    <a:lnTo>
                      <a:pt x="39623" y="0"/>
                    </a:lnTo>
                    <a:lnTo>
                      <a:pt x="3962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3" name="object 214">
                <a:extLst>
                  <a:ext uri="{FF2B5EF4-FFF2-40B4-BE49-F238E27FC236}">
                    <a16:creationId xmlns:a16="http://schemas.microsoft.com/office/drawing/2014/main" id="{BF7788CD-64BD-78E9-233F-7F40D92448DB}"/>
                  </a:ext>
                </a:extLst>
              </p:cNvPr>
              <p:cNvSpPr/>
              <p:nvPr/>
            </p:nvSpPr>
            <p:spPr>
              <a:xfrm>
                <a:off x="4522464" y="8314182"/>
                <a:ext cx="40005" cy="791210"/>
              </a:xfrm>
              <a:custGeom>
                <a:avLst/>
                <a:gdLst/>
                <a:ahLst/>
                <a:cxnLst/>
                <a:rect l="l" t="t" r="r" b="b"/>
                <a:pathLst>
                  <a:path w="40004" h="791209">
                    <a:moveTo>
                      <a:pt x="39623" y="0"/>
                    </a:moveTo>
                    <a:lnTo>
                      <a:pt x="39623"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4" name="object 215">
                <a:extLst>
                  <a:ext uri="{FF2B5EF4-FFF2-40B4-BE49-F238E27FC236}">
                    <a16:creationId xmlns:a16="http://schemas.microsoft.com/office/drawing/2014/main" id="{801FC763-371C-BB77-550F-DECD6EA58DC6}"/>
                  </a:ext>
                </a:extLst>
              </p:cNvPr>
              <p:cNvSpPr/>
              <p:nvPr/>
            </p:nvSpPr>
            <p:spPr>
              <a:xfrm>
                <a:off x="4414261" y="8314182"/>
                <a:ext cx="108585" cy="791210"/>
              </a:xfrm>
              <a:custGeom>
                <a:avLst/>
                <a:gdLst/>
                <a:ahLst/>
                <a:cxnLst/>
                <a:rect l="l" t="t" r="r" b="b"/>
                <a:pathLst>
                  <a:path w="108585" h="791209">
                    <a:moveTo>
                      <a:pt x="108203" y="790955"/>
                    </a:moveTo>
                    <a:lnTo>
                      <a:pt x="0" y="790955"/>
                    </a:lnTo>
                    <a:lnTo>
                      <a:pt x="0" y="0"/>
                    </a:lnTo>
                    <a:lnTo>
                      <a:pt x="108203" y="0"/>
                    </a:lnTo>
                    <a:lnTo>
                      <a:pt x="10820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5" name="object 216">
                <a:extLst>
                  <a:ext uri="{FF2B5EF4-FFF2-40B4-BE49-F238E27FC236}">
                    <a16:creationId xmlns:a16="http://schemas.microsoft.com/office/drawing/2014/main" id="{4CD7ABC7-9F13-92E9-0AB5-FE9872CC15F8}"/>
                  </a:ext>
                </a:extLst>
              </p:cNvPr>
              <p:cNvSpPr/>
              <p:nvPr/>
            </p:nvSpPr>
            <p:spPr>
              <a:xfrm>
                <a:off x="4414261" y="8314182"/>
                <a:ext cx="108585" cy="791210"/>
              </a:xfrm>
              <a:custGeom>
                <a:avLst/>
                <a:gdLst/>
                <a:ahLst/>
                <a:cxnLst/>
                <a:rect l="l" t="t" r="r" b="b"/>
                <a:pathLst>
                  <a:path w="108585" h="791209">
                    <a:moveTo>
                      <a:pt x="108203" y="0"/>
                    </a:moveTo>
                    <a:lnTo>
                      <a:pt x="10820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89" name="object 217">
                <a:extLst>
                  <a:ext uri="{FF2B5EF4-FFF2-40B4-BE49-F238E27FC236}">
                    <a16:creationId xmlns:a16="http://schemas.microsoft.com/office/drawing/2014/main" id="{8CDF656F-F3BF-D8FC-3B38-8F4782E48C81}"/>
                  </a:ext>
                </a:extLst>
              </p:cNvPr>
              <p:cNvSpPr/>
              <p:nvPr/>
            </p:nvSpPr>
            <p:spPr>
              <a:xfrm>
                <a:off x="4721354" y="8314182"/>
                <a:ext cx="39370" cy="791210"/>
              </a:xfrm>
              <a:custGeom>
                <a:avLst/>
                <a:gdLst/>
                <a:ahLst/>
                <a:cxnLst/>
                <a:rect l="l" t="t" r="r" b="b"/>
                <a:pathLst>
                  <a:path w="39370" h="791209">
                    <a:moveTo>
                      <a:pt x="0" y="790955"/>
                    </a:moveTo>
                    <a:lnTo>
                      <a:pt x="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0" name="object 218">
                <a:extLst>
                  <a:ext uri="{FF2B5EF4-FFF2-40B4-BE49-F238E27FC236}">
                    <a16:creationId xmlns:a16="http://schemas.microsoft.com/office/drawing/2014/main" id="{61621009-DDDF-D81C-5319-FAA9DDA634C3}"/>
                  </a:ext>
                </a:extLst>
              </p:cNvPr>
              <p:cNvSpPr/>
              <p:nvPr/>
            </p:nvSpPr>
            <p:spPr>
              <a:xfrm>
                <a:off x="4721354" y="8314182"/>
                <a:ext cx="39370" cy="791210"/>
              </a:xfrm>
              <a:custGeom>
                <a:avLst/>
                <a:gdLst/>
                <a:ahLst/>
                <a:cxnLst/>
                <a:rect l="l" t="t" r="r" b="b"/>
                <a:pathLst>
                  <a:path w="39370" h="791209">
                    <a:moveTo>
                      <a:pt x="38851" y="0"/>
                    </a:moveTo>
                    <a:lnTo>
                      <a:pt x="38851"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1" name="object 219">
                <a:extLst>
                  <a:ext uri="{FF2B5EF4-FFF2-40B4-BE49-F238E27FC236}">
                    <a16:creationId xmlns:a16="http://schemas.microsoft.com/office/drawing/2014/main" id="{CB2C70EB-5821-88F6-0567-00816CCC3105}"/>
                  </a:ext>
                </a:extLst>
              </p:cNvPr>
              <p:cNvSpPr/>
              <p:nvPr/>
            </p:nvSpPr>
            <p:spPr>
              <a:xfrm>
                <a:off x="4613149" y="8314182"/>
                <a:ext cx="108585" cy="791210"/>
              </a:xfrm>
              <a:custGeom>
                <a:avLst/>
                <a:gdLst/>
                <a:ahLst/>
                <a:cxnLst/>
                <a:rect l="l" t="t" r="r" b="b"/>
                <a:pathLst>
                  <a:path w="108585" h="791209">
                    <a:moveTo>
                      <a:pt x="108204" y="790955"/>
                    </a:moveTo>
                    <a:lnTo>
                      <a:pt x="0" y="790955"/>
                    </a:lnTo>
                    <a:lnTo>
                      <a:pt x="0" y="0"/>
                    </a:lnTo>
                    <a:lnTo>
                      <a:pt x="108204" y="0"/>
                    </a:lnTo>
                    <a:lnTo>
                      <a:pt x="108204"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2" name="object 220">
                <a:extLst>
                  <a:ext uri="{FF2B5EF4-FFF2-40B4-BE49-F238E27FC236}">
                    <a16:creationId xmlns:a16="http://schemas.microsoft.com/office/drawing/2014/main" id="{054EB0D7-8BB0-47CF-FDC9-568727E80B39}"/>
                  </a:ext>
                </a:extLst>
              </p:cNvPr>
              <p:cNvSpPr/>
              <p:nvPr/>
            </p:nvSpPr>
            <p:spPr>
              <a:xfrm>
                <a:off x="4613149" y="8314182"/>
                <a:ext cx="108585" cy="791210"/>
              </a:xfrm>
              <a:custGeom>
                <a:avLst/>
                <a:gdLst/>
                <a:ahLst/>
                <a:cxnLst/>
                <a:rect l="l" t="t" r="r" b="b"/>
                <a:pathLst>
                  <a:path w="108585" h="791209">
                    <a:moveTo>
                      <a:pt x="108204" y="0"/>
                    </a:moveTo>
                    <a:lnTo>
                      <a:pt x="108204"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3" name="object 221">
                <a:extLst>
                  <a:ext uri="{FF2B5EF4-FFF2-40B4-BE49-F238E27FC236}">
                    <a16:creationId xmlns:a16="http://schemas.microsoft.com/office/drawing/2014/main" id="{BA4989CA-CCA0-9713-7EF7-9CC989D2F754}"/>
                  </a:ext>
                </a:extLst>
              </p:cNvPr>
              <p:cNvSpPr/>
              <p:nvPr/>
            </p:nvSpPr>
            <p:spPr>
              <a:xfrm>
                <a:off x="4923280" y="8314182"/>
                <a:ext cx="36195" cy="791210"/>
              </a:xfrm>
              <a:custGeom>
                <a:avLst/>
                <a:gdLst/>
                <a:ahLst/>
                <a:cxnLst/>
                <a:rect l="l" t="t" r="r" b="b"/>
                <a:pathLst>
                  <a:path w="36195" h="791209">
                    <a:moveTo>
                      <a:pt x="0" y="790955"/>
                    </a:moveTo>
                    <a:lnTo>
                      <a:pt x="0" y="0"/>
                    </a:lnTo>
                    <a:lnTo>
                      <a:pt x="35814" y="0"/>
                    </a:lnTo>
                    <a:lnTo>
                      <a:pt x="35814"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4" name="object 222">
                <a:extLst>
                  <a:ext uri="{FF2B5EF4-FFF2-40B4-BE49-F238E27FC236}">
                    <a16:creationId xmlns:a16="http://schemas.microsoft.com/office/drawing/2014/main" id="{2EB58975-58BC-2141-3A05-A88557C92FC6}"/>
                  </a:ext>
                </a:extLst>
              </p:cNvPr>
              <p:cNvSpPr/>
              <p:nvPr/>
            </p:nvSpPr>
            <p:spPr>
              <a:xfrm>
                <a:off x="4923280" y="8314182"/>
                <a:ext cx="36195" cy="791210"/>
              </a:xfrm>
              <a:custGeom>
                <a:avLst/>
                <a:gdLst/>
                <a:ahLst/>
                <a:cxnLst/>
                <a:rect l="l" t="t" r="r" b="b"/>
                <a:pathLst>
                  <a:path w="36195" h="791209">
                    <a:moveTo>
                      <a:pt x="35814" y="0"/>
                    </a:moveTo>
                    <a:lnTo>
                      <a:pt x="35814" y="760469"/>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5" name="object 223">
                <a:extLst>
                  <a:ext uri="{FF2B5EF4-FFF2-40B4-BE49-F238E27FC236}">
                    <a16:creationId xmlns:a16="http://schemas.microsoft.com/office/drawing/2014/main" id="{70711912-EE70-559A-5A72-643EF24253FA}"/>
                  </a:ext>
                </a:extLst>
              </p:cNvPr>
              <p:cNvSpPr/>
              <p:nvPr/>
            </p:nvSpPr>
            <p:spPr>
              <a:xfrm>
                <a:off x="4811266" y="8314182"/>
                <a:ext cx="112395" cy="791210"/>
              </a:xfrm>
              <a:custGeom>
                <a:avLst/>
                <a:gdLst/>
                <a:ahLst/>
                <a:cxnLst/>
                <a:rect l="l" t="t" r="r" b="b"/>
                <a:pathLst>
                  <a:path w="112395" h="791209">
                    <a:moveTo>
                      <a:pt x="112013" y="790955"/>
                    </a:moveTo>
                    <a:lnTo>
                      <a:pt x="0" y="790955"/>
                    </a:lnTo>
                    <a:lnTo>
                      <a:pt x="0" y="0"/>
                    </a:lnTo>
                    <a:lnTo>
                      <a:pt x="112013" y="0"/>
                    </a:lnTo>
                    <a:lnTo>
                      <a:pt x="112013" y="790955"/>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6" name="object 224">
                <a:extLst>
                  <a:ext uri="{FF2B5EF4-FFF2-40B4-BE49-F238E27FC236}">
                    <a16:creationId xmlns:a16="http://schemas.microsoft.com/office/drawing/2014/main" id="{18E09EFB-DD3E-6F1D-95ED-6D96F1C793EB}"/>
                  </a:ext>
                </a:extLst>
              </p:cNvPr>
              <p:cNvSpPr/>
              <p:nvPr/>
            </p:nvSpPr>
            <p:spPr>
              <a:xfrm>
                <a:off x="4811266" y="8314182"/>
                <a:ext cx="112395" cy="791210"/>
              </a:xfrm>
              <a:custGeom>
                <a:avLst/>
                <a:gdLst/>
                <a:ahLst/>
                <a:cxnLst/>
                <a:rect l="l" t="t" r="r" b="b"/>
                <a:pathLst>
                  <a:path w="112395" h="791209">
                    <a:moveTo>
                      <a:pt x="112013" y="0"/>
                    </a:moveTo>
                    <a:lnTo>
                      <a:pt x="112013" y="790955"/>
                    </a:lnTo>
                    <a:lnTo>
                      <a:pt x="0" y="790955"/>
                    </a:ln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7" name="object 225">
                <a:extLst>
                  <a:ext uri="{FF2B5EF4-FFF2-40B4-BE49-F238E27FC236}">
                    <a16:creationId xmlns:a16="http://schemas.microsoft.com/office/drawing/2014/main" id="{8C5554FE-5E26-CB09-A9DF-F699BEB25424}"/>
                  </a:ext>
                </a:extLst>
              </p:cNvPr>
              <p:cNvSpPr/>
              <p:nvPr/>
            </p:nvSpPr>
            <p:spPr>
              <a:xfrm>
                <a:off x="5121397" y="8314182"/>
                <a:ext cx="36830" cy="791210"/>
              </a:xfrm>
              <a:custGeom>
                <a:avLst/>
                <a:gdLst/>
                <a:ahLst/>
                <a:cxnLst/>
                <a:rect l="l" t="t" r="r" b="b"/>
                <a:pathLst>
                  <a:path w="36829" h="791209">
                    <a:moveTo>
                      <a:pt x="0" y="790955"/>
                    </a:moveTo>
                    <a:lnTo>
                      <a:pt x="0" y="12188"/>
                    </a:lnTo>
                    <a:lnTo>
                      <a:pt x="14622" y="0"/>
                    </a:lnTo>
                    <a:lnTo>
                      <a:pt x="36573" y="0"/>
                    </a:lnTo>
                    <a:lnTo>
                      <a:pt x="36573"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8" name="object 226">
                <a:extLst>
                  <a:ext uri="{FF2B5EF4-FFF2-40B4-BE49-F238E27FC236}">
                    <a16:creationId xmlns:a16="http://schemas.microsoft.com/office/drawing/2014/main" id="{E6F39834-7217-F4AB-A044-8B6957FBF3FE}"/>
                  </a:ext>
                </a:extLst>
              </p:cNvPr>
              <p:cNvSpPr/>
              <p:nvPr/>
            </p:nvSpPr>
            <p:spPr>
              <a:xfrm>
                <a:off x="5121397" y="8314182"/>
                <a:ext cx="36830" cy="791210"/>
              </a:xfrm>
              <a:custGeom>
                <a:avLst/>
                <a:gdLst/>
                <a:ahLst/>
                <a:cxnLst/>
                <a:rect l="l" t="t" r="r" b="b"/>
                <a:pathLst>
                  <a:path w="36829" h="791209">
                    <a:moveTo>
                      <a:pt x="36573" y="0"/>
                    </a:moveTo>
                    <a:lnTo>
                      <a:pt x="36573" y="760469"/>
                    </a:lnTo>
                    <a:lnTo>
                      <a:pt x="0" y="790955"/>
                    </a:lnTo>
                    <a:lnTo>
                      <a:pt x="0" y="12188"/>
                    </a:lnTo>
                    <a:lnTo>
                      <a:pt x="14622"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599" name="object 227">
                <a:extLst>
                  <a:ext uri="{FF2B5EF4-FFF2-40B4-BE49-F238E27FC236}">
                    <a16:creationId xmlns:a16="http://schemas.microsoft.com/office/drawing/2014/main" id="{6E2F382D-9CDE-662D-6418-482EA77B64A5}"/>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0" name="object 228">
                <a:extLst>
                  <a:ext uri="{FF2B5EF4-FFF2-40B4-BE49-F238E27FC236}">
                    <a16:creationId xmlns:a16="http://schemas.microsoft.com/office/drawing/2014/main" id="{F63CC93E-7FD4-459C-FF36-D52EC4544AF8}"/>
                  </a:ext>
                </a:extLst>
              </p:cNvPr>
              <p:cNvSpPr/>
              <p:nvPr/>
            </p:nvSpPr>
            <p:spPr>
              <a:xfrm>
                <a:off x="5010146" y="8326370"/>
                <a:ext cx="111760" cy="779145"/>
              </a:xfrm>
              <a:custGeom>
                <a:avLst/>
                <a:gdLst/>
                <a:ahLst/>
                <a:cxnLst/>
                <a:rect l="l" t="t" r="r" b="b"/>
                <a:pathLst>
                  <a:path w="111760" h="779145">
                    <a:moveTo>
                      <a:pt x="111251" y="778767"/>
                    </a:moveTo>
                    <a:lnTo>
                      <a:pt x="0" y="778767"/>
                    </a:lnTo>
                    <a:lnTo>
                      <a:pt x="0" y="0"/>
                    </a:lnTo>
                    <a:lnTo>
                      <a:pt x="111251" y="0"/>
                    </a:lnTo>
                    <a:lnTo>
                      <a:pt x="111251" y="77876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1" name="object 229">
                <a:extLst>
                  <a:ext uri="{FF2B5EF4-FFF2-40B4-BE49-F238E27FC236}">
                    <a16:creationId xmlns:a16="http://schemas.microsoft.com/office/drawing/2014/main" id="{D1C3041C-5236-AC8C-53DD-F8EC210C4D0E}"/>
                  </a:ext>
                </a:extLst>
              </p:cNvPr>
              <p:cNvSpPr/>
              <p:nvPr/>
            </p:nvSpPr>
            <p:spPr>
              <a:xfrm>
                <a:off x="5010146" y="8314182"/>
                <a:ext cx="126364" cy="12700"/>
              </a:xfrm>
              <a:custGeom>
                <a:avLst/>
                <a:gdLst/>
                <a:ahLst/>
                <a:cxnLst/>
                <a:rect l="l" t="t" r="r" b="b"/>
                <a:pathLst>
                  <a:path w="126364" h="12700">
                    <a:moveTo>
                      <a:pt x="111251" y="12188"/>
                    </a:moveTo>
                    <a:lnTo>
                      <a:pt x="0" y="12188"/>
                    </a:lnTo>
                    <a:lnTo>
                      <a:pt x="15538" y="0"/>
                    </a:lnTo>
                    <a:lnTo>
                      <a:pt x="125874" y="0"/>
                    </a:lnTo>
                    <a:lnTo>
                      <a:pt x="111251" y="12188"/>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2" name="object 230">
                <a:extLst>
                  <a:ext uri="{FF2B5EF4-FFF2-40B4-BE49-F238E27FC236}">
                    <a16:creationId xmlns:a16="http://schemas.microsoft.com/office/drawing/2014/main" id="{00F0A212-039C-ECC2-3C97-A79B70E562A3}"/>
                  </a:ext>
                </a:extLst>
              </p:cNvPr>
              <p:cNvSpPr/>
              <p:nvPr/>
            </p:nvSpPr>
            <p:spPr>
              <a:xfrm>
                <a:off x="5010146" y="8314182"/>
                <a:ext cx="126364" cy="12700"/>
              </a:xfrm>
              <a:custGeom>
                <a:avLst/>
                <a:gdLst/>
                <a:ahLst/>
                <a:cxnLst/>
                <a:rect l="l" t="t" r="r" b="b"/>
                <a:pathLst>
                  <a:path w="126364" h="12700">
                    <a:moveTo>
                      <a:pt x="15538" y="0"/>
                    </a:moveTo>
                    <a:lnTo>
                      <a:pt x="0" y="12188"/>
                    </a:lnTo>
                    <a:lnTo>
                      <a:pt x="111251" y="12188"/>
                    </a:lnTo>
                    <a:lnTo>
                      <a:pt x="125874"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3" name="object 231">
                <a:extLst>
                  <a:ext uri="{FF2B5EF4-FFF2-40B4-BE49-F238E27FC236}">
                    <a16:creationId xmlns:a16="http://schemas.microsoft.com/office/drawing/2014/main" id="{269D5CDF-BA58-C8C0-33E5-E961A0F7BE88}"/>
                  </a:ext>
                </a:extLst>
              </p:cNvPr>
              <p:cNvSpPr/>
              <p:nvPr/>
            </p:nvSpPr>
            <p:spPr>
              <a:xfrm>
                <a:off x="5320287" y="8314182"/>
                <a:ext cx="39370" cy="791210"/>
              </a:xfrm>
              <a:custGeom>
                <a:avLst/>
                <a:gdLst/>
                <a:ahLst/>
                <a:cxnLst/>
                <a:rect l="l" t="t" r="r" b="b"/>
                <a:pathLst>
                  <a:path w="39370" h="791209">
                    <a:moveTo>
                      <a:pt x="0" y="790955"/>
                    </a:moveTo>
                    <a:lnTo>
                      <a:pt x="0" y="21326"/>
                    </a:lnTo>
                    <a:lnTo>
                      <a:pt x="30210" y="0"/>
                    </a:lnTo>
                    <a:lnTo>
                      <a:pt x="38851" y="0"/>
                    </a:lnTo>
                    <a:lnTo>
                      <a:pt x="38851" y="760469"/>
                    </a:lnTo>
                    <a:lnTo>
                      <a:pt x="0" y="79095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4" name="object 232">
                <a:extLst>
                  <a:ext uri="{FF2B5EF4-FFF2-40B4-BE49-F238E27FC236}">
                    <a16:creationId xmlns:a16="http://schemas.microsoft.com/office/drawing/2014/main" id="{54A77683-32D7-824C-B448-8536FD114B2D}"/>
                  </a:ext>
                </a:extLst>
              </p:cNvPr>
              <p:cNvSpPr/>
              <p:nvPr/>
            </p:nvSpPr>
            <p:spPr>
              <a:xfrm>
                <a:off x="5320287" y="8314182"/>
                <a:ext cx="39370" cy="791210"/>
              </a:xfrm>
              <a:custGeom>
                <a:avLst/>
                <a:gdLst/>
                <a:ahLst/>
                <a:cxnLst/>
                <a:rect l="l" t="t" r="r" b="b"/>
                <a:pathLst>
                  <a:path w="39370" h="791209">
                    <a:moveTo>
                      <a:pt x="38851" y="0"/>
                    </a:moveTo>
                    <a:lnTo>
                      <a:pt x="38851" y="760469"/>
                    </a:lnTo>
                    <a:lnTo>
                      <a:pt x="0" y="790955"/>
                    </a:lnTo>
                    <a:lnTo>
                      <a:pt x="0" y="21326"/>
                    </a:lnTo>
                    <a:lnTo>
                      <a:pt x="3021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5" name="object 233">
                <a:extLst>
                  <a:ext uri="{FF2B5EF4-FFF2-40B4-BE49-F238E27FC236}">
                    <a16:creationId xmlns:a16="http://schemas.microsoft.com/office/drawing/2014/main" id="{DC3003D0-687F-5390-6443-1276534E4685}"/>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6" name="object 234">
                <a:extLst>
                  <a:ext uri="{FF2B5EF4-FFF2-40B4-BE49-F238E27FC236}">
                    <a16:creationId xmlns:a16="http://schemas.microsoft.com/office/drawing/2014/main" id="{80F19179-75F0-16A7-97E9-94B8233B1DFC}"/>
                  </a:ext>
                </a:extLst>
              </p:cNvPr>
              <p:cNvSpPr/>
              <p:nvPr/>
            </p:nvSpPr>
            <p:spPr>
              <a:xfrm>
                <a:off x="5209035" y="8335521"/>
                <a:ext cx="111760" cy="769620"/>
              </a:xfrm>
              <a:custGeom>
                <a:avLst/>
                <a:gdLst/>
                <a:ahLst/>
                <a:cxnLst/>
                <a:rect l="l" t="t" r="r" b="b"/>
                <a:pathLst>
                  <a:path w="111760" h="769620">
                    <a:moveTo>
                      <a:pt x="111251" y="769616"/>
                    </a:moveTo>
                    <a:lnTo>
                      <a:pt x="0" y="769616"/>
                    </a:lnTo>
                    <a:lnTo>
                      <a:pt x="0" y="0"/>
                    </a:lnTo>
                    <a:lnTo>
                      <a:pt x="111251" y="0"/>
                    </a:lnTo>
                    <a:lnTo>
                      <a:pt x="111251" y="769616"/>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7" name="object 235">
                <a:extLst>
                  <a:ext uri="{FF2B5EF4-FFF2-40B4-BE49-F238E27FC236}">
                    <a16:creationId xmlns:a16="http://schemas.microsoft.com/office/drawing/2014/main" id="{00224EB8-F3AC-54C8-A62C-9145655707BB}"/>
                  </a:ext>
                </a:extLst>
              </p:cNvPr>
              <p:cNvSpPr/>
              <p:nvPr/>
            </p:nvSpPr>
            <p:spPr>
              <a:xfrm>
                <a:off x="5209035" y="8314182"/>
                <a:ext cx="141605" cy="21590"/>
              </a:xfrm>
              <a:custGeom>
                <a:avLst/>
                <a:gdLst/>
                <a:ahLst/>
                <a:cxnLst/>
                <a:rect l="l" t="t" r="r" b="b"/>
                <a:pathLst>
                  <a:path w="141604" h="21590">
                    <a:moveTo>
                      <a:pt x="111251" y="21326"/>
                    </a:moveTo>
                    <a:lnTo>
                      <a:pt x="0" y="21326"/>
                    </a:lnTo>
                    <a:lnTo>
                      <a:pt x="30210" y="0"/>
                    </a:lnTo>
                    <a:lnTo>
                      <a:pt x="141461" y="0"/>
                    </a:lnTo>
                    <a:lnTo>
                      <a:pt x="111251" y="21326"/>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8" name="object 236">
                <a:extLst>
                  <a:ext uri="{FF2B5EF4-FFF2-40B4-BE49-F238E27FC236}">
                    <a16:creationId xmlns:a16="http://schemas.microsoft.com/office/drawing/2014/main" id="{29DEC9CD-8845-6A48-1DBA-76EF63137E35}"/>
                  </a:ext>
                </a:extLst>
              </p:cNvPr>
              <p:cNvSpPr/>
              <p:nvPr/>
            </p:nvSpPr>
            <p:spPr>
              <a:xfrm>
                <a:off x="5209035" y="8314182"/>
                <a:ext cx="141605" cy="21590"/>
              </a:xfrm>
              <a:custGeom>
                <a:avLst/>
                <a:gdLst/>
                <a:ahLst/>
                <a:cxnLst/>
                <a:rect l="l" t="t" r="r" b="b"/>
                <a:pathLst>
                  <a:path w="141604" h="21590">
                    <a:moveTo>
                      <a:pt x="30210" y="0"/>
                    </a:moveTo>
                    <a:lnTo>
                      <a:pt x="0" y="21326"/>
                    </a:lnTo>
                    <a:lnTo>
                      <a:pt x="111251" y="21326"/>
                    </a:lnTo>
                    <a:lnTo>
                      <a:pt x="141461"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09" name="object 237">
                <a:extLst>
                  <a:ext uri="{FF2B5EF4-FFF2-40B4-BE49-F238E27FC236}">
                    <a16:creationId xmlns:a16="http://schemas.microsoft.com/office/drawing/2014/main" id="{BA9168C5-00C0-7B44-E1B7-E9E74FF2B580}"/>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0" name="object 238">
                <a:extLst>
                  <a:ext uri="{FF2B5EF4-FFF2-40B4-BE49-F238E27FC236}">
                    <a16:creationId xmlns:a16="http://schemas.microsoft.com/office/drawing/2014/main" id="{9045B00E-5DC5-1C78-1D80-76DA0FCBF7C9}"/>
                  </a:ext>
                </a:extLst>
              </p:cNvPr>
              <p:cNvSpPr/>
              <p:nvPr/>
            </p:nvSpPr>
            <p:spPr>
              <a:xfrm>
                <a:off x="5519163" y="8317220"/>
                <a:ext cx="39370" cy="788035"/>
              </a:xfrm>
              <a:custGeom>
                <a:avLst/>
                <a:gdLst/>
                <a:ahLst/>
                <a:cxnLst/>
                <a:rect l="l" t="t" r="r" b="b"/>
                <a:pathLst>
                  <a:path w="39370" h="788034">
                    <a:moveTo>
                      <a:pt x="0" y="787917"/>
                    </a:moveTo>
                    <a:lnTo>
                      <a:pt x="0" y="30485"/>
                    </a:lnTo>
                    <a:lnTo>
                      <a:pt x="38864" y="0"/>
                    </a:lnTo>
                    <a:lnTo>
                      <a:pt x="38864" y="757432"/>
                    </a:lnTo>
                    <a:lnTo>
                      <a:pt x="0" y="78791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1" name="object 239">
                <a:extLst>
                  <a:ext uri="{FF2B5EF4-FFF2-40B4-BE49-F238E27FC236}">
                    <a16:creationId xmlns:a16="http://schemas.microsoft.com/office/drawing/2014/main" id="{9A3DCC6F-41F9-EB31-9E69-2BB05530E929}"/>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2" name="object 240">
                <a:extLst>
                  <a:ext uri="{FF2B5EF4-FFF2-40B4-BE49-F238E27FC236}">
                    <a16:creationId xmlns:a16="http://schemas.microsoft.com/office/drawing/2014/main" id="{FA5DF3BD-0DDA-5CCF-DF30-58983BD60992}"/>
                  </a:ext>
                </a:extLst>
              </p:cNvPr>
              <p:cNvSpPr/>
              <p:nvPr/>
            </p:nvSpPr>
            <p:spPr>
              <a:xfrm>
                <a:off x="5407150" y="8347706"/>
                <a:ext cx="112395" cy="757555"/>
              </a:xfrm>
              <a:custGeom>
                <a:avLst/>
                <a:gdLst/>
                <a:ahLst/>
                <a:cxnLst/>
                <a:rect l="l" t="t" r="r" b="b"/>
                <a:pathLst>
                  <a:path w="112395" h="757554">
                    <a:moveTo>
                      <a:pt x="112013" y="757432"/>
                    </a:moveTo>
                    <a:lnTo>
                      <a:pt x="0" y="757432"/>
                    </a:lnTo>
                    <a:lnTo>
                      <a:pt x="0" y="0"/>
                    </a:lnTo>
                    <a:lnTo>
                      <a:pt x="112013" y="0"/>
                    </a:lnTo>
                    <a:lnTo>
                      <a:pt x="112013"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3" name="object 241">
                <a:extLst>
                  <a:ext uri="{FF2B5EF4-FFF2-40B4-BE49-F238E27FC236}">
                    <a16:creationId xmlns:a16="http://schemas.microsoft.com/office/drawing/2014/main" id="{BE917F08-92B0-6E5A-8899-5C0B2F775656}"/>
                  </a:ext>
                </a:extLst>
              </p:cNvPr>
              <p:cNvSpPr/>
              <p:nvPr/>
            </p:nvSpPr>
            <p:spPr>
              <a:xfrm>
                <a:off x="5407152" y="8317220"/>
                <a:ext cx="151130" cy="30480"/>
              </a:xfrm>
              <a:custGeom>
                <a:avLst/>
                <a:gdLst/>
                <a:ahLst/>
                <a:cxnLst/>
                <a:rect l="l" t="t" r="r" b="b"/>
                <a:pathLst>
                  <a:path w="151129" h="30479">
                    <a:moveTo>
                      <a:pt x="112011" y="30485"/>
                    </a:moveTo>
                    <a:lnTo>
                      <a:pt x="0" y="30485"/>
                    </a:lnTo>
                    <a:lnTo>
                      <a:pt x="39623" y="0"/>
                    </a:lnTo>
                    <a:lnTo>
                      <a:pt x="150875" y="0"/>
                    </a:lnTo>
                    <a:lnTo>
                      <a:pt x="11201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4" name="object 242">
                <a:extLst>
                  <a:ext uri="{FF2B5EF4-FFF2-40B4-BE49-F238E27FC236}">
                    <a16:creationId xmlns:a16="http://schemas.microsoft.com/office/drawing/2014/main" id="{93C4EF21-D1BE-2C88-C536-60387AA8AE4E}"/>
                  </a:ext>
                </a:extLst>
              </p:cNvPr>
              <p:cNvSpPr/>
              <p:nvPr/>
            </p:nvSpPr>
            <p:spPr>
              <a:xfrm>
                <a:off x="5407152" y="8317220"/>
                <a:ext cx="151130" cy="30480"/>
              </a:xfrm>
              <a:custGeom>
                <a:avLst/>
                <a:gdLst/>
                <a:ahLst/>
                <a:cxnLst/>
                <a:rect l="l" t="t" r="r" b="b"/>
                <a:pathLst>
                  <a:path w="151129" h="30479">
                    <a:moveTo>
                      <a:pt x="112011" y="30485"/>
                    </a:moveTo>
                    <a:lnTo>
                      <a:pt x="150875" y="0"/>
                    </a:lnTo>
                    <a:lnTo>
                      <a:pt x="39623" y="0"/>
                    </a:lnTo>
                    <a:lnTo>
                      <a:pt x="0" y="30485"/>
                    </a:lnTo>
                    <a:lnTo>
                      <a:pt x="11201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5" name="object 243">
                <a:extLst>
                  <a:ext uri="{FF2B5EF4-FFF2-40B4-BE49-F238E27FC236}">
                    <a16:creationId xmlns:a16="http://schemas.microsoft.com/office/drawing/2014/main" id="{E90EE7C0-C8D3-36CA-2712-F1520BD0F714}"/>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6" name="object 244">
                <a:extLst>
                  <a:ext uri="{FF2B5EF4-FFF2-40B4-BE49-F238E27FC236}">
                    <a16:creationId xmlns:a16="http://schemas.microsoft.com/office/drawing/2014/main" id="{91EEDEAC-EA1D-A2A6-74E2-D4F4254A9FCC}"/>
                  </a:ext>
                </a:extLst>
              </p:cNvPr>
              <p:cNvSpPr/>
              <p:nvPr/>
            </p:nvSpPr>
            <p:spPr>
              <a:xfrm>
                <a:off x="5717281" y="8329417"/>
                <a:ext cx="40005" cy="775970"/>
              </a:xfrm>
              <a:custGeom>
                <a:avLst/>
                <a:gdLst/>
                <a:ahLst/>
                <a:cxnLst/>
                <a:rect l="l" t="t" r="r" b="b"/>
                <a:pathLst>
                  <a:path w="40004" h="775970">
                    <a:moveTo>
                      <a:pt x="0" y="775721"/>
                    </a:moveTo>
                    <a:lnTo>
                      <a:pt x="0" y="27427"/>
                    </a:lnTo>
                    <a:lnTo>
                      <a:pt x="39623" y="0"/>
                    </a:lnTo>
                    <a:lnTo>
                      <a:pt x="39623" y="745235"/>
                    </a:lnTo>
                    <a:lnTo>
                      <a:pt x="0" y="775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7" name="object 245">
                <a:extLst>
                  <a:ext uri="{FF2B5EF4-FFF2-40B4-BE49-F238E27FC236}">
                    <a16:creationId xmlns:a16="http://schemas.microsoft.com/office/drawing/2014/main" id="{976937BD-2D7E-05C9-97A1-422E1853F3AD}"/>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8" name="object 246">
                <a:extLst>
                  <a:ext uri="{FF2B5EF4-FFF2-40B4-BE49-F238E27FC236}">
                    <a16:creationId xmlns:a16="http://schemas.microsoft.com/office/drawing/2014/main" id="{36485488-34BD-66FE-3A31-F25E195569BC}"/>
                  </a:ext>
                </a:extLst>
              </p:cNvPr>
              <p:cNvSpPr/>
              <p:nvPr/>
            </p:nvSpPr>
            <p:spPr>
              <a:xfrm>
                <a:off x="5609077" y="8356856"/>
                <a:ext cx="108585" cy="748665"/>
              </a:xfrm>
              <a:custGeom>
                <a:avLst/>
                <a:gdLst/>
                <a:ahLst/>
                <a:cxnLst/>
                <a:rect l="l" t="t" r="r" b="b"/>
                <a:pathLst>
                  <a:path w="108585" h="748665">
                    <a:moveTo>
                      <a:pt x="108203" y="748281"/>
                    </a:moveTo>
                    <a:lnTo>
                      <a:pt x="0" y="748281"/>
                    </a:lnTo>
                    <a:lnTo>
                      <a:pt x="0" y="0"/>
                    </a:lnTo>
                    <a:lnTo>
                      <a:pt x="108203" y="0"/>
                    </a:lnTo>
                    <a:lnTo>
                      <a:pt x="108203" y="74828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19" name="object 247">
                <a:extLst>
                  <a:ext uri="{FF2B5EF4-FFF2-40B4-BE49-F238E27FC236}">
                    <a16:creationId xmlns:a16="http://schemas.microsoft.com/office/drawing/2014/main" id="{3DD27201-925C-6605-5DF0-419C68DB1333}"/>
                  </a:ext>
                </a:extLst>
              </p:cNvPr>
              <p:cNvSpPr/>
              <p:nvPr/>
            </p:nvSpPr>
            <p:spPr>
              <a:xfrm>
                <a:off x="5609079" y="8329417"/>
                <a:ext cx="147955" cy="27940"/>
              </a:xfrm>
              <a:custGeom>
                <a:avLst/>
                <a:gdLst/>
                <a:ahLst/>
                <a:cxnLst/>
                <a:rect l="l" t="t" r="r" b="b"/>
                <a:pathLst>
                  <a:path w="147954" h="27940">
                    <a:moveTo>
                      <a:pt x="108202" y="27427"/>
                    </a:moveTo>
                    <a:lnTo>
                      <a:pt x="0" y="27427"/>
                    </a:lnTo>
                    <a:lnTo>
                      <a:pt x="35814" y="0"/>
                    </a:lnTo>
                    <a:lnTo>
                      <a:pt x="147825" y="0"/>
                    </a:lnTo>
                    <a:lnTo>
                      <a:pt x="108202" y="27427"/>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0" name="object 248">
                <a:extLst>
                  <a:ext uri="{FF2B5EF4-FFF2-40B4-BE49-F238E27FC236}">
                    <a16:creationId xmlns:a16="http://schemas.microsoft.com/office/drawing/2014/main" id="{5ABD95B0-4B5E-1E76-6546-4D190741BC00}"/>
                  </a:ext>
                </a:extLst>
              </p:cNvPr>
              <p:cNvSpPr/>
              <p:nvPr/>
            </p:nvSpPr>
            <p:spPr>
              <a:xfrm>
                <a:off x="5609079" y="8329417"/>
                <a:ext cx="147955" cy="27940"/>
              </a:xfrm>
              <a:custGeom>
                <a:avLst/>
                <a:gdLst/>
                <a:ahLst/>
                <a:cxnLst/>
                <a:rect l="l" t="t" r="r" b="b"/>
                <a:pathLst>
                  <a:path w="147954" h="27940">
                    <a:moveTo>
                      <a:pt x="108202" y="27427"/>
                    </a:moveTo>
                    <a:lnTo>
                      <a:pt x="147825" y="0"/>
                    </a:lnTo>
                    <a:lnTo>
                      <a:pt x="35814" y="0"/>
                    </a:lnTo>
                    <a:lnTo>
                      <a:pt x="0" y="27427"/>
                    </a:lnTo>
                    <a:lnTo>
                      <a:pt x="108202" y="2742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1" name="object 249">
                <a:extLst>
                  <a:ext uri="{FF2B5EF4-FFF2-40B4-BE49-F238E27FC236}">
                    <a16:creationId xmlns:a16="http://schemas.microsoft.com/office/drawing/2014/main" id="{943FBD7B-5E73-844C-F30D-C67E65A82BB0}"/>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2" name="object 250">
                <a:extLst>
                  <a:ext uri="{FF2B5EF4-FFF2-40B4-BE49-F238E27FC236}">
                    <a16:creationId xmlns:a16="http://schemas.microsoft.com/office/drawing/2014/main" id="{EF113A7F-8552-80A8-B494-9148C31BB976}"/>
                  </a:ext>
                </a:extLst>
              </p:cNvPr>
              <p:cNvSpPr/>
              <p:nvPr/>
            </p:nvSpPr>
            <p:spPr>
              <a:xfrm>
                <a:off x="5919207" y="8332463"/>
                <a:ext cx="36195" cy="772795"/>
              </a:xfrm>
              <a:custGeom>
                <a:avLst/>
                <a:gdLst/>
                <a:ahLst/>
                <a:cxnLst/>
                <a:rect l="l" t="t" r="r" b="b"/>
                <a:pathLst>
                  <a:path w="36195" h="772795">
                    <a:moveTo>
                      <a:pt x="0" y="772675"/>
                    </a:moveTo>
                    <a:lnTo>
                      <a:pt x="0" y="30485"/>
                    </a:lnTo>
                    <a:lnTo>
                      <a:pt x="35814" y="0"/>
                    </a:lnTo>
                    <a:lnTo>
                      <a:pt x="35814" y="742189"/>
                    </a:lnTo>
                    <a:lnTo>
                      <a:pt x="0" y="77267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3" name="object 251">
                <a:extLst>
                  <a:ext uri="{FF2B5EF4-FFF2-40B4-BE49-F238E27FC236}">
                    <a16:creationId xmlns:a16="http://schemas.microsoft.com/office/drawing/2014/main" id="{03067CC2-9952-A2DD-C291-A11AAE9034CF}"/>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4" name="object 252">
                <a:extLst>
                  <a:ext uri="{FF2B5EF4-FFF2-40B4-BE49-F238E27FC236}">
                    <a16:creationId xmlns:a16="http://schemas.microsoft.com/office/drawing/2014/main" id="{9ECF1E53-3230-4A9C-8115-9EC8349F70D2}"/>
                  </a:ext>
                </a:extLst>
              </p:cNvPr>
              <p:cNvSpPr/>
              <p:nvPr/>
            </p:nvSpPr>
            <p:spPr>
              <a:xfrm>
                <a:off x="5807955" y="8362948"/>
                <a:ext cx="111760" cy="742315"/>
              </a:xfrm>
              <a:custGeom>
                <a:avLst/>
                <a:gdLst/>
                <a:ahLst/>
                <a:cxnLst/>
                <a:rect l="l" t="t" r="r" b="b"/>
                <a:pathLst>
                  <a:path w="111760" h="742315">
                    <a:moveTo>
                      <a:pt x="111251" y="742189"/>
                    </a:moveTo>
                    <a:lnTo>
                      <a:pt x="0" y="742189"/>
                    </a:lnTo>
                    <a:lnTo>
                      <a:pt x="0" y="0"/>
                    </a:lnTo>
                    <a:lnTo>
                      <a:pt x="111251" y="0"/>
                    </a:lnTo>
                    <a:lnTo>
                      <a:pt x="111251" y="742189"/>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5" name="object 253">
                <a:extLst>
                  <a:ext uri="{FF2B5EF4-FFF2-40B4-BE49-F238E27FC236}">
                    <a16:creationId xmlns:a16="http://schemas.microsoft.com/office/drawing/2014/main" id="{EFC84607-7896-86D1-F994-0C1FBBA96BD8}"/>
                  </a:ext>
                </a:extLst>
              </p:cNvPr>
              <p:cNvSpPr/>
              <p:nvPr/>
            </p:nvSpPr>
            <p:spPr>
              <a:xfrm>
                <a:off x="5807955" y="8332463"/>
                <a:ext cx="147320" cy="30480"/>
              </a:xfrm>
              <a:custGeom>
                <a:avLst/>
                <a:gdLst/>
                <a:ahLst/>
                <a:cxnLst/>
                <a:rect l="l" t="t" r="r" b="b"/>
                <a:pathLst>
                  <a:path w="147320" h="30479">
                    <a:moveTo>
                      <a:pt x="111251" y="30485"/>
                    </a:moveTo>
                    <a:lnTo>
                      <a:pt x="0" y="30485"/>
                    </a:lnTo>
                    <a:lnTo>
                      <a:pt x="35814" y="0"/>
                    </a:lnTo>
                    <a:lnTo>
                      <a:pt x="147066" y="0"/>
                    </a:lnTo>
                    <a:lnTo>
                      <a:pt x="111251" y="30485"/>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6" name="object 254">
                <a:extLst>
                  <a:ext uri="{FF2B5EF4-FFF2-40B4-BE49-F238E27FC236}">
                    <a16:creationId xmlns:a16="http://schemas.microsoft.com/office/drawing/2014/main" id="{401B934F-66A2-CEDE-9C51-66982035F101}"/>
                  </a:ext>
                </a:extLst>
              </p:cNvPr>
              <p:cNvSpPr/>
              <p:nvPr/>
            </p:nvSpPr>
            <p:spPr>
              <a:xfrm>
                <a:off x="5807955" y="8332463"/>
                <a:ext cx="147320" cy="30480"/>
              </a:xfrm>
              <a:custGeom>
                <a:avLst/>
                <a:gdLst/>
                <a:ahLst/>
                <a:cxnLst/>
                <a:rect l="l" t="t" r="r" b="b"/>
                <a:pathLst>
                  <a:path w="147320" h="30479">
                    <a:moveTo>
                      <a:pt x="111251" y="30485"/>
                    </a:moveTo>
                    <a:lnTo>
                      <a:pt x="147066" y="0"/>
                    </a:lnTo>
                    <a:lnTo>
                      <a:pt x="35814" y="0"/>
                    </a:lnTo>
                    <a:lnTo>
                      <a:pt x="0" y="30485"/>
                    </a:lnTo>
                    <a:lnTo>
                      <a:pt x="111251" y="30485"/>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7" name="object 255">
                <a:extLst>
                  <a:ext uri="{FF2B5EF4-FFF2-40B4-BE49-F238E27FC236}">
                    <a16:creationId xmlns:a16="http://schemas.microsoft.com/office/drawing/2014/main" id="{8CDF25D7-35A7-1704-9B95-76F1CEA5B2B6}"/>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8" name="object 256">
                <a:extLst>
                  <a:ext uri="{FF2B5EF4-FFF2-40B4-BE49-F238E27FC236}">
                    <a16:creationId xmlns:a16="http://schemas.microsoft.com/office/drawing/2014/main" id="{9BA03DDE-AF0D-32A7-FCA9-DE4B2017F127}"/>
                  </a:ext>
                </a:extLst>
              </p:cNvPr>
              <p:cNvSpPr/>
              <p:nvPr/>
            </p:nvSpPr>
            <p:spPr>
              <a:xfrm>
                <a:off x="6118096" y="8338567"/>
                <a:ext cx="36195" cy="767080"/>
              </a:xfrm>
              <a:custGeom>
                <a:avLst/>
                <a:gdLst/>
                <a:ahLst/>
                <a:cxnLst/>
                <a:rect l="l" t="t" r="r" b="b"/>
                <a:pathLst>
                  <a:path w="36195" h="767079">
                    <a:moveTo>
                      <a:pt x="0" y="766570"/>
                    </a:moveTo>
                    <a:lnTo>
                      <a:pt x="0" y="30473"/>
                    </a:lnTo>
                    <a:lnTo>
                      <a:pt x="35814" y="0"/>
                    </a:lnTo>
                    <a:lnTo>
                      <a:pt x="35814" y="736084"/>
                    </a:lnTo>
                    <a:lnTo>
                      <a:pt x="0" y="76657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29" name="object 257">
                <a:extLst>
                  <a:ext uri="{FF2B5EF4-FFF2-40B4-BE49-F238E27FC236}">
                    <a16:creationId xmlns:a16="http://schemas.microsoft.com/office/drawing/2014/main" id="{012BC492-8651-4B1E-2F35-AFFD9278C9B5}"/>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0" name="object 258">
                <a:extLst>
                  <a:ext uri="{FF2B5EF4-FFF2-40B4-BE49-F238E27FC236}">
                    <a16:creationId xmlns:a16="http://schemas.microsoft.com/office/drawing/2014/main" id="{02F029BC-DA7C-419A-DB6C-23F8B70487E8}"/>
                  </a:ext>
                </a:extLst>
              </p:cNvPr>
              <p:cNvSpPr/>
              <p:nvPr/>
            </p:nvSpPr>
            <p:spPr>
              <a:xfrm>
                <a:off x="6006083" y="8369041"/>
                <a:ext cx="112395" cy="736600"/>
              </a:xfrm>
              <a:custGeom>
                <a:avLst/>
                <a:gdLst/>
                <a:ahLst/>
                <a:cxnLst/>
                <a:rect l="l" t="t" r="r" b="b"/>
                <a:pathLst>
                  <a:path w="112395" h="736600">
                    <a:moveTo>
                      <a:pt x="112013" y="736097"/>
                    </a:moveTo>
                    <a:lnTo>
                      <a:pt x="0" y="736097"/>
                    </a:lnTo>
                    <a:lnTo>
                      <a:pt x="0" y="0"/>
                    </a:lnTo>
                    <a:lnTo>
                      <a:pt x="112013" y="0"/>
                    </a:lnTo>
                    <a:lnTo>
                      <a:pt x="112013" y="736097"/>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1" name="object 259">
                <a:extLst>
                  <a:ext uri="{FF2B5EF4-FFF2-40B4-BE49-F238E27FC236}">
                    <a16:creationId xmlns:a16="http://schemas.microsoft.com/office/drawing/2014/main" id="{A433A493-DD8A-DFAC-9C23-0D7CC335C10F}"/>
                  </a:ext>
                </a:extLst>
              </p:cNvPr>
              <p:cNvSpPr/>
              <p:nvPr/>
            </p:nvSpPr>
            <p:spPr>
              <a:xfrm>
                <a:off x="6006085" y="8338567"/>
                <a:ext cx="147955" cy="30480"/>
              </a:xfrm>
              <a:custGeom>
                <a:avLst/>
                <a:gdLst/>
                <a:ahLst/>
                <a:cxnLst/>
                <a:rect l="l" t="t" r="r" b="b"/>
                <a:pathLst>
                  <a:path w="147954" h="30479">
                    <a:moveTo>
                      <a:pt x="112011" y="30473"/>
                    </a:moveTo>
                    <a:lnTo>
                      <a:pt x="0" y="30473"/>
                    </a:lnTo>
                    <a:lnTo>
                      <a:pt x="39623" y="0"/>
                    </a:lnTo>
                    <a:lnTo>
                      <a:pt x="147825" y="0"/>
                    </a:lnTo>
                    <a:lnTo>
                      <a:pt x="112011" y="30473"/>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2" name="object 260">
                <a:extLst>
                  <a:ext uri="{FF2B5EF4-FFF2-40B4-BE49-F238E27FC236}">
                    <a16:creationId xmlns:a16="http://schemas.microsoft.com/office/drawing/2014/main" id="{44E1524C-041D-3DE8-6574-9A254D3156B3}"/>
                  </a:ext>
                </a:extLst>
              </p:cNvPr>
              <p:cNvSpPr/>
              <p:nvPr/>
            </p:nvSpPr>
            <p:spPr>
              <a:xfrm>
                <a:off x="6006085" y="8338567"/>
                <a:ext cx="147955" cy="30480"/>
              </a:xfrm>
              <a:custGeom>
                <a:avLst/>
                <a:gdLst/>
                <a:ahLst/>
                <a:cxnLst/>
                <a:rect l="l" t="t" r="r" b="b"/>
                <a:pathLst>
                  <a:path w="147954" h="30479">
                    <a:moveTo>
                      <a:pt x="112011" y="30473"/>
                    </a:moveTo>
                    <a:lnTo>
                      <a:pt x="147825" y="0"/>
                    </a:lnTo>
                    <a:lnTo>
                      <a:pt x="39623" y="0"/>
                    </a:lnTo>
                    <a:lnTo>
                      <a:pt x="0" y="30473"/>
                    </a:lnTo>
                    <a:lnTo>
                      <a:pt x="112011" y="30473"/>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3" name="object 261">
                <a:extLst>
                  <a:ext uri="{FF2B5EF4-FFF2-40B4-BE49-F238E27FC236}">
                    <a16:creationId xmlns:a16="http://schemas.microsoft.com/office/drawing/2014/main" id="{02AFDDB1-00C3-1316-2F80-4C0CD62664CB}"/>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solidFill>
                <a:srgbClr val="00654D"/>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4" name="object 262">
                <a:extLst>
                  <a:ext uri="{FF2B5EF4-FFF2-40B4-BE49-F238E27FC236}">
                    <a16:creationId xmlns:a16="http://schemas.microsoft.com/office/drawing/2014/main" id="{D2612083-802E-C48E-A55E-B56CD4510336}"/>
                  </a:ext>
                </a:extLst>
              </p:cNvPr>
              <p:cNvSpPr/>
              <p:nvPr/>
            </p:nvSpPr>
            <p:spPr>
              <a:xfrm>
                <a:off x="6316214" y="8347706"/>
                <a:ext cx="36830" cy="757555"/>
              </a:xfrm>
              <a:custGeom>
                <a:avLst/>
                <a:gdLst/>
                <a:ahLst/>
                <a:cxnLst/>
                <a:rect l="l" t="t" r="r" b="b"/>
                <a:pathLst>
                  <a:path w="36829" h="757554">
                    <a:moveTo>
                      <a:pt x="0" y="757432"/>
                    </a:moveTo>
                    <a:lnTo>
                      <a:pt x="0" y="29721"/>
                    </a:lnTo>
                    <a:lnTo>
                      <a:pt x="36573" y="0"/>
                    </a:lnTo>
                    <a:lnTo>
                      <a:pt x="36573" y="726946"/>
                    </a:lnTo>
                    <a:lnTo>
                      <a:pt x="0" y="757432"/>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5" name="object 263">
                <a:extLst>
                  <a:ext uri="{FF2B5EF4-FFF2-40B4-BE49-F238E27FC236}">
                    <a16:creationId xmlns:a16="http://schemas.microsoft.com/office/drawing/2014/main" id="{BEBFD6F3-9389-9BDA-C008-D177C7325315}"/>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solidFill>
                <a:srgbClr val="00CC9A"/>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6" name="object 264">
                <a:extLst>
                  <a:ext uri="{FF2B5EF4-FFF2-40B4-BE49-F238E27FC236}">
                    <a16:creationId xmlns:a16="http://schemas.microsoft.com/office/drawing/2014/main" id="{BCA57C0E-5BB3-77BC-9C0F-FD11D1E3B1EA}"/>
                  </a:ext>
                </a:extLst>
              </p:cNvPr>
              <p:cNvSpPr/>
              <p:nvPr/>
            </p:nvSpPr>
            <p:spPr>
              <a:xfrm>
                <a:off x="6204962" y="8377427"/>
                <a:ext cx="111760" cy="727710"/>
              </a:xfrm>
              <a:custGeom>
                <a:avLst/>
                <a:gdLst/>
                <a:ahLst/>
                <a:cxnLst/>
                <a:rect l="l" t="t" r="r" b="b"/>
                <a:pathLst>
                  <a:path w="111760" h="727709">
                    <a:moveTo>
                      <a:pt x="111251" y="727710"/>
                    </a:moveTo>
                    <a:lnTo>
                      <a:pt x="0" y="727710"/>
                    </a:lnTo>
                    <a:lnTo>
                      <a:pt x="0" y="0"/>
                    </a:lnTo>
                    <a:lnTo>
                      <a:pt x="111251" y="0"/>
                    </a:lnTo>
                    <a:lnTo>
                      <a:pt x="111251" y="727710"/>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7" name="object 265">
                <a:extLst>
                  <a:ext uri="{FF2B5EF4-FFF2-40B4-BE49-F238E27FC236}">
                    <a16:creationId xmlns:a16="http://schemas.microsoft.com/office/drawing/2014/main" id="{37B82D95-F7B7-D560-6F02-51413966FB13}"/>
                  </a:ext>
                </a:extLst>
              </p:cNvPr>
              <p:cNvSpPr/>
              <p:nvPr/>
            </p:nvSpPr>
            <p:spPr>
              <a:xfrm>
                <a:off x="6204962" y="8347706"/>
                <a:ext cx="147955" cy="29845"/>
              </a:xfrm>
              <a:custGeom>
                <a:avLst/>
                <a:gdLst/>
                <a:ahLst/>
                <a:cxnLst/>
                <a:rect l="l" t="t" r="r" b="b"/>
                <a:pathLst>
                  <a:path w="147954" h="29845">
                    <a:moveTo>
                      <a:pt x="111251" y="29721"/>
                    </a:moveTo>
                    <a:lnTo>
                      <a:pt x="0" y="29721"/>
                    </a:lnTo>
                    <a:lnTo>
                      <a:pt x="38864" y="0"/>
                    </a:lnTo>
                    <a:lnTo>
                      <a:pt x="147825" y="0"/>
                    </a:lnTo>
                    <a:lnTo>
                      <a:pt x="111251" y="29721"/>
                    </a:lnTo>
                    <a:close/>
                  </a:path>
                </a:pathLst>
              </a:custGeom>
              <a:solidFill>
                <a:srgbClr val="009A72"/>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8" name="object 266">
                <a:extLst>
                  <a:ext uri="{FF2B5EF4-FFF2-40B4-BE49-F238E27FC236}">
                    <a16:creationId xmlns:a16="http://schemas.microsoft.com/office/drawing/2014/main" id="{C33F04E3-CB0E-EC27-2738-A6ABB7108D98}"/>
                  </a:ext>
                </a:extLst>
              </p:cNvPr>
              <p:cNvSpPr/>
              <p:nvPr/>
            </p:nvSpPr>
            <p:spPr>
              <a:xfrm>
                <a:off x="6204962" y="8347706"/>
                <a:ext cx="147955" cy="29845"/>
              </a:xfrm>
              <a:custGeom>
                <a:avLst/>
                <a:gdLst/>
                <a:ahLst/>
                <a:cxnLst/>
                <a:rect l="l" t="t" r="r" b="b"/>
                <a:pathLst>
                  <a:path w="147954" h="29845">
                    <a:moveTo>
                      <a:pt x="111251" y="29721"/>
                    </a:moveTo>
                    <a:lnTo>
                      <a:pt x="147825" y="0"/>
                    </a:lnTo>
                    <a:lnTo>
                      <a:pt x="38864" y="0"/>
                    </a:lnTo>
                    <a:lnTo>
                      <a:pt x="0" y="29721"/>
                    </a:lnTo>
                    <a:lnTo>
                      <a:pt x="111251" y="29721"/>
                    </a:lnTo>
                    <a:close/>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39" name="object 267">
                <a:extLst>
                  <a:ext uri="{FF2B5EF4-FFF2-40B4-BE49-F238E27FC236}">
                    <a16:creationId xmlns:a16="http://schemas.microsoft.com/office/drawing/2014/main" id="{404E31B4-7640-BEB6-7A9E-522C7B85B8E8}"/>
                  </a:ext>
                </a:extLst>
              </p:cNvPr>
              <p:cNvSpPr/>
              <p:nvPr/>
            </p:nvSpPr>
            <p:spPr>
              <a:xfrm>
                <a:off x="4367805" y="8314182"/>
                <a:ext cx="3175" cy="791210"/>
              </a:xfrm>
              <a:custGeom>
                <a:avLst/>
                <a:gdLst/>
                <a:ahLst/>
                <a:cxnLst/>
                <a:rect l="l" t="t" r="r" b="b"/>
                <a:pathLst>
                  <a:path w="3175" h="791209">
                    <a:moveTo>
                      <a:pt x="3011" y="790955"/>
                    </a:moveTo>
                    <a:lnTo>
                      <a:pt x="0" y="790955"/>
                    </a:lnTo>
                    <a:lnTo>
                      <a:pt x="0" y="0"/>
                    </a:lnTo>
                    <a:lnTo>
                      <a:pt x="3011" y="0"/>
                    </a:lnTo>
                    <a:lnTo>
                      <a:pt x="3011" y="790955"/>
                    </a:lnTo>
                    <a:close/>
                  </a:path>
                </a:pathLst>
              </a:custGeom>
              <a:solidFill>
                <a:srgbClr val="00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0" name="object 268">
                <a:extLst>
                  <a:ext uri="{FF2B5EF4-FFF2-40B4-BE49-F238E27FC236}">
                    <a16:creationId xmlns:a16="http://schemas.microsoft.com/office/drawing/2014/main" id="{145918F9-8CD0-0BBC-6422-B2FB029B48D9}"/>
                  </a:ext>
                </a:extLst>
              </p:cNvPr>
              <p:cNvSpPr/>
              <p:nvPr/>
            </p:nvSpPr>
            <p:spPr>
              <a:xfrm>
                <a:off x="4354062" y="8386565"/>
                <a:ext cx="15875" cy="718820"/>
              </a:xfrm>
              <a:custGeom>
                <a:avLst/>
                <a:gdLst/>
                <a:ahLst/>
                <a:cxnLst/>
                <a:rect l="l" t="t" r="r" b="b"/>
                <a:pathLst>
                  <a:path w="15875" h="718820">
                    <a:moveTo>
                      <a:pt x="15249" y="718572"/>
                    </a:moveTo>
                    <a:lnTo>
                      <a:pt x="0" y="718572"/>
                    </a:lnTo>
                  </a:path>
                  <a:path w="15875" h="718820">
                    <a:moveTo>
                      <a:pt x="15249" y="615695"/>
                    </a:moveTo>
                    <a:lnTo>
                      <a:pt x="0" y="615695"/>
                    </a:lnTo>
                  </a:path>
                  <a:path w="15875" h="718820">
                    <a:moveTo>
                      <a:pt x="15249" y="512066"/>
                    </a:moveTo>
                    <a:lnTo>
                      <a:pt x="0" y="512066"/>
                    </a:lnTo>
                  </a:path>
                  <a:path w="15875" h="718820">
                    <a:moveTo>
                      <a:pt x="15249" y="409201"/>
                    </a:moveTo>
                    <a:lnTo>
                      <a:pt x="0" y="409201"/>
                    </a:lnTo>
                  </a:path>
                  <a:path w="15875" h="718820">
                    <a:moveTo>
                      <a:pt x="15249" y="309370"/>
                    </a:moveTo>
                    <a:lnTo>
                      <a:pt x="0" y="309370"/>
                    </a:lnTo>
                  </a:path>
                  <a:path w="15875" h="718820">
                    <a:moveTo>
                      <a:pt x="15249" y="206506"/>
                    </a:moveTo>
                    <a:lnTo>
                      <a:pt x="0" y="206506"/>
                    </a:lnTo>
                  </a:path>
                  <a:path w="15875" h="718820">
                    <a:moveTo>
                      <a:pt x="15249" y="103629"/>
                    </a:moveTo>
                    <a:lnTo>
                      <a:pt x="0" y="103629"/>
                    </a:lnTo>
                  </a:path>
                  <a:path w="15875" h="718820">
                    <a:moveTo>
                      <a:pt x="15249" y="0"/>
                    </a:moveTo>
                    <a:lnTo>
                      <a:pt x="0" y="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grpSp>
        <p:sp>
          <p:nvSpPr>
            <p:cNvPr id="67641" name="object 269">
              <a:extLst>
                <a:ext uri="{FF2B5EF4-FFF2-40B4-BE49-F238E27FC236}">
                  <a16:creationId xmlns:a16="http://schemas.microsoft.com/office/drawing/2014/main" id="{66F31785-6A3A-AE04-FAD3-7636DD510DC7}"/>
                </a:ext>
              </a:extLst>
            </p:cNvPr>
            <p:cNvSpPr txBox="1"/>
            <p:nvPr/>
          </p:nvSpPr>
          <p:spPr>
            <a:xfrm>
              <a:off x="4073315" y="7867054"/>
              <a:ext cx="309880" cy="1320195"/>
            </a:xfrm>
            <a:prstGeom prst="rect">
              <a:avLst/>
            </a:prstGeom>
          </p:spPr>
          <p:txBody>
            <a:bodyPr vert="horz" wrap="square" lIns="0" tIns="56515" rIns="0" bIns="0" rtlCol="0">
              <a:spAutoFit/>
            </a:bodyPr>
            <a:lstStyle/>
            <a:p>
              <a:pPr eaLnBrk="1" fontAlgn="auto" hangingPunct="1">
                <a:spcBef>
                  <a:spcPts val="445"/>
                </a:spcBef>
                <a:spcAft>
                  <a:spcPts val="0"/>
                </a:spcAft>
              </a:pPr>
              <a:r>
                <a:rPr kern="0" spc="-20" dirty="0">
                  <a:solidFill>
                    <a:sysClr val="windowText" lastClr="000000"/>
                  </a:solidFill>
                  <a:latin typeface="Times New Roman"/>
                  <a:cs typeface="Times New Roman"/>
                </a:rPr>
                <a:t>CPU%</a:t>
              </a:r>
              <a:endParaRPr b="0" kern="0" dirty="0">
                <a:solidFill>
                  <a:sysClr val="windowText" lastClr="000000"/>
                </a:solidFill>
                <a:latin typeface="Times New Roman"/>
                <a:cs typeface="Times New Roman"/>
              </a:endParaRPr>
            </a:p>
            <a:p>
              <a:pPr marR="93980" algn="r" eaLnBrk="1" fontAlgn="auto" hangingPunct="1">
                <a:spcBef>
                  <a:spcPts val="280"/>
                </a:spcBef>
                <a:spcAft>
                  <a:spcPts val="0"/>
                </a:spcAft>
              </a:pPr>
              <a:r>
                <a:rPr sz="1600" kern="0" spc="-25" dirty="0">
                  <a:solidFill>
                    <a:sysClr val="windowText" lastClr="000000"/>
                  </a:solidFill>
                  <a:latin typeface="Times New Roman"/>
                  <a:cs typeface="Times New Roman"/>
                </a:rPr>
                <a:t>100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90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80</a:t>
              </a:r>
              <a:endParaRPr sz="1600" b="0" kern="0" dirty="0">
                <a:solidFill>
                  <a:sysClr val="windowText" lastClr="000000"/>
                </a:solidFill>
                <a:latin typeface="Times New Roman"/>
                <a:cs typeface="Times New Roman"/>
              </a:endParaRPr>
            </a:p>
            <a:p>
              <a:pPr marR="93980" algn="r" eaLnBrk="1" fontAlgn="auto" hangingPunct="1">
                <a:spcBef>
                  <a:spcPts val="125"/>
                </a:spcBef>
                <a:spcAft>
                  <a:spcPts val="0"/>
                </a:spcAft>
              </a:pPr>
              <a:r>
                <a:rPr sz="1600" kern="0" spc="-25" dirty="0">
                  <a:solidFill>
                    <a:sysClr val="windowText" lastClr="000000"/>
                  </a:solidFill>
                  <a:latin typeface="Times New Roman"/>
                  <a:cs typeface="Times New Roman"/>
                </a:rPr>
                <a:t>70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60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25" dirty="0">
                  <a:solidFill>
                    <a:sysClr val="windowText" lastClr="000000"/>
                  </a:solidFill>
                  <a:latin typeface="Times New Roman"/>
                  <a:cs typeface="Times New Roman"/>
                </a:rPr>
                <a:t>50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40</a:t>
              </a:r>
              <a:endParaRPr sz="1600" b="0" kern="0" dirty="0">
                <a:solidFill>
                  <a:sysClr val="windowText" lastClr="000000"/>
                </a:solidFill>
                <a:latin typeface="Times New Roman"/>
                <a:cs typeface="Times New Roman"/>
              </a:endParaRPr>
            </a:p>
            <a:p>
              <a:pPr marR="93980" algn="r" eaLnBrk="1" fontAlgn="auto" hangingPunct="1">
                <a:spcBef>
                  <a:spcPts val="130"/>
                </a:spcBef>
                <a:spcAft>
                  <a:spcPts val="0"/>
                </a:spcAft>
              </a:pPr>
              <a:r>
                <a:rPr sz="1600" kern="0" spc="-25" dirty="0">
                  <a:solidFill>
                    <a:sysClr val="windowText" lastClr="000000"/>
                  </a:solidFill>
                  <a:latin typeface="Times New Roman"/>
                  <a:cs typeface="Times New Roman"/>
                </a:rPr>
                <a:t>30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20</a:t>
              </a:r>
              <a:endParaRPr sz="1600" b="0" kern="0" dirty="0">
                <a:solidFill>
                  <a:sysClr val="windowText" lastClr="000000"/>
                </a:solidFill>
                <a:latin typeface="Times New Roman"/>
                <a:cs typeface="Times New Roman"/>
              </a:endParaRPr>
            </a:p>
            <a:p>
              <a:pPr marR="93980" algn="r" eaLnBrk="1" fontAlgn="auto" hangingPunct="1">
                <a:spcBef>
                  <a:spcPts val="150"/>
                </a:spcBef>
                <a:spcAft>
                  <a:spcPts val="0"/>
                </a:spcAft>
              </a:pPr>
              <a:r>
                <a:rPr sz="1600" kern="0" spc="-25" dirty="0">
                  <a:solidFill>
                    <a:sysClr val="windowText" lastClr="000000"/>
                  </a:solidFill>
                  <a:latin typeface="Times New Roman"/>
                  <a:cs typeface="Times New Roman"/>
                </a:rPr>
                <a:t>10</a:t>
              </a:r>
              <a:endParaRPr sz="1600" b="0" kern="0" dirty="0">
                <a:solidFill>
                  <a:sysClr val="windowText" lastClr="000000"/>
                </a:solidFill>
                <a:latin typeface="Times New Roman"/>
                <a:cs typeface="Times New Roman"/>
              </a:endParaRPr>
            </a:p>
            <a:p>
              <a:pPr marR="93980" algn="r" eaLnBrk="1" fontAlgn="auto" hangingPunct="1">
                <a:spcBef>
                  <a:spcPts val="155"/>
                </a:spcBef>
                <a:spcAft>
                  <a:spcPts val="0"/>
                </a:spcAft>
              </a:pPr>
              <a:r>
                <a:rPr sz="1600" kern="0" spc="-50" dirty="0">
                  <a:solidFill>
                    <a:sysClr val="windowText" lastClr="000000"/>
                  </a:solidFill>
                  <a:latin typeface="Times New Roman"/>
                  <a:cs typeface="Times New Roman"/>
                </a:rPr>
                <a:t>0</a:t>
              </a:r>
              <a:endParaRPr sz="1600" b="0" kern="0" dirty="0">
                <a:solidFill>
                  <a:sysClr val="windowText" lastClr="000000"/>
                </a:solidFill>
                <a:latin typeface="Times New Roman"/>
                <a:cs typeface="Times New Roman"/>
              </a:endParaRPr>
            </a:p>
          </p:txBody>
        </p:sp>
        <p:sp>
          <p:nvSpPr>
            <p:cNvPr id="67642" name="object 270">
              <a:extLst>
                <a:ext uri="{FF2B5EF4-FFF2-40B4-BE49-F238E27FC236}">
                  <a16:creationId xmlns:a16="http://schemas.microsoft.com/office/drawing/2014/main" id="{7711E015-B9A9-CD18-5B92-072C91E67E38}"/>
                </a:ext>
              </a:extLst>
            </p:cNvPr>
            <p:cNvSpPr/>
            <p:nvPr/>
          </p:nvSpPr>
          <p:spPr>
            <a:xfrm>
              <a:off x="4369315" y="9105134"/>
              <a:ext cx="1991997" cy="15240"/>
            </a:xfrm>
            <a:custGeom>
              <a:avLst/>
              <a:gdLst/>
              <a:ahLst/>
              <a:cxnLst/>
              <a:rect l="l" t="t" r="r" b="b"/>
              <a:pathLst>
                <a:path w="1991995" h="15240">
                  <a:moveTo>
                    <a:pt x="0" y="0"/>
                  </a:moveTo>
                  <a:lnTo>
                    <a:pt x="1991866" y="0"/>
                  </a:lnTo>
                </a:path>
                <a:path w="1991995" h="15240">
                  <a:moveTo>
                    <a:pt x="0" y="0"/>
                  </a:moveTo>
                  <a:lnTo>
                    <a:pt x="0" y="15230"/>
                  </a:lnTo>
                </a:path>
                <a:path w="1991995" h="15240">
                  <a:moveTo>
                    <a:pt x="198117" y="0"/>
                  </a:moveTo>
                  <a:lnTo>
                    <a:pt x="198117" y="15230"/>
                  </a:lnTo>
                </a:path>
                <a:path w="1991995" h="15240">
                  <a:moveTo>
                    <a:pt x="396993" y="0"/>
                  </a:moveTo>
                  <a:lnTo>
                    <a:pt x="396993" y="15230"/>
                  </a:lnTo>
                </a:path>
                <a:path w="1991995" h="15240">
                  <a:moveTo>
                    <a:pt x="595883" y="0"/>
                  </a:moveTo>
                  <a:lnTo>
                    <a:pt x="595883" y="15230"/>
                  </a:lnTo>
                </a:path>
                <a:path w="1991995" h="15240">
                  <a:moveTo>
                    <a:pt x="797050" y="0"/>
                  </a:moveTo>
                  <a:lnTo>
                    <a:pt x="797050" y="15230"/>
                  </a:lnTo>
                </a:path>
                <a:path w="1991995" h="15240">
                  <a:moveTo>
                    <a:pt x="995926" y="0"/>
                  </a:moveTo>
                  <a:lnTo>
                    <a:pt x="995926" y="15230"/>
                  </a:lnTo>
                </a:path>
                <a:path w="1991995" h="15240">
                  <a:moveTo>
                    <a:pt x="1194803" y="0"/>
                  </a:moveTo>
                  <a:lnTo>
                    <a:pt x="1194803" y="15230"/>
                  </a:lnTo>
                </a:path>
                <a:path w="1991995" h="15240">
                  <a:moveTo>
                    <a:pt x="1392933" y="0"/>
                  </a:moveTo>
                  <a:lnTo>
                    <a:pt x="1392933" y="15230"/>
                  </a:lnTo>
                </a:path>
                <a:path w="1991995" h="15240">
                  <a:moveTo>
                    <a:pt x="1591809" y="0"/>
                  </a:moveTo>
                  <a:lnTo>
                    <a:pt x="1591809" y="15230"/>
                  </a:lnTo>
                </a:path>
                <a:path w="1991995" h="15240">
                  <a:moveTo>
                    <a:pt x="1790699" y="0"/>
                  </a:moveTo>
                  <a:lnTo>
                    <a:pt x="1790699" y="15230"/>
                  </a:lnTo>
                </a:path>
                <a:path w="1991995" h="15240">
                  <a:moveTo>
                    <a:pt x="1991866" y="0"/>
                  </a:moveTo>
                  <a:lnTo>
                    <a:pt x="1991866" y="15230"/>
                  </a:lnTo>
                </a:path>
              </a:pathLst>
            </a:custGeom>
            <a:ln w="3175">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4" name="object 272">
              <a:extLst>
                <a:ext uri="{FF2B5EF4-FFF2-40B4-BE49-F238E27FC236}">
                  <a16:creationId xmlns:a16="http://schemas.microsoft.com/office/drawing/2014/main" id="{B5522C89-CE32-C376-5155-02FAC9B248E0}"/>
                </a:ext>
              </a:extLst>
            </p:cNvPr>
            <p:cNvSpPr/>
            <p:nvPr/>
          </p:nvSpPr>
          <p:spPr>
            <a:xfrm>
              <a:off x="4405125" y="8391903"/>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45" name="object 273">
              <a:extLst>
                <a:ext uri="{FF2B5EF4-FFF2-40B4-BE49-F238E27FC236}">
                  <a16:creationId xmlns:a16="http://schemas.microsoft.com/office/drawing/2014/main" id="{43057E4E-5FBA-B231-374A-0166F20165C7}"/>
                </a:ext>
              </a:extLst>
            </p:cNvPr>
            <p:cNvSpPr txBox="1"/>
            <p:nvPr/>
          </p:nvSpPr>
          <p:spPr>
            <a:xfrm>
              <a:off x="6496053" y="8322049"/>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sz="2000" kern="0" spc="-25" dirty="0">
                  <a:solidFill>
                    <a:sysClr val="windowText" lastClr="000000"/>
                  </a:solidFill>
                  <a:latin typeface="Times New Roman"/>
                  <a:cs typeface="Times New Roman"/>
                </a:rPr>
                <a:t>69%</a:t>
              </a:r>
              <a:endParaRPr sz="2000" b="0" kern="0" dirty="0">
                <a:solidFill>
                  <a:sysClr val="windowText" lastClr="000000"/>
                </a:solidFill>
                <a:latin typeface="Times New Roman"/>
                <a:cs typeface="Times New Roman"/>
              </a:endParaRPr>
            </a:p>
          </p:txBody>
        </p:sp>
        <p:sp>
          <p:nvSpPr>
            <p:cNvPr id="67648" name="object 273">
              <a:extLst>
                <a:ext uri="{FF2B5EF4-FFF2-40B4-BE49-F238E27FC236}">
                  <a16:creationId xmlns:a16="http://schemas.microsoft.com/office/drawing/2014/main" id="{4C51CDEE-50BD-3882-F2F8-270353A73F5D}"/>
                </a:ext>
              </a:extLst>
            </p:cNvPr>
            <p:cNvSpPr txBox="1"/>
            <p:nvPr/>
          </p:nvSpPr>
          <p:spPr>
            <a:xfrm>
              <a:off x="4896328" y="7715067"/>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RM</a:t>
              </a:r>
              <a:endParaRPr sz="2000" b="0" kern="0" dirty="0">
                <a:solidFill>
                  <a:sysClr val="windowText" lastClr="000000"/>
                </a:solidFill>
                <a:latin typeface="Times New Roman"/>
                <a:cs typeface="Times New Roman"/>
              </a:endParaRPr>
            </a:p>
          </p:txBody>
        </p:sp>
        <p:sp>
          <p:nvSpPr>
            <p:cNvPr id="67649" name="object 273">
              <a:extLst>
                <a:ext uri="{FF2B5EF4-FFF2-40B4-BE49-F238E27FC236}">
                  <a16:creationId xmlns:a16="http://schemas.microsoft.com/office/drawing/2014/main" id="{0E3375DA-A199-AA2F-C950-E2D67B23C7C0}"/>
                </a:ext>
              </a:extLst>
            </p:cNvPr>
            <p:cNvSpPr txBox="1"/>
            <p:nvPr/>
          </p:nvSpPr>
          <p:spPr>
            <a:xfrm>
              <a:off x="5858132" y="7709880"/>
              <a:ext cx="207645"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EDF</a:t>
              </a:r>
              <a:endParaRPr sz="2000" b="0" kern="0" dirty="0">
                <a:solidFill>
                  <a:sysClr val="windowText" lastClr="000000"/>
                </a:solidFill>
                <a:latin typeface="Times New Roman"/>
                <a:cs typeface="Times New Roman"/>
              </a:endParaRPr>
            </a:p>
          </p:txBody>
        </p:sp>
        <p:sp>
          <p:nvSpPr>
            <p:cNvPr id="4" name="object 272">
              <a:extLst>
                <a:ext uri="{FF2B5EF4-FFF2-40B4-BE49-F238E27FC236}">
                  <a16:creationId xmlns:a16="http://schemas.microsoft.com/office/drawing/2014/main" id="{E4E2FCF0-5153-4503-0F55-46624F061CE5}"/>
                </a:ext>
              </a:extLst>
            </p:cNvPr>
            <p:cNvSpPr/>
            <p:nvPr/>
          </p:nvSpPr>
          <p:spPr>
            <a:xfrm>
              <a:off x="4391995" y="8042755"/>
              <a:ext cx="2063116" cy="9525"/>
            </a:xfrm>
            <a:custGeom>
              <a:avLst/>
              <a:gdLst/>
              <a:ahLst/>
              <a:cxnLst/>
              <a:rect l="l" t="t" r="r" b="b"/>
              <a:pathLst>
                <a:path w="2063114" h="9525">
                  <a:moveTo>
                    <a:pt x="2062733" y="0"/>
                  </a:moveTo>
                  <a:lnTo>
                    <a:pt x="0" y="0"/>
                  </a:lnTo>
                  <a:lnTo>
                    <a:pt x="0" y="9144"/>
                  </a:lnTo>
                  <a:lnTo>
                    <a:pt x="2062733" y="9144"/>
                  </a:lnTo>
                  <a:lnTo>
                    <a:pt x="2062733" y="0"/>
                  </a:lnTo>
                  <a:close/>
                </a:path>
              </a:pathLst>
            </a:custGeom>
            <a:solidFill>
              <a:srgbClr val="FF0000"/>
            </a:solidFill>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endParaRPr>
            </a:p>
          </p:txBody>
        </p:sp>
        <p:sp>
          <p:nvSpPr>
            <p:cNvPr id="67653" name="object 273">
              <a:extLst>
                <a:ext uri="{FF2B5EF4-FFF2-40B4-BE49-F238E27FC236}">
                  <a16:creationId xmlns:a16="http://schemas.microsoft.com/office/drawing/2014/main" id="{AC76B551-32EB-86E2-665E-8D5F86D65D26}"/>
                </a:ext>
              </a:extLst>
            </p:cNvPr>
            <p:cNvSpPr txBox="1"/>
            <p:nvPr/>
          </p:nvSpPr>
          <p:spPr>
            <a:xfrm>
              <a:off x="6468241" y="7979769"/>
              <a:ext cx="289411" cy="125972"/>
            </a:xfrm>
            <a:prstGeom prst="rect">
              <a:avLst/>
            </a:prstGeom>
          </p:spPr>
          <p:txBody>
            <a:bodyPr vert="horz" wrap="square" lIns="0" tIns="13970" rIns="0" bIns="0" rtlCol="0">
              <a:spAutoFit/>
            </a:bodyPr>
            <a:lstStyle/>
            <a:p>
              <a:pPr eaLnBrk="1" fontAlgn="auto" hangingPunct="1">
                <a:spcBef>
                  <a:spcPts val="110"/>
                </a:spcBef>
                <a:spcAft>
                  <a:spcPts val="0"/>
                </a:spcAft>
              </a:pPr>
              <a:r>
                <a:rPr lang="en-GB" sz="2000" kern="0" spc="-25" dirty="0">
                  <a:solidFill>
                    <a:sysClr val="windowText" lastClr="000000"/>
                  </a:solidFill>
                  <a:latin typeface="Times New Roman"/>
                  <a:cs typeface="Times New Roman"/>
                </a:rPr>
                <a:t>100</a:t>
              </a:r>
              <a:r>
                <a:rPr sz="2000" kern="0" spc="-25" dirty="0">
                  <a:solidFill>
                    <a:sysClr val="windowText" lastClr="000000"/>
                  </a:solidFill>
                  <a:latin typeface="Times New Roman"/>
                  <a:cs typeface="Times New Roman"/>
                </a:rPr>
                <a:t>%</a:t>
              </a:r>
              <a:endParaRPr sz="2000" b="0" kern="0" dirty="0">
                <a:solidFill>
                  <a:sysClr val="windowText" lastClr="000000"/>
                </a:solidFill>
                <a:latin typeface="Times New Roman"/>
                <a:cs typeface="Times New Roman"/>
              </a:endParaRPr>
            </a:p>
          </p:txBody>
        </p:sp>
      </p:grpSp>
      <p:sp>
        <p:nvSpPr>
          <p:cNvPr id="67654" name="object 271">
            <a:extLst>
              <a:ext uri="{FF2B5EF4-FFF2-40B4-BE49-F238E27FC236}">
                <a16:creationId xmlns:a16="http://schemas.microsoft.com/office/drawing/2014/main" id="{92F11E36-D531-9A3F-D038-1FC513F4CB17}"/>
              </a:ext>
            </a:extLst>
          </p:cNvPr>
          <p:cNvSpPr txBox="1"/>
          <p:nvPr/>
        </p:nvSpPr>
        <p:spPr>
          <a:xfrm>
            <a:off x="6324600" y="5194028"/>
            <a:ext cx="6230663" cy="323166"/>
          </a:xfrm>
          <a:prstGeom prst="rect">
            <a:avLst/>
          </a:prstGeom>
        </p:spPr>
        <p:txBody>
          <a:bodyPr vert="horz" wrap="square" lIns="0" tIns="15240" rIns="0" bIns="0" rtlCol="0">
            <a:spAutoFit/>
          </a:bodyPr>
          <a:lstStyle/>
          <a:p>
            <a:pPr eaLnBrk="1" fontAlgn="auto" hangingPunct="1">
              <a:spcBef>
                <a:spcPts val="120"/>
              </a:spcBef>
              <a:spcAft>
                <a:spcPts val="0"/>
              </a:spcAft>
              <a:tabLst>
                <a:tab pos="198755" algn="l"/>
                <a:tab pos="396875" algn="l"/>
                <a:tab pos="595630" algn="l"/>
                <a:tab pos="797560" algn="l"/>
                <a:tab pos="995680" algn="l"/>
                <a:tab pos="1194435" algn="l"/>
                <a:tab pos="1393190" algn="l"/>
                <a:tab pos="1591310" algn="l"/>
                <a:tab pos="1774825" algn="l"/>
              </a:tabLst>
            </a:pPr>
            <a:r>
              <a:rPr sz="2000" kern="0" spc="-50" dirty="0">
                <a:solidFill>
                  <a:sysClr val="windowText" lastClr="000000"/>
                </a:solidFill>
                <a:latin typeface="Times New Roman"/>
                <a:cs typeface="Times New Roman"/>
              </a:rPr>
              <a:t>1</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2</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3</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4</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5</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6</a:t>
            </a:r>
            <a:r>
              <a:rPr sz="2000" kern="0" dirty="0">
                <a:solidFill>
                  <a:sysClr val="windowText" lastClr="000000"/>
                </a:solidFill>
                <a:latin typeface="Times New Roman"/>
                <a:cs typeface="Times New Roman"/>
              </a:rPr>
              <a:t>	</a:t>
            </a:r>
            <a:r>
              <a:rPr lang="en-GB" sz="2000" kern="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7</a:t>
            </a:r>
            <a:r>
              <a:rPr lang="en-GB" sz="2000" kern="0" spc="-50" dirty="0">
                <a:solidFill>
                  <a:sysClr val="windowText" lastClr="000000"/>
                </a:solidFill>
                <a:latin typeface="Times New Roman"/>
                <a:cs typeface="Times New Roman"/>
              </a:rPr>
              <a:t>       </a:t>
            </a:r>
            <a:r>
              <a:rPr sz="2000" kern="0" spc="-50" dirty="0">
                <a:solidFill>
                  <a:sysClr val="windowText" lastClr="000000"/>
                </a:solidFill>
                <a:latin typeface="Times New Roman"/>
                <a:cs typeface="Times New Roman"/>
              </a:rPr>
              <a:t>8</a:t>
            </a:r>
            <a:r>
              <a:rPr lang="en-GB" sz="2000" kern="0" spc="-50" dirty="0">
                <a:solidFill>
                  <a:sysClr val="windowText" lastClr="000000"/>
                </a:solidFill>
                <a:latin typeface="Times New Roman"/>
                <a:cs typeface="Times New Roman"/>
              </a:rPr>
              <a:t>       </a:t>
            </a:r>
            <a:r>
              <a:rPr lang="en-SE" sz="2000" kern="0" spc="-50" dirty="0">
                <a:solidFill>
                  <a:sysClr val="windowText" lastClr="000000"/>
                </a:solidFill>
                <a:latin typeface="Times New Roman"/>
                <a:cs typeface="Times New Roman"/>
              </a:rPr>
              <a:t>9</a:t>
            </a:r>
            <a:r>
              <a:rPr lang="en-GB" sz="2000" kern="0" spc="-50" dirty="0">
                <a:solidFill>
                  <a:sysClr val="windowText" lastClr="000000"/>
                </a:solidFill>
                <a:latin typeface="Times New Roman"/>
                <a:cs typeface="Times New Roman"/>
              </a:rPr>
              <a:t>     </a:t>
            </a:r>
            <a:r>
              <a:rPr sz="2000" kern="0" spc="-25" dirty="0">
                <a:solidFill>
                  <a:sysClr val="windowText" lastClr="000000"/>
                </a:solidFill>
                <a:latin typeface="Times New Roman"/>
                <a:cs typeface="Times New Roman"/>
              </a:rPr>
              <a:t>10</a:t>
            </a:r>
            <a:endParaRPr sz="2000" b="0" kern="0" dirty="0">
              <a:solidFill>
                <a:sysClr val="windowText" lastClr="000000"/>
              </a:solidFill>
              <a:latin typeface="Times New Roman"/>
              <a:cs typeface="Times New Roman"/>
            </a:endParaRPr>
          </a:p>
        </p:txBody>
      </p:sp>
      <p:sp>
        <p:nvSpPr>
          <p:cNvPr id="67655" name="object 274">
            <a:extLst>
              <a:ext uri="{FF2B5EF4-FFF2-40B4-BE49-F238E27FC236}">
                <a16:creationId xmlns:a16="http://schemas.microsoft.com/office/drawing/2014/main" id="{1827CC13-D80A-EC8D-EFE7-93968DB242C2}"/>
              </a:ext>
            </a:extLst>
          </p:cNvPr>
          <p:cNvSpPr txBox="1"/>
          <p:nvPr/>
        </p:nvSpPr>
        <p:spPr>
          <a:xfrm>
            <a:off x="11388810" y="5181600"/>
            <a:ext cx="707308" cy="319318"/>
          </a:xfrm>
          <a:prstGeom prst="rect">
            <a:avLst/>
          </a:prstGeom>
        </p:spPr>
        <p:txBody>
          <a:bodyPr vert="horz" wrap="square" lIns="0" tIns="11430" rIns="0" bIns="0" rtlCol="0">
            <a:spAutoFit/>
          </a:bodyPr>
          <a:lstStyle/>
          <a:p>
            <a:pPr eaLnBrk="1" fontAlgn="auto" hangingPunct="1">
              <a:spcBef>
                <a:spcPts val="90"/>
              </a:spcBef>
              <a:spcAft>
                <a:spcPts val="0"/>
              </a:spcAft>
            </a:pPr>
            <a:r>
              <a:rPr lang="en-GB" sz="2000" b="0" kern="0" dirty="0">
                <a:solidFill>
                  <a:sysClr val="windowText" lastClr="000000"/>
                </a:solidFill>
                <a:latin typeface="Times New Roman"/>
                <a:cs typeface="Times New Roman"/>
              </a:rPr>
              <a:t># tasks</a:t>
            </a:r>
            <a:endParaRPr sz="2000" b="0" kern="0" dirty="0">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09D04A7-1E64-4F40-93D6-299E7C480536}"/>
                  </a:ext>
                </a:extLst>
              </p:cNvPr>
              <p:cNvSpPr>
                <a:spLocks noGrp="1"/>
              </p:cNvSpPr>
              <p:nvPr>
                <p:ph idx="1"/>
              </p:nvPr>
            </p:nvSpPr>
            <p:spPr>
              <a:xfrm>
                <a:off x="83228" y="914399"/>
                <a:ext cx="5403171" cy="5599859"/>
              </a:xfrm>
            </p:spPr>
            <p:txBody>
              <a:bodyPr>
                <a:normAutofit fontScale="92500" lnSpcReduction="10000"/>
              </a:bodyPr>
              <a:lstStyle/>
              <a:p>
                <a:r>
                  <a:rPr lang="en-GB" dirty="0"/>
                  <a:t>The </a:t>
                </a:r>
                <a:r>
                  <a:rPr lang="en-US" altLang="zh-CN" dirty="0"/>
                  <a:t>schedulable utilization bound for </a:t>
                </a:r>
                <a:r>
                  <a:rPr lang="en-GB" altLang="zh-CN" dirty="0"/>
                  <a:t>EDF Scheduling is 1 (necessary and sufficient condition):</a:t>
                </a:r>
              </a:p>
              <a:p>
                <a:pPr lvl="1"/>
                <a:r>
                  <a:rPr lang="en-GB" b="0" dirty="0"/>
                  <a:t>A taskset is schedulable under EDF scheduling </a:t>
                </a:r>
                <a:r>
                  <a:rPr lang="en-GB" b="0" dirty="0" err="1"/>
                  <a:t>iff</a:t>
                </a:r>
                <a:r>
                  <a:rPr lang="en-GB" b="0" dirty="0"/>
                  <a:t> </a:t>
                </a:r>
                <a:r>
                  <a:rPr lang="en-GB" dirty="0"/>
                  <a:t>system utilization does not exceed 1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 ≤1</m:t>
                    </m:r>
                  </m:oMath>
                </a14:m>
                <a:endParaRPr lang="en-GB" b="0" dirty="0"/>
              </a:p>
              <a:p>
                <a:pPr lvl="2"/>
                <a:r>
                  <a:rPr lang="en-GB" b="0" dirty="0"/>
                  <a:t>“</a:t>
                </a:r>
                <a:r>
                  <a:rPr lang="en-GB" b="0" dirty="0" err="1"/>
                  <a:t>iff</a:t>
                </a:r>
                <a:r>
                  <a:rPr lang="en-GB" b="0" dirty="0"/>
                  <a:t>” stands for “if and only if”</a:t>
                </a:r>
              </a:p>
              <a:p>
                <a:pPr lvl="1"/>
                <a:r>
                  <a:rPr lang="en-US" altLang="zh-CN" dirty="0">
                    <a:ea typeface="宋体" pitchFamily="2" charset="-122"/>
                  </a:rPr>
                  <a:t>Assumptions: task period equal to deadline (</a:t>
                </a:r>
                <a14:m>
                  <m:oMath xmlns:m="http://schemas.openxmlformats.org/officeDocument/2006/math">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𝑃</m:t>
                        </m:r>
                      </m:e>
                      <m:sub>
                        <m:r>
                          <a:rPr lang="en-GB" altLang="zh-CN" i="1">
                            <a:latin typeface="Cambria Math" panose="02040503050406030204" pitchFamily="18" charset="0"/>
                            <a:ea typeface="宋体" pitchFamily="2" charset="-122"/>
                          </a:rPr>
                          <m:t>𝑖</m:t>
                        </m:r>
                      </m:sub>
                    </m:sSub>
                    <m:r>
                      <a:rPr lang="en-GB" altLang="zh-CN" i="1">
                        <a:latin typeface="Cambria Math" panose="02040503050406030204" pitchFamily="18" charset="0"/>
                        <a:ea typeface="宋体" pitchFamily="2" charset="-122"/>
                      </a:rPr>
                      <m:t>=</m:t>
                    </m:r>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𝐷</m:t>
                        </m:r>
                      </m:e>
                      <m:sub>
                        <m:r>
                          <a:rPr lang="en-GB" altLang="zh-CN" i="1">
                            <a:latin typeface="Cambria Math" panose="02040503050406030204" pitchFamily="18" charset="0"/>
                            <a:ea typeface="宋体" pitchFamily="2" charset="-122"/>
                          </a:rPr>
                          <m:t>𝑖</m:t>
                        </m:r>
                      </m:sub>
                    </m:sSub>
                  </m:oMath>
                </a14:m>
                <a:r>
                  <a:rPr lang="en-US" altLang="zh-CN" dirty="0">
                    <a:ea typeface="宋体" pitchFamily="2" charset="-122"/>
                  </a:rPr>
                  <a:t>); tasks are independent (no resource sharing)</a:t>
                </a:r>
              </a:p>
              <a:p>
                <a:r>
                  <a:rPr lang="en-US" altLang="zh-CN" dirty="0"/>
                  <a:t>Recall: schedulable utilization bound for Fixed</a:t>
                </a:r>
                <a:r>
                  <a:rPr lang="en-GB" altLang="zh-CN" dirty="0"/>
                  <a:t>-Priority scheduling (sufficient but not necessary condition):</a:t>
                </a:r>
              </a:p>
              <a:p>
                <a:pPr lvl="1" eaLnBrk="1" hangingPunct="1"/>
                <a:r>
                  <a:rPr lang="en-GB" dirty="0"/>
                  <a:t>A taskset is schedulable under RM scheduling if system utilization </a:t>
                </a:r>
                <a14:m>
                  <m:oMath xmlns:m="http://schemas.openxmlformats.org/officeDocument/2006/math">
                    <m:r>
                      <a:rPr lang="en-GB" i="1">
                        <a:latin typeface="Cambria Math" panose="02040503050406030204" pitchFamily="18" charset="0"/>
                      </a:rPr>
                      <m:t>𝑈</m:t>
                    </m:r>
                    <m:r>
                      <a:rPr lang="en-GB" i="1">
                        <a:latin typeface="Cambria Math" panose="02040503050406030204" pitchFamily="18" charset="0"/>
                      </a:rPr>
                      <m:t>=</m:t>
                    </m:r>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𝑁</m:t>
                        </m:r>
                      </m:sup>
                      <m:e>
                        <m:f>
                          <m:fPr>
                            <m:ctrlPr>
                              <a:rPr lang="en-GB" i="1">
                                <a:latin typeface="Cambria Math" panose="02040503050406030204" pitchFamily="18" charset="0"/>
                              </a:rPr>
                            </m:ctrlPr>
                          </m:fPr>
                          <m:num>
                            <m:sSub>
                              <m:sSubPr>
                                <m:ctrlPr>
                                  <a:rPr lang="en-GB" i="1">
                                    <a:latin typeface="Cambria Math" panose="02040503050406030204" pitchFamily="18" charset="0"/>
                                  </a:rPr>
                                </m:ctrlPr>
                              </m:sSubPr>
                              <m:e>
                                <m:r>
                                  <a:rPr lang="en-GB" i="1">
                                    <a:latin typeface="Cambria Math" panose="02040503050406030204" pitchFamily="18" charset="0"/>
                                  </a:rPr>
                                  <m:t>𝐶</m:t>
                                </m:r>
                              </m:e>
                              <m:sub>
                                <m:r>
                                  <a:rPr lang="en-GB" i="1">
                                    <a:latin typeface="Cambria Math" panose="02040503050406030204" pitchFamily="18" charset="0"/>
                                  </a:rPr>
                                  <m:t>𝑖</m:t>
                                </m:r>
                              </m:sub>
                            </m:sSub>
                          </m:num>
                          <m:den>
                            <m:sSub>
                              <m:sSubPr>
                                <m:ctrlPr>
                                  <a:rPr lang="en-GB" i="1">
                                    <a:latin typeface="Cambria Math" panose="02040503050406030204" pitchFamily="18" charset="0"/>
                                  </a:rPr>
                                </m:ctrlPr>
                              </m:sSubPr>
                              <m:e>
                                <m:r>
                                  <a:rPr lang="en-GB" i="1">
                                    <a:latin typeface="Cambria Math" panose="02040503050406030204" pitchFamily="18" charset="0"/>
                                  </a:rPr>
                                  <m:t>𝑇</m:t>
                                </m:r>
                              </m:e>
                              <m:sub>
                                <m:r>
                                  <a:rPr lang="en-GB" i="1">
                                    <a:latin typeface="Cambria Math" panose="02040503050406030204" pitchFamily="18" charset="0"/>
                                  </a:rPr>
                                  <m:t>𝑖</m:t>
                                </m:r>
                              </m:sub>
                            </m:sSub>
                          </m:den>
                        </m:f>
                      </m:e>
                    </m:nary>
                    <m:r>
                      <a:rPr lang="en-GB" i="1">
                        <a:latin typeface="Cambria Math" panose="02040503050406030204" pitchFamily="18" charset="0"/>
                      </a:rPr>
                      <m:t>≤</m:t>
                    </m:r>
                    <m:r>
                      <a:rPr lang="en-GB" i="1">
                        <a:latin typeface="Cambria Math" panose="02040503050406030204" pitchFamily="18" charset="0"/>
                      </a:rPr>
                      <m:t>𝑁</m:t>
                    </m:r>
                    <m:r>
                      <a:rPr lang="en-GB" i="1">
                        <a:latin typeface="Cambria Math" panose="02040503050406030204" pitchFamily="18" charset="0"/>
                      </a:rPr>
                      <m:t>(</m:t>
                    </m:r>
                    <m:sSup>
                      <m:sSupPr>
                        <m:ctrlPr>
                          <a:rPr lang="en-GB" i="1">
                            <a:latin typeface="Cambria Math" panose="02040503050406030204" pitchFamily="18" charset="0"/>
                          </a:rPr>
                        </m:ctrlPr>
                      </m:sSupPr>
                      <m:e>
                        <m:r>
                          <a:rPr lang="en-GB" i="1">
                            <a:latin typeface="Cambria Math" panose="02040503050406030204" pitchFamily="18" charset="0"/>
                          </a:rPr>
                          <m:t>2</m:t>
                        </m:r>
                      </m:e>
                      <m:sup>
                        <m:r>
                          <a:rPr lang="en-GB" i="1">
                            <a:latin typeface="Cambria Math" panose="02040503050406030204" pitchFamily="18" charset="0"/>
                          </a:rPr>
                          <m:t>1/</m:t>
                        </m:r>
                        <m:r>
                          <a:rPr lang="en-GB" i="1">
                            <a:latin typeface="Cambria Math" panose="02040503050406030204" pitchFamily="18" charset="0"/>
                          </a:rPr>
                          <m:t>𝑁</m:t>
                        </m:r>
                      </m:sup>
                    </m:sSup>
                    <m:r>
                      <a:rPr lang="en-GB" i="1">
                        <a:latin typeface="Cambria Math" panose="02040503050406030204" pitchFamily="18" charset="0"/>
                      </a:rPr>
                      <m:t>−1)</m:t>
                    </m:r>
                  </m:oMath>
                </a14:m>
                <a:endParaRPr lang="en-GB" dirty="0"/>
              </a:p>
              <a:p>
                <a:pPr lvl="1" eaLnBrk="1" hangingPunct="1"/>
                <a14:m>
                  <m:oMath xmlns:m="http://schemas.openxmlformats.org/officeDocument/2006/math">
                    <m:r>
                      <a:rPr lang="en-GB" altLang="zh-CN" i="1">
                        <a:latin typeface="Cambria Math" panose="02040503050406030204" pitchFamily="18" charset="0"/>
                        <a:ea typeface="宋体" pitchFamily="2" charset="-122"/>
                      </a:rPr>
                      <m:t>𝑈</m:t>
                    </m:r>
                    <m:r>
                      <a:rPr lang="en-GB" altLang="zh-CN" i="1">
                        <a:latin typeface="Cambria Math" panose="02040503050406030204" pitchFamily="18" charset="0"/>
                        <a:ea typeface="宋体" pitchFamily="2" charset="-122"/>
                      </a:rPr>
                      <m:t>→0.69</m:t>
                    </m:r>
                  </m:oMath>
                </a14:m>
                <a:r>
                  <a:rPr lang="en-US" altLang="zh-CN" dirty="0">
                    <a:ea typeface="宋体" pitchFamily="2" charset="-122"/>
                  </a:rPr>
                  <a:t> as </a:t>
                </a:r>
                <a14:m>
                  <m:oMath xmlns:m="http://schemas.openxmlformats.org/officeDocument/2006/math">
                    <m:r>
                      <a:rPr lang="en-GB" altLang="zh-CN" i="1">
                        <a:latin typeface="Cambria Math" panose="02040503050406030204" pitchFamily="18" charset="0"/>
                        <a:ea typeface="宋体" pitchFamily="2" charset="-122"/>
                      </a:rPr>
                      <m:t>𝑁</m:t>
                    </m:r>
                    <m:r>
                      <a:rPr lang="en-GB" altLang="zh-CN" i="1">
                        <a:latin typeface="Cambria Math" panose="02040503050406030204" pitchFamily="18" charset="0"/>
                        <a:ea typeface="宋体" pitchFamily="2" charset="-122"/>
                      </a:rPr>
                      <m:t>→∞</m:t>
                    </m:r>
                  </m:oMath>
                </a14:m>
                <a:endParaRPr lang="en-US" altLang="zh-CN" dirty="0">
                  <a:ea typeface="宋体" pitchFamily="2" charset="-122"/>
                </a:endParaRPr>
              </a:p>
            </p:txBody>
          </p:sp>
        </mc:Choice>
        <mc:Fallback xmlns="">
          <p:sp>
            <p:nvSpPr>
              <p:cNvPr id="3" name="Content Placeholder 2">
                <a:extLst>
                  <a:ext uri="{FF2B5EF4-FFF2-40B4-BE49-F238E27FC236}">
                    <a16:creationId xmlns:a16="http://schemas.microsoft.com/office/drawing/2014/main" id="{709D04A7-1E64-4F40-93D6-299E7C480536}"/>
                  </a:ext>
                </a:extLst>
              </p:cNvPr>
              <p:cNvSpPr>
                <a:spLocks noGrp="1" noRot="1" noChangeAspect="1" noMove="1" noResize="1" noEditPoints="1" noAdjustHandles="1" noChangeArrowheads="1" noChangeShapeType="1" noTextEdit="1"/>
              </p:cNvSpPr>
              <p:nvPr>
                <p:ph idx="1"/>
              </p:nvPr>
            </p:nvSpPr>
            <p:spPr>
              <a:xfrm>
                <a:off x="83228" y="914399"/>
                <a:ext cx="5403171" cy="5599859"/>
              </a:xfrm>
              <a:blipFill>
                <a:blip r:embed="rId9"/>
                <a:stretch>
                  <a:fillRect l="-1806" t="-2285" r="-2144"/>
                </a:stretch>
              </a:blipFill>
            </p:spPr>
            <p:txBody>
              <a:bodyPr/>
              <a:lstStyle/>
              <a:p>
                <a:r>
                  <a:rPr lang="en-SE">
                    <a:noFill/>
                  </a:rPr>
                  <a:t> </a:t>
                </a:r>
              </a:p>
            </p:txBody>
          </p:sp>
        </mc:Fallback>
      </mc:AlternateContent>
      <p:sp>
        <p:nvSpPr>
          <p:cNvPr id="67656" name="TextBox 67655">
            <a:extLst>
              <a:ext uri="{FF2B5EF4-FFF2-40B4-BE49-F238E27FC236}">
                <a16:creationId xmlns:a16="http://schemas.microsoft.com/office/drawing/2014/main" id="{8079714F-52DF-ACB2-3688-B905E85B276F}"/>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6824118"/>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13452-8D45-C161-1719-AC74B9F4B9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186BD8-A473-D5CC-ACEF-11C559F85002}"/>
              </a:ext>
            </a:extLst>
          </p:cNvPr>
          <p:cNvSpPr>
            <a:spLocks noGrp="1"/>
          </p:cNvSpPr>
          <p:nvPr>
            <p:ph type="title"/>
          </p:nvPr>
        </p:nvSpPr>
        <p:spPr>
          <a:xfrm>
            <a:off x="1320800" y="152400"/>
            <a:ext cx="7416301" cy="533400"/>
          </a:xfrm>
        </p:spPr>
        <p:txBody>
          <a:bodyPr/>
          <a:lstStyle/>
          <a:p>
            <a:r>
              <a:rPr lang="en-US" altLang="zh-CN" dirty="0">
                <a:ea typeface="宋体" pitchFamily="2" charset="-122"/>
              </a:rPr>
              <a:t>RM vs. EDF Example</a:t>
            </a:r>
            <a:endParaRPr lang="en-SE" dirty="0"/>
          </a:p>
        </p:txBody>
      </p:sp>
      <p:grpSp>
        <p:nvGrpSpPr>
          <p:cNvPr id="45" name="Group 44">
            <a:extLst>
              <a:ext uri="{FF2B5EF4-FFF2-40B4-BE49-F238E27FC236}">
                <a16:creationId xmlns:a16="http://schemas.microsoft.com/office/drawing/2014/main" id="{3B95B099-E5C7-FC60-1F9B-C01F5E4DF49B}"/>
              </a:ext>
            </a:extLst>
          </p:cNvPr>
          <p:cNvGrpSpPr/>
          <p:nvPr/>
        </p:nvGrpSpPr>
        <p:grpSpPr>
          <a:xfrm>
            <a:off x="5915365" y="1303467"/>
            <a:ext cx="5693399" cy="1966434"/>
            <a:chOff x="758825" y="1676400"/>
            <a:chExt cx="3355975" cy="1159115"/>
          </a:xfrm>
        </p:grpSpPr>
        <p:grpSp>
          <p:nvGrpSpPr>
            <p:cNvPr id="4" name="object 7">
              <a:extLst>
                <a:ext uri="{FF2B5EF4-FFF2-40B4-BE49-F238E27FC236}">
                  <a16:creationId xmlns:a16="http://schemas.microsoft.com/office/drawing/2014/main" id="{0B7B9423-91B3-631A-03CF-BE41020DCF33}"/>
                </a:ext>
              </a:extLst>
            </p:cNvPr>
            <p:cNvGrpSpPr/>
            <p:nvPr/>
          </p:nvGrpSpPr>
          <p:grpSpPr>
            <a:xfrm>
              <a:off x="758825" y="1676400"/>
              <a:ext cx="3355975" cy="841375"/>
              <a:chOff x="758825" y="1676400"/>
              <a:chExt cx="3355975" cy="841375"/>
            </a:xfrm>
          </p:grpSpPr>
          <p:sp>
            <p:nvSpPr>
              <p:cNvPr id="5" name="object 8">
                <a:extLst>
                  <a:ext uri="{FF2B5EF4-FFF2-40B4-BE49-F238E27FC236}">
                    <a16:creationId xmlns:a16="http://schemas.microsoft.com/office/drawing/2014/main" id="{87F6E9AA-3445-457E-41FB-7A6A1BADD71E}"/>
                  </a:ext>
                </a:extLst>
              </p:cNvPr>
              <p:cNvSpPr/>
              <p:nvPr/>
            </p:nvSpPr>
            <p:spPr>
              <a:xfrm>
                <a:off x="8778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6" name="object 9">
                <a:extLst>
                  <a:ext uri="{FF2B5EF4-FFF2-40B4-BE49-F238E27FC236}">
                    <a16:creationId xmlns:a16="http://schemas.microsoft.com/office/drawing/2014/main" id="{C0A5B126-4E97-F9A8-72B8-DBB0AF57BA94}"/>
                  </a:ext>
                </a:extLst>
              </p:cNvPr>
              <p:cNvSpPr/>
              <p:nvPr/>
            </p:nvSpPr>
            <p:spPr>
              <a:xfrm>
                <a:off x="8778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7" name="object 10">
                <a:extLst>
                  <a:ext uri="{FF2B5EF4-FFF2-40B4-BE49-F238E27FC236}">
                    <a16:creationId xmlns:a16="http://schemas.microsoft.com/office/drawing/2014/main" id="{4050F930-3717-0F71-DBEF-FA5950E0D7DB}"/>
                  </a:ext>
                </a:extLst>
              </p:cNvPr>
              <p:cNvSpPr/>
              <p:nvPr/>
            </p:nvSpPr>
            <p:spPr>
              <a:xfrm>
                <a:off x="1792224"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8" name="object 11">
                <a:extLst>
                  <a:ext uri="{FF2B5EF4-FFF2-40B4-BE49-F238E27FC236}">
                    <a16:creationId xmlns:a16="http://schemas.microsoft.com/office/drawing/2014/main" id="{BC3DA46B-7852-9376-BB40-CAB5C36FC2A6}"/>
                  </a:ext>
                </a:extLst>
              </p:cNvPr>
              <p:cNvSpPr/>
              <p:nvPr/>
            </p:nvSpPr>
            <p:spPr>
              <a:xfrm>
                <a:off x="1792224"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9" name="object 12">
                <a:extLst>
                  <a:ext uri="{FF2B5EF4-FFF2-40B4-BE49-F238E27FC236}">
                    <a16:creationId xmlns:a16="http://schemas.microsoft.com/office/drawing/2014/main" id="{566E81CB-ECA7-F90E-E4B0-9474C92C197E}"/>
                  </a:ext>
                </a:extLst>
              </p:cNvPr>
              <p:cNvSpPr/>
              <p:nvPr/>
            </p:nvSpPr>
            <p:spPr>
              <a:xfrm>
                <a:off x="2706623" y="1868423"/>
                <a:ext cx="460375" cy="116205"/>
              </a:xfrm>
              <a:custGeom>
                <a:avLst/>
                <a:gdLst/>
                <a:ahLst/>
                <a:cxnLst/>
                <a:rect l="l" t="t" r="r" b="b"/>
                <a:pathLst>
                  <a:path w="460375" h="116205">
                    <a:moveTo>
                      <a:pt x="460248" y="0"/>
                    </a:moveTo>
                    <a:lnTo>
                      <a:pt x="0" y="0"/>
                    </a:lnTo>
                    <a:lnTo>
                      <a:pt x="0" y="115824"/>
                    </a:lnTo>
                    <a:lnTo>
                      <a:pt x="460248" y="115824"/>
                    </a:lnTo>
                    <a:lnTo>
                      <a:pt x="460248" y="0"/>
                    </a:lnTo>
                    <a:close/>
                  </a:path>
                </a:pathLst>
              </a:custGeom>
              <a:solidFill>
                <a:srgbClr val="00CC99"/>
              </a:solidFill>
            </p:spPr>
            <p:txBody>
              <a:bodyPr wrap="square" lIns="0" tIns="0" rIns="0" bIns="0" rtlCol="0"/>
              <a:lstStyle/>
              <a:p>
                <a:endParaRPr sz="4400"/>
              </a:p>
            </p:txBody>
          </p:sp>
          <p:sp>
            <p:nvSpPr>
              <p:cNvPr id="10" name="object 13">
                <a:extLst>
                  <a:ext uri="{FF2B5EF4-FFF2-40B4-BE49-F238E27FC236}">
                    <a16:creationId xmlns:a16="http://schemas.microsoft.com/office/drawing/2014/main" id="{E6DDAA4B-DF80-07C4-C572-0B7FBFF35FC7}"/>
                  </a:ext>
                </a:extLst>
              </p:cNvPr>
              <p:cNvSpPr/>
              <p:nvPr/>
            </p:nvSpPr>
            <p:spPr>
              <a:xfrm>
                <a:off x="2706623" y="1868423"/>
                <a:ext cx="460375" cy="116205"/>
              </a:xfrm>
              <a:custGeom>
                <a:avLst/>
                <a:gdLst/>
                <a:ahLst/>
                <a:cxnLst/>
                <a:rect l="l" t="t" r="r" b="b"/>
                <a:pathLst>
                  <a:path w="460375" h="116205">
                    <a:moveTo>
                      <a:pt x="0" y="115824"/>
                    </a:moveTo>
                    <a:lnTo>
                      <a:pt x="460248" y="115824"/>
                    </a:lnTo>
                    <a:lnTo>
                      <a:pt x="4602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1" name="object 14">
                <a:extLst>
                  <a:ext uri="{FF2B5EF4-FFF2-40B4-BE49-F238E27FC236}">
                    <a16:creationId xmlns:a16="http://schemas.microsoft.com/office/drawing/2014/main" id="{A4860385-FC4F-90D8-3B9D-F8C68DF11208}"/>
                  </a:ext>
                </a:extLst>
              </p:cNvPr>
              <p:cNvSpPr/>
              <p:nvPr/>
            </p:nvSpPr>
            <p:spPr>
              <a:xfrm>
                <a:off x="1335023" y="2362200"/>
                <a:ext cx="460375" cy="119380"/>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12" name="object 15">
                <a:extLst>
                  <a:ext uri="{FF2B5EF4-FFF2-40B4-BE49-F238E27FC236}">
                    <a16:creationId xmlns:a16="http://schemas.microsoft.com/office/drawing/2014/main" id="{05C0D74A-B73F-6062-4E19-8A25A1D03219}"/>
                  </a:ext>
                </a:extLst>
              </p:cNvPr>
              <p:cNvSpPr/>
              <p:nvPr/>
            </p:nvSpPr>
            <p:spPr>
              <a:xfrm>
                <a:off x="1335023" y="2362200"/>
                <a:ext cx="460375" cy="119380"/>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3" name="object 16">
                <a:extLst>
                  <a:ext uri="{FF2B5EF4-FFF2-40B4-BE49-F238E27FC236}">
                    <a16:creationId xmlns:a16="http://schemas.microsoft.com/office/drawing/2014/main" id="{DE29CA48-7B7B-AF96-A2D0-199B75449D63}"/>
                  </a:ext>
                </a:extLst>
              </p:cNvPr>
              <p:cNvSpPr/>
              <p:nvPr/>
            </p:nvSpPr>
            <p:spPr>
              <a:xfrm>
                <a:off x="2401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4" name="object 17">
                <a:extLst>
                  <a:ext uri="{FF2B5EF4-FFF2-40B4-BE49-F238E27FC236}">
                    <a16:creationId xmlns:a16="http://schemas.microsoft.com/office/drawing/2014/main" id="{12973E7E-C00F-BA1D-2679-174731FEEDC5}"/>
                  </a:ext>
                </a:extLst>
              </p:cNvPr>
              <p:cNvSpPr/>
              <p:nvPr/>
            </p:nvSpPr>
            <p:spPr>
              <a:xfrm>
                <a:off x="2401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5" name="object 18">
                <a:extLst>
                  <a:ext uri="{FF2B5EF4-FFF2-40B4-BE49-F238E27FC236}">
                    <a16:creationId xmlns:a16="http://schemas.microsoft.com/office/drawing/2014/main" id="{3AE7BD1E-7063-08D4-7E5A-D8D3319314B4}"/>
                  </a:ext>
                </a:extLst>
              </p:cNvPr>
              <p:cNvSpPr/>
              <p:nvPr/>
            </p:nvSpPr>
            <p:spPr>
              <a:xfrm>
                <a:off x="3163823" y="2362200"/>
                <a:ext cx="307975" cy="119380"/>
              </a:xfrm>
              <a:custGeom>
                <a:avLst/>
                <a:gdLst/>
                <a:ahLst/>
                <a:cxnLst/>
                <a:rect l="l" t="t" r="r" b="b"/>
                <a:pathLst>
                  <a:path w="307975" h="119380">
                    <a:moveTo>
                      <a:pt x="307848" y="0"/>
                    </a:moveTo>
                    <a:lnTo>
                      <a:pt x="0" y="0"/>
                    </a:lnTo>
                    <a:lnTo>
                      <a:pt x="0" y="118872"/>
                    </a:lnTo>
                    <a:lnTo>
                      <a:pt x="307848" y="118872"/>
                    </a:lnTo>
                    <a:lnTo>
                      <a:pt x="307848" y="0"/>
                    </a:lnTo>
                    <a:close/>
                  </a:path>
                </a:pathLst>
              </a:custGeom>
              <a:solidFill>
                <a:srgbClr val="3366FF"/>
              </a:solidFill>
            </p:spPr>
            <p:txBody>
              <a:bodyPr wrap="square" lIns="0" tIns="0" rIns="0" bIns="0" rtlCol="0"/>
              <a:lstStyle/>
              <a:p>
                <a:endParaRPr sz="4400"/>
              </a:p>
            </p:txBody>
          </p:sp>
          <p:sp>
            <p:nvSpPr>
              <p:cNvPr id="16" name="object 19">
                <a:extLst>
                  <a:ext uri="{FF2B5EF4-FFF2-40B4-BE49-F238E27FC236}">
                    <a16:creationId xmlns:a16="http://schemas.microsoft.com/office/drawing/2014/main" id="{F50B6D8E-22CE-9A87-77CA-AC946D68E029}"/>
                  </a:ext>
                </a:extLst>
              </p:cNvPr>
              <p:cNvSpPr/>
              <p:nvPr/>
            </p:nvSpPr>
            <p:spPr>
              <a:xfrm>
                <a:off x="3163823" y="2362200"/>
                <a:ext cx="307975" cy="119380"/>
              </a:xfrm>
              <a:custGeom>
                <a:avLst/>
                <a:gdLst/>
                <a:ahLst/>
                <a:cxnLst/>
                <a:rect l="l" t="t" r="r" b="b"/>
                <a:pathLst>
                  <a:path w="307975" h="119380">
                    <a:moveTo>
                      <a:pt x="0" y="118872"/>
                    </a:moveTo>
                    <a:lnTo>
                      <a:pt x="307848" y="118872"/>
                    </a:lnTo>
                    <a:lnTo>
                      <a:pt x="3078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7" name="object 20">
                <a:extLst>
                  <a:ext uri="{FF2B5EF4-FFF2-40B4-BE49-F238E27FC236}">
                    <a16:creationId xmlns:a16="http://schemas.microsoft.com/office/drawing/2014/main" id="{3C438534-51B8-4238-C766-B35B8DC51085}"/>
                  </a:ext>
                </a:extLst>
              </p:cNvPr>
              <p:cNvSpPr/>
              <p:nvPr/>
            </p:nvSpPr>
            <p:spPr>
              <a:xfrm>
                <a:off x="2249424" y="2362200"/>
                <a:ext cx="155575" cy="119380"/>
              </a:xfrm>
              <a:custGeom>
                <a:avLst/>
                <a:gdLst/>
                <a:ahLst/>
                <a:cxnLst/>
                <a:rect l="l" t="t" r="r" b="b"/>
                <a:pathLst>
                  <a:path w="155575" h="119380">
                    <a:moveTo>
                      <a:pt x="155448" y="0"/>
                    </a:moveTo>
                    <a:lnTo>
                      <a:pt x="0" y="0"/>
                    </a:lnTo>
                    <a:lnTo>
                      <a:pt x="0" y="118872"/>
                    </a:lnTo>
                    <a:lnTo>
                      <a:pt x="155448" y="118872"/>
                    </a:lnTo>
                    <a:lnTo>
                      <a:pt x="155448" y="0"/>
                    </a:lnTo>
                    <a:close/>
                  </a:path>
                </a:pathLst>
              </a:custGeom>
              <a:solidFill>
                <a:srgbClr val="00CCFF"/>
              </a:solidFill>
            </p:spPr>
            <p:txBody>
              <a:bodyPr wrap="square" lIns="0" tIns="0" rIns="0" bIns="0" rtlCol="0"/>
              <a:lstStyle/>
              <a:p>
                <a:endParaRPr sz="4400"/>
              </a:p>
            </p:txBody>
          </p:sp>
          <p:sp>
            <p:nvSpPr>
              <p:cNvPr id="18" name="object 21">
                <a:extLst>
                  <a:ext uri="{FF2B5EF4-FFF2-40B4-BE49-F238E27FC236}">
                    <a16:creationId xmlns:a16="http://schemas.microsoft.com/office/drawing/2014/main" id="{AE41B0EA-1D30-19A8-317D-40BBA3903FA9}"/>
                  </a:ext>
                </a:extLst>
              </p:cNvPr>
              <p:cNvSpPr/>
              <p:nvPr/>
            </p:nvSpPr>
            <p:spPr>
              <a:xfrm>
                <a:off x="2249424" y="2362200"/>
                <a:ext cx="155575" cy="119380"/>
              </a:xfrm>
              <a:custGeom>
                <a:avLst/>
                <a:gdLst/>
                <a:ahLst/>
                <a:cxnLst/>
                <a:rect l="l" t="t" r="r" b="b"/>
                <a:pathLst>
                  <a:path w="155575" h="119380">
                    <a:moveTo>
                      <a:pt x="0" y="118872"/>
                    </a:moveTo>
                    <a:lnTo>
                      <a:pt x="155448" y="118872"/>
                    </a:lnTo>
                    <a:lnTo>
                      <a:pt x="155448" y="0"/>
                    </a:lnTo>
                    <a:lnTo>
                      <a:pt x="0" y="0"/>
                    </a:lnTo>
                    <a:lnTo>
                      <a:pt x="0" y="118872"/>
                    </a:lnTo>
                    <a:close/>
                  </a:path>
                </a:pathLst>
              </a:custGeom>
              <a:ln w="6096">
                <a:solidFill>
                  <a:srgbClr val="000000"/>
                </a:solidFill>
              </a:ln>
            </p:spPr>
            <p:txBody>
              <a:bodyPr wrap="square" lIns="0" tIns="0" rIns="0" bIns="0" rtlCol="0"/>
              <a:lstStyle/>
              <a:p>
                <a:endParaRPr sz="4400"/>
              </a:p>
            </p:txBody>
          </p:sp>
          <p:sp>
            <p:nvSpPr>
              <p:cNvPr id="19" name="object 22">
                <a:extLst>
                  <a:ext uri="{FF2B5EF4-FFF2-40B4-BE49-F238E27FC236}">
                    <a16:creationId xmlns:a16="http://schemas.microsoft.com/office/drawing/2014/main" id="{8FB063F9-CDEF-CE29-657B-FD3BFA9C9EBD}"/>
                  </a:ext>
                </a:extLst>
              </p:cNvPr>
              <p:cNvSpPr/>
              <p:nvPr/>
            </p:nvSpPr>
            <p:spPr>
              <a:xfrm>
                <a:off x="868679" y="1676400"/>
                <a:ext cx="18415" cy="304800"/>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20" name="object 23">
                <a:extLst>
                  <a:ext uri="{FF2B5EF4-FFF2-40B4-BE49-F238E27FC236}">
                    <a16:creationId xmlns:a16="http://schemas.microsoft.com/office/drawing/2014/main" id="{842E4C32-8283-9CDC-67F1-7B0A81CC9E4F}"/>
                  </a:ext>
                </a:extLst>
              </p:cNvPr>
              <p:cNvSpPr/>
              <p:nvPr/>
            </p:nvSpPr>
            <p:spPr>
              <a:xfrm>
                <a:off x="762000" y="1981200"/>
                <a:ext cx="3310254" cy="3683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21" name="object 24">
                <a:extLst>
                  <a:ext uri="{FF2B5EF4-FFF2-40B4-BE49-F238E27FC236}">
                    <a16:creationId xmlns:a16="http://schemas.microsoft.com/office/drawing/2014/main" id="{FA0A729B-F2CF-67A5-3A09-B54C3F5D833D}"/>
                  </a:ext>
                </a:extLst>
              </p:cNvPr>
              <p:cNvSpPr/>
              <p:nvPr/>
            </p:nvSpPr>
            <p:spPr>
              <a:xfrm>
                <a:off x="4066032" y="1956815"/>
                <a:ext cx="48895" cy="52069"/>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22" name="object 25">
                <a:extLst>
                  <a:ext uri="{FF2B5EF4-FFF2-40B4-BE49-F238E27FC236}">
                    <a16:creationId xmlns:a16="http://schemas.microsoft.com/office/drawing/2014/main" id="{1A7CF0F4-9EE3-7D46-A530-CC9FCEFCB9A1}"/>
                  </a:ext>
                </a:extLst>
              </p:cNvPr>
              <p:cNvSpPr/>
              <p:nvPr/>
            </p:nvSpPr>
            <p:spPr>
              <a:xfrm>
                <a:off x="1027175" y="1981200"/>
                <a:ext cx="2898775" cy="3683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23" name="object 26">
                <a:extLst>
                  <a:ext uri="{FF2B5EF4-FFF2-40B4-BE49-F238E27FC236}">
                    <a16:creationId xmlns:a16="http://schemas.microsoft.com/office/drawing/2014/main" id="{18D1796B-5D4E-746F-9393-FFE7908FE1D1}"/>
                  </a:ext>
                </a:extLst>
              </p:cNvPr>
              <p:cNvSpPr/>
              <p:nvPr/>
            </p:nvSpPr>
            <p:spPr>
              <a:xfrm>
                <a:off x="868680" y="1676399"/>
                <a:ext cx="2761615" cy="798830"/>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24" name="object 27">
                <a:extLst>
                  <a:ext uri="{FF2B5EF4-FFF2-40B4-BE49-F238E27FC236}">
                    <a16:creationId xmlns:a16="http://schemas.microsoft.com/office/drawing/2014/main" id="{4EF1B35C-CA74-E94D-0E30-1DB20D6E5E73}"/>
                  </a:ext>
                </a:extLst>
              </p:cNvPr>
              <p:cNvSpPr/>
              <p:nvPr/>
            </p:nvSpPr>
            <p:spPr>
              <a:xfrm>
                <a:off x="762000" y="2474976"/>
                <a:ext cx="3310254" cy="40005"/>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3048"/>
                    </a:lnTo>
                  </a:path>
                </a:pathLst>
              </a:custGeom>
              <a:ln w="6096">
                <a:solidFill>
                  <a:srgbClr val="000000"/>
                </a:solidFill>
              </a:ln>
            </p:spPr>
            <p:txBody>
              <a:bodyPr wrap="square" lIns="0" tIns="0" rIns="0" bIns="0" rtlCol="0"/>
              <a:lstStyle/>
              <a:p>
                <a:endParaRPr sz="4400"/>
              </a:p>
            </p:txBody>
          </p:sp>
          <p:sp>
            <p:nvSpPr>
              <p:cNvPr id="25" name="object 28">
                <a:extLst>
                  <a:ext uri="{FF2B5EF4-FFF2-40B4-BE49-F238E27FC236}">
                    <a16:creationId xmlns:a16="http://schemas.microsoft.com/office/drawing/2014/main" id="{2A5ED4E6-0CA6-E2D2-54E9-3E0D2CF7F1F8}"/>
                  </a:ext>
                </a:extLst>
              </p:cNvPr>
              <p:cNvSpPr/>
              <p:nvPr/>
            </p:nvSpPr>
            <p:spPr>
              <a:xfrm>
                <a:off x="4066032" y="2453640"/>
                <a:ext cx="48895" cy="52069"/>
              </a:xfrm>
              <a:custGeom>
                <a:avLst/>
                <a:gdLst/>
                <a:ahLst/>
                <a:cxnLst/>
                <a:rect l="l" t="t" r="r" b="b"/>
                <a:pathLst>
                  <a:path w="48895" h="52069">
                    <a:moveTo>
                      <a:pt x="0" y="0"/>
                    </a:moveTo>
                    <a:lnTo>
                      <a:pt x="0" y="51816"/>
                    </a:lnTo>
                    <a:lnTo>
                      <a:pt x="48768" y="24384"/>
                    </a:lnTo>
                    <a:lnTo>
                      <a:pt x="0" y="0"/>
                    </a:lnTo>
                    <a:close/>
                  </a:path>
                </a:pathLst>
              </a:custGeom>
              <a:solidFill>
                <a:srgbClr val="000000"/>
              </a:solidFill>
            </p:spPr>
            <p:txBody>
              <a:bodyPr wrap="square" lIns="0" tIns="0" rIns="0" bIns="0" rtlCol="0"/>
              <a:lstStyle/>
              <a:p>
                <a:endParaRPr sz="4400"/>
              </a:p>
            </p:txBody>
          </p:sp>
          <p:sp>
            <p:nvSpPr>
              <p:cNvPr id="26" name="object 29">
                <a:extLst>
                  <a:ext uri="{FF2B5EF4-FFF2-40B4-BE49-F238E27FC236}">
                    <a16:creationId xmlns:a16="http://schemas.microsoft.com/office/drawing/2014/main" id="{EDCCD026-4A9A-C2D1-8DAF-D56C1566C2C6}"/>
                  </a:ext>
                </a:extLst>
              </p:cNvPr>
              <p:cNvSpPr/>
              <p:nvPr/>
            </p:nvSpPr>
            <p:spPr>
              <a:xfrm>
                <a:off x="1027175" y="2474976"/>
                <a:ext cx="2898775" cy="40005"/>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27" name="object 30">
                <a:extLst>
                  <a:ext uri="{FF2B5EF4-FFF2-40B4-BE49-F238E27FC236}">
                    <a16:creationId xmlns:a16="http://schemas.microsoft.com/office/drawing/2014/main" id="{B2D224C1-CB06-007C-59EB-2F174B637B0D}"/>
                  </a:ext>
                </a:extLst>
              </p:cNvPr>
              <p:cNvSpPr/>
              <p:nvPr/>
            </p:nvSpPr>
            <p:spPr>
              <a:xfrm>
                <a:off x="2240280" y="2170175"/>
                <a:ext cx="1390015" cy="304800"/>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grpSp>
        <p:sp>
          <p:nvSpPr>
            <p:cNvPr id="28" name="object 31">
              <a:extLst>
                <a:ext uri="{FF2B5EF4-FFF2-40B4-BE49-F238E27FC236}">
                  <a16:creationId xmlns:a16="http://schemas.microsoft.com/office/drawing/2014/main" id="{71D0873F-6183-FC0D-1440-B3C38FB25502}"/>
                </a:ext>
              </a:extLst>
            </p:cNvPr>
            <p:cNvSpPr txBox="1"/>
            <p:nvPr/>
          </p:nvSpPr>
          <p:spPr>
            <a:xfrm>
              <a:off x="8346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29" name="object 32">
              <a:extLst>
                <a:ext uri="{FF2B5EF4-FFF2-40B4-BE49-F238E27FC236}">
                  <a16:creationId xmlns:a16="http://schemas.microsoft.com/office/drawing/2014/main" id="{8B93DCA1-3BBC-DA10-FF55-449101A1F29A}"/>
                </a:ext>
              </a:extLst>
            </p:cNvPr>
            <p:cNvSpPr txBox="1"/>
            <p:nvPr/>
          </p:nvSpPr>
          <p:spPr>
            <a:xfrm>
              <a:off x="22062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0" name="object 33">
              <a:extLst>
                <a:ext uri="{FF2B5EF4-FFF2-40B4-BE49-F238E27FC236}">
                  <a16:creationId xmlns:a16="http://schemas.microsoft.com/office/drawing/2014/main" id="{FCCA3CB6-CE4D-6F00-4D6B-16DC8DADEE66}"/>
                </a:ext>
              </a:extLst>
            </p:cNvPr>
            <p:cNvSpPr txBox="1"/>
            <p:nvPr/>
          </p:nvSpPr>
          <p:spPr>
            <a:xfrm>
              <a:off x="3538220" y="2483611"/>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1" name="object 34">
              <a:extLst>
                <a:ext uri="{FF2B5EF4-FFF2-40B4-BE49-F238E27FC236}">
                  <a16:creationId xmlns:a16="http://schemas.microsoft.com/office/drawing/2014/main" id="{66240596-A6F9-BE81-989C-63CD38F6FE08}"/>
                </a:ext>
              </a:extLst>
            </p:cNvPr>
            <p:cNvSpPr txBox="1"/>
            <p:nvPr/>
          </p:nvSpPr>
          <p:spPr>
            <a:xfrm>
              <a:off x="17490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2" name="object 35">
              <a:extLst>
                <a:ext uri="{FF2B5EF4-FFF2-40B4-BE49-F238E27FC236}">
                  <a16:creationId xmlns:a16="http://schemas.microsoft.com/office/drawing/2014/main" id="{F4094BB7-D117-DB07-F272-5C2C42DE164C}"/>
                </a:ext>
              </a:extLst>
            </p:cNvPr>
            <p:cNvSpPr txBox="1"/>
            <p:nvPr/>
          </p:nvSpPr>
          <p:spPr>
            <a:xfrm>
              <a:off x="26238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3" name="object 36">
              <a:extLst>
                <a:ext uri="{FF2B5EF4-FFF2-40B4-BE49-F238E27FC236}">
                  <a16:creationId xmlns:a16="http://schemas.microsoft.com/office/drawing/2014/main" id="{199651D2-C523-B7FF-7AD7-C34E11C6580C}"/>
                </a:ext>
              </a:extLst>
            </p:cNvPr>
            <p:cNvSpPr txBox="1"/>
            <p:nvPr/>
          </p:nvSpPr>
          <p:spPr>
            <a:xfrm>
              <a:off x="8346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dirty="0">
                <a:latin typeface="Times New Roman"/>
                <a:cs typeface="Times New Roman"/>
              </a:endParaRPr>
            </a:p>
          </p:txBody>
        </p:sp>
        <p:sp>
          <p:nvSpPr>
            <p:cNvPr id="34" name="object 37">
              <a:extLst>
                <a:ext uri="{FF2B5EF4-FFF2-40B4-BE49-F238E27FC236}">
                  <a16:creationId xmlns:a16="http://schemas.microsoft.com/office/drawing/2014/main" id="{89475DE3-AF39-1165-B1A5-828917543405}"/>
                </a:ext>
              </a:extLst>
            </p:cNvPr>
            <p:cNvSpPr txBox="1"/>
            <p:nvPr/>
          </p:nvSpPr>
          <p:spPr>
            <a:xfrm>
              <a:off x="35382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35" name="object 38">
              <a:extLst>
                <a:ext uri="{FF2B5EF4-FFF2-40B4-BE49-F238E27FC236}">
                  <a16:creationId xmlns:a16="http://schemas.microsoft.com/office/drawing/2014/main" id="{2ADD49FE-A4C3-E773-53CB-2FAF98346B05}"/>
                </a:ext>
              </a:extLst>
            </p:cNvPr>
            <p:cNvSpPr txBox="1"/>
            <p:nvPr/>
          </p:nvSpPr>
          <p:spPr>
            <a:xfrm>
              <a:off x="12918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6" name="object 39">
              <a:extLst>
                <a:ext uri="{FF2B5EF4-FFF2-40B4-BE49-F238E27FC236}">
                  <a16:creationId xmlns:a16="http://schemas.microsoft.com/office/drawing/2014/main" id="{5C4C6BEF-2114-F1A5-B728-00AC2338BD9F}"/>
                </a:ext>
              </a:extLst>
            </p:cNvPr>
            <p:cNvSpPr txBox="1"/>
            <p:nvPr/>
          </p:nvSpPr>
          <p:spPr>
            <a:xfrm>
              <a:off x="12918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37" name="object 40">
              <a:extLst>
                <a:ext uri="{FF2B5EF4-FFF2-40B4-BE49-F238E27FC236}">
                  <a16:creationId xmlns:a16="http://schemas.microsoft.com/office/drawing/2014/main" id="{6D97DFF1-E30A-FB27-2346-4FFEC7B1091B}"/>
                </a:ext>
              </a:extLst>
            </p:cNvPr>
            <p:cNvSpPr txBox="1"/>
            <p:nvPr/>
          </p:nvSpPr>
          <p:spPr>
            <a:xfrm>
              <a:off x="1749044" y="2483611"/>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38" name="object 41">
              <a:extLst>
                <a:ext uri="{FF2B5EF4-FFF2-40B4-BE49-F238E27FC236}">
                  <a16:creationId xmlns:a16="http://schemas.microsoft.com/office/drawing/2014/main" id="{4A17D3FC-CFA5-7A4A-2927-9E3A938EEA47}"/>
                </a:ext>
              </a:extLst>
            </p:cNvPr>
            <p:cNvSpPr txBox="1"/>
            <p:nvPr/>
          </p:nvSpPr>
          <p:spPr>
            <a:xfrm>
              <a:off x="2206244" y="1989835"/>
              <a:ext cx="81915" cy="13111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39" name="object 42">
              <a:extLst>
                <a:ext uri="{FF2B5EF4-FFF2-40B4-BE49-F238E27FC236}">
                  <a16:creationId xmlns:a16="http://schemas.microsoft.com/office/drawing/2014/main" id="{1F409F18-04C6-C66F-37CE-C6B9B29B25A0}"/>
                </a:ext>
              </a:extLst>
            </p:cNvPr>
            <p:cNvSpPr txBox="1"/>
            <p:nvPr/>
          </p:nvSpPr>
          <p:spPr>
            <a:xfrm>
              <a:off x="3081020" y="1989835"/>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40" name="object 43">
              <a:extLst>
                <a:ext uri="{FF2B5EF4-FFF2-40B4-BE49-F238E27FC236}">
                  <a16:creationId xmlns:a16="http://schemas.microsoft.com/office/drawing/2014/main" id="{DC772614-15FC-5E50-E7DD-5294B95C147F}"/>
                </a:ext>
              </a:extLst>
            </p:cNvPr>
            <p:cNvSpPr/>
            <p:nvPr/>
          </p:nvSpPr>
          <p:spPr>
            <a:xfrm>
              <a:off x="2322576" y="2551175"/>
              <a:ext cx="121920" cy="121920"/>
            </a:xfrm>
            <a:custGeom>
              <a:avLst/>
              <a:gdLst/>
              <a:ahLst/>
              <a:cxnLst/>
              <a:rect l="l" t="t" r="r" b="b"/>
              <a:pathLst>
                <a:path w="121919" h="121919">
                  <a:moveTo>
                    <a:pt x="121920" y="109728"/>
                  </a:moveTo>
                  <a:lnTo>
                    <a:pt x="57302" y="45110"/>
                  </a:lnTo>
                  <a:lnTo>
                    <a:pt x="79248" y="24384"/>
                  </a:lnTo>
                  <a:lnTo>
                    <a:pt x="0" y="0"/>
                  </a:lnTo>
                  <a:lnTo>
                    <a:pt x="24384" y="76200"/>
                  </a:lnTo>
                  <a:lnTo>
                    <a:pt x="46329" y="55473"/>
                  </a:lnTo>
                  <a:lnTo>
                    <a:pt x="112776" y="121920"/>
                  </a:lnTo>
                  <a:lnTo>
                    <a:pt x="121920" y="109728"/>
                  </a:lnTo>
                  <a:close/>
                </a:path>
              </a:pathLst>
            </a:custGeom>
            <a:solidFill>
              <a:srgbClr val="FF0000"/>
            </a:solidFill>
          </p:spPr>
          <p:txBody>
            <a:bodyPr wrap="square" lIns="0" tIns="0" rIns="0" bIns="0" rtlCol="0"/>
            <a:lstStyle/>
            <a:p>
              <a:endParaRPr sz="4400"/>
            </a:p>
          </p:txBody>
        </p:sp>
        <p:sp>
          <p:nvSpPr>
            <p:cNvPr id="41" name="object 44">
              <a:extLst>
                <a:ext uri="{FF2B5EF4-FFF2-40B4-BE49-F238E27FC236}">
                  <a16:creationId xmlns:a16="http://schemas.microsoft.com/office/drawing/2014/main" id="{1D482D3A-5876-5168-FE8A-97B1EC0D544B}"/>
                </a:ext>
              </a:extLst>
            </p:cNvPr>
            <p:cNvSpPr txBox="1"/>
            <p:nvPr/>
          </p:nvSpPr>
          <p:spPr>
            <a:xfrm>
              <a:off x="2422098" y="2633687"/>
              <a:ext cx="808810" cy="201828"/>
            </a:xfrm>
            <a:prstGeom prst="rect">
              <a:avLst/>
            </a:prstGeom>
          </p:spPr>
          <p:txBody>
            <a:bodyPr vert="horz" wrap="square" lIns="0" tIns="64769" rIns="0" bIns="0" rtlCol="0">
              <a:spAutoFit/>
            </a:bodyPr>
            <a:lstStyle/>
            <a:p>
              <a:pPr marR="35560" algn="r">
                <a:lnSpc>
                  <a:spcPct val="100000"/>
                </a:lnSpc>
                <a:spcBef>
                  <a:spcPts val="434"/>
                </a:spcBef>
              </a:pPr>
              <a:r>
                <a:rPr lang="en-GB" dirty="0">
                  <a:latin typeface="Times New Roman"/>
                  <a:cs typeface="Times New Roman"/>
                </a:rPr>
                <a:t>d</a:t>
              </a:r>
              <a:r>
                <a:rPr dirty="0" err="1">
                  <a:latin typeface="Times New Roman"/>
                  <a:cs typeface="Times New Roman"/>
                </a:rPr>
                <a:t>eadline</a:t>
              </a:r>
              <a:r>
                <a:rPr spc="-50" dirty="0">
                  <a:latin typeface="Times New Roman"/>
                  <a:cs typeface="Times New Roman"/>
                </a:rPr>
                <a:t> </a:t>
              </a:r>
              <a:r>
                <a:rPr spc="-20" dirty="0">
                  <a:latin typeface="Times New Roman"/>
                  <a:cs typeface="Times New Roman"/>
                </a:rPr>
                <a:t>miss</a:t>
              </a:r>
              <a:endParaRPr dirty="0">
                <a:latin typeface="Times New Roman"/>
                <a:cs typeface="Times New Roman"/>
              </a:endParaRPr>
            </a:p>
          </p:txBody>
        </p:sp>
        <p:sp>
          <p:nvSpPr>
            <p:cNvPr id="42" name="object 45">
              <a:extLst>
                <a:ext uri="{FF2B5EF4-FFF2-40B4-BE49-F238E27FC236}">
                  <a16:creationId xmlns:a16="http://schemas.microsoft.com/office/drawing/2014/main" id="{0F7D3EB0-4C75-101E-5D69-A918A3B8A3CC}"/>
                </a:ext>
              </a:extLst>
            </p:cNvPr>
            <p:cNvSpPr/>
            <p:nvPr/>
          </p:nvSpPr>
          <p:spPr>
            <a:xfrm>
              <a:off x="2359152" y="2660903"/>
              <a:ext cx="85725" cy="88900"/>
            </a:xfrm>
            <a:custGeom>
              <a:avLst/>
              <a:gdLst/>
              <a:ahLst/>
              <a:cxnLst/>
              <a:rect l="l" t="t" r="r" b="b"/>
              <a:pathLst>
                <a:path w="85725" h="88900">
                  <a:moveTo>
                    <a:pt x="85344" y="76200"/>
                  </a:moveTo>
                  <a:lnTo>
                    <a:pt x="24384" y="15240"/>
                  </a:lnTo>
                  <a:lnTo>
                    <a:pt x="79248" y="15240"/>
                  </a:lnTo>
                  <a:lnTo>
                    <a:pt x="79248" y="0"/>
                  </a:lnTo>
                  <a:lnTo>
                    <a:pt x="9144" y="0"/>
                  </a:lnTo>
                  <a:lnTo>
                    <a:pt x="3048" y="0"/>
                  </a:lnTo>
                  <a:lnTo>
                    <a:pt x="3048" y="8128"/>
                  </a:lnTo>
                  <a:lnTo>
                    <a:pt x="0" y="12192"/>
                  </a:lnTo>
                  <a:lnTo>
                    <a:pt x="3048" y="15240"/>
                  </a:lnTo>
                  <a:lnTo>
                    <a:pt x="76200" y="88392"/>
                  </a:lnTo>
                  <a:lnTo>
                    <a:pt x="85344" y="76200"/>
                  </a:lnTo>
                  <a:close/>
                </a:path>
              </a:pathLst>
            </a:custGeom>
            <a:solidFill>
              <a:srgbClr val="FF0000"/>
            </a:solidFill>
          </p:spPr>
          <p:txBody>
            <a:bodyPr wrap="square" lIns="0" tIns="0" rIns="0" bIns="0" rtlCol="0"/>
            <a:lstStyle/>
            <a:p>
              <a:endParaRPr sz="4400"/>
            </a:p>
          </p:txBody>
        </p:sp>
        <p:sp>
          <p:nvSpPr>
            <p:cNvPr id="299" name="object 35">
              <a:extLst>
                <a:ext uri="{FF2B5EF4-FFF2-40B4-BE49-F238E27FC236}">
                  <a16:creationId xmlns:a16="http://schemas.microsoft.com/office/drawing/2014/main" id="{A3A9C819-A7D2-4402-A815-85B1FEE4C4B9}"/>
                </a:ext>
              </a:extLst>
            </p:cNvPr>
            <p:cNvSpPr txBox="1"/>
            <p:nvPr/>
          </p:nvSpPr>
          <p:spPr>
            <a:xfrm>
              <a:off x="26413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dirty="0">
                <a:latin typeface="Times New Roman"/>
                <a:cs typeface="Times New Roman"/>
              </a:endParaRPr>
            </a:p>
          </p:txBody>
        </p:sp>
        <p:sp>
          <p:nvSpPr>
            <p:cNvPr id="300" name="object 42">
              <a:extLst>
                <a:ext uri="{FF2B5EF4-FFF2-40B4-BE49-F238E27FC236}">
                  <a16:creationId xmlns:a16="http://schemas.microsoft.com/office/drawing/2014/main" id="{E47FB27B-2A40-0070-52F8-6E261FB86E14}"/>
                </a:ext>
              </a:extLst>
            </p:cNvPr>
            <p:cNvSpPr txBox="1"/>
            <p:nvPr/>
          </p:nvSpPr>
          <p:spPr>
            <a:xfrm>
              <a:off x="3098546" y="2493049"/>
              <a:ext cx="138430" cy="13111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gr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EB2EF774-9051-F0C3-DD52-128332276249}"/>
                  </a:ext>
                </a:extLst>
              </p:cNvPr>
              <p:cNvSpPr txBox="1"/>
              <p:nvPr/>
            </p:nvSpPr>
            <p:spPr>
              <a:xfrm>
                <a:off x="166094" y="1045809"/>
                <a:ext cx="5372543" cy="2459391"/>
              </a:xfrm>
              <a:prstGeom prst="rect">
                <a:avLst/>
              </a:prstGeom>
              <a:noFill/>
            </p:spPr>
            <p:txBody>
              <a:bodyPr wrap="square" rtlCol="0">
                <a:spAutoFit/>
              </a:bodyPr>
              <a:lstStyle/>
              <a:p>
                <a:r>
                  <a:rPr lang="en-GB" sz="2400" b="0" dirty="0">
                    <a:latin typeface="Gill Sans Light"/>
                  </a:rPr>
                  <a:t>Under RM (Fixed-Priority scheduling), all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(with smaller period T=6) have higher priority than all jobs of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(with larger period T=9). Taskset </a:t>
                </a:r>
                <a:r>
                  <a:rPr lang="en-GB" sz="2400" b="0" dirty="0" err="1">
                    <a:latin typeface="Gill Sans Light"/>
                  </a:rPr>
                  <a:t>unschedulable</a:t>
                </a:r>
                <a:r>
                  <a:rPr lang="en-GB" sz="2400" b="0" dirty="0">
                    <a:latin typeface="Gill Sans Light"/>
                  </a:rPr>
                  <a:t> with RM</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&gt;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828</m:t>
                      </m:r>
                    </m:oMath>
                  </m:oMathPara>
                </a14:m>
                <a:endParaRPr lang="en-SE" b="0" dirty="0">
                  <a:latin typeface="Gill Sans Light"/>
                </a:endParaRPr>
              </a:p>
            </p:txBody>
          </p:sp>
        </mc:Choice>
        <mc:Fallback xmlns="">
          <p:sp>
            <p:nvSpPr>
              <p:cNvPr id="185" name="TextBox 184">
                <a:extLst>
                  <a:ext uri="{FF2B5EF4-FFF2-40B4-BE49-F238E27FC236}">
                    <a16:creationId xmlns:a16="http://schemas.microsoft.com/office/drawing/2014/main" id="{EB2EF774-9051-F0C3-DD52-128332276249}"/>
                  </a:ext>
                </a:extLst>
              </p:cNvPr>
              <p:cNvSpPr txBox="1">
                <a:spLocks noRot="1" noChangeAspect="1" noMove="1" noResize="1" noEditPoints="1" noAdjustHandles="1" noChangeArrowheads="1" noChangeShapeType="1" noTextEdit="1"/>
              </p:cNvSpPr>
              <p:nvPr/>
            </p:nvSpPr>
            <p:spPr>
              <a:xfrm>
                <a:off x="166094" y="1045809"/>
                <a:ext cx="5372543" cy="2459391"/>
              </a:xfrm>
              <a:prstGeom prst="rect">
                <a:avLst/>
              </a:prstGeom>
              <a:blipFill>
                <a:blip r:embed="rId3"/>
                <a:stretch>
                  <a:fillRect l="-1701" t="-1985"/>
                </a:stretch>
              </a:blipFill>
            </p:spPr>
            <p:txBody>
              <a:bodyPr/>
              <a:lstStyle/>
              <a:p>
                <a:r>
                  <a:rPr lang="en-SE">
                    <a:noFill/>
                  </a:rPr>
                  <a:t> </a:t>
                </a:r>
              </a:p>
            </p:txBody>
          </p:sp>
        </mc:Fallback>
      </mc:AlternateContent>
      <p:sp>
        <p:nvSpPr>
          <p:cNvPr id="292" name="object 48">
            <a:extLst>
              <a:ext uri="{FF2B5EF4-FFF2-40B4-BE49-F238E27FC236}">
                <a16:creationId xmlns:a16="http://schemas.microsoft.com/office/drawing/2014/main" id="{0207FBAA-A31E-115D-EAD5-0E3BAE40ACDC}"/>
              </a:ext>
            </a:extLst>
          </p:cNvPr>
          <p:cNvSpPr txBox="1"/>
          <p:nvPr/>
        </p:nvSpPr>
        <p:spPr>
          <a:xfrm>
            <a:off x="5583476" y="1419698"/>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293" name="object 49">
            <a:extLst>
              <a:ext uri="{FF2B5EF4-FFF2-40B4-BE49-F238E27FC236}">
                <a16:creationId xmlns:a16="http://schemas.microsoft.com/office/drawing/2014/main" id="{6F1201F1-DC7B-0E9B-E8D8-3DE5F6C33FDB}"/>
              </a:ext>
            </a:extLst>
          </p:cNvPr>
          <p:cNvSpPr txBox="1"/>
          <p:nvPr/>
        </p:nvSpPr>
        <p:spPr>
          <a:xfrm>
            <a:off x="5583476" y="2343727"/>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p:sp>
        <p:nvSpPr>
          <p:cNvPr id="115" name="object 5">
            <a:extLst>
              <a:ext uri="{FF2B5EF4-FFF2-40B4-BE49-F238E27FC236}">
                <a16:creationId xmlns:a16="http://schemas.microsoft.com/office/drawing/2014/main" id="{3187F7C5-5511-D262-9791-9E9FFD206F06}"/>
              </a:ext>
            </a:extLst>
          </p:cNvPr>
          <p:cNvSpPr/>
          <p:nvPr/>
        </p:nvSpPr>
        <p:spPr>
          <a:xfrm>
            <a:off x="6082488"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6" name="object 6">
            <a:extLst>
              <a:ext uri="{FF2B5EF4-FFF2-40B4-BE49-F238E27FC236}">
                <a16:creationId xmlns:a16="http://schemas.microsoft.com/office/drawing/2014/main" id="{F009BA00-6B43-12A9-DB65-EC58F5546825}"/>
              </a:ext>
            </a:extLst>
          </p:cNvPr>
          <p:cNvSpPr/>
          <p:nvPr/>
        </p:nvSpPr>
        <p:spPr>
          <a:xfrm>
            <a:off x="6082488"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7" name="object 7">
            <a:extLst>
              <a:ext uri="{FF2B5EF4-FFF2-40B4-BE49-F238E27FC236}">
                <a16:creationId xmlns:a16="http://schemas.microsoft.com/office/drawing/2014/main" id="{051C6711-1D9E-41B1-F18D-E029AD1E82F0}"/>
              </a:ext>
            </a:extLst>
          </p:cNvPr>
          <p:cNvSpPr/>
          <p:nvPr/>
        </p:nvSpPr>
        <p:spPr>
          <a:xfrm>
            <a:off x="8010723"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18" name="object 8">
            <a:extLst>
              <a:ext uri="{FF2B5EF4-FFF2-40B4-BE49-F238E27FC236}">
                <a16:creationId xmlns:a16="http://schemas.microsoft.com/office/drawing/2014/main" id="{A33D6F48-A599-B731-EB09-27465B3B7888}"/>
              </a:ext>
            </a:extLst>
          </p:cNvPr>
          <p:cNvSpPr/>
          <p:nvPr/>
        </p:nvSpPr>
        <p:spPr>
          <a:xfrm>
            <a:off x="8010723"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19" name="object 9">
            <a:extLst>
              <a:ext uri="{FF2B5EF4-FFF2-40B4-BE49-F238E27FC236}">
                <a16:creationId xmlns:a16="http://schemas.microsoft.com/office/drawing/2014/main" id="{F06DAE01-4C9E-BB1B-CDD1-258A2981CD21}"/>
              </a:ext>
            </a:extLst>
          </p:cNvPr>
          <p:cNvSpPr/>
          <p:nvPr/>
        </p:nvSpPr>
        <p:spPr>
          <a:xfrm>
            <a:off x="9938955" y="4155658"/>
            <a:ext cx="832125" cy="215778"/>
          </a:xfrm>
          <a:custGeom>
            <a:avLst/>
            <a:gdLst/>
            <a:ahLst/>
            <a:cxnLst/>
            <a:rect l="l" t="t" r="r" b="b"/>
            <a:pathLst>
              <a:path w="460375" h="119380">
                <a:moveTo>
                  <a:pt x="460248" y="0"/>
                </a:moveTo>
                <a:lnTo>
                  <a:pt x="0" y="0"/>
                </a:lnTo>
                <a:lnTo>
                  <a:pt x="0" y="118871"/>
                </a:lnTo>
                <a:lnTo>
                  <a:pt x="460248" y="118871"/>
                </a:lnTo>
                <a:lnTo>
                  <a:pt x="460248" y="0"/>
                </a:lnTo>
                <a:close/>
              </a:path>
            </a:pathLst>
          </a:custGeom>
          <a:solidFill>
            <a:srgbClr val="00CC99"/>
          </a:solidFill>
        </p:spPr>
        <p:txBody>
          <a:bodyPr wrap="square" lIns="0" tIns="0" rIns="0" bIns="0" rtlCol="0"/>
          <a:lstStyle/>
          <a:p>
            <a:endParaRPr sz="4400"/>
          </a:p>
        </p:txBody>
      </p:sp>
      <p:sp>
        <p:nvSpPr>
          <p:cNvPr id="120" name="object 10">
            <a:extLst>
              <a:ext uri="{FF2B5EF4-FFF2-40B4-BE49-F238E27FC236}">
                <a16:creationId xmlns:a16="http://schemas.microsoft.com/office/drawing/2014/main" id="{82F9C6CB-CD4F-6437-D51D-57F9000167E1}"/>
              </a:ext>
            </a:extLst>
          </p:cNvPr>
          <p:cNvSpPr/>
          <p:nvPr/>
        </p:nvSpPr>
        <p:spPr>
          <a:xfrm>
            <a:off x="9938955" y="4155658"/>
            <a:ext cx="832125" cy="215778"/>
          </a:xfrm>
          <a:custGeom>
            <a:avLst/>
            <a:gdLst/>
            <a:ahLst/>
            <a:cxnLst/>
            <a:rect l="l" t="t" r="r" b="b"/>
            <a:pathLst>
              <a:path w="460375" h="119380">
                <a:moveTo>
                  <a:pt x="0" y="118871"/>
                </a:moveTo>
                <a:lnTo>
                  <a:pt x="460248" y="118871"/>
                </a:lnTo>
                <a:lnTo>
                  <a:pt x="460248" y="0"/>
                </a:lnTo>
                <a:lnTo>
                  <a:pt x="0" y="0"/>
                </a:lnTo>
                <a:lnTo>
                  <a:pt x="0" y="118871"/>
                </a:lnTo>
                <a:close/>
              </a:path>
            </a:pathLst>
          </a:custGeom>
          <a:ln w="6096">
            <a:solidFill>
              <a:srgbClr val="000000"/>
            </a:solidFill>
          </a:ln>
        </p:spPr>
        <p:txBody>
          <a:bodyPr wrap="square" lIns="0" tIns="0" rIns="0" bIns="0" rtlCol="0"/>
          <a:lstStyle/>
          <a:p>
            <a:endParaRPr sz="4400"/>
          </a:p>
        </p:txBody>
      </p:sp>
      <p:sp>
        <p:nvSpPr>
          <p:cNvPr id="123" name="object 13">
            <a:extLst>
              <a:ext uri="{FF2B5EF4-FFF2-40B4-BE49-F238E27FC236}">
                <a16:creationId xmlns:a16="http://schemas.microsoft.com/office/drawing/2014/main" id="{5D716966-0CF4-2CE7-0541-319A329EB311}"/>
              </a:ext>
            </a:extLst>
          </p:cNvPr>
          <p:cNvSpPr/>
          <p:nvPr/>
        </p:nvSpPr>
        <p:spPr>
          <a:xfrm>
            <a:off x="8837107" y="5053664"/>
            <a:ext cx="1107586" cy="210040"/>
          </a:xfrm>
          <a:custGeom>
            <a:avLst/>
            <a:gdLst/>
            <a:ahLst/>
            <a:cxnLst/>
            <a:rect l="l" t="t" r="r" b="b"/>
            <a:pathLst>
              <a:path w="612775" h="116205">
                <a:moveTo>
                  <a:pt x="612648" y="0"/>
                </a:moveTo>
                <a:lnTo>
                  <a:pt x="0" y="0"/>
                </a:lnTo>
                <a:lnTo>
                  <a:pt x="0" y="115824"/>
                </a:lnTo>
                <a:lnTo>
                  <a:pt x="612648" y="115824"/>
                </a:lnTo>
                <a:lnTo>
                  <a:pt x="612648" y="0"/>
                </a:lnTo>
                <a:close/>
              </a:path>
            </a:pathLst>
          </a:custGeom>
          <a:solidFill>
            <a:srgbClr val="3366FF"/>
          </a:solidFill>
        </p:spPr>
        <p:txBody>
          <a:bodyPr wrap="square" lIns="0" tIns="0" rIns="0" bIns="0" rtlCol="0"/>
          <a:lstStyle/>
          <a:p>
            <a:endParaRPr sz="4400"/>
          </a:p>
        </p:txBody>
      </p:sp>
      <p:sp>
        <p:nvSpPr>
          <p:cNvPr id="124" name="object 14">
            <a:extLst>
              <a:ext uri="{FF2B5EF4-FFF2-40B4-BE49-F238E27FC236}">
                <a16:creationId xmlns:a16="http://schemas.microsoft.com/office/drawing/2014/main" id="{C3F1C996-2427-DE4B-39B8-4AB45AB27818}"/>
              </a:ext>
            </a:extLst>
          </p:cNvPr>
          <p:cNvSpPr/>
          <p:nvPr/>
        </p:nvSpPr>
        <p:spPr>
          <a:xfrm>
            <a:off x="8837107" y="5053664"/>
            <a:ext cx="1107586" cy="210040"/>
          </a:xfrm>
          <a:custGeom>
            <a:avLst/>
            <a:gdLst/>
            <a:ahLst/>
            <a:cxnLst/>
            <a:rect l="l" t="t" r="r" b="b"/>
            <a:pathLst>
              <a:path w="612775" h="116205">
                <a:moveTo>
                  <a:pt x="0" y="115824"/>
                </a:moveTo>
                <a:lnTo>
                  <a:pt x="612648" y="115824"/>
                </a:lnTo>
                <a:lnTo>
                  <a:pt x="612648" y="0"/>
                </a:lnTo>
                <a:lnTo>
                  <a:pt x="0" y="0"/>
                </a:lnTo>
                <a:lnTo>
                  <a:pt x="0" y="115824"/>
                </a:lnTo>
                <a:close/>
              </a:path>
            </a:pathLst>
          </a:custGeom>
          <a:ln w="6096">
            <a:solidFill>
              <a:srgbClr val="000000"/>
            </a:solidFill>
          </a:ln>
        </p:spPr>
        <p:txBody>
          <a:bodyPr wrap="square" lIns="0" tIns="0" rIns="0" bIns="0" rtlCol="0"/>
          <a:lstStyle/>
          <a:p>
            <a:endParaRPr sz="4400"/>
          </a:p>
        </p:txBody>
      </p:sp>
      <p:sp>
        <p:nvSpPr>
          <p:cNvPr id="125" name="object 15">
            <a:extLst>
              <a:ext uri="{FF2B5EF4-FFF2-40B4-BE49-F238E27FC236}">
                <a16:creationId xmlns:a16="http://schemas.microsoft.com/office/drawing/2014/main" id="{4CC83F2E-DB4B-5407-7DE7-6712FF88FEF2}"/>
              </a:ext>
            </a:extLst>
          </p:cNvPr>
          <p:cNvSpPr/>
          <p:nvPr/>
        </p:nvSpPr>
        <p:spPr>
          <a:xfrm>
            <a:off x="6065960" y="3814086"/>
            <a:ext cx="33285" cy="550923"/>
          </a:xfrm>
          <a:custGeom>
            <a:avLst/>
            <a:gdLst/>
            <a:ahLst/>
            <a:cxnLst/>
            <a:rect l="l" t="t" r="r" b="b"/>
            <a:pathLst>
              <a:path w="18415" h="304800">
                <a:moveTo>
                  <a:pt x="18287" y="0"/>
                </a:moveTo>
                <a:lnTo>
                  <a:pt x="3048" y="0"/>
                </a:lnTo>
                <a:lnTo>
                  <a:pt x="0" y="304800"/>
                </a:lnTo>
                <a:lnTo>
                  <a:pt x="15239" y="304800"/>
                </a:lnTo>
                <a:lnTo>
                  <a:pt x="18287" y="0"/>
                </a:lnTo>
                <a:close/>
              </a:path>
            </a:pathLst>
          </a:custGeom>
          <a:solidFill>
            <a:srgbClr val="0000FF"/>
          </a:solidFill>
        </p:spPr>
        <p:txBody>
          <a:bodyPr wrap="square" lIns="0" tIns="0" rIns="0" bIns="0" rtlCol="0"/>
          <a:lstStyle/>
          <a:p>
            <a:endParaRPr sz="4400"/>
          </a:p>
        </p:txBody>
      </p:sp>
      <p:sp>
        <p:nvSpPr>
          <p:cNvPr id="126" name="object 16">
            <a:extLst>
              <a:ext uri="{FF2B5EF4-FFF2-40B4-BE49-F238E27FC236}">
                <a16:creationId xmlns:a16="http://schemas.microsoft.com/office/drawing/2014/main" id="{0C3B30E2-92B2-E576-2B7A-A757C725E6E6}"/>
              </a:ext>
            </a:extLst>
          </p:cNvPr>
          <p:cNvSpPr/>
          <p:nvPr/>
        </p:nvSpPr>
        <p:spPr>
          <a:xfrm>
            <a:off x="5906424" y="4365009"/>
            <a:ext cx="5983261" cy="66570"/>
          </a:xfrm>
          <a:custGeom>
            <a:avLst/>
            <a:gdLst/>
            <a:ahLst/>
            <a:cxnLst/>
            <a:rect l="l" t="t" r="r" b="b"/>
            <a:pathLst>
              <a:path w="3310254" h="36830">
                <a:moveTo>
                  <a:pt x="112775" y="0"/>
                </a:moveTo>
                <a:lnTo>
                  <a:pt x="115824" y="36575"/>
                </a:lnTo>
              </a:path>
              <a:path w="3310254" h="36830">
                <a:moveTo>
                  <a:pt x="1027176" y="0"/>
                </a:moveTo>
                <a:lnTo>
                  <a:pt x="1030224" y="36575"/>
                </a:lnTo>
              </a:path>
              <a:path w="3310254" h="36830">
                <a:moveTo>
                  <a:pt x="0" y="0"/>
                </a:moveTo>
                <a:lnTo>
                  <a:pt x="3310128" y="0"/>
                </a:lnTo>
              </a:path>
            </a:pathLst>
          </a:custGeom>
          <a:ln w="6096">
            <a:solidFill>
              <a:srgbClr val="000000"/>
            </a:solidFill>
          </a:ln>
        </p:spPr>
        <p:txBody>
          <a:bodyPr wrap="square" lIns="0" tIns="0" rIns="0" bIns="0" rtlCol="0"/>
          <a:lstStyle/>
          <a:p>
            <a:endParaRPr sz="4400"/>
          </a:p>
        </p:txBody>
      </p:sp>
      <p:sp>
        <p:nvSpPr>
          <p:cNvPr id="127" name="object 17">
            <a:extLst>
              <a:ext uri="{FF2B5EF4-FFF2-40B4-BE49-F238E27FC236}">
                <a16:creationId xmlns:a16="http://schemas.microsoft.com/office/drawing/2014/main" id="{E62D6424-12D4-6829-7E32-9F4FE1D07AE7}"/>
              </a:ext>
            </a:extLst>
          </p:cNvPr>
          <p:cNvSpPr/>
          <p:nvPr/>
        </p:nvSpPr>
        <p:spPr>
          <a:xfrm>
            <a:off x="11845153" y="4320935"/>
            <a:ext cx="88377" cy="94114"/>
          </a:xfrm>
          <a:custGeom>
            <a:avLst/>
            <a:gdLst/>
            <a:ahLst/>
            <a:cxnLst/>
            <a:rect l="l" t="t" r="r" b="b"/>
            <a:pathLst>
              <a:path w="48895" h="52069">
                <a:moveTo>
                  <a:pt x="0" y="0"/>
                </a:moveTo>
                <a:lnTo>
                  <a:pt x="0" y="51815"/>
                </a:lnTo>
                <a:lnTo>
                  <a:pt x="48768" y="24383"/>
                </a:lnTo>
                <a:lnTo>
                  <a:pt x="0" y="0"/>
                </a:lnTo>
                <a:close/>
              </a:path>
            </a:pathLst>
          </a:custGeom>
          <a:solidFill>
            <a:srgbClr val="000000"/>
          </a:solidFill>
        </p:spPr>
        <p:txBody>
          <a:bodyPr wrap="square" lIns="0" tIns="0" rIns="0" bIns="0" rtlCol="0"/>
          <a:lstStyle/>
          <a:p>
            <a:endParaRPr sz="4400"/>
          </a:p>
        </p:txBody>
      </p:sp>
      <p:sp>
        <p:nvSpPr>
          <p:cNvPr id="128" name="object 18">
            <a:extLst>
              <a:ext uri="{FF2B5EF4-FFF2-40B4-BE49-F238E27FC236}">
                <a16:creationId xmlns:a16="http://schemas.microsoft.com/office/drawing/2014/main" id="{AE7BD4E8-5CFA-6D4B-7816-D1EC01B833E9}"/>
              </a:ext>
            </a:extLst>
          </p:cNvPr>
          <p:cNvSpPr/>
          <p:nvPr/>
        </p:nvSpPr>
        <p:spPr>
          <a:xfrm>
            <a:off x="6352441" y="4365009"/>
            <a:ext cx="5239515" cy="66570"/>
          </a:xfrm>
          <a:custGeom>
            <a:avLst/>
            <a:gdLst/>
            <a:ahLst/>
            <a:cxnLst/>
            <a:rect l="l" t="t" r="r" b="b"/>
            <a:pathLst>
              <a:path w="2898775" h="36830">
                <a:moveTo>
                  <a:pt x="1676400" y="0"/>
                </a:moveTo>
                <a:lnTo>
                  <a:pt x="1679448" y="36575"/>
                </a:lnTo>
              </a:path>
              <a:path w="2898775" h="36830">
                <a:moveTo>
                  <a:pt x="2590800" y="0"/>
                </a:moveTo>
                <a:lnTo>
                  <a:pt x="2593848" y="36575"/>
                </a:lnTo>
              </a:path>
              <a:path w="2898775" h="36830">
                <a:moveTo>
                  <a:pt x="0" y="0"/>
                </a:moveTo>
                <a:lnTo>
                  <a:pt x="3048" y="36575"/>
                </a:lnTo>
              </a:path>
              <a:path w="2898775" h="36830">
                <a:moveTo>
                  <a:pt x="152400" y="0"/>
                </a:moveTo>
                <a:lnTo>
                  <a:pt x="155448" y="36575"/>
                </a:lnTo>
              </a:path>
              <a:path w="2898775" h="36830">
                <a:moveTo>
                  <a:pt x="304800" y="0"/>
                </a:moveTo>
                <a:lnTo>
                  <a:pt x="307848" y="36575"/>
                </a:lnTo>
              </a:path>
              <a:path w="2898775" h="36830">
                <a:moveTo>
                  <a:pt x="457200" y="0"/>
                </a:moveTo>
                <a:lnTo>
                  <a:pt x="460248" y="36575"/>
                </a:lnTo>
              </a:path>
              <a:path w="2898775" h="36830">
                <a:moveTo>
                  <a:pt x="609600" y="0"/>
                </a:moveTo>
                <a:lnTo>
                  <a:pt x="612648" y="36575"/>
                </a:lnTo>
              </a:path>
              <a:path w="2898775" h="36830">
                <a:moveTo>
                  <a:pt x="914400" y="0"/>
                </a:moveTo>
                <a:lnTo>
                  <a:pt x="917448" y="36575"/>
                </a:lnTo>
              </a:path>
              <a:path w="2898775" h="36830">
                <a:moveTo>
                  <a:pt x="1066800" y="0"/>
                </a:moveTo>
                <a:lnTo>
                  <a:pt x="1069848" y="36575"/>
                </a:lnTo>
              </a:path>
              <a:path w="2898775" h="36830">
                <a:moveTo>
                  <a:pt x="1219200" y="0"/>
                </a:moveTo>
                <a:lnTo>
                  <a:pt x="1222248" y="36575"/>
                </a:lnTo>
              </a:path>
              <a:path w="2898775" h="36830">
                <a:moveTo>
                  <a:pt x="1371600" y="0"/>
                </a:moveTo>
                <a:lnTo>
                  <a:pt x="1374648" y="36575"/>
                </a:lnTo>
              </a:path>
              <a:path w="2898775" h="36830">
                <a:moveTo>
                  <a:pt x="1524000" y="0"/>
                </a:moveTo>
                <a:lnTo>
                  <a:pt x="1527048" y="36575"/>
                </a:lnTo>
              </a:path>
              <a:path w="2898775" h="36830">
                <a:moveTo>
                  <a:pt x="1828800" y="0"/>
                </a:moveTo>
                <a:lnTo>
                  <a:pt x="1831848" y="36575"/>
                </a:lnTo>
              </a:path>
              <a:path w="2898775" h="36830">
                <a:moveTo>
                  <a:pt x="1981200" y="0"/>
                </a:moveTo>
                <a:lnTo>
                  <a:pt x="1984248" y="36575"/>
                </a:lnTo>
              </a:path>
              <a:path w="2898775" h="36830">
                <a:moveTo>
                  <a:pt x="2133600" y="0"/>
                </a:moveTo>
                <a:lnTo>
                  <a:pt x="2136648" y="36575"/>
                </a:lnTo>
              </a:path>
              <a:path w="2898775" h="36830">
                <a:moveTo>
                  <a:pt x="2286000" y="0"/>
                </a:moveTo>
                <a:lnTo>
                  <a:pt x="2289048" y="36575"/>
                </a:lnTo>
              </a:path>
              <a:path w="2898775" h="36830">
                <a:moveTo>
                  <a:pt x="2438400" y="0"/>
                </a:moveTo>
                <a:lnTo>
                  <a:pt x="2441448" y="36575"/>
                </a:lnTo>
              </a:path>
              <a:path w="2898775" h="36830">
                <a:moveTo>
                  <a:pt x="2895600" y="0"/>
                </a:moveTo>
                <a:lnTo>
                  <a:pt x="2898648" y="36575"/>
                </a:lnTo>
              </a:path>
              <a:path w="2898775" h="36830">
                <a:moveTo>
                  <a:pt x="2743200" y="0"/>
                </a:moveTo>
                <a:lnTo>
                  <a:pt x="2746248" y="36575"/>
                </a:lnTo>
              </a:path>
            </a:pathLst>
          </a:custGeom>
          <a:ln w="6096">
            <a:solidFill>
              <a:srgbClr val="000000"/>
            </a:solidFill>
          </a:ln>
        </p:spPr>
        <p:txBody>
          <a:bodyPr wrap="square" lIns="0" tIns="0" rIns="0" bIns="0" rtlCol="0"/>
          <a:lstStyle/>
          <a:p>
            <a:endParaRPr sz="4400"/>
          </a:p>
        </p:txBody>
      </p:sp>
      <p:sp>
        <p:nvSpPr>
          <p:cNvPr id="129" name="object 19">
            <a:extLst>
              <a:ext uri="{FF2B5EF4-FFF2-40B4-BE49-F238E27FC236}">
                <a16:creationId xmlns:a16="http://schemas.microsoft.com/office/drawing/2014/main" id="{91933E73-BDE1-375B-6826-867343A9C146}"/>
              </a:ext>
            </a:extLst>
          </p:cNvPr>
          <p:cNvSpPr/>
          <p:nvPr/>
        </p:nvSpPr>
        <p:spPr>
          <a:xfrm>
            <a:off x="6065962" y="3814086"/>
            <a:ext cx="4991600" cy="1443878"/>
          </a:xfrm>
          <a:custGeom>
            <a:avLst/>
            <a:gdLst/>
            <a:ahLst/>
            <a:cxnLst/>
            <a:rect l="l" t="t" r="r" b="b"/>
            <a:pathLst>
              <a:path w="2761615" h="798830">
                <a:moveTo>
                  <a:pt x="18288" y="493776"/>
                </a:moveTo>
                <a:lnTo>
                  <a:pt x="3048" y="493776"/>
                </a:lnTo>
                <a:lnTo>
                  <a:pt x="0" y="798576"/>
                </a:lnTo>
                <a:lnTo>
                  <a:pt x="15240" y="798576"/>
                </a:lnTo>
                <a:lnTo>
                  <a:pt x="18288" y="493776"/>
                </a:lnTo>
                <a:close/>
              </a:path>
              <a:path w="2761615" h="798830">
                <a:moveTo>
                  <a:pt x="932688" y="0"/>
                </a:moveTo>
                <a:lnTo>
                  <a:pt x="917448" y="0"/>
                </a:lnTo>
                <a:lnTo>
                  <a:pt x="914400" y="304800"/>
                </a:lnTo>
                <a:lnTo>
                  <a:pt x="929640" y="304800"/>
                </a:lnTo>
                <a:lnTo>
                  <a:pt x="932688" y="0"/>
                </a:lnTo>
                <a:close/>
              </a:path>
              <a:path w="2761615" h="798830">
                <a:moveTo>
                  <a:pt x="1847088" y="0"/>
                </a:moveTo>
                <a:lnTo>
                  <a:pt x="1831848" y="0"/>
                </a:lnTo>
                <a:lnTo>
                  <a:pt x="1828800" y="304800"/>
                </a:lnTo>
                <a:lnTo>
                  <a:pt x="1844040" y="304800"/>
                </a:lnTo>
                <a:lnTo>
                  <a:pt x="1847088" y="0"/>
                </a:lnTo>
                <a:close/>
              </a:path>
              <a:path w="2761615" h="798830">
                <a:moveTo>
                  <a:pt x="2761488" y="0"/>
                </a:moveTo>
                <a:lnTo>
                  <a:pt x="2746248" y="0"/>
                </a:lnTo>
                <a:lnTo>
                  <a:pt x="2743200" y="304800"/>
                </a:lnTo>
                <a:lnTo>
                  <a:pt x="2758440" y="304800"/>
                </a:lnTo>
                <a:lnTo>
                  <a:pt x="2761488" y="0"/>
                </a:lnTo>
                <a:close/>
              </a:path>
            </a:pathLst>
          </a:custGeom>
          <a:solidFill>
            <a:srgbClr val="0000FF"/>
          </a:solidFill>
        </p:spPr>
        <p:txBody>
          <a:bodyPr wrap="square" lIns="0" tIns="0" rIns="0" bIns="0" rtlCol="0"/>
          <a:lstStyle/>
          <a:p>
            <a:endParaRPr sz="4400"/>
          </a:p>
        </p:txBody>
      </p:sp>
      <p:sp>
        <p:nvSpPr>
          <p:cNvPr id="130" name="object 20">
            <a:extLst>
              <a:ext uri="{FF2B5EF4-FFF2-40B4-BE49-F238E27FC236}">
                <a16:creationId xmlns:a16="http://schemas.microsoft.com/office/drawing/2014/main" id="{689FC158-E6AC-E6E1-3308-8F92A298B806}"/>
              </a:ext>
            </a:extLst>
          </p:cNvPr>
          <p:cNvSpPr/>
          <p:nvPr/>
        </p:nvSpPr>
        <p:spPr>
          <a:xfrm>
            <a:off x="5873139" y="5257505"/>
            <a:ext cx="5983261" cy="72309"/>
          </a:xfrm>
          <a:custGeom>
            <a:avLst/>
            <a:gdLst/>
            <a:ahLst/>
            <a:cxnLst/>
            <a:rect l="l" t="t" r="r" b="b"/>
            <a:pathLst>
              <a:path w="3310254" h="40005">
                <a:moveTo>
                  <a:pt x="112775" y="0"/>
                </a:moveTo>
                <a:lnTo>
                  <a:pt x="115824" y="39624"/>
                </a:lnTo>
              </a:path>
              <a:path w="3310254" h="40005">
                <a:moveTo>
                  <a:pt x="1027176" y="0"/>
                </a:moveTo>
                <a:lnTo>
                  <a:pt x="1030224" y="39624"/>
                </a:lnTo>
              </a:path>
              <a:path w="3310254" h="40005">
                <a:moveTo>
                  <a:pt x="0" y="0"/>
                </a:moveTo>
                <a:lnTo>
                  <a:pt x="3310128" y="0"/>
                </a:lnTo>
              </a:path>
            </a:pathLst>
          </a:custGeom>
          <a:ln w="6096">
            <a:solidFill>
              <a:srgbClr val="000000"/>
            </a:solidFill>
          </a:ln>
        </p:spPr>
        <p:txBody>
          <a:bodyPr wrap="square" lIns="0" tIns="0" rIns="0" bIns="0" rtlCol="0"/>
          <a:lstStyle/>
          <a:p>
            <a:endParaRPr sz="4400"/>
          </a:p>
        </p:txBody>
      </p:sp>
      <p:sp>
        <p:nvSpPr>
          <p:cNvPr id="131" name="object 21">
            <a:extLst>
              <a:ext uri="{FF2B5EF4-FFF2-40B4-BE49-F238E27FC236}">
                <a16:creationId xmlns:a16="http://schemas.microsoft.com/office/drawing/2014/main" id="{A0B718A7-6339-F735-BECA-7EB3955B1113}"/>
              </a:ext>
            </a:extLst>
          </p:cNvPr>
          <p:cNvSpPr/>
          <p:nvPr/>
        </p:nvSpPr>
        <p:spPr>
          <a:xfrm>
            <a:off x="11845153" y="5213431"/>
            <a:ext cx="88377" cy="94114"/>
          </a:xfrm>
          <a:custGeom>
            <a:avLst/>
            <a:gdLst/>
            <a:ahLst/>
            <a:cxnLst/>
            <a:rect l="l" t="t" r="r" b="b"/>
            <a:pathLst>
              <a:path w="48895" h="52069">
                <a:moveTo>
                  <a:pt x="0" y="0"/>
                </a:moveTo>
                <a:lnTo>
                  <a:pt x="0" y="51816"/>
                </a:lnTo>
                <a:lnTo>
                  <a:pt x="48768" y="24383"/>
                </a:lnTo>
                <a:lnTo>
                  <a:pt x="0" y="0"/>
                </a:lnTo>
                <a:close/>
              </a:path>
            </a:pathLst>
          </a:custGeom>
          <a:solidFill>
            <a:srgbClr val="000000"/>
          </a:solidFill>
        </p:spPr>
        <p:txBody>
          <a:bodyPr wrap="square" lIns="0" tIns="0" rIns="0" bIns="0" rtlCol="0"/>
          <a:lstStyle/>
          <a:p>
            <a:endParaRPr sz="4400"/>
          </a:p>
        </p:txBody>
      </p:sp>
      <p:sp>
        <p:nvSpPr>
          <p:cNvPr id="132" name="object 22">
            <a:extLst>
              <a:ext uri="{FF2B5EF4-FFF2-40B4-BE49-F238E27FC236}">
                <a16:creationId xmlns:a16="http://schemas.microsoft.com/office/drawing/2014/main" id="{2916E61A-D7B4-6E05-DB79-F1C40A374E63}"/>
              </a:ext>
            </a:extLst>
          </p:cNvPr>
          <p:cNvSpPr/>
          <p:nvPr/>
        </p:nvSpPr>
        <p:spPr>
          <a:xfrm>
            <a:off x="6352441" y="5257505"/>
            <a:ext cx="5239515" cy="72309"/>
          </a:xfrm>
          <a:custGeom>
            <a:avLst/>
            <a:gdLst/>
            <a:ahLst/>
            <a:cxnLst/>
            <a:rect l="l" t="t" r="r" b="b"/>
            <a:pathLst>
              <a:path w="2898775" h="40005">
                <a:moveTo>
                  <a:pt x="1676400" y="0"/>
                </a:moveTo>
                <a:lnTo>
                  <a:pt x="1679448" y="39624"/>
                </a:lnTo>
              </a:path>
              <a:path w="2898775" h="40005">
                <a:moveTo>
                  <a:pt x="2590800" y="0"/>
                </a:moveTo>
                <a:lnTo>
                  <a:pt x="2593848" y="39624"/>
                </a:lnTo>
              </a:path>
              <a:path w="2898775" h="40005">
                <a:moveTo>
                  <a:pt x="0" y="0"/>
                </a:moveTo>
                <a:lnTo>
                  <a:pt x="3048" y="39624"/>
                </a:lnTo>
              </a:path>
              <a:path w="2898775" h="40005">
                <a:moveTo>
                  <a:pt x="152400" y="0"/>
                </a:moveTo>
                <a:lnTo>
                  <a:pt x="155448" y="39624"/>
                </a:lnTo>
              </a:path>
              <a:path w="2898775" h="40005">
                <a:moveTo>
                  <a:pt x="304800" y="0"/>
                </a:moveTo>
                <a:lnTo>
                  <a:pt x="307848" y="39624"/>
                </a:lnTo>
              </a:path>
              <a:path w="2898775" h="40005">
                <a:moveTo>
                  <a:pt x="457200" y="0"/>
                </a:moveTo>
                <a:lnTo>
                  <a:pt x="460248" y="39624"/>
                </a:lnTo>
              </a:path>
              <a:path w="2898775" h="40005">
                <a:moveTo>
                  <a:pt x="609600" y="0"/>
                </a:moveTo>
                <a:lnTo>
                  <a:pt x="612648" y="39624"/>
                </a:lnTo>
              </a:path>
              <a:path w="2898775" h="40005">
                <a:moveTo>
                  <a:pt x="914400" y="0"/>
                </a:moveTo>
                <a:lnTo>
                  <a:pt x="917448" y="39624"/>
                </a:lnTo>
              </a:path>
              <a:path w="2898775" h="40005">
                <a:moveTo>
                  <a:pt x="1066800" y="0"/>
                </a:moveTo>
                <a:lnTo>
                  <a:pt x="1069848" y="39624"/>
                </a:lnTo>
              </a:path>
              <a:path w="2898775" h="40005">
                <a:moveTo>
                  <a:pt x="1219200" y="0"/>
                </a:moveTo>
                <a:lnTo>
                  <a:pt x="1222248" y="39624"/>
                </a:lnTo>
              </a:path>
              <a:path w="2898775" h="40005">
                <a:moveTo>
                  <a:pt x="1371600" y="0"/>
                </a:moveTo>
                <a:lnTo>
                  <a:pt x="1374648" y="39624"/>
                </a:lnTo>
              </a:path>
              <a:path w="2898775" h="40005">
                <a:moveTo>
                  <a:pt x="1524000" y="0"/>
                </a:moveTo>
                <a:lnTo>
                  <a:pt x="1527048" y="39624"/>
                </a:lnTo>
              </a:path>
              <a:path w="2898775" h="40005">
                <a:moveTo>
                  <a:pt x="1828800" y="0"/>
                </a:moveTo>
                <a:lnTo>
                  <a:pt x="1831848" y="39624"/>
                </a:lnTo>
              </a:path>
              <a:path w="2898775" h="40005">
                <a:moveTo>
                  <a:pt x="1981200" y="0"/>
                </a:moveTo>
                <a:lnTo>
                  <a:pt x="1984248" y="39624"/>
                </a:lnTo>
              </a:path>
              <a:path w="2898775" h="40005">
                <a:moveTo>
                  <a:pt x="2133600" y="0"/>
                </a:moveTo>
                <a:lnTo>
                  <a:pt x="2136648" y="39624"/>
                </a:lnTo>
              </a:path>
              <a:path w="2898775" h="40005">
                <a:moveTo>
                  <a:pt x="2286000" y="0"/>
                </a:moveTo>
                <a:lnTo>
                  <a:pt x="2289048" y="39624"/>
                </a:lnTo>
              </a:path>
              <a:path w="2898775" h="40005">
                <a:moveTo>
                  <a:pt x="2438400" y="0"/>
                </a:moveTo>
                <a:lnTo>
                  <a:pt x="2441448" y="39624"/>
                </a:lnTo>
              </a:path>
              <a:path w="2898775" h="40005">
                <a:moveTo>
                  <a:pt x="2895600" y="0"/>
                </a:moveTo>
                <a:lnTo>
                  <a:pt x="2898648" y="39624"/>
                </a:lnTo>
              </a:path>
              <a:path w="2898775" h="40005">
                <a:moveTo>
                  <a:pt x="2743200" y="0"/>
                </a:moveTo>
                <a:lnTo>
                  <a:pt x="2746248" y="39624"/>
                </a:lnTo>
              </a:path>
            </a:pathLst>
          </a:custGeom>
          <a:ln w="6096">
            <a:solidFill>
              <a:srgbClr val="000000"/>
            </a:solidFill>
          </a:ln>
        </p:spPr>
        <p:txBody>
          <a:bodyPr wrap="square" lIns="0" tIns="0" rIns="0" bIns="0" rtlCol="0"/>
          <a:lstStyle/>
          <a:p>
            <a:endParaRPr sz="4400"/>
          </a:p>
        </p:txBody>
      </p:sp>
      <p:sp>
        <p:nvSpPr>
          <p:cNvPr id="133" name="object 23">
            <a:extLst>
              <a:ext uri="{FF2B5EF4-FFF2-40B4-BE49-F238E27FC236}">
                <a16:creationId xmlns:a16="http://schemas.microsoft.com/office/drawing/2014/main" id="{BD43DF3B-27B8-A8FB-3C30-1D9F2B9B615E}"/>
              </a:ext>
            </a:extLst>
          </p:cNvPr>
          <p:cNvSpPr/>
          <p:nvPr/>
        </p:nvSpPr>
        <p:spPr>
          <a:xfrm>
            <a:off x="8545119" y="4706582"/>
            <a:ext cx="2512442" cy="550923"/>
          </a:xfrm>
          <a:custGeom>
            <a:avLst/>
            <a:gdLst/>
            <a:ahLst/>
            <a:cxnLst/>
            <a:rect l="l" t="t" r="r" b="b"/>
            <a:pathLst>
              <a:path w="1390014" h="304800">
                <a:moveTo>
                  <a:pt x="18288" y="0"/>
                </a:moveTo>
                <a:lnTo>
                  <a:pt x="3048" y="0"/>
                </a:lnTo>
                <a:lnTo>
                  <a:pt x="0" y="304800"/>
                </a:lnTo>
                <a:lnTo>
                  <a:pt x="15240" y="304800"/>
                </a:lnTo>
                <a:lnTo>
                  <a:pt x="18288" y="0"/>
                </a:lnTo>
                <a:close/>
              </a:path>
              <a:path w="1390014" h="304800">
                <a:moveTo>
                  <a:pt x="1389888" y="0"/>
                </a:moveTo>
                <a:lnTo>
                  <a:pt x="1374648" y="0"/>
                </a:lnTo>
                <a:lnTo>
                  <a:pt x="1371600" y="304800"/>
                </a:lnTo>
                <a:lnTo>
                  <a:pt x="1386840" y="304800"/>
                </a:lnTo>
                <a:lnTo>
                  <a:pt x="1389888" y="0"/>
                </a:lnTo>
                <a:close/>
              </a:path>
            </a:pathLst>
          </a:custGeom>
          <a:solidFill>
            <a:srgbClr val="0000FF"/>
          </a:solidFill>
        </p:spPr>
        <p:txBody>
          <a:bodyPr wrap="square" lIns="0" tIns="0" rIns="0" bIns="0" rtlCol="0"/>
          <a:lstStyle/>
          <a:p>
            <a:endParaRPr sz="4400"/>
          </a:p>
        </p:txBody>
      </p:sp>
      <p:sp>
        <p:nvSpPr>
          <p:cNvPr id="134" name="object 24">
            <a:extLst>
              <a:ext uri="{FF2B5EF4-FFF2-40B4-BE49-F238E27FC236}">
                <a16:creationId xmlns:a16="http://schemas.microsoft.com/office/drawing/2014/main" id="{E685D105-DD30-7D2B-49D1-EC4BD3D324F5}"/>
              </a:ext>
            </a:extLst>
          </p:cNvPr>
          <p:cNvSpPr txBox="1"/>
          <p:nvPr/>
        </p:nvSpPr>
        <p:spPr>
          <a:xfrm>
            <a:off x="6004442"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35" name="object 25">
            <a:extLst>
              <a:ext uri="{FF2B5EF4-FFF2-40B4-BE49-F238E27FC236}">
                <a16:creationId xmlns:a16="http://schemas.microsoft.com/office/drawing/2014/main" id="{6FC28B12-5BE7-A6ED-CFCC-9379A432611E}"/>
              </a:ext>
            </a:extLst>
          </p:cNvPr>
          <p:cNvSpPr txBox="1"/>
          <p:nvPr/>
        </p:nvSpPr>
        <p:spPr>
          <a:xfrm>
            <a:off x="8483600"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36" name="object 26">
            <a:extLst>
              <a:ext uri="{FF2B5EF4-FFF2-40B4-BE49-F238E27FC236}">
                <a16:creationId xmlns:a16="http://schemas.microsoft.com/office/drawing/2014/main" id="{5AA6CB41-BD8A-F69B-E27B-8D59B263C06E}"/>
              </a:ext>
            </a:extLst>
          </p:cNvPr>
          <p:cNvSpPr txBox="1"/>
          <p:nvPr/>
        </p:nvSpPr>
        <p:spPr>
          <a:xfrm>
            <a:off x="10891137"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37" name="object 27">
            <a:extLst>
              <a:ext uri="{FF2B5EF4-FFF2-40B4-BE49-F238E27FC236}">
                <a16:creationId xmlns:a16="http://schemas.microsoft.com/office/drawing/2014/main" id="{E46786CA-608D-3E15-93F6-93F1427215F4}"/>
              </a:ext>
            </a:extLst>
          </p:cNvPr>
          <p:cNvSpPr txBox="1"/>
          <p:nvPr/>
        </p:nvSpPr>
        <p:spPr>
          <a:xfrm>
            <a:off x="7657214"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dirty="0">
              <a:latin typeface="Times New Roman"/>
              <a:cs typeface="Times New Roman"/>
            </a:endParaRPr>
          </a:p>
        </p:txBody>
      </p:sp>
      <p:sp>
        <p:nvSpPr>
          <p:cNvPr id="138" name="object 28">
            <a:extLst>
              <a:ext uri="{FF2B5EF4-FFF2-40B4-BE49-F238E27FC236}">
                <a16:creationId xmlns:a16="http://schemas.microsoft.com/office/drawing/2014/main" id="{C6B2BFEE-BCC7-B9E9-F95D-A963052C7224}"/>
              </a:ext>
            </a:extLst>
          </p:cNvPr>
          <p:cNvSpPr txBox="1"/>
          <p:nvPr/>
        </p:nvSpPr>
        <p:spPr>
          <a:xfrm>
            <a:off x="9238365"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39" name="object 29">
            <a:extLst>
              <a:ext uri="{FF2B5EF4-FFF2-40B4-BE49-F238E27FC236}">
                <a16:creationId xmlns:a16="http://schemas.microsoft.com/office/drawing/2014/main" id="{F3B8ECA8-E6B8-B7B8-19D9-C856609432E0}"/>
              </a:ext>
            </a:extLst>
          </p:cNvPr>
          <p:cNvSpPr txBox="1"/>
          <p:nvPr/>
        </p:nvSpPr>
        <p:spPr>
          <a:xfrm>
            <a:off x="6004442"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0</a:t>
            </a:r>
            <a:endParaRPr sz="1600">
              <a:latin typeface="Times New Roman"/>
              <a:cs typeface="Times New Roman"/>
            </a:endParaRPr>
          </a:p>
        </p:txBody>
      </p:sp>
      <p:sp>
        <p:nvSpPr>
          <p:cNvPr id="140" name="object 30">
            <a:extLst>
              <a:ext uri="{FF2B5EF4-FFF2-40B4-BE49-F238E27FC236}">
                <a16:creationId xmlns:a16="http://schemas.microsoft.com/office/drawing/2014/main" id="{74DDBA83-9ED4-A73D-CCBF-69FC5C9AC7BA}"/>
              </a:ext>
            </a:extLst>
          </p:cNvPr>
          <p:cNvSpPr txBox="1"/>
          <p:nvPr/>
        </p:nvSpPr>
        <p:spPr>
          <a:xfrm>
            <a:off x="10891137"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18</a:t>
            </a:r>
            <a:endParaRPr sz="1600">
              <a:latin typeface="Times New Roman"/>
              <a:cs typeface="Times New Roman"/>
            </a:endParaRPr>
          </a:p>
        </p:txBody>
      </p:sp>
      <p:sp>
        <p:nvSpPr>
          <p:cNvPr id="141" name="object 31">
            <a:extLst>
              <a:ext uri="{FF2B5EF4-FFF2-40B4-BE49-F238E27FC236}">
                <a16:creationId xmlns:a16="http://schemas.microsoft.com/office/drawing/2014/main" id="{17BCC0F0-FBF1-5083-2990-4301C695BDA1}"/>
              </a:ext>
            </a:extLst>
          </p:cNvPr>
          <p:cNvSpPr txBox="1"/>
          <p:nvPr/>
        </p:nvSpPr>
        <p:spPr>
          <a:xfrm>
            <a:off x="6830828"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2" name="object 32">
            <a:extLst>
              <a:ext uri="{FF2B5EF4-FFF2-40B4-BE49-F238E27FC236}">
                <a16:creationId xmlns:a16="http://schemas.microsoft.com/office/drawing/2014/main" id="{B99045FD-B542-AE51-4EC2-FD15D961CB6F}"/>
              </a:ext>
            </a:extLst>
          </p:cNvPr>
          <p:cNvSpPr txBox="1"/>
          <p:nvPr/>
        </p:nvSpPr>
        <p:spPr>
          <a:xfrm>
            <a:off x="6830828"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3</a:t>
            </a:r>
            <a:endParaRPr sz="1600">
              <a:latin typeface="Times New Roman"/>
              <a:cs typeface="Times New Roman"/>
            </a:endParaRPr>
          </a:p>
        </p:txBody>
      </p:sp>
      <p:sp>
        <p:nvSpPr>
          <p:cNvPr id="143" name="object 33">
            <a:extLst>
              <a:ext uri="{FF2B5EF4-FFF2-40B4-BE49-F238E27FC236}">
                <a16:creationId xmlns:a16="http://schemas.microsoft.com/office/drawing/2014/main" id="{71DFA340-05B4-BB5D-2D2C-5CB3BA037979}"/>
              </a:ext>
            </a:extLst>
          </p:cNvPr>
          <p:cNvSpPr txBox="1"/>
          <p:nvPr/>
        </p:nvSpPr>
        <p:spPr>
          <a:xfrm>
            <a:off x="7657214" y="5273115"/>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6</a:t>
            </a:r>
            <a:endParaRPr sz="1600">
              <a:latin typeface="Times New Roman"/>
              <a:cs typeface="Times New Roman"/>
            </a:endParaRPr>
          </a:p>
        </p:txBody>
      </p:sp>
      <p:sp>
        <p:nvSpPr>
          <p:cNvPr id="144" name="object 34">
            <a:extLst>
              <a:ext uri="{FF2B5EF4-FFF2-40B4-BE49-F238E27FC236}">
                <a16:creationId xmlns:a16="http://schemas.microsoft.com/office/drawing/2014/main" id="{F3B039FE-BF06-B5B6-711A-9CB9EE089FE5}"/>
              </a:ext>
            </a:extLst>
          </p:cNvPr>
          <p:cNvSpPr txBox="1"/>
          <p:nvPr/>
        </p:nvSpPr>
        <p:spPr>
          <a:xfrm>
            <a:off x="9238365"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12</a:t>
            </a:r>
            <a:endParaRPr sz="1600">
              <a:latin typeface="Times New Roman"/>
              <a:cs typeface="Times New Roman"/>
            </a:endParaRPr>
          </a:p>
        </p:txBody>
      </p:sp>
      <p:sp>
        <p:nvSpPr>
          <p:cNvPr id="145" name="object 35">
            <a:extLst>
              <a:ext uri="{FF2B5EF4-FFF2-40B4-BE49-F238E27FC236}">
                <a16:creationId xmlns:a16="http://schemas.microsoft.com/office/drawing/2014/main" id="{1490A789-761B-7D00-8190-1145709E788D}"/>
              </a:ext>
            </a:extLst>
          </p:cNvPr>
          <p:cNvSpPr txBox="1"/>
          <p:nvPr/>
        </p:nvSpPr>
        <p:spPr>
          <a:xfrm>
            <a:off x="8483600" y="4380619"/>
            <a:ext cx="148061" cy="263534"/>
          </a:xfrm>
          <a:prstGeom prst="rect">
            <a:avLst/>
          </a:prstGeom>
        </p:spPr>
        <p:txBody>
          <a:bodyPr vert="horz" wrap="square" lIns="0" tIns="17145" rIns="0" bIns="0" rtlCol="0">
            <a:spAutoFit/>
          </a:bodyPr>
          <a:lstStyle/>
          <a:p>
            <a:pPr marL="12700">
              <a:lnSpc>
                <a:spcPct val="100000"/>
              </a:lnSpc>
              <a:spcBef>
                <a:spcPts val="135"/>
              </a:spcBef>
            </a:pPr>
            <a:r>
              <a:rPr sz="1600" spc="-50" dirty="0">
                <a:latin typeface="Times New Roman"/>
                <a:cs typeface="Times New Roman"/>
              </a:rPr>
              <a:t>9</a:t>
            </a:r>
            <a:endParaRPr sz="1600">
              <a:latin typeface="Times New Roman"/>
              <a:cs typeface="Times New Roman"/>
            </a:endParaRPr>
          </a:p>
        </p:txBody>
      </p:sp>
      <p:sp>
        <p:nvSpPr>
          <p:cNvPr id="146" name="object 36">
            <a:extLst>
              <a:ext uri="{FF2B5EF4-FFF2-40B4-BE49-F238E27FC236}">
                <a16:creationId xmlns:a16="http://schemas.microsoft.com/office/drawing/2014/main" id="{4157EA33-EAB2-D188-C01A-9A59E1C44C0B}"/>
              </a:ext>
            </a:extLst>
          </p:cNvPr>
          <p:cNvSpPr txBox="1"/>
          <p:nvPr/>
        </p:nvSpPr>
        <p:spPr>
          <a:xfrm>
            <a:off x="10064751" y="5273115"/>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47" name="object 37">
            <a:extLst>
              <a:ext uri="{FF2B5EF4-FFF2-40B4-BE49-F238E27FC236}">
                <a16:creationId xmlns:a16="http://schemas.microsoft.com/office/drawing/2014/main" id="{6BA50BE0-7723-8090-A9A7-F57C8C88BEB9}"/>
              </a:ext>
            </a:extLst>
          </p:cNvPr>
          <p:cNvSpPr txBox="1"/>
          <p:nvPr/>
        </p:nvSpPr>
        <p:spPr>
          <a:xfrm>
            <a:off x="10064751" y="4380619"/>
            <a:ext cx="250211" cy="263534"/>
          </a:xfrm>
          <a:prstGeom prst="rect">
            <a:avLst/>
          </a:prstGeom>
        </p:spPr>
        <p:txBody>
          <a:bodyPr vert="horz" wrap="square" lIns="0" tIns="17145" rIns="0" bIns="0" rtlCol="0">
            <a:spAutoFit/>
          </a:bodyPr>
          <a:lstStyle/>
          <a:p>
            <a:pPr marL="12700">
              <a:lnSpc>
                <a:spcPct val="100000"/>
              </a:lnSpc>
              <a:spcBef>
                <a:spcPts val="135"/>
              </a:spcBef>
            </a:pPr>
            <a:r>
              <a:rPr sz="1600" spc="-25" dirty="0">
                <a:latin typeface="Times New Roman"/>
                <a:cs typeface="Times New Roman"/>
              </a:rPr>
              <a:t>15</a:t>
            </a:r>
            <a:endParaRPr sz="1600">
              <a:latin typeface="Times New Roman"/>
              <a:cs typeface="Times New Roman"/>
            </a:endParaRPr>
          </a:p>
        </p:txBody>
      </p:sp>
      <p:sp>
        <p:nvSpPr>
          <p:cNvPr id="153" name="object 48">
            <a:extLst>
              <a:ext uri="{FF2B5EF4-FFF2-40B4-BE49-F238E27FC236}">
                <a16:creationId xmlns:a16="http://schemas.microsoft.com/office/drawing/2014/main" id="{74A05C02-2AC0-FA17-B941-CF1876C16D66}"/>
              </a:ext>
            </a:extLst>
          </p:cNvPr>
          <p:cNvSpPr txBox="1"/>
          <p:nvPr/>
        </p:nvSpPr>
        <p:spPr>
          <a:xfrm>
            <a:off x="5570878" y="3998236"/>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1</a:t>
            </a:r>
            <a:endParaRPr sz="2400" b="0" kern="0" baseline="-7936" dirty="0">
              <a:solidFill>
                <a:sysClr val="windowText" lastClr="000000"/>
              </a:solidFill>
              <a:latin typeface="Times New Roman"/>
              <a:cs typeface="Times New Roman"/>
            </a:endParaRPr>
          </a:p>
        </p:txBody>
      </p:sp>
      <p:sp>
        <p:nvSpPr>
          <p:cNvPr id="154" name="object 49">
            <a:extLst>
              <a:ext uri="{FF2B5EF4-FFF2-40B4-BE49-F238E27FC236}">
                <a16:creationId xmlns:a16="http://schemas.microsoft.com/office/drawing/2014/main" id="{24142B29-DBFB-24E7-BAA6-AF992DD7F86C}"/>
              </a:ext>
            </a:extLst>
          </p:cNvPr>
          <p:cNvSpPr txBox="1"/>
          <p:nvPr/>
        </p:nvSpPr>
        <p:spPr>
          <a:xfrm>
            <a:off x="5570878" y="4922265"/>
            <a:ext cx="433732" cy="444352"/>
          </a:xfrm>
          <a:prstGeom prst="rect">
            <a:avLst/>
          </a:prstGeom>
        </p:spPr>
        <p:txBody>
          <a:bodyPr vert="horz" wrap="square" lIns="0" tIns="13335" rIns="0" bIns="0" rtlCol="0">
            <a:spAutoFit/>
          </a:bodyPr>
          <a:lstStyle/>
          <a:p>
            <a:pPr marL="38100" eaLnBrk="1" fontAlgn="auto" hangingPunct="1">
              <a:spcBef>
                <a:spcPts val="105"/>
              </a:spcBef>
              <a:spcAft>
                <a:spcPts val="0"/>
              </a:spcAft>
            </a:pPr>
            <a:r>
              <a:rPr sz="2800" b="0" kern="0" spc="-25" dirty="0">
                <a:solidFill>
                  <a:sysClr val="windowText" lastClr="000000"/>
                </a:solidFill>
                <a:latin typeface="Symbol"/>
                <a:cs typeface="Symbol"/>
              </a:rPr>
              <a:t></a:t>
            </a:r>
            <a:r>
              <a:rPr sz="2400" b="0" kern="0" spc="-37" baseline="-7936" dirty="0">
                <a:solidFill>
                  <a:sysClr val="windowText" lastClr="000000"/>
                </a:solidFill>
                <a:latin typeface="Times New Roman"/>
                <a:cs typeface="Times New Roman"/>
              </a:rPr>
              <a:t>2</a:t>
            </a:r>
            <a:endParaRPr sz="2400" b="0" kern="0" baseline="-7936">
              <a:solidFill>
                <a:sysClr val="windowText" lastClr="000000"/>
              </a:solidFill>
              <a:latin typeface="Times New Roman"/>
              <a:cs typeface="Times New Roman"/>
            </a:endParaRPr>
          </a:p>
        </p:txBody>
      </p:sp>
      <mc:AlternateContent xmlns:mc="http://schemas.openxmlformats.org/markup-compatibility/2006" xmlns:a14="http://schemas.microsoft.com/office/drawing/2010/main">
        <mc:Choice Requires="a14">
          <p:sp>
            <p:nvSpPr>
              <p:cNvPr id="155" name="TextBox 154">
                <a:extLst>
                  <a:ext uri="{FF2B5EF4-FFF2-40B4-BE49-F238E27FC236}">
                    <a16:creationId xmlns:a16="http://schemas.microsoft.com/office/drawing/2014/main" id="{8B649B30-D676-CDD5-9FB1-2B9B13BBD2EC}"/>
                  </a:ext>
                </a:extLst>
              </p:cNvPr>
              <p:cNvSpPr txBox="1"/>
              <p:nvPr/>
            </p:nvSpPr>
            <p:spPr>
              <a:xfrm>
                <a:off x="166095" y="3731476"/>
                <a:ext cx="5256890" cy="2828723"/>
              </a:xfrm>
              <a:prstGeom prst="rect">
                <a:avLst/>
              </a:prstGeom>
              <a:noFill/>
            </p:spPr>
            <p:txBody>
              <a:bodyPr wrap="square" rtlCol="0">
                <a:spAutoFit/>
              </a:bodyPr>
              <a:lstStyle/>
              <a:p>
                <a:r>
                  <a:rPr lang="en-GB" sz="2400" b="0" dirty="0">
                    <a:latin typeface="Gill Sans Light"/>
                  </a:rPr>
                  <a:t>Under EDF (Dynamic Priority scheduling), different jobs of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𝜏</m:t>
                        </m:r>
                      </m:e>
                      <m:sub>
                        <m:r>
                          <a:rPr lang="en-GB" sz="2400" b="0" i="1" smtClean="0">
                            <a:latin typeface="Cambria Math" panose="02040503050406030204" pitchFamily="18" charset="0"/>
                          </a:rPr>
                          <m:t>1</m:t>
                        </m:r>
                      </m:sub>
                    </m:sSub>
                  </m:oMath>
                </a14:m>
                <a:r>
                  <a:rPr lang="en-GB" sz="2400" b="0" dirty="0">
                    <a:latin typeface="Gill Sans Light"/>
                  </a:rPr>
                  <a:t> and </a:t>
                </a:r>
                <a14:m>
                  <m:oMath xmlns:m="http://schemas.openxmlformats.org/officeDocument/2006/math">
                    <m:sSub>
                      <m:sSubPr>
                        <m:ctrlPr>
                          <a:rPr lang="en-GB" sz="2400" b="0" i="1">
                            <a:latin typeface="Cambria Math" panose="02040503050406030204" pitchFamily="18" charset="0"/>
                          </a:rPr>
                        </m:ctrlPr>
                      </m:sSubPr>
                      <m:e>
                        <m:r>
                          <a:rPr lang="en-GB" sz="2400" b="0" i="1">
                            <a:latin typeface="Cambria Math" panose="02040503050406030204" pitchFamily="18" charset="0"/>
                          </a:rPr>
                          <m:t>𝜏</m:t>
                        </m:r>
                      </m:e>
                      <m:sub>
                        <m:r>
                          <a:rPr lang="en-GB" sz="2400" b="0" i="1" smtClean="0">
                            <a:latin typeface="Cambria Math" panose="02040503050406030204" pitchFamily="18" charset="0"/>
                          </a:rPr>
                          <m:t>2</m:t>
                        </m:r>
                      </m:sub>
                    </m:sSub>
                  </m:oMath>
                </a14:m>
                <a:r>
                  <a:rPr lang="en-GB" sz="2400" b="0" dirty="0">
                    <a:latin typeface="Gill Sans Light"/>
                  </a:rPr>
                  <a:t> may have different priorities, depending on their absolute deadlines </a:t>
                </a:r>
                <a14:m>
                  <m:oMath xmlns:m="http://schemas.openxmlformats.org/officeDocument/2006/math">
                    <m:sSub>
                      <m:sSubPr>
                        <m:ctrlPr>
                          <a:rPr lang="en-GB" sz="2400" b="0" i="1" smtClean="0">
                            <a:latin typeface="Cambria Math" panose="02040503050406030204" pitchFamily="18" charset="0"/>
                          </a:rPr>
                        </m:ctrlPr>
                      </m:sSubPr>
                      <m:e>
                        <m:r>
                          <a:rPr lang="en-GB" sz="2400" b="0" i="1" smtClean="0">
                            <a:latin typeface="Cambria Math" panose="02040503050406030204" pitchFamily="18" charset="0"/>
                          </a:rPr>
                          <m:t>𝑑</m:t>
                        </m:r>
                      </m:e>
                      <m:sub>
                        <m:r>
                          <a:rPr lang="en-GB" sz="2400" b="0" i="1" smtClean="0">
                            <a:latin typeface="Cambria Math" panose="02040503050406030204" pitchFamily="18" charset="0"/>
                          </a:rPr>
                          <m:t>𝑖</m:t>
                        </m:r>
                      </m:sub>
                    </m:sSub>
                  </m:oMath>
                </a14:m>
                <a:r>
                  <a:rPr lang="en-GB" sz="2400" b="0" dirty="0">
                    <a:latin typeface="Gill Sans Light"/>
                  </a:rPr>
                  <a:t>, which is different for each newly-released job every period. Taskset schedulable with EDF</a:t>
                </a:r>
              </a:p>
              <a:p>
                <a:pPr/>
                <a14:m>
                  <m:oMathPara xmlns:m="http://schemas.openxmlformats.org/officeDocument/2006/math">
                    <m:oMathParaPr>
                      <m:jc m:val="centerGroup"/>
                    </m:oMathParaPr>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3</m:t>
                          </m:r>
                        </m:num>
                        <m:den>
                          <m:r>
                            <a:rPr lang="en-GB" b="0" i="1" smtClean="0">
                              <a:latin typeface="Cambria Math" panose="02040503050406030204" pitchFamily="18" charset="0"/>
                            </a:rPr>
                            <m:t>6</m:t>
                          </m:r>
                        </m:den>
                      </m:f>
                      <m:r>
                        <a:rPr lang="en-GB" b="0" i="1" smtClean="0">
                          <a:latin typeface="Cambria Math" panose="02040503050406030204" pitchFamily="18" charset="0"/>
                        </a:rPr>
                        <m:t>+</m:t>
                      </m:r>
                      <m:f>
                        <m:fPr>
                          <m:ctrlPr>
                            <a:rPr lang="en-GB" b="0" i="1" smtClean="0">
                              <a:latin typeface="Cambria Math" panose="02040503050406030204" pitchFamily="18" charset="0"/>
                            </a:rPr>
                          </m:ctrlPr>
                        </m:fPr>
                        <m:num>
                          <m:r>
                            <a:rPr lang="en-GB" b="0" i="1" smtClean="0">
                              <a:latin typeface="Cambria Math" panose="02040503050406030204" pitchFamily="18" charset="0"/>
                            </a:rPr>
                            <m:t>4</m:t>
                          </m:r>
                        </m:num>
                        <m:den>
                          <m:r>
                            <a:rPr lang="en-GB" b="0" i="1" smtClean="0">
                              <a:latin typeface="Cambria Math" panose="02040503050406030204" pitchFamily="18" charset="0"/>
                            </a:rPr>
                            <m:t>9</m:t>
                          </m:r>
                        </m:den>
                      </m:f>
                      <m:r>
                        <a:rPr lang="en-GB" b="0" i="1" smtClean="0">
                          <a:latin typeface="Cambria Math" panose="02040503050406030204" pitchFamily="18" charset="0"/>
                        </a:rPr>
                        <m:t>=</m:t>
                      </m:r>
                      <m:r>
                        <a:rPr lang="en-GB" b="0" i="1" smtClean="0">
                          <a:latin typeface="Cambria Math" panose="02040503050406030204" pitchFamily="18" charset="0"/>
                        </a:rPr>
                        <m:t>0</m:t>
                      </m:r>
                      <m:r>
                        <a:rPr lang="en-GB" b="0" i="1" smtClean="0">
                          <a:latin typeface="Cambria Math" panose="02040503050406030204" pitchFamily="18" charset="0"/>
                        </a:rPr>
                        <m:t>.</m:t>
                      </m:r>
                      <m:r>
                        <a:rPr lang="en-GB" b="0" i="1" smtClean="0">
                          <a:latin typeface="Cambria Math" panose="02040503050406030204" pitchFamily="18" charset="0"/>
                        </a:rPr>
                        <m:t>944</m:t>
                      </m:r>
                      <m:r>
                        <a:rPr lang="en-GB" b="0" i="1" smtClean="0">
                          <a:latin typeface="Cambria Math" panose="02040503050406030204" pitchFamily="18" charset="0"/>
                        </a:rPr>
                        <m:t>&lt;</m:t>
                      </m:r>
                      <m:r>
                        <a:rPr lang="en-GB" b="0" i="1" smtClean="0">
                          <a:latin typeface="Cambria Math" panose="02040503050406030204" pitchFamily="18" charset="0"/>
                        </a:rPr>
                        <m:t>1</m:t>
                      </m:r>
                      <m:r>
                        <a:rPr lang="en-GB" b="0" i="1" smtClean="0">
                          <a:latin typeface="Cambria Math" panose="02040503050406030204" pitchFamily="18" charset="0"/>
                        </a:rPr>
                        <m:t>.</m:t>
                      </m:r>
                      <m:r>
                        <a:rPr lang="en-GB" b="0" i="1" smtClean="0">
                          <a:latin typeface="Cambria Math" panose="02040503050406030204" pitchFamily="18" charset="0"/>
                        </a:rPr>
                        <m:t>0</m:t>
                      </m:r>
                    </m:oMath>
                  </m:oMathPara>
                </a14:m>
                <a:endParaRPr lang="en-SE" b="0" dirty="0">
                  <a:latin typeface="Gill Sans Light"/>
                </a:endParaRPr>
              </a:p>
            </p:txBody>
          </p:sp>
        </mc:Choice>
        <mc:Fallback xmlns="">
          <p:sp>
            <p:nvSpPr>
              <p:cNvPr id="155" name="TextBox 154">
                <a:extLst>
                  <a:ext uri="{FF2B5EF4-FFF2-40B4-BE49-F238E27FC236}">
                    <a16:creationId xmlns:a16="http://schemas.microsoft.com/office/drawing/2014/main" id="{8B649B30-D676-CDD5-9FB1-2B9B13BBD2EC}"/>
                  </a:ext>
                </a:extLst>
              </p:cNvPr>
              <p:cNvSpPr txBox="1">
                <a:spLocks noRot="1" noChangeAspect="1" noMove="1" noResize="1" noEditPoints="1" noAdjustHandles="1" noChangeArrowheads="1" noChangeShapeType="1" noTextEdit="1"/>
              </p:cNvSpPr>
              <p:nvPr/>
            </p:nvSpPr>
            <p:spPr>
              <a:xfrm>
                <a:off x="166095" y="3731476"/>
                <a:ext cx="5256890" cy="2828723"/>
              </a:xfrm>
              <a:prstGeom prst="rect">
                <a:avLst/>
              </a:prstGeom>
              <a:blipFill>
                <a:blip r:embed="rId4"/>
                <a:stretch>
                  <a:fillRect l="-1738" t="-1724" r="-3244"/>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1</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14:m>
                            <m:oMathPara xmlns:m="http://schemas.openxmlformats.org/officeDocument/2006/math">
                              <m:oMathParaPr>
                                <m:jc m:val="centerGroup"/>
                              </m:oMathParaPr>
                              <m:oMath xmlns:m="http://schemas.openxmlformats.org/officeDocument/2006/math">
                                <m:sSub>
                                  <m:sSubPr>
                                    <m:ctrlP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ctrlPr>
                                  </m:sSubPr>
                                  <m:e>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𝜏</m:t>
                                    </m:r>
                                  </m:e>
                                  <m:sub>
                                    <m:r>
                                      <a:rPr kumimoji="0" lang="en-GB" altLang="zh-CN" sz="2000" b="0" i="1" u="none" strike="noStrike" cap="none" normalizeH="0" baseline="0" dirty="0" smtClean="0">
                                        <a:ln>
                                          <a:noFill/>
                                        </a:ln>
                                        <a:solidFill>
                                          <a:srgbClr val="000000"/>
                                        </a:solidFill>
                                        <a:effectLst/>
                                        <a:latin typeface="Cambria Math" panose="02040503050406030204" pitchFamily="18" charset="0"/>
                                        <a:ea typeface="宋体" charset="-122"/>
                                      </a:rPr>
                                      <m:t>2</m:t>
                                    </m:r>
                                  </m:sub>
                                </m:sSub>
                              </m:oMath>
                            </m:oMathPara>
                          </a14:m>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Choice>
        <mc:Fallback xmlns="">
          <p:graphicFrame>
            <p:nvGraphicFramePr>
              <p:cNvPr id="157" name="Group 36">
                <a:extLst>
                  <a:ext uri="{FF2B5EF4-FFF2-40B4-BE49-F238E27FC236}">
                    <a16:creationId xmlns:a16="http://schemas.microsoft.com/office/drawing/2014/main" id="{B0752A56-5EBF-C32F-4995-062007BB3BEC}"/>
                  </a:ext>
                </a:extLst>
              </p:cNvPr>
              <p:cNvGraphicFramePr>
                <a:graphicFrameLocks/>
              </p:cNvGraphicFramePr>
              <p:nvPr/>
            </p:nvGraphicFramePr>
            <p:xfrm>
              <a:off x="9660601" y="50842"/>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105882" r="-202222" b="-122059"/>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endParaRPr lang="en-SE"/>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blipFill>
                          <a:blip r:embed="rId5"/>
                          <a:stretch>
                            <a:fillRect l="-1481" t="-208955" r="-202222" b="-23881"/>
                          </a:stretch>
                        </a:blip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9</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4</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mc:Fallback>
      </mc:AlternateContent>
      <p:sp>
        <p:nvSpPr>
          <p:cNvPr id="3" name="TextBox 2">
            <a:extLst>
              <a:ext uri="{FF2B5EF4-FFF2-40B4-BE49-F238E27FC236}">
                <a16:creationId xmlns:a16="http://schemas.microsoft.com/office/drawing/2014/main" id="{E2CDB930-D04C-2A7E-8ED5-5EC2B9692406}"/>
              </a:ext>
            </a:extLst>
          </p:cNvPr>
          <p:cNvSpPr txBox="1"/>
          <p:nvPr/>
        </p:nvSpPr>
        <p:spPr>
          <a:xfrm rot="5400000">
            <a:off x="6663174"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3" name="TextBox 42">
            <a:extLst>
              <a:ext uri="{FF2B5EF4-FFF2-40B4-BE49-F238E27FC236}">
                <a16:creationId xmlns:a16="http://schemas.microsoft.com/office/drawing/2014/main" id="{62FFA57E-7103-CAFF-BB43-980AB38AD2B5}"/>
              </a:ext>
            </a:extLst>
          </p:cNvPr>
          <p:cNvSpPr txBox="1"/>
          <p:nvPr/>
        </p:nvSpPr>
        <p:spPr>
          <a:xfrm rot="5400000">
            <a:off x="7932870"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4" name="TextBox 43">
            <a:extLst>
              <a:ext uri="{FF2B5EF4-FFF2-40B4-BE49-F238E27FC236}">
                <a16:creationId xmlns:a16="http://schemas.microsoft.com/office/drawing/2014/main" id="{49DE1E2D-D844-2D70-EA58-7544EB08D616}"/>
              </a:ext>
            </a:extLst>
          </p:cNvPr>
          <p:cNvSpPr txBox="1"/>
          <p:nvPr/>
        </p:nvSpPr>
        <p:spPr>
          <a:xfrm rot="5400000">
            <a:off x="9441022" y="1850614"/>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6" name="TextBox 45">
            <a:extLst>
              <a:ext uri="{FF2B5EF4-FFF2-40B4-BE49-F238E27FC236}">
                <a16:creationId xmlns:a16="http://schemas.microsoft.com/office/drawing/2014/main" id="{3779B47A-1231-80E7-973E-8D6C2747D5A3}"/>
              </a:ext>
            </a:extLst>
          </p:cNvPr>
          <p:cNvSpPr txBox="1"/>
          <p:nvPr/>
        </p:nvSpPr>
        <p:spPr>
          <a:xfrm>
            <a:off x="6073464" y="2050668"/>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47" name="TextBox 46">
            <a:extLst>
              <a:ext uri="{FF2B5EF4-FFF2-40B4-BE49-F238E27FC236}">
                <a16:creationId xmlns:a16="http://schemas.microsoft.com/office/drawing/2014/main" id="{321D6CDD-F352-5A32-3F6E-206447B3073A}"/>
              </a:ext>
            </a:extLst>
          </p:cNvPr>
          <p:cNvSpPr txBox="1"/>
          <p:nvPr/>
        </p:nvSpPr>
        <p:spPr>
          <a:xfrm rot="3106561">
            <a:off x="6881120" y="443289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48" name="TextBox 47">
            <a:extLst>
              <a:ext uri="{FF2B5EF4-FFF2-40B4-BE49-F238E27FC236}">
                <a16:creationId xmlns:a16="http://schemas.microsoft.com/office/drawing/2014/main" id="{476EE830-113D-ECCB-2D51-21EDED62E177}"/>
              </a:ext>
            </a:extLst>
          </p:cNvPr>
          <p:cNvSpPr txBox="1"/>
          <p:nvPr/>
        </p:nvSpPr>
        <p:spPr>
          <a:xfrm rot="18372598">
            <a:off x="7828982" y="4397850"/>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0" name="TextBox 49">
            <a:extLst>
              <a:ext uri="{FF2B5EF4-FFF2-40B4-BE49-F238E27FC236}">
                <a16:creationId xmlns:a16="http://schemas.microsoft.com/office/drawing/2014/main" id="{E58F76B9-E333-C6F7-1B29-E8BD3BDE659F}"/>
              </a:ext>
            </a:extLst>
          </p:cNvPr>
          <p:cNvSpPr txBox="1"/>
          <p:nvPr/>
        </p:nvSpPr>
        <p:spPr>
          <a:xfrm>
            <a:off x="6093784" y="4632953"/>
            <a:ext cx="840295" cy="369332"/>
          </a:xfrm>
          <a:prstGeom prst="rect">
            <a:avLst/>
          </a:prstGeom>
          <a:noFill/>
        </p:spPr>
        <p:txBody>
          <a:bodyPr wrap="square" rtlCol="0">
            <a:spAutoFit/>
          </a:bodyPr>
          <a:lstStyle/>
          <a:p>
            <a:r>
              <a:rPr lang="en-GB" dirty="0">
                <a:solidFill>
                  <a:srgbClr val="FF0000"/>
                </a:solidFill>
                <a:latin typeface="Gill Sans Light"/>
              </a:rPr>
              <a:t>priority</a:t>
            </a:r>
            <a:endParaRPr lang="en-SE" dirty="0">
              <a:solidFill>
                <a:srgbClr val="FF0000"/>
              </a:solidFill>
              <a:latin typeface="Gill Sans Light"/>
            </a:endParaRPr>
          </a:p>
        </p:txBody>
      </p:sp>
      <p:sp>
        <p:nvSpPr>
          <p:cNvPr id="51" name="TextBox 50">
            <a:extLst>
              <a:ext uri="{FF2B5EF4-FFF2-40B4-BE49-F238E27FC236}">
                <a16:creationId xmlns:a16="http://schemas.microsoft.com/office/drawing/2014/main" id="{100C0CD6-2E02-5883-EEB8-3C4EEF65D855}"/>
              </a:ext>
            </a:extLst>
          </p:cNvPr>
          <p:cNvSpPr txBox="1"/>
          <p:nvPr/>
        </p:nvSpPr>
        <p:spPr>
          <a:xfrm rot="3106561">
            <a:off x="8796607" y="4462258"/>
            <a:ext cx="478016" cy="769441"/>
          </a:xfrm>
          <a:prstGeom prst="rect">
            <a:avLst/>
          </a:prstGeom>
          <a:noFill/>
        </p:spPr>
        <p:txBody>
          <a:bodyPr wrap="none" rtlCol="0">
            <a:spAutoFit/>
          </a:bodyPr>
          <a:lstStyle/>
          <a:p>
            <a:r>
              <a:rPr lang="en-GB" sz="4400" dirty="0">
                <a:solidFill>
                  <a:srgbClr val="FF0000"/>
                </a:solidFill>
                <a:latin typeface="Gill Sans Light"/>
              </a:rPr>
              <a:t>&gt;</a:t>
            </a:r>
            <a:endParaRPr lang="en-SE" sz="4400" dirty="0">
              <a:solidFill>
                <a:srgbClr val="FF0000"/>
              </a:solidFill>
              <a:latin typeface="Gill Sans Light"/>
            </a:endParaRPr>
          </a:p>
        </p:txBody>
      </p:sp>
      <p:sp>
        <p:nvSpPr>
          <p:cNvPr id="52" name="TextBox 51">
            <a:extLst>
              <a:ext uri="{FF2B5EF4-FFF2-40B4-BE49-F238E27FC236}">
                <a16:creationId xmlns:a16="http://schemas.microsoft.com/office/drawing/2014/main" id="{00D802A3-6C64-46D4-B4AD-C503BF80723F}"/>
              </a:ext>
            </a:extLst>
          </p:cNvPr>
          <p:cNvSpPr txBox="1"/>
          <p:nvPr/>
        </p:nvSpPr>
        <p:spPr>
          <a:xfrm rot="18372598">
            <a:off x="9744469" y="4427210"/>
            <a:ext cx="478016" cy="769441"/>
          </a:xfrm>
          <a:prstGeom prst="rect">
            <a:avLst/>
          </a:prstGeom>
          <a:noFill/>
        </p:spPr>
        <p:txBody>
          <a:bodyPr wrap="none" rtlCol="0">
            <a:spAutoFit/>
          </a:bodyPr>
          <a:lstStyle/>
          <a:p>
            <a:r>
              <a:rPr lang="en-GB" sz="4400" dirty="0">
                <a:solidFill>
                  <a:srgbClr val="FF0000"/>
                </a:solidFill>
                <a:latin typeface="Gill Sans Light"/>
              </a:rPr>
              <a:t>=</a:t>
            </a:r>
            <a:endParaRPr lang="en-SE" sz="4400" dirty="0">
              <a:solidFill>
                <a:srgbClr val="FF0000"/>
              </a:solidFill>
              <a:latin typeface="Gill Sans Light"/>
            </a:endParaRPr>
          </a:p>
        </p:txBody>
      </p:sp>
      <p:sp>
        <p:nvSpPr>
          <p:cNvPr id="53" name="TextBox 52">
            <a:extLst>
              <a:ext uri="{FF2B5EF4-FFF2-40B4-BE49-F238E27FC236}">
                <a16:creationId xmlns:a16="http://schemas.microsoft.com/office/drawing/2014/main" id="{ABF97E50-DF6E-EA4B-04DE-11792697FD9A}"/>
              </a:ext>
            </a:extLst>
          </p:cNvPr>
          <p:cNvSpPr txBox="1"/>
          <p:nvPr/>
        </p:nvSpPr>
        <p:spPr>
          <a:xfrm>
            <a:off x="6197334" y="5662557"/>
            <a:ext cx="5676562" cy="70788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b="0" dirty="0">
                <a:latin typeface="Gill Sans Light"/>
              </a:rPr>
              <a:t>When two jobs have equal priority, the newly arrived job does not </a:t>
            </a:r>
            <a:r>
              <a:rPr lang="en-GB" sz="2000" b="0" dirty="0" err="1">
                <a:latin typeface="Gill Sans Light"/>
              </a:rPr>
              <a:t>preempt</a:t>
            </a:r>
            <a:r>
              <a:rPr lang="en-GB" sz="2000" b="0" dirty="0">
                <a:latin typeface="Gill Sans Light"/>
              </a:rPr>
              <a:t> the running job</a:t>
            </a:r>
            <a:endParaRPr lang="en-SE" sz="1600" b="0" dirty="0">
              <a:latin typeface="Gill Sans Light"/>
            </a:endParaRPr>
          </a:p>
        </p:txBody>
      </p:sp>
      <p:grpSp>
        <p:nvGrpSpPr>
          <p:cNvPr id="61" name="Group 60">
            <a:extLst>
              <a:ext uri="{FF2B5EF4-FFF2-40B4-BE49-F238E27FC236}">
                <a16:creationId xmlns:a16="http://schemas.microsoft.com/office/drawing/2014/main" id="{6A64C6BF-D800-6BE1-E1C3-C2040F122927}"/>
              </a:ext>
            </a:extLst>
          </p:cNvPr>
          <p:cNvGrpSpPr/>
          <p:nvPr/>
        </p:nvGrpSpPr>
        <p:grpSpPr>
          <a:xfrm>
            <a:off x="6911097" y="5057100"/>
            <a:ext cx="1095382" cy="206603"/>
            <a:chOff x="7487004" y="5563900"/>
            <a:chExt cx="1028373" cy="202528"/>
          </a:xfrm>
        </p:grpSpPr>
        <p:sp>
          <p:nvSpPr>
            <p:cNvPr id="62" name="object 14">
              <a:extLst>
                <a:ext uri="{FF2B5EF4-FFF2-40B4-BE49-F238E27FC236}">
                  <a16:creationId xmlns:a16="http://schemas.microsoft.com/office/drawing/2014/main" id="{2EA97DDB-2021-B130-D5B4-FDB7C23C3729}"/>
                </a:ext>
              </a:extLst>
            </p:cNvPr>
            <p:cNvSpPr/>
            <p:nvPr/>
          </p:nvSpPr>
          <p:spPr>
            <a:xfrm>
              <a:off x="7487004" y="5563900"/>
              <a:ext cx="1028371" cy="202528"/>
            </a:xfrm>
            <a:custGeom>
              <a:avLst/>
              <a:gdLst/>
              <a:ahLst/>
              <a:cxnLst/>
              <a:rect l="l" t="t" r="r" b="b"/>
              <a:pathLst>
                <a:path w="460375" h="119380">
                  <a:moveTo>
                    <a:pt x="460247" y="0"/>
                  </a:moveTo>
                  <a:lnTo>
                    <a:pt x="0" y="0"/>
                  </a:lnTo>
                  <a:lnTo>
                    <a:pt x="0" y="118872"/>
                  </a:lnTo>
                  <a:lnTo>
                    <a:pt x="460247" y="118872"/>
                  </a:lnTo>
                  <a:lnTo>
                    <a:pt x="460247" y="0"/>
                  </a:lnTo>
                  <a:close/>
                </a:path>
              </a:pathLst>
            </a:custGeom>
            <a:solidFill>
              <a:srgbClr val="00CCFF"/>
            </a:solidFill>
          </p:spPr>
          <p:txBody>
            <a:bodyPr wrap="square" lIns="0" tIns="0" rIns="0" bIns="0" rtlCol="0"/>
            <a:lstStyle/>
            <a:p>
              <a:endParaRPr sz="4400"/>
            </a:p>
          </p:txBody>
        </p:sp>
        <p:sp>
          <p:nvSpPr>
            <p:cNvPr id="63" name="object 15">
              <a:extLst>
                <a:ext uri="{FF2B5EF4-FFF2-40B4-BE49-F238E27FC236}">
                  <a16:creationId xmlns:a16="http://schemas.microsoft.com/office/drawing/2014/main" id="{8FBF08B6-D6F5-5DE2-1021-AC108E593348}"/>
                </a:ext>
              </a:extLst>
            </p:cNvPr>
            <p:cNvSpPr/>
            <p:nvPr/>
          </p:nvSpPr>
          <p:spPr>
            <a:xfrm>
              <a:off x="7487005" y="5563901"/>
              <a:ext cx="1028372" cy="199083"/>
            </a:xfrm>
            <a:custGeom>
              <a:avLst/>
              <a:gdLst/>
              <a:ahLst/>
              <a:cxnLst/>
              <a:rect l="l" t="t" r="r" b="b"/>
              <a:pathLst>
                <a:path w="460375" h="119380">
                  <a:moveTo>
                    <a:pt x="0" y="118872"/>
                  </a:moveTo>
                  <a:lnTo>
                    <a:pt x="460247" y="118872"/>
                  </a:lnTo>
                  <a:lnTo>
                    <a:pt x="460247" y="0"/>
                  </a:lnTo>
                  <a:lnTo>
                    <a:pt x="0" y="0"/>
                  </a:lnTo>
                  <a:lnTo>
                    <a:pt x="0" y="118872"/>
                  </a:lnTo>
                  <a:close/>
                </a:path>
              </a:pathLst>
            </a:custGeom>
            <a:ln w="6096">
              <a:solidFill>
                <a:srgbClr val="000000"/>
              </a:solidFill>
            </a:ln>
          </p:spPr>
          <p:txBody>
            <a:bodyPr wrap="square" lIns="0" tIns="0" rIns="0" bIns="0" rtlCol="0"/>
            <a:lstStyle/>
            <a:p>
              <a:endParaRPr sz="4400"/>
            </a:p>
          </p:txBody>
        </p:sp>
      </p:grpSp>
    </p:spTree>
    <p:extLst>
      <p:ext uri="{BB962C8B-B14F-4D97-AF65-F5344CB8AC3E}">
        <p14:creationId xmlns:p14="http://schemas.microsoft.com/office/powerpoint/2010/main" val="16350450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D5285D-F0BF-9631-8B95-41670059C994}"/>
              </a:ext>
            </a:extLst>
          </p:cNvPr>
          <p:cNvSpPr>
            <a:spLocks noGrp="1"/>
          </p:cNvSpPr>
          <p:nvPr>
            <p:ph type="title"/>
          </p:nvPr>
        </p:nvSpPr>
        <p:spPr/>
        <p:txBody>
          <a:bodyPr/>
          <a:lstStyle/>
          <a:p>
            <a:r>
              <a:rPr lang="en-US" altLang="zh-CN" sz="3200" dirty="0">
                <a:solidFill>
                  <a:srgbClr val="2A40E2"/>
                </a:solidFill>
                <a:latin typeface="Gill Sans" charset="0"/>
                <a:ea typeface="宋体" pitchFamily="2" charset="-122"/>
              </a:rPr>
              <a:t>RM vs. EDF: Robustness under Overload</a:t>
            </a:r>
            <a:endParaRPr lang="en-SE" dirty="0"/>
          </a:p>
        </p:txBody>
      </p:sp>
      <p:sp>
        <p:nvSpPr>
          <p:cNvPr id="3" name="Content Placeholder 2">
            <a:extLst>
              <a:ext uri="{FF2B5EF4-FFF2-40B4-BE49-F238E27FC236}">
                <a16:creationId xmlns:a16="http://schemas.microsoft.com/office/drawing/2014/main" id="{D9941973-9D24-AD51-D04C-B324084B3913}"/>
              </a:ext>
            </a:extLst>
          </p:cNvPr>
          <p:cNvSpPr>
            <a:spLocks noGrp="1"/>
          </p:cNvSpPr>
          <p:nvPr>
            <p:ph idx="1"/>
          </p:nvPr>
        </p:nvSpPr>
        <p:spPr>
          <a:xfrm>
            <a:off x="812800" y="685800"/>
            <a:ext cx="10566400" cy="2362200"/>
          </a:xfrm>
        </p:spPr>
        <p:txBody>
          <a:bodyPr>
            <a:normAutofit lnSpcReduction="10000"/>
          </a:bodyPr>
          <a:lstStyle/>
          <a:p>
            <a:r>
              <a:rPr lang="en-GB" sz="1800" dirty="0"/>
              <a:t>Under permanent overload,  with CPU utilization U &gt; 1</a:t>
            </a:r>
          </a:p>
          <a:p>
            <a:pPr lvl="1"/>
            <a:r>
              <a:rPr lang="en-GB" sz="1600" dirty="0"/>
              <a:t>Under EDF, all tasks execute at a slower rate with “period rescaling”, i. e., all tasks are delayed evenly</a:t>
            </a:r>
          </a:p>
          <a:p>
            <a:pPr lvl="1"/>
            <a:r>
              <a:rPr lang="en-GB" sz="1600" dirty="0"/>
              <a:t>Under RM, higher priority tasks are protected while lower priority tasks are delayed or complete blocked</a:t>
            </a:r>
          </a:p>
          <a:p>
            <a:pPr lvl="1"/>
            <a:r>
              <a:rPr lang="en-GB" sz="1600" dirty="0"/>
              <a:t>Recall </a:t>
            </a:r>
            <a:r>
              <a:rPr lang="en-GB" sz="1600" dirty="0">
                <a:hlinkClick r:id="rId3" action="ppaction://hlinksldjump"/>
              </a:rPr>
              <a:t>Slide 25 Example </a:t>
            </a:r>
            <a:r>
              <a:rPr lang="en-GB" sz="1600" dirty="0" err="1">
                <a:hlinkClick r:id="rId3" action="ppaction://hlinksldjump"/>
              </a:rPr>
              <a:t>Lateless</a:t>
            </a:r>
            <a:r>
              <a:rPr lang="en-GB" sz="1600" dirty="0">
                <a:hlinkClick r:id="rId3" action="ppaction://hlinksldjump"/>
              </a:rPr>
              <a:t> </a:t>
            </a:r>
            <a:endParaRPr lang="en-GB" sz="1600" dirty="0"/>
          </a:p>
          <a:p>
            <a:r>
              <a:rPr lang="en-GB" sz="1800" dirty="0"/>
              <a:t>Under transient overload, when some job overruns (executes longer than expected temporarily)</a:t>
            </a:r>
          </a:p>
          <a:p>
            <a:pPr lvl="1"/>
            <a:r>
              <a:rPr lang="en-GB" sz="1600" dirty="0"/>
              <a:t>Under EDF, task overruns can cause deadline miss of arbitrary task</a:t>
            </a:r>
          </a:p>
          <a:p>
            <a:pPr lvl="1"/>
            <a:r>
              <a:rPr lang="en-GB" sz="1600" dirty="0"/>
              <a:t>Under RM: task overruns only affect lower priority tasks</a:t>
            </a:r>
          </a:p>
          <a:p>
            <a:r>
              <a:rPr lang="en-GB" sz="1800" dirty="0"/>
              <a:t>Conclusion: RM offers better temporal isolation </a:t>
            </a:r>
            <a:r>
              <a:rPr lang="en-GB" sz="1800"/>
              <a:t>for higher </a:t>
            </a:r>
            <a:r>
              <a:rPr lang="en-GB" sz="1800" dirty="0"/>
              <a:t>priority tasks, at the expense of </a:t>
            </a:r>
            <a:r>
              <a:rPr lang="en-GB" sz="1800"/>
              <a:t>lower priority </a:t>
            </a:r>
            <a:r>
              <a:rPr lang="en-GB" sz="1800" dirty="0"/>
              <a:t>tasks</a:t>
            </a:r>
            <a:endParaRPr lang="en-SE" sz="1800" dirty="0"/>
          </a:p>
        </p:txBody>
      </p:sp>
      <p:pic>
        <p:nvPicPr>
          <p:cNvPr id="89092" name="Picture 4"/>
          <p:cNvPicPr>
            <a:picLocks noChangeAspect="1" noChangeArrowheads="1"/>
          </p:cNvPicPr>
          <p:nvPr/>
        </p:nvPicPr>
        <p:blipFill>
          <a:blip r:embed="rId4"/>
          <a:srcRect/>
          <a:stretch>
            <a:fillRect/>
          </a:stretch>
        </p:blipFill>
        <p:spPr bwMode="auto">
          <a:xfrm>
            <a:off x="1442592" y="3048000"/>
            <a:ext cx="4503184" cy="3691258"/>
          </a:xfrm>
          <a:prstGeom prst="rect">
            <a:avLst/>
          </a:prstGeom>
          <a:noFill/>
          <a:ln w="9525">
            <a:noFill/>
            <a:miter lim="800000"/>
            <a:headEnd/>
            <a:tailEnd/>
          </a:ln>
        </p:spPr>
      </p:pic>
      <p:pic>
        <p:nvPicPr>
          <p:cNvPr id="90116" name="Picture 4"/>
          <p:cNvPicPr>
            <a:picLocks noChangeAspect="1" noChangeArrowheads="1"/>
          </p:cNvPicPr>
          <p:nvPr/>
        </p:nvPicPr>
        <p:blipFill>
          <a:blip r:embed="rId5"/>
          <a:srcRect/>
          <a:stretch>
            <a:fillRect/>
          </a:stretch>
        </p:blipFill>
        <p:spPr bwMode="auto">
          <a:xfrm>
            <a:off x="6536609" y="3048000"/>
            <a:ext cx="4436191" cy="3691258"/>
          </a:xfrm>
          <a:prstGeom prst="rect">
            <a:avLst/>
          </a:prstGeom>
          <a:noFill/>
          <a:ln w="9525">
            <a:noFill/>
            <a:miter lim="800000"/>
            <a:headEnd/>
            <a:tailEnd/>
          </a:ln>
        </p:spPr>
      </p:pic>
    </p:spTree>
    <p:extLst>
      <p:ext uri="{BB962C8B-B14F-4D97-AF65-F5344CB8AC3E}">
        <p14:creationId xmlns:p14="http://schemas.microsoft.com/office/powerpoint/2010/main" val="312830359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007B6-B629-14F4-891D-4B4278275E4C}"/>
              </a:ext>
            </a:extLst>
          </p:cNvPr>
          <p:cNvSpPr>
            <a:spLocks noGrp="1"/>
          </p:cNvSpPr>
          <p:nvPr>
            <p:ph type="title"/>
          </p:nvPr>
        </p:nvSpPr>
        <p:spPr/>
        <p:txBody>
          <a:bodyPr/>
          <a:lstStyle/>
          <a:p>
            <a:r>
              <a:rPr lang="en-GB" dirty="0"/>
              <a:t>EDF Period Rescaling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1CDF0F9-E149-D950-76F9-1CAEB90871DC}"/>
                  </a:ext>
                </a:extLst>
              </p:cNvPr>
              <p:cNvSpPr>
                <a:spLocks noGrp="1"/>
              </p:cNvSpPr>
              <p:nvPr>
                <p:ph idx="1"/>
              </p:nvPr>
            </p:nvSpPr>
            <p:spPr/>
            <p:txBody>
              <a:bodyPr>
                <a:normAutofit/>
              </a:bodyPr>
              <a:lstStyle/>
              <a:p>
                <a:pPr eaLnBrk="1" hangingPunct="1"/>
                <a:r>
                  <a:rPr lang="en-GB" altLang="zh-CN" sz="2800" dirty="0">
                    <a:ea typeface="宋体" pitchFamily="2" charset="-122"/>
                  </a:rPr>
                  <a:t>Theorem on Period Rescaling [Cervin et al. 2003]:</a:t>
                </a:r>
              </a:p>
              <a:p>
                <a:pPr lvl="1" eaLnBrk="1" hangingPunct="1"/>
                <a:r>
                  <a:rPr lang="en-GB" altLang="zh-CN" sz="2600" dirty="0">
                    <a:ea typeface="宋体" pitchFamily="2" charset="-122"/>
                  </a:rPr>
                  <a:t>If system utilization </a:t>
                </a:r>
                <a14:m>
                  <m:oMath xmlns:m="http://schemas.openxmlformats.org/officeDocument/2006/math">
                    <m:r>
                      <a:rPr lang="en-GB" altLang="zh-CN" sz="2600" i="1" dirty="0" smtClean="0">
                        <a:latin typeface="Cambria Math" panose="02040503050406030204" pitchFamily="18" charset="0"/>
                        <a:ea typeface="宋体" pitchFamily="2" charset="-122"/>
                      </a:rPr>
                      <m:t>𝑈</m:t>
                    </m:r>
                    <m:r>
                      <a:rPr lang="en-GB" altLang="zh-CN" sz="2600" i="1" dirty="0" smtClean="0">
                        <a:latin typeface="Cambria Math" panose="02040503050406030204" pitchFamily="18" charset="0"/>
                        <a:ea typeface="宋体" pitchFamily="2" charset="-122"/>
                      </a:rPr>
                      <m:t> &gt; </m:t>
                    </m:r>
                    <m:r>
                      <a:rPr lang="en-GB" altLang="zh-CN" sz="2600" i="1" dirty="0" smtClean="0">
                        <a:latin typeface="Cambria Math" panose="02040503050406030204" pitchFamily="18" charset="0"/>
                        <a:ea typeface="宋体" pitchFamily="2" charset="-122"/>
                      </a:rPr>
                      <m:t>1</m:t>
                    </m:r>
                  </m:oMath>
                </a14:m>
                <a:r>
                  <a:rPr lang="en-GB" altLang="zh-CN" sz="2600" dirty="0">
                    <a:ea typeface="宋体" pitchFamily="2" charset="-122"/>
                  </a:rPr>
                  <a:t>, tasks are executed with an average period </a:t>
                </a:r>
                <a14:m>
                  <m:oMath xmlns:m="http://schemas.openxmlformats.org/officeDocument/2006/math">
                    <m:sSubSup>
                      <m:sSubSupPr>
                        <m:ctrlPr>
                          <a:rPr lang="en-GB" altLang="zh-CN" sz="2600" i="1" dirty="0" smtClean="0">
                            <a:latin typeface="Cambria Math" panose="02040503050406030204" pitchFamily="18" charset="0"/>
                            <a:ea typeface="宋体" pitchFamily="2" charset="-122"/>
                          </a:rPr>
                        </m:ctrlPr>
                      </m:sSubSupPr>
                      <m:e>
                        <m:r>
                          <a:rPr lang="en-GB" altLang="zh-CN" sz="2600" i="1" dirty="0" smtClean="0">
                            <a:latin typeface="Cambria Math" panose="02040503050406030204" pitchFamily="18" charset="0"/>
                            <a:ea typeface="宋体" pitchFamily="2" charset="-122"/>
                          </a:rPr>
                          <m:t>𝑇</m:t>
                        </m:r>
                      </m:e>
                      <m:sub>
                        <m:r>
                          <a:rPr lang="en-GB" altLang="zh-CN" sz="2600" i="1" dirty="0" smtClean="0">
                            <a:latin typeface="Cambria Math" panose="02040503050406030204" pitchFamily="18" charset="0"/>
                            <a:ea typeface="宋体" pitchFamily="2" charset="-122"/>
                          </a:rPr>
                          <m:t>𝑖</m:t>
                        </m:r>
                      </m:sub>
                      <m:sup>
                        <m:r>
                          <a:rPr lang="en-GB" altLang="zh-CN" sz="2600" i="1" dirty="0" smtClean="0">
                            <a:latin typeface="Cambria Math" panose="02040503050406030204" pitchFamily="18" charset="0"/>
                            <a:ea typeface="宋体" pitchFamily="2" charset="-122"/>
                          </a:rPr>
                          <m:t>′</m:t>
                        </m:r>
                      </m:sup>
                    </m:sSubSup>
                    <m:r>
                      <a:rPr lang="en-GB" altLang="zh-CN" sz="2600" i="1" dirty="0" smtClean="0">
                        <a:latin typeface="Cambria Math" panose="02040503050406030204" pitchFamily="18" charset="0"/>
                        <a:ea typeface="宋体" pitchFamily="2" charset="-122"/>
                      </a:rPr>
                      <m:t>=</m:t>
                    </m:r>
                    <m:sSub>
                      <m:sSubPr>
                        <m:ctrlPr>
                          <a:rPr lang="en-GB" altLang="zh-CN" sz="2600" i="1" dirty="0" err="1" smtClean="0">
                            <a:latin typeface="Cambria Math" panose="02040503050406030204" pitchFamily="18" charset="0"/>
                            <a:ea typeface="宋体" pitchFamily="2" charset="-122"/>
                          </a:rPr>
                        </m:ctrlPr>
                      </m:sSubPr>
                      <m:e>
                        <m:r>
                          <a:rPr lang="en-GB" altLang="zh-CN" sz="2600" i="1" dirty="0" err="1" smtClean="0">
                            <a:latin typeface="Cambria Math" panose="02040503050406030204" pitchFamily="18" charset="0"/>
                            <a:ea typeface="宋体" pitchFamily="2" charset="-122"/>
                          </a:rPr>
                          <m:t>𝑇</m:t>
                        </m:r>
                      </m:e>
                      <m:sub>
                        <m:r>
                          <a:rPr lang="en-GB" altLang="zh-CN" sz="2600" i="1" dirty="0" err="1" smtClean="0">
                            <a:latin typeface="Cambria Math" panose="02040503050406030204" pitchFamily="18" charset="0"/>
                            <a:ea typeface="宋体" pitchFamily="2" charset="-122"/>
                          </a:rPr>
                          <m:t>𝑖</m:t>
                        </m:r>
                      </m:sub>
                    </m:sSub>
                    <m:r>
                      <a:rPr lang="en-GB" altLang="zh-CN" sz="2600" i="1" dirty="0" smtClean="0">
                        <a:latin typeface="Cambria Math" panose="02040503050406030204" pitchFamily="18" charset="0"/>
                        <a:ea typeface="宋体" pitchFamily="2" charset="-122"/>
                      </a:rPr>
                      <m:t>𝑈</m:t>
                    </m:r>
                  </m:oMath>
                </a14:m>
                <a:r>
                  <a:rPr lang="en-GB" altLang="zh-CN" sz="2600" dirty="0">
                    <a:ea typeface="宋体" pitchFamily="2" charset="-122"/>
                  </a:rPr>
                  <a:t> under EDF scheduling</a:t>
                </a:r>
                <a:endParaRPr lang="zh-CN" altLang="zh-CN" sz="2600" dirty="0">
                  <a:ea typeface="宋体" pitchFamily="2" charset="-122"/>
                </a:endParaRPr>
              </a:p>
            </p:txBody>
          </p:sp>
        </mc:Choice>
        <mc:Fallback xmlns="">
          <p:sp>
            <p:nvSpPr>
              <p:cNvPr id="3" name="Content Placeholder 2">
                <a:extLst>
                  <a:ext uri="{FF2B5EF4-FFF2-40B4-BE49-F238E27FC236}">
                    <a16:creationId xmlns:a16="http://schemas.microsoft.com/office/drawing/2014/main" id="{71CDF0F9-E149-D950-76F9-1CAEB90871DC}"/>
                  </a:ext>
                </a:extLst>
              </p:cNvPr>
              <p:cNvSpPr>
                <a:spLocks noGrp="1" noRot="1" noChangeAspect="1" noMove="1" noResize="1" noEditPoints="1" noAdjustHandles="1" noChangeArrowheads="1" noChangeShapeType="1" noTextEdit="1"/>
              </p:cNvSpPr>
              <p:nvPr>
                <p:ph idx="1"/>
              </p:nvPr>
            </p:nvSpPr>
            <p:spPr>
              <a:blipFill>
                <a:blip r:embed="rId2"/>
                <a:stretch>
                  <a:fillRect l="-1326" t="-2745"/>
                </a:stretch>
              </a:blipFill>
            </p:spPr>
            <p:txBody>
              <a:bodyPr/>
              <a:lstStyle/>
              <a:p>
                <a:r>
                  <a:rPr lang="en-SE">
                    <a:noFill/>
                  </a:rPr>
                  <a:t> </a:t>
                </a:r>
              </a:p>
            </p:txBody>
          </p:sp>
        </mc:Fallback>
      </mc:AlternateContent>
      <p:pic>
        <p:nvPicPr>
          <p:cNvPr id="4" name="Picture 3">
            <a:extLst>
              <a:ext uri="{FF2B5EF4-FFF2-40B4-BE49-F238E27FC236}">
                <a16:creationId xmlns:a16="http://schemas.microsoft.com/office/drawing/2014/main" id="{748D8629-836E-D28F-6F9D-441162C0D639}"/>
              </a:ext>
            </a:extLst>
          </p:cNvPr>
          <p:cNvPicPr>
            <a:picLocks noChangeAspect="1"/>
          </p:cNvPicPr>
          <p:nvPr/>
        </p:nvPicPr>
        <p:blipFill>
          <a:blip r:embed="rId3"/>
          <a:stretch>
            <a:fillRect/>
          </a:stretch>
        </p:blipFill>
        <p:spPr>
          <a:xfrm>
            <a:off x="1828800" y="2438400"/>
            <a:ext cx="8970288" cy="3810000"/>
          </a:xfrm>
          <a:prstGeom prst="rect">
            <a:avLst/>
          </a:prstGeom>
        </p:spPr>
      </p:pic>
    </p:spTree>
    <p:extLst>
      <p:ext uri="{BB962C8B-B14F-4D97-AF65-F5344CB8AC3E}">
        <p14:creationId xmlns:p14="http://schemas.microsoft.com/office/powerpoint/2010/main" val="2141752288"/>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80C0BB23-CA17-C9B7-3625-19AAC9E9B43C}"/>
                  </a:ext>
                </a:extLst>
              </p:cNvPr>
              <p:cNvSpPr>
                <a:spLocks noGrp="1"/>
              </p:cNvSpPr>
              <p:nvPr>
                <p:ph type="title"/>
              </p:nvPr>
            </p:nvSpPr>
            <p:spPr/>
            <p:txBody>
              <a:bodyPr/>
              <a:lstStyle/>
              <a:p>
                <a:r>
                  <a:rPr lang="en-US" altLang="zh-CN" dirty="0">
                    <a:ea typeface="宋体" pitchFamily="2" charset="-122"/>
                  </a:rPr>
                  <a:t>EDF for Constrained Deadline Tasksets (D </a:t>
                </a:r>
                <a14:m>
                  <m:oMath xmlns:m="http://schemas.openxmlformats.org/officeDocument/2006/math">
                    <m:r>
                      <a:rPr lang="en-GB" altLang="zh-CN" b="0" i="1" dirty="0" smtClean="0">
                        <a:latin typeface="Cambria Math" panose="02040503050406030204" pitchFamily="18" charset="0"/>
                        <a:ea typeface="宋体" pitchFamily="2" charset="-122"/>
                      </a:rPr>
                      <m:t>≤</m:t>
                    </m:r>
                  </m:oMath>
                </a14:m>
                <a:r>
                  <a:rPr lang="en-US" altLang="zh-CN" dirty="0">
                    <a:ea typeface="宋体" pitchFamily="2" charset="-122"/>
                  </a:rPr>
                  <a:t> T)</a:t>
                </a:r>
                <a:endParaRPr lang="en-SE" dirty="0"/>
              </a:p>
            </p:txBody>
          </p:sp>
        </mc:Choice>
        <mc:Fallback xmlns="">
          <p:sp>
            <p:nvSpPr>
              <p:cNvPr id="2" name="Title 1">
                <a:extLst>
                  <a:ext uri="{FF2B5EF4-FFF2-40B4-BE49-F238E27FC236}">
                    <a16:creationId xmlns:a16="http://schemas.microsoft.com/office/drawing/2014/main" id="{80C0BB23-CA17-C9B7-3625-19AAC9E9B43C}"/>
                  </a:ext>
                </a:extLst>
              </p:cNvPr>
              <p:cNvSpPr>
                <a:spLocks noGrp="1" noRot="1" noChangeAspect="1" noMove="1" noResize="1" noEditPoints="1" noAdjustHandles="1" noChangeArrowheads="1" noChangeShapeType="1" noTextEdit="1"/>
              </p:cNvSpPr>
              <p:nvPr>
                <p:ph type="title"/>
              </p:nvPr>
            </p:nvSpPr>
            <p:spPr>
              <a:blipFill>
                <a:blip r:embed="rId2"/>
                <a:stretch>
                  <a:fillRect t="-22727" b="-37500"/>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1DB51BE-4675-756C-80BC-A33F2BB20511}"/>
                  </a:ext>
                </a:extLst>
              </p:cNvPr>
              <p:cNvSpPr>
                <a:spLocks noGrp="1"/>
              </p:cNvSpPr>
              <p:nvPr>
                <p:ph idx="1"/>
              </p:nvPr>
            </p:nvSpPr>
            <p:spPr>
              <a:xfrm>
                <a:off x="812800" y="876299"/>
                <a:ext cx="10566400" cy="3804463"/>
              </a:xfrm>
            </p:spPr>
            <p:txBody>
              <a:bodyPr>
                <a:normAutofit fontScale="92500" lnSpcReduction="20000"/>
              </a:bodyPr>
              <a:lstStyle/>
              <a:p>
                <a:r>
                  <a:rPr lang="en-US" altLang="zh-CN" dirty="0">
                    <a:ea typeface="宋体" pitchFamily="2" charset="-122"/>
                  </a:rPr>
                  <a:t>Earliest Deadline First (Dynamic-Priority): </a:t>
                </a:r>
              </a:p>
              <a:p>
                <a:pPr lvl="1"/>
                <a:r>
                  <a:rPr lang="en-US" altLang="zh-CN" dirty="0">
                    <a:ea typeface="宋体" pitchFamily="2" charset="-122"/>
                  </a:rPr>
                  <a:t>A task with smaller </a:t>
                </a:r>
                <a:r>
                  <a:rPr lang="en-US" altLang="zh-CN" dirty="0">
                    <a:solidFill>
                      <a:srgbClr val="C00000"/>
                    </a:solidFill>
                    <a:ea typeface="宋体" pitchFamily="2" charset="-122"/>
                  </a:rPr>
                  <a:t>absolute</a:t>
                </a:r>
                <a:r>
                  <a:rPr lang="en-US" altLang="zh-CN" dirty="0">
                    <a:ea typeface="宋体" pitchFamily="2" charset="-122"/>
                  </a:rPr>
                  <a:t> deadline gets higher priority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𝑃</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∝1/</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𝑑</m:t>
                        </m:r>
                      </m:e>
                      <m:sub>
                        <m:r>
                          <a:rPr lang="en-GB" altLang="zh-CN" b="0" i="1" smtClean="0">
                            <a:latin typeface="Cambria Math" panose="02040503050406030204" pitchFamily="18" charset="0"/>
                            <a:ea typeface="宋体" pitchFamily="2" charset="-122"/>
                          </a:rPr>
                          <m:t>𝑖</m:t>
                        </m:r>
                      </m:sub>
                    </m:sSub>
                  </m:oMath>
                </a14:m>
                <a:endParaRPr lang="en-GB" altLang="zh-CN" dirty="0">
                  <a:ea typeface="宋体" pitchFamily="2" charset="-122"/>
                </a:endParaRPr>
              </a:p>
              <a:p>
                <a:pPr lvl="1"/>
                <a:r>
                  <a:rPr lang="en-GB" altLang="zh-CN" dirty="0">
                    <a:ea typeface="宋体" pitchFamily="2" charset="-122"/>
                  </a:rPr>
                  <a:t>EDF is still optimal, but instead of Utilization Bound, we use Density Bound to determine </a:t>
                </a:r>
                <a:r>
                  <a:rPr lang="en-GB" altLang="zh-CN" dirty="0" err="1">
                    <a:ea typeface="宋体" pitchFamily="2" charset="-122"/>
                  </a:rPr>
                  <a:t>schedulability</a:t>
                </a:r>
                <a:endParaRPr lang="en-GB" altLang="zh-CN" dirty="0">
                  <a:ea typeface="宋体" pitchFamily="2" charset="-122"/>
                </a:endParaRPr>
              </a:p>
              <a:p>
                <a:pPr lvl="1"/>
                <a:r>
                  <a:rPr lang="en-GB" altLang="zh-CN" dirty="0">
                    <a:ea typeface="宋体" pitchFamily="2" charset="-122"/>
                  </a:rPr>
                  <a:t>Density of task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𝜏</m:t>
                        </m:r>
                      </m:e>
                      <m:sub>
                        <m:r>
                          <a:rPr lang="en-GB" altLang="zh-CN" b="0" i="1" smtClean="0">
                            <a:latin typeface="Cambria Math" panose="02040503050406030204" pitchFamily="18" charset="0"/>
                            <a:ea typeface="宋体" pitchFamily="2" charset="-122"/>
                          </a:rPr>
                          <m:t>𝑖</m:t>
                        </m:r>
                      </m:sub>
                    </m:sSub>
                  </m:oMath>
                </a14:m>
                <a:r>
                  <a:rPr lang="en-GB" altLang="zh-CN" dirty="0">
                    <a:ea typeface="宋体" pitchFamily="2" charset="-122"/>
                  </a:rPr>
                  <a:t> is defined as </a:t>
                </a:r>
                <a14:m>
                  <m:oMath xmlns:m="http://schemas.openxmlformats.org/officeDocument/2006/math">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𝛿</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oMath>
                </a14:m>
                <a:r>
                  <a:rPr lang="en-GB" altLang="zh-CN" dirty="0">
                    <a:ea typeface="宋体" pitchFamily="2" charset="-122"/>
                  </a:rPr>
                  <a:t>. Taskset is schedulable if system density does not exceed 1: </a:t>
                </a:r>
                <a14:m>
                  <m:oMath xmlns:m="http://schemas.openxmlformats.org/officeDocument/2006/math">
                    <m:r>
                      <a:rPr lang="en-GB" i="1" dirty="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sSub>
                          <m:sSubPr>
                            <m:ctrlPr>
                              <a:rPr lang="en-GB" altLang="zh-CN" i="1">
                                <a:latin typeface="Cambria Math" panose="02040503050406030204" pitchFamily="18" charset="0"/>
                                <a:ea typeface="宋体" pitchFamily="2" charset="-122"/>
                              </a:rPr>
                            </m:ctrlPr>
                          </m:sSubPr>
                          <m:e>
                            <m:r>
                              <a:rPr lang="en-GB" altLang="zh-CN" i="1">
                                <a:latin typeface="Cambria Math" panose="02040503050406030204" pitchFamily="18" charset="0"/>
                                <a:ea typeface="宋体" pitchFamily="2" charset="-122"/>
                              </a:rPr>
                              <m:t>𝛿</m:t>
                            </m:r>
                          </m:e>
                          <m:sub>
                            <m:r>
                              <a:rPr lang="en-GB" altLang="zh-CN" i="1">
                                <a:latin typeface="Cambria Math" panose="02040503050406030204" pitchFamily="18" charset="0"/>
                                <a:ea typeface="宋体" pitchFamily="2" charset="-122"/>
                              </a:rPr>
                              <m:t>𝑖</m:t>
                            </m:r>
                          </m:sub>
                        </m:sSub>
                      </m:e>
                    </m:nary>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(sufficient but not necessary condition)</a:t>
                </a:r>
              </a:p>
              <a:p>
                <a:pPr lvl="2"/>
                <a:r>
                  <a:rPr lang="en-GB" altLang="zh-CN" dirty="0">
                    <a:ea typeface="宋体" pitchFamily="2" charset="-122"/>
                  </a:rPr>
                  <a:t>(Demand Bound Function can be used as necessary and sufficient condition (not covered))</a:t>
                </a:r>
              </a:p>
              <a:p>
                <a:pPr lvl="1"/>
                <a:r>
                  <a:rPr lang="en-GB" altLang="zh-CN" dirty="0">
                    <a:ea typeface="宋体" pitchFamily="2" charset="-122"/>
                  </a:rPr>
                  <a:t>Consider a taskset with two tasks both with </a:t>
                </a:r>
                <a14:m>
                  <m:oMath xmlns:m="http://schemas.openxmlformats.org/officeDocument/2006/math">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𝐶</m:t>
                        </m:r>
                      </m:e>
                      <m:sub>
                        <m:r>
                          <a:rPr lang="en-GB" altLang="zh-CN"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sSub>
                      <m:sSubPr>
                        <m:ctrlPr>
                          <a:rPr lang="en-GB" altLang="zh-CN" i="1" dirty="0">
                            <a:latin typeface="Cambria Math" panose="02040503050406030204" pitchFamily="18" charset="0"/>
                            <a:ea typeface="宋体" pitchFamily="2" charset="-122"/>
                          </a:rPr>
                        </m:ctrlPr>
                      </m:sSubPr>
                      <m:e>
                        <m:r>
                          <a:rPr lang="en-GB" altLang="zh-CN" i="1" dirty="0">
                            <a:latin typeface="Cambria Math" panose="02040503050406030204" pitchFamily="18" charset="0"/>
                            <a:ea typeface="宋体" pitchFamily="2" charset="-122"/>
                          </a:rPr>
                          <m:t>𝑇</m:t>
                        </m:r>
                      </m:e>
                      <m:sub>
                        <m:r>
                          <a:rPr lang="en-GB" altLang="zh-CN" i="1" dirty="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 </m:t>
                    </m:r>
                    <m:sSub>
                      <m:sSubPr>
                        <m:ctrlPr>
                          <a:rPr lang="en-GB" altLang="zh-CN" b="0" i="1" dirty="0" smtClean="0">
                            <a:latin typeface="Cambria Math" panose="02040503050406030204" pitchFamily="18" charset="0"/>
                            <a:ea typeface="宋体" pitchFamily="2" charset="-122"/>
                          </a:rPr>
                        </m:ctrlPr>
                      </m:sSubPr>
                      <m:e>
                        <m:r>
                          <a:rPr lang="en-GB" altLang="zh-CN" b="0" i="1" dirty="0" smtClean="0">
                            <a:latin typeface="Cambria Math" panose="02040503050406030204" pitchFamily="18" charset="0"/>
                            <a:ea typeface="宋体" pitchFamily="2" charset="-122"/>
                          </a:rPr>
                          <m:t>𝐷</m:t>
                        </m:r>
                      </m:e>
                      <m:sub>
                        <m:r>
                          <a:rPr lang="en-GB" altLang="zh-CN" b="0" i="1" dirty="0" smtClean="0">
                            <a:latin typeface="Cambria Math" panose="02040503050406030204" pitchFamily="18" charset="0"/>
                            <a:ea typeface="宋体" pitchFamily="2" charset="-122"/>
                          </a:rPr>
                          <m:t>𝑖</m:t>
                        </m:r>
                      </m:sub>
                    </m:sSub>
                    <m:r>
                      <a:rPr lang="en-GB" altLang="zh-CN" b="0" i="1" dirty="0" smtClean="0">
                        <a:latin typeface="Cambria Math" panose="02040503050406030204" pitchFamily="18" charset="0"/>
                        <a:ea typeface="宋体" pitchFamily="2" charset="-122"/>
                      </a:rPr>
                      <m:t>)</m:t>
                    </m:r>
                    <m:r>
                      <a:rPr lang="en-GB" altLang="zh-CN" i="1" dirty="0" smtClean="0">
                        <a:latin typeface="Cambria Math" panose="02040503050406030204" pitchFamily="18" charset="0"/>
                        <a:ea typeface="宋体" pitchFamily="2" charset="-122"/>
                      </a:rPr>
                      <m:t>=</m:t>
                    </m:r>
                    <m:r>
                      <a:rPr lang="en-GB" altLang="zh-CN" b="0" i="1" dirty="0" smtClean="0">
                        <a:latin typeface="Cambria Math" panose="02040503050406030204" pitchFamily="18" charset="0"/>
                        <a:ea typeface="宋体" pitchFamily="2" charset="-122"/>
                      </a:rPr>
                      <m:t>(1, 2, 1)</m:t>
                    </m:r>
                  </m:oMath>
                </a14:m>
                <a:r>
                  <a:rPr lang="en-GB" altLang="zh-CN" dirty="0">
                    <a:ea typeface="宋体" pitchFamily="2" charset="-122"/>
                  </a:rPr>
                  <a:t>. It is obviously </a:t>
                </a:r>
                <a:r>
                  <a:rPr lang="en-GB" altLang="zh-CN" dirty="0" err="1">
                    <a:ea typeface="宋体" pitchFamily="2" charset="-122"/>
                  </a:rPr>
                  <a:t>unschedulable</a:t>
                </a:r>
                <a:r>
                  <a:rPr lang="en-GB" altLang="zh-CN" dirty="0">
                    <a:ea typeface="宋体" pitchFamily="2" charset="-122"/>
                  </a:rPr>
                  <a:t> under any scheduling algo. System utilization is </a:t>
                </a:r>
                <a14:m>
                  <m:oMath xmlns:m="http://schemas.openxmlformats.org/officeDocument/2006/math">
                    <m:r>
                      <a:rPr lang="en-GB" altLang="zh-CN" b="0" i="1" smtClean="0">
                        <a:latin typeface="Cambria Math" panose="02040503050406030204" pitchFamily="18" charset="0"/>
                        <a:ea typeface="宋体" pitchFamily="2" charset="-122"/>
                      </a:rPr>
                      <m:t>𝑈</m:t>
                    </m:r>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m:t>
                    </m:r>
                    <m:f>
                      <m:fPr>
                        <m:ctrlPr>
                          <a:rPr lang="en-GB" altLang="zh-CN" b="0" i="1" smtClean="0">
                            <a:latin typeface="Cambria Math" panose="02040503050406030204" pitchFamily="18" charset="0"/>
                            <a:ea typeface="宋体" pitchFamily="2" charset="-122"/>
                          </a:rPr>
                        </m:ctrlPr>
                      </m:fPr>
                      <m:num>
                        <m:r>
                          <a:rPr lang="en-GB" altLang="zh-CN" b="0" i="1" smtClean="0">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2</m:t>
                        </m:r>
                      </m:den>
                    </m:f>
                    <m:r>
                      <a:rPr lang="en-GB" altLang="zh-CN" b="0" i="1" smtClean="0">
                        <a:latin typeface="Cambria Math" panose="02040503050406030204" pitchFamily="18" charset="0"/>
                        <a:ea typeface="宋体" pitchFamily="2" charset="-122"/>
                      </a:rPr>
                      <m:t>=1</m:t>
                    </m:r>
                  </m:oMath>
                </a14:m>
                <a:r>
                  <a:rPr lang="en-GB" altLang="zh-CN" dirty="0">
                    <a:ea typeface="宋体" pitchFamily="2" charset="-122"/>
                  </a:rPr>
                  <a:t>; System density </a:t>
                </a:r>
                <a14:m>
                  <m:oMath xmlns:m="http://schemas.openxmlformats.org/officeDocument/2006/math">
                    <m:r>
                      <m:rPr>
                        <m:sty m:val="p"/>
                      </m:rPr>
                      <a:rPr lang="en-GB" altLang="zh-CN" b="0" i="0" smtClean="0">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f>
                      <m:fPr>
                        <m:ctrlPr>
                          <a:rPr lang="en-GB" altLang="zh-CN" i="1">
                            <a:latin typeface="Cambria Math" panose="02040503050406030204" pitchFamily="18" charset="0"/>
                            <a:ea typeface="宋体" pitchFamily="2" charset="-122"/>
                          </a:rPr>
                        </m:ctrlPr>
                      </m:fPr>
                      <m:num>
                        <m:r>
                          <a:rPr lang="en-GB" altLang="zh-CN" i="1">
                            <a:latin typeface="Cambria Math" panose="02040503050406030204" pitchFamily="18" charset="0"/>
                            <a:ea typeface="宋体" pitchFamily="2" charset="-122"/>
                          </a:rPr>
                          <m:t>1</m:t>
                        </m:r>
                      </m:num>
                      <m:den>
                        <m:r>
                          <a:rPr lang="en-GB" altLang="zh-CN" b="0" i="1" smtClean="0">
                            <a:latin typeface="Cambria Math" panose="02040503050406030204" pitchFamily="18" charset="0"/>
                            <a:ea typeface="宋体" pitchFamily="2" charset="-122"/>
                          </a:rPr>
                          <m:t>1</m:t>
                        </m:r>
                      </m:den>
                    </m:f>
                    <m:r>
                      <a:rPr lang="en-GB" altLang="zh-CN" i="1">
                        <a:latin typeface="Cambria Math" panose="02040503050406030204" pitchFamily="18" charset="0"/>
                        <a:ea typeface="宋体" pitchFamily="2" charset="-122"/>
                      </a:rPr>
                      <m:t>=</m:t>
                    </m:r>
                    <m:r>
                      <a:rPr lang="en-GB" altLang="zh-CN" b="0" i="1" smtClean="0">
                        <a:latin typeface="Cambria Math" panose="02040503050406030204" pitchFamily="18" charset="0"/>
                        <a:ea typeface="宋体" pitchFamily="2" charset="-122"/>
                      </a:rPr>
                      <m:t>2</m:t>
                    </m:r>
                  </m:oMath>
                </a14:m>
                <a:r>
                  <a:rPr lang="en-GB" altLang="zh-CN" dirty="0">
                    <a:ea typeface="宋体" pitchFamily="2" charset="-122"/>
                  </a:rPr>
                  <a:t>. But we cannot determine </a:t>
                </a:r>
                <a:r>
                  <a:rPr lang="en-GB" altLang="zh-CN" dirty="0" err="1">
                    <a:ea typeface="宋体" pitchFamily="2" charset="-122"/>
                  </a:rPr>
                  <a:t>schedulabiity</a:t>
                </a:r>
                <a:r>
                  <a:rPr lang="en-GB" altLang="zh-CN" dirty="0">
                    <a:ea typeface="宋体" pitchFamily="2" charset="-122"/>
                  </a:rPr>
                  <a:t> based on </a:t>
                </a:r>
                <a14:m>
                  <m:oMath xmlns:m="http://schemas.openxmlformats.org/officeDocument/2006/math">
                    <m:r>
                      <m:rPr>
                        <m:sty m:val="p"/>
                      </m:rPr>
                      <a:rPr lang="en-GB" altLang="zh-CN">
                        <a:latin typeface="Cambria Math" panose="02040503050406030204" pitchFamily="18" charset="0"/>
                        <a:ea typeface="宋体" pitchFamily="2" charset="-122"/>
                      </a:rPr>
                      <m:t>Δ</m:t>
                    </m:r>
                    <m:r>
                      <a:rPr lang="en-GB" altLang="zh-CN" i="1">
                        <a:latin typeface="Cambria Math" panose="02040503050406030204" pitchFamily="18" charset="0"/>
                        <a:ea typeface="宋体" pitchFamily="2" charset="-122"/>
                      </a:rPr>
                      <m:t> </m:t>
                    </m:r>
                    <m:r>
                      <a:rPr lang="en-GB" altLang="zh-CN" b="0" i="1" smtClean="0">
                        <a:latin typeface="Cambria Math" panose="02040503050406030204" pitchFamily="18" charset="0"/>
                        <a:ea typeface="宋体" pitchFamily="2" charset="-122"/>
                      </a:rPr>
                      <m:t>&gt;1</m:t>
                    </m:r>
                  </m:oMath>
                </a14:m>
                <a:r>
                  <a:rPr lang="en-GB" altLang="zh-CN" dirty="0">
                    <a:ea typeface="宋体" pitchFamily="2" charset="-122"/>
                  </a:rPr>
                  <a:t>.</a:t>
                </a:r>
              </a:p>
              <a:p>
                <a:pPr lvl="1"/>
                <a:r>
                  <a:rPr lang="en-GB" dirty="0"/>
                  <a:t>Consider a taskset </a:t>
                </a:r>
                <a:r>
                  <a:rPr lang="en-GB" altLang="zh-CN" dirty="0">
                    <a:ea typeface="宋体" pitchFamily="2" charset="-122"/>
                  </a:rPr>
                  <a:t>with two tasks</a:t>
                </a:r>
                <a:r>
                  <a:rPr lang="en-GB" dirty="0"/>
                  <a:t> </a:t>
                </a:r>
                <a14:m>
                  <m:oMath xmlns:m="http://schemas.openxmlformats.org/officeDocument/2006/math">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1</m:t>
                        </m:r>
                      </m:sub>
                    </m:sSub>
                    <m:r>
                      <a:rPr lang="en-GB" i="1" dirty="0" smtClean="0">
                        <a:latin typeface="Cambria Math" panose="02040503050406030204" pitchFamily="18" charset="0"/>
                      </a:rPr>
                      <m:t>=</m:t>
                    </m:r>
                    <m:d>
                      <m:dPr>
                        <m:ctrlPr>
                          <a:rPr lang="en-GB" i="1" dirty="0" smtClean="0">
                            <a:latin typeface="Cambria Math" panose="02040503050406030204" pitchFamily="18" charset="0"/>
                          </a:rPr>
                        </m:ctrlPr>
                      </m:dPr>
                      <m:e>
                        <m:r>
                          <a:rPr lang="en-GB" i="1" dirty="0" smtClean="0">
                            <a:latin typeface="Cambria Math" panose="02040503050406030204" pitchFamily="18" charset="0"/>
                          </a:rPr>
                          <m:t>0.6, 2, 1</m:t>
                        </m:r>
                      </m:e>
                    </m:d>
                    <m:r>
                      <a:rPr lang="en-GB" b="0" i="1" dirty="0" smtClean="0">
                        <a:latin typeface="Cambria Math" panose="02040503050406030204" pitchFamily="18" charset="0"/>
                      </a:rPr>
                      <m:t>, </m:t>
                    </m:r>
                    <m:sSub>
                      <m:sSubPr>
                        <m:ctrlPr>
                          <a:rPr lang="en-GB" b="0" i="1" dirty="0" smtClean="0">
                            <a:latin typeface="Cambria Math" panose="02040503050406030204" pitchFamily="18" charset="0"/>
                          </a:rPr>
                        </m:ctrlPr>
                      </m:sSubPr>
                      <m:e>
                        <m:r>
                          <a:rPr lang="en-GB" i="1" dirty="0" smtClean="0">
                            <a:latin typeface="Cambria Math" panose="02040503050406030204" pitchFamily="18" charset="0"/>
                          </a:rPr>
                          <m:t>𝜏</m:t>
                        </m:r>
                      </m:e>
                      <m:sub>
                        <m:r>
                          <a:rPr lang="en-GB" i="1" dirty="0" smtClean="0">
                            <a:latin typeface="Cambria Math" panose="02040503050406030204" pitchFamily="18" charset="0"/>
                          </a:rPr>
                          <m:t>2</m:t>
                        </m:r>
                      </m:sub>
                    </m:sSub>
                    <m:r>
                      <a:rPr lang="en-GB" i="1" dirty="0" smtClean="0">
                        <a:latin typeface="Cambria Math" panose="02040503050406030204" pitchFamily="18" charset="0"/>
                      </a:rPr>
                      <m:t>=(2.3, 5, 5)</m:t>
                    </m:r>
                  </m:oMath>
                </a14:m>
                <a:r>
                  <a:rPr lang="en-GB" dirty="0"/>
                  <a:t>. </a:t>
                </a:r>
                <a14:m>
                  <m:oMath xmlns:m="http://schemas.openxmlformats.org/officeDocument/2006/math">
                    <m:r>
                      <a:rPr lang="en-GB" i="1" dirty="0" smtClean="0">
                        <a:latin typeface="Cambria Math" panose="02040503050406030204" pitchFamily="18" charset="0"/>
                      </a:rPr>
                      <m:t>∆ =</m:t>
                    </m:r>
                    <m:f>
                      <m:fPr>
                        <m:ctrlPr>
                          <a:rPr lang="en-GB" i="1" dirty="0" smtClean="0">
                            <a:latin typeface="Cambria Math" panose="02040503050406030204" pitchFamily="18" charset="0"/>
                          </a:rPr>
                        </m:ctrlPr>
                      </m:fPr>
                      <m:num>
                        <m:r>
                          <a:rPr lang="en-GB" i="1" dirty="0" smtClean="0">
                            <a:latin typeface="Cambria Math" panose="02040503050406030204" pitchFamily="18" charset="0"/>
                          </a:rPr>
                          <m:t>0.6</m:t>
                        </m:r>
                      </m:num>
                      <m:den>
                        <m:r>
                          <a:rPr lang="en-GB" i="1" dirty="0" smtClean="0">
                            <a:latin typeface="Cambria Math" panose="02040503050406030204" pitchFamily="18" charset="0"/>
                          </a:rPr>
                          <m:t>1</m:t>
                        </m:r>
                      </m:den>
                    </m:f>
                    <m:r>
                      <a:rPr lang="en-GB" i="1" dirty="0" smtClean="0">
                        <a:latin typeface="Cambria Math" panose="02040503050406030204" pitchFamily="18" charset="0"/>
                      </a:rPr>
                      <m:t>+</m:t>
                    </m:r>
                    <m:f>
                      <m:fPr>
                        <m:ctrlPr>
                          <a:rPr lang="en-GB" i="1" dirty="0" smtClean="0">
                            <a:latin typeface="Cambria Math" panose="02040503050406030204" pitchFamily="18" charset="0"/>
                          </a:rPr>
                        </m:ctrlPr>
                      </m:fPr>
                      <m:num>
                        <m:r>
                          <a:rPr lang="en-GB" i="1" dirty="0" smtClean="0">
                            <a:latin typeface="Cambria Math" panose="02040503050406030204" pitchFamily="18" charset="0"/>
                          </a:rPr>
                          <m:t>2.3</m:t>
                        </m:r>
                      </m:num>
                      <m:den>
                        <m:r>
                          <a:rPr lang="en-GB" i="1" dirty="0" smtClean="0">
                            <a:latin typeface="Cambria Math" panose="02040503050406030204" pitchFamily="18" charset="0"/>
                          </a:rPr>
                          <m:t>5</m:t>
                        </m:r>
                      </m:den>
                    </m:f>
                    <m:r>
                      <a:rPr lang="en-GB" i="1" dirty="0" smtClean="0">
                        <a:latin typeface="Cambria Math" panose="02040503050406030204" pitchFamily="18" charset="0"/>
                      </a:rPr>
                      <m:t>= 1.06</m:t>
                    </m:r>
                  </m:oMath>
                </a14:m>
                <a:r>
                  <a:rPr lang="en-GB" dirty="0"/>
                  <a:t>. Yet the taskset is schedulable under EDF:</a:t>
                </a:r>
                <a:endParaRPr lang="en-GB" altLang="zh-CN" dirty="0">
                  <a:ea typeface="宋体" pitchFamily="2" charset="-122"/>
                </a:endParaRPr>
              </a:p>
              <a:p>
                <a:endParaRPr lang="en-SE" dirty="0"/>
              </a:p>
            </p:txBody>
          </p:sp>
        </mc:Choice>
        <mc:Fallback xmlns="">
          <p:sp>
            <p:nvSpPr>
              <p:cNvPr id="3" name="Content Placeholder 2">
                <a:extLst>
                  <a:ext uri="{FF2B5EF4-FFF2-40B4-BE49-F238E27FC236}">
                    <a16:creationId xmlns:a16="http://schemas.microsoft.com/office/drawing/2014/main" id="{51DB51BE-4675-756C-80BC-A33F2BB20511}"/>
                  </a:ext>
                </a:extLst>
              </p:cNvPr>
              <p:cNvSpPr>
                <a:spLocks noGrp="1" noRot="1" noChangeAspect="1" noMove="1" noResize="1" noEditPoints="1" noAdjustHandles="1" noChangeArrowheads="1" noChangeShapeType="1" noTextEdit="1"/>
              </p:cNvSpPr>
              <p:nvPr>
                <p:ph idx="1"/>
              </p:nvPr>
            </p:nvSpPr>
            <p:spPr>
              <a:xfrm>
                <a:off x="812800" y="876299"/>
                <a:ext cx="10566400" cy="3804463"/>
              </a:xfrm>
              <a:blipFill>
                <a:blip r:embed="rId3"/>
                <a:stretch>
                  <a:fillRect l="-865" t="-4006" r="-1096"/>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EC602393-B838-F7D8-84FE-F2DE34E34F83}"/>
              </a:ext>
            </a:extLst>
          </p:cNvPr>
          <p:cNvPicPr>
            <a:picLocks noChangeAspect="1"/>
          </p:cNvPicPr>
          <p:nvPr/>
        </p:nvPicPr>
        <p:blipFill>
          <a:blip r:embed="rId4"/>
          <a:stretch>
            <a:fillRect/>
          </a:stretch>
        </p:blipFill>
        <p:spPr>
          <a:xfrm>
            <a:off x="2133600" y="4680763"/>
            <a:ext cx="8240275" cy="2019582"/>
          </a:xfrm>
          <a:prstGeom prst="rect">
            <a:avLst/>
          </a:prstGeom>
        </p:spPr>
      </p:pic>
      <p:sp>
        <p:nvSpPr>
          <p:cNvPr id="4" name="TextBox 3">
            <a:extLst>
              <a:ext uri="{FF2B5EF4-FFF2-40B4-BE49-F238E27FC236}">
                <a16:creationId xmlns:a16="http://schemas.microsoft.com/office/drawing/2014/main" id="{29576C57-B7FA-DA0E-A2DF-15C2C143DFD7}"/>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5621027"/>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72E170-C061-82EE-23DE-CCD32EFB7997}"/>
              </a:ext>
            </a:extLst>
          </p:cNvPr>
          <p:cNvSpPr>
            <a:spLocks noGrp="1"/>
          </p:cNvSpPr>
          <p:nvPr>
            <p:ph type="title"/>
          </p:nvPr>
        </p:nvSpPr>
        <p:spPr/>
        <p:txBody>
          <a:bodyPr/>
          <a:lstStyle/>
          <a:p>
            <a:r>
              <a:rPr lang="en-US" dirty="0"/>
              <a:t>Summary of </a:t>
            </a:r>
            <a:r>
              <a:rPr lang="en-US" dirty="0" err="1"/>
              <a:t>Schedulability</a:t>
            </a:r>
            <a:r>
              <a:rPr lang="en-US" dirty="0"/>
              <a:t> Analysis Algorithms</a:t>
            </a:r>
            <a:endParaRPr lang="en-SE" dirty="0"/>
          </a:p>
        </p:txBody>
      </p:sp>
      <mc:AlternateContent xmlns:mc="http://schemas.openxmlformats.org/markup-compatibility/2006" xmlns:a14="http://schemas.microsoft.com/office/drawing/2010/main">
        <mc:Choice Requires="a14">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Deadline Monotonic (DM)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constrained deadline taskset (D</a:t>
                          </a:r>
                          <a14:m>
                            <m:oMath xmlns:m="http://schemas.openxmlformats.org/officeDocument/2006/math">
                              <m:r>
                                <a:rPr lang="en-GB" b="1" smtClean="0">
                                  <a:latin typeface="Cambria Math" panose="02040503050406030204" pitchFamily="18" charset="0"/>
                                </a:rPr>
                                <m:t>≤</m:t>
                              </m:r>
                            </m:oMath>
                          </a14:m>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m:t>
                              </m:r>
                              <m:r>
                                <a:rPr lang="en-GB" b="0" i="1" smtClean="0">
                                  <a:latin typeface="Cambria Math" panose="02040503050406030204" pitchFamily="18" charset="0"/>
                                </a:rPr>
                                <m:t>𝑁</m:t>
                              </m:r>
                              <m:r>
                                <a:rPr lang="en-GB" b="0" i="1" smtClean="0">
                                  <a:latin typeface="Cambria Math" panose="02040503050406030204" pitchFamily="18" charset="0"/>
                                </a:rPr>
                                <m:t>(</m:t>
                              </m:r>
                              <m:sSup>
                                <m:sSupPr>
                                  <m:ctrlPr>
                                    <a:rPr lang="en-GB" b="0" i="1" smtClean="0">
                                      <a:latin typeface="Cambria Math" panose="02040503050406030204" pitchFamily="18" charset="0"/>
                                    </a:rPr>
                                  </m:ctrlPr>
                                </m:sSupPr>
                                <m:e>
                                  <m:r>
                                    <a:rPr lang="en-GB" b="0" i="1" smtClean="0">
                                      <a:latin typeface="Cambria Math" panose="02040503050406030204" pitchFamily="18" charset="0"/>
                                    </a:rPr>
                                    <m:t>2</m:t>
                                  </m:r>
                                </m:e>
                                <m:sup>
                                  <m:r>
                                    <a:rPr lang="en-GB" b="0" i="1" smtClean="0">
                                      <a:latin typeface="Cambria Math" panose="02040503050406030204" pitchFamily="18" charset="0"/>
                                    </a:rPr>
                                    <m:t>1/</m:t>
                                  </m:r>
                                  <m:r>
                                    <a:rPr lang="en-GB" b="0" i="1" smtClean="0">
                                      <a:latin typeface="Cambria Math" panose="02040503050406030204" pitchFamily="18" charset="0"/>
                                    </a:rPr>
                                    <m:t>𝑁</m:t>
                                  </m:r>
                                </m:sup>
                              </m:sSup>
                              <m:r>
                                <a:rPr lang="en-GB" b="0" i="1" smtClean="0">
                                  <a:latin typeface="Cambria Math" panose="02040503050406030204" pitchFamily="18" charset="0"/>
                                </a:rPr>
                                <m:t>−1)</m:t>
                              </m:r>
                            </m:oMath>
                          </a14:m>
                          <a:r>
                            <a:rPr lang="en-GB" dirty="0">
                              <a:latin typeface="Gill Sans Light" panose="020B0302020104020203"/>
                            </a:rPr>
                            <a:t> (sufficient condition) or</a:t>
                          </a:r>
                        </a:p>
                        <a:p>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r>
                            <a:rPr lang="en-GB" dirty="0">
                              <a:latin typeface="Gill Sans Light" panose="020B0302020104020203"/>
                            </a:rPr>
                            <a:t>RTA</a:t>
                          </a: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Response Time Analysis (RTA) (necessary and sufficient)</a:t>
                          </a:r>
                        </a:p>
                        <a:p>
                          <a:pPr/>
                          <a14:m>
                            <m:oMathPara xmlns:m="http://schemas.openxmlformats.org/officeDocument/2006/math">
                              <m:oMathParaPr>
                                <m:jc m:val="centerGroup"/>
                              </m:oMathParaPr>
                              <m:oMath xmlns:m="http://schemas.openxmlformats.org/officeDocument/2006/math">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𝑖</m:t>
                                    </m:r>
                                  </m:sub>
                                </m:sSub>
                                <m:r>
                                  <a:rPr lang="en-GB" altLang="zh-CN" sz="1800" b="0" i="1" smtClean="0">
                                    <a:latin typeface="Cambria Math" panose="02040503050406030204" pitchFamily="18" charset="0"/>
                                    <a:ea typeface="宋体" pitchFamily="2" charset="-122"/>
                                  </a:rPr>
                                  <m:t>+</m:t>
                                </m:r>
                                <m:nary>
                                  <m:naryPr>
                                    <m:chr m:val="∑"/>
                                    <m:supHide m:val="on"/>
                                    <m:ctrlPr>
                                      <a:rPr lang="en-GB" altLang="zh-CN" sz="1800" b="0" i="1" smtClean="0">
                                        <a:latin typeface="Cambria Math" panose="02040503050406030204" pitchFamily="18" charset="0"/>
                                        <a:ea typeface="宋体" pitchFamily="2" charset="-122"/>
                                      </a:rPr>
                                    </m:ctrlPr>
                                  </m:naryPr>
                                  <m:sub>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𝑗</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h𝑝</m:t>
                                    </m:r>
                                    <m:r>
                                      <a:rPr lang="en-GB" altLang="zh-CN" sz="1800" b="0" i="1">
                                        <a:latin typeface="Cambria Math" panose="02040503050406030204" pitchFamily="18" charset="0"/>
                                        <a:ea typeface="宋体" pitchFamily="2" charset="-122"/>
                                      </a:rPr>
                                      <m:t>(</m:t>
                                    </m:r>
                                    <m:r>
                                      <a:rPr lang="en-GB" altLang="zh-CN" sz="1800" b="0" i="1">
                                        <a:latin typeface="Cambria Math" panose="02040503050406030204" pitchFamily="18" charset="0"/>
                                        <a:ea typeface="宋体" pitchFamily="2" charset="-122"/>
                                      </a:rPr>
                                      <m:t>𝑖</m:t>
                                    </m:r>
                                    <m:r>
                                      <a:rPr lang="en-GB" altLang="zh-CN" sz="1800" b="0" i="1">
                                        <a:latin typeface="Cambria Math" panose="02040503050406030204" pitchFamily="18" charset="0"/>
                                        <a:ea typeface="宋体" pitchFamily="2" charset="-122"/>
                                      </a:rPr>
                                      <m:t>)</m:t>
                                    </m:r>
                                  </m:sub>
                                  <m:sup/>
                                  <m:e>
                                    <m:d>
                                      <m:dPr>
                                        <m:begChr m:val="⌈"/>
                                        <m:endChr m:val="⌉"/>
                                        <m:ctrlPr>
                                          <a:rPr lang="en-GB" altLang="zh-CN" sz="1800" b="0" i="1" smtClean="0">
                                            <a:latin typeface="Cambria Math" panose="02040503050406030204" pitchFamily="18" charset="0"/>
                                            <a:ea typeface="宋体" pitchFamily="2" charset="-122"/>
                                          </a:rPr>
                                        </m:ctrlPr>
                                      </m:dPr>
                                      <m:e>
                                        <m:f>
                                          <m:fPr>
                                            <m:ctrlPr>
                                              <a:rPr lang="en-GB" altLang="zh-CN" sz="1800" b="0" i="1" smtClean="0">
                                                <a:latin typeface="Cambria Math" panose="02040503050406030204" pitchFamily="18" charset="0"/>
                                                <a:ea typeface="宋体" pitchFamily="2" charset="-122"/>
                                              </a:rPr>
                                            </m:ctrlPr>
                                          </m:fPr>
                                          <m:num>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𝑅</m:t>
                                                </m:r>
                                              </m:e>
                                              <m:sub>
                                                <m:r>
                                                  <a:rPr lang="en-GB" altLang="zh-CN" sz="1800" b="0" i="1" smtClean="0">
                                                    <a:latin typeface="Cambria Math" panose="02040503050406030204" pitchFamily="18" charset="0"/>
                                                    <a:ea typeface="宋体" pitchFamily="2" charset="-122"/>
                                                  </a:rPr>
                                                  <m:t>𝑖</m:t>
                                                </m:r>
                                              </m:sub>
                                            </m:sSub>
                                          </m:num>
                                          <m:den>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𝑇</m:t>
                                                </m:r>
                                              </m:e>
                                              <m:sub>
                                                <m:r>
                                                  <a:rPr lang="en-GB" altLang="zh-CN" sz="1800" b="0" i="1" smtClean="0">
                                                    <a:latin typeface="Cambria Math" panose="02040503050406030204" pitchFamily="18" charset="0"/>
                                                    <a:ea typeface="宋体" pitchFamily="2" charset="-122"/>
                                                  </a:rPr>
                                                  <m:t>𝑗</m:t>
                                                </m:r>
                                              </m:sub>
                                            </m:sSub>
                                          </m:den>
                                        </m:f>
                                      </m:e>
                                    </m:d>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𝐶</m:t>
                                        </m:r>
                                      </m:e>
                                      <m:sub>
                                        <m:r>
                                          <a:rPr lang="en-GB" altLang="zh-CN" sz="1800" b="0" i="1" smtClean="0">
                                            <a:latin typeface="Cambria Math" panose="02040503050406030204" pitchFamily="18" charset="0"/>
                                            <a:ea typeface="宋体" pitchFamily="2" charset="-122"/>
                                          </a:rPr>
                                          <m:t>𝑗</m:t>
                                        </m:r>
                                      </m:sub>
                                    </m:sSub>
                                  </m:e>
                                </m:nary>
                                <m:r>
                                  <a:rPr lang="en-GB" altLang="zh-CN" sz="1800" b="0" i="1" smtClean="0">
                                    <a:latin typeface="Cambria Math" panose="02040503050406030204" pitchFamily="18" charset="0"/>
                                    <a:ea typeface="宋体" pitchFamily="2" charset="-122"/>
                                  </a:rPr>
                                  <m:t>≤</m:t>
                                </m:r>
                                <m:sSub>
                                  <m:sSubPr>
                                    <m:ctrlPr>
                                      <a:rPr lang="en-GB" altLang="zh-CN" sz="1800" b="0" i="1" smtClean="0">
                                        <a:latin typeface="Cambria Math" panose="02040503050406030204" pitchFamily="18" charset="0"/>
                                        <a:ea typeface="宋体" pitchFamily="2" charset="-122"/>
                                      </a:rPr>
                                    </m:ctrlPr>
                                  </m:sSubPr>
                                  <m:e>
                                    <m:r>
                                      <a:rPr lang="en-GB" altLang="zh-CN" sz="1800" b="0" i="1" smtClean="0">
                                        <a:latin typeface="Cambria Math" panose="02040503050406030204" pitchFamily="18" charset="0"/>
                                        <a:ea typeface="宋体" pitchFamily="2" charset="-122"/>
                                      </a:rPr>
                                      <m:t>𝐷</m:t>
                                    </m:r>
                                  </m:e>
                                  <m:sub>
                                    <m:r>
                                      <a:rPr lang="en-GB" altLang="zh-CN" sz="1800" b="0" i="1" smtClean="0">
                                        <a:latin typeface="Cambria Math" panose="02040503050406030204" pitchFamily="18" charset="0"/>
                                        <a:ea typeface="宋体" pitchFamily="2" charset="-122"/>
                                      </a:rPr>
                                      <m:t>𝑖</m:t>
                                    </m:r>
                                  </m:sub>
                                </m:sSub>
                              </m:oMath>
                            </m:oMathPara>
                          </a14:m>
                          <a:endParaRPr lang="en-SE" dirty="0">
                            <a:latin typeface="Gill Sans Light" panose="020B0302020104020203"/>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latin typeface="Gill Sans Light" panose="020B0302020104020203"/>
                            </a:rPr>
                            <a:t>Utilization Bound (UB) test </a:t>
                          </a:r>
                          <a14:m>
                            <m:oMath xmlns:m="http://schemas.openxmlformats.org/officeDocument/2006/math">
                              <m:r>
                                <a:rPr lang="en-GB" b="0" i="1" smtClean="0">
                                  <a:latin typeface="Cambria Math" panose="02040503050406030204" pitchFamily="18" charset="0"/>
                                </a:rPr>
                                <m:t>𝑈</m:t>
                              </m:r>
                              <m:r>
                                <a:rPr lang="en-GB" b="0" i="1" smtClean="0">
                                  <a:latin typeface="Cambria Math" panose="02040503050406030204" pitchFamily="18" charset="0"/>
                                </a:rPr>
                                <m:t>=</m:t>
                              </m:r>
                              <m:nary>
                                <m:naryPr>
                                  <m:chr m:val="∑"/>
                                  <m:ctrlPr>
                                    <a:rPr lang="en-GB" b="0" i="1" smtClean="0">
                                      <a:latin typeface="Cambria Math" panose="02040503050406030204" pitchFamily="18" charset="0"/>
                                    </a:rPr>
                                  </m:ctrlPr>
                                </m:naryPr>
                                <m:sub>
                                  <m:r>
                                    <m:rPr>
                                      <m:brk m:alnAt="23"/>
                                    </m:rPr>
                                    <a:rPr lang="en-GB" b="0" i="1" smtClean="0">
                                      <a:latin typeface="Cambria Math" panose="02040503050406030204" pitchFamily="18" charset="0"/>
                                    </a:rPr>
                                    <m:t>𝑖</m:t>
                                  </m:r>
                                  <m:r>
                                    <a:rPr lang="en-GB" b="0" i="1" smtClean="0">
                                      <a:latin typeface="Cambria Math" panose="02040503050406030204" pitchFamily="18" charset="0"/>
                                    </a:rPr>
                                    <m:t>=1</m:t>
                                  </m:r>
                                </m:sub>
                                <m:sup>
                                  <m:r>
                                    <a:rPr lang="en-GB" b="0" i="1" smtClean="0">
                                      <a:latin typeface="Cambria Math" panose="02040503050406030204" pitchFamily="18" charset="0"/>
                                    </a:rPr>
                                    <m:t>𝑁</m:t>
                                  </m:r>
                                </m:sup>
                                <m:e>
                                  <m:f>
                                    <m:fPr>
                                      <m:ctrlPr>
                                        <a:rPr lang="en-GB" b="0" i="1" smtClean="0">
                                          <a:latin typeface="Cambria Math" panose="02040503050406030204" pitchFamily="18" charset="0"/>
                                        </a:rPr>
                                      </m:ctrlPr>
                                    </m:fPr>
                                    <m:num>
                                      <m:sSub>
                                        <m:sSubPr>
                                          <m:ctrlPr>
                                            <a:rPr lang="en-GB" b="0" i="1" smtClean="0">
                                              <a:latin typeface="Cambria Math" panose="02040503050406030204" pitchFamily="18" charset="0"/>
                                            </a:rPr>
                                          </m:ctrlPr>
                                        </m:sSubPr>
                                        <m:e>
                                          <m:r>
                                            <a:rPr lang="en-GB" b="0" i="1" smtClean="0">
                                              <a:latin typeface="Cambria Math" panose="02040503050406030204" pitchFamily="18" charset="0"/>
                                            </a:rPr>
                                            <m:t>𝐶</m:t>
                                          </m:r>
                                        </m:e>
                                        <m:sub>
                                          <m:r>
                                            <a:rPr lang="en-GB" b="0" i="1" smtClean="0">
                                              <a:latin typeface="Cambria Math" panose="02040503050406030204" pitchFamily="18" charset="0"/>
                                            </a:rPr>
                                            <m:t>𝑖</m:t>
                                          </m:r>
                                        </m:sub>
                                      </m:sSub>
                                    </m:num>
                                    <m:den>
                                      <m:sSub>
                                        <m:sSubPr>
                                          <m:ctrlPr>
                                            <a:rPr lang="en-GB" b="0" i="1" smtClean="0">
                                              <a:latin typeface="Cambria Math" panose="02040503050406030204" pitchFamily="18" charset="0"/>
                                            </a:rPr>
                                          </m:ctrlPr>
                                        </m:sSubPr>
                                        <m:e>
                                          <m:r>
                                            <a:rPr lang="en-GB" b="0" i="1" smtClean="0">
                                              <a:latin typeface="Cambria Math" panose="02040503050406030204" pitchFamily="18" charset="0"/>
                                            </a:rPr>
                                            <m:t>𝑇</m:t>
                                          </m:r>
                                        </m:e>
                                        <m:sub>
                                          <m:r>
                                            <a:rPr lang="en-GB" b="0" i="1" smtClean="0">
                                              <a:latin typeface="Cambria Math" panose="02040503050406030204" pitchFamily="18" charset="0"/>
                                            </a:rPr>
                                            <m:t>𝑖</m:t>
                                          </m:r>
                                        </m:sub>
                                      </m:sSub>
                                    </m:den>
                                  </m:f>
                                </m:e>
                              </m:nary>
                              <m:r>
                                <a:rPr lang="en-GB" b="0" i="1" smtClean="0">
                                  <a:latin typeface="Cambria Math" panose="02040503050406030204" pitchFamily="18" charset="0"/>
                                </a:rPr>
                                <m:t>≤1</m:t>
                              </m:r>
                            </m:oMath>
                          </a14:m>
                          <a:r>
                            <a:rPr lang="en-GB" dirty="0">
                              <a:latin typeface="Gill Sans Light" panose="020B0302020104020203"/>
                            </a:rPr>
                            <a:t> (necessary and sufficient)</a:t>
                          </a:r>
                        </a:p>
                      </a:txBody>
                      <a:tcPr/>
                    </a:tc>
                    <a:tc>
                      <a:txBody>
                        <a:bodyPr/>
                        <a:lstStyle/>
                        <a:p>
                          <a:r>
                            <a:rPr lang="en-GB" dirty="0">
                              <a:latin typeface="Gill Sans Light" panose="020B0302020104020203"/>
                            </a:rPr>
                            <a:t>Density Bound test</a:t>
                          </a:r>
                        </a:p>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GB" i="1" dirty="0" smtClean="0">
                                  <a:latin typeface="Cambria Math" panose="02040503050406030204" pitchFamily="18" charset="0"/>
                                </a:rPr>
                                <m:t>∆ </m:t>
                              </m:r>
                              <m:r>
                                <a:rPr lang="en-GB" altLang="zh-CN" b="0" i="1" smtClean="0">
                                  <a:latin typeface="Cambria Math" panose="02040503050406030204" pitchFamily="18" charset="0"/>
                                  <a:ea typeface="宋体" pitchFamily="2" charset="-122"/>
                                </a:rPr>
                                <m:t>=</m:t>
                              </m:r>
                              <m:nary>
                                <m:naryPr>
                                  <m:chr m:val="∑"/>
                                  <m:supHide m:val="on"/>
                                  <m:ctrlPr>
                                    <a:rPr lang="en-GB" altLang="zh-CN" b="0" i="1" smtClean="0">
                                      <a:latin typeface="Cambria Math" panose="02040503050406030204" pitchFamily="18" charset="0"/>
                                      <a:ea typeface="宋体" pitchFamily="2" charset="-122"/>
                                    </a:rPr>
                                  </m:ctrlPr>
                                </m:naryPr>
                                <m:sub>
                                  <m:r>
                                    <a:rPr lang="en-GB" altLang="zh-CN" b="0" i="1" smtClean="0">
                                      <a:latin typeface="Cambria Math" panose="02040503050406030204" pitchFamily="18" charset="0"/>
                                      <a:ea typeface="宋体" pitchFamily="2" charset="-122"/>
                                    </a:rPr>
                                    <m:t>𝑖</m:t>
                                  </m:r>
                                </m:sub>
                                <m:sup/>
                                <m:e>
                                  <m:f>
                                    <m:fPr>
                                      <m:ctrlPr>
                                        <a:rPr lang="en-GB" altLang="zh-CN" b="0" i="1" smtClean="0">
                                          <a:latin typeface="Cambria Math" panose="02040503050406030204" pitchFamily="18" charset="0"/>
                                          <a:ea typeface="宋体" pitchFamily="2" charset="-122"/>
                                        </a:rPr>
                                      </m:ctrlPr>
                                    </m:fPr>
                                    <m:num>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𝐶</m:t>
                                          </m:r>
                                        </m:e>
                                        <m:sub>
                                          <m:r>
                                            <a:rPr lang="en-GB" altLang="zh-CN" b="0" i="1" smtClean="0">
                                              <a:latin typeface="Cambria Math" panose="02040503050406030204" pitchFamily="18" charset="0"/>
                                              <a:ea typeface="宋体" pitchFamily="2" charset="-122"/>
                                            </a:rPr>
                                            <m:t>𝑖</m:t>
                                          </m:r>
                                        </m:sub>
                                      </m:sSub>
                                    </m:num>
                                    <m:den>
                                      <m:r>
                                        <m:rPr>
                                          <m:sty m:val="p"/>
                                        </m:rPr>
                                        <a:rPr lang="en-GB" altLang="zh-CN" b="0" i="1" smtClean="0">
                                          <a:latin typeface="Cambria Math" panose="02040503050406030204" pitchFamily="18" charset="0"/>
                                          <a:ea typeface="宋体" pitchFamily="2" charset="-122"/>
                                        </a:rPr>
                                        <m:t>min</m:t>
                                      </m:r>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𝐷</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m:t>
                                      </m:r>
                                      <m:sSub>
                                        <m:sSubPr>
                                          <m:ctrlPr>
                                            <a:rPr lang="en-GB" altLang="zh-CN" b="0" i="1" smtClean="0">
                                              <a:latin typeface="Cambria Math" panose="02040503050406030204" pitchFamily="18" charset="0"/>
                                              <a:ea typeface="宋体" pitchFamily="2" charset="-122"/>
                                            </a:rPr>
                                          </m:ctrlPr>
                                        </m:sSubPr>
                                        <m:e>
                                          <m:r>
                                            <a:rPr lang="en-GB" altLang="zh-CN" b="0" i="1" smtClean="0">
                                              <a:latin typeface="Cambria Math" panose="02040503050406030204" pitchFamily="18" charset="0"/>
                                              <a:ea typeface="宋体" pitchFamily="2" charset="-122"/>
                                            </a:rPr>
                                            <m:t>𝑇</m:t>
                                          </m:r>
                                        </m:e>
                                        <m:sub>
                                          <m:r>
                                            <a:rPr lang="en-GB" altLang="zh-CN" b="0" i="1" smtClean="0">
                                              <a:latin typeface="Cambria Math" panose="02040503050406030204" pitchFamily="18" charset="0"/>
                                              <a:ea typeface="宋体" pitchFamily="2" charset="-122"/>
                                            </a:rPr>
                                            <m:t>𝑖</m:t>
                                          </m:r>
                                        </m:sub>
                                      </m:sSub>
                                      <m:r>
                                        <a:rPr lang="en-GB" altLang="zh-CN" b="0" i="1" smtClean="0">
                                          <a:latin typeface="Cambria Math" panose="02040503050406030204" pitchFamily="18" charset="0"/>
                                          <a:ea typeface="宋体" pitchFamily="2" charset="-122"/>
                                        </a:rPr>
                                        <m:t>) </m:t>
                                      </m:r>
                                    </m:den>
                                  </m:f>
                                </m:e>
                              </m:nary>
                              <m:r>
                                <a:rPr lang="en-GB" altLang="zh-CN" b="0" i="1" smtClean="0">
                                  <a:latin typeface="Cambria Math" panose="02040503050406030204" pitchFamily="18" charset="0"/>
                                  <a:ea typeface="宋体" pitchFamily="2" charset="-122"/>
                                </a:rPr>
                                <m:t>≤1</m:t>
                              </m:r>
                            </m:oMath>
                          </a14:m>
                          <a:r>
                            <a:rPr lang="en-GB" dirty="0">
                              <a:latin typeface="Gill Sans Light" panose="020B0302020104020203"/>
                            </a:rPr>
                            <a:t> (sufficient condition)</a:t>
                          </a:r>
                        </a:p>
                        <a:p>
                          <a:r>
                            <a:rPr lang="en-GB" dirty="0">
                              <a:latin typeface="Gill Sans Light" panose="020B0302020104020203"/>
                            </a:rPr>
                            <a:t>or</a:t>
                          </a:r>
                        </a:p>
                        <a:p>
                          <a:r>
                            <a:rPr lang="en-GB" dirty="0">
                              <a:latin typeface="Gill Sans Light" panose="020B0302020104020203"/>
                            </a:rPr>
                            <a:t>Demand Bound Function (not covered)</a:t>
                          </a:r>
                          <a:endParaRPr lang="en-SE" dirty="0">
                            <a:latin typeface="Gill Sans Light" panose="020B0302020104020203"/>
                          </a:endParaRPr>
                        </a:p>
                      </a:txBody>
                      <a:tcPr/>
                    </a:tc>
                    <a:extLst>
                      <a:ext uri="{0D108BD9-81ED-4DB2-BD59-A6C34878D82A}">
                        <a16:rowId xmlns:a16="http://schemas.microsoft.com/office/drawing/2014/main" val="2512305575"/>
                      </a:ext>
                    </a:extLst>
                  </a:tr>
                </a:tbl>
              </a:graphicData>
            </a:graphic>
          </p:graphicFrame>
        </mc:Choice>
        <mc:Fallback xmlns="">
          <p:graphicFrame>
            <p:nvGraphicFramePr>
              <p:cNvPr id="4" name="Content Placeholder 3">
                <a:extLst>
                  <a:ext uri="{FF2B5EF4-FFF2-40B4-BE49-F238E27FC236}">
                    <a16:creationId xmlns:a16="http://schemas.microsoft.com/office/drawing/2014/main" id="{38C667E3-6ACA-7A0B-67BF-52324BBAC5D1}"/>
                  </a:ext>
                </a:extLst>
              </p:cNvPr>
              <p:cNvGraphicFramePr>
                <a:graphicFrameLocks noGrp="1"/>
              </p:cNvGraphicFramePr>
              <p:nvPr>
                <p:ph idx="1"/>
                <p:extLst>
                  <p:ext uri="{D42A27DB-BD31-4B8C-83A1-F6EECF244321}">
                    <p14:modId xmlns:p14="http://schemas.microsoft.com/office/powerpoint/2010/main" val="259608881"/>
                  </p:ext>
                </p:extLst>
              </p:nvPr>
            </p:nvGraphicFramePr>
            <p:xfrm>
              <a:off x="381000" y="762000"/>
              <a:ext cx="11125202" cy="5899976"/>
            </p:xfrm>
            <a:graphic>
              <a:graphicData uri="http://schemas.openxmlformats.org/drawingml/2006/table">
                <a:tbl>
                  <a:tblPr firstRow="1" bandRow="1">
                    <a:tableStyleId>{5940675A-B579-460E-94D1-54222C63F5DA}</a:tableStyleId>
                  </a:tblPr>
                  <a:tblGrid>
                    <a:gridCol w="1573262">
                      <a:extLst>
                        <a:ext uri="{9D8B030D-6E8A-4147-A177-3AD203B41FA5}">
                          <a16:colId xmlns:a16="http://schemas.microsoft.com/office/drawing/2014/main" val="2697113287"/>
                        </a:ext>
                      </a:extLst>
                    </a:gridCol>
                    <a:gridCol w="2387985">
                      <a:extLst>
                        <a:ext uri="{9D8B030D-6E8A-4147-A177-3AD203B41FA5}">
                          <a16:colId xmlns:a16="http://schemas.microsoft.com/office/drawing/2014/main" val="3576272736"/>
                        </a:ext>
                      </a:extLst>
                    </a:gridCol>
                    <a:gridCol w="2387985">
                      <a:extLst>
                        <a:ext uri="{9D8B030D-6E8A-4147-A177-3AD203B41FA5}">
                          <a16:colId xmlns:a16="http://schemas.microsoft.com/office/drawing/2014/main" val="1809700460"/>
                        </a:ext>
                      </a:extLst>
                    </a:gridCol>
                    <a:gridCol w="2387985">
                      <a:extLst>
                        <a:ext uri="{9D8B030D-6E8A-4147-A177-3AD203B41FA5}">
                          <a16:colId xmlns:a16="http://schemas.microsoft.com/office/drawing/2014/main" val="3797948011"/>
                        </a:ext>
                      </a:extLst>
                    </a:gridCol>
                    <a:gridCol w="2387985">
                      <a:extLst>
                        <a:ext uri="{9D8B030D-6E8A-4147-A177-3AD203B41FA5}">
                          <a16:colId xmlns:a16="http://schemas.microsoft.com/office/drawing/2014/main" val="3209025011"/>
                        </a:ext>
                      </a:extLst>
                    </a:gridCol>
                  </a:tblGrid>
                  <a:tr h="438855">
                    <a:tc>
                      <a:txBody>
                        <a:bodyPr/>
                        <a:lstStyle/>
                        <a:p>
                          <a:endParaRPr lang="en-SE" dirty="0">
                            <a:latin typeface="Gill Sans Light" panose="020B0302020104020203"/>
                          </a:endParaRPr>
                        </a:p>
                      </a:txBody>
                      <a:tcPr>
                        <a:solidFill>
                          <a:schemeClr val="bg1">
                            <a:lumMod val="85000"/>
                          </a:schemeClr>
                        </a:solidFill>
                      </a:tcPr>
                    </a:tc>
                    <a:tc gridSpan="2">
                      <a:txBody>
                        <a:bodyPr/>
                        <a:lstStyle/>
                        <a:p>
                          <a:pPr algn="ctr"/>
                          <a:r>
                            <a:rPr lang="en-GB" b="1" dirty="0">
                              <a:latin typeface="Gill Sans Light" panose="020B0302020104020203"/>
                            </a:rPr>
                            <a:t>Fixed-Priority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tc gridSpan="2">
                      <a:txBody>
                        <a:bodyPr/>
                        <a:lstStyle/>
                        <a:p>
                          <a:pPr algn="ctr"/>
                          <a:r>
                            <a:rPr lang="en-GB" b="1" dirty="0">
                              <a:latin typeface="Gill Sans Light" panose="020B0302020104020203"/>
                            </a:rPr>
                            <a:t>Dynamic Priority Scheduling</a:t>
                          </a:r>
                          <a:endParaRPr lang="en-SE" b="1" dirty="0">
                            <a:latin typeface="Gill Sans Light" panose="020B0302020104020203"/>
                          </a:endParaRPr>
                        </a:p>
                      </a:txBody>
                      <a:tcPr>
                        <a:solidFill>
                          <a:schemeClr val="bg1">
                            <a:lumMod val="85000"/>
                          </a:schemeClr>
                        </a:solidFill>
                      </a:tcPr>
                    </a:tc>
                    <a:tc hMerge="1">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SE" dirty="0">
                            <a:latin typeface="Gill Sans Light" panose="020B0302020104020203"/>
                          </a:endParaRPr>
                        </a:p>
                      </a:txBody>
                      <a:tcPr/>
                    </a:tc>
                    <a:extLst>
                      <a:ext uri="{0D108BD9-81ED-4DB2-BD59-A6C34878D82A}">
                        <a16:rowId xmlns:a16="http://schemas.microsoft.com/office/drawing/2014/main" val="575930798"/>
                      </a:ext>
                    </a:extLst>
                  </a:tr>
                  <a:tr h="1731375">
                    <a:tc>
                      <a:txBody>
                        <a:bodyPr/>
                        <a:lstStyle/>
                        <a:p>
                          <a:r>
                            <a:rPr lang="en-GB" dirty="0">
                              <a:latin typeface="Gill Sans Light" panose="020B0302020104020203"/>
                            </a:rPr>
                            <a:t>Optimal Scheduling Algorithm</a:t>
                          </a:r>
                          <a:endParaRPr lang="en-SE" dirty="0">
                            <a:latin typeface="Gill Sans Light" panose="020B0302020104020203"/>
                          </a:endParaRPr>
                        </a:p>
                      </a:txBody>
                      <a:tcPr>
                        <a:solidFill>
                          <a:schemeClr val="bg1">
                            <a:lumMod val="95000"/>
                          </a:schemeClr>
                        </a:solidFill>
                      </a:tcPr>
                    </a:tc>
                    <a:tc>
                      <a:txBody>
                        <a:bodyPr/>
                        <a:lstStyle/>
                        <a:p>
                          <a:r>
                            <a:rPr lang="en-US" b="1" dirty="0">
                              <a:latin typeface="Gill Sans Light" panose="020B0302020104020203"/>
                            </a:rPr>
                            <a:t>Rate Monotonic (RM)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166071" t="-27113" r="-200510" b="-21619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Gill Sans Light" panose="020B0302020104020203"/>
                            </a:rPr>
                            <a:t>Earliest Deadline First (EDF) </a:t>
                          </a:r>
                          <a:r>
                            <a:rPr lang="en-US" dirty="0">
                              <a:latin typeface="Gill Sans Light" panose="020B0302020104020203"/>
                            </a:rPr>
                            <a:t>Scheduling for implicit deadline taskset (D</a:t>
                          </a:r>
                          <a:r>
                            <a:rPr lang="en-GB" dirty="0">
                              <a:latin typeface="Gill Sans Light" panose="020B0302020104020203"/>
                            </a:rPr>
                            <a:t>=T)</a:t>
                          </a:r>
                          <a:endParaRPr lang="en-SE" dirty="0">
                            <a:latin typeface="Gill Sans Light" panose="020B0302020104020203"/>
                          </a:endParaRPr>
                        </a:p>
                        <a:p>
                          <a:endParaRPr lang="en-SE" dirty="0">
                            <a:latin typeface="Gill Sans Light" panose="020B0302020104020203"/>
                          </a:endParaRPr>
                        </a:p>
                      </a:txBody>
                      <a:tcPr>
                        <a:solidFill>
                          <a:schemeClr val="bg1">
                            <a:lumMod val="95000"/>
                          </a:schemeClr>
                        </a:solidFill>
                      </a:tcPr>
                    </a:tc>
                    <a:tc>
                      <a:txBody>
                        <a:bodyPr/>
                        <a:lstStyle/>
                        <a:p>
                          <a:endParaRPr lang="en-SE"/>
                        </a:p>
                      </a:txBody>
                      <a:tcPr>
                        <a:blipFill>
                          <a:blip r:embed="rId2"/>
                          <a:stretch>
                            <a:fillRect l="-366071" t="-27113" r="-510" b="-216197"/>
                          </a:stretch>
                        </a:blipFill>
                      </a:tcPr>
                    </a:tc>
                    <a:extLst>
                      <a:ext uri="{0D108BD9-81ED-4DB2-BD59-A6C34878D82A}">
                        <a16:rowId xmlns:a16="http://schemas.microsoft.com/office/drawing/2014/main" val="1820873712"/>
                      </a:ext>
                    </a:extLst>
                  </a:tr>
                  <a:tr h="3729746">
                    <a:tc>
                      <a:txBody>
                        <a:bodyPr/>
                        <a:lstStyle/>
                        <a:p>
                          <a:r>
                            <a:rPr lang="en-GB" dirty="0" err="1">
                              <a:latin typeface="Gill Sans Light" panose="020B0302020104020203"/>
                            </a:rPr>
                            <a:t>Schedulability</a:t>
                          </a:r>
                          <a:r>
                            <a:rPr lang="en-GB" dirty="0">
                              <a:latin typeface="Gill Sans Light" panose="020B0302020104020203"/>
                            </a:rPr>
                            <a:t> Analysis Algorithm </a:t>
                          </a:r>
                          <a:endParaRPr lang="en-SE" dirty="0">
                            <a:latin typeface="Gill Sans Light" panose="020B0302020104020203"/>
                          </a:endParaRPr>
                        </a:p>
                      </a:txBody>
                      <a:tcPr/>
                    </a:tc>
                    <a:tc>
                      <a:txBody>
                        <a:bodyPr/>
                        <a:lstStyle/>
                        <a:p>
                          <a:endParaRPr lang="en-SE"/>
                        </a:p>
                      </a:txBody>
                      <a:tcPr>
                        <a:blipFill>
                          <a:blip r:embed="rId2"/>
                          <a:stretch>
                            <a:fillRect l="-66071" t="-58987" r="-300510" b="-327"/>
                          </a:stretch>
                        </a:blipFill>
                      </a:tcPr>
                    </a:tc>
                    <a:tc>
                      <a:txBody>
                        <a:bodyPr/>
                        <a:lstStyle/>
                        <a:p>
                          <a:endParaRPr lang="en-SE"/>
                        </a:p>
                      </a:txBody>
                      <a:tcPr>
                        <a:blipFill>
                          <a:blip r:embed="rId2"/>
                          <a:stretch>
                            <a:fillRect l="-166071" t="-58987" r="-200510" b="-327"/>
                          </a:stretch>
                        </a:blipFill>
                      </a:tcPr>
                    </a:tc>
                    <a:tc>
                      <a:txBody>
                        <a:bodyPr/>
                        <a:lstStyle/>
                        <a:p>
                          <a:endParaRPr lang="en-SE"/>
                        </a:p>
                      </a:txBody>
                      <a:tcPr>
                        <a:blipFill>
                          <a:blip r:embed="rId2"/>
                          <a:stretch>
                            <a:fillRect l="-266071" t="-58987" r="-100510" b="-327"/>
                          </a:stretch>
                        </a:blipFill>
                      </a:tcPr>
                    </a:tc>
                    <a:tc>
                      <a:txBody>
                        <a:bodyPr/>
                        <a:lstStyle/>
                        <a:p>
                          <a:endParaRPr lang="en-SE"/>
                        </a:p>
                      </a:txBody>
                      <a:tcPr>
                        <a:blipFill>
                          <a:blip r:embed="rId2"/>
                          <a:stretch>
                            <a:fillRect l="-366071" t="-58987" r="-510" b="-327"/>
                          </a:stretch>
                        </a:blipFill>
                      </a:tcPr>
                    </a:tc>
                    <a:extLst>
                      <a:ext uri="{0D108BD9-81ED-4DB2-BD59-A6C34878D82A}">
                        <a16:rowId xmlns:a16="http://schemas.microsoft.com/office/drawing/2014/main" val="2512305575"/>
                      </a:ext>
                    </a:extLst>
                  </a:tr>
                </a:tbl>
              </a:graphicData>
            </a:graphic>
          </p:graphicFrame>
        </mc:Fallback>
      </mc:AlternateContent>
      <p:sp>
        <p:nvSpPr>
          <p:cNvPr id="5" name="TextBox 4">
            <a:extLst>
              <a:ext uri="{FF2B5EF4-FFF2-40B4-BE49-F238E27FC236}">
                <a16:creationId xmlns:a16="http://schemas.microsoft.com/office/drawing/2014/main" id="{BA6E440D-B98C-D52A-EC1D-B6CF3A16ACB9}"/>
              </a:ext>
            </a:extLst>
          </p:cNvPr>
          <p:cNvSpPr txBox="1"/>
          <p:nvPr/>
        </p:nvSpPr>
        <p:spPr>
          <a:xfrm>
            <a:off x="10159363" y="56151"/>
            <a:ext cx="1959639" cy="523220"/>
          </a:xfrm>
          <a:prstGeom prst="rect">
            <a:avLst/>
          </a:prstGeom>
          <a:solidFill>
            <a:srgbClr val="ED7D31"/>
          </a:solidFill>
          <a:ln w="38100" cap="flat" cmpd="sng" algn="ctr">
            <a:solidFill>
              <a:srgbClr val="ED7D31">
                <a:shade val="15000"/>
              </a:srgbClr>
            </a:solidFill>
            <a:prstDash val="solid"/>
            <a:miter lim="800000"/>
          </a:ln>
          <a:effectLst/>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prstClr val="white"/>
                </a:solidFill>
                <a:effectLst/>
                <a:uLnTx/>
                <a:uFillTx/>
                <a:latin typeface="Calibri" panose="020F0502020204030204"/>
                <a:ea typeface="+mn-ea"/>
                <a:cs typeface="+mn-cs"/>
              </a:rPr>
              <a:t>IMPORTANT</a:t>
            </a:r>
            <a:endParaRPr kumimoji="0" lang="en-SE" sz="2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986321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27A62-1F28-3BD4-8EC8-3B54EAF393E9}"/>
            </a:ext>
          </a:extLst>
        </p:cNvPr>
        <p:cNvGrpSpPr/>
        <p:nvPr/>
      </p:nvGrpSpPr>
      <p:grpSpPr>
        <a:xfrm>
          <a:off x="0" y="0"/>
          <a:ext cx="0" cy="0"/>
          <a:chOff x="0" y="0"/>
          <a:chExt cx="0" cy="0"/>
        </a:xfrm>
      </p:grpSpPr>
      <p:sp>
        <p:nvSpPr>
          <p:cNvPr id="4" name="标题 3">
            <a:extLst>
              <a:ext uri="{FF2B5EF4-FFF2-40B4-BE49-F238E27FC236}">
                <a16:creationId xmlns:a16="http://schemas.microsoft.com/office/drawing/2014/main" id="{CE70617A-8805-8134-200D-8DCF3AEED69B}"/>
              </a:ext>
            </a:extLst>
          </p:cNvPr>
          <p:cNvSpPr>
            <a:spLocks noGrp="1"/>
          </p:cNvSpPr>
          <p:nvPr>
            <p:ph type="title"/>
          </p:nvPr>
        </p:nvSpPr>
        <p:spPr/>
        <p:txBody>
          <a:bodyPr/>
          <a:lstStyle/>
          <a:p>
            <a:endParaRPr lang="zh-CN" altLang="en-US"/>
          </a:p>
        </p:txBody>
      </p:sp>
      <p:sp>
        <p:nvSpPr>
          <p:cNvPr id="38915" name="Rectangle 3" descr="Rectangle: Click to edit Master text styles&#10;Second level&#10;Third level&#10;Fourth level&#10;Fifth level">
            <a:extLst>
              <a:ext uri="{FF2B5EF4-FFF2-40B4-BE49-F238E27FC236}">
                <a16:creationId xmlns:a16="http://schemas.microsoft.com/office/drawing/2014/main" id="{3A131EB6-6260-8472-F11F-0882BC5A0C32}"/>
              </a:ext>
            </a:extLst>
          </p:cNvPr>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Least Laxity First (LLF) Scheduling</a:t>
            </a:r>
          </a:p>
        </p:txBody>
      </p:sp>
    </p:spTree>
    <p:extLst>
      <p:ext uri="{BB962C8B-B14F-4D97-AF65-F5344CB8AC3E}">
        <p14:creationId xmlns:p14="http://schemas.microsoft.com/office/powerpoint/2010/main" val="27117071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4EF30B-8A27-6B89-06B4-3CD9DECE613E}"/>
              </a:ext>
            </a:extLst>
          </p:cNvPr>
          <p:cNvSpPr>
            <a:spLocks noGrp="1"/>
          </p:cNvSpPr>
          <p:nvPr>
            <p:ph type="title"/>
          </p:nvPr>
        </p:nvSpPr>
        <p:spPr/>
        <p:txBody>
          <a:bodyPr/>
          <a:lstStyle/>
          <a:p>
            <a:r>
              <a:rPr lang="en-GB" dirty="0"/>
              <a:t>Least Laxity First (LLF) Scheduling</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6DC332F-A2BA-032B-46C5-DE9572F3260D}"/>
                  </a:ext>
                </a:extLst>
              </p:cNvPr>
              <p:cNvSpPr>
                <a:spLocks noGrp="1"/>
              </p:cNvSpPr>
              <p:nvPr>
                <p:ph idx="1"/>
              </p:nvPr>
            </p:nvSpPr>
            <p:spPr>
              <a:xfrm>
                <a:off x="812800" y="838200"/>
                <a:ext cx="10566400" cy="5943600"/>
              </a:xfrm>
            </p:spPr>
            <p:txBody>
              <a:bodyPr>
                <a:normAutofit fontScale="92500" lnSpcReduction="20000"/>
              </a:bodyPr>
              <a:lstStyle/>
              <a:p>
                <a:r>
                  <a:rPr lang="en-GB" sz="2000" dirty="0">
                    <a:latin typeface="Aptos Light" panose="020B0004020202020204" pitchFamily="34" charset="0"/>
                    <a:cs typeface="Gill Sans Light" panose="020B0302020104020203"/>
                  </a:rPr>
                  <a:t>LLF assigns priority to jobs dynamically based on their current laxity (slack)</a:t>
                </a:r>
              </a:p>
              <a:p>
                <a:pPr lvl="1"/>
                <a:r>
                  <a:rPr lang="en-GB" sz="1800" dirty="0">
                    <a:latin typeface="Aptos Light" panose="020B0004020202020204" pitchFamily="34" charset="0"/>
                    <a:cs typeface="Gill Sans Light" panose="020B0302020104020203"/>
                  </a:rPr>
                  <a:t>With absolute deadline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and remaining execution time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 laxity of </a:t>
                </a:r>
                <a14:m>
                  <m:oMath xmlns:m="http://schemas.openxmlformats.org/officeDocument/2006/math">
                    <m:sSub>
                      <m:sSubPr>
                        <m:ctrlPr>
                          <a:rPr lang="en-GB" sz="1800" i="1">
                            <a:latin typeface="Cambria Math" panose="02040503050406030204" pitchFamily="18" charset="0"/>
                          </a:rPr>
                        </m:ctrlPr>
                      </m:sSubPr>
                      <m:e>
                        <m:r>
                          <a:rPr lang="en-GB" sz="1800" i="1">
                            <a:latin typeface="Cambria Math" panose="02040503050406030204" pitchFamily="18" charset="0"/>
                          </a:rPr>
                          <m:t>𝜏</m:t>
                        </m:r>
                      </m:e>
                      <m:sub>
                        <m:r>
                          <a:rPr lang="en-GB" sz="1800" i="1">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’s job at time </a:t>
                </a:r>
                <a14:m>
                  <m:oMath xmlns:m="http://schemas.openxmlformats.org/officeDocument/2006/math">
                    <m:r>
                      <a:rPr lang="en-GB" sz="1800" i="1" dirty="0" smtClean="0">
                        <a:latin typeface="Cambria Math" panose="02040503050406030204" pitchFamily="18" charset="0"/>
                      </a:rPr>
                      <m:t>𝑡</m:t>
                    </m:r>
                  </m:oMath>
                </a14:m>
                <a:r>
                  <a:rPr lang="en-GB" sz="1800" dirty="0">
                    <a:latin typeface="Aptos Light" panose="020B0004020202020204" pitchFamily="34" charset="0"/>
                    <a:cs typeface="Gill Sans Light" panose="020B0302020104020203"/>
                  </a:rPr>
                  <a:t> is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𝑙</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𝑑</m:t>
                        </m:r>
                      </m:e>
                      <m:sub>
                        <m:r>
                          <a:rPr lang="en-GB" sz="1800" b="0" i="1" dirty="0" smtClean="0">
                            <a:latin typeface="Cambria Math" panose="02040503050406030204" pitchFamily="18" charset="0"/>
                          </a:rPr>
                          <m:t>𝑖</m:t>
                        </m:r>
                      </m:sub>
                    </m:sSub>
                    <m:r>
                      <a:rPr lang="en-GB" sz="1800" i="1" dirty="0" smtClean="0">
                        <a:latin typeface="Cambria Math" panose="02040503050406030204" pitchFamily="18" charset="0"/>
                      </a:rPr>
                      <m:t> – </m:t>
                    </m:r>
                    <m:r>
                      <a:rPr lang="en-GB" sz="1800" i="1" dirty="0" smtClean="0">
                        <a:latin typeface="Cambria Math" panose="02040503050406030204" pitchFamily="18" charset="0"/>
                      </a:rPr>
                      <m:t>𝑡</m:t>
                    </m:r>
                    <m:r>
                      <a:rPr lang="en-GB" sz="1800" i="1" dirty="0" smtClean="0">
                        <a:latin typeface="Cambria Math" panose="02040503050406030204" pitchFamily="18" charset="0"/>
                      </a:rPr>
                      <m:t> – </m:t>
                    </m:r>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Job with the smallest laxity has the highest priority</a:t>
                </a:r>
              </a:p>
              <a:p>
                <a:pPr lvl="1"/>
                <a:r>
                  <a:rPr lang="en-GB" sz="1800" b="0" dirty="0">
                    <a:latin typeface="Aptos Light" panose="020B0004020202020204" pitchFamily="34" charset="0"/>
                    <a:cs typeface="Gill Sans Light" panose="020B0302020104020203"/>
                  </a:rPr>
                  <a:t>While an active job waits and does not run, its laxity decreases and its priority increases until it becomes the highest priority job and starts to run</a:t>
                </a:r>
                <a:endParaRPr lang="en-GB" sz="1800" dirty="0">
                  <a:latin typeface="Aptos Light" panose="020B0004020202020204" pitchFamily="34" charset="0"/>
                  <a:cs typeface="Gill Sans Light" panose="020B0302020104020203"/>
                </a:endParaRPr>
              </a:p>
              <a:p>
                <a:pPr lvl="1"/>
                <a:r>
                  <a:rPr lang="en-GB" sz="1800" b="0" dirty="0">
                    <a:latin typeface="Aptos Light" panose="020B0004020202020204" pitchFamily="34" charset="0"/>
                    <a:cs typeface="Gill Sans Light" panose="020B0302020104020203"/>
                  </a:rPr>
                  <a:t>If an active job runs in the previous time slot, then its laxity remains the same, 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is decremented by 1</a:t>
                </a:r>
              </a:p>
              <a:p>
                <a:pPr lvl="1"/>
                <a:r>
                  <a:rPr lang="en-GB" sz="1800" dirty="0">
                    <a:latin typeface="Aptos Light" panose="020B0004020202020204" pitchFamily="34" charset="0"/>
                    <a:cs typeface="Gill Sans Light" panose="020B0302020104020203"/>
                  </a:rPr>
                  <a:t>If an active </a:t>
                </a:r>
                <a:r>
                  <a:rPr lang="en-GB" sz="1800" b="0" dirty="0">
                    <a:latin typeface="Aptos Light" panose="020B0004020202020204" pitchFamily="34" charset="0"/>
                    <a:cs typeface="Gill Sans Light" panose="020B0302020104020203"/>
                  </a:rPr>
                  <a:t>job does not run in the previous time slot, then its laxity is decremente</a:t>
                </a:r>
                <a:r>
                  <a:rPr lang="en-GB" sz="1800" dirty="0">
                    <a:latin typeface="Aptos Light" panose="020B0004020202020204" pitchFamily="34" charset="0"/>
                    <a:cs typeface="Gill Sans Light" panose="020B0302020104020203"/>
                  </a:rPr>
                  <a:t>d by 1, </a:t>
                </a:r>
                <a:r>
                  <a:rPr lang="en-GB" sz="1800" b="0" dirty="0">
                    <a:latin typeface="Aptos Light" panose="020B0004020202020204" pitchFamily="34" charset="0"/>
                    <a:cs typeface="Gill Sans Light" panose="020B0302020104020203"/>
                  </a:rPr>
                  <a:t>as </a:t>
                </a:r>
                <a14:m>
                  <m:oMath xmlns:m="http://schemas.openxmlformats.org/officeDocument/2006/math">
                    <m:r>
                      <a:rPr lang="en-GB" sz="1800" i="1" dirty="0">
                        <a:latin typeface="Cambria Math" panose="02040503050406030204" pitchFamily="18" charset="0"/>
                      </a:rPr>
                      <m:t>𝑡</m:t>
                    </m:r>
                  </m:oMath>
                </a14:m>
                <a:r>
                  <a:rPr lang="en-GB" sz="1800" b="0" dirty="0">
                    <a:latin typeface="Aptos Light" panose="020B0004020202020204" pitchFamily="34" charset="0"/>
                    <a:cs typeface="Gill Sans Light" panose="020B0302020104020203"/>
                  </a:rPr>
                  <a:t> is incremented by 1, and </a:t>
                </a:r>
                <a14:m>
                  <m:oMath xmlns:m="http://schemas.openxmlformats.org/officeDocument/2006/math">
                    <m:sSub>
                      <m:sSubPr>
                        <m:ctrlPr>
                          <a:rPr lang="en-GB" sz="1800" b="0" i="1" dirty="0" smtClean="0">
                            <a:latin typeface="Cambria Math" panose="02040503050406030204" pitchFamily="18" charset="0"/>
                          </a:rPr>
                        </m:ctrlPr>
                      </m:sSubPr>
                      <m:e>
                        <m:r>
                          <a:rPr lang="en-GB" sz="1800" i="1" dirty="0" smtClean="0">
                            <a:latin typeface="Cambria Math" panose="02040503050406030204" pitchFamily="18" charset="0"/>
                          </a:rPr>
                          <m:t>𝑒</m:t>
                        </m:r>
                      </m:e>
                      <m:sub>
                        <m:r>
                          <a:rPr lang="en-GB" sz="1800" b="0" i="1" dirty="0" smtClean="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 </a:t>
                </a:r>
                <a:r>
                  <a:rPr lang="en-GB" sz="1800" dirty="0">
                    <a:latin typeface="Aptos Light" panose="020B0004020202020204" pitchFamily="34" charset="0"/>
                    <a:cs typeface="Gill Sans Light" panose="020B0302020104020203"/>
                  </a:rPr>
                  <a:t>remains the same</a:t>
                </a:r>
              </a:p>
              <a:p>
                <a:r>
                  <a:rPr lang="en-GB" sz="2000" dirty="0">
                    <a:latin typeface="Aptos Light" panose="020B0004020202020204" pitchFamily="34" charset="0"/>
                    <a:cs typeface="Gill Sans Light" panose="020B0302020104020203"/>
                  </a:rPr>
                  <a:t>Analogy: suppose you have an assignment that is due in 5 hours at 12:00, and it takes </a:t>
                </a:r>
                <a14:m>
                  <m:oMath xmlns:m="http://schemas.openxmlformats.org/officeDocument/2006/math">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=3 hours to complete. Current time is </a:t>
                </a:r>
                <a14:m>
                  <m:oMath xmlns:m="http://schemas.openxmlformats.org/officeDocument/2006/math">
                    <m:r>
                      <a:rPr lang="en-GB" sz="2000" i="1" dirty="0" smtClean="0">
                        <a:latin typeface="Cambria Math" panose="02040503050406030204" pitchFamily="18" charset="0"/>
                        <a:cs typeface="Gill Sans Light" panose="020B0302020104020203"/>
                      </a:rPr>
                      <m:t>𝑡</m:t>
                    </m:r>
                  </m:oMath>
                </a14:m>
                <a:r>
                  <a:rPr lang="en-GB" sz="2000" dirty="0">
                    <a:latin typeface="Aptos Light" panose="020B0004020202020204" pitchFamily="34" charset="0"/>
                    <a:cs typeface="Gill Sans Light" panose="020B0302020104020203"/>
                  </a:rPr>
                  <a:t>=7:00, so the current laxity is</a:t>
                </a:r>
                <a:r>
                  <a:rPr lang="en-GB" sz="2000" b="0" dirty="0">
                    <a:latin typeface="Aptos Light" panose="020B0004020202020204" pitchFamily="34" charset="0"/>
                    <a:cs typeface="Gill Sans Light" panose="020B0302020104020203"/>
                  </a:rPr>
                  <a:t> </a:t>
                </a:r>
                <a14:m>
                  <m:oMath xmlns:m="http://schemas.openxmlformats.org/officeDocument/2006/math">
                    <m:sSub>
                      <m:sSubPr>
                        <m:ctrlPr>
                          <a:rPr lang="en-GB" sz="2000" b="0" i="1" dirty="0" smtClean="0">
                            <a:latin typeface="Cambria Math" panose="02040503050406030204" pitchFamily="18" charset="0"/>
                          </a:rPr>
                        </m:ctrlPr>
                      </m:sSubPr>
                      <m:e>
                        <m:r>
                          <a:rPr lang="en-GB" sz="2000" b="0" i="1" dirty="0" smtClean="0">
                            <a:latin typeface="Cambria Math" panose="02040503050406030204" pitchFamily="18" charset="0"/>
                          </a:rPr>
                          <m:t>𝑙</m:t>
                        </m:r>
                      </m:e>
                      <m:sub>
                        <m:r>
                          <a:rPr lang="en-GB" sz="2000" b="0" i="1" dirty="0" smtClean="0">
                            <a:latin typeface="Cambria Math" panose="02040503050406030204" pitchFamily="18" charset="0"/>
                          </a:rPr>
                          <m:t>𝑖</m:t>
                        </m:r>
                      </m:sub>
                    </m:sSub>
                    <m:r>
                      <a:rPr lang="en-GB" sz="2000" b="0" i="1" dirty="0" smtClean="0">
                        <a:latin typeface="Cambria Math" panose="02040503050406030204" pitchFamily="18" charset="0"/>
                      </a:rPr>
                      <m:t>=</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𝑑</m:t>
                        </m:r>
                      </m:e>
                      <m:sub>
                        <m:r>
                          <a:rPr lang="en-GB" sz="2000" i="1" dirty="0">
                            <a:latin typeface="Cambria Math" panose="02040503050406030204" pitchFamily="18" charset="0"/>
                          </a:rPr>
                          <m:t>𝑖</m:t>
                        </m:r>
                      </m:sub>
                    </m:sSub>
                    <m:r>
                      <a:rPr lang="en-GB" sz="2000" i="1" dirty="0">
                        <a:latin typeface="Cambria Math" panose="02040503050406030204" pitchFamily="18" charset="0"/>
                      </a:rPr>
                      <m:t> – </m:t>
                    </m:r>
                    <m:r>
                      <a:rPr lang="en-GB" sz="2000" i="1" dirty="0">
                        <a:latin typeface="Cambria Math" panose="02040503050406030204" pitchFamily="18" charset="0"/>
                      </a:rPr>
                      <m:t>𝑡</m:t>
                    </m:r>
                    <m:r>
                      <a:rPr lang="en-GB" sz="2000" i="1" dirty="0">
                        <a:latin typeface="Cambria Math" panose="02040503050406030204" pitchFamily="18" charset="0"/>
                      </a:rPr>
                      <m:t> – </m:t>
                    </m:r>
                    <m:sSub>
                      <m:sSubPr>
                        <m:ctrlPr>
                          <a:rPr lang="en-GB" sz="2000" i="1" dirty="0">
                            <a:latin typeface="Cambria Math" panose="02040503050406030204" pitchFamily="18" charset="0"/>
                          </a:rPr>
                        </m:ctrlPr>
                      </m:sSubPr>
                      <m:e>
                        <m:r>
                          <a:rPr lang="en-GB" sz="2000" i="1" dirty="0">
                            <a:latin typeface="Cambria Math" panose="02040503050406030204" pitchFamily="18" charset="0"/>
                          </a:rPr>
                          <m:t>𝑒</m:t>
                        </m:r>
                      </m:e>
                      <m:sub>
                        <m:r>
                          <a:rPr lang="en-GB" sz="2000" i="1" dirty="0">
                            <a:latin typeface="Cambria Math" panose="02040503050406030204" pitchFamily="18" charset="0"/>
                          </a:rPr>
                          <m:t>𝑖</m:t>
                        </m:r>
                      </m:sub>
                    </m:sSub>
                  </m:oMath>
                </a14:m>
                <a:r>
                  <a:rPr lang="en-GB" sz="2000" dirty="0">
                    <a:latin typeface="Aptos Light" panose="020B0004020202020204" pitchFamily="34" charset="0"/>
                    <a:cs typeface="Gill Sans Light" panose="020B0302020104020203"/>
                  </a:rPr>
                  <a:t>=12−7−3=2. </a:t>
                </a:r>
              </a:p>
              <a:p>
                <a:pPr lvl="1"/>
                <a:r>
                  <a:rPr lang="en-GB" sz="1800" dirty="0">
                    <a:latin typeface="Aptos Light" panose="020B0004020202020204" pitchFamily="34" charset="0"/>
                    <a:cs typeface="Gill Sans Light" panose="020B0302020104020203"/>
                  </a:rPr>
                  <a:t>If you work for an hour until </a:t>
                </a:r>
                <a14:m>
                  <m:oMath xmlns:m="http://schemas.openxmlformats.org/officeDocument/2006/math">
                    <m:r>
                      <a:rPr lang="en-GB" sz="1800" i="1" dirty="0" smtClean="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remains the same: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=12−8−2=2, since the remaining execution time is decremented by 1: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b="0" dirty="0">
                    <a:latin typeface="Aptos Light" panose="020B0004020202020204" pitchFamily="34" charset="0"/>
                    <a:cs typeface="Gill Sans Light" panose="020B0302020104020203"/>
                  </a:rPr>
                  <a:t>=3-1=2</a:t>
                </a:r>
              </a:p>
              <a:p>
                <a:pPr lvl="1"/>
                <a:r>
                  <a:rPr lang="en-GB" sz="1800" dirty="0">
                    <a:latin typeface="Aptos Light" panose="020B0004020202020204" pitchFamily="34" charset="0"/>
                    <a:cs typeface="Gill Sans Light" panose="020B0302020104020203"/>
                  </a:rPr>
                  <a:t>If you sleep for an hour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=8:00, then the laxity is decremented by 1: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=12−8−3=1, since the remaining execution time does not change: </a:t>
                </a:r>
                <a14:m>
                  <m:oMath xmlns:m="http://schemas.openxmlformats.org/officeDocument/2006/math">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=3</a:t>
                </a:r>
              </a:p>
              <a:p>
                <a:pPr lvl="1"/>
                <a:r>
                  <a:rPr lang="en-GB" sz="1800" dirty="0">
                    <a:latin typeface="Aptos Light" panose="020B0004020202020204" pitchFamily="34" charset="0"/>
                    <a:cs typeface="Gill Sans Light" panose="020B0302020104020203"/>
                  </a:rPr>
                  <a:t>If you sleep for 2 hours until </a:t>
                </a:r>
                <a14:m>
                  <m:oMath xmlns:m="http://schemas.openxmlformats.org/officeDocument/2006/math">
                    <m:r>
                      <a:rPr lang="en-GB" sz="1800" i="1" dirty="0">
                        <a:latin typeface="Cambria Math" panose="02040503050406030204" pitchFamily="18" charset="0"/>
                        <a:cs typeface="Gill Sans Light" panose="020B0302020104020203"/>
                      </a:rPr>
                      <m:t>𝑡</m:t>
                    </m:r>
                  </m:oMath>
                </a14:m>
                <a:r>
                  <a:rPr lang="en-GB" sz="1800" dirty="0">
                    <a:latin typeface="Aptos Light" panose="020B0004020202020204" pitchFamily="34" charset="0"/>
                    <a:cs typeface="Gill Sans Light" panose="020B0302020104020203"/>
                  </a:rPr>
                  <a:t>=9:00, then the laxity is now 0: </a:t>
                </a:r>
                <a14:m>
                  <m:oMath xmlns:m="http://schemas.openxmlformats.org/officeDocument/2006/math">
                    <m:sSub>
                      <m:sSubPr>
                        <m:ctrlPr>
                          <a:rPr lang="en-GB" sz="1800" i="1" dirty="0">
                            <a:latin typeface="Cambria Math" panose="02040503050406030204" pitchFamily="18" charset="0"/>
                          </a:rPr>
                        </m:ctrlPr>
                      </m:sSubPr>
                      <m:e>
                        <m:r>
                          <a:rPr lang="en-GB" sz="1800" b="0" i="1" dirty="0" smtClean="0">
                            <a:latin typeface="Cambria Math" panose="02040503050406030204" pitchFamily="18" charset="0"/>
                          </a:rPr>
                          <m:t>𝑙</m:t>
                        </m:r>
                      </m:e>
                      <m:sub>
                        <m:r>
                          <a:rPr lang="en-GB" sz="1800" i="1" dirty="0">
                            <a:latin typeface="Cambria Math" panose="02040503050406030204" pitchFamily="18" charset="0"/>
                          </a:rPr>
                          <m:t>𝑖</m:t>
                        </m:r>
                      </m:sub>
                    </m:sSub>
                    <m:r>
                      <a:rPr lang="en-GB" sz="1800" i="1" dirty="0">
                        <a:latin typeface="Cambria Math" panose="02040503050406030204" pitchFamily="18" charset="0"/>
                      </a:rPr>
                      <m:t>=</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𝑑</m:t>
                        </m:r>
                      </m:e>
                      <m:sub>
                        <m:r>
                          <a:rPr lang="en-GB" sz="1800" i="1" dirty="0">
                            <a:latin typeface="Cambria Math" panose="02040503050406030204" pitchFamily="18" charset="0"/>
                          </a:rPr>
                          <m:t>𝑖</m:t>
                        </m:r>
                      </m:sub>
                    </m:sSub>
                    <m:r>
                      <a:rPr lang="en-GB" sz="1800" i="1" dirty="0">
                        <a:latin typeface="Cambria Math" panose="02040503050406030204" pitchFamily="18" charset="0"/>
                      </a:rPr>
                      <m:t> – </m:t>
                    </m:r>
                    <m:r>
                      <a:rPr lang="en-GB" sz="1800" i="1" dirty="0">
                        <a:latin typeface="Cambria Math" panose="02040503050406030204" pitchFamily="18" charset="0"/>
                      </a:rPr>
                      <m:t>𝑡</m:t>
                    </m:r>
                    <m:r>
                      <a:rPr lang="en-GB" sz="1800" i="1" dirty="0">
                        <a:latin typeface="Cambria Math" panose="02040503050406030204" pitchFamily="18" charset="0"/>
                      </a:rPr>
                      <m:t> – </m:t>
                    </m:r>
                    <m:sSub>
                      <m:sSubPr>
                        <m:ctrlPr>
                          <a:rPr lang="en-GB" sz="1800" i="1" dirty="0">
                            <a:latin typeface="Cambria Math" panose="02040503050406030204" pitchFamily="18" charset="0"/>
                          </a:rPr>
                        </m:ctrlPr>
                      </m:sSubPr>
                      <m:e>
                        <m:r>
                          <a:rPr lang="en-GB" sz="1800" i="1" dirty="0">
                            <a:latin typeface="Cambria Math" panose="02040503050406030204" pitchFamily="18" charset="0"/>
                          </a:rPr>
                          <m:t>𝑒</m:t>
                        </m:r>
                      </m:e>
                      <m:sub>
                        <m:r>
                          <a:rPr lang="en-GB" sz="1800" i="1" dirty="0">
                            <a:latin typeface="Cambria Math" panose="02040503050406030204" pitchFamily="18" charset="0"/>
                          </a:rPr>
                          <m:t>𝑖</m:t>
                        </m:r>
                      </m:sub>
                    </m:sSub>
                  </m:oMath>
                </a14:m>
                <a:r>
                  <a:rPr lang="en-GB" sz="1800" dirty="0">
                    <a:latin typeface="Aptos Light" panose="020B0004020202020204" pitchFamily="34" charset="0"/>
                    <a:cs typeface="Gill Sans Light" panose="020B0302020104020203"/>
                  </a:rPr>
                  <a:t>=12−9−3=0. Your must give the </a:t>
                </a:r>
                <a:r>
                  <a:rPr lang="en-GB" sz="1800">
                    <a:latin typeface="Aptos Light" panose="020B0004020202020204" pitchFamily="34" charset="0"/>
                    <a:cs typeface="Gill Sans Light" panose="020B0302020104020203"/>
                  </a:rPr>
                  <a:t>assignment the highest </a:t>
                </a:r>
                <a:r>
                  <a:rPr lang="en-GB" sz="1800" dirty="0">
                    <a:latin typeface="Aptos Light" panose="020B0004020202020204" pitchFamily="34" charset="0"/>
                    <a:cs typeface="Gill Sans Light" panose="020B0302020104020203"/>
                  </a:rPr>
                  <a:t>priority and start working on it right away, otherwise you will miss the deadline</a:t>
                </a:r>
                <a:endParaRPr lang="en-GB" sz="1800" b="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endParaRPr lang="en-GB" sz="2000" dirty="0">
                  <a:latin typeface="Aptos Light" panose="020B0004020202020204" pitchFamily="34" charset="0"/>
                  <a:cs typeface="Gill Sans Light" panose="020B0302020104020203"/>
                </a:endParaRPr>
              </a:p>
              <a:p>
                <a:r>
                  <a:rPr lang="en-GB" sz="2000" dirty="0">
                    <a:latin typeface="Aptos Light" panose="020B0004020202020204" pitchFamily="34" charset="0"/>
                    <a:cs typeface="Gill Sans Light" panose="020B0302020104020203"/>
                  </a:rPr>
                  <a:t>EDF and LLF are both optimal scheduling algorithms, i.e., they both have </a:t>
                </a:r>
                <a:r>
                  <a:rPr lang="en-US" altLang="zh-CN" sz="2000" dirty="0">
                    <a:latin typeface="Aptos Light" panose="020B0004020202020204" pitchFamily="34" charset="0"/>
                    <a:cs typeface="Gill Sans Light" panose="020B0302020104020203"/>
                  </a:rPr>
                  <a:t>schedulable utilization bound of </a:t>
                </a:r>
                <a:r>
                  <a:rPr lang="en-GB" altLang="zh-CN" sz="2000" dirty="0">
                    <a:latin typeface="Aptos Light" panose="020B0004020202020204" pitchFamily="34" charset="0"/>
                    <a:cs typeface="Gill Sans Light" panose="020B0302020104020203"/>
                  </a:rPr>
                  <a:t>1</a:t>
                </a:r>
                <a:endParaRPr lang="en-GB" sz="2000" dirty="0">
                  <a:latin typeface="Aptos Light" panose="020B0004020202020204" pitchFamily="34" charset="0"/>
                  <a:cs typeface="Gill Sans Light" panose="020B0302020104020203"/>
                </a:endParaRPr>
              </a:p>
              <a:p>
                <a:pPr lvl="1"/>
                <a:r>
                  <a:rPr lang="en-GB" sz="1800" dirty="0">
                    <a:latin typeface="Aptos Light" panose="020B0004020202020204" pitchFamily="34" charset="0"/>
                    <a:cs typeface="Gill Sans Light" panose="020B0302020104020203"/>
                  </a:rPr>
                  <a:t>LLF incurs frequent context switches, hence is less practical than EDF</a:t>
                </a:r>
                <a:endParaRPr lang="en-SE" sz="2000" dirty="0">
                  <a:latin typeface="Aptos Light" panose="020B0004020202020204" pitchFamily="34" charset="0"/>
                </a:endParaRPr>
              </a:p>
            </p:txBody>
          </p:sp>
        </mc:Choice>
        <mc:Fallback xmlns="">
          <p:sp>
            <p:nvSpPr>
              <p:cNvPr id="3" name="Content Placeholder 2">
                <a:extLst>
                  <a:ext uri="{FF2B5EF4-FFF2-40B4-BE49-F238E27FC236}">
                    <a16:creationId xmlns:a16="http://schemas.microsoft.com/office/drawing/2014/main" id="{A6DC332F-A2BA-032B-46C5-DE9572F3260D}"/>
                  </a:ext>
                </a:extLst>
              </p:cNvPr>
              <p:cNvSpPr>
                <a:spLocks noGrp="1" noRot="1" noChangeAspect="1" noMove="1" noResize="1" noEditPoints="1" noAdjustHandles="1" noChangeArrowheads="1" noChangeShapeType="1" noTextEdit="1"/>
              </p:cNvSpPr>
              <p:nvPr>
                <p:ph idx="1"/>
              </p:nvPr>
            </p:nvSpPr>
            <p:spPr>
              <a:xfrm>
                <a:off x="812800" y="838200"/>
                <a:ext cx="10566400" cy="5943600"/>
              </a:xfrm>
              <a:blipFill>
                <a:blip r:embed="rId2"/>
                <a:stretch>
                  <a:fillRect l="-577" t="-1949" r="-17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4" name="Rectangle 88">
                <a:extLst>
                  <a:ext uri="{FF2B5EF4-FFF2-40B4-BE49-F238E27FC236}">
                    <a16:creationId xmlns:a16="http://schemas.microsoft.com/office/drawing/2014/main" id="{4EE96E52-2E6B-9B2B-AAFF-EA0FD6E526A0}"/>
                  </a:ext>
                </a:extLst>
              </p:cNvPr>
              <p:cNvSpPr>
                <a:spLocks noChangeArrowheads="1"/>
              </p:cNvSpPr>
              <p:nvPr/>
            </p:nvSpPr>
            <p:spPr bwMode="auto">
              <a:xfrm>
                <a:off x="1799593" y="4980569"/>
                <a:ext cx="1297612" cy="236571"/>
              </a:xfrm>
              <a:prstGeom prst="rect">
                <a:avLst/>
              </a:prstGeom>
              <a:solidFill>
                <a:srgbClr val="A7EA52">
                  <a:lumMod val="60000"/>
                  <a:lumOff val="40000"/>
                </a:srgbClr>
              </a:solidFill>
              <a:ln w="9525">
                <a:solidFill>
                  <a:sysClr val="windowText" lastClr="000000"/>
                </a:solidFill>
                <a:miter lim="800000"/>
                <a:headEnd/>
                <a:tailEnd/>
              </a:ln>
            </p:spPr>
            <p:txBody>
              <a:bodyPr wrap="none" anchor="ctr"/>
              <a:lstStyle/>
              <a:p>
                <a:pPr marL="0" marR="0" lvl="0" indent="0" algn="ctr" defTabSz="45720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𝑒</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m:oMathPara>
                </a14:m>
                <a:endPar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endParaRPr>
              </a:p>
            </p:txBody>
          </p:sp>
        </mc:Choice>
        <mc:Fallback xmlns="">
          <p:sp>
            <p:nvSpPr>
              <p:cNvPr id="14" name="Rectangle 88">
                <a:extLst>
                  <a:ext uri="{FF2B5EF4-FFF2-40B4-BE49-F238E27FC236}">
                    <a16:creationId xmlns:a16="http://schemas.microsoft.com/office/drawing/2014/main" id="{4EE96E52-2E6B-9B2B-AAFF-EA0FD6E526A0}"/>
                  </a:ext>
                </a:extLst>
              </p:cNvPr>
              <p:cNvSpPr>
                <a:spLocks noRot="1" noChangeAspect="1" noMove="1" noResize="1" noEditPoints="1" noAdjustHandles="1" noChangeArrowheads="1" noChangeShapeType="1" noTextEdit="1"/>
              </p:cNvSpPr>
              <p:nvPr/>
            </p:nvSpPr>
            <p:spPr bwMode="auto">
              <a:xfrm>
                <a:off x="1799593" y="4980569"/>
                <a:ext cx="1297612" cy="236571"/>
              </a:xfrm>
              <a:prstGeom prst="rect">
                <a:avLst/>
              </a:prstGeom>
              <a:blipFill>
                <a:blip r:embed="rId3"/>
                <a:stretch>
                  <a:fillRect b="-17073"/>
                </a:stretch>
              </a:blipFill>
              <a:ln w="9525">
                <a:solidFill>
                  <a:sysClr val="windowText" lastClr="000000"/>
                </a:solidFill>
                <a:miter lim="800000"/>
                <a:headEnd/>
                <a:tailEnd/>
              </a:ln>
            </p:spPr>
            <p:txBody>
              <a:bodyPr/>
              <a:lstStyle/>
              <a:p>
                <a:r>
                  <a:rPr lang="en-SE">
                    <a:noFill/>
                  </a:rPr>
                  <a:t> </a:t>
                </a:r>
              </a:p>
            </p:txBody>
          </p:sp>
        </mc:Fallback>
      </mc:AlternateContent>
      <p:grpSp>
        <p:nvGrpSpPr>
          <p:cNvPr id="15" name="Group 14">
            <a:extLst>
              <a:ext uri="{FF2B5EF4-FFF2-40B4-BE49-F238E27FC236}">
                <a16:creationId xmlns:a16="http://schemas.microsoft.com/office/drawing/2014/main" id="{DE271396-E65C-9FB4-8BE4-94ECA866BAD6}"/>
              </a:ext>
            </a:extLst>
          </p:cNvPr>
          <p:cNvGrpSpPr/>
          <p:nvPr/>
        </p:nvGrpSpPr>
        <p:grpSpPr>
          <a:xfrm>
            <a:off x="1037591" y="5155152"/>
            <a:ext cx="4343390" cy="400718"/>
            <a:chOff x="2170481" y="2778122"/>
            <a:chExt cx="4343390" cy="400718"/>
          </a:xfrm>
        </p:grpSpPr>
        <p:sp>
          <p:nvSpPr>
            <p:cNvPr id="16" name="Line 53">
              <a:extLst>
                <a:ext uri="{FF2B5EF4-FFF2-40B4-BE49-F238E27FC236}">
                  <a16:creationId xmlns:a16="http://schemas.microsoft.com/office/drawing/2014/main" id="{A954804E-9F42-8C13-B8E9-F24EFB619DA9}"/>
                </a:ext>
              </a:extLst>
            </p:cNvPr>
            <p:cNvSpPr>
              <a:spLocks noChangeShapeType="1"/>
            </p:cNvSpPr>
            <p:nvPr/>
          </p:nvSpPr>
          <p:spPr bwMode="auto">
            <a:xfrm>
              <a:off x="2170481" y="2841097"/>
              <a:ext cx="4343390" cy="0"/>
            </a:xfrm>
            <a:prstGeom prst="line">
              <a:avLst/>
            </a:prstGeom>
            <a:noFill/>
            <a:ln w="19050">
              <a:solidFill>
                <a:sysClr val="windowText" lastClr="000000"/>
              </a:solidFill>
              <a:round/>
              <a:headEnd/>
              <a:tailEnd type="triangle" w="med" len="me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7" name="Line 56">
              <a:extLst>
                <a:ext uri="{FF2B5EF4-FFF2-40B4-BE49-F238E27FC236}">
                  <a16:creationId xmlns:a16="http://schemas.microsoft.com/office/drawing/2014/main" id="{EAEFE6E7-DD81-3BD3-AAF3-CA8AFD5B8774}"/>
                </a:ext>
              </a:extLst>
            </p:cNvPr>
            <p:cNvSpPr>
              <a:spLocks noChangeShapeType="1"/>
            </p:cNvSpPr>
            <p:nvPr/>
          </p:nvSpPr>
          <p:spPr bwMode="auto">
            <a:xfrm>
              <a:off x="2932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8" name="Line 64">
              <a:extLst>
                <a:ext uri="{FF2B5EF4-FFF2-40B4-BE49-F238E27FC236}">
                  <a16:creationId xmlns:a16="http://schemas.microsoft.com/office/drawing/2014/main" id="{E80F2E54-E8F5-0072-4969-C72767EAE2C8}"/>
                </a:ext>
              </a:extLst>
            </p:cNvPr>
            <p:cNvSpPr>
              <a:spLocks noChangeShapeType="1"/>
            </p:cNvSpPr>
            <p:nvPr/>
          </p:nvSpPr>
          <p:spPr bwMode="auto">
            <a:xfrm>
              <a:off x="5980481" y="2778122"/>
              <a:ext cx="0" cy="125950"/>
            </a:xfrm>
            <a:prstGeom prst="line">
              <a:avLst/>
            </a:prstGeom>
            <a:noFill/>
            <a:ln w="9525">
              <a:solidFill>
                <a:sysClr val="windowText" lastClr="000000"/>
              </a:solidFill>
              <a:round/>
              <a:headEnd/>
              <a:tailEnd/>
            </a:ln>
            <a:extLst>
              <a:ext uri="{909E8E84-426E-40dd-AFC4-6F175D3DCCD1}">
                <a14:hiddenFill xmlns:a14="http://schemas.microsoft.com/office/drawing/2010/main" xmlns="">
                  <a:noFill/>
                </a14:hiddenFill>
              </a:ext>
            </a:extLst>
          </p:spPr>
          <p:txBody>
            <a:bodyPr/>
            <a:lstStyle/>
            <a:p>
              <a:pPr marL="0" marR="0" lvl="0" indent="0"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Gill Sans" charset="0"/>
                <a:ea typeface="Gill Sans" charset="0"/>
                <a:cs typeface="Gill Sans" charset="0"/>
              </a:endParaRPr>
            </a:p>
          </p:txBody>
        </p:sp>
        <p:sp>
          <p:nvSpPr>
            <p:cNvPr id="19" name="Text Box 75">
              <a:extLst>
                <a:ext uri="{FF2B5EF4-FFF2-40B4-BE49-F238E27FC236}">
                  <a16:creationId xmlns:a16="http://schemas.microsoft.com/office/drawing/2014/main" id="{9C076E4F-4490-5C3F-6263-BEFC957BEF72}"/>
                </a:ext>
              </a:extLst>
            </p:cNvPr>
            <p:cNvSpPr txBox="1">
              <a:spLocks noChangeArrowheads="1"/>
            </p:cNvSpPr>
            <p:nvPr/>
          </p:nvSpPr>
          <p:spPr bwMode="auto">
            <a:xfrm>
              <a:off x="2805260" y="2840286"/>
              <a:ext cx="609600" cy="2797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t</a:t>
              </a:r>
            </a:p>
          </p:txBody>
        </p:sp>
        <mc:AlternateContent xmlns:mc="http://schemas.openxmlformats.org/markup-compatibility/2006" xmlns:a14="http://schemas.microsoft.com/office/drawing/2010/main">
          <mc:Choice Requires="a14">
            <p:sp>
              <p:nvSpPr>
                <p:cNvPr id="20" name="Text Box 75">
                  <a:extLst>
                    <a:ext uri="{FF2B5EF4-FFF2-40B4-BE49-F238E27FC236}">
                      <a16:creationId xmlns:a16="http://schemas.microsoft.com/office/drawing/2014/main" id="{1546AC50-2106-2084-8E5C-8A898B93C7C9}"/>
                    </a:ext>
                  </a:extLst>
                </p:cNvPr>
                <p:cNvSpPr txBox="1">
                  <a:spLocks noChangeArrowheads="1"/>
                </p:cNvSpPr>
                <p:nvPr/>
              </p:nvSpPr>
              <p:spPr bwMode="auto">
                <a:xfrm>
                  <a:off x="5751881" y="2840286"/>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marL="0" marR="0" lvl="0" indent="0" defTabSz="457200" eaLnBrk="1" fontAlgn="auto" latinLnBrk="0" hangingPunct="1">
                    <a:lnSpc>
                      <a:spcPct val="100000"/>
                    </a:lnSpc>
                    <a:spcBef>
                      <a:spcPct val="50000"/>
                    </a:spcBef>
                    <a:spcAft>
                      <a:spcPts val="0"/>
                    </a:spcAft>
                    <a:buClrTx/>
                    <a:buSzTx/>
                    <a:buFontTx/>
                    <a:buNone/>
                    <a:tabLst/>
                    <a:defRPr/>
                  </a:pPr>
                  <a14:m>
                    <m:oMath xmlns:m="http://schemas.openxmlformats.org/officeDocument/2006/math">
                      <m:sSub>
                        <m:sSubPr>
                          <m:ctrlP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ctrlPr>
                        </m:sSubPr>
                        <m:e>
                          <m:r>
                            <a:rPr kumimoji="0" lang="en-US"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𝑑</m:t>
                          </m:r>
                        </m:e>
                        <m:sub>
                          <m:r>
                            <a:rPr kumimoji="0" lang="en-GB" sz="1600" b="0" i="1" u="none" strike="noStrike" kern="0" cap="none" spc="0" normalizeH="0" baseline="0" noProof="0" dirty="0" smtClean="0">
                              <a:ln>
                                <a:noFill/>
                              </a:ln>
                              <a:solidFill>
                                <a:prstClr val="black"/>
                              </a:solidFill>
                              <a:effectLst/>
                              <a:uLnTx/>
                              <a:uFillTx/>
                              <a:latin typeface="Cambria Math" panose="02040503050406030204" pitchFamily="18" charset="0"/>
                              <a:ea typeface="Gill Sans" charset="0"/>
                              <a:cs typeface="Gill Sans Light" panose="020B0302020104020203" pitchFamily="34" charset="-79"/>
                            </a:rPr>
                            <m:t>𝑖</m:t>
                          </m:r>
                        </m:sub>
                      </m:sSub>
                    </m:oMath>
                  </a14:m>
                  <a:r>
                    <a:rPr kumimoji="0" lang="en-US" sz="1600" b="0" i="1" u="none" strike="noStrike" kern="0" cap="none" spc="0" normalizeH="0" baseline="0" noProof="0" dirty="0">
                      <a:ln>
                        <a:noFill/>
                      </a:ln>
                      <a:solidFill>
                        <a:prstClr val="black"/>
                      </a:solidFill>
                      <a:effectLst/>
                      <a:uLnTx/>
                      <a:uFillTx/>
                      <a:latin typeface="Gill Sans Light" panose="020B0302020104020203" pitchFamily="34" charset="-79"/>
                      <a:ea typeface="Gill Sans" charset="0"/>
                      <a:cs typeface="Gill Sans Light" panose="020B0302020104020203" pitchFamily="34" charset="-79"/>
                    </a:rPr>
                    <a:t> </a:t>
                  </a:r>
                </a:p>
              </p:txBody>
            </p:sp>
          </mc:Choice>
          <mc:Fallback xmlns="">
            <p:sp>
              <p:nvSpPr>
                <p:cNvPr id="10" name="Text Box 75">
                  <a:extLst>
                    <a:ext uri="{FF2B5EF4-FFF2-40B4-BE49-F238E27FC236}">
                      <a16:creationId xmlns:a16="http://schemas.microsoft.com/office/drawing/2014/main" id="{11EC3002-A9CC-A216-7A96-210BF74CA898}"/>
                    </a:ext>
                  </a:extLst>
                </p:cNvPr>
                <p:cNvSpPr txBox="1">
                  <a:spLocks noRot="1" noChangeAspect="1" noMove="1" noResize="1" noEditPoints="1" noAdjustHandles="1" noChangeArrowheads="1" noChangeShapeType="1" noTextEdit="1"/>
                </p:cNvSpPr>
                <p:nvPr/>
              </p:nvSpPr>
              <p:spPr bwMode="auto">
                <a:xfrm>
                  <a:off x="5751881" y="2840286"/>
                  <a:ext cx="609600" cy="338554"/>
                </a:xfrm>
                <a:prstGeom prst="rect">
                  <a:avLst/>
                </a:prstGeom>
                <a:blipFill>
                  <a:blip r:embed="rId5"/>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grpSp>
      <p:cxnSp>
        <p:nvCxnSpPr>
          <p:cNvPr id="21" name="Straight Arrow Connector 20">
            <a:extLst>
              <a:ext uri="{FF2B5EF4-FFF2-40B4-BE49-F238E27FC236}">
                <a16:creationId xmlns:a16="http://schemas.microsoft.com/office/drawing/2014/main" id="{65334E3F-2EF5-90BE-B276-9843A8296711}"/>
              </a:ext>
            </a:extLst>
          </p:cNvPr>
          <p:cNvCxnSpPr>
            <a:cxnSpLocks/>
          </p:cNvCxnSpPr>
          <p:nvPr/>
        </p:nvCxnSpPr>
        <p:spPr>
          <a:xfrm>
            <a:off x="3097205" y="5098854"/>
            <a:ext cx="1750386" cy="0"/>
          </a:xfrm>
          <a:prstGeom prst="straightConnector1">
            <a:avLst/>
          </a:prstGeom>
          <a:noFill/>
          <a:ln w="12700" cap="flat" cmpd="sng" algn="ctr">
            <a:solidFill>
              <a:sysClr val="windowText" lastClr="000000"/>
            </a:solidFill>
            <a:prstDash val="dash"/>
            <a:miter lim="800000"/>
            <a:headEnd type="triangle"/>
            <a:tailEnd type="triangle"/>
          </a:ln>
          <a:effectLst/>
        </p:spPr>
      </p:cxnSp>
      <mc:AlternateContent xmlns:mc="http://schemas.openxmlformats.org/markup-compatibility/2006" xmlns:a14="http://schemas.microsoft.com/office/drawing/2010/main">
        <mc:Choice Requires="a14">
          <p:sp>
            <p:nvSpPr>
              <p:cNvPr id="22" name="Text Box 75">
                <a:extLst>
                  <a:ext uri="{FF2B5EF4-FFF2-40B4-BE49-F238E27FC236}">
                    <a16:creationId xmlns:a16="http://schemas.microsoft.com/office/drawing/2014/main" id="{399A016C-3ADC-A92F-368A-6414C80CB085}"/>
                  </a:ext>
                </a:extLst>
              </p:cNvPr>
              <p:cNvSpPr txBox="1">
                <a:spLocks noChangeArrowheads="1"/>
              </p:cNvSpPr>
              <p:nvPr/>
            </p:nvSpPr>
            <p:spPr bwMode="auto">
              <a:xfrm>
                <a:off x="3667598" y="4741913"/>
                <a:ext cx="609600" cy="338554"/>
              </a:xfrm>
              <a:prstGeom prst="rect">
                <a:avLst/>
              </a:prstGeom>
              <a:noFill/>
              <a:ln>
                <a:noFill/>
              </a:ln>
              <a:extLst>
                <a:ext uri="{909E8E84-426E-40dd-AFC4-6F175D3DCCD1}">
                  <a14:hiddenFill xmlns="">
                    <a:solidFill>
                      <a:srgbClr val="FFFFFF"/>
                    </a:solidFill>
                  </a14:hiddenFill>
                </a:ext>
                <a:ext uri="{91240B29-F687-4f45-9708-019B960494DF}">
                  <a14:hiddenLine xmlns="" w="9525">
                    <a:solidFill>
                      <a:srgbClr val="000000"/>
                    </a:solidFill>
                    <a:miter lim="800000"/>
                    <a:headEnd/>
                    <a:tailEnd/>
                  </a14:hiddenLine>
                </a:ext>
              </a:extLst>
            </p:spPr>
            <p:txBody>
              <a:bodyPr>
                <a:spAutoFit/>
              </a:bodyPr>
              <a:lstStyle>
                <a:lvl1pPr eaLnBrk="0" hangingPunct="0">
                  <a:defRPr u="sng">
                    <a:solidFill>
                      <a:schemeClr val="tx1"/>
                    </a:solidFill>
                    <a:latin typeface="Arial" charset="0"/>
                  </a:defRPr>
                </a:lvl1pPr>
                <a:lvl2pPr marL="742950" indent="-285750" eaLnBrk="0" hangingPunct="0">
                  <a:defRPr u="sng">
                    <a:solidFill>
                      <a:schemeClr val="tx1"/>
                    </a:solidFill>
                    <a:latin typeface="Arial" charset="0"/>
                  </a:defRPr>
                </a:lvl2pPr>
                <a:lvl3pPr marL="1143000" indent="-228600" eaLnBrk="0" hangingPunct="0">
                  <a:defRPr u="sng">
                    <a:solidFill>
                      <a:schemeClr val="tx1"/>
                    </a:solidFill>
                    <a:latin typeface="Arial" charset="0"/>
                  </a:defRPr>
                </a:lvl3pPr>
                <a:lvl4pPr marL="1600200" indent="-228600" eaLnBrk="0" hangingPunct="0">
                  <a:defRPr u="sng">
                    <a:solidFill>
                      <a:schemeClr val="tx1"/>
                    </a:solidFill>
                    <a:latin typeface="Arial" charset="0"/>
                  </a:defRPr>
                </a:lvl4pPr>
                <a:lvl5pPr marL="2057400" indent="-228600" eaLnBrk="0" hangingPunct="0">
                  <a:defRPr u="sng">
                    <a:solidFill>
                      <a:schemeClr val="tx1"/>
                    </a:solidFill>
                    <a:latin typeface="Arial" charset="0"/>
                  </a:defRPr>
                </a:lvl5pPr>
                <a:lvl6pPr marL="2514600" indent="-228600" eaLnBrk="0" fontAlgn="base" hangingPunct="0">
                  <a:spcBef>
                    <a:spcPct val="0"/>
                  </a:spcBef>
                  <a:spcAft>
                    <a:spcPct val="0"/>
                  </a:spcAft>
                  <a:defRPr u="sng">
                    <a:solidFill>
                      <a:schemeClr val="tx1"/>
                    </a:solidFill>
                    <a:latin typeface="Arial" charset="0"/>
                  </a:defRPr>
                </a:lvl6pPr>
                <a:lvl7pPr marL="2971800" indent="-228600" eaLnBrk="0" fontAlgn="base" hangingPunct="0">
                  <a:spcBef>
                    <a:spcPct val="0"/>
                  </a:spcBef>
                  <a:spcAft>
                    <a:spcPct val="0"/>
                  </a:spcAft>
                  <a:defRPr u="sng">
                    <a:solidFill>
                      <a:schemeClr val="tx1"/>
                    </a:solidFill>
                    <a:latin typeface="Arial" charset="0"/>
                  </a:defRPr>
                </a:lvl7pPr>
                <a:lvl8pPr marL="3429000" indent="-228600" eaLnBrk="0" fontAlgn="base" hangingPunct="0">
                  <a:spcBef>
                    <a:spcPct val="0"/>
                  </a:spcBef>
                  <a:spcAft>
                    <a:spcPct val="0"/>
                  </a:spcAft>
                  <a:defRPr u="sng">
                    <a:solidFill>
                      <a:schemeClr val="tx1"/>
                    </a:solidFill>
                    <a:latin typeface="Arial" charset="0"/>
                  </a:defRPr>
                </a:lvl8pPr>
                <a:lvl9pPr marL="3886200" indent="-228600" eaLnBrk="0" fontAlgn="base" hangingPunct="0">
                  <a:spcBef>
                    <a:spcPct val="0"/>
                  </a:spcBef>
                  <a:spcAft>
                    <a:spcPct val="0"/>
                  </a:spcAft>
                  <a:defRPr u="sng">
                    <a:solidFill>
                      <a:schemeClr val="tx1"/>
                    </a:solidFill>
                    <a:latin typeface="Arial" charset="0"/>
                  </a:defRPr>
                </a:lvl9pPr>
              </a:lstStyle>
              <a:p>
                <a:pPr algn="ctr" defTabSz="457200" eaLnBrk="1" hangingPunct="1">
                  <a:spcBef>
                    <a:spcPct val="50000"/>
                  </a:spcBef>
                </a:pPr>
                <a14:m>
                  <m:oMathPara xmlns:m="http://schemas.openxmlformats.org/officeDocument/2006/math">
                    <m:oMathParaPr>
                      <m:jc m:val="centerGroup"/>
                    </m:oMathParaPr>
                    <m:oMath xmlns:m="http://schemas.openxmlformats.org/officeDocument/2006/math">
                      <m:sSub>
                        <m:sSubPr>
                          <m:ctrlP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ctrlPr>
                        </m:sSubPr>
                        <m:e>
                          <m:r>
                            <a:rPr lang="en-US" sz="1600" b="0" i="1" u="none" dirty="0" smtClean="0">
                              <a:solidFill>
                                <a:prstClr val="black"/>
                              </a:solidFill>
                              <a:latin typeface="Cambria Math" panose="02040503050406030204" pitchFamily="18" charset="0"/>
                              <a:ea typeface="Gill Sans" charset="0"/>
                              <a:cs typeface="Gill Sans Light" panose="020B0302020104020203" pitchFamily="34" charset="-79"/>
                            </a:rPr>
                            <m:t>𝑙</m:t>
                          </m:r>
                        </m:e>
                        <m:sub>
                          <m:r>
                            <a:rPr lang="en-GB" sz="1600" b="0" i="1" u="none" dirty="0" smtClean="0">
                              <a:solidFill>
                                <a:prstClr val="black"/>
                              </a:solidFill>
                              <a:latin typeface="Cambria Math" panose="02040503050406030204" pitchFamily="18" charset="0"/>
                              <a:ea typeface="Gill Sans" charset="0"/>
                              <a:cs typeface="Gill Sans Light" panose="020B0302020104020203" pitchFamily="34" charset="-79"/>
                            </a:rPr>
                            <m:t>𝑖</m:t>
                          </m:r>
                        </m:sub>
                      </m:sSub>
                    </m:oMath>
                  </m:oMathPara>
                </a14:m>
                <a:endParaRPr lang="en-US" sz="1600" b="0" i="1" u="none" dirty="0">
                  <a:solidFill>
                    <a:prstClr val="black"/>
                  </a:solidFill>
                  <a:latin typeface="Gill Sans Light" panose="020B0302020104020203" pitchFamily="34" charset="-79"/>
                  <a:ea typeface="Gill Sans" charset="0"/>
                  <a:cs typeface="Gill Sans Light" panose="020B0302020104020203" pitchFamily="34" charset="-79"/>
                </a:endParaRPr>
              </a:p>
            </p:txBody>
          </p:sp>
        </mc:Choice>
        <mc:Fallback xmlns="">
          <p:sp>
            <p:nvSpPr>
              <p:cNvPr id="22" name="Text Box 75">
                <a:extLst>
                  <a:ext uri="{FF2B5EF4-FFF2-40B4-BE49-F238E27FC236}">
                    <a16:creationId xmlns:a16="http://schemas.microsoft.com/office/drawing/2014/main" id="{399A016C-3ADC-A92F-368A-6414C80CB085}"/>
                  </a:ext>
                </a:extLst>
              </p:cNvPr>
              <p:cNvSpPr txBox="1">
                <a:spLocks noRot="1" noChangeAspect="1" noMove="1" noResize="1" noEditPoints="1" noAdjustHandles="1" noChangeArrowheads="1" noChangeShapeType="1" noTextEdit="1"/>
              </p:cNvSpPr>
              <p:nvPr/>
            </p:nvSpPr>
            <p:spPr bwMode="auto">
              <a:xfrm>
                <a:off x="3667598" y="4741913"/>
                <a:ext cx="609600" cy="338554"/>
              </a:xfrm>
              <a:prstGeom prst="rect">
                <a:avLst/>
              </a:prstGeom>
              <a:blipFill>
                <a:blip r:embed="rId6"/>
                <a:stretch>
                  <a:fillRect/>
                </a:stretch>
              </a:blip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SE">
                    <a:noFill/>
                  </a:rPr>
                  <a:t> </a:t>
                </a:r>
              </a:p>
            </p:txBody>
          </p:sp>
        </mc:Fallback>
      </mc:AlternateContent>
      <p:pic>
        <p:nvPicPr>
          <p:cNvPr id="23" name="Picture 22">
            <a:extLst>
              <a:ext uri="{FF2B5EF4-FFF2-40B4-BE49-F238E27FC236}">
                <a16:creationId xmlns:a16="http://schemas.microsoft.com/office/drawing/2014/main" id="{091E3018-5864-219A-F03A-FA5CE2AA62DD}"/>
              </a:ext>
            </a:extLst>
          </p:cNvPr>
          <p:cNvPicPr>
            <a:picLocks noChangeAspect="1"/>
          </p:cNvPicPr>
          <p:nvPr/>
        </p:nvPicPr>
        <p:blipFill>
          <a:blip r:embed="rId7"/>
          <a:stretch>
            <a:fillRect/>
          </a:stretch>
        </p:blipFill>
        <p:spPr>
          <a:xfrm>
            <a:off x="5943600" y="4743467"/>
            <a:ext cx="5173981" cy="971533"/>
          </a:xfrm>
          <a:prstGeom prst="rect">
            <a:avLst/>
          </a:prstGeom>
        </p:spPr>
      </p:pic>
    </p:spTree>
    <p:extLst>
      <p:ext uri="{BB962C8B-B14F-4D97-AF65-F5344CB8AC3E}">
        <p14:creationId xmlns:p14="http://schemas.microsoft.com/office/powerpoint/2010/main" val="131408892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3F3D3-DC97-C588-3B4C-19CECA4CF511}"/>
              </a:ext>
            </a:extLst>
          </p:cNvPr>
          <p:cNvSpPr>
            <a:spLocks noGrp="1"/>
          </p:cNvSpPr>
          <p:nvPr>
            <p:ph type="title"/>
          </p:nvPr>
        </p:nvSpPr>
        <p:spPr/>
        <p:txBody>
          <a:bodyPr/>
          <a:lstStyle/>
          <a:p>
            <a:r>
              <a:rPr lang="en-GB" dirty="0"/>
              <a:t>RM, EDF, LLF Example</a:t>
            </a:r>
            <a:endParaRPr lang="en-SE" dirty="0"/>
          </a:p>
        </p:txBody>
      </p:sp>
      <p:graphicFrame>
        <p:nvGraphicFramePr>
          <p:cNvPr id="30" name="Content Placeholder 29">
            <a:extLst>
              <a:ext uri="{FF2B5EF4-FFF2-40B4-BE49-F238E27FC236}">
                <a16:creationId xmlns:a16="http://schemas.microsoft.com/office/drawing/2014/main" id="{448380B8-0A38-0420-19C1-636D61E981C7}"/>
              </a:ext>
            </a:extLst>
          </p:cNvPr>
          <p:cNvGraphicFramePr>
            <a:graphicFrameLocks noGrp="1"/>
          </p:cNvGraphicFramePr>
          <p:nvPr>
            <p:ph idx="1"/>
            <p:extLst>
              <p:ext uri="{D42A27DB-BD31-4B8C-83A1-F6EECF244321}">
                <p14:modId xmlns:p14="http://schemas.microsoft.com/office/powerpoint/2010/main" val="3170294765"/>
              </p:ext>
            </p:extLst>
          </p:nvPr>
        </p:nvGraphicFramePr>
        <p:xfrm>
          <a:off x="-3294" y="5889984"/>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5" name="Line 170">
            <a:extLst>
              <a:ext uri="{FF2B5EF4-FFF2-40B4-BE49-F238E27FC236}">
                <a16:creationId xmlns:a16="http://schemas.microsoft.com/office/drawing/2014/main" id="{D0A1B3E9-1601-AE6B-F41F-69ADC147DB37}"/>
              </a:ext>
            </a:extLst>
          </p:cNvPr>
          <p:cNvSpPr>
            <a:spLocks noChangeShapeType="1"/>
          </p:cNvSpPr>
          <p:nvPr/>
        </p:nvSpPr>
        <p:spPr bwMode="auto">
          <a:xfrm>
            <a:off x="163589" y="5858474"/>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6" name="Line 171">
            <a:extLst>
              <a:ext uri="{FF2B5EF4-FFF2-40B4-BE49-F238E27FC236}">
                <a16:creationId xmlns:a16="http://schemas.microsoft.com/office/drawing/2014/main" id="{4F574D25-81DA-6941-60E4-C04FFAA3279F}"/>
              </a:ext>
            </a:extLst>
          </p:cNvPr>
          <p:cNvSpPr>
            <a:spLocks noChangeShapeType="1"/>
          </p:cNvSpPr>
          <p:nvPr/>
        </p:nvSpPr>
        <p:spPr bwMode="auto">
          <a:xfrm>
            <a:off x="163589" y="5706074"/>
            <a:ext cx="0" cy="304800"/>
          </a:xfrm>
          <a:prstGeom prst="line">
            <a:avLst/>
          </a:prstGeom>
          <a:noFill/>
          <a:ln w="9525">
            <a:solidFill>
              <a:srgbClr val="000000"/>
            </a:solidFill>
            <a:round/>
            <a:headEnd/>
            <a:tailEnd/>
          </a:ln>
        </p:spPr>
        <p:txBody>
          <a:bodyPr wrap="none"/>
          <a:lstStyle/>
          <a:p>
            <a:endParaRPr lang="zh-CN" altLang="en-US"/>
          </a:p>
        </p:txBody>
      </p:sp>
      <p:sp>
        <p:nvSpPr>
          <p:cNvPr id="17" name="Text Box 185">
            <a:extLst>
              <a:ext uri="{FF2B5EF4-FFF2-40B4-BE49-F238E27FC236}">
                <a16:creationId xmlns:a16="http://schemas.microsoft.com/office/drawing/2014/main" id="{A3B627F0-0653-CE77-8E2D-17E90444C7C8}"/>
              </a:ext>
            </a:extLst>
          </p:cNvPr>
          <p:cNvSpPr txBox="1">
            <a:spLocks noChangeArrowheads="1"/>
          </p:cNvSpPr>
          <p:nvPr/>
        </p:nvSpPr>
        <p:spPr bwMode="auto">
          <a:xfrm>
            <a:off x="8116964" y="5860061"/>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18" name="Line 70">
            <a:extLst>
              <a:ext uri="{FF2B5EF4-FFF2-40B4-BE49-F238E27FC236}">
                <a16:creationId xmlns:a16="http://schemas.microsoft.com/office/drawing/2014/main" id="{F6ECD270-EA0E-1085-99F2-B449BEFCAE7E}"/>
              </a:ext>
            </a:extLst>
          </p:cNvPr>
          <p:cNvSpPr>
            <a:spLocks noChangeShapeType="1"/>
          </p:cNvSpPr>
          <p:nvPr/>
        </p:nvSpPr>
        <p:spPr bwMode="auto">
          <a:xfrm flipH="1" flipV="1">
            <a:off x="149147" y="4713233"/>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19" name="Text Box 185">
            <a:extLst>
              <a:ext uri="{FF2B5EF4-FFF2-40B4-BE49-F238E27FC236}">
                <a16:creationId xmlns:a16="http://schemas.microsoft.com/office/drawing/2014/main" id="{48098911-721A-993E-0EE1-5756F2FF737B}"/>
              </a:ext>
            </a:extLst>
          </p:cNvPr>
          <p:cNvSpPr txBox="1">
            <a:spLocks noChangeArrowheads="1"/>
          </p:cNvSpPr>
          <p:nvPr/>
        </p:nvSpPr>
        <p:spPr bwMode="auto">
          <a:xfrm>
            <a:off x="-46945" y="4392915"/>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endParaRPr lang="en-US" altLang="zh-CN" dirty="0">
              <a:solidFill>
                <a:srgbClr val="000000"/>
              </a:solidFill>
              <a:ea typeface="宋体" pitchFamily="2" charset="-122"/>
            </a:endParaRPr>
          </a:p>
        </p:txBody>
      </p:sp>
      <p:sp>
        <p:nvSpPr>
          <p:cNvPr id="21" name="Rectangle 157">
            <a:extLst>
              <a:ext uri="{FF2B5EF4-FFF2-40B4-BE49-F238E27FC236}">
                <a16:creationId xmlns:a16="http://schemas.microsoft.com/office/drawing/2014/main" id="{FB7C44B2-CC09-BF2C-1546-0695524CD712}"/>
              </a:ext>
            </a:extLst>
          </p:cNvPr>
          <p:cNvSpPr>
            <a:spLocks noChangeArrowheads="1"/>
          </p:cNvSpPr>
          <p:nvPr/>
        </p:nvSpPr>
        <p:spPr bwMode="auto">
          <a:xfrm>
            <a:off x="155651" y="5035646"/>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22" name="Rectangle 164">
            <a:extLst>
              <a:ext uri="{FF2B5EF4-FFF2-40B4-BE49-F238E27FC236}">
                <a16:creationId xmlns:a16="http://schemas.microsoft.com/office/drawing/2014/main" id="{3ED2F63E-A66F-A9FA-9E06-D15E7FA02544}"/>
              </a:ext>
            </a:extLst>
          </p:cNvPr>
          <p:cNvSpPr>
            <a:spLocks noChangeArrowheads="1"/>
          </p:cNvSpPr>
          <p:nvPr/>
        </p:nvSpPr>
        <p:spPr bwMode="auto">
          <a:xfrm>
            <a:off x="844384" y="5525224"/>
            <a:ext cx="1251446" cy="327232"/>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24" name="Line 27">
            <a:extLst>
              <a:ext uri="{FF2B5EF4-FFF2-40B4-BE49-F238E27FC236}">
                <a16:creationId xmlns:a16="http://schemas.microsoft.com/office/drawing/2014/main" id="{1D9D21EE-89F0-F9F4-0AE1-4664F4583EA0}"/>
              </a:ext>
            </a:extLst>
          </p:cNvPr>
          <p:cNvSpPr>
            <a:spLocks noChangeShapeType="1"/>
          </p:cNvSpPr>
          <p:nvPr/>
        </p:nvSpPr>
        <p:spPr bwMode="auto">
          <a:xfrm>
            <a:off x="3946601" y="5454954"/>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27" name="Group 36">
            <a:extLst>
              <a:ext uri="{FF2B5EF4-FFF2-40B4-BE49-F238E27FC236}">
                <a16:creationId xmlns:a16="http://schemas.microsoft.com/office/drawing/2014/main" id="{CE1AE9B5-D22E-51E7-5BE2-0B92CB91960E}"/>
              </a:ext>
            </a:extLst>
          </p:cNvPr>
          <p:cNvGraphicFramePr>
            <a:graphicFrameLocks/>
          </p:cNvGraphicFramePr>
          <p:nvPr>
            <p:extLst>
              <p:ext uri="{D42A27DB-BD31-4B8C-83A1-F6EECF244321}">
                <p14:modId xmlns:p14="http://schemas.microsoft.com/office/powerpoint/2010/main" val="2082528811"/>
              </p:ext>
            </p:extLst>
          </p:nvPr>
        </p:nvGraphicFramePr>
        <p:xfrm>
          <a:off x="8793162" y="68036"/>
          <a:ext cx="2461072" cy="1228725"/>
        </p:xfrm>
        <a:graphic>
          <a:graphicData uri="http://schemas.openxmlformats.org/drawingml/2006/table">
            <a:tbl>
              <a:tblPr/>
              <a:tblGrid>
                <a:gridCol w="821308">
                  <a:extLst>
                    <a:ext uri="{9D8B030D-6E8A-4147-A177-3AD203B41FA5}">
                      <a16:colId xmlns:a16="http://schemas.microsoft.com/office/drawing/2014/main" val="20000"/>
                    </a:ext>
                  </a:extLst>
                </a:gridCol>
                <a:gridCol w="931230">
                  <a:extLst>
                    <a:ext uri="{9D8B030D-6E8A-4147-A177-3AD203B41FA5}">
                      <a16:colId xmlns:a16="http://schemas.microsoft.com/office/drawing/2014/main" val="20001"/>
                    </a:ext>
                  </a:extLst>
                </a:gridCol>
                <a:gridCol w="708534">
                  <a:extLst>
                    <a:ext uri="{9D8B030D-6E8A-4147-A177-3AD203B41FA5}">
                      <a16:colId xmlns:a16="http://schemas.microsoft.com/office/drawing/2014/main" val="20003"/>
                    </a:ext>
                  </a:extLst>
                </a:gridCol>
              </a:tblGrid>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1800" b="0" i="0" u="none" strike="noStrike" cap="none" normalizeH="0" baseline="0" dirty="0">
                          <a:ln>
                            <a:noFill/>
                          </a:ln>
                          <a:solidFill>
                            <a:srgbClr val="000000"/>
                          </a:solidFill>
                          <a:effectLst/>
                          <a:latin typeface="Tahoma" pitchFamily="34" charset="0"/>
                          <a:ea typeface="宋体" charset="-122"/>
                        </a:rPr>
                        <a:t>Task</a:t>
                      </a:r>
                      <a:endParaRPr kumimoji="0" lang="en-US" altLang="zh-CN" sz="2000" b="0" i="0" u="none" strike="noStrike" cap="none" normalizeH="0" baseline="0" dirty="0">
                        <a:ln>
                          <a:noFill/>
                        </a:ln>
                        <a:solidFill>
                          <a:srgbClr val="000000"/>
                        </a:solidFill>
                        <a:effectLst/>
                        <a:latin typeface="Tahoma" pitchFamily="34" charset="0"/>
                        <a:ea typeface="宋体" charset="-122"/>
                      </a:endParaRP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T=D</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a:ln>
                            <a:noFill/>
                          </a:ln>
                          <a:solidFill>
                            <a:srgbClr val="000000"/>
                          </a:solidFill>
                          <a:effectLst/>
                          <a:latin typeface="Tahoma" pitchFamily="34" charset="0"/>
                          <a:ea typeface="宋体" charset="-122"/>
                        </a:rPr>
                        <a:t>C</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T1</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5</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2</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09575">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T2</a:t>
                      </a:r>
                    </a:p>
                  </a:txBody>
                  <a:tcPr marL="171569" marR="171569"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6</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20000"/>
                        </a:spcBef>
                        <a:spcAft>
                          <a:spcPct val="0"/>
                        </a:spcAft>
                        <a:buClr>
                          <a:schemeClr val="hlink"/>
                        </a:buClr>
                        <a:buSzPct val="110000"/>
                        <a:buFont typeface="Wingdings" pitchFamily="2" charset="2"/>
                        <a:buNone/>
                        <a:tabLst/>
                      </a:pPr>
                      <a:r>
                        <a:rPr kumimoji="0" lang="en-US" altLang="zh-CN" sz="2000" b="0" i="0" u="none" strike="noStrike" cap="none" normalizeH="0" baseline="0" dirty="0">
                          <a:ln>
                            <a:noFill/>
                          </a:ln>
                          <a:solidFill>
                            <a:srgbClr val="000000"/>
                          </a:solidFill>
                          <a:effectLst/>
                          <a:latin typeface="Tahoma" pitchFamily="34" charset="0"/>
                          <a:ea typeface="宋体" charset="-122"/>
                        </a:rPr>
                        <a:t>3</a:t>
                      </a:r>
                    </a:p>
                  </a:txBody>
                  <a:tcPr marL="171569" marR="171569"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
        <p:nvSpPr>
          <p:cNvPr id="31" name="Rectangle 157">
            <a:extLst>
              <a:ext uri="{FF2B5EF4-FFF2-40B4-BE49-F238E27FC236}">
                <a16:creationId xmlns:a16="http://schemas.microsoft.com/office/drawing/2014/main" id="{374A607A-1678-9D41-C4D0-F11DA3DB0DC7}"/>
              </a:ext>
            </a:extLst>
          </p:cNvPr>
          <p:cNvSpPr>
            <a:spLocks noChangeArrowheads="1"/>
          </p:cNvSpPr>
          <p:nvPr/>
        </p:nvSpPr>
        <p:spPr bwMode="auto">
          <a:xfrm>
            <a:off x="2106716" y="5035645"/>
            <a:ext cx="684350" cy="318057"/>
          </a:xfrm>
          <a:prstGeom prst="rect">
            <a:avLst/>
          </a:prstGeom>
          <a:solidFill>
            <a:schemeClr val="accent1"/>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T1</a:t>
            </a:r>
          </a:p>
        </p:txBody>
      </p:sp>
      <p:sp>
        <p:nvSpPr>
          <p:cNvPr id="32" name="Rectangle 157">
            <a:extLst>
              <a:ext uri="{FF2B5EF4-FFF2-40B4-BE49-F238E27FC236}">
                <a16:creationId xmlns:a16="http://schemas.microsoft.com/office/drawing/2014/main" id="{CD563D62-C083-2C77-D5E1-074B9ACBD83D}"/>
              </a:ext>
            </a:extLst>
          </p:cNvPr>
          <p:cNvSpPr>
            <a:spLocks noChangeArrowheads="1"/>
          </p:cNvSpPr>
          <p:nvPr/>
        </p:nvSpPr>
        <p:spPr bwMode="auto">
          <a:xfrm>
            <a:off x="2791066" y="5547671"/>
            <a:ext cx="684350" cy="318057"/>
          </a:xfrm>
          <a:prstGeom prst="rect">
            <a:avLst/>
          </a:prstGeom>
          <a:solidFill>
            <a:srgbClr val="FFFF00"/>
          </a:solidFill>
          <a:ln w="9525">
            <a:solidFill>
              <a:schemeClr val="tx1"/>
            </a:solidFill>
            <a:miter lim="800000"/>
            <a:headEnd/>
            <a:tailEnd/>
          </a:ln>
        </p:spPr>
        <p:txBody>
          <a:bodyPr wrap="none" anchor="ctr"/>
          <a:lstStyle/>
          <a:p>
            <a:pPr algn="ctr"/>
            <a:r>
              <a:rPr lang="en-US" altLang="zh-CN" dirty="0">
                <a:solidFill>
                  <a:srgbClr val="000000"/>
                </a:solidFill>
                <a:ea typeface="宋体" pitchFamily="2" charset="-122"/>
              </a:rPr>
              <a:t>T2</a:t>
            </a:r>
          </a:p>
        </p:txBody>
      </p:sp>
      <p:sp>
        <p:nvSpPr>
          <p:cNvPr id="34" name="Rectangle 164">
            <a:extLst>
              <a:ext uri="{FF2B5EF4-FFF2-40B4-BE49-F238E27FC236}">
                <a16:creationId xmlns:a16="http://schemas.microsoft.com/office/drawing/2014/main" id="{47495371-4167-AF0F-75A0-13CBC524913D}"/>
              </a:ext>
            </a:extLst>
          </p:cNvPr>
          <p:cNvSpPr>
            <a:spLocks noChangeArrowheads="1"/>
          </p:cNvSpPr>
          <p:nvPr/>
        </p:nvSpPr>
        <p:spPr bwMode="auto">
          <a:xfrm>
            <a:off x="3475416"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mc:AlternateContent xmlns:mc="http://schemas.openxmlformats.org/markup-compatibility/2006" xmlns:a14="http://schemas.microsoft.com/office/drawing/2010/main">
        <mc:Choice Requires="a14">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199411">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962600780"/>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962127195"/>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 </m:t>
                              </m:r>
                            </m:oMath>
                          </a14:m>
                          <a:r>
                            <a:rPr lang="el-GR" sz="1600" dirty="0">
                              <a:effectLst/>
                              <a:latin typeface="Tahoma" panose="020B0604030504040204" pitchFamily="34" charset="0"/>
                              <a:ea typeface="Tahoma" panose="020B0604030504040204" pitchFamily="34" charset="0"/>
                              <a:cs typeface="Tahoma" panose="020B0604030504040204" pitchFamily="34" charset="0"/>
                            </a:rPr>
                            <a:t>(</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607803487"/>
                      </a:ext>
                    </a:extLst>
                  </a:tr>
                  <a:tr h="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382039466"/>
                      </a:ext>
                    </a:extLst>
                  </a:tr>
                  <a:tr h="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330665408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4027562478"/>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l-GR" sz="1600" dirty="0">
                              <a:effectLst/>
                              <a:latin typeface="Tahoma" panose="020B0604030504040204" pitchFamily="34" charset="0"/>
                              <a:ea typeface="Tahoma" panose="020B0604030504040204" pitchFamily="34" charset="0"/>
                              <a:cs typeface="Tahoma" panose="020B0604030504040204" pitchFamily="34" charset="0"/>
                            </a:rPr>
                            <a:t> (</a:t>
                          </a:r>
                          <a:r>
                            <a:rPr lang="en-GB" sz="1600" dirty="0">
                              <a:effectLst/>
                              <a:latin typeface="Tahoma" panose="020B0604030504040204" pitchFamily="34" charset="0"/>
                              <a:ea typeface="Tahoma" panose="020B0604030504040204" pitchFamily="34" charset="0"/>
                              <a:cs typeface="Tahoma" panose="020B0604030504040204" pitchFamily="34" charset="0"/>
                            </a:rPr>
                            <a:t>tie)</a:t>
                          </a:r>
                        </a:p>
                      </a:txBody>
                      <a:tcPr anchor="ctr"/>
                    </a:tc>
                    <a:extLst>
                      <a:ext uri="{0D108BD9-81ED-4DB2-BD59-A6C34878D82A}">
                        <a16:rowId xmlns:a16="http://schemas.microsoft.com/office/drawing/2014/main" val="2280147792"/>
                      </a:ext>
                    </a:extLst>
                  </a:tr>
                  <a:tr h="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₁</m:t>
                              </m:r>
                            </m:oMath>
                          </a14:m>
                          <a:r>
                            <a:rPr lang="en-US" sz="1600" dirty="0">
                              <a:effectLst/>
                              <a:latin typeface="Tahoma" panose="020B0604030504040204" pitchFamily="34" charset="0"/>
                              <a:ea typeface="Tahoma" panose="020B0604030504040204" pitchFamily="34" charset="0"/>
                              <a:cs typeface="Tahoma" panose="020B0604030504040204" pitchFamily="34" charset="0"/>
                            </a:rPr>
                            <a:t> </a:t>
                          </a:r>
                          <a:r>
                            <a:rPr lang="en-US" altLang="zh-CN" sz="1600" dirty="0">
                              <a:effectLst/>
                              <a:latin typeface="Tahoma" panose="020B0604030504040204" pitchFamily="34" charset="0"/>
                              <a:ea typeface="Tahoma" panose="020B0604030504040204" pitchFamily="34" charset="0"/>
                              <a:cs typeface="Tahoma" panose="020B0604030504040204" pitchFamily="34" charset="0"/>
                            </a:rPr>
                            <a:t>done</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l-GR" sz="1600" i="1" dirty="0" smtClean="0">
                                    <a:effectLst/>
                                    <a:latin typeface="Cambria Math" panose="02040503050406030204" pitchFamily="18" charset="0"/>
                                    <a:ea typeface="Tahoma" panose="020B0604030504040204" pitchFamily="34" charset="0"/>
                                    <a:cs typeface="Tahoma" panose="020B0604030504040204" pitchFamily="34" charset="0"/>
                                  </a:rPr>
                                  <m:t>𝜏</m:t>
                                </m:r>
                                <m:r>
                                  <a:rPr lang="el-GR" sz="1600" i="1" dirty="0" smtClean="0">
                                    <a:effectLst/>
                                    <a:latin typeface="Cambria Math" panose="02040503050406030204" pitchFamily="18" charset="0"/>
                                    <a:ea typeface="Tahoma" panose="020B0604030504040204" pitchFamily="34" charset="0"/>
                                    <a:cs typeface="Tahoma" panose="020B0604030504040204" pitchFamily="34" charset="0"/>
                                  </a:rPr>
                                  <m:t>₂</m:t>
                                </m:r>
                              </m:oMath>
                            </m:oMathPara>
                          </a14:m>
                          <a:endParaRPr lang="el-GR"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extLst>
                      <a:ext uri="{0D108BD9-81ED-4DB2-BD59-A6C34878D82A}">
                        <a16:rowId xmlns:a16="http://schemas.microsoft.com/office/drawing/2014/main" val="2637421322"/>
                      </a:ext>
                    </a:extLst>
                  </a:tr>
                </a:tbl>
              </a:graphicData>
            </a:graphic>
          </p:graphicFrame>
        </mc:Choice>
        <mc:Fallback xmlns="">
          <p:graphicFrame>
            <p:nvGraphicFramePr>
              <p:cNvPr id="35" name="Table 34">
                <a:extLst>
                  <a:ext uri="{FF2B5EF4-FFF2-40B4-BE49-F238E27FC236}">
                    <a16:creationId xmlns:a16="http://schemas.microsoft.com/office/drawing/2014/main" id="{1A35A019-26AA-C7E3-91CF-3BF4A000FE3D}"/>
                  </a:ext>
                </a:extLst>
              </p:cNvPr>
              <p:cNvGraphicFramePr>
                <a:graphicFrameLocks noGrp="1"/>
              </p:cNvGraphicFramePr>
              <p:nvPr>
                <p:extLst>
                  <p:ext uri="{D42A27DB-BD31-4B8C-83A1-F6EECF244321}">
                    <p14:modId xmlns:p14="http://schemas.microsoft.com/office/powerpoint/2010/main" val="386948857"/>
                  </p:ext>
                </p:extLst>
              </p:nvPr>
            </p:nvGraphicFramePr>
            <p:xfrm>
              <a:off x="8338502" y="2644990"/>
              <a:ext cx="3798593" cy="3200400"/>
            </p:xfrm>
            <a:graphic>
              <a:graphicData uri="http://schemas.openxmlformats.org/drawingml/2006/table">
                <a:tbl>
                  <a:tblPr>
                    <a:tableStyleId>{5940675A-B579-460E-94D1-54222C63F5DA}</a:tableStyleId>
                  </a:tblPr>
                  <a:tblGrid>
                    <a:gridCol w="675185">
                      <a:extLst>
                        <a:ext uri="{9D8B030D-6E8A-4147-A177-3AD203B41FA5}">
                          <a16:colId xmlns:a16="http://schemas.microsoft.com/office/drawing/2014/main" val="334587011"/>
                        </a:ext>
                      </a:extLst>
                    </a:gridCol>
                    <a:gridCol w="1041136">
                      <a:extLst>
                        <a:ext uri="{9D8B030D-6E8A-4147-A177-3AD203B41FA5}">
                          <a16:colId xmlns:a16="http://schemas.microsoft.com/office/drawing/2014/main" val="3219227015"/>
                        </a:ext>
                      </a:extLst>
                    </a:gridCol>
                    <a:gridCol w="1041136">
                      <a:extLst>
                        <a:ext uri="{9D8B030D-6E8A-4147-A177-3AD203B41FA5}">
                          <a16:colId xmlns:a16="http://schemas.microsoft.com/office/drawing/2014/main" val="413028036"/>
                        </a:ext>
                      </a:extLst>
                    </a:gridCol>
                    <a:gridCol w="1041136">
                      <a:extLst>
                        <a:ext uri="{9D8B030D-6E8A-4147-A177-3AD203B41FA5}">
                          <a16:colId xmlns:a16="http://schemas.microsoft.com/office/drawing/2014/main" val="3132988136"/>
                        </a:ext>
                      </a:extLst>
                    </a:gridCol>
                  </a:tblGrid>
                  <a:tr h="518160">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Time</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τ₁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l-GR" sz="1400" b="1" dirty="0">
                              <a:effectLst/>
                              <a:latin typeface="Tahoma" panose="020B0604030504040204" pitchFamily="34" charset="0"/>
                              <a:ea typeface="Tahoma" panose="020B0604030504040204" pitchFamily="34" charset="0"/>
                              <a:cs typeface="Tahoma" panose="020B0604030504040204" pitchFamily="34" charset="0"/>
                            </a:rPr>
                            <a:t>τ₂ </a:t>
                          </a:r>
                          <a:r>
                            <a:rPr lang="en-GB" sz="1400" b="1" dirty="0">
                              <a:effectLst/>
                              <a:latin typeface="Tahoma" panose="020B0604030504040204" pitchFamily="34" charset="0"/>
                              <a:ea typeface="Tahoma" panose="020B0604030504040204" pitchFamily="34" charset="0"/>
                              <a:cs typeface="Tahoma" panose="020B0604030504040204" pitchFamily="34" charset="0"/>
                            </a:rPr>
                            <a:t>Laxity</a:t>
                          </a:r>
                        </a:p>
                      </a:txBody>
                      <a:tcPr anchor="ctr">
                        <a:solidFill>
                          <a:schemeClr val="bg1">
                            <a:lumMod val="85000"/>
                          </a:schemeClr>
                        </a:solidFill>
                      </a:tcPr>
                    </a:tc>
                    <a:tc>
                      <a:txBody>
                        <a:bodyPr/>
                        <a:lstStyle/>
                        <a:p>
                          <a:pPr algn="l"/>
                          <a:r>
                            <a:rPr lang="en-GB" sz="1400" b="1" dirty="0">
                              <a:effectLst/>
                              <a:latin typeface="Tahoma" panose="020B0604030504040204" pitchFamily="34" charset="0"/>
                              <a:ea typeface="Tahoma" panose="020B0604030504040204" pitchFamily="34" charset="0"/>
                              <a:cs typeface="Tahoma" panose="020B0604030504040204" pitchFamily="34" charset="0"/>
                            </a:rPr>
                            <a:t>Running Task</a:t>
                          </a:r>
                        </a:p>
                      </a:txBody>
                      <a:tcPr anchor="ctr">
                        <a:solidFill>
                          <a:schemeClr val="bg1">
                            <a:lumMod val="85000"/>
                          </a:schemeClr>
                        </a:solidFill>
                      </a:tcPr>
                    </a:tc>
                    <a:extLst>
                      <a:ext uri="{0D108BD9-81ED-4DB2-BD59-A6C34878D82A}">
                        <a16:rowId xmlns:a16="http://schemas.microsoft.com/office/drawing/2014/main" val="2181859351"/>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t=0</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5-0-2=3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6-0-3=3</a:t>
                          </a:r>
                        </a:p>
                      </a:txBody>
                      <a:tcPr anchor="ctr"/>
                    </a:tc>
                    <a:tc>
                      <a:txBody>
                        <a:bodyPr/>
                        <a:lstStyle/>
                        <a:p>
                          <a:endParaRPr lang="en-SE"/>
                        </a:p>
                      </a:txBody>
                      <a:tcPr anchor="ctr">
                        <a:blipFill>
                          <a:blip r:embed="rId2"/>
                          <a:stretch>
                            <a:fillRect l="-265497" t="-156364" r="-1754" b="-725455"/>
                          </a:stretch>
                        </a:blipFill>
                      </a:tcPr>
                    </a:tc>
                    <a:extLst>
                      <a:ext uri="{0D108BD9-81ED-4DB2-BD59-A6C34878D82A}">
                        <a16:rowId xmlns:a16="http://schemas.microsoft.com/office/drawing/2014/main" val="962600780"/>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5-1-1=3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6-1-3=2</a:t>
                          </a:r>
                        </a:p>
                      </a:txBody>
                      <a:tcPr anchor="ctr"/>
                    </a:tc>
                    <a:tc>
                      <a:txBody>
                        <a:bodyPr/>
                        <a:lstStyle/>
                        <a:p>
                          <a:endParaRPr lang="en-SE"/>
                        </a:p>
                      </a:txBody>
                      <a:tcPr anchor="ctr">
                        <a:blipFill>
                          <a:blip r:embed="rId2"/>
                          <a:stretch>
                            <a:fillRect l="-265497" t="-256364" r="-1754" b="-625455"/>
                          </a:stretch>
                        </a:blipFill>
                      </a:tcPr>
                    </a:tc>
                    <a:extLst>
                      <a:ext uri="{0D108BD9-81ED-4DB2-BD59-A6C34878D82A}">
                        <a16:rowId xmlns:a16="http://schemas.microsoft.com/office/drawing/2014/main" val="962127195"/>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t=2</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5-2-1=2</a:t>
                          </a:r>
                        </a:p>
                      </a:txBody>
                      <a:tcPr anchor="ctr"/>
                    </a:tc>
                    <a:tc>
                      <a:txBody>
                        <a:bodyPr/>
                        <a:lstStyle/>
                        <a:p>
                          <a:r>
                            <a:rPr lang="en-SE" sz="1600">
                              <a:effectLst/>
                              <a:latin typeface="Tahoma" panose="020B0604030504040204" pitchFamily="34" charset="0"/>
                              <a:ea typeface="Tahoma" panose="020B0604030504040204" pitchFamily="34" charset="0"/>
                              <a:cs typeface="Tahoma" panose="020B0604030504040204" pitchFamily="34" charset="0"/>
                            </a:rPr>
                            <a:t>6-2-2=2</a:t>
                          </a:r>
                        </a:p>
                      </a:txBody>
                      <a:tcPr anchor="ctr"/>
                    </a:tc>
                    <a:tc>
                      <a:txBody>
                        <a:bodyPr/>
                        <a:lstStyle/>
                        <a:p>
                          <a:endParaRPr lang="en-SE"/>
                        </a:p>
                      </a:txBody>
                      <a:tcPr anchor="ctr">
                        <a:blipFill>
                          <a:blip r:embed="rId2"/>
                          <a:stretch>
                            <a:fillRect l="-265497" t="-356364" r="-1754" b="-525455"/>
                          </a:stretch>
                        </a:blipFill>
                      </a:tcPr>
                    </a:tc>
                    <a:extLst>
                      <a:ext uri="{0D108BD9-81ED-4DB2-BD59-A6C34878D82A}">
                        <a16:rowId xmlns:a16="http://schemas.microsoft.com/office/drawing/2014/main" val="607803487"/>
                      </a:ext>
                    </a:extLst>
                  </a:tr>
                  <a:tr h="335280">
                    <a:tc>
                      <a:txBody>
                        <a:bodyPr/>
                        <a:lstStyle/>
                        <a:p>
                          <a:r>
                            <a:rPr lang="en-GB" sz="1600">
                              <a:effectLst/>
                              <a:latin typeface="Tahoma" panose="020B0604030504040204" pitchFamily="34" charset="0"/>
                              <a:ea typeface="Tahoma" panose="020B0604030504040204" pitchFamily="34" charset="0"/>
                              <a:cs typeface="Tahoma" panose="020B0604030504040204" pitchFamily="34" charset="0"/>
                            </a:rPr>
                            <a:t>t=3</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5-3-1=1</a:t>
                          </a:r>
                        </a:p>
                      </a:txBody>
                      <a:tcPr anchor="ctr"/>
                    </a:tc>
                    <a:tc>
                      <a:txBody>
                        <a:bodyPr/>
                        <a:lstStyle/>
                        <a:p>
                          <a:r>
                            <a:rPr lang="en-SE" sz="1600" dirty="0">
                              <a:effectLst/>
                              <a:latin typeface="Tahoma" panose="020B0604030504040204" pitchFamily="34" charset="0"/>
                              <a:ea typeface="Tahoma" panose="020B0604030504040204" pitchFamily="34" charset="0"/>
                              <a:cs typeface="Tahoma" panose="020B0604030504040204" pitchFamily="34" charset="0"/>
                            </a:rPr>
                            <a:t>6-3-1=2</a:t>
                          </a:r>
                        </a:p>
                      </a:txBody>
                      <a:tcPr anchor="ctr"/>
                    </a:tc>
                    <a:tc>
                      <a:txBody>
                        <a:bodyPr/>
                        <a:lstStyle/>
                        <a:p>
                          <a:endParaRPr lang="en-SE"/>
                        </a:p>
                      </a:txBody>
                      <a:tcPr anchor="ctr">
                        <a:blipFill>
                          <a:blip r:embed="rId2"/>
                          <a:stretch>
                            <a:fillRect l="-265497" t="-448214" r="-1754" b="-416071"/>
                          </a:stretch>
                        </a:blipFill>
                      </a:tcPr>
                    </a:tc>
                    <a:extLst>
                      <a:ext uri="{0D108BD9-81ED-4DB2-BD59-A6C34878D82A}">
                        <a16:rowId xmlns:a16="http://schemas.microsoft.com/office/drawing/2014/main" val="2382039466"/>
                      </a:ext>
                    </a:extLst>
                  </a:tr>
                  <a:tr h="335280">
                    <a:tc>
                      <a:txBody>
                        <a:bodyPr/>
                        <a:lstStyle/>
                        <a:p>
                          <a:r>
                            <a:rPr lang="en-GB" sz="1600" dirty="0">
                              <a:effectLst/>
                              <a:latin typeface="Tahoma" panose="020B0604030504040204" pitchFamily="34" charset="0"/>
                              <a:ea typeface="Tahoma" panose="020B0604030504040204" pitchFamily="34" charset="0"/>
                              <a:cs typeface="Tahoma" panose="020B0604030504040204" pitchFamily="34" charset="0"/>
                            </a:rPr>
                            <a:t>t=4</a:t>
                          </a:r>
                        </a:p>
                      </a:txBody>
                      <a:tcPr anchor="ctr"/>
                    </a:tc>
                    <a:tc>
                      <a:txBody>
                        <a:bodyPr/>
                        <a:lstStyle/>
                        <a:p>
                          <a:endParaRPr lang="en-SE"/>
                        </a:p>
                      </a:txBody>
                      <a:tcPr anchor="ctr">
                        <a:blipFill>
                          <a:blip r:embed="rId2"/>
                          <a:stretch>
                            <a:fillRect l="-65497" t="-558182" r="-201754" b="-3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E" sz="1600" dirty="0">
                              <a:effectLst/>
                              <a:latin typeface="Tahoma" panose="020B0604030504040204" pitchFamily="34" charset="0"/>
                              <a:ea typeface="Tahoma" panose="020B0604030504040204" pitchFamily="34" charset="0"/>
                              <a:cs typeface="Tahoma" panose="020B0604030504040204" pitchFamily="34" charset="0"/>
                            </a:rPr>
                            <a:t>6-</a:t>
                          </a:r>
                          <a:r>
                            <a:rPr lang="en-US" sz="1600" dirty="0">
                              <a:effectLst/>
                              <a:latin typeface="Tahoma" panose="020B0604030504040204" pitchFamily="34" charset="0"/>
                              <a:ea typeface="Tahoma" panose="020B0604030504040204" pitchFamily="34" charset="0"/>
                              <a:cs typeface="Tahoma" panose="020B0604030504040204" pitchFamily="34" charset="0"/>
                            </a:rPr>
                            <a:t>4</a:t>
                          </a:r>
                          <a:r>
                            <a:rPr lang="en-SE" sz="1600" dirty="0">
                              <a:effectLst/>
                              <a:latin typeface="Tahoma" panose="020B0604030504040204" pitchFamily="34" charset="0"/>
                              <a:ea typeface="Tahoma" panose="020B0604030504040204" pitchFamily="34" charset="0"/>
                              <a:cs typeface="Tahoma" panose="020B0604030504040204" pitchFamily="34" charset="0"/>
                            </a:rPr>
                            <a:t>-1=</a:t>
                          </a:r>
                          <a:r>
                            <a:rPr lang="en-US" sz="1600" dirty="0">
                              <a:effectLst/>
                              <a:latin typeface="Tahoma" panose="020B0604030504040204" pitchFamily="34" charset="0"/>
                              <a:ea typeface="Tahoma" panose="020B0604030504040204" pitchFamily="34" charset="0"/>
                              <a:cs typeface="Tahoma" panose="020B0604030504040204" pitchFamily="34" charset="0"/>
                            </a:rPr>
                            <a:t>1</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558182" r="-1754" b="-323636"/>
                          </a:stretch>
                        </a:blipFill>
                      </a:tcPr>
                    </a:tc>
                    <a:extLst>
                      <a:ext uri="{0D108BD9-81ED-4DB2-BD59-A6C34878D82A}">
                        <a16:rowId xmlns:a16="http://schemas.microsoft.com/office/drawing/2014/main" val="330665408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t=5</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5</a:t>
                          </a:r>
                          <a:r>
                            <a:rPr lang="en-SE" sz="1600" dirty="0">
                              <a:effectLst/>
                              <a:latin typeface="Tahoma" panose="020B0604030504040204" pitchFamily="34" charset="0"/>
                              <a:ea typeface="Tahoma" panose="020B0604030504040204" pitchFamily="34" charset="0"/>
                              <a:cs typeface="Tahoma" panose="020B0604030504040204" pitchFamily="34" charset="0"/>
                            </a:rPr>
                            <a:t>-2=3</a:t>
                          </a:r>
                        </a:p>
                      </a:txBody>
                      <a:tcPr anchor="ctr"/>
                    </a:tc>
                    <a:tc>
                      <a:txBody>
                        <a:bodyPr/>
                        <a:lstStyle/>
                        <a:p>
                          <a:endParaRPr lang="en-SE"/>
                        </a:p>
                      </a:txBody>
                      <a:tcPr anchor="ctr">
                        <a:blipFill>
                          <a:blip r:embed="rId2"/>
                          <a:stretch>
                            <a:fillRect l="-165497" t="-658182" r="-101754" b="-223636"/>
                          </a:stretch>
                        </a:blipFill>
                      </a:tcPr>
                    </a:tc>
                    <a:tc>
                      <a:txBody>
                        <a:bodyPr/>
                        <a:lstStyle/>
                        <a:p>
                          <a:endParaRPr lang="en-SE"/>
                        </a:p>
                      </a:txBody>
                      <a:tcPr anchor="ctr">
                        <a:blipFill>
                          <a:blip r:embed="rId2"/>
                          <a:stretch>
                            <a:fillRect l="-265497" t="-658182" r="-1754" b="-223636"/>
                          </a:stretch>
                        </a:blipFill>
                      </a:tcPr>
                    </a:tc>
                    <a:extLst>
                      <a:ext uri="{0D108BD9-81ED-4DB2-BD59-A6C34878D82A}">
                        <a16:rowId xmlns:a16="http://schemas.microsoft.com/office/drawing/2014/main" val="4027562478"/>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t=6</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10</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6</a:t>
                          </a:r>
                          <a:r>
                            <a:rPr lang="en-SE" sz="1600" dirty="0">
                              <a:effectLst/>
                              <a:latin typeface="Tahoma" panose="020B0604030504040204" pitchFamily="34" charset="0"/>
                              <a:ea typeface="Tahoma" panose="020B0604030504040204" pitchFamily="34" charset="0"/>
                              <a:cs typeface="Tahoma" panose="020B0604030504040204" pitchFamily="34" charset="0"/>
                            </a:rPr>
                            <a:t>-</a:t>
                          </a:r>
                          <a:r>
                            <a:rPr lang="en-US" sz="1600" dirty="0">
                              <a:effectLst/>
                              <a:latin typeface="Tahoma" panose="020B0604030504040204" pitchFamily="34" charset="0"/>
                              <a:ea typeface="Tahoma" panose="020B0604030504040204" pitchFamily="34" charset="0"/>
                              <a:cs typeface="Tahoma" panose="020B0604030504040204" pitchFamily="34" charset="0"/>
                            </a:rPr>
                            <a:t>1</a:t>
                          </a:r>
                          <a:r>
                            <a:rPr lang="en-SE" sz="1600" dirty="0">
                              <a:effectLst/>
                              <a:latin typeface="Tahoma" panose="020B0604030504040204" pitchFamily="34" charset="0"/>
                              <a:ea typeface="Tahoma" panose="020B0604030504040204" pitchFamily="34" charset="0"/>
                              <a:cs typeface="Tahoma" panose="020B0604030504040204" pitchFamily="34" charset="0"/>
                            </a:rPr>
                            <a:t>=3</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-6-3=3</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758182" r="-1754" b="-123636"/>
                          </a:stretch>
                        </a:blipFill>
                      </a:tcPr>
                    </a:tc>
                    <a:extLst>
                      <a:ext uri="{0D108BD9-81ED-4DB2-BD59-A6C34878D82A}">
                        <a16:rowId xmlns:a16="http://schemas.microsoft.com/office/drawing/2014/main" val="2280147792"/>
                      </a:ext>
                    </a:extLst>
                  </a:tr>
                  <a:tr h="33528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600" dirty="0">
                              <a:effectLst/>
                              <a:latin typeface="Tahoma" panose="020B0604030504040204" pitchFamily="34" charset="0"/>
                              <a:ea typeface="Tahoma" panose="020B0604030504040204" pitchFamily="34" charset="0"/>
                              <a:cs typeface="Tahoma" panose="020B0604030504040204" pitchFamily="34" charset="0"/>
                            </a:rPr>
                            <a:t>t=7</a:t>
                          </a:r>
                        </a:p>
                      </a:txBody>
                      <a:tcPr anchor="ctr"/>
                    </a:tc>
                    <a:tc>
                      <a:txBody>
                        <a:bodyPr/>
                        <a:lstStyle/>
                        <a:p>
                          <a:endParaRPr lang="en-SE"/>
                        </a:p>
                      </a:txBody>
                      <a:tcPr anchor="ctr">
                        <a:blipFill>
                          <a:blip r:embed="rId2"/>
                          <a:stretch>
                            <a:fillRect l="-65497" t="-858182" r="-201754" b="-23636"/>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effectLst/>
                              <a:latin typeface="Tahoma" panose="020B0604030504040204" pitchFamily="34" charset="0"/>
                              <a:ea typeface="Tahoma" panose="020B0604030504040204" pitchFamily="34" charset="0"/>
                              <a:cs typeface="Tahoma" panose="020B0604030504040204" pitchFamily="34" charset="0"/>
                            </a:rPr>
                            <a:t>12</a:t>
                          </a:r>
                          <a:r>
                            <a:rPr lang="en-GB" sz="1600" dirty="0">
                              <a:effectLst/>
                              <a:latin typeface="Tahoma" panose="020B0604030504040204" pitchFamily="34" charset="0"/>
                              <a:ea typeface="Tahoma" panose="020B0604030504040204" pitchFamily="34" charset="0"/>
                              <a:cs typeface="Tahoma" panose="020B0604030504040204" pitchFamily="34" charset="0"/>
                            </a:rPr>
                            <a:t>-7-3=2</a:t>
                          </a:r>
                          <a:endParaRPr lang="en-SE" sz="1600" dirty="0">
                            <a:effectLst/>
                            <a:latin typeface="Tahoma" panose="020B0604030504040204" pitchFamily="34" charset="0"/>
                            <a:ea typeface="Tahoma" panose="020B0604030504040204" pitchFamily="34" charset="0"/>
                            <a:cs typeface="Tahoma" panose="020B0604030504040204" pitchFamily="34" charset="0"/>
                          </a:endParaRPr>
                        </a:p>
                      </a:txBody>
                      <a:tcPr anchor="ctr"/>
                    </a:tc>
                    <a:tc>
                      <a:txBody>
                        <a:bodyPr/>
                        <a:lstStyle/>
                        <a:p>
                          <a:endParaRPr lang="en-SE"/>
                        </a:p>
                      </a:txBody>
                      <a:tcPr anchor="ctr">
                        <a:blipFill>
                          <a:blip r:embed="rId2"/>
                          <a:stretch>
                            <a:fillRect l="-265497" t="-858182" r="-1754" b="-23636"/>
                          </a:stretch>
                        </a:blipFill>
                      </a:tcPr>
                    </a:tc>
                    <a:extLst>
                      <a:ext uri="{0D108BD9-81ED-4DB2-BD59-A6C34878D82A}">
                        <a16:rowId xmlns:a16="http://schemas.microsoft.com/office/drawing/2014/main" val="2637421322"/>
                      </a:ext>
                    </a:extLst>
                  </a:tr>
                </a:tbl>
              </a:graphicData>
            </a:graphic>
          </p:graphicFrame>
        </mc:Fallback>
      </mc:AlternateContent>
      <p:sp>
        <p:nvSpPr>
          <p:cNvPr id="37" name="Rectangle 1">
            <a:extLst>
              <a:ext uri="{FF2B5EF4-FFF2-40B4-BE49-F238E27FC236}">
                <a16:creationId xmlns:a16="http://schemas.microsoft.com/office/drawing/2014/main" id="{C5CD3224-A430-E1B4-1119-99FD017FA19B}"/>
              </a:ext>
            </a:extLst>
          </p:cNvPr>
          <p:cNvSpPr>
            <a:spLocks noChangeArrowheads="1"/>
          </p:cNvSpPr>
          <p:nvPr/>
        </p:nvSpPr>
        <p:spPr bwMode="auto">
          <a:xfrm>
            <a:off x="812800" y="2460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SE" altLang="en-SE" sz="1800" b="0" i="0" u="none" strike="noStrike" cap="none" normalizeH="0" baseline="0">
                <a:ln>
                  <a:noFill/>
                </a:ln>
                <a:solidFill>
                  <a:schemeClr val="tx1"/>
                </a:solidFill>
                <a:effectLst/>
                <a:latin typeface="Arial" panose="020B0604020202020204" pitchFamily="34" charset="0"/>
              </a:rPr>
            </a:br>
            <a:endParaRPr kumimoji="0" lang="en-SE" altLang="en-SE" sz="1800" b="0" i="0" u="none" strike="noStrike" cap="none" normalizeH="0" baseline="0">
              <a:ln>
                <a:noFill/>
              </a:ln>
              <a:solidFill>
                <a:schemeClr val="tx1"/>
              </a:solidFill>
              <a:effectLst/>
              <a:latin typeface="Arial" panose="020B0604020202020204" pitchFamily="34" charset="0"/>
            </a:endParaRPr>
          </a:p>
        </p:txBody>
      </p:sp>
      <p:sp>
        <p:nvSpPr>
          <p:cNvPr id="38" name="Rectangle 164">
            <a:extLst>
              <a:ext uri="{FF2B5EF4-FFF2-40B4-BE49-F238E27FC236}">
                <a16:creationId xmlns:a16="http://schemas.microsoft.com/office/drawing/2014/main" id="{6A94CA93-DAEA-B0A1-917C-13E98A7BC226}"/>
              </a:ext>
            </a:extLst>
          </p:cNvPr>
          <p:cNvSpPr>
            <a:spLocks noChangeArrowheads="1"/>
          </p:cNvSpPr>
          <p:nvPr/>
        </p:nvSpPr>
        <p:spPr bwMode="auto">
          <a:xfrm>
            <a:off x="4726862" y="5547671"/>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40" name="Line 27">
            <a:extLst>
              <a:ext uri="{FF2B5EF4-FFF2-40B4-BE49-F238E27FC236}">
                <a16:creationId xmlns:a16="http://schemas.microsoft.com/office/drawing/2014/main" id="{845DE43D-CFE9-F9F8-4DA5-73B4A64D0788}"/>
              </a:ext>
            </a:extLst>
          </p:cNvPr>
          <p:cNvSpPr>
            <a:spLocks noChangeShapeType="1"/>
          </p:cNvSpPr>
          <p:nvPr/>
        </p:nvSpPr>
        <p:spPr bwMode="auto">
          <a:xfrm>
            <a:off x="7985201" y="5547671"/>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1" name="Rectangle 164">
            <a:extLst>
              <a:ext uri="{FF2B5EF4-FFF2-40B4-BE49-F238E27FC236}">
                <a16:creationId xmlns:a16="http://schemas.microsoft.com/office/drawing/2014/main" id="{C9AD1CE8-56CD-2A46-ED71-473BFD658333}"/>
              </a:ext>
            </a:extLst>
          </p:cNvPr>
          <p:cNvSpPr>
            <a:spLocks noChangeArrowheads="1"/>
          </p:cNvSpPr>
          <p:nvPr/>
        </p:nvSpPr>
        <p:spPr bwMode="auto">
          <a:xfrm>
            <a:off x="6733755" y="5044717"/>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42" name="Line 27">
            <a:extLst>
              <a:ext uri="{FF2B5EF4-FFF2-40B4-BE49-F238E27FC236}">
                <a16:creationId xmlns:a16="http://schemas.microsoft.com/office/drawing/2014/main" id="{6BC4D230-C241-2CC3-8003-90D6DD64D24C}"/>
              </a:ext>
            </a:extLst>
          </p:cNvPr>
          <p:cNvSpPr>
            <a:spLocks noChangeShapeType="1"/>
          </p:cNvSpPr>
          <p:nvPr/>
        </p:nvSpPr>
        <p:spPr bwMode="auto">
          <a:xfrm>
            <a:off x="3475416"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43" name="Line 27">
            <a:extLst>
              <a:ext uri="{FF2B5EF4-FFF2-40B4-BE49-F238E27FC236}">
                <a16:creationId xmlns:a16="http://schemas.microsoft.com/office/drawing/2014/main" id="{3B456E7A-F24E-7CD5-0FE0-390C7324F248}"/>
              </a:ext>
            </a:extLst>
          </p:cNvPr>
          <p:cNvSpPr>
            <a:spLocks noChangeShapeType="1"/>
          </p:cNvSpPr>
          <p:nvPr/>
        </p:nvSpPr>
        <p:spPr bwMode="auto">
          <a:xfrm>
            <a:off x="6733755" y="4676141"/>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44" name="Content Placeholder 29">
            <a:extLst>
              <a:ext uri="{FF2B5EF4-FFF2-40B4-BE49-F238E27FC236}">
                <a16:creationId xmlns:a16="http://schemas.microsoft.com/office/drawing/2014/main" id="{88AB1055-F772-B355-601D-04DA1D66DD05}"/>
              </a:ext>
            </a:extLst>
          </p:cNvPr>
          <p:cNvGraphicFramePr>
            <a:graphicFrameLocks/>
          </p:cNvGraphicFramePr>
          <p:nvPr>
            <p:extLst>
              <p:ext uri="{D42A27DB-BD31-4B8C-83A1-F6EECF244321}">
                <p14:modId xmlns:p14="http://schemas.microsoft.com/office/powerpoint/2010/main" val="3781341178"/>
              </p:ext>
            </p:extLst>
          </p:nvPr>
        </p:nvGraphicFramePr>
        <p:xfrm>
          <a:off x="18477" y="2359628"/>
          <a:ext cx="8453133" cy="370840"/>
        </p:xfrm>
        <a:graphic>
          <a:graphicData uri="http://schemas.openxmlformats.org/drawingml/2006/table">
            <a:tbl>
              <a:tblPr firstRow="1" bandRow="1">
                <a:tableStyleId>{2D5ABB26-0587-4C30-8999-92F81FD0307C}</a:tableStyleId>
              </a:tblPr>
              <a:tblGrid>
                <a:gridCol w="650241">
                  <a:extLst>
                    <a:ext uri="{9D8B030D-6E8A-4147-A177-3AD203B41FA5}">
                      <a16:colId xmlns:a16="http://schemas.microsoft.com/office/drawing/2014/main" val="293689217"/>
                    </a:ext>
                  </a:extLst>
                </a:gridCol>
                <a:gridCol w="650241">
                  <a:extLst>
                    <a:ext uri="{9D8B030D-6E8A-4147-A177-3AD203B41FA5}">
                      <a16:colId xmlns:a16="http://schemas.microsoft.com/office/drawing/2014/main" val="1246901350"/>
                    </a:ext>
                  </a:extLst>
                </a:gridCol>
                <a:gridCol w="650241">
                  <a:extLst>
                    <a:ext uri="{9D8B030D-6E8A-4147-A177-3AD203B41FA5}">
                      <a16:colId xmlns:a16="http://schemas.microsoft.com/office/drawing/2014/main" val="2554629283"/>
                    </a:ext>
                  </a:extLst>
                </a:gridCol>
                <a:gridCol w="650241">
                  <a:extLst>
                    <a:ext uri="{9D8B030D-6E8A-4147-A177-3AD203B41FA5}">
                      <a16:colId xmlns:a16="http://schemas.microsoft.com/office/drawing/2014/main" val="1097745496"/>
                    </a:ext>
                  </a:extLst>
                </a:gridCol>
                <a:gridCol w="650241">
                  <a:extLst>
                    <a:ext uri="{9D8B030D-6E8A-4147-A177-3AD203B41FA5}">
                      <a16:colId xmlns:a16="http://schemas.microsoft.com/office/drawing/2014/main" val="3532867197"/>
                    </a:ext>
                  </a:extLst>
                </a:gridCol>
                <a:gridCol w="650241">
                  <a:extLst>
                    <a:ext uri="{9D8B030D-6E8A-4147-A177-3AD203B41FA5}">
                      <a16:colId xmlns:a16="http://schemas.microsoft.com/office/drawing/2014/main" val="3577102453"/>
                    </a:ext>
                  </a:extLst>
                </a:gridCol>
                <a:gridCol w="650241">
                  <a:extLst>
                    <a:ext uri="{9D8B030D-6E8A-4147-A177-3AD203B41FA5}">
                      <a16:colId xmlns:a16="http://schemas.microsoft.com/office/drawing/2014/main" val="1658241613"/>
                    </a:ext>
                  </a:extLst>
                </a:gridCol>
                <a:gridCol w="650241">
                  <a:extLst>
                    <a:ext uri="{9D8B030D-6E8A-4147-A177-3AD203B41FA5}">
                      <a16:colId xmlns:a16="http://schemas.microsoft.com/office/drawing/2014/main" val="553846198"/>
                    </a:ext>
                  </a:extLst>
                </a:gridCol>
                <a:gridCol w="650241">
                  <a:extLst>
                    <a:ext uri="{9D8B030D-6E8A-4147-A177-3AD203B41FA5}">
                      <a16:colId xmlns:a16="http://schemas.microsoft.com/office/drawing/2014/main" val="3072427112"/>
                    </a:ext>
                  </a:extLst>
                </a:gridCol>
                <a:gridCol w="650241">
                  <a:extLst>
                    <a:ext uri="{9D8B030D-6E8A-4147-A177-3AD203B41FA5}">
                      <a16:colId xmlns:a16="http://schemas.microsoft.com/office/drawing/2014/main" val="2571493940"/>
                    </a:ext>
                  </a:extLst>
                </a:gridCol>
                <a:gridCol w="650241">
                  <a:extLst>
                    <a:ext uri="{9D8B030D-6E8A-4147-A177-3AD203B41FA5}">
                      <a16:colId xmlns:a16="http://schemas.microsoft.com/office/drawing/2014/main" val="801183272"/>
                    </a:ext>
                  </a:extLst>
                </a:gridCol>
                <a:gridCol w="650241">
                  <a:extLst>
                    <a:ext uri="{9D8B030D-6E8A-4147-A177-3AD203B41FA5}">
                      <a16:colId xmlns:a16="http://schemas.microsoft.com/office/drawing/2014/main" val="2235246502"/>
                    </a:ext>
                  </a:extLst>
                </a:gridCol>
                <a:gridCol w="650241">
                  <a:extLst>
                    <a:ext uri="{9D8B030D-6E8A-4147-A177-3AD203B41FA5}">
                      <a16:colId xmlns:a16="http://schemas.microsoft.com/office/drawing/2014/main" val="1378757613"/>
                    </a:ext>
                  </a:extLst>
                </a:gridCol>
              </a:tblGrid>
              <a:tr h="370840">
                <a:tc>
                  <a:txBody>
                    <a:bodyPr/>
                    <a:lstStyle/>
                    <a:p>
                      <a:r>
                        <a:rPr lang="en-GB" b="0" dirty="0"/>
                        <a:t>0</a:t>
                      </a:r>
                      <a:endParaRPr lang="en-SE" b="0" dirty="0"/>
                    </a:p>
                  </a:txBody>
                  <a:tcPr/>
                </a:tc>
                <a:tc>
                  <a:txBody>
                    <a:bodyPr/>
                    <a:lstStyle/>
                    <a:p>
                      <a:r>
                        <a:rPr lang="en-GB" b="0" dirty="0"/>
                        <a:t>1</a:t>
                      </a:r>
                      <a:endParaRPr lang="en-SE" b="0" dirty="0"/>
                    </a:p>
                  </a:txBody>
                  <a:tcPr/>
                </a:tc>
                <a:tc>
                  <a:txBody>
                    <a:bodyPr/>
                    <a:lstStyle/>
                    <a:p>
                      <a:r>
                        <a:rPr lang="en-GB" b="0" dirty="0"/>
                        <a:t>2</a:t>
                      </a:r>
                      <a:endParaRPr lang="en-SE" b="0" dirty="0"/>
                    </a:p>
                  </a:txBody>
                  <a:tcPr/>
                </a:tc>
                <a:tc>
                  <a:txBody>
                    <a:bodyPr/>
                    <a:lstStyle/>
                    <a:p>
                      <a:r>
                        <a:rPr lang="en-GB" b="0" dirty="0"/>
                        <a:t>3</a:t>
                      </a:r>
                      <a:endParaRPr lang="en-SE" b="0" dirty="0"/>
                    </a:p>
                  </a:txBody>
                  <a:tcPr/>
                </a:tc>
                <a:tc>
                  <a:txBody>
                    <a:bodyPr/>
                    <a:lstStyle/>
                    <a:p>
                      <a:r>
                        <a:rPr lang="en-GB" b="0" dirty="0"/>
                        <a:t>4</a:t>
                      </a:r>
                      <a:endParaRPr lang="en-SE" b="0" dirty="0"/>
                    </a:p>
                  </a:txBody>
                  <a:tcPr/>
                </a:tc>
                <a:tc>
                  <a:txBody>
                    <a:bodyPr/>
                    <a:lstStyle/>
                    <a:p>
                      <a:r>
                        <a:rPr lang="en-GB" b="0" dirty="0"/>
                        <a:t>5</a:t>
                      </a:r>
                      <a:endParaRPr lang="en-SE" b="0" dirty="0"/>
                    </a:p>
                  </a:txBody>
                  <a:tcPr/>
                </a:tc>
                <a:tc>
                  <a:txBody>
                    <a:bodyPr/>
                    <a:lstStyle/>
                    <a:p>
                      <a:r>
                        <a:rPr lang="en-GB" b="0" dirty="0"/>
                        <a:t>6</a:t>
                      </a:r>
                      <a:endParaRPr lang="en-SE" b="0" dirty="0"/>
                    </a:p>
                  </a:txBody>
                  <a:tcPr/>
                </a:tc>
                <a:tc>
                  <a:txBody>
                    <a:bodyPr/>
                    <a:lstStyle/>
                    <a:p>
                      <a:r>
                        <a:rPr lang="en-GB" b="0" dirty="0"/>
                        <a:t>7</a:t>
                      </a:r>
                      <a:endParaRPr lang="en-SE" b="0" dirty="0"/>
                    </a:p>
                  </a:txBody>
                  <a:tcPr/>
                </a:tc>
                <a:tc>
                  <a:txBody>
                    <a:bodyPr/>
                    <a:lstStyle/>
                    <a:p>
                      <a:r>
                        <a:rPr lang="en-GB" b="0" dirty="0"/>
                        <a:t>8</a:t>
                      </a:r>
                      <a:endParaRPr lang="en-SE" b="0" dirty="0"/>
                    </a:p>
                  </a:txBody>
                  <a:tcPr/>
                </a:tc>
                <a:tc>
                  <a:txBody>
                    <a:bodyPr/>
                    <a:lstStyle/>
                    <a:p>
                      <a:r>
                        <a:rPr lang="en-GB" b="0" dirty="0"/>
                        <a:t>9</a:t>
                      </a:r>
                      <a:endParaRPr lang="en-SE" b="0" dirty="0"/>
                    </a:p>
                  </a:txBody>
                  <a:tcPr/>
                </a:tc>
                <a:tc>
                  <a:txBody>
                    <a:bodyPr/>
                    <a:lstStyle/>
                    <a:p>
                      <a:r>
                        <a:rPr lang="en-GB" b="0" dirty="0"/>
                        <a:t>10</a:t>
                      </a:r>
                      <a:endParaRPr lang="en-SE" b="0" dirty="0"/>
                    </a:p>
                  </a:txBody>
                  <a:tcPr/>
                </a:tc>
                <a:tc>
                  <a:txBody>
                    <a:bodyPr/>
                    <a:lstStyle/>
                    <a:p>
                      <a:r>
                        <a:rPr lang="en-GB" b="0" dirty="0"/>
                        <a:t>11</a:t>
                      </a:r>
                      <a:endParaRPr lang="en-SE" b="0" dirty="0"/>
                    </a:p>
                  </a:txBody>
                  <a:tcPr/>
                </a:tc>
                <a:tc>
                  <a:txBody>
                    <a:bodyPr/>
                    <a:lstStyle/>
                    <a:p>
                      <a:r>
                        <a:rPr lang="en-GB" b="0" dirty="0"/>
                        <a:t>12</a:t>
                      </a:r>
                      <a:endParaRPr lang="en-SE" b="0" dirty="0"/>
                    </a:p>
                  </a:txBody>
                  <a:tcPr/>
                </a:tc>
                <a:extLst>
                  <a:ext uri="{0D108BD9-81ED-4DB2-BD59-A6C34878D82A}">
                    <a16:rowId xmlns:a16="http://schemas.microsoft.com/office/drawing/2014/main" val="1538502348"/>
                  </a:ext>
                </a:extLst>
              </a:tr>
            </a:tbl>
          </a:graphicData>
        </a:graphic>
      </p:graphicFrame>
      <p:sp>
        <p:nvSpPr>
          <p:cNvPr id="45" name="Line 170">
            <a:extLst>
              <a:ext uri="{FF2B5EF4-FFF2-40B4-BE49-F238E27FC236}">
                <a16:creationId xmlns:a16="http://schemas.microsoft.com/office/drawing/2014/main" id="{31CBA5CB-7B97-7389-FB96-D50A63364AED}"/>
              </a:ext>
            </a:extLst>
          </p:cNvPr>
          <p:cNvSpPr>
            <a:spLocks noChangeShapeType="1"/>
          </p:cNvSpPr>
          <p:nvPr/>
        </p:nvSpPr>
        <p:spPr bwMode="auto">
          <a:xfrm>
            <a:off x="185360" y="2328118"/>
            <a:ext cx="8431212" cy="18548"/>
          </a:xfrm>
          <a:prstGeom prst="line">
            <a:avLst/>
          </a:prstGeom>
          <a:noFill/>
          <a:ln w="9525">
            <a:solidFill>
              <a:srgbClr val="000000"/>
            </a:solidFill>
            <a:round/>
            <a:headEnd/>
            <a:tailEnd type="triangle" w="med" len="med"/>
          </a:ln>
        </p:spPr>
        <p:txBody>
          <a:bodyPr wrap="none"/>
          <a:lstStyle/>
          <a:p>
            <a:endParaRPr lang="zh-CN" altLang="en-US"/>
          </a:p>
        </p:txBody>
      </p:sp>
      <p:sp>
        <p:nvSpPr>
          <p:cNvPr id="46" name="Line 171">
            <a:extLst>
              <a:ext uri="{FF2B5EF4-FFF2-40B4-BE49-F238E27FC236}">
                <a16:creationId xmlns:a16="http://schemas.microsoft.com/office/drawing/2014/main" id="{17A318F0-4183-BD0A-A8A1-DB14CF149977}"/>
              </a:ext>
            </a:extLst>
          </p:cNvPr>
          <p:cNvSpPr>
            <a:spLocks noChangeShapeType="1"/>
          </p:cNvSpPr>
          <p:nvPr/>
        </p:nvSpPr>
        <p:spPr bwMode="auto">
          <a:xfrm>
            <a:off x="185360" y="2175718"/>
            <a:ext cx="0" cy="304800"/>
          </a:xfrm>
          <a:prstGeom prst="line">
            <a:avLst/>
          </a:prstGeom>
          <a:noFill/>
          <a:ln w="9525">
            <a:solidFill>
              <a:srgbClr val="000000"/>
            </a:solidFill>
            <a:round/>
            <a:headEnd/>
            <a:tailEnd/>
          </a:ln>
        </p:spPr>
        <p:txBody>
          <a:bodyPr wrap="none"/>
          <a:lstStyle/>
          <a:p>
            <a:endParaRPr lang="zh-CN" altLang="en-US"/>
          </a:p>
        </p:txBody>
      </p:sp>
      <p:sp>
        <p:nvSpPr>
          <p:cNvPr id="47" name="Text Box 185">
            <a:extLst>
              <a:ext uri="{FF2B5EF4-FFF2-40B4-BE49-F238E27FC236}">
                <a16:creationId xmlns:a16="http://schemas.microsoft.com/office/drawing/2014/main" id="{23C8ADA9-D611-B142-6AFF-DF02B09243DD}"/>
              </a:ext>
            </a:extLst>
          </p:cNvPr>
          <p:cNvSpPr txBox="1">
            <a:spLocks noChangeArrowheads="1"/>
          </p:cNvSpPr>
          <p:nvPr/>
        </p:nvSpPr>
        <p:spPr bwMode="auto">
          <a:xfrm>
            <a:off x="8138735" y="2329705"/>
            <a:ext cx="718466" cy="369332"/>
          </a:xfrm>
          <a:prstGeom prst="rect">
            <a:avLst/>
          </a:prstGeom>
          <a:noFill/>
          <a:ln w="9525">
            <a:noFill/>
            <a:miter lim="800000"/>
            <a:headEnd/>
            <a:tailEnd/>
          </a:ln>
        </p:spPr>
        <p:txBody>
          <a:bodyPr wrap="none">
            <a:spAutoFit/>
          </a:bodyPr>
          <a:lstStyle/>
          <a:p>
            <a:r>
              <a:rPr lang="en-US" altLang="zh-CN" dirty="0">
                <a:solidFill>
                  <a:srgbClr val="000000"/>
                </a:solidFill>
                <a:ea typeface="宋体" pitchFamily="2" charset="-122"/>
              </a:rPr>
              <a:t>Time</a:t>
            </a:r>
          </a:p>
        </p:txBody>
      </p:sp>
      <p:sp>
        <p:nvSpPr>
          <p:cNvPr id="48" name="Line 70">
            <a:extLst>
              <a:ext uri="{FF2B5EF4-FFF2-40B4-BE49-F238E27FC236}">
                <a16:creationId xmlns:a16="http://schemas.microsoft.com/office/drawing/2014/main" id="{93CCD3B4-46A1-06B6-5579-1B7E2A2ABA06}"/>
              </a:ext>
            </a:extLst>
          </p:cNvPr>
          <p:cNvSpPr>
            <a:spLocks noChangeShapeType="1"/>
          </p:cNvSpPr>
          <p:nvPr/>
        </p:nvSpPr>
        <p:spPr bwMode="auto">
          <a:xfrm flipH="1" flipV="1">
            <a:off x="170918" y="1182877"/>
            <a:ext cx="10777" cy="1133202"/>
          </a:xfrm>
          <a:prstGeom prst="line">
            <a:avLst/>
          </a:prstGeom>
          <a:noFill/>
          <a:ln w="9525">
            <a:solidFill>
              <a:srgbClr val="000000"/>
            </a:solidFill>
            <a:round/>
            <a:headEnd/>
            <a:tailEnd type="triangle" w="med" len="med"/>
          </a:ln>
        </p:spPr>
        <p:txBody>
          <a:bodyPr wrap="none"/>
          <a:lstStyle/>
          <a:p>
            <a:endParaRPr lang="zh-CN" altLang="en-US"/>
          </a:p>
        </p:txBody>
      </p:sp>
      <p:sp>
        <p:nvSpPr>
          <p:cNvPr id="49" name="Text Box 185">
            <a:extLst>
              <a:ext uri="{FF2B5EF4-FFF2-40B4-BE49-F238E27FC236}">
                <a16:creationId xmlns:a16="http://schemas.microsoft.com/office/drawing/2014/main" id="{7469EC52-71ED-EA33-2B92-5E8C7DE93146}"/>
              </a:ext>
            </a:extLst>
          </p:cNvPr>
          <p:cNvSpPr txBox="1">
            <a:spLocks noChangeArrowheads="1"/>
          </p:cNvSpPr>
          <p:nvPr/>
        </p:nvSpPr>
        <p:spPr bwMode="auto">
          <a:xfrm>
            <a:off x="-25174" y="885930"/>
            <a:ext cx="651140" cy="338554"/>
          </a:xfrm>
          <a:prstGeom prst="rect">
            <a:avLst/>
          </a:prstGeom>
          <a:noFill/>
          <a:ln w="9525">
            <a:noFill/>
            <a:miter lim="800000"/>
            <a:headEnd/>
            <a:tailEnd/>
          </a:ln>
        </p:spPr>
        <p:txBody>
          <a:bodyPr wrap="none">
            <a:spAutoFit/>
          </a:bodyPr>
          <a:lstStyle/>
          <a:p>
            <a:r>
              <a:rPr lang="en-US" altLang="zh-CN" sz="1600" dirty="0">
                <a:solidFill>
                  <a:srgbClr val="000000"/>
                </a:solidFill>
                <a:ea typeface="宋体" pitchFamily="2" charset="-122"/>
              </a:rPr>
              <a:t>Task</a:t>
            </a:r>
          </a:p>
        </p:txBody>
      </p:sp>
      <p:sp>
        <p:nvSpPr>
          <p:cNvPr id="52" name="Line 27">
            <a:extLst>
              <a:ext uri="{FF2B5EF4-FFF2-40B4-BE49-F238E27FC236}">
                <a16:creationId xmlns:a16="http://schemas.microsoft.com/office/drawing/2014/main" id="{66E37858-E824-F3E7-FFE6-F33F42AED411}"/>
              </a:ext>
            </a:extLst>
          </p:cNvPr>
          <p:cNvSpPr>
            <a:spLocks noChangeShapeType="1"/>
          </p:cNvSpPr>
          <p:nvPr/>
        </p:nvSpPr>
        <p:spPr bwMode="auto">
          <a:xfrm>
            <a:off x="3968372" y="1924598"/>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5" name="Rectangle 164">
            <a:extLst>
              <a:ext uri="{FF2B5EF4-FFF2-40B4-BE49-F238E27FC236}">
                <a16:creationId xmlns:a16="http://schemas.microsoft.com/office/drawing/2014/main" id="{376AC96E-6A22-F140-C36C-51DCFF2CD7B7}"/>
              </a:ext>
            </a:extLst>
          </p:cNvPr>
          <p:cNvSpPr>
            <a:spLocks noChangeArrowheads="1"/>
          </p:cNvSpPr>
          <p:nvPr/>
        </p:nvSpPr>
        <p:spPr bwMode="auto">
          <a:xfrm>
            <a:off x="3497187"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6" name="Rectangle 164">
            <a:extLst>
              <a:ext uri="{FF2B5EF4-FFF2-40B4-BE49-F238E27FC236}">
                <a16:creationId xmlns:a16="http://schemas.microsoft.com/office/drawing/2014/main" id="{792AE496-C487-FFE0-046C-76CA3E41C997}"/>
              </a:ext>
            </a:extLst>
          </p:cNvPr>
          <p:cNvSpPr>
            <a:spLocks noChangeArrowheads="1"/>
          </p:cNvSpPr>
          <p:nvPr/>
        </p:nvSpPr>
        <p:spPr bwMode="auto">
          <a:xfrm>
            <a:off x="4748633" y="2017315"/>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57" name="Line 27">
            <a:extLst>
              <a:ext uri="{FF2B5EF4-FFF2-40B4-BE49-F238E27FC236}">
                <a16:creationId xmlns:a16="http://schemas.microsoft.com/office/drawing/2014/main" id="{ABE3C0BA-E5E3-A027-96B5-28A84A2551B1}"/>
              </a:ext>
            </a:extLst>
          </p:cNvPr>
          <p:cNvSpPr>
            <a:spLocks noChangeShapeType="1"/>
          </p:cNvSpPr>
          <p:nvPr/>
        </p:nvSpPr>
        <p:spPr bwMode="auto">
          <a:xfrm>
            <a:off x="8006972" y="2017315"/>
            <a:ext cx="0" cy="342313"/>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58" name="Rectangle 164">
            <a:extLst>
              <a:ext uri="{FF2B5EF4-FFF2-40B4-BE49-F238E27FC236}">
                <a16:creationId xmlns:a16="http://schemas.microsoft.com/office/drawing/2014/main" id="{D8925C36-FB3F-DBDA-BA85-72C33AA4D11B}"/>
              </a:ext>
            </a:extLst>
          </p:cNvPr>
          <p:cNvSpPr>
            <a:spLocks noChangeArrowheads="1"/>
          </p:cNvSpPr>
          <p:nvPr/>
        </p:nvSpPr>
        <p:spPr bwMode="auto">
          <a:xfrm>
            <a:off x="6755526" y="1514361"/>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59" name="Line 27">
            <a:extLst>
              <a:ext uri="{FF2B5EF4-FFF2-40B4-BE49-F238E27FC236}">
                <a16:creationId xmlns:a16="http://schemas.microsoft.com/office/drawing/2014/main" id="{58DCE163-4AB6-1B3D-B048-8C740ADD876E}"/>
              </a:ext>
            </a:extLst>
          </p:cNvPr>
          <p:cNvSpPr>
            <a:spLocks noChangeShapeType="1"/>
          </p:cNvSpPr>
          <p:nvPr/>
        </p:nvSpPr>
        <p:spPr bwMode="auto">
          <a:xfrm>
            <a:off x="3497187"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sp>
        <p:nvSpPr>
          <p:cNvPr id="60" name="Line 27">
            <a:extLst>
              <a:ext uri="{FF2B5EF4-FFF2-40B4-BE49-F238E27FC236}">
                <a16:creationId xmlns:a16="http://schemas.microsoft.com/office/drawing/2014/main" id="{E5D845A2-EBB9-DE4F-EF8A-103840072902}"/>
              </a:ext>
            </a:extLst>
          </p:cNvPr>
          <p:cNvSpPr>
            <a:spLocks noChangeShapeType="1"/>
          </p:cNvSpPr>
          <p:nvPr/>
        </p:nvSpPr>
        <p:spPr bwMode="auto">
          <a:xfrm>
            <a:off x="6755526" y="1145785"/>
            <a:ext cx="0" cy="412726"/>
          </a:xfrm>
          <a:prstGeom prst="line">
            <a:avLst/>
          </a:prstGeom>
          <a:noFill/>
          <a:ln w="28575">
            <a:solidFill>
              <a:srgbClr val="FF0000"/>
            </a:solidFill>
            <a:round/>
            <a:headEnd/>
            <a:tailEnd type="triangle" w="med" len="med"/>
          </a:ln>
        </p:spPr>
        <p:txBody>
          <a:bodyPr wrap="none"/>
          <a:lstStyle/>
          <a:p>
            <a:pPr marL="0" marR="0" lvl="0" indent="0" defTabSz="914400" eaLnBrk="1" fontAlgn="auto" latinLnBrk="0" hangingPunct="1">
              <a:lnSpc>
                <a:spcPct val="100000"/>
              </a:lnSpc>
              <a:spcBef>
                <a:spcPts val="0"/>
              </a:spcBef>
              <a:spcAft>
                <a:spcPts val="0"/>
              </a:spcAft>
              <a:buClrTx/>
              <a:buSzTx/>
              <a:buFontTx/>
              <a:buNone/>
              <a:tabLst/>
              <a:defRPr/>
            </a:pPr>
            <a:endParaRPr kumimoji="0" lang="zh-CN" altLang="en-US" sz="2400" b="0" i="0" u="none" strike="noStrike" kern="0" cap="none" spc="0" normalizeH="0" baseline="0" noProof="0">
              <a:ln>
                <a:noFill/>
              </a:ln>
              <a:solidFill>
                <a:srgbClr val="40458C"/>
              </a:solidFill>
              <a:effectLst/>
              <a:uLnTx/>
              <a:uFillTx/>
              <a:latin typeface="Tahoma" pitchFamily="34" charset="0"/>
              <a:ea typeface="+mn-ea"/>
              <a:cs typeface="+mn-cs"/>
            </a:endParaRPr>
          </a:p>
        </p:txBody>
      </p:sp>
      <p:graphicFrame>
        <p:nvGraphicFramePr>
          <p:cNvPr id="62" name="Object 4">
            <a:extLst>
              <a:ext uri="{FF2B5EF4-FFF2-40B4-BE49-F238E27FC236}">
                <a16:creationId xmlns:a16="http://schemas.microsoft.com/office/drawing/2014/main" id="{7B7AC857-375A-FFAC-9353-CFC64AC83F68}"/>
              </a:ext>
            </a:extLst>
          </p:cNvPr>
          <p:cNvGraphicFramePr>
            <a:graphicFrameLocks noChangeAspect="1"/>
          </p:cNvGraphicFramePr>
          <p:nvPr>
            <p:extLst>
              <p:ext uri="{D42A27DB-BD31-4B8C-83A1-F6EECF244321}">
                <p14:modId xmlns:p14="http://schemas.microsoft.com/office/powerpoint/2010/main" val="2033995204"/>
              </p:ext>
            </p:extLst>
          </p:nvPr>
        </p:nvGraphicFramePr>
        <p:xfrm>
          <a:off x="6382421" y="-633540"/>
          <a:ext cx="114300" cy="177800"/>
        </p:xfrm>
        <a:graphic>
          <a:graphicData uri="http://schemas.openxmlformats.org/presentationml/2006/ole">
            <mc:AlternateContent xmlns:mc="http://schemas.openxmlformats.org/markup-compatibility/2006">
              <mc:Choice xmlns:v="urn:schemas-microsoft-com:vml" Requires="v">
                <p:oleObj name="Equation" r:id="rId3" imgW="114120" imgH="177480" progId="">
                  <p:embed/>
                </p:oleObj>
              </mc:Choice>
              <mc:Fallback>
                <p:oleObj name="Equation" r:id="rId3" imgW="114120" imgH="177480" progId="">
                  <p:embed/>
                  <p:pic>
                    <p:nvPicPr>
                      <p:cNvPr id="8" name="Object 4">
                        <a:extLst>
                          <a:ext uri="{FF2B5EF4-FFF2-40B4-BE49-F238E27FC236}">
                            <a16:creationId xmlns:a16="http://schemas.microsoft.com/office/drawing/2014/main" id="{D21C0ADB-8823-B1B5-89F2-712269FA1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2421" y="-633540"/>
                        <a:ext cx="114300" cy="177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5" name="Rectangle 164">
            <a:extLst>
              <a:ext uri="{FF2B5EF4-FFF2-40B4-BE49-F238E27FC236}">
                <a16:creationId xmlns:a16="http://schemas.microsoft.com/office/drawing/2014/main" id="{D3D10A25-84A7-53CE-D84D-2F3FC131F8E6}"/>
              </a:ext>
            </a:extLst>
          </p:cNvPr>
          <p:cNvSpPr>
            <a:spLocks noChangeArrowheads="1"/>
          </p:cNvSpPr>
          <p:nvPr/>
        </p:nvSpPr>
        <p:spPr bwMode="auto">
          <a:xfrm>
            <a:off x="177773" y="1510226"/>
            <a:ext cx="1251446" cy="327232"/>
          </a:xfrm>
          <a:prstGeom prst="rect">
            <a:avLst/>
          </a:prstGeom>
          <a:solidFill>
            <a:schemeClr val="accent1"/>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T1</a:t>
            </a:r>
            <a:endParaRPr lang="en-US" altLang="zh-CN" dirty="0">
              <a:solidFill>
                <a:srgbClr val="000000"/>
              </a:solidFill>
              <a:ea typeface="宋体" pitchFamily="2" charset="-122"/>
            </a:endParaRPr>
          </a:p>
        </p:txBody>
      </p:sp>
      <p:sp>
        <p:nvSpPr>
          <p:cNvPr id="86" name="Rectangle 164">
            <a:extLst>
              <a:ext uri="{FF2B5EF4-FFF2-40B4-BE49-F238E27FC236}">
                <a16:creationId xmlns:a16="http://schemas.microsoft.com/office/drawing/2014/main" id="{1145FDCB-E4DE-0141-0E67-127D0BE3CDAB}"/>
              </a:ext>
            </a:extLst>
          </p:cNvPr>
          <p:cNvSpPr>
            <a:spLocks noChangeArrowheads="1"/>
          </p:cNvSpPr>
          <p:nvPr/>
        </p:nvSpPr>
        <p:spPr bwMode="auto">
          <a:xfrm>
            <a:off x="1434040" y="2002810"/>
            <a:ext cx="2010510" cy="329024"/>
          </a:xfrm>
          <a:prstGeom prst="rect">
            <a:avLst/>
          </a:prstGeom>
          <a:solidFill>
            <a:srgbClr val="FFFF00"/>
          </a:solidFill>
          <a:ln w="9525">
            <a:solidFill>
              <a:schemeClr val="tx1"/>
            </a:solidFill>
            <a:miter lim="800000"/>
            <a:headEnd/>
            <a:tailEnd/>
          </a:ln>
        </p:spPr>
        <p:txBody>
          <a:bodyPr wrap="none" anchor="ctr"/>
          <a:lstStyle/>
          <a:p>
            <a:pPr algn="ctr"/>
            <a:r>
              <a:rPr lang="en-US" altLang="zh-CN">
                <a:solidFill>
                  <a:srgbClr val="000000"/>
                </a:solidFill>
                <a:ea typeface="宋体" pitchFamily="2" charset="-122"/>
              </a:rPr>
              <a:t>T2</a:t>
            </a:r>
          </a:p>
        </p:txBody>
      </p:sp>
      <p:sp>
        <p:nvSpPr>
          <p:cNvPr id="102" name="TextBox 101">
            <a:extLst>
              <a:ext uri="{FF2B5EF4-FFF2-40B4-BE49-F238E27FC236}">
                <a16:creationId xmlns:a16="http://schemas.microsoft.com/office/drawing/2014/main" id="{4ECF305B-D08B-33AB-C5AE-85158FFD24E4}"/>
              </a:ext>
            </a:extLst>
          </p:cNvPr>
          <p:cNvSpPr txBox="1"/>
          <p:nvPr/>
        </p:nvSpPr>
        <p:spPr>
          <a:xfrm>
            <a:off x="2984479" y="2825923"/>
            <a:ext cx="3890552"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EDF and RM have the same schedule</a:t>
            </a:r>
            <a:endParaRPr lang="en-SE" sz="2000" dirty="0">
              <a:latin typeface="Gill Sans Light"/>
            </a:endParaRPr>
          </a:p>
        </p:txBody>
      </p:sp>
      <p:sp>
        <p:nvSpPr>
          <p:cNvPr id="103" name="TextBox 102">
            <a:extLst>
              <a:ext uri="{FF2B5EF4-FFF2-40B4-BE49-F238E27FC236}">
                <a16:creationId xmlns:a16="http://schemas.microsoft.com/office/drawing/2014/main" id="{09BDA128-ABFA-AAC7-D0A0-E7EA8EA05C3E}"/>
              </a:ext>
            </a:extLst>
          </p:cNvPr>
          <p:cNvSpPr txBox="1"/>
          <p:nvPr/>
        </p:nvSpPr>
        <p:spPr>
          <a:xfrm>
            <a:off x="2970402" y="6260068"/>
            <a:ext cx="4204100" cy="40011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GB" sz="2000" dirty="0">
                <a:latin typeface="Gill Sans Light"/>
              </a:rPr>
              <a:t>LLF has more frequent context switches</a:t>
            </a:r>
            <a:endParaRPr lang="en-SE" sz="2000" dirty="0">
              <a:latin typeface="Gill Sans Light"/>
            </a:endParaRPr>
          </a:p>
        </p:txBody>
      </p:sp>
    </p:spTree>
    <p:extLst>
      <p:ext uri="{BB962C8B-B14F-4D97-AF65-F5344CB8AC3E}">
        <p14:creationId xmlns:p14="http://schemas.microsoft.com/office/powerpoint/2010/main" val="3324426297"/>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33099" y="112441"/>
            <a:ext cx="8667590" cy="504081"/>
          </a:xfrm>
          <a:prstGeom prst="rect">
            <a:avLst/>
          </a:prstGeom>
        </p:spPr>
        <p:txBody>
          <a:bodyPr vert="horz" wrap="square" lIns="0" tIns="11526" rIns="0" bIns="0" numCol="1" rtlCol="0" anchor="ctr" anchorCtr="0" compatLnSpc="1">
            <a:prstTxWarp prst="textNoShape">
              <a:avLst/>
            </a:prstTxWarp>
            <a:spAutoFit/>
          </a:bodyPr>
          <a:lstStyle/>
          <a:p>
            <a:pPr marL="987823">
              <a:lnSpc>
                <a:spcPct val="100000"/>
              </a:lnSpc>
              <a:spcBef>
                <a:spcPts val="91"/>
              </a:spcBef>
            </a:pPr>
            <a:r>
              <a:rPr dirty="0"/>
              <a:t>A</a:t>
            </a:r>
            <a:r>
              <a:rPr spc="-41" dirty="0"/>
              <a:t> </a:t>
            </a:r>
            <a:r>
              <a:rPr dirty="0"/>
              <a:t>Robot</a:t>
            </a:r>
            <a:r>
              <a:rPr spc="-45" dirty="0"/>
              <a:t> </a:t>
            </a:r>
            <a:r>
              <a:rPr dirty="0"/>
              <a:t>Control</a:t>
            </a:r>
            <a:r>
              <a:rPr spc="-41" dirty="0"/>
              <a:t> </a:t>
            </a:r>
            <a:r>
              <a:rPr spc="-9" dirty="0"/>
              <a:t>Example</a:t>
            </a:r>
          </a:p>
        </p:txBody>
      </p:sp>
      <p:grpSp>
        <p:nvGrpSpPr>
          <p:cNvPr id="4" name="object 4"/>
          <p:cNvGrpSpPr/>
          <p:nvPr/>
        </p:nvGrpSpPr>
        <p:grpSpPr>
          <a:xfrm>
            <a:off x="952982" y="5035451"/>
            <a:ext cx="3574804" cy="1320309"/>
            <a:chOff x="5614958" y="1914631"/>
            <a:chExt cx="3938904" cy="1454785"/>
          </a:xfrm>
        </p:grpSpPr>
        <p:pic>
          <p:nvPicPr>
            <p:cNvPr id="5" name="object 5"/>
            <p:cNvPicPr/>
            <p:nvPr/>
          </p:nvPicPr>
          <p:blipFill>
            <a:blip r:embed="rId3" cstate="print"/>
            <a:stretch>
              <a:fillRect/>
            </a:stretch>
          </p:blipFill>
          <p:spPr>
            <a:xfrm>
              <a:off x="5685341" y="2886486"/>
              <a:ext cx="168896" cy="166345"/>
            </a:xfrm>
            <a:prstGeom prst="rect">
              <a:avLst/>
            </a:prstGeom>
          </p:spPr>
        </p:pic>
        <p:pic>
          <p:nvPicPr>
            <p:cNvPr id="6" name="object 6"/>
            <p:cNvPicPr/>
            <p:nvPr/>
          </p:nvPicPr>
          <p:blipFill>
            <a:blip r:embed="rId4" cstate="print"/>
            <a:stretch>
              <a:fillRect/>
            </a:stretch>
          </p:blipFill>
          <p:spPr>
            <a:xfrm>
              <a:off x="7508508" y="2885992"/>
              <a:ext cx="168896" cy="167206"/>
            </a:xfrm>
            <a:prstGeom prst="rect">
              <a:avLst/>
            </a:prstGeom>
          </p:spPr>
        </p:pic>
        <p:sp>
          <p:nvSpPr>
            <p:cNvPr id="7" name="object 7"/>
            <p:cNvSpPr/>
            <p:nvPr/>
          </p:nvSpPr>
          <p:spPr>
            <a:xfrm>
              <a:off x="5769789" y="2572867"/>
              <a:ext cx="1824989" cy="554990"/>
            </a:xfrm>
            <a:custGeom>
              <a:avLst/>
              <a:gdLst/>
              <a:ahLst/>
              <a:cxnLst/>
              <a:rect l="l" t="t" r="r" b="b"/>
              <a:pathLst>
                <a:path w="1824990" h="554989">
                  <a:moveTo>
                    <a:pt x="1824675" y="0"/>
                  </a:moveTo>
                  <a:lnTo>
                    <a:pt x="0" y="0"/>
                  </a:lnTo>
                  <a:lnTo>
                    <a:pt x="0" y="554541"/>
                  </a:lnTo>
                  <a:lnTo>
                    <a:pt x="1824675" y="554541"/>
                  </a:lnTo>
                  <a:lnTo>
                    <a:pt x="1824675" y="0"/>
                  </a:lnTo>
                  <a:close/>
                </a:path>
              </a:pathLst>
            </a:custGeom>
            <a:solidFill>
              <a:srgbClr val="8EB4E3"/>
            </a:solidFill>
          </p:spPr>
          <p:txBody>
            <a:bodyPr wrap="square" lIns="0" tIns="0" rIns="0" bIns="0" rtlCol="0"/>
            <a:lstStyle/>
            <a:p>
              <a:endParaRPr/>
            </a:p>
          </p:txBody>
        </p:sp>
        <p:sp>
          <p:nvSpPr>
            <p:cNvPr id="8" name="object 8"/>
            <p:cNvSpPr/>
            <p:nvPr/>
          </p:nvSpPr>
          <p:spPr>
            <a:xfrm>
              <a:off x="5614949" y="2568371"/>
              <a:ext cx="3938904" cy="801370"/>
            </a:xfrm>
            <a:custGeom>
              <a:avLst/>
              <a:gdLst/>
              <a:ahLst/>
              <a:cxnLst/>
              <a:rect l="l" t="t" r="r" b="b"/>
              <a:pathLst>
                <a:path w="3938904" h="801370">
                  <a:moveTo>
                    <a:pt x="1984032" y="4495"/>
                  </a:moveTo>
                  <a:lnTo>
                    <a:pt x="1982520" y="1498"/>
                  </a:lnTo>
                  <a:lnTo>
                    <a:pt x="1979510" y="0"/>
                  </a:lnTo>
                  <a:lnTo>
                    <a:pt x="1974989" y="0"/>
                  </a:lnTo>
                  <a:lnTo>
                    <a:pt x="1974989" y="9004"/>
                  </a:lnTo>
                  <a:lnTo>
                    <a:pt x="1974989" y="554532"/>
                  </a:lnTo>
                  <a:lnTo>
                    <a:pt x="160870" y="554532"/>
                  </a:lnTo>
                  <a:lnTo>
                    <a:pt x="160870" y="9004"/>
                  </a:lnTo>
                  <a:lnTo>
                    <a:pt x="1974989" y="9004"/>
                  </a:lnTo>
                  <a:lnTo>
                    <a:pt x="1974989" y="0"/>
                  </a:lnTo>
                  <a:lnTo>
                    <a:pt x="154838" y="0"/>
                  </a:lnTo>
                  <a:lnTo>
                    <a:pt x="151815" y="1498"/>
                  </a:lnTo>
                  <a:lnTo>
                    <a:pt x="150317" y="4495"/>
                  </a:lnTo>
                  <a:lnTo>
                    <a:pt x="150317" y="559041"/>
                  </a:lnTo>
                  <a:lnTo>
                    <a:pt x="151815" y="562051"/>
                  </a:lnTo>
                  <a:lnTo>
                    <a:pt x="154838" y="563549"/>
                  </a:lnTo>
                  <a:lnTo>
                    <a:pt x="1979510" y="563549"/>
                  </a:lnTo>
                  <a:lnTo>
                    <a:pt x="1982520" y="562051"/>
                  </a:lnTo>
                  <a:lnTo>
                    <a:pt x="1984032" y="559041"/>
                  </a:lnTo>
                  <a:lnTo>
                    <a:pt x="1984032" y="554532"/>
                  </a:lnTo>
                  <a:lnTo>
                    <a:pt x="1984032" y="9004"/>
                  </a:lnTo>
                  <a:lnTo>
                    <a:pt x="1984032" y="4495"/>
                  </a:lnTo>
                  <a:close/>
                </a:path>
                <a:path w="3938904" h="801370">
                  <a:moveTo>
                    <a:pt x="3938587" y="788974"/>
                  </a:moveTo>
                  <a:lnTo>
                    <a:pt x="0" y="788974"/>
                  </a:lnTo>
                  <a:lnTo>
                    <a:pt x="0" y="801001"/>
                  </a:lnTo>
                  <a:lnTo>
                    <a:pt x="3938587" y="801001"/>
                  </a:lnTo>
                  <a:lnTo>
                    <a:pt x="3938587" y="788974"/>
                  </a:lnTo>
                  <a:close/>
                </a:path>
              </a:pathLst>
            </a:custGeom>
            <a:solidFill>
              <a:srgbClr val="000000"/>
            </a:solidFill>
          </p:spPr>
          <p:txBody>
            <a:bodyPr wrap="square" lIns="0" tIns="0" rIns="0" bIns="0" rtlCol="0"/>
            <a:lstStyle/>
            <a:p>
              <a:endParaRPr/>
            </a:p>
          </p:txBody>
        </p:sp>
        <p:sp>
          <p:nvSpPr>
            <p:cNvPr id="9" name="object 9"/>
            <p:cNvSpPr/>
            <p:nvPr/>
          </p:nvSpPr>
          <p:spPr>
            <a:xfrm>
              <a:off x="5929637" y="2889963"/>
              <a:ext cx="473709" cy="473709"/>
            </a:xfrm>
            <a:custGeom>
              <a:avLst/>
              <a:gdLst/>
              <a:ahLst/>
              <a:cxnLst/>
              <a:rect l="l" t="t" r="r" b="b"/>
              <a:pathLst>
                <a:path w="473710"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595" y="468611"/>
                  </a:lnTo>
                  <a:lnTo>
                    <a:pt x="329095" y="454886"/>
                  </a:lnTo>
                  <a:lnTo>
                    <a:pt x="369319" y="433130"/>
                  </a:lnTo>
                  <a:lnTo>
                    <a:pt x="404330" y="404259"/>
                  </a:lnTo>
                  <a:lnTo>
                    <a:pt x="433191" y="369189"/>
                  </a:lnTo>
                  <a:lnTo>
                    <a:pt x="454966" y="328836"/>
                  </a:lnTo>
                  <a:lnTo>
                    <a:pt x="468718" y="284115"/>
                  </a:lnTo>
                  <a:lnTo>
                    <a:pt x="473510" y="235943"/>
                  </a:lnTo>
                  <a:lnTo>
                    <a:pt x="468718" y="188266"/>
                  </a:lnTo>
                  <a:lnTo>
                    <a:pt x="454966" y="143918"/>
                  </a:lnTo>
                  <a:lnTo>
                    <a:pt x="433191" y="103832"/>
                  </a:lnTo>
                  <a:lnTo>
                    <a:pt x="404330" y="68942"/>
                  </a:lnTo>
                  <a:lnTo>
                    <a:pt x="369319" y="40180"/>
                  </a:lnTo>
                  <a:lnTo>
                    <a:pt x="329095" y="18480"/>
                  </a:lnTo>
                  <a:lnTo>
                    <a:pt x="284595" y="4775"/>
                  </a:lnTo>
                  <a:lnTo>
                    <a:pt x="236754" y="0"/>
                  </a:lnTo>
                  <a:close/>
                </a:path>
              </a:pathLst>
            </a:custGeom>
            <a:solidFill>
              <a:srgbClr val="A6A6A6"/>
            </a:solidFill>
          </p:spPr>
          <p:txBody>
            <a:bodyPr wrap="square" lIns="0" tIns="0" rIns="0" bIns="0" rtlCol="0"/>
            <a:lstStyle/>
            <a:p>
              <a:endParaRPr/>
            </a:p>
          </p:txBody>
        </p:sp>
        <p:sp>
          <p:nvSpPr>
            <p:cNvPr id="10" name="object 10"/>
            <p:cNvSpPr/>
            <p:nvPr/>
          </p:nvSpPr>
          <p:spPr>
            <a:xfrm>
              <a:off x="5923605" y="2884152"/>
              <a:ext cx="485775" cy="485140"/>
            </a:xfrm>
            <a:custGeom>
              <a:avLst/>
              <a:gdLst/>
              <a:ahLst/>
              <a:cxnLst/>
              <a:rect l="l" t="t" r="r" b="b"/>
              <a:pathLst>
                <a:path w="485775" h="485139">
                  <a:moveTo>
                    <a:pt x="252733" y="0"/>
                  </a:moveTo>
                  <a:lnTo>
                    <a:pt x="186420" y="6153"/>
                  </a:lnTo>
                  <a:lnTo>
                    <a:pt x="123946" y="29377"/>
                  </a:lnTo>
                  <a:lnTo>
                    <a:pt x="69777" y="69544"/>
                  </a:lnTo>
                  <a:lnTo>
                    <a:pt x="28380" y="126528"/>
                  </a:lnTo>
                  <a:lnTo>
                    <a:pt x="4220" y="200201"/>
                  </a:lnTo>
                  <a:lnTo>
                    <a:pt x="0" y="243256"/>
                  </a:lnTo>
                  <a:lnTo>
                    <a:pt x="0" y="255279"/>
                  </a:lnTo>
                  <a:lnTo>
                    <a:pt x="6645" y="297105"/>
                  </a:lnTo>
                  <a:lnTo>
                    <a:pt x="18115" y="334658"/>
                  </a:lnTo>
                  <a:lnTo>
                    <a:pt x="53519" y="397054"/>
                  </a:lnTo>
                  <a:lnTo>
                    <a:pt x="102183" y="442680"/>
                  </a:lnTo>
                  <a:lnTo>
                    <a:pt x="160079" y="471752"/>
                  </a:lnTo>
                  <a:lnTo>
                    <a:pt x="223181" y="484484"/>
                  </a:lnTo>
                  <a:lnTo>
                    <a:pt x="255426" y="484789"/>
                  </a:lnTo>
                  <a:lnTo>
                    <a:pt x="287461" y="481089"/>
                  </a:lnTo>
                  <a:lnTo>
                    <a:pt x="318785" y="473412"/>
                  </a:lnTo>
                  <a:lnTo>
                    <a:pt x="321137" y="472503"/>
                  </a:lnTo>
                  <a:lnTo>
                    <a:pt x="248159" y="472503"/>
                  </a:lnTo>
                  <a:lnTo>
                    <a:pt x="215154" y="471037"/>
                  </a:lnTo>
                  <a:lnTo>
                    <a:pt x="151216" y="454607"/>
                  </a:lnTo>
                  <a:lnTo>
                    <a:pt x="94033" y="420077"/>
                  </a:lnTo>
                  <a:lnTo>
                    <a:pt x="48395" y="367327"/>
                  </a:lnTo>
                  <a:lnTo>
                    <a:pt x="19092" y="296237"/>
                  </a:lnTo>
                  <a:lnTo>
                    <a:pt x="12063" y="253777"/>
                  </a:lnTo>
                  <a:lnTo>
                    <a:pt x="12063" y="241754"/>
                  </a:lnTo>
                  <a:lnTo>
                    <a:pt x="16935" y="200201"/>
                  </a:lnTo>
                  <a:lnTo>
                    <a:pt x="26959" y="162735"/>
                  </a:lnTo>
                  <a:lnTo>
                    <a:pt x="60265" y="100309"/>
                  </a:lnTo>
                  <a:lnTo>
                    <a:pt x="107641" y="54501"/>
                  </a:lnTo>
                  <a:lnTo>
                    <a:pt x="164563" y="25417"/>
                  </a:lnTo>
                  <a:lnTo>
                    <a:pt x="195446" y="17047"/>
                  </a:lnTo>
                  <a:lnTo>
                    <a:pt x="195286" y="17047"/>
                  </a:lnTo>
                  <a:lnTo>
                    <a:pt x="227156" y="12857"/>
                  </a:lnTo>
                  <a:lnTo>
                    <a:pt x="323132" y="12857"/>
                  </a:lnTo>
                  <a:lnTo>
                    <a:pt x="318419" y="11043"/>
                  </a:lnTo>
                  <a:lnTo>
                    <a:pt x="285933" y="3364"/>
                  </a:lnTo>
                  <a:lnTo>
                    <a:pt x="252733" y="0"/>
                  </a:lnTo>
                  <a:close/>
                </a:path>
                <a:path w="485775" h="485139">
                  <a:moveTo>
                    <a:pt x="323132" y="12857"/>
                  </a:moveTo>
                  <a:lnTo>
                    <a:pt x="259169" y="12857"/>
                  </a:lnTo>
                  <a:lnTo>
                    <a:pt x="290808" y="17047"/>
                  </a:lnTo>
                  <a:lnTo>
                    <a:pt x="321625" y="25417"/>
                  </a:lnTo>
                  <a:lnTo>
                    <a:pt x="378625" y="54711"/>
                  </a:lnTo>
                  <a:lnTo>
                    <a:pt x="425833" y="100765"/>
                  </a:lnTo>
                  <a:lnTo>
                    <a:pt x="458907" y="163605"/>
                  </a:lnTo>
                  <a:lnTo>
                    <a:pt x="468789" y="201327"/>
                  </a:lnTo>
                  <a:lnTo>
                    <a:pt x="473510" y="243256"/>
                  </a:lnTo>
                  <a:lnTo>
                    <a:pt x="468523" y="285911"/>
                  </a:lnTo>
                  <a:lnTo>
                    <a:pt x="458040" y="324221"/>
                  </a:lnTo>
                  <a:lnTo>
                    <a:pt x="422979" y="387749"/>
                  </a:lnTo>
                  <a:lnTo>
                    <a:pt x="373119" y="433718"/>
                  </a:lnTo>
                  <a:lnTo>
                    <a:pt x="313249" y="462010"/>
                  </a:lnTo>
                  <a:lnTo>
                    <a:pt x="248159" y="472503"/>
                  </a:lnTo>
                  <a:lnTo>
                    <a:pt x="321137" y="472503"/>
                  </a:lnTo>
                  <a:lnTo>
                    <a:pt x="377281" y="446230"/>
                  </a:lnTo>
                  <a:lnTo>
                    <a:pt x="426886" y="403459"/>
                  </a:lnTo>
                  <a:lnTo>
                    <a:pt x="463574" y="345312"/>
                  </a:lnTo>
                  <a:lnTo>
                    <a:pt x="483316" y="272004"/>
                  </a:lnTo>
                  <a:lnTo>
                    <a:pt x="485574" y="229732"/>
                  </a:lnTo>
                  <a:lnTo>
                    <a:pt x="478905" y="186959"/>
                  </a:lnTo>
                  <a:lnTo>
                    <a:pt x="467056" y="148629"/>
                  </a:lnTo>
                  <a:lnTo>
                    <a:pt x="430046" y="85231"/>
                  </a:lnTo>
                  <a:lnTo>
                    <a:pt x="379012" y="39412"/>
                  </a:lnTo>
                  <a:lnTo>
                    <a:pt x="349631" y="23054"/>
                  </a:lnTo>
                  <a:lnTo>
                    <a:pt x="323132" y="12857"/>
                  </a:lnTo>
                  <a:close/>
                </a:path>
              </a:pathLst>
            </a:custGeom>
            <a:solidFill>
              <a:srgbClr val="000000"/>
            </a:solidFill>
          </p:spPr>
          <p:txBody>
            <a:bodyPr wrap="square" lIns="0" tIns="0" rIns="0" bIns="0" rtlCol="0"/>
            <a:lstStyle/>
            <a:p>
              <a:endParaRPr/>
            </a:p>
          </p:txBody>
        </p:sp>
        <p:sp>
          <p:nvSpPr>
            <p:cNvPr id="11" name="object 11"/>
            <p:cNvSpPr/>
            <p:nvPr/>
          </p:nvSpPr>
          <p:spPr>
            <a:xfrm>
              <a:off x="6959598" y="2889963"/>
              <a:ext cx="475615" cy="473709"/>
            </a:xfrm>
            <a:custGeom>
              <a:avLst/>
              <a:gdLst/>
              <a:ahLst/>
              <a:cxnLst/>
              <a:rect l="l" t="t" r="r" b="b"/>
              <a:pathLst>
                <a:path w="475615" h="473710">
                  <a:moveTo>
                    <a:pt x="236754" y="0"/>
                  </a:moveTo>
                  <a:lnTo>
                    <a:pt x="188913" y="4775"/>
                  </a:lnTo>
                  <a:lnTo>
                    <a:pt x="144413" y="18480"/>
                  </a:lnTo>
                  <a:lnTo>
                    <a:pt x="104189" y="40180"/>
                  </a:lnTo>
                  <a:lnTo>
                    <a:pt x="69178" y="68942"/>
                  </a:lnTo>
                  <a:lnTo>
                    <a:pt x="40317" y="103832"/>
                  </a:lnTo>
                  <a:lnTo>
                    <a:pt x="18543" y="143918"/>
                  </a:lnTo>
                  <a:lnTo>
                    <a:pt x="4791" y="188266"/>
                  </a:lnTo>
                  <a:lnTo>
                    <a:pt x="0" y="235943"/>
                  </a:lnTo>
                  <a:lnTo>
                    <a:pt x="4791" y="284115"/>
                  </a:lnTo>
                  <a:lnTo>
                    <a:pt x="18543" y="328836"/>
                  </a:lnTo>
                  <a:lnTo>
                    <a:pt x="40317" y="369189"/>
                  </a:lnTo>
                  <a:lnTo>
                    <a:pt x="69178" y="404259"/>
                  </a:lnTo>
                  <a:lnTo>
                    <a:pt x="104189" y="433130"/>
                  </a:lnTo>
                  <a:lnTo>
                    <a:pt x="144413" y="454886"/>
                  </a:lnTo>
                  <a:lnTo>
                    <a:pt x="188913" y="468611"/>
                  </a:lnTo>
                  <a:lnTo>
                    <a:pt x="236754" y="473389"/>
                  </a:lnTo>
                  <a:lnTo>
                    <a:pt x="284660" y="468611"/>
                  </a:lnTo>
                  <a:lnTo>
                    <a:pt x="329331" y="454886"/>
                  </a:lnTo>
                  <a:lnTo>
                    <a:pt x="369797" y="433130"/>
                  </a:lnTo>
                  <a:lnTo>
                    <a:pt x="405084" y="404259"/>
                  </a:lnTo>
                  <a:lnTo>
                    <a:pt x="434222" y="369189"/>
                  </a:lnTo>
                  <a:lnTo>
                    <a:pt x="456238" y="328836"/>
                  </a:lnTo>
                  <a:lnTo>
                    <a:pt x="470161" y="284115"/>
                  </a:lnTo>
                  <a:lnTo>
                    <a:pt x="475018" y="235943"/>
                  </a:lnTo>
                  <a:lnTo>
                    <a:pt x="470161" y="188266"/>
                  </a:lnTo>
                  <a:lnTo>
                    <a:pt x="456238" y="143918"/>
                  </a:lnTo>
                  <a:lnTo>
                    <a:pt x="434222" y="103832"/>
                  </a:lnTo>
                  <a:lnTo>
                    <a:pt x="405084" y="68942"/>
                  </a:lnTo>
                  <a:lnTo>
                    <a:pt x="369797" y="40180"/>
                  </a:lnTo>
                  <a:lnTo>
                    <a:pt x="329331" y="18480"/>
                  </a:lnTo>
                  <a:lnTo>
                    <a:pt x="284660" y="4775"/>
                  </a:lnTo>
                  <a:lnTo>
                    <a:pt x="236754" y="0"/>
                  </a:lnTo>
                  <a:close/>
                </a:path>
              </a:pathLst>
            </a:custGeom>
            <a:solidFill>
              <a:srgbClr val="A6A6A6"/>
            </a:solidFill>
          </p:spPr>
          <p:txBody>
            <a:bodyPr wrap="square" lIns="0" tIns="0" rIns="0" bIns="0" rtlCol="0"/>
            <a:lstStyle/>
            <a:p>
              <a:endParaRPr/>
            </a:p>
          </p:txBody>
        </p:sp>
        <p:sp>
          <p:nvSpPr>
            <p:cNvPr id="12" name="object 12"/>
            <p:cNvSpPr/>
            <p:nvPr/>
          </p:nvSpPr>
          <p:spPr>
            <a:xfrm>
              <a:off x="6953566" y="2883718"/>
              <a:ext cx="487680" cy="485775"/>
            </a:xfrm>
            <a:custGeom>
              <a:avLst/>
              <a:gdLst/>
              <a:ahLst/>
              <a:cxnLst/>
              <a:rect l="l" t="t" r="r" b="b"/>
              <a:pathLst>
                <a:path w="487679" h="485775">
                  <a:moveTo>
                    <a:pt x="252340" y="0"/>
                  </a:moveTo>
                  <a:lnTo>
                    <a:pt x="186559" y="6212"/>
                  </a:lnTo>
                  <a:lnTo>
                    <a:pt x="124582" y="29516"/>
                  </a:lnTo>
                  <a:lnTo>
                    <a:pt x="70730" y="69775"/>
                  </a:lnTo>
                  <a:lnTo>
                    <a:pt x="29323" y="126850"/>
                  </a:lnTo>
                  <a:lnTo>
                    <a:pt x="4682" y="200603"/>
                  </a:lnTo>
                  <a:lnTo>
                    <a:pt x="0" y="243690"/>
                  </a:lnTo>
                  <a:lnTo>
                    <a:pt x="0" y="255714"/>
                  </a:lnTo>
                  <a:lnTo>
                    <a:pt x="7052" y="297559"/>
                  </a:lnTo>
                  <a:lnTo>
                    <a:pt x="18826" y="335131"/>
                  </a:lnTo>
                  <a:lnTo>
                    <a:pt x="54569" y="397560"/>
                  </a:lnTo>
                  <a:lnTo>
                    <a:pt x="103286" y="443213"/>
                  </a:lnTo>
                  <a:lnTo>
                    <a:pt x="161035" y="472304"/>
                  </a:lnTo>
                  <a:lnTo>
                    <a:pt x="223875" y="485047"/>
                  </a:lnTo>
                  <a:lnTo>
                    <a:pt x="255973" y="485354"/>
                  </a:lnTo>
                  <a:lnTo>
                    <a:pt x="287864" y="481655"/>
                  </a:lnTo>
                  <a:lnTo>
                    <a:pt x="319058" y="473976"/>
                  </a:lnTo>
                  <a:lnTo>
                    <a:pt x="322150" y="472777"/>
                  </a:lnTo>
                  <a:lnTo>
                    <a:pt x="248715" y="472777"/>
                  </a:lnTo>
                  <a:lnTo>
                    <a:pt x="215644" y="471268"/>
                  </a:lnTo>
                  <a:lnTo>
                    <a:pt x="151554" y="454770"/>
                  </a:lnTo>
                  <a:lnTo>
                    <a:pt x="94220" y="420219"/>
                  </a:lnTo>
                  <a:lnTo>
                    <a:pt x="48460" y="367516"/>
                  </a:lnTo>
                  <a:lnTo>
                    <a:pt x="19093" y="296562"/>
                  </a:lnTo>
                  <a:lnTo>
                    <a:pt x="12063" y="254211"/>
                  </a:lnTo>
                  <a:lnTo>
                    <a:pt x="12063" y="242188"/>
                  </a:lnTo>
                  <a:lnTo>
                    <a:pt x="16787" y="200603"/>
                  </a:lnTo>
                  <a:lnTo>
                    <a:pt x="26742" y="163126"/>
                  </a:lnTo>
                  <a:lnTo>
                    <a:pt x="60105" y="100738"/>
                  </a:lnTo>
                  <a:lnTo>
                    <a:pt x="107731" y="55025"/>
                  </a:lnTo>
                  <a:lnTo>
                    <a:pt x="165203" y="25987"/>
                  </a:lnTo>
                  <a:lnTo>
                    <a:pt x="227544" y="13695"/>
                  </a:lnTo>
                  <a:lnTo>
                    <a:pt x="324533" y="13695"/>
                  </a:lnTo>
                  <a:lnTo>
                    <a:pt x="317605" y="11018"/>
                  </a:lnTo>
                  <a:lnTo>
                    <a:pt x="285307" y="3346"/>
                  </a:lnTo>
                  <a:lnTo>
                    <a:pt x="252340" y="0"/>
                  </a:lnTo>
                  <a:close/>
                </a:path>
                <a:path w="487679" h="485775">
                  <a:moveTo>
                    <a:pt x="324533" y="13695"/>
                  </a:moveTo>
                  <a:lnTo>
                    <a:pt x="260202" y="13695"/>
                  </a:lnTo>
                  <a:lnTo>
                    <a:pt x="292002" y="17936"/>
                  </a:lnTo>
                  <a:lnTo>
                    <a:pt x="322949" y="26345"/>
                  </a:lnTo>
                  <a:lnTo>
                    <a:pt x="380074" y="55669"/>
                  </a:lnTo>
                  <a:lnTo>
                    <a:pt x="427155" y="101668"/>
                  </a:lnTo>
                  <a:lnTo>
                    <a:pt x="459773" y="164342"/>
                  </a:lnTo>
                  <a:lnTo>
                    <a:pt x="469277" y="201932"/>
                  </a:lnTo>
                  <a:lnTo>
                    <a:pt x="473509" y="243690"/>
                  </a:lnTo>
                  <a:lnTo>
                    <a:pt x="468732" y="286393"/>
                  </a:lnTo>
                  <a:lnTo>
                    <a:pt x="458415" y="324730"/>
                  </a:lnTo>
                  <a:lnTo>
                    <a:pt x="423570" y="388257"/>
                  </a:lnTo>
                  <a:lnTo>
                    <a:pt x="373792" y="434173"/>
                  </a:lnTo>
                  <a:lnTo>
                    <a:pt x="313900" y="462379"/>
                  </a:lnTo>
                  <a:lnTo>
                    <a:pt x="248715" y="472777"/>
                  </a:lnTo>
                  <a:lnTo>
                    <a:pt x="322150" y="472777"/>
                  </a:lnTo>
                  <a:lnTo>
                    <a:pt x="377380" y="446784"/>
                  </a:lnTo>
                  <a:lnTo>
                    <a:pt x="426996" y="403993"/>
                  </a:lnTo>
                  <a:lnTo>
                    <a:pt x="463965" y="345815"/>
                  </a:lnTo>
                  <a:lnTo>
                    <a:pt x="484345" y="272464"/>
                  </a:lnTo>
                  <a:lnTo>
                    <a:pt x="487083" y="230166"/>
                  </a:lnTo>
                  <a:lnTo>
                    <a:pt x="479582" y="187272"/>
                  </a:lnTo>
                  <a:lnTo>
                    <a:pt x="467091" y="148842"/>
                  </a:lnTo>
                  <a:lnTo>
                    <a:pt x="429301" y="85301"/>
                  </a:lnTo>
                  <a:lnTo>
                    <a:pt x="378032" y="39406"/>
                  </a:lnTo>
                  <a:lnTo>
                    <a:pt x="348693" y="23032"/>
                  </a:lnTo>
                  <a:lnTo>
                    <a:pt x="324533" y="13695"/>
                  </a:lnTo>
                  <a:close/>
                </a:path>
              </a:pathLst>
            </a:custGeom>
            <a:solidFill>
              <a:srgbClr val="000000"/>
            </a:solidFill>
          </p:spPr>
          <p:txBody>
            <a:bodyPr wrap="square" lIns="0" tIns="0" rIns="0" bIns="0" rtlCol="0"/>
            <a:lstStyle/>
            <a:p>
              <a:endParaRPr/>
            </a:p>
          </p:txBody>
        </p:sp>
        <p:sp>
          <p:nvSpPr>
            <p:cNvPr id="13" name="object 13"/>
            <p:cNvSpPr/>
            <p:nvPr/>
          </p:nvSpPr>
          <p:spPr>
            <a:xfrm>
              <a:off x="6989757" y="1919140"/>
              <a:ext cx="508634" cy="347345"/>
            </a:xfrm>
            <a:custGeom>
              <a:avLst/>
              <a:gdLst/>
              <a:ahLst/>
              <a:cxnLst/>
              <a:rect l="l" t="t" r="r" b="b"/>
              <a:pathLst>
                <a:path w="508634" h="347344">
                  <a:moveTo>
                    <a:pt x="64844" y="0"/>
                  </a:moveTo>
                  <a:lnTo>
                    <a:pt x="0" y="216406"/>
                  </a:lnTo>
                  <a:lnTo>
                    <a:pt x="443351" y="347151"/>
                  </a:lnTo>
                  <a:lnTo>
                    <a:pt x="508195" y="130746"/>
                  </a:lnTo>
                  <a:lnTo>
                    <a:pt x="64844" y="0"/>
                  </a:lnTo>
                  <a:close/>
                </a:path>
              </a:pathLst>
            </a:custGeom>
            <a:solidFill>
              <a:srgbClr val="FAC090"/>
            </a:solidFill>
          </p:spPr>
          <p:txBody>
            <a:bodyPr wrap="square" lIns="0" tIns="0" rIns="0" bIns="0" rtlCol="0"/>
            <a:lstStyle/>
            <a:p>
              <a:endParaRPr/>
            </a:p>
          </p:txBody>
        </p:sp>
        <p:sp>
          <p:nvSpPr>
            <p:cNvPr id="14" name="object 14"/>
            <p:cNvSpPr/>
            <p:nvPr/>
          </p:nvSpPr>
          <p:spPr>
            <a:xfrm>
              <a:off x="6985233" y="1914631"/>
              <a:ext cx="517525" cy="356235"/>
            </a:xfrm>
            <a:custGeom>
              <a:avLst/>
              <a:gdLst/>
              <a:ahLst/>
              <a:cxnLst/>
              <a:rect l="l" t="t" r="r" b="b"/>
              <a:pathLst>
                <a:path w="517525" h="356235">
                  <a:moveTo>
                    <a:pt x="70876" y="0"/>
                  </a:moveTo>
                  <a:lnTo>
                    <a:pt x="67859" y="0"/>
                  </a:lnTo>
                  <a:lnTo>
                    <a:pt x="64843" y="3006"/>
                  </a:lnTo>
                  <a:lnTo>
                    <a:pt x="0" y="219411"/>
                  </a:lnTo>
                  <a:lnTo>
                    <a:pt x="1507" y="222418"/>
                  </a:lnTo>
                  <a:lnTo>
                    <a:pt x="4523" y="225423"/>
                  </a:lnTo>
                  <a:lnTo>
                    <a:pt x="446366" y="356170"/>
                  </a:lnTo>
                  <a:lnTo>
                    <a:pt x="449383" y="356170"/>
                  </a:lnTo>
                  <a:lnTo>
                    <a:pt x="452399" y="353164"/>
                  </a:lnTo>
                  <a:lnTo>
                    <a:pt x="453300" y="350158"/>
                  </a:lnTo>
                  <a:lnTo>
                    <a:pt x="443350" y="350158"/>
                  </a:lnTo>
                  <a:lnTo>
                    <a:pt x="444668" y="345761"/>
                  </a:lnTo>
                  <a:lnTo>
                    <a:pt x="21319" y="220915"/>
                  </a:lnTo>
                  <a:lnTo>
                    <a:pt x="9048" y="220915"/>
                  </a:lnTo>
                  <a:lnTo>
                    <a:pt x="6031" y="216406"/>
                  </a:lnTo>
                  <a:lnTo>
                    <a:pt x="10409" y="216406"/>
                  </a:lnTo>
                  <a:lnTo>
                    <a:pt x="72566" y="10405"/>
                  </a:lnTo>
                  <a:lnTo>
                    <a:pt x="67859" y="9016"/>
                  </a:lnTo>
                  <a:lnTo>
                    <a:pt x="73892" y="6012"/>
                  </a:lnTo>
                  <a:lnTo>
                    <a:pt x="91262" y="6012"/>
                  </a:lnTo>
                  <a:lnTo>
                    <a:pt x="70876" y="0"/>
                  </a:lnTo>
                  <a:close/>
                </a:path>
                <a:path w="517525" h="356235">
                  <a:moveTo>
                    <a:pt x="444668" y="345761"/>
                  </a:moveTo>
                  <a:lnTo>
                    <a:pt x="443350" y="350158"/>
                  </a:lnTo>
                  <a:lnTo>
                    <a:pt x="449383" y="347151"/>
                  </a:lnTo>
                  <a:lnTo>
                    <a:pt x="444668" y="345761"/>
                  </a:lnTo>
                  <a:close/>
                </a:path>
                <a:path w="517525" h="356235">
                  <a:moveTo>
                    <a:pt x="506785" y="138457"/>
                  </a:moveTo>
                  <a:lnTo>
                    <a:pt x="444668" y="345761"/>
                  </a:lnTo>
                  <a:lnTo>
                    <a:pt x="449383" y="347151"/>
                  </a:lnTo>
                  <a:lnTo>
                    <a:pt x="443350" y="350158"/>
                  </a:lnTo>
                  <a:lnTo>
                    <a:pt x="453300" y="350158"/>
                  </a:lnTo>
                  <a:lnTo>
                    <a:pt x="516342" y="139762"/>
                  </a:lnTo>
                  <a:lnTo>
                    <a:pt x="511210" y="139762"/>
                  </a:lnTo>
                  <a:lnTo>
                    <a:pt x="506785" y="138457"/>
                  </a:lnTo>
                  <a:close/>
                </a:path>
                <a:path w="517525" h="356235">
                  <a:moveTo>
                    <a:pt x="6031" y="216406"/>
                  </a:moveTo>
                  <a:lnTo>
                    <a:pt x="9048" y="220915"/>
                  </a:lnTo>
                  <a:lnTo>
                    <a:pt x="10051" y="217592"/>
                  </a:lnTo>
                  <a:lnTo>
                    <a:pt x="6031" y="216406"/>
                  </a:lnTo>
                  <a:close/>
                </a:path>
                <a:path w="517525" h="356235">
                  <a:moveTo>
                    <a:pt x="10051" y="217592"/>
                  </a:moveTo>
                  <a:lnTo>
                    <a:pt x="9048" y="220915"/>
                  </a:lnTo>
                  <a:lnTo>
                    <a:pt x="21319" y="220915"/>
                  </a:lnTo>
                  <a:lnTo>
                    <a:pt x="10051" y="217592"/>
                  </a:lnTo>
                  <a:close/>
                </a:path>
                <a:path w="517525" h="356235">
                  <a:moveTo>
                    <a:pt x="10409" y="216406"/>
                  </a:moveTo>
                  <a:lnTo>
                    <a:pt x="6031" y="216406"/>
                  </a:lnTo>
                  <a:lnTo>
                    <a:pt x="10051" y="217592"/>
                  </a:lnTo>
                  <a:lnTo>
                    <a:pt x="10409" y="216406"/>
                  </a:lnTo>
                  <a:close/>
                </a:path>
                <a:path w="517525" h="356235">
                  <a:moveTo>
                    <a:pt x="508195" y="133751"/>
                  </a:moveTo>
                  <a:lnTo>
                    <a:pt x="506785" y="138457"/>
                  </a:lnTo>
                  <a:lnTo>
                    <a:pt x="511210" y="139762"/>
                  </a:lnTo>
                  <a:lnTo>
                    <a:pt x="508195" y="133751"/>
                  </a:lnTo>
                  <a:close/>
                </a:path>
                <a:path w="517525" h="356235">
                  <a:moveTo>
                    <a:pt x="515734" y="133751"/>
                  </a:moveTo>
                  <a:lnTo>
                    <a:pt x="508195" y="133751"/>
                  </a:lnTo>
                  <a:lnTo>
                    <a:pt x="511210" y="139762"/>
                  </a:lnTo>
                  <a:lnTo>
                    <a:pt x="516342" y="139762"/>
                  </a:lnTo>
                  <a:lnTo>
                    <a:pt x="517243" y="136757"/>
                  </a:lnTo>
                  <a:lnTo>
                    <a:pt x="515734" y="133751"/>
                  </a:lnTo>
                  <a:close/>
                </a:path>
                <a:path w="517525" h="356235">
                  <a:moveTo>
                    <a:pt x="91262" y="6012"/>
                  </a:moveTo>
                  <a:lnTo>
                    <a:pt x="73892" y="6012"/>
                  </a:lnTo>
                  <a:lnTo>
                    <a:pt x="72566" y="10405"/>
                  </a:lnTo>
                  <a:lnTo>
                    <a:pt x="506785" y="138457"/>
                  </a:lnTo>
                  <a:lnTo>
                    <a:pt x="508195" y="133751"/>
                  </a:lnTo>
                  <a:lnTo>
                    <a:pt x="515734" y="133751"/>
                  </a:lnTo>
                  <a:lnTo>
                    <a:pt x="514226" y="130746"/>
                  </a:lnTo>
                  <a:lnTo>
                    <a:pt x="91262" y="6012"/>
                  </a:lnTo>
                  <a:close/>
                </a:path>
                <a:path w="517525" h="356235">
                  <a:moveTo>
                    <a:pt x="73892" y="6012"/>
                  </a:moveTo>
                  <a:lnTo>
                    <a:pt x="67859" y="9016"/>
                  </a:lnTo>
                  <a:lnTo>
                    <a:pt x="72566" y="10405"/>
                  </a:lnTo>
                  <a:lnTo>
                    <a:pt x="73892" y="6012"/>
                  </a:lnTo>
                  <a:close/>
                </a:path>
              </a:pathLst>
            </a:custGeom>
            <a:solidFill>
              <a:srgbClr val="000000"/>
            </a:solidFill>
          </p:spPr>
          <p:txBody>
            <a:bodyPr wrap="square" lIns="0" tIns="0" rIns="0" bIns="0" rtlCol="0"/>
            <a:lstStyle/>
            <a:p>
              <a:endParaRPr/>
            </a:p>
          </p:txBody>
        </p:sp>
        <p:pic>
          <p:nvPicPr>
            <p:cNvPr id="15" name="object 15"/>
            <p:cNvPicPr/>
            <p:nvPr/>
          </p:nvPicPr>
          <p:blipFill>
            <a:blip r:embed="rId5" cstate="print"/>
            <a:stretch>
              <a:fillRect/>
            </a:stretch>
          </p:blipFill>
          <p:spPr>
            <a:xfrm>
              <a:off x="7443664" y="2085954"/>
              <a:ext cx="200563" cy="189354"/>
            </a:xfrm>
            <a:prstGeom prst="rect">
              <a:avLst/>
            </a:prstGeom>
          </p:spPr>
        </p:pic>
        <p:sp>
          <p:nvSpPr>
            <p:cNvPr id="16" name="object 16"/>
            <p:cNvSpPr/>
            <p:nvPr/>
          </p:nvSpPr>
          <p:spPr>
            <a:xfrm>
              <a:off x="7117937" y="2100982"/>
              <a:ext cx="156845" cy="472440"/>
            </a:xfrm>
            <a:custGeom>
              <a:avLst/>
              <a:gdLst/>
              <a:ahLst/>
              <a:cxnLst/>
              <a:rect l="l" t="t" r="r" b="b"/>
              <a:pathLst>
                <a:path w="156845" h="472439">
                  <a:moveTo>
                    <a:pt x="78416" y="0"/>
                  </a:moveTo>
                  <a:lnTo>
                    <a:pt x="0" y="471885"/>
                  </a:lnTo>
                  <a:lnTo>
                    <a:pt x="156832" y="471885"/>
                  </a:lnTo>
                  <a:lnTo>
                    <a:pt x="78416" y="0"/>
                  </a:lnTo>
                  <a:close/>
                </a:path>
              </a:pathLst>
            </a:custGeom>
            <a:solidFill>
              <a:srgbClr val="E46C0A"/>
            </a:solidFill>
          </p:spPr>
          <p:txBody>
            <a:bodyPr wrap="square" lIns="0" tIns="0" rIns="0" bIns="0" rtlCol="0"/>
            <a:lstStyle/>
            <a:p>
              <a:endParaRPr/>
            </a:p>
          </p:txBody>
        </p:sp>
        <p:sp>
          <p:nvSpPr>
            <p:cNvPr id="17" name="object 17"/>
            <p:cNvSpPr/>
            <p:nvPr/>
          </p:nvSpPr>
          <p:spPr>
            <a:xfrm>
              <a:off x="7113413" y="2096472"/>
              <a:ext cx="166370" cy="481330"/>
            </a:xfrm>
            <a:custGeom>
              <a:avLst/>
              <a:gdLst/>
              <a:ahLst/>
              <a:cxnLst/>
              <a:rect l="l" t="t" r="r" b="b"/>
              <a:pathLst>
                <a:path w="166370" h="481330">
                  <a:moveTo>
                    <a:pt x="82939" y="0"/>
                  </a:moveTo>
                  <a:lnTo>
                    <a:pt x="79923" y="0"/>
                  </a:lnTo>
                  <a:lnTo>
                    <a:pt x="78416" y="3007"/>
                  </a:lnTo>
                  <a:lnTo>
                    <a:pt x="0" y="476394"/>
                  </a:lnTo>
                  <a:lnTo>
                    <a:pt x="1507" y="479400"/>
                  </a:lnTo>
                  <a:lnTo>
                    <a:pt x="4523" y="480903"/>
                  </a:lnTo>
                  <a:lnTo>
                    <a:pt x="161356" y="480903"/>
                  </a:lnTo>
                  <a:lnTo>
                    <a:pt x="165879" y="479400"/>
                  </a:lnTo>
                  <a:lnTo>
                    <a:pt x="165879" y="477898"/>
                  </a:lnTo>
                  <a:lnTo>
                    <a:pt x="9048" y="477898"/>
                  </a:lnTo>
                  <a:lnTo>
                    <a:pt x="4523" y="471887"/>
                  </a:lnTo>
                  <a:lnTo>
                    <a:pt x="10044" y="471887"/>
                  </a:lnTo>
                  <a:lnTo>
                    <a:pt x="82939" y="31819"/>
                  </a:lnTo>
                  <a:lnTo>
                    <a:pt x="78416" y="4509"/>
                  </a:lnTo>
                  <a:lnTo>
                    <a:pt x="87712" y="4509"/>
                  </a:lnTo>
                  <a:lnTo>
                    <a:pt x="87463" y="3007"/>
                  </a:lnTo>
                  <a:lnTo>
                    <a:pt x="82939" y="0"/>
                  </a:lnTo>
                  <a:close/>
                </a:path>
                <a:path w="166370" h="481330">
                  <a:moveTo>
                    <a:pt x="10044" y="471887"/>
                  </a:moveTo>
                  <a:lnTo>
                    <a:pt x="4523" y="471887"/>
                  </a:lnTo>
                  <a:lnTo>
                    <a:pt x="9048" y="477898"/>
                  </a:lnTo>
                  <a:lnTo>
                    <a:pt x="10044" y="471887"/>
                  </a:lnTo>
                  <a:close/>
                </a:path>
                <a:path w="166370" h="481330">
                  <a:moveTo>
                    <a:pt x="155836" y="471887"/>
                  </a:moveTo>
                  <a:lnTo>
                    <a:pt x="10044" y="471887"/>
                  </a:lnTo>
                  <a:lnTo>
                    <a:pt x="9048" y="477898"/>
                  </a:lnTo>
                  <a:lnTo>
                    <a:pt x="156832" y="477898"/>
                  </a:lnTo>
                  <a:lnTo>
                    <a:pt x="155836" y="471887"/>
                  </a:lnTo>
                  <a:close/>
                </a:path>
                <a:path w="166370" h="481330">
                  <a:moveTo>
                    <a:pt x="87712" y="4509"/>
                  </a:moveTo>
                  <a:lnTo>
                    <a:pt x="87463" y="4509"/>
                  </a:lnTo>
                  <a:lnTo>
                    <a:pt x="82939" y="31819"/>
                  </a:lnTo>
                  <a:lnTo>
                    <a:pt x="156832" y="477898"/>
                  </a:lnTo>
                  <a:lnTo>
                    <a:pt x="161356" y="471887"/>
                  </a:lnTo>
                  <a:lnTo>
                    <a:pt x="165133" y="471887"/>
                  </a:lnTo>
                  <a:lnTo>
                    <a:pt x="87712" y="4509"/>
                  </a:lnTo>
                  <a:close/>
                </a:path>
                <a:path w="166370" h="481330">
                  <a:moveTo>
                    <a:pt x="165133" y="471887"/>
                  </a:moveTo>
                  <a:lnTo>
                    <a:pt x="161356" y="471887"/>
                  </a:lnTo>
                  <a:lnTo>
                    <a:pt x="156832" y="477898"/>
                  </a:lnTo>
                  <a:lnTo>
                    <a:pt x="165879" y="477898"/>
                  </a:lnTo>
                  <a:lnTo>
                    <a:pt x="165879" y="476394"/>
                  </a:lnTo>
                  <a:lnTo>
                    <a:pt x="165133" y="471887"/>
                  </a:lnTo>
                  <a:close/>
                </a:path>
                <a:path w="166370" h="481330">
                  <a:moveTo>
                    <a:pt x="87463" y="4509"/>
                  </a:moveTo>
                  <a:lnTo>
                    <a:pt x="78416" y="4509"/>
                  </a:lnTo>
                  <a:lnTo>
                    <a:pt x="82939" y="31819"/>
                  </a:lnTo>
                  <a:lnTo>
                    <a:pt x="87463" y="4509"/>
                  </a:lnTo>
                  <a:close/>
                </a:path>
              </a:pathLst>
            </a:custGeom>
            <a:solidFill>
              <a:srgbClr val="000000"/>
            </a:solidFill>
          </p:spPr>
          <p:txBody>
            <a:bodyPr wrap="square" lIns="0" tIns="0" rIns="0" bIns="0" rtlCol="0"/>
            <a:lstStyle/>
            <a:p>
              <a:endParaRPr/>
            </a:p>
          </p:txBody>
        </p:sp>
        <p:pic>
          <p:nvPicPr>
            <p:cNvPr id="18" name="object 18"/>
            <p:cNvPicPr/>
            <p:nvPr/>
          </p:nvPicPr>
          <p:blipFill>
            <a:blip r:embed="rId6" cstate="print"/>
            <a:stretch>
              <a:fillRect/>
            </a:stretch>
          </p:blipFill>
          <p:spPr>
            <a:xfrm>
              <a:off x="7113413" y="2017146"/>
              <a:ext cx="165879" cy="165598"/>
            </a:xfrm>
            <a:prstGeom prst="rect">
              <a:avLst/>
            </a:prstGeom>
          </p:spPr>
        </p:pic>
        <p:sp>
          <p:nvSpPr>
            <p:cNvPr id="19" name="object 19"/>
            <p:cNvSpPr/>
            <p:nvPr/>
          </p:nvSpPr>
          <p:spPr>
            <a:xfrm>
              <a:off x="7672880" y="2969613"/>
              <a:ext cx="950594" cy="0"/>
            </a:xfrm>
            <a:custGeom>
              <a:avLst/>
              <a:gdLst/>
              <a:ahLst/>
              <a:cxnLst/>
              <a:rect l="l" t="t" r="r" b="b"/>
              <a:pathLst>
                <a:path w="950595">
                  <a:moveTo>
                    <a:pt x="0" y="0"/>
                  </a:moveTo>
                  <a:lnTo>
                    <a:pt x="950036" y="0"/>
                  </a:lnTo>
                </a:path>
              </a:pathLst>
            </a:custGeom>
            <a:ln w="9016">
              <a:solidFill>
                <a:srgbClr val="000000"/>
              </a:solidFill>
              <a:prstDash val="sysDash"/>
            </a:ln>
          </p:spPr>
          <p:txBody>
            <a:bodyPr wrap="square" lIns="0" tIns="0" rIns="0" bIns="0" rtlCol="0"/>
            <a:lstStyle/>
            <a:p>
              <a:endParaRPr/>
            </a:p>
          </p:txBody>
        </p:sp>
        <p:pic>
          <p:nvPicPr>
            <p:cNvPr id="20" name="object 20"/>
            <p:cNvPicPr/>
            <p:nvPr/>
          </p:nvPicPr>
          <p:blipFill>
            <a:blip r:embed="rId7" cstate="print"/>
            <a:stretch>
              <a:fillRect/>
            </a:stretch>
          </p:blipFill>
          <p:spPr>
            <a:xfrm>
              <a:off x="8622916" y="2646506"/>
              <a:ext cx="713281" cy="710835"/>
            </a:xfrm>
            <a:prstGeom prst="rect">
              <a:avLst/>
            </a:prstGeom>
          </p:spPr>
        </p:pic>
        <p:sp>
          <p:nvSpPr>
            <p:cNvPr id="21" name="object 21"/>
            <p:cNvSpPr/>
            <p:nvPr/>
          </p:nvSpPr>
          <p:spPr>
            <a:xfrm>
              <a:off x="8618392" y="2641998"/>
              <a:ext cx="722630" cy="720090"/>
            </a:xfrm>
            <a:custGeom>
              <a:avLst/>
              <a:gdLst/>
              <a:ahLst/>
              <a:cxnLst/>
              <a:rect l="l" t="t" r="r" b="b"/>
              <a:pathLst>
                <a:path w="722629" h="720089">
                  <a:moveTo>
                    <a:pt x="717806" y="0"/>
                  </a:moveTo>
                  <a:lnTo>
                    <a:pt x="4523" y="0"/>
                  </a:lnTo>
                  <a:lnTo>
                    <a:pt x="1508" y="1502"/>
                  </a:lnTo>
                  <a:lnTo>
                    <a:pt x="0" y="4508"/>
                  </a:lnTo>
                  <a:lnTo>
                    <a:pt x="0" y="715342"/>
                  </a:lnTo>
                  <a:lnTo>
                    <a:pt x="1508" y="718348"/>
                  </a:lnTo>
                  <a:lnTo>
                    <a:pt x="4523" y="719851"/>
                  </a:lnTo>
                  <a:lnTo>
                    <a:pt x="717806" y="719851"/>
                  </a:lnTo>
                  <a:lnTo>
                    <a:pt x="720822" y="718348"/>
                  </a:lnTo>
                  <a:lnTo>
                    <a:pt x="722330" y="715342"/>
                  </a:lnTo>
                  <a:lnTo>
                    <a:pt x="9047" y="715342"/>
                  </a:lnTo>
                  <a:lnTo>
                    <a:pt x="4523" y="710834"/>
                  </a:lnTo>
                  <a:lnTo>
                    <a:pt x="9047" y="710834"/>
                  </a:lnTo>
                  <a:lnTo>
                    <a:pt x="9047" y="9016"/>
                  </a:lnTo>
                  <a:lnTo>
                    <a:pt x="4523" y="9016"/>
                  </a:lnTo>
                  <a:lnTo>
                    <a:pt x="9047" y="4508"/>
                  </a:lnTo>
                  <a:lnTo>
                    <a:pt x="722330" y="4508"/>
                  </a:lnTo>
                  <a:lnTo>
                    <a:pt x="720822" y="1502"/>
                  </a:lnTo>
                  <a:lnTo>
                    <a:pt x="717806" y="0"/>
                  </a:lnTo>
                  <a:close/>
                </a:path>
                <a:path w="722629" h="720089">
                  <a:moveTo>
                    <a:pt x="9047" y="710834"/>
                  </a:moveTo>
                  <a:lnTo>
                    <a:pt x="4523" y="710834"/>
                  </a:lnTo>
                  <a:lnTo>
                    <a:pt x="9047" y="715342"/>
                  </a:lnTo>
                  <a:lnTo>
                    <a:pt x="9047" y="710834"/>
                  </a:lnTo>
                  <a:close/>
                </a:path>
                <a:path w="722629" h="720089">
                  <a:moveTo>
                    <a:pt x="713282" y="710834"/>
                  </a:moveTo>
                  <a:lnTo>
                    <a:pt x="9047" y="710834"/>
                  </a:lnTo>
                  <a:lnTo>
                    <a:pt x="9047" y="715342"/>
                  </a:lnTo>
                  <a:lnTo>
                    <a:pt x="713282" y="715342"/>
                  </a:lnTo>
                  <a:lnTo>
                    <a:pt x="713282" y="710834"/>
                  </a:lnTo>
                  <a:close/>
                </a:path>
                <a:path w="722629" h="720089">
                  <a:moveTo>
                    <a:pt x="713282" y="4508"/>
                  </a:moveTo>
                  <a:lnTo>
                    <a:pt x="713282" y="715342"/>
                  </a:lnTo>
                  <a:lnTo>
                    <a:pt x="717806" y="710834"/>
                  </a:lnTo>
                  <a:lnTo>
                    <a:pt x="722330" y="710834"/>
                  </a:lnTo>
                  <a:lnTo>
                    <a:pt x="722330" y="9016"/>
                  </a:lnTo>
                  <a:lnTo>
                    <a:pt x="717806" y="9016"/>
                  </a:lnTo>
                  <a:lnTo>
                    <a:pt x="713282" y="4508"/>
                  </a:lnTo>
                  <a:close/>
                </a:path>
                <a:path w="722629" h="720089">
                  <a:moveTo>
                    <a:pt x="722330" y="710834"/>
                  </a:moveTo>
                  <a:lnTo>
                    <a:pt x="717806" y="710834"/>
                  </a:lnTo>
                  <a:lnTo>
                    <a:pt x="713282" y="715342"/>
                  </a:lnTo>
                  <a:lnTo>
                    <a:pt x="722330" y="715342"/>
                  </a:lnTo>
                  <a:lnTo>
                    <a:pt x="722330" y="710834"/>
                  </a:lnTo>
                  <a:close/>
                </a:path>
                <a:path w="722629" h="720089">
                  <a:moveTo>
                    <a:pt x="9047" y="4508"/>
                  </a:moveTo>
                  <a:lnTo>
                    <a:pt x="4523" y="9016"/>
                  </a:lnTo>
                  <a:lnTo>
                    <a:pt x="9047" y="9016"/>
                  </a:lnTo>
                  <a:lnTo>
                    <a:pt x="9047" y="4508"/>
                  </a:lnTo>
                  <a:close/>
                </a:path>
                <a:path w="722629" h="720089">
                  <a:moveTo>
                    <a:pt x="713282" y="4508"/>
                  </a:moveTo>
                  <a:lnTo>
                    <a:pt x="9047" y="4508"/>
                  </a:lnTo>
                  <a:lnTo>
                    <a:pt x="9047" y="9016"/>
                  </a:lnTo>
                  <a:lnTo>
                    <a:pt x="713282" y="9016"/>
                  </a:lnTo>
                  <a:lnTo>
                    <a:pt x="713282" y="4508"/>
                  </a:lnTo>
                  <a:close/>
                </a:path>
                <a:path w="722629" h="720089">
                  <a:moveTo>
                    <a:pt x="722330" y="4508"/>
                  </a:moveTo>
                  <a:lnTo>
                    <a:pt x="713282" y="4508"/>
                  </a:lnTo>
                  <a:lnTo>
                    <a:pt x="717806" y="9016"/>
                  </a:lnTo>
                  <a:lnTo>
                    <a:pt x="722330" y="9016"/>
                  </a:lnTo>
                  <a:lnTo>
                    <a:pt x="722330" y="4508"/>
                  </a:lnTo>
                  <a:close/>
                </a:path>
              </a:pathLst>
            </a:custGeom>
            <a:solidFill>
              <a:srgbClr val="000000"/>
            </a:solidFill>
          </p:spPr>
          <p:txBody>
            <a:bodyPr wrap="square" lIns="0" tIns="0" rIns="0" bIns="0" rtlCol="0"/>
            <a:lstStyle/>
            <a:p>
              <a:endParaRPr/>
            </a:p>
          </p:txBody>
        </p:sp>
      </p:grpSp>
      <p:sp>
        <p:nvSpPr>
          <p:cNvPr id="24" name="Content Placeholder 2">
            <a:extLst>
              <a:ext uri="{FF2B5EF4-FFF2-40B4-BE49-F238E27FC236}">
                <a16:creationId xmlns:a16="http://schemas.microsoft.com/office/drawing/2014/main" id="{F37ECDFC-018F-735C-4E7F-DE90C0B115D6}"/>
              </a:ext>
            </a:extLst>
          </p:cNvPr>
          <p:cNvSpPr>
            <a:spLocks noGrp="1"/>
          </p:cNvSpPr>
          <p:nvPr>
            <p:ph idx="1"/>
          </p:nvPr>
        </p:nvSpPr>
        <p:spPr>
          <a:xfrm>
            <a:off x="429241" y="859693"/>
            <a:ext cx="4566369" cy="4200680"/>
          </a:xfrm>
        </p:spPr>
        <p:txBody>
          <a:bodyPr>
            <a:normAutofit/>
          </a:bodyPr>
          <a:lstStyle/>
          <a:p>
            <a:r>
              <a:rPr lang="en-GB" dirty="0"/>
              <a:t>Consider a robot equipped with:</a:t>
            </a:r>
          </a:p>
          <a:p>
            <a:pPr lvl="1"/>
            <a:r>
              <a:rPr lang="en-GB" sz="2000" dirty="0"/>
              <a:t>two actuated wheels</a:t>
            </a:r>
          </a:p>
          <a:p>
            <a:pPr lvl="1"/>
            <a:r>
              <a:rPr lang="en-GB" sz="2000" dirty="0"/>
              <a:t>two proximity (US) sensors</a:t>
            </a:r>
          </a:p>
          <a:p>
            <a:pPr lvl="1"/>
            <a:r>
              <a:rPr lang="en-GB" sz="2000" dirty="0"/>
              <a:t>a mobile (pan/tilt) camera</a:t>
            </a:r>
          </a:p>
          <a:p>
            <a:pPr lvl="1"/>
            <a:r>
              <a:rPr lang="en-GB" sz="2000" dirty="0"/>
              <a:t>a wireless transceiver</a:t>
            </a:r>
          </a:p>
          <a:p>
            <a:endParaRPr lang="en-GB" dirty="0"/>
          </a:p>
          <a:p>
            <a:r>
              <a:rPr lang="en-GB" dirty="0"/>
              <a:t>Goal:</a:t>
            </a:r>
          </a:p>
          <a:p>
            <a:pPr lvl="1"/>
            <a:r>
              <a:rPr lang="en-GB" sz="2000" dirty="0"/>
              <a:t>follow a path based on visual feedback</a:t>
            </a:r>
          </a:p>
          <a:p>
            <a:pPr lvl="1"/>
            <a:r>
              <a:rPr lang="en-GB" sz="2000" dirty="0"/>
              <a:t>avoid obstacles</a:t>
            </a:r>
          </a:p>
        </p:txBody>
      </p:sp>
      <p:grpSp>
        <p:nvGrpSpPr>
          <p:cNvPr id="25" name="object 3">
            <a:extLst>
              <a:ext uri="{FF2B5EF4-FFF2-40B4-BE49-F238E27FC236}">
                <a16:creationId xmlns:a16="http://schemas.microsoft.com/office/drawing/2014/main" id="{2BD87C18-AE75-5B81-E985-C8B3AC522B68}"/>
              </a:ext>
            </a:extLst>
          </p:cNvPr>
          <p:cNvGrpSpPr/>
          <p:nvPr/>
        </p:nvGrpSpPr>
        <p:grpSpPr>
          <a:xfrm>
            <a:off x="5491208" y="1223414"/>
            <a:ext cx="5647765" cy="514062"/>
            <a:chOff x="2116105" y="1471485"/>
            <a:chExt cx="6223000" cy="566420"/>
          </a:xfrm>
        </p:grpSpPr>
        <p:sp>
          <p:nvSpPr>
            <p:cNvPr id="26" name="object 4">
              <a:extLst>
                <a:ext uri="{FF2B5EF4-FFF2-40B4-BE49-F238E27FC236}">
                  <a16:creationId xmlns:a16="http://schemas.microsoft.com/office/drawing/2014/main" id="{E758ABB3-52FF-1E13-9E2F-500AAA8D46F3}"/>
                </a:ext>
              </a:extLst>
            </p:cNvPr>
            <p:cNvSpPr/>
            <p:nvPr/>
          </p:nvSpPr>
          <p:spPr>
            <a:xfrm>
              <a:off x="4398891" y="1475871"/>
              <a:ext cx="1796414" cy="553085"/>
            </a:xfrm>
            <a:custGeom>
              <a:avLst/>
              <a:gdLst/>
              <a:ahLst/>
              <a:cxnLst/>
              <a:rect l="l" t="t" r="r" b="b"/>
              <a:pathLst>
                <a:path w="1796414" h="553085">
                  <a:moveTo>
                    <a:pt x="1796122" y="0"/>
                  </a:moveTo>
                  <a:lnTo>
                    <a:pt x="0" y="0"/>
                  </a:lnTo>
                  <a:lnTo>
                    <a:pt x="0" y="552710"/>
                  </a:lnTo>
                  <a:lnTo>
                    <a:pt x="1796122" y="552710"/>
                  </a:lnTo>
                  <a:lnTo>
                    <a:pt x="1796122" y="0"/>
                  </a:lnTo>
                  <a:close/>
                </a:path>
              </a:pathLst>
            </a:custGeom>
            <a:solidFill>
              <a:srgbClr val="FFFF99"/>
            </a:solidFill>
          </p:spPr>
          <p:txBody>
            <a:bodyPr wrap="square" lIns="0" tIns="0" rIns="0" bIns="0" rtlCol="0"/>
            <a:lstStyle/>
            <a:p>
              <a:endParaRPr/>
            </a:p>
          </p:txBody>
        </p:sp>
        <p:sp>
          <p:nvSpPr>
            <p:cNvPr id="27" name="object 5">
              <a:extLst>
                <a:ext uri="{FF2B5EF4-FFF2-40B4-BE49-F238E27FC236}">
                  <a16:creationId xmlns:a16="http://schemas.microsoft.com/office/drawing/2014/main" id="{D7D064CC-8451-80C2-A79F-75CA75207762}"/>
                </a:ext>
              </a:extLst>
            </p:cNvPr>
            <p:cNvSpPr/>
            <p:nvPr/>
          </p:nvSpPr>
          <p:spPr>
            <a:xfrm>
              <a:off x="2116099" y="1471485"/>
              <a:ext cx="6223000" cy="566420"/>
            </a:xfrm>
            <a:custGeom>
              <a:avLst/>
              <a:gdLst/>
              <a:ahLst/>
              <a:cxnLst/>
              <a:rect l="l" t="t" r="r" b="b"/>
              <a:pathLst>
                <a:path w="6223000" h="566419">
                  <a:moveTo>
                    <a:pt x="6222860" y="282206"/>
                  </a:moveTo>
                  <a:lnTo>
                    <a:pt x="6218479" y="282206"/>
                  </a:lnTo>
                  <a:lnTo>
                    <a:pt x="6218479" y="277825"/>
                  </a:lnTo>
                  <a:lnTo>
                    <a:pt x="4083291" y="277825"/>
                  </a:lnTo>
                  <a:lnTo>
                    <a:pt x="4083291" y="8775"/>
                  </a:lnTo>
                  <a:lnTo>
                    <a:pt x="4083291" y="4394"/>
                  </a:lnTo>
                  <a:lnTo>
                    <a:pt x="4081830" y="1473"/>
                  </a:lnTo>
                  <a:lnTo>
                    <a:pt x="4078909" y="0"/>
                  </a:lnTo>
                  <a:lnTo>
                    <a:pt x="4073067" y="0"/>
                  </a:lnTo>
                  <a:lnTo>
                    <a:pt x="4073067" y="8775"/>
                  </a:lnTo>
                  <a:lnTo>
                    <a:pt x="4073067" y="552716"/>
                  </a:lnTo>
                  <a:lnTo>
                    <a:pt x="2288629" y="552716"/>
                  </a:lnTo>
                  <a:lnTo>
                    <a:pt x="2288629" y="8775"/>
                  </a:lnTo>
                  <a:lnTo>
                    <a:pt x="4073067" y="8775"/>
                  </a:lnTo>
                  <a:lnTo>
                    <a:pt x="4073067" y="0"/>
                  </a:lnTo>
                  <a:lnTo>
                    <a:pt x="2282787" y="0"/>
                  </a:lnTo>
                  <a:lnTo>
                    <a:pt x="2279866" y="1473"/>
                  </a:lnTo>
                  <a:lnTo>
                    <a:pt x="2278405" y="4394"/>
                  </a:lnTo>
                  <a:lnTo>
                    <a:pt x="2278405" y="280898"/>
                  </a:lnTo>
                  <a:lnTo>
                    <a:pt x="2268232" y="277825"/>
                  </a:lnTo>
                  <a:lnTo>
                    <a:pt x="2161489" y="245656"/>
                  </a:lnTo>
                  <a:lnTo>
                    <a:pt x="2161489" y="277825"/>
                  </a:lnTo>
                  <a:lnTo>
                    <a:pt x="4381" y="277825"/>
                  </a:lnTo>
                  <a:lnTo>
                    <a:pt x="4381" y="282206"/>
                  </a:lnTo>
                  <a:lnTo>
                    <a:pt x="0" y="282206"/>
                  </a:lnTo>
                  <a:lnTo>
                    <a:pt x="0" y="565873"/>
                  </a:lnTo>
                  <a:lnTo>
                    <a:pt x="8763" y="565873"/>
                  </a:lnTo>
                  <a:lnTo>
                    <a:pt x="8763" y="286600"/>
                  </a:lnTo>
                  <a:lnTo>
                    <a:pt x="2161489" y="286600"/>
                  </a:lnTo>
                  <a:lnTo>
                    <a:pt x="2161489" y="318757"/>
                  </a:lnTo>
                  <a:lnTo>
                    <a:pt x="2268232" y="286600"/>
                  </a:lnTo>
                  <a:lnTo>
                    <a:pt x="2278405" y="283540"/>
                  </a:lnTo>
                  <a:lnTo>
                    <a:pt x="2278405" y="557098"/>
                  </a:lnTo>
                  <a:lnTo>
                    <a:pt x="2279866" y="560019"/>
                  </a:lnTo>
                  <a:lnTo>
                    <a:pt x="2282787" y="561492"/>
                  </a:lnTo>
                  <a:lnTo>
                    <a:pt x="4078909" y="561492"/>
                  </a:lnTo>
                  <a:lnTo>
                    <a:pt x="4081830" y="560019"/>
                  </a:lnTo>
                  <a:lnTo>
                    <a:pt x="4083291" y="557098"/>
                  </a:lnTo>
                  <a:lnTo>
                    <a:pt x="4083291" y="552716"/>
                  </a:lnTo>
                  <a:lnTo>
                    <a:pt x="4083291" y="286600"/>
                  </a:lnTo>
                  <a:lnTo>
                    <a:pt x="6214084" y="286600"/>
                  </a:lnTo>
                  <a:lnTo>
                    <a:pt x="6214084" y="565873"/>
                  </a:lnTo>
                  <a:lnTo>
                    <a:pt x="6222860" y="565873"/>
                  </a:lnTo>
                  <a:lnTo>
                    <a:pt x="6222860" y="282206"/>
                  </a:lnTo>
                  <a:close/>
                </a:path>
              </a:pathLst>
            </a:custGeom>
            <a:solidFill>
              <a:srgbClr val="000000"/>
            </a:solidFill>
          </p:spPr>
          <p:txBody>
            <a:bodyPr wrap="square" lIns="0" tIns="0" rIns="0" bIns="0" rtlCol="0"/>
            <a:lstStyle/>
            <a:p>
              <a:endParaRPr/>
            </a:p>
          </p:txBody>
        </p:sp>
      </p:grpSp>
      <p:sp>
        <p:nvSpPr>
          <p:cNvPr id="28" name="object 6">
            <a:extLst>
              <a:ext uri="{FF2B5EF4-FFF2-40B4-BE49-F238E27FC236}">
                <a16:creationId xmlns:a16="http://schemas.microsoft.com/office/drawing/2014/main" id="{D34EAEF8-5149-3FAC-D5E7-C7F4081F52AA}"/>
              </a:ext>
            </a:extLst>
          </p:cNvPr>
          <p:cNvSpPr txBox="1"/>
          <p:nvPr/>
        </p:nvSpPr>
        <p:spPr>
          <a:xfrm>
            <a:off x="7826012" y="1199939"/>
            <a:ext cx="1135316" cy="714318"/>
          </a:xfrm>
          <a:prstGeom prst="rect">
            <a:avLst/>
          </a:prstGeom>
        </p:spPr>
        <p:txBody>
          <a:bodyPr vert="horz" wrap="square" lIns="0" tIns="55900" rIns="0" bIns="0" rtlCol="0">
            <a:spAutoFit/>
          </a:bodyPr>
          <a:lstStyle/>
          <a:p>
            <a:pPr marL="101433" marR="4611" indent="-90483">
              <a:lnSpc>
                <a:spcPts val="1743"/>
              </a:lnSpc>
              <a:spcBef>
                <a:spcPts val="439"/>
              </a:spcBef>
            </a:pPr>
            <a:r>
              <a:rPr sz="1724" spc="-32" dirty="0">
                <a:latin typeface="Calibri"/>
                <a:cs typeface="Calibri"/>
              </a:rPr>
              <a:t>visual−based </a:t>
            </a:r>
            <a:r>
              <a:rPr sz="1724" spc="-9" dirty="0">
                <a:latin typeface="Calibri"/>
                <a:cs typeface="Calibri"/>
              </a:rPr>
              <a:t>navigation</a:t>
            </a:r>
            <a:endParaRPr sz="1724">
              <a:latin typeface="Calibri"/>
              <a:cs typeface="Calibri"/>
            </a:endParaRPr>
          </a:p>
        </p:txBody>
      </p:sp>
      <p:grpSp>
        <p:nvGrpSpPr>
          <p:cNvPr id="29" name="object 7">
            <a:extLst>
              <a:ext uri="{FF2B5EF4-FFF2-40B4-BE49-F238E27FC236}">
                <a16:creationId xmlns:a16="http://schemas.microsoft.com/office/drawing/2014/main" id="{E0DA9090-B989-0C91-ACC4-CC54B6B2BAF4}"/>
              </a:ext>
            </a:extLst>
          </p:cNvPr>
          <p:cNvGrpSpPr/>
          <p:nvPr/>
        </p:nvGrpSpPr>
        <p:grpSpPr>
          <a:xfrm>
            <a:off x="4926180" y="1736976"/>
            <a:ext cx="7028585" cy="3384048"/>
            <a:chOff x="1493527" y="2037354"/>
            <a:chExt cx="7744459" cy="3728720"/>
          </a:xfrm>
        </p:grpSpPr>
        <p:pic>
          <p:nvPicPr>
            <p:cNvPr id="30" name="object 8">
              <a:extLst>
                <a:ext uri="{FF2B5EF4-FFF2-40B4-BE49-F238E27FC236}">
                  <a16:creationId xmlns:a16="http://schemas.microsoft.com/office/drawing/2014/main" id="{7058CB06-997E-C468-2AE0-4208468B7323}"/>
                </a:ext>
              </a:extLst>
            </p:cNvPr>
            <p:cNvPicPr/>
            <p:nvPr/>
          </p:nvPicPr>
          <p:blipFill>
            <a:blip r:embed="rId8" cstate="print"/>
            <a:stretch>
              <a:fillRect/>
            </a:stretch>
          </p:blipFill>
          <p:spPr>
            <a:xfrm>
              <a:off x="1493527" y="2037355"/>
              <a:ext cx="3807079" cy="3658419"/>
            </a:xfrm>
            <a:prstGeom prst="rect">
              <a:avLst/>
            </a:prstGeom>
          </p:spPr>
        </p:pic>
        <p:pic>
          <p:nvPicPr>
            <p:cNvPr id="31" name="object 9">
              <a:extLst>
                <a:ext uri="{FF2B5EF4-FFF2-40B4-BE49-F238E27FC236}">
                  <a16:creationId xmlns:a16="http://schemas.microsoft.com/office/drawing/2014/main" id="{FAEAF1B2-4D6B-AEBB-AB82-6DA963455D3F}"/>
                </a:ext>
              </a:extLst>
            </p:cNvPr>
            <p:cNvPicPr/>
            <p:nvPr/>
          </p:nvPicPr>
          <p:blipFill>
            <a:blip r:embed="rId9" cstate="print"/>
            <a:stretch>
              <a:fillRect/>
            </a:stretch>
          </p:blipFill>
          <p:spPr>
            <a:xfrm>
              <a:off x="5636741" y="2037354"/>
              <a:ext cx="3601015" cy="3728093"/>
            </a:xfrm>
            <a:prstGeom prst="rect">
              <a:avLst/>
            </a:prstGeom>
          </p:spPr>
        </p:pic>
      </p:grpSp>
      <p:sp>
        <p:nvSpPr>
          <p:cNvPr id="32" name="object 10">
            <a:extLst>
              <a:ext uri="{FF2B5EF4-FFF2-40B4-BE49-F238E27FC236}">
                <a16:creationId xmlns:a16="http://schemas.microsoft.com/office/drawing/2014/main" id="{7B30EE20-64E2-2CC3-CC28-6415CD667B6E}"/>
              </a:ext>
            </a:extLst>
          </p:cNvPr>
          <p:cNvSpPr txBox="1"/>
          <p:nvPr/>
        </p:nvSpPr>
        <p:spPr>
          <a:xfrm>
            <a:off x="6088490" y="3080350"/>
            <a:ext cx="744007" cy="496310"/>
          </a:xfrm>
          <a:prstGeom prst="rect">
            <a:avLst/>
          </a:prstGeom>
        </p:spPr>
        <p:txBody>
          <a:bodyPr vert="horz" wrap="square" lIns="0" tIns="55900" rIns="0" bIns="0" rtlCol="0">
            <a:spAutoFit/>
          </a:bodyPr>
          <a:lstStyle/>
          <a:p>
            <a:pPr marL="11527" marR="4611" indent="106043">
              <a:lnSpc>
                <a:spcPts val="1743"/>
              </a:lnSpc>
              <a:spcBef>
                <a:spcPts val="439"/>
              </a:spcBef>
            </a:pPr>
            <a:r>
              <a:rPr sz="1724" spc="-9" dirty="0">
                <a:latin typeface="Calibri"/>
                <a:cs typeface="Calibri"/>
              </a:rPr>
              <a:t>visual tracking</a:t>
            </a:r>
            <a:endParaRPr sz="1724">
              <a:latin typeface="Calibri"/>
              <a:cs typeface="Calibri"/>
            </a:endParaRPr>
          </a:p>
        </p:txBody>
      </p:sp>
      <p:sp>
        <p:nvSpPr>
          <p:cNvPr id="33" name="object 11">
            <a:extLst>
              <a:ext uri="{FF2B5EF4-FFF2-40B4-BE49-F238E27FC236}">
                <a16:creationId xmlns:a16="http://schemas.microsoft.com/office/drawing/2014/main" id="{28E1D5AB-8144-640E-8FB8-E4B83AF833BB}"/>
              </a:ext>
            </a:extLst>
          </p:cNvPr>
          <p:cNvSpPr txBox="1"/>
          <p:nvPr/>
        </p:nvSpPr>
        <p:spPr>
          <a:xfrm>
            <a:off x="10672385" y="2077122"/>
            <a:ext cx="932457" cy="496310"/>
          </a:xfrm>
          <a:prstGeom prst="rect">
            <a:avLst/>
          </a:prstGeom>
        </p:spPr>
        <p:txBody>
          <a:bodyPr vert="horz" wrap="square" lIns="0" tIns="55900" rIns="0" bIns="0" rtlCol="0">
            <a:spAutoFit/>
          </a:bodyPr>
          <a:lstStyle/>
          <a:p>
            <a:pPr marL="11527" marR="4611" indent="80686">
              <a:lnSpc>
                <a:spcPts val="1743"/>
              </a:lnSpc>
              <a:spcBef>
                <a:spcPts val="439"/>
              </a:spcBef>
            </a:pPr>
            <a:r>
              <a:rPr sz="1724" spc="-9" dirty="0">
                <a:latin typeface="Calibri"/>
                <a:cs typeface="Calibri"/>
              </a:rPr>
              <a:t>obstacle avoidance</a:t>
            </a:r>
            <a:endParaRPr sz="1724">
              <a:latin typeface="Calibri"/>
              <a:cs typeface="Calibri"/>
            </a:endParaRPr>
          </a:p>
        </p:txBody>
      </p:sp>
      <p:sp>
        <p:nvSpPr>
          <p:cNvPr id="34" name="object 12">
            <a:extLst>
              <a:ext uri="{FF2B5EF4-FFF2-40B4-BE49-F238E27FC236}">
                <a16:creationId xmlns:a16="http://schemas.microsoft.com/office/drawing/2014/main" id="{31200269-DE56-1620-E329-23EE90B9ECC8}"/>
              </a:ext>
            </a:extLst>
          </p:cNvPr>
          <p:cNvSpPr/>
          <p:nvPr/>
        </p:nvSpPr>
        <p:spPr>
          <a:xfrm>
            <a:off x="6303469" y="1849643"/>
            <a:ext cx="2479830" cy="861572"/>
          </a:xfrm>
          <a:custGeom>
            <a:avLst/>
            <a:gdLst/>
            <a:ahLst/>
            <a:cxnLst/>
            <a:rect l="l" t="t" r="r" b="b"/>
            <a:pathLst>
              <a:path w="2732404" h="949325">
                <a:moveTo>
                  <a:pt x="1382681" y="0"/>
                </a:moveTo>
                <a:lnTo>
                  <a:pt x="1329443" y="0"/>
                </a:lnTo>
                <a:lnTo>
                  <a:pt x="1280741" y="997"/>
                </a:lnTo>
                <a:lnTo>
                  <a:pt x="1229875" y="3129"/>
                </a:lnTo>
                <a:lnTo>
                  <a:pt x="1179147" y="6346"/>
                </a:lnTo>
                <a:lnTo>
                  <a:pt x="1128609" y="10646"/>
                </a:lnTo>
                <a:lnTo>
                  <a:pt x="1078314" y="16027"/>
                </a:lnTo>
                <a:lnTo>
                  <a:pt x="1028312" y="22488"/>
                </a:lnTo>
                <a:lnTo>
                  <a:pt x="978656" y="30025"/>
                </a:lnTo>
                <a:lnTo>
                  <a:pt x="929397" y="38636"/>
                </a:lnTo>
                <a:lnTo>
                  <a:pt x="880091" y="48431"/>
                </a:lnTo>
                <a:lnTo>
                  <a:pt x="832281" y="59074"/>
                </a:lnTo>
                <a:lnTo>
                  <a:pt x="784526" y="70896"/>
                </a:lnTo>
                <a:lnTo>
                  <a:pt x="737376" y="83784"/>
                </a:lnTo>
                <a:lnTo>
                  <a:pt x="690883" y="97735"/>
                </a:lnTo>
                <a:lnTo>
                  <a:pt x="645098" y="112748"/>
                </a:lnTo>
                <a:lnTo>
                  <a:pt x="600074" y="128820"/>
                </a:lnTo>
                <a:lnTo>
                  <a:pt x="560023" y="144322"/>
                </a:lnTo>
                <a:lnTo>
                  <a:pt x="519603" y="161485"/>
                </a:lnTo>
                <a:lnTo>
                  <a:pt x="479053" y="180279"/>
                </a:lnTo>
                <a:lnTo>
                  <a:pt x="438613" y="200677"/>
                </a:lnTo>
                <a:lnTo>
                  <a:pt x="398522" y="222650"/>
                </a:lnTo>
                <a:lnTo>
                  <a:pt x="359021" y="246170"/>
                </a:lnTo>
                <a:lnTo>
                  <a:pt x="320347" y="271208"/>
                </a:lnTo>
                <a:lnTo>
                  <a:pt x="282741" y="297735"/>
                </a:lnTo>
                <a:lnTo>
                  <a:pt x="246442" y="325724"/>
                </a:lnTo>
                <a:lnTo>
                  <a:pt x="211690" y="355146"/>
                </a:lnTo>
                <a:lnTo>
                  <a:pt x="178725" y="385973"/>
                </a:lnTo>
                <a:lnTo>
                  <a:pt x="147785" y="418175"/>
                </a:lnTo>
                <a:lnTo>
                  <a:pt x="119110" y="451726"/>
                </a:lnTo>
                <a:lnTo>
                  <a:pt x="92940" y="486595"/>
                </a:lnTo>
                <a:lnTo>
                  <a:pt x="69514" y="522756"/>
                </a:lnTo>
                <a:lnTo>
                  <a:pt x="49072" y="560179"/>
                </a:lnTo>
                <a:lnTo>
                  <a:pt x="31853" y="598836"/>
                </a:lnTo>
                <a:lnTo>
                  <a:pt x="18097" y="638699"/>
                </a:lnTo>
                <a:lnTo>
                  <a:pt x="8043" y="679739"/>
                </a:lnTo>
                <a:lnTo>
                  <a:pt x="1931" y="721928"/>
                </a:lnTo>
                <a:lnTo>
                  <a:pt x="121" y="762522"/>
                </a:lnTo>
                <a:lnTo>
                  <a:pt x="0" y="765238"/>
                </a:lnTo>
                <a:lnTo>
                  <a:pt x="2314" y="806520"/>
                </a:lnTo>
                <a:lnTo>
                  <a:pt x="2439" y="808742"/>
                </a:lnTo>
                <a:lnTo>
                  <a:pt x="2489" y="809639"/>
                </a:lnTo>
                <a:lnTo>
                  <a:pt x="9639" y="855104"/>
                </a:lnTo>
                <a:lnTo>
                  <a:pt x="21688" y="901604"/>
                </a:lnTo>
                <a:lnTo>
                  <a:pt x="38876" y="949111"/>
                </a:lnTo>
                <a:lnTo>
                  <a:pt x="50568" y="944726"/>
                </a:lnTo>
                <a:lnTo>
                  <a:pt x="33390" y="897651"/>
                </a:lnTo>
                <a:lnTo>
                  <a:pt x="21427" y="851573"/>
                </a:lnTo>
                <a:lnTo>
                  <a:pt x="14433" y="806520"/>
                </a:lnTo>
                <a:lnTo>
                  <a:pt x="12162" y="762522"/>
                </a:lnTo>
                <a:lnTo>
                  <a:pt x="14251" y="721928"/>
                </a:lnTo>
                <a:lnTo>
                  <a:pt x="14370" y="719608"/>
                </a:lnTo>
                <a:lnTo>
                  <a:pt x="20809" y="677806"/>
                </a:lnTo>
                <a:lnTo>
                  <a:pt x="31235" y="637146"/>
                </a:lnTo>
                <a:lnTo>
                  <a:pt x="45402" y="597656"/>
                </a:lnTo>
                <a:lnTo>
                  <a:pt x="63064" y="559366"/>
                </a:lnTo>
                <a:lnTo>
                  <a:pt x="83975" y="522305"/>
                </a:lnTo>
                <a:lnTo>
                  <a:pt x="107827" y="486595"/>
                </a:lnTo>
                <a:lnTo>
                  <a:pt x="134563" y="451984"/>
                </a:lnTo>
                <a:lnTo>
                  <a:pt x="163748" y="418782"/>
                </a:lnTo>
                <a:lnTo>
                  <a:pt x="195200" y="386924"/>
                </a:lnTo>
                <a:lnTo>
                  <a:pt x="228673" y="356440"/>
                </a:lnTo>
                <a:lnTo>
                  <a:pt x="263921" y="327358"/>
                </a:lnTo>
                <a:lnTo>
                  <a:pt x="300699" y="299708"/>
                </a:lnTo>
                <a:lnTo>
                  <a:pt x="338761" y="273518"/>
                </a:lnTo>
                <a:lnTo>
                  <a:pt x="377861" y="248817"/>
                </a:lnTo>
                <a:lnTo>
                  <a:pt x="417753" y="225634"/>
                </a:lnTo>
                <a:lnTo>
                  <a:pt x="458193" y="203999"/>
                </a:lnTo>
                <a:lnTo>
                  <a:pt x="498933" y="183940"/>
                </a:lnTo>
                <a:lnTo>
                  <a:pt x="539729" y="165486"/>
                </a:lnTo>
                <a:lnTo>
                  <a:pt x="580335" y="148667"/>
                </a:lnTo>
                <a:lnTo>
                  <a:pt x="620505" y="133511"/>
                </a:lnTo>
                <a:lnTo>
                  <a:pt x="659994" y="120046"/>
                </a:lnTo>
                <a:lnTo>
                  <a:pt x="705490" y="105530"/>
                </a:lnTo>
                <a:lnTo>
                  <a:pt x="751639" y="92040"/>
                </a:lnTo>
                <a:lnTo>
                  <a:pt x="798395" y="79582"/>
                </a:lnTo>
                <a:lnTo>
                  <a:pt x="845710" y="68158"/>
                </a:lnTo>
                <a:lnTo>
                  <a:pt x="893537" y="57773"/>
                </a:lnTo>
                <a:lnTo>
                  <a:pt x="941830" y="48431"/>
                </a:lnTo>
                <a:lnTo>
                  <a:pt x="990543" y="40135"/>
                </a:lnTo>
                <a:lnTo>
                  <a:pt x="1039627" y="32890"/>
                </a:lnTo>
                <a:lnTo>
                  <a:pt x="1089037" y="26700"/>
                </a:lnTo>
                <a:lnTo>
                  <a:pt x="1138726" y="21568"/>
                </a:lnTo>
                <a:lnTo>
                  <a:pt x="1188646" y="17498"/>
                </a:lnTo>
                <a:lnTo>
                  <a:pt x="1238751" y="14495"/>
                </a:lnTo>
                <a:lnTo>
                  <a:pt x="1288995" y="12562"/>
                </a:lnTo>
                <a:lnTo>
                  <a:pt x="1339331" y="11702"/>
                </a:lnTo>
                <a:lnTo>
                  <a:pt x="1591188" y="11702"/>
                </a:lnTo>
                <a:lnTo>
                  <a:pt x="1585941" y="11127"/>
                </a:lnTo>
                <a:lnTo>
                  <a:pt x="1535333" y="6699"/>
                </a:lnTo>
                <a:lnTo>
                  <a:pt x="1484553" y="3370"/>
                </a:lnTo>
                <a:lnTo>
                  <a:pt x="1433651" y="1138"/>
                </a:lnTo>
                <a:lnTo>
                  <a:pt x="1382681" y="0"/>
                </a:lnTo>
                <a:close/>
              </a:path>
              <a:path w="2732404" h="949325">
                <a:moveTo>
                  <a:pt x="2662182" y="808742"/>
                </a:moveTo>
                <a:lnTo>
                  <a:pt x="2666565" y="935953"/>
                </a:lnTo>
                <a:lnTo>
                  <a:pt x="2730553" y="830674"/>
                </a:lnTo>
                <a:lnTo>
                  <a:pt x="2700179" y="830674"/>
                </a:lnTo>
                <a:lnTo>
                  <a:pt x="2688487" y="829212"/>
                </a:lnTo>
                <a:lnTo>
                  <a:pt x="2689838" y="816236"/>
                </a:lnTo>
                <a:lnTo>
                  <a:pt x="2662182" y="808742"/>
                </a:lnTo>
                <a:close/>
              </a:path>
              <a:path w="2732404" h="949325">
                <a:moveTo>
                  <a:pt x="2689838" y="816236"/>
                </a:moveTo>
                <a:lnTo>
                  <a:pt x="2688487" y="829212"/>
                </a:lnTo>
                <a:lnTo>
                  <a:pt x="2700179" y="830674"/>
                </a:lnTo>
                <a:lnTo>
                  <a:pt x="2701395" y="819368"/>
                </a:lnTo>
                <a:lnTo>
                  <a:pt x="2689838" y="816236"/>
                </a:lnTo>
                <a:close/>
              </a:path>
              <a:path w="2732404" h="949325">
                <a:moveTo>
                  <a:pt x="2701395" y="819368"/>
                </a:moveTo>
                <a:lnTo>
                  <a:pt x="2700179" y="830674"/>
                </a:lnTo>
                <a:lnTo>
                  <a:pt x="2730553" y="830674"/>
                </a:lnTo>
                <a:lnTo>
                  <a:pt x="2732330" y="827750"/>
                </a:lnTo>
                <a:lnTo>
                  <a:pt x="2701395" y="819368"/>
                </a:lnTo>
                <a:close/>
              </a:path>
              <a:path w="2732404" h="949325">
                <a:moveTo>
                  <a:pt x="1591188" y="11702"/>
                </a:moveTo>
                <a:lnTo>
                  <a:pt x="1339331" y="11702"/>
                </a:lnTo>
                <a:lnTo>
                  <a:pt x="1389711" y="11921"/>
                </a:lnTo>
                <a:lnTo>
                  <a:pt x="1440088" y="13222"/>
                </a:lnTo>
                <a:lnTo>
                  <a:pt x="1490417" y="15609"/>
                </a:lnTo>
                <a:lnTo>
                  <a:pt x="1540651" y="19085"/>
                </a:lnTo>
                <a:lnTo>
                  <a:pt x="1590742" y="23656"/>
                </a:lnTo>
                <a:lnTo>
                  <a:pt x="1640643" y="29323"/>
                </a:lnTo>
                <a:lnTo>
                  <a:pt x="1690309" y="36093"/>
                </a:lnTo>
                <a:lnTo>
                  <a:pt x="1739691" y="43968"/>
                </a:lnTo>
                <a:lnTo>
                  <a:pt x="1788745" y="52952"/>
                </a:lnTo>
                <a:lnTo>
                  <a:pt x="1837421" y="63050"/>
                </a:lnTo>
                <a:lnTo>
                  <a:pt x="1885675" y="74265"/>
                </a:lnTo>
                <a:lnTo>
                  <a:pt x="1933458" y="86601"/>
                </a:lnTo>
                <a:lnTo>
                  <a:pt x="1980725" y="100062"/>
                </a:lnTo>
                <a:lnTo>
                  <a:pt x="2027428" y="114652"/>
                </a:lnTo>
                <a:lnTo>
                  <a:pt x="2073521" y="130376"/>
                </a:lnTo>
                <a:lnTo>
                  <a:pt x="2118956" y="147236"/>
                </a:lnTo>
                <a:lnTo>
                  <a:pt x="2163688" y="165236"/>
                </a:lnTo>
                <a:lnTo>
                  <a:pt x="2207669" y="184382"/>
                </a:lnTo>
                <a:lnTo>
                  <a:pt x="2246839" y="203263"/>
                </a:lnTo>
                <a:lnTo>
                  <a:pt x="2286287" y="224012"/>
                </a:lnTo>
                <a:lnTo>
                  <a:pt x="2325691" y="246595"/>
                </a:lnTo>
                <a:lnTo>
                  <a:pt x="2364730" y="270978"/>
                </a:lnTo>
                <a:lnTo>
                  <a:pt x="2403085" y="297125"/>
                </a:lnTo>
                <a:lnTo>
                  <a:pt x="2440433" y="325003"/>
                </a:lnTo>
                <a:lnTo>
                  <a:pt x="2476455" y="354578"/>
                </a:lnTo>
                <a:lnTo>
                  <a:pt x="2510830" y="385813"/>
                </a:lnTo>
                <a:lnTo>
                  <a:pt x="2543328" y="418782"/>
                </a:lnTo>
                <a:lnTo>
                  <a:pt x="2573354" y="453132"/>
                </a:lnTo>
                <a:lnTo>
                  <a:pt x="2600862" y="489145"/>
                </a:lnTo>
                <a:lnTo>
                  <a:pt x="2625439" y="526683"/>
                </a:lnTo>
                <a:lnTo>
                  <a:pt x="2646766" y="565709"/>
                </a:lnTo>
                <a:lnTo>
                  <a:pt x="2664520" y="606191"/>
                </a:lnTo>
                <a:lnTo>
                  <a:pt x="2678382" y="648092"/>
                </a:lnTo>
                <a:lnTo>
                  <a:pt x="2688030" y="691380"/>
                </a:lnTo>
                <a:lnTo>
                  <a:pt x="2693028" y="734999"/>
                </a:lnTo>
                <a:lnTo>
                  <a:pt x="2693382" y="782182"/>
                </a:lnTo>
                <a:lnTo>
                  <a:pt x="2689838" y="816236"/>
                </a:lnTo>
                <a:lnTo>
                  <a:pt x="2701395" y="819368"/>
                </a:lnTo>
                <a:lnTo>
                  <a:pt x="2705394" y="782182"/>
                </a:lnTo>
                <a:lnTo>
                  <a:pt x="2705269" y="734999"/>
                </a:lnTo>
                <a:lnTo>
                  <a:pt x="2700128" y="689161"/>
                </a:lnTo>
                <a:lnTo>
                  <a:pt x="2690297" y="644703"/>
                </a:lnTo>
                <a:lnTo>
                  <a:pt x="2676103" y="601662"/>
                </a:lnTo>
                <a:lnTo>
                  <a:pt x="2657915" y="560179"/>
                </a:lnTo>
                <a:lnTo>
                  <a:pt x="2635924" y="519978"/>
                </a:lnTo>
                <a:lnTo>
                  <a:pt x="2610591" y="481406"/>
                </a:lnTo>
                <a:lnTo>
                  <a:pt x="2582196" y="444396"/>
                </a:lnTo>
                <a:lnTo>
                  <a:pt x="2551065" y="408985"/>
                </a:lnTo>
                <a:lnTo>
                  <a:pt x="2517524" y="375208"/>
                </a:lnTo>
                <a:lnTo>
                  <a:pt x="2481898" y="343102"/>
                </a:lnTo>
                <a:lnTo>
                  <a:pt x="2444512" y="312703"/>
                </a:lnTo>
                <a:lnTo>
                  <a:pt x="2405693" y="284047"/>
                </a:lnTo>
                <a:lnTo>
                  <a:pt x="2365766" y="257171"/>
                </a:lnTo>
                <a:lnTo>
                  <a:pt x="2325056" y="232111"/>
                </a:lnTo>
                <a:lnTo>
                  <a:pt x="2283889" y="208903"/>
                </a:lnTo>
                <a:lnTo>
                  <a:pt x="2242591" y="187583"/>
                </a:lnTo>
                <a:lnTo>
                  <a:pt x="2201487" y="168187"/>
                </a:lnTo>
                <a:lnTo>
                  <a:pt x="2160903" y="150752"/>
                </a:lnTo>
                <a:lnTo>
                  <a:pt x="2116409" y="132970"/>
                </a:lnTo>
                <a:lnTo>
                  <a:pt x="2071122" y="116312"/>
                </a:lnTo>
                <a:lnTo>
                  <a:pt x="2025091" y="100777"/>
                </a:lnTo>
                <a:lnTo>
                  <a:pt x="1978369" y="86363"/>
                </a:lnTo>
                <a:lnTo>
                  <a:pt x="1931008" y="73067"/>
                </a:lnTo>
                <a:lnTo>
                  <a:pt x="1883060" y="60887"/>
                </a:lnTo>
                <a:lnTo>
                  <a:pt x="1834577" y="49821"/>
                </a:lnTo>
                <a:lnTo>
                  <a:pt x="1785610" y="39868"/>
                </a:lnTo>
                <a:lnTo>
                  <a:pt x="1736211" y="31023"/>
                </a:lnTo>
                <a:lnTo>
                  <a:pt x="1686432" y="23287"/>
                </a:lnTo>
                <a:lnTo>
                  <a:pt x="1636324" y="16655"/>
                </a:lnTo>
                <a:lnTo>
                  <a:pt x="1591188" y="11702"/>
                </a:lnTo>
                <a:close/>
              </a:path>
            </a:pathLst>
          </a:custGeom>
          <a:solidFill>
            <a:srgbClr val="FF0000"/>
          </a:solidFill>
        </p:spPr>
        <p:txBody>
          <a:bodyPr wrap="square" lIns="0" tIns="0" rIns="0" bIns="0" rtlCol="0"/>
          <a:lstStyle/>
          <a:p>
            <a:endParaRPr/>
          </a:p>
        </p:txBody>
      </p:sp>
      <p:sp>
        <p:nvSpPr>
          <p:cNvPr id="35" name="object 13">
            <a:extLst>
              <a:ext uri="{FF2B5EF4-FFF2-40B4-BE49-F238E27FC236}">
                <a16:creationId xmlns:a16="http://schemas.microsoft.com/office/drawing/2014/main" id="{D09BF4F1-DED1-C1DE-5676-9BCAC9988D89}"/>
              </a:ext>
            </a:extLst>
          </p:cNvPr>
          <p:cNvSpPr txBox="1"/>
          <p:nvPr/>
        </p:nvSpPr>
        <p:spPr>
          <a:xfrm>
            <a:off x="10055621" y="2747265"/>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 </a:t>
            </a:r>
            <a:r>
              <a:rPr sz="1543" spc="-23" dirty="0">
                <a:solidFill>
                  <a:srgbClr val="FF0000"/>
                </a:solidFill>
                <a:latin typeface="Calibri"/>
                <a:cs typeface="Calibri"/>
              </a:rPr>
              <a:t>ms</a:t>
            </a:r>
            <a:endParaRPr sz="1543">
              <a:latin typeface="Calibri"/>
              <a:cs typeface="Calibri"/>
            </a:endParaRPr>
          </a:p>
        </p:txBody>
      </p:sp>
      <p:sp>
        <p:nvSpPr>
          <p:cNvPr id="36" name="object 14">
            <a:extLst>
              <a:ext uri="{FF2B5EF4-FFF2-40B4-BE49-F238E27FC236}">
                <a16:creationId xmlns:a16="http://schemas.microsoft.com/office/drawing/2014/main" id="{A7B138C3-8356-910E-95E0-4F3C8A3E83EA}"/>
              </a:ext>
            </a:extLst>
          </p:cNvPr>
          <p:cNvSpPr txBox="1"/>
          <p:nvPr/>
        </p:nvSpPr>
        <p:spPr>
          <a:xfrm>
            <a:off x="7071314" y="2049237"/>
            <a:ext cx="606847"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100</a:t>
            </a:r>
            <a:r>
              <a:rPr sz="1543" spc="5" dirty="0">
                <a:solidFill>
                  <a:srgbClr val="FF0000"/>
                </a:solidFill>
                <a:latin typeface="Calibri"/>
                <a:cs typeface="Calibri"/>
              </a:rPr>
              <a:t> </a:t>
            </a:r>
            <a:r>
              <a:rPr sz="1543" spc="-23" dirty="0">
                <a:solidFill>
                  <a:srgbClr val="FF0000"/>
                </a:solidFill>
                <a:latin typeface="Calibri"/>
                <a:cs typeface="Calibri"/>
              </a:rPr>
              <a:t>ms</a:t>
            </a:r>
            <a:endParaRPr sz="1543">
              <a:latin typeface="Calibri"/>
              <a:cs typeface="Calibri"/>
            </a:endParaRPr>
          </a:p>
        </p:txBody>
      </p:sp>
      <p:sp>
        <p:nvSpPr>
          <p:cNvPr id="37" name="object 15">
            <a:extLst>
              <a:ext uri="{FF2B5EF4-FFF2-40B4-BE49-F238E27FC236}">
                <a16:creationId xmlns:a16="http://schemas.microsoft.com/office/drawing/2014/main" id="{7AA13150-AC66-23AB-6754-7725E80902A4}"/>
              </a:ext>
            </a:extLst>
          </p:cNvPr>
          <p:cNvSpPr txBox="1"/>
          <p:nvPr/>
        </p:nvSpPr>
        <p:spPr>
          <a:xfrm>
            <a:off x="4979652" y="2215122"/>
            <a:ext cx="1047142" cy="525139"/>
          </a:xfrm>
          <a:prstGeom prst="rect">
            <a:avLst/>
          </a:prstGeom>
        </p:spPr>
        <p:txBody>
          <a:bodyPr vert="horz" wrap="square" lIns="0" tIns="37460" rIns="0" bIns="0" rtlCol="0">
            <a:spAutoFit/>
          </a:bodyPr>
          <a:lstStyle/>
          <a:p>
            <a:pPr marL="11527" marR="4611" indent="229377">
              <a:lnSpc>
                <a:spcPts val="1924"/>
              </a:lnSpc>
              <a:spcBef>
                <a:spcPts val="295"/>
              </a:spcBef>
            </a:pPr>
            <a:r>
              <a:rPr sz="1724" spc="-9" dirty="0">
                <a:latin typeface="Calibri"/>
                <a:cs typeface="Calibri"/>
              </a:rPr>
              <a:t>object recognition</a:t>
            </a:r>
            <a:endParaRPr sz="1724">
              <a:latin typeface="Calibri"/>
              <a:cs typeface="Calibri"/>
            </a:endParaRPr>
          </a:p>
        </p:txBody>
      </p:sp>
      <p:sp>
        <p:nvSpPr>
          <p:cNvPr id="38" name="object 16">
            <a:extLst>
              <a:ext uri="{FF2B5EF4-FFF2-40B4-BE49-F238E27FC236}">
                <a16:creationId xmlns:a16="http://schemas.microsoft.com/office/drawing/2014/main" id="{3723B354-98FF-1FD9-D890-8297DC3DDA8F}"/>
              </a:ext>
            </a:extLst>
          </p:cNvPr>
          <p:cNvSpPr txBox="1"/>
          <p:nvPr/>
        </p:nvSpPr>
        <p:spPr>
          <a:xfrm>
            <a:off x="10286407" y="5093466"/>
            <a:ext cx="71346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mot_dx</a:t>
            </a:r>
            <a:endParaRPr sz="1724">
              <a:latin typeface="Calibri"/>
              <a:cs typeface="Calibri"/>
            </a:endParaRPr>
          </a:p>
        </p:txBody>
      </p:sp>
      <p:sp>
        <p:nvSpPr>
          <p:cNvPr id="39" name="object 17">
            <a:extLst>
              <a:ext uri="{FF2B5EF4-FFF2-40B4-BE49-F238E27FC236}">
                <a16:creationId xmlns:a16="http://schemas.microsoft.com/office/drawing/2014/main" id="{DF768FBE-1DB5-EA0F-0F32-87E33B534A62}"/>
              </a:ext>
            </a:extLst>
          </p:cNvPr>
          <p:cNvSpPr txBox="1"/>
          <p:nvPr/>
        </p:nvSpPr>
        <p:spPr>
          <a:xfrm>
            <a:off x="11301030" y="5093466"/>
            <a:ext cx="680613"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mot_sx</a:t>
            </a:r>
            <a:endParaRPr sz="1724">
              <a:latin typeface="Calibri"/>
              <a:cs typeface="Calibri"/>
            </a:endParaRPr>
          </a:p>
        </p:txBody>
      </p:sp>
      <p:sp>
        <p:nvSpPr>
          <p:cNvPr id="40" name="object 18">
            <a:extLst>
              <a:ext uri="{FF2B5EF4-FFF2-40B4-BE49-F238E27FC236}">
                <a16:creationId xmlns:a16="http://schemas.microsoft.com/office/drawing/2014/main" id="{1DBD0CC2-46F2-8D4B-7FAE-76AC1E891AB1}"/>
              </a:ext>
            </a:extLst>
          </p:cNvPr>
          <p:cNvSpPr txBox="1"/>
          <p:nvPr/>
        </p:nvSpPr>
        <p:spPr>
          <a:xfrm>
            <a:off x="7006322" y="5065597"/>
            <a:ext cx="361342" cy="279295"/>
          </a:xfrm>
          <a:prstGeom prst="rect">
            <a:avLst/>
          </a:prstGeom>
        </p:spPr>
        <p:txBody>
          <a:bodyPr vert="horz" wrap="square" lIns="0" tIns="13831" rIns="0" bIns="0" rtlCol="0">
            <a:spAutoFit/>
          </a:bodyPr>
          <a:lstStyle/>
          <a:p>
            <a:pPr marL="11527">
              <a:spcBef>
                <a:spcPts val="109"/>
              </a:spcBef>
            </a:pPr>
            <a:r>
              <a:rPr sz="1724" spc="-23" dirty="0">
                <a:latin typeface="Calibri"/>
                <a:cs typeface="Calibri"/>
              </a:rPr>
              <a:t>pan</a:t>
            </a:r>
            <a:endParaRPr sz="1724">
              <a:latin typeface="Calibri"/>
              <a:cs typeface="Calibri"/>
            </a:endParaRPr>
          </a:p>
        </p:txBody>
      </p:sp>
      <p:sp>
        <p:nvSpPr>
          <p:cNvPr id="41" name="object 19">
            <a:extLst>
              <a:ext uri="{FF2B5EF4-FFF2-40B4-BE49-F238E27FC236}">
                <a16:creationId xmlns:a16="http://schemas.microsoft.com/office/drawing/2014/main" id="{B162CD32-0E25-9AAB-72E3-4369EA1BAD88}"/>
              </a:ext>
            </a:extLst>
          </p:cNvPr>
          <p:cNvSpPr txBox="1"/>
          <p:nvPr/>
        </p:nvSpPr>
        <p:spPr>
          <a:xfrm>
            <a:off x="7907218" y="5065597"/>
            <a:ext cx="273167" cy="279295"/>
          </a:xfrm>
          <a:prstGeom prst="rect">
            <a:avLst/>
          </a:prstGeom>
        </p:spPr>
        <p:txBody>
          <a:bodyPr vert="horz" wrap="square" lIns="0" tIns="13831" rIns="0" bIns="0" rtlCol="0">
            <a:spAutoFit/>
          </a:bodyPr>
          <a:lstStyle/>
          <a:p>
            <a:pPr marL="11527">
              <a:spcBef>
                <a:spcPts val="109"/>
              </a:spcBef>
            </a:pPr>
            <a:r>
              <a:rPr sz="1724" spc="-18" dirty="0">
                <a:latin typeface="Calibri"/>
                <a:cs typeface="Calibri"/>
              </a:rPr>
              <a:t>tilt</a:t>
            </a:r>
            <a:endParaRPr sz="1724">
              <a:latin typeface="Calibri"/>
              <a:cs typeface="Calibri"/>
            </a:endParaRPr>
          </a:p>
        </p:txBody>
      </p:sp>
      <p:sp>
        <p:nvSpPr>
          <p:cNvPr id="42" name="object 20">
            <a:extLst>
              <a:ext uri="{FF2B5EF4-FFF2-40B4-BE49-F238E27FC236}">
                <a16:creationId xmlns:a16="http://schemas.microsoft.com/office/drawing/2014/main" id="{24DE0704-29CF-784B-1DA1-B94768759F09}"/>
              </a:ext>
            </a:extLst>
          </p:cNvPr>
          <p:cNvSpPr txBox="1"/>
          <p:nvPr/>
        </p:nvSpPr>
        <p:spPr>
          <a:xfrm>
            <a:off x="5190537" y="5065597"/>
            <a:ext cx="688105" cy="279295"/>
          </a:xfrm>
          <a:prstGeom prst="rect">
            <a:avLst/>
          </a:prstGeom>
        </p:spPr>
        <p:txBody>
          <a:bodyPr vert="horz" wrap="square" lIns="0" tIns="13831" rIns="0" bIns="0" rtlCol="0">
            <a:spAutoFit/>
          </a:bodyPr>
          <a:lstStyle/>
          <a:p>
            <a:pPr marL="11527">
              <a:spcBef>
                <a:spcPts val="109"/>
              </a:spcBef>
            </a:pPr>
            <a:r>
              <a:rPr sz="1724" spc="-9" dirty="0">
                <a:latin typeface="Calibri"/>
                <a:cs typeface="Calibri"/>
              </a:rPr>
              <a:t>camera</a:t>
            </a:r>
            <a:endParaRPr sz="1724">
              <a:latin typeface="Calibri"/>
              <a:cs typeface="Calibri"/>
            </a:endParaRPr>
          </a:p>
        </p:txBody>
      </p:sp>
      <p:sp>
        <p:nvSpPr>
          <p:cNvPr id="43" name="object 21">
            <a:extLst>
              <a:ext uri="{FF2B5EF4-FFF2-40B4-BE49-F238E27FC236}">
                <a16:creationId xmlns:a16="http://schemas.microsoft.com/office/drawing/2014/main" id="{0513E94C-ADE2-7775-37B8-4FA6F59A519C}"/>
              </a:ext>
            </a:extLst>
          </p:cNvPr>
          <p:cNvSpPr txBox="1"/>
          <p:nvPr/>
        </p:nvSpPr>
        <p:spPr>
          <a:xfrm>
            <a:off x="8759753" y="5093455"/>
            <a:ext cx="1069617" cy="279295"/>
          </a:xfrm>
          <a:prstGeom prst="rect">
            <a:avLst/>
          </a:prstGeom>
        </p:spPr>
        <p:txBody>
          <a:bodyPr vert="horz" wrap="square" lIns="0" tIns="13831" rIns="0" bIns="0" rtlCol="0">
            <a:spAutoFit/>
          </a:bodyPr>
          <a:lstStyle/>
          <a:p>
            <a:pPr marL="11527">
              <a:spcBef>
                <a:spcPts val="109"/>
              </a:spcBef>
              <a:tabLst>
                <a:tab pos="700812" algn="l"/>
              </a:tabLst>
            </a:pPr>
            <a:r>
              <a:rPr sz="1724" spc="-23" dirty="0">
                <a:latin typeface="Calibri"/>
                <a:cs typeface="Calibri"/>
              </a:rPr>
              <a:t>US1</a:t>
            </a:r>
            <a:r>
              <a:rPr sz="1724" dirty="0">
                <a:latin typeface="Calibri"/>
                <a:cs typeface="Calibri"/>
              </a:rPr>
              <a:t>	</a:t>
            </a:r>
            <a:r>
              <a:rPr sz="1724" spc="-23" dirty="0">
                <a:latin typeface="Calibri"/>
                <a:cs typeface="Calibri"/>
              </a:rPr>
              <a:t>US2</a:t>
            </a:r>
            <a:endParaRPr sz="1724">
              <a:latin typeface="Calibri"/>
              <a:cs typeface="Calibri"/>
            </a:endParaRPr>
          </a:p>
        </p:txBody>
      </p:sp>
      <p:sp>
        <p:nvSpPr>
          <p:cNvPr id="44" name="object 22">
            <a:extLst>
              <a:ext uri="{FF2B5EF4-FFF2-40B4-BE49-F238E27FC236}">
                <a16:creationId xmlns:a16="http://schemas.microsoft.com/office/drawing/2014/main" id="{9C169F74-77C6-A6CF-7DB7-63E3B8617F05}"/>
              </a:ext>
            </a:extLst>
          </p:cNvPr>
          <p:cNvSpPr txBox="1"/>
          <p:nvPr/>
        </p:nvSpPr>
        <p:spPr>
          <a:xfrm>
            <a:off x="10956220" y="4502934"/>
            <a:ext cx="405141"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
        <p:nvSpPr>
          <p:cNvPr id="45" name="object 23">
            <a:extLst>
              <a:ext uri="{FF2B5EF4-FFF2-40B4-BE49-F238E27FC236}">
                <a16:creationId xmlns:a16="http://schemas.microsoft.com/office/drawing/2014/main" id="{180496B9-8B9D-B123-F0B1-F123686B5330}"/>
              </a:ext>
            </a:extLst>
          </p:cNvPr>
          <p:cNvSpPr txBox="1"/>
          <p:nvPr/>
        </p:nvSpPr>
        <p:spPr>
          <a:xfrm>
            <a:off x="10827569" y="3144064"/>
            <a:ext cx="661595" cy="858140"/>
          </a:xfrm>
          <a:prstGeom prst="rect">
            <a:avLst/>
          </a:prstGeom>
        </p:spPr>
        <p:txBody>
          <a:bodyPr vert="horz" wrap="square" lIns="0" tIns="55900" rIns="0" bIns="0" rtlCol="0">
            <a:spAutoFit/>
          </a:bodyPr>
          <a:lstStyle/>
          <a:p>
            <a:pPr marL="11527" marR="4611" indent="-1729" algn="ctr">
              <a:lnSpc>
                <a:spcPts val="1743"/>
              </a:lnSpc>
              <a:spcBef>
                <a:spcPts val="439"/>
              </a:spcBef>
            </a:pPr>
            <a:r>
              <a:rPr sz="1724" spc="-9" dirty="0">
                <a:latin typeface="Calibri"/>
                <a:cs typeface="Calibri"/>
              </a:rPr>
              <a:t>vehicle control</a:t>
            </a:r>
            <a:endParaRPr sz="1724">
              <a:latin typeface="Calibri"/>
              <a:cs typeface="Calibri"/>
            </a:endParaRPr>
          </a:p>
          <a:p>
            <a:pPr marR="18442" algn="ctr">
              <a:spcBef>
                <a:spcPts val="962"/>
              </a:spcBef>
            </a:pPr>
            <a:r>
              <a:rPr sz="1543" dirty="0">
                <a:solidFill>
                  <a:srgbClr val="FF0000"/>
                </a:solidFill>
                <a:latin typeface="Calibri"/>
                <a:cs typeface="Calibri"/>
              </a:rPr>
              <a:t>5 </a:t>
            </a:r>
            <a:r>
              <a:rPr sz="1543" spc="-23" dirty="0">
                <a:solidFill>
                  <a:srgbClr val="FF0000"/>
                </a:solidFill>
                <a:latin typeface="Calibri"/>
                <a:cs typeface="Calibri"/>
              </a:rPr>
              <a:t>ms</a:t>
            </a:r>
            <a:endParaRPr sz="1543">
              <a:latin typeface="Calibri"/>
              <a:cs typeface="Calibri"/>
            </a:endParaRPr>
          </a:p>
        </p:txBody>
      </p:sp>
      <p:sp>
        <p:nvSpPr>
          <p:cNvPr id="46" name="object 24">
            <a:extLst>
              <a:ext uri="{FF2B5EF4-FFF2-40B4-BE49-F238E27FC236}">
                <a16:creationId xmlns:a16="http://schemas.microsoft.com/office/drawing/2014/main" id="{27550802-4F57-08E0-F1C2-71AA172FC05F}"/>
              </a:ext>
            </a:extLst>
          </p:cNvPr>
          <p:cNvSpPr txBox="1"/>
          <p:nvPr/>
        </p:nvSpPr>
        <p:spPr>
          <a:xfrm>
            <a:off x="6275511" y="3771744"/>
            <a:ext cx="505994" cy="251986"/>
          </a:xfrm>
          <a:prstGeom prst="rect">
            <a:avLst/>
          </a:prstGeom>
        </p:spPr>
        <p:txBody>
          <a:bodyPr vert="horz" wrap="square" lIns="0" tIns="14408" rIns="0" bIns="0" rtlCol="0">
            <a:spAutoFit/>
          </a:bodyPr>
          <a:lstStyle/>
          <a:p>
            <a:pPr marL="11527">
              <a:spcBef>
                <a:spcPts val="113"/>
              </a:spcBef>
            </a:pPr>
            <a:r>
              <a:rPr sz="1543" dirty="0">
                <a:solidFill>
                  <a:srgbClr val="FF0000"/>
                </a:solidFill>
                <a:latin typeface="Calibri"/>
                <a:cs typeface="Calibri"/>
              </a:rPr>
              <a:t>20 </a:t>
            </a:r>
            <a:r>
              <a:rPr sz="1543" spc="-23" dirty="0">
                <a:solidFill>
                  <a:srgbClr val="FF0000"/>
                </a:solidFill>
                <a:latin typeface="Calibri"/>
                <a:cs typeface="Calibri"/>
              </a:rPr>
              <a:t>ms</a:t>
            </a:r>
            <a:endParaRPr sz="1543">
              <a:latin typeface="Calibri"/>
              <a:cs typeface="Calibri"/>
            </a:endParaRPr>
          </a:p>
        </p:txBody>
      </p:sp>
      <p:sp>
        <p:nvSpPr>
          <p:cNvPr id="47" name="object 25">
            <a:extLst>
              <a:ext uri="{FF2B5EF4-FFF2-40B4-BE49-F238E27FC236}">
                <a16:creationId xmlns:a16="http://schemas.microsoft.com/office/drawing/2014/main" id="{08D77543-DA79-653F-5F51-F8960C2E402D}"/>
              </a:ext>
            </a:extLst>
          </p:cNvPr>
          <p:cNvSpPr txBox="1"/>
          <p:nvPr/>
        </p:nvSpPr>
        <p:spPr>
          <a:xfrm>
            <a:off x="5039320" y="3907094"/>
            <a:ext cx="930729" cy="525139"/>
          </a:xfrm>
          <a:prstGeom prst="rect">
            <a:avLst/>
          </a:prstGeom>
        </p:spPr>
        <p:txBody>
          <a:bodyPr vert="horz" wrap="square" lIns="0" tIns="37460" rIns="0" bIns="0" rtlCol="0">
            <a:spAutoFit/>
          </a:bodyPr>
          <a:lstStyle/>
          <a:p>
            <a:pPr marL="11527" marR="4611" indent="126792">
              <a:lnSpc>
                <a:spcPts val="1924"/>
              </a:lnSpc>
              <a:spcBef>
                <a:spcPts val="295"/>
              </a:spcBef>
            </a:pPr>
            <a:r>
              <a:rPr sz="1724" spc="-9" dirty="0">
                <a:latin typeface="Calibri"/>
                <a:cs typeface="Calibri"/>
              </a:rPr>
              <a:t>feature extraction</a:t>
            </a:r>
            <a:endParaRPr sz="1724">
              <a:latin typeface="Calibri"/>
              <a:cs typeface="Calibri"/>
            </a:endParaRPr>
          </a:p>
        </p:txBody>
      </p:sp>
      <p:sp>
        <p:nvSpPr>
          <p:cNvPr id="48" name="object 26">
            <a:extLst>
              <a:ext uri="{FF2B5EF4-FFF2-40B4-BE49-F238E27FC236}">
                <a16:creationId xmlns:a16="http://schemas.microsoft.com/office/drawing/2014/main" id="{0599A1E3-8177-901B-0BCE-600ABF5C334F}"/>
              </a:ext>
            </a:extLst>
          </p:cNvPr>
          <p:cNvSpPr txBox="1"/>
          <p:nvPr/>
        </p:nvSpPr>
        <p:spPr>
          <a:xfrm>
            <a:off x="10408431" y="4155250"/>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49" name="object 27">
            <a:extLst>
              <a:ext uri="{FF2B5EF4-FFF2-40B4-BE49-F238E27FC236}">
                <a16:creationId xmlns:a16="http://schemas.microsoft.com/office/drawing/2014/main" id="{365ABEC1-6524-E9B0-1F97-FDBE84BD9416}"/>
              </a:ext>
            </a:extLst>
          </p:cNvPr>
          <p:cNvSpPr txBox="1"/>
          <p:nvPr/>
        </p:nvSpPr>
        <p:spPr>
          <a:xfrm>
            <a:off x="11408514" y="4159225"/>
            <a:ext cx="469687" cy="341474"/>
          </a:xfrm>
          <a:prstGeom prst="rect">
            <a:avLst/>
          </a:prstGeom>
        </p:spPr>
        <p:txBody>
          <a:bodyPr vert="horz" wrap="square" lIns="0" tIns="65122" rIns="0" bIns="0" rtlCol="0">
            <a:spAutoFit/>
          </a:bodyPr>
          <a:lstStyle/>
          <a:p>
            <a:pPr marL="11527" marR="4611" indent="26510">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0" name="object 28">
            <a:extLst>
              <a:ext uri="{FF2B5EF4-FFF2-40B4-BE49-F238E27FC236}">
                <a16:creationId xmlns:a16="http://schemas.microsoft.com/office/drawing/2014/main" id="{43753684-20BB-C0BF-AD3E-D60BED0FD914}"/>
              </a:ext>
            </a:extLst>
          </p:cNvPr>
          <p:cNvSpPr txBox="1"/>
          <p:nvPr/>
        </p:nvSpPr>
        <p:spPr>
          <a:xfrm>
            <a:off x="6961235" y="4159225"/>
            <a:ext cx="469687" cy="341474"/>
          </a:xfrm>
          <a:prstGeom prst="rect">
            <a:avLst/>
          </a:prstGeom>
        </p:spPr>
        <p:txBody>
          <a:bodyPr vert="horz" wrap="square" lIns="0" tIns="65122" rIns="0" bIns="0" rtlCol="0">
            <a:spAutoFit/>
          </a:bodyPr>
          <a:lstStyle/>
          <a:p>
            <a:pPr marL="11527"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p:txBody>
      </p:sp>
      <p:sp>
        <p:nvSpPr>
          <p:cNvPr id="51" name="object 29">
            <a:extLst>
              <a:ext uri="{FF2B5EF4-FFF2-40B4-BE49-F238E27FC236}">
                <a16:creationId xmlns:a16="http://schemas.microsoft.com/office/drawing/2014/main" id="{10B2CC5B-C8F0-229D-61D8-85BACB8AC73C}"/>
              </a:ext>
            </a:extLst>
          </p:cNvPr>
          <p:cNvSpPr txBox="1"/>
          <p:nvPr/>
        </p:nvSpPr>
        <p:spPr>
          <a:xfrm>
            <a:off x="7446673" y="4163199"/>
            <a:ext cx="843707" cy="596481"/>
          </a:xfrm>
          <a:prstGeom prst="rect">
            <a:avLst/>
          </a:prstGeom>
        </p:spPr>
        <p:txBody>
          <a:bodyPr vert="horz" wrap="square" lIns="0" tIns="65122" rIns="0" bIns="0" rtlCol="0">
            <a:spAutoFit/>
          </a:bodyPr>
          <a:lstStyle/>
          <a:p>
            <a:pPr marL="385562" marR="4611" indent="27664">
              <a:lnSpc>
                <a:spcPct val="71100"/>
              </a:lnSpc>
              <a:spcBef>
                <a:spcPts val="513"/>
              </a:spcBef>
            </a:pPr>
            <a:r>
              <a:rPr sz="1225" spc="-9" dirty="0">
                <a:latin typeface="Calibri"/>
                <a:cs typeface="Calibri"/>
              </a:rPr>
              <a:t>motor </a:t>
            </a:r>
            <a:r>
              <a:rPr sz="1225" spc="-23" dirty="0">
                <a:latin typeface="Calibri"/>
                <a:cs typeface="Calibri"/>
              </a:rPr>
              <a:t>control</a:t>
            </a:r>
            <a:endParaRPr sz="1225">
              <a:latin typeface="Calibri"/>
              <a:cs typeface="Calibri"/>
            </a:endParaRPr>
          </a:p>
          <a:p>
            <a:pPr marL="11527">
              <a:spcBef>
                <a:spcPts val="185"/>
              </a:spcBef>
            </a:pPr>
            <a:r>
              <a:rPr sz="1543" dirty="0">
                <a:solidFill>
                  <a:srgbClr val="FF0000"/>
                </a:solidFill>
                <a:latin typeface="Calibri"/>
                <a:cs typeface="Calibri"/>
              </a:rPr>
              <a:t>1 </a:t>
            </a:r>
            <a:r>
              <a:rPr sz="1543" spc="-23" dirty="0">
                <a:solidFill>
                  <a:srgbClr val="FF0000"/>
                </a:solidFill>
                <a:latin typeface="Calibri"/>
                <a:cs typeface="Calibri"/>
              </a:rPr>
              <a:t>ms</a:t>
            </a:r>
            <a:endParaRPr sz="1543">
              <a:latin typeface="Calibri"/>
              <a:cs typeface="Calibri"/>
            </a:endParaRP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58371" name="Rectangle 3" descr="Rectangle: Click to edit Master text styles&#10;Second level&#10;Third level&#10;Fourth level&#10;Fifth level"/>
          <p:cNvSpPr>
            <a:spLocks noGrp="1" noChangeArrowheads="1"/>
          </p:cNvSpPr>
          <p:nvPr>
            <p:ph idx="1"/>
          </p:nvPr>
        </p:nvSpPr>
        <p:spPr/>
        <p:txBody>
          <a:bodyPr/>
          <a:lstStyle/>
          <a:p>
            <a:pPr algn="ctr" eaLnBrk="1" hangingPunct="1">
              <a:buFont typeface="Wingdings" pitchFamily="2" charset="2"/>
              <a:buNone/>
            </a:pPr>
            <a:r>
              <a:rPr lang="en-US" altLang="zh-CN" sz="4800" dirty="0">
                <a:ea typeface="宋体" pitchFamily="2" charset="-122"/>
              </a:rPr>
              <a:t>Preemptive vs. Non-Preemptive Scheduling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E3140-E32A-39A5-BE47-1E1C03D95519}"/>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51685A1B-56D8-0150-B467-254563C40355}"/>
              </a:ext>
            </a:extLst>
          </p:cNvPr>
          <p:cNvSpPr>
            <a:spLocks noGrp="1"/>
          </p:cNvSpPr>
          <p:nvPr>
            <p:ph idx="1"/>
          </p:nvPr>
        </p:nvSpPr>
        <p:spPr>
          <a:xfrm>
            <a:off x="533400" y="762000"/>
            <a:ext cx="5507029" cy="5791200"/>
          </a:xfrm>
        </p:spPr>
        <p:txBody>
          <a:bodyPr>
            <a:normAutofit/>
          </a:bodyPr>
          <a:lstStyle/>
          <a:p>
            <a:pPr>
              <a:buFont typeface="Arial" panose="020B0604020202020204" pitchFamily="34" charset="0"/>
              <a:buChar char="•"/>
            </a:pPr>
            <a:r>
              <a:rPr lang="en-GB" dirty="0"/>
              <a:t>Non-</a:t>
            </a:r>
            <a:r>
              <a:rPr lang="en-GB" dirty="0" err="1"/>
              <a:t>preemptive</a:t>
            </a:r>
            <a:r>
              <a:rPr lang="en-GB" dirty="0"/>
              <a:t> scheduling pros:</a:t>
            </a:r>
          </a:p>
          <a:p>
            <a:pPr lvl="1">
              <a:buFont typeface="Arial" panose="020B0604020202020204" pitchFamily="34" charset="0"/>
              <a:buChar char="•"/>
            </a:pPr>
            <a:r>
              <a:rPr lang="en-GB" dirty="0"/>
              <a:t>It reduces runtime overhead</a:t>
            </a:r>
          </a:p>
          <a:p>
            <a:pPr lvl="2">
              <a:buFont typeface="Arial" panose="020B0604020202020204" pitchFamily="34" charset="0"/>
              <a:buChar char="•"/>
            </a:pPr>
            <a:r>
              <a:rPr lang="en-GB" dirty="0"/>
              <a:t>Less context switches</a:t>
            </a:r>
          </a:p>
          <a:p>
            <a:pPr lvl="2">
              <a:buFont typeface="Arial" panose="020B0604020202020204" pitchFamily="34" charset="0"/>
              <a:buChar char="•"/>
            </a:pPr>
            <a:r>
              <a:rPr lang="en-GB" dirty="0"/>
              <a:t>No mutex locks needed for critical sections</a:t>
            </a:r>
          </a:p>
          <a:p>
            <a:pPr lvl="1">
              <a:buFont typeface="Arial" panose="020B0604020202020204" pitchFamily="34" charset="0"/>
              <a:buChar char="•"/>
            </a:pPr>
            <a:r>
              <a:rPr lang="en-GB" dirty="0"/>
              <a:t>It preserves program locality, improving the effectiveness of CPU cache</a:t>
            </a:r>
          </a:p>
          <a:p>
            <a:pPr lvl="2">
              <a:buFont typeface="Arial" panose="020B0604020202020204" pitchFamily="34" charset="0"/>
              <a:buChar char="•"/>
            </a:pPr>
            <a:r>
              <a:rPr lang="en-GB" dirty="0"/>
              <a:t> As a result, task WCET becomes smaller and execution time distribution becomes more predictable (shown on right)</a:t>
            </a:r>
          </a:p>
          <a:p>
            <a:pPr lvl="1">
              <a:buFont typeface="Arial" panose="020B0604020202020204" pitchFamily="34" charset="0"/>
              <a:buChar char="•"/>
            </a:pPr>
            <a:r>
              <a:rPr lang="en-GB" dirty="0"/>
              <a:t>Sometimes NP scheduling can improve </a:t>
            </a:r>
            <a:r>
              <a:rPr lang="en-GB" dirty="0" err="1"/>
              <a:t>schedulability</a:t>
            </a:r>
            <a:endParaRPr lang="en-GB" dirty="0"/>
          </a:p>
          <a:p>
            <a:pPr>
              <a:buFont typeface="Arial" panose="020B0604020202020204" pitchFamily="34" charset="0"/>
              <a:buChar char="•"/>
            </a:pPr>
            <a:r>
              <a:rPr lang="en-GB" dirty="0"/>
              <a:t>Cons:</a:t>
            </a:r>
          </a:p>
          <a:p>
            <a:pPr lvl="1"/>
            <a:r>
              <a:rPr lang="en-GB" kern="0" dirty="0"/>
              <a:t>Reduced </a:t>
            </a:r>
            <a:r>
              <a:rPr lang="en-GB" kern="0" dirty="0" err="1"/>
              <a:t>schedulability</a:t>
            </a:r>
            <a:r>
              <a:rPr lang="en-GB" kern="0" dirty="0"/>
              <a:t> </a:t>
            </a:r>
          </a:p>
          <a:p>
            <a:pPr lvl="1"/>
            <a:r>
              <a:rPr lang="en-GB" kern="0" dirty="0"/>
              <a:t>Scheduling anomalies</a:t>
            </a:r>
            <a:endParaRPr lang="en-SE" kern="0" dirty="0"/>
          </a:p>
          <a:p>
            <a:pPr>
              <a:buFont typeface="Arial" panose="020B0604020202020204" pitchFamily="34" charset="0"/>
              <a:buChar char="•"/>
            </a:pPr>
            <a:endParaRPr lang="en-GB" dirty="0"/>
          </a:p>
          <a:p>
            <a:endParaRPr lang="en-SE" dirty="0"/>
          </a:p>
        </p:txBody>
      </p:sp>
      <p:pic>
        <p:nvPicPr>
          <p:cNvPr id="5" name="Picture 4">
            <a:extLst>
              <a:ext uri="{FF2B5EF4-FFF2-40B4-BE49-F238E27FC236}">
                <a16:creationId xmlns:a16="http://schemas.microsoft.com/office/drawing/2014/main" id="{73319EFC-6AA9-10C0-EB46-588D3CCBBC50}"/>
              </a:ext>
            </a:extLst>
          </p:cNvPr>
          <p:cNvPicPr>
            <a:picLocks noChangeAspect="1"/>
          </p:cNvPicPr>
          <p:nvPr/>
        </p:nvPicPr>
        <p:blipFill>
          <a:blip r:embed="rId3"/>
          <a:stretch>
            <a:fillRect/>
          </a:stretch>
        </p:blipFill>
        <p:spPr>
          <a:xfrm>
            <a:off x="6040429" y="3657600"/>
            <a:ext cx="5769683" cy="2666896"/>
          </a:xfrm>
          <a:prstGeom prst="rect">
            <a:avLst/>
          </a:prstGeom>
        </p:spPr>
      </p:pic>
      <p:sp>
        <p:nvSpPr>
          <p:cNvPr id="6" name="Content Placeholder 2">
            <a:extLst>
              <a:ext uri="{FF2B5EF4-FFF2-40B4-BE49-F238E27FC236}">
                <a16:creationId xmlns:a16="http://schemas.microsoft.com/office/drawing/2014/main" id="{D115970E-6D72-B9FD-3A77-2654F97A241A}"/>
              </a:ext>
            </a:extLst>
          </p:cNvPr>
          <p:cNvSpPr txBox="1">
            <a:spLocks/>
          </p:cNvSpPr>
          <p:nvPr/>
        </p:nvSpPr>
        <p:spPr bwMode="auto">
          <a:xfrm>
            <a:off x="5791201" y="838200"/>
            <a:ext cx="6018912" cy="2438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lnSpcReduction="10000"/>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buFont typeface="Arial" panose="020B0604020202020204" pitchFamily="34" charset="0"/>
              <a:buChar char="•"/>
            </a:pPr>
            <a:r>
              <a:rPr lang="en-GB" kern="0" dirty="0" err="1"/>
              <a:t>Preemptive</a:t>
            </a:r>
            <a:r>
              <a:rPr lang="en-GB" kern="0" dirty="0"/>
              <a:t> scheduling pros:</a:t>
            </a:r>
          </a:p>
          <a:p>
            <a:pPr lvl="1">
              <a:buFont typeface="Arial" panose="020B0604020202020204" pitchFamily="34" charset="0"/>
              <a:buChar char="•"/>
            </a:pPr>
            <a:r>
              <a:rPr lang="en-GB" sz="2000" kern="0" dirty="0"/>
              <a:t>Better </a:t>
            </a:r>
            <a:r>
              <a:rPr lang="en-GB" sz="2000" kern="0" dirty="0" err="1"/>
              <a:t>schedulability</a:t>
            </a:r>
            <a:r>
              <a:rPr lang="en-GB" sz="2000" kern="0" dirty="0"/>
              <a:t> (higher CPU utilization)</a:t>
            </a:r>
          </a:p>
          <a:p>
            <a:pPr>
              <a:buFont typeface="Arial" panose="020B0604020202020204" pitchFamily="34" charset="0"/>
              <a:buChar char="•"/>
            </a:pPr>
            <a:r>
              <a:rPr lang="en-GB" kern="0" dirty="0"/>
              <a:t>Cons:</a:t>
            </a:r>
          </a:p>
          <a:p>
            <a:pPr lvl="1">
              <a:buFont typeface="Arial" panose="020B0604020202020204" pitchFamily="34" charset="0"/>
              <a:buChar char="•"/>
            </a:pPr>
            <a:r>
              <a:rPr lang="en-GB" sz="2000" kern="0" dirty="0"/>
              <a:t>Runtime overhead due to frequent context-switches</a:t>
            </a:r>
          </a:p>
          <a:p>
            <a:pPr lvl="1">
              <a:buFont typeface="Arial" panose="020B0604020202020204" pitchFamily="34" charset="0"/>
              <a:buChar char="•"/>
            </a:pPr>
            <a:r>
              <a:rPr lang="en-GB" sz="2000" kern="0" dirty="0"/>
              <a:t>Destroys program locality so task WCET becomes larger</a:t>
            </a:r>
            <a:endParaRPr lang="en-GB" sz="2400" kern="0" dirty="0"/>
          </a:p>
        </p:txBody>
      </p:sp>
    </p:spTree>
    <p:extLst>
      <p:ext uri="{BB962C8B-B14F-4D97-AF65-F5344CB8AC3E}">
        <p14:creationId xmlns:p14="http://schemas.microsoft.com/office/powerpoint/2010/main" val="2560766714"/>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58804-CC71-37DB-8604-DE2E49F4DBF1}"/>
              </a:ext>
            </a:extLst>
          </p:cNvPr>
          <p:cNvSpPr>
            <a:spLocks noGrp="1"/>
          </p:cNvSpPr>
          <p:nvPr>
            <p:ph type="title"/>
          </p:nvPr>
        </p:nvSpPr>
        <p:spPr/>
        <p:txBody>
          <a:bodyPr/>
          <a:lstStyle/>
          <a:p>
            <a:r>
              <a:rPr lang="en-GB" dirty="0"/>
              <a:t>Sometimes NP Scheduling Improves </a:t>
            </a:r>
            <a:r>
              <a:rPr lang="en-GB" dirty="0" err="1"/>
              <a:t>Schedulability</a:t>
            </a:r>
            <a:endParaRPr lang="en-SE" dirty="0"/>
          </a:p>
        </p:txBody>
      </p:sp>
      <p:sp>
        <p:nvSpPr>
          <p:cNvPr id="3" name="Content Placeholder 2">
            <a:extLst>
              <a:ext uri="{FF2B5EF4-FFF2-40B4-BE49-F238E27FC236}">
                <a16:creationId xmlns:a16="http://schemas.microsoft.com/office/drawing/2014/main" id="{C4F1A353-44F1-B221-24F1-1075A536EF4C}"/>
              </a:ext>
            </a:extLst>
          </p:cNvPr>
          <p:cNvSpPr>
            <a:spLocks noGrp="1"/>
          </p:cNvSpPr>
          <p:nvPr>
            <p:ph idx="1"/>
          </p:nvPr>
        </p:nvSpPr>
        <p:spPr/>
        <p:txBody>
          <a:bodyPr/>
          <a:lstStyle/>
          <a:p>
            <a:r>
              <a:rPr lang="en-GB" dirty="0"/>
              <a:t>An example where NP scheduling improves </a:t>
            </a:r>
            <a:r>
              <a:rPr lang="en-GB" dirty="0" err="1"/>
              <a:t>schedulability</a:t>
            </a:r>
            <a:r>
              <a:rPr lang="en-GB" dirty="0"/>
              <a:t> (for fixed-priority scheduling)</a:t>
            </a:r>
            <a:endParaRPr lang="en-SE" dirty="0"/>
          </a:p>
        </p:txBody>
      </p:sp>
      <p:pic>
        <p:nvPicPr>
          <p:cNvPr id="5" name="Picture 4">
            <a:extLst>
              <a:ext uri="{FF2B5EF4-FFF2-40B4-BE49-F238E27FC236}">
                <a16:creationId xmlns:a16="http://schemas.microsoft.com/office/drawing/2014/main" id="{EEA68C37-9035-63F7-E3BA-C631EFEF8C15}"/>
              </a:ext>
            </a:extLst>
          </p:cNvPr>
          <p:cNvPicPr>
            <a:picLocks noChangeAspect="1"/>
          </p:cNvPicPr>
          <p:nvPr/>
        </p:nvPicPr>
        <p:blipFill>
          <a:blip r:embed="rId2"/>
          <a:stretch>
            <a:fillRect/>
          </a:stretch>
        </p:blipFill>
        <p:spPr>
          <a:xfrm>
            <a:off x="1828800" y="1391360"/>
            <a:ext cx="8915400" cy="5347999"/>
          </a:xfrm>
          <a:prstGeom prst="rect">
            <a:avLst/>
          </a:prstGeom>
        </p:spPr>
      </p:pic>
    </p:spTree>
    <p:extLst>
      <p:ext uri="{BB962C8B-B14F-4D97-AF65-F5344CB8AC3E}">
        <p14:creationId xmlns:p14="http://schemas.microsoft.com/office/powerpoint/2010/main" val="1244266199"/>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95B59-D79E-4797-B83D-E7B384849175}"/>
              </a:ext>
            </a:extLst>
          </p:cNvPr>
          <p:cNvSpPr>
            <a:spLocks noGrp="1"/>
          </p:cNvSpPr>
          <p:nvPr>
            <p:ph type="title"/>
          </p:nvPr>
        </p:nvSpPr>
        <p:spPr/>
        <p:txBody>
          <a:bodyPr/>
          <a:lstStyle/>
          <a:p>
            <a:r>
              <a:rPr lang="en-GB" dirty="0"/>
              <a:t>Disadvantage of NP Scheduling: Reduced </a:t>
            </a:r>
            <a:r>
              <a:rPr lang="en-GB" dirty="0" err="1"/>
              <a:t>Schedulability</a:t>
            </a:r>
            <a:r>
              <a:rPr lang="en-GB" dirty="0"/>
              <a:t> </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2DF8AB-D178-356B-519E-B434E3EC303C}"/>
                  </a:ext>
                </a:extLst>
              </p:cNvPr>
              <p:cNvSpPr>
                <a:spLocks noGrp="1"/>
              </p:cNvSpPr>
              <p:nvPr>
                <p:ph idx="1"/>
              </p:nvPr>
            </p:nvSpPr>
            <p:spPr>
              <a:xfrm>
                <a:off x="456168" y="914400"/>
                <a:ext cx="10821432" cy="3794423"/>
              </a:xfrm>
            </p:spPr>
            <p:txBody>
              <a:bodyPr>
                <a:normAutofit lnSpcReduction="10000"/>
              </a:bodyPr>
              <a:lstStyle/>
              <a:p>
                <a:r>
                  <a:rPr lang="en-GB" sz="2800" dirty="0"/>
                  <a:t>In general, NP scheduling reduces </a:t>
                </a:r>
                <a:r>
                  <a:rPr lang="en-GB" sz="2800" dirty="0" err="1"/>
                  <a:t>schedulability</a:t>
                </a:r>
                <a:r>
                  <a:rPr lang="en-GB" sz="2800" dirty="0"/>
                  <a:t>. The utilization bound under NP scheduling drops to zero due to blocking time</a:t>
                </a:r>
              </a:p>
              <a:p>
                <a:r>
                  <a:rPr lang="en-GB" sz="2800" dirty="0"/>
                  <a:t>An example with </a:t>
                </a:r>
                <a:r>
                  <a:rPr lang="en-GB" sz="2800" dirty="0" err="1"/>
                  <a:t>with</a:t>
                </a:r>
                <a:r>
                  <a:rPr lang="en-GB" sz="2800" dirty="0"/>
                  <a:t> two tasks T1 and T2, CPU utilization of nearly 0, yet </a:t>
                </a:r>
                <a:r>
                  <a:rPr lang="en-GB" sz="2800" dirty="0" err="1"/>
                  <a:t>unschedulable</a:t>
                </a:r>
                <a:r>
                  <a:rPr lang="en-GB" sz="2800" dirty="0"/>
                  <a:t>.</a:t>
                </a:r>
              </a:p>
              <a:p>
                <a:pPr lvl="1"/>
                <a:r>
                  <a:rPr lang="en-US" altLang="zh-CN" sz="2400" dirty="0">
                    <a:ea typeface="宋体" pitchFamily="2" charset="-122"/>
                  </a:rPr>
                  <a:t>If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(WCET of T2)</a:t>
                </a:r>
                <a14:m>
                  <m:oMath xmlns:m="http://schemas.openxmlformats.org/officeDocument/2006/math">
                    <m:r>
                      <a:rPr lang="en-US" altLang="zh-CN" sz="2400" i="1" dirty="0" smtClean="0">
                        <a:latin typeface="Cambria Math" panose="02040503050406030204" pitchFamily="18" charset="0"/>
                        <a:ea typeface="宋体" pitchFamily="2" charset="-122"/>
                      </a:rPr>
                      <m:t> ≥ </m:t>
                    </m:r>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1</m:t>
                    </m:r>
                  </m:oMath>
                </a14:m>
                <a:r>
                  <a:rPr lang="en-US" altLang="zh-CN" sz="2400" baseline="-25000" dirty="0">
                    <a:ea typeface="宋体" pitchFamily="2" charset="-122"/>
                  </a:rPr>
                  <a:t> </a:t>
                </a:r>
                <a:r>
                  <a:rPr lang="en-US" altLang="zh-CN" sz="2400" dirty="0">
                    <a:ea typeface="宋体" pitchFamily="2" charset="-122"/>
                  </a:rPr>
                  <a:t>(period of</a:t>
                </a:r>
                <a:r>
                  <a:rPr lang="en-GB" altLang="zh-CN" sz="2400" dirty="0">
                    <a:ea typeface="宋体" pitchFamily="2" charset="-122"/>
                  </a:rPr>
                  <a:t> T1</a:t>
                </a:r>
                <a:r>
                  <a:rPr lang="en-US" altLang="zh-CN" sz="2400" dirty="0">
                    <a:ea typeface="宋体" pitchFamily="2" charset="-122"/>
                  </a:rPr>
                  <a:t>), then the taskset is </a:t>
                </a:r>
                <a:r>
                  <a:rPr lang="en-US" altLang="zh-CN" sz="2400" dirty="0" err="1">
                    <a:ea typeface="宋体" pitchFamily="2" charset="-122"/>
                  </a:rPr>
                  <a:t>unschedulable</a:t>
                </a:r>
                <a:r>
                  <a:rPr lang="en-US" altLang="zh-CN" sz="2400" dirty="0">
                    <a:ea typeface="宋体" pitchFamily="2" charset="-122"/>
                  </a:rPr>
                  <a:t> with arbitrarily small system CPU utilization </a:t>
                </a:r>
                <a14:m>
                  <m:oMath xmlns:m="http://schemas.openxmlformats.org/officeDocument/2006/math">
                    <m:f>
                      <m:fPr>
                        <m:ctrlPr>
                          <a:rPr lang="en-GB" altLang="zh-CN" sz="2400" b="0" i="1" smtClean="0">
                            <a:latin typeface="Cambria Math" panose="02040503050406030204" pitchFamily="18" charset="0"/>
                            <a:ea typeface="宋体" pitchFamily="2" charset="-122"/>
                          </a:rPr>
                        </m:ctrlPr>
                      </m:fPr>
                      <m:num>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1</m:t>
                            </m:r>
                          </m:sub>
                        </m:sSub>
                      </m:num>
                      <m:den>
                        <m:sSub>
                          <m:sSubPr>
                            <m:ctrlPr>
                              <a:rPr lang="en-GB" altLang="zh-CN" sz="2400" b="0" i="1" smtClean="0">
                                <a:latin typeface="Cambria Math" panose="02040503050406030204" pitchFamily="18" charset="0"/>
                                <a:ea typeface="宋体" pitchFamily="2" charset="-122"/>
                              </a:rPr>
                            </m:ctrlPr>
                          </m:sSubPr>
                          <m:e>
                            <m:r>
                              <a:rPr lang="en-GB" altLang="zh-CN" sz="2400" b="0" i="1" smtClean="0">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1</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b="0" i="1" smtClean="0">
                                <a:latin typeface="Cambria Math" panose="02040503050406030204" pitchFamily="18" charset="0"/>
                                <a:ea typeface="宋体" pitchFamily="2" charset="-122"/>
                              </a:rPr>
                              <m:t>2</m:t>
                            </m:r>
                          </m:sub>
                        </m:sSub>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b="0" i="1" smtClean="0">
                                <a:latin typeface="Cambria Math" panose="02040503050406030204" pitchFamily="18" charset="0"/>
                                <a:ea typeface="宋体" pitchFamily="2" charset="-122"/>
                              </a:rPr>
                              <m:t>2</m:t>
                            </m:r>
                          </m:sub>
                        </m:sSub>
                      </m:den>
                    </m:f>
                    <m:r>
                      <a:rPr lang="en-GB" altLang="zh-CN" sz="2400" b="0" i="1" smtClean="0">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r>
                          <a:rPr lang="en-GB" altLang="zh-CN" sz="2400" b="0" i="1" smtClean="0">
                            <a:latin typeface="Cambria Math" panose="02040503050406030204" pitchFamily="18" charset="0"/>
                            <a:ea typeface="宋体" pitchFamily="2" charset="-122"/>
                          </a:rPr>
                          <m:t>0</m:t>
                        </m:r>
                      </m:num>
                      <m:den>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𝑇</m:t>
                            </m:r>
                          </m:e>
                          <m:sub>
                            <m:r>
                              <a:rPr lang="en-GB" altLang="zh-CN" sz="2400" i="1">
                                <a:latin typeface="Cambria Math" panose="02040503050406030204" pitchFamily="18" charset="0"/>
                                <a:ea typeface="宋体" pitchFamily="2" charset="-122"/>
                              </a:rPr>
                              <m:t>1</m:t>
                            </m:r>
                          </m:sub>
                        </m:sSub>
                      </m:den>
                    </m:f>
                    <m:r>
                      <a:rPr lang="en-GB" altLang="zh-CN" sz="2400" i="1">
                        <a:latin typeface="Cambria Math" panose="02040503050406030204" pitchFamily="18" charset="0"/>
                        <a:ea typeface="宋体" pitchFamily="2" charset="-122"/>
                      </a:rPr>
                      <m:t>+</m:t>
                    </m:r>
                    <m:f>
                      <m:fPr>
                        <m:ctrlPr>
                          <a:rPr lang="en-GB" altLang="zh-CN" sz="2400" i="1">
                            <a:latin typeface="Cambria Math" panose="02040503050406030204" pitchFamily="18" charset="0"/>
                            <a:ea typeface="宋体" pitchFamily="2" charset="-122"/>
                          </a:rPr>
                        </m:ctrlPr>
                      </m:fPr>
                      <m:num>
                        <m:sSub>
                          <m:sSubPr>
                            <m:ctrlPr>
                              <a:rPr lang="en-GB" altLang="zh-CN" sz="2400" i="1">
                                <a:latin typeface="Cambria Math" panose="02040503050406030204" pitchFamily="18" charset="0"/>
                                <a:ea typeface="宋体" pitchFamily="2" charset="-122"/>
                              </a:rPr>
                            </m:ctrlPr>
                          </m:sSubPr>
                          <m:e>
                            <m:r>
                              <a:rPr lang="en-GB" altLang="zh-CN" sz="2400" i="1">
                                <a:latin typeface="Cambria Math" panose="02040503050406030204" pitchFamily="18" charset="0"/>
                                <a:ea typeface="宋体" pitchFamily="2" charset="-122"/>
                              </a:rPr>
                              <m:t>𝐶</m:t>
                            </m:r>
                          </m:e>
                          <m:sub>
                            <m:r>
                              <a:rPr lang="en-GB" altLang="zh-CN" sz="2400" i="1">
                                <a:latin typeface="Cambria Math" panose="02040503050406030204" pitchFamily="18" charset="0"/>
                                <a:ea typeface="宋体" pitchFamily="2" charset="-122"/>
                              </a:rPr>
                              <m:t>2</m:t>
                            </m:r>
                          </m:sub>
                        </m:sSub>
                      </m:num>
                      <m:den>
                        <m:r>
                          <a:rPr lang="en-GB" altLang="zh-CN" sz="2400" b="0" i="1" smtClean="0">
                            <a:latin typeface="Cambria Math" panose="02040503050406030204" pitchFamily="18" charset="0"/>
                            <a:ea typeface="宋体" pitchFamily="2" charset="-122"/>
                          </a:rPr>
                          <m:t>∞</m:t>
                        </m:r>
                      </m:den>
                    </m:f>
                  </m:oMath>
                </a14:m>
                <a:r>
                  <a:rPr lang="en-US" altLang="zh-CN" sz="2400" dirty="0">
                    <a:ea typeface="宋体" pitchFamily="2" charset="-122"/>
                  </a:rPr>
                  <a:t> (when </a:t>
                </a:r>
                <a14:m>
                  <m:oMath xmlns:m="http://schemas.openxmlformats.org/officeDocument/2006/math">
                    <m:r>
                      <a:rPr lang="en-US" altLang="zh-CN" sz="2400" i="1" dirty="0" smtClean="0">
                        <a:latin typeface="Cambria Math" panose="02040503050406030204" pitchFamily="18" charset="0"/>
                        <a:ea typeface="宋体" pitchFamily="2" charset="-122"/>
                      </a:rPr>
                      <m:t>𝐶</m:t>
                    </m:r>
                    <m:r>
                      <a:rPr lang="en-US" altLang="zh-CN" sz="2400" i="1" baseline="-25000" dirty="0" smtClean="0">
                        <a:latin typeface="Cambria Math" panose="02040503050406030204" pitchFamily="18" charset="0"/>
                        <a:ea typeface="宋体" pitchFamily="2" charset="-122"/>
                      </a:rPr>
                      <m:t>1</m:t>
                    </m:r>
                  </m:oMath>
                </a14:m>
                <a:r>
                  <a:rPr lang="en-US" altLang="zh-CN" sz="2400" dirty="0">
                    <a:ea typeface="宋体" pitchFamily="2" charset="-122"/>
                  </a:rPr>
                  <a:t> goes to 0 and </a:t>
                </a:r>
                <a14:m>
                  <m:oMath xmlns:m="http://schemas.openxmlformats.org/officeDocument/2006/math">
                    <m:r>
                      <a:rPr lang="en-US" altLang="zh-CN" sz="2400" i="1" dirty="0" smtClean="0">
                        <a:latin typeface="Cambria Math" panose="02040503050406030204" pitchFamily="18" charset="0"/>
                        <a:ea typeface="宋体" pitchFamily="2" charset="-122"/>
                      </a:rPr>
                      <m:t>𝑇</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goes to infinity)</a:t>
                </a:r>
              </a:p>
              <a:p>
                <a:pPr lvl="1"/>
                <a:r>
                  <a:rPr lang="en-US" altLang="zh-CN" sz="2400" dirty="0">
                    <a:ea typeface="宋体" pitchFamily="2" charset="-122"/>
                  </a:rPr>
                  <a:t>This example is valid whether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b="0" i="1" baseline="-25000" dirty="0" smtClean="0">
                        <a:latin typeface="Cambria Math" panose="02040503050406030204" pitchFamily="18" charset="0"/>
                        <a:ea typeface="宋体" pitchFamily="2" charset="-122"/>
                      </a:rPr>
                      <m:t>1</m:t>
                    </m:r>
                  </m:oMath>
                </a14:m>
                <a:r>
                  <a:rPr lang="en-US" altLang="zh-CN" sz="2400" dirty="0">
                    <a:ea typeface="宋体" pitchFamily="2" charset="-122"/>
                  </a:rPr>
                  <a:t> or </a:t>
                </a:r>
                <a14:m>
                  <m:oMath xmlns:m="http://schemas.openxmlformats.org/officeDocument/2006/math">
                    <m:r>
                      <a:rPr lang="en-US" altLang="zh-CN" sz="2400" i="1" dirty="0" smtClean="0">
                        <a:latin typeface="Cambria Math" panose="02040503050406030204" pitchFamily="18" charset="0"/>
                        <a:ea typeface="宋体" pitchFamily="2" charset="-122"/>
                      </a:rPr>
                      <m:t>𝜏</m:t>
                    </m:r>
                    <m:r>
                      <a:rPr lang="en-US" altLang="zh-CN" sz="2400" i="1" baseline="-25000" dirty="0" smtClean="0">
                        <a:latin typeface="Cambria Math" panose="02040503050406030204" pitchFamily="18" charset="0"/>
                        <a:ea typeface="宋体" pitchFamily="2" charset="-122"/>
                      </a:rPr>
                      <m:t>2</m:t>
                    </m:r>
                  </m:oMath>
                </a14:m>
                <a:r>
                  <a:rPr lang="en-US" altLang="zh-CN" sz="2400" dirty="0">
                    <a:ea typeface="宋体" pitchFamily="2" charset="-122"/>
                  </a:rPr>
                  <a:t> has higher priority: even if </a:t>
                </a:r>
                <a14:m>
                  <m:oMath xmlns:m="http://schemas.openxmlformats.org/officeDocument/2006/math">
                    <m:r>
                      <a:rPr lang="en-US" altLang="zh-CN" sz="2400" i="1" dirty="0">
                        <a:latin typeface="Cambria Math" panose="02040503050406030204" pitchFamily="18" charset="0"/>
                        <a:ea typeface="宋体" pitchFamily="2" charset="-122"/>
                      </a:rPr>
                      <m:t>𝜏</m:t>
                    </m:r>
                    <m:r>
                      <a:rPr lang="en-GB" altLang="zh-CN" sz="2400" i="1" baseline="-25000" dirty="0">
                        <a:latin typeface="Cambria Math" panose="02040503050406030204" pitchFamily="18" charset="0"/>
                        <a:ea typeface="宋体" pitchFamily="2" charset="-122"/>
                      </a:rPr>
                      <m:t>1</m:t>
                    </m:r>
                  </m:oMath>
                </a14:m>
                <a:r>
                  <a:rPr lang="zh-CN" altLang="en-US" sz="2400" dirty="0">
                    <a:ea typeface="宋体" pitchFamily="2" charset="-122"/>
                  </a:rPr>
                  <a:t> </a:t>
                </a:r>
                <a:r>
                  <a:rPr lang="en-GB" altLang="zh-CN" sz="2400" dirty="0">
                    <a:ea typeface="宋体" pitchFamily="2" charset="-122"/>
                  </a:rPr>
                  <a:t>has higher priority, it may be released very shortly after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is released at time 0, and it has to wait for </a:t>
                </a:r>
                <a14:m>
                  <m:oMath xmlns:m="http://schemas.openxmlformats.org/officeDocument/2006/math">
                    <m:r>
                      <a:rPr lang="en-US" altLang="zh-CN" sz="2400" i="1" dirty="0">
                        <a:latin typeface="Cambria Math" panose="02040503050406030204" pitchFamily="18" charset="0"/>
                        <a:ea typeface="宋体" pitchFamily="2" charset="-122"/>
                      </a:rPr>
                      <m:t>𝜏</m:t>
                    </m:r>
                    <m:r>
                      <a:rPr lang="en-US" altLang="zh-CN" sz="2400" i="1" baseline="-25000" dirty="0">
                        <a:latin typeface="Cambria Math" panose="02040503050406030204" pitchFamily="18" charset="0"/>
                        <a:ea typeface="宋体" pitchFamily="2" charset="-122"/>
                      </a:rPr>
                      <m:t>2</m:t>
                    </m:r>
                  </m:oMath>
                </a14:m>
                <a:r>
                  <a:rPr lang="en-GB" altLang="zh-CN" sz="2400" dirty="0">
                    <a:ea typeface="宋体" pitchFamily="2" charset="-122"/>
                  </a:rPr>
                  <a:t> to finish due to NP scheduling</a:t>
                </a:r>
                <a:endParaRPr lang="en-SE" sz="2400" dirty="0"/>
              </a:p>
            </p:txBody>
          </p:sp>
        </mc:Choice>
        <mc:Fallback xmlns="">
          <p:sp>
            <p:nvSpPr>
              <p:cNvPr id="3" name="Content Placeholder 2">
                <a:extLst>
                  <a:ext uri="{FF2B5EF4-FFF2-40B4-BE49-F238E27FC236}">
                    <a16:creationId xmlns:a16="http://schemas.microsoft.com/office/drawing/2014/main" id="{9E2DF8AB-D178-356B-519E-B434E3EC303C}"/>
                  </a:ext>
                </a:extLst>
              </p:cNvPr>
              <p:cNvSpPr>
                <a:spLocks noGrp="1" noRot="1" noChangeAspect="1" noMove="1" noResize="1" noEditPoints="1" noAdjustHandles="1" noChangeArrowheads="1" noChangeShapeType="1" noTextEdit="1"/>
              </p:cNvSpPr>
              <p:nvPr>
                <p:ph idx="1"/>
              </p:nvPr>
            </p:nvSpPr>
            <p:spPr>
              <a:xfrm>
                <a:off x="456168" y="914400"/>
                <a:ext cx="10821432" cy="3794423"/>
              </a:xfrm>
              <a:blipFill>
                <a:blip r:embed="rId3"/>
                <a:stretch>
                  <a:fillRect l="-1296" t="-4502" b="-2090"/>
                </a:stretch>
              </a:blipFill>
            </p:spPr>
            <p:txBody>
              <a:bodyPr/>
              <a:lstStyle/>
              <a:p>
                <a:r>
                  <a:rPr lang="en-SE">
                    <a:noFill/>
                  </a:rPr>
                  <a:t> </a:t>
                </a:r>
              </a:p>
            </p:txBody>
          </p:sp>
        </mc:Fallback>
      </mc:AlternateContent>
      <p:pic>
        <p:nvPicPr>
          <p:cNvPr id="8" name="Picture 2">
            <a:extLst>
              <a:ext uri="{FF2B5EF4-FFF2-40B4-BE49-F238E27FC236}">
                <a16:creationId xmlns:a16="http://schemas.microsoft.com/office/drawing/2014/main" id="{2572D8B5-D0D1-603F-F640-716D264AB4E7}"/>
              </a:ext>
            </a:extLst>
          </p:cNvPr>
          <p:cNvPicPr>
            <a:picLocks noChangeAspect="1" noChangeArrowheads="1"/>
          </p:cNvPicPr>
          <p:nvPr/>
        </p:nvPicPr>
        <p:blipFill>
          <a:blip r:embed="rId4"/>
          <a:srcRect/>
          <a:stretch>
            <a:fillRect/>
          </a:stretch>
        </p:blipFill>
        <p:spPr bwMode="auto">
          <a:xfrm>
            <a:off x="1320800" y="4724400"/>
            <a:ext cx="8812212" cy="1665288"/>
          </a:xfrm>
          <a:prstGeom prst="rect">
            <a:avLst/>
          </a:prstGeom>
          <a:noFill/>
          <a:ln w="9525">
            <a:noFill/>
            <a:miter lim="800000"/>
            <a:headEnd/>
            <a:tailEnd/>
          </a:ln>
        </p:spPr>
      </p:pic>
      <p:sp>
        <p:nvSpPr>
          <p:cNvPr id="9" name="TextBox 8">
            <a:extLst>
              <a:ext uri="{FF2B5EF4-FFF2-40B4-BE49-F238E27FC236}">
                <a16:creationId xmlns:a16="http://schemas.microsoft.com/office/drawing/2014/main" id="{85C353A0-5880-4D90-99A8-DD6817060CFE}"/>
              </a:ext>
            </a:extLst>
          </p:cNvPr>
          <p:cNvSpPr txBox="1"/>
          <p:nvPr/>
        </p:nvSpPr>
        <p:spPr>
          <a:xfrm>
            <a:off x="2819400" y="5095379"/>
            <a:ext cx="609600" cy="461665"/>
          </a:xfrm>
          <a:prstGeom prst="rect">
            <a:avLst/>
          </a:prstGeom>
          <a:noFill/>
        </p:spPr>
        <p:txBody>
          <a:bodyPr wrap="square" rtlCol="0">
            <a:spAutoFit/>
          </a:bodyPr>
          <a:lstStyle/>
          <a:p>
            <a:r>
              <a:rPr lang="en-GB" sz="2400" dirty="0">
                <a:latin typeface="Gill Sans Light"/>
              </a:rPr>
              <a:t>T1</a:t>
            </a:r>
            <a:endParaRPr lang="en-SE" sz="2400" dirty="0">
              <a:latin typeface="Gill Sans Light"/>
            </a:endParaRPr>
          </a:p>
        </p:txBody>
      </p:sp>
      <p:sp>
        <p:nvSpPr>
          <p:cNvPr id="10" name="TextBox 9">
            <a:extLst>
              <a:ext uri="{FF2B5EF4-FFF2-40B4-BE49-F238E27FC236}">
                <a16:creationId xmlns:a16="http://schemas.microsoft.com/office/drawing/2014/main" id="{3A4C86AF-DB45-7202-2DBF-493E85F45039}"/>
              </a:ext>
            </a:extLst>
          </p:cNvPr>
          <p:cNvSpPr txBox="1"/>
          <p:nvPr/>
        </p:nvSpPr>
        <p:spPr>
          <a:xfrm>
            <a:off x="2819400" y="5943600"/>
            <a:ext cx="609600" cy="461665"/>
          </a:xfrm>
          <a:prstGeom prst="rect">
            <a:avLst/>
          </a:prstGeom>
          <a:noFill/>
        </p:spPr>
        <p:txBody>
          <a:bodyPr wrap="square" rtlCol="0">
            <a:spAutoFit/>
          </a:bodyPr>
          <a:lstStyle/>
          <a:p>
            <a:r>
              <a:rPr lang="en-GB" sz="2400" dirty="0">
                <a:latin typeface="Gill Sans Light"/>
              </a:rPr>
              <a:t>T2</a:t>
            </a:r>
            <a:endParaRPr lang="en-SE" sz="2400" dirty="0">
              <a:latin typeface="Gill Sans Light"/>
            </a:endParaRPr>
          </a:p>
        </p:txBody>
      </p:sp>
    </p:spTree>
    <p:extLst>
      <p:ext uri="{BB962C8B-B14F-4D97-AF65-F5344CB8AC3E}">
        <p14:creationId xmlns:p14="http://schemas.microsoft.com/office/powerpoint/2010/main" val="2988567778"/>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6C055-345B-6CAB-86C5-6B8659FFEE44}"/>
              </a:ext>
            </a:extLst>
          </p:cNvPr>
          <p:cNvSpPr>
            <a:spLocks noGrp="1"/>
          </p:cNvSpPr>
          <p:nvPr>
            <p:ph type="title"/>
          </p:nvPr>
        </p:nvSpPr>
        <p:spPr/>
        <p:txBody>
          <a:bodyPr/>
          <a:lstStyle/>
          <a:p>
            <a:r>
              <a:rPr lang="en-GB" dirty="0"/>
              <a:t>Disadvantage of NP Scheduling: Scheduling Anomalies</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290EF0-0FD0-AE61-8C6A-01E1D556371C}"/>
                  </a:ext>
                </a:extLst>
              </p:cNvPr>
              <p:cNvSpPr>
                <a:spLocks noGrp="1"/>
              </p:cNvSpPr>
              <p:nvPr>
                <p:ph idx="1"/>
              </p:nvPr>
            </p:nvSpPr>
            <p:spPr>
              <a:xfrm>
                <a:off x="812799" y="697230"/>
                <a:ext cx="10566400" cy="1512570"/>
              </a:xfrm>
            </p:spPr>
            <p:txBody>
              <a:bodyPr>
                <a:normAutofit fontScale="92500" lnSpcReduction="20000"/>
              </a:bodyPr>
              <a:lstStyle/>
              <a:p>
                <a:r>
                  <a:rPr lang="en-US" altLang="zh-CN" dirty="0"/>
                  <a:t>Scheduling anomaly: three tasks under NP fixed-priority scheduling </a:t>
                </a:r>
                <a:r>
                  <a:rPr lang="en-US" altLang="zh-CN" dirty="0" err="1"/>
                  <a:t>witjh</a:t>
                </a:r>
                <a:r>
                  <a:rPr lang="en-US" altLang="zh-CN" dirty="0"/>
                  <a:t> </a:t>
                </a:r>
                <a:r>
                  <a:rPr lang="en-GB" dirty="0"/>
                  <a:t>priority ordering </a:t>
                </a:r>
                <a14:m>
                  <m:oMath xmlns:m="http://schemas.openxmlformats.org/officeDocument/2006/math">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1</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2</m:t>
                        </m:r>
                      </m:sub>
                    </m:sSub>
                    <m:r>
                      <a:rPr lang="en-GB" i="1" dirty="0">
                        <a:latin typeface="Cambria Math" panose="02040503050406030204" pitchFamily="18" charset="0"/>
                      </a:rPr>
                      <m:t>&gt;</m:t>
                    </m:r>
                    <m:sSub>
                      <m:sSubPr>
                        <m:ctrlPr>
                          <a:rPr lang="en-GB" i="1" dirty="0">
                            <a:latin typeface="Cambria Math" panose="02040503050406030204" pitchFamily="18" charset="0"/>
                          </a:rPr>
                        </m:ctrlPr>
                      </m:sSubPr>
                      <m:e>
                        <m:r>
                          <a:rPr lang="en-GB" i="1" dirty="0">
                            <a:latin typeface="Cambria Math" panose="02040503050406030204" pitchFamily="18" charset="0"/>
                          </a:rPr>
                          <m:t>𝜏</m:t>
                        </m:r>
                      </m:e>
                      <m:sub>
                        <m:r>
                          <a:rPr lang="en-GB" i="1" dirty="0">
                            <a:latin typeface="Cambria Math" panose="02040503050406030204" pitchFamily="18" charset="0"/>
                          </a:rPr>
                          <m:t>3</m:t>
                        </m:r>
                      </m:sub>
                    </m:sSub>
                  </m:oMath>
                </a14:m>
                <a:r>
                  <a:rPr lang="en-US" altLang="zh-CN" dirty="0"/>
                  <a:t> and NP </a:t>
                </a:r>
              </a:p>
              <a:p>
                <a:r>
                  <a:rPr lang="en-US" altLang="zh-CN" dirty="0"/>
                  <a:t>Doubling the processor speed (reducing task execution times by half) makes task </a:t>
                </a:r>
                <a14:m>
                  <m:oMath xmlns:m="http://schemas.openxmlformats.org/officeDocument/2006/math">
                    <m:sSub>
                      <m:sSubPr>
                        <m:ctrlPr>
                          <a:rPr lang="en-GB" altLang="zh-CN" b="0" i="1" smtClean="0">
                            <a:latin typeface="Cambria Math" panose="02040503050406030204" pitchFamily="18" charset="0"/>
                          </a:rPr>
                        </m:ctrlPr>
                      </m:sSubPr>
                      <m:e>
                        <m:r>
                          <a:rPr lang="en-GB" altLang="zh-CN" b="0" i="1" smtClean="0">
                            <a:latin typeface="Cambria Math" panose="02040503050406030204" pitchFamily="18" charset="0"/>
                          </a:rPr>
                          <m:t>𝜏</m:t>
                        </m:r>
                      </m:e>
                      <m:sub>
                        <m:r>
                          <a:rPr lang="en-GB" altLang="zh-CN" b="0" i="1" smtClean="0">
                            <a:latin typeface="Cambria Math" panose="02040503050406030204" pitchFamily="18" charset="0"/>
                          </a:rPr>
                          <m:t>1</m:t>
                        </m:r>
                      </m:sub>
                    </m:sSub>
                  </m:oMath>
                </a14:m>
                <a:r>
                  <a:rPr lang="en-US" altLang="zh-CN" dirty="0"/>
                  <a:t> miss its deadline, since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b="0" i="1" smtClean="0">
                            <a:latin typeface="Cambria Math" panose="02040503050406030204" pitchFamily="18" charset="0"/>
                          </a:rPr>
                          <m:t>3</m:t>
                        </m:r>
                      </m:sub>
                    </m:sSub>
                  </m:oMath>
                </a14:m>
                <a:r>
                  <a:rPr lang="zh-CN" altLang="en-US" dirty="0"/>
                  <a:t> </a:t>
                </a:r>
                <a:r>
                  <a:rPr lang="en-GB" altLang="zh-CN" dirty="0"/>
                  <a:t>starts earlier before </a:t>
                </a:r>
                <a14:m>
                  <m:oMath xmlns:m="http://schemas.openxmlformats.org/officeDocument/2006/math">
                    <m:sSub>
                      <m:sSubPr>
                        <m:ctrlPr>
                          <a:rPr lang="en-GB" altLang="zh-CN" i="1">
                            <a:latin typeface="Cambria Math" panose="02040503050406030204" pitchFamily="18" charset="0"/>
                          </a:rPr>
                        </m:ctrlPr>
                      </m:sSubPr>
                      <m:e>
                        <m:r>
                          <a:rPr lang="en-GB" altLang="zh-CN" i="1">
                            <a:latin typeface="Cambria Math" panose="02040503050406030204" pitchFamily="18" charset="0"/>
                          </a:rPr>
                          <m:t>𝜏</m:t>
                        </m:r>
                      </m:e>
                      <m:sub>
                        <m:r>
                          <a:rPr lang="en-GB" altLang="zh-CN" i="1">
                            <a:latin typeface="Cambria Math" panose="02040503050406030204" pitchFamily="18" charset="0"/>
                          </a:rPr>
                          <m:t>1</m:t>
                        </m:r>
                      </m:sub>
                    </m:sSub>
                  </m:oMath>
                </a14:m>
                <a:r>
                  <a:rPr lang="en-GB" altLang="zh-CN" dirty="0"/>
                  <a:t> is released, causing a long delay to it due to NP scheduling (this anomaly does not occur for </a:t>
                </a:r>
                <a:r>
                  <a:rPr lang="en-GB" altLang="zh-CN" dirty="0" err="1"/>
                  <a:t>preemptive</a:t>
                </a:r>
                <a:r>
                  <a:rPr lang="en-GB" altLang="zh-CN" dirty="0"/>
                  <a:t> scheduling)</a:t>
                </a:r>
                <a:endParaRPr lang="zh-CN" altLang="en-US" dirty="0"/>
              </a:p>
              <a:p>
                <a:endParaRPr lang="en-SE" dirty="0"/>
              </a:p>
            </p:txBody>
          </p:sp>
        </mc:Choice>
        <mc:Fallback xmlns="">
          <p:sp>
            <p:nvSpPr>
              <p:cNvPr id="3" name="Content Placeholder 2">
                <a:extLst>
                  <a:ext uri="{FF2B5EF4-FFF2-40B4-BE49-F238E27FC236}">
                    <a16:creationId xmlns:a16="http://schemas.microsoft.com/office/drawing/2014/main" id="{9C290EF0-0FD0-AE61-8C6A-01E1D556371C}"/>
                  </a:ext>
                </a:extLst>
              </p:cNvPr>
              <p:cNvSpPr>
                <a:spLocks noGrp="1" noRot="1" noChangeAspect="1" noMove="1" noResize="1" noEditPoints="1" noAdjustHandles="1" noChangeArrowheads="1" noChangeShapeType="1" noTextEdit="1"/>
              </p:cNvSpPr>
              <p:nvPr>
                <p:ph idx="1"/>
              </p:nvPr>
            </p:nvSpPr>
            <p:spPr>
              <a:xfrm>
                <a:off x="812799" y="697230"/>
                <a:ext cx="10566400" cy="1512570"/>
              </a:xfrm>
              <a:blipFill>
                <a:blip r:embed="rId3"/>
                <a:stretch>
                  <a:fillRect l="-865" t="-10040"/>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C06ADF9F-EC7E-E635-8EC8-D5B93D6ADFCE}"/>
              </a:ext>
            </a:extLst>
          </p:cNvPr>
          <p:cNvPicPr>
            <a:picLocks noChangeAspect="1"/>
          </p:cNvPicPr>
          <p:nvPr/>
        </p:nvPicPr>
        <p:blipFill>
          <a:blip r:embed="rId4"/>
          <a:stretch>
            <a:fillRect/>
          </a:stretch>
        </p:blipFill>
        <p:spPr>
          <a:xfrm>
            <a:off x="3085442" y="2286000"/>
            <a:ext cx="7172250" cy="4419599"/>
          </a:xfrm>
          <a:prstGeom prst="rect">
            <a:avLst/>
          </a:prstGeom>
        </p:spPr>
      </p:pic>
    </p:spTree>
    <p:extLst>
      <p:ext uri="{BB962C8B-B14F-4D97-AF65-F5344CB8AC3E}">
        <p14:creationId xmlns:p14="http://schemas.microsoft.com/office/powerpoint/2010/main" val="252208110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2BDE8-001E-EB1D-82D3-C326608C4F72}"/>
              </a:ext>
            </a:extLst>
          </p:cNvPr>
          <p:cNvSpPr>
            <a:spLocks noGrp="1"/>
          </p:cNvSpPr>
          <p:nvPr>
            <p:ph type="title"/>
          </p:nvPr>
        </p:nvSpPr>
        <p:spPr/>
        <p:txBody>
          <a:bodyPr/>
          <a:lstStyle/>
          <a:p>
            <a:r>
              <a:rPr lang="en-GB" dirty="0"/>
              <a:t>Real-Time Systems</a:t>
            </a:r>
            <a:endParaRPr lang="en-SE" dirty="0"/>
          </a:p>
        </p:txBody>
      </p:sp>
      <p:sp>
        <p:nvSpPr>
          <p:cNvPr id="3" name="Content Placeholder 2">
            <a:extLst>
              <a:ext uri="{FF2B5EF4-FFF2-40B4-BE49-F238E27FC236}">
                <a16:creationId xmlns:a16="http://schemas.microsoft.com/office/drawing/2014/main" id="{83A05FF8-AFE0-8381-7BC7-A279A98893AF}"/>
              </a:ext>
            </a:extLst>
          </p:cNvPr>
          <p:cNvSpPr>
            <a:spLocks noGrp="1"/>
          </p:cNvSpPr>
          <p:nvPr>
            <p:ph idx="1"/>
          </p:nvPr>
        </p:nvSpPr>
        <p:spPr>
          <a:xfrm>
            <a:off x="533400" y="914400"/>
            <a:ext cx="7664462" cy="5791200"/>
          </a:xfrm>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A computer system </a:t>
            </a:r>
            <a:r>
              <a:rPr lang="en-US" altLang="zh-CN" dirty="0">
                <a:ea typeface="宋体" pitchFamily="2" charset="-122"/>
              </a:rPr>
              <a:t>that is</a:t>
            </a:r>
            <a:r>
              <a:rPr lang="en-GB" dirty="0">
                <a:ea typeface="宋体" pitchFamily="2" charset="-122"/>
              </a:rPr>
              <a:t> able to respond to events within precise timing constraints</a:t>
            </a:r>
          </a:p>
          <a:p>
            <a:pPr eaLnBrk="1" hangingPunct="1"/>
            <a:r>
              <a:rPr lang="en-GB" dirty="0">
                <a:ea typeface="宋体" pitchFamily="2" charset="-122"/>
              </a:rPr>
              <a:t>A system where the correctness depends not only on the output values, but also on the time at which results are produced</a:t>
            </a:r>
          </a:p>
          <a:p>
            <a:pPr eaLnBrk="1" hangingPunct="1"/>
            <a:r>
              <a:rPr lang="en-GB" dirty="0">
                <a:ea typeface="宋体" pitchFamily="2" charset="-122"/>
              </a:rPr>
              <a:t>A real-time system is not a necessarily a real fast system</a:t>
            </a:r>
          </a:p>
          <a:p>
            <a:pPr lvl="1"/>
            <a:r>
              <a:rPr lang="en-GB" dirty="0">
                <a:ea typeface="宋体" pitchFamily="2" charset="-122"/>
              </a:rPr>
              <a:t>Speed is always relative to a specific environment</a:t>
            </a:r>
          </a:p>
          <a:p>
            <a:pPr lvl="1"/>
            <a:r>
              <a:rPr lang="en-GB" dirty="0">
                <a:ea typeface="宋体" pitchFamily="2" charset="-122"/>
              </a:rPr>
              <a:t>Running faster is good, but does not guarantee hard real-time constraints</a:t>
            </a:r>
          </a:p>
          <a:p>
            <a:pPr eaLnBrk="1" hangingPunct="1"/>
            <a:r>
              <a:rPr lang="en-GB" dirty="0">
                <a:ea typeface="宋体" pitchFamily="2" charset="-122"/>
              </a:rPr>
              <a:t>The objective of a real-time system is to guarantee the worst-case timing behaviour of each individual task</a:t>
            </a:r>
          </a:p>
          <a:p>
            <a:pPr eaLnBrk="1" hangingPunct="1"/>
            <a:r>
              <a:rPr lang="en-GB" dirty="0">
                <a:ea typeface="宋体" pitchFamily="2" charset="-122"/>
              </a:rPr>
              <a:t>The objective of a fast system is to optimize the average-case performance</a:t>
            </a:r>
          </a:p>
          <a:p>
            <a:pPr lvl="1"/>
            <a:r>
              <a:rPr lang="en-GB" dirty="0">
                <a:ea typeface="宋体" pitchFamily="2" charset="-122"/>
              </a:rPr>
              <a:t>A system with fast average-case performance may not meet worst-case timing requirements</a:t>
            </a:r>
          </a:p>
          <a:p>
            <a:pPr lvl="1"/>
            <a:r>
              <a:rPr lang="en-GB" dirty="0">
                <a:ea typeface="宋体" pitchFamily="2" charset="-122"/>
              </a:rPr>
              <a:t>Analogy: there was a person who drowned in a river with average depth of 15 cm</a:t>
            </a:r>
          </a:p>
          <a:p>
            <a:pPr eaLnBrk="1" hangingPunct="1"/>
            <a:endParaRPr lang="en-GB" dirty="0">
              <a:ea typeface="宋体" pitchFamily="2" charset="-122"/>
            </a:endParaRPr>
          </a:p>
          <a:p>
            <a:pPr eaLnBrk="1" hangingPunct="1"/>
            <a:endParaRPr lang="en-SE" dirty="0">
              <a:ea typeface="宋体" pitchFamily="2" charset="-122"/>
            </a:endParaRPr>
          </a:p>
        </p:txBody>
      </p:sp>
      <p:pic>
        <p:nvPicPr>
          <p:cNvPr id="4" name="object 4">
            <a:extLst>
              <a:ext uri="{FF2B5EF4-FFF2-40B4-BE49-F238E27FC236}">
                <a16:creationId xmlns:a16="http://schemas.microsoft.com/office/drawing/2014/main" id="{F6380D25-70DE-F213-A888-7770B6B6B6DC}"/>
              </a:ext>
            </a:extLst>
          </p:cNvPr>
          <p:cNvPicPr/>
          <p:nvPr/>
        </p:nvPicPr>
        <p:blipFill>
          <a:blip r:embed="rId3" cstate="print"/>
          <a:stretch>
            <a:fillRect/>
          </a:stretch>
        </p:blipFill>
        <p:spPr>
          <a:xfrm>
            <a:off x="8588969" y="2715954"/>
            <a:ext cx="3017810" cy="1426092"/>
          </a:xfrm>
          <a:prstGeom prst="rect">
            <a:avLst/>
          </a:prstGeom>
        </p:spPr>
      </p:pic>
      <p:grpSp>
        <p:nvGrpSpPr>
          <p:cNvPr id="5" name="object 5">
            <a:extLst>
              <a:ext uri="{FF2B5EF4-FFF2-40B4-BE49-F238E27FC236}">
                <a16:creationId xmlns:a16="http://schemas.microsoft.com/office/drawing/2014/main" id="{FD9F788B-91B1-3715-0400-B426C42E9DF0}"/>
              </a:ext>
            </a:extLst>
          </p:cNvPr>
          <p:cNvGrpSpPr/>
          <p:nvPr/>
        </p:nvGrpSpPr>
        <p:grpSpPr>
          <a:xfrm>
            <a:off x="8561663" y="1203726"/>
            <a:ext cx="3080913" cy="288728"/>
            <a:chOff x="3584827" y="2253493"/>
            <a:chExt cx="3394710" cy="318135"/>
          </a:xfrm>
        </p:grpSpPr>
        <p:pic>
          <p:nvPicPr>
            <p:cNvPr id="6" name="object 6">
              <a:extLst>
                <a:ext uri="{FF2B5EF4-FFF2-40B4-BE49-F238E27FC236}">
                  <a16:creationId xmlns:a16="http://schemas.microsoft.com/office/drawing/2014/main" id="{22F8382C-02DA-6801-0F29-40354F3B22AE}"/>
                </a:ext>
              </a:extLst>
            </p:cNvPr>
            <p:cNvPicPr/>
            <p:nvPr/>
          </p:nvPicPr>
          <p:blipFill>
            <a:blip r:embed="rId4" cstate="print"/>
            <a:stretch>
              <a:fillRect/>
            </a:stretch>
          </p:blipFill>
          <p:spPr>
            <a:xfrm>
              <a:off x="3587556" y="2389940"/>
              <a:ext cx="1228096" cy="181082"/>
            </a:xfrm>
            <a:prstGeom prst="rect">
              <a:avLst/>
            </a:prstGeom>
          </p:spPr>
        </p:pic>
        <p:sp>
          <p:nvSpPr>
            <p:cNvPr id="7" name="object 7">
              <a:extLst>
                <a:ext uri="{FF2B5EF4-FFF2-40B4-BE49-F238E27FC236}">
                  <a16:creationId xmlns:a16="http://schemas.microsoft.com/office/drawing/2014/main" id="{A5B1711D-14B7-FA6C-58AA-832BF27CE9BD}"/>
                </a:ext>
              </a:extLst>
            </p:cNvPr>
            <p:cNvSpPr/>
            <p:nvPr/>
          </p:nvSpPr>
          <p:spPr>
            <a:xfrm>
              <a:off x="3584816" y="2387599"/>
              <a:ext cx="1235075" cy="182880"/>
            </a:xfrm>
            <a:custGeom>
              <a:avLst/>
              <a:gdLst/>
              <a:ahLst/>
              <a:cxnLst/>
              <a:rect l="l" t="t" r="r" b="b"/>
              <a:pathLst>
                <a:path w="1235075" h="182880">
                  <a:moveTo>
                    <a:pt x="1234465" y="0"/>
                  </a:moveTo>
                  <a:lnTo>
                    <a:pt x="6172" y="0"/>
                  </a:lnTo>
                  <a:lnTo>
                    <a:pt x="6172" y="2540"/>
                  </a:lnTo>
                  <a:lnTo>
                    <a:pt x="4254" y="4457"/>
                  </a:lnTo>
                  <a:lnTo>
                    <a:pt x="4254" y="2540"/>
                  </a:lnTo>
                  <a:lnTo>
                    <a:pt x="6172" y="2540"/>
                  </a:lnTo>
                  <a:lnTo>
                    <a:pt x="6172" y="0"/>
                  </a:lnTo>
                  <a:lnTo>
                    <a:pt x="0" y="0"/>
                  </a:lnTo>
                  <a:lnTo>
                    <a:pt x="0" y="2540"/>
                  </a:lnTo>
                  <a:lnTo>
                    <a:pt x="0" y="6350"/>
                  </a:lnTo>
                  <a:lnTo>
                    <a:pt x="0" y="182880"/>
                  </a:lnTo>
                  <a:lnTo>
                    <a:pt x="6375" y="182880"/>
                  </a:lnTo>
                  <a:lnTo>
                    <a:pt x="6375" y="6350"/>
                  </a:lnTo>
                  <a:lnTo>
                    <a:pt x="4254" y="6350"/>
                  </a:lnTo>
                  <a:lnTo>
                    <a:pt x="4254" y="5969"/>
                  </a:lnTo>
                  <a:lnTo>
                    <a:pt x="6375" y="5969"/>
                  </a:lnTo>
                  <a:lnTo>
                    <a:pt x="1228102" y="5969"/>
                  </a:lnTo>
                  <a:lnTo>
                    <a:pt x="1228102" y="6350"/>
                  </a:lnTo>
                  <a:lnTo>
                    <a:pt x="1228102" y="182880"/>
                  </a:lnTo>
                  <a:lnTo>
                    <a:pt x="1234465" y="182880"/>
                  </a:lnTo>
                  <a:lnTo>
                    <a:pt x="1234465" y="6350"/>
                  </a:lnTo>
                  <a:lnTo>
                    <a:pt x="1229690" y="6350"/>
                  </a:lnTo>
                  <a:lnTo>
                    <a:pt x="1229690" y="4457"/>
                  </a:lnTo>
                  <a:lnTo>
                    <a:pt x="1230833" y="5969"/>
                  </a:lnTo>
                  <a:lnTo>
                    <a:pt x="1234465" y="5969"/>
                  </a:lnTo>
                  <a:lnTo>
                    <a:pt x="1234465" y="2540"/>
                  </a:lnTo>
                  <a:lnTo>
                    <a:pt x="1234465" y="2349"/>
                  </a:lnTo>
                  <a:lnTo>
                    <a:pt x="1234465" y="0"/>
                  </a:lnTo>
                  <a:close/>
                </a:path>
              </a:pathLst>
            </a:custGeom>
            <a:solidFill>
              <a:srgbClr val="000000"/>
            </a:solidFill>
          </p:spPr>
          <p:txBody>
            <a:bodyPr wrap="square" lIns="0" tIns="0" rIns="0" bIns="0" rtlCol="0"/>
            <a:lstStyle/>
            <a:p>
              <a:endParaRPr/>
            </a:p>
          </p:txBody>
        </p:sp>
        <p:pic>
          <p:nvPicPr>
            <p:cNvPr id="8" name="object 8">
              <a:extLst>
                <a:ext uri="{FF2B5EF4-FFF2-40B4-BE49-F238E27FC236}">
                  <a16:creationId xmlns:a16="http://schemas.microsoft.com/office/drawing/2014/main" id="{D7E2AD0D-2172-DF3D-2B98-A6517F7A08E3}"/>
                </a:ext>
              </a:extLst>
            </p:cNvPr>
            <p:cNvPicPr/>
            <p:nvPr/>
          </p:nvPicPr>
          <p:blipFill>
            <a:blip r:embed="rId5" cstate="print"/>
            <a:stretch>
              <a:fillRect/>
            </a:stretch>
          </p:blipFill>
          <p:spPr>
            <a:xfrm>
              <a:off x="5694927" y="2255940"/>
              <a:ext cx="1281510" cy="315083"/>
            </a:xfrm>
            <a:prstGeom prst="rect">
              <a:avLst/>
            </a:prstGeom>
          </p:spPr>
        </p:pic>
        <p:sp>
          <p:nvSpPr>
            <p:cNvPr id="9" name="object 9">
              <a:extLst>
                <a:ext uri="{FF2B5EF4-FFF2-40B4-BE49-F238E27FC236}">
                  <a16:creationId xmlns:a16="http://schemas.microsoft.com/office/drawing/2014/main" id="{B5A5611C-F936-0D04-4A98-F73AE58774F1}"/>
                </a:ext>
              </a:extLst>
            </p:cNvPr>
            <p:cNvSpPr/>
            <p:nvPr/>
          </p:nvSpPr>
          <p:spPr>
            <a:xfrm>
              <a:off x="5691718" y="2253493"/>
              <a:ext cx="1287780" cy="318135"/>
            </a:xfrm>
            <a:custGeom>
              <a:avLst/>
              <a:gdLst/>
              <a:ahLst/>
              <a:cxnLst/>
              <a:rect l="l" t="t" r="r" b="b"/>
              <a:pathLst>
                <a:path w="1287779" h="318135">
                  <a:moveTo>
                    <a:pt x="611607" y="0"/>
                  </a:moveTo>
                  <a:lnTo>
                    <a:pt x="561878" y="2399"/>
                  </a:lnTo>
                  <a:lnTo>
                    <a:pt x="513250" y="7900"/>
                  </a:lnTo>
                  <a:lnTo>
                    <a:pt x="464882" y="16116"/>
                  </a:lnTo>
                  <a:lnTo>
                    <a:pt x="415931" y="26655"/>
                  </a:lnTo>
                  <a:lnTo>
                    <a:pt x="365556" y="39129"/>
                  </a:lnTo>
                  <a:lnTo>
                    <a:pt x="312916" y="53149"/>
                  </a:lnTo>
                  <a:lnTo>
                    <a:pt x="308368" y="54054"/>
                  </a:lnTo>
                  <a:lnTo>
                    <a:pt x="256450" y="71889"/>
                  </a:lnTo>
                  <a:lnTo>
                    <a:pt x="205060" y="95709"/>
                  </a:lnTo>
                  <a:lnTo>
                    <a:pt x="153926" y="120884"/>
                  </a:lnTo>
                  <a:lnTo>
                    <a:pt x="102774" y="142784"/>
                  </a:lnTo>
                  <a:lnTo>
                    <a:pt x="97317" y="143691"/>
                  </a:lnTo>
                  <a:lnTo>
                    <a:pt x="95497" y="144596"/>
                  </a:lnTo>
                  <a:lnTo>
                    <a:pt x="94588" y="144596"/>
                  </a:lnTo>
                  <a:lnTo>
                    <a:pt x="87310" y="151839"/>
                  </a:lnTo>
                  <a:lnTo>
                    <a:pt x="84582" y="155461"/>
                  </a:lnTo>
                  <a:lnTo>
                    <a:pt x="80943" y="159082"/>
                  </a:lnTo>
                  <a:lnTo>
                    <a:pt x="73758" y="170991"/>
                  </a:lnTo>
                  <a:lnTo>
                    <a:pt x="66052" y="183404"/>
                  </a:lnTo>
                  <a:lnTo>
                    <a:pt x="58741" y="195879"/>
                  </a:lnTo>
                  <a:lnTo>
                    <a:pt x="52741" y="207976"/>
                  </a:lnTo>
                  <a:lnTo>
                    <a:pt x="33072" y="245651"/>
                  </a:lnTo>
                  <a:lnTo>
                    <a:pt x="14870" y="284024"/>
                  </a:lnTo>
                  <a:lnTo>
                    <a:pt x="0" y="317530"/>
                  </a:lnTo>
                  <a:lnTo>
                    <a:pt x="6200" y="317530"/>
                  </a:lnTo>
                  <a:lnTo>
                    <a:pt x="23330" y="279089"/>
                  </a:lnTo>
                  <a:lnTo>
                    <a:pt x="43936" y="236394"/>
                  </a:lnTo>
                  <a:lnTo>
                    <a:pt x="65477" y="196204"/>
                  </a:lnTo>
                  <a:lnTo>
                    <a:pt x="88156" y="159819"/>
                  </a:lnTo>
                  <a:lnTo>
                    <a:pt x="96407" y="150934"/>
                  </a:lnTo>
                  <a:lnTo>
                    <a:pt x="95497" y="150934"/>
                  </a:lnTo>
                  <a:lnTo>
                    <a:pt x="98227" y="150028"/>
                  </a:lnTo>
                  <a:lnTo>
                    <a:pt x="97317" y="150028"/>
                  </a:lnTo>
                  <a:lnTo>
                    <a:pt x="140241" y="133409"/>
                  </a:lnTo>
                  <a:lnTo>
                    <a:pt x="181927" y="113510"/>
                  </a:lnTo>
                  <a:lnTo>
                    <a:pt x="223347" y="92866"/>
                  </a:lnTo>
                  <a:lnTo>
                    <a:pt x="265474" y="74013"/>
                  </a:lnTo>
                  <a:lnTo>
                    <a:pt x="309278" y="59487"/>
                  </a:lnTo>
                  <a:lnTo>
                    <a:pt x="313826" y="58582"/>
                  </a:lnTo>
                  <a:lnTo>
                    <a:pt x="363209" y="45091"/>
                  </a:lnTo>
                  <a:lnTo>
                    <a:pt x="413018" y="32858"/>
                  </a:lnTo>
                  <a:lnTo>
                    <a:pt x="463198" y="22340"/>
                  </a:lnTo>
                  <a:lnTo>
                    <a:pt x="513693" y="13995"/>
                  </a:lnTo>
                  <a:lnTo>
                    <a:pt x="564449" y="8280"/>
                  </a:lnTo>
                  <a:lnTo>
                    <a:pt x="615412" y="5654"/>
                  </a:lnTo>
                  <a:lnTo>
                    <a:pt x="713215" y="5654"/>
                  </a:lnTo>
                  <a:lnTo>
                    <a:pt x="663278" y="1093"/>
                  </a:lnTo>
                  <a:lnTo>
                    <a:pt x="611607" y="0"/>
                  </a:lnTo>
                  <a:close/>
                </a:path>
                <a:path w="1287779" h="318135">
                  <a:moveTo>
                    <a:pt x="713215" y="5654"/>
                  </a:moveTo>
                  <a:lnTo>
                    <a:pt x="615412" y="5654"/>
                  </a:lnTo>
                  <a:lnTo>
                    <a:pt x="666525" y="6575"/>
                  </a:lnTo>
                  <a:lnTo>
                    <a:pt x="717734" y="11499"/>
                  </a:lnTo>
                  <a:lnTo>
                    <a:pt x="766874" y="16881"/>
                  </a:lnTo>
                  <a:lnTo>
                    <a:pt x="812686" y="25895"/>
                  </a:lnTo>
                  <a:lnTo>
                    <a:pt x="857034" y="37380"/>
                  </a:lnTo>
                  <a:lnTo>
                    <a:pt x="901783" y="50171"/>
                  </a:lnTo>
                  <a:lnTo>
                    <a:pt x="948798" y="63108"/>
                  </a:lnTo>
                  <a:lnTo>
                    <a:pt x="947888" y="63108"/>
                  </a:lnTo>
                  <a:lnTo>
                    <a:pt x="991344" y="91293"/>
                  </a:lnTo>
                  <a:lnTo>
                    <a:pt x="1029437" y="121462"/>
                  </a:lnTo>
                  <a:lnTo>
                    <a:pt x="1069284" y="148258"/>
                  </a:lnTo>
                  <a:lnTo>
                    <a:pt x="1118002" y="166326"/>
                  </a:lnTo>
                  <a:lnTo>
                    <a:pt x="1117093" y="166326"/>
                  </a:lnTo>
                  <a:lnTo>
                    <a:pt x="1157494" y="192109"/>
                  </a:lnTo>
                  <a:lnTo>
                    <a:pt x="1195078" y="217274"/>
                  </a:lnTo>
                  <a:lnTo>
                    <a:pt x="1229108" y="245029"/>
                  </a:lnTo>
                  <a:lnTo>
                    <a:pt x="1258851" y="278586"/>
                  </a:lnTo>
                  <a:lnTo>
                    <a:pt x="1281465" y="317530"/>
                  </a:lnTo>
                  <a:lnTo>
                    <a:pt x="1287622" y="317530"/>
                  </a:lnTo>
                  <a:lnTo>
                    <a:pt x="1267920" y="281407"/>
                  </a:lnTo>
                  <a:lnTo>
                    <a:pt x="1241028" y="249165"/>
                  </a:lnTo>
                  <a:lnTo>
                    <a:pt x="1209480" y="221000"/>
                  </a:lnTo>
                  <a:lnTo>
                    <a:pt x="1175314" y="196204"/>
                  </a:lnTo>
                  <a:lnTo>
                    <a:pt x="1146852" y="178922"/>
                  </a:lnTo>
                  <a:lnTo>
                    <a:pt x="1132710" y="170154"/>
                  </a:lnTo>
                  <a:lnTo>
                    <a:pt x="1118912" y="160893"/>
                  </a:lnTo>
                  <a:lnTo>
                    <a:pt x="1103822" y="156776"/>
                  </a:lnTo>
                  <a:lnTo>
                    <a:pt x="1089000" y="151188"/>
                  </a:lnTo>
                  <a:lnTo>
                    <a:pt x="1074641" y="144596"/>
                  </a:lnTo>
                  <a:lnTo>
                    <a:pt x="1060691" y="137352"/>
                  </a:lnTo>
                  <a:lnTo>
                    <a:pt x="1033224" y="116940"/>
                  </a:lnTo>
                  <a:lnTo>
                    <a:pt x="1007223" y="96275"/>
                  </a:lnTo>
                  <a:lnTo>
                    <a:pt x="980439" y="76455"/>
                  </a:lnTo>
                  <a:lnTo>
                    <a:pt x="950618" y="58582"/>
                  </a:lnTo>
                  <a:lnTo>
                    <a:pt x="950618" y="57676"/>
                  </a:lnTo>
                  <a:lnTo>
                    <a:pt x="903031" y="44694"/>
                  </a:lnTo>
                  <a:lnTo>
                    <a:pt x="858156" y="31780"/>
                  </a:lnTo>
                  <a:lnTo>
                    <a:pt x="813787" y="20195"/>
                  </a:lnTo>
                  <a:lnTo>
                    <a:pt x="767715" y="11204"/>
                  </a:lnTo>
                  <a:lnTo>
                    <a:pt x="717734" y="6067"/>
                  </a:lnTo>
                  <a:lnTo>
                    <a:pt x="713215" y="5654"/>
                  </a:lnTo>
                  <a:close/>
                </a:path>
              </a:pathLst>
            </a:custGeom>
            <a:solidFill>
              <a:srgbClr val="000000"/>
            </a:solidFill>
          </p:spPr>
          <p:txBody>
            <a:bodyPr wrap="square" lIns="0" tIns="0" rIns="0" bIns="0" rtlCol="0"/>
            <a:lstStyle/>
            <a:p>
              <a:endParaRPr/>
            </a:p>
          </p:txBody>
        </p:sp>
      </p:grpSp>
      <p:sp>
        <p:nvSpPr>
          <p:cNvPr id="10" name="object 10">
            <a:extLst>
              <a:ext uri="{FF2B5EF4-FFF2-40B4-BE49-F238E27FC236}">
                <a16:creationId xmlns:a16="http://schemas.microsoft.com/office/drawing/2014/main" id="{B509A9C3-3F2E-29B0-20A2-BA903120B0AA}"/>
              </a:ext>
            </a:extLst>
          </p:cNvPr>
          <p:cNvSpPr txBox="1"/>
          <p:nvPr/>
        </p:nvSpPr>
        <p:spPr>
          <a:xfrm>
            <a:off x="9923129" y="1265905"/>
            <a:ext cx="340018" cy="243315"/>
          </a:xfrm>
          <a:prstGeom prst="rect">
            <a:avLst/>
          </a:prstGeom>
        </p:spPr>
        <p:txBody>
          <a:bodyPr vert="horz" wrap="square" lIns="0" tIns="12679" rIns="0" bIns="0" rtlCol="0">
            <a:spAutoFit/>
          </a:bodyPr>
          <a:lstStyle/>
          <a:p>
            <a:pPr marL="11527">
              <a:spcBef>
                <a:spcPts val="100"/>
              </a:spcBef>
            </a:pPr>
            <a:r>
              <a:rPr sz="1498" dirty="0">
                <a:latin typeface="Times New Roman"/>
                <a:cs typeface="Times New Roman"/>
              </a:rPr>
              <a:t>x</a:t>
            </a:r>
            <a:r>
              <a:rPr sz="1498" spc="-154" dirty="0">
                <a:latin typeface="Times New Roman"/>
                <a:cs typeface="Times New Roman"/>
              </a:rPr>
              <a:t> </a:t>
            </a:r>
            <a:r>
              <a:rPr sz="1498" spc="-23" dirty="0">
                <a:latin typeface="Times New Roman"/>
                <a:cs typeface="Times New Roman"/>
              </a:rPr>
              <a:t>(t)</a:t>
            </a:r>
            <a:endParaRPr sz="1498">
              <a:latin typeface="Times New Roman"/>
              <a:cs typeface="Times New Roman"/>
            </a:endParaRPr>
          </a:p>
        </p:txBody>
      </p:sp>
      <p:grpSp>
        <p:nvGrpSpPr>
          <p:cNvPr id="11" name="object 11">
            <a:extLst>
              <a:ext uri="{FF2B5EF4-FFF2-40B4-BE49-F238E27FC236}">
                <a16:creationId xmlns:a16="http://schemas.microsoft.com/office/drawing/2014/main" id="{14678699-EC18-8F41-23A3-D2275CCFF192}"/>
              </a:ext>
            </a:extLst>
          </p:cNvPr>
          <p:cNvGrpSpPr/>
          <p:nvPr/>
        </p:nvGrpSpPr>
        <p:grpSpPr>
          <a:xfrm>
            <a:off x="8531152" y="1491411"/>
            <a:ext cx="3194444" cy="744582"/>
            <a:chOff x="3551208" y="2570479"/>
            <a:chExt cx="3519804" cy="820419"/>
          </a:xfrm>
        </p:grpSpPr>
        <p:sp>
          <p:nvSpPr>
            <p:cNvPr id="12" name="object 12">
              <a:extLst>
                <a:ext uri="{FF2B5EF4-FFF2-40B4-BE49-F238E27FC236}">
                  <a16:creationId xmlns:a16="http://schemas.microsoft.com/office/drawing/2014/main" id="{086887C5-CC64-41C2-F8EE-B54DAAD8AA23}"/>
                </a:ext>
              </a:extLst>
            </p:cNvPr>
            <p:cNvSpPr/>
            <p:nvPr/>
          </p:nvSpPr>
          <p:spPr>
            <a:xfrm>
              <a:off x="3551208" y="2571023"/>
              <a:ext cx="3519804" cy="819785"/>
            </a:xfrm>
            <a:custGeom>
              <a:avLst/>
              <a:gdLst/>
              <a:ahLst/>
              <a:cxnLst/>
              <a:rect l="l" t="t" r="r" b="b"/>
              <a:pathLst>
                <a:path w="3519804" h="819785">
                  <a:moveTo>
                    <a:pt x="3519487" y="0"/>
                  </a:moveTo>
                  <a:lnTo>
                    <a:pt x="0" y="0"/>
                  </a:lnTo>
                  <a:lnTo>
                    <a:pt x="0" y="819760"/>
                  </a:lnTo>
                  <a:lnTo>
                    <a:pt x="3519487" y="819760"/>
                  </a:lnTo>
                  <a:lnTo>
                    <a:pt x="3519487" y="0"/>
                  </a:lnTo>
                  <a:close/>
                </a:path>
              </a:pathLst>
            </a:custGeom>
            <a:solidFill>
              <a:srgbClr val="FFFFFF"/>
            </a:solidFill>
          </p:spPr>
          <p:txBody>
            <a:bodyPr wrap="square" lIns="0" tIns="0" rIns="0" bIns="0" rtlCol="0"/>
            <a:lstStyle/>
            <a:p>
              <a:endParaRPr/>
            </a:p>
          </p:txBody>
        </p:sp>
        <p:pic>
          <p:nvPicPr>
            <p:cNvPr id="13" name="object 13">
              <a:extLst>
                <a:ext uri="{FF2B5EF4-FFF2-40B4-BE49-F238E27FC236}">
                  <a16:creationId xmlns:a16="http://schemas.microsoft.com/office/drawing/2014/main" id="{78F53B87-A3C4-5640-955C-D4ABFA8C46B9}"/>
                </a:ext>
              </a:extLst>
            </p:cNvPr>
            <p:cNvPicPr/>
            <p:nvPr/>
          </p:nvPicPr>
          <p:blipFill>
            <a:blip r:embed="rId6" cstate="print"/>
            <a:stretch>
              <a:fillRect/>
            </a:stretch>
          </p:blipFill>
          <p:spPr>
            <a:xfrm>
              <a:off x="3587557" y="2571023"/>
              <a:ext cx="1228096" cy="724333"/>
            </a:xfrm>
            <a:prstGeom prst="rect">
              <a:avLst/>
            </a:prstGeom>
          </p:spPr>
        </p:pic>
        <p:sp>
          <p:nvSpPr>
            <p:cNvPr id="14" name="object 14">
              <a:extLst>
                <a:ext uri="{FF2B5EF4-FFF2-40B4-BE49-F238E27FC236}">
                  <a16:creationId xmlns:a16="http://schemas.microsoft.com/office/drawing/2014/main" id="{BD95B7EB-5839-2DB1-3A1F-BEB02C940B0C}"/>
                </a:ext>
              </a:extLst>
            </p:cNvPr>
            <p:cNvSpPr/>
            <p:nvPr/>
          </p:nvSpPr>
          <p:spPr>
            <a:xfrm>
              <a:off x="3584816" y="2570479"/>
              <a:ext cx="1235075" cy="728980"/>
            </a:xfrm>
            <a:custGeom>
              <a:avLst/>
              <a:gdLst/>
              <a:ahLst/>
              <a:cxnLst/>
              <a:rect l="l" t="t" r="r" b="b"/>
              <a:pathLst>
                <a:path w="1235075" h="728979">
                  <a:moveTo>
                    <a:pt x="1234465" y="0"/>
                  </a:moveTo>
                  <a:lnTo>
                    <a:pt x="1230350" y="0"/>
                  </a:lnTo>
                  <a:lnTo>
                    <a:pt x="1230350" y="722630"/>
                  </a:lnTo>
                  <a:lnTo>
                    <a:pt x="1229080" y="723912"/>
                  </a:lnTo>
                  <a:lnTo>
                    <a:pt x="1229080" y="722630"/>
                  </a:lnTo>
                  <a:lnTo>
                    <a:pt x="1230350" y="722630"/>
                  </a:lnTo>
                  <a:lnTo>
                    <a:pt x="1230350" y="0"/>
                  </a:lnTo>
                  <a:lnTo>
                    <a:pt x="1228102" y="0"/>
                  </a:lnTo>
                  <a:lnTo>
                    <a:pt x="1228102" y="722160"/>
                  </a:lnTo>
                  <a:lnTo>
                    <a:pt x="1228102" y="724877"/>
                  </a:lnTo>
                  <a:lnTo>
                    <a:pt x="1228102" y="725170"/>
                  </a:lnTo>
                  <a:lnTo>
                    <a:pt x="5067" y="725170"/>
                  </a:lnTo>
                  <a:lnTo>
                    <a:pt x="5067" y="723912"/>
                  </a:lnTo>
                  <a:lnTo>
                    <a:pt x="6375" y="724877"/>
                  </a:lnTo>
                  <a:lnTo>
                    <a:pt x="1228102" y="724877"/>
                  </a:lnTo>
                  <a:lnTo>
                    <a:pt x="1228102" y="722160"/>
                  </a:lnTo>
                  <a:lnTo>
                    <a:pt x="6375" y="722160"/>
                  </a:lnTo>
                  <a:lnTo>
                    <a:pt x="6375" y="0"/>
                  </a:lnTo>
                  <a:lnTo>
                    <a:pt x="0" y="0"/>
                  </a:lnTo>
                  <a:lnTo>
                    <a:pt x="0" y="722630"/>
                  </a:lnTo>
                  <a:lnTo>
                    <a:pt x="0" y="725170"/>
                  </a:lnTo>
                  <a:lnTo>
                    <a:pt x="0" y="728980"/>
                  </a:lnTo>
                  <a:lnTo>
                    <a:pt x="1234465" y="728980"/>
                  </a:lnTo>
                  <a:lnTo>
                    <a:pt x="1234465" y="725170"/>
                  </a:lnTo>
                  <a:lnTo>
                    <a:pt x="1229080" y="725170"/>
                  </a:lnTo>
                  <a:lnTo>
                    <a:pt x="1229080" y="724877"/>
                  </a:lnTo>
                  <a:lnTo>
                    <a:pt x="1234465" y="724877"/>
                  </a:lnTo>
                  <a:lnTo>
                    <a:pt x="1234465" y="722630"/>
                  </a:lnTo>
                  <a:lnTo>
                    <a:pt x="1234465" y="722160"/>
                  </a:lnTo>
                  <a:lnTo>
                    <a:pt x="1234465" y="0"/>
                  </a:lnTo>
                  <a:close/>
                </a:path>
              </a:pathLst>
            </a:custGeom>
            <a:solidFill>
              <a:srgbClr val="000000"/>
            </a:solidFill>
          </p:spPr>
          <p:txBody>
            <a:bodyPr wrap="square" lIns="0" tIns="0" rIns="0" bIns="0" rtlCol="0"/>
            <a:lstStyle/>
            <a:p>
              <a:endParaRPr/>
            </a:p>
          </p:txBody>
        </p:sp>
        <p:pic>
          <p:nvPicPr>
            <p:cNvPr id="15" name="object 15">
              <a:extLst>
                <a:ext uri="{FF2B5EF4-FFF2-40B4-BE49-F238E27FC236}">
                  <a16:creationId xmlns:a16="http://schemas.microsoft.com/office/drawing/2014/main" id="{2DEA92E1-A37E-10D8-8329-ABC0C61484F2}"/>
                </a:ext>
              </a:extLst>
            </p:cNvPr>
            <p:cNvPicPr/>
            <p:nvPr/>
          </p:nvPicPr>
          <p:blipFill>
            <a:blip r:embed="rId7" cstate="print"/>
            <a:stretch>
              <a:fillRect/>
            </a:stretch>
          </p:blipFill>
          <p:spPr>
            <a:xfrm>
              <a:off x="5651240" y="2571023"/>
              <a:ext cx="1375516" cy="769603"/>
            </a:xfrm>
            <a:prstGeom prst="rect">
              <a:avLst/>
            </a:prstGeom>
          </p:spPr>
        </p:pic>
        <p:sp>
          <p:nvSpPr>
            <p:cNvPr id="16" name="object 16">
              <a:extLst>
                <a:ext uri="{FF2B5EF4-FFF2-40B4-BE49-F238E27FC236}">
                  <a16:creationId xmlns:a16="http://schemas.microsoft.com/office/drawing/2014/main" id="{E90E87E1-CE3A-5873-3593-C885E2DD7E20}"/>
                </a:ext>
              </a:extLst>
            </p:cNvPr>
            <p:cNvSpPr/>
            <p:nvPr/>
          </p:nvSpPr>
          <p:spPr>
            <a:xfrm>
              <a:off x="4815649" y="2571025"/>
              <a:ext cx="2212975" cy="773430"/>
            </a:xfrm>
            <a:custGeom>
              <a:avLst/>
              <a:gdLst/>
              <a:ahLst/>
              <a:cxnLst/>
              <a:rect l="l" t="t" r="r" b="b"/>
              <a:pathLst>
                <a:path w="2212975" h="773429">
                  <a:moveTo>
                    <a:pt x="2165096" y="2717"/>
                  </a:moveTo>
                  <a:lnTo>
                    <a:pt x="2164181" y="914"/>
                  </a:lnTo>
                  <a:lnTo>
                    <a:pt x="2163686" y="0"/>
                  </a:lnTo>
                  <a:lnTo>
                    <a:pt x="2157526" y="0"/>
                  </a:lnTo>
                  <a:lnTo>
                    <a:pt x="2159101" y="2717"/>
                  </a:lnTo>
                  <a:lnTo>
                    <a:pt x="2165096" y="2717"/>
                  </a:lnTo>
                  <a:close/>
                </a:path>
                <a:path w="2212975" h="773429">
                  <a:moveTo>
                    <a:pt x="2212873" y="292011"/>
                  </a:moveTo>
                  <a:lnTo>
                    <a:pt x="2210485" y="244259"/>
                  </a:lnTo>
                  <a:lnTo>
                    <a:pt x="2204072" y="194398"/>
                  </a:lnTo>
                  <a:lnTo>
                    <a:pt x="2194026" y="145122"/>
                  </a:lnTo>
                  <a:lnTo>
                    <a:pt x="2180552" y="95072"/>
                  </a:lnTo>
                  <a:lnTo>
                    <a:pt x="2177135" y="80632"/>
                  </a:lnTo>
                  <a:lnTo>
                    <a:pt x="2173935" y="66154"/>
                  </a:lnTo>
                  <a:lnTo>
                    <a:pt x="2170861" y="51650"/>
                  </a:lnTo>
                  <a:lnTo>
                    <a:pt x="2167813" y="37122"/>
                  </a:lnTo>
                  <a:lnTo>
                    <a:pt x="2166912" y="28981"/>
                  </a:lnTo>
                  <a:lnTo>
                    <a:pt x="2165096" y="14490"/>
                  </a:lnTo>
                  <a:lnTo>
                    <a:pt x="2165096" y="3619"/>
                  </a:lnTo>
                  <a:lnTo>
                    <a:pt x="2159635" y="3619"/>
                  </a:lnTo>
                  <a:lnTo>
                    <a:pt x="2158822" y="3619"/>
                  </a:lnTo>
                  <a:lnTo>
                    <a:pt x="2163788" y="45504"/>
                  </a:lnTo>
                  <a:lnTo>
                    <a:pt x="2173617" y="90754"/>
                  </a:lnTo>
                  <a:lnTo>
                    <a:pt x="2184882" y="135902"/>
                  </a:lnTo>
                  <a:lnTo>
                    <a:pt x="2194204" y="178371"/>
                  </a:lnTo>
                  <a:lnTo>
                    <a:pt x="2204237" y="234772"/>
                  </a:lnTo>
                  <a:lnTo>
                    <a:pt x="2208238" y="282727"/>
                  </a:lnTo>
                  <a:lnTo>
                    <a:pt x="2206345" y="330339"/>
                  </a:lnTo>
                  <a:lnTo>
                    <a:pt x="2198865" y="384810"/>
                  </a:lnTo>
                  <a:lnTo>
                    <a:pt x="2198751" y="385711"/>
                  </a:lnTo>
                  <a:lnTo>
                    <a:pt x="2190229" y="438404"/>
                  </a:lnTo>
                  <a:lnTo>
                    <a:pt x="2174075" y="479056"/>
                  </a:lnTo>
                  <a:lnTo>
                    <a:pt x="2151164" y="511086"/>
                  </a:lnTo>
                  <a:lnTo>
                    <a:pt x="2122373" y="537908"/>
                  </a:lnTo>
                  <a:lnTo>
                    <a:pt x="2088591" y="562914"/>
                  </a:lnTo>
                  <a:lnTo>
                    <a:pt x="2050681" y="589508"/>
                  </a:lnTo>
                  <a:lnTo>
                    <a:pt x="2009533" y="621118"/>
                  </a:lnTo>
                  <a:lnTo>
                    <a:pt x="2009533" y="622020"/>
                  </a:lnTo>
                  <a:lnTo>
                    <a:pt x="2000427" y="632891"/>
                  </a:lnTo>
                  <a:lnTo>
                    <a:pt x="1969503" y="661860"/>
                  </a:lnTo>
                  <a:lnTo>
                    <a:pt x="1928456" y="686879"/>
                  </a:lnTo>
                  <a:lnTo>
                    <a:pt x="1889480" y="703173"/>
                  </a:lnTo>
                  <a:lnTo>
                    <a:pt x="1822500" y="721245"/>
                  </a:lnTo>
                  <a:lnTo>
                    <a:pt x="1774164" y="729830"/>
                  </a:lnTo>
                  <a:lnTo>
                    <a:pt x="1676679" y="744905"/>
                  </a:lnTo>
                  <a:lnTo>
                    <a:pt x="1629232" y="754583"/>
                  </a:lnTo>
                  <a:lnTo>
                    <a:pt x="1583791" y="767791"/>
                  </a:lnTo>
                  <a:lnTo>
                    <a:pt x="1584706" y="766889"/>
                  </a:lnTo>
                  <a:lnTo>
                    <a:pt x="1533677" y="765911"/>
                  </a:lnTo>
                  <a:lnTo>
                    <a:pt x="1484020" y="761949"/>
                  </a:lnTo>
                  <a:lnTo>
                    <a:pt x="1435392" y="755662"/>
                  </a:lnTo>
                  <a:lnTo>
                    <a:pt x="1387475" y="747725"/>
                  </a:lnTo>
                  <a:lnTo>
                    <a:pt x="1244625" y="720648"/>
                  </a:lnTo>
                  <a:lnTo>
                    <a:pt x="1196200" y="712749"/>
                  </a:lnTo>
                  <a:lnTo>
                    <a:pt x="1146835" y="706513"/>
                  </a:lnTo>
                  <a:lnTo>
                    <a:pt x="1097254" y="702691"/>
                  </a:lnTo>
                  <a:lnTo>
                    <a:pt x="1051064" y="678091"/>
                  </a:lnTo>
                  <a:lnTo>
                    <a:pt x="1011682" y="646391"/>
                  </a:lnTo>
                  <a:lnTo>
                    <a:pt x="977861" y="608939"/>
                  </a:lnTo>
                  <a:lnTo>
                    <a:pt x="948499" y="567118"/>
                  </a:lnTo>
                  <a:lnTo>
                    <a:pt x="922451" y="522389"/>
                  </a:lnTo>
                  <a:lnTo>
                    <a:pt x="898652" y="476135"/>
                  </a:lnTo>
                  <a:lnTo>
                    <a:pt x="875995" y="429856"/>
                  </a:lnTo>
                  <a:lnTo>
                    <a:pt x="853300" y="384810"/>
                  </a:lnTo>
                  <a:lnTo>
                    <a:pt x="854214" y="384810"/>
                  </a:lnTo>
                  <a:lnTo>
                    <a:pt x="844321" y="331889"/>
                  </a:lnTo>
                  <a:lnTo>
                    <a:pt x="839520" y="283337"/>
                  </a:lnTo>
                  <a:lnTo>
                    <a:pt x="839025" y="244259"/>
                  </a:lnTo>
                  <a:lnTo>
                    <a:pt x="838949" y="237426"/>
                  </a:lnTo>
                  <a:lnTo>
                    <a:pt x="841654" y="194398"/>
                  </a:lnTo>
                  <a:lnTo>
                    <a:pt x="841781" y="192455"/>
                  </a:lnTo>
                  <a:lnTo>
                    <a:pt x="847090" y="147586"/>
                  </a:lnTo>
                  <a:lnTo>
                    <a:pt x="847191" y="146723"/>
                  </a:lnTo>
                  <a:lnTo>
                    <a:pt x="854341" y="98539"/>
                  </a:lnTo>
                  <a:lnTo>
                    <a:pt x="860717" y="57048"/>
                  </a:lnTo>
                  <a:lnTo>
                    <a:pt x="864209" y="57048"/>
                  </a:lnTo>
                  <a:lnTo>
                    <a:pt x="864209" y="42760"/>
                  </a:lnTo>
                  <a:lnTo>
                    <a:pt x="880071" y="4914"/>
                  </a:lnTo>
                  <a:lnTo>
                    <a:pt x="882269" y="0"/>
                  </a:lnTo>
                  <a:lnTo>
                    <a:pt x="876058" y="0"/>
                  </a:lnTo>
                  <a:lnTo>
                    <a:pt x="873696" y="5321"/>
                  </a:lnTo>
                  <a:lnTo>
                    <a:pt x="861199" y="34404"/>
                  </a:lnTo>
                  <a:lnTo>
                    <a:pt x="113715" y="34404"/>
                  </a:lnTo>
                  <a:lnTo>
                    <a:pt x="113715" y="11772"/>
                  </a:lnTo>
                  <a:lnTo>
                    <a:pt x="0" y="45275"/>
                  </a:lnTo>
                  <a:lnTo>
                    <a:pt x="113715" y="79679"/>
                  </a:lnTo>
                  <a:lnTo>
                    <a:pt x="113715" y="57048"/>
                  </a:lnTo>
                  <a:lnTo>
                    <a:pt x="855167" y="57048"/>
                  </a:lnTo>
                  <a:lnTo>
                    <a:pt x="853351" y="70205"/>
                  </a:lnTo>
                  <a:lnTo>
                    <a:pt x="849325" y="95973"/>
                  </a:lnTo>
                  <a:lnTo>
                    <a:pt x="845248" y="121742"/>
                  </a:lnTo>
                  <a:lnTo>
                    <a:pt x="841603" y="146723"/>
                  </a:lnTo>
                  <a:lnTo>
                    <a:pt x="834631" y="196862"/>
                  </a:lnTo>
                  <a:lnTo>
                    <a:pt x="832637" y="243255"/>
                  </a:lnTo>
                  <a:lnTo>
                    <a:pt x="832599" y="244259"/>
                  </a:lnTo>
                  <a:lnTo>
                    <a:pt x="834631" y="290931"/>
                  </a:lnTo>
                  <a:lnTo>
                    <a:pt x="839965" y="337997"/>
                  </a:lnTo>
                  <a:lnTo>
                    <a:pt x="847839" y="386613"/>
                  </a:lnTo>
                  <a:lnTo>
                    <a:pt x="848753" y="386613"/>
                  </a:lnTo>
                  <a:lnTo>
                    <a:pt x="869962" y="429856"/>
                  </a:lnTo>
                  <a:lnTo>
                    <a:pt x="891057" y="473684"/>
                  </a:lnTo>
                  <a:lnTo>
                    <a:pt x="902195" y="495782"/>
                  </a:lnTo>
                  <a:lnTo>
                    <a:pt x="872820" y="487121"/>
                  </a:lnTo>
                  <a:lnTo>
                    <a:pt x="795985" y="464477"/>
                  </a:lnTo>
                  <a:lnTo>
                    <a:pt x="795985" y="487121"/>
                  </a:lnTo>
                  <a:lnTo>
                    <a:pt x="0" y="487121"/>
                  </a:lnTo>
                  <a:lnTo>
                    <a:pt x="0" y="509752"/>
                  </a:lnTo>
                  <a:lnTo>
                    <a:pt x="795985" y="509752"/>
                  </a:lnTo>
                  <a:lnTo>
                    <a:pt x="795985" y="532384"/>
                  </a:lnTo>
                  <a:lnTo>
                    <a:pt x="870800" y="509752"/>
                  </a:lnTo>
                  <a:lnTo>
                    <a:pt x="904163" y="499656"/>
                  </a:lnTo>
                  <a:lnTo>
                    <a:pt x="912901" y="516966"/>
                  </a:lnTo>
                  <a:lnTo>
                    <a:pt x="936752" y="559308"/>
                  </a:lnTo>
                  <a:lnTo>
                    <a:pt x="963333" y="599236"/>
                  </a:lnTo>
                  <a:lnTo>
                    <a:pt x="993711" y="636003"/>
                  </a:lnTo>
                  <a:lnTo>
                    <a:pt x="1028877" y="668655"/>
                  </a:lnTo>
                  <a:lnTo>
                    <a:pt x="1069809" y="696264"/>
                  </a:lnTo>
                  <a:lnTo>
                    <a:pt x="1115263" y="709853"/>
                  </a:lnTo>
                  <a:lnTo>
                    <a:pt x="1114971" y="709853"/>
                  </a:lnTo>
                  <a:lnTo>
                    <a:pt x="1157198" y="713676"/>
                  </a:lnTo>
                  <a:lnTo>
                    <a:pt x="1200023" y="719124"/>
                  </a:lnTo>
                  <a:lnTo>
                    <a:pt x="1262875" y="729208"/>
                  </a:lnTo>
                  <a:lnTo>
                    <a:pt x="1304671" y="737387"/>
                  </a:lnTo>
                  <a:lnTo>
                    <a:pt x="1346390" y="746061"/>
                  </a:lnTo>
                  <a:lnTo>
                    <a:pt x="1388198" y="754214"/>
                  </a:lnTo>
                  <a:lnTo>
                    <a:pt x="1426959" y="760285"/>
                  </a:lnTo>
                  <a:lnTo>
                    <a:pt x="1465694" y="765187"/>
                  </a:lnTo>
                  <a:lnTo>
                    <a:pt x="1504581" y="768896"/>
                  </a:lnTo>
                  <a:lnTo>
                    <a:pt x="1543761" y="771423"/>
                  </a:lnTo>
                  <a:lnTo>
                    <a:pt x="1584706" y="773226"/>
                  </a:lnTo>
                  <a:lnTo>
                    <a:pt x="1585607" y="772325"/>
                  </a:lnTo>
                  <a:lnTo>
                    <a:pt x="1601520" y="767791"/>
                  </a:lnTo>
                  <a:lnTo>
                    <a:pt x="1637461" y="757834"/>
                  </a:lnTo>
                  <a:lnTo>
                    <a:pt x="1665668" y="752398"/>
                  </a:lnTo>
                  <a:lnTo>
                    <a:pt x="1768779" y="736587"/>
                  </a:lnTo>
                  <a:lnTo>
                    <a:pt x="1814423" y="728649"/>
                  </a:lnTo>
                  <a:lnTo>
                    <a:pt x="1859673" y="718210"/>
                  </a:lnTo>
                  <a:lnTo>
                    <a:pt x="1903387" y="703999"/>
                  </a:lnTo>
                  <a:lnTo>
                    <a:pt x="1944458" y="684695"/>
                  </a:lnTo>
                  <a:lnTo>
                    <a:pt x="1981733" y="659015"/>
                  </a:lnTo>
                  <a:lnTo>
                    <a:pt x="2014080" y="625640"/>
                  </a:lnTo>
                  <a:lnTo>
                    <a:pt x="2013165" y="625640"/>
                  </a:lnTo>
                  <a:lnTo>
                    <a:pt x="2047125" y="598906"/>
                  </a:lnTo>
                  <a:lnTo>
                    <a:pt x="2084057" y="573214"/>
                  </a:lnTo>
                  <a:lnTo>
                    <a:pt x="2120595" y="546569"/>
                  </a:lnTo>
                  <a:lnTo>
                    <a:pt x="2153374" y="516966"/>
                  </a:lnTo>
                  <a:lnTo>
                    <a:pt x="2179028" y="482422"/>
                  </a:lnTo>
                  <a:lnTo>
                    <a:pt x="2194204" y="440944"/>
                  </a:lnTo>
                  <a:lnTo>
                    <a:pt x="2204999" y="390525"/>
                  </a:lnTo>
                  <a:lnTo>
                    <a:pt x="2211146" y="340995"/>
                  </a:lnTo>
                  <a:lnTo>
                    <a:pt x="2212873" y="292011"/>
                  </a:lnTo>
                  <a:close/>
                </a:path>
              </a:pathLst>
            </a:custGeom>
            <a:solidFill>
              <a:srgbClr val="000000"/>
            </a:solidFill>
          </p:spPr>
          <p:txBody>
            <a:bodyPr wrap="square" lIns="0" tIns="0" rIns="0" bIns="0" rtlCol="0"/>
            <a:lstStyle/>
            <a:p>
              <a:endParaRPr/>
            </a:p>
          </p:txBody>
        </p:sp>
        <p:sp>
          <p:nvSpPr>
            <p:cNvPr id="17" name="object 17">
              <a:extLst>
                <a:ext uri="{FF2B5EF4-FFF2-40B4-BE49-F238E27FC236}">
                  <a16:creationId xmlns:a16="http://schemas.microsoft.com/office/drawing/2014/main" id="{BB1F00B4-1D04-ED6F-8856-D40699FFA915}"/>
                </a:ext>
              </a:extLst>
            </p:cNvPr>
            <p:cNvSpPr/>
            <p:nvPr/>
          </p:nvSpPr>
          <p:spPr>
            <a:xfrm>
              <a:off x="3860467" y="2842648"/>
              <a:ext cx="364490" cy="362585"/>
            </a:xfrm>
            <a:custGeom>
              <a:avLst/>
              <a:gdLst/>
              <a:ahLst/>
              <a:cxnLst/>
              <a:rect l="l" t="t" r="r" b="b"/>
              <a:pathLst>
                <a:path w="364489" h="362585">
                  <a:moveTo>
                    <a:pt x="181940" y="0"/>
                  </a:moveTo>
                  <a:lnTo>
                    <a:pt x="133717" y="6497"/>
                  </a:lnTo>
                  <a:lnTo>
                    <a:pt x="90296" y="24815"/>
                  </a:lnTo>
                  <a:lnTo>
                    <a:pt x="53444" y="53192"/>
                  </a:lnTo>
                  <a:lnTo>
                    <a:pt x="24932" y="89870"/>
                  </a:lnTo>
                  <a:lnTo>
                    <a:pt x="6527" y="133087"/>
                  </a:lnTo>
                  <a:lnTo>
                    <a:pt x="0" y="181082"/>
                  </a:lnTo>
                  <a:lnTo>
                    <a:pt x="6527" y="229392"/>
                  </a:lnTo>
                  <a:lnTo>
                    <a:pt x="24932" y="272697"/>
                  </a:lnTo>
                  <a:lnTo>
                    <a:pt x="53444" y="309312"/>
                  </a:lnTo>
                  <a:lnTo>
                    <a:pt x="90296" y="337552"/>
                  </a:lnTo>
                  <a:lnTo>
                    <a:pt x="133717" y="355731"/>
                  </a:lnTo>
                  <a:lnTo>
                    <a:pt x="181940" y="362165"/>
                  </a:lnTo>
                  <a:lnTo>
                    <a:pt x="230479" y="355731"/>
                  </a:lnTo>
                  <a:lnTo>
                    <a:pt x="273989" y="337552"/>
                  </a:lnTo>
                  <a:lnTo>
                    <a:pt x="310777" y="309312"/>
                  </a:lnTo>
                  <a:lnTo>
                    <a:pt x="339151" y="272697"/>
                  </a:lnTo>
                  <a:lnTo>
                    <a:pt x="357416" y="229392"/>
                  </a:lnTo>
                  <a:lnTo>
                    <a:pt x="363881" y="181082"/>
                  </a:lnTo>
                  <a:lnTo>
                    <a:pt x="357416" y="133087"/>
                  </a:lnTo>
                  <a:lnTo>
                    <a:pt x="339151" y="89870"/>
                  </a:lnTo>
                  <a:lnTo>
                    <a:pt x="310777" y="53192"/>
                  </a:lnTo>
                  <a:lnTo>
                    <a:pt x="273989" y="24815"/>
                  </a:lnTo>
                  <a:lnTo>
                    <a:pt x="230479" y="6497"/>
                  </a:lnTo>
                  <a:lnTo>
                    <a:pt x="181940" y="0"/>
                  </a:lnTo>
                  <a:close/>
                </a:path>
              </a:pathLst>
            </a:custGeom>
            <a:solidFill>
              <a:srgbClr val="99CCFF"/>
            </a:solidFill>
          </p:spPr>
          <p:txBody>
            <a:bodyPr wrap="square" lIns="0" tIns="0" rIns="0" bIns="0" rtlCol="0"/>
            <a:lstStyle/>
            <a:p>
              <a:endParaRPr/>
            </a:p>
          </p:txBody>
        </p:sp>
        <p:sp>
          <p:nvSpPr>
            <p:cNvPr id="18" name="object 18">
              <a:extLst>
                <a:ext uri="{FF2B5EF4-FFF2-40B4-BE49-F238E27FC236}">
                  <a16:creationId xmlns:a16="http://schemas.microsoft.com/office/drawing/2014/main" id="{B8C84B9D-3C5A-9787-6ECB-56826173AD50}"/>
                </a:ext>
              </a:extLst>
            </p:cNvPr>
            <p:cNvSpPr/>
            <p:nvPr/>
          </p:nvSpPr>
          <p:spPr>
            <a:xfrm>
              <a:off x="3857726" y="2840849"/>
              <a:ext cx="369570" cy="367030"/>
            </a:xfrm>
            <a:custGeom>
              <a:avLst/>
              <a:gdLst/>
              <a:ahLst/>
              <a:cxnLst/>
              <a:rect l="l" t="t" r="r" b="b"/>
              <a:pathLst>
                <a:path w="369570" h="367030">
                  <a:moveTo>
                    <a:pt x="298386" y="77863"/>
                  </a:moveTo>
                  <a:lnTo>
                    <a:pt x="293839" y="73329"/>
                  </a:lnTo>
                  <a:lnTo>
                    <a:pt x="188315" y="175780"/>
                  </a:lnTo>
                  <a:lnTo>
                    <a:pt x="188315" y="65189"/>
                  </a:lnTo>
                  <a:lnTo>
                    <a:pt x="181952" y="65189"/>
                  </a:lnTo>
                  <a:lnTo>
                    <a:pt x="181952" y="182892"/>
                  </a:lnTo>
                  <a:lnTo>
                    <a:pt x="184670" y="182892"/>
                  </a:lnTo>
                  <a:lnTo>
                    <a:pt x="187401" y="185597"/>
                  </a:lnTo>
                  <a:lnTo>
                    <a:pt x="298386" y="77863"/>
                  </a:lnTo>
                  <a:close/>
                </a:path>
                <a:path w="369570" h="367030">
                  <a:moveTo>
                    <a:pt x="369341" y="173837"/>
                  </a:moveTo>
                  <a:lnTo>
                    <a:pt x="363893" y="144068"/>
                  </a:lnTo>
                  <a:lnTo>
                    <a:pt x="363893" y="183794"/>
                  </a:lnTo>
                  <a:lnTo>
                    <a:pt x="358673" y="224447"/>
                  </a:lnTo>
                  <a:lnTo>
                    <a:pt x="329463" y="289979"/>
                  </a:lnTo>
                  <a:lnTo>
                    <a:pt x="281317" y="334352"/>
                  </a:lnTo>
                  <a:lnTo>
                    <a:pt x="221589" y="357416"/>
                  </a:lnTo>
                  <a:lnTo>
                    <a:pt x="189674" y="360895"/>
                  </a:lnTo>
                  <a:lnTo>
                    <a:pt x="157619" y="358978"/>
                  </a:lnTo>
                  <a:lnTo>
                    <a:pt x="96748" y="338899"/>
                  </a:lnTo>
                  <a:lnTo>
                    <a:pt x="46329" y="296989"/>
                  </a:lnTo>
                  <a:lnTo>
                    <a:pt x="24206" y="259842"/>
                  </a:lnTo>
                  <a:lnTo>
                    <a:pt x="6375" y="192849"/>
                  </a:lnTo>
                  <a:lnTo>
                    <a:pt x="6375" y="182892"/>
                  </a:lnTo>
                  <a:lnTo>
                    <a:pt x="11747" y="142138"/>
                  </a:lnTo>
                  <a:lnTo>
                    <a:pt x="24117" y="105244"/>
                  </a:lnTo>
                  <a:lnTo>
                    <a:pt x="65062" y="49847"/>
                  </a:lnTo>
                  <a:lnTo>
                    <a:pt x="121462" y="16675"/>
                  </a:lnTo>
                  <a:lnTo>
                    <a:pt x="185559" y="5727"/>
                  </a:lnTo>
                  <a:lnTo>
                    <a:pt x="218071" y="8572"/>
                  </a:lnTo>
                  <a:lnTo>
                    <a:pt x="279184" y="30924"/>
                  </a:lnTo>
                  <a:lnTo>
                    <a:pt x="328612" y="75450"/>
                  </a:lnTo>
                  <a:lnTo>
                    <a:pt x="358609" y="142138"/>
                  </a:lnTo>
                  <a:lnTo>
                    <a:pt x="363766" y="182892"/>
                  </a:lnTo>
                  <a:lnTo>
                    <a:pt x="363893" y="183794"/>
                  </a:lnTo>
                  <a:lnTo>
                    <a:pt x="363893" y="144068"/>
                  </a:lnTo>
                  <a:lnTo>
                    <a:pt x="361696" y="132054"/>
                  </a:lnTo>
                  <a:lnTo>
                    <a:pt x="347586" y="96075"/>
                  </a:lnTo>
                  <a:lnTo>
                    <a:pt x="303796" y="41325"/>
                  </a:lnTo>
                  <a:lnTo>
                    <a:pt x="245491" y="9372"/>
                  </a:lnTo>
                  <a:lnTo>
                    <a:pt x="229806" y="5727"/>
                  </a:lnTo>
                  <a:lnTo>
                    <a:pt x="213258" y="1879"/>
                  </a:lnTo>
                  <a:lnTo>
                    <a:pt x="147320" y="3708"/>
                  </a:lnTo>
                  <a:lnTo>
                    <a:pt x="85699" y="27774"/>
                  </a:lnTo>
                  <a:lnTo>
                    <a:pt x="35941" y="73863"/>
                  </a:lnTo>
                  <a:lnTo>
                    <a:pt x="5562" y="141744"/>
                  </a:lnTo>
                  <a:lnTo>
                    <a:pt x="127" y="182892"/>
                  </a:lnTo>
                  <a:lnTo>
                    <a:pt x="0" y="183794"/>
                  </a:lnTo>
                  <a:lnTo>
                    <a:pt x="8115" y="233095"/>
                  </a:lnTo>
                  <a:lnTo>
                    <a:pt x="39497" y="297395"/>
                  </a:lnTo>
                  <a:lnTo>
                    <a:pt x="88099" y="340575"/>
                  </a:lnTo>
                  <a:lnTo>
                    <a:pt x="147269" y="362927"/>
                  </a:lnTo>
                  <a:lnTo>
                    <a:pt x="178739" y="366407"/>
                  </a:lnTo>
                  <a:lnTo>
                    <a:pt x="210362" y="364794"/>
                  </a:lnTo>
                  <a:lnTo>
                    <a:pt x="228485" y="360895"/>
                  </a:lnTo>
                  <a:lnTo>
                    <a:pt x="241300" y="358140"/>
                  </a:lnTo>
                  <a:lnTo>
                    <a:pt x="297853" y="329869"/>
                  </a:lnTo>
                  <a:lnTo>
                    <a:pt x="341744" y="281927"/>
                  </a:lnTo>
                  <a:lnTo>
                    <a:pt x="366344" y="214630"/>
                  </a:lnTo>
                  <a:lnTo>
                    <a:pt x="369341" y="173837"/>
                  </a:lnTo>
                  <a:close/>
                </a:path>
              </a:pathLst>
            </a:custGeom>
            <a:solidFill>
              <a:srgbClr val="000000"/>
            </a:solidFill>
          </p:spPr>
          <p:txBody>
            <a:bodyPr wrap="square" lIns="0" tIns="0" rIns="0" bIns="0" rtlCol="0"/>
            <a:lstStyle/>
            <a:p>
              <a:endParaRPr/>
            </a:p>
          </p:txBody>
        </p:sp>
      </p:grpSp>
      <p:sp>
        <p:nvSpPr>
          <p:cNvPr id="19" name="object 19">
            <a:extLst>
              <a:ext uri="{FF2B5EF4-FFF2-40B4-BE49-F238E27FC236}">
                <a16:creationId xmlns:a16="http://schemas.microsoft.com/office/drawing/2014/main" id="{82DF12CD-373C-9136-4000-449BF636B4DE}"/>
              </a:ext>
            </a:extLst>
          </p:cNvPr>
          <p:cNvSpPr txBox="1"/>
          <p:nvPr/>
        </p:nvSpPr>
        <p:spPr>
          <a:xfrm>
            <a:off x="8643431" y="1320628"/>
            <a:ext cx="2963348" cy="1135788"/>
          </a:xfrm>
          <a:prstGeom prst="rect">
            <a:avLst/>
          </a:prstGeom>
        </p:spPr>
        <p:txBody>
          <a:bodyPr vert="horz" wrap="square" lIns="0" tIns="110074" rIns="0" bIns="0" rtlCol="0">
            <a:spAutoFit/>
          </a:bodyPr>
          <a:lstStyle/>
          <a:p>
            <a:pPr marL="11527">
              <a:spcBef>
                <a:spcPts val="867"/>
              </a:spcBef>
              <a:tabLst>
                <a:tab pos="1869025" algn="l"/>
              </a:tabLst>
            </a:pPr>
            <a:r>
              <a:rPr sz="1498" dirty="0">
                <a:solidFill>
                  <a:srgbClr val="FFFF65"/>
                </a:solidFill>
                <a:latin typeface="Times New Roman"/>
                <a:cs typeface="Times New Roman"/>
              </a:rPr>
              <a:t>RT</a:t>
            </a:r>
            <a:r>
              <a:rPr sz="1498" spc="-64" dirty="0">
                <a:solidFill>
                  <a:srgbClr val="FFFF65"/>
                </a:solidFill>
                <a:latin typeface="Times New Roman"/>
                <a:cs typeface="Times New Roman"/>
              </a:rPr>
              <a:t> </a:t>
            </a:r>
            <a:r>
              <a:rPr sz="1498" spc="-9" dirty="0">
                <a:solidFill>
                  <a:srgbClr val="FFFF65"/>
                </a:solidFill>
                <a:latin typeface="Times New Roman"/>
                <a:cs typeface="Times New Roman"/>
              </a:rPr>
              <a:t>system</a:t>
            </a:r>
            <a:r>
              <a:rPr sz="1498" dirty="0">
                <a:solidFill>
                  <a:srgbClr val="FFFF65"/>
                </a:solidFill>
                <a:latin typeface="Times New Roman"/>
                <a:cs typeface="Times New Roman"/>
              </a:rPr>
              <a:t>	</a:t>
            </a:r>
            <a:r>
              <a:rPr sz="1498" spc="-9" dirty="0">
                <a:latin typeface="Arial MT"/>
                <a:cs typeface="Arial MT"/>
              </a:rPr>
              <a:t>Environment</a:t>
            </a:r>
            <a:endParaRPr sz="1498">
              <a:latin typeface="Arial MT"/>
              <a:cs typeface="Arial MT"/>
            </a:endParaRPr>
          </a:p>
          <a:p>
            <a:pPr marL="671996">
              <a:spcBef>
                <a:spcPts val="776"/>
              </a:spcBef>
            </a:pPr>
            <a:r>
              <a:rPr sz="1498" spc="-45" dirty="0">
                <a:solidFill>
                  <a:srgbClr val="FFFF65"/>
                </a:solidFill>
                <a:latin typeface="Times New Roman"/>
                <a:cs typeface="Times New Roman"/>
              </a:rPr>
              <a:t>t</a:t>
            </a:r>
            <a:endParaRPr sz="1498">
              <a:latin typeface="Times New Roman"/>
              <a:cs typeface="Times New Roman"/>
            </a:endParaRPr>
          </a:p>
        </p:txBody>
      </p:sp>
      <p:sp>
        <p:nvSpPr>
          <p:cNvPr id="20" name="object 20">
            <a:extLst>
              <a:ext uri="{FF2B5EF4-FFF2-40B4-BE49-F238E27FC236}">
                <a16:creationId xmlns:a16="http://schemas.microsoft.com/office/drawing/2014/main" id="{EC5BD50E-3E1A-9E7E-A45F-80DF8BC11550}"/>
              </a:ext>
            </a:extLst>
          </p:cNvPr>
          <p:cNvSpPr txBox="1"/>
          <p:nvPr/>
        </p:nvSpPr>
        <p:spPr>
          <a:xfrm>
            <a:off x="9640242" y="1951219"/>
            <a:ext cx="1287752" cy="320579"/>
          </a:xfrm>
          <a:prstGeom prst="rect">
            <a:avLst/>
          </a:prstGeom>
        </p:spPr>
        <p:txBody>
          <a:bodyPr vert="horz" wrap="square" lIns="0" tIns="12679" rIns="0" bIns="0" rtlCol="0">
            <a:spAutoFit/>
          </a:bodyPr>
          <a:lstStyle/>
          <a:p>
            <a:pPr marR="367120" algn="ctr">
              <a:spcBef>
                <a:spcPts val="100"/>
              </a:spcBef>
            </a:pPr>
            <a:r>
              <a:rPr lang="en-GB" sz="2000" dirty="0">
                <a:latin typeface="Times New Roman"/>
                <a:cs typeface="Times New Roman"/>
              </a:rPr>
              <a:t>y</a:t>
            </a:r>
            <a:r>
              <a:rPr lang="en-GB" sz="2000" spc="-154" dirty="0">
                <a:latin typeface="Times New Roman"/>
                <a:cs typeface="Times New Roman"/>
              </a:rPr>
              <a:t> </a:t>
            </a:r>
            <a:r>
              <a:rPr lang="en-GB" sz="2000" spc="-9" dirty="0">
                <a:latin typeface="Times New Roman"/>
                <a:cs typeface="Times New Roman"/>
              </a:rPr>
              <a:t>(t+</a:t>
            </a:r>
            <a:r>
              <a:rPr lang="en-GB" sz="2000" spc="-9" dirty="0">
                <a:latin typeface="Symbol"/>
                <a:cs typeface="Symbol"/>
              </a:rPr>
              <a:t></a:t>
            </a:r>
            <a:r>
              <a:rPr lang="en-GB" sz="2000" spc="-9" dirty="0">
                <a:latin typeface="Times New Roman"/>
                <a:cs typeface="Times New Roman"/>
              </a:rPr>
              <a:t>)</a:t>
            </a:r>
            <a:endParaRPr lang="en-GB" sz="2400" b="0" dirty="0">
              <a:latin typeface="Gill Sans Light"/>
              <a:cs typeface="Microsoft Sans Serif"/>
            </a:endParaRPr>
          </a:p>
        </p:txBody>
      </p:sp>
      <p:pic>
        <p:nvPicPr>
          <p:cNvPr id="22" name="Picture 21">
            <a:extLst>
              <a:ext uri="{FF2B5EF4-FFF2-40B4-BE49-F238E27FC236}">
                <a16:creationId xmlns:a16="http://schemas.microsoft.com/office/drawing/2014/main" id="{50CE15A0-7ABF-3E6A-4118-0D05B6BDEA98}"/>
              </a:ext>
            </a:extLst>
          </p:cNvPr>
          <p:cNvPicPr>
            <a:picLocks noChangeAspect="1"/>
          </p:cNvPicPr>
          <p:nvPr/>
        </p:nvPicPr>
        <p:blipFill>
          <a:blip r:embed="rId8"/>
          <a:stretch>
            <a:fillRect/>
          </a:stretch>
        </p:blipFill>
        <p:spPr>
          <a:xfrm>
            <a:off x="8043040" y="4544220"/>
            <a:ext cx="4067361" cy="1848374"/>
          </a:xfrm>
          <a:prstGeom prst="rect">
            <a:avLst/>
          </a:prstGeom>
        </p:spPr>
      </p:pic>
    </p:spTree>
    <p:extLst>
      <p:ext uri="{BB962C8B-B14F-4D97-AF65-F5344CB8AC3E}">
        <p14:creationId xmlns:p14="http://schemas.microsoft.com/office/powerpoint/2010/main" val="425031963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911B-C803-1AC4-E74A-6E96D52E0978}"/>
              </a:ext>
            </a:extLst>
          </p:cNvPr>
          <p:cNvSpPr>
            <a:spLocks noGrp="1"/>
          </p:cNvSpPr>
          <p:nvPr>
            <p:ph type="title"/>
          </p:nvPr>
        </p:nvSpPr>
        <p:spPr/>
        <p:txBody>
          <a:bodyPr/>
          <a:lstStyle/>
          <a:p>
            <a:r>
              <a:rPr lang="en-GB" dirty="0"/>
              <a:t>RTOS Requirements </a:t>
            </a:r>
            <a:endParaRPr lang="en-SE" dirty="0"/>
          </a:p>
        </p:txBody>
      </p:sp>
      <p:sp>
        <p:nvSpPr>
          <p:cNvPr id="3" name="Content Placeholder 2">
            <a:extLst>
              <a:ext uri="{FF2B5EF4-FFF2-40B4-BE49-F238E27FC236}">
                <a16:creationId xmlns:a16="http://schemas.microsoft.com/office/drawing/2014/main" id="{E3EDB587-0E79-E96B-EFB8-AF2B97347ABF}"/>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lnSpcReduction="10000"/>
          </a:bodyPr>
          <a:lstStyle/>
          <a:p>
            <a:pPr eaLnBrk="1" hangingPunct="1"/>
            <a:r>
              <a:rPr lang="en-GB" dirty="0">
                <a:ea typeface="宋体" pitchFamily="2" charset="-122"/>
              </a:rPr>
              <a:t>Timeliness: results must be correct not only in their value but also in the time domain</a:t>
            </a:r>
          </a:p>
          <a:p>
            <a:pPr lvl="1"/>
            <a:r>
              <a:rPr lang="en-GB" dirty="0">
                <a:ea typeface="宋体" pitchFamily="2" charset="-122"/>
              </a:rPr>
              <a:t>	provide kernel mechanism for time management and for handling tasks with explicit timing constraints and different criticality</a:t>
            </a:r>
          </a:p>
          <a:p>
            <a:pPr eaLnBrk="1" hangingPunct="1"/>
            <a:r>
              <a:rPr lang="en-GB" dirty="0">
                <a:ea typeface="宋体" pitchFamily="2" charset="-122"/>
              </a:rPr>
              <a:t>Predictability: system must be </a:t>
            </a:r>
            <a:r>
              <a:rPr lang="en-GB" dirty="0" err="1">
                <a:ea typeface="宋体" pitchFamily="2" charset="-122"/>
              </a:rPr>
              <a:t>analyzable</a:t>
            </a:r>
            <a:r>
              <a:rPr lang="en-GB" dirty="0">
                <a:ea typeface="宋体" pitchFamily="2" charset="-122"/>
              </a:rPr>
              <a:t> to predict the consequences of any scheduling decision</a:t>
            </a:r>
          </a:p>
          <a:p>
            <a:pPr lvl="1"/>
            <a:r>
              <a:rPr lang="en-GB" dirty="0">
                <a:ea typeface="宋体" pitchFamily="2" charset="-122"/>
              </a:rPr>
              <a:t>	if some task cannot be guaranteed within time constraints, system must notify this in advance, to handle the exception (plan alternative actions)</a:t>
            </a:r>
          </a:p>
          <a:p>
            <a:pPr eaLnBrk="1" hangingPunct="1"/>
            <a:r>
              <a:rPr lang="en-GB" dirty="0">
                <a:ea typeface="宋体" pitchFamily="2" charset="-122"/>
              </a:rPr>
              <a:t>Efficiency: operating system should optimize the use of available resources (computation time, memory, energy)</a:t>
            </a:r>
          </a:p>
          <a:p>
            <a:pPr eaLnBrk="1" hangingPunct="1"/>
            <a:r>
              <a:rPr lang="en-GB" dirty="0">
                <a:ea typeface="宋体" pitchFamily="2" charset="-122"/>
              </a:rPr>
              <a:t>Robustness: must be resilient to peak-load conditions</a:t>
            </a:r>
          </a:p>
          <a:p>
            <a:pPr eaLnBrk="1" hangingPunct="1"/>
            <a:r>
              <a:rPr lang="en-GB" dirty="0">
                <a:ea typeface="宋体" pitchFamily="2" charset="-122"/>
              </a:rPr>
              <a:t>Fault tolerance: single software/hardware failures should not cause the system to crash</a:t>
            </a:r>
          </a:p>
          <a:p>
            <a:pPr eaLnBrk="1" hangingPunct="1"/>
            <a:r>
              <a:rPr lang="en-GB" dirty="0">
                <a:ea typeface="宋体" pitchFamily="2" charset="-122"/>
              </a:rPr>
              <a:t>Maintainability: modular architecture to ensure that modifications are easy to perform</a:t>
            </a:r>
            <a:endParaRPr lang="en-SE" dirty="0">
              <a:ea typeface="宋体" pitchFamily="2" charset="-122"/>
            </a:endParaRPr>
          </a:p>
        </p:txBody>
      </p:sp>
    </p:spTree>
    <p:extLst>
      <p:ext uri="{BB962C8B-B14F-4D97-AF65-F5344CB8AC3E}">
        <p14:creationId xmlns:p14="http://schemas.microsoft.com/office/powerpoint/2010/main" val="29622287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7A8BB-D089-ABC6-2264-8164F90357F9}"/>
              </a:ext>
            </a:extLst>
          </p:cNvPr>
          <p:cNvSpPr>
            <a:spLocks noGrp="1"/>
          </p:cNvSpPr>
          <p:nvPr>
            <p:ph type="title"/>
          </p:nvPr>
        </p:nvSpPr>
        <p:spPr/>
        <p:txBody>
          <a:bodyPr/>
          <a:lstStyle/>
          <a:p>
            <a:r>
              <a:rPr lang="en-GB" dirty="0"/>
              <a:t>Sources of Nondeterminism</a:t>
            </a:r>
            <a:endParaRPr lang="en-SE" dirty="0"/>
          </a:p>
        </p:txBody>
      </p:sp>
      <p:sp>
        <p:nvSpPr>
          <p:cNvPr id="3" name="Content Placeholder 2">
            <a:extLst>
              <a:ext uri="{FF2B5EF4-FFF2-40B4-BE49-F238E27FC236}">
                <a16:creationId xmlns:a16="http://schemas.microsoft.com/office/drawing/2014/main" id="{FD7ED232-FC8E-5B0F-B707-557A0FBA2E29}"/>
              </a:ext>
            </a:extLst>
          </p:cNvPr>
          <p:cNvSpPr>
            <a:spLocks noGrp="1"/>
          </p:cNvSpPr>
          <p:nvPr>
            <p:ph idx="1"/>
          </p:nvPr>
        </p:nvSpPr>
        <p:spPr>
          <a:noFill/>
          <a:ln>
            <a:noFill/>
          </a:ln>
          <a:effectLst/>
        </p:spPr>
        <p:txBody>
          <a:bodyPr vert="horz" wrap="square" lIns="90478" tIns="44445" rIns="90478" bIns="44445" numCol="1" anchor="t" anchorCtr="0" compatLnSpc="1">
            <a:prstTxWarp prst="textNoShape">
              <a:avLst/>
            </a:prstTxWarp>
            <a:normAutofit/>
          </a:bodyPr>
          <a:lstStyle/>
          <a:p>
            <a:pPr eaLnBrk="1" hangingPunct="1"/>
            <a:r>
              <a:rPr lang="en-GB" dirty="0">
                <a:ea typeface="宋体" pitchFamily="2" charset="-122"/>
              </a:rPr>
              <a:t>Architecture</a:t>
            </a:r>
          </a:p>
          <a:p>
            <a:pPr lvl="1"/>
            <a:r>
              <a:rPr lang="en-GB" dirty="0">
                <a:ea typeface="宋体" pitchFamily="2" charset="-122"/>
              </a:rPr>
              <a:t>cache, pipelining, interrupts, DMA</a:t>
            </a:r>
          </a:p>
          <a:p>
            <a:pPr eaLnBrk="1" hangingPunct="1"/>
            <a:r>
              <a:rPr lang="en-GB" dirty="0">
                <a:ea typeface="宋体" pitchFamily="2" charset="-122"/>
              </a:rPr>
              <a:t>Operating System (our focus in this lecture)</a:t>
            </a:r>
          </a:p>
          <a:p>
            <a:pPr lvl="1"/>
            <a:r>
              <a:rPr lang="en-GB" dirty="0">
                <a:ea typeface="宋体" pitchFamily="2" charset="-122"/>
              </a:rPr>
              <a:t>scheduling, synchronization, communication</a:t>
            </a:r>
          </a:p>
          <a:p>
            <a:pPr eaLnBrk="1" hangingPunct="1"/>
            <a:r>
              <a:rPr lang="en-GB" dirty="0">
                <a:ea typeface="宋体" pitchFamily="2" charset="-122"/>
              </a:rPr>
              <a:t>Language</a:t>
            </a:r>
          </a:p>
          <a:p>
            <a:pPr lvl="1"/>
            <a:r>
              <a:rPr lang="en-GB" dirty="0">
                <a:ea typeface="宋体" pitchFamily="2" charset="-122"/>
              </a:rPr>
              <a:t>lack of explicit support for time</a:t>
            </a:r>
          </a:p>
          <a:p>
            <a:pPr eaLnBrk="1" hangingPunct="1"/>
            <a:r>
              <a:rPr lang="en-GB" dirty="0">
                <a:ea typeface="宋体" pitchFamily="2" charset="-122"/>
              </a:rPr>
              <a:t>Design Methodologies</a:t>
            </a:r>
          </a:p>
          <a:p>
            <a:pPr lvl="1"/>
            <a:r>
              <a:rPr lang="en-GB" dirty="0">
                <a:ea typeface="宋体" pitchFamily="2" charset="-122"/>
              </a:rPr>
              <a:t>lack of analysis and verification techniques</a:t>
            </a:r>
          </a:p>
          <a:p>
            <a:pPr eaLnBrk="1" hangingPunct="1"/>
            <a:endParaRPr lang="en-SE" dirty="0">
              <a:ea typeface="宋体" pitchFamily="2" charset="-122"/>
            </a:endParaRPr>
          </a:p>
        </p:txBody>
      </p:sp>
    </p:spTree>
    <p:extLst>
      <p:ext uri="{BB962C8B-B14F-4D97-AF65-F5344CB8AC3E}">
        <p14:creationId xmlns:p14="http://schemas.microsoft.com/office/powerpoint/2010/main" val="2218559583"/>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100349</TotalTime>
  <Pages>60</Pages>
  <Words>8112</Words>
  <Application>Microsoft Office PowerPoint</Application>
  <PresentationFormat>Widescreen</PresentationFormat>
  <Paragraphs>1397</Paragraphs>
  <Slides>64</Slides>
  <Notes>48</Notes>
  <HiddenSlides>0</HiddenSlides>
  <MMClips>0</MMClips>
  <ScaleCrop>false</ScaleCrop>
  <HeadingPairs>
    <vt:vector size="8" baseType="variant">
      <vt:variant>
        <vt:lpstr>Fonts Used</vt:lpstr>
      </vt:variant>
      <vt:variant>
        <vt:i4>18</vt:i4>
      </vt:variant>
      <vt:variant>
        <vt:lpstr>Theme</vt:lpstr>
      </vt:variant>
      <vt:variant>
        <vt:i4>1</vt:i4>
      </vt:variant>
      <vt:variant>
        <vt:lpstr>Embedded OLE Servers</vt:lpstr>
      </vt:variant>
      <vt:variant>
        <vt:i4>1</vt:i4>
      </vt:variant>
      <vt:variant>
        <vt:lpstr>Slide Titles</vt:lpstr>
      </vt:variant>
      <vt:variant>
        <vt:i4>64</vt:i4>
      </vt:variant>
    </vt:vector>
  </HeadingPairs>
  <TitlesOfParts>
    <vt:vector size="84" baseType="lpstr">
      <vt:lpstr>Arial MT</vt:lpstr>
      <vt:lpstr>Gill Sans</vt:lpstr>
      <vt:lpstr>Gill Sans Light</vt:lpstr>
      <vt:lpstr>inherit</vt:lpstr>
      <vt:lpstr>宋体</vt:lpstr>
      <vt:lpstr>Aptos Light</vt:lpstr>
      <vt:lpstr>Arial</vt:lpstr>
      <vt:lpstr>Calibri</vt:lpstr>
      <vt:lpstr>Cambria Math</vt:lpstr>
      <vt:lpstr>Century Gothic</vt:lpstr>
      <vt:lpstr>Comic Sans MS</vt:lpstr>
      <vt:lpstr>Lucida Sans Unicode</vt:lpstr>
      <vt:lpstr>Microsoft Sans Serif</vt:lpstr>
      <vt:lpstr>Symbol</vt:lpstr>
      <vt:lpstr>Tahoma</vt:lpstr>
      <vt:lpstr>Times New Roman</vt:lpstr>
      <vt:lpstr>Webdings</vt:lpstr>
      <vt:lpstr>Wingdings</vt:lpstr>
      <vt:lpstr>Office</vt:lpstr>
      <vt:lpstr>Equation</vt:lpstr>
      <vt:lpstr>CSC 112: Computer Operating Systems Lecture 6   Real-Time Scheduling I</vt:lpstr>
      <vt:lpstr>Outline</vt:lpstr>
      <vt:lpstr>PowerPoint Presentation</vt:lpstr>
      <vt:lpstr>Embedded Control Systems</vt:lpstr>
      <vt:lpstr>Requirements</vt:lpstr>
      <vt:lpstr>A Robot Control Example</vt:lpstr>
      <vt:lpstr>Real-Time Systems</vt:lpstr>
      <vt:lpstr>RTOS Requirements </vt:lpstr>
      <vt:lpstr>Sources of Nondeterminism</vt:lpstr>
      <vt:lpstr>Task</vt:lpstr>
      <vt:lpstr>Schedule</vt:lpstr>
      <vt:lpstr>Preemptive vs. Nonpreemptive Scheduling</vt:lpstr>
      <vt:lpstr>Definitions</vt:lpstr>
      <vt:lpstr>Real-Time Task</vt:lpstr>
      <vt:lpstr>Tasks and Jobs</vt:lpstr>
      <vt:lpstr>Estimating WCET is Not Easy</vt:lpstr>
      <vt:lpstr>Predictability/Safety vs. Efficiency</vt:lpstr>
      <vt:lpstr>Jitter</vt:lpstr>
      <vt:lpstr>Periodic Task</vt:lpstr>
      <vt:lpstr>Aperiodic &amp; Sporadic Task</vt:lpstr>
      <vt:lpstr>Types of Constraints</vt:lpstr>
      <vt:lpstr>Precedence Constraints</vt:lpstr>
      <vt:lpstr>Resource Constraints</vt:lpstr>
      <vt:lpstr>Scheduling Metrics</vt:lpstr>
      <vt:lpstr>Example: Lateness</vt:lpstr>
      <vt:lpstr>Scheduling Algorithms</vt:lpstr>
      <vt:lpstr>Static Cyclic Scheduling</vt:lpstr>
      <vt:lpstr>PowerPoint Presentation</vt:lpstr>
      <vt:lpstr>Fixed Priority Scheduling</vt:lpstr>
      <vt:lpstr>Rate Monotonic &amp; Deadline Monotonic Scheduling</vt:lpstr>
      <vt:lpstr>Two Schedulability Analysis Approaches</vt:lpstr>
      <vt:lpstr>Utilization Bound Test</vt:lpstr>
      <vt:lpstr>Utilization Bound Test Examples</vt:lpstr>
      <vt:lpstr>Response Time Analysis (RTA)</vt:lpstr>
      <vt:lpstr>Response Time Analysis (RTA)</vt:lpstr>
      <vt:lpstr>An Example Taskset</vt:lpstr>
      <vt:lpstr>Task T1</vt:lpstr>
      <vt:lpstr>Task T2</vt:lpstr>
      <vt:lpstr>Task T3</vt:lpstr>
      <vt:lpstr>RTA  for T3: Initial Condition</vt:lpstr>
      <vt:lpstr>RTA  for Task 3: Iteration 1</vt:lpstr>
      <vt:lpstr>RTA  for Task 3: Iteration 2</vt:lpstr>
      <vt:lpstr>RTA  for Task 3: Iteration 3</vt:lpstr>
      <vt:lpstr>RTA  for Task 3: Iteration 4</vt:lpstr>
      <vt:lpstr>When T3 is Unschedulable</vt:lpstr>
      <vt:lpstr>DM for Constrained Deadline Tasksets (D ≤ T)</vt:lpstr>
      <vt:lpstr>RM vs. DM Example</vt:lpstr>
      <vt:lpstr>PowerPoint Presentation</vt:lpstr>
      <vt:lpstr>Earliest Deadline First (EDF)</vt:lpstr>
      <vt:lpstr>EDF Scheduling Example </vt:lpstr>
      <vt:lpstr>Schedulable Utilization Bound: EDF vs. RM</vt:lpstr>
      <vt:lpstr>RM vs. EDF Example</vt:lpstr>
      <vt:lpstr>RM vs. EDF: Robustness under Overload</vt:lpstr>
      <vt:lpstr>EDF Period Rescaling</vt:lpstr>
      <vt:lpstr>EDF for Constrained Deadline Tasksets (D ≤ T)</vt:lpstr>
      <vt:lpstr>Summary of Schedulability Analysis Algorithms</vt:lpstr>
      <vt:lpstr>PowerPoint Presentation</vt:lpstr>
      <vt:lpstr>Least Laxity First (LLF) Scheduling</vt:lpstr>
      <vt:lpstr>RM, EDF, LLF Example</vt:lpstr>
      <vt:lpstr>PowerPoint Presentation</vt:lpstr>
      <vt:lpstr>Preemptive vs. Non-Preemptive Scheduling</vt:lpstr>
      <vt:lpstr>Sometimes NP Scheduling Improves Schedulability</vt:lpstr>
      <vt:lpstr>Disadvantage of NP Scheduling: Reduced Schedulability </vt:lpstr>
      <vt:lpstr>Disadvantage of NP Scheduling: Scheduling Anomalies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1147</cp:revision>
  <cp:lastPrinted>2022-03-15T20:14:46Z</cp:lastPrinted>
  <dcterms:created xsi:type="dcterms:W3CDTF">1995-08-12T11:37:26Z</dcterms:created>
  <dcterms:modified xsi:type="dcterms:W3CDTF">2025-04-13T14:10:25Z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