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893" r:id="rId35"/>
    <p:sldId id="1914" r:id="rId36"/>
    <p:sldId id="1925" r:id="rId37"/>
    <p:sldId id="1915" r:id="rId38"/>
    <p:sldId id="1929" r:id="rId39"/>
    <p:sldId id="1918" r:id="rId40"/>
    <p:sldId id="1928" r:id="rId41"/>
    <p:sldId id="1927" r:id="rId42"/>
    <p:sldId id="1921" r:id="rId43"/>
    <p:sldId id="1916" r:id="rId44"/>
    <p:sldId id="1922" r:id="rId45"/>
    <p:sldId id="1919" r:id="rId46"/>
    <p:sldId id="1920" r:id="rId47"/>
    <p:sldId id="898" r:id="rId48"/>
    <p:sldId id="301" r:id="rId49"/>
    <p:sldId id="1923" r:id="rId50"/>
    <p:sldId id="1905" r:id="rId51"/>
    <p:sldId id="1906" r:id="rId5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7451" autoAdjust="0"/>
  </p:normalViewPr>
  <p:slideViewPr>
    <p:cSldViewPr>
      <p:cViewPr varScale="1">
        <p:scale>
          <a:sx n="72" d="100"/>
          <a:sy n="72" d="100"/>
        </p:scale>
        <p:origin x="76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33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13292-E49B-47FD-984F-AEE6D2517451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locks a semaphore, it inherits the highest priority of all tasks blocked waiting for the semaphore</a:t>
            </a:r>
          </a:p>
          <a:p>
            <a:endParaRPr lang="en-GB" dirty="0"/>
          </a:p>
          <a:p>
            <a:r>
              <a:rPr lang="en-GB" dirty="0"/>
              <a:t>We consider two Resource Access Protocols that can prevent priority inversions and/or deadlocks.</a:t>
            </a:r>
          </a:p>
          <a:p>
            <a:r>
              <a:rPr lang="en-GB" dirty="0"/>
              <a:t>Priority Inheritance Protocol</a:t>
            </a:r>
          </a:p>
          <a:p>
            <a:r>
              <a:rPr lang="en-GB" dirty="0"/>
              <a:t>Priority Ceiling Protocol</a:t>
            </a:r>
          </a:p>
          <a:p>
            <a:pPr algn="l"/>
            <a:endParaRPr lang="en-SE" sz="1800" b="0" i="0" u="none" strike="noStrike" baseline="0" dirty="0">
              <a:solidFill>
                <a:srgbClr val="000000"/>
              </a:solidFill>
              <a:latin typeface="Gill Sans Nova Light" panose="020B0302020104020203" pitchFamily="34" charset="0"/>
            </a:endParaRPr>
          </a:p>
          <a:p>
            <a:r>
              <a:rPr lang="en-GB" sz="1800" b="0" i="0" u="none" strike="noStrike" baseline="0" dirty="0">
                <a:latin typeface="Gill Sans Nova Light" panose="020B0302020104020203" pitchFamily="34" charset="0"/>
              </a:rPr>
              <a:t>When a task locks a semaphore, it inherits the highest priority of all tasks blocked waiting for the semaphore</a:t>
            </a:r>
          </a:p>
          <a:p>
            <a:r>
              <a:rPr lang="en-GB" sz="1800" b="0" i="0" u="none" strike="noStrike" baseline="0" dirty="0">
                <a:latin typeface="Arial" panose="020B0604020202020204" pitchFamily="34" charset="0"/>
              </a:rPr>
              <a:t>•</a:t>
            </a:r>
            <a:r>
              <a:rPr lang="en-GB" sz="1800" b="0" i="0" u="none" strike="noStrike" baseline="0" dirty="0">
                <a:latin typeface="Gill Sans Nova Light" panose="020B0302020104020203" pitchFamily="34" charset="0"/>
              </a:rPr>
              <a:t>A task in a CS increases its priority if it blocks other higher priority tasks, by inheriting the highest priority among those tasks it blocks </a:t>
            </a:r>
          </a:p>
          <a:p>
            <a:endParaRPr lang="en-SE" sz="1800" b="0" i="0" u="none" strike="noStrike" baseline="0" dirty="0">
              <a:latin typeface="Gill Sans Nova Light" panose="020B0302020104020203" pitchFamily="34" charset="0"/>
            </a:endParaRPr>
          </a:p>
          <a:p>
            <a:endParaRPr lang="en-GB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915772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90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brown CS, respectively)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49592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FF, NF, BF, FFDU, BFDD, etc.</a:t>
            </a:r>
          </a:p>
          <a:p>
            <a:r>
              <a:rPr lang="it-IT" altLang="zh-CN"/>
              <a:t>in the</a:t>
            </a:r>
          </a:p>
          <a:p>
            <a:r>
              <a:rPr lang="it-IT" altLang="zh-CN"/>
              <a:t>strong sense</a:t>
            </a:r>
          </a:p>
          <a:p>
            <a:pPr eaLnBrk="1" hangingPunct="1"/>
            <a:r>
              <a:rPr lang="en-US" altLang="zh-CN"/>
              <a:t> </a:t>
            </a:r>
            <a:r>
              <a:rPr lang="it-IT" altLang="zh-CN"/>
              <a:t>Global (work-conserving) and partitioned approaches are incomparable</a:t>
            </a:r>
          </a:p>
          <a:p>
            <a:pPr eaLnBrk="1" hangingPunct="1"/>
            <a:r>
              <a:rPr lang="en-US" altLang="zh-CN"/>
              <a:t>Two steps:</a:t>
            </a:r>
          </a:p>
          <a:p>
            <a:pPr lvl="1" eaLnBrk="1" hangingPunct="1"/>
            <a:r>
              <a:rPr lang="en-US" altLang="zh-CN"/>
              <a:t>1. Determine a mapping of tasks to processors</a:t>
            </a:r>
          </a:p>
          <a:p>
            <a:pPr lvl="1" eaLnBrk="1" hangingPunct="1"/>
            <a:r>
              <a:rPr lang="en-US" altLang="zh-CN"/>
              <a:t>2. Perform run-time scheduling</a:t>
            </a:r>
          </a:p>
          <a:p>
            <a:pPr eaLnBrk="1" hangingPunct="1"/>
            <a:r>
              <a:rPr lang="en-US" altLang="zh-CN"/>
              <a:t>The Earliest Deadline First (EDF) scheduling algorithm</a:t>
            </a:r>
          </a:p>
          <a:p>
            <a:pPr lvl="1" eaLnBrk="1" hangingPunct="1"/>
            <a:r>
              <a:rPr lang="en-US" altLang="zh-CN"/>
              <a:t>- provably optimal (utilization bound = 1.0) on uniprocessors</a:t>
            </a:r>
          </a:p>
          <a:p>
            <a:pPr eaLnBrk="1" hangingPunct="1"/>
            <a:r>
              <a:rPr lang="en-US" altLang="zh-CN"/>
              <a:t>Partitioned with EDF   </a:t>
            </a:r>
          </a:p>
          <a:p>
            <a:pPr lvl="1" eaLnBrk="1" hangingPunct="1"/>
            <a:r>
              <a:rPr lang="en-US" altLang="zh-CN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/>
              <a:t>Schedule each processor using EDF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it-IT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8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Relationship Id="rId1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190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08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03.png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3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slide" Target="slide38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image" Target="../media/image37.png"/><Relationship Id="rId9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HMC2aO8GII&amp;list=PLzwefUCNStZsmz5fWPVwVvTo1iPeGmG9M&amp;index=5" TargetMode="External"/><Relationship Id="rId2" Type="http://schemas.openxmlformats.org/officeDocument/2006/relationships/hyperlink" Target="https://www.youtube.com/watch?v=zSgr_oFmjqI&amp;list=PLzwefUCNStZsmz5fWPVwVvTo1iPeGmG9M&amp;index=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loSQ7ZEKX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=1.83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RTOS and Real-Time Scheduling</a:t>
            </a:r>
          </a:p>
          <a:p>
            <a:r>
              <a:rPr lang="en-GB" dirty="0"/>
              <a:t>Fixed-Priority Scheduling</a:t>
            </a:r>
          </a:p>
          <a:p>
            <a:r>
              <a:rPr lang="en-GB" dirty="0"/>
              <a:t>Earliest Deadline First Scheduling</a:t>
            </a:r>
          </a:p>
          <a:p>
            <a:r>
              <a:rPr lang="en-GB" dirty="0"/>
              <a:t>Least Laxity First (LLF) Scheduling</a:t>
            </a:r>
          </a:p>
          <a:p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Multiprocessor Scheduling</a:t>
            </a:r>
          </a:p>
          <a:p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=1+2+2=5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locked, it enters a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Lower-priority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higher-priority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blocks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750" t="-53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4214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421474"/>
              </a:xfrm>
              <a:prstGeom prst="rect">
                <a:avLst/>
              </a:prstGeom>
              <a:blipFill>
                <a:blip r:embed="rId12"/>
                <a:stretch>
                  <a:fillRect l="-706" t="-6297" r="-27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643B1-811C-3DE6-C32F-893E557DD571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first execution segment t </a:t>
                </a:r>
                <a14:m>
                  <m:oMath xmlns:m="http://schemas.openxmlformats.org/officeDocument/2006/math">
                    <m:r>
                      <a:rPr lang="en-GB" altLang="zh-CN" sz="1800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3], not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CS)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DD318-EE95-A41E-DE85-E6D529A9714A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acquires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. Deadlocked!</a:t>
                </a:r>
              </a:p>
            </p:txBody>
          </p:sp>
        </mc:Choice>
        <mc:Fallback xmlns="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Priority Inversion and Priority Inheritance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5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10595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038" t="-2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06202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708025"/>
                <a:ext cx="11125200" cy="25065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h𝑜𝑙𝑑𝑖𝑛𝑔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pre-emption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708025"/>
                <a:ext cx="11125200" cy="2506515"/>
              </a:xfrm>
              <a:prstGeom prst="rect">
                <a:avLst/>
              </a:prstGeom>
              <a:blipFill>
                <a:blip r:embed="rId11"/>
                <a:stretch>
                  <a:fillRect l="-877" t="-6083" r="-986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DD00-C27F-BB4F-F464-4B1C41CC01BE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211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/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5299998" cy="594360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5299998" cy="5943600"/>
              </a:xfrm>
              <a:blipFill>
                <a:blip r:embed="rId2"/>
                <a:stretch>
                  <a:fillRect l="-2071" t="-18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pPr lvl="1"/>
            <a:r>
              <a:rPr lang="en-GB" sz="2800" dirty="0"/>
              <a:t>It is transparent to the programmer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prevent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Causes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429000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183382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753021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207602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4832654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45770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58255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15834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PCP 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800" dirty="0"/>
                  <a:t> and enter CS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800" b="0" dirty="0"/>
                  <a:t>, that is,</a:t>
                </a:r>
              </a:p>
              <a:p>
                <a:pPr lvl="1"/>
                <a:r>
                  <a:rPr lang="en-GB" sz="24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‘s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higher than the ceilings of all semaphores currently held by other tasks; otherwise it 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i.e.,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GB" sz="2800" dirty="0">
                    <a:solidFill>
                      <a:schemeClr val="tx1"/>
                    </a:solidFill>
                  </a:rPr>
                  <a:t>In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</a:t>
                </a:r>
                <a:r>
                  <a:rPr lang="en-GB" sz="2800" dirty="0">
                    <a:solidFill>
                      <a:schemeClr val="tx1"/>
                    </a:solidFill>
                  </a:rPr>
                  <a:t>, a task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 under PCP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 tried to lock s, but ceilings of currently locked semaphores are higher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𝑃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(s itself may be free)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Ceiling blocking helps to prevent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  <a:blipFill>
                <a:blip r:embed="rId2"/>
                <a:stretch>
                  <a:fillRect l="-1153" t="-3444" r="-10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9658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PIP:</a:t>
                </a: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11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0E11BD-8252-F985-2619-8355A38DDF6C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44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/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Four tasks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(highest)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(lowest)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r>
                  <a:rPr lang="en-GB" dirty="0"/>
                  <a:t>(ceiling blocking)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requests the other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=4&gt;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Since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requires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only, deadlock is impossible since there is no cyclic dependency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2"/>
                <a:stretch>
                  <a:fillRect l="-750" t="-4651" r="-461" b="-40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7" y="3630864"/>
            <a:ext cx="998538" cy="922337"/>
          </a:xfrm>
          <a:prstGeom prst="ellipse">
            <a:avLst/>
          </a:prstGeom>
          <a:solidFill>
            <a:srgbClr val="ECD882"/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FAB8B1-350D-E2F3-6B7C-6897B543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7" y="3630864"/>
            <a:ext cx="998538" cy="922337"/>
          </a:xfrm>
          <a:prstGeom prst="ellipse">
            <a:avLst/>
          </a:prstGeom>
          <a:solidFill>
            <a:srgbClr val="ECD882"/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7C9D14-B312-C23C-6E5C-E83CDEEB1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512" y="5858126"/>
            <a:ext cx="1789113" cy="846138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=4)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50D10DC-32F3-3671-3D48-26E354137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5858126"/>
            <a:ext cx="1766887" cy="846138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=3)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3BC7A44-FC91-D95E-FD10-C41D2209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425" y="5858126"/>
            <a:ext cx="1344612" cy="846138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=2)</a:t>
            </a: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8BAE1E1-4A14-C283-4884-CEEFF0F2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858126"/>
            <a:ext cx="1844675" cy="846138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=1)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538" y="387400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)=4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2332E3A7-F712-1338-5F87-880E7E7B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940" y="3827121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6075" y="4553201"/>
            <a:ext cx="8445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FD19F111-D922-D102-873F-744D8C8BC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0500" y="4553201"/>
            <a:ext cx="8826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D7CC3E4-0DE1-0B72-C930-B7DFF460A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0475" y="4553201"/>
            <a:ext cx="960437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1F5E09D-88E0-BE69-3311-84B6DEE7B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31287" y="4553201"/>
            <a:ext cx="920750" cy="1304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524DADF4-8006-5BCD-AF3A-951E06873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3150" y="4284914"/>
            <a:ext cx="3417887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F581F822-C17E-B518-6C0E-20352571E3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675" y="4284914"/>
            <a:ext cx="5076825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CS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</p:txBody>
          </p:sp>
        </mc:Choice>
        <mc:Fallback xmlns="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366" t="-487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E6125CA-907B-ADEF-EC82-E7CCA5967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808355"/>
                <a:ext cx="5514694" cy="2696845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 (with or without PIP):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acquires two semaphores in opposite order:</a:t>
                </a:r>
              </a:p>
              <a:p>
                <a:pPr lvl="1" eaLnBrk="1" hangingPunct="1"/>
                <a:r>
                  <a:rPr lang="en-US" altLang="zh-CN" sz="24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runs first and locks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starts running and locks s</a:t>
                </a:r>
                <a:r>
                  <a:rPr lang="en-US" altLang="zh-CN" sz="2400" baseline="-25000" dirty="0">
                    <a:ea typeface="宋体" charset="-122"/>
                  </a:rPr>
                  <a:t>1</a:t>
                </a:r>
                <a:r>
                  <a:rPr lang="en-US" altLang="zh-CN" sz="2400" dirty="0">
                    <a:ea typeface="宋体" charset="-122"/>
                  </a:rPr>
                  <a:t>, then tries to lock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</a:t>
                </a:r>
                <a:r>
                  <a:rPr lang="en-GB" altLang="zh-CN" sz="2400" dirty="0">
                    <a:ea typeface="宋体" charset="-122"/>
                  </a:rPr>
                  <a:t>starts </a:t>
                </a:r>
                <a:r>
                  <a:rPr lang="en-US" altLang="zh-CN" sz="2400" dirty="0">
                    <a:ea typeface="宋体" charset="-122"/>
                  </a:rPr>
                  <a:t>running and tries to lock s</a:t>
                </a:r>
                <a:r>
                  <a:rPr lang="en-US" altLang="zh-CN" sz="2400" baseline="-25000" dirty="0">
                    <a:ea typeface="宋体" charset="-122"/>
                  </a:rPr>
                  <a:t>1, </a:t>
                </a:r>
                <a:r>
                  <a:rPr lang="en-US" altLang="zh-CN" sz="240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holds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. Circular waiting </a:t>
                </a:r>
                <a:r>
                  <a:rPr lang="en-US" altLang="zh-CN" sz="240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9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E6125CA-907B-ADEF-EC82-E7CCA5967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808355"/>
                <a:ext cx="5514694" cy="2696845"/>
              </a:xfrm>
              <a:blipFill>
                <a:blip r:embed="rId6"/>
                <a:stretch>
                  <a:fillRect l="-1768" t="-49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35453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Example 1: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</a:t>
                </a:r>
                <a:r>
                  <a:rPr lang="en-GB" dirty="0" err="1"/>
                  <a:t>the</a:t>
                </a:r>
                <a:r>
                  <a:rPr lang="en-GB" dirty="0"/>
                  <a:t>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010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(ceiling </a:t>
                </a:r>
                <a:r>
                  <a:rPr lang="en-GB"/>
                  <a:t>blocking)</a:t>
                </a:r>
                <a:endParaRPr lang="en-GB" dirty="0"/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2110" t="-1899" r="-3283" b="-7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pic>
        <p:nvPicPr>
          <p:cNvPr id="4" name="object 113">
            <a:extLst>
              <a:ext uri="{FF2B5EF4-FFF2-40B4-BE49-F238E27FC236}">
                <a16:creationId xmlns:a16="http://schemas.microsoft.com/office/drawing/2014/main" id="{C3F687D6-10A9-7488-56B9-D936624444F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66253" y="990600"/>
            <a:ext cx="131400" cy="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897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7"/>
                <a:ext cx="10566400" cy="1572228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(s)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7"/>
                <a:ext cx="10566400" cy="1572228"/>
              </a:xfrm>
              <a:blipFill>
                <a:blip r:embed="rId3"/>
                <a:stretch>
                  <a:fillRect l="-1039" t="-69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5715000"/>
          </a:xfrm>
        </p:spPr>
        <p:txBody>
          <a:bodyPr>
            <a:normAutofit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US" sz="2800" dirty="0"/>
              <a:t>designer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9394ABB0-2EFE-3305-1586-61769289B8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348991"/>
              </p:ext>
            </p:extLst>
          </p:nvPr>
        </p:nvGraphicFramePr>
        <p:xfrm>
          <a:off x="2971800" y="4373108"/>
          <a:ext cx="7112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340763083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5820941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0752279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89330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latin typeface="Gill Sans Light" panose="020B0302020104020203"/>
                        </a:rPr>
                        <a:t>Deadlock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latin typeface="Gill Sans Light" panose="020B0302020104020203"/>
                        </a:rPr>
                        <a:t>Number of blockings</a:t>
                      </a:r>
                      <a:endParaRPr lang="en-SE" sz="2400" b="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latin typeface="Gill Sans Light" panose="020B0302020104020203"/>
                        </a:rPr>
                        <a:t>Programmer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latin typeface="Gill Sans Light" panose="020B0302020104020203"/>
                        </a:rPr>
                        <a:t>Transparency</a:t>
                      </a:r>
                      <a:endParaRPr lang="en-SE" sz="2400" b="0" dirty="0">
                        <a:latin typeface="Gill Sans Light" panose="020B03020201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23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PIP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No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Yes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1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PCP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Yes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1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Gill Sans Light" panose="020B0302020104020203"/>
                        </a:rPr>
                        <a:t>No</a:t>
                      </a:r>
                      <a:endParaRPr lang="en-SE" sz="2400" dirty="0">
                        <a:latin typeface="Gill Sans Light" panose="020B0302020104020203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8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for PIP and PCP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914399"/>
                <a:ext cx="11201400" cy="5599859"/>
              </a:xfrm>
            </p:spPr>
            <p:txBody>
              <a:bodyPr>
                <a:normAutofit/>
              </a:bodyPr>
              <a:lstStyle/>
              <a:p>
                <a:r>
                  <a:rPr lang="en-GB" altLang="zh-CN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Gill Sans Light" charset="0"/>
                    <a:ea typeface="宋体" pitchFamily="2" charset="-122"/>
                  </a:rPr>
                  <a:t> denote the maximum blocking time experienced </a:t>
                </a:r>
                <a:r>
                  <a:rPr lang="en-US" altLang="zh-CN" b="0" dirty="0">
                    <a:ea typeface="宋体" pitchFamily="2" charset="-122"/>
                  </a:rPr>
                  <a:t>by </a:t>
                </a:r>
                <a:r>
                  <a:rPr lang="en-GB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ea typeface="宋体" pitchFamily="2" charset="-122"/>
                  </a:rPr>
                  <a:t> </a:t>
                </a:r>
                <a:r>
                  <a:rPr lang="en-US" altLang="zh-CN" b="0" dirty="0">
                    <a:latin typeface="Gill Sans Light" charset="0"/>
                    <a:ea typeface="宋体" pitchFamily="2" charset="-122"/>
                  </a:rPr>
                  <a:t>due to shared resources</a:t>
                </a:r>
              </a:p>
              <a:p>
                <a:r>
                  <a:rPr lang="en-US" altLang="zh-CN" dirty="0"/>
                  <a:t>Schedulable utilization bound for </a:t>
                </a:r>
                <a:r>
                  <a:rPr lang="en-GB" altLang="zh-CN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eaLnBrk="1" hangingPunct="1"/>
                <a:r>
                  <a:rPr lang="en-US" altLang="zh-CN" dirty="0"/>
                  <a:t>Response Time Analysis (RTA) for </a:t>
                </a:r>
                <a:r>
                  <a:rPr lang="en-GB" altLang="zh-CN" dirty="0"/>
                  <a:t>RM scheduling with blocking time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GB" altLang="zh-CN" b="0" dirty="0">
                    <a:ea typeface="宋体" pitchFamily="2" charset="-122"/>
                  </a:rPr>
                  <a:t>WCRT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Gill Sans Light" charset="0"/>
                    <a:ea typeface="宋体" pitchFamily="2" charset="-122"/>
                  </a:rPr>
                  <a:t> is computed by solving the following recursive equation:</a:t>
                </a: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>
                  <a:latin typeface="Gill Sans Light" charset="0"/>
                  <a:ea typeface="宋体" pitchFamily="2" charset="-122"/>
                </a:endParaRPr>
              </a:p>
              <a:p>
                <a:pPr marL="342900" eaLnBrk="1" hangingPunct="1"/>
                <a:endParaRPr lang="en-US" altLang="zh-CN" sz="2600" b="0" dirty="0">
                  <a:latin typeface="Gill Sans Light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14399"/>
                <a:ext cx="11201400" cy="5599859"/>
              </a:xfrm>
              <a:blipFill>
                <a:blip r:embed="rId3"/>
                <a:stretch>
                  <a:fillRect l="-1034" t="-195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78297-0B04-B9C8-461E-1DAD05C92E23}"/>
              </a:ext>
            </a:extLst>
          </p:cNvPr>
          <p:cNvSpPr txBox="1">
            <a:spLocks/>
          </p:cNvSpPr>
          <p:nvPr/>
        </p:nvSpPr>
        <p:spPr bwMode="auto">
          <a:xfrm>
            <a:off x="5119710" y="4866700"/>
            <a:ext cx="8759825" cy="14394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Example Taskset</a:t>
            </a:r>
            <a:endParaRPr lang="zh-CN" altLang="en-US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=0.93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&gt;0.780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But RTA shows that the taskset is schedulable by computing WCRT of each task (without shared resources):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𝐴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+0=5+0=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𝐴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𝐵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𝐴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=1000+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𝐶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</m:oMath>
                </a14:m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31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/>
        </p:nvGraphicFramePr>
        <p:xfrm>
          <a:off x="3811587" y="4114800"/>
          <a:ext cx="4568825" cy="204946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 Example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05DC-57BA-7BFC-3985-51B50296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693736"/>
            <a:ext cx="10566400" cy="53260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3 semaphores s</a:t>
            </a:r>
            <a:r>
              <a:rPr lang="en-US" altLang="zh-CN" sz="2500" baseline="-25000" dirty="0">
                <a:ea typeface="宋体" charset="-122"/>
              </a:rPr>
              <a:t>1</a:t>
            </a:r>
            <a:r>
              <a:rPr lang="en-US" altLang="zh-CN" sz="2500" dirty="0">
                <a:ea typeface="宋体" charset="-122"/>
              </a:rPr>
              <a:t>, s</a:t>
            </a:r>
            <a:r>
              <a:rPr lang="en-US" altLang="zh-CN" sz="2500" baseline="-25000" dirty="0">
                <a:ea typeface="宋体" charset="-122"/>
              </a:rPr>
              <a:t>2</a:t>
            </a:r>
            <a:r>
              <a:rPr lang="en-US" altLang="zh-CN" sz="2500" dirty="0">
                <a:ea typeface="宋体" charset="-122"/>
              </a:rPr>
              <a:t>, s</a:t>
            </a:r>
            <a:r>
              <a:rPr lang="en-US" altLang="zh-CN" sz="2500" baseline="-25000" dirty="0">
                <a:ea typeface="宋体" charset="-122"/>
              </a:rPr>
              <a:t>3</a:t>
            </a:r>
            <a:r>
              <a:rPr lang="en-US" altLang="zh-CN" sz="2500" dirty="0">
                <a:ea typeface="宋体" charset="-122"/>
              </a:rPr>
              <a:t> with locking pattern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>
                <a:ea typeface="宋体" charset="-122"/>
              </a:rPr>
              <a:t>A: …lock(s</a:t>
            </a:r>
            <a:r>
              <a:rPr lang="en-US" altLang="zh-CN" sz="2200" baseline="-25000" dirty="0">
                <a:ea typeface="宋体" charset="-122"/>
              </a:rPr>
              <a:t>1</a:t>
            </a:r>
            <a:r>
              <a:rPr lang="en-US" altLang="zh-CN" sz="2200" dirty="0">
                <a:ea typeface="宋体" charset="-122"/>
              </a:rPr>
              <a:t>)…unlock(s</a:t>
            </a:r>
            <a:r>
              <a:rPr lang="en-US" altLang="zh-CN" sz="2200" baseline="-25000" dirty="0">
                <a:ea typeface="宋体" charset="-122"/>
              </a:rPr>
              <a:t>1</a:t>
            </a:r>
            <a:r>
              <a:rPr lang="en-US" altLang="zh-CN" sz="2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>
                <a:ea typeface="宋体" charset="-122"/>
              </a:rPr>
              <a:t>B: …lock(s</a:t>
            </a:r>
            <a:r>
              <a:rPr lang="en-US" altLang="zh-CN" sz="2200" baseline="-25000" dirty="0">
                <a:ea typeface="宋体" charset="-122"/>
              </a:rPr>
              <a:t>2</a:t>
            </a:r>
            <a:r>
              <a:rPr lang="en-US" altLang="zh-CN" sz="2200" dirty="0">
                <a:ea typeface="宋体" charset="-122"/>
              </a:rPr>
              <a:t>)…lock(s</a:t>
            </a:r>
            <a:r>
              <a:rPr lang="en-US" altLang="zh-CN" sz="2200" baseline="-25000" dirty="0">
                <a:ea typeface="宋体" charset="-122"/>
              </a:rPr>
              <a:t>3</a:t>
            </a:r>
            <a:r>
              <a:rPr lang="en-US" altLang="zh-CN" sz="2200" dirty="0">
                <a:ea typeface="宋体" charset="-122"/>
              </a:rPr>
              <a:t>)… unlock(s</a:t>
            </a:r>
            <a:r>
              <a:rPr lang="en-US" altLang="zh-CN" sz="2200" baseline="-25000" dirty="0">
                <a:ea typeface="宋体" charset="-122"/>
              </a:rPr>
              <a:t>3</a:t>
            </a:r>
            <a:r>
              <a:rPr lang="en-US" altLang="zh-CN" sz="2200" dirty="0">
                <a:ea typeface="宋体" charset="-122"/>
              </a:rPr>
              <a:t>)…unlock(s</a:t>
            </a:r>
            <a:r>
              <a:rPr lang="en-US" altLang="zh-CN" sz="2200" baseline="-25000" dirty="0">
                <a:ea typeface="宋体" charset="-122"/>
              </a:rPr>
              <a:t>2</a:t>
            </a:r>
            <a:r>
              <a:rPr lang="en-US" altLang="zh-CN" sz="2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>
                <a:ea typeface="宋体" charset="-122"/>
              </a:rPr>
              <a:t>C: …lock(s</a:t>
            </a:r>
            <a:r>
              <a:rPr lang="en-US" altLang="zh-CN" sz="2200" baseline="-25000" dirty="0">
                <a:ea typeface="宋体" charset="-122"/>
              </a:rPr>
              <a:t>3</a:t>
            </a:r>
            <a:r>
              <a:rPr lang="en-US" altLang="zh-CN" sz="2200" dirty="0">
                <a:ea typeface="宋体" charset="-122"/>
              </a:rPr>
              <a:t>)…lock(s</a:t>
            </a:r>
            <a:r>
              <a:rPr lang="en-US" altLang="zh-CN" sz="2200" baseline="-25000" dirty="0">
                <a:ea typeface="宋体" charset="-122"/>
              </a:rPr>
              <a:t>2</a:t>
            </a:r>
            <a:r>
              <a:rPr lang="en-US" altLang="zh-CN" sz="2200" dirty="0">
                <a:ea typeface="宋体" charset="-122"/>
              </a:rPr>
              <a:t>)… unlock(s</a:t>
            </a:r>
            <a:r>
              <a:rPr lang="en-US" altLang="zh-CN" sz="2200" baseline="-25000" dirty="0">
                <a:ea typeface="宋体" charset="-122"/>
              </a:rPr>
              <a:t>2</a:t>
            </a:r>
            <a:r>
              <a:rPr lang="en-US" altLang="zh-CN" sz="2200" dirty="0">
                <a:ea typeface="宋体" charset="-122"/>
              </a:rPr>
              <a:t>)…unlock(s</a:t>
            </a:r>
            <a:r>
              <a:rPr lang="en-US" altLang="zh-CN" sz="2200" baseline="-25000" dirty="0">
                <a:ea typeface="宋体" charset="-122"/>
              </a:rPr>
              <a:t>3</a:t>
            </a:r>
            <a:r>
              <a:rPr lang="en-US" altLang="zh-CN" sz="2200" dirty="0">
                <a:ea typeface="宋体" charset="-122"/>
              </a:rPr>
              <a:t>)…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Ceiling(s</a:t>
            </a:r>
            <a:r>
              <a:rPr lang="en-US" altLang="zh-CN" sz="2500" baseline="-25000" dirty="0">
                <a:ea typeface="宋体" charset="-122"/>
              </a:rPr>
              <a:t>1</a:t>
            </a:r>
            <a:r>
              <a:rPr lang="en-US" altLang="zh-CN" sz="2500" dirty="0">
                <a:ea typeface="宋体" charset="-122"/>
              </a:rPr>
              <a:t>)=H; Ceiling(s</a:t>
            </a:r>
            <a:r>
              <a:rPr lang="en-US" altLang="zh-CN" sz="2500" baseline="-25000" dirty="0">
                <a:ea typeface="宋体" charset="-122"/>
              </a:rPr>
              <a:t>2</a:t>
            </a:r>
            <a:r>
              <a:rPr lang="en-US" altLang="zh-CN" sz="2500" dirty="0">
                <a:ea typeface="宋体" charset="-122"/>
              </a:rPr>
              <a:t>)=Ceiling(s</a:t>
            </a:r>
            <a:r>
              <a:rPr lang="en-US" altLang="zh-CN" sz="2500" baseline="-25000" dirty="0">
                <a:ea typeface="宋体" charset="-122"/>
              </a:rPr>
              <a:t>3</a:t>
            </a:r>
            <a:r>
              <a:rPr lang="en-US" altLang="zh-CN" sz="2500" dirty="0">
                <a:ea typeface="宋体" charset="-122"/>
              </a:rPr>
              <a:t>)=M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Blocking times: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>
                <a:ea typeface="宋体" charset="-122"/>
              </a:rPr>
              <a:t>For A: 0 (A’s priority is higher than ceiling of s</a:t>
            </a:r>
            <a:r>
              <a:rPr lang="en-US" altLang="zh-CN" sz="2200" baseline="-25000" dirty="0">
                <a:ea typeface="宋体" charset="-122"/>
              </a:rPr>
              <a:t>2</a:t>
            </a:r>
            <a:r>
              <a:rPr lang="en-US" altLang="zh-CN" sz="2200" dirty="0">
                <a:ea typeface="宋体" charset="-122"/>
              </a:rPr>
              <a:t> and s</a:t>
            </a:r>
            <a:r>
              <a:rPr lang="en-US" altLang="zh-CN" sz="2200" baseline="-25000" dirty="0">
                <a:ea typeface="宋体" charset="-122"/>
              </a:rPr>
              <a:t>3</a:t>
            </a:r>
            <a:r>
              <a:rPr lang="en-US" altLang="zh-CN" sz="2200" dirty="0">
                <a:ea typeface="宋体" charset="-122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>
                <a:ea typeface="宋体" charset="-122"/>
              </a:rPr>
              <a:t>For B: max CS length of 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dirty="0">
                <a:ea typeface="宋体" charset="-122"/>
              </a:rPr>
              <a:t>For C: 0 (C is the lowest priority task)</a:t>
            </a:r>
            <a:endParaRPr lang="zh-CN" altLang="en-US" sz="2200" dirty="0">
              <a:ea typeface="宋体" charset="-122"/>
            </a:endParaRPr>
          </a:p>
          <a:p>
            <a:endParaRPr lang="en-SE" dirty="0"/>
          </a:p>
        </p:txBody>
      </p:sp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EC46D344-6B7B-D384-8E58-75003D1D0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1180843"/>
              </p:ext>
            </p:extLst>
          </p:nvPr>
        </p:nvGraphicFramePr>
        <p:xfrm>
          <a:off x="3811587" y="4125433"/>
          <a:ext cx="4568825" cy="204946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44C5-713A-2668-99A9-50589B0B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Resources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245D6-424C-88F7-2DCE-A17EDB98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Priority-Driven Scheduling, Marilyn Wolf</a:t>
            </a:r>
          </a:p>
          <a:p>
            <a:pPr lvl="1"/>
            <a:r>
              <a:rPr lang="en-GB" dirty="0">
                <a:hlinkClick r:id="rId2"/>
              </a:rPr>
              <a:t>https://www.youtube.com/watch?v=zSgr_oFmjqI&amp;list=PLzwefUCNStZsmz5fWPVwVvTo1iPeGmG9M&amp;index=4</a:t>
            </a:r>
            <a:r>
              <a:rPr lang="en-GB" dirty="0"/>
              <a:t> </a:t>
            </a:r>
          </a:p>
          <a:p>
            <a:r>
              <a:rPr lang="en-GB" dirty="0"/>
              <a:t>RMS and EDF, Marilyn Wolf</a:t>
            </a:r>
          </a:p>
          <a:p>
            <a:pPr lvl="1"/>
            <a:r>
              <a:rPr lang="en-GB" dirty="0">
                <a:hlinkClick r:id="rId3"/>
              </a:rPr>
              <a:t>https://www.youtube.com/watch?v=oHMC2aO8GII&amp;list=PLzwefUCNStZsmz5fWPVwVvTo1iPeGmG9M&amp;index=5</a:t>
            </a:r>
            <a:endParaRPr lang="en-GB" dirty="0"/>
          </a:p>
          <a:p>
            <a:r>
              <a:rPr lang="en-GB" dirty="0"/>
              <a:t>Real-Time Scheduling Models, Marilyn Wolf (long)</a:t>
            </a:r>
          </a:p>
          <a:p>
            <a:pPr lvl="1"/>
            <a:r>
              <a:rPr lang="en-GB" dirty="0">
                <a:hlinkClick r:id="rId4"/>
              </a:rPr>
              <a:t>https://www.youtube.com/watch?v=WloSQ7ZEKXk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461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Advantages: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Disadvantages: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Advantages: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Disadvantages: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100359</TotalTime>
  <Pages>60</Pages>
  <Words>7314</Words>
  <Application>Microsoft Office PowerPoint</Application>
  <PresentationFormat>Widescreen</PresentationFormat>
  <Paragraphs>1000</Paragraphs>
  <Slides>51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Code2000</vt:lpstr>
      <vt:lpstr>Gill Sans</vt:lpstr>
      <vt:lpstr>Gill Sans Light</vt:lpstr>
      <vt:lpstr>宋体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Inversion and Priority Inheritance</vt:lpstr>
      <vt:lpstr>Priority Inheritance Protocol (PIP)</vt:lpstr>
      <vt:lpstr>Blocking Time under PIP</vt:lpstr>
      <vt:lpstr>PIP Pros and Cons</vt:lpstr>
      <vt:lpstr>PCP Causes Chained Blocking</vt:lpstr>
      <vt:lpstr>Priority Ceiling Protocol (PCP)</vt:lpstr>
      <vt:lpstr>PCP Example I</vt:lpstr>
      <vt:lpstr>PCP Example I</vt:lpstr>
      <vt:lpstr>PCP Prevents Deadlocks</vt:lpstr>
      <vt:lpstr>PCP Prevents Chained Blocking</vt:lpstr>
      <vt:lpstr>PCP Prevents Chained Blocking</vt:lpstr>
      <vt:lpstr>PCP Blocking Time</vt:lpstr>
      <vt:lpstr>PCP Pros and Cons</vt:lpstr>
      <vt:lpstr>Schedulability Analysis for PIP and PCP</vt:lpstr>
      <vt:lpstr>Example Taskset</vt:lpstr>
      <vt:lpstr>PCP Blocking Time Example</vt:lpstr>
      <vt:lpstr>Scheduling Anomaly w/ Resource Synchronization</vt:lpstr>
      <vt:lpstr>Online Resources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1150</cp:revision>
  <cp:lastPrinted>2022-03-15T20:14:46Z</cp:lastPrinted>
  <dcterms:created xsi:type="dcterms:W3CDTF">1995-08-12T11:37:26Z</dcterms:created>
  <dcterms:modified xsi:type="dcterms:W3CDTF">2025-04-13T15:51:07Z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