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40" r:id="rId2"/>
  </p:sldMasterIdLst>
  <p:notesMasterIdLst>
    <p:notesMasterId r:id="rId63"/>
  </p:notesMasterIdLst>
  <p:handoutMasterIdLst>
    <p:handoutMasterId r:id="rId64"/>
  </p:handoutMasterIdLst>
  <p:sldIdLst>
    <p:sldId id="256" r:id="rId3"/>
    <p:sldId id="417" r:id="rId4"/>
    <p:sldId id="1371" r:id="rId5"/>
    <p:sldId id="341" r:id="rId6"/>
    <p:sldId id="343" r:id="rId7"/>
    <p:sldId id="419" r:id="rId8"/>
    <p:sldId id="345" r:id="rId9"/>
    <p:sldId id="346" r:id="rId10"/>
    <p:sldId id="347" r:id="rId11"/>
    <p:sldId id="348" r:id="rId12"/>
    <p:sldId id="350" r:id="rId13"/>
    <p:sldId id="357" r:id="rId14"/>
    <p:sldId id="1368" r:id="rId15"/>
    <p:sldId id="352" r:id="rId16"/>
    <p:sldId id="356" r:id="rId17"/>
    <p:sldId id="422" r:id="rId18"/>
    <p:sldId id="358" r:id="rId19"/>
    <p:sldId id="359" r:id="rId20"/>
    <p:sldId id="360" r:id="rId21"/>
    <p:sldId id="367" r:id="rId22"/>
    <p:sldId id="1295" r:id="rId23"/>
    <p:sldId id="289" r:id="rId24"/>
    <p:sldId id="1363" r:id="rId25"/>
    <p:sldId id="381" r:id="rId26"/>
    <p:sldId id="1364" r:id="rId27"/>
    <p:sldId id="1369" r:id="rId28"/>
    <p:sldId id="1377" r:id="rId29"/>
    <p:sldId id="1378" r:id="rId30"/>
    <p:sldId id="380" r:id="rId31"/>
    <p:sldId id="1365" r:id="rId32"/>
    <p:sldId id="1376" r:id="rId33"/>
    <p:sldId id="1367" r:id="rId34"/>
    <p:sldId id="1370" r:id="rId35"/>
    <p:sldId id="1296" r:id="rId36"/>
    <p:sldId id="1188" r:id="rId37"/>
    <p:sldId id="1373" r:id="rId38"/>
    <p:sldId id="1372" r:id="rId39"/>
    <p:sldId id="1302" r:id="rId40"/>
    <p:sldId id="1299" r:id="rId41"/>
    <p:sldId id="1301" r:id="rId42"/>
    <p:sldId id="371" r:id="rId43"/>
    <p:sldId id="393" r:id="rId44"/>
    <p:sldId id="396" r:id="rId45"/>
    <p:sldId id="1381" r:id="rId46"/>
    <p:sldId id="370" r:id="rId47"/>
    <p:sldId id="1385" r:id="rId48"/>
    <p:sldId id="1388" r:id="rId49"/>
    <p:sldId id="1387" r:id="rId50"/>
    <p:sldId id="1386" r:id="rId51"/>
    <p:sldId id="1356" r:id="rId52"/>
    <p:sldId id="257" r:id="rId53"/>
    <p:sldId id="258" r:id="rId54"/>
    <p:sldId id="259" r:id="rId55"/>
    <p:sldId id="260" r:id="rId56"/>
    <p:sldId id="1379" r:id="rId57"/>
    <p:sldId id="1380" r:id="rId58"/>
    <p:sldId id="262" r:id="rId59"/>
    <p:sldId id="263" r:id="rId60"/>
    <p:sldId id="264" r:id="rId61"/>
    <p:sldId id="421" r:id="rId62"/>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601" autoAdjust="0"/>
  </p:normalViewPr>
  <p:slideViewPr>
    <p:cSldViewPr>
      <p:cViewPr varScale="1">
        <p:scale>
          <a:sx n="63" d="100"/>
          <a:sy n="63" d="100"/>
        </p:scale>
        <p:origin x="1454" y="3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varScale="1">
      <p:scale>
        <a:sx n="1" d="1"/>
        <a:sy n="1" d="1"/>
      </p:scale>
      <p:origin x="0" y="-14549"/>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Ticket lock is designed to ensure mutual exclusion while avoiding starvation. Here's a detailed explanation of the example:</a:t>
            </a:r>
          </a:p>
          <a:p>
            <a:r>
              <a:rPr lang="en-GB" dirty="0"/>
              <a:t>What is a Ticket Lock?</a:t>
            </a:r>
          </a:p>
          <a:p>
            <a:endParaRPr lang="en-SE" dirty="0"/>
          </a:p>
        </p:txBody>
      </p:sp>
    </p:spTree>
    <p:extLst>
      <p:ext uri="{BB962C8B-B14F-4D97-AF65-F5344CB8AC3E}">
        <p14:creationId xmlns:p14="http://schemas.microsoft.com/office/powerpoint/2010/main" val="2014014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50029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Initial State:</a:t>
            </a:r>
          </a:p>
          <a:p>
            <a:pPr>
              <a:buFont typeface="Arial" panose="020B0604020202020204" pitchFamily="34" charset="0"/>
              <a:buChar char="•"/>
            </a:pPr>
            <a:r>
              <a:rPr lang="en-GB" dirty="0"/>
              <a:t>tickets = 0: No threads have requested the lock yet.</a:t>
            </a:r>
          </a:p>
          <a:p>
            <a:pPr>
              <a:buFont typeface="Arial" panose="020B0604020202020204" pitchFamily="34" charset="0"/>
              <a:buChar char="•"/>
            </a:pPr>
            <a:r>
              <a:rPr lang="en-GB" dirty="0"/>
              <a:t>turn = 0: No threads are currently holding the lock.</a:t>
            </a:r>
          </a:p>
          <a:p>
            <a:r>
              <a:rPr lang="en-GB" b="1" dirty="0"/>
              <a:t>Step-by-Step Execution:</a:t>
            </a:r>
          </a:p>
          <a:p>
            <a:pPr>
              <a:buFont typeface="+mj-lt"/>
              <a:buAutoNum type="arabicPeriod"/>
            </a:pPr>
            <a:r>
              <a:rPr lang="en-GB" b="1" dirty="0"/>
              <a:t>Thread A Calls lock()</a:t>
            </a:r>
            <a:r>
              <a:rPr lang="en-GB" dirty="0"/>
              <a:t>: Thread A increments tickets to 1.</a:t>
            </a:r>
          </a:p>
          <a:p>
            <a:pPr>
              <a:buFont typeface="+mj-lt"/>
              <a:buAutoNum type="arabicPeriod"/>
            </a:pPr>
            <a:r>
              <a:rPr lang="en-GB" dirty="0"/>
              <a:t>Thread A's ticket number is 0 (the value of tickets before incrementing).</a:t>
            </a:r>
          </a:p>
          <a:p>
            <a:pPr>
              <a:buFont typeface="+mj-lt"/>
              <a:buAutoNum type="arabicPeriod"/>
            </a:pPr>
            <a:r>
              <a:rPr lang="en-GB" dirty="0"/>
              <a:t>Since turn = 0, Thread A enters the critical section immediately.</a:t>
            </a:r>
          </a:p>
          <a:p>
            <a:pPr>
              <a:buFont typeface="+mj-lt"/>
              <a:buAutoNum type="arabicPeriod"/>
            </a:pPr>
            <a:r>
              <a:rPr lang="en-GB" b="1" dirty="0"/>
              <a:t>Thread B Calls lock()</a:t>
            </a:r>
            <a:r>
              <a:rPr lang="en-GB" dirty="0"/>
              <a:t>: Thread B increments tickets to 2.</a:t>
            </a:r>
          </a:p>
          <a:p>
            <a:pPr>
              <a:buFont typeface="+mj-lt"/>
              <a:buAutoNum type="arabicPeriod"/>
            </a:pPr>
            <a:r>
              <a:rPr lang="en-GB" dirty="0"/>
              <a:t>Thread B's ticket number is 1.</a:t>
            </a:r>
          </a:p>
          <a:p>
            <a:pPr>
              <a:buFont typeface="+mj-lt"/>
              <a:buAutoNum type="arabicPeriod"/>
            </a:pPr>
            <a:r>
              <a:rPr lang="en-GB" dirty="0"/>
              <a:t>Since turn = 0, Thread B spins, waiting for its turn.</a:t>
            </a:r>
          </a:p>
          <a:p>
            <a:pPr>
              <a:buFont typeface="+mj-lt"/>
              <a:buAutoNum type="arabicPeriod"/>
            </a:pPr>
            <a:r>
              <a:rPr lang="en-GB" b="1" dirty="0"/>
              <a:t>Thread C Calls lock()</a:t>
            </a:r>
            <a:r>
              <a:rPr lang="en-GB" dirty="0"/>
              <a:t>: Thread C increments tickets to 3.</a:t>
            </a:r>
          </a:p>
          <a:p>
            <a:pPr>
              <a:buFont typeface="+mj-lt"/>
              <a:buAutoNum type="arabicPeriod"/>
            </a:pPr>
            <a:r>
              <a:rPr lang="en-GB" dirty="0"/>
              <a:t>Thread C's ticket number is 2.</a:t>
            </a:r>
          </a:p>
          <a:p>
            <a:pPr>
              <a:buFont typeface="+mj-lt"/>
              <a:buAutoNum type="arabicPeriod"/>
            </a:pPr>
            <a:r>
              <a:rPr lang="en-GB" dirty="0"/>
              <a:t>Since turn = 0, Thread C also spins, waiting for its turn.</a:t>
            </a:r>
          </a:p>
          <a:p>
            <a:pPr>
              <a:buFont typeface="+mj-lt"/>
              <a:buAutoNum type="arabicPeriod"/>
            </a:pPr>
            <a:r>
              <a:rPr lang="en-GB" b="1" dirty="0"/>
              <a:t>Thread A Calls unlock()</a:t>
            </a:r>
            <a:r>
              <a:rPr lang="en-GB" dirty="0"/>
              <a:t>: Thread A increments turn to 1, </a:t>
            </a:r>
            <a:r>
              <a:rPr lang="en-GB" dirty="0" err="1"/>
              <a:t>signaling</a:t>
            </a:r>
            <a:r>
              <a:rPr lang="en-GB" dirty="0"/>
              <a:t> that it's now Thread B's turn.</a:t>
            </a:r>
          </a:p>
          <a:p>
            <a:pPr>
              <a:buFont typeface="+mj-lt"/>
              <a:buAutoNum type="arabicPeriod"/>
            </a:pPr>
            <a:r>
              <a:rPr lang="en-GB" dirty="0"/>
              <a:t>Thread B stops spinning and enters the critical section.</a:t>
            </a:r>
          </a:p>
          <a:p>
            <a:pPr>
              <a:buFont typeface="+mj-lt"/>
              <a:buAutoNum type="arabicPeriod"/>
            </a:pPr>
            <a:r>
              <a:rPr lang="en-GB" b="1" dirty="0"/>
              <a:t>Thread B Calls unlock()</a:t>
            </a:r>
            <a:r>
              <a:rPr lang="en-GB" dirty="0"/>
              <a:t>: Thread B increments turn to 2, </a:t>
            </a:r>
            <a:r>
              <a:rPr lang="en-GB" dirty="0" err="1"/>
              <a:t>signaling</a:t>
            </a:r>
            <a:r>
              <a:rPr lang="en-GB" dirty="0"/>
              <a:t> that it's now Thread C's turn.</a:t>
            </a:r>
          </a:p>
          <a:p>
            <a:pPr>
              <a:buFont typeface="+mj-lt"/>
              <a:buAutoNum type="arabicPeriod"/>
            </a:pPr>
            <a:r>
              <a:rPr lang="en-GB" dirty="0"/>
              <a:t>Thread C stops spinning and enters the critical section.</a:t>
            </a:r>
          </a:p>
          <a:p>
            <a:pPr>
              <a:buFont typeface="+mj-lt"/>
              <a:buAutoNum type="arabicPeriod"/>
            </a:pPr>
            <a:r>
              <a:rPr lang="en-GB" b="1" dirty="0"/>
              <a:t>Thread C Calls unlock()</a:t>
            </a:r>
            <a:r>
              <a:rPr lang="en-GB" dirty="0"/>
              <a:t>: Thread C increments turn to 3, </a:t>
            </a:r>
            <a:r>
              <a:rPr lang="en-GB" dirty="0" err="1"/>
              <a:t>signaling</a:t>
            </a:r>
            <a:r>
              <a:rPr lang="en-GB" dirty="0"/>
              <a:t> that no threads are currently waiting for the lock.</a:t>
            </a:r>
          </a:p>
          <a:p>
            <a:r>
              <a:rPr lang="en-GB" b="1" dirty="0"/>
              <a:t>Fairness in Ticket Locks</a:t>
            </a:r>
          </a:p>
          <a:p>
            <a:pPr>
              <a:buFont typeface="Arial" panose="020B0604020202020204" pitchFamily="34" charset="0"/>
              <a:buChar char="•"/>
            </a:pPr>
            <a:r>
              <a:rPr lang="en-GB" dirty="0"/>
              <a:t>Threads acquire locks in the exact order they request them, as determined by their ticket numbers.</a:t>
            </a:r>
          </a:p>
          <a:p>
            <a:pPr>
              <a:buFont typeface="Arial" panose="020B0604020202020204" pitchFamily="34" charset="0"/>
              <a:buChar char="•"/>
            </a:pPr>
            <a:r>
              <a:rPr lang="en-GB" dirty="0"/>
              <a:t>This prevents starvation because every thread will eventually get its turn once it has acquired a ticket.</a:t>
            </a:r>
          </a:p>
          <a:p>
            <a:pPr>
              <a:buFont typeface="Arial" panose="020B0604020202020204" pitchFamily="34" charset="0"/>
              <a:buChar char="•"/>
            </a:pPr>
            <a:r>
              <a:rPr lang="en-GB" dirty="0"/>
              <a:t>Unlike basic spinlocks (e.g., Test-and-Set or Compare-and-Swap), ticket locks provide fairness by maintaining an explicit order of access.</a:t>
            </a:r>
          </a:p>
          <a:p>
            <a:r>
              <a:rPr lang="en-GB" b="1" dirty="0"/>
              <a:t>Advantages of Ticket Locks</a:t>
            </a:r>
          </a:p>
          <a:p>
            <a:pPr>
              <a:buFont typeface="+mj-lt"/>
              <a:buAutoNum type="arabicPeriod"/>
            </a:pPr>
            <a:r>
              <a:rPr lang="en-GB" b="1" dirty="0"/>
              <a:t>Fairness</a:t>
            </a:r>
            <a:r>
              <a:rPr lang="en-GB" dirty="0"/>
              <a:t>: Ensures threads are served in FCFS order.</a:t>
            </a:r>
          </a:p>
          <a:p>
            <a:pPr>
              <a:buFont typeface="+mj-lt"/>
              <a:buAutoNum type="arabicPeriod"/>
            </a:pPr>
            <a:r>
              <a:rPr lang="en-GB" b="1" dirty="0"/>
              <a:t>Starvation-Free</a:t>
            </a:r>
            <a:r>
              <a:rPr lang="en-GB" dirty="0"/>
              <a:t>: Every thread holding a ticket will eventually acquire the lock.</a:t>
            </a:r>
          </a:p>
          <a:p>
            <a:pPr>
              <a:buFont typeface="+mj-lt"/>
              <a:buAutoNum type="arabicPeriod"/>
            </a:pPr>
            <a:r>
              <a:rPr lang="en-GB" b="1" dirty="0"/>
              <a:t>Simple Implementation</a:t>
            </a:r>
            <a:r>
              <a:rPr lang="en-GB" dirty="0"/>
              <a:t>: Relies on atomic operations like fetch-and-add.</a:t>
            </a:r>
          </a:p>
          <a:p>
            <a:r>
              <a:rPr lang="en-GB" b="1" dirty="0"/>
              <a:t>Disadvantages of Ticket Locks</a:t>
            </a:r>
          </a:p>
          <a:p>
            <a:pPr>
              <a:buFont typeface="+mj-lt"/>
              <a:buAutoNum type="arabicPeriod"/>
            </a:pPr>
            <a:r>
              <a:rPr lang="en-GB" b="1" dirty="0"/>
              <a:t>Busy Waiting (Spin-Waiting)</a:t>
            </a:r>
            <a:r>
              <a:rPr lang="en-GB" dirty="0"/>
              <a:t>: Threads waiting for their turn spin continuously, consuming CPU resources.</a:t>
            </a:r>
          </a:p>
          <a:p>
            <a:pPr>
              <a:buFont typeface="+mj-lt"/>
              <a:buAutoNum type="arabicPeriod"/>
            </a:pPr>
            <a:r>
              <a:rPr lang="en-GB" b="1" dirty="0"/>
              <a:t>Scalability Issues</a:t>
            </a:r>
            <a:r>
              <a:rPr lang="en-GB" dirty="0"/>
              <a:t>: On systems with many CPUs, cache contention can arise because all threads frequently read and write shared variables (tickets and turn).</a:t>
            </a:r>
          </a:p>
          <a:p>
            <a:endParaRPr lang="en-SE" dirty="0"/>
          </a:p>
          <a:p>
            <a:endParaRPr lang="en-SE" dirty="0"/>
          </a:p>
        </p:txBody>
      </p:sp>
    </p:spTree>
    <p:extLst>
      <p:ext uri="{BB962C8B-B14F-4D97-AF65-F5344CB8AC3E}">
        <p14:creationId xmlns:p14="http://schemas.microsoft.com/office/powerpoint/2010/main" val="1928879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task (if one exists)</a:t>
            </a:r>
          </a:p>
          <a:p>
            <a:endParaRPr lang="en-GB" dirty="0">
              <a:solidFill>
                <a:srgbClr val="C5C8C6"/>
              </a:solidFill>
              <a:effectLst/>
              <a:latin typeface="inherit"/>
            </a:endParaRPr>
          </a:p>
          <a:p>
            <a:r>
              <a:rPr lang="en-GB" dirty="0" err="1">
                <a:solidFill>
                  <a:srgbClr val="C5C8C6"/>
                </a:solidFill>
                <a:effectLst/>
                <a:latin typeface="inherit"/>
              </a:rPr>
              <a:t>sem_wait</a:t>
            </a:r>
            <a:r>
              <a:rPr lang="en-GB" dirty="0">
                <a:solidFill>
                  <a:srgbClr val="C5C8C6"/>
                </a:solidFill>
                <a:effectLst/>
                <a:latin typeface="inherit"/>
              </a:rPr>
              <a:t>()</a:t>
            </a:r>
            <a:endParaRPr lang="en-GB" dirty="0"/>
          </a:p>
          <a:p>
            <a:r>
              <a:rPr lang="en-GB" dirty="0"/>
              <a:t>Performs a blocking wait (decrement) on the semaphore; if the counter is zero, the calling thread will block.</a:t>
            </a:r>
          </a:p>
          <a:p>
            <a:r>
              <a:rPr lang="en-GB" dirty="0"/>
              <a:t>text</a:t>
            </a:r>
          </a:p>
          <a:p>
            <a:r>
              <a:rPr lang="en-GB" dirty="0" err="1">
                <a:solidFill>
                  <a:srgbClr val="C5C8C6"/>
                </a:solidFill>
                <a:effectLst/>
                <a:latin typeface="inherit"/>
              </a:rPr>
              <a:t>semaphorerywait</a:t>
            </a:r>
            <a:r>
              <a:rPr lang="en-GB" dirty="0">
                <a:solidFill>
                  <a:srgbClr val="C5C8C6"/>
                </a:solidFill>
                <a:effectLst/>
                <a:latin typeface="inherit"/>
              </a:rPr>
              <a:t>()</a:t>
            </a:r>
            <a:endParaRPr lang="en-GB" dirty="0"/>
          </a:p>
          <a:p>
            <a:r>
              <a:rPr lang="en-GB" dirty="0"/>
              <a:t>Attempts to perform a non-blocking wait on the semaphore, returning an error if the semaphore is unavailable.</a:t>
            </a:r>
          </a:p>
          <a:p>
            <a:r>
              <a:rPr lang="en-GB" dirty="0"/>
              <a:t>text</a:t>
            </a:r>
          </a:p>
          <a:p>
            <a:r>
              <a:rPr lang="en-GB" dirty="0" err="1">
                <a:solidFill>
                  <a:srgbClr val="C5C8C6"/>
                </a:solidFill>
                <a:effectLst/>
                <a:latin typeface="inherit"/>
              </a:rPr>
              <a:t>sem_post</a:t>
            </a:r>
            <a:r>
              <a:rPr lang="en-GB" dirty="0">
                <a:solidFill>
                  <a:srgbClr val="C5C8C6"/>
                </a:solidFill>
                <a:effectLst/>
                <a:latin typeface="inherit"/>
              </a:rPr>
              <a:t>()</a:t>
            </a:r>
            <a:endParaRPr lang="en-GB" dirty="0"/>
          </a:p>
          <a:p>
            <a:r>
              <a:rPr lang="en-GB" dirty="0"/>
              <a:t>Increments (signals) the semaphore, potentially unblocking waiting threads.</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Main synchronization primitive used in original UNIX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This of this as the signal() operation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No </a:t>
            </a:r>
            <a:r>
              <a:rPr lang="en-US" altLang="ko-KR" dirty="0" err="1">
                <a:ea typeface="굴림" panose="020B0600000101010101" pitchFamily="34" charset="-127"/>
              </a:rPr>
              <a:t>otjhTechnically</a:t>
            </a:r>
            <a:r>
              <a:rPr lang="en-US" altLang="ko-KR" dirty="0">
                <a:ea typeface="굴림" panose="020B0600000101010101" pitchFamily="34" charset="-127"/>
              </a:rPr>
              <a:t> examining value after initialization is not allowed.</a:t>
            </a:r>
          </a:p>
          <a:p>
            <a:r>
              <a:rPr lang="en-US" altLang="zh-CN" sz="3200" dirty="0"/>
              <a:t>An</a:t>
            </a:r>
            <a:r>
              <a:rPr lang="zh-CN" altLang="en-US" sz="3200" dirty="0"/>
              <a:t> </a:t>
            </a:r>
            <a:r>
              <a:rPr lang="en-US" altLang="zh-CN" sz="3200" dirty="0"/>
              <a:t>object</a:t>
            </a:r>
            <a:r>
              <a:rPr lang="zh-CN" altLang="en-US" sz="3200" dirty="0"/>
              <a:t> </a:t>
            </a:r>
            <a:r>
              <a:rPr lang="en-US" altLang="zh-CN" sz="3200" dirty="0"/>
              <a:t>with</a:t>
            </a:r>
            <a:r>
              <a:rPr lang="zh-CN" altLang="en-US" sz="3200" dirty="0"/>
              <a:t> </a:t>
            </a:r>
            <a:r>
              <a:rPr lang="en-US" altLang="zh-CN" sz="3200" b="1" dirty="0">
                <a:solidFill>
                  <a:srgbClr val="0070C0"/>
                </a:solidFill>
              </a:rPr>
              <a:t>an</a:t>
            </a:r>
            <a:r>
              <a:rPr lang="zh-CN" altLang="en-US" sz="3200" b="1" dirty="0">
                <a:solidFill>
                  <a:srgbClr val="0070C0"/>
                </a:solidFill>
              </a:rPr>
              <a:t> </a:t>
            </a:r>
            <a:r>
              <a:rPr lang="en-US" altLang="zh-CN" sz="3200" b="1" dirty="0">
                <a:solidFill>
                  <a:srgbClr val="0070C0"/>
                </a:solidFill>
              </a:rPr>
              <a:t>integer</a:t>
            </a:r>
            <a:r>
              <a:rPr lang="zh-CN" altLang="en-US" sz="3200" b="1" dirty="0">
                <a:solidFill>
                  <a:srgbClr val="0070C0"/>
                </a:solidFill>
              </a:rPr>
              <a:t> </a:t>
            </a:r>
            <a:r>
              <a:rPr lang="en-US" altLang="zh-CN" sz="3200" b="1" dirty="0">
                <a:solidFill>
                  <a:srgbClr val="0070C0"/>
                </a:solidFill>
              </a:rPr>
              <a:t>value</a:t>
            </a:r>
          </a:p>
          <a:p>
            <a:r>
              <a:rPr lang="en-US" altLang="zh-CN" sz="3200" dirty="0"/>
              <a:t>Introduced</a:t>
            </a:r>
            <a:r>
              <a:rPr lang="zh-CN" altLang="en-US" sz="3200" dirty="0"/>
              <a:t> </a:t>
            </a:r>
            <a:r>
              <a:rPr lang="en-US" altLang="zh-CN" sz="3200" dirty="0"/>
              <a:t>by</a:t>
            </a:r>
            <a:r>
              <a:rPr lang="zh-CN" altLang="en-US" sz="3200" dirty="0"/>
              <a:t> </a:t>
            </a:r>
            <a:r>
              <a:rPr lang="en-US" altLang="zh-CN" sz="3200" b="1" dirty="0"/>
              <a:t>E.</a:t>
            </a:r>
            <a:r>
              <a:rPr lang="zh-CN" altLang="en-US" sz="3200" b="1" dirty="0"/>
              <a:t> </a:t>
            </a:r>
            <a:r>
              <a:rPr lang="en-US" altLang="zh-CN" sz="3200" b="1" dirty="0"/>
              <a:t>W.</a:t>
            </a:r>
            <a:r>
              <a:rPr lang="zh-CN" altLang="en-US" sz="3200" b="1" dirty="0"/>
              <a:t> </a:t>
            </a:r>
            <a:r>
              <a:rPr lang="en-US" altLang="zh-CN" sz="3200" b="1" dirty="0"/>
              <a:t>Dijkstra</a:t>
            </a:r>
          </a:p>
          <a:p>
            <a:r>
              <a:rPr lang="en-US" altLang="zh-CN" sz="3200" dirty="0"/>
              <a:t>Manipulate</a:t>
            </a:r>
            <a:r>
              <a:rPr lang="zh-CN" altLang="en-US" sz="3200" dirty="0"/>
              <a:t> </a:t>
            </a:r>
            <a:r>
              <a:rPr lang="en-US" altLang="zh-CN" sz="3200" dirty="0"/>
              <a:t>with</a:t>
            </a:r>
            <a:r>
              <a:rPr lang="zh-CN" altLang="en-US" sz="3200" dirty="0"/>
              <a:t> </a:t>
            </a:r>
            <a:r>
              <a:rPr lang="en-US" altLang="zh-CN" sz="3200" dirty="0"/>
              <a:t>two</a:t>
            </a:r>
            <a:r>
              <a:rPr lang="zh-CN" altLang="en-US" sz="3200" dirty="0"/>
              <a:t> </a:t>
            </a:r>
            <a:r>
              <a:rPr lang="en-US" altLang="zh-CN" sz="3200" dirty="0"/>
              <a:t>routines</a:t>
            </a:r>
          </a:p>
          <a:p>
            <a:pPr lvl="1"/>
            <a:r>
              <a:rPr lang="en-US" altLang="zh-CN" sz="2800" dirty="0" err="1">
                <a:solidFill>
                  <a:srgbClr val="0070C0"/>
                </a:solidFill>
              </a:rPr>
              <a:t>sem_wait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P(s)</a:t>
            </a:r>
            <a:r>
              <a:rPr lang="zh-CN" altLang="en-US" sz="2800" dirty="0">
                <a:solidFill>
                  <a:srgbClr val="0070C0"/>
                </a:solidFill>
              </a:rPr>
              <a:t>   </a:t>
            </a:r>
            <a:r>
              <a:rPr lang="en-US" altLang="zh-CN" sz="2800" dirty="0">
                <a:solidFill>
                  <a:srgbClr val="0070C0"/>
                </a:solidFill>
              </a:rPr>
              <a:t>down(s)</a:t>
            </a:r>
          </a:p>
          <a:p>
            <a:pPr lvl="1"/>
            <a:r>
              <a:rPr lang="en-US" altLang="zh-CN" sz="2800" dirty="0" err="1">
                <a:solidFill>
                  <a:srgbClr val="0070C0"/>
                </a:solidFill>
              </a:rPr>
              <a:t>sem_post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V(s)</a:t>
            </a:r>
            <a:r>
              <a:rPr lang="zh-CN" altLang="en-US" sz="2800" dirty="0">
                <a:solidFill>
                  <a:srgbClr val="0070C0"/>
                </a:solidFill>
              </a:rPr>
              <a:t>   </a:t>
            </a:r>
            <a:r>
              <a:rPr lang="en-US" altLang="zh-CN" sz="2800" dirty="0">
                <a:solidFill>
                  <a:srgbClr val="0070C0"/>
                </a:solidFill>
              </a:rPr>
              <a:t>up(s)</a:t>
            </a:r>
          </a:p>
          <a:p>
            <a:r>
              <a:rPr lang="en-US" altLang="zh-CN" sz="3200" dirty="0"/>
              <a:t>Motivation:</a:t>
            </a:r>
            <a:r>
              <a:rPr lang="zh-CN" altLang="en-US" sz="3200" dirty="0"/>
              <a:t> </a:t>
            </a:r>
            <a:r>
              <a:rPr lang="en-US" altLang="zh-CN" sz="3200" dirty="0"/>
              <a:t>Avoid</a:t>
            </a:r>
            <a:r>
              <a:rPr lang="zh-CN" altLang="en-US" sz="3200" dirty="0"/>
              <a:t> </a:t>
            </a:r>
            <a:r>
              <a:rPr lang="en-US" altLang="zh-CN" sz="3200" dirty="0"/>
              <a:t>busy</a:t>
            </a:r>
            <a:r>
              <a:rPr lang="zh-CN" altLang="en-US" sz="3200" dirty="0"/>
              <a:t> </a:t>
            </a:r>
            <a:r>
              <a:rPr lang="en-US" altLang="zh-CN" sz="3200" dirty="0"/>
              <a:t>waiting</a:t>
            </a:r>
            <a:r>
              <a:rPr lang="zh-CN" altLang="en-US" sz="3200" dirty="0"/>
              <a:t> </a:t>
            </a:r>
            <a:r>
              <a:rPr lang="en-US" altLang="zh-CN" sz="3200" dirty="0"/>
              <a:t>by</a:t>
            </a:r>
            <a:r>
              <a:rPr lang="zh-CN" altLang="en-US" sz="3200" dirty="0"/>
              <a:t> </a:t>
            </a:r>
            <a:r>
              <a:rPr lang="en-US" altLang="zh-CN" sz="3200" dirty="0"/>
              <a:t>blocking</a:t>
            </a:r>
            <a:r>
              <a:rPr lang="zh-CN" altLang="en-US" sz="3200" dirty="0"/>
              <a:t> </a:t>
            </a:r>
            <a:r>
              <a:rPr lang="en-US" altLang="zh-CN" sz="3200" dirty="0"/>
              <a:t>a</a:t>
            </a:r>
            <a:r>
              <a:rPr lang="zh-CN" altLang="en-US" sz="3200" dirty="0"/>
              <a:t> </a:t>
            </a:r>
            <a:r>
              <a:rPr lang="en-US" altLang="zh-CN" sz="3200" dirty="0"/>
              <a:t>process</a:t>
            </a:r>
            <a:r>
              <a:rPr lang="zh-CN" altLang="en-US" sz="3200" dirty="0"/>
              <a:t> </a:t>
            </a:r>
            <a:r>
              <a:rPr lang="en-US" altLang="zh-CN" sz="3200" dirty="0"/>
              <a:t>execution</a:t>
            </a:r>
            <a:r>
              <a:rPr lang="zh-CN" altLang="en-US" sz="3200" dirty="0"/>
              <a:t> </a:t>
            </a:r>
            <a:r>
              <a:rPr lang="en-US" altLang="zh-CN" sz="3200" dirty="0"/>
              <a:t>until</a:t>
            </a:r>
            <a:r>
              <a:rPr lang="zh-CN" altLang="en-US" sz="3200" dirty="0"/>
              <a:t> </a:t>
            </a:r>
            <a:r>
              <a:rPr lang="en-US" altLang="zh-CN" sz="3200" dirty="0"/>
              <a:t>some</a:t>
            </a:r>
            <a:r>
              <a:rPr lang="zh-CN" altLang="en-US" sz="3200" dirty="0"/>
              <a:t> </a:t>
            </a:r>
            <a:r>
              <a:rPr lang="en-US" altLang="zh-CN" sz="3200" dirty="0"/>
              <a:t>condition</a:t>
            </a:r>
            <a:r>
              <a:rPr lang="zh-CN" altLang="en-US" sz="3200" dirty="0"/>
              <a:t> </a:t>
            </a:r>
            <a:r>
              <a:rPr lang="en-US" altLang="zh-CN" sz="3200" dirty="0"/>
              <a:t>is</a:t>
            </a:r>
            <a:r>
              <a:rPr lang="zh-CN" altLang="en-US" sz="3200" dirty="0"/>
              <a:t> </a:t>
            </a:r>
            <a:r>
              <a:rPr lang="en-US" altLang="zh-CN" sz="3200" dirty="0"/>
              <a:t>satisfied</a:t>
            </a:r>
            <a:r>
              <a:rPr lang="zh-CN" altLang="en-US" sz="3200" dirty="0"/>
              <a:t> </a:t>
            </a:r>
            <a:endParaRPr lang="en-US" sz="3200" dirty="0"/>
          </a:p>
          <a:p>
            <a:endParaRPr lang="en-US" altLang="en-US" dirty="0"/>
          </a:p>
        </p:txBody>
      </p:sp>
    </p:spTree>
    <p:extLst>
      <p:ext uri="{BB962C8B-B14F-4D97-AF65-F5344CB8AC3E}">
        <p14:creationId xmlns:p14="http://schemas.microsoft.com/office/powerpoint/2010/main" val="1342602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2CFDD219-E382-4FD4-9A7A-C9C0237EE4CC}" type="slidenum">
              <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l" defTabSz="914400" rtl="0" eaLnBrk="0" fontAlgn="base" latinLnBrk="0" hangingPunct="0">
                <a:lnSpc>
                  <a:spcPct val="100000"/>
                </a:lnSpc>
                <a:spcBef>
                  <a:spcPct val="0"/>
                </a:spcBef>
                <a:spcAft>
                  <a:spcPct val="0"/>
                </a:spcAft>
                <a:buClrTx/>
                <a:buSzTx/>
                <a:buFontTx/>
                <a:buNone/>
                <a:tabLst/>
                <a:defRPr/>
              </a:pPr>
              <a:t>22</a:t>
            </a:fld>
            <a:endPar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pthread_mutex_init</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Create a new mutex</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pthread_mutex_destroy</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Destroy a mutex</a:t>
            </a:r>
            <a:endParaRPr lang="en-SE" sz="1800" b="0" i="0" u="none" strike="noStrike" dirty="0">
              <a:effectLst/>
              <a:latin typeface="Arial" panose="020B0604020202020204" pitchFamily="34" charset="0"/>
            </a:endParaRPr>
          </a:p>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8323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a:solidFill>
                  <a:schemeClr val="tx1"/>
                </a:solidFill>
                <a:latin typeface="Arial" charset="0"/>
                <a:ea typeface="+mn-ea"/>
                <a:cs typeface="+mn-cs"/>
              </a:rPr>
              <a:t>Note: sleep() and release the lock (set guard=0) must be atomic. Similar to the case on slide “Interrupt re-enable in going to sleep”. (can do this in software without hardware support).</a:t>
            </a:r>
            <a:endParaRPr lang="en-US" sz="1200" kern="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24</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charset="0"/>
                <a:cs typeface="Gill Sans Light"/>
              </a:rPr>
              <a:t>Let thread 1 wait for a signal from thread 2</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2740541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with mutual exclusion, a critical section also has to be protected in this example</a:t>
            </a:r>
          </a:p>
          <a:p>
            <a:r>
              <a:rPr lang="en-GB" dirty="0"/>
              <a:t>However, </a:t>
            </a:r>
          </a:p>
          <a:p>
            <a:r>
              <a:rPr lang="en-GB" dirty="0"/>
              <a:t> and thus need a guarantee for mutual exclusion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are allowed to enter the critical section at the same time</a:t>
            </a:r>
          </a:p>
          <a:p>
            <a:endParaRPr lang="en-SE" dirty="0"/>
          </a:p>
        </p:txBody>
      </p:sp>
    </p:spTree>
    <p:extLst>
      <p:ext uri="{BB962C8B-B14F-4D97-AF65-F5344CB8AC3E}">
        <p14:creationId xmlns:p14="http://schemas.microsoft.com/office/powerpoint/2010/main" val="2389389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endParaRPr lang="en-GB" dirty="0"/>
          </a:p>
          <a:p>
            <a:pPr lvl="1"/>
            <a:endParaRPr lang="en-GB" dirty="0"/>
          </a:p>
          <a:p>
            <a:pPr lvl="1"/>
            <a:endParaRPr lang="en-GB" dirty="0"/>
          </a:p>
          <a:p>
            <a:pPr lvl="1"/>
            <a:r>
              <a:rPr lang="en-GB" dirty="0"/>
              <a:t>We use informal notation of declaration with semaphore and assignment with = sign, instead of using semaphore and </a:t>
            </a:r>
            <a:r>
              <a:rPr lang="en-GB" dirty="0" err="1"/>
              <a:t>sem_init</a:t>
            </a:r>
            <a:r>
              <a:rPr lang="en-GB" dirty="0"/>
              <a:t>()</a:t>
            </a:r>
          </a:p>
          <a:p>
            <a:endParaRPr lang="en-SE" dirty="0"/>
          </a:p>
        </p:txBody>
      </p:sp>
    </p:spTree>
    <p:extLst>
      <p:ext uri="{BB962C8B-B14F-4D97-AF65-F5344CB8AC3E}">
        <p14:creationId xmlns:p14="http://schemas.microsoft.com/office/powerpoint/2010/main" val="3914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97980-DA49-7990-0BE0-072EC52DA94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94D5F5-7029-F2E9-7D96-0D9B5EB0D2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7E4533-B887-8F1F-7D7D-57BB937C3E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effectLst/>
                <a:latin typeface="Helvetica" pitchFamily="2" charset="0"/>
              </a:rPr>
              <a:t>The execution of the critical sections by the threads</a:t>
            </a:r>
            <a:r>
              <a:rPr lang="zh-CN" altLang="en-US" dirty="0">
                <a:latin typeface="Helvetica" pitchFamily="2" charset="0"/>
              </a:rPr>
              <a:t> </a:t>
            </a:r>
            <a:r>
              <a:rPr lang="en-US" altLang="zh-CN" i="1" dirty="0">
                <a:solidFill>
                  <a:srgbClr val="000000"/>
                </a:solidFill>
                <a:effectLst/>
                <a:latin typeface="Helvetica" pitchFamily="2" charset="0"/>
              </a:rPr>
              <a:t>is</a:t>
            </a:r>
            <a:r>
              <a:rPr lang="zh-CN" altLang="en-US" i="1" dirty="0">
                <a:solidFill>
                  <a:srgbClr val="000000"/>
                </a:solidFill>
                <a:effectLst/>
                <a:latin typeface="Helvetica" pitchFamily="2" charset="0"/>
              </a:rPr>
              <a:t> </a:t>
            </a:r>
            <a:r>
              <a:rPr lang="en-US" altLang="zh-CN" i="1" dirty="0">
                <a:solidFill>
                  <a:srgbClr val="0070C1"/>
                </a:solidFill>
                <a:effectLst/>
                <a:latin typeface="Helvetica" pitchFamily="2" charset="0"/>
              </a:rPr>
              <a:t>mutually exclusive </a:t>
            </a:r>
            <a:r>
              <a:rPr lang="en-US" altLang="zh-CN" i="1" dirty="0">
                <a:solidFill>
                  <a:srgbClr val="000000"/>
                </a:solidFill>
                <a:effectLst/>
                <a:latin typeface="Helvetica" pitchFamily="2" charset="0"/>
              </a:rPr>
              <a:t>in time</a:t>
            </a:r>
            <a:endParaRPr lang="en-US" altLang="zh-CN" dirty="0">
              <a:solidFill>
                <a:srgbClr val="0070C1"/>
              </a:solidFill>
              <a:effectLst/>
              <a:latin typeface="Helvetica" pitchFamily="2" charset="0"/>
            </a:endParaRPr>
          </a:p>
          <a:p>
            <a:r>
              <a:rPr lang="en-US" altLang="zh-CN" dirty="0">
                <a:effectLst/>
                <a:latin typeface="Gill Sans"/>
              </a:rPr>
              <a:t>Programmers must make sure that some high-level</a:t>
            </a:r>
            <a:r>
              <a:rPr lang="zh-CN" altLang="en-US" dirty="0">
                <a:latin typeface="Gill Sans"/>
              </a:rPr>
              <a:t> </a:t>
            </a:r>
            <a:r>
              <a:rPr lang="en-US" altLang="zh-CN" dirty="0">
                <a:effectLst/>
                <a:latin typeface="Gill Sans"/>
              </a:rPr>
              <a:t>code sections are executed atomically</a:t>
            </a:r>
          </a:p>
          <a:p>
            <a:pPr lvl="1"/>
            <a:r>
              <a:rPr lang="en-US" altLang="zh-CN" dirty="0">
                <a:effectLst/>
                <a:latin typeface="Gill Sans"/>
              </a:rPr>
              <a:t>Atomic operation: It completes in its entirety without</a:t>
            </a:r>
            <a:r>
              <a:rPr lang="zh-CN" altLang="en-US" dirty="0">
                <a:latin typeface="Gill Sans"/>
              </a:rPr>
              <a:t> </a:t>
            </a:r>
            <a:r>
              <a:rPr lang="en-US" altLang="zh-CN" dirty="0">
                <a:effectLst/>
                <a:latin typeface="Gill Sans"/>
              </a:rPr>
              <a:t>worrying about interruption by any other potentially</a:t>
            </a:r>
            <a:r>
              <a:rPr lang="zh-CN" altLang="en-US" dirty="0">
                <a:latin typeface="Gill Sans"/>
              </a:rPr>
              <a:t> </a:t>
            </a:r>
            <a:r>
              <a:rPr lang="en-US" altLang="zh-CN" dirty="0">
                <a:effectLst/>
                <a:latin typeface="Gill Sans"/>
              </a:rPr>
              <a:t>conflict-causing thread</a:t>
            </a:r>
          </a:p>
          <a:p>
            <a:endParaRPr lang="en-US" dirty="0"/>
          </a:p>
          <a:p>
            <a:endParaRPr lang="en-US" dirty="0"/>
          </a:p>
          <a:p>
            <a:r>
              <a:rPr lang="en-US" dirty="0"/>
              <a:t>1. Mutual exclusion. If process Pi is executing in its critical section, then no other processes can be executing in their critical sections.</a:t>
            </a:r>
          </a:p>
          <a:p>
            <a:r>
              <a:rPr lang="en-US" dirty="0"/>
              <a:t>2. Progress. 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indefinitely.</a:t>
            </a:r>
          </a:p>
          <a:p>
            <a:r>
              <a:rPr lang="en-US" dirty="0"/>
              <a:t>3. Bounded waiting. There exists a bound, or limit, on the number of times that other processes are allowed to enter their critical sections after a process has made a request to enter its critical section and before that request is granted.</a:t>
            </a:r>
          </a:p>
          <a:p>
            <a:endParaRPr lang="en-US" dirty="0"/>
          </a:p>
        </p:txBody>
      </p:sp>
      <p:sp>
        <p:nvSpPr>
          <p:cNvPr id="4" name="灯片编号占位符 3">
            <a:extLst>
              <a:ext uri="{FF2B5EF4-FFF2-40B4-BE49-F238E27FC236}">
                <a16:creationId xmlns:a16="http://schemas.microsoft.com/office/drawing/2014/main" id="{4E014B44-BDD5-9A32-2D51-C8A94E8A9B15}"/>
              </a:ext>
            </a:extLst>
          </p:cNvPr>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1706178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pPr lvl="1">
              <a:lnSpc>
                <a:spcPct val="80000"/>
              </a:lnSpc>
            </a:pPr>
            <a:r>
              <a:rPr lang="en-US" altLang="ko-KR" dirty="0">
                <a:ea typeface="굴림" panose="020B0600000101010101" pitchFamily="34" charset="-127"/>
              </a:rPr>
              <a:t>Consumer must wait for producer to fill buffers, if no full slots (</a:t>
            </a:r>
            <a:r>
              <a:rPr lang="en-US" altLang="ko-KR" dirty="0" err="1">
                <a:ea typeface="굴림" panose="020B0600000101010101" pitchFamily="34" charset="-127"/>
              </a:rPr>
              <a:t>fullSlots</a:t>
            </a:r>
            <a:r>
              <a:rPr lang="en-US" altLang="ko-KR" dirty="0">
                <a:ea typeface="굴림" panose="020B0600000101010101" pitchFamily="34" charset="-127"/>
              </a:rPr>
              <a:t> == 0)</a:t>
            </a:r>
          </a:p>
          <a:p>
            <a:pPr lvl="1">
              <a:lnSpc>
                <a:spcPct val="80000"/>
              </a:lnSpc>
            </a:pPr>
            <a:r>
              <a:rPr lang="en-US" altLang="ko-KR" dirty="0">
                <a:ea typeface="굴림" panose="020B0600000101010101" pitchFamily="34" charset="-127"/>
              </a:rPr>
              <a:t>Producer must wait for consumer to empty buffers, if no empty slots (</a:t>
            </a:r>
            <a:r>
              <a:rPr lang="en-US" altLang="ko-KR" dirty="0" err="1">
                <a:ea typeface="굴림" panose="020B0600000101010101" pitchFamily="34" charset="-127"/>
              </a:rPr>
              <a:t>emptySlots</a:t>
            </a:r>
            <a:r>
              <a:rPr lang="en-US" altLang="ko-KR" dirty="0">
                <a:ea typeface="굴림" panose="020B0600000101010101" pitchFamily="34" charset="-127"/>
              </a:rPr>
              <a:t> =</a:t>
            </a:r>
            <a:r>
              <a:rPr lang="en-GB" altLang="ko-KR" dirty="0">
                <a:ea typeface="굴림" panose="020B0600000101010101" pitchFamily="34" charset="-127"/>
              </a:rPr>
              <a:t>=</a:t>
            </a:r>
            <a:r>
              <a:rPr lang="en-US" altLang="ko-KR" dirty="0">
                <a:ea typeface="굴림" panose="020B0600000101010101" pitchFamily="34" charset="-127"/>
              </a:rPr>
              <a:t> 0)</a:t>
            </a:r>
          </a:p>
          <a:p>
            <a:endParaRPr lang="en-US" b="1" dirty="0">
              <a:solidFill>
                <a:srgbClr val="0070C0"/>
              </a:solidFill>
            </a:endParaRPr>
          </a:p>
          <a:p>
            <a:r>
              <a:rPr lang="en-US" altLang="zh-CN" b="1" dirty="0">
                <a:solidFill>
                  <a:srgbClr val="0070C0"/>
                </a:solidFill>
              </a:rPr>
              <a:t>Synchronization between producers </a:t>
            </a:r>
          </a:p>
          <a:p>
            <a:r>
              <a:rPr lang="en-US" altLang="zh-CN" b="1" dirty="0">
                <a:solidFill>
                  <a:srgbClr val="0070C0"/>
                </a:solidFill>
              </a:rPr>
              <a:t>Synchronization between producers and consumers</a:t>
            </a:r>
          </a:p>
          <a:p>
            <a:r>
              <a:rPr lang="en-US" altLang="zh-CN" dirty="0"/>
              <a:t>Producing/Consuming</a:t>
            </a:r>
            <a:r>
              <a:rPr lang="zh-CN" altLang="en-US" dirty="0"/>
              <a:t> </a:t>
            </a:r>
            <a:r>
              <a:rPr lang="en-US" altLang="zh-CN" dirty="0"/>
              <a:t>to/from</a:t>
            </a:r>
            <a:r>
              <a:rPr lang="zh-CN" altLang="en-US" dirty="0"/>
              <a:t> </a:t>
            </a:r>
            <a:r>
              <a:rPr lang="en-US" altLang="zh-CN" dirty="0"/>
              <a:t>buffer</a:t>
            </a:r>
            <a:r>
              <a:rPr lang="zh-CN" altLang="en-US" dirty="0"/>
              <a:t> </a:t>
            </a:r>
            <a:r>
              <a:rPr lang="en-US" altLang="zh-CN" dirty="0"/>
              <a:t>require</a:t>
            </a:r>
            <a:r>
              <a:rPr lang="zh-CN" altLang="en-US" dirty="0"/>
              <a:t> </a:t>
            </a:r>
            <a:r>
              <a:rPr lang="en-US" altLang="zh-CN" b="1" dirty="0">
                <a:solidFill>
                  <a:srgbClr val="0070C0"/>
                </a:solidFill>
              </a:rPr>
              <a:t>locking</a:t>
            </a:r>
          </a:p>
          <a:p>
            <a:endParaRPr lang="en-US" b="1" dirty="0">
              <a:solidFill>
                <a:srgbClr val="0070C0"/>
              </a:solidFill>
            </a:endParaRPr>
          </a:p>
          <a:p>
            <a:pPr>
              <a:lnSpc>
                <a:spcPct val="80000"/>
              </a:lnSpc>
            </a:pPr>
            <a:endParaRPr lang="en-US" altLang="ko-KR" dirty="0">
              <a:ea typeface="굴림" panose="020B0600000101010101" pitchFamily="34" charset="-127"/>
            </a:endParaRPr>
          </a:p>
          <a:p>
            <a:pPr>
              <a:lnSpc>
                <a:spcPct val="80000"/>
              </a:lnSpc>
            </a:pPr>
            <a:r>
              <a:rPr lang="en-US" altLang="ko-KR" dirty="0">
                <a:ea typeface="굴림" panose="020B0600000101010101" pitchFamily="34" charset="-127"/>
              </a:rPr>
              <a:t>Remember why we need mutual exclusion</a:t>
            </a:r>
          </a:p>
          <a:p>
            <a:pPr lvl="1">
              <a:lnSpc>
                <a:spcPct val="80000"/>
              </a:lnSpc>
            </a:pPr>
            <a:r>
              <a:rPr lang="en-US" altLang="ko-KR" dirty="0">
                <a:ea typeface="굴림" panose="020B0600000101010101" pitchFamily="34" charset="-127"/>
              </a:rPr>
              <a:t>Because computers are stupid</a:t>
            </a:r>
          </a:p>
          <a:p>
            <a:pPr lvl="1">
              <a:lnSpc>
                <a:spcPct val="80000"/>
              </a:lnSpc>
            </a:pPr>
            <a:r>
              <a:rPr lang="en-US" altLang="ko-KR" dirty="0">
                <a:ea typeface="굴림" panose="020B0600000101010101" pitchFamily="34" charset="-127"/>
              </a:rPr>
              <a:t>Imagine if in real life: the delivery person is filling the machine and somebody comes up and tries to stick their money into the machine</a:t>
            </a:r>
          </a:p>
          <a:p>
            <a:endParaRPr lang="en-US" altLang="en-US" dirty="0"/>
          </a:p>
        </p:txBody>
      </p:sp>
    </p:spTree>
    <p:extLst>
      <p:ext uri="{BB962C8B-B14F-4D97-AF65-F5344CB8AC3E}">
        <p14:creationId xmlns:p14="http://schemas.microsoft.com/office/powerpoint/2010/main" val="3201873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0, 0); //Initially, no data item</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0,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)://Initially, all slots empty</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pt-BR" altLang="ko-KR" sz="1200" dirty="0">
                <a:latin typeface="Courier New" panose="02070309020205020404" pitchFamily="49" charset="0"/>
                <a:ea typeface="굴림" charset="0"/>
                <a:cs typeface="Courier New" panose="02070309020205020404" pitchFamily="49" charset="0"/>
              </a:rPr>
              <a:t>sem_init(&amp;mutex, 0, 1):</a:t>
            </a:r>
            <a:r>
              <a:rPr lang="en-US" altLang="ko-KR" sz="12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Semaphore </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 0; 	// Initially, no coke</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a:t>
            </a:r>
            <a:br>
              <a:rPr lang="en-US" altLang="ko-KR" sz="1200" dirty="0">
                <a:latin typeface="Courier New" panose="02070309020205020404" pitchFamily="49" charset="0"/>
                <a:ea typeface="굴림" charset="0"/>
                <a:cs typeface="Courier New" panose="02070309020205020404" pitchFamily="49" charset="0"/>
              </a:rPr>
            </a:br>
            <a:r>
              <a:rPr lang="en-US" altLang="ko-KR" sz="1200" dirty="0">
                <a:latin typeface="Courier New" panose="02070309020205020404" pitchFamily="49" charset="0"/>
                <a:ea typeface="굴림" charset="0"/>
                <a:cs typeface="Courier New" panose="02070309020205020404" pitchFamily="49" charset="0"/>
              </a:rPr>
              <a:t>				// Initially, num empty slots</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mutex = 1;	// No one using machine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455576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r>
              <a:rPr lang="en-US" altLang="ko-KR" dirty="0">
                <a:ea typeface="굴림" panose="020B0600000101010101" pitchFamily="34" charset="-127"/>
              </a:rPr>
              <a:t>Is order of V’s important?</a:t>
            </a:r>
          </a:p>
          <a:p>
            <a:r>
              <a:rPr lang="en-US" altLang="ko-KR" dirty="0">
                <a:ea typeface="굴림" panose="020B0600000101010101" pitchFamily="34" charset="-127"/>
              </a:rPr>
              <a:t>No, except that it might </a:t>
            </a:r>
            <a:br>
              <a:rPr lang="en-US" altLang="ko-KR" dirty="0">
                <a:ea typeface="굴림" panose="020B0600000101010101" pitchFamily="34" charset="-127"/>
              </a:rPr>
            </a:br>
            <a:r>
              <a:rPr lang="en-US" altLang="ko-KR" dirty="0">
                <a:ea typeface="굴림" panose="020B0600000101010101" pitchFamily="34" charset="-127"/>
              </a:rPr>
              <a:t>affect scheduling efficiency What if we have 2 producers </a:t>
            </a:r>
            <a:br>
              <a:rPr lang="en-US" altLang="ko-KR" dirty="0">
                <a:ea typeface="굴림" panose="020B0600000101010101" pitchFamily="34" charset="-127"/>
              </a:rPr>
            </a:br>
            <a:r>
              <a:rPr lang="en-US" altLang="ko-KR" dirty="0">
                <a:ea typeface="굴림" panose="020B0600000101010101" pitchFamily="34" charset="-127"/>
              </a:rPr>
              <a:t>or 2 consumers?</a:t>
            </a:r>
          </a:p>
          <a:p>
            <a:pPr lvl="1"/>
            <a:r>
              <a:rPr lang="en-US" altLang="ko-KR" dirty="0">
                <a:ea typeface="굴림" panose="020B0600000101010101" pitchFamily="34" charset="-127"/>
              </a:rPr>
              <a:t>Do we need to change anything?</a:t>
            </a:r>
          </a:p>
          <a:p>
            <a:pPr lvl="1"/>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2321137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Example: the fact that flipping of P’s in bounded buffer gives deadlock is not immediately obvious.  How do you prove correctness to someone?</a:t>
            </a:r>
          </a:p>
          <a:p>
            <a:pPr lvl="1"/>
            <a:r>
              <a:rPr lang="en-US" altLang="ko-KR" dirty="0">
                <a:ea typeface="굴림" panose="020B0600000101010101" pitchFamily="34" charset="-127"/>
              </a:rPr>
              <a:t>Some languages like Java provide this natively</a:t>
            </a:r>
          </a:p>
          <a:p>
            <a:pPr lvl="1"/>
            <a:r>
              <a:rPr lang="en-US" altLang="ko-KR" dirty="0">
                <a:ea typeface="굴림" panose="020B0600000101010101" pitchFamily="34" charset="-127"/>
              </a:rPr>
              <a:t>Most others use actual locks and condition variables</a:t>
            </a:r>
          </a:p>
          <a:p>
            <a:r>
              <a:rPr lang="en-US" b="1" dirty="0"/>
              <a:t>Mutual exclusion</a:t>
            </a:r>
          </a:p>
          <a:p>
            <a:pPr lvl="1"/>
            <a:r>
              <a:rPr lang="en-US" dirty="0"/>
              <a:t>No two threads access a critical section at the same time</a:t>
            </a:r>
          </a:p>
          <a:p>
            <a:pPr lvl="1"/>
            <a:r>
              <a:rPr lang="en-US" dirty="0"/>
              <a:t>Thread A and B don’t run at the same time</a:t>
            </a:r>
          </a:p>
          <a:p>
            <a:pPr lvl="1"/>
            <a:r>
              <a:rPr lang="en-US" altLang="zh-CN" b="1" dirty="0">
                <a:solidFill>
                  <a:srgbClr val="0070C0"/>
                </a:solidFill>
              </a:rPr>
              <a:t>Locks</a:t>
            </a:r>
            <a:r>
              <a:rPr lang="en-US" altLang="zh-CN" dirty="0"/>
              <a:t> </a:t>
            </a:r>
          </a:p>
          <a:p>
            <a:endParaRPr lang="en-US" altLang="zh-CN" dirty="0"/>
          </a:p>
          <a:p>
            <a:r>
              <a:rPr lang="en-US" altLang="zh-CN" b="1" dirty="0"/>
              <a:t>Condition</a:t>
            </a:r>
            <a:r>
              <a:rPr lang="zh-CN" altLang="en-US" b="1" dirty="0"/>
              <a:t> </a:t>
            </a:r>
            <a:endParaRPr lang="en-US" altLang="zh-CN" b="1" dirty="0"/>
          </a:p>
          <a:p>
            <a:pPr lvl="1"/>
            <a:r>
              <a:rPr lang="en-US" altLang="zh-CN" dirty="0"/>
              <a:t>A</a:t>
            </a:r>
            <a:r>
              <a:rPr lang="zh-CN" altLang="en-US" dirty="0"/>
              <a:t> </a:t>
            </a:r>
            <a:r>
              <a:rPr lang="en-US" altLang="zh-CN" dirty="0"/>
              <a:t>thread</a:t>
            </a:r>
            <a:r>
              <a:rPr lang="zh-CN" altLang="en-US" dirty="0"/>
              <a:t> </a:t>
            </a:r>
            <a:r>
              <a:rPr lang="en-US" altLang="zh-CN" dirty="0"/>
              <a:t>wishes</a:t>
            </a:r>
            <a:r>
              <a:rPr lang="zh-CN" altLang="en-US" dirty="0"/>
              <a:t> </a:t>
            </a:r>
            <a:r>
              <a:rPr lang="en-US" altLang="zh-CN" dirty="0"/>
              <a:t>to</a:t>
            </a:r>
            <a:r>
              <a:rPr lang="zh-CN" altLang="en-US" dirty="0"/>
              <a:t> </a:t>
            </a:r>
            <a:r>
              <a:rPr lang="en-US" altLang="zh-CN" dirty="0"/>
              <a:t>check</a:t>
            </a:r>
            <a:r>
              <a:rPr lang="zh-CN" altLang="en-US" dirty="0"/>
              <a:t> </a:t>
            </a:r>
            <a:r>
              <a:rPr lang="en-US" altLang="zh-CN" dirty="0"/>
              <a:t>whether</a:t>
            </a:r>
            <a:r>
              <a:rPr lang="zh-CN" altLang="en-US" dirty="0"/>
              <a:t> </a:t>
            </a:r>
            <a:r>
              <a:rPr lang="en-US" altLang="zh-CN" dirty="0"/>
              <a:t>a</a:t>
            </a:r>
            <a:r>
              <a:rPr lang="zh-CN" altLang="en-US" dirty="0"/>
              <a:t> </a:t>
            </a:r>
            <a:r>
              <a:rPr lang="en-US" altLang="zh-CN" dirty="0"/>
              <a:t>condition</a:t>
            </a:r>
            <a:r>
              <a:rPr lang="zh-CN" altLang="en-US" dirty="0"/>
              <a:t> </a:t>
            </a:r>
            <a:r>
              <a:rPr lang="en-US" altLang="zh-CN" dirty="0"/>
              <a:t>is</a:t>
            </a:r>
            <a:r>
              <a:rPr lang="zh-CN" altLang="en-US" dirty="0"/>
              <a:t> </a:t>
            </a:r>
            <a:r>
              <a:rPr lang="en-US" altLang="zh-CN" dirty="0"/>
              <a:t>true</a:t>
            </a:r>
            <a:r>
              <a:rPr lang="zh-CN" altLang="en-US" dirty="0"/>
              <a:t> </a:t>
            </a:r>
            <a:r>
              <a:rPr lang="en-US" altLang="zh-CN" dirty="0"/>
              <a:t>before</a:t>
            </a:r>
            <a:r>
              <a:rPr lang="zh-CN" altLang="en-US" dirty="0"/>
              <a:t> </a:t>
            </a:r>
            <a:r>
              <a:rPr lang="en-US" altLang="zh-CN" dirty="0"/>
              <a:t>execution</a:t>
            </a:r>
          </a:p>
          <a:p>
            <a:pPr lvl="1"/>
            <a:r>
              <a:rPr lang="en-US" altLang="zh-CN" dirty="0"/>
              <a:t>Thread</a:t>
            </a:r>
            <a:r>
              <a:rPr lang="zh-CN" altLang="en-US" dirty="0"/>
              <a:t> </a:t>
            </a:r>
            <a:r>
              <a:rPr lang="en-US" altLang="zh-CN" dirty="0"/>
              <a:t>B</a:t>
            </a:r>
            <a:r>
              <a:rPr lang="zh-CN" altLang="en-US" dirty="0"/>
              <a:t> </a:t>
            </a:r>
            <a:r>
              <a:rPr lang="en-US" altLang="zh-CN" dirty="0"/>
              <a:t>runs</a:t>
            </a:r>
            <a:r>
              <a:rPr lang="zh-CN" altLang="en-US" dirty="0"/>
              <a:t> </a:t>
            </a:r>
            <a:r>
              <a:rPr lang="en-US" altLang="zh-CN" dirty="0"/>
              <a:t>after</a:t>
            </a:r>
            <a:r>
              <a:rPr lang="zh-CN" altLang="en-US" dirty="0"/>
              <a:t> </a:t>
            </a:r>
            <a:r>
              <a:rPr lang="en-US" altLang="zh-CN" dirty="0"/>
              <a:t>thread</a:t>
            </a:r>
            <a:r>
              <a:rPr lang="zh-CN" altLang="en-US" dirty="0"/>
              <a:t> </a:t>
            </a:r>
            <a:r>
              <a:rPr lang="en-US" altLang="zh-CN" dirty="0"/>
              <a:t>A</a:t>
            </a:r>
            <a:r>
              <a:rPr lang="zh-CN" altLang="en-US" dirty="0"/>
              <a:t> </a:t>
            </a:r>
            <a:r>
              <a:rPr lang="en-US" altLang="zh-CN" dirty="0"/>
              <a:t>completes</a:t>
            </a:r>
          </a:p>
          <a:p>
            <a:pPr lvl="1"/>
            <a:r>
              <a:rPr lang="en-US" altLang="zh-CN" b="1" dirty="0">
                <a:solidFill>
                  <a:srgbClr val="0070C0"/>
                </a:solidFill>
              </a:rPr>
              <a:t>Condition</a:t>
            </a:r>
            <a:r>
              <a:rPr lang="zh-CN" altLang="en-US" b="1" dirty="0">
                <a:solidFill>
                  <a:srgbClr val="0070C0"/>
                </a:solidFill>
              </a:rPr>
              <a:t> </a:t>
            </a:r>
            <a:r>
              <a:rPr lang="en-US" altLang="zh-CN" b="1" dirty="0">
                <a:solidFill>
                  <a:srgbClr val="0070C0"/>
                </a:solidFill>
              </a:rPr>
              <a:t>variables</a:t>
            </a:r>
            <a:r>
              <a:rPr lang="zh-CN" altLang="en-US" b="1" dirty="0">
                <a:solidFill>
                  <a:srgbClr val="0070C0"/>
                </a:solidFill>
              </a:rPr>
              <a:t> </a:t>
            </a:r>
            <a:r>
              <a:rPr lang="en-US" altLang="zh-CN" b="1" dirty="0"/>
              <a:t>and</a:t>
            </a:r>
            <a:r>
              <a:rPr lang="zh-CN" altLang="en-US" b="1" dirty="0">
                <a:solidFill>
                  <a:srgbClr val="0070C0"/>
                </a:solidFill>
              </a:rPr>
              <a:t> </a:t>
            </a:r>
            <a:r>
              <a:rPr lang="en-US" altLang="zh-CN" b="1" dirty="0">
                <a:solidFill>
                  <a:srgbClr val="0070C0"/>
                </a:solidFill>
              </a:rPr>
              <a:t>semaphores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1789540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solidFill>
                  <a:srgbClr val="0070C0"/>
                </a:solidFill>
              </a:rPr>
              <a:t>pthread_cond_wait</a:t>
            </a:r>
            <a:r>
              <a:rPr lang="en-GB" dirty="0">
                <a:solidFill>
                  <a:srgbClr val="0070C0"/>
                </a:solidFill>
              </a:rPr>
              <a:t>(</a:t>
            </a:r>
            <a:r>
              <a:rPr lang="en-GB" dirty="0" err="1">
                <a:solidFill>
                  <a:srgbClr val="0070C0"/>
                </a:solidFill>
              </a:rPr>
              <a:t>pthread_cond_t</a:t>
            </a:r>
            <a:r>
              <a:rPr lang="en-GB" dirty="0">
                <a:solidFill>
                  <a:srgbClr val="0070C0"/>
                </a:solidFill>
              </a:rPr>
              <a:t> *cond, </a:t>
            </a:r>
            <a:r>
              <a:rPr lang="en-GB" dirty="0" err="1">
                <a:solidFill>
                  <a:srgbClr val="0070C0"/>
                </a:solidFill>
              </a:rPr>
              <a:t>pthread_mutex_t</a:t>
            </a:r>
            <a:r>
              <a:rPr lang="en-GB" dirty="0">
                <a:solidFill>
                  <a:srgbClr val="0070C0"/>
                </a:solidFill>
              </a:rPr>
              <a:t> *mutex); </a:t>
            </a:r>
            <a:r>
              <a:rPr lang="en-US" altLang="ko-KR" dirty="0">
                <a:ea typeface="굴림" panose="020B0600000101010101" pitchFamily="34" charset="-127"/>
              </a:rPr>
              <a:t>Atomically release lock and go to sleep.  Re-acquire lock later, before returning. </a:t>
            </a:r>
          </a:p>
          <a:p>
            <a:endParaRPr lang="en-US" dirty="0">
              <a:solidFill>
                <a:srgbClr val="0070C0"/>
              </a:solidFill>
            </a:endParaRPr>
          </a:p>
          <a:p>
            <a:r>
              <a:rPr lang="en-GB" dirty="0" err="1"/>
              <a:t>pthread_cond_signal</a:t>
            </a:r>
            <a:r>
              <a:rPr lang="en-GB" dirty="0"/>
              <a:t>(</a:t>
            </a:r>
            <a:r>
              <a:rPr lang="en-GB" dirty="0" err="1"/>
              <a:t>pthread_cond_t</a:t>
            </a:r>
            <a:r>
              <a:rPr lang="en-GB" dirty="0"/>
              <a:t> *cond);</a:t>
            </a:r>
            <a:endParaRPr lang="en-US" dirty="0"/>
          </a:p>
          <a:p>
            <a:pPr marL="914400" lvl="2" indent="0">
              <a:buNone/>
            </a:pPr>
            <a:endParaRPr lang="en-US" dirty="0"/>
          </a:p>
          <a:p>
            <a:pPr>
              <a:lnSpc>
                <a:spcPct val="85000"/>
              </a:lnSpc>
              <a:spcBef>
                <a:spcPct val="20000"/>
              </a:spcBef>
            </a:pPr>
            <a:endParaRPr lang="en-US" altLang="ko-KR" dirty="0">
              <a:solidFill>
                <a:schemeClr val="hlink"/>
              </a:solidFill>
              <a:ea typeface="굴림" panose="020B0600000101010101" pitchFamily="34" charset="-127"/>
            </a:endParaRPr>
          </a:p>
          <a:p>
            <a:r>
              <a:rPr lang="en-GB" altLang="zh-CN" dirty="0"/>
              <a:t>Semaphores are dual purpose: They are used for both mutex and scheduling constraints</a:t>
            </a:r>
            <a:endParaRPr lang="en-US" altLang="zh-CN" dirty="0"/>
          </a:p>
          <a:p>
            <a:endParaRPr lang="en-US" altLang="zh-CN" dirty="0"/>
          </a:p>
          <a:p>
            <a:r>
              <a:rPr lang="en-US" altLang="zh-CN" dirty="0"/>
              <a:t>Condition</a:t>
            </a:r>
            <a:r>
              <a:rPr lang="zh-CN" altLang="en-US" dirty="0"/>
              <a:t> </a:t>
            </a:r>
            <a:r>
              <a:rPr lang="en-US" altLang="zh-CN" dirty="0"/>
              <a:t>variables</a:t>
            </a:r>
            <a:r>
              <a:rPr lang="zh-CN" altLang="en-US" dirty="0"/>
              <a:t> </a:t>
            </a:r>
            <a:r>
              <a:rPr lang="en-US" altLang="zh-CN" dirty="0"/>
              <a:t>are</a:t>
            </a:r>
            <a:r>
              <a:rPr lang="zh-CN" altLang="en-US" dirty="0"/>
              <a:t> </a:t>
            </a:r>
            <a:r>
              <a:rPr lang="en-US" altLang="zh-CN" b="1" dirty="0">
                <a:solidFill>
                  <a:srgbClr val="0070C0"/>
                </a:solidFill>
              </a:rPr>
              <a:t>synchronization</a:t>
            </a:r>
            <a:r>
              <a:rPr lang="zh-CN" altLang="en-US" b="1" dirty="0">
                <a:solidFill>
                  <a:srgbClr val="0070C0"/>
                </a:solidFill>
              </a:rPr>
              <a:t> </a:t>
            </a:r>
            <a:r>
              <a:rPr lang="en-US" altLang="zh-CN" b="1" dirty="0">
                <a:solidFill>
                  <a:srgbClr val="0070C0"/>
                </a:solidFill>
              </a:rPr>
              <a:t>primitives</a:t>
            </a:r>
            <a:r>
              <a:rPr lang="en-US" altLang="zh-CN" dirty="0"/>
              <a:t>:</a:t>
            </a:r>
          </a:p>
          <a:p>
            <a:pPr lvl="1"/>
            <a:r>
              <a:rPr lang="en-US" altLang="zh-CN" b="1" dirty="0">
                <a:solidFill>
                  <a:srgbClr val="0070C0"/>
                </a:solidFill>
              </a:rPr>
              <a:t>A</a:t>
            </a:r>
            <a:r>
              <a:rPr lang="zh-CN" altLang="en-US" b="1" dirty="0">
                <a:solidFill>
                  <a:srgbClr val="0070C0"/>
                </a:solidFill>
              </a:rPr>
              <a:t> </a:t>
            </a:r>
            <a:r>
              <a:rPr lang="en-US" altLang="zh-CN" b="1" dirty="0">
                <a:solidFill>
                  <a:srgbClr val="0070C0"/>
                </a:solidFill>
              </a:rPr>
              <a:t>queue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waiting</a:t>
            </a:r>
            <a:r>
              <a:rPr lang="zh-CN" altLang="en-US" b="1" dirty="0">
                <a:solidFill>
                  <a:srgbClr val="0070C0"/>
                </a:solidFill>
              </a:rPr>
              <a:t> </a:t>
            </a:r>
            <a:r>
              <a:rPr lang="en-US" altLang="zh-CN" b="1" dirty="0">
                <a:solidFill>
                  <a:srgbClr val="0070C0"/>
                </a:solidFill>
              </a:rPr>
              <a:t>threads</a:t>
            </a:r>
          </a:p>
          <a:p>
            <a:pPr lvl="1"/>
            <a:r>
              <a:rPr lang="en-US" altLang="zh-CN" dirty="0"/>
              <a:t>A</a:t>
            </a:r>
            <a:r>
              <a:rPr lang="zh-CN" altLang="en-US" dirty="0"/>
              <a:t> </a:t>
            </a:r>
            <a:r>
              <a:rPr lang="en-US" altLang="zh-CN" dirty="0"/>
              <a:t>thread</a:t>
            </a:r>
            <a:r>
              <a:rPr lang="zh-CN" altLang="en-US" dirty="0"/>
              <a:t> </a:t>
            </a:r>
            <a:r>
              <a:rPr lang="en-US" altLang="zh-CN" dirty="0"/>
              <a:t>waits</a:t>
            </a:r>
            <a:r>
              <a:rPr lang="zh-CN" altLang="en-US" dirty="0"/>
              <a:t> </a:t>
            </a:r>
            <a:r>
              <a:rPr lang="en-US" altLang="zh-CN" dirty="0"/>
              <a:t>for</a:t>
            </a:r>
            <a:r>
              <a:rPr lang="zh-CN" altLang="en-US" dirty="0"/>
              <a:t> </a:t>
            </a:r>
            <a:r>
              <a:rPr lang="en-US" altLang="zh-CN" dirty="0"/>
              <a:t>a</a:t>
            </a:r>
            <a:r>
              <a:rPr lang="zh-CN" altLang="en-US" dirty="0"/>
              <a:t> </a:t>
            </a:r>
            <a:r>
              <a:rPr lang="en-US" altLang="zh-CN" dirty="0"/>
              <a:t>condition</a:t>
            </a:r>
            <a:r>
              <a:rPr lang="zh-CN" altLang="en-US" dirty="0"/>
              <a:t> </a:t>
            </a:r>
            <a:r>
              <a:rPr lang="en-US" altLang="zh-CN" dirty="0"/>
              <a:t>to</a:t>
            </a:r>
            <a:r>
              <a:rPr lang="zh-CN" altLang="en-US" dirty="0"/>
              <a:t> </a:t>
            </a:r>
            <a:r>
              <a:rPr lang="en-US" altLang="zh-CN" dirty="0"/>
              <a:t>be</a:t>
            </a:r>
            <a:r>
              <a:rPr lang="zh-CN" altLang="en-US" dirty="0"/>
              <a:t> </a:t>
            </a:r>
            <a:r>
              <a:rPr lang="en-US" altLang="zh-CN" dirty="0"/>
              <a:t>true</a:t>
            </a:r>
            <a:r>
              <a:rPr lang="zh-CN" altLang="en-US" dirty="0"/>
              <a:t> </a:t>
            </a:r>
            <a:r>
              <a:rPr lang="en-US" altLang="zh-CN" dirty="0"/>
              <a:t>and</a:t>
            </a:r>
            <a:r>
              <a:rPr lang="zh-CN" altLang="en-US" dirty="0"/>
              <a:t> </a:t>
            </a:r>
            <a:r>
              <a:rPr lang="en-US" altLang="zh-CN" dirty="0"/>
              <a:t>can</a:t>
            </a:r>
            <a:r>
              <a:rPr lang="zh-CN" altLang="en-US" dirty="0"/>
              <a:t> </a:t>
            </a:r>
            <a:r>
              <a:rPr lang="en-US" altLang="zh-CN" dirty="0"/>
              <a:t>put</a:t>
            </a:r>
            <a:r>
              <a:rPr lang="zh-CN" altLang="en-US" dirty="0"/>
              <a:t> </a:t>
            </a:r>
            <a:r>
              <a:rPr lang="en-US" altLang="zh-CN" dirty="0"/>
              <a:t>itself</a:t>
            </a:r>
            <a:r>
              <a:rPr lang="zh-CN" altLang="en-US" dirty="0"/>
              <a:t> </a:t>
            </a:r>
            <a:r>
              <a:rPr lang="en-US" altLang="zh-CN" dirty="0"/>
              <a:t>into</a:t>
            </a:r>
            <a:r>
              <a:rPr lang="zh-CN" altLang="en-US" dirty="0"/>
              <a:t> </a:t>
            </a:r>
            <a:r>
              <a:rPr lang="en-US" altLang="zh-CN" dirty="0"/>
              <a:t>the</a:t>
            </a:r>
            <a:r>
              <a:rPr lang="zh-CN" altLang="en-US" dirty="0"/>
              <a:t> </a:t>
            </a:r>
            <a:r>
              <a:rPr lang="en-US" altLang="zh-CN" dirty="0"/>
              <a:t>queue</a:t>
            </a:r>
          </a:p>
          <a:p>
            <a:pPr lvl="1"/>
            <a:r>
              <a:rPr lang="en-US" altLang="zh-CN" dirty="0"/>
              <a:t>Other</a:t>
            </a:r>
            <a:r>
              <a:rPr lang="zh-CN" altLang="en-US" dirty="0"/>
              <a:t> </a:t>
            </a:r>
            <a:r>
              <a:rPr lang="en-US" altLang="zh-CN" dirty="0"/>
              <a:t>thread</a:t>
            </a:r>
            <a:r>
              <a:rPr lang="zh-CN" altLang="en-US" dirty="0"/>
              <a:t> </a:t>
            </a:r>
            <a:r>
              <a:rPr lang="en-US" altLang="zh-CN" dirty="0"/>
              <a:t>can</a:t>
            </a:r>
            <a:r>
              <a:rPr lang="zh-CN" altLang="en-US" dirty="0"/>
              <a:t> </a:t>
            </a:r>
            <a:r>
              <a:rPr lang="en-US" altLang="zh-CN" dirty="0"/>
              <a:t>wake</a:t>
            </a:r>
            <a:r>
              <a:rPr lang="zh-CN" altLang="en-US" dirty="0"/>
              <a:t> </a:t>
            </a:r>
            <a:r>
              <a:rPr lang="en-US" altLang="zh-CN" dirty="0"/>
              <a:t>up</a:t>
            </a:r>
            <a:r>
              <a:rPr lang="zh-CN" altLang="en-US" dirty="0"/>
              <a:t> </a:t>
            </a:r>
            <a:r>
              <a:rPr lang="en-US" altLang="zh-CN" dirty="0">
                <a:solidFill>
                  <a:srgbClr val="0070C0"/>
                </a:solidFill>
              </a:rPr>
              <a:t>one</a:t>
            </a:r>
            <a:r>
              <a:rPr lang="zh-CN" altLang="en-US" dirty="0">
                <a:solidFill>
                  <a:srgbClr val="0070C0"/>
                </a:solidFill>
              </a:rPr>
              <a:t> </a:t>
            </a:r>
            <a:r>
              <a:rPr lang="en-US" altLang="zh-CN" dirty="0">
                <a:solidFill>
                  <a:srgbClr val="0070C0"/>
                </a:solidFill>
              </a:rPr>
              <a:t>or</a:t>
            </a:r>
            <a:r>
              <a:rPr lang="zh-CN" altLang="en-US" dirty="0">
                <a:solidFill>
                  <a:srgbClr val="0070C0"/>
                </a:solidFill>
              </a:rPr>
              <a:t> </a:t>
            </a:r>
            <a:r>
              <a:rPr lang="en-US" altLang="zh-CN" dirty="0">
                <a:solidFill>
                  <a:srgbClr val="0070C0"/>
                </a:solidFill>
              </a:rPr>
              <a:t>more</a:t>
            </a:r>
            <a:r>
              <a:rPr lang="zh-CN" altLang="en-US" dirty="0">
                <a:solidFill>
                  <a:srgbClr val="0070C0"/>
                </a:solidFill>
              </a:rPr>
              <a:t> </a:t>
            </a:r>
            <a:r>
              <a:rPr lang="en-US" altLang="zh-CN" dirty="0">
                <a:solidFill>
                  <a:srgbClr val="0070C0"/>
                </a:solidFill>
              </a:rPr>
              <a:t>waiting</a:t>
            </a:r>
            <a:r>
              <a:rPr lang="zh-CN" altLang="en-US" dirty="0">
                <a:solidFill>
                  <a:srgbClr val="0070C0"/>
                </a:solidFill>
              </a:rPr>
              <a:t> </a:t>
            </a:r>
            <a:r>
              <a:rPr lang="en-US" altLang="zh-CN" dirty="0">
                <a:solidFill>
                  <a:srgbClr val="0070C0"/>
                </a:solidFill>
              </a:rPr>
              <a:t>threads</a:t>
            </a:r>
          </a:p>
          <a:p>
            <a:pPr lvl="1"/>
            <a:r>
              <a:rPr lang="en-US" altLang="zh-CN" dirty="0"/>
              <a:t>Used</a:t>
            </a:r>
            <a:r>
              <a:rPr lang="zh-CN" altLang="en-US" dirty="0"/>
              <a:t> </a:t>
            </a:r>
            <a:r>
              <a:rPr lang="en-US" altLang="zh-CN" dirty="0"/>
              <a:t>with</a:t>
            </a:r>
            <a:r>
              <a:rPr lang="zh-CN" altLang="en-US" dirty="0"/>
              <a:t> </a:t>
            </a:r>
            <a:r>
              <a:rPr lang="en-US" altLang="zh-CN" dirty="0"/>
              <a:t>mutex</a:t>
            </a:r>
            <a:r>
              <a:rPr lang="zh-CN" altLang="en-US" dirty="0"/>
              <a:t> </a:t>
            </a:r>
            <a:r>
              <a:rPr lang="en-US" altLang="zh-CN" dirty="0"/>
              <a:t>to</a:t>
            </a:r>
            <a:r>
              <a:rPr lang="zh-CN" altLang="en-US" dirty="0"/>
              <a:t> </a:t>
            </a:r>
            <a:r>
              <a:rPr lang="en-US" altLang="zh-CN" dirty="0"/>
              <a:t>prevent</a:t>
            </a:r>
            <a:r>
              <a:rPr lang="zh-CN" altLang="en-US" dirty="0"/>
              <a:t> </a:t>
            </a:r>
            <a:r>
              <a:rPr lang="en-US" altLang="zh-CN" dirty="0">
                <a:solidFill>
                  <a:srgbClr val="FF0000"/>
                </a:solidFill>
              </a:rPr>
              <a:t>race</a:t>
            </a:r>
            <a:r>
              <a:rPr lang="zh-CN" altLang="en-US" dirty="0">
                <a:solidFill>
                  <a:srgbClr val="FF0000"/>
                </a:solidFill>
              </a:rPr>
              <a:t> </a:t>
            </a:r>
            <a:r>
              <a:rPr lang="en-US" altLang="zh-CN" dirty="0">
                <a:solidFill>
                  <a:srgbClr val="FF0000"/>
                </a:solidFill>
              </a:rPr>
              <a:t>conditions</a:t>
            </a:r>
          </a:p>
          <a:p>
            <a:pPr marL="0" marR="0" lvl="0" indent="0" algn="l" defTabSz="914400" rtl="0" eaLnBrk="0" fontAlgn="base" latinLnBrk="0" hangingPunct="0">
              <a:lnSpc>
                <a:spcPct val="85000"/>
              </a:lnSpc>
              <a:spcBef>
                <a:spcPct val="20000"/>
              </a:spcBef>
              <a:spcAft>
                <a:spcPct val="0"/>
              </a:spcAft>
              <a:buClrTx/>
              <a:buSzTx/>
              <a:buFontTx/>
              <a:buNone/>
              <a:tabLst/>
              <a:defRPr/>
            </a:pPr>
            <a:r>
              <a:rPr lang="en-US" altLang="ko-KR" dirty="0">
                <a:ea typeface="굴림" panose="020B0600000101010101" pitchFamily="34" charset="-127"/>
              </a:rPr>
              <a:t>(If a condition is false, the thread releases the lock and goes to sleep waiting to become true signaled)</a:t>
            </a:r>
          </a:p>
          <a:p>
            <a:pPr>
              <a:lnSpc>
                <a:spcPct val="85000"/>
              </a:lnSpc>
              <a:spcBef>
                <a:spcPct val="20000"/>
              </a:spcBef>
            </a:pPr>
            <a:endParaRPr lang="en-US" altLang="ko-KR" dirty="0">
              <a:solidFill>
                <a:schemeClr val="hlink"/>
              </a:solidFill>
              <a:ea typeface="굴림" panose="020B0600000101010101" pitchFamily="34" charset="-127"/>
            </a:endParaRPr>
          </a:p>
          <a:p>
            <a:pPr>
              <a:lnSpc>
                <a:spcPct val="85000"/>
              </a:lnSpc>
              <a:spcBef>
                <a:spcPct val="20000"/>
              </a:spcBef>
            </a:pPr>
            <a:r>
              <a:rPr lang="en-US" altLang="ko-KR" dirty="0">
                <a:solidFill>
                  <a:schemeClr val="hlink"/>
                </a:solidFill>
                <a:ea typeface="굴림" panose="020B0600000101010101" pitchFamily="34" charset="-127"/>
              </a:rPr>
              <a:t>Condition Variable</a:t>
            </a:r>
            <a:r>
              <a:rPr lang="en-US" altLang="ko-KR" dirty="0">
                <a:ea typeface="굴림" panose="020B0600000101010101" pitchFamily="34" charset="-127"/>
              </a:rPr>
              <a:t>: a queue of threads waiting for something </a:t>
            </a:r>
            <a:r>
              <a:rPr lang="en-US" altLang="ko-KR" i="1" dirty="0">
                <a:ea typeface="굴림" panose="020B0600000101010101" pitchFamily="34" charset="-127"/>
              </a:rPr>
              <a:t>inside</a:t>
            </a:r>
            <a:r>
              <a:rPr lang="en-US" altLang="ko-KR" dirty="0">
                <a:ea typeface="굴림" panose="020B0600000101010101" pitchFamily="34" charset="-127"/>
              </a:rPr>
              <a:t> a critical section</a:t>
            </a:r>
          </a:p>
          <a:p>
            <a:pPr lvl="1">
              <a:lnSpc>
                <a:spcPct val="85000"/>
              </a:lnSpc>
              <a:spcBef>
                <a:spcPct val="20000"/>
              </a:spcBef>
            </a:pPr>
            <a:r>
              <a:rPr lang="en-US" altLang="ko-KR" dirty="0">
                <a:ea typeface="굴림" panose="020B0600000101010101" pitchFamily="34" charset="-127"/>
              </a:rPr>
              <a:t>Contrast to semaphores: cannot wait inside critical section</a:t>
            </a:r>
          </a:p>
          <a:p>
            <a:endParaRPr lang="en-US" altLang="en-US" dirty="0"/>
          </a:p>
        </p:txBody>
      </p:sp>
    </p:spTree>
    <p:extLst>
      <p:ext uri="{BB962C8B-B14F-4D97-AF65-F5344CB8AC3E}">
        <p14:creationId xmlns:p14="http://schemas.microsoft.com/office/powerpoint/2010/main" val="314260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solidFill>
                  <a:srgbClr val="C5C8C6"/>
                </a:solidFill>
                <a:effectLst/>
                <a:latin typeface="inherit"/>
              </a:rPr>
              <a:t>pthread_mutex_t</a:t>
            </a:r>
            <a:r>
              <a:rPr lang="en-GB" dirty="0">
                <a:solidFill>
                  <a:srgbClr val="C5C8C6"/>
                </a:solidFill>
                <a:effectLst/>
                <a:latin typeface="inherit"/>
              </a:rPr>
              <a:t> mutex = PTHREAD_MUTEX_INITIALIZER;</a:t>
            </a:r>
            <a:endParaRPr lang="en-SE" dirty="0"/>
          </a:p>
        </p:txBody>
      </p:sp>
    </p:spTree>
    <p:extLst>
      <p:ext uri="{BB962C8B-B14F-4D97-AF65-F5344CB8AC3E}">
        <p14:creationId xmlns:p14="http://schemas.microsoft.com/office/powerpoint/2010/main" val="41307128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0">
              <a:lnSpc>
                <a:spcPct val="120000"/>
              </a:lnSpc>
              <a:spcBef>
                <a:spcPts val="0"/>
              </a:spcBef>
              <a:buNone/>
              <a:tabLst>
                <a:tab pos="801688" algn="l"/>
                <a:tab pos="1139825" algn="l"/>
                <a:tab pos="1541463" algn="l"/>
                <a:tab pos="4284663" algn="l"/>
              </a:tabLst>
            </a:pPr>
            <a:endParaRPr lang="en-GB" altLang="ko-KR" sz="1200" b="0" dirty="0">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US" altLang="ko-KR" sz="1200" b="0" dirty="0">
                <a:latin typeface="Courier New" panose="02070309020205020404" pitchFamily="49" charset="0"/>
                <a:ea typeface="굴림" charset="0"/>
                <a:cs typeface="Courier New" panose="02070309020205020404" pitchFamily="49" charset="0"/>
              </a:rPr>
              <a:t>lock </a:t>
            </a:r>
            <a:r>
              <a:rPr lang="en-US" altLang="ko-KR" sz="1200" b="0" dirty="0" err="1">
                <a:latin typeface="Courier New" panose="02070309020205020404" pitchFamily="49" charset="0"/>
                <a:ea typeface="굴림" charset="0"/>
                <a:cs typeface="Courier New" panose="02070309020205020404" pitchFamily="49" charset="0"/>
              </a:rPr>
              <a:t>buf_lock</a:t>
            </a:r>
            <a:r>
              <a:rPr lang="en-US" altLang="ko-KR" sz="1200" b="0" dirty="0">
                <a:latin typeface="Courier New" panose="02070309020205020404" pitchFamily="49" charset="0"/>
                <a:ea typeface="굴림" charset="0"/>
                <a:cs typeface="Courier New" panose="02070309020205020404" pitchFamily="49" charset="0"/>
              </a:rPr>
              <a:t> = &lt;initially unlocked&gt;</a:t>
            </a:r>
          </a:p>
          <a:p>
            <a:pPr indent="0">
              <a:lnSpc>
                <a:spcPct val="120000"/>
              </a:lnSpc>
              <a:spcBef>
                <a:spcPts val="0"/>
              </a:spcBef>
              <a:buNone/>
              <a:tabLst>
                <a:tab pos="801688" algn="l"/>
                <a:tab pos="1139825" algn="l"/>
                <a:tab pos="1541463" algn="l"/>
                <a:tab pos="4284663" algn="l"/>
              </a:tabLst>
            </a:pPr>
            <a:r>
              <a:rPr lang="en-US" altLang="ko-KR" sz="1200" b="0" dirty="0">
                <a:solidFill>
                  <a:srgbClr val="FF0000"/>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FF0000"/>
                </a:solidFill>
                <a:latin typeface="Courier New" panose="02070309020205020404" pitchFamily="49" charset="0"/>
                <a:ea typeface="굴림" charset="0"/>
                <a:cs typeface="Courier New" panose="02070309020205020404" pitchFamily="49" charset="0"/>
              </a:rPr>
              <a:t>producer_CV</a:t>
            </a:r>
            <a:r>
              <a:rPr lang="en-US" altLang="ko-KR" sz="1200" b="0" dirty="0">
                <a:solidFill>
                  <a:srgbClr val="FF0000"/>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pPr indent="0">
              <a:lnSpc>
                <a:spcPct val="120000"/>
              </a:lnSpc>
              <a:spcBef>
                <a:spcPts val="0"/>
              </a:spcBef>
              <a:buNone/>
              <a:tabLst>
                <a:tab pos="801688" algn="l"/>
                <a:tab pos="1139825" algn="l"/>
                <a:tab pos="1541463" algn="l"/>
                <a:tab pos="4284663" algn="l"/>
              </a:tabLst>
            </a:pPr>
            <a:r>
              <a:rPr lang="en-US" altLang="ko-KR" sz="1200" b="0" dirty="0">
                <a:solidFill>
                  <a:srgbClr val="2A40E2"/>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2A40E2"/>
                </a:solidFill>
                <a:latin typeface="Courier New" panose="02070309020205020404" pitchFamily="49" charset="0"/>
                <a:ea typeface="굴림" charset="0"/>
                <a:cs typeface="Courier New" panose="02070309020205020404" pitchFamily="49" charset="0"/>
              </a:rPr>
              <a:t>consumer_CV</a:t>
            </a:r>
            <a:r>
              <a:rPr lang="en-US" altLang="ko-KR" sz="1200" b="0" dirty="0">
                <a:solidFill>
                  <a:srgbClr val="2A40E2"/>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endParaRPr lang="en-US" dirty="0"/>
          </a:p>
        </p:txBody>
      </p:sp>
      <p:sp>
        <p:nvSpPr>
          <p:cNvPr id="4" name="Slide Number Placeholder 3"/>
          <p:cNvSpPr>
            <a:spLocks noGrp="1"/>
          </p:cNvSpPr>
          <p:nvPr>
            <p:ph type="sldNum" sz="quarter" idx="5"/>
          </p:nvPr>
        </p:nvSpPr>
        <p:spPr/>
        <p:txBody>
          <a:bodyPr lIns="91414" tIns="45708" rIns="91414" bIns="45708"/>
          <a:lstStyle/>
          <a:p>
            <a:fld id="{BB7440CD-BA39-A148-AE3A-F33EF3E7FD39}" type="slidenum">
              <a:rPr lang="en-US" smtClean="0"/>
              <a:t>38</a:t>
            </a:fld>
            <a:endParaRPr lang="en-US"/>
          </a:p>
        </p:txBody>
      </p:sp>
    </p:spTree>
    <p:extLst>
      <p:ext uri="{BB962C8B-B14F-4D97-AF65-F5344CB8AC3E}">
        <p14:creationId xmlns:p14="http://schemas.microsoft.com/office/powerpoint/2010/main" val="3664912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depends on the type of scheduling</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Hoare-style: Named after British logician Tony Hoare</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Mesa-style: </a:t>
            </a:r>
            <a:endParaRPr lang="ko-KR" altLang="en-US" dirty="0">
              <a:ea typeface="굴림" charset="0"/>
              <a:cs typeface="굴림" charset="0"/>
            </a:endParaRPr>
          </a:p>
        </p:txBody>
      </p:sp>
    </p:spTree>
    <p:extLst>
      <p:ext uri="{BB962C8B-B14F-4D97-AF65-F5344CB8AC3E}">
        <p14:creationId xmlns:p14="http://schemas.microsoft.com/office/powerpoint/2010/main" val="221185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t>when a thread is woken up by </a:t>
            </a:r>
            <a:r>
              <a:rPr lang="en-US" dirty="0">
                <a:latin typeface="Consolas" panose="020B0609020204030204" pitchFamily="49" charset="0"/>
                <a:cs typeface="Consolas" panose="020B0609020204030204" pitchFamily="49" charset="0"/>
              </a:rPr>
              <a:t>signal()</a:t>
            </a:r>
            <a:r>
              <a:rPr lang="en-US" dirty="0"/>
              <a:t>, it is simply put on the ready queue</a:t>
            </a:r>
          </a:p>
          <a:p>
            <a:r>
              <a:rPr lang="en-US" dirty="0"/>
              <a:t>It may or may not reacquire the lock immediately!</a:t>
            </a:r>
          </a:p>
          <a:p>
            <a:pPr lvl="1"/>
            <a:r>
              <a:rPr lang="en-US" dirty="0"/>
              <a:t>Another thread could be scheduled first and "sneak in" to empty the queue</a:t>
            </a:r>
          </a:p>
          <a:p>
            <a:pPr lvl="1"/>
            <a:r>
              <a:rPr lang="en-US" dirty="0"/>
              <a:t>Need a loop to re-check condition on wakeup</a:t>
            </a:r>
            <a:endParaRPr lang="ko-KR" altLang="en-US" dirty="0">
              <a:ea typeface="굴림" charset="0"/>
              <a:cs typeface="굴림" charset="0"/>
            </a:endParaRPr>
          </a:p>
        </p:txBody>
      </p:sp>
    </p:spTree>
    <p:extLst>
      <p:ext uri="{BB962C8B-B14F-4D97-AF65-F5344CB8AC3E}">
        <p14:creationId xmlns:p14="http://schemas.microsoft.com/office/powerpoint/2010/main" val="681135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Solution:</a:t>
            </a:r>
            <a:r>
              <a:rPr lang="zh-CN" altLang="en-US" dirty="0"/>
              <a:t> </a:t>
            </a:r>
            <a:endParaRPr lang="en-US" altLang="zh-CN" dirty="0"/>
          </a:p>
          <a:p>
            <a:pPr lvl="1"/>
            <a:r>
              <a:rPr lang="en-US" altLang="zh-CN" b="1" i="1" dirty="0">
                <a:solidFill>
                  <a:schemeClr val="accent2">
                    <a:lumMod val="60000"/>
                    <a:lumOff val="40000"/>
                  </a:schemeClr>
                </a:solidFill>
                <a:effectLst/>
                <a:latin typeface="Helvetica" pitchFamily="2" charset="0"/>
              </a:rPr>
              <a:t>Mutual exclusion</a:t>
            </a:r>
            <a:r>
              <a:rPr lang="en-US" altLang="zh-CN" i="1" dirty="0">
                <a:effectLst/>
                <a:latin typeface="Helvetica" pitchFamily="2" charset="0"/>
              </a:rPr>
              <a:t>:</a:t>
            </a:r>
            <a:r>
              <a:rPr lang="zh-CN" altLang="en-US" i="1" dirty="0">
                <a:effectLst/>
                <a:latin typeface="Helvetica" pitchFamily="2" charset="0"/>
              </a:rPr>
              <a:t> </a:t>
            </a:r>
            <a:r>
              <a:rPr lang="en-US" altLang="zh-CN" i="1" dirty="0">
                <a:effectLst/>
                <a:latin typeface="Helvetica" pitchFamily="2" charset="0"/>
              </a:rPr>
              <a:t>Only one thread in critical section at a time</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Progress (deadlock-free)</a:t>
            </a:r>
            <a:r>
              <a:rPr lang="en-US" altLang="zh-CN" dirty="0">
                <a:latin typeface="Helvetica" pitchFamily="2" charset="0"/>
              </a:rPr>
              <a:t>:</a:t>
            </a:r>
            <a:r>
              <a:rPr lang="zh-CN" altLang="en-US" dirty="0">
                <a:latin typeface="Helvetica" pitchFamily="2" charset="0"/>
              </a:rPr>
              <a:t> </a:t>
            </a:r>
            <a:r>
              <a:rPr lang="en-US" altLang="zh-CN" i="1" dirty="0">
                <a:effectLst/>
                <a:latin typeface="Helvetica" pitchFamily="2" charset="0"/>
              </a:rPr>
              <a:t>If several simultaneous requests, must allow one to proceed</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Bounded (starvation-free)</a:t>
            </a:r>
            <a:r>
              <a:rPr lang="en-US" altLang="zh-CN" b="1" dirty="0">
                <a:solidFill>
                  <a:schemeClr val="accent2">
                    <a:lumMod val="60000"/>
                    <a:lumOff val="40000"/>
                  </a:schemeClr>
                </a:solidFill>
                <a:latin typeface="Helvetica" pitchFamily="2" charset="0"/>
              </a:rPr>
              <a:t>:</a:t>
            </a:r>
            <a:r>
              <a:rPr lang="zh-CN" altLang="en-US" b="1" dirty="0">
                <a:solidFill>
                  <a:schemeClr val="accent2">
                    <a:lumMod val="60000"/>
                    <a:lumOff val="40000"/>
                  </a:schemeClr>
                </a:solidFill>
                <a:latin typeface="Helvetica" pitchFamily="2" charset="0"/>
              </a:rPr>
              <a:t> </a:t>
            </a:r>
            <a:r>
              <a:rPr lang="en-US" altLang="zh-CN" i="1" dirty="0">
                <a:effectLst/>
                <a:latin typeface="Helvetica" pitchFamily="2" charset="0"/>
              </a:rPr>
              <a:t>Must eventually allow each waiting thread to enter</a:t>
            </a:r>
            <a:endParaRPr lang="en-US" altLang="zh-CN" dirty="0">
              <a:effectLst/>
              <a:latin typeface="Helvetica" pitchFamily="2" charset="0"/>
            </a:endParaRPr>
          </a:p>
          <a:p>
            <a:endParaRPr lang="en-US" altLang="zh-CN" i="1" dirty="0">
              <a:effectLst/>
              <a:latin typeface="Helvetica" pitchFamily="2" charset="0"/>
            </a:endParaRPr>
          </a:p>
          <a:p>
            <a:pPr marL="0" indent="0">
              <a:buNone/>
            </a:pPr>
            <a:endParaRPr lang="en-US" altLang="zh-CN" dirty="0"/>
          </a:p>
          <a:p>
            <a:endParaRPr lang="en-SE" dirty="0"/>
          </a:p>
        </p:txBody>
      </p:sp>
    </p:spTree>
    <p:extLst>
      <p:ext uri="{BB962C8B-B14F-4D97-AF65-F5344CB8AC3E}">
        <p14:creationId xmlns:p14="http://schemas.microsoft.com/office/powerpoint/2010/main" val="3419125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2128138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BCF24-CAC9-C8FC-9E8F-82662B24C9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FFC2C4-EA79-992C-8C3A-9E16F1BD6E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F571A7-FC10-82B6-B7FA-14A861628729}"/>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479287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case of 5 philosophers, the shared data </a:t>
            </a:r>
          </a:p>
          <a:p>
            <a:r>
              <a:rPr lang="en-GB" dirty="0"/>
              <a:t>Bowl of rice (data set)</a:t>
            </a:r>
          </a:p>
          <a:p>
            <a:r>
              <a:rPr lang="en-GB" dirty="0"/>
              <a:t>Semaphore chopstick [5] initialized to 1</a:t>
            </a:r>
          </a:p>
          <a:p>
            <a:endParaRPr lang="en-US" dirty="0"/>
          </a:p>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sz="2900" dirty="0"/>
              <a:t>Equivalently: do not let a philosopher take the last fork if no one will have 2 forks afterwards.</a:t>
            </a:r>
          </a:p>
          <a:p>
            <a:r>
              <a:rPr lang="en-US" dirty="0"/>
              <a:t>Consider N philosophers </a:t>
            </a:r>
          </a:p>
          <a:p>
            <a:pPr lvl="1"/>
            <a:r>
              <a:rPr lang="en-US" dirty="0"/>
              <a:t>If each of the N-1 philosophers holds his left fork, then the N</a:t>
            </a:r>
            <a:r>
              <a:rPr lang="en-US" baseline="30000" dirty="0"/>
              <a:t>th</a:t>
            </a:r>
            <a:r>
              <a:rPr lang="en-US" dirty="0"/>
              <a:t> philosopher will be prevented from taking the last fork.</a:t>
            </a:r>
          </a:p>
          <a:p>
            <a:pPr lvl="1"/>
            <a:r>
              <a:rPr lang="en-US" dirty="0"/>
              <a:t>If a philosopher is holding his left fork, he can safely pick up his right fork if available, and vice versa.</a:t>
            </a:r>
          </a:p>
          <a:p>
            <a:pPr lvl="1"/>
            <a:r>
              <a:rPr lang="en-US" dirty="0"/>
              <a:t>If one or more philosophers are holding 2 forks and eating, then any remaining forks can be picked up safely by any other philosopher.</a:t>
            </a:r>
          </a:p>
          <a:p>
            <a:r>
              <a:rPr lang="en-US" dirty="0"/>
              <a:t>Banker’s algorithm can be used to verify each of these scenarios</a:t>
            </a:r>
          </a:p>
          <a:p>
            <a:endParaRPr lang="en-SE" dirty="0"/>
          </a:p>
        </p:txBody>
      </p:sp>
    </p:spTree>
    <p:extLst>
      <p:ext uri="{BB962C8B-B14F-4D97-AF65-F5344CB8AC3E}">
        <p14:creationId xmlns:p14="http://schemas.microsoft.com/office/powerpoint/2010/main" val="25471023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endParaRPr lang="en-SE" dirty="0"/>
          </a:p>
        </p:txBody>
      </p:sp>
    </p:spTree>
    <p:extLst>
      <p:ext uri="{BB962C8B-B14F-4D97-AF65-F5344CB8AC3E}">
        <p14:creationId xmlns:p14="http://schemas.microsoft.com/office/powerpoint/2010/main" val="13899627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altLang="ko-KR" dirty="0">
                <a:ea typeface="굴림" panose="020B0600000101010101" pitchFamily="34" charset="-127"/>
              </a:rPr>
              <a:t>Important concept: </a:t>
            </a:r>
            <a:r>
              <a:rPr lang="en-US" altLang="ko-KR" dirty="0">
                <a:solidFill>
                  <a:srgbClr val="FF0000"/>
                </a:solidFill>
                <a:ea typeface="굴림" panose="020B0600000101010101" pitchFamily="34" charset="-127"/>
              </a:rPr>
              <a:t>Atomic Operations</a:t>
            </a:r>
          </a:p>
          <a:p>
            <a:pPr lvl="1"/>
            <a:r>
              <a:rPr lang="en-US" altLang="ko-KR" dirty="0">
                <a:ea typeface="굴림" panose="020B0600000101010101" pitchFamily="34" charset="-127"/>
              </a:rPr>
              <a:t>An operation that runs to completion or not at all</a:t>
            </a:r>
          </a:p>
          <a:p>
            <a:pPr lvl="1"/>
            <a:r>
              <a:rPr lang="en-US" altLang="ko-KR" dirty="0">
                <a:ea typeface="굴림" panose="020B0600000101010101" pitchFamily="34" charset="-127"/>
              </a:rPr>
              <a:t>These are the primitives on which to construct various synchronization primitives</a:t>
            </a:r>
          </a:p>
          <a:p>
            <a:r>
              <a:rPr lang="en-US" altLang="zh-CN" dirty="0"/>
              <a:t>Locks:</a:t>
            </a:r>
            <a:r>
              <a:rPr lang="zh-CN" altLang="en-US" dirty="0"/>
              <a:t> </a:t>
            </a:r>
            <a:r>
              <a:rPr lang="en-US" altLang="zh-CN" dirty="0"/>
              <a:t>provide</a:t>
            </a:r>
            <a:r>
              <a:rPr lang="zh-CN" altLang="en-US" dirty="0"/>
              <a:t> </a:t>
            </a:r>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p>
          <a:p>
            <a:r>
              <a:rPr lang="en-US" altLang="zh-CN" dirty="0"/>
              <a:t>Spinlocks:</a:t>
            </a:r>
            <a:r>
              <a:rPr lang="zh-CN" altLang="en-US" dirty="0"/>
              <a:t> </a:t>
            </a:r>
            <a:endParaRPr lang="en-US" altLang="zh-CN" dirty="0"/>
          </a:p>
          <a:p>
            <a:pPr lvl="1"/>
            <a:r>
              <a:rPr lang="en-US" altLang="zh-CN" dirty="0"/>
              <a:t>Test-And-Set()</a:t>
            </a:r>
          </a:p>
          <a:p>
            <a:pPr lvl="1"/>
            <a:r>
              <a:rPr lang="en-US" altLang="zh-CN" dirty="0"/>
              <a:t>Compare-and-swap()</a:t>
            </a:r>
          </a:p>
          <a:p>
            <a:r>
              <a:rPr lang="en-US" altLang="zh-CN" dirty="0"/>
              <a:t>Producer/consumer problem</a:t>
            </a:r>
          </a:p>
          <a:p>
            <a:r>
              <a:rPr lang="en-US" altLang="zh-CN" dirty="0"/>
              <a:t>Condition</a:t>
            </a:r>
            <a:r>
              <a:rPr lang="zh-CN" altLang="en-US" dirty="0"/>
              <a:t> </a:t>
            </a:r>
            <a:r>
              <a:rPr lang="en-US" altLang="zh-CN" dirty="0"/>
              <a:t>variable</a:t>
            </a:r>
          </a:p>
          <a:p>
            <a:r>
              <a:rPr lang="en-US" altLang="zh-CN" dirty="0"/>
              <a:t>Properly</a:t>
            </a:r>
            <a:r>
              <a:rPr lang="zh-CN" altLang="en-US" dirty="0"/>
              <a:t> </a:t>
            </a:r>
            <a:r>
              <a:rPr lang="en-US" altLang="zh-CN" dirty="0"/>
              <a:t>use</a:t>
            </a:r>
            <a:r>
              <a:rPr lang="zh-CN" altLang="en-US" dirty="0"/>
              <a:t> </a:t>
            </a:r>
            <a:r>
              <a:rPr lang="en-US" altLang="zh-CN" dirty="0"/>
              <a:t>CVs</a:t>
            </a:r>
          </a:p>
          <a:p>
            <a:pPr lvl="1"/>
            <a:r>
              <a:rPr lang="en-US" altLang="zh-CN" dirty="0"/>
              <a:t>Have</a:t>
            </a:r>
            <a:r>
              <a:rPr lang="zh-CN" altLang="en-US" dirty="0"/>
              <a:t> </a:t>
            </a:r>
            <a:r>
              <a:rPr lang="en-US" altLang="zh-CN" dirty="0"/>
              <a:t>a</a:t>
            </a:r>
            <a:r>
              <a:rPr lang="zh-CN" altLang="en-US" dirty="0"/>
              <a:t> </a:t>
            </a:r>
            <a:r>
              <a:rPr lang="en-US" altLang="zh-CN" dirty="0"/>
              <a:t>state</a:t>
            </a:r>
          </a:p>
          <a:p>
            <a:pPr lvl="1"/>
            <a:r>
              <a:rPr lang="en-US" altLang="zh-CN" dirty="0"/>
              <a:t>Use</a:t>
            </a:r>
            <a:r>
              <a:rPr lang="zh-CN" altLang="en-US" dirty="0"/>
              <a:t> </a:t>
            </a:r>
            <a:r>
              <a:rPr lang="en-US" altLang="zh-CN" dirty="0"/>
              <a:t>mutex</a:t>
            </a:r>
            <a:r>
              <a:rPr lang="zh-CN" altLang="en-US" dirty="0"/>
              <a:t> </a:t>
            </a:r>
            <a:r>
              <a:rPr lang="en-US" altLang="zh-CN" dirty="0"/>
              <a:t>to</a:t>
            </a:r>
            <a:r>
              <a:rPr lang="zh-CN" altLang="en-US" dirty="0"/>
              <a:t> </a:t>
            </a:r>
            <a:r>
              <a:rPr lang="en-US" altLang="zh-CN" dirty="0"/>
              <a:t>ensure</a:t>
            </a:r>
            <a:r>
              <a:rPr lang="zh-CN" altLang="en-US" dirty="0"/>
              <a:t> </a:t>
            </a:r>
            <a:r>
              <a:rPr lang="en-US" altLang="zh-CN" dirty="0"/>
              <a:t>no</a:t>
            </a:r>
            <a:r>
              <a:rPr lang="zh-CN" altLang="en-US" dirty="0"/>
              <a:t> </a:t>
            </a:r>
            <a:r>
              <a:rPr lang="en-US" altLang="zh-CN" dirty="0"/>
              <a:t>race</a:t>
            </a:r>
            <a:r>
              <a:rPr lang="zh-CN" altLang="en-US" dirty="0"/>
              <a:t> </a:t>
            </a:r>
            <a:r>
              <a:rPr lang="en-US" altLang="zh-CN" dirty="0"/>
              <a:t>condition</a:t>
            </a:r>
          </a:p>
          <a:p>
            <a:pPr lvl="1"/>
            <a:r>
              <a:rPr lang="en-US" altLang="zh-CN" dirty="0"/>
              <a:t>Recheck</a:t>
            </a:r>
            <a:r>
              <a:rPr lang="zh-CN" altLang="en-US" dirty="0"/>
              <a:t> </a:t>
            </a:r>
            <a:r>
              <a:rPr lang="en-US" altLang="zh-CN" dirty="0"/>
              <a:t>the</a:t>
            </a:r>
            <a:r>
              <a:rPr lang="zh-CN" altLang="en-US" dirty="0"/>
              <a:t> </a:t>
            </a:r>
            <a:r>
              <a:rPr lang="en-US" altLang="zh-CN" dirty="0"/>
              <a:t>state</a:t>
            </a:r>
            <a:r>
              <a:rPr lang="zh-CN" altLang="en-US" dirty="0"/>
              <a:t> </a:t>
            </a:r>
            <a:r>
              <a:rPr lang="en-US" altLang="zh-CN" dirty="0"/>
              <a:t>(while)</a:t>
            </a:r>
          </a:p>
          <a:p>
            <a:pPr lvl="1"/>
            <a:endParaRPr lang="en-US" dirty="0"/>
          </a:p>
          <a:p>
            <a:endParaRPr lang="en-US" altLang="zh-CN"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4253315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2939104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0825" indent="-238125">
              <a:spcBef>
                <a:spcPts val="560"/>
              </a:spcBef>
              <a:buFontTx/>
              <a:buChar char="•"/>
              <a:tabLst>
                <a:tab pos="250825" algn="l"/>
              </a:tabLst>
            </a:pPr>
            <a:endParaRPr lang="en-GB" sz="2400" b="0" dirty="0">
              <a:latin typeface="Gill Sans" panose="020B0502020104020203"/>
              <a:cs typeface="Arial MT"/>
            </a:endParaRPr>
          </a:p>
          <a:p>
            <a:pPr marL="250825" indent="-238125">
              <a:spcBef>
                <a:spcPts val="560"/>
              </a:spcBef>
              <a:buChar char="•"/>
              <a:tabLst>
                <a:tab pos="250825" algn="l"/>
              </a:tabLst>
            </a:pPr>
            <a:endParaRPr lang="en-GB" sz="2400" b="0" dirty="0">
              <a:latin typeface="Gill Sans" panose="020B0502020104020203"/>
              <a:cs typeface="Arial MT"/>
            </a:endParaRPr>
          </a:p>
          <a:p>
            <a:pPr marL="631825" lvl="1" indent="-238760">
              <a:spcBef>
                <a:spcPts val="550"/>
              </a:spcBef>
              <a:buChar char="•"/>
              <a:tabLst>
                <a:tab pos="631825" algn="l"/>
              </a:tabLst>
            </a:pPr>
            <a:r>
              <a:rPr lang="en-GB" sz="2400" b="0" dirty="0">
                <a:solidFill>
                  <a:srgbClr val="0365C0"/>
                </a:solidFill>
                <a:latin typeface="Gill Sans" panose="020B0502020104020203"/>
                <a:cs typeface="Arial MT"/>
              </a:rPr>
              <a:t>It</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signalled</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by</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t1,</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the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initial</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value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of</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s2</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has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be</a:t>
            </a:r>
            <a:r>
              <a:rPr lang="en-GB" sz="2400" b="0" spc="5" dirty="0">
                <a:solidFill>
                  <a:srgbClr val="0365C0"/>
                </a:solidFill>
                <a:latin typeface="Gill Sans" panose="020B0502020104020203"/>
                <a:cs typeface="Arial MT"/>
              </a:rPr>
              <a:t> </a:t>
            </a:r>
            <a:r>
              <a:rPr lang="en-GB" sz="2400" b="0" spc="-25" dirty="0">
                <a:solidFill>
                  <a:srgbClr val="0365C0"/>
                </a:solidFill>
                <a:latin typeface="Gill Sans" panose="020B0502020104020203"/>
                <a:cs typeface="Arial MT"/>
              </a:rPr>
              <a:t>0.</a:t>
            </a:r>
            <a:endParaRPr lang="en-GB" sz="2400" b="0" dirty="0">
              <a:latin typeface="Gill Sans" panose="020B0502020104020203"/>
              <a:cs typeface="Arial MT"/>
            </a:endParaRPr>
          </a:p>
          <a:p>
            <a:endParaRPr lang="en-SE" dirty="0"/>
          </a:p>
        </p:txBody>
      </p:sp>
    </p:spTree>
    <p:extLst>
      <p:ext uri="{BB962C8B-B14F-4D97-AF65-F5344CB8AC3E}">
        <p14:creationId xmlns:p14="http://schemas.microsoft.com/office/powerpoint/2010/main" val="2760908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15854381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8EC2B-0355-2195-037E-0CA3AC2C91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9B553-D39D-CA95-A74B-081EC33888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0D39E-EACB-09A3-301B-BF290D93A2EB}"/>
              </a:ext>
            </a:extLst>
          </p:cNvPr>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2913584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solidFill>
                  <a:srgbClr val="0365C0"/>
                </a:solidFill>
                <a:latin typeface="Gill Sans" panose="020B0502020104020203"/>
                <a:cs typeface="Arial MT"/>
              </a:rPr>
              <a:t>Here,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we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have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used</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i="1" dirty="0">
                <a:solidFill>
                  <a:srgbClr val="0365C0"/>
                </a:solidFill>
                <a:latin typeface="Gill Sans" panose="020B0502020104020203"/>
                <a:cs typeface="Arial"/>
              </a:rPr>
              <a:t>regular</a:t>
            </a:r>
            <a:r>
              <a:rPr lang="en-GB" sz="1200" b="0" i="1" spc="-3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expression</a:t>
            </a:r>
            <a:r>
              <a:rPr lang="en-GB" sz="1200" b="0" i="1" spc="-40" dirty="0">
                <a:solidFill>
                  <a:srgbClr val="0365C0"/>
                </a:solidFill>
                <a:latin typeface="Gill Sans" panose="020B0502020104020203"/>
                <a:cs typeface="Arial"/>
              </a:rPr>
              <a:t> </a:t>
            </a:r>
            <a:r>
              <a:rPr lang="en-GB" sz="1200" b="0" dirty="0">
                <a:solidFill>
                  <a:srgbClr val="0365C0"/>
                </a:solidFill>
                <a:latin typeface="Gill Sans" panose="020B0502020104020203"/>
                <a:cs typeface="Arial MT"/>
              </a:rPr>
              <a:t>to</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indicate</a:t>
            </a:r>
            <a:r>
              <a:rPr lang="en-GB" sz="1200" b="0" spc="-2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the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structure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of</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text </a:t>
            </a:r>
            <a:r>
              <a:rPr lang="en-GB" sz="1200" b="0" dirty="0">
                <a:solidFill>
                  <a:srgbClr val="0365C0"/>
                </a:solidFill>
                <a:latin typeface="Gill Sans" panose="020B0502020104020203"/>
                <a:cs typeface="Arial MT"/>
              </a:rPr>
              <a:t>pattern.</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Regular</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expressions</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(short:</a:t>
            </a:r>
            <a:r>
              <a:rPr lang="en-GB" sz="1200" b="0" spc="-35" dirty="0">
                <a:solidFill>
                  <a:srgbClr val="0365C0"/>
                </a:solidFill>
                <a:latin typeface="Gill Sans" panose="020B0502020104020203"/>
                <a:cs typeface="Arial MT"/>
              </a:rPr>
              <a:t> </a:t>
            </a:r>
            <a:r>
              <a:rPr lang="en-GB" sz="1200" b="0" dirty="0" err="1">
                <a:solidFill>
                  <a:srgbClr val="0365C0"/>
                </a:solidFill>
                <a:latin typeface="Gill Sans" panose="020B0502020104020203"/>
                <a:cs typeface="Arial MT"/>
              </a:rPr>
              <a:t>regexps</a:t>
            </a:r>
            <a:r>
              <a:rPr lang="en-GB" sz="1200" b="0" dirty="0">
                <a:solidFill>
                  <a:srgbClr val="0365C0"/>
                </a:solidFill>
                <a:latin typeface="Gill Sans" panose="020B0502020104020203"/>
                <a:cs typeface="Arial MT"/>
              </a:rPr>
              <a:t>)</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are</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common</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tool</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a:t>
            </a:r>
            <a:r>
              <a:rPr lang="en-GB" sz="1200" b="0" spc="-3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Unix</a:t>
            </a:r>
            <a:endParaRPr lang="en-GB" sz="1200" b="0" dirty="0">
              <a:latin typeface="Gill Sans" panose="020B0502020104020203"/>
              <a:cs typeface="Arial MT"/>
            </a:endParaRPr>
          </a:p>
          <a:p>
            <a:endParaRPr lang="en-SE" dirty="0"/>
          </a:p>
        </p:txBody>
      </p:sp>
    </p:spTree>
    <p:extLst>
      <p:ext uri="{BB962C8B-B14F-4D97-AF65-F5344CB8AC3E}">
        <p14:creationId xmlns:p14="http://schemas.microsoft.com/office/powerpoint/2010/main" val="337184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02124"/>
                </a:solidFill>
                <a:effectLst/>
                <a:latin typeface="Google Sans"/>
              </a:rPr>
              <a:t>mutual </a:t>
            </a:r>
            <a:r>
              <a:rPr lang="en-US" altLang="zh-CN" b="0" i="0" dirty="0" err="1">
                <a:solidFill>
                  <a:srgbClr val="202124"/>
                </a:solidFill>
                <a:effectLst/>
                <a:latin typeface="Google Sans"/>
              </a:rPr>
              <a:t>exclusion</a:t>
            </a:r>
            <a:r>
              <a:rPr lang="en-US" altLang="zh-CN" dirty="0" err="1"/>
              <a:t>A</a:t>
            </a:r>
            <a:r>
              <a:rPr lang="zh-CN" altLang="en-US" dirty="0"/>
              <a:t> </a:t>
            </a:r>
            <a:r>
              <a:rPr lang="en-US" altLang="zh-CN" dirty="0">
                <a:solidFill>
                  <a:srgbClr val="0070C0"/>
                </a:solidFill>
              </a:rPr>
              <a:t>good</a:t>
            </a:r>
            <a:r>
              <a:rPr lang="zh-CN" altLang="en-US" dirty="0">
                <a:solidFill>
                  <a:srgbClr val="0070C0"/>
                </a:solidFill>
              </a:rPr>
              <a:t> </a:t>
            </a:r>
            <a:r>
              <a:rPr lang="en-US" altLang="zh-CN" dirty="0">
                <a:solidFill>
                  <a:srgbClr val="0070C0"/>
                </a:solidFill>
              </a:rPr>
              <a:t>lock</a:t>
            </a:r>
            <a:r>
              <a:rPr lang="en-US" altLang="zh-CN" dirty="0"/>
              <a:t>:</a:t>
            </a:r>
          </a:p>
          <a:p>
            <a:pPr lvl="1"/>
            <a:r>
              <a:rPr lang="en-US" altLang="zh-CN" dirty="0">
                <a:solidFill>
                  <a:srgbClr val="0070C0"/>
                </a:solidFill>
              </a:rPr>
              <a:t>Mutual</a:t>
            </a:r>
            <a:r>
              <a:rPr lang="zh-CN" altLang="en-US" dirty="0">
                <a:solidFill>
                  <a:srgbClr val="0070C0"/>
                </a:solidFill>
              </a:rPr>
              <a:t> </a:t>
            </a:r>
            <a:r>
              <a:rPr lang="en-US" altLang="zh-CN" dirty="0">
                <a:solidFill>
                  <a:srgbClr val="0070C0"/>
                </a:solidFill>
              </a:rPr>
              <a:t>exclusion</a:t>
            </a:r>
          </a:p>
          <a:p>
            <a:pPr lvl="1"/>
            <a:r>
              <a:rPr lang="en-US" altLang="zh-CN" dirty="0">
                <a:solidFill>
                  <a:srgbClr val="0070C0"/>
                </a:solidFill>
              </a:rPr>
              <a:t>Fairness:</a:t>
            </a:r>
            <a:r>
              <a:rPr lang="zh-CN" altLang="en-US" dirty="0">
                <a:solidFill>
                  <a:srgbClr val="0070C0"/>
                </a:solidFill>
              </a:rPr>
              <a:t> </a:t>
            </a:r>
            <a:r>
              <a:rPr lang="en-US" altLang="zh-CN" dirty="0"/>
              <a:t>progress,</a:t>
            </a:r>
            <a:r>
              <a:rPr lang="zh-CN" altLang="en-US" dirty="0"/>
              <a:t> </a:t>
            </a:r>
            <a:r>
              <a:rPr lang="en-US" altLang="zh-CN" dirty="0"/>
              <a:t>no</a:t>
            </a:r>
            <a:r>
              <a:rPr lang="zh-CN" altLang="en-US" dirty="0"/>
              <a:t> </a:t>
            </a:r>
            <a:r>
              <a:rPr lang="en-US" altLang="zh-CN" dirty="0"/>
              <a:t>starvation</a:t>
            </a:r>
          </a:p>
          <a:p>
            <a:pPr lvl="1"/>
            <a:r>
              <a:rPr lang="en-US" altLang="zh-CN" dirty="0">
                <a:solidFill>
                  <a:srgbClr val="0070C0"/>
                </a:solidFill>
              </a:rPr>
              <a:t>Performance:</a:t>
            </a:r>
            <a:r>
              <a:rPr lang="zh-CN" altLang="en-US" dirty="0">
                <a:solidFill>
                  <a:srgbClr val="0070C0"/>
                </a:solidFill>
              </a:rPr>
              <a:t> </a:t>
            </a:r>
            <a:r>
              <a:rPr lang="en-US" altLang="zh-CN" dirty="0"/>
              <a:t>overhead</a:t>
            </a:r>
            <a:r>
              <a:rPr lang="zh-CN" altLang="en-US" dirty="0"/>
              <a:t> </a:t>
            </a:r>
            <a:r>
              <a:rPr lang="en-US" altLang="zh-CN" dirty="0"/>
              <a:t>to</a:t>
            </a:r>
            <a:r>
              <a:rPr lang="zh-CN" altLang="en-US" dirty="0"/>
              <a:t> </a:t>
            </a:r>
            <a:r>
              <a:rPr lang="en-US" altLang="zh-CN" dirty="0"/>
              <a:t>grab</a:t>
            </a:r>
            <a:r>
              <a:rPr lang="zh-CN" altLang="en-US" dirty="0"/>
              <a:t> </a:t>
            </a:r>
            <a:r>
              <a:rPr lang="en-US" altLang="zh-CN" dirty="0"/>
              <a:t>and</a:t>
            </a:r>
            <a:r>
              <a:rPr lang="zh-CN" altLang="en-US" dirty="0"/>
              <a:t> </a:t>
            </a:r>
            <a:r>
              <a:rPr lang="en-US" altLang="zh-CN" dirty="0"/>
              <a:t>release</a:t>
            </a:r>
            <a:r>
              <a:rPr lang="zh-CN" altLang="en-US" dirty="0"/>
              <a:t> </a:t>
            </a:r>
            <a:r>
              <a:rPr lang="en-US" altLang="zh-CN" dirty="0"/>
              <a:t>lock</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62374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i="1" dirty="0">
                <a:solidFill>
                  <a:srgbClr val="0365C0"/>
                </a:solidFill>
                <a:latin typeface="Gill Sans" panose="020B0502020104020203"/>
                <a:cs typeface="Arial"/>
              </a:rPr>
              <a:t>Are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there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other</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execution</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orders</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leading</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to</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a</a:t>
            </a:r>
            <a:r>
              <a:rPr lang="en-GB" sz="1200" b="0" i="1" spc="45" dirty="0">
                <a:solidFill>
                  <a:srgbClr val="0365C0"/>
                </a:solidFill>
                <a:latin typeface="Gill Sans" panose="020B0502020104020203"/>
                <a:cs typeface="Arial"/>
              </a:rPr>
              <a:t> </a:t>
            </a:r>
            <a:r>
              <a:rPr lang="en-GB" sz="1200" b="0" i="1" spc="-10" dirty="0">
                <a:solidFill>
                  <a:srgbClr val="0365C0"/>
                </a:solidFill>
                <a:latin typeface="Gill Sans" panose="020B0502020104020203"/>
                <a:cs typeface="Arial"/>
              </a:rPr>
              <a:t>deadlock?</a:t>
            </a:r>
            <a:endParaRPr lang="en-GB" sz="1200" b="0" dirty="0">
              <a:latin typeface="Gill Sans" panose="020B0502020104020203"/>
              <a:cs typeface="Arial"/>
            </a:endParaRPr>
          </a:p>
          <a:p>
            <a:endParaRPr lang="en-SE" dirty="0"/>
          </a:p>
        </p:txBody>
      </p:sp>
    </p:spTree>
    <p:extLst>
      <p:ext uri="{BB962C8B-B14F-4D97-AF65-F5344CB8AC3E}">
        <p14:creationId xmlns:p14="http://schemas.microsoft.com/office/powerpoint/2010/main" val="25549306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Semaphores</a:t>
            </a:r>
            <a:r>
              <a:rPr lang="zh-CN" altLang="en-US" dirty="0"/>
              <a:t> </a:t>
            </a:r>
            <a:r>
              <a:rPr lang="en-US" altLang="zh-CN" dirty="0"/>
              <a:t>-&gt;</a:t>
            </a:r>
            <a:r>
              <a:rPr lang="zh-CN" altLang="en-US" dirty="0"/>
              <a:t> </a:t>
            </a:r>
            <a:r>
              <a:rPr lang="en-US" altLang="zh-CN" dirty="0"/>
              <a:t>locks</a:t>
            </a:r>
            <a:r>
              <a:rPr lang="zh-CN" altLang="en-US" dirty="0"/>
              <a:t> </a:t>
            </a:r>
            <a:r>
              <a:rPr lang="en-US" altLang="zh-CN" dirty="0"/>
              <a:t>+</a:t>
            </a:r>
            <a:r>
              <a:rPr lang="zh-CN" altLang="en-US" dirty="0"/>
              <a:t> </a:t>
            </a:r>
            <a:r>
              <a:rPr lang="en-US" altLang="zh-CN" dirty="0"/>
              <a:t>condition</a:t>
            </a:r>
            <a:r>
              <a:rPr lang="zh-CN" altLang="en-US" dirty="0"/>
              <a:t> </a:t>
            </a:r>
            <a:r>
              <a:rPr lang="en-US" altLang="zh-CN" dirty="0"/>
              <a:t>variables</a:t>
            </a:r>
          </a:p>
          <a:p>
            <a:pPr lvl="1"/>
            <a:r>
              <a:rPr lang="en-US" altLang="zh-CN" dirty="0"/>
              <a:t>Binary</a:t>
            </a:r>
            <a:r>
              <a:rPr lang="zh-CN" altLang="en-US" dirty="0"/>
              <a:t> </a:t>
            </a:r>
            <a:r>
              <a:rPr lang="en-US" altLang="zh-CN" dirty="0"/>
              <a:t>semaphores</a:t>
            </a:r>
            <a:r>
              <a:rPr lang="zh-CN" altLang="en-US" dirty="0"/>
              <a:t> </a:t>
            </a:r>
            <a:r>
              <a:rPr lang="en-US" altLang="zh-CN" dirty="0"/>
              <a:t>-&gt;</a:t>
            </a:r>
            <a:r>
              <a:rPr lang="zh-CN" altLang="en-US" dirty="0"/>
              <a:t> </a:t>
            </a:r>
            <a:r>
              <a:rPr lang="en-US" altLang="zh-CN" dirty="0"/>
              <a:t>locks</a:t>
            </a:r>
          </a:p>
          <a:p>
            <a:pPr lvl="1"/>
            <a:r>
              <a:rPr lang="en-US" altLang="zh-CN" dirty="0"/>
              <a:t>Semaphore</a:t>
            </a:r>
            <a:r>
              <a:rPr lang="zh-CN" altLang="en-US" dirty="0"/>
              <a:t> </a:t>
            </a:r>
            <a:r>
              <a:rPr lang="en-US" altLang="zh-CN" dirty="0"/>
              <a:t>for</a:t>
            </a:r>
            <a:r>
              <a:rPr lang="zh-CN" altLang="en-US" dirty="0"/>
              <a:t> </a:t>
            </a:r>
            <a:r>
              <a:rPr lang="en-US" altLang="zh-CN" dirty="0"/>
              <a:t>ordering</a:t>
            </a:r>
          </a:p>
          <a:p>
            <a:r>
              <a:rPr lang="en-US" altLang="zh-CN" dirty="0"/>
              <a:t>Semaphore</a:t>
            </a:r>
            <a:r>
              <a:rPr lang="zh-CN" altLang="en-US" dirty="0"/>
              <a:t> </a:t>
            </a:r>
            <a:r>
              <a:rPr lang="en-US" altLang="zh-CN" dirty="0"/>
              <a:t>for</a:t>
            </a:r>
            <a:r>
              <a:rPr lang="zh-CN" altLang="en-US" dirty="0"/>
              <a:t> </a:t>
            </a:r>
            <a:r>
              <a:rPr lang="en-US" altLang="zh-CN" dirty="0"/>
              <a:t>P/C</a:t>
            </a:r>
            <a:endParaRPr lang="en-US" dirty="0"/>
          </a:p>
          <a:p>
            <a:endParaRPr lang="en-SE" dirty="0"/>
          </a:p>
        </p:txBody>
      </p:sp>
    </p:spTree>
    <p:extLst>
      <p:ext uri="{BB962C8B-B14F-4D97-AF65-F5344CB8AC3E}">
        <p14:creationId xmlns:p14="http://schemas.microsoft.com/office/powerpoint/2010/main" val="1597106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solidFill>
                  <a:srgbClr val="FF0000"/>
                </a:solidFill>
              </a:rPr>
              <a:t>Abused</a:t>
            </a:r>
            <a:r>
              <a:rPr lang="zh-CN" altLang="en-US" dirty="0">
                <a:solidFill>
                  <a:srgbClr val="FF0000"/>
                </a:solidFill>
              </a:rPr>
              <a:t> </a:t>
            </a:r>
            <a:r>
              <a:rPr lang="en-US" altLang="zh-CN" dirty="0">
                <a:solidFill>
                  <a:srgbClr val="FF0000"/>
                </a:solidFill>
              </a:rPr>
              <a:t>usage</a:t>
            </a:r>
          </a:p>
          <a:p>
            <a:endParaRPr lang="en-SE" dirty="0"/>
          </a:p>
        </p:txBody>
      </p:sp>
    </p:spTree>
    <p:extLst>
      <p:ext uri="{BB962C8B-B14F-4D97-AF65-F5344CB8AC3E}">
        <p14:creationId xmlns:p14="http://schemas.microsoft.com/office/powerpoint/2010/main" val="1251480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48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036015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0070C0"/>
                </a:solidFill>
              </a:rPr>
              <a:t>ticket</a:t>
            </a:r>
            <a:r>
              <a:rPr lang="zh-CN" altLang="en-US" b="1" dirty="0">
                <a:solidFill>
                  <a:srgbClr val="0070C0"/>
                </a:solidFill>
              </a:rPr>
              <a:t> </a:t>
            </a:r>
            <a:r>
              <a:rPr lang="en-US" altLang="zh-CN" b="1" dirty="0">
                <a:solidFill>
                  <a:srgbClr val="0070C0"/>
                </a:solidFill>
              </a:rPr>
              <a:t>and</a:t>
            </a:r>
            <a:r>
              <a:rPr lang="zh-CN" altLang="en-US" b="1" dirty="0">
                <a:solidFill>
                  <a:srgbClr val="0070C0"/>
                </a:solidFill>
              </a:rPr>
              <a:t> </a:t>
            </a:r>
            <a:r>
              <a:rPr lang="en-US" altLang="zh-CN" b="1" dirty="0">
                <a:solidFill>
                  <a:srgbClr val="0070C0"/>
                </a:solidFill>
              </a:rPr>
              <a:t>turn</a:t>
            </a:r>
            <a:endParaRPr lang="en-SE" dirty="0"/>
          </a:p>
        </p:txBody>
      </p:sp>
    </p:spTree>
    <p:extLst>
      <p:ext uri="{BB962C8B-B14F-4D97-AF65-F5344CB8AC3E}">
        <p14:creationId xmlns:p14="http://schemas.microsoft.com/office/powerpoint/2010/main" val="2069043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27026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2542548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111419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1398415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87841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051441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82180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48000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511521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828337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354535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82869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663844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85506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78280336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grpSp>
        <p:nvGrpSpPr>
          <p:cNvPr id="6" name="Group 5">
            <a:extLst>
              <a:ext uri="{FF2B5EF4-FFF2-40B4-BE49-F238E27FC236}">
                <a16:creationId xmlns:a16="http://schemas.microsoft.com/office/drawing/2014/main" id="{BE6F75C0-4235-48B6-5DEF-BFDFBAA88B98}"/>
              </a:ext>
            </a:extLst>
          </p:cNvPr>
          <p:cNvGrpSpPr/>
          <p:nvPr/>
        </p:nvGrpSpPr>
        <p:grpSpPr>
          <a:xfrm>
            <a:off x="0" y="2971800"/>
            <a:ext cx="6107003" cy="3714749"/>
            <a:chOff x="94341" y="1543051"/>
            <a:chExt cx="7437831" cy="4433207"/>
          </a:xfrm>
        </p:grpSpPr>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94341" y="1543051"/>
              <a:ext cx="7437831" cy="4433207"/>
            </a:xfrm>
            <a:prstGeom prst="rect">
              <a:avLst/>
            </a:prstGeom>
          </p:spPr>
        </p:pic>
        <p:cxnSp>
          <p:nvCxnSpPr>
            <p:cNvPr id="7" name="直线连接符 6">
              <a:extLst>
                <a:ext uri="{FF2B5EF4-FFF2-40B4-BE49-F238E27FC236}">
                  <a16:creationId xmlns:a16="http://schemas.microsoft.com/office/drawing/2014/main" id="{67DC9CFA-552A-57E9-91B1-220D6107C02F}"/>
                </a:ext>
              </a:extLst>
            </p:cNvPr>
            <p:cNvCxnSpPr/>
            <p:nvPr/>
          </p:nvCxnSpPr>
          <p:spPr>
            <a:xfrm>
              <a:off x="1278715" y="4119799"/>
              <a:ext cx="345077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34803-371B-42A6-3212-C8C3090465D3}"/>
              </a:ext>
            </a:extLst>
          </p:cNvPr>
          <p:cNvSpPr>
            <a:spLocks noGrp="1"/>
          </p:cNvSpPr>
          <p:nvPr>
            <p:ph type="title"/>
          </p:nvPr>
        </p:nvSpPr>
        <p:spPr/>
        <p:txBody>
          <a:bodyPr/>
          <a:lstStyle/>
          <a:p>
            <a:r>
              <a:rPr lang="en-US" altLang="zh-CN" dirty="0"/>
              <a:t>Locks:</a:t>
            </a:r>
            <a:r>
              <a:rPr lang="zh-CN" altLang="en-US" dirty="0"/>
              <a:t> </a:t>
            </a:r>
            <a:r>
              <a:rPr lang="en-US" altLang="zh-CN" dirty="0"/>
              <a:t>Test-and-Set</a:t>
            </a:r>
            <a:endParaRPr lang="en-US" dirty="0"/>
          </a:p>
        </p:txBody>
      </p:sp>
      <p:sp>
        <p:nvSpPr>
          <p:cNvPr id="3" name="内容占位符 2">
            <a:extLst>
              <a:ext uri="{FF2B5EF4-FFF2-40B4-BE49-F238E27FC236}">
                <a16:creationId xmlns:a16="http://schemas.microsoft.com/office/drawing/2014/main" id="{0B677883-169F-6D50-18D5-75E5ECB775BD}"/>
              </a:ext>
            </a:extLst>
          </p:cNvPr>
          <p:cNvSpPr>
            <a:spLocks noGrp="1"/>
          </p:cNvSpPr>
          <p:nvPr>
            <p:ph idx="1"/>
          </p:nvPr>
        </p:nvSpPr>
        <p:spPr>
          <a:xfrm>
            <a:off x="152399" y="990600"/>
            <a:ext cx="4671148" cy="6098674"/>
          </a:xfrm>
        </p:spPr>
        <p:txBody>
          <a:bodyPr>
            <a:normAutofit fontScale="77500" lnSpcReduction="20000"/>
          </a:bodyPr>
          <a:lstStyle/>
          <a:p>
            <a:r>
              <a:rPr lang="en-US" altLang="zh-CN" dirty="0"/>
              <a:t>How</a:t>
            </a:r>
            <a:r>
              <a:rPr lang="zh-CN" altLang="en-US" dirty="0"/>
              <a:t> </a:t>
            </a:r>
            <a:r>
              <a:rPr lang="en-US" altLang="zh-CN" dirty="0"/>
              <a:t>to</a:t>
            </a:r>
            <a:r>
              <a:rPr lang="zh-CN" altLang="en-US" dirty="0"/>
              <a:t> </a:t>
            </a:r>
            <a:r>
              <a:rPr lang="en-US" altLang="zh-CN" dirty="0"/>
              <a:t>provide</a:t>
            </a:r>
            <a:r>
              <a:rPr lang="zh-CN" altLang="en-US" dirty="0"/>
              <a:t> </a:t>
            </a:r>
            <a:r>
              <a:rPr lang="en-US" altLang="zh-CN" dirty="0"/>
              <a:t>mutual</a:t>
            </a:r>
            <a:r>
              <a:rPr lang="zh-CN" altLang="en-US" dirty="0"/>
              <a:t> </a:t>
            </a:r>
            <a:r>
              <a:rPr lang="en-US" altLang="zh-CN" dirty="0"/>
              <a:t>exclusion</a:t>
            </a:r>
            <a:r>
              <a:rPr lang="zh-CN" altLang="en-US" dirty="0"/>
              <a:t> </a:t>
            </a:r>
            <a:r>
              <a:rPr lang="en-US" altLang="zh-CN" dirty="0"/>
              <a:t>for</a:t>
            </a:r>
            <a:r>
              <a:rPr lang="zh-CN" altLang="en-US" dirty="0"/>
              <a:t> </a:t>
            </a:r>
            <a:r>
              <a:rPr lang="en-US" altLang="zh-CN" dirty="0"/>
              <a:t>locks?</a:t>
            </a:r>
          </a:p>
          <a:p>
            <a:pPr lvl="1"/>
            <a:r>
              <a:rPr lang="en-US" altLang="zh-CN" sz="2400" b="1" dirty="0">
                <a:solidFill>
                  <a:srgbClr val="0070C0"/>
                </a:solidFill>
              </a:rPr>
              <a:t>Get</a:t>
            </a:r>
            <a:r>
              <a:rPr lang="zh-CN" altLang="en-US" sz="2400" b="1" dirty="0">
                <a:solidFill>
                  <a:srgbClr val="0070C0"/>
                </a:solidFill>
              </a:rPr>
              <a:t> </a:t>
            </a:r>
            <a:r>
              <a:rPr lang="en-US" altLang="zh-CN" sz="2400" b="1" dirty="0">
                <a:solidFill>
                  <a:srgbClr val="0070C0"/>
                </a:solidFill>
              </a:rPr>
              <a:t>help</a:t>
            </a:r>
            <a:r>
              <a:rPr lang="zh-CN" altLang="en-US" sz="2400" b="1" dirty="0">
                <a:solidFill>
                  <a:srgbClr val="0070C0"/>
                </a:solidFill>
              </a:rPr>
              <a:t> </a:t>
            </a:r>
            <a:r>
              <a:rPr lang="en-US" altLang="zh-CN" sz="2400" b="1" dirty="0">
                <a:solidFill>
                  <a:srgbClr val="0070C0"/>
                </a:solidFill>
              </a:rPr>
              <a:t>from</a:t>
            </a:r>
            <a:r>
              <a:rPr lang="zh-CN" altLang="en-US" sz="2400" b="1" dirty="0">
                <a:solidFill>
                  <a:srgbClr val="0070C0"/>
                </a:solidFill>
              </a:rPr>
              <a:t> </a:t>
            </a:r>
            <a:r>
              <a:rPr lang="en-US" altLang="zh-CN" sz="2400" b="1" dirty="0">
                <a:solidFill>
                  <a:srgbClr val="0070C0"/>
                </a:solidFill>
              </a:rPr>
              <a:t>hardware!</a:t>
            </a:r>
          </a:p>
          <a:p>
            <a:r>
              <a:rPr lang="en-US" altLang="zh-CN" dirty="0"/>
              <a:t>CPUs</a:t>
            </a:r>
            <a:r>
              <a:rPr lang="zh-CN" altLang="en-US" dirty="0"/>
              <a:t> </a:t>
            </a:r>
            <a:r>
              <a:rPr lang="en-US" altLang="zh-CN" dirty="0"/>
              <a:t>provide</a:t>
            </a:r>
            <a:r>
              <a:rPr lang="zh-CN" altLang="en-US" dirty="0"/>
              <a:t> </a:t>
            </a:r>
            <a:r>
              <a:rPr lang="en-US" altLang="zh-CN" dirty="0"/>
              <a:t>special</a:t>
            </a:r>
            <a:r>
              <a:rPr lang="zh-CN" altLang="en-US" dirty="0"/>
              <a:t> </a:t>
            </a:r>
            <a:r>
              <a:rPr lang="en-US" altLang="zh-CN" dirty="0"/>
              <a:t>hardware</a:t>
            </a:r>
            <a:r>
              <a:rPr lang="zh-CN" altLang="en-US" dirty="0"/>
              <a:t> </a:t>
            </a:r>
            <a:r>
              <a:rPr lang="en-US" altLang="zh-CN" dirty="0"/>
              <a:t>instructions</a:t>
            </a:r>
            <a:r>
              <a:rPr lang="zh-CN" altLang="en-US" dirty="0"/>
              <a:t> </a:t>
            </a:r>
            <a:r>
              <a:rPr lang="en-US" altLang="zh-CN" dirty="0"/>
              <a:t>to</a:t>
            </a:r>
            <a:r>
              <a:rPr lang="zh-CN" altLang="en-US" dirty="0"/>
              <a:t> </a:t>
            </a:r>
            <a:r>
              <a:rPr lang="en-US" altLang="zh-CN" dirty="0"/>
              <a:t>help</a:t>
            </a:r>
            <a:r>
              <a:rPr lang="zh-CN" altLang="en-US" dirty="0"/>
              <a:t> </a:t>
            </a:r>
            <a:r>
              <a:rPr lang="en-US" altLang="zh-CN" dirty="0"/>
              <a:t>achieve</a:t>
            </a:r>
            <a:r>
              <a:rPr lang="zh-CN" altLang="en-US" dirty="0"/>
              <a:t> </a:t>
            </a:r>
            <a:r>
              <a:rPr lang="en-US" altLang="zh-CN" dirty="0"/>
              <a:t>mutual</a:t>
            </a:r>
            <a:r>
              <a:rPr lang="zh-CN" altLang="en-US" dirty="0"/>
              <a:t> </a:t>
            </a:r>
            <a:r>
              <a:rPr lang="en-US" altLang="zh-CN" dirty="0"/>
              <a:t>exclusion</a:t>
            </a:r>
          </a:p>
          <a:p>
            <a:pPr lvl="1"/>
            <a:r>
              <a:rPr lang="en-US" altLang="zh-CN" dirty="0"/>
              <a:t>The</a:t>
            </a:r>
            <a:r>
              <a:rPr lang="zh-CN" altLang="en-US" dirty="0"/>
              <a:t> </a:t>
            </a:r>
            <a:r>
              <a:rPr lang="en-US" altLang="zh-CN" b="1" dirty="0">
                <a:solidFill>
                  <a:srgbClr val="0070C0"/>
                </a:solidFill>
              </a:rPr>
              <a:t>Test-and-Set</a:t>
            </a:r>
            <a:r>
              <a:rPr lang="zh-CN" altLang="en-US" dirty="0"/>
              <a:t> </a:t>
            </a:r>
            <a:r>
              <a:rPr lang="en-US" altLang="zh-CN" dirty="0"/>
              <a:t>(TAS)</a:t>
            </a:r>
            <a:r>
              <a:rPr lang="zh-CN" altLang="en-US" dirty="0"/>
              <a:t> </a:t>
            </a:r>
            <a:r>
              <a:rPr lang="en-US" altLang="zh-CN" dirty="0"/>
              <a:t>instruction</a:t>
            </a:r>
            <a:r>
              <a:rPr lang="zh-CN" altLang="en-US" dirty="0"/>
              <a:t> </a:t>
            </a:r>
            <a:r>
              <a:rPr lang="en-US" altLang="zh-CN" dirty="0"/>
              <a:t>tests</a:t>
            </a:r>
            <a:r>
              <a:rPr lang="zh-CN" altLang="en-US" dirty="0"/>
              <a:t> </a:t>
            </a:r>
            <a:r>
              <a:rPr lang="en-US" altLang="zh-CN" dirty="0"/>
              <a:t>and</a:t>
            </a:r>
            <a:r>
              <a:rPr lang="zh-CN" altLang="en-US" dirty="0"/>
              <a:t> </a:t>
            </a:r>
            <a:r>
              <a:rPr lang="en-US" altLang="zh-CN" dirty="0"/>
              <a:t>modifies</a:t>
            </a:r>
            <a:r>
              <a:rPr lang="zh-CN" altLang="en-US" dirty="0"/>
              <a:t> </a:t>
            </a:r>
            <a:r>
              <a:rPr lang="en-US" altLang="zh-CN" dirty="0"/>
              <a:t>the</a:t>
            </a:r>
            <a:r>
              <a:rPr lang="zh-CN" altLang="en-US" dirty="0"/>
              <a:t> </a:t>
            </a:r>
            <a:r>
              <a:rPr lang="en-US" altLang="zh-CN" dirty="0"/>
              <a:t>content</a:t>
            </a:r>
            <a:r>
              <a:rPr lang="zh-CN" altLang="en-US" dirty="0"/>
              <a:t> </a:t>
            </a:r>
            <a:r>
              <a:rPr lang="en-US" altLang="zh-CN" dirty="0"/>
              <a:t>of</a:t>
            </a:r>
            <a:r>
              <a:rPr lang="zh-CN" altLang="en-US" dirty="0"/>
              <a:t> </a:t>
            </a:r>
            <a:r>
              <a:rPr lang="en-US" altLang="zh-CN" dirty="0"/>
              <a:t>a</a:t>
            </a:r>
            <a:r>
              <a:rPr lang="zh-CN" altLang="en-US" dirty="0"/>
              <a:t> </a:t>
            </a:r>
            <a:r>
              <a:rPr lang="en-US" altLang="zh-CN" dirty="0"/>
              <a:t>memory</a:t>
            </a:r>
            <a:r>
              <a:rPr lang="zh-CN" altLang="en-US" dirty="0"/>
              <a:t> </a:t>
            </a:r>
            <a:r>
              <a:rPr lang="en-US" altLang="zh-CN" dirty="0"/>
              <a:t>word</a:t>
            </a:r>
            <a:r>
              <a:rPr lang="zh-CN" altLang="en-US" dirty="0"/>
              <a:t> </a:t>
            </a:r>
            <a:r>
              <a:rPr lang="en-US" altLang="zh-CN" b="1" dirty="0">
                <a:solidFill>
                  <a:srgbClr val="0070C0"/>
                </a:solidFill>
              </a:rPr>
              <a:t>atomically</a:t>
            </a:r>
          </a:p>
          <a:p>
            <a:r>
              <a:rPr lang="en-US" altLang="zh-CN" dirty="0"/>
              <a:t>Locking</a:t>
            </a:r>
            <a:r>
              <a:rPr lang="zh-CN" altLang="en-US" dirty="0"/>
              <a:t> </a:t>
            </a:r>
            <a:r>
              <a:rPr lang="en-US" altLang="zh-CN" dirty="0"/>
              <a:t>with</a:t>
            </a:r>
            <a:r>
              <a:rPr lang="zh-CN" altLang="en-US" dirty="0"/>
              <a:t> </a:t>
            </a:r>
            <a:r>
              <a:rPr lang="en-GB" altLang="zh-CN" dirty="0"/>
              <a:t>TAS</a:t>
            </a:r>
            <a:r>
              <a:rPr lang="en-US" altLang="zh-CN" dirty="0"/>
              <a:t>: TAS fetches the old value of lock-&gt;flag into variable old, sets lock-&gt;flag to 1, then return variable old,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spin-waits in the while loop and does not enter critical section</a:t>
            </a:r>
          </a:p>
          <a:p>
            <a:r>
              <a:rPr lang="en-US" dirty="0"/>
              <a:t>If multiple threads call TAS when </a:t>
            </a:r>
            <a:r>
              <a:rPr lang="en-US" altLang="zh-CN" dirty="0"/>
              <a:t>lock-flag==0, only one thread will see lock-flag==0 , set it to 1 and enter the critical section, and all the other threads will see  lock-flag==1 and spin-wait.</a:t>
            </a:r>
            <a:endParaRPr lang="en-US" dirty="0"/>
          </a:p>
        </p:txBody>
      </p:sp>
      <p:sp>
        <p:nvSpPr>
          <p:cNvPr id="4" name="Plassholder for innhold 2">
            <a:extLst>
              <a:ext uri="{FF2B5EF4-FFF2-40B4-BE49-F238E27FC236}">
                <a16:creationId xmlns:a16="http://schemas.microsoft.com/office/drawing/2014/main" id="{40A50057-727C-1618-CE45-ED77A4B866CB}"/>
              </a:ext>
            </a:extLst>
          </p:cNvPr>
          <p:cNvSpPr txBox="1">
            <a:spLocks/>
          </p:cNvSpPr>
          <p:nvPr/>
        </p:nvSpPr>
        <p:spPr bwMode="auto">
          <a:xfrm>
            <a:off x="4953000" y="1143001"/>
            <a:ext cx="7086601" cy="5181600"/>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typedef struct __</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int flag;</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int new){    </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fetch old value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new;     // store new into </a:t>
            </a:r>
            <a:r>
              <a:rPr lang="en-GB" altLang="zh-CN" sz="1800" b="0" kern="0" dirty="0" err="1">
                <a:latin typeface="Courier New" panose="02070309020205020404" pitchFamily="49" charset="0"/>
                <a:cs typeface="Courier New" panose="02070309020205020404" pitchFamily="49" charset="0"/>
              </a:rPr>
              <a:t>old_ptr</a:t>
            </a: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  return old;          // return the old value</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(&amp;lock-&gt;flag, 1) == 1)        </a:t>
            </a:r>
          </a:p>
          <a:p>
            <a:pPr marL="0" indent="0">
              <a:buFontTx/>
              <a:buNone/>
            </a:pPr>
            <a:r>
              <a:rPr lang="en-GB" altLang="zh-CN" sz="1800" b="0" kern="0" dirty="0">
                <a:latin typeface="Courier New" panose="02070309020205020404" pitchFamily="49" charset="0"/>
                <a:cs typeface="Courier New" panose="02070309020205020404" pitchFamily="49" charset="0"/>
              </a:rPr>
              <a:t>    ;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unlock(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lock-&gt;flag = 0;</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986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03D90-3904-F973-B6A9-D3A34DB2001E}"/>
              </a:ext>
            </a:extLst>
          </p:cNvPr>
          <p:cNvSpPr>
            <a:spLocks noGrp="1"/>
          </p:cNvSpPr>
          <p:nvPr>
            <p:ph type="title"/>
          </p:nvPr>
        </p:nvSpPr>
        <p:spPr/>
        <p:txBody>
          <a:bodyPr/>
          <a:lstStyle/>
          <a:p>
            <a:r>
              <a:rPr lang="en-US" altLang="zh-CN" dirty="0"/>
              <a:t>Locks:</a:t>
            </a:r>
            <a:r>
              <a:rPr lang="zh-CN" altLang="en-US" dirty="0"/>
              <a:t> </a:t>
            </a:r>
            <a:r>
              <a:rPr lang="en-US" altLang="zh-CN" dirty="0"/>
              <a:t>Compare-and-Swap</a:t>
            </a:r>
            <a:endParaRPr lang="en-US" dirty="0"/>
          </a:p>
        </p:txBody>
      </p:sp>
      <p:sp>
        <p:nvSpPr>
          <p:cNvPr id="3" name="内容占位符 2">
            <a:extLst>
              <a:ext uri="{FF2B5EF4-FFF2-40B4-BE49-F238E27FC236}">
                <a16:creationId xmlns:a16="http://schemas.microsoft.com/office/drawing/2014/main" id="{0B7321FA-5952-67E4-57BF-0468264B6C81}"/>
              </a:ext>
            </a:extLst>
          </p:cNvPr>
          <p:cNvSpPr>
            <a:spLocks noGrp="1"/>
          </p:cNvSpPr>
          <p:nvPr>
            <p:ph idx="1"/>
          </p:nvPr>
        </p:nvSpPr>
        <p:spPr>
          <a:xfrm>
            <a:off x="98777" y="830173"/>
            <a:ext cx="4989286" cy="5708373"/>
          </a:xfrm>
        </p:spPr>
        <p:txBody>
          <a:bodyPr>
            <a:normAutofit lnSpcReduction="10000"/>
          </a:bodyPr>
          <a:lstStyle/>
          <a:p>
            <a:r>
              <a:rPr lang="en-US" altLang="zh-CN" dirty="0"/>
              <a:t>Another</a:t>
            </a:r>
            <a:r>
              <a:rPr lang="zh-CN" altLang="en-US" dirty="0"/>
              <a:t> </a:t>
            </a:r>
            <a:r>
              <a:rPr lang="en-US" altLang="zh-CN" dirty="0"/>
              <a:t>hardware</a:t>
            </a:r>
            <a:r>
              <a:rPr lang="zh-CN" altLang="en-US" dirty="0"/>
              <a:t> </a:t>
            </a:r>
            <a:r>
              <a:rPr lang="en-US" altLang="zh-CN" dirty="0"/>
              <a:t>primitive:</a:t>
            </a:r>
            <a:r>
              <a:rPr lang="zh-CN" altLang="en-US" dirty="0"/>
              <a:t> </a:t>
            </a:r>
            <a:r>
              <a:rPr lang="en-US" altLang="zh-CN" b="1" dirty="0">
                <a:solidFill>
                  <a:srgbClr val="0070C0"/>
                </a:solidFill>
              </a:rPr>
              <a:t>Compare-and-Swap (CAS)</a:t>
            </a:r>
          </a:p>
          <a:p>
            <a:r>
              <a:rPr lang="en-US" altLang="zh-CN" dirty="0"/>
              <a:t>Locking</a:t>
            </a:r>
            <a:r>
              <a:rPr lang="zh-CN" altLang="en-US" dirty="0"/>
              <a:t> </a:t>
            </a:r>
            <a:r>
              <a:rPr lang="en-US" altLang="zh-CN" dirty="0"/>
              <a:t>with</a:t>
            </a:r>
            <a:r>
              <a:rPr lang="zh-CN" altLang="en-US" dirty="0"/>
              <a:t> </a:t>
            </a:r>
            <a:r>
              <a:rPr lang="en-GB" altLang="zh-CN" dirty="0"/>
              <a:t>CAS</a:t>
            </a:r>
            <a:r>
              <a:rPr lang="en-US" altLang="zh-CN" dirty="0"/>
              <a:t>: CAS fetches the old value of lock-flag into variable original, compares original with expected (0), and if they are equal (lock-flag==0), sets lock-&gt;flag to 1, then return variable original,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spins in the while loop and does not enter critical section</a:t>
            </a:r>
          </a:p>
        </p:txBody>
      </p:sp>
      <p:sp>
        <p:nvSpPr>
          <p:cNvPr id="4" name="Plassholder for innhold 2">
            <a:extLst>
              <a:ext uri="{FF2B5EF4-FFF2-40B4-BE49-F238E27FC236}">
                <a16:creationId xmlns:a16="http://schemas.microsoft.com/office/drawing/2014/main" id="{BB6F1475-47B0-6D23-DD98-AD99AB6FBA3A}"/>
              </a:ext>
            </a:extLst>
          </p:cNvPr>
          <p:cNvSpPr txBox="1">
            <a:spLocks/>
          </p:cNvSpPr>
          <p:nvPr/>
        </p:nvSpPr>
        <p:spPr bwMode="auto">
          <a:xfrm>
            <a:off x="5029200" y="2057400"/>
            <a:ext cx="7086601" cy="308301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int expected, int new){</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if (old == expected)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 new;    </a:t>
            </a:r>
          </a:p>
          <a:p>
            <a:pPr marL="0" indent="0">
              <a:buFontTx/>
              <a:buNone/>
            </a:pPr>
            <a:r>
              <a:rPr lang="en-GB" altLang="zh-CN" sz="1800" b="0" kern="0" dirty="0">
                <a:latin typeface="Courier New" panose="02070309020205020404" pitchFamily="49" charset="0"/>
                <a:cs typeface="Courier New" panose="02070309020205020404" pitchFamily="49" charset="0"/>
              </a:rPr>
              <a:t>  return old;</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(&amp;lock-&gt;flag, 0, 1) == 1)</a:t>
            </a:r>
          </a:p>
          <a:p>
            <a:pPr marL="0" indent="0">
              <a:buFontTx/>
              <a:buNone/>
            </a:pPr>
            <a:r>
              <a:rPr lang="en-GB" altLang="zh-CN" sz="1800" b="0" kern="0" dirty="0">
                <a:latin typeface="Courier New" panose="02070309020205020404" pitchFamily="49" charset="0"/>
                <a:cs typeface="Courier New" panose="02070309020205020404" pitchFamily="49" charset="0"/>
              </a:rPr>
              <a:t>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591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4614-EAB4-628C-4AE2-D6730B83E508}"/>
              </a:ext>
            </a:extLst>
          </p:cNvPr>
          <p:cNvSpPr>
            <a:spLocks noGrp="1"/>
          </p:cNvSpPr>
          <p:nvPr>
            <p:ph type="title"/>
          </p:nvPr>
        </p:nvSpPr>
        <p:spPr/>
        <p:txBody>
          <a:bodyPr/>
          <a:lstStyle/>
          <a:p>
            <a:r>
              <a:rPr lang="en-GB" dirty="0"/>
              <a:t>TAS vs. CAS</a:t>
            </a:r>
            <a:endParaRPr lang="en-SE" dirty="0"/>
          </a:p>
        </p:txBody>
      </p:sp>
      <p:graphicFrame>
        <p:nvGraphicFramePr>
          <p:cNvPr id="4" name="Content Placeholder 3">
            <a:extLst>
              <a:ext uri="{FF2B5EF4-FFF2-40B4-BE49-F238E27FC236}">
                <a16:creationId xmlns:a16="http://schemas.microsoft.com/office/drawing/2014/main" id="{F5694BEC-6BB6-BEC7-8DED-F4CED223CE8D}"/>
              </a:ext>
            </a:extLst>
          </p:cNvPr>
          <p:cNvGraphicFramePr>
            <a:graphicFrameLocks noGrp="1"/>
          </p:cNvGraphicFramePr>
          <p:nvPr>
            <p:ph idx="1"/>
            <p:extLst>
              <p:ext uri="{D42A27DB-BD31-4B8C-83A1-F6EECF244321}">
                <p14:modId xmlns:p14="http://schemas.microsoft.com/office/powerpoint/2010/main" val="3935353725"/>
              </p:ext>
            </p:extLst>
          </p:nvPr>
        </p:nvGraphicFramePr>
        <p:xfrm>
          <a:off x="1905000" y="870267"/>
          <a:ext cx="8953501" cy="5713094"/>
        </p:xfrm>
        <a:graphic>
          <a:graphicData uri="http://schemas.openxmlformats.org/drawingml/2006/table">
            <a:tbl>
              <a:tblPr/>
              <a:tblGrid>
                <a:gridCol w="2782845">
                  <a:extLst>
                    <a:ext uri="{9D8B030D-6E8A-4147-A177-3AD203B41FA5}">
                      <a16:colId xmlns:a16="http://schemas.microsoft.com/office/drawing/2014/main" val="2939603784"/>
                    </a:ext>
                  </a:extLst>
                </a:gridCol>
                <a:gridCol w="2903838">
                  <a:extLst>
                    <a:ext uri="{9D8B030D-6E8A-4147-A177-3AD203B41FA5}">
                      <a16:colId xmlns:a16="http://schemas.microsoft.com/office/drawing/2014/main" val="3444212410"/>
                    </a:ext>
                  </a:extLst>
                </a:gridCol>
                <a:gridCol w="3266818">
                  <a:extLst>
                    <a:ext uri="{9D8B030D-6E8A-4147-A177-3AD203B41FA5}">
                      <a16:colId xmlns:a16="http://schemas.microsoft.com/office/drawing/2014/main" val="1544595407"/>
                    </a:ext>
                  </a:extLst>
                </a:gridCol>
              </a:tblGrid>
              <a:tr h="479616">
                <a:tc>
                  <a:txBody>
                    <a:bodyPr/>
                    <a:lstStyle/>
                    <a:p>
                      <a:pPr fontAlgn="t" latinLnBrk="0"/>
                      <a:r>
                        <a:rPr lang="en-GB" sz="2400" b="0" dirty="0">
                          <a:effectLst/>
                          <a:latin typeface="Gill Sans" panose="020B0502020104020203"/>
                        </a:rPr>
                        <a:t>Feature</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Test-and-Set (TAS)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Compare-and-Swap (CAS)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6117574"/>
                  </a:ext>
                </a:extLst>
              </a:tr>
              <a:tr h="1096264">
                <a:tc>
                  <a:txBody>
                    <a:bodyPr/>
                    <a:lstStyle/>
                    <a:p>
                      <a:pPr fontAlgn="base" latinLnBrk="0"/>
                      <a:r>
                        <a:rPr lang="en-GB" sz="2400" b="0">
                          <a:effectLst/>
                          <a:latin typeface="Gill Sans" panose="020B0502020104020203"/>
                        </a:rPr>
                        <a:t>Operation</a:t>
                      </a:r>
                      <a:endParaRPr lang="en-GB" sz="240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Sets a bit and returns its old value</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Compares current value with expected value and swaps if equal</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2453102734"/>
                  </a:ext>
                </a:extLst>
              </a:tr>
              <a:tr h="1096264">
                <a:tc>
                  <a:txBody>
                    <a:bodyPr/>
                    <a:lstStyle/>
                    <a:p>
                      <a:pPr fontAlgn="base" latinLnBrk="0"/>
                      <a:r>
                        <a:rPr lang="en-GB" sz="2400" b="0">
                          <a:effectLst/>
                          <a:latin typeface="Gill Sans" panose="020B0502020104020203"/>
                        </a:rPr>
                        <a:t>Parameters</a:t>
                      </a:r>
                      <a:endParaRPr lang="en-GB" sz="2400">
                        <a:effectLst/>
                        <a:latin typeface="Gill Sans" panose="020B0502020104020203"/>
                      </a:endParaRPr>
                    </a:p>
                  </a:txBody>
                  <a:tcPr marL="68517" marR="68517" marT="34258" marB="34258" anchor="ctr">
                    <a:lnL w="7620" cap="flat" cmpd="sng" algn="ctr">
                      <a:solidFill>
                        <a:srgbClr val="00B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Single memory location</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Memory location, expected value, new value</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extLst>
                  <a:ext uri="{0D108BD9-81ED-4DB2-BD59-A6C34878D82A}">
                    <a16:rowId xmlns:a16="http://schemas.microsoft.com/office/drawing/2014/main" val="3209803266"/>
                  </a:ext>
                </a:extLst>
              </a:tr>
              <a:tr h="685165">
                <a:tc>
                  <a:txBody>
                    <a:bodyPr/>
                    <a:lstStyle/>
                    <a:p>
                      <a:pPr fontAlgn="base" latinLnBrk="0"/>
                      <a:r>
                        <a:rPr lang="en-GB" sz="2400" b="0" dirty="0">
                          <a:effectLst/>
                          <a:latin typeface="Gill Sans" panose="020B0502020104020203"/>
                        </a:rPr>
                        <a:t>Consensus Number</a:t>
                      </a:r>
                      <a:endParaRPr lang="en-GB" sz="2400" dirty="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Limited to 2</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Arbitrary number of processes</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extLst>
                  <a:ext uri="{0D108BD9-81ED-4DB2-BD59-A6C34878D82A}">
                    <a16:rowId xmlns:a16="http://schemas.microsoft.com/office/drawing/2014/main" val="278870210"/>
                  </a:ext>
                </a:extLst>
              </a:tr>
              <a:tr h="890715">
                <a:tc>
                  <a:txBody>
                    <a:bodyPr/>
                    <a:lstStyle/>
                    <a:p>
                      <a:pPr fontAlgn="base" latinLnBrk="0"/>
                      <a:r>
                        <a:rPr lang="en-GB" sz="2400" b="0">
                          <a:effectLst/>
                          <a:latin typeface="Gill Sans" panose="020B0502020104020203"/>
                        </a:rPr>
                        <a:t>Use Cases</a:t>
                      </a:r>
                      <a:endParaRPr lang="en-GB" sz="240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6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Simple spinlocks</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80BE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Complex synchronization primitives like mutexes</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2783418684"/>
                  </a:ext>
                </a:extLst>
              </a:tr>
              <a:tr h="890715">
                <a:tc>
                  <a:txBody>
                    <a:bodyPr/>
                    <a:lstStyle/>
                    <a:p>
                      <a:pPr fontAlgn="base" latinLnBrk="0"/>
                      <a:r>
                        <a:rPr lang="en-GB" sz="2400" b="0">
                          <a:effectLst/>
                          <a:latin typeface="Gill Sans" panose="020B0502020104020203"/>
                        </a:rPr>
                        <a:t>Efficiency</a:t>
                      </a:r>
                      <a:endParaRPr lang="en-GB" sz="2400">
                        <a:effectLst/>
                        <a:latin typeface="Gill Sans" panose="020B0502020104020203"/>
                      </a:endParaRPr>
                    </a:p>
                  </a:txBody>
                  <a:tcPr marL="68517" marR="68517" marT="34258" marB="34258" anchor="ctr">
                    <a:lnL w="7620" cap="flat" cmpd="sng" algn="ctr">
                      <a:solidFill>
                        <a:srgbClr val="00A6D5"/>
                      </a:solidFill>
                      <a:prstDash val="solid"/>
                      <a:round/>
                      <a:headEnd type="none" w="med" len="med"/>
                      <a:tailEnd type="none" w="med" len="med"/>
                    </a:lnL>
                    <a:lnR w="7620" cap="flat" cmpd="sng" algn="ctr">
                      <a:solidFill>
                        <a:srgbClr val="80BED5"/>
                      </a:solidFill>
                      <a:prstDash val="solid"/>
                      <a:round/>
                      <a:headEnd type="none" w="med" len="med"/>
                      <a:tailEnd type="none" w="med" len="med"/>
                    </a:lnR>
                    <a:lnT w="7620" cap="flat" cmpd="sng" algn="ctr">
                      <a:solidFill>
                        <a:srgbClr val="00A6D5"/>
                      </a:solidFill>
                      <a:prstDash val="solid"/>
                      <a:round/>
                      <a:headEnd type="none" w="med" len="med"/>
                      <a:tailEnd type="none" w="med" len="med"/>
                    </a:lnT>
                    <a:lnB w="7620" cap="flat" cmpd="sng" algn="ctr">
                      <a:solidFill>
                        <a:srgbClr val="00A6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Faster for simple locks</a:t>
                      </a:r>
                    </a:p>
                  </a:txBody>
                  <a:tcPr marL="68517" marR="68517" marT="34258" marB="34258" anchor="ctr">
                    <a:lnL w="7620" cap="flat" cmpd="sng" algn="ctr">
                      <a:solidFill>
                        <a:srgbClr val="80BE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80BED5"/>
                      </a:solidFill>
                      <a:prstDash val="solid"/>
                      <a:round/>
                      <a:headEnd type="none" w="med" len="med"/>
                      <a:tailEnd type="none" w="med" len="med"/>
                    </a:lnT>
                    <a:lnB w="7620" cap="flat" cmpd="sng" algn="ctr">
                      <a:solidFill>
                        <a:srgbClr val="80BE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More versatile but computationally heavier</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1839240686"/>
                  </a:ext>
                </a:extLst>
              </a:tr>
            </a:tbl>
          </a:graphicData>
        </a:graphic>
      </p:graphicFrame>
    </p:spTree>
    <p:extLst>
      <p:ext uri="{BB962C8B-B14F-4D97-AF65-F5344CB8AC3E}">
        <p14:creationId xmlns:p14="http://schemas.microsoft.com/office/powerpoint/2010/main" val="219924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8FFBC-E03B-1FB4-E54F-C44027FB8DC5}"/>
              </a:ext>
            </a:extLst>
          </p:cNvPr>
          <p:cNvSpPr>
            <a:spLocks noGrp="1"/>
          </p:cNvSpPr>
          <p:nvPr>
            <p:ph type="title"/>
          </p:nvPr>
        </p:nvSpPr>
        <p:spPr/>
        <p:txBody>
          <a:bodyPr/>
          <a:lstStyle/>
          <a:p>
            <a:r>
              <a:rPr lang="en-US" altLang="zh-CN" dirty="0"/>
              <a:t>Locks:</a:t>
            </a:r>
            <a:r>
              <a:rPr lang="zh-CN" altLang="en-US" dirty="0"/>
              <a:t> </a:t>
            </a:r>
            <a:r>
              <a:rPr lang="en-US" altLang="zh-CN" dirty="0"/>
              <a:t>Busy</a:t>
            </a:r>
            <a:r>
              <a:rPr lang="zh-CN" altLang="en-US" dirty="0"/>
              <a:t> </a:t>
            </a:r>
            <a:r>
              <a:rPr lang="en-US" altLang="zh-CN" dirty="0"/>
              <a:t>Waiting</a:t>
            </a:r>
            <a:endParaRPr lang="en-US" dirty="0"/>
          </a:p>
        </p:txBody>
      </p:sp>
      <p:sp>
        <p:nvSpPr>
          <p:cNvPr id="3" name="内容占位符 2">
            <a:extLst>
              <a:ext uri="{FF2B5EF4-FFF2-40B4-BE49-F238E27FC236}">
                <a16:creationId xmlns:a16="http://schemas.microsoft.com/office/drawing/2014/main" id="{AA95A88A-6309-8B30-CAD6-A030B81BAA1F}"/>
              </a:ext>
            </a:extLst>
          </p:cNvPr>
          <p:cNvSpPr>
            <a:spLocks noGrp="1"/>
          </p:cNvSpPr>
          <p:nvPr>
            <p:ph idx="1"/>
          </p:nvPr>
        </p:nvSpPr>
        <p:spPr>
          <a:xfrm>
            <a:off x="1844853" y="3148327"/>
            <a:ext cx="8502294" cy="2841171"/>
          </a:xfrm>
        </p:spPr>
        <p:txBody>
          <a:bodyPr/>
          <a:lstStyle/>
          <a:p>
            <a:r>
              <a:rPr lang="en-US" altLang="zh-CN" dirty="0"/>
              <a:t>Both TAS and CAS </a:t>
            </a:r>
            <a:r>
              <a:rPr lang="en-GB" altLang="zh-CN" dirty="0"/>
              <a:t>are </a:t>
            </a:r>
            <a:r>
              <a:rPr lang="en-GB" altLang="zh-CN" dirty="0">
                <a:solidFill>
                  <a:srgbClr val="FF0000"/>
                </a:solidFill>
              </a:rPr>
              <a:t>spinlocks</a:t>
            </a:r>
            <a:r>
              <a:rPr lang="zh-CN" altLang="en-US" dirty="0"/>
              <a:t> </a:t>
            </a:r>
            <a:r>
              <a:rPr lang="en-US" altLang="zh-CN" dirty="0"/>
              <a:t>based</a:t>
            </a:r>
            <a:r>
              <a:rPr lang="zh-CN" altLang="en-US" dirty="0"/>
              <a:t> </a:t>
            </a:r>
            <a:r>
              <a:rPr lang="en-US" altLang="zh-CN" dirty="0"/>
              <a:t>on</a:t>
            </a:r>
            <a:r>
              <a:rPr lang="zh-CN" altLang="en-US" b="1" dirty="0">
                <a:solidFill>
                  <a:srgbClr val="FF0000"/>
                </a:solidFill>
              </a:rPr>
              <a:t> </a:t>
            </a:r>
            <a:r>
              <a:rPr lang="en-US" altLang="zh-CN" b="1" dirty="0">
                <a:solidFill>
                  <a:srgbClr val="FF0000"/>
                </a:solidFill>
              </a:rPr>
              <a:t>busy</a:t>
            </a:r>
            <a:r>
              <a:rPr lang="zh-CN" altLang="en-US" b="1" dirty="0">
                <a:solidFill>
                  <a:srgbClr val="FF0000"/>
                </a:solidFill>
              </a:rPr>
              <a:t> </a:t>
            </a:r>
            <a:r>
              <a:rPr lang="en-US" altLang="zh-CN" b="1" dirty="0">
                <a:solidFill>
                  <a:srgbClr val="FF0000"/>
                </a:solidFill>
              </a:rPr>
              <a:t>waiting</a:t>
            </a:r>
          </a:p>
          <a:p>
            <a:pPr lvl="1"/>
            <a:r>
              <a:rPr lang="en-US" altLang="zh-CN" dirty="0">
                <a:solidFill>
                  <a:srgbClr val="FF0000"/>
                </a:solidFill>
              </a:rPr>
              <a:t>A</a:t>
            </a:r>
            <a:r>
              <a:rPr lang="zh-CN" altLang="en-US" dirty="0">
                <a:solidFill>
                  <a:srgbClr val="FF0000"/>
                </a:solidFill>
              </a:rPr>
              <a:t> </a:t>
            </a:r>
            <a:r>
              <a:rPr lang="en-US" altLang="zh-CN" dirty="0">
                <a:solidFill>
                  <a:srgbClr val="FF0000"/>
                </a:solidFill>
              </a:rPr>
              <a:t>thread</a:t>
            </a:r>
            <a:r>
              <a:rPr lang="zh-CN" altLang="en-US" dirty="0">
                <a:solidFill>
                  <a:srgbClr val="FF0000"/>
                </a:solidFill>
              </a:rPr>
              <a:t> </a:t>
            </a:r>
            <a:r>
              <a:rPr lang="en-US" altLang="zh-CN" dirty="0">
                <a:solidFill>
                  <a:srgbClr val="FF0000"/>
                </a:solidFill>
              </a:rPr>
              <a:t>is stuck in a while loop</a:t>
            </a:r>
            <a:r>
              <a:rPr lang="zh-CN" altLang="en-US" dirty="0">
                <a:solidFill>
                  <a:srgbClr val="FF0000"/>
                </a:solidFill>
              </a:rPr>
              <a:t> </a:t>
            </a:r>
            <a:r>
              <a:rPr lang="en-US" altLang="zh-CN" dirty="0">
                <a:solidFill>
                  <a:srgbClr val="FF0000"/>
                </a:solidFill>
              </a:rPr>
              <a:t>endlessly</a:t>
            </a:r>
            <a:r>
              <a:rPr lang="zh-CN" altLang="en-US" dirty="0">
                <a:solidFill>
                  <a:srgbClr val="FF0000"/>
                </a:solidFill>
              </a:rPr>
              <a:t> </a:t>
            </a:r>
            <a:r>
              <a:rPr lang="en-US" altLang="zh-CN" dirty="0">
                <a:solidFill>
                  <a:srgbClr val="FF0000"/>
                </a:solidFill>
              </a:rPr>
              <a:t>checking</a:t>
            </a:r>
            <a:r>
              <a:rPr lang="zh-CN" altLang="en-US" dirty="0">
                <a:solidFill>
                  <a:srgbClr val="FF0000"/>
                </a:solidFill>
              </a:rPr>
              <a:t> </a:t>
            </a:r>
            <a:r>
              <a:rPr lang="en-US" altLang="zh-CN" dirty="0">
                <a:solidFill>
                  <a:srgbClr val="FF0000"/>
                </a:solidFill>
              </a:rPr>
              <a:t>lock-&gt;flag</a:t>
            </a:r>
            <a:r>
              <a:rPr lang="zh-CN" altLang="en-US" dirty="0">
                <a:solidFill>
                  <a:srgbClr val="FF0000"/>
                </a:solidFill>
              </a:rPr>
              <a:t> </a:t>
            </a:r>
            <a:r>
              <a:rPr lang="en-US" altLang="zh-CN" dirty="0">
                <a:solidFill>
                  <a:srgbClr val="FF0000"/>
                </a:solidFill>
              </a:rPr>
              <a:t>if</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lock</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held</a:t>
            </a:r>
            <a:r>
              <a:rPr lang="zh-CN" altLang="en-US" dirty="0">
                <a:solidFill>
                  <a:srgbClr val="FF0000"/>
                </a:solidFill>
              </a:rPr>
              <a:t> </a:t>
            </a:r>
            <a:r>
              <a:rPr lang="en-US" altLang="zh-CN" dirty="0">
                <a:solidFill>
                  <a:srgbClr val="FF0000"/>
                </a:solidFill>
              </a:rPr>
              <a:t>by</a:t>
            </a:r>
            <a:r>
              <a:rPr lang="zh-CN" altLang="en-US" dirty="0">
                <a:solidFill>
                  <a:srgbClr val="FF0000"/>
                </a:solidFill>
              </a:rPr>
              <a:t> </a:t>
            </a:r>
            <a:r>
              <a:rPr lang="en-US" altLang="zh-CN" dirty="0">
                <a:solidFill>
                  <a:srgbClr val="FF0000"/>
                </a:solidFill>
              </a:rPr>
              <a:t>others</a:t>
            </a:r>
          </a:p>
          <a:p>
            <a:r>
              <a:rPr lang="en-US" altLang="zh-CN" dirty="0"/>
              <a:t>Goals achieved?</a:t>
            </a:r>
          </a:p>
          <a:p>
            <a:pPr lvl="1"/>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r>
              <a:rPr lang="zh-CN" altLang="en-US" b="1" dirty="0">
                <a:solidFill>
                  <a:srgbClr val="0070C0"/>
                </a:solidFill>
              </a:rPr>
              <a:t> </a:t>
            </a:r>
            <a:r>
              <a:rPr lang="en-US" altLang="zh-CN" b="1" dirty="0">
                <a:solidFill>
                  <a:srgbClr val="0070C0"/>
                </a:solidFill>
              </a:rPr>
              <a:t>(Yes!)</a:t>
            </a:r>
          </a:p>
          <a:p>
            <a:pPr lvl="1"/>
            <a:r>
              <a:rPr lang="en-US" altLang="zh-CN" b="1" dirty="0">
                <a:solidFill>
                  <a:srgbClr val="FF0000"/>
                </a:solidFill>
              </a:rPr>
              <a:t>Fairness</a:t>
            </a:r>
            <a:r>
              <a:rPr lang="zh-CN" altLang="en-US" b="1" dirty="0">
                <a:solidFill>
                  <a:srgbClr val="FF0000"/>
                </a:solidFill>
              </a:rPr>
              <a:t> </a:t>
            </a:r>
            <a:r>
              <a:rPr lang="en-US" altLang="zh-CN" b="1" dirty="0">
                <a:solidFill>
                  <a:srgbClr val="FF0000"/>
                </a:solidFill>
              </a:rPr>
              <a:t>(NO!!)</a:t>
            </a:r>
          </a:p>
          <a:p>
            <a:pPr lvl="1"/>
            <a:r>
              <a:rPr lang="en-US" altLang="zh-CN" b="1" dirty="0">
                <a:solidFill>
                  <a:srgbClr val="FF0000"/>
                </a:solidFill>
              </a:rPr>
              <a:t>Performance</a:t>
            </a:r>
            <a:r>
              <a:rPr lang="zh-CN" altLang="en-US" b="1" dirty="0">
                <a:solidFill>
                  <a:srgbClr val="FF0000"/>
                </a:solidFill>
              </a:rPr>
              <a:t> </a:t>
            </a:r>
            <a:r>
              <a:rPr lang="en-US" altLang="zh-CN" b="1" dirty="0">
                <a:solidFill>
                  <a:srgbClr val="FF0000"/>
                </a:solidFill>
              </a:rPr>
              <a:t>(NO!!)</a:t>
            </a:r>
            <a:endParaRPr lang="en-US" b="1" dirty="0">
              <a:solidFill>
                <a:srgbClr val="FF0000"/>
              </a:solidFill>
            </a:endParaRPr>
          </a:p>
        </p:txBody>
      </p:sp>
      <p:pic>
        <p:nvPicPr>
          <p:cNvPr id="7" name="图片 6">
            <a:extLst>
              <a:ext uri="{FF2B5EF4-FFF2-40B4-BE49-F238E27FC236}">
                <a16:creationId xmlns:a16="http://schemas.microsoft.com/office/drawing/2014/main" id="{26234751-2083-1B94-3C52-2CD137DFE910}"/>
              </a:ext>
            </a:extLst>
          </p:cNvPr>
          <p:cNvPicPr>
            <a:picLocks noChangeAspect="1"/>
          </p:cNvPicPr>
          <p:nvPr/>
        </p:nvPicPr>
        <p:blipFill>
          <a:blip r:embed="rId2"/>
          <a:stretch>
            <a:fillRect/>
          </a:stretch>
        </p:blipFill>
        <p:spPr>
          <a:xfrm>
            <a:off x="2444667" y="777858"/>
            <a:ext cx="6691970" cy="1198788"/>
          </a:xfrm>
          <a:prstGeom prst="rect">
            <a:avLst/>
          </a:prstGeom>
        </p:spPr>
      </p:pic>
      <p:pic>
        <p:nvPicPr>
          <p:cNvPr id="5" name="图片 5">
            <a:extLst>
              <a:ext uri="{FF2B5EF4-FFF2-40B4-BE49-F238E27FC236}">
                <a16:creationId xmlns:a16="http://schemas.microsoft.com/office/drawing/2014/main" id="{2CEB3167-790D-1BBD-E8D6-53F63EC1021B}"/>
              </a:ext>
            </a:extLst>
          </p:cNvPr>
          <p:cNvPicPr>
            <a:picLocks noChangeAspect="1"/>
          </p:cNvPicPr>
          <p:nvPr/>
        </p:nvPicPr>
        <p:blipFill>
          <a:blip r:embed="rId3"/>
          <a:stretch>
            <a:fillRect/>
          </a:stretch>
        </p:blipFill>
        <p:spPr>
          <a:xfrm>
            <a:off x="2444666" y="1976645"/>
            <a:ext cx="7666317" cy="1198787"/>
          </a:xfrm>
          <a:prstGeom prst="rect">
            <a:avLst/>
          </a:prstGeom>
        </p:spPr>
      </p:pic>
    </p:spTree>
    <p:extLst>
      <p:ext uri="{BB962C8B-B14F-4D97-AF65-F5344CB8AC3E}">
        <p14:creationId xmlns:p14="http://schemas.microsoft.com/office/powerpoint/2010/main" val="178499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26DCB-BB45-C10B-250C-9B551DF85ECC}"/>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42249BE2-14BF-EFE6-B996-5BFC081CE488}"/>
              </a:ext>
            </a:extLst>
          </p:cNvPr>
          <p:cNvSpPr>
            <a:spLocks noGrp="1"/>
          </p:cNvSpPr>
          <p:nvPr>
            <p:ph idx="1"/>
          </p:nvPr>
        </p:nvSpPr>
        <p:spPr>
          <a:xfrm>
            <a:off x="304800" y="801151"/>
            <a:ext cx="5585565" cy="3798649"/>
          </a:xfrm>
        </p:spPr>
        <p:txBody>
          <a:bodyPr>
            <a:normAutofit lnSpcReduction="10000"/>
          </a:bodyPr>
          <a:lstStyle/>
          <a:p>
            <a:r>
              <a:rPr lang="en-US" altLang="zh-CN" dirty="0"/>
              <a:t>Basic</a:t>
            </a:r>
            <a:r>
              <a:rPr lang="zh-CN" altLang="en-US" dirty="0"/>
              <a:t> </a:t>
            </a:r>
            <a:r>
              <a:rPr lang="en-US" altLang="zh-CN" dirty="0"/>
              <a:t>spinlocks</a:t>
            </a:r>
            <a:r>
              <a:rPr lang="zh-CN" altLang="en-US" dirty="0"/>
              <a:t> </a:t>
            </a:r>
            <a:r>
              <a:rPr lang="en-US" altLang="zh-CN" dirty="0"/>
              <a:t>are</a:t>
            </a:r>
            <a:r>
              <a:rPr lang="zh-CN" altLang="en-US" dirty="0"/>
              <a:t> </a:t>
            </a:r>
            <a:r>
              <a:rPr lang="en-US" altLang="zh-CN" b="1" dirty="0">
                <a:solidFill>
                  <a:srgbClr val="FF0000"/>
                </a:solidFill>
              </a:rPr>
              <a:t>not</a:t>
            </a:r>
            <a:r>
              <a:rPr lang="zh-CN" altLang="en-US" b="1" dirty="0">
                <a:solidFill>
                  <a:srgbClr val="FF0000"/>
                </a:solidFill>
              </a:rPr>
              <a:t> </a:t>
            </a:r>
            <a:r>
              <a:rPr lang="en-US" altLang="zh-CN" b="1" dirty="0">
                <a:solidFill>
                  <a:srgbClr val="FF0000"/>
                </a:solidFill>
              </a:rPr>
              <a:t>fair</a:t>
            </a:r>
            <a:r>
              <a:rPr lang="zh-CN" altLang="en-US" b="1" dirty="0">
                <a:solidFill>
                  <a:srgbClr val="FF0000"/>
                </a:solidFill>
              </a:rPr>
              <a:t> </a:t>
            </a:r>
            <a:r>
              <a:rPr lang="en-US" altLang="zh-CN" dirty="0"/>
              <a:t>and</a:t>
            </a:r>
            <a:r>
              <a:rPr lang="zh-CN" altLang="en-US" b="1" dirty="0">
                <a:solidFill>
                  <a:srgbClr val="FF0000"/>
                </a:solidFill>
              </a:rPr>
              <a:t> </a:t>
            </a:r>
            <a:r>
              <a:rPr lang="en-US" altLang="zh-CN" dirty="0"/>
              <a:t>may</a:t>
            </a:r>
            <a:r>
              <a:rPr lang="zh-CN" altLang="en-US" dirty="0"/>
              <a:t> </a:t>
            </a:r>
            <a:r>
              <a:rPr lang="en-US" altLang="zh-CN" dirty="0"/>
              <a:t>cause</a:t>
            </a:r>
            <a:r>
              <a:rPr lang="zh-CN" altLang="en-US" dirty="0"/>
              <a:t> </a:t>
            </a:r>
            <a:r>
              <a:rPr lang="en-US" altLang="zh-CN" b="1" dirty="0">
                <a:solidFill>
                  <a:srgbClr val="FF0000"/>
                </a:solidFill>
              </a:rPr>
              <a:t>starvation</a:t>
            </a:r>
            <a:endParaRPr lang="en-US" b="1" dirty="0">
              <a:solidFill>
                <a:srgbClr val="FF0000"/>
              </a:solidFill>
            </a:endParaRPr>
          </a:p>
          <a:p>
            <a:r>
              <a:rPr lang="en-US" altLang="zh-CN" dirty="0"/>
              <a:t>Ticket lock uses hardware</a:t>
            </a:r>
            <a:r>
              <a:rPr lang="zh-CN" altLang="en-US" dirty="0"/>
              <a:t> </a:t>
            </a:r>
            <a:r>
              <a:rPr lang="en-US" altLang="zh-CN" dirty="0"/>
              <a:t>primitive</a:t>
            </a:r>
            <a:r>
              <a:rPr lang="zh-CN" altLang="en-US" dirty="0"/>
              <a:t> </a:t>
            </a:r>
            <a:r>
              <a:rPr lang="en-US" altLang="zh-CN" b="1" dirty="0">
                <a:solidFill>
                  <a:srgbClr val="0070C0"/>
                </a:solidFill>
              </a:rPr>
              <a:t>fetch-and-add</a:t>
            </a:r>
            <a:r>
              <a:rPr lang="en-US" altLang="zh-CN" dirty="0"/>
              <a:t> to guarantee fairness</a:t>
            </a:r>
          </a:p>
          <a:p>
            <a:r>
              <a:rPr lang="en-US" altLang="zh-CN" b="1" dirty="0">
                <a:solidFill>
                  <a:srgbClr val="0070C0"/>
                </a:solidFill>
              </a:rPr>
              <a:t>Lock:</a:t>
            </a:r>
          </a:p>
          <a:p>
            <a:pPr lvl="1"/>
            <a:r>
              <a:rPr lang="en-US" altLang="zh-CN" dirty="0"/>
              <a:t>Use</a:t>
            </a:r>
            <a:r>
              <a:rPr lang="zh-CN" altLang="en-US" dirty="0"/>
              <a:t> </a:t>
            </a:r>
            <a:r>
              <a:rPr lang="en-US" altLang="zh-CN" dirty="0"/>
              <a:t>fetch-and-add</a:t>
            </a:r>
            <a:r>
              <a:rPr lang="zh-CN" altLang="en-US" dirty="0"/>
              <a:t> </a:t>
            </a:r>
            <a:r>
              <a:rPr lang="en-US" altLang="zh-CN" dirty="0"/>
              <a:t>on</a:t>
            </a:r>
            <a:r>
              <a:rPr lang="zh-CN" altLang="en-US" dirty="0"/>
              <a:t> </a:t>
            </a:r>
            <a:r>
              <a:rPr lang="en-US" altLang="zh-CN" dirty="0"/>
              <a:t>the</a:t>
            </a:r>
            <a:r>
              <a:rPr lang="zh-CN" altLang="en-US" dirty="0"/>
              <a:t> </a:t>
            </a:r>
            <a:r>
              <a:rPr lang="en-US" altLang="zh-CN" dirty="0"/>
              <a:t>ticket</a:t>
            </a:r>
            <a:r>
              <a:rPr lang="zh-CN" altLang="en-US" dirty="0"/>
              <a:t> </a:t>
            </a:r>
            <a:r>
              <a:rPr lang="en-US" altLang="zh-CN" dirty="0"/>
              <a:t>value</a:t>
            </a:r>
          </a:p>
          <a:p>
            <a:pPr lvl="1"/>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is</a:t>
            </a:r>
            <a:r>
              <a:rPr lang="zh-CN" altLang="en-US" dirty="0"/>
              <a:t> </a:t>
            </a:r>
            <a:r>
              <a:rPr lang="en-US" altLang="zh-CN" dirty="0"/>
              <a:t>the</a:t>
            </a:r>
            <a:r>
              <a:rPr lang="zh-CN" altLang="en-US" dirty="0"/>
              <a:t> </a:t>
            </a:r>
            <a:r>
              <a:rPr lang="en-US" altLang="zh-CN" dirty="0"/>
              <a:t>thread’s</a:t>
            </a:r>
            <a:r>
              <a:rPr lang="zh-CN" altLang="en-US" dirty="0"/>
              <a:t> </a:t>
            </a:r>
            <a:r>
              <a:rPr lang="en-US" altLang="zh-CN" dirty="0"/>
              <a:t>”turn”</a:t>
            </a:r>
            <a:r>
              <a:rPr lang="zh-CN" altLang="en-US" dirty="0"/>
              <a:t> </a:t>
            </a:r>
            <a:r>
              <a:rPr lang="en-US" altLang="zh-CN" dirty="0"/>
              <a:t>value</a:t>
            </a:r>
          </a:p>
          <a:p>
            <a:r>
              <a:rPr lang="en-US" altLang="zh-CN" b="1" dirty="0">
                <a:solidFill>
                  <a:srgbClr val="0070C0"/>
                </a:solidFill>
              </a:rPr>
              <a:t>Unlock:</a:t>
            </a:r>
          </a:p>
          <a:p>
            <a:pPr lvl="1"/>
            <a:r>
              <a:rPr lang="en-US" altLang="zh-CN" dirty="0"/>
              <a:t>Increment</a:t>
            </a:r>
            <a:r>
              <a:rPr lang="zh-CN" altLang="en-US" dirty="0"/>
              <a:t> </a:t>
            </a:r>
            <a:r>
              <a:rPr lang="en-US" altLang="zh-CN" dirty="0"/>
              <a:t>the</a:t>
            </a:r>
            <a:r>
              <a:rPr lang="zh-CN" altLang="en-US" dirty="0"/>
              <a:t> </a:t>
            </a:r>
            <a:r>
              <a:rPr lang="en-US" altLang="zh-CN" dirty="0"/>
              <a:t>turn</a:t>
            </a:r>
            <a:endParaRPr lang="en-US" b="1" dirty="0">
              <a:solidFill>
                <a:srgbClr val="0070C0"/>
              </a:solidFill>
            </a:endParaRPr>
          </a:p>
        </p:txBody>
      </p:sp>
      <p:pic>
        <p:nvPicPr>
          <p:cNvPr id="5" name="图片 4">
            <a:extLst>
              <a:ext uri="{FF2B5EF4-FFF2-40B4-BE49-F238E27FC236}">
                <a16:creationId xmlns:a16="http://schemas.microsoft.com/office/drawing/2014/main" id="{9CD324EC-9178-A32A-AC81-7F8FB8AAABE3}"/>
              </a:ext>
            </a:extLst>
          </p:cNvPr>
          <p:cNvPicPr>
            <a:picLocks noChangeAspect="1"/>
          </p:cNvPicPr>
          <p:nvPr/>
        </p:nvPicPr>
        <p:blipFill>
          <a:blip r:embed="rId3"/>
          <a:stretch>
            <a:fillRect/>
          </a:stretch>
        </p:blipFill>
        <p:spPr>
          <a:xfrm>
            <a:off x="304800" y="4599800"/>
            <a:ext cx="4191000" cy="1529429"/>
          </a:xfrm>
          <a:prstGeom prst="rect">
            <a:avLst/>
          </a:prstGeom>
        </p:spPr>
      </p:pic>
      <p:pic>
        <p:nvPicPr>
          <p:cNvPr id="6" name="图片 5">
            <a:extLst>
              <a:ext uri="{FF2B5EF4-FFF2-40B4-BE49-F238E27FC236}">
                <a16:creationId xmlns:a16="http://schemas.microsoft.com/office/drawing/2014/main" id="{AAF4E815-039E-F890-F911-D21D85220519}"/>
              </a:ext>
            </a:extLst>
          </p:cNvPr>
          <p:cNvPicPr>
            <a:picLocks noChangeAspect="1"/>
          </p:cNvPicPr>
          <p:nvPr/>
        </p:nvPicPr>
        <p:blipFill>
          <a:blip r:embed="rId4"/>
          <a:stretch>
            <a:fillRect/>
          </a:stretch>
        </p:blipFill>
        <p:spPr>
          <a:xfrm>
            <a:off x="5588652" y="914437"/>
            <a:ext cx="6428015" cy="5142412"/>
          </a:xfrm>
          <a:prstGeom prst="rect">
            <a:avLst/>
          </a:prstGeom>
        </p:spPr>
      </p:pic>
    </p:spTree>
    <p:extLst>
      <p:ext uri="{BB962C8B-B14F-4D97-AF65-F5344CB8AC3E}">
        <p14:creationId xmlns:p14="http://schemas.microsoft.com/office/powerpoint/2010/main" val="365103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EA3AB-F276-6EFC-6820-FAB96CAA59B8}"/>
              </a:ext>
            </a:extLst>
          </p:cNvPr>
          <p:cNvSpPr>
            <a:spLocks noGrp="1"/>
          </p:cNvSpPr>
          <p:nvPr>
            <p:ph idx="1"/>
          </p:nvPr>
        </p:nvSpPr>
        <p:spPr>
          <a:xfrm>
            <a:off x="427804" y="824528"/>
            <a:ext cx="11336392" cy="5509934"/>
          </a:xfrm>
        </p:spPr>
        <p:txBody>
          <a:bodyPr/>
          <a:lstStyle/>
          <a:p>
            <a:r>
              <a:rPr lang="en-GB" dirty="0"/>
              <a:t>A ticket lock is a synchronization mechanism used in multithreaded programming to ensure that threads acquire a lock in the order they request it. It uses two counters:</a:t>
            </a:r>
          </a:p>
          <a:p>
            <a:pPr lvl="1"/>
            <a:r>
              <a:rPr lang="en-GB" dirty="0"/>
              <a:t>tickets (or </a:t>
            </a:r>
            <a:r>
              <a:rPr lang="en-GB" dirty="0" err="1"/>
              <a:t>next_ticket</a:t>
            </a:r>
            <a:r>
              <a:rPr lang="en-GB" dirty="0"/>
              <a:t>): Tracks the next "ticket number" to be assigned to a thread requesting the lock.</a:t>
            </a:r>
          </a:p>
          <a:p>
            <a:pPr lvl="1"/>
            <a:r>
              <a:rPr lang="en-GB" dirty="0"/>
              <a:t>turn: Tracks the "ticket number" of the thread currently holding the lock.</a:t>
            </a:r>
          </a:p>
          <a:p>
            <a:r>
              <a:rPr lang="en-GB" dirty="0"/>
              <a:t>Lock Acquisition (lock()):</a:t>
            </a:r>
          </a:p>
          <a:p>
            <a:pPr lvl="1"/>
            <a:r>
              <a:rPr lang="en-GB" dirty="0"/>
              <a:t>A thread atomically increments the tickets counter (using fetch-and-add) and receives its "ticket number.“</a:t>
            </a:r>
          </a:p>
          <a:p>
            <a:pPr lvl="1"/>
            <a:r>
              <a:rPr lang="en-GB" dirty="0"/>
              <a:t>The thread then spin-waits until its ticket number matches the turn counter, indicating it is its turn to enter the critical section.</a:t>
            </a:r>
          </a:p>
          <a:p>
            <a:r>
              <a:rPr lang="en-GB" dirty="0"/>
              <a:t>Lock Release (unlock()):</a:t>
            </a:r>
          </a:p>
          <a:p>
            <a:pPr lvl="1"/>
            <a:r>
              <a:rPr lang="en-GB" dirty="0"/>
              <a:t>When a thread finishes its critical section, it increments the turn counter, </a:t>
            </a:r>
            <a:r>
              <a:rPr lang="en-GB" dirty="0" err="1"/>
              <a:t>signaling</a:t>
            </a:r>
            <a:r>
              <a:rPr lang="en-GB" dirty="0"/>
              <a:t> that the next thread in line can proceed.</a:t>
            </a:r>
          </a:p>
          <a:p>
            <a:pPr lvl="1"/>
            <a:r>
              <a:rPr lang="en-GB" dirty="0"/>
              <a:t>This ensures that threads are served in a first-come, first-served (FCFS) manner, preventing starvation and ensuring fairness.</a:t>
            </a:r>
            <a:endParaRPr lang="en-SE" dirty="0"/>
          </a:p>
        </p:txBody>
      </p:sp>
      <p:sp>
        <p:nvSpPr>
          <p:cNvPr id="4" name="标题 1">
            <a:extLst>
              <a:ext uri="{FF2B5EF4-FFF2-40B4-BE49-F238E27FC236}">
                <a16:creationId xmlns:a16="http://schemas.microsoft.com/office/drawing/2014/main" id="{4428190A-437E-FA4A-DEDC-FA3F68F46FA5}"/>
              </a:ext>
            </a:extLst>
          </p:cNvPr>
          <p:cNvSpPr>
            <a:spLocks noGrp="1"/>
          </p:cNvSpPr>
          <p:nvPr>
            <p:ph type="title"/>
          </p:nvPr>
        </p:nvSpPr>
        <p:spPr>
          <a:xfrm>
            <a:off x="419449" y="274639"/>
            <a:ext cx="11336392" cy="532956"/>
          </a:xfrm>
        </p:spPr>
        <p:txBody>
          <a:bodyPr/>
          <a:lstStyle/>
          <a:p>
            <a:r>
              <a:rPr lang="en-US" altLang="zh-CN" dirty="0"/>
              <a:t>Ticket</a:t>
            </a:r>
            <a:r>
              <a:rPr lang="zh-CN" altLang="en-US" dirty="0"/>
              <a:t> </a:t>
            </a:r>
            <a:r>
              <a:rPr lang="en-US" altLang="zh-CN" dirty="0"/>
              <a:t>Lock</a:t>
            </a:r>
            <a:endParaRPr lang="en-US" dirty="0"/>
          </a:p>
        </p:txBody>
      </p:sp>
    </p:spTree>
    <p:extLst>
      <p:ext uri="{BB962C8B-B14F-4D97-AF65-F5344CB8AC3E}">
        <p14:creationId xmlns:p14="http://schemas.microsoft.com/office/powerpoint/2010/main" val="1854362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graphicFrame>
        <p:nvGraphicFramePr>
          <p:cNvPr id="4" name="表格 5">
            <a:extLst>
              <a:ext uri="{FF2B5EF4-FFF2-40B4-BE49-F238E27FC236}">
                <a16:creationId xmlns:a16="http://schemas.microsoft.com/office/drawing/2014/main" id="{93924DF6-A78A-7C48-CF30-09EBDC5D347A}"/>
              </a:ext>
            </a:extLst>
          </p:cNvPr>
          <p:cNvGraphicFramePr>
            <a:graphicFrameLocks noGrp="1"/>
          </p:cNvGraphicFramePr>
          <p:nvPr>
            <p:extLst>
              <p:ext uri="{D42A27DB-BD31-4B8C-83A1-F6EECF244321}">
                <p14:modId xmlns:p14="http://schemas.microsoft.com/office/powerpoint/2010/main" val="4267379875"/>
              </p:ext>
            </p:extLst>
          </p:nvPr>
        </p:nvGraphicFramePr>
        <p:xfrm>
          <a:off x="939797" y="1857821"/>
          <a:ext cx="3195759" cy="4045943"/>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71437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2"/>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3"/>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4"/>
          <a:stretch>
            <a:fillRect/>
          </a:stretch>
        </p:blipFill>
        <p:spPr>
          <a:xfrm>
            <a:off x="4552950" y="5603171"/>
            <a:ext cx="5740400" cy="1041400"/>
          </a:xfrm>
          <a:prstGeom prst="rect">
            <a:avLst/>
          </a:prstGeom>
        </p:spPr>
      </p:pic>
      <p:graphicFrame>
        <p:nvGraphicFramePr>
          <p:cNvPr id="10" name="表格 5">
            <a:extLst>
              <a:ext uri="{FF2B5EF4-FFF2-40B4-BE49-F238E27FC236}">
                <a16:creationId xmlns:a16="http://schemas.microsoft.com/office/drawing/2014/main" id="{C3CFFE03-5F8E-4A6E-66AF-72E6636EFD5A}"/>
              </a:ext>
            </a:extLst>
          </p:cNvPr>
          <p:cNvGraphicFramePr>
            <a:graphicFrameLocks noGrp="1"/>
          </p:cNvGraphicFramePr>
          <p:nvPr>
            <p:extLst>
              <p:ext uri="{D42A27DB-BD31-4B8C-83A1-F6EECF244321}">
                <p14:modId xmlns:p14="http://schemas.microsoft.com/office/powerpoint/2010/main" val="1406532582"/>
              </p:ext>
            </p:extLst>
          </p:nvPr>
        </p:nvGraphicFramePr>
        <p:xfrm>
          <a:off x="939797" y="1857821"/>
          <a:ext cx="3195759" cy="4424731"/>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r>
                        <a:rPr lang="en-US" altLang="zh-CN" sz="1600" dirty="0"/>
                        <a:t>3</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4</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61681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5"/>
          <a:stretch>
            <a:fillRect/>
          </a:stretch>
        </p:blipFill>
        <p:spPr>
          <a:xfrm>
            <a:off x="4552950" y="5603171"/>
            <a:ext cx="5740400" cy="1041400"/>
          </a:xfrm>
          <a:prstGeom prst="rect">
            <a:avLst/>
          </a:prstGeom>
        </p:spPr>
      </p:pic>
      <p:graphicFrame>
        <p:nvGraphicFramePr>
          <p:cNvPr id="4" name="表格 5">
            <a:extLst>
              <a:ext uri="{FF2B5EF4-FFF2-40B4-BE49-F238E27FC236}">
                <a16:creationId xmlns:a16="http://schemas.microsoft.com/office/drawing/2014/main" id="{AC847C19-E867-B3FE-B8AF-AFA610ECE10E}"/>
              </a:ext>
            </a:extLst>
          </p:cNvPr>
          <p:cNvGraphicFramePr>
            <a:graphicFrameLocks noGrp="1"/>
          </p:cNvGraphicFramePr>
          <p:nvPr>
            <p:extLst>
              <p:ext uri="{D42A27DB-BD31-4B8C-83A1-F6EECF244321}">
                <p14:modId xmlns:p14="http://schemas.microsoft.com/office/powerpoint/2010/main" val="2487856915"/>
              </p:ext>
            </p:extLst>
          </p:nvPr>
        </p:nvGraphicFramePr>
        <p:xfrm>
          <a:off x="939797" y="1857821"/>
          <a:ext cx="3195759" cy="4803519"/>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r>
                        <a:rPr lang="en-US" altLang="zh-CN" sz="1600" dirty="0"/>
                        <a:t>3</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4</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 enters CS</a:t>
                      </a:r>
                    </a:p>
                  </a:txBody>
                  <a:tcPr/>
                </a:tc>
                <a:tc>
                  <a:txBody>
                    <a:bodyPr/>
                    <a:lstStyle/>
                    <a:p>
                      <a:r>
                        <a:rPr lang="en-US" altLang="zh-CN" sz="1600" dirty="0"/>
                        <a:t>4</a:t>
                      </a:r>
                      <a:endParaRPr lang="en-US" sz="1600" dirty="0"/>
                    </a:p>
                  </a:txBody>
                  <a:tcPr/>
                </a:tc>
                <a:tc>
                  <a:txBody>
                    <a:bodyPr/>
                    <a:lstStyle/>
                    <a:p>
                      <a:r>
                        <a:rPr lang="en-US" altLang="zh-CN" sz="1600" dirty="0"/>
                        <a:t>2</a:t>
                      </a:r>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4</a:t>
                      </a:r>
                      <a:endParaRPr lang="en-US" sz="1600" dirty="0"/>
                    </a:p>
                  </a:txBody>
                  <a:tcPr/>
                </a:tc>
                <a:tc>
                  <a:txBody>
                    <a:bodyPr/>
                    <a:lstStyle/>
                    <a:p>
                      <a:r>
                        <a:rPr lang="en-US" altLang="zh-CN" sz="1600" dirty="0"/>
                        <a:t>3</a:t>
                      </a:r>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txBody>
                  <a:tcPr/>
                </a:tc>
                <a:tc>
                  <a:txBody>
                    <a:bodyPr/>
                    <a:lstStyle/>
                    <a:p>
                      <a:r>
                        <a:rPr lang="en-US" altLang="zh-CN" sz="1600" dirty="0"/>
                        <a:t>4</a:t>
                      </a:r>
                      <a:endParaRPr lang="en-US" sz="1600" dirty="0"/>
                    </a:p>
                  </a:txBody>
                  <a:tcPr/>
                </a:tc>
                <a:tc>
                  <a:txBody>
                    <a:bodyPr/>
                    <a:lstStyle/>
                    <a:p>
                      <a:r>
                        <a:rPr lang="en-US" altLang="zh-CN" sz="1600" dirty="0"/>
                        <a:t>4</a:t>
                      </a: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343671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Concurrency &amp; Spinlocks</a:t>
            </a:r>
          </a:p>
          <a:p>
            <a:r>
              <a:rPr lang="en-US" altLang="zh-CN" dirty="0"/>
              <a:t>Semaphores</a:t>
            </a:r>
          </a:p>
          <a:p>
            <a:r>
              <a:rPr lang="en-US" altLang="zh-CN" dirty="0"/>
              <a:t>Monitors</a:t>
            </a:r>
            <a:endParaRPr lang="nb-NO" altLang="zh-CN" dirty="0"/>
          </a:p>
          <a:p>
            <a:endParaRPr lang="en-US" dirty="0"/>
          </a:p>
        </p:txBody>
      </p:sp>
    </p:spTree>
    <p:extLst>
      <p:ext uri="{BB962C8B-B14F-4D97-AF65-F5344CB8AC3E}">
        <p14:creationId xmlns:p14="http://schemas.microsoft.com/office/powerpoint/2010/main" val="3381018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5A68A-7151-2BA4-2BEB-DA7DCD4DD086}"/>
              </a:ext>
            </a:extLst>
          </p:cNvPr>
          <p:cNvSpPr>
            <a:spLocks noGrp="1"/>
          </p:cNvSpPr>
          <p:nvPr>
            <p:ph type="title"/>
          </p:nvPr>
        </p:nvSpPr>
        <p:spPr/>
        <p:txBody>
          <a:bodyPr/>
          <a:lstStyle/>
          <a:p>
            <a:r>
              <a:rPr lang="en-US" altLang="zh-CN" dirty="0"/>
              <a:t>Recap</a:t>
            </a:r>
            <a:endParaRPr lang="en-US" dirty="0"/>
          </a:p>
        </p:txBody>
      </p:sp>
      <p:sp>
        <p:nvSpPr>
          <p:cNvPr id="3" name="内容占位符 2">
            <a:extLst>
              <a:ext uri="{FF2B5EF4-FFF2-40B4-BE49-F238E27FC236}">
                <a16:creationId xmlns:a16="http://schemas.microsoft.com/office/drawing/2014/main" id="{0513D4CA-5C6B-98C2-5985-79CD185AD709}"/>
              </a:ext>
            </a:extLst>
          </p:cNvPr>
          <p:cNvSpPr>
            <a:spLocks noGrp="1"/>
          </p:cNvSpPr>
          <p:nvPr>
            <p:ph idx="1"/>
          </p:nvPr>
        </p:nvSpPr>
        <p:spPr/>
        <p:txBody>
          <a:bodyPr/>
          <a:lstStyle/>
          <a:p>
            <a:r>
              <a:rPr lang="en-US" dirty="0"/>
              <a:t>Locks --- </a:t>
            </a:r>
            <a:r>
              <a:rPr lang="en-US" b="1" dirty="0">
                <a:solidFill>
                  <a:srgbClr val="0070C0"/>
                </a:solidFill>
              </a:rPr>
              <a:t>mutual execution </a:t>
            </a:r>
          </a:p>
          <a:p>
            <a:pPr lvl="1"/>
            <a:r>
              <a:rPr lang="en-US" dirty="0"/>
              <a:t>Only one thread must execute critical section</a:t>
            </a:r>
          </a:p>
          <a:p>
            <a:r>
              <a:rPr lang="en-US" dirty="0"/>
              <a:t>Hardware support</a:t>
            </a:r>
            <a:r>
              <a:rPr lang="zh-CN" altLang="en-US" dirty="0"/>
              <a:t> </a:t>
            </a:r>
            <a:r>
              <a:rPr lang="en-US" altLang="zh-CN" dirty="0"/>
              <a:t>–</a:t>
            </a:r>
            <a:r>
              <a:rPr lang="zh-CN" altLang="en-US" dirty="0"/>
              <a:t> </a:t>
            </a:r>
            <a:r>
              <a:rPr lang="en-US" altLang="zh-CN" b="1" dirty="0">
                <a:solidFill>
                  <a:srgbClr val="0070C0"/>
                </a:solidFill>
              </a:rPr>
              <a:t>atomical</a:t>
            </a:r>
            <a:r>
              <a:rPr lang="zh-CN" altLang="en-US" b="1" dirty="0">
                <a:solidFill>
                  <a:srgbClr val="0070C0"/>
                </a:solidFill>
              </a:rPr>
              <a:t> </a:t>
            </a:r>
            <a:r>
              <a:rPr lang="en-US" altLang="zh-CN" b="1" dirty="0">
                <a:solidFill>
                  <a:srgbClr val="0070C0"/>
                </a:solidFill>
              </a:rPr>
              <a:t>execution</a:t>
            </a:r>
            <a:endParaRPr lang="en-US" b="1" dirty="0">
              <a:solidFill>
                <a:srgbClr val="0070C0"/>
              </a:solidFill>
            </a:endParaRPr>
          </a:p>
          <a:p>
            <a:pPr lvl="1"/>
            <a:r>
              <a:rPr lang="en-US" dirty="0">
                <a:solidFill>
                  <a:srgbClr val="0070C0"/>
                </a:solidFill>
              </a:rPr>
              <a:t>Test-and-set </a:t>
            </a:r>
            <a:r>
              <a:rPr lang="en-US" dirty="0"/>
              <a:t>and </a:t>
            </a:r>
            <a:r>
              <a:rPr lang="en-US" dirty="0">
                <a:solidFill>
                  <a:srgbClr val="0070C0"/>
                </a:solidFill>
              </a:rPr>
              <a:t>compare-and-swap</a:t>
            </a:r>
            <a:r>
              <a:rPr lang="en-US" dirty="0"/>
              <a:t> </a:t>
            </a:r>
          </a:p>
          <a:p>
            <a:r>
              <a:rPr lang="en-US" dirty="0"/>
              <a:t>Busy-waiting --- </a:t>
            </a:r>
            <a:r>
              <a:rPr lang="en-US" b="1" dirty="0">
                <a:solidFill>
                  <a:srgbClr val="FF0000"/>
                </a:solidFill>
              </a:rPr>
              <a:t>spinlock</a:t>
            </a:r>
          </a:p>
          <a:p>
            <a:r>
              <a:rPr lang="en-US" dirty="0"/>
              <a:t>Metrics to evaluate locks:</a:t>
            </a:r>
          </a:p>
          <a:p>
            <a:pPr lvl="1"/>
            <a:r>
              <a:rPr lang="en-US" dirty="0"/>
              <a:t>Correctness: mutual execution</a:t>
            </a:r>
          </a:p>
          <a:p>
            <a:pPr lvl="1"/>
            <a:r>
              <a:rPr lang="en-US" dirty="0"/>
              <a:t>Fairness: no starvation</a:t>
            </a:r>
          </a:p>
          <a:p>
            <a:pPr lvl="1"/>
            <a:r>
              <a:rPr lang="en-US" dirty="0"/>
              <a:t>Performance: no high cost to acquire and release a lock</a:t>
            </a:r>
          </a:p>
          <a:p>
            <a:r>
              <a:rPr lang="en-US" dirty="0"/>
              <a:t>Ticket locks --- </a:t>
            </a:r>
            <a:r>
              <a:rPr lang="en-US" b="1" dirty="0">
                <a:solidFill>
                  <a:srgbClr val="0070C0"/>
                </a:solidFill>
              </a:rPr>
              <a:t>No starvation</a:t>
            </a:r>
          </a:p>
        </p:txBody>
      </p:sp>
    </p:spTree>
    <p:extLst>
      <p:ext uri="{BB962C8B-B14F-4D97-AF65-F5344CB8AC3E}">
        <p14:creationId xmlns:p14="http://schemas.microsoft.com/office/powerpoint/2010/main" val="788808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Semaphores</a:t>
            </a:r>
          </a:p>
        </p:txBody>
      </p:sp>
      <p:sp>
        <p:nvSpPr>
          <p:cNvPr id="459779" name="Rectangle 3"/>
          <p:cNvSpPr>
            <a:spLocks noGrp="1" noChangeArrowheads="1"/>
          </p:cNvSpPr>
          <p:nvPr>
            <p:ph type="body" idx="1"/>
          </p:nvPr>
        </p:nvSpPr>
        <p:spPr>
          <a:xfrm>
            <a:off x="609600" y="1066800"/>
            <a:ext cx="10058400" cy="5410200"/>
          </a:xfrm>
        </p:spPr>
        <p:txBody>
          <a:bodyPr>
            <a:normAutofit fontScale="92500" lnSpcReduction="20000"/>
          </a:bodyPr>
          <a:lstStyle/>
          <a:p>
            <a:pPr>
              <a:spcBef>
                <a:spcPct val="25000"/>
              </a:spcBef>
            </a:pPr>
            <a:r>
              <a:rPr lang="en-US" altLang="ko-KR" dirty="0">
                <a:ea typeface="굴림" panose="020B0600000101010101" pitchFamily="34" charset="-127"/>
              </a:rPr>
              <a:t>Semaphores were proposed by a Dutch computer scientist Dijkstra in late 60s</a:t>
            </a:r>
          </a:p>
          <a:p>
            <a:pPr>
              <a:spcBef>
                <a:spcPct val="25000"/>
              </a:spcBef>
            </a:pPr>
            <a:r>
              <a:rPr lang="en-US" altLang="ko-KR" dirty="0">
                <a:ea typeface="굴림" panose="020B0600000101010101" pitchFamily="34" charset="-127"/>
              </a:rPr>
              <a:t>Definition: a semaphore has a </a:t>
            </a:r>
            <a:r>
              <a:rPr lang="en-US" altLang="ko-KR" dirty="0">
                <a:solidFill>
                  <a:srgbClr val="FF0000"/>
                </a:solidFill>
                <a:ea typeface="굴림" panose="020B0600000101010101" pitchFamily="34" charset="-127"/>
              </a:rPr>
              <a:t>non-negative integer value</a:t>
            </a:r>
            <a:r>
              <a:rPr lang="en-US" altLang="ko-KR" dirty="0">
                <a:ea typeface="굴림" panose="020B0600000101010101" pitchFamily="34" charset="-127"/>
              </a:rPr>
              <a:t> and supports the following operations:</a:t>
            </a:r>
          </a:p>
          <a:p>
            <a:pPr lvl="1">
              <a:spcBef>
                <a:spcPct val="25000"/>
              </a:spcBef>
            </a:pPr>
            <a:r>
              <a:rPr lang="pt-BR" altLang="ko-KR" dirty="0">
                <a:solidFill>
                  <a:srgbClr val="FF0000"/>
                </a:solidFill>
                <a:ea typeface="굴림" panose="020B0600000101010101" pitchFamily="34" charset="-127"/>
              </a:rPr>
              <a:t>sem_t sem</a:t>
            </a:r>
            <a:r>
              <a:rPr lang="pt-BR" altLang="ko-KR" dirty="0">
                <a:ea typeface="굴림" panose="020B0600000101010101" pitchFamily="34" charset="-127"/>
              </a:rPr>
              <a:t> or </a:t>
            </a:r>
            <a:r>
              <a:rPr lang="pt-BR" altLang="ko-KR" dirty="0">
                <a:solidFill>
                  <a:srgbClr val="FF0000"/>
                </a:solidFill>
                <a:ea typeface="굴림" panose="020B0600000101010101" pitchFamily="34" charset="-127"/>
              </a:rPr>
              <a:t>semaphore sem: </a:t>
            </a:r>
            <a:r>
              <a:rPr lang="pt-BR" altLang="ko-KR" dirty="0">
                <a:ea typeface="굴림" panose="020B0600000101010101" pitchFamily="34" charset="-127"/>
              </a:rPr>
              <a:t>Declare a semaphore</a:t>
            </a:r>
          </a:p>
          <a:p>
            <a:pPr lvl="1">
              <a:spcBef>
                <a:spcPct val="25000"/>
              </a:spcBef>
            </a:pPr>
            <a:r>
              <a:rPr lang="pt-BR" altLang="ko-KR" dirty="0">
                <a:solidFill>
                  <a:srgbClr val="FF0000"/>
                </a:solidFill>
                <a:ea typeface="굴림" panose="020B0600000101010101" pitchFamily="34" charset="-127"/>
              </a:rPr>
              <a:t>sem_init(&amp;sem, 0, N): </a:t>
            </a:r>
            <a:r>
              <a:rPr lang="en-GB" altLang="ko-KR" dirty="0">
                <a:ea typeface="굴림" panose="020B0600000101010101" pitchFamily="34" charset="-127"/>
              </a:rPr>
              <a:t>Initialize the semaphore with an initial value of 1, shared among threads (indicated by the middle 0)</a:t>
            </a:r>
            <a:endParaRPr lang="pt-BR" altLang="ko-KR" dirty="0">
              <a:ea typeface="굴림" panose="020B0600000101010101" pitchFamily="34" charset="-127"/>
            </a:endParaRPr>
          </a:p>
          <a:p>
            <a:pPr lvl="1">
              <a:spcBef>
                <a:spcPct val="25000"/>
              </a:spcBef>
            </a:pPr>
            <a:r>
              <a:rPr lang="en-US" altLang="ko-KR" dirty="0">
                <a:solidFill>
                  <a:srgbClr val="FF0000"/>
                </a:solidFill>
                <a:ea typeface="굴림" panose="020B0600000101010101" pitchFamily="34" charset="-127"/>
              </a:rPr>
              <a:t>sem</a:t>
            </a:r>
            <a:r>
              <a:rPr lang="en-GB" altLang="ko-KR" dirty="0">
                <a:solidFill>
                  <a:srgbClr val="FF0000"/>
                </a:solidFill>
                <a:ea typeface="굴림" panose="020B0600000101010101" pitchFamily="34" charset="-127"/>
              </a:rPr>
              <a:t>_</a:t>
            </a:r>
            <a:r>
              <a:rPr lang="en-US" altLang="ko-KR" dirty="0">
                <a:solidFill>
                  <a:srgbClr val="FF0000"/>
                </a:solidFill>
                <a:ea typeface="굴림" panose="020B0600000101010101" pitchFamily="34" charset="-127"/>
              </a:rPr>
              <a:t>wait(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a:t>
            </a:r>
            <a:r>
              <a:rPr lang="en-US" altLang="ko-KR" dirty="0">
                <a:ea typeface="굴림" panose="020B0600000101010101" pitchFamily="34" charset="-127"/>
              </a:rPr>
              <a:t> also called </a:t>
            </a:r>
            <a:r>
              <a:rPr lang="en-US" altLang="zh-CN" dirty="0">
                <a:ea typeface="굴림" panose="020B0600000101010101" pitchFamily="34" charset="-127"/>
              </a:rPr>
              <a:t>d</a:t>
            </a:r>
            <a:r>
              <a:rPr lang="en-US" altLang="ko-KR" dirty="0">
                <a:ea typeface="굴림" panose="020B0600000101010101" pitchFamily="34" charset="-127"/>
              </a:rPr>
              <a:t>own() or P(), an atomic operation that decrements it by 1 if non-zero. If the semaphore is equal to 0, go to sleep waiting to be signaled by another thread</a:t>
            </a:r>
          </a:p>
          <a:p>
            <a:pPr lvl="1">
              <a:spcBef>
                <a:spcPct val="25000"/>
              </a:spcBef>
            </a:pPr>
            <a:r>
              <a:rPr lang="en-US" altLang="ko-KR" dirty="0" err="1">
                <a:solidFill>
                  <a:srgbClr val="FF0000"/>
                </a:solidFill>
                <a:ea typeface="굴림" panose="020B0600000101010101" pitchFamily="34" charset="-127"/>
              </a:rPr>
              <a:t>sem_post</a:t>
            </a:r>
            <a:r>
              <a:rPr lang="en-US" altLang="ko-KR" dirty="0">
                <a:solidFill>
                  <a:srgbClr val="FF0000"/>
                </a:solidFill>
                <a:ea typeface="굴림" panose="020B0600000101010101" pitchFamily="34" charset="-127"/>
              </a:rPr>
              <a: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also called signal(), up() or V(), an atomic operation that increments it by 1, and wakes up a waiting/sleeping thread, if any</a:t>
            </a:r>
          </a:p>
          <a:p>
            <a:pPr>
              <a:spcBef>
                <a:spcPct val="25000"/>
              </a:spcBef>
            </a:pPr>
            <a:r>
              <a:rPr lang="en-US" altLang="ko-KR" dirty="0">
                <a:ea typeface="굴림" panose="020B0600000101010101" pitchFamily="34" charset="-127"/>
              </a:rPr>
              <a:t>Semaphores are also called sleeping locks, since the waiting thread goes to sleep instead of spin-waiting</a:t>
            </a:r>
          </a:p>
        </p:txBody>
      </p:sp>
      <p:pic>
        <p:nvPicPr>
          <p:cNvPr id="3" name="Picture 2" descr="A person wearing glasses and a vest&#10;&#10;AI-generated content may be incorrect.">
            <a:extLst>
              <a:ext uri="{FF2B5EF4-FFF2-40B4-BE49-F238E27FC236}">
                <a16:creationId xmlns:a16="http://schemas.microsoft.com/office/drawing/2014/main" id="{2002B418-9D62-A255-5E8A-2D5A282D5A6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421920" y="39511"/>
            <a:ext cx="1540934" cy="2054578"/>
          </a:xfrm>
          <a:prstGeom prst="rect">
            <a:avLst/>
          </a:prstGeom>
        </p:spPr>
      </p:pic>
      <p:sp>
        <p:nvSpPr>
          <p:cNvPr id="2" name="Plassholder for lysbildenummer 5">
            <a:extLst>
              <a:ext uri="{FF2B5EF4-FFF2-40B4-BE49-F238E27FC236}">
                <a16:creationId xmlns:a16="http://schemas.microsoft.com/office/drawing/2014/main" id="{38CBB5E3-D299-68DA-769F-F5233EF67405}"/>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865990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9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97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97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97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381000" y="816682"/>
            <a:ext cx="4726105" cy="5888918"/>
          </a:xfrm>
        </p:spPr>
        <p:txBody>
          <a:bodyPr/>
          <a:lstStyle/>
          <a:p>
            <a:r>
              <a:rPr lang="en-GB" altLang="en-SE" dirty="0"/>
              <a:t>A Portable Operating System Interface (POSIX) library (IEEE 1003.1c), written in C language</a:t>
            </a:r>
          </a:p>
          <a:p>
            <a:r>
              <a:rPr lang="en-GB" altLang="en-SE" dirty="0"/>
              <a:t>In this lecture, we sometimes use some simpler notations for brevity, e.g., </a:t>
            </a:r>
          </a:p>
          <a:p>
            <a:r>
              <a:rPr lang="pt-BR" altLang="en-SE" dirty="0"/>
              <a:t>sem_init(&amp;sem, 0, N)</a:t>
            </a:r>
            <a:endParaRPr lang="en-GB" altLang="en-SE" dirty="0"/>
          </a:p>
          <a:p>
            <a:pPr lvl="1"/>
            <a:r>
              <a:rPr lang="en-GB" altLang="en-SE" dirty="0"/>
              <a:t>written as: semaphore </a:t>
            </a:r>
            <a:r>
              <a:rPr lang="en-GB" altLang="en-SE" dirty="0" err="1"/>
              <a:t>sem</a:t>
            </a:r>
            <a:r>
              <a:rPr lang="en-GB" altLang="en-SE" dirty="0"/>
              <a:t>=N; </a:t>
            </a:r>
          </a:p>
          <a:p>
            <a:r>
              <a:rPr lang="en-GB" altLang="en-SE" dirty="0" err="1"/>
              <a:t>sem_wait</a:t>
            </a:r>
            <a:r>
              <a:rPr lang="en-GB" altLang="en-SE" dirty="0"/>
              <a:t>(</a:t>
            </a:r>
            <a:r>
              <a:rPr lang="pt-BR" altLang="en-SE" dirty="0"/>
              <a:t>&amp;sem</a:t>
            </a:r>
            <a:r>
              <a:rPr lang="en-GB" altLang="en-SE" dirty="0"/>
              <a:t>)</a:t>
            </a:r>
          </a:p>
          <a:p>
            <a:pPr lvl="1"/>
            <a:r>
              <a:rPr lang="en-GB" altLang="en-SE" dirty="0"/>
              <a:t>written as </a:t>
            </a:r>
            <a:r>
              <a:rPr lang="en-GB" altLang="en-SE" dirty="0" err="1"/>
              <a:t>sem.wait</a:t>
            </a:r>
            <a:r>
              <a:rPr lang="en-GB" altLang="en-SE" dirty="0"/>
              <a:t>()</a:t>
            </a:r>
          </a:p>
          <a:p>
            <a:r>
              <a:rPr lang="en-GB" altLang="en-SE" dirty="0" err="1"/>
              <a:t>sem_post</a:t>
            </a:r>
            <a:r>
              <a:rPr lang="en-GB" altLang="en-SE" dirty="0"/>
              <a:t>(</a:t>
            </a:r>
            <a:r>
              <a:rPr lang="pt-BR" altLang="en-SE" dirty="0"/>
              <a:t>&amp;sem</a:t>
            </a:r>
            <a:r>
              <a:rPr lang="en-GB" altLang="en-SE" dirty="0"/>
              <a:t>)</a:t>
            </a:r>
          </a:p>
          <a:p>
            <a:pPr lvl="1"/>
            <a:r>
              <a:rPr lang="en-GB" altLang="en-SE" dirty="0"/>
              <a:t>written as </a:t>
            </a:r>
            <a:r>
              <a:rPr lang="en-GB" altLang="en-SE" dirty="0" err="1"/>
              <a:t>sem.signal</a:t>
            </a:r>
            <a:r>
              <a:rPr lang="en-GB" altLang="en-SE" dirty="0"/>
              <a:t>() </a:t>
            </a:r>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1924626725"/>
              </p:ext>
            </p:extLst>
          </p:nvPr>
        </p:nvGraphicFramePr>
        <p:xfrm>
          <a:off x="5321459" y="907928"/>
          <a:ext cx="6715552" cy="5247640"/>
        </p:xfrm>
        <a:graphic>
          <a:graphicData uri="http://schemas.openxmlformats.org/drawingml/2006/table">
            <a:tbl>
              <a:tblPr firstRow="1" bandRow="1"/>
              <a:tblGrid>
                <a:gridCol w="3357776">
                  <a:extLst>
                    <a:ext uri="{9D8B030D-6E8A-4147-A177-3AD203B41FA5}">
                      <a16:colId xmlns:a16="http://schemas.microsoft.com/office/drawing/2014/main" val="141944448"/>
                    </a:ext>
                  </a:extLst>
                </a:gridCol>
                <a:gridCol w="3357776">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pthread_create</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Create a new thread in the caller’s address space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pthread_exit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Terminate the calling thread</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pthread_join</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for a thread to terminate</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Lock a mutex</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pthread_mutex_unlock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Unlock a mutex</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p>
                      <a:r>
                        <a:rPr lang="en-US" altLang="zh-CN" sz="2000" i="0" kern="1200" dirty="0" err="1">
                          <a:solidFill>
                            <a:schemeClr val="dk1"/>
                          </a:solidFill>
                          <a:effectLst/>
                          <a:latin typeface="+mn-lt"/>
                          <a:ea typeface="+mn-ea"/>
                          <a:cs typeface="+mn-cs"/>
                        </a:rPr>
                        <a:t>sem_wait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r>
                        <a:rPr lang="en-US" sz="2000" i="0" dirty="0"/>
                        <a:t>Wait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2822192891"/>
                  </a:ext>
                </a:extLst>
              </a:tr>
              <a:tr h="370840">
                <a:tc>
                  <a:txBody>
                    <a:bodyPr/>
                    <a:lstStyle/>
                    <a:p>
                      <a:r>
                        <a:rPr lang="en-US" altLang="zh-CN" sz="2000" i="0" kern="1200" dirty="0" err="1">
                          <a:solidFill>
                            <a:schemeClr val="dk1"/>
                          </a:solidFill>
                          <a:effectLst/>
                          <a:latin typeface="+mn-lt"/>
                          <a:ea typeface="+mn-ea"/>
                          <a:cs typeface="+mn-cs"/>
                        </a:rPr>
                        <a:t>sem_post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Signal or post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196641475"/>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pthread_cond_signal</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Wake up one thread waiting on a condition variable</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err="1">
                          <a:solidFill>
                            <a:schemeClr val="dk1"/>
                          </a:solidFill>
                          <a:effectLst/>
                          <a:latin typeface="+mn-lt"/>
                          <a:ea typeface="+mn-ea"/>
                          <a:cs typeface="+mn-cs"/>
                        </a:rPr>
                        <a:t>pthread_cond_broadcast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Wake up all threads waiting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1074044474"/>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2362200" y="4953000"/>
            <a:ext cx="1219200" cy="7620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03" name="Text Box 3"/>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Value=2</a:t>
            </a:r>
          </a:p>
        </p:txBody>
      </p:sp>
      <p:sp>
        <p:nvSpPr>
          <p:cNvPr id="512004" name="Text Box 4"/>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Value=1</a:t>
            </a:r>
          </a:p>
        </p:txBody>
      </p:sp>
      <p:sp>
        <p:nvSpPr>
          <p:cNvPr id="512005" name="Text Box 5"/>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Value=0</a:t>
            </a:r>
          </a:p>
        </p:txBody>
      </p:sp>
      <p:pic>
        <p:nvPicPr>
          <p:cNvPr id="512006" name="Picture 6"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7" name="Rectangle 7"/>
          <p:cNvSpPr>
            <a:spLocks noGrp="1" noChangeArrowheads="1"/>
          </p:cNvSpPr>
          <p:nvPr>
            <p:ph type="title"/>
          </p:nvPr>
        </p:nvSpPr>
        <p:spPr/>
        <p:txBody>
          <a:bodyPr/>
          <a:lstStyle/>
          <a:p>
            <a:r>
              <a:rPr lang="en-US" altLang="ko-KR" dirty="0">
                <a:ea typeface="굴림" panose="020B0600000101010101" pitchFamily="34" charset="-127"/>
              </a:rPr>
              <a:t>Semaphores Like Integers Except…</a:t>
            </a:r>
          </a:p>
        </p:txBody>
      </p:sp>
      <p:sp>
        <p:nvSpPr>
          <p:cNvPr id="512008" name="Rectangle 8"/>
          <p:cNvSpPr>
            <a:spLocks noGrp="1" noChangeArrowheads="1"/>
          </p:cNvSpPr>
          <p:nvPr>
            <p:ph type="body" idx="1"/>
          </p:nvPr>
        </p:nvSpPr>
        <p:spPr>
          <a:xfrm>
            <a:off x="457200" y="762000"/>
            <a:ext cx="11353800" cy="4114800"/>
          </a:xfrm>
        </p:spPr>
        <p:txBody>
          <a:bodyPr>
            <a:normAutofit fontScale="92500" lnSpcReduction="20000"/>
          </a:bodyPr>
          <a:lstStyle/>
          <a:p>
            <a:r>
              <a:rPr lang="en-US" altLang="ko-KR" dirty="0">
                <a:ea typeface="굴림" panose="020B0600000101010101" pitchFamily="34" charset="-127"/>
              </a:rPr>
              <a:t>Semaphores are like integers, except:</a:t>
            </a:r>
          </a:p>
          <a:p>
            <a:pPr lvl="1"/>
            <a:r>
              <a:rPr lang="en-US" altLang="ko-KR" dirty="0">
                <a:ea typeface="굴림" panose="020B0600000101010101" pitchFamily="34" charset="-127"/>
              </a:rPr>
              <a:t>No negative values</a:t>
            </a:r>
          </a:p>
          <a:p>
            <a:pPr lvl="1"/>
            <a:r>
              <a:rPr lang="en-US" altLang="ko-KR" dirty="0">
                <a:ea typeface="굴림" panose="020B0600000101010101" pitchFamily="34" charset="-127"/>
              </a:rPr>
              <a:t>Only operations allowed are sem</a:t>
            </a:r>
            <a:r>
              <a:rPr lang="en-GB" altLang="ko-KR" dirty="0">
                <a:ea typeface="굴림" panose="020B0600000101010101" pitchFamily="34" charset="-127"/>
              </a:rPr>
              <a:t>_</a:t>
            </a:r>
            <a:r>
              <a:rPr lang="en-US" altLang="ko-KR" dirty="0">
                <a:ea typeface="굴림" panose="020B0600000101010101" pitchFamily="34" charset="-127"/>
              </a:rPr>
              <a:t>wait() and </a:t>
            </a:r>
            <a:r>
              <a:rPr lang="en-US" altLang="ko-KR" dirty="0" err="1">
                <a:ea typeface="굴림" panose="020B0600000101010101" pitchFamily="34" charset="-127"/>
              </a:rPr>
              <a:t>sem_post</a:t>
            </a:r>
            <a:r>
              <a:rPr lang="en-US" altLang="ko-KR" dirty="0">
                <a:ea typeface="굴림" panose="020B0600000101010101" pitchFamily="34" charset="-127"/>
              </a:rPr>
              <a:t>() – cannot read or write value, except initialization</a:t>
            </a:r>
          </a:p>
          <a:p>
            <a:pPr lvl="1"/>
            <a:r>
              <a:rPr lang="en-US" altLang="ko-KR" dirty="0">
                <a:ea typeface="굴림" panose="020B0600000101010101" pitchFamily="34" charset="-127"/>
              </a:rPr>
              <a:t>Operations must be atomic</a:t>
            </a:r>
          </a:p>
          <a:p>
            <a:pPr lvl="2"/>
            <a:r>
              <a:rPr lang="en-US" altLang="ko-KR" sz="2600" dirty="0">
                <a:latin typeface="Gill Sans" panose="020B0502020104020203"/>
                <a:ea typeface="굴림" panose="020B0600000101010101" pitchFamily="34" charset="-127"/>
              </a:rPr>
              <a:t>Two calls to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together can’t decrement value below zero</a:t>
            </a:r>
          </a:p>
          <a:p>
            <a:pPr lvl="2"/>
            <a:r>
              <a:rPr lang="en-US" altLang="ko-KR" sz="2600" dirty="0">
                <a:latin typeface="Gill Sans" panose="020B0502020104020203"/>
                <a:ea typeface="굴림" panose="020B0600000101010101" pitchFamily="34" charset="-127"/>
              </a:rPr>
              <a:t>A thread going to sleep in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won’t miss wakeup from </a:t>
            </a:r>
            <a:r>
              <a:rPr lang="en-US" altLang="ko-KR" sz="2600" dirty="0" err="1">
                <a:latin typeface="Gill Sans" panose="020B0502020104020203"/>
                <a:ea typeface="굴림" panose="020B0600000101010101" pitchFamily="34" charset="-127"/>
              </a:rPr>
              <a:t>sem_post</a:t>
            </a:r>
            <a:r>
              <a:rPr lang="en-US" altLang="ko-KR" sz="2600" dirty="0">
                <a:latin typeface="Gill Sans" panose="020B0502020104020203"/>
                <a:ea typeface="굴림" panose="020B0600000101010101" pitchFamily="34" charset="-127"/>
              </a:rPr>
              <a:t> () – even if both happen concurrently</a:t>
            </a:r>
          </a:p>
          <a:p>
            <a:r>
              <a:rPr lang="en-US" altLang="ko-KR" dirty="0">
                <a:ea typeface="굴림" panose="020B0600000101010101" pitchFamily="34" charset="-127"/>
              </a:rPr>
              <a:t>Semaphore from railway analogy</a:t>
            </a:r>
          </a:p>
          <a:p>
            <a:pPr lvl="1"/>
            <a:r>
              <a:rPr lang="en-US" altLang="ko-KR" dirty="0">
                <a:ea typeface="굴림" panose="020B0600000101010101" pitchFamily="34" charset="-127"/>
              </a:rPr>
              <a:t>Here is a semaphore initialized to 2, to allow two trains to enter the two tracks in the middle</a:t>
            </a:r>
          </a:p>
          <a:p>
            <a:endParaRPr lang="ko-KR" altLang="en-US" dirty="0">
              <a:ea typeface="굴림" panose="020B0600000101010101" pitchFamily="34" charset="-127"/>
            </a:endParaRPr>
          </a:p>
        </p:txBody>
      </p:sp>
      <p:pic>
        <p:nvPicPr>
          <p:cNvPr id="512009" name="Picture 9"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12011" name="Group 11"/>
          <p:cNvGrpSpPr>
            <a:grpSpLocks/>
          </p:cNvGrpSpPr>
          <p:nvPr/>
        </p:nvGrpSpPr>
        <p:grpSpPr bwMode="auto">
          <a:xfrm>
            <a:off x="2514600" y="4800600"/>
            <a:ext cx="7239000" cy="1447800"/>
            <a:chOff x="672" y="3024"/>
            <a:chExt cx="4560" cy="912"/>
          </a:xfrm>
        </p:grpSpPr>
        <p:sp>
          <p:nvSpPr>
            <p:cNvPr id="25621" name="Line 12"/>
            <p:cNvSpPr>
              <a:spLocks noChangeShapeType="1"/>
            </p:cNvSpPr>
            <p:nvPr/>
          </p:nvSpPr>
          <p:spPr bwMode="auto">
            <a:xfrm>
              <a:off x="672" y="3648"/>
              <a:ext cx="1392" cy="0"/>
            </a:xfrm>
            <a:prstGeom prst="line">
              <a:avLst/>
            </a:prstGeom>
            <a:noFill/>
            <a:ln w="76200" cmpd="sng">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2" name="Line 13"/>
            <p:cNvSpPr>
              <a:spLocks noChangeShapeType="1"/>
            </p:cNvSpPr>
            <p:nvPr/>
          </p:nvSpPr>
          <p:spPr bwMode="auto">
            <a:xfrm>
              <a:off x="2496" y="3408"/>
              <a:ext cx="139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3" name="Line 14"/>
            <p:cNvSpPr>
              <a:spLocks noChangeShapeType="1"/>
            </p:cNvSpPr>
            <p:nvPr/>
          </p:nvSpPr>
          <p:spPr bwMode="auto">
            <a:xfrm>
              <a:off x="2496" y="3936"/>
              <a:ext cx="139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4" name="Freeform 15"/>
            <p:cNvSpPr>
              <a:spLocks/>
            </p:cNvSpPr>
            <p:nvPr/>
          </p:nvSpPr>
          <p:spPr bwMode="auto">
            <a:xfrm>
              <a:off x="2016"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5" name="Freeform 16"/>
            <p:cNvSpPr>
              <a:spLocks/>
            </p:cNvSpPr>
            <p:nvPr/>
          </p:nvSpPr>
          <p:spPr bwMode="auto">
            <a:xfrm flipV="1">
              <a:off x="2016"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6" name="Freeform 17"/>
            <p:cNvSpPr>
              <a:spLocks/>
            </p:cNvSpPr>
            <p:nvPr/>
          </p:nvSpPr>
          <p:spPr bwMode="auto">
            <a:xfrm flipH="1">
              <a:off x="3888"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7" name="Freeform 18"/>
            <p:cNvSpPr>
              <a:spLocks/>
            </p:cNvSpPr>
            <p:nvPr/>
          </p:nvSpPr>
          <p:spPr bwMode="auto">
            <a:xfrm flipH="1" flipV="1">
              <a:off x="3888"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8" name="Line 19"/>
            <p:cNvSpPr>
              <a:spLocks noChangeShapeType="1"/>
            </p:cNvSpPr>
            <p:nvPr/>
          </p:nvSpPr>
          <p:spPr bwMode="auto">
            <a:xfrm>
              <a:off x="4320" y="3648"/>
              <a:ext cx="912" cy="0"/>
            </a:xfrm>
            <a:prstGeom prst="line">
              <a:avLst/>
            </a:prstGeom>
            <a:noFill/>
            <a:ln w="76200" cmpd="sng">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pic>
          <p:nvPicPr>
            <p:cNvPr id="25629" name="Picture 20" descr="MCj0364166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72" y="3024"/>
              <a:ext cx="298" cy="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512021" name="Rectangle 21"/>
          <p:cNvSpPr>
            <a:spLocks noChangeArrowheads="1"/>
          </p:cNvSpPr>
          <p:nvPr/>
        </p:nvSpPr>
        <p:spPr bwMode="auto">
          <a:xfrm>
            <a:off x="6096000" y="4572000"/>
            <a:ext cx="1219200" cy="7620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2" name="Picture 22"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023" name="Text Box 23"/>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Value=1</a:t>
            </a:r>
          </a:p>
        </p:txBody>
      </p:sp>
      <p:sp>
        <p:nvSpPr>
          <p:cNvPr id="512024" name="Rectangle 24"/>
          <p:cNvSpPr>
            <a:spLocks noChangeArrowheads="1"/>
          </p:cNvSpPr>
          <p:nvPr/>
        </p:nvSpPr>
        <p:spPr bwMode="auto">
          <a:xfrm>
            <a:off x="3276600" y="4800600"/>
            <a:ext cx="1143000" cy="9144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5" name="Picture 25"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026" name="Text Box 26"/>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Value=0</a:t>
            </a:r>
          </a:p>
        </p:txBody>
      </p:sp>
      <p:pic>
        <p:nvPicPr>
          <p:cNvPr id="512027" name="Picture 27"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19" name="Rectangle 28"/>
          <p:cNvSpPr>
            <a:spLocks noChangeArrowheads="1"/>
          </p:cNvSpPr>
          <p:nvPr/>
        </p:nvSpPr>
        <p:spPr bwMode="auto">
          <a:xfrm>
            <a:off x="609600" y="5257800"/>
            <a:ext cx="990600" cy="9906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30" name="Text Box 30"/>
          <p:cNvSpPr txBox="1">
            <a:spLocks noChangeArrowheads="1"/>
          </p:cNvSpPr>
          <p:nvPr/>
        </p:nvSpPr>
        <p:spPr bwMode="auto">
          <a:xfrm>
            <a:off x="3533599" y="5943600"/>
            <a:ext cx="1114601" cy="40011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2000" b="0" dirty="0">
                <a:latin typeface="Gill Sans" charset="0"/>
                <a:ea typeface="Gill Sans" charset="0"/>
                <a:cs typeface="Gill Sans" charset="0"/>
              </a:rPr>
              <a:t>Value=2</a:t>
            </a:r>
          </a:p>
        </p:txBody>
      </p:sp>
      <p:sp>
        <p:nvSpPr>
          <p:cNvPr id="2" name="Plassholder for lysbildenummer 5">
            <a:extLst>
              <a:ext uri="{FF2B5EF4-FFF2-40B4-BE49-F238E27FC236}">
                <a16:creationId xmlns:a16="http://schemas.microsoft.com/office/drawing/2014/main" id="{D3F97F3E-D6FA-22D8-E3C1-C5B204244D1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23</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020526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30"/>
                                        </p:tgtEl>
                                        <p:attrNameLst>
                                          <p:attrName>style.visibility</p:attrName>
                                        </p:attrNameLst>
                                      </p:cBhvr>
                                      <p:to>
                                        <p:strVal val="visible"/>
                                      </p:to>
                                    </p:set>
                                  </p:childTnLst>
                                  <p:subTnLst>
                                    <p:set>
                                      <p:cBhvr override="childStyle">
                                        <p:cTn dur="1" fill="hold" display="0" masterRel="nextClick" afterEffect="1"/>
                                        <p:tgtEl>
                                          <p:spTgt spid="51203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120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decel="50000" fill="hold" nodeType="clickEffect">
                                  <p:stCondLst>
                                    <p:cond delay="0"/>
                                  </p:stCondLst>
                                  <p:childTnLst>
                                    <p:animMotion origin="layout" path="M 0.04687 -0.04467 C 0.12644 -0.04028 0.20612 -0.03565 0.25105 -0.04467 C 0.29597 -0.0537 0.28165 -0.09028 0.3168 -0.0993 C 0.35196 -0.10833 0.40691 -0.10393 0.46198 -0.0993 " pathEditMode="fixed" rAng="0" ptsTypes="AAAA">
                                      <p:cBhvr>
                                        <p:cTn id="14" dur="500" fill="hold"/>
                                        <p:tgtEl>
                                          <p:spTgt spid="512009"/>
                                        </p:tgtEl>
                                        <p:attrNameLst>
                                          <p:attrName>ppt_x</p:attrName>
                                          <p:attrName>ppt_y</p:attrName>
                                        </p:attrNameLst>
                                      </p:cBhvr>
                                      <p:rCtr x="20755" y="-2755"/>
                                    </p:animMotion>
                                  </p:childTnLst>
                                </p:cTn>
                              </p:par>
                              <p:par>
                                <p:cTn id="15" presetID="1" presetClass="entr" presetSubtype="0" fill="hold" grpId="0" nodeType="withEffect">
                                  <p:stCondLst>
                                    <p:cond delay="300"/>
                                  </p:stCondLst>
                                  <p:childTnLst>
                                    <p:set>
                                      <p:cBhvr>
                                        <p:cTn id="16" dur="1" fill="hold">
                                          <p:stCondLst>
                                            <p:cond delay="0"/>
                                          </p:stCondLst>
                                        </p:cTn>
                                        <p:tgtEl>
                                          <p:spTgt spid="5120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decel="50000" fill="hold" nodeType="clickEffect">
                                  <p:stCondLst>
                                    <p:cond delay="0"/>
                                  </p:stCondLst>
                                  <p:childTnLst>
                                    <p:animMotion origin="layout" path="M 0.04947 -0.03079 C 0.11602 -0.02963 0.18256 -0.02824 0.22748 -0.02708 C 0.2724 -0.02592 0.29623 -0.03379 0.31928 -0.02338 C 0.34245 -0.01296 0.34206 0.02546 0.36589 0.03496 C 0.38959 0.04445 0.42579 0.03889 0.46185 0.03334 " pathEditMode="fixed" rAng="0" ptsTypes="AAAAA">
                                      <p:cBhvr>
                                        <p:cTn id="20" dur="500" fill="hold"/>
                                        <p:tgtEl>
                                          <p:spTgt spid="512006"/>
                                        </p:tgtEl>
                                        <p:attrNameLst>
                                          <p:attrName>ppt_x</p:attrName>
                                          <p:attrName>ppt_y</p:attrName>
                                        </p:attrNameLst>
                                      </p:cBhvr>
                                      <p:rCtr x="20612" y="3542"/>
                                    </p:animMotion>
                                  </p:childTnLst>
                                </p:cTn>
                              </p:par>
                              <p:par>
                                <p:cTn id="21" presetID="1" presetClass="entr" presetSubtype="0" fill="hold" grpId="0" nodeType="withEffect">
                                  <p:stCondLst>
                                    <p:cond delay="300"/>
                                  </p:stCondLst>
                                  <p:childTnLst>
                                    <p:set>
                                      <p:cBhvr>
                                        <p:cTn id="22" dur="1" fill="hold">
                                          <p:stCondLst>
                                            <p:cond delay="0"/>
                                          </p:stCondLst>
                                        </p:cTn>
                                        <p:tgtEl>
                                          <p:spTgt spid="5120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6576 -0.03518 C 0.06576 -0.03495 0.14258 -0.03426 0.21928 -0.03333 " pathEditMode="fixed" rAng="0" ptsTypes="AA">
                                      <p:cBhvr>
                                        <p:cTn id="26" dur="1000" fill="hold"/>
                                        <p:tgtEl>
                                          <p:spTgt spid="512010"/>
                                        </p:tgtEl>
                                        <p:attrNameLst>
                                          <p:attrName>ppt_x</p:attrName>
                                          <p:attrName>ppt_y</p:attrName>
                                        </p:attrNameLst>
                                      </p:cBhvr>
                                      <p:rCtr x="7669" y="93"/>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45573 -0.08889 C 0.52657 -0.09329 0.5974 -0.09745 0.63529 -0.09074 C 0.67305 -0.08403 0.66524 -0.05741 0.68321 -0.04884 C 0.70105 -0.04028 0.69336 -0.04051 0.7431 -0.03958 C 0.79271 -0.03866 0.93178 -0.04259 0.98139 -0.04329 " pathEditMode="fixed" rAng="0" ptsTypes="AAAAA">
                                      <p:cBhvr>
                                        <p:cTn id="30" dur="500" fill="hold"/>
                                        <p:tgtEl>
                                          <p:spTgt spid="512022"/>
                                        </p:tgtEl>
                                        <p:attrNameLst>
                                          <p:attrName>ppt_x</p:attrName>
                                          <p:attrName>ppt_y</p:attrName>
                                        </p:attrNameLst>
                                      </p:cBhvr>
                                      <p:rCtr x="26276" y="2176"/>
                                    </p:animMotion>
                                  </p:childTnLst>
                                </p:cTn>
                              </p:par>
                              <p:par>
                                <p:cTn id="31" presetID="1" presetClass="entr" presetSubtype="0" fill="hold" grpId="0" nodeType="withEffect">
                                  <p:stCondLst>
                                    <p:cond delay="0"/>
                                  </p:stCondLst>
                                  <p:childTnLst>
                                    <p:set>
                                      <p:cBhvr>
                                        <p:cTn id="32" dur="1" fill="hold">
                                          <p:stCondLst>
                                            <p:cond delay="0"/>
                                          </p:stCondLst>
                                        </p:cTn>
                                        <p:tgtEl>
                                          <p:spTgt spid="512021"/>
                                        </p:tgtEl>
                                        <p:attrNameLst>
                                          <p:attrName>style.visibility</p:attrName>
                                        </p:attrNameLst>
                                      </p:cBhvr>
                                      <p:to>
                                        <p:strVal val="visible"/>
                                      </p:to>
                                    </p:set>
                                  </p:childTnLst>
                                </p:cTn>
                              </p:par>
                              <p:par>
                                <p:cTn id="33" presetID="1" presetClass="entr" presetSubtype="0" fill="hold" grpId="0" nodeType="withEffect">
                                  <p:stCondLst>
                                    <p:cond delay="300"/>
                                  </p:stCondLst>
                                  <p:childTnLst>
                                    <p:set>
                                      <p:cBhvr>
                                        <p:cTn id="34" dur="1" fill="hold">
                                          <p:stCondLst>
                                            <p:cond delay="0"/>
                                          </p:stCondLst>
                                        </p:cTn>
                                        <p:tgtEl>
                                          <p:spTgt spid="512023"/>
                                        </p:tgtEl>
                                        <p:attrNameLst>
                                          <p:attrName>style.visibility</p:attrName>
                                        </p:attrNameLst>
                                      </p:cBhvr>
                                      <p:to>
                                        <p:strVal val="visible"/>
                                      </p:to>
                                    </p:set>
                                  </p:childTnLst>
                                </p:cTn>
                              </p:par>
                            </p:childTnLst>
                          </p:cTn>
                        </p:par>
                        <p:par>
                          <p:cTn id="35" fill="hold">
                            <p:stCondLst>
                              <p:cond delay="500"/>
                            </p:stCondLst>
                            <p:childTnLst>
                              <p:par>
                                <p:cTn id="36" presetID="0" presetClass="path" presetSubtype="0" accel="50000" decel="50000" fill="hold" nodeType="afterEffect">
                                  <p:stCondLst>
                                    <p:cond delay="0"/>
                                  </p:stCondLst>
                                  <p:childTnLst>
                                    <p:animMotion origin="layout" path="M 0.19948 -0.03333 C 0.22084 -0.02847 0.24219 -0.02338 0.26251 -0.03333 C 0.28282 -0.04329 0.28803 -0.08356 0.32136 -0.09352 C 0.35469 -0.10347 0.40847 -0.09861 0.46251 -0.09352 " pathEditMode="fixed" rAng="0" ptsTypes="AAAA">
                                      <p:cBhvr>
                                        <p:cTn id="37" dur="500" fill="hold"/>
                                        <p:tgtEl>
                                          <p:spTgt spid="512025"/>
                                        </p:tgtEl>
                                        <p:attrNameLst>
                                          <p:attrName>ppt_x</p:attrName>
                                          <p:attrName>ppt_y</p:attrName>
                                        </p:attrNameLst>
                                      </p:cBhvr>
                                      <p:rCtr x="13151" y="-3032"/>
                                    </p:animMotion>
                                  </p:childTnLst>
                                </p:cTn>
                              </p:par>
                              <p:par>
                                <p:cTn id="38" presetID="1" presetClass="entr" presetSubtype="0" fill="hold" grpId="0" nodeType="withEffect">
                                  <p:stCondLst>
                                    <p:cond delay="0"/>
                                  </p:stCondLst>
                                  <p:childTnLst>
                                    <p:set>
                                      <p:cBhvr>
                                        <p:cTn id="39" dur="1" fill="hold">
                                          <p:stCondLst>
                                            <p:cond delay="0"/>
                                          </p:stCondLst>
                                        </p:cTn>
                                        <p:tgtEl>
                                          <p:spTgt spid="51202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12002"/>
                                        </p:tgtEl>
                                        <p:attrNameLst>
                                          <p:attrName>style.visibility</p:attrName>
                                        </p:attrNameLst>
                                      </p:cBhvr>
                                      <p:to>
                                        <p:strVal val="visible"/>
                                      </p:to>
                                    </p:set>
                                  </p:childTnLst>
                                </p:cTn>
                              </p:par>
                              <p:par>
                                <p:cTn id="42" presetID="1" presetClass="entr" presetSubtype="0" fill="hold" grpId="0" nodeType="withEffect">
                                  <p:stCondLst>
                                    <p:cond delay="500"/>
                                  </p:stCondLst>
                                  <p:childTnLst>
                                    <p:set>
                                      <p:cBhvr>
                                        <p:cTn id="43" dur="1" fill="hold">
                                          <p:stCondLst>
                                            <p:cond delay="0"/>
                                          </p:stCondLst>
                                        </p:cTn>
                                        <p:tgtEl>
                                          <p:spTgt spid="5120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0" presetClass="path" presetSubtype="0" decel="50000" fill="hold" nodeType="clickEffect">
                                  <p:stCondLst>
                                    <p:cond delay="0"/>
                                  </p:stCondLst>
                                  <p:childTnLst>
                                    <p:animMotion origin="layout" path="M 0.06576 -0.03518 C 0.06576 -0.03495 0.14258 -0.03426 0.21928 -0.03333 " pathEditMode="fixed" rAng="0" ptsTypes="AA">
                                      <p:cBhvr>
                                        <p:cTn id="47" dur="500" fill="hold"/>
                                        <p:tgtEl>
                                          <p:spTgt spid="512027"/>
                                        </p:tgtEl>
                                        <p:attrNameLst>
                                          <p:attrName>ppt_x</p:attrName>
                                          <p:attrName>ppt_y</p:attrName>
                                        </p:attrNameLst>
                                      </p:cBhvr>
                                      <p:rCtr x="766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nimBg="1"/>
      <p:bldP spid="512003" grpId="0" animBg="1"/>
      <p:bldP spid="512004" grpId="0" animBg="1"/>
      <p:bldP spid="512005" grpId="0" animBg="1"/>
      <p:bldP spid="512021" grpId="0" animBg="1"/>
      <p:bldP spid="512023" grpId="0" animBg="1"/>
      <p:bldP spid="512024" grpId="0" animBg="1"/>
      <p:bldP spid="512026" grpId="0" animBg="1"/>
      <p:bldP spid="5120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Semaphores with </a:t>
            </a:r>
            <a:r>
              <a:rPr lang="en-US" dirty="0" err="1"/>
              <a:t>TestAndSet</a:t>
            </a:r>
            <a:endParaRPr lang="en-US" dirty="0"/>
          </a:p>
        </p:txBody>
      </p:sp>
      <p:sp>
        <p:nvSpPr>
          <p:cNvPr id="3" name="Content Placeholder 2"/>
          <p:cNvSpPr>
            <a:spLocks noGrp="1"/>
          </p:cNvSpPr>
          <p:nvPr>
            <p:ph idx="1"/>
          </p:nvPr>
        </p:nvSpPr>
        <p:spPr>
          <a:xfrm>
            <a:off x="1320800" y="939207"/>
            <a:ext cx="9956799" cy="1028700"/>
          </a:xfrm>
        </p:spPr>
        <p:txBody>
          <a:bodyPr>
            <a:normAutofit/>
          </a:bodyPr>
          <a:lstStyle/>
          <a:p>
            <a:pPr marL="0" lvl="1" indent="0">
              <a:buClr>
                <a:schemeClr val="bg2"/>
              </a:buClr>
              <a:buSzPct val="90000"/>
              <a:buNone/>
            </a:pPr>
            <a:r>
              <a:rPr lang="en-US" dirty="0"/>
              <a:t>Use TAS, but only spin-wait to atomically check </a:t>
            </a:r>
            <a:r>
              <a:rPr lang="en-US" dirty="0">
                <a:latin typeface="Courier New" pitchFamily="49" charset="0"/>
                <a:cs typeface="Courier New" pitchFamily="49" charset="0"/>
              </a:rPr>
              <a:t>guard</a:t>
            </a:r>
            <a:r>
              <a:rPr lang="en-US" dirty="0"/>
              <a:t> value (very short waiting time)</a:t>
            </a:r>
          </a:p>
          <a:p>
            <a:pPr marL="469900" lvl="1" indent="-469900">
              <a:buClr>
                <a:schemeClr val="bg2"/>
              </a:buClr>
              <a:buSzPct val="90000"/>
              <a:buFont typeface="Wingdings" pitchFamily="2" charset="2"/>
              <a:buChar char="]"/>
            </a:pPr>
            <a:endParaRPr lang="en-US" dirty="0"/>
          </a:p>
          <a:p>
            <a:endParaRPr lang="en-US" dirty="0"/>
          </a:p>
        </p:txBody>
      </p:sp>
      <p:sp>
        <p:nvSpPr>
          <p:cNvPr id="5" name="Text Box 5"/>
          <p:cNvSpPr txBox="1">
            <a:spLocks noChangeArrowheads="1"/>
          </p:cNvSpPr>
          <p:nvPr/>
        </p:nvSpPr>
        <p:spPr bwMode="auto">
          <a:xfrm>
            <a:off x="6248400" y="2307372"/>
            <a:ext cx="5113695" cy="3454792"/>
          </a:xfrm>
          <a:prstGeom prst="rect">
            <a:avLst/>
          </a:prstGeom>
          <a:noFill/>
          <a:ln w="9525" algn="ctr">
            <a:solidFill>
              <a:schemeClr val="tx1"/>
            </a:solidFill>
            <a:miter lim="800000"/>
            <a:headEnd/>
            <a:tailEnd/>
          </a:ln>
          <a:effectLst/>
        </p:spPr>
        <p:txBody>
          <a:bodyPr wrap="square">
            <a:spAutoFit/>
          </a:bodyPr>
          <a:lstStyle/>
          <a:p>
            <a:pPr>
              <a:lnSpc>
                <a:spcPct val="90000"/>
              </a:lnSpc>
              <a:spcBef>
                <a:spcPct val="10000"/>
              </a:spcBef>
              <a:buSzPct val="100000"/>
              <a:tabLst>
                <a:tab pos="338138" algn="l"/>
                <a:tab pos="688975" algn="l"/>
                <a:tab pos="1027113" algn="l"/>
              </a:tabLst>
            </a:pPr>
            <a:r>
              <a:rPr lang="en-US" sz="2000" b="0" dirty="0" err="1">
                <a:latin typeface="Courier New" pitchFamily="49" charset="0"/>
              </a:rPr>
              <a:t>sem_post</a:t>
            </a: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//While guard is true, spin-wait</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solidFill>
                  <a:schemeClr val="hlink"/>
                </a:solidFill>
                <a:latin typeface="Courier New" pitchFamily="49" charset="0"/>
              </a:rPr>
            </a:br>
            <a:r>
              <a:rPr lang="en-US" sz="2000" b="0" dirty="0">
                <a:latin typeface="Courier New" pitchFamily="49" charset="0"/>
              </a:rPr>
              <a:t>	if any thread in wait queue {</a:t>
            </a:r>
            <a:br>
              <a:rPr lang="en-US" sz="2000" b="0" dirty="0">
                <a:latin typeface="Courier New" pitchFamily="49" charset="0"/>
              </a:rPr>
            </a:br>
            <a:r>
              <a:rPr lang="en-US" sz="2000" b="0" dirty="0">
                <a:latin typeface="Courier New" pitchFamily="49" charset="0"/>
              </a:rPr>
              <a:t>		take thread off wait queue;</a:t>
            </a:r>
            <a:br>
              <a:rPr lang="en-US" sz="2000" b="0" dirty="0">
                <a:latin typeface="Courier New" pitchFamily="49" charset="0"/>
              </a:rPr>
            </a:br>
            <a:r>
              <a:rPr lang="en-US" sz="2000" b="0" dirty="0">
                <a:latin typeface="Courier New" pitchFamily="49" charset="0"/>
              </a:rPr>
              <a:t>		place on ready queue;</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br>
              <a:rPr lang="en-US" sz="2000" b="0" dirty="0">
                <a:latin typeface="Courier New" pitchFamily="49" charset="0"/>
              </a:rPr>
            </a:b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guard = 0;</a:t>
            </a:r>
          </a:p>
          <a:p>
            <a:pPr>
              <a:lnSpc>
                <a:spcPct val="90000"/>
              </a:lnSpc>
              <a:spcBef>
                <a:spcPct val="10000"/>
              </a:spcBef>
              <a:buSzPct val="100000"/>
              <a:tabLst>
                <a:tab pos="338138" algn="l"/>
                <a:tab pos="688975" algn="l"/>
                <a:tab pos="1027113" algn="l"/>
              </a:tabLst>
            </a:pPr>
            <a:r>
              <a:rPr lang="en-US" sz="2000" b="0" dirty="0">
                <a:solidFill>
                  <a:schemeClr val="hlink"/>
                </a:solidFill>
                <a:latin typeface="Courier New" pitchFamily="49" charset="0"/>
              </a:rPr>
              <a:t>}</a:t>
            </a:r>
          </a:p>
        </p:txBody>
      </p:sp>
      <p:sp>
        <p:nvSpPr>
          <p:cNvPr id="7" name="Text Box 4"/>
          <p:cNvSpPr txBox="1">
            <a:spLocks noChangeArrowheads="1"/>
          </p:cNvSpPr>
          <p:nvPr/>
        </p:nvSpPr>
        <p:spPr bwMode="auto">
          <a:xfrm>
            <a:off x="1295400" y="2307372"/>
            <a:ext cx="4876800" cy="4093428"/>
          </a:xfrm>
          <a:prstGeom prst="rect">
            <a:avLst/>
          </a:prstGeom>
          <a:noFill/>
          <a:ln w="9525" algn="ctr">
            <a:solidFill>
              <a:schemeClr val="accent1"/>
            </a:solidFill>
            <a:miter lim="800000"/>
            <a:headEnd/>
            <a:tailEnd/>
          </a:ln>
          <a:effectLst/>
        </p:spPr>
        <p:txBody>
          <a:bodyPr wrap="square">
            <a:spAutoFit/>
          </a:bodyPr>
          <a:lstStyle/>
          <a:p>
            <a:pPr>
              <a:tabLst>
                <a:tab pos="338138" algn="l"/>
                <a:tab pos="688975" algn="l"/>
                <a:tab pos="1027113" algn="l"/>
              </a:tabLst>
            </a:pPr>
            <a:r>
              <a:rPr lang="en-US" sz="2000" b="0" dirty="0" err="1">
                <a:latin typeface="Courier New" pitchFamily="49" charset="0"/>
              </a:rPr>
              <a:t>sem_wait</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//While guard is true, spin-wait</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latin typeface="Courier New" pitchFamily="49" charset="0"/>
              </a:rPr>
            </a:br>
            <a:r>
              <a:rPr lang="en-US" sz="2000" b="0" dirty="0">
                <a:latin typeface="Courier New" pitchFamily="49" charset="0"/>
              </a:rPr>
              <a:t>	if (</a:t>
            </a:r>
            <a:r>
              <a:rPr lang="en-US" sz="2000" b="0" dirty="0">
                <a:solidFill>
                  <a:srgbClr val="2A40E2"/>
                </a:solidFill>
                <a:latin typeface="Courier New" pitchFamily="49" charset="0"/>
              </a:rPr>
              <a:t>value == 0</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a:t>
            </a:r>
            <a:r>
              <a:rPr lang="en-US" sz="2000" b="0" dirty="0">
                <a:solidFill>
                  <a:schemeClr val="hlink"/>
                </a:solidFill>
                <a:latin typeface="Courier New" pitchFamily="49" charset="0"/>
              </a:rPr>
              <a:t>guard = 0</a:t>
            </a:r>
            <a:r>
              <a:rPr lang="en-US" sz="2000" b="0" dirty="0">
                <a:latin typeface="Courier New" pitchFamily="49" charset="0"/>
              </a:rPr>
              <a:t>;</a:t>
            </a:r>
          </a:p>
          <a:p>
            <a:pPr>
              <a:tabLst>
                <a:tab pos="338138" algn="l"/>
                <a:tab pos="688975" algn="l"/>
                <a:tab pos="1027113" algn="l"/>
              </a:tabLst>
            </a:pPr>
            <a:r>
              <a:rPr lang="en-US" sz="2000" b="0" dirty="0">
                <a:latin typeface="Courier New" pitchFamily="49" charset="0"/>
              </a:rPr>
              <a:t>		put thread on wait queue;</a:t>
            </a:r>
          </a:p>
          <a:p>
            <a:pPr>
              <a:tabLst>
                <a:tab pos="338138" algn="l"/>
                <a:tab pos="688975" algn="l"/>
                <a:tab pos="1027113" algn="l"/>
              </a:tabLst>
            </a:pPr>
            <a:r>
              <a:rPr lang="en-US" sz="2000" b="0" dirty="0">
                <a:latin typeface="Courier New" pitchFamily="49" charset="0"/>
              </a:rPr>
              <a:t>		sleep();</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guard = 0;</a:t>
            </a:r>
            <a:br>
              <a:rPr lang="en-US" sz="2000" b="0" dirty="0">
                <a:solidFill>
                  <a:schemeClr val="hlink"/>
                </a:solidFill>
                <a:latin typeface="Courier New" pitchFamily="49" charset="0"/>
              </a:rPr>
            </a:b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a:t>
            </a:r>
          </a:p>
        </p:txBody>
      </p:sp>
      <p:sp>
        <p:nvSpPr>
          <p:cNvPr id="6" name="Plassholder for lysbildenummer 5">
            <a:extLst>
              <a:ext uri="{FF2B5EF4-FFF2-40B4-BE49-F238E27FC236}">
                <a16:creationId xmlns:a16="http://schemas.microsoft.com/office/drawing/2014/main" id="{F03CBBC6-257D-EDC2-26EA-6F37F45AFC3F}"/>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24</a:t>
            </a:fld>
            <a:endParaRPr lang="nb-NO" sz="1400" b="0" i="0" dirty="0">
              <a:solidFill>
                <a:schemeClr val="tx1"/>
              </a:solidFill>
              <a:latin typeface="Arial"/>
              <a:cs typeface="Arial"/>
            </a:endParaRPr>
          </a:p>
        </p:txBody>
      </p:sp>
      <p:sp>
        <p:nvSpPr>
          <p:cNvPr id="4" name="Text Box 4">
            <a:extLst>
              <a:ext uri="{FF2B5EF4-FFF2-40B4-BE49-F238E27FC236}">
                <a16:creationId xmlns:a16="http://schemas.microsoft.com/office/drawing/2014/main" id="{C1E49F4E-CBE0-5286-5F25-AA72DC577B30}"/>
              </a:ext>
            </a:extLst>
          </p:cNvPr>
          <p:cNvSpPr txBox="1">
            <a:spLocks noChangeArrowheads="1"/>
          </p:cNvSpPr>
          <p:nvPr/>
        </p:nvSpPr>
        <p:spPr bwMode="auto">
          <a:xfrm>
            <a:off x="4872481" y="1552282"/>
            <a:ext cx="2447038" cy="707886"/>
          </a:xfrm>
          <a:prstGeom prst="rect">
            <a:avLst/>
          </a:prstGeom>
          <a:noFill/>
          <a:ln w="38100" algn="ctr">
            <a:noFill/>
            <a:miter lim="800000"/>
            <a:headEnd/>
            <a:tailEnd/>
          </a:ln>
          <a:effectLst/>
        </p:spPr>
        <p:txBody>
          <a:bodyPr wrap="square">
            <a:spAutoFit/>
          </a:bodyPr>
          <a:lstStyle/>
          <a:p>
            <a:pPr>
              <a:tabLst>
                <a:tab pos="338138" algn="l"/>
                <a:tab pos="688975" algn="l"/>
                <a:tab pos="1027113" algn="l"/>
              </a:tabLst>
            </a:pPr>
            <a:r>
              <a:rPr lang="en-US" sz="2000" b="0" dirty="0" err="1">
                <a:solidFill>
                  <a:schemeClr val="hlink"/>
                </a:solidFill>
                <a:latin typeface="Courier New" pitchFamily="49" charset="0"/>
              </a:rPr>
              <a:t>int</a:t>
            </a:r>
            <a:r>
              <a:rPr lang="en-US" sz="2000" b="0" dirty="0">
                <a:solidFill>
                  <a:schemeClr val="hlink"/>
                </a:solidFill>
                <a:latin typeface="Courier New" pitchFamily="49" charset="0"/>
              </a:rPr>
              <a:t> guard = 0;</a:t>
            </a:r>
          </a:p>
          <a:p>
            <a:pPr>
              <a:tabLst>
                <a:tab pos="338138" algn="l"/>
                <a:tab pos="688975" algn="l"/>
                <a:tab pos="1027113" algn="l"/>
              </a:tabLst>
            </a:pPr>
            <a:r>
              <a:rPr lang="en-US" sz="2000" b="0" dirty="0">
                <a:solidFill>
                  <a:srgbClr val="233AE1"/>
                </a:solidFill>
                <a:latin typeface="Courier New" pitchFamily="49" charset="0"/>
              </a:rPr>
              <a:t>int value = 0;</a:t>
            </a:r>
            <a:endParaRPr lang="en-US" sz="2000" b="0" dirty="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ko-KR" dirty="0">
                <a:latin typeface="Helvetica" charset="0"/>
                <a:ea typeface="굴림" charset="0"/>
                <a:cs typeface="굴림" charset="0"/>
              </a:rPr>
              <a:t>Two Uses of Semaphores</a:t>
            </a:r>
          </a:p>
        </p:txBody>
      </p:sp>
      <p:sp>
        <p:nvSpPr>
          <p:cNvPr id="461827" name="Rectangle 3"/>
          <p:cNvSpPr>
            <a:spLocks noGrp="1" noChangeArrowheads="1"/>
          </p:cNvSpPr>
          <p:nvPr>
            <p:ph type="body" idx="1"/>
          </p:nvPr>
        </p:nvSpPr>
        <p:spPr>
          <a:xfrm>
            <a:off x="762000" y="762000"/>
            <a:ext cx="10820400" cy="6324600"/>
          </a:xfrm>
        </p:spPr>
        <p:txBody>
          <a:bodyPr>
            <a:normAutofit fontScale="70000" lnSpcReduction="20000"/>
          </a:bodyPr>
          <a:lstStyle/>
          <a:p>
            <a:pPr marL="0" indent="0">
              <a:lnSpc>
                <a:spcPct val="80000"/>
              </a:lnSpc>
              <a:buNone/>
            </a:pPr>
            <a:r>
              <a:rPr lang="en-US" altLang="ko-KR" dirty="0">
                <a:ea typeface="굴림" charset="0"/>
                <a:cs typeface="Gill Sans Light"/>
              </a:rPr>
              <a:t>Mutual Exclusion (value = 0 or 1)</a:t>
            </a:r>
          </a:p>
          <a:p>
            <a:pPr>
              <a:lnSpc>
                <a:spcPct val="80000"/>
              </a:lnSpc>
            </a:pPr>
            <a:r>
              <a:rPr lang="en-US" altLang="ko-KR" dirty="0">
                <a:ea typeface="굴림" charset="0"/>
                <a:cs typeface="Gill Sans Light"/>
              </a:rPr>
              <a:t>Called “Binary Semaphore” or “mutex”. Can be used for mutual exclusion as a lock</a:t>
            </a:r>
          </a:p>
          <a:p>
            <a:pPr>
              <a:lnSpc>
                <a:spcPct val="80000"/>
              </a:lnSpc>
            </a:pPr>
            <a:r>
              <a:rPr lang="en-US" altLang="ko-KR" dirty="0">
                <a:ea typeface="굴림" charset="0"/>
                <a:cs typeface="Gill Sans Light"/>
              </a:rPr>
              <a:t>Example: sem is initialized to 1. The first thread that calls </a:t>
            </a:r>
            <a:r>
              <a:rPr lang="en-US" altLang="ko-KR" dirty="0" err="1">
                <a:ea typeface="굴림" charset="0"/>
                <a:cs typeface="Gill Sans Light"/>
              </a:rPr>
              <a:t>sem_wait</a:t>
            </a:r>
            <a:r>
              <a:rPr lang="en-US" altLang="ko-KR" dirty="0">
                <a:ea typeface="굴림" charset="0"/>
                <a:cs typeface="Gill Sans Light"/>
              </a:rPr>
              <a:t>() decrements sem to 0 and enters the critical section: other threads will be blocked when they see sem==0. When the first thread calls </a:t>
            </a:r>
            <a:r>
              <a:rPr lang="en-US" altLang="ko-KR" dirty="0" err="1">
                <a:ea typeface="굴림" charset="0"/>
                <a:cs typeface="Gill Sans Light"/>
              </a:rPr>
              <a:t>sem_post</a:t>
            </a:r>
            <a:r>
              <a:rPr lang="en-US" altLang="ko-KR" dirty="0">
                <a:ea typeface="굴림" charset="0"/>
                <a:cs typeface="Gill Sans Light"/>
              </a:rPr>
              <a:t>() to increment sem to 1, one of the waiting threads will wake up, decrement sem to 0 and enter the critical section.</a:t>
            </a:r>
          </a:p>
          <a:p>
            <a:pPr lvl="2">
              <a:lnSpc>
                <a:spcPct val="85000"/>
              </a:lnSpc>
              <a:buNone/>
            </a:pPr>
            <a:r>
              <a:rPr lang="en-US" altLang="ko-KR" dirty="0">
                <a:latin typeface="Gill Sans" panose="020B0502020104020203"/>
                <a:ea typeface="굴림" charset="0"/>
                <a:cs typeface="굴림" charset="0"/>
              </a:rPr>
              <a:t>		</a:t>
            </a:r>
            <a:r>
              <a:rPr lang="pt-BR" altLang="ko-KR" dirty="0">
                <a:latin typeface="Courier New" panose="02070309020205020404" pitchFamily="49" charset="0"/>
                <a:ea typeface="굴림" charset="0"/>
                <a:cs typeface="Courier New" panose="02070309020205020404" pitchFamily="49" charset="0"/>
              </a:rPr>
              <a:t>sem_init(&amp;sem, 0, 1):</a:t>
            </a:r>
            <a:endParaRPr lang="en-US" altLang="ko-KR" dirty="0">
              <a:latin typeface="Courier New" panose="02070309020205020404" pitchFamily="49" charset="0"/>
              <a:ea typeface="굴림" charset="0"/>
              <a:cs typeface="Courier New" panose="02070309020205020404" pitchFamily="49" charset="0"/>
            </a:endParaRPr>
          </a:p>
          <a:p>
            <a:pPr lvl="2">
              <a:lnSpc>
                <a:spcPct val="85000"/>
              </a:lnSpc>
              <a:buFontTx/>
              <a:buNone/>
            </a:pPr>
            <a:r>
              <a:rPr lang="en-US" altLang="ko-KR" dirty="0">
                <a:latin typeface="Gill Sans" panose="020B0502020104020203"/>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sem_wait</a:t>
            </a:r>
            <a:r>
              <a:rPr lang="en-US" altLang="ko-KR" dirty="0">
                <a:latin typeface="Courier New" panose="02070309020205020404" pitchFamily="49" charset="0"/>
                <a:ea typeface="굴림" charset="0"/>
                <a:cs typeface="Courier New" panose="02070309020205020404" pitchFamily="49" charset="0"/>
              </a:rPr>
              <a:t>(&amp;sem);</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//Critical section</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sem_post</a:t>
            </a:r>
            <a:r>
              <a:rPr lang="en-US" altLang="ko-KR" dirty="0">
                <a:latin typeface="Courier New" panose="02070309020205020404" pitchFamily="49" charset="0"/>
                <a:ea typeface="굴림" charset="0"/>
                <a:cs typeface="Courier New" panose="02070309020205020404" pitchFamily="49" charset="0"/>
              </a:rPr>
              <a:t>(&amp;sem);</a:t>
            </a:r>
          </a:p>
          <a:p>
            <a:pPr marL="0" indent="0">
              <a:lnSpc>
                <a:spcPct val="80000"/>
              </a:lnSpc>
              <a:buNone/>
            </a:pPr>
            <a:r>
              <a:rPr lang="en-US" altLang="ko-KR" dirty="0">
                <a:ea typeface="굴림" charset="0"/>
                <a:cs typeface="Gill Sans Light"/>
              </a:rPr>
              <a:t>Scheduling Constraints (value &gt;= 0)</a:t>
            </a:r>
          </a:p>
          <a:p>
            <a:pPr>
              <a:lnSpc>
                <a:spcPct val="80000"/>
              </a:lnSpc>
            </a:pPr>
            <a:r>
              <a:rPr lang="en-US" altLang="ko-KR" dirty="0">
                <a:ea typeface="굴림" charset="0"/>
                <a:cs typeface="Gill Sans Light"/>
              </a:rPr>
              <a:t>Called “Counting Semaphore”</a:t>
            </a:r>
          </a:p>
          <a:p>
            <a:pPr>
              <a:lnSpc>
                <a:spcPct val="80000"/>
              </a:lnSpc>
            </a:pPr>
            <a:r>
              <a:rPr lang="en-US" altLang="ko-KR" dirty="0">
                <a:ea typeface="굴림" charset="0"/>
                <a:cs typeface="Gill Sans Light"/>
              </a:rPr>
              <a:t>Example: sem is initialized to 0. thread 1 calls </a:t>
            </a:r>
            <a:r>
              <a:rPr lang="en-US" altLang="ko-KR" dirty="0" err="1">
                <a:ea typeface="굴림" charset="0"/>
                <a:cs typeface="Gill Sans Light"/>
              </a:rPr>
              <a:t>sem_wait</a:t>
            </a:r>
            <a:r>
              <a:rPr lang="en-US" altLang="ko-KR" dirty="0">
                <a:ea typeface="굴림" charset="0"/>
                <a:cs typeface="Gill Sans Light"/>
              </a:rPr>
              <a:t>() in </a:t>
            </a:r>
            <a:r>
              <a:rPr lang="en-US" altLang="ko-KR" dirty="0" err="1">
                <a:ea typeface="굴림" charset="0"/>
                <a:cs typeface="Gill Sans Light"/>
              </a:rPr>
              <a:t>ThreadJoin</a:t>
            </a:r>
            <a:r>
              <a:rPr lang="en-US" altLang="ko-KR" dirty="0">
                <a:ea typeface="굴림" charset="0"/>
                <a:cs typeface="Gill Sans Light"/>
              </a:rPr>
              <a:t>() and is blocked; when another thread 2 calls </a:t>
            </a:r>
            <a:r>
              <a:rPr lang="en-US" altLang="ko-KR" dirty="0" err="1">
                <a:ea typeface="굴림" charset="0"/>
                <a:cs typeface="Gill Sans Light"/>
              </a:rPr>
              <a:t>sem_post</a:t>
            </a:r>
            <a:r>
              <a:rPr lang="en-US" altLang="ko-KR" dirty="0">
                <a:ea typeface="굴림" charset="0"/>
                <a:cs typeface="Gill Sans Light"/>
              </a:rPr>
              <a:t>() in </a:t>
            </a:r>
            <a:r>
              <a:rPr lang="en-US" altLang="ko-KR" dirty="0" err="1">
                <a:ea typeface="굴림" charset="0"/>
                <a:cs typeface="Gill Sans Light"/>
              </a:rPr>
              <a:t>ThreadFinish</a:t>
            </a:r>
            <a:r>
              <a:rPr lang="en-US" altLang="ko-KR" dirty="0">
                <a:ea typeface="굴림" charset="0"/>
                <a:cs typeface="Gill Sans Light"/>
              </a:rPr>
              <a:t>() to increment sem to 1, thread 1 will wake up, decrement sem to 0, and continue.</a:t>
            </a:r>
          </a:p>
          <a:p>
            <a:pPr lvl="2">
              <a:lnSpc>
                <a:spcPct val="80000"/>
              </a:lnSpc>
              <a:buNone/>
            </a:pPr>
            <a:r>
              <a:rPr lang="en-US" altLang="ko-KR" dirty="0">
                <a:latin typeface="Gill Sans" panose="020B0502020104020203"/>
                <a:ea typeface="굴림" charset="0"/>
                <a:cs typeface="굴림" charset="0"/>
              </a:rPr>
              <a:t>		</a:t>
            </a:r>
            <a:r>
              <a:rPr lang="pt-BR" altLang="ko-KR" dirty="0">
                <a:latin typeface="Courier New" panose="02070309020205020404" pitchFamily="49" charset="0"/>
                <a:ea typeface="굴림" charset="0"/>
                <a:cs typeface="Courier New" panose="02070309020205020404" pitchFamily="49" charset="0"/>
              </a:rPr>
              <a:t>sem_init(&amp;sem, 0, 0):</a:t>
            </a:r>
            <a:endParaRPr lang="en-US" altLang="ko-KR" dirty="0">
              <a:latin typeface="Courier New" panose="02070309020205020404" pitchFamily="49" charset="0"/>
              <a:ea typeface="굴림" charset="0"/>
              <a:cs typeface="Courier New" panose="02070309020205020404" pitchFamily="49" charset="0"/>
            </a:endParaRPr>
          </a:p>
          <a:p>
            <a:pPr lvl="2">
              <a:lnSpc>
                <a:spcPct val="80000"/>
              </a:lnSpc>
              <a:buFontTx/>
              <a:buNone/>
            </a:pP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ThreadJoin</a:t>
            </a:r>
            <a:r>
              <a:rPr lang="en-US" altLang="ko-KR" dirty="0">
                <a:latin typeface="Courier New" panose="02070309020205020404" pitchFamily="49" charset="0"/>
                <a:ea typeface="굴림" charset="0"/>
                <a:cs typeface="Courier New" panose="02070309020205020404" pitchFamily="49" charset="0"/>
              </a:rPr>
              <a:t>(){</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sem_wait</a:t>
            </a:r>
            <a:r>
              <a:rPr lang="en-US" altLang="ko-KR" dirty="0">
                <a:latin typeface="Courier New" panose="02070309020205020404" pitchFamily="49" charset="0"/>
                <a:ea typeface="굴림" charset="0"/>
                <a:cs typeface="Courier New" panose="02070309020205020404" pitchFamily="49" charset="0"/>
              </a:rPr>
              <a:t>(&amp;sem);</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p>
          <a:p>
            <a:pPr lvl="2">
              <a:lnSpc>
                <a:spcPct val="80000"/>
              </a:lnSpc>
              <a:buFontTx/>
              <a:buNone/>
            </a:pP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ThreadFinish</a:t>
            </a:r>
            <a:r>
              <a:rPr lang="en-US" altLang="ko-KR" dirty="0">
                <a:latin typeface="Courier New" panose="02070309020205020404" pitchFamily="49" charset="0"/>
                <a:ea typeface="굴림" charset="0"/>
                <a:cs typeface="Courier New" panose="02070309020205020404" pitchFamily="49" charset="0"/>
              </a:rPr>
              <a:t>(){</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sem_post</a:t>
            </a:r>
            <a:r>
              <a:rPr lang="en-US" altLang="ko-KR" dirty="0">
                <a:latin typeface="Courier New" panose="02070309020205020404" pitchFamily="49" charset="0"/>
                <a:ea typeface="굴림" charset="0"/>
                <a:cs typeface="Courier New" panose="02070309020205020404" pitchFamily="49" charset="0"/>
              </a:rPr>
              <a:t>(&amp;sem);</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p>
        </p:txBody>
      </p:sp>
      <p:sp>
        <p:nvSpPr>
          <p:cNvPr id="2" name="Curved Right Arrow 1"/>
          <p:cNvSpPr>
            <a:spLocks noChangeArrowheads="1"/>
          </p:cNvSpPr>
          <p:nvPr/>
        </p:nvSpPr>
        <p:spPr bwMode="auto">
          <a:xfrm flipH="1" flipV="1">
            <a:off x="5486400" y="4724400"/>
            <a:ext cx="533400" cy="990600"/>
          </a:xfrm>
          <a:prstGeom prst="curvedRightArrow">
            <a:avLst>
              <a:gd name="adj1" fmla="val 24994"/>
              <a:gd name="adj2" fmla="val 49997"/>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 name="Plassholder for lysbildenummer 5">
            <a:extLst>
              <a:ext uri="{FF2B5EF4-FFF2-40B4-BE49-F238E27FC236}">
                <a16:creationId xmlns:a16="http://schemas.microsoft.com/office/drawing/2014/main" id="{25E63D16-93A4-ECA5-6C08-8C8C246615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25</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3404303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9B71A9CB-1652-306D-C986-BA9742B61053}"/>
              </a:ext>
            </a:extLst>
          </p:cNvPr>
          <p:cNvPicPr>
            <a:picLocks noChangeAspect="1" noChangeArrowheads="1"/>
          </p:cNvPicPr>
          <p:nvPr/>
        </p:nvPicPr>
        <p:blipFill>
          <a:blip r:embed="rId2" cstate="print"/>
          <a:srcRect/>
          <a:stretch>
            <a:fillRect/>
          </a:stretch>
        </p:blipFill>
        <p:spPr bwMode="auto">
          <a:xfrm>
            <a:off x="4391378" y="1828800"/>
            <a:ext cx="7599696" cy="4633245"/>
          </a:xfrm>
          <a:prstGeom prst="rect">
            <a:avLst/>
          </a:prstGeom>
          <a:noFill/>
          <a:ln w="9525">
            <a:noFill/>
            <a:miter lim="800000"/>
            <a:headEnd/>
            <a:tailEnd/>
          </a:ln>
        </p:spPr>
      </p:pic>
      <p:sp>
        <p:nvSpPr>
          <p:cNvPr id="2" name="Title 1">
            <a:extLst>
              <a:ext uri="{FF2B5EF4-FFF2-40B4-BE49-F238E27FC236}">
                <a16:creationId xmlns:a16="http://schemas.microsoft.com/office/drawing/2014/main" id="{550BB58F-D701-2CEE-E716-CA9EB4C2F980}"/>
              </a:ext>
            </a:extLst>
          </p:cNvPr>
          <p:cNvSpPr>
            <a:spLocks noGrp="1"/>
          </p:cNvSpPr>
          <p:nvPr>
            <p:ph type="title"/>
          </p:nvPr>
        </p:nvSpPr>
        <p:spPr/>
        <p:txBody>
          <a:bodyPr/>
          <a:lstStyle/>
          <a:p>
            <a:r>
              <a:rPr lang="en-GB" dirty="0"/>
              <a:t>Using Semaphores for Scheduling</a:t>
            </a:r>
            <a:endParaRPr lang="en-SE" dirty="0"/>
          </a:p>
        </p:txBody>
      </p:sp>
      <p:sp>
        <p:nvSpPr>
          <p:cNvPr id="3" name="Content Placeholder 2">
            <a:extLst>
              <a:ext uri="{FF2B5EF4-FFF2-40B4-BE49-F238E27FC236}">
                <a16:creationId xmlns:a16="http://schemas.microsoft.com/office/drawing/2014/main" id="{89F8685E-84C5-05B5-584E-D2A11D3FD577}"/>
              </a:ext>
            </a:extLst>
          </p:cNvPr>
          <p:cNvSpPr>
            <a:spLocks noGrp="1"/>
          </p:cNvSpPr>
          <p:nvPr>
            <p:ph idx="1"/>
          </p:nvPr>
        </p:nvSpPr>
        <p:spPr>
          <a:xfrm>
            <a:off x="453316" y="723839"/>
            <a:ext cx="11565980" cy="1457481"/>
          </a:xfrm>
        </p:spPr>
        <p:txBody>
          <a:bodyPr/>
          <a:lstStyle/>
          <a:p>
            <a:r>
              <a:rPr lang="en-GB" dirty="0"/>
              <a:t>Consider 5 threads A, B, C, D, E. They must execute based on the partial ordering below, regardless of the ordering of process start (e.g., if E starts before B and D finishes, it will be blocked waiting for B and D to finish before it can execute)</a:t>
            </a:r>
            <a:endParaRPr lang="en-SE" dirty="0"/>
          </a:p>
        </p:txBody>
      </p:sp>
      <p:grpSp>
        <p:nvGrpSpPr>
          <p:cNvPr id="14" name="Group 13">
            <a:extLst>
              <a:ext uri="{FF2B5EF4-FFF2-40B4-BE49-F238E27FC236}">
                <a16:creationId xmlns:a16="http://schemas.microsoft.com/office/drawing/2014/main" id="{309B9DC7-F0E2-4869-FC83-74B101A55281}"/>
              </a:ext>
            </a:extLst>
          </p:cNvPr>
          <p:cNvGrpSpPr/>
          <p:nvPr/>
        </p:nvGrpSpPr>
        <p:grpSpPr>
          <a:xfrm>
            <a:off x="209604" y="1844820"/>
            <a:ext cx="11546237" cy="2540488"/>
            <a:chOff x="924449" y="3837530"/>
            <a:chExt cx="18496011" cy="3601059"/>
          </a:xfrm>
        </p:grpSpPr>
        <p:sp>
          <p:nvSpPr>
            <p:cNvPr id="4" name="Rectangle 3">
              <a:extLst>
                <a:ext uri="{FF2B5EF4-FFF2-40B4-BE49-F238E27FC236}">
                  <a16:creationId xmlns:a16="http://schemas.microsoft.com/office/drawing/2014/main" id="{70959DD6-FFA8-DB46-E338-20FA9C056124}"/>
                </a:ext>
              </a:extLst>
            </p:cNvPr>
            <p:cNvSpPr/>
            <p:nvPr/>
          </p:nvSpPr>
          <p:spPr bwMode="auto">
            <a:xfrm>
              <a:off x="924449" y="5096608"/>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A</a:t>
              </a:r>
            </a:p>
          </p:txBody>
        </p:sp>
        <p:sp>
          <p:nvSpPr>
            <p:cNvPr id="5" name="Rectangle 4">
              <a:extLst>
                <a:ext uri="{FF2B5EF4-FFF2-40B4-BE49-F238E27FC236}">
                  <a16:creationId xmlns:a16="http://schemas.microsoft.com/office/drawing/2014/main" id="{CF6E3A40-08EB-6F09-6CB5-C8385ED114FF}"/>
                </a:ext>
              </a:extLst>
            </p:cNvPr>
            <p:cNvSpPr/>
            <p:nvPr/>
          </p:nvSpPr>
          <p:spPr bwMode="auto">
            <a:xfrm>
              <a:off x="2996083" y="431451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B</a:t>
              </a:r>
            </a:p>
          </p:txBody>
        </p:sp>
        <p:sp>
          <p:nvSpPr>
            <p:cNvPr id="6" name="Rectangle 5">
              <a:extLst>
                <a:ext uri="{FF2B5EF4-FFF2-40B4-BE49-F238E27FC236}">
                  <a16:creationId xmlns:a16="http://schemas.microsoft.com/office/drawing/2014/main" id="{C4D4D6AE-7CDC-6986-DB81-D11D0EFD03E7}"/>
                </a:ext>
              </a:extLst>
            </p:cNvPr>
            <p:cNvSpPr/>
            <p:nvPr/>
          </p:nvSpPr>
          <p:spPr bwMode="auto">
            <a:xfrm>
              <a:off x="2986036" y="5721281"/>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C</a:t>
              </a:r>
            </a:p>
          </p:txBody>
        </p:sp>
        <p:sp>
          <p:nvSpPr>
            <p:cNvPr id="7" name="Rectangle 6">
              <a:extLst>
                <a:ext uri="{FF2B5EF4-FFF2-40B4-BE49-F238E27FC236}">
                  <a16:creationId xmlns:a16="http://schemas.microsoft.com/office/drawing/2014/main" id="{29093085-525C-9FAF-88D5-A04043266191}"/>
                </a:ext>
              </a:extLst>
            </p:cNvPr>
            <p:cNvSpPr/>
            <p:nvPr/>
          </p:nvSpPr>
          <p:spPr bwMode="auto">
            <a:xfrm>
              <a:off x="4915319" y="571123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D</a:t>
              </a:r>
            </a:p>
          </p:txBody>
        </p:sp>
        <p:sp>
          <p:nvSpPr>
            <p:cNvPr id="8" name="Rectangle 7">
              <a:extLst>
                <a:ext uri="{FF2B5EF4-FFF2-40B4-BE49-F238E27FC236}">
                  <a16:creationId xmlns:a16="http://schemas.microsoft.com/office/drawing/2014/main" id="{FE998B5C-E413-3A3B-0644-843674A76575}"/>
                </a:ext>
              </a:extLst>
            </p:cNvPr>
            <p:cNvSpPr/>
            <p:nvPr/>
          </p:nvSpPr>
          <p:spPr bwMode="auto">
            <a:xfrm>
              <a:off x="6975231" y="4967654"/>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E</a:t>
              </a:r>
            </a:p>
          </p:txBody>
        </p:sp>
        <p:cxnSp>
          <p:nvCxnSpPr>
            <p:cNvPr id="9" name="Elbow Connector 11">
              <a:extLst>
                <a:ext uri="{FF2B5EF4-FFF2-40B4-BE49-F238E27FC236}">
                  <a16:creationId xmlns:a16="http://schemas.microsoft.com/office/drawing/2014/main" id="{0CDFB9D6-0C62-2BA8-45D6-52E049A654C0}"/>
                </a:ext>
              </a:extLst>
            </p:cNvPr>
            <p:cNvCxnSpPr>
              <a:stCxn id="4" idx="3"/>
              <a:endCxn id="5" idx="1"/>
            </p:cNvCxnSpPr>
            <p:nvPr/>
          </p:nvCxnSpPr>
          <p:spPr bwMode="auto">
            <a:xfrm flipV="1">
              <a:off x="2431701" y="4711422"/>
              <a:ext cx="564382" cy="782096"/>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0" name="Elbow Connector 13">
              <a:extLst>
                <a:ext uri="{FF2B5EF4-FFF2-40B4-BE49-F238E27FC236}">
                  <a16:creationId xmlns:a16="http://schemas.microsoft.com/office/drawing/2014/main" id="{CFB4451A-9901-F8BB-9CA3-BE0F555854CA}"/>
                </a:ext>
              </a:extLst>
            </p:cNvPr>
            <p:cNvCxnSpPr>
              <a:stCxn id="4" idx="3"/>
              <a:endCxn id="6" idx="1"/>
            </p:cNvCxnSpPr>
            <p:nvPr/>
          </p:nvCxnSpPr>
          <p:spPr bwMode="auto">
            <a:xfrm>
              <a:off x="2431701" y="5493518"/>
              <a:ext cx="554335" cy="624673"/>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CB6CE96C-A0A8-D92E-223B-54C08CC8FA53}"/>
                </a:ext>
              </a:extLst>
            </p:cNvPr>
            <p:cNvCxnSpPr>
              <a:stCxn id="6" idx="3"/>
              <a:endCxn id="7" idx="1"/>
            </p:cNvCxnSpPr>
            <p:nvPr/>
          </p:nvCxnSpPr>
          <p:spPr bwMode="auto">
            <a:xfrm flipV="1">
              <a:off x="4493288" y="6108142"/>
              <a:ext cx="422031" cy="10049"/>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2" name="Elbow Connector 17">
              <a:extLst>
                <a:ext uri="{FF2B5EF4-FFF2-40B4-BE49-F238E27FC236}">
                  <a16:creationId xmlns:a16="http://schemas.microsoft.com/office/drawing/2014/main" id="{DABCF0FF-B4BD-68CA-DB52-82B545659DDA}"/>
                </a:ext>
              </a:extLst>
            </p:cNvPr>
            <p:cNvCxnSpPr>
              <a:stCxn id="7" idx="3"/>
              <a:endCxn id="8" idx="1"/>
            </p:cNvCxnSpPr>
            <p:nvPr/>
          </p:nvCxnSpPr>
          <p:spPr bwMode="auto">
            <a:xfrm flipV="1">
              <a:off x="6422571" y="5364564"/>
              <a:ext cx="552660" cy="743578"/>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3" name="Elbow Connector 19">
              <a:extLst>
                <a:ext uri="{FF2B5EF4-FFF2-40B4-BE49-F238E27FC236}">
                  <a16:creationId xmlns:a16="http://schemas.microsoft.com/office/drawing/2014/main" id="{9BD2106B-3BA3-1ADF-AC85-EF58EC8DAA25}"/>
                </a:ext>
              </a:extLst>
            </p:cNvPr>
            <p:cNvCxnSpPr>
              <a:stCxn id="5" idx="3"/>
              <a:endCxn id="8" idx="1"/>
            </p:cNvCxnSpPr>
            <p:nvPr/>
          </p:nvCxnSpPr>
          <p:spPr bwMode="auto">
            <a:xfrm>
              <a:off x="4503335" y="4711422"/>
              <a:ext cx="2471896" cy="653142"/>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sp>
          <p:nvSpPr>
            <p:cNvPr id="21" name="Rectangle 20">
              <a:extLst>
                <a:ext uri="{FF2B5EF4-FFF2-40B4-BE49-F238E27FC236}">
                  <a16:creationId xmlns:a16="http://schemas.microsoft.com/office/drawing/2014/main" id="{99536182-D80A-149D-04BE-56E22D2C29D9}"/>
                </a:ext>
              </a:extLst>
            </p:cNvPr>
            <p:cNvSpPr/>
            <p:nvPr/>
          </p:nvSpPr>
          <p:spPr bwMode="auto">
            <a:xfrm>
              <a:off x="7912604" y="6123058"/>
              <a:ext cx="1507252"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A</a:t>
              </a:r>
            </a:p>
          </p:txBody>
        </p:sp>
        <p:sp>
          <p:nvSpPr>
            <p:cNvPr id="22" name="Rectangle 21">
              <a:extLst>
                <a:ext uri="{FF2B5EF4-FFF2-40B4-BE49-F238E27FC236}">
                  <a16:creationId xmlns:a16="http://schemas.microsoft.com/office/drawing/2014/main" id="{88A66B3F-2A0F-7522-C51B-5815223AC897}"/>
                </a:ext>
              </a:extLst>
            </p:cNvPr>
            <p:cNvSpPr/>
            <p:nvPr/>
          </p:nvSpPr>
          <p:spPr bwMode="auto">
            <a:xfrm>
              <a:off x="11208371" y="3837530"/>
              <a:ext cx="1507253" cy="340030"/>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B</a:t>
              </a:r>
            </a:p>
          </p:txBody>
        </p:sp>
        <p:sp>
          <p:nvSpPr>
            <p:cNvPr id="23" name="Rectangle 22">
              <a:extLst>
                <a:ext uri="{FF2B5EF4-FFF2-40B4-BE49-F238E27FC236}">
                  <a16:creationId xmlns:a16="http://schemas.microsoft.com/office/drawing/2014/main" id="{6FA23C89-45A4-5B46-221B-799F2D44CA37}"/>
                </a:ext>
              </a:extLst>
            </p:cNvPr>
            <p:cNvSpPr/>
            <p:nvPr/>
          </p:nvSpPr>
          <p:spPr bwMode="auto">
            <a:xfrm>
              <a:off x="11208372" y="7098558"/>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C</a:t>
              </a:r>
            </a:p>
          </p:txBody>
        </p:sp>
        <p:sp>
          <p:nvSpPr>
            <p:cNvPr id="24" name="Rectangle 23">
              <a:extLst>
                <a:ext uri="{FF2B5EF4-FFF2-40B4-BE49-F238E27FC236}">
                  <a16:creationId xmlns:a16="http://schemas.microsoft.com/office/drawing/2014/main" id="{A3D9F8EE-88D7-8EFE-86D8-FCBF77CF36E3}"/>
                </a:ext>
              </a:extLst>
            </p:cNvPr>
            <p:cNvSpPr/>
            <p:nvPr/>
          </p:nvSpPr>
          <p:spPr bwMode="auto">
            <a:xfrm>
              <a:off x="14626204" y="7008371"/>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D</a:t>
              </a:r>
            </a:p>
          </p:txBody>
        </p:sp>
        <p:sp>
          <p:nvSpPr>
            <p:cNvPr id="25" name="Rectangle 24">
              <a:extLst>
                <a:ext uri="{FF2B5EF4-FFF2-40B4-BE49-F238E27FC236}">
                  <a16:creationId xmlns:a16="http://schemas.microsoft.com/office/drawing/2014/main" id="{B39DE903-F5B5-E09E-CFB1-3E6EB1DD0B30}"/>
                </a:ext>
              </a:extLst>
            </p:cNvPr>
            <p:cNvSpPr/>
            <p:nvPr/>
          </p:nvSpPr>
          <p:spPr bwMode="auto">
            <a:xfrm>
              <a:off x="17913207" y="4611204"/>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E</a:t>
              </a:r>
            </a:p>
          </p:txBody>
        </p:sp>
      </p:grpSp>
      <p:sp>
        <p:nvSpPr>
          <p:cNvPr id="27" name="TextBox 26">
            <a:extLst>
              <a:ext uri="{FF2B5EF4-FFF2-40B4-BE49-F238E27FC236}">
                <a16:creationId xmlns:a16="http://schemas.microsoft.com/office/drawing/2014/main" id="{CDC48D19-14AA-ED4A-6A70-3AC350D660ED}"/>
              </a:ext>
            </a:extLst>
          </p:cNvPr>
          <p:cNvSpPr txBox="1"/>
          <p:nvPr/>
        </p:nvSpPr>
        <p:spPr>
          <a:xfrm>
            <a:off x="670915" y="6169657"/>
            <a:ext cx="5666474"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b="0" dirty="0">
                <a:latin typeface="Gill Sans" panose="020B0502020104020203"/>
              </a:rPr>
              <a:t>Syntax in the figure is slightly different: wait(sem) and signal(sem) instead of </a:t>
            </a:r>
            <a:r>
              <a:rPr lang="en-US" sz="1600" b="0" dirty="0" err="1">
                <a:latin typeface="Gill Sans" panose="020B0502020104020203"/>
              </a:rPr>
              <a:t>sem_wait</a:t>
            </a:r>
            <a:r>
              <a:rPr lang="en-US" sz="1600" b="0" dirty="0">
                <a:latin typeface="Gill Sans" panose="020B0502020104020203"/>
              </a:rPr>
              <a:t>(&amp;sem) and </a:t>
            </a:r>
            <a:r>
              <a:rPr lang="en-US" sz="1600" b="0" dirty="0" err="1">
                <a:latin typeface="Gill Sans" panose="020B0502020104020203"/>
              </a:rPr>
              <a:t>sem_post</a:t>
            </a:r>
            <a:r>
              <a:rPr lang="en-US" sz="1600" b="0" dirty="0">
                <a:latin typeface="Gill Sans" panose="020B0502020104020203"/>
              </a:rPr>
              <a:t>(&amp;sem).</a:t>
            </a:r>
          </a:p>
        </p:txBody>
      </p:sp>
    </p:spTree>
    <p:extLst>
      <p:ext uri="{BB962C8B-B14F-4D97-AF65-F5344CB8AC3E}">
        <p14:creationId xmlns:p14="http://schemas.microsoft.com/office/powerpoint/2010/main" val="329669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8B6F-65B4-E5DA-684B-ED9229AF9970}"/>
              </a:ext>
            </a:extLst>
          </p:cNvPr>
          <p:cNvSpPr>
            <a:spLocks noGrp="1"/>
          </p:cNvSpPr>
          <p:nvPr>
            <p:ph type="title"/>
          </p:nvPr>
        </p:nvSpPr>
        <p:spPr/>
        <p:txBody>
          <a:bodyPr/>
          <a:lstStyle/>
          <a:p>
            <a:r>
              <a:rPr lang="en-GB" dirty="0"/>
              <a:t>Readers/Writers Problem</a:t>
            </a:r>
            <a:endParaRPr lang="en-SE" dirty="0"/>
          </a:p>
        </p:txBody>
      </p:sp>
      <p:sp>
        <p:nvSpPr>
          <p:cNvPr id="3" name="Content Placeholder 2">
            <a:extLst>
              <a:ext uri="{FF2B5EF4-FFF2-40B4-BE49-F238E27FC236}">
                <a16:creationId xmlns:a16="http://schemas.microsoft.com/office/drawing/2014/main" id="{39C41E63-1C87-57C5-2039-E5A4B952DE17}"/>
              </a:ext>
            </a:extLst>
          </p:cNvPr>
          <p:cNvSpPr>
            <a:spLocks noGrp="1"/>
          </p:cNvSpPr>
          <p:nvPr>
            <p:ph idx="1"/>
          </p:nvPr>
        </p:nvSpPr>
        <p:spPr>
          <a:xfrm>
            <a:off x="152400" y="762000"/>
            <a:ext cx="11144250" cy="5334000"/>
          </a:xfrm>
        </p:spPr>
        <p:txBody>
          <a:bodyPr>
            <a:normAutofit fontScale="92500" lnSpcReduction="10000"/>
          </a:bodyPr>
          <a:lstStyle/>
          <a:p>
            <a:r>
              <a:rPr lang="en-GB" dirty="0"/>
              <a:t>We have two classes of concurrent processes:</a:t>
            </a:r>
          </a:p>
          <a:p>
            <a:pPr lvl="1"/>
            <a:r>
              <a:rPr lang="en-GB" dirty="0"/>
              <a:t>Writers: they change data, so only one writer can be active</a:t>
            </a:r>
          </a:p>
          <a:p>
            <a:pPr lvl="1"/>
            <a:r>
              <a:rPr lang="en-GB" dirty="0"/>
              <a:t>Readers: these only read data, thus multiple readers can be active, as long as there is no active writer</a:t>
            </a:r>
          </a:p>
          <a:p>
            <a:r>
              <a:rPr lang="en-GB" dirty="0"/>
              <a:t>Shared Resource Conflict:</a:t>
            </a:r>
          </a:p>
          <a:p>
            <a:pPr lvl="1"/>
            <a:r>
              <a:rPr lang="en-GB" dirty="0"/>
              <a:t>Multiple readers can safely access the resource at the same time, but if any writer is modifying the resource, no other process (either reader or writer) should access it. This ensures data consistency.</a:t>
            </a:r>
          </a:p>
          <a:p>
            <a:r>
              <a:rPr lang="en-GB" dirty="0"/>
              <a:t>Readers vs. Writers Priority:</a:t>
            </a:r>
          </a:p>
          <a:p>
            <a:pPr lvl="1"/>
            <a:r>
              <a:rPr lang="en-GB" dirty="0"/>
              <a:t>If a reader is already accessing the resource, additional readers are allowed to enter immediately. A writer, however, must wait until all readers have finished. Consequently, readers are favoured over writers, which can lead to writer starvation if new readers keep arriving.</a:t>
            </a:r>
          </a:p>
        </p:txBody>
      </p:sp>
      <p:sp>
        <p:nvSpPr>
          <p:cNvPr id="4" name="Plassholder for lysbildenummer 5">
            <a:extLst>
              <a:ext uri="{FF2B5EF4-FFF2-40B4-BE49-F238E27FC236}">
                <a16:creationId xmlns:a16="http://schemas.microsoft.com/office/drawing/2014/main" id="{634B20F4-2C85-649A-4417-93E89EDE5C5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27</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71020725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F481-5231-6613-173F-2FC978A8CCFF}"/>
              </a:ext>
            </a:extLst>
          </p:cNvPr>
          <p:cNvSpPr>
            <a:spLocks noGrp="1"/>
          </p:cNvSpPr>
          <p:nvPr>
            <p:ph type="title"/>
          </p:nvPr>
        </p:nvSpPr>
        <p:spPr/>
        <p:txBody>
          <a:bodyPr/>
          <a:lstStyle/>
          <a:p>
            <a:r>
              <a:rPr lang="en-GB" dirty="0"/>
              <a:t>Readers/Writers Problem Solution</a:t>
            </a:r>
            <a:endParaRPr lang="en-SE" dirty="0"/>
          </a:p>
        </p:txBody>
      </p:sp>
      <p:sp>
        <p:nvSpPr>
          <p:cNvPr id="3" name="Content Placeholder 2">
            <a:extLst>
              <a:ext uri="{FF2B5EF4-FFF2-40B4-BE49-F238E27FC236}">
                <a16:creationId xmlns:a16="http://schemas.microsoft.com/office/drawing/2014/main" id="{778EDDE8-2DE8-AD38-653F-0DD88C31D10D}"/>
              </a:ext>
            </a:extLst>
          </p:cNvPr>
          <p:cNvSpPr>
            <a:spLocks noGrp="1"/>
          </p:cNvSpPr>
          <p:nvPr>
            <p:ph idx="1"/>
          </p:nvPr>
        </p:nvSpPr>
        <p:spPr>
          <a:xfrm>
            <a:off x="0" y="685800"/>
            <a:ext cx="6267450" cy="6172200"/>
          </a:xfrm>
        </p:spPr>
        <p:txBody>
          <a:bodyPr>
            <a:normAutofit fontScale="55000" lnSpcReduction="20000"/>
          </a:bodyPr>
          <a:lstStyle/>
          <a:p>
            <a:r>
              <a:rPr lang="en-GB" dirty="0"/>
              <a:t>A semaphore named mutex  is used to ensure mutual exclusion when readers update a shared counter called </a:t>
            </a:r>
            <a:r>
              <a:rPr lang="en-GB" dirty="0" err="1"/>
              <a:t>readcount</a:t>
            </a:r>
            <a:r>
              <a:rPr lang="en-GB" dirty="0"/>
              <a:t>, which tracks the number of active readers. Another semaphore named </a:t>
            </a:r>
            <a:r>
              <a:rPr lang="en-GB" dirty="0" err="1"/>
              <a:t>wrt</a:t>
            </a:r>
            <a:r>
              <a:rPr lang="en-GB" dirty="0"/>
              <a:t> is used to control access to the shared resource. It is acquired by writers and by the first reader.</a:t>
            </a:r>
          </a:p>
          <a:p>
            <a:r>
              <a:rPr lang="en-GB" dirty="0"/>
              <a:t>First Reader </a:t>
            </a:r>
            <a:r>
              <a:rPr lang="en-GB" dirty="0" err="1"/>
              <a:t>Behavior</a:t>
            </a:r>
            <a:r>
              <a:rPr lang="en-GB" dirty="0"/>
              <a:t>: If the reader finds that it is the first one to enter (i.e., </a:t>
            </a:r>
            <a:r>
              <a:rPr lang="en-GB" dirty="0" err="1"/>
              <a:t>readcount</a:t>
            </a:r>
            <a:r>
              <a:rPr lang="en-GB" dirty="0"/>
              <a:t> increments from 0 to 1), it then calls </a:t>
            </a:r>
            <a:r>
              <a:rPr lang="en-GB" dirty="0" err="1"/>
              <a:t>sem_wait</a:t>
            </a:r>
            <a:r>
              <a:rPr lang="en-GB" dirty="0"/>
              <a:t>(&amp;</a:t>
            </a:r>
            <a:r>
              <a:rPr lang="en-GB" dirty="0" err="1"/>
              <a:t>wrt</a:t>
            </a:r>
            <a:r>
              <a:rPr lang="en-GB" dirty="0"/>
              <a:t>) to acquire the lock </a:t>
            </a:r>
            <a:r>
              <a:rPr lang="en-GB" dirty="0" err="1"/>
              <a:t>wrt</a:t>
            </a:r>
            <a:r>
              <a:rPr lang="en-GB" dirty="0"/>
              <a:t>. This prevents any writer from entering the critical section while at least one reader is present.</a:t>
            </a:r>
          </a:p>
          <a:p>
            <a:r>
              <a:rPr lang="en-GB" dirty="0"/>
              <a:t>Last Reader </a:t>
            </a:r>
            <a:r>
              <a:rPr lang="en-GB" dirty="0" err="1"/>
              <a:t>Behavior</a:t>
            </a:r>
            <a:r>
              <a:rPr lang="en-GB" dirty="0"/>
              <a:t>: If the reader finds that it has been the last to exit (i.e., </a:t>
            </a:r>
            <a:r>
              <a:rPr lang="en-GB" dirty="0" err="1"/>
              <a:t>readcount</a:t>
            </a:r>
            <a:r>
              <a:rPr lang="en-GB" dirty="0"/>
              <a:t> becomes 0), it calls </a:t>
            </a:r>
            <a:r>
              <a:rPr lang="en-GB" dirty="0" err="1"/>
              <a:t>sem_post</a:t>
            </a:r>
            <a:r>
              <a:rPr lang="en-GB" dirty="0"/>
              <a:t>(&amp;</a:t>
            </a:r>
            <a:r>
              <a:rPr lang="en-GB" dirty="0" err="1"/>
              <a:t>wrt</a:t>
            </a:r>
            <a:r>
              <a:rPr lang="en-GB" dirty="0"/>
              <a:t>) to allow a writer (if any are waiting) to acquire the lock </a:t>
            </a:r>
            <a:r>
              <a:rPr lang="en-GB" dirty="0" err="1"/>
              <a:t>wrt</a:t>
            </a:r>
            <a:r>
              <a:rPr lang="en-GB" dirty="0"/>
              <a:t> and enter the critical section.</a:t>
            </a:r>
          </a:p>
          <a:p>
            <a:r>
              <a:rPr lang="en-GB" dirty="0"/>
              <a:t>Writer </a:t>
            </a:r>
            <a:r>
              <a:rPr lang="en-GB" dirty="0" err="1"/>
              <a:t>Behavior</a:t>
            </a:r>
            <a:r>
              <a:rPr lang="en-GB" dirty="0"/>
              <a:t>: A writer begins by calling </a:t>
            </a:r>
            <a:r>
              <a:rPr lang="en-GB" dirty="0" err="1"/>
              <a:t>sem_wait</a:t>
            </a:r>
            <a:r>
              <a:rPr lang="en-GB" dirty="0"/>
              <a:t>(&amp;</a:t>
            </a:r>
            <a:r>
              <a:rPr lang="en-GB" dirty="0" err="1"/>
              <a:t>wrt</a:t>
            </a:r>
            <a:r>
              <a:rPr lang="en-GB" dirty="0"/>
              <a:t>) to acquire the lock </a:t>
            </a:r>
            <a:r>
              <a:rPr lang="en-GB" dirty="0" err="1"/>
              <a:t>wrt</a:t>
            </a:r>
            <a:r>
              <a:rPr lang="en-GB" dirty="0"/>
              <a:t> and enter the critical section to write data. Since a writer must have exclusive access, it will block until </a:t>
            </a:r>
            <a:r>
              <a:rPr lang="en-GB" dirty="0" err="1"/>
              <a:t>wrt</a:t>
            </a:r>
            <a:r>
              <a:rPr lang="en-GB" dirty="0"/>
              <a:t> is available—that is, until no reader holds it (because the first reader acquired it) and no other writer is active. Upon exiting the critical section, it calls </a:t>
            </a:r>
            <a:r>
              <a:rPr lang="en-GB" dirty="0" err="1"/>
              <a:t>sem_post</a:t>
            </a:r>
            <a:r>
              <a:rPr lang="en-GB" dirty="0"/>
              <a:t>(&amp;</a:t>
            </a:r>
            <a:r>
              <a:rPr lang="en-GB" dirty="0" err="1"/>
              <a:t>wrt</a:t>
            </a:r>
            <a:r>
              <a:rPr lang="en-GB" dirty="0"/>
              <a:t>) to allow waiting readers or writers to continue.</a:t>
            </a:r>
          </a:p>
          <a:p>
            <a:r>
              <a:rPr lang="en-GB" dirty="0"/>
              <a:t>Readers-Preference and Its Consequences: Because the first reader blocks any writer until all readers have exited, if new readers continuously arrive, a writer may starve. This readers-preference model is efficient for systems primarily performing read operations but might cause fairness issues when writes are necessary.</a:t>
            </a:r>
            <a:endParaRPr lang="en-SE" dirty="0"/>
          </a:p>
        </p:txBody>
      </p:sp>
      <p:sp>
        <p:nvSpPr>
          <p:cNvPr id="6" name="object 6"/>
          <p:cNvSpPr txBox="1"/>
          <p:nvPr/>
        </p:nvSpPr>
        <p:spPr>
          <a:xfrm>
            <a:off x="6172200" y="1432560"/>
            <a:ext cx="2609850" cy="1018540"/>
          </a:xfrm>
          <a:prstGeom prst="rect">
            <a:avLst/>
          </a:prstGeom>
          <a:ln w="12700">
            <a:solidFill>
              <a:srgbClr val="000000"/>
            </a:solidFill>
          </a:ln>
        </p:spPr>
        <p:txBody>
          <a:bodyPr vert="horz" wrap="square" lIns="0" tIns="53340" rIns="0" bIns="0" rtlCol="0">
            <a:spAutoFit/>
          </a:bodyPr>
          <a:lstStyle/>
          <a:p>
            <a:pPr marL="52069" marR="23241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shared</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memory</a:t>
            </a:r>
            <a:r>
              <a:rPr sz="1600" b="0" spc="-45"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mutex; </a:t>
            </a:r>
            <a:r>
              <a:rPr lang="en-GB" sz="1600" b="0"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20" dirty="0">
                <a:solidFill>
                  <a:srgbClr val="0433FF"/>
                </a:solidFill>
                <a:latin typeface="Courier New" panose="02070309020205020404" pitchFamily="49" charset="0"/>
                <a:cs typeface="Courier New" panose="02070309020205020404" pitchFamily="49" charset="0"/>
              </a:rPr>
              <a:t>wrt;</a:t>
            </a:r>
            <a:endParaRPr sz="1600" b="0" dirty="0">
              <a:latin typeface="Courier New" panose="02070309020205020404" pitchFamily="49" charset="0"/>
              <a:cs typeface="Courier New" panose="02070309020205020404" pitchFamily="49" charset="0"/>
            </a:endParaRPr>
          </a:p>
          <a:p>
            <a:pPr marL="52069">
              <a:lnSpc>
                <a:spcPts val="1760"/>
              </a:lnSpc>
            </a:pPr>
            <a:r>
              <a:rPr sz="1600" b="0" dirty="0">
                <a:latin typeface="Courier New" panose="02070309020205020404" pitchFamily="49" charset="0"/>
                <a:cs typeface="Courier New" panose="02070309020205020404" pitchFamily="49" charset="0"/>
              </a:rPr>
              <a:t>int</a:t>
            </a:r>
            <a:r>
              <a:rPr sz="1600" b="0" spc="-30" dirty="0">
                <a:latin typeface="Courier New" panose="02070309020205020404" pitchFamily="49" charset="0"/>
                <a:cs typeface="Courier New" panose="02070309020205020404" pitchFamily="49" charset="0"/>
              </a:rPr>
              <a:t> </a:t>
            </a:r>
            <a:r>
              <a:rPr sz="1600" b="0" spc="-10" dirty="0">
                <a:latin typeface="Courier New" panose="02070309020205020404" pitchFamily="49" charset="0"/>
                <a:cs typeface="Courier New" panose="02070309020205020404" pitchFamily="49" charset="0"/>
              </a:rPr>
              <a:t>readcount;</a:t>
            </a:r>
            <a:endParaRPr sz="1600" b="0" dirty="0">
              <a:latin typeface="Courier New" panose="02070309020205020404" pitchFamily="49" charset="0"/>
              <a:cs typeface="Courier New" panose="02070309020205020404" pitchFamily="49" charset="0"/>
            </a:endParaRPr>
          </a:p>
        </p:txBody>
      </p:sp>
      <p:sp>
        <p:nvSpPr>
          <p:cNvPr id="8" name="object 8"/>
          <p:cNvSpPr txBox="1"/>
          <p:nvPr/>
        </p:nvSpPr>
        <p:spPr>
          <a:xfrm>
            <a:off x="8991600" y="1447800"/>
            <a:ext cx="3124200" cy="3294492"/>
          </a:xfrm>
          <a:prstGeom prst="rect">
            <a:avLst/>
          </a:prstGeom>
          <a:ln w="12700">
            <a:solidFill>
              <a:srgbClr val="000000"/>
            </a:solidFill>
          </a:ln>
        </p:spPr>
        <p:txBody>
          <a:bodyPr vert="horz" wrap="square" lIns="0" tIns="53340" rIns="0" bIns="0" rtlCol="0">
            <a:spAutoFit/>
          </a:bodyPr>
          <a:lstStyle/>
          <a:p>
            <a:pPr marL="51435" marR="96393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reader</a:t>
            </a:r>
            <a:r>
              <a:rPr sz="1600" b="0" spc="-40"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wait(&amp;mutex</a:t>
            </a:r>
            <a:r>
              <a:rPr lang="en-SE" sz="1600" b="0" spc="-10" dirty="0">
                <a:latin typeface="Courier New" panose="02070309020205020404" pitchFamily="49" charset="0"/>
                <a:cs typeface="Courier New" panose="02070309020205020404" pitchFamily="49" charset="0"/>
              </a:rPr>
              <a:t>)</a:t>
            </a:r>
            <a:r>
              <a:rPr sz="1600" b="0" spc="-10" dirty="0">
                <a:latin typeface="Courier New" panose="02070309020205020404" pitchFamily="49" charset="0"/>
                <a:cs typeface="Courier New" panose="02070309020205020404" pitchFamily="49" charset="0"/>
              </a:rPr>
              <a:t>; readcount++;</a:t>
            </a:r>
            <a:endParaRPr sz="1600" b="0" dirty="0">
              <a:latin typeface="Courier New" panose="02070309020205020404" pitchFamily="49" charset="0"/>
              <a:cs typeface="Courier New" panose="02070309020205020404" pitchFamily="49" charset="0"/>
            </a:endParaRPr>
          </a:p>
          <a:p>
            <a:pPr marL="417830" marR="232410" indent="-36639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1)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a:p>
            <a:pPr marL="51435">
              <a:spcBef>
                <a:spcPts val="1635"/>
              </a:spcBef>
            </a:pPr>
            <a:r>
              <a:rPr sz="1600" b="0" i="1" dirty="0">
                <a:latin typeface="Courier New" panose="02070309020205020404" pitchFamily="49" charset="0"/>
                <a:cs typeface="Courier New" panose="02070309020205020404" pitchFamily="49" charset="0"/>
              </a:rPr>
              <a:t>…</a:t>
            </a:r>
            <a:r>
              <a:rPr sz="1600" b="0" i="1" spc="-20"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read</a:t>
            </a:r>
            <a:r>
              <a:rPr sz="1600" b="0" i="1" spc="-15"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data</a:t>
            </a:r>
            <a:r>
              <a:rPr sz="1600" b="0" i="1" spc="-10" dirty="0">
                <a:latin typeface="Courier New" panose="02070309020205020404" pitchFamily="49" charset="0"/>
                <a:cs typeface="Courier New" panose="02070309020205020404" pitchFamily="49" charset="0"/>
              </a:rPr>
              <a:t> </a:t>
            </a:r>
            <a:r>
              <a:rPr sz="1600" b="0" i="1"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a:spcBef>
                <a:spcPts val="45"/>
              </a:spcBef>
            </a:pPr>
            <a:endParaRPr sz="1600" b="0" dirty="0">
              <a:latin typeface="Courier New" panose="02070309020205020404" pitchFamily="49" charset="0"/>
              <a:cs typeface="Courier New" panose="02070309020205020404" pitchFamily="49" charset="0"/>
            </a:endParaRPr>
          </a:p>
          <a:p>
            <a:pPr marL="51435" marR="963930">
              <a:lnSpc>
                <a:spcPts val="1800"/>
              </a:lnSpc>
            </a:pPr>
            <a:r>
              <a:rPr lang="en-GB" sz="1600" b="0" spc="-25" dirty="0" err="1">
                <a:latin typeface="Courier New" panose="02070309020205020404" pitchFamily="49" charset="0"/>
                <a:cs typeface="Courier New" panose="02070309020205020404" pitchFamily="49" charset="0"/>
              </a:rPr>
              <a:t>sem_</a:t>
            </a:r>
            <a:r>
              <a:rPr lang="en-GB" sz="1600" b="0" spc="-10" dirty="0" err="1">
                <a:latin typeface="Courier New" panose="02070309020205020404" pitchFamily="49" charset="0"/>
                <a:cs typeface="Courier New" panose="02070309020205020404" pitchFamily="49" charset="0"/>
              </a:rPr>
              <a:t>wait</a:t>
            </a:r>
            <a:r>
              <a:rPr sz="1600" b="0" spc="-10" dirty="0">
                <a:latin typeface="Courier New" panose="02070309020205020404" pitchFamily="49" charset="0"/>
                <a:cs typeface="Courier New" panose="02070309020205020404" pitchFamily="49" charset="0"/>
              </a:rPr>
              <a:t>(&amp;mutex); readcount--</a:t>
            </a:r>
            <a:r>
              <a:rPr sz="1600" b="0"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marL="295910" marR="232410" indent="-24447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0)</a:t>
            </a:r>
            <a:endParaRPr lang="en-GB" sz="1600" b="0" spc="-25" dirty="0">
              <a:latin typeface="Courier New" panose="02070309020205020404" pitchFamily="49" charset="0"/>
              <a:cs typeface="Courier New" panose="02070309020205020404" pitchFamily="49" charset="0"/>
            </a:endParaRPr>
          </a:p>
          <a:p>
            <a:pPr marL="295910" marR="232410" indent="-244475">
              <a:lnSpc>
                <a:spcPts val="1800"/>
              </a:lnSpc>
            </a:pPr>
            <a:r>
              <a:rPr lang="en-GB" sz="1600" b="0" spc="-25" dirty="0">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a:t>
            </a:r>
            <a:r>
              <a:rPr lang="en-GB" sz="1600" b="0" spc="-10" dirty="0" err="1">
                <a:latin typeface="Courier New" panose="02070309020205020404" pitchFamily="49" charset="0"/>
                <a:cs typeface="Courier New" panose="02070309020205020404" pitchFamily="49" charset="0"/>
              </a:rPr>
              <a:t>em_post</a:t>
            </a:r>
            <a:r>
              <a:rPr sz="1600" b="0" spc="-10" dirty="0">
                <a:latin typeface="Courier New" panose="02070309020205020404" pitchFamily="49" charset="0"/>
                <a:cs typeface="Courier New" panose="02070309020205020404" pitchFamily="49" charset="0"/>
              </a:rPr>
              <a: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p:txBody>
      </p:sp>
      <p:sp>
        <p:nvSpPr>
          <p:cNvPr id="9" name="object 9"/>
          <p:cNvSpPr txBox="1"/>
          <p:nvPr/>
        </p:nvSpPr>
        <p:spPr>
          <a:xfrm>
            <a:off x="6172200" y="2750550"/>
            <a:ext cx="2609850" cy="977832"/>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8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initialization</a:t>
            </a:r>
            <a:r>
              <a:rPr lang="en-GB" sz="1600" b="0" dirty="0">
                <a:solidFill>
                  <a:srgbClr val="008F00"/>
                </a:solidFill>
                <a:latin typeface="Courier New" panose="02070309020205020404" pitchFamily="49" charset="0"/>
                <a:cs typeface="Courier New" panose="02070309020205020404" pitchFamily="49" charset="0"/>
              </a:rPr>
              <a:t>.</a:t>
            </a:r>
            <a:r>
              <a:rPr lang="en-SE" sz="1600" b="0" spc="-25" dirty="0">
                <a:solidFill>
                  <a:srgbClr val="008F00"/>
                </a:solidFill>
                <a:latin typeface="Courier New" panose="02070309020205020404" pitchFamily="49" charset="0"/>
                <a:cs typeface="Courier New" panose="02070309020205020404" pitchFamily="49" charset="0"/>
              </a:rPr>
              <a:t>*/</a:t>
            </a:r>
            <a:r>
              <a:rPr sz="1600" b="0" spc="-25" dirty="0">
                <a:solidFill>
                  <a:srgbClr val="008F00"/>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mutex</a:t>
            </a:r>
            <a:r>
              <a:rPr sz="1600" b="0" spc="-3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3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700"/>
              </a:lnSpc>
              <a:tabLst>
                <a:tab pos="783590" algn="l"/>
              </a:tabLst>
            </a:pPr>
            <a:r>
              <a:rPr sz="1600" b="0" spc="-25" dirty="0">
                <a:solidFill>
                  <a:srgbClr val="0433FF"/>
                </a:solidFill>
                <a:latin typeface="Courier New" panose="02070309020205020404" pitchFamily="49" charset="0"/>
                <a:cs typeface="Courier New" panose="02070309020205020404" pitchFamily="49" charset="0"/>
              </a:rPr>
              <a:t>wrt</a:t>
            </a:r>
            <a:r>
              <a:rPr sz="1600" b="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860"/>
              </a:lnSpc>
            </a:pPr>
            <a:r>
              <a:rPr sz="1600" b="0" dirty="0">
                <a:solidFill>
                  <a:srgbClr val="0433FF"/>
                </a:solidFill>
                <a:latin typeface="Courier New" panose="02070309020205020404" pitchFamily="49" charset="0"/>
                <a:cs typeface="Courier New" panose="02070309020205020404" pitchFamily="49" charset="0"/>
              </a:rPr>
              <a:t>readcount</a:t>
            </a:r>
            <a:r>
              <a:rPr sz="1600" b="0" spc="-5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5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0;</a:t>
            </a:r>
            <a:endParaRPr sz="1600" b="0" dirty="0">
              <a:latin typeface="Courier New" panose="02070309020205020404" pitchFamily="49" charset="0"/>
              <a:cs typeface="Courier New" panose="02070309020205020404" pitchFamily="49" charset="0"/>
            </a:endParaRPr>
          </a:p>
        </p:txBody>
      </p:sp>
      <p:sp>
        <p:nvSpPr>
          <p:cNvPr id="5" name="object 9">
            <a:extLst>
              <a:ext uri="{FF2B5EF4-FFF2-40B4-BE49-F238E27FC236}">
                <a16:creationId xmlns:a16="http://schemas.microsoft.com/office/drawing/2014/main" id="{F95D57D3-2428-1C2D-85AD-5A15DA919A91}"/>
              </a:ext>
            </a:extLst>
          </p:cNvPr>
          <p:cNvSpPr txBox="1"/>
          <p:nvPr/>
        </p:nvSpPr>
        <p:spPr>
          <a:xfrm>
            <a:off x="6172200" y="4114800"/>
            <a:ext cx="2609850" cy="1878719"/>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lang="en-GB" sz="1600" b="0" spc="-25" dirty="0">
                <a:solidFill>
                  <a:schemeClr val="accent2"/>
                </a:solidFill>
                <a:latin typeface="Courier New" panose="02070309020205020404" pitchFamily="49" charset="0"/>
                <a:cs typeface="Courier New" panose="02070309020205020404" pitchFamily="49" charset="0"/>
              </a:rPr>
              <a:t>/* writer */ </a:t>
            </a:r>
            <a:r>
              <a:rPr lang="en-GB" sz="1600" b="0" spc="-25" dirty="0" err="1">
                <a:latin typeface="Courier New" panose="02070309020205020404" pitchFamily="49" charset="0"/>
                <a:cs typeface="Courier New" panose="02070309020205020404" pitchFamily="49" charset="0"/>
              </a:rPr>
              <a:t>sem_wait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a:latin typeface="Courier New" panose="02070309020205020404" pitchFamily="49" charset="0"/>
                <a:cs typeface="Courier New" panose="02070309020205020404" pitchFamily="49" charset="0"/>
              </a:rPr>
              <a:t>… critical section to write data …</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err="1">
                <a:latin typeface="Courier New" panose="02070309020205020404" pitchFamily="49" charset="0"/>
                <a:cs typeface="Courier New" panose="02070309020205020404" pitchFamily="49" charset="0"/>
              </a:rPr>
              <a:t>sem_post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endParaRPr lang="en-GB" sz="1600" b="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4E901B1D-920A-EC99-8F8E-2982C2A673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28</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8574032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054B0-602D-2BD9-E5F2-2D4517FE43B9}"/>
              </a:ext>
            </a:extLst>
          </p:cNvPr>
          <p:cNvSpPr>
            <a:spLocks noGrp="1"/>
          </p:cNvSpPr>
          <p:nvPr>
            <p:ph type="title"/>
          </p:nvPr>
        </p:nvSpPr>
        <p:spPr/>
        <p:txBody>
          <a:bodyPr/>
          <a:lstStyle/>
          <a:p>
            <a:r>
              <a:rPr lang="en-US" altLang="zh-CN" dirty="0"/>
              <a:t>Producer/Consumer</a:t>
            </a:r>
            <a:r>
              <a:rPr lang="zh-CN" altLang="en-US" dirty="0"/>
              <a:t> </a:t>
            </a:r>
            <a:r>
              <a:rPr lang="en-US" altLang="zh-CN" dirty="0"/>
              <a:t>Problem</a:t>
            </a:r>
            <a:endParaRPr lang="en-US" dirty="0"/>
          </a:p>
        </p:txBody>
      </p:sp>
      <p:sp>
        <p:nvSpPr>
          <p:cNvPr id="3" name="内容占位符 2">
            <a:extLst>
              <a:ext uri="{FF2B5EF4-FFF2-40B4-BE49-F238E27FC236}">
                <a16:creationId xmlns:a16="http://schemas.microsoft.com/office/drawing/2014/main" id="{49BEF1AA-2BE9-5AE8-E47C-E73743B93579}"/>
              </a:ext>
            </a:extLst>
          </p:cNvPr>
          <p:cNvSpPr>
            <a:spLocks noGrp="1"/>
          </p:cNvSpPr>
          <p:nvPr>
            <p:ph idx="1"/>
          </p:nvPr>
        </p:nvSpPr>
        <p:spPr>
          <a:xfrm>
            <a:off x="419449" y="1073427"/>
            <a:ext cx="11336392" cy="5627702"/>
          </a:xfrm>
        </p:spPr>
        <p:txBody>
          <a:bodyPr/>
          <a:lstStyle/>
          <a:p>
            <a:r>
              <a:rPr lang="en-US" altLang="zh-CN" dirty="0"/>
              <a:t>A</a:t>
            </a:r>
            <a:r>
              <a:rPr lang="zh-CN" altLang="en-US" dirty="0"/>
              <a:t> </a:t>
            </a:r>
            <a:r>
              <a:rPr lang="en-US" altLang="zh-CN" dirty="0"/>
              <a:t>classical</a:t>
            </a:r>
            <a:r>
              <a:rPr lang="zh-CN" altLang="en-US" dirty="0"/>
              <a:t> </a:t>
            </a:r>
            <a:r>
              <a:rPr lang="en-US" altLang="zh-CN" dirty="0"/>
              <a:t>synchronization</a:t>
            </a:r>
            <a:r>
              <a:rPr lang="zh-CN" altLang="en-US" dirty="0"/>
              <a:t> </a:t>
            </a:r>
            <a:r>
              <a:rPr lang="en-US" altLang="zh-CN" dirty="0"/>
              <a:t>problem,</a:t>
            </a:r>
            <a:r>
              <a:rPr lang="zh-CN" altLang="en-US" dirty="0"/>
              <a:t> </a:t>
            </a:r>
            <a:r>
              <a:rPr lang="en-US" altLang="zh-CN" dirty="0"/>
              <a:t>also</a:t>
            </a:r>
            <a:r>
              <a:rPr lang="zh-CN" altLang="en-US" dirty="0"/>
              <a:t> </a:t>
            </a:r>
            <a:r>
              <a:rPr lang="en-US" altLang="zh-CN" dirty="0"/>
              <a:t>called</a:t>
            </a:r>
            <a:r>
              <a:rPr lang="zh-CN" altLang="en-US" dirty="0"/>
              <a:t> </a:t>
            </a:r>
            <a:r>
              <a:rPr lang="en-US" altLang="zh-CN" dirty="0"/>
              <a:t>the</a:t>
            </a:r>
            <a:r>
              <a:rPr lang="zh-CN" altLang="en-US" dirty="0"/>
              <a:t> </a:t>
            </a:r>
            <a:r>
              <a:rPr lang="en-US" altLang="zh-CN" b="1" dirty="0">
                <a:solidFill>
                  <a:srgbClr val="0070C0"/>
                </a:solidFill>
              </a:rPr>
              <a:t>bounded-buffer</a:t>
            </a:r>
            <a:r>
              <a:rPr lang="zh-CN" altLang="en-US" b="1" dirty="0">
                <a:solidFill>
                  <a:srgbClr val="0070C0"/>
                </a:solidFill>
              </a:rPr>
              <a:t> </a:t>
            </a:r>
            <a:r>
              <a:rPr lang="en-US" altLang="zh-CN" b="1" dirty="0">
                <a:solidFill>
                  <a:srgbClr val="0070C0"/>
                </a:solidFill>
              </a:rPr>
              <a:t>problem</a:t>
            </a:r>
          </a:p>
          <a:p>
            <a:r>
              <a:rPr lang="en-US" altLang="zh-CN" dirty="0"/>
              <a:t>A</a:t>
            </a:r>
            <a:r>
              <a:rPr lang="zh-CN" altLang="en-US" dirty="0"/>
              <a:t> </a:t>
            </a:r>
            <a:r>
              <a:rPr lang="en-US" altLang="zh-CN" dirty="0"/>
              <a:t>buffer</a:t>
            </a:r>
            <a:r>
              <a:rPr lang="zh-CN" altLang="en-US" dirty="0"/>
              <a:t> </a:t>
            </a:r>
            <a:r>
              <a:rPr lang="en-US" altLang="zh-CN" dirty="0"/>
              <a:t>has</a:t>
            </a:r>
            <a:r>
              <a:rPr lang="zh-CN" altLang="en-US" dirty="0"/>
              <a:t> </a:t>
            </a:r>
            <a:r>
              <a:rPr lang="en-US" altLang="zh-CN" dirty="0"/>
              <a:t>a</a:t>
            </a:r>
            <a:r>
              <a:rPr lang="zh-CN" altLang="en-US" dirty="0"/>
              <a:t> </a:t>
            </a:r>
            <a:r>
              <a:rPr lang="en-US" altLang="zh-CN" b="1" dirty="0">
                <a:solidFill>
                  <a:srgbClr val="0070C0"/>
                </a:solidFill>
              </a:rPr>
              <a:t>bounded</a:t>
            </a:r>
            <a:r>
              <a:rPr lang="zh-CN" altLang="en-US" b="1" dirty="0">
                <a:solidFill>
                  <a:srgbClr val="0070C0"/>
                </a:solidFill>
              </a:rPr>
              <a:t> </a:t>
            </a:r>
            <a:r>
              <a:rPr lang="en-US" altLang="zh-CN" b="1" dirty="0">
                <a:solidFill>
                  <a:srgbClr val="0070C0"/>
                </a:solidFill>
              </a:rPr>
              <a:t>size</a:t>
            </a:r>
            <a:endParaRPr lang="en-US" b="1" dirty="0">
              <a:solidFill>
                <a:srgbClr val="0070C0"/>
              </a:solidFill>
            </a:endParaRPr>
          </a:p>
          <a:p>
            <a:r>
              <a:rPr lang="en-US" altLang="zh-CN" dirty="0"/>
              <a:t>Examples</a:t>
            </a:r>
            <a:r>
              <a:rPr lang="zh-CN" altLang="en-US" dirty="0"/>
              <a:t> </a:t>
            </a:r>
            <a:r>
              <a:rPr lang="en-US" altLang="zh-CN" dirty="0"/>
              <a:t>of</a:t>
            </a:r>
            <a:r>
              <a:rPr lang="zh-CN" altLang="en-US" dirty="0"/>
              <a:t> </a:t>
            </a:r>
            <a:r>
              <a:rPr lang="en-US" altLang="zh-CN" dirty="0"/>
              <a:t>Producer/Consumer</a:t>
            </a:r>
            <a:r>
              <a:rPr lang="zh-CN" altLang="en-US" dirty="0"/>
              <a:t> </a:t>
            </a:r>
            <a:r>
              <a:rPr lang="en-US" altLang="zh-CN" dirty="0"/>
              <a:t>Problems:</a:t>
            </a:r>
          </a:p>
          <a:p>
            <a:pPr lvl="1"/>
            <a:r>
              <a:rPr lang="en-US" altLang="zh-CN" b="1" dirty="0">
                <a:solidFill>
                  <a:srgbClr val="0070C0"/>
                </a:solidFill>
              </a:rPr>
              <a:t>Web</a:t>
            </a:r>
            <a:r>
              <a:rPr lang="zh-CN" altLang="en-US" b="1" dirty="0">
                <a:solidFill>
                  <a:srgbClr val="0070C0"/>
                </a:solidFill>
              </a:rPr>
              <a:t> </a:t>
            </a:r>
            <a:r>
              <a:rPr lang="en-US" altLang="zh-CN" b="1" dirty="0">
                <a:solidFill>
                  <a:srgbClr val="0070C0"/>
                </a:solidFill>
              </a:rPr>
              <a:t>servers:</a:t>
            </a:r>
          </a:p>
          <a:p>
            <a:pPr lvl="2"/>
            <a:r>
              <a:rPr lang="en-US" altLang="zh-CN" dirty="0"/>
              <a:t>Producer</a:t>
            </a:r>
            <a:r>
              <a:rPr lang="zh-CN" altLang="en-US" dirty="0"/>
              <a:t> </a:t>
            </a:r>
            <a:r>
              <a:rPr lang="en-US" altLang="zh-CN" dirty="0"/>
              <a:t>puts</a:t>
            </a:r>
            <a:r>
              <a:rPr lang="zh-CN" altLang="en-US" dirty="0"/>
              <a:t> </a:t>
            </a:r>
            <a:r>
              <a:rPr lang="en-US" altLang="zh-CN" dirty="0"/>
              <a:t>requests</a:t>
            </a:r>
            <a:r>
              <a:rPr lang="zh-CN" altLang="en-US" dirty="0"/>
              <a:t> </a:t>
            </a:r>
            <a:r>
              <a:rPr lang="en-US" altLang="zh-CN" dirty="0"/>
              <a:t>in</a:t>
            </a:r>
            <a:r>
              <a:rPr lang="zh-CN" altLang="en-US" dirty="0"/>
              <a:t> </a:t>
            </a:r>
            <a:r>
              <a:rPr lang="en-US" altLang="zh-CN" dirty="0"/>
              <a:t>a</a:t>
            </a:r>
            <a:r>
              <a:rPr lang="zh-CN" altLang="en-US" dirty="0"/>
              <a:t> </a:t>
            </a:r>
            <a:r>
              <a:rPr lang="en-US" altLang="zh-CN" dirty="0"/>
              <a:t>queue</a:t>
            </a:r>
          </a:p>
          <a:p>
            <a:pPr lvl="2"/>
            <a:r>
              <a:rPr lang="en-US" altLang="zh-CN" dirty="0"/>
              <a:t>Consumers</a:t>
            </a:r>
            <a:r>
              <a:rPr lang="zh-CN" altLang="en-US" dirty="0"/>
              <a:t> </a:t>
            </a:r>
            <a:r>
              <a:rPr lang="en-US" altLang="zh-CN" dirty="0"/>
              <a:t>picks</a:t>
            </a:r>
            <a:r>
              <a:rPr lang="zh-CN" altLang="en-US" dirty="0"/>
              <a:t> </a:t>
            </a:r>
            <a:r>
              <a:rPr lang="en-US" altLang="zh-CN" dirty="0"/>
              <a:t>requests</a:t>
            </a:r>
            <a:r>
              <a:rPr lang="zh-CN" altLang="en-US" dirty="0"/>
              <a:t> </a:t>
            </a:r>
            <a:r>
              <a:rPr lang="en-US" altLang="zh-CN" dirty="0"/>
              <a:t>from</a:t>
            </a:r>
            <a:r>
              <a:rPr lang="zh-CN" altLang="en-US" dirty="0"/>
              <a:t> </a:t>
            </a:r>
            <a:r>
              <a:rPr lang="en-US" altLang="zh-CN" dirty="0"/>
              <a:t>the</a:t>
            </a:r>
            <a:r>
              <a:rPr lang="zh-CN" altLang="en-US" dirty="0"/>
              <a:t> </a:t>
            </a:r>
            <a:r>
              <a:rPr lang="en-US" altLang="zh-CN" dirty="0"/>
              <a:t>queue</a:t>
            </a:r>
            <a:r>
              <a:rPr lang="zh-CN" altLang="en-US" dirty="0"/>
              <a:t> </a:t>
            </a:r>
            <a:r>
              <a:rPr lang="en-US" altLang="zh-CN" dirty="0"/>
              <a:t>to</a:t>
            </a:r>
            <a:r>
              <a:rPr lang="zh-CN" altLang="en-US" dirty="0"/>
              <a:t> </a:t>
            </a:r>
            <a:r>
              <a:rPr lang="en-US" altLang="zh-CN" dirty="0"/>
              <a:t>process</a:t>
            </a:r>
          </a:p>
          <a:p>
            <a:pPr lvl="1"/>
            <a:r>
              <a:rPr lang="en-US" altLang="zh-CN" b="1" dirty="0">
                <a:solidFill>
                  <a:srgbClr val="0070C0"/>
                </a:solidFill>
              </a:rPr>
              <a:t>Linux</a:t>
            </a:r>
            <a:r>
              <a:rPr lang="zh-CN" altLang="en-US" b="1" dirty="0">
                <a:solidFill>
                  <a:srgbClr val="0070C0"/>
                </a:solidFill>
              </a:rPr>
              <a:t> </a:t>
            </a:r>
            <a:r>
              <a:rPr lang="en-US" altLang="zh-CN" b="1" dirty="0">
                <a:solidFill>
                  <a:srgbClr val="0070C0"/>
                </a:solidFill>
              </a:rPr>
              <a:t>Pipes</a:t>
            </a:r>
          </a:p>
          <a:p>
            <a:pPr lvl="1"/>
            <a:r>
              <a:rPr lang="en-GB" b="1" dirty="0">
                <a:solidFill>
                  <a:srgbClr val="0070C0"/>
                </a:solidFill>
              </a:rPr>
              <a:t>Coke vending machine</a:t>
            </a:r>
            <a:endParaRPr lang="en-GB" dirty="0"/>
          </a:p>
          <a:p>
            <a:pPr lvl="2"/>
            <a:r>
              <a:rPr lang="en-GB" dirty="0"/>
              <a:t>Producer can put limited number of cokes in machine</a:t>
            </a:r>
          </a:p>
          <a:p>
            <a:pPr lvl="2"/>
            <a:r>
              <a:rPr lang="en-GB" dirty="0"/>
              <a:t>Consumer can’t take cokes out if machine is empty</a:t>
            </a:r>
          </a:p>
          <a:p>
            <a:r>
              <a:rPr lang="en-GB" dirty="0"/>
              <a:t>Different from Readers/Writers problem</a:t>
            </a:r>
          </a:p>
          <a:p>
            <a:pPr lvl="1"/>
            <a:r>
              <a:rPr lang="en-GB" dirty="0"/>
              <a:t>There is a queue of items</a:t>
            </a:r>
          </a:p>
          <a:p>
            <a:pPr lvl="1"/>
            <a:r>
              <a:rPr lang="en-GB" dirty="0"/>
              <a:t>Consumer performs destructive  read: reading an item removes it from the queue</a:t>
            </a:r>
          </a:p>
          <a:p>
            <a:pPr lvl="1"/>
            <a:endParaRPr lang="en-US" b="1" dirty="0">
              <a:solidFill>
                <a:srgbClr val="0070C0"/>
              </a:solidFill>
            </a:endParaRPr>
          </a:p>
        </p:txBody>
      </p:sp>
      <p:pic>
        <p:nvPicPr>
          <p:cNvPr id="1030" name="Picture 6" descr="web server Icon - Free PNG &amp; SVG 2346885 - Noun Project">
            <a:extLst>
              <a:ext uri="{FF2B5EF4-FFF2-40B4-BE49-F238E27FC236}">
                <a16:creationId xmlns:a16="http://schemas.microsoft.com/office/drawing/2014/main" id="{7188777A-6A1F-8CDE-7649-C5D44E41567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64129" y="1488007"/>
            <a:ext cx="812656" cy="8126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lient - Free people icons">
            <a:extLst>
              <a:ext uri="{FF2B5EF4-FFF2-40B4-BE49-F238E27FC236}">
                <a16:creationId xmlns:a16="http://schemas.microsoft.com/office/drawing/2014/main" id="{212120CA-E6BF-648C-2F6D-6A40915BE77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6647"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lient - Free people icons">
            <a:extLst>
              <a:ext uri="{FF2B5EF4-FFF2-40B4-BE49-F238E27FC236}">
                <a16:creationId xmlns:a16="http://schemas.microsoft.com/office/drawing/2014/main" id="{7AB0FBBF-D384-E3A6-406E-01B7F40ACD7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64129"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lient - Free people icons">
            <a:extLst>
              <a:ext uri="{FF2B5EF4-FFF2-40B4-BE49-F238E27FC236}">
                <a16:creationId xmlns:a16="http://schemas.microsoft.com/office/drawing/2014/main" id="{76B465E2-9983-2967-9AE7-C640C9174B5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073002" y="2676073"/>
            <a:ext cx="696138" cy="69613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线箭头连接符 8">
            <a:extLst>
              <a:ext uri="{FF2B5EF4-FFF2-40B4-BE49-F238E27FC236}">
                <a16:creationId xmlns:a16="http://schemas.microsoft.com/office/drawing/2014/main" id="{DD45C1A4-5697-8B90-A03A-B4EE1FF7B1EB}"/>
              </a:ext>
            </a:extLst>
          </p:cNvPr>
          <p:cNvCxnSpPr>
            <a:stCxn id="1032" idx="0"/>
          </p:cNvCxnSpPr>
          <p:nvPr/>
        </p:nvCxnSpPr>
        <p:spPr>
          <a:xfrm flipV="1">
            <a:off x="8524717" y="2192294"/>
            <a:ext cx="348069" cy="4553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线箭头连接符 9">
            <a:extLst>
              <a:ext uri="{FF2B5EF4-FFF2-40B4-BE49-F238E27FC236}">
                <a16:creationId xmlns:a16="http://schemas.microsoft.com/office/drawing/2014/main" id="{5824D4B6-E7F4-FDFD-D445-72B062064826}"/>
              </a:ext>
            </a:extLst>
          </p:cNvPr>
          <p:cNvCxnSpPr>
            <a:cxnSpLocks/>
            <a:stCxn id="6" idx="0"/>
          </p:cNvCxnSpPr>
          <p:nvPr/>
        </p:nvCxnSpPr>
        <p:spPr>
          <a:xfrm flipH="1" flipV="1">
            <a:off x="9359554" y="2275592"/>
            <a:ext cx="52644" cy="372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线箭头连接符 11">
            <a:extLst>
              <a:ext uri="{FF2B5EF4-FFF2-40B4-BE49-F238E27FC236}">
                <a16:creationId xmlns:a16="http://schemas.microsoft.com/office/drawing/2014/main" id="{A49242BB-26EE-B171-3232-B25DF27C0264}"/>
              </a:ext>
            </a:extLst>
          </p:cNvPr>
          <p:cNvCxnSpPr>
            <a:cxnSpLocks/>
            <a:stCxn id="7" idx="0"/>
          </p:cNvCxnSpPr>
          <p:nvPr/>
        </p:nvCxnSpPr>
        <p:spPr>
          <a:xfrm flipH="1" flipV="1">
            <a:off x="9951611" y="2244905"/>
            <a:ext cx="469460" cy="4311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 name="Group 4">
            <a:extLst>
              <a:ext uri="{FF2B5EF4-FFF2-40B4-BE49-F238E27FC236}">
                <a16:creationId xmlns:a16="http://schemas.microsoft.com/office/drawing/2014/main" id="{63165047-574D-2ACE-18B5-24B77FA74726}"/>
              </a:ext>
            </a:extLst>
          </p:cNvPr>
          <p:cNvGrpSpPr/>
          <p:nvPr/>
        </p:nvGrpSpPr>
        <p:grpSpPr>
          <a:xfrm>
            <a:off x="7779321" y="3657600"/>
            <a:ext cx="3713693" cy="1316210"/>
            <a:chOff x="4908550" y="4273325"/>
            <a:chExt cx="5216493" cy="1848833"/>
          </a:xfrm>
        </p:grpSpPr>
        <p:pic>
          <p:nvPicPr>
            <p:cNvPr id="14" name="图片 13">
              <a:extLst>
                <a:ext uri="{FF2B5EF4-FFF2-40B4-BE49-F238E27FC236}">
                  <a16:creationId xmlns:a16="http://schemas.microsoft.com/office/drawing/2014/main" id="{4090FCF7-E5C8-E13C-FB47-08F98791CF2B}"/>
                </a:ext>
              </a:extLst>
            </p:cNvPr>
            <p:cNvPicPr>
              <a:picLocks noChangeAspect="1"/>
            </p:cNvPicPr>
            <p:nvPr/>
          </p:nvPicPr>
          <p:blipFill>
            <a:blip r:embed="rId4"/>
            <a:stretch>
              <a:fillRect/>
            </a:stretch>
          </p:blipFill>
          <p:spPr>
            <a:xfrm>
              <a:off x="4908550" y="4273325"/>
              <a:ext cx="5118100" cy="558800"/>
            </a:xfrm>
            <a:prstGeom prst="rect">
              <a:avLst/>
            </a:prstGeom>
          </p:spPr>
        </p:pic>
        <p:sp>
          <p:nvSpPr>
            <p:cNvPr id="15" name="文本框 14">
              <a:extLst>
                <a:ext uri="{FF2B5EF4-FFF2-40B4-BE49-F238E27FC236}">
                  <a16:creationId xmlns:a16="http://schemas.microsoft.com/office/drawing/2014/main" id="{9603C10E-2FC2-22F5-7616-B3256EA37782}"/>
                </a:ext>
              </a:extLst>
            </p:cNvPr>
            <p:cNvSpPr txBox="1"/>
            <p:nvPr/>
          </p:nvSpPr>
          <p:spPr>
            <a:xfrm>
              <a:off x="5343627" y="5601718"/>
              <a:ext cx="1627299" cy="515973"/>
            </a:xfrm>
            <a:prstGeom prst="rect">
              <a:avLst/>
            </a:prstGeom>
            <a:noFill/>
          </p:spPr>
          <p:txBody>
            <a:bodyPr wrap="none" rtlCol="0">
              <a:spAutoFit/>
            </a:bodyPr>
            <a:lstStyle/>
            <a:p>
              <a:r>
                <a:rPr lang="en-US" altLang="zh-CN" dirty="0">
                  <a:solidFill>
                    <a:srgbClr val="0070C0"/>
                  </a:solidFill>
                </a:rPr>
                <a:t>producer</a:t>
              </a:r>
              <a:endParaRPr lang="en-US" sz="1200" b="1" dirty="0">
                <a:solidFill>
                  <a:srgbClr val="0070C0"/>
                </a:solidFill>
              </a:endParaRPr>
            </a:p>
          </p:txBody>
        </p:sp>
        <p:sp>
          <p:nvSpPr>
            <p:cNvPr id="16" name="文本框 15">
              <a:extLst>
                <a:ext uri="{FF2B5EF4-FFF2-40B4-BE49-F238E27FC236}">
                  <a16:creationId xmlns:a16="http://schemas.microsoft.com/office/drawing/2014/main" id="{0E31DF8B-5D4C-7F4C-D07D-A4AD225E8830}"/>
                </a:ext>
              </a:extLst>
            </p:cNvPr>
            <p:cNvSpPr txBox="1"/>
            <p:nvPr/>
          </p:nvSpPr>
          <p:spPr>
            <a:xfrm>
              <a:off x="8437796" y="5606185"/>
              <a:ext cx="1687247" cy="515973"/>
            </a:xfrm>
            <a:prstGeom prst="rect">
              <a:avLst/>
            </a:prstGeom>
            <a:noFill/>
          </p:spPr>
          <p:txBody>
            <a:bodyPr wrap="none" rtlCol="0">
              <a:spAutoFit/>
            </a:bodyPr>
            <a:lstStyle/>
            <a:p>
              <a:r>
                <a:rPr lang="en-US" altLang="zh-CN" dirty="0">
                  <a:solidFill>
                    <a:srgbClr val="0070C0"/>
                  </a:solidFill>
                </a:rPr>
                <a:t>consumer</a:t>
              </a:r>
              <a:endParaRPr lang="en-US" sz="1200" b="1" dirty="0">
                <a:solidFill>
                  <a:srgbClr val="0070C0"/>
                </a:solidFill>
              </a:endParaRPr>
            </a:p>
          </p:txBody>
        </p:sp>
        <p:sp>
          <p:nvSpPr>
            <p:cNvPr id="17" name="右箭头 16">
              <a:extLst>
                <a:ext uri="{FF2B5EF4-FFF2-40B4-BE49-F238E27FC236}">
                  <a16:creationId xmlns:a16="http://schemas.microsoft.com/office/drawing/2014/main" id="{A4DC6A25-9C08-57D7-B364-85B222F8BB26}"/>
                </a:ext>
              </a:extLst>
            </p:cNvPr>
            <p:cNvSpPr/>
            <p:nvPr/>
          </p:nvSpPr>
          <p:spPr>
            <a:xfrm rot="16200000">
              <a:off x="5781571" y="5100516"/>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sp>
          <p:nvSpPr>
            <p:cNvPr id="18" name="右箭头 17">
              <a:extLst>
                <a:ext uri="{FF2B5EF4-FFF2-40B4-BE49-F238E27FC236}">
                  <a16:creationId xmlns:a16="http://schemas.microsoft.com/office/drawing/2014/main" id="{07E3EF5B-B5E0-D112-94F1-4CB65C227B54}"/>
                </a:ext>
              </a:extLst>
            </p:cNvPr>
            <p:cNvSpPr/>
            <p:nvPr/>
          </p:nvSpPr>
          <p:spPr>
            <a:xfrm rot="16200000">
              <a:off x="8936118" y="5113939"/>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grpSp>
      <p:pic>
        <p:nvPicPr>
          <p:cNvPr id="8" name="Picture 11">
            <a:extLst>
              <a:ext uri="{FF2B5EF4-FFF2-40B4-BE49-F238E27FC236}">
                <a16:creationId xmlns:a16="http://schemas.microsoft.com/office/drawing/2014/main" id="{8C9CEE40-74FC-7DFB-9C94-802294D923DE}"/>
              </a:ext>
            </a:extLst>
          </p:cNvPr>
          <p:cNvPicPr>
            <a:picLocks noChangeAspect="1" noChangeArrowheads="1"/>
          </p:cNvPicPr>
          <p:nvPr/>
        </p:nvPicPr>
        <p:blipFill>
          <a:blip r:embed="rId5" cstate="print"/>
          <a:srcRect/>
          <a:stretch>
            <a:fillRect/>
          </a:stretch>
        </p:blipFill>
        <p:spPr bwMode="auto">
          <a:xfrm>
            <a:off x="10515600" y="5077534"/>
            <a:ext cx="1550271" cy="1623595"/>
          </a:xfrm>
          <a:prstGeom prst="rect">
            <a:avLst/>
          </a:prstGeom>
          <a:noFill/>
          <a:ln w="38100" algn="ctr">
            <a:noFill/>
            <a:miter lim="800000"/>
            <a:headEnd/>
            <a:tailEnd/>
          </a:ln>
          <a:effectLst/>
        </p:spPr>
      </p:pic>
    </p:spTree>
    <p:extLst>
      <p:ext uri="{BB962C8B-B14F-4D97-AF65-F5344CB8AC3E}">
        <p14:creationId xmlns:p14="http://schemas.microsoft.com/office/powerpoint/2010/main" val="233605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25E7-2442-4502-FC04-E1A36125D5DE}"/>
              </a:ext>
            </a:extLst>
          </p:cNvPr>
          <p:cNvSpPr>
            <a:spLocks noGrp="1"/>
          </p:cNvSpPr>
          <p:nvPr>
            <p:ph type="title"/>
          </p:nvPr>
        </p:nvSpPr>
        <p:spPr/>
        <p:txBody>
          <a:bodyPr/>
          <a:lstStyle/>
          <a:p>
            <a:r>
              <a:rPr lang="en-GB" dirty="0"/>
              <a:t>Different </a:t>
            </a:r>
            <a:r>
              <a:rPr lang="en-GB"/>
              <a:t>Types of Concurrencies</a:t>
            </a:r>
            <a:endParaRPr lang="en-SE" dirty="0"/>
          </a:p>
        </p:txBody>
      </p:sp>
      <p:sp>
        <p:nvSpPr>
          <p:cNvPr id="3" name="Content Placeholder 2">
            <a:extLst>
              <a:ext uri="{FF2B5EF4-FFF2-40B4-BE49-F238E27FC236}">
                <a16:creationId xmlns:a16="http://schemas.microsoft.com/office/drawing/2014/main" id="{5363DD48-FF05-C9C6-F10C-A73A2ACE0239}"/>
              </a:ext>
            </a:extLst>
          </p:cNvPr>
          <p:cNvSpPr>
            <a:spLocks noGrp="1"/>
          </p:cNvSpPr>
          <p:nvPr>
            <p:ph idx="1"/>
          </p:nvPr>
        </p:nvSpPr>
        <p:spPr/>
        <p:txBody>
          <a:bodyPr/>
          <a:lstStyle/>
          <a:p>
            <a:r>
              <a:rPr lang="en-GB" dirty="0"/>
              <a:t>Multiprocessing </a:t>
            </a:r>
            <a:r>
              <a:rPr lang="en-GB" dirty="0">
                <a:sym typeface="Wingdings" panose="05000000000000000000" pitchFamily="2" charset="2"/>
              </a:rPr>
              <a:t> </a:t>
            </a:r>
            <a:r>
              <a:rPr lang="en-GB" dirty="0"/>
              <a:t>multiple CPUs running in parallel</a:t>
            </a:r>
          </a:p>
          <a:p>
            <a:r>
              <a:rPr lang="en-GB" dirty="0"/>
              <a:t>Multiprogramming </a:t>
            </a:r>
            <a:r>
              <a:rPr lang="en-GB" dirty="0">
                <a:sym typeface="Wingdings" panose="05000000000000000000" pitchFamily="2" charset="2"/>
              </a:rPr>
              <a:t> </a:t>
            </a:r>
            <a:r>
              <a:rPr lang="en-GB" dirty="0"/>
              <a:t>multiple processes</a:t>
            </a:r>
          </a:p>
          <a:p>
            <a:r>
              <a:rPr lang="en-GB" dirty="0"/>
              <a:t>Multithreading</a:t>
            </a:r>
            <a:r>
              <a:rPr lang="en-GB" dirty="0">
                <a:sym typeface="Wingdings" panose="05000000000000000000" pitchFamily="2" charset="2"/>
              </a:rPr>
              <a:t>  </a:t>
            </a:r>
            <a:r>
              <a:rPr lang="en-GB" dirty="0"/>
              <a:t>multiple threads per process</a:t>
            </a:r>
          </a:p>
          <a:p>
            <a:endParaRPr lang="en-SE" dirty="0"/>
          </a:p>
        </p:txBody>
      </p:sp>
      <p:grpSp>
        <p:nvGrpSpPr>
          <p:cNvPr id="4" name="Group 70">
            <a:extLst>
              <a:ext uri="{FF2B5EF4-FFF2-40B4-BE49-F238E27FC236}">
                <a16:creationId xmlns:a16="http://schemas.microsoft.com/office/drawing/2014/main" id="{8488CC10-FE56-54FD-ADC8-40C813D553AC}"/>
              </a:ext>
            </a:extLst>
          </p:cNvPr>
          <p:cNvGrpSpPr>
            <a:grpSpLocks/>
          </p:cNvGrpSpPr>
          <p:nvPr/>
        </p:nvGrpSpPr>
        <p:grpSpPr bwMode="auto">
          <a:xfrm>
            <a:off x="1787525" y="4343400"/>
            <a:ext cx="8042275" cy="1295400"/>
            <a:chOff x="310" y="3264"/>
            <a:chExt cx="5066" cy="816"/>
          </a:xfrm>
        </p:grpSpPr>
        <p:grpSp>
          <p:nvGrpSpPr>
            <p:cNvPr id="5" name="Group 62">
              <a:extLst>
                <a:ext uri="{FF2B5EF4-FFF2-40B4-BE49-F238E27FC236}">
                  <a16:creationId xmlns:a16="http://schemas.microsoft.com/office/drawing/2014/main" id="{728F907F-C6BE-32B1-424D-F2F995BF37D2}"/>
                </a:ext>
              </a:extLst>
            </p:cNvPr>
            <p:cNvGrpSpPr>
              <a:grpSpLocks/>
            </p:cNvGrpSpPr>
            <p:nvPr/>
          </p:nvGrpSpPr>
          <p:grpSpPr bwMode="auto">
            <a:xfrm>
              <a:off x="2160" y="3264"/>
              <a:ext cx="2640" cy="240"/>
              <a:chOff x="2208" y="3105"/>
              <a:chExt cx="2640" cy="240"/>
            </a:xfrm>
          </p:grpSpPr>
          <p:sp>
            <p:nvSpPr>
              <p:cNvPr id="31" name="Line 10">
                <a:extLst>
                  <a:ext uri="{FF2B5EF4-FFF2-40B4-BE49-F238E27FC236}">
                    <a16:creationId xmlns:a16="http://schemas.microsoft.com/office/drawing/2014/main" id="{3085F604-F620-DDB9-B5D8-44063A85500B}"/>
                  </a:ext>
                </a:extLst>
              </p:cNvPr>
              <p:cNvSpPr>
                <a:spLocks noChangeShapeType="1"/>
              </p:cNvSpPr>
              <p:nvPr/>
            </p:nvSpPr>
            <p:spPr bwMode="auto">
              <a:xfrm>
                <a:off x="2208" y="3345"/>
                <a:ext cx="67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2" name="Line 11">
                <a:extLst>
                  <a:ext uri="{FF2B5EF4-FFF2-40B4-BE49-F238E27FC236}">
                    <a16:creationId xmlns:a16="http://schemas.microsoft.com/office/drawing/2014/main" id="{F2064C8F-21F2-BBD7-1E06-EA993C69EDA7}"/>
                  </a:ext>
                </a:extLst>
              </p:cNvPr>
              <p:cNvSpPr>
                <a:spLocks noChangeShapeType="1"/>
              </p:cNvSpPr>
              <p:nvPr/>
            </p:nvSpPr>
            <p:spPr bwMode="auto">
              <a:xfrm>
                <a:off x="2880" y="3345"/>
                <a:ext cx="1488" cy="0"/>
              </a:xfrm>
              <a:prstGeom prst="line">
                <a:avLst/>
              </a:prstGeom>
              <a:noFill/>
              <a:ln w="76200">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3" name="Line 14">
                <a:extLst>
                  <a:ext uri="{FF2B5EF4-FFF2-40B4-BE49-F238E27FC236}">
                    <a16:creationId xmlns:a16="http://schemas.microsoft.com/office/drawing/2014/main" id="{2A686A55-1949-7653-41EB-E70B40CC70B9}"/>
                  </a:ext>
                </a:extLst>
              </p:cNvPr>
              <p:cNvSpPr>
                <a:spLocks noChangeShapeType="1"/>
              </p:cNvSpPr>
              <p:nvPr/>
            </p:nvSpPr>
            <p:spPr bwMode="auto">
              <a:xfrm>
                <a:off x="4368" y="3345"/>
                <a:ext cx="480" cy="0"/>
              </a:xfrm>
              <a:prstGeom prst="line">
                <a:avLst/>
              </a:prstGeom>
              <a:noFill/>
              <a:ln w="76200">
                <a:solidFill>
                  <a:srgbClr val="2A40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4" name="Text Box 20">
                <a:extLst>
                  <a:ext uri="{FF2B5EF4-FFF2-40B4-BE49-F238E27FC236}">
                    <a16:creationId xmlns:a16="http://schemas.microsoft.com/office/drawing/2014/main" id="{F3395C5C-90DB-2869-A0F9-A0D705857619}"/>
                  </a:ext>
                </a:extLst>
              </p:cNvPr>
              <p:cNvSpPr txBox="1">
                <a:spLocks noChangeArrowheads="1"/>
              </p:cNvSpPr>
              <p:nvPr/>
            </p:nvSpPr>
            <p:spPr bwMode="auto">
              <a:xfrm>
                <a:off x="2386" y="3105"/>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35" name="Text Box 21">
                <a:extLst>
                  <a:ext uri="{FF2B5EF4-FFF2-40B4-BE49-F238E27FC236}">
                    <a16:creationId xmlns:a16="http://schemas.microsoft.com/office/drawing/2014/main" id="{2948BC3E-8BFB-F6E4-7BC2-8206417FA85C}"/>
                  </a:ext>
                </a:extLst>
              </p:cNvPr>
              <p:cNvSpPr txBox="1">
                <a:spLocks noChangeArrowheads="1"/>
              </p:cNvSpPr>
              <p:nvPr/>
            </p:nvSpPr>
            <p:spPr bwMode="auto">
              <a:xfrm>
                <a:off x="3463" y="3105"/>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36" name="Text Box 22">
                <a:extLst>
                  <a:ext uri="{FF2B5EF4-FFF2-40B4-BE49-F238E27FC236}">
                    <a16:creationId xmlns:a16="http://schemas.microsoft.com/office/drawing/2014/main" id="{809F59FF-AA5E-BE5B-634A-D4DC733981A5}"/>
                  </a:ext>
                </a:extLst>
              </p:cNvPr>
              <p:cNvSpPr txBox="1">
                <a:spLocks noChangeArrowheads="1"/>
              </p:cNvSpPr>
              <p:nvPr/>
            </p:nvSpPr>
            <p:spPr bwMode="auto">
              <a:xfrm>
                <a:off x="4472" y="3105"/>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grpSp>
        <p:grpSp>
          <p:nvGrpSpPr>
            <p:cNvPr id="6" name="Group 63">
              <a:extLst>
                <a:ext uri="{FF2B5EF4-FFF2-40B4-BE49-F238E27FC236}">
                  <a16:creationId xmlns:a16="http://schemas.microsoft.com/office/drawing/2014/main" id="{AA07F4F9-8F4C-D470-4A38-0507AF03FE28}"/>
                </a:ext>
              </a:extLst>
            </p:cNvPr>
            <p:cNvGrpSpPr>
              <a:grpSpLocks/>
            </p:cNvGrpSpPr>
            <p:nvPr/>
          </p:nvGrpSpPr>
          <p:grpSpPr bwMode="auto">
            <a:xfrm>
              <a:off x="2160" y="3600"/>
              <a:ext cx="3216" cy="358"/>
              <a:chOff x="2256" y="3552"/>
              <a:chExt cx="3216" cy="358"/>
            </a:xfrm>
          </p:grpSpPr>
          <p:sp>
            <p:nvSpPr>
              <p:cNvPr id="9" name="Line 24">
                <a:extLst>
                  <a:ext uri="{FF2B5EF4-FFF2-40B4-BE49-F238E27FC236}">
                    <a16:creationId xmlns:a16="http://schemas.microsoft.com/office/drawing/2014/main" id="{CFD0B548-0FEB-BB19-2A6C-9B48AA8DFCE3}"/>
                  </a:ext>
                </a:extLst>
              </p:cNvPr>
              <p:cNvSpPr>
                <a:spLocks noChangeShapeType="1"/>
              </p:cNvSpPr>
              <p:nvPr/>
            </p:nvSpPr>
            <p:spPr bwMode="auto">
              <a:xfrm>
                <a:off x="3792"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 name="Line 29">
                <a:extLst>
                  <a:ext uri="{FF2B5EF4-FFF2-40B4-BE49-F238E27FC236}">
                    <a16:creationId xmlns:a16="http://schemas.microsoft.com/office/drawing/2014/main" id="{C50A75F7-B950-BA02-5B58-6B22DCDE1333}"/>
                  </a:ext>
                </a:extLst>
              </p:cNvPr>
              <p:cNvSpPr>
                <a:spLocks noChangeShapeType="1"/>
              </p:cNvSpPr>
              <p:nvPr/>
            </p:nvSpPr>
            <p:spPr bwMode="auto">
              <a:xfrm>
                <a:off x="3792"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 name="Text Box 31">
                <a:extLst>
                  <a:ext uri="{FF2B5EF4-FFF2-40B4-BE49-F238E27FC236}">
                    <a16:creationId xmlns:a16="http://schemas.microsoft.com/office/drawing/2014/main" id="{60BA4630-DCB2-145E-FA4E-5EAD9873DA59}"/>
                  </a:ext>
                </a:extLst>
              </p:cNvPr>
              <p:cNvSpPr txBox="1">
                <a:spLocks noChangeArrowheads="1"/>
              </p:cNvSpPr>
              <p:nvPr/>
            </p:nvSpPr>
            <p:spPr bwMode="auto">
              <a:xfrm>
                <a:off x="3880"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12" name="Line 35">
                <a:extLst>
                  <a:ext uri="{FF2B5EF4-FFF2-40B4-BE49-F238E27FC236}">
                    <a16:creationId xmlns:a16="http://schemas.microsoft.com/office/drawing/2014/main" id="{1F3E2926-16E3-53D2-DAD8-5707BEFC3030}"/>
                  </a:ext>
                </a:extLst>
              </p:cNvPr>
              <p:cNvSpPr>
                <a:spLocks noChangeShapeType="1"/>
              </p:cNvSpPr>
              <p:nvPr/>
            </p:nvSpPr>
            <p:spPr bwMode="auto">
              <a:xfrm>
                <a:off x="2256"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 name="Line 36">
                <a:extLst>
                  <a:ext uri="{FF2B5EF4-FFF2-40B4-BE49-F238E27FC236}">
                    <a16:creationId xmlns:a16="http://schemas.microsoft.com/office/drawing/2014/main" id="{BF126406-EE12-E4D3-5734-691A05AAFACB}"/>
                  </a:ext>
                </a:extLst>
              </p:cNvPr>
              <p:cNvSpPr>
                <a:spLocks noChangeShapeType="1"/>
              </p:cNvSpPr>
              <p:nvPr/>
            </p:nvSpPr>
            <p:spPr bwMode="auto">
              <a:xfrm>
                <a:off x="225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4" name="Text Box 37">
                <a:extLst>
                  <a:ext uri="{FF2B5EF4-FFF2-40B4-BE49-F238E27FC236}">
                    <a16:creationId xmlns:a16="http://schemas.microsoft.com/office/drawing/2014/main" id="{C60329A9-0AF1-4D12-5C70-CF505E56464D}"/>
                  </a:ext>
                </a:extLst>
              </p:cNvPr>
              <p:cNvSpPr txBox="1">
                <a:spLocks noChangeArrowheads="1"/>
              </p:cNvSpPr>
              <p:nvPr/>
            </p:nvSpPr>
            <p:spPr bwMode="auto">
              <a:xfrm>
                <a:off x="2337"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5" name="Line 39">
                <a:extLst>
                  <a:ext uri="{FF2B5EF4-FFF2-40B4-BE49-F238E27FC236}">
                    <a16:creationId xmlns:a16="http://schemas.microsoft.com/office/drawing/2014/main" id="{37CCE89E-14F1-2002-14B2-A8B45C8321DF}"/>
                  </a:ext>
                </a:extLst>
              </p:cNvPr>
              <p:cNvSpPr>
                <a:spLocks noChangeShapeType="1"/>
              </p:cNvSpPr>
              <p:nvPr/>
            </p:nvSpPr>
            <p:spPr bwMode="auto">
              <a:xfrm>
                <a:off x="3408"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6" name="Line 40">
                <a:extLst>
                  <a:ext uri="{FF2B5EF4-FFF2-40B4-BE49-F238E27FC236}">
                    <a16:creationId xmlns:a16="http://schemas.microsoft.com/office/drawing/2014/main" id="{3EA3133F-7B59-DD31-EB4A-FCA8B38D09B4}"/>
                  </a:ext>
                </a:extLst>
              </p:cNvPr>
              <p:cNvSpPr>
                <a:spLocks noChangeShapeType="1"/>
              </p:cNvSpPr>
              <p:nvPr/>
            </p:nvSpPr>
            <p:spPr bwMode="auto">
              <a:xfrm>
                <a:off x="3408"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7" name="Text Box 41">
                <a:extLst>
                  <a:ext uri="{FF2B5EF4-FFF2-40B4-BE49-F238E27FC236}">
                    <a16:creationId xmlns:a16="http://schemas.microsoft.com/office/drawing/2014/main" id="{2EC66E5A-19FF-45CB-3EF9-43D5724483E2}"/>
                  </a:ext>
                </a:extLst>
              </p:cNvPr>
              <p:cNvSpPr txBox="1">
                <a:spLocks noChangeArrowheads="1"/>
              </p:cNvSpPr>
              <p:nvPr/>
            </p:nvSpPr>
            <p:spPr bwMode="auto">
              <a:xfrm>
                <a:off x="3489"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8" name="Line 43">
                <a:extLst>
                  <a:ext uri="{FF2B5EF4-FFF2-40B4-BE49-F238E27FC236}">
                    <a16:creationId xmlns:a16="http://schemas.microsoft.com/office/drawing/2014/main" id="{D493E17A-21FB-C456-D716-E2FBF04CF7F1}"/>
                  </a:ext>
                </a:extLst>
              </p:cNvPr>
              <p:cNvSpPr>
                <a:spLocks noChangeShapeType="1"/>
              </p:cNvSpPr>
              <p:nvPr/>
            </p:nvSpPr>
            <p:spPr bwMode="auto">
              <a:xfrm>
                <a:off x="3024"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 name="Line 44">
                <a:extLst>
                  <a:ext uri="{FF2B5EF4-FFF2-40B4-BE49-F238E27FC236}">
                    <a16:creationId xmlns:a16="http://schemas.microsoft.com/office/drawing/2014/main" id="{B2686E00-358A-B27D-5D5C-DA38580F1095}"/>
                  </a:ext>
                </a:extLst>
              </p:cNvPr>
              <p:cNvSpPr>
                <a:spLocks noChangeShapeType="1"/>
              </p:cNvSpPr>
              <p:nvPr/>
            </p:nvSpPr>
            <p:spPr bwMode="auto">
              <a:xfrm>
                <a:off x="3024"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0" name="Text Box 45">
                <a:extLst>
                  <a:ext uri="{FF2B5EF4-FFF2-40B4-BE49-F238E27FC236}">
                    <a16:creationId xmlns:a16="http://schemas.microsoft.com/office/drawing/2014/main" id="{12514C54-4A2F-EDA8-F4DC-57F3432EE15D}"/>
                  </a:ext>
                </a:extLst>
              </p:cNvPr>
              <p:cNvSpPr txBox="1">
                <a:spLocks noChangeArrowheads="1"/>
              </p:cNvSpPr>
              <p:nvPr/>
            </p:nvSpPr>
            <p:spPr bwMode="auto">
              <a:xfrm>
                <a:off x="3113"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1" name="Line 47">
                <a:extLst>
                  <a:ext uri="{FF2B5EF4-FFF2-40B4-BE49-F238E27FC236}">
                    <a16:creationId xmlns:a16="http://schemas.microsoft.com/office/drawing/2014/main" id="{C8D994DA-65F4-147B-D061-1720CE84F6B7}"/>
                  </a:ext>
                </a:extLst>
              </p:cNvPr>
              <p:cNvSpPr>
                <a:spLocks noChangeShapeType="1"/>
              </p:cNvSpPr>
              <p:nvPr/>
            </p:nvSpPr>
            <p:spPr bwMode="auto">
              <a:xfrm>
                <a:off x="2640"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2" name="Line 48">
                <a:extLst>
                  <a:ext uri="{FF2B5EF4-FFF2-40B4-BE49-F238E27FC236}">
                    <a16:creationId xmlns:a16="http://schemas.microsoft.com/office/drawing/2014/main" id="{91315D1A-3A35-EA42-B20C-CB795CFD26BC}"/>
                  </a:ext>
                </a:extLst>
              </p:cNvPr>
              <p:cNvSpPr>
                <a:spLocks noChangeShapeType="1"/>
              </p:cNvSpPr>
              <p:nvPr/>
            </p:nvSpPr>
            <p:spPr bwMode="auto">
              <a:xfrm>
                <a:off x="264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3" name="Text Box 49">
                <a:extLst>
                  <a:ext uri="{FF2B5EF4-FFF2-40B4-BE49-F238E27FC236}">
                    <a16:creationId xmlns:a16="http://schemas.microsoft.com/office/drawing/2014/main" id="{C9B087C7-0676-7743-B86B-D863F77CE589}"/>
                  </a:ext>
                </a:extLst>
              </p:cNvPr>
              <p:cNvSpPr txBox="1">
                <a:spLocks noChangeArrowheads="1"/>
              </p:cNvSpPr>
              <p:nvPr/>
            </p:nvSpPr>
            <p:spPr bwMode="auto">
              <a:xfrm>
                <a:off x="2728"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24" name="Line 51">
                <a:extLst>
                  <a:ext uri="{FF2B5EF4-FFF2-40B4-BE49-F238E27FC236}">
                    <a16:creationId xmlns:a16="http://schemas.microsoft.com/office/drawing/2014/main" id="{9E2BB443-B97F-A3C1-D6E8-D56610C782F3}"/>
                  </a:ext>
                </a:extLst>
              </p:cNvPr>
              <p:cNvSpPr>
                <a:spLocks noChangeShapeType="1"/>
              </p:cNvSpPr>
              <p:nvPr/>
            </p:nvSpPr>
            <p:spPr bwMode="auto">
              <a:xfrm>
                <a:off x="4176"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 name="Line 52">
                <a:extLst>
                  <a:ext uri="{FF2B5EF4-FFF2-40B4-BE49-F238E27FC236}">
                    <a16:creationId xmlns:a16="http://schemas.microsoft.com/office/drawing/2014/main" id="{7A999B4B-4C29-65D8-424D-906779A8496E}"/>
                  </a:ext>
                </a:extLst>
              </p:cNvPr>
              <p:cNvSpPr>
                <a:spLocks noChangeShapeType="1"/>
              </p:cNvSpPr>
              <p:nvPr/>
            </p:nvSpPr>
            <p:spPr bwMode="auto">
              <a:xfrm>
                <a:off x="417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6" name="Text Box 53">
                <a:extLst>
                  <a:ext uri="{FF2B5EF4-FFF2-40B4-BE49-F238E27FC236}">
                    <a16:creationId xmlns:a16="http://schemas.microsoft.com/office/drawing/2014/main" id="{AC7CFC57-7025-E84A-82C5-5514DE2EB2D0}"/>
                  </a:ext>
                </a:extLst>
              </p:cNvPr>
              <p:cNvSpPr txBox="1">
                <a:spLocks noChangeArrowheads="1"/>
              </p:cNvSpPr>
              <p:nvPr/>
            </p:nvSpPr>
            <p:spPr bwMode="auto">
              <a:xfrm>
                <a:off x="4265"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7" name="Line 55">
                <a:extLst>
                  <a:ext uri="{FF2B5EF4-FFF2-40B4-BE49-F238E27FC236}">
                    <a16:creationId xmlns:a16="http://schemas.microsoft.com/office/drawing/2014/main" id="{076E2D88-0761-C2FE-7647-119EE3A0D317}"/>
                  </a:ext>
                </a:extLst>
              </p:cNvPr>
              <p:cNvSpPr>
                <a:spLocks noChangeShapeType="1"/>
              </p:cNvSpPr>
              <p:nvPr/>
            </p:nvSpPr>
            <p:spPr bwMode="auto">
              <a:xfrm>
                <a:off x="4560" y="3814"/>
                <a:ext cx="912"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 name="Line 56">
                <a:extLst>
                  <a:ext uri="{FF2B5EF4-FFF2-40B4-BE49-F238E27FC236}">
                    <a16:creationId xmlns:a16="http://schemas.microsoft.com/office/drawing/2014/main" id="{CDC16420-BED0-5D20-659D-0D499C6F130C}"/>
                  </a:ext>
                </a:extLst>
              </p:cNvPr>
              <p:cNvSpPr>
                <a:spLocks noChangeShapeType="1"/>
              </p:cNvSpPr>
              <p:nvPr/>
            </p:nvSpPr>
            <p:spPr bwMode="auto">
              <a:xfrm>
                <a:off x="456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 name="Text Box 57">
                <a:extLst>
                  <a:ext uri="{FF2B5EF4-FFF2-40B4-BE49-F238E27FC236}">
                    <a16:creationId xmlns:a16="http://schemas.microsoft.com/office/drawing/2014/main" id="{3E4BD5AC-B9EF-7A7F-C003-7D7B6AA06462}"/>
                  </a:ext>
                </a:extLst>
              </p:cNvPr>
              <p:cNvSpPr txBox="1">
                <a:spLocks noChangeArrowheads="1"/>
              </p:cNvSpPr>
              <p:nvPr/>
            </p:nvSpPr>
            <p:spPr bwMode="auto">
              <a:xfrm>
                <a:off x="4944"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30" name="Line 58">
                <a:extLst>
                  <a:ext uri="{FF2B5EF4-FFF2-40B4-BE49-F238E27FC236}">
                    <a16:creationId xmlns:a16="http://schemas.microsoft.com/office/drawing/2014/main" id="{F82682DC-C408-A403-2F87-572C6D369918}"/>
                  </a:ext>
                </a:extLst>
              </p:cNvPr>
              <p:cNvSpPr>
                <a:spLocks noChangeShapeType="1"/>
              </p:cNvSpPr>
              <p:nvPr/>
            </p:nvSpPr>
            <p:spPr bwMode="auto">
              <a:xfrm>
                <a:off x="5464" y="3713"/>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7" name="AutoShape 65">
              <a:extLst>
                <a:ext uri="{FF2B5EF4-FFF2-40B4-BE49-F238E27FC236}">
                  <a16:creationId xmlns:a16="http://schemas.microsoft.com/office/drawing/2014/main" id="{BAABB86C-B897-B7F7-DA63-9F7941AA5632}"/>
                </a:ext>
              </a:extLst>
            </p:cNvPr>
            <p:cNvSpPr>
              <a:spLocks/>
            </p:cNvSpPr>
            <p:nvPr/>
          </p:nvSpPr>
          <p:spPr bwMode="auto">
            <a:xfrm>
              <a:off x="1654" y="3360"/>
              <a:ext cx="384" cy="720"/>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8" name="Text Box 66">
              <a:extLst>
                <a:ext uri="{FF2B5EF4-FFF2-40B4-BE49-F238E27FC236}">
                  <a16:creationId xmlns:a16="http://schemas.microsoft.com/office/drawing/2014/main" id="{F04C639A-D869-F5AB-C953-73C13ABC0E1F}"/>
                </a:ext>
              </a:extLst>
            </p:cNvPr>
            <p:cNvSpPr txBox="1">
              <a:spLocks noChangeArrowheads="1"/>
            </p:cNvSpPr>
            <p:nvPr/>
          </p:nvSpPr>
          <p:spPr bwMode="auto">
            <a:xfrm>
              <a:off x="310" y="3604"/>
              <a:ext cx="132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Multiprogramming</a:t>
              </a:r>
            </a:p>
          </p:txBody>
        </p:sp>
      </p:grpSp>
      <p:grpSp>
        <p:nvGrpSpPr>
          <p:cNvPr id="37" name="Group 69">
            <a:extLst>
              <a:ext uri="{FF2B5EF4-FFF2-40B4-BE49-F238E27FC236}">
                <a16:creationId xmlns:a16="http://schemas.microsoft.com/office/drawing/2014/main" id="{F1C9D7FB-75AD-CDB0-2426-617244DF25C0}"/>
              </a:ext>
            </a:extLst>
          </p:cNvPr>
          <p:cNvGrpSpPr>
            <a:grpSpLocks/>
          </p:cNvGrpSpPr>
          <p:nvPr/>
        </p:nvGrpSpPr>
        <p:grpSpPr bwMode="auto">
          <a:xfrm>
            <a:off x="2057400" y="3124200"/>
            <a:ext cx="5280025" cy="1143000"/>
            <a:chOff x="480" y="2496"/>
            <a:chExt cx="3326" cy="720"/>
          </a:xfrm>
        </p:grpSpPr>
        <p:grpSp>
          <p:nvGrpSpPr>
            <p:cNvPr id="38" name="Group 61">
              <a:extLst>
                <a:ext uri="{FF2B5EF4-FFF2-40B4-BE49-F238E27FC236}">
                  <a16:creationId xmlns:a16="http://schemas.microsoft.com/office/drawing/2014/main" id="{AC37AD16-5129-2897-C45C-109A584CA87B}"/>
                </a:ext>
              </a:extLst>
            </p:cNvPr>
            <p:cNvGrpSpPr>
              <a:grpSpLocks/>
            </p:cNvGrpSpPr>
            <p:nvPr/>
          </p:nvGrpSpPr>
          <p:grpSpPr bwMode="auto">
            <a:xfrm>
              <a:off x="2112" y="2496"/>
              <a:ext cx="1694" cy="615"/>
              <a:chOff x="2208" y="2448"/>
              <a:chExt cx="1694" cy="615"/>
            </a:xfrm>
          </p:grpSpPr>
          <p:sp>
            <p:nvSpPr>
              <p:cNvPr id="41" name="Text Box 4">
                <a:extLst>
                  <a:ext uri="{FF2B5EF4-FFF2-40B4-BE49-F238E27FC236}">
                    <a16:creationId xmlns:a16="http://schemas.microsoft.com/office/drawing/2014/main" id="{A6604946-354B-29C4-DC13-208F1AB725B9}"/>
                  </a:ext>
                </a:extLst>
              </p:cNvPr>
              <p:cNvSpPr txBox="1">
                <a:spLocks noChangeArrowheads="1"/>
              </p:cNvSpPr>
              <p:nvPr/>
            </p:nvSpPr>
            <p:spPr bwMode="auto">
              <a:xfrm>
                <a:off x="2208" y="2448"/>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42" name="Line 7">
                <a:extLst>
                  <a:ext uri="{FF2B5EF4-FFF2-40B4-BE49-F238E27FC236}">
                    <a16:creationId xmlns:a16="http://schemas.microsoft.com/office/drawing/2014/main" id="{BED0BDF1-BFCA-B13C-E77D-F6EFCED51607}"/>
                  </a:ext>
                </a:extLst>
              </p:cNvPr>
              <p:cNvSpPr>
                <a:spLocks noChangeShapeType="1"/>
              </p:cNvSpPr>
              <p:nvPr/>
            </p:nvSpPr>
            <p:spPr bwMode="auto">
              <a:xfrm>
                <a:off x="2414" y="2566"/>
                <a:ext cx="67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 name="Text Box 5">
                <a:extLst>
                  <a:ext uri="{FF2B5EF4-FFF2-40B4-BE49-F238E27FC236}">
                    <a16:creationId xmlns:a16="http://schemas.microsoft.com/office/drawing/2014/main" id="{1DE05912-93E5-592C-ACC1-B07D04C558EE}"/>
                  </a:ext>
                </a:extLst>
              </p:cNvPr>
              <p:cNvSpPr txBox="1">
                <a:spLocks noChangeArrowheads="1"/>
              </p:cNvSpPr>
              <p:nvPr/>
            </p:nvSpPr>
            <p:spPr bwMode="auto">
              <a:xfrm>
                <a:off x="2208" y="2640"/>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44" name="Line 8">
                <a:extLst>
                  <a:ext uri="{FF2B5EF4-FFF2-40B4-BE49-F238E27FC236}">
                    <a16:creationId xmlns:a16="http://schemas.microsoft.com/office/drawing/2014/main" id="{9F854856-E734-C911-CDD2-46812EBB4C5A}"/>
                  </a:ext>
                </a:extLst>
              </p:cNvPr>
              <p:cNvSpPr>
                <a:spLocks noChangeShapeType="1"/>
              </p:cNvSpPr>
              <p:nvPr/>
            </p:nvSpPr>
            <p:spPr bwMode="auto">
              <a:xfrm>
                <a:off x="2414" y="2736"/>
                <a:ext cx="1488" cy="0"/>
              </a:xfrm>
              <a:prstGeom prst="line">
                <a:avLst/>
              </a:prstGeom>
              <a:noFill/>
              <a:ln w="76200">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5" name="Text Box 6">
                <a:extLst>
                  <a:ext uri="{FF2B5EF4-FFF2-40B4-BE49-F238E27FC236}">
                    <a16:creationId xmlns:a16="http://schemas.microsoft.com/office/drawing/2014/main" id="{C2BA570A-AA9D-0043-C30B-415EF2C7A588}"/>
                  </a:ext>
                </a:extLst>
              </p:cNvPr>
              <p:cNvSpPr txBox="1">
                <a:spLocks noChangeArrowheads="1"/>
              </p:cNvSpPr>
              <p:nvPr/>
            </p:nvSpPr>
            <p:spPr bwMode="auto">
              <a:xfrm>
                <a:off x="2208" y="283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46" name="Line 9">
                <a:extLst>
                  <a:ext uri="{FF2B5EF4-FFF2-40B4-BE49-F238E27FC236}">
                    <a16:creationId xmlns:a16="http://schemas.microsoft.com/office/drawing/2014/main" id="{10388868-F607-D9C1-C5DF-325E7858CFC2}"/>
                  </a:ext>
                </a:extLst>
              </p:cNvPr>
              <p:cNvSpPr>
                <a:spLocks noChangeShapeType="1"/>
              </p:cNvSpPr>
              <p:nvPr/>
            </p:nvSpPr>
            <p:spPr bwMode="auto">
              <a:xfrm>
                <a:off x="2414" y="2928"/>
                <a:ext cx="480" cy="0"/>
              </a:xfrm>
              <a:prstGeom prst="line">
                <a:avLst/>
              </a:prstGeom>
              <a:noFill/>
              <a:ln w="76200">
                <a:solidFill>
                  <a:srgbClr val="2A40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39" name="Text Box 64">
              <a:extLst>
                <a:ext uri="{FF2B5EF4-FFF2-40B4-BE49-F238E27FC236}">
                  <a16:creationId xmlns:a16="http://schemas.microsoft.com/office/drawing/2014/main" id="{CCEDD2EC-F45D-A121-4D4D-70A826428297}"/>
                </a:ext>
              </a:extLst>
            </p:cNvPr>
            <p:cNvSpPr txBox="1">
              <a:spLocks noChangeArrowheads="1"/>
            </p:cNvSpPr>
            <p:nvPr/>
          </p:nvSpPr>
          <p:spPr bwMode="auto">
            <a:xfrm>
              <a:off x="480" y="2736"/>
              <a:ext cx="117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Multiprocessing</a:t>
              </a:r>
            </a:p>
          </p:txBody>
        </p:sp>
        <p:sp>
          <p:nvSpPr>
            <p:cNvPr id="40" name="AutoShape 68">
              <a:extLst>
                <a:ext uri="{FF2B5EF4-FFF2-40B4-BE49-F238E27FC236}">
                  <a16:creationId xmlns:a16="http://schemas.microsoft.com/office/drawing/2014/main" id="{9B19B5CC-7EAF-0D02-AC5F-0ACADC818ECE}"/>
                </a:ext>
              </a:extLst>
            </p:cNvPr>
            <p:cNvSpPr>
              <a:spLocks/>
            </p:cNvSpPr>
            <p:nvPr/>
          </p:nvSpPr>
          <p:spPr bwMode="auto">
            <a:xfrm>
              <a:off x="1654" y="2496"/>
              <a:ext cx="384" cy="720"/>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1037471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152400"/>
            <a:ext cx="10668000" cy="533400"/>
          </a:xfrm>
        </p:spPr>
        <p:txBody>
          <a:bodyPr/>
          <a:lstStyle/>
          <a:p>
            <a:pPr>
              <a:lnSpc>
                <a:spcPct val="85000"/>
              </a:lnSpc>
            </a:pPr>
            <a:r>
              <a:rPr lang="en-US" altLang="zh-CN" sz="2800" dirty="0"/>
              <a:t>Producer/Consumer</a:t>
            </a:r>
            <a:r>
              <a:rPr lang="zh-CN" altLang="en-US" sz="2800" dirty="0"/>
              <a:t> </a:t>
            </a:r>
            <a:r>
              <a:rPr lang="en-US" altLang="zh-CN" sz="2800" dirty="0"/>
              <a:t>Problem</a:t>
            </a:r>
            <a:endParaRPr lang="en-US" altLang="ko-KR" sz="2800" dirty="0">
              <a:ea typeface="굴림" panose="020B0600000101010101" pitchFamily="34" charset="-127"/>
            </a:endParaRPr>
          </a:p>
        </p:txBody>
      </p:sp>
      <p:sp>
        <p:nvSpPr>
          <p:cNvPr id="28675" name="Rectangle 3"/>
          <p:cNvSpPr>
            <a:spLocks noGrp="1" noChangeArrowheads="1"/>
          </p:cNvSpPr>
          <p:nvPr>
            <p:ph type="body" idx="1"/>
          </p:nvPr>
        </p:nvSpPr>
        <p:spPr>
          <a:xfrm>
            <a:off x="753533" y="750711"/>
            <a:ext cx="11071224" cy="3570287"/>
          </a:xfrm>
        </p:spPr>
        <p:txBody>
          <a:bodyPr>
            <a:normAutofit fontScale="92500" lnSpcReduction="10000"/>
          </a:bodyPr>
          <a:lstStyle/>
          <a:p>
            <a:pPr>
              <a:lnSpc>
                <a:spcPct val="80000"/>
              </a:lnSpc>
            </a:pPr>
            <a:r>
              <a:rPr lang="en-US" altLang="ko-KR" dirty="0">
                <a:ea typeface="굴림" panose="020B0600000101010101" pitchFamily="34" charset="-127"/>
              </a:rPr>
              <a:t>Correctness Constraints:</a:t>
            </a:r>
          </a:p>
          <a:p>
            <a:pPr lvl="1">
              <a:lnSpc>
                <a:spcPct val="80000"/>
              </a:lnSpc>
            </a:pPr>
            <a:r>
              <a:rPr lang="en-GB" altLang="ko-KR" dirty="0">
                <a:ea typeface="굴림" panose="020B0600000101010101" pitchFamily="34" charset="-127"/>
              </a:rPr>
              <a:t>When buffer is full, producer must wait</a:t>
            </a:r>
          </a:p>
          <a:p>
            <a:pPr lvl="1">
              <a:lnSpc>
                <a:spcPct val="80000"/>
              </a:lnSpc>
            </a:pPr>
            <a:r>
              <a:rPr lang="en-GB" altLang="ko-KR" dirty="0">
                <a:ea typeface="굴림" panose="020B0600000101010101" pitchFamily="34" charset="-127"/>
              </a:rPr>
              <a:t>When buffer is empty, consumer must wait</a:t>
            </a:r>
          </a:p>
          <a:p>
            <a:pPr lvl="1">
              <a:lnSpc>
                <a:spcPct val="80000"/>
              </a:lnSpc>
            </a:pPr>
            <a:r>
              <a:rPr lang="en-US" altLang="ko-KR" dirty="0">
                <a:ea typeface="굴림" panose="020B0600000101010101" pitchFamily="34" charset="-127"/>
              </a:rPr>
              <a:t>Only one thread can manipulate buffer at a time (mutual exclusion)</a:t>
            </a:r>
          </a:p>
          <a:p>
            <a:pPr>
              <a:lnSpc>
                <a:spcPct val="80000"/>
              </a:lnSpc>
            </a:pPr>
            <a:r>
              <a:rPr lang="en-US" altLang="ko-KR" dirty="0">
                <a:ea typeface="굴림" panose="020B0600000101010101" pitchFamily="34" charset="-127"/>
              </a:rPr>
              <a:t>Use a separate semaphore for each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fullSlots</a:t>
            </a:r>
            <a:r>
              <a:rPr lang="en-US" altLang="ko-KR" dirty="0">
                <a:ea typeface="굴림" panose="020B0600000101010101" pitchFamily="34" charset="-127"/>
              </a:rPr>
              <a:t>; // consumer’s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emptySlots</a:t>
            </a:r>
            <a:r>
              <a:rPr lang="en-US" altLang="ko-KR" dirty="0">
                <a:ea typeface="굴림" panose="020B0600000101010101" pitchFamily="34" charset="-127"/>
              </a:rPr>
              <a:t>;// producer’s constraint</a:t>
            </a:r>
          </a:p>
          <a:p>
            <a:pPr lvl="1">
              <a:lnSpc>
                <a:spcPct val="80000"/>
              </a:lnSpc>
            </a:pPr>
            <a:r>
              <a:rPr lang="en-US" altLang="ko-KR" dirty="0">
                <a:ea typeface="굴림" panose="020B0600000101010101" pitchFamily="34" charset="-127"/>
              </a:rPr>
              <a:t>semaphore mutex;       // mutual exclusion</a:t>
            </a:r>
          </a:p>
          <a:p>
            <a:pPr>
              <a:lnSpc>
                <a:spcPct val="80000"/>
              </a:lnSpc>
            </a:pPr>
            <a:endParaRPr lang="en-US" altLang="ko-KR" dirty="0">
              <a:ea typeface="굴림" panose="020B0600000101010101" pitchFamily="34" charset="-127"/>
            </a:endParaRPr>
          </a:p>
        </p:txBody>
      </p:sp>
      <p:sp>
        <p:nvSpPr>
          <p:cNvPr id="2" name="矩形 4">
            <a:extLst>
              <a:ext uri="{FF2B5EF4-FFF2-40B4-BE49-F238E27FC236}">
                <a16:creationId xmlns:a16="http://schemas.microsoft.com/office/drawing/2014/main" id="{3C97C899-C404-E617-7BA3-2E04255D9137}"/>
              </a:ext>
            </a:extLst>
          </p:cNvPr>
          <p:cNvSpPr/>
          <p:nvPr/>
        </p:nvSpPr>
        <p:spPr>
          <a:xfrm>
            <a:off x="3657600" y="4453467"/>
            <a:ext cx="4495800" cy="113211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文本框 5">
            <a:extLst>
              <a:ext uri="{FF2B5EF4-FFF2-40B4-BE49-F238E27FC236}">
                <a16:creationId xmlns:a16="http://schemas.microsoft.com/office/drawing/2014/main" id="{C2CA72FA-F470-BA76-CC65-D5157107A15F}"/>
              </a:ext>
            </a:extLst>
          </p:cNvPr>
          <p:cNvSpPr txBox="1"/>
          <p:nvPr/>
        </p:nvSpPr>
        <p:spPr>
          <a:xfrm>
            <a:off x="3976087" y="5650492"/>
            <a:ext cx="3979028" cy="830997"/>
          </a:xfrm>
          <a:prstGeom prst="rect">
            <a:avLst/>
          </a:prstGeom>
          <a:noFill/>
        </p:spPr>
        <p:txBody>
          <a:bodyPr wrap="square" rtlCol="0">
            <a:spAutoFit/>
          </a:bodyPr>
          <a:lstStyle/>
          <a:p>
            <a:r>
              <a:rPr lang="en-US" altLang="zh-CN" sz="2400" b="0" dirty="0">
                <a:latin typeface="Gill Sans" panose="020B0502020104020203"/>
              </a:rPr>
              <a:t>Bounded</a:t>
            </a:r>
            <a:r>
              <a:rPr lang="zh-CN" altLang="en-US" sz="2400" b="0" dirty="0">
                <a:latin typeface="Gill Sans" panose="020B0502020104020203"/>
              </a:rPr>
              <a:t> </a:t>
            </a:r>
            <a:r>
              <a:rPr lang="en-US" altLang="zh-CN" sz="2400" b="0" dirty="0">
                <a:latin typeface="Gill Sans" panose="020B0502020104020203"/>
              </a:rPr>
              <a:t>buffer</a:t>
            </a:r>
          </a:p>
          <a:p>
            <a:r>
              <a:rPr lang="en-US" altLang="ko-KR" sz="2400" b="0" dirty="0" err="1">
                <a:latin typeface="Gill Sans" panose="020B0502020104020203"/>
                <a:ea typeface="굴림" panose="020B0600000101010101" pitchFamily="34" charset="-127"/>
              </a:rPr>
              <a:t>fullSlots</a:t>
            </a:r>
            <a:r>
              <a:rPr lang="en-US" altLang="ko-KR" sz="2400" b="0" dirty="0">
                <a:latin typeface="Gill Sans" panose="020B0502020104020203"/>
                <a:ea typeface="굴림" panose="020B0600000101010101" pitchFamily="34" charset="-127"/>
              </a:rPr>
              <a:t>==3, </a:t>
            </a:r>
            <a:r>
              <a:rPr lang="en-US" altLang="ko-KR" sz="2400" b="0" dirty="0" err="1">
                <a:latin typeface="Gill Sans" panose="020B0502020104020203"/>
                <a:ea typeface="굴림" panose="020B0600000101010101" pitchFamily="34" charset="-127"/>
              </a:rPr>
              <a:t>emptySlots</a:t>
            </a:r>
            <a:r>
              <a:rPr lang="en-US" altLang="ko-KR" sz="2400" b="0" dirty="0">
                <a:latin typeface="Gill Sans" panose="020B0502020104020203"/>
                <a:ea typeface="굴림" panose="020B0600000101010101" pitchFamily="34" charset="-127"/>
              </a:rPr>
              <a:t>==4</a:t>
            </a:r>
            <a:endParaRPr lang="en-US" sz="2400" b="0" dirty="0">
              <a:latin typeface="Gill Sans" panose="020B0502020104020203"/>
            </a:endParaRPr>
          </a:p>
        </p:txBody>
      </p:sp>
      <p:sp>
        <p:nvSpPr>
          <p:cNvPr id="4" name="矩形 6">
            <a:extLst>
              <a:ext uri="{FF2B5EF4-FFF2-40B4-BE49-F238E27FC236}">
                <a16:creationId xmlns:a16="http://schemas.microsoft.com/office/drawing/2014/main" id="{2E539C34-D67B-6531-F2A9-7265E4181413}"/>
              </a:ext>
            </a:extLst>
          </p:cNvPr>
          <p:cNvSpPr/>
          <p:nvPr/>
        </p:nvSpPr>
        <p:spPr>
          <a:xfrm>
            <a:off x="3766459"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矩形 7">
            <a:extLst>
              <a:ext uri="{FF2B5EF4-FFF2-40B4-BE49-F238E27FC236}">
                <a16:creationId xmlns:a16="http://schemas.microsoft.com/office/drawing/2014/main" id="{423000A7-5D17-7A2C-6426-CCB593B73746}"/>
              </a:ext>
            </a:extLst>
          </p:cNvPr>
          <p:cNvSpPr/>
          <p:nvPr/>
        </p:nvSpPr>
        <p:spPr>
          <a:xfrm>
            <a:off x="4381111"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矩形 8">
            <a:extLst>
              <a:ext uri="{FF2B5EF4-FFF2-40B4-BE49-F238E27FC236}">
                <a16:creationId xmlns:a16="http://schemas.microsoft.com/office/drawing/2014/main" id="{66D055D8-B7C0-04F1-6A14-50F8C5BFFC96}"/>
              </a:ext>
            </a:extLst>
          </p:cNvPr>
          <p:cNvSpPr/>
          <p:nvPr/>
        </p:nvSpPr>
        <p:spPr>
          <a:xfrm>
            <a:off x="4995763"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文本框 11">
            <a:extLst>
              <a:ext uri="{FF2B5EF4-FFF2-40B4-BE49-F238E27FC236}">
                <a16:creationId xmlns:a16="http://schemas.microsoft.com/office/drawing/2014/main" id="{7C9666B9-23A5-5E40-4A37-6033F6CC0A59}"/>
              </a:ext>
            </a:extLst>
          </p:cNvPr>
          <p:cNvSpPr txBox="1"/>
          <p:nvPr/>
        </p:nvSpPr>
        <p:spPr>
          <a:xfrm>
            <a:off x="914400" y="4604025"/>
            <a:ext cx="2686245" cy="830997"/>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Producer writes data items to buffer</a:t>
            </a:r>
            <a:endParaRPr lang="en-US" dirty="0"/>
          </a:p>
        </p:txBody>
      </p:sp>
      <p:sp>
        <p:nvSpPr>
          <p:cNvPr id="8" name="文本框 12">
            <a:extLst>
              <a:ext uri="{FF2B5EF4-FFF2-40B4-BE49-F238E27FC236}">
                <a16:creationId xmlns:a16="http://schemas.microsoft.com/office/drawing/2014/main" id="{F9AF5378-6AAC-5CC2-0B6F-138ACDB1D5C7}"/>
              </a:ext>
            </a:extLst>
          </p:cNvPr>
          <p:cNvSpPr txBox="1"/>
          <p:nvPr/>
        </p:nvSpPr>
        <p:spPr>
          <a:xfrm>
            <a:off x="8382000" y="4453467"/>
            <a:ext cx="3200400" cy="1569660"/>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Consumer reads and removes data items from buffer (destructive read)</a:t>
            </a:r>
            <a:endParaRPr lang="en-US" dirty="0"/>
          </a:p>
        </p:txBody>
      </p:sp>
      <p:sp>
        <p:nvSpPr>
          <p:cNvPr id="9" name="矩形 8">
            <a:extLst>
              <a:ext uri="{FF2B5EF4-FFF2-40B4-BE49-F238E27FC236}">
                <a16:creationId xmlns:a16="http://schemas.microsoft.com/office/drawing/2014/main" id="{FB41532F-8ACD-B8B7-D86C-BE8739EBB559}"/>
              </a:ext>
            </a:extLst>
          </p:cNvPr>
          <p:cNvSpPr/>
          <p:nvPr/>
        </p:nvSpPr>
        <p:spPr>
          <a:xfrm>
            <a:off x="5610415"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8">
            <a:extLst>
              <a:ext uri="{FF2B5EF4-FFF2-40B4-BE49-F238E27FC236}">
                <a16:creationId xmlns:a16="http://schemas.microsoft.com/office/drawing/2014/main" id="{B5E4A924-211F-CE0E-EB5B-213209EC67A1}"/>
              </a:ext>
            </a:extLst>
          </p:cNvPr>
          <p:cNvSpPr/>
          <p:nvPr/>
        </p:nvSpPr>
        <p:spPr>
          <a:xfrm>
            <a:off x="6225067"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矩形 8">
            <a:extLst>
              <a:ext uri="{FF2B5EF4-FFF2-40B4-BE49-F238E27FC236}">
                <a16:creationId xmlns:a16="http://schemas.microsoft.com/office/drawing/2014/main" id="{EBF2327F-1B0D-98D3-367E-E7EF802AA9E5}"/>
              </a:ext>
            </a:extLst>
          </p:cNvPr>
          <p:cNvSpPr/>
          <p:nvPr/>
        </p:nvSpPr>
        <p:spPr>
          <a:xfrm>
            <a:off x="6839719"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8">
            <a:extLst>
              <a:ext uri="{FF2B5EF4-FFF2-40B4-BE49-F238E27FC236}">
                <a16:creationId xmlns:a16="http://schemas.microsoft.com/office/drawing/2014/main" id="{77A84923-D753-6F74-8F00-C02EA76670C9}"/>
              </a:ext>
            </a:extLst>
          </p:cNvPr>
          <p:cNvSpPr/>
          <p:nvPr/>
        </p:nvSpPr>
        <p:spPr>
          <a:xfrm>
            <a:off x="7454372"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Plassholder for lysbildenummer 5">
            <a:extLst>
              <a:ext uri="{FF2B5EF4-FFF2-40B4-BE49-F238E27FC236}">
                <a16:creationId xmlns:a16="http://schemas.microsoft.com/office/drawing/2014/main" id="{31B7CF91-F7C3-AFC7-DF93-A6BABAC2EDF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30</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950979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514071" y="890588"/>
            <a:ext cx="9740900" cy="5662612"/>
          </a:xfrm>
        </p:spPr>
        <p:txBody>
          <a:bodyPr>
            <a:normAutofit lnSpcReduction="10000"/>
          </a:bodyPr>
          <a:lstStyle/>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=0; //Initially, no full slots</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a:t>
            </a:r>
            <a:r>
              <a:rPr lang="en-US" altLang="ko-KR" sz="2000" dirty="0" err="1">
                <a:latin typeface="Courier New" panose="02070309020205020404" pitchFamily="49" charset="0"/>
                <a:ea typeface="굴림" charset="0"/>
                <a:cs typeface="Courier New" panose="02070309020205020404" pitchFamily="49" charset="0"/>
              </a:rPr>
              <a:t>bufSize</a:t>
            </a:r>
            <a:r>
              <a:rPr lang="en-US" altLang="ko-KR" sz="2000" dirty="0">
                <a:latin typeface="Courier New" panose="02070309020205020404" pitchFamily="49" charset="0"/>
                <a:ea typeface="굴림" charset="0"/>
                <a:cs typeface="Courier New" panose="02070309020205020404" pitchFamily="49" charset="0"/>
              </a:rPr>
              <a:t>; //Initially, all slots empty</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mutex=1;</a:t>
            </a:r>
            <a:endParaRPr lang="pt-BR" altLang="ko-KR" sz="20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Producer(item)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enqueue(item);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Consumer()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item = dequeue();</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return 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endParaRPr lang="en-US" altLang="ko-KR" sz="2000" dirty="0">
              <a:latin typeface="Courier New" panose="02070309020205020404" pitchFamily="49" charset="0"/>
              <a:ea typeface="굴림" charset="0"/>
              <a:cs typeface="Courier New" panose="02070309020205020404" pitchFamily="49" charset="0"/>
            </a:endParaRPr>
          </a:p>
        </p:txBody>
      </p:sp>
      <p:sp>
        <p:nvSpPr>
          <p:cNvPr id="9" name="TextBox 8"/>
          <p:cNvSpPr txBox="1"/>
          <p:nvPr/>
        </p:nvSpPr>
        <p:spPr>
          <a:xfrm>
            <a:off x="5822687" y="3685440"/>
            <a:ext cx="3648803" cy="430887"/>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full slot</a:t>
            </a:r>
          </a:p>
        </p:txBody>
      </p:sp>
      <p:sp>
        <p:nvSpPr>
          <p:cNvPr id="16" name="TextBox 15"/>
          <p:cNvSpPr txBox="1"/>
          <p:nvPr/>
        </p:nvSpPr>
        <p:spPr>
          <a:xfrm>
            <a:off x="96504" y="4601963"/>
            <a:ext cx="1879862" cy="1107996"/>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empty slot</a:t>
            </a:r>
          </a:p>
        </p:txBody>
      </p:sp>
      <p:sp>
        <p:nvSpPr>
          <p:cNvPr id="5" name="Curved Right Arrow 4"/>
          <p:cNvSpPr>
            <a:spLocks noChangeArrowheads="1"/>
          </p:cNvSpPr>
          <p:nvPr/>
        </p:nvSpPr>
        <p:spPr bwMode="auto">
          <a:xfrm flipV="1">
            <a:off x="1628371" y="2590800"/>
            <a:ext cx="723900" cy="2667000"/>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 name="Rectangle 2"/>
          <p:cNvSpPr/>
          <p:nvPr/>
        </p:nvSpPr>
        <p:spPr bwMode="auto">
          <a:xfrm>
            <a:off x="2324360" y="27919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34817" name="Rectangle 2"/>
          <p:cNvSpPr>
            <a:spLocks noGrp="1" noChangeArrowheads="1"/>
          </p:cNvSpPr>
          <p:nvPr>
            <p:ph type="title"/>
          </p:nvPr>
        </p:nvSpPr>
        <p:spPr/>
        <p:txBody>
          <a:bodyPr/>
          <a:lstStyle/>
          <a:p>
            <a:r>
              <a:rPr lang="en-US" altLang="ko-KR" dirty="0">
                <a:latin typeface="Helvetica" charset="0"/>
                <a:ea typeface="굴림" charset="0"/>
                <a:cs typeface="굴림" charset="0"/>
              </a:rPr>
              <a:t>Full Solution to Bounded Buffer (coke machine)</a:t>
            </a:r>
          </a:p>
        </p:txBody>
      </p:sp>
      <p:sp>
        <p:nvSpPr>
          <p:cNvPr id="2" name="Curved Right Arrow 1"/>
          <p:cNvSpPr>
            <a:spLocks noChangeArrowheads="1"/>
          </p:cNvSpPr>
          <p:nvPr/>
        </p:nvSpPr>
        <p:spPr bwMode="auto">
          <a:xfrm flipH="1">
            <a:off x="5397714" y="3556256"/>
            <a:ext cx="397541" cy="838200"/>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7" name="Rectangle 6"/>
          <p:cNvSpPr/>
          <p:nvPr/>
        </p:nvSpPr>
        <p:spPr bwMode="auto">
          <a:xfrm>
            <a:off x="2324360" y="43822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nvGrpSpPr>
          <p:cNvPr id="8" name="Group 7"/>
          <p:cNvGrpSpPr/>
          <p:nvPr/>
        </p:nvGrpSpPr>
        <p:grpSpPr>
          <a:xfrm>
            <a:off x="10200842" y="2743200"/>
            <a:ext cx="1991158" cy="2103407"/>
            <a:chOff x="9243614" y="3080238"/>
            <a:chExt cx="2035351" cy="2209799"/>
          </a:xfrm>
        </p:grpSpPr>
        <p:sp>
          <p:nvSpPr>
            <p:cNvPr id="4" name="TextBox 3"/>
            <p:cNvSpPr txBox="1"/>
            <p:nvPr/>
          </p:nvSpPr>
          <p:spPr>
            <a:xfrm>
              <a:off x="9321535" y="3468997"/>
              <a:ext cx="1957430" cy="1446550"/>
            </a:xfrm>
            <a:prstGeom prst="rect">
              <a:avLst/>
            </a:prstGeom>
            <a:solidFill>
              <a:schemeClr val="accent2">
                <a:lumMod val="20000"/>
                <a:lumOff val="80000"/>
              </a:schemeClr>
            </a:solidFill>
          </p:spPr>
          <p:txBody>
            <a:bodyPr wrap="square" rtlCol="0">
              <a:spAutoFit/>
            </a:bodyPr>
            <a:lstStyle/>
            <a:p>
              <a:r>
                <a:rPr lang="en-US" sz="2200" dirty="0">
                  <a:latin typeface="Gill Sans Light"/>
                </a:rPr>
                <a:t>mutex</a:t>
              </a:r>
              <a:r>
                <a:rPr lang="en-US" sz="2200" b="0" dirty="0">
                  <a:latin typeface="Gill Sans Light"/>
                </a:rPr>
                <a:t> protects integrity of the queue within critical sections</a:t>
              </a:r>
            </a:p>
          </p:txBody>
        </p:sp>
        <p:sp>
          <p:nvSpPr>
            <p:cNvPr id="10" name="Bent Arrow 9"/>
            <p:cNvSpPr/>
            <p:nvPr/>
          </p:nvSpPr>
          <p:spPr bwMode="auto">
            <a:xfrm rot="10800000">
              <a:off x="9243614" y="4864793"/>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12" name="Bent Arrow 11"/>
            <p:cNvSpPr/>
            <p:nvPr/>
          </p:nvSpPr>
          <p:spPr bwMode="auto">
            <a:xfrm rot="10800000" flipV="1">
              <a:off x="9243614" y="3080238"/>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3499" y="37501"/>
            <a:ext cx="1417029" cy="14840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7329038-BF8E-73E9-C80E-82CE771F5C03}"/>
              </a:ext>
            </a:extLst>
          </p:cNvPr>
          <p:cNvSpPr txBox="1"/>
          <p:nvPr/>
        </p:nvSpPr>
        <p:spPr>
          <a:xfrm>
            <a:off x="2089894" y="5713000"/>
            <a:ext cx="8682463" cy="1015663"/>
          </a:xfrm>
          <a:prstGeom prst="rect">
            <a:avLst/>
          </a:prstGeom>
          <a:solidFill>
            <a:schemeClr val="accent2">
              <a:lumMod val="20000"/>
              <a:lumOff val="80000"/>
            </a:schemeClr>
          </a:solidFill>
        </p:spPr>
        <p:txBody>
          <a:bodyPr wrap="square" rtlCol="0">
            <a:spAutoFit/>
          </a:bodyPr>
          <a:lstStyle/>
          <a:p>
            <a:r>
              <a:rPr lang="en-US" sz="2000" b="0" dirty="0" err="1">
                <a:latin typeface="Gill Sans Light"/>
              </a:rPr>
              <a:t>emptySlots</a:t>
            </a:r>
            <a:r>
              <a:rPr lang="en-US" sz="2000" b="0" dirty="0">
                <a:latin typeface="Gill Sans Light"/>
              </a:rPr>
              <a:t>==0: Producer waits; </a:t>
            </a:r>
            <a:r>
              <a:rPr lang="en-US" sz="2000" b="0" dirty="0" err="1">
                <a:latin typeface="Gill Sans Light"/>
              </a:rPr>
              <a:t>fullSlots</a:t>
            </a:r>
            <a:r>
              <a:rPr lang="en-US" sz="2000" b="0" dirty="0">
                <a:latin typeface="Gill Sans Light"/>
              </a:rPr>
              <a:t> ==0: Consumer waits.</a:t>
            </a:r>
          </a:p>
          <a:p>
            <a:r>
              <a:rPr lang="en-US" sz="2000" b="0" dirty="0" err="1">
                <a:latin typeface="Gill Sans Light"/>
              </a:rPr>
              <a:t>fullSlots</a:t>
            </a:r>
            <a:r>
              <a:rPr lang="en-US" sz="2000" b="0" dirty="0">
                <a:latin typeface="Gill Sans Light"/>
              </a:rPr>
              <a:t>&gt;0 &amp;&amp; </a:t>
            </a:r>
            <a:r>
              <a:rPr lang="en-US" sz="2000" b="0" dirty="0" err="1">
                <a:latin typeface="Gill Sans Light"/>
              </a:rPr>
              <a:t>emptySlots</a:t>
            </a:r>
            <a:r>
              <a:rPr lang="en-US" sz="2000" b="0" dirty="0">
                <a:latin typeface="Gill Sans Light"/>
              </a:rPr>
              <a:t>&gt;0: Producer and Consumer can enqueue/dequeue items. concurrently (within critical section protected by mutex).</a:t>
            </a:r>
          </a:p>
        </p:txBody>
      </p:sp>
    </p:spTree>
    <p:extLst>
      <p:ext uri="{BB962C8B-B14F-4D97-AF65-F5344CB8AC3E}">
        <p14:creationId xmlns:p14="http://schemas.microsoft.com/office/powerpoint/2010/main" val="4583489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P spid="9" grpId="0" animBg="1"/>
      <p:bldP spid="16" grpId="0" animBg="1"/>
      <p:bldP spid="5" grpId="0" animBg="1"/>
      <p:bldP spid="3" grpId="0" animBg="1"/>
      <p:bldP spid="2" grpId="0" animBg="1"/>
      <p:bldP spid="7"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ea typeface="굴림" panose="020B0600000101010101" pitchFamily="34" charset="-127"/>
              </a:rPr>
              <a:t>Discussion about Solution</a:t>
            </a:r>
          </a:p>
        </p:txBody>
      </p:sp>
      <p:sp>
        <p:nvSpPr>
          <p:cNvPr id="465923" name="Rectangle 3"/>
          <p:cNvSpPr>
            <a:spLocks noGrp="1" noChangeArrowheads="1"/>
          </p:cNvSpPr>
          <p:nvPr>
            <p:ph type="body" idx="1"/>
          </p:nvPr>
        </p:nvSpPr>
        <p:spPr>
          <a:xfrm>
            <a:off x="533400" y="990600"/>
            <a:ext cx="10668000" cy="1284660"/>
          </a:xfrm>
        </p:spPr>
        <p:txBody>
          <a:bodyPr>
            <a:normAutofit fontScale="92500" lnSpcReduction="20000"/>
          </a:bodyPr>
          <a:lstStyle/>
          <a:p>
            <a:r>
              <a:rPr lang="en-US" altLang="ko-KR" dirty="0">
                <a:ea typeface="굴림" panose="020B0600000101010101" pitchFamily="34" charset="-127"/>
              </a:rPr>
              <a:t>Two semaphores</a:t>
            </a:r>
          </a:p>
          <a:p>
            <a:pPr lvl="1"/>
            <a:r>
              <a:rPr lang="en-US" altLang="ko-KR" dirty="0">
                <a:ea typeface="굴림" panose="020B0600000101010101" pitchFamily="34" charset="-127"/>
              </a:rPr>
              <a:t>Producer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a:t>
            </a:r>
          </a:p>
          <a:p>
            <a:pPr lvl="1"/>
            <a:r>
              <a:rPr lang="en-US" altLang="ko-KR" dirty="0">
                <a:ea typeface="굴림" panose="020B0600000101010101" pitchFamily="34" charset="-127"/>
              </a:rPr>
              <a:t>Consumer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a:t>
            </a:r>
          </a:p>
          <a:p>
            <a:pPr lvl="1"/>
            <a:endParaRPr lang="en-US" altLang="ko-KR" dirty="0">
              <a:ea typeface="굴림" panose="020B0600000101010101" pitchFamily="34" charset="-127"/>
            </a:endParaRPr>
          </a:p>
        </p:txBody>
      </p:sp>
      <p:sp>
        <p:nvSpPr>
          <p:cNvPr id="6" name="Rectangular Callout 5"/>
          <p:cNvSpPr>
            <a:spLocks noChangeArrowheads="1"/>
          </p:cNvSpPr>
          <p:nvPr/>
        </p:nvSpPr>
        <p:spPr bwMode="auto">
          <a:xfrm>
            <a:off x="4419600"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empty slots</a:t>
            </a:r>
          </a:p>
        </p:txBody>
      </p:sp>
      <p:sp>
        <p:nvSpPr>
          <p:cNvPr id="7" name="Rectangular Callout 6"/>
          <p:cNvSpPr>
            <a:spLocks noChangeArrowheads="1"/>
          </p:cNvSpPr>
          <p:nvPr/>
        </p:nvSpPr>
        <p:spPr bwMode="auto">
          <a:xfrm>
            <a:off x="7296856"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occupied slots</a:t>
            </a:r>
          </a:p>
        </p:txBody>
      </p:sp>
      <p:sp>
        <p:nvSpPr>
          <p:cNvPr id="8" name="Rectangular Callout 7"/>
          <p:cNvSpPr>
            <a:spLocks noChangeArrowheads="1"/>
          </p:cNvSpPr>
          <p:nvPr/>
        </p:nvSpPr>
        <p:spPr bwMode="auto">
          <a:xfrm>
            <a:off x="7296856" y="2275260"/>
            <a:ext cx="1752600" cy="685800"/>
          </a:xfrm>
          <a:prstGeom prst="wedgeRectCallout">
            <a:avLst>
              <a:gd name="adj1" fmla="val -9741"/>
              <a:gd name="adj2" fmla="val -71653"/>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empty slots</a:t>
            </a:r>
          </a:p>
        </p:txBody>
      </p:sp>
      <p:sp>
        <p:nvSpPr>
          <p:cNvPr id="9" name="Rectangular Callout 8"/>
          <p:cNvSpPr>
            <a:spLocks noChangeArrowheads="1"/>
          </p:cNvSpPr>
          <p:nvPr/>
        </p:nvSpPr>
        <p:spPr bwMode="auto">
          <a:xfrm>
            <a:off x="4419600" y="2275260"/>
            <a:ext cx="1752600" cy="685800"/>
          </a:xfrm>
          <a:prstGeom prst="wedgeRectCallout">
            <a:avLst>
              <a:gd name="adj1" fmla="val -31397"/>
              <a:gd name="adj2" fmla="val -74945"/>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occupied slots</a:t>
            </a:r>
          </a:p>
        </p:txBody>
      </p:sp>
      <p:sp>
        <p:nvSpPr>
          <p:cNvPr id="10" name="Rectangle 3"/>
          <p:cNvSpPr txBox="1">
            <a:spLocks noChangeArrowheads="1"/>
          </p:cNvSpPr>
          <p:nvPr/>
        </p:nvSpPr>
        <p:spPr bwMode="auto">
          <a:xfrm>
            <a:off x="7296856" y="3134940"/>
            <a:ext cx="3763162" cy="3570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FAA26D3D-D897-4be2-8F04-BA451C77F1D7}">
              <ma14:placeholderFlag xmlns:ma14="http://schemas.microsoft.com/office/mac/drawingml/2011/main" xmlns="" val="1"/>
            </a:ext>
          </a:extLst>
        </p:spPr>
        <p:txBody>
          <a:bodyPr lIns="90478" tIns="44445" rIns="90478" bIns="44445"/>
          <a:lstStyle>
            <a:lvl1pPr marL="285750" indent="-285750">
              <a:tabLst>
                <a:tab pos="801688" algn="l"/>
                <a:tab pos="1139825" algn="l"/>
                <a:tab pos="1541463" algn="l"/>
                <a:tab pos="4284663" algn="l"/>
              </a:tabLst>
              <a:defRPr sz="2400" b="1">
                <a:solidFill>
                  <a:schemeClr val="tx1"/>
                </a:solidFill>
                <a:latin typeface="Comic Sans MS" charset="0"/>
                <a:ea typeface="ＭＳ Ｐゴシック" charset="0"/>
                <a:cs typeface="ＭＳ Ｐゴシック" charset="0"/>
              </a:defRPr>
            </a:lvl1pPr>
            <a:lvl2pPr marL="742950" indent="-285750">
              <a:tabLst>
                <a:tab pos="801688" algn="l"/>
                <a:tab pos="1139825" algn="l"/>
                <a:tab pos="1541463" algn="l"/>
                <a:tab pos="4284663" algn="l"/>
              </a:tabLst>
              <a:defRPr sz="2400" b="1">
                <a:solidFill>
                  <a:schemeClr val="tx1"/>
                </a:solidFill>
                <a:latin typeface="Comic Sans MS" charset="0"/>
                <a:ea typeface="ＭＳ Ｐゴシック" charset="0"/>
              </a:defRPr>
            </a:lvl2pPr>
            <a:lvl3pPr marL="1143000" indent="-228600">
              <a:tabLst>
                <a:tab pos="801688" algn="l"/>
                <a:tab pos="1139825" algn="l"/>
                <a:tab pos="1541463" algn="l"/>
                <a:tab pos="4284663" algn="l"/>
              </a:tabLst>
              <a:defRPr sz="2400" b="1">
                <a:solidFill>
                  <a:schemeClr val="tx1"/>
                </a:solidFill>
                <a:latin typeface="Comic Sans MS" charset="0"/>
                <a:ea typeface="ＭＳ Ｐゴシック" charset="0"/>
              </a:defRPr>
            </a:lvl3pPr>
            <a:lvl4pPr marL="1600200" indent="-228600">
              <a:tabLst>
                <a:tab pos="801688" algn="l"/>
                <a:tab pos="1139825" algn="l"/>
                <a:tab pos="1541463" algn="l"/>
                <a:tab pos="4284663" algn="l"/>
              </a:tabLst>
              <a:defRPr sz="2400" b="1">
                <a:solidFill>
                  <a:schemeClr val="tx1"/>
                </a:solidFill>
                <a:latin typeface="Comic Sans MS" charset="0"/>
                <a:ea typeface="ＭＳ Ｐゴシック" charset="0"/>
              </a:defRPr>
            </a:lvl4pPr>
            <a:lvl5pPr marL="2057400" indent="-228600">
              <a:tabLst>
                <a:tab pos="801688" algn="l"/>
                <a:tab pos="1139825" algn="l"/>
                <a:tab pos="1541463" algn="l"/>
                <a:tab pos="42846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9pPr>
          </a:lstStyle>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//Incorrect code  </a:t>
            </a:r>
          </a:p>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  Producer(item)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Consumer(item)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p>
        </p:txBody>
      </p:sp>
      <p:sp>
        <p:nvSpPr>
          <p:cNvPr id="5" name="Rectangle 3">
            <a:extLst>
              <a:ext uri="{FF2B5EF4-FFF2-40B4-BE49-F238E27FC236}">
                <a16:creationId xmlns:a16="http://schemas.microsoft.com/office/drawing/2014/main" id="{198A3FC5-8C9B-7875-7A01-C65118EBA833}"/>
              </a:ext>
            </a:extLst>
          </p:cNvPr>
          <p:cNvSpPr txBox="1">
            <a:spLocks noChangeArrowheads="1"/>
          </p:cNvSpPr>
          <p:nvPr/>
        </p:nvSpPr>
        <p:spPr bwMode="auto">
          <a:xfrm>
            <a:off x="310952" y="2961060"/>
            <a:ext cx="6851847" cy="374454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ko-KR" sz="2000" kern="0" dirty="0">
                <a:latin typeface="Gill Sans" panose="020B0502020104020203"/>
                <a:ea typeface="굴림" panose="020B0600000101010101" pitchFamily="34" charset="-127"/>
              </a:rPr>
              <a:t>Can we put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mutex outside of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a:t>
            </a:r>
          </a:p>
          <a:p>
            <a:r>
              <a:rPr lang="en-US" altLang="ko-KR" sz="2000" kern="0" dirty="0">
                <a:latin typeface="Gill Sans" panose="020B0502020104020203"/>
                <a:ea typeface="굴림" panose="020B0600000101010101" pitchFamily="34" charset="-127"/>
              </a:rPr>
              <a:t>No! This may cause deadlock. Suppose the queue is initially empty. Producer enters the critical section,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is blocked waiting for Consumer to put items into the queue</a:t>
            </a:r>
            <a:r>
              <a:rPr lang="en-GB" altLang="ko-KR" sz="2000" kern="0" dirty="0">
                <a:latin typeface="Gill Sans" panose="020B0502020104020203"/>
                <a:ea typeface="굴림" panose="020B0600000101010101" pitchFamily="34" charset="-127"/>
              </a:rPr>
              <a:t>;</a:t>
            </a:r>
            <a:r>
              <a:rPr lang="en-US" altLang="ko-KR" sz="2000" kern="0" dirty="0">
                <a:latin typeface="Gill Sans" panose="020B0502020104020203"/>
                <a:ea typeface="굴림" panose="020B0600000101010101" pitchFamily="34" charset="-127"/>
              </a:rPr>
              <a:t> Consumer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 and is blocked waiting to enter the critical section. But Producer will never exit the critical section and call </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(&amp;mutex) to wake up Consumer!</a:t>
            </a:r>
          </a:p>
          <a:p>
            <a:r>
              <a:rPr lang="en-US" altLang="ko-KR" sz="2000" kern="0" dirty="0">
                <a:latin typeface="Gill Sans" panose="020B0502020104020203"/>
                <a:ea typeface="굴림" panose="020B0600000101010101" pitchFamily="34" charset="-127"/>
              </a:rPr>
              <a:t>Similar deadlock situation when the queue is full, Consumer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 and Producer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a:t>
            </a:r>
            <a:endParaRPr lang="ko-KR" altLang="en-US" sz="2000" kern="0" dirty="0">
              <a:latin typeface="Gill Sans" panose="020B0502020104020203"/>
              <a:ea typeface="굴림" panose="020B0600000101010101" pitchFamily="34" charset="-127"/>
            </a:endParaRPr>
          </a:p>
        </p:txBody>
      </p:sp>
      <p:sp>
        <p:nvSpPr>
          <p:cNvPr id="4" name="Arrow: Left 3">
            <a:extLst>
              <a:ext uri="{FF2B5EF4-FFF2-40B4-BE49-F238E27FC236}">
                <a16:creationId xmlns:a16="http://schemas.microsoft.com/office/drawing/2014/main" id="{8B716CC1-FCEF-9AEB-1D81-040AD282E2B5}"/>
              </a:ext>
            </a:extLst>
          </p:cNvPr>
          <p:cNvSpPr/>
          <p:nvPr/>
        </p:nvSpPr>
        <p:spPr bwMode="auto">
          <a:xfrm flipH="1">
            <a:off x="7162800" y="3920616"/>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1" name="Arrow: Left 10">
            <a:extLst>
              <a:ext uri="{FF2B5EF4-FFF2-40B4-BE49-F238E27FC236}">
                <a16:creationId xmlns:a16="http://schemas.microsoft.com/office/drawing/2014/main" id="{968C47D4-9F96-6BB9-85EE-B19C0748D082}"/>
              </a:ext>
            </a:extLst>
          </p:cNvPr>
          <p:cNvSpPr/>
          <p:nvPr/>
        </p:nvSpPr>
        <p:spPr bwMode="auto">
          <a:xfrm flipH="1">
            <a:off x="7162800" y="5257800"/>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2" name="Plassholder for lysbildenummer 5">
            <a:extLst>
              <a:ext uri="{FF2B5EF4-FFF2-40B4-BE49-F238E27FC236}">
                <a16:creationId xmlns:a16="http://schemas.microsoft.com/office/drawing/2014/main" id="{445A372E-8A16-7203-43A1-2597574A46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32</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27178122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59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5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uiExpand="1" build="p" bldLvl="2"/>
      <p:bldP spid="6" grpId="0" animBg="1"/>
      <p:bldP spid="7" grpId="0" animBg="1"/>
      <p:bldP spid="8" grpId="0" animBg="1"/>
      <p:bldP spid="9" grpId="0" animBg="1"/>
      <p:bldP spid="5" grpId="0" uiExpand="1"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1"/>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1</a:t>
              </a:r>
              <a:endParaRPr lang="en-US" sz="14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2</a:t>
              </a:r>
              <a:endParaRPr lang="en-US" sz="14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dirty="0"/>
                <a:t>1</a:t>
              </a:r>
              <a:endParaRPr lang="en-US" sz="14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a:t>2</a:t>
              </a:r>
              <a:endParaRPr lang="en-US" altLang="zh-CN" sz="1400" dirty="0"/>
            </a:p>
          </p:txBody>
        </p:sp>
        <p:cxnSp>
          <p:nvCxnSpPr>
            <p:cNvPr id="10" name="曲线连接符 9">
              <a:extLst>
                <a:ext uri="{FF2B5EF4-FFF2-40B4-BE49-F238E27FC236}">
                  <a16:creationId xmlns:a16="http://schemas.microsoft.com/office/drawing/2014/main" id="{FE176D05-338C-AF67-D401-CD7057E28ED5}"/>
                </a:ext>
              </a:extLst>
            </p:cNvPr>
            <p:cNvCxnSpPr>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threads are said to be in a deadlock state when every thread in the set is waiting for an event that can be caused only by another thread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thread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Threads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threads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threads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thread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Tree>
    <p:extLst>
      <p:ext uri="{BB962C8B-B14F-4D97-AF65-F5344CB8AC3E}">
        <p14:creationId xmlns:p14="http://schemas.microsoft.com/office/powerpoint/2010/main" val="1021587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76400" y="152400"/>
            <a:ext cx="8839200" cy="533400"/>
          </a:xfrm>
        </p:spPr>
        <p:txBody>
          <a:bodyPr/>
          <a:lstStyle/>
          <a:p>
            <a:r>
              <a:rPr lang="en-US" altLang="ko-KR" dirty="0">
                <a:ea typeface="굴림" panose="020B0600000101010101" pitchFamily="34" charset="-127"/>
              </a:rPr>
              <a:t>Semaphores are good but…Monitors are better!</a:t>
            </a:r>
          </a:p>
        </p:txBody>
      </p:sp>
      <p:sp>
        <p:nvSpPr>
          <p:cNvPr id="31747" name="Rectangle 3"/>
          <p:cNvSpPr>
            <a:spLocks noGrp="1" noChangeArrowheads="1"/>
          </p:cNvSpPr>
          <p:nvPr>
            <p:ph type="body" idx="1"/>
          </p:nvPr>
        </p:nvSpPr>
        <p:spPr>
          <a:xfrm>
            <a:off x="762000" y="762000"/>
            <a:ext cx="10591800" cy="5791200"/>
          </a:xfrm>
        </p:spPr>
        <p:txBody>
          <a:bodyPr>
            <a:normAutofit/>
          </a:bodyPr>
          <a:lstStyle/>
          <a:p>
            <a:r>
              <a:rPr lang="en-US" altLang="ko-KR" dirty="0">
                <a:ea typeface="굴림" panose="020B0600000101010101" pitchFamily="34" charset="-127"/>
              </a:rPr>
              <a:t>Semaphores are dual purpose, used for both mutex and scheduling constraints</a:t>
            </a:r>
          </a:p>
          <a:p>
            <a:r>
              <a:rPr lang="en-GB" altLang="ko-KR" dirty="0">
                <a:ea typeface="굴림" panose="020B0600000101010101" pitchFamily="34" charset="-127"/>
              </a:rPr>
              <a:t>Monitors provide a higher-level abstraction that naturally encapsulates shared state and condition variables. </a:t>
            </a:r>
            <a:endParaRPr lang="en-US" altLang="ko-KR" dirty="0">
              <a:ea typeface="굴림" panose="020B0600000101010101" pitchFamily="34" charset="-127"/>
            </a:endParaRPr>
          </a:p>
          <a:p>
            <a:r>
              <a:rPr lang="en-US" altLang="ko-KR" dirty="0">
                <a:solidFill>
                  <a:schemeClr val="hlink"/>
                </a:solidFill>
                <a:ea typeface="굴림" panose="020B0600000101010101" pitchFamily="34" charset="-127"/>
              </a:rPr>
              <a:t>Monitor</a:t>
            </a:r>
            <a:r>
              <a:rPr lang="en-US" altLang="ko-KR" dirty="0">
                <a:ea typeface="굴림" panose="020B0600000101010101" pitchFamily="34" charset="-127"/>
              </a:rPr>
              <a:t>: a </a:t>
            </a:r>
            <a:r>
              <a:rPr lang="en-US" altLang="ko-KR" dirty="0">
                <a:solidFill>
                  <a:srgbClr val="FF0000"/>
                </a:solidFill>
                <a:ea typeface="굴림" panose="020B0600000101010101" pitchFamily="34" charset="-127"/>
              </a:rPr>
              <a:t>mutex lock</a:t>
            </a:r>
            <a:r>
              <a:rPr lang="en-US" altLang="ko-KR" dirty="0">
                <a:ea typeface="굴림" panose="020B0600000101010101" pitchFamily="34" charset="-127"/>
              </a:rPr>
              <a:t> and one or more </a:t>
            </a:r>
            <a:r>
              <a:rPr lang="en-US" altLang="ko-KR" dirty="0">
                <a:solidFill>
                  <a:srgbClr val="FF0000"/>
                </a:solidFill>
                <a:ea typeface="굴림" panose="020B0600000101010101" pitchFamily="34" charset="-127"/>
              </a:rPr>
              <a:t>condition variables </a:t>
            </a:r>
            <a:r>
              <a:rPr lang="en-US" altLang="ko-KR" dirty="0">
                <a:ea typeface="굴림" panose="020B0600000101010101" pitchFamily="34" charset="-127"/>
              </a:rPr>
              <a:t>for managing concurrent access to shared data</a:t>
            </a:r>
          </a:p>
          <a:p>
            <a:pPr lvl="1"/>
            <a:r>
              <a:rPr lang="en-GB" altLang="ko-KR" dirty="0">
                <a:ea typeface="굴림" panose="020B0600000101010101" pitchFamily="34" charset="-127"/>
              </a:rPr>
              <a:t>A paradigm for concurrent programming</a:t>
            </a:r>
          </a:p>
          <a:p>
            <a:pPr lvl="1"/>
            <a:r>
              <a:rPr lang="en-GB" altLang="ko-KR" dirty="0">
                <a:ea typeface="굴림" panose="020B0600000101010101" pitchFamily="34" charset="-127"/>
              </a:rPr>
              <a:t>Use lock for mutual exclusion and condition variables for scheduling constraints. (Must hold lock when doing condition operations!)</a:t>
            </a:r>
            <a:endParaRPr lang="en-US" altLang="ko-KR" dirty="0">
              <a:ea typeface="굴림" panose="020B0600000101010101" pitchFamily="34" charset="-127"/>
            </a:endParaRPr>
          </a:p>
          <a:p>
            <a:pPr lvl="1"/>
            <a:r>
              <a:rPr lang="en-US" altLang="ko-KR" dirty="0">
                <a:ea typeface="굴림" panose="020B0600000101010101" pitchFamily="34" charset="-127"/>
              </a:rPr>
              <a:t>Java supports monitors natively</a:t>
            </a:r>
          </a:p>
        </p:txBody>
      </p:sp>
    </p:spTree>
    <p:extLst>
      <p:ext uri="{BB962C8B-B14F-4D97-AF65-F5344CB8AC3E}">
        <p14:creationId xmlns:p14="http://schemas.microsoft.com/office/powerpoint/2010/main" val="36337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ko-KR" altLang="en-US" dirty="0">
                <a:ea typeface="굴림" panose="020B0600000101010101" pitchFamily="34" charset="-127"/>
              </a:rPr>
              <a:t> </a:t>
            </a:r>
            <a:r>
              <a:rPr lang="en-US" altLang="ko-KR" dirty="0">
                <a:ea typeface="굴림" panose="020B0600000101010101" pitchFamily="34" charset="-127"/>
              </a:rPr>
              <a:t>Monitor with Condition Variables (CV)</a:t>
            </a:r>
          </a:p>
        </p:txBody>
      </p:sp>
      <p:sp>
        <p:nvSpPr>
          <p:cNvPr id="466948" name="Rectangle 4"/>
          <p:cNvSpPr>
            <a:spLocks noGrp="1" noChangeArrowheads="1"/>
          </p:cNvSpPr>
          <p:nvPr>
            <p:ph type="body" idx="1"/>
          </p:nvPr>
        </p:nvSpPr>
        <p:spPr>
          <a:xfrm>
            <a:off x="533400" y="787400"/>
            <a:ext cx="10896600" cy="5842000"/>
          </a:xfrm>
        </p:spPr>
        <p:txBody>
          <a:bodyPr>
            <a:normAutofit fontScale="85000" lnSpcReduction="20000"/>
          </a:bodyPr>
          <a:lstStyle/>
          <a:p>
            <a:pPr>
              <a:lnSpc>
                <a:spcPct val="85000"/>
              </a:lnSpc>
              <a:spcBef>
                <a:spcPct val="20000"/>
              </a:spcBef>
            </a:pPr>
            <a:r>
              <a:rPr lang="en-US" altLang="ko-KR" dirty="0" err="1">
                <a:solidFill>
                  <a:srgbClr val="FF0000"/>
                </a:solidFill>
                <a:ea typeface="굴림" panose="020B0600000101010101" pitchFamily="34" charset="-127"/>
              </a:rPr>
              <a:t>thread_mutex_t</a:t>
            </a:r>
            <a:r>
              <a:rPr lang="en-US" altLang="ko-KR" dirty="0">
                <a:solidFill>
                  <a:srgbClr val="FF0000"/>
                </a:solidFill>
                <a:ea typeface="굴림" panose="020B0600000101010101" pitchFamily="34" charset="-127"/>
              </a:rPr>
              <a:t> mutex: </a:t>
            </a:r>
            <a:r>
              <a:rPr lang="en-US" altLang="ko-KR" dirty="0">
                <a:ea typeface="굴림" panose="020B0600000101010101" pitchFamily="34" charset="-127"/>
              </a:rPr>
              <a:t>a mutex lock</a:t>
            </a:r>
          </a:p>
          <a:p>
            <a:pPr lvl="1">
              <a:lnSpc>
                <a:spcPct val="85000"/>
              </a:lnSpc>
              <a:spcBef>
                <a:spcPct val="20000"/>
              </a:spcBef>
            </a:pPr>
            <a:r>
              <a:rPr lang="en-US" altLang="ko-KR" dirty="0">
                <a:ea typeface="굴림" panose="020B0600000101010101" pitchFamily="34" charset="-127"/>
              </a:rPr>
              <a:t>Provides mutual exclusion to critical section</a:t>
            </a:r>
          </a:p>
          <a:p>
            <a:pPr lvl="1">
              <a:lnSpc>
                <a:spcPct val="85000"/>
              </a:lnSpc>
              <a:spcBef>
                <a:spcPct val="20000"/>
              </a:spcBef>
            </a:pPr>
            <a:r>
              <a:rPr lang="en-US" altLang="ko-KR" dirty="0">
                <a:ea typeface="굴림" panose="020B0600000101010101" pitchFamily="34" charset="-127"/>
              </a:rPr>
              <a:t>Acquire before entering, release upon exiting critical section</a:t>
            </a:r>
          </a:p>
          <a:p>
            <a:pPr>
              <a:lnSpc>
                <a:spcPct val="85000"/>
              </a:lnSpc>
              <a:spcBef>
                <a:spcPct val="20000"/>
              </a:spcBef>
            </a:pPr>
            <a:r>
              <a:rPr lang="en-US" altLang="ko-KR" dirty="0" err="1">
                <a:solidFill>
                  <a:srgbClr val="FF0000"/>
                </a:solidFill>
                <a:ea typeface="굴림" panose="020B0600000101010101" pitchFamily="34" charset="-127"/>
              </a:rPr>
              <a:t>pthread_cond_t</a:t>
            </a:r>
            <a:r>
              <a:rPr lang="en-US" altLang="ko-KR" dirty="0">
                <a:solidFill>
                  <a:srgbClr val="FF0000"/>
                </a:solidFill>
                <a:ea typeface="굴림" panose="020B0600000101010101" pitchFamily="34" charset="-127"/>
              </a:rPr>
              <a:t> </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one or more condition variables:</a:t>
            </a:r>
          </a:p>
          <a:p>
            <a:pPr lvl="1">
              <a:lnSpc>
                <a:spcPct val="85000"/>
              </a:lnSpc>
              <a:spcBef>
                <a:spcPct val="20000"/>
              </a:spcBef>
            </a:pPr>
            <a:r>
              <a:rPr lang="en-US" altLang="ko-KR" dirty="0">
                <a:ea typeface="굴림" panose="020B0600000101010101" pitchFamily="34" charset="-127"/>
              </a:rPr>
              <a:t>For each condition variable, a queue of threads may be </a:t>
            </a:r>
            <a:r>
              <a:rPr lang="en-US" altLang="ko-KR" dirty="0">
                <a:solidFill>
                  <a:srgbClr val="FF0000"/>
                </a:solidFill>
                <a:ea typeface="굴림" panose="020B0600000101010101" pitchFamily="34" charset="-127"/>
              </a:rPr>
              <a:t>waiting for it to be signaled </a:t>
            </a:r>
            <a:r>
              <a:rPr lang="en-US" altLang="ko-KR" i="1" dirty="0">
                <a:solidFill>
                  <a:srgbClr val="FF0000"/>
                </a:solidFill>
                <a:ea typeface="굴림" panose="020B0600000101010101" pitchFamily="34" charset="-127"/>
              </a:rPr>
              <a:t>inside </a:t>
            </a:r>
            <a:r>
              <a:rPr lang="en-US" altLang="ko-KR" dirty="0">
                <a:solidFill>
                  <a:srgbClr val="FF0000"/>
                </a:solidFill>
                <a:ea typeface="굴림" panose="020B0600000101010101" pitchFamily="34" charset="-127"/>
              </a:rPr>
              <a:t>the critical section.</a:t>
            </a:r>
            <a:r>
              <a:rPr lang="en-US" altLang="ko-KR" dirty="0">
                <a:ea typeface="굴림" panose="020B0600000101010101" pitchFamily="34" charset="-127"/>
              </a:rPr>
              <a:t> </a:t>
            </a:r>
          </a:p>
          <a:p>
            <a:pPr lvl="2">
              <a:lnSpc>
                <a:spcPct val="85000"/>
              </a:lnSpc>
              <a:spcBef>
                <a:spcPct val="20000"/>
              </a:spcBef>
            </a:pPr>
            <a:r>
              <a:rPr lang="en-US" altLang="ko-KR" dirty="0">
                <a:ea typeface="굴림" panose="020B0600000101010101" pitchFamily="34" charset="-127"/>
              </a:rPr>
              <a:t>Key idea: allow threads to wait on a condition variable (sleeping) inside the  critical section, since the mutex lock is released (implicitly) when a thread goes to sleep</a:t>
            </a:r>
          </a:p>
          <a:p>
            <a:pPr lvl="2">
              <a:lnSpc>
                <a:spcPct val="85000"/>
              </a:lnSpc>
              <a:spcBef>
                <a:spcPct val="20000"/>
              </a:spcBef>
            </a:pPr>
            <a:r>
              <a:rPr lang="en-US" altLang="ko-KR" dirty="0">
                <a:ea typeface="굴림" panose="020B0600000101010101" pitchFamily="34" charset="-127"/>
              </a:rPr>
              <a:t>Contrast with semaphores: cannot wait on a semaphore inside critical section, otherwise it leads to a deadlock since mutex lock is still held</a:t>
            </a:r>
          </a:p>
          <a:p>
            <a:pPr lvl="1">
              <a:lnSpc>
                <a:spcPct val="85000"/>
              </a:lnSpc>
              <a:spcBef>
                <a:spcPct val="20000"/>
              </a:spcBef>
            </a:pPr>
            <a:r>
              <a:rPr lang="en-US" altLang="ko-KR" dirty="0">
                <a:ea typeface="굴림" panose="020B0600000101010101" pitchFamily="34" charset="-127"/>
              </a:rPr>
              <a:t>There may be an entry queue of threads waiting on the lock </a:t>
            </a:r>
            <a:r>
              <a:rPr lang="en-US" altLang="ko-KR" i="1" dirty="0">
                <a:ea typeface="굴림" panose="020B0600000101010101" pitchFamily="34" charset="-127"/>
              </a:rPr>
              <a:t>outside of</a:t>
            </a:r>
            <a:r>
              <a:rPr lang="en-US" altLang="ko-KR" dirty="0">
                <a:ea typeface="굴림" panose="020B0600000101010101" pitchFamily="34" charset="-127"/>
              </a:rPr>
              <a:t> the critical section</a:t>
            </a:r>
          </a:p>
          <a:p>
            <a:pPr>
              <a:lnSpc>
                <a:spcPct val="85000"/>
              </a:lnSpc>
              <a:spcBef>
                <a:spcPct val="20000"/>
              </a:spcBef>
            </a:pPr>
            <a:r>
              <a:rPr lang="en-US" altLang="ko-KR" dirty="0">
                <a:ea typeface="굴림" panose="020B0600000101010101" pitchFamily="34" charset="-127"/>
              </a:rPr>
              <a:t>Condition operations:</a:t>
            </a:r>
          </a:p>
          <a:p>
            <a:pPr lvl="1">
              <a:lnSpc>
                <a:spcPct val="85000"/>
              </a:lnSpc>
              <a:spcBef>
                <a:spcPct val="20000"/>
              </a:spcBef>
            </a:pPr>
            <a:r>
              <a:rPr lang="en-GB" altLang="ko-KR" dirty="0" err="1">
                <a:solidFill>
                  <a:srgbClr val="FF0000"/>
                </a:solidFill>
                <a:ea typeface="Consolas" charset="0"/>
                <a:cs typeface="Consolas" charset="0"/>
              </a:rPr>
              <a:t>pthread_cond_wait</a:t>
            </a:r>
            <a:r>
              <a:rPr lang="en-GB" altLang="ko-KR" dirty="0">
                <a:solidFill>
                  <a:srgbClr val="FF0000"/>
                </a:solidFill>
                <a:ea typeface="Consolas" charset="0"/>
                <a:cs typeface="Consolas" charset="0"/>
              </a:rPr>
              <a:t>(&amp;cond, &amp;mutex): </a:t>
            </a:r>
            <a:r>
              <a:rPr lang="en-GB" altLang="ko-KR" dirty="0">
                <a:ea typeface="Consolas" charset="0"/>
                <a:cs typeface="Consolas" charset="0"/>
              </a:rPr>
              <a:t>it releases the mutex lock temporarily and enters the monitor's wait queue to go to sleep. This allows other threads to acquire the lock and proceed with their tasks. When the waiting/sleeping thread is </a:t>
            </a:r>
            <a:r>
              <a:rPr lang="en-GB" altLang="ko-KR" dirty="0" err="1">
                <a:ea typeface="Consolas" charset="0"/>
                <a:cs typeface="Consolas" charset="0"/>
              </a:rPr>
              <a:t>signaled</a:t>
            </a:r>
            <a:r>
              <a:rPr lang="en-GB" altLang="ko-KR" dirty="0">
                <a:ea typeface="Consolas" charset="0"/>
                <a:cs typeface="Consolas" charset="0"/>
              </a:rPr>
              <a:t>, it re-acquires the lock before resuming execution.</a:t>
            </a:r>
          </a:p>
          <a:p>
            <a:pPr lvl="1">
              <a:lnSpc>
                <a:spcPct val="85000"/>
              </a:lnSpc>
              <a:spcBef>
                <a:spcPct val="20000"/>
              </a:spcBef>
            </a:pPr>
            <a:r>
              <a:rPr lang="en-GB" altLang="ko-KR" dirty="0" err="1">
                <a:solidFill>
                  <a:srgbClr val="FF0000"/>
                </a:solidFill>
                <a:ea typeface="Consolas" charset="0"/>
                <a:cs typeface="Consolas" charset="0"/>
              </a:rPr>
              <a:t>pthread_cond_signal</a:t>
            </a:r>
            <a:r>
              <a:rPr lang="en-GB" altLang="ko-KR" dirty="0">
                <a:solidFill>
                  <a:srgbClr val="FF0000"/>
                </a:solidFill>
                <a:ea typeface="Consolas" charset="0"/>
                <a:cs typeface="Consolas" charset="0"/>
              </a:rPr>
              <a:t>(&amp;cond): </a:t>
            </a:r>
            <a:r>
              <a:rPr lang="en-US" altLang="ko-KR" dirty="0">
                <a:ea typeface="굴림" panose="020B0600000101010101" pitchFamily="34" charset="-127"/>
              </a:rPr>
              <a:t>Wake up one waiter, if any</a:t>
            </a:r>
          </a:p>
          <a:p>
            <a:pPr lvl="1">
              <a:lnSpc>
                <a:spcPct val="85000"/>
              </a:lnSpc>
              <a:spcBef>
                <a:spcPct val="20000"/>
              </a:spcBef>
            </a:pPr>
            <a:r>
              <a:rPr lang="en-US" altLang="ko-KR" dirty="0" err="1">
                <a:solidFill>
                  <a:srgbClr val="FF0000"/>
                </a:solidFill>
                <a:ea typeface="굴림" panose="020B0600000101010101" pitchFamily="34" charset="-127"/>
              </a:rPr>
              <a:t>pthread_cond_broadcast</a:t>
            </a:r>
            <a:r>
              <a:rPr lang="en-US" altLang="ko-KR" dirty="0">
                <a:solidFill>
                  <a:srgbClr val="FF0000"/>
                </a:solidFill>
                <a:ea typeface="굴림" panose="020B0600000101010101" pitchFamily="34" charset="-127"/>
              </a:rPr>
              <a:t>(&amp;</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Consolas" charset="0"/>
                <a:cs typeface="Consolas" charset="0"/>
              </a:rPr>
              <a:t>Broadcast()</a:t>
            </a:r>
            <a:r>
              <a:rPr lang="en-US" altLang="ko-KR" dirty="0">
                <a:ea typeface="굴림" panose="020B0600000101010101" pitchFamily="34" charset="-127"/>
              </a:rPr>
              <a:t>: Wake up all waiters</a:t>
            </a:r>
          </a:p>
        </p:txBody>
      </p:sp>
    </p:spTree>
    <p:extLst>
      <p:ext uri="{BB962C8B-B14F-4D97-AF65-F5344CB8AC3E}">
        <p14:creationId xmlns:p14="http://schemas.microsoft.com/office/powerpoint/2010/main" val="824264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69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69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694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694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694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694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694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694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694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6948">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694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A1DA-5EDD-0B7C-9176-B2038BB266CF}"/>
              </a:ext>
            </a:extLst>
          </p:cNvPr>
          <p:cNvSpPr>
            <a:spLocks noGrp="1"/>
          </p:cNvSpPr>
          <p:nvPr>
            <p:ph type="title"/>
          </p:nvPr>
        </p:nvSpPr>
        <p:spPr/>
        <p:txBody>
          <a:bodyPr/>
          <a:lstStyle/>
          <a:p>
            <a:r>
              <a:rPr lang="en-GB" dirty="0"/>
              <a:t> Monitor with Condition Variables (CV)</a:t>
            </a:r>
            <a:endParaRPr lang="en-SE" dirty="0"/>
          </a:p>
        </p:txBody>
      </p:sp>
      <p:sp>
        <p:nvSpPr>
          <p:cNvPr id="3" name="Content Placeholder 2">
            <a:extLst>
              <a:ext uri="{FF2B5EF4-FFF2-40B4-BE49-F238E27FC236}">
                <a16:creationId xmlns:a16="http://schemas.microsoft.com/office/drawing/2014/main" id="{9E17B4BA-4168-2377-FCDD-C51640115F9A}"/>
              </a:ext>
            </a:extLst>
          </p:cNvPr>
          <p:cNvSpPr>
            <a:spLocks noGrp="1"/>
          </p:cNvSpPr>
          <p:nvPr>
            <p:ph idx="1"/>
          </p:nvPr>
        </p:nvSpPr>
        <p:spPr/>
        <p:txBody>
          <a:bodyPr/>
          <a:lstStyle/>
          <a:p>
            <a:endParaRPr lang="en-SE"/>
          </a:p>
        </p:txBody>
      </p:sp>
      <p:pic>
        <p:nvPicPr>
          <p:cNvPr id="32772"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l="424" t="4802" r="1059" b="4802"/>
          <a:stretch>
            <a:fillRect/>
          </a:stretch>
        </p:blipFill>
        <p:spPr bwMode="auto">
          <a:xfrm>
            <a:off x="914400" y="1066800"/>
            <a:ext cx="10799626" cy="5325842"/>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86720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864-83E1-455D-6D78-F66FD2F3F64F}"/>
              </a:ext>
            </a:extLst>
          </p:cNvPr>
          <p:cNvSpPr>
            <a:spLocks noGrp="1"/>
          </p:cNvSpPr>
          <p:nvPr>
            <p:ph type="title"/>
          </p:nvPr>
        </p:nvSpPr>
        <p:spPr/>
        <p:txBody>
          <a:bodyPr/>
          <a:lstStyle/>
          <a:p>
            <a:r>
              <a:rPr lang="en-GB" dirty="0"/>
              <a:t>CV Common Usage Pattern</a:t>
            </a:r>
            <a:endParaRPr lang="en-SE" dirty="0"/>
          </a:p>
        </p:txBody>
      </p:sp>
      <p:sp>
        <p:nvSpPr>
          <p:cNvPr id="4" name="Plassholder for innhold 2">
            <a:extLst>
              <a:ext uri="{FF2B5EF4-FFF2-40B4-BE49-F238E27FC236}">
                <a16:creationId xmlns:a16="http://schemas.microsoft.com/office/drawing/2014/main" id="{FC094DBA-F9D4-158C-3D84-69D4D44004E3}"/>
              </a:ext>
            </a:extLst>
          </p:cNvPr>
          <p:cNvSpPr txBox="1">
            <a:spLocks/>
          </p:cNvSpPr>
          <p:nvPr/>
        </p:nvSpPr>
        <p:spPr bwMode="auto">
          <a:xfrm>
            <a:off x="533400" y="762000"/>
            <a:ext cx="10337800" cy="5943600"/>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mutex = PTHREAD_MUTEX_INITIALIZER;</a:t>
            </a:r>
          </a:p>
          <a:p>
            <a:pPr marL="0" indent="0">
              <a:buFontTx/>
              <a:buNone/>
            </a:pPr>
            <a:r>
              <a:rPr lang="en-US" altLang="zh-CN" sz="1800" b="0" kern="0" dirty="0" err="1">
                <a:latin typeface="Courier New" panose="02070309020205020404" pitchFamily="49" charset="0"/>
                <a:cs typeface="Courier New" panose="02070309020205020404" pitchFamily="49" charset="0"/>
              </a:rPr>
              <a:t>pthread_cond_t</a:t>
            </a: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 PTHREAD_COND_INITIALIZER;</a:t>
            </a:r>
          </a:p>
          <a:p>
            <a:pPr marL="0" indent="0">
              <a:buFontTx/>
              <a:buNone/>
            </a:pPr>
            <a:r>
              <a:rPr lang="en-US" altLang="zh-CN" sz="1800" b="0" kern="0" dirty="0">
                <a:latin typeface="Courier New" panose="02070309020205020404" pitchFamily="49" charset="0"/>
                <a:cs typeface="Courier New" panose="02070309020205020404" pitchFamily="49" charset="0"/>
              </a:rPr>
              <a:t>bool flag; //Initialization value is application-specific, hence omitted here</a:t>
            </a:r>
          </a:p>
          <a:p>
            <a:pPr marL="0" indent="0">
              <a:buFontTx/>
              <a:buNone/>
            </a:pPr>
            <a:r>
              <a:rPr lang="en-US" altLang="zh-CN" sz="1800" b="0" kern="0" dirty="0">
                <a:latin typeface="Courier New" panose="02070309020205020404" pitchFamily="49" charset="0"/>
                <a:cs typeface="Courier New" panose="02070309020205020404" pitchFamily="49" charset="0"/>
              </a:rPr>
              <a:t>// Signaler thread</a:t>
            </a:r>
          </a:p>
          <a:p>
            <a:pPr marL="0" indent="0">
              <a:buFontTx/>
              <a:buNone/>
            </a:pPr>
            <a:r>
              <a:rPr lang="en-US" altLang="zh-CN" sz="1800" b="0" kern="0" dirty="0">
                <a:latin typeface="Courier New" panose="02070309020205020404" pitchFamily="49" charset="0"/>
                <a:cs typeface="Courier New" panose="02070309020205020404" pitchFamily="49" charset="0"/>
              </a:rPr>
              <a:t>Signaler(){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err="1">
                <a:latin typeface="Courier New" panose="02070309020205020404" pitchFamily="49" charset="0"/>
                <a:cs typeface="Courier New" panose="02070309020205020404" pitchFamily="49" charset="0"/>
              </a:rPr>
              <a:t>update_flag</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//Either signal 1 thread, or broadcast to all threads, but not both</a:t>
            </a:r>
          </a:p>
          <a:p>
            <a:pPr marL="400050" lvl="1" indent="0">
              <a:buNone/>
            </a:pPr>
            <a:r>
              <a:rPr lang="en-US" altLang="zh-CN" sz="1800" b="0" kern="0" dirty="0" err="1">
                <a:latin typeface="Courier New" panose="02070309020205020404" pitchFamily="49" charset="0"/>
                <a:cs typeface="Courier New" panose="02070309020205020404" pitchFamily="49" charset="0"/>
              </a:rPr>
              <a:t>pthread_cond_signal</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US" altLang="zh-CN" sz="1800" b="0" kern="0" dirty="0" err="1">
                <a:latin typeface="Courier New" panose="02070309020205020404" pitchFamily="49" charset="0"/>
                <a:cs typeface="Courier New" panose="02070309020205020404" pitchFamily="49" charset="0"/>
              </a:rPr>
              <a:t>pthread_cond_broadcast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None/>
            </a:pPr>
            <a:r>
              <a:rPr lang="en-US" altLang="zh-CN" sz="1800" b="0" kern="0" dirty="0">
                <a:latin typeface="Courier New" panose="02070309020205020404" pitchFamily="49" charset="0"/>
                <a:cs typeface="Courier New" panose="02070309020205020404" pitchFamily="49" charset="0"/>
              </a:rPr>
              <a:t>// Waiter thread</a:t>
            </a:r>
          </a:p>
          <a:p>
            <a:pPr marL="0" indent="0">
              <a:buNone/>
            </a:pPr>
            <a:r>
              <a:rPr lang="en-US" altLang="zh-CN" sz="1800" b="0" kern="0" dirty="0">
                <a:latin typeface="Courier New" panose="02070309020205020404" pitchFamily="49" charset="0"/>
                <a:cs typeface="Courier New" panose="02070309020205020404" pitchFamily="49" charset="0"/>
              </a:rPr>
              <a:t>Waiter(){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GB" altLang="zh-CN" sz="1800" b="0" kern="0" dirty="0">
                <a:latin typeface="Courier New" panose="02070309020205020404" pitchFamily="49" charset="0"/>
                <a:cs typeface="Courier New" panose="02070309020205020404" pitchFamily="49" charset="0"/>
              </a:rPr>
              <a:t>Thread goes to sleep during waiting</a:t>
            </a:r>
            <a:endParaRPr lang="en-US" altLang="zh-CN" sz="1800" b="0" kern="0" dirty="0">
              <a:latin typeface="Courier New" panose="02070309020205020404" pitchFamily="49" charset="0"/>
              <a:cs typeface="Courier New" panose="02070309020205020404" pitchFamily="49" charset="0"/>
            </a:endParaRPr>
          </a:p>
          <a:p>
            <a:pPr marL="400050" lvl="1" indent="0">
              <a:buNone/>
            </a:pPr>
            <a:r>
              <a:rPr lang="en-US" altLang="zh-CN" sz="1800" b="0" kern="0" dirty="0">
                <a:latin typeface="Courier New" panose="02070309020205020404" pitchFamily="49" charset="0"/>
                <a:cs typeface="Courier New" panose="02070309020205020404" pitchFamily="49" charset="0"/>
              </a:rPr>
              <a:t>while (!flag){</a:t>
            </a:r>
            <a:r>
              <a:rPr lang="en-US" altLang="zh-CN" sz="1800" b="0" kern="0" dirty="0" err="1">
                <a:latin typeface="Courier New" panose="02070309020205020404" pitchFamily="49" charset="0"/>
                <a:cs typeface="Courier New" panose="02070309020205020404" pitchFamily="49" charset="0"/>
              </a:rPr>
              <a:t>pthread_cond_wait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&amp;mutex);} </a:t>
            </a:r>
          </a:p>
          <a:p>
            <a:pPr marL="400050" lvl="1" indent="0">
              <a:buNone/>
            </a:pPr>
            <a:r>
              <a:rPr lang="en-US" altLang="zh-CN" sz="1800" b="0" kern="0" dirty="0">
                <a:latin typeface="Courier New" panose="02070309020205020404" pitchFamily="49" charset="0"/>
                <a:cs typeface="Courier New" panose="02070309020205020404" pitchFamily="49" charset="0"/>
              </a:rPr>
              <a:t>// Process data</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872775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FB968-B554-4E4F-8A65-879E107A4083}"/>
              </a:ext>
            </a:extLst>
          </p:cNvPr>
          <p:cNvSpPr txBox="1">
            <a:spLocks noChangeArrowheads="1"/>
          </p:cNvSpPr>
          <p:nvPr/>
        </p:nvSpPr>
        <p:spPr>
          <a:xfrm>
            <a:off x="1524001" y="685799"/>
            <a:ext cx="8673267" cy="1034427"/>
          </a:xfrm>
          <a:prstGeom prst="rect">
            <a:avLst/>
          </a:prstGeom>
          <a:ln>
            <a:solidFill>
              <a:schemeClr val="accent1"/>
            </a:solid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20000"/>
              </a:lnSpc>
              <a:spcBef>
                <a:spcPts val="0"/>
              </a:spcBef>
              <a:buNone/>
              <a:tabLst>
                <a:tab pos="801688" algn="l"/>
                <a:tab pos="1139825" algn="l"/>
                <a:tab pos="1541463" algn="l"/>
                <a:tab pos="4284663" algn="l"/>
              </a:tabLst>
            </a:pPr>
            <a:r>
              <a:rPr lang="en-GB" altLang="ko-KR" sz="2400" b="0" dirty="0" err="1">
                <a:latin typeface="Courier New" panose="02070309020205020404" pitchFamily="49" charset="0"/>
                <a:ea typeface="굴림" charset="0"/>
                <a:cs typeface="Courier New" panose="02070309020205020404" pitchFamily="49" charset="0"/>
              </a:rPr>
              <a:t>pthread_mutex_t</a:t>
            </a:r>
            <a:r>
              <a:rPr lang="en-GB" altLang="ko-KR" sz="2400" b="0" dirty="0">
                <a:latin typeface="Courier New" panose="02070309020205020404" pitchFamily="49" charset="0"/>
                <a:ea typeface="굴림" charset="0"/>
                <a:cs typeface="Courier New" panose="02070309020205020404" pitchFamily="49" charset="0"/>
              </a:rPr>
              <a:t> mutex = PTHREAD_MUTEX_INITIALIZER;</a:t>
            </a:r>
          </a:p>
          <a:p>
            <a:pPr indent="0">
              <a:lnSpc>
                <a:spcPct val="120000"/>
              </a:lnSpc>
              <a:spcBef>
                <a:spcPts val="0"/>
              </a:spcBef>
              <a:buNone/>
              <a:tabLst>
                <a:tab pos="801688" algn="l"/>
                <a:tab pos="1139825" algn="l"/>
                <a:tab pos="1541463" algn="l"/>
                <a:tab pos="4284663" algn="l"/>
              </a:tabLst>
            </a:pPr>
            <a:r>
              <a:rPr lang="en-GB"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pthread_cond_t</a:t>
            </a:r>
            <a:r>
              <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a:t>
            </a:r>
            <a:r>
              <a:rPr lang="en-US"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GB" altLang="ko-KR" sz="2400" b="0" dirty="0" err="1">
                <a:solidFill>
                  <a:srgbClr val="FF0000"/>
                </a:solidFill>
                <a:latin typeface="Courier New" panose="02070309020205020404" pitchFamily="49" charset="0"/>
                <a:ea typeface="굴림" charset="0"/>
                <a:cs typeface="Courier New" panose="02070309020205020404" pitchFamily="49" charset="0"/>
              </a:rPr>
              <a:t>pthread_cond_t</a:t>
            </a:r>
            <a:r>
              <a:rPr lang="en-GB" altLang="ko-KR" sz="2400" b="0" dirty="0">
                <a:solidFill>
                  <a:srgbClr val="FF0000"/>
                </a:solidFill>
                <a:latin typeface="Courier New" panose="02070309020205020404" pitchFamily="49" charset="0"/>
                <a:ea typeface="굴림" charset="0"/>
                <a:cs typeface="Courier New" panose="02070309020205020404" pitchFamily="49" charset="0"/>
              </a:rPr>
              <a:t> </a:t>
            </a:r>
            <a:r>
              <a:rPr lang="en-US" altLang="ko-KR" sz="24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400" b="0" dirty="0">
                <a:solidFill>
                  <a:srgbClr val="FF0000"/>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rgbClr val="FF0000"/>
              </a:solidFill>
              <a:latin typeface="Courier New" panose="02070309020205020404" pitchFamily="49" charset="0"/>
              <a:ea typeface="굴림" charset="0"/>
              <a:cs typeface="Courier New" panose="02070309020205020404" pitchFamily="49" charset="0"/>
            </a:endParaRPr>
          </a:p>
        </p:txBody>
      </p:sp>
      <p:sp>
        <p:nvSpPr>
          <p:cNvPr id="5" name="TextBox 4">
            <a:extLst>
              <a:ext uri="{FF2B5EF4-FFF2-40B4-BE49-F238E27FC236}">
                <a16:creationId xmlns:a16="http://schemas.microsoft.com/office/drawing/2014/main" id="{1EEC9C23-136B-4945-A0CD-F4FBA22029AF}"/>
              </a:ext>
            </a:extLst>
          </p:cNvPr>
          <p:cNvSpPr txBox="1"/>
          <p:nvPr/>
        </p:nvSpPr>
        <p:spPr>
          <a:xfrm>
            <a:off x="1447800" y="1828800"/>
            <a:ext cx="9753599" cy="2039020"/>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Producer(item)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a:solidFill>
                  <a:srgbClr val="2A40E2"/>
                </a:solidFill>
                <a:latin typeface="Courier New" panose="02070309020205020404" pitchFamily="49" charset="0"/>
                <a:ea typeface="굴림" charset="0"/>
                <a:cs typeface="Courier New" panose="02070309020205020404" pitchFamily="49" charset="0"/>
              </a:rPr>
              <a:t>while(buffer full){</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pthread_cond_wait</a:t>
            </a:r>
            <a:r>
              <a:rPr lang="en-GB" altLang="ko-KR" sz="2000" b="0" dirty="0">
                <a:solidFill>
                  <a:srgbClr val="2A40E2"/>
                </a:solidFill>
                <a:latin typeface="Courier New" panose="02070309020205020404" pitchFamily="49" charset="0"/>
                <a:ea typeface="굴림" charset="0"/>
                <a:cs typeface="Courier New" panose="02070309020205020404" pitchFamily="49" charset="0"/>
              </a:rPr>
              <a:t>(&amp;</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prod_CV</a:t>
            </a:r>
            <a:r>
              <a:rPr lang="en-GB" altLang="ko-KR" sz="2000" b="0" dirty="0">
                <a:solidFill>
                  <a:srgbClr val="2A40E2"/>
                </a:solidFill>
                <a:latin typeface="Courier New" panose="02070309020205020404" pitchFamily="49" charset="0"/>
                <a:ea typeface="굴림" charset="0"/>
                <a:cs typeface="Courier New" panose="02070309020205020404" pitchFamily="49" charset="0"/>
              </a:rPr>
              <a:t>, &amp;mutex);}</a:t>
            </a:r>
            <a:endParaRPr lang="en-US" altLang="ko-KR" sz="2000" b="0" dirty="0">
              <a:solidFill>
                <a:srgbClr val="2A40E2"/>
              </a:solidFill>
              <a:latin typeface="Courier New" panose="02070309020205020404" pitchFamily="49" charset="0"/>
              <a:ea typeface="굴림" charset="0"/>
              <a:cs typeface="Courier New" panose="02070309020205020404" pitchFamily="49" charset="0"/>
            </a:endParaRP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enqueue(item);</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err="1">
                <a:solidFill>
                  <a:schemeClr val="hlink"/>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t>
            </a:r>
            <a:br>
              <a:rPr lang="en-US" altLang="ko-KR" sz="2000" b="0" dirty="0">
                <a:latin typeface="Courier New" panose="02070309020205020404" pitchFamily="49" charset="0"/>
                <a:ea typeface="굴림" charset="0"/>
                <a:cs typeface="Courier New" panose="02070309020205020404" pitchFamily="49" charset="0"/>
              </a:rPr>
            </a:b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B640435-8718-5749-8837-B26C02671F42}"/>
              </a:ext>
            </a:extLst>
          </p:cNvPr>
          <p:cNvSpPr txBox="1"/>
          <p:nvPr/>
        </p:nvSpPr>
        <p:spPr>
          <a:xfrm>
            <a:off x="1447802" y="4027944"/>
            <a:ext cx="9753597" cy="2316019"/>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Consumer()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solidFill>
                  <a:srgbClr val="FF0000"/>
                </a:solidFill>
                <a:latin typeface="Courier New" panose="02070309020205020404" pitchFamily="49" charset="0"/>
                <a:ea typeface="굴림" charset="0"/>
                <a:cs typeface="Courier New" panose="02070309020205020404" pitchFamily="49" charset="0"/>
              </a:rPr>
              <a:t>  while(buffer empty){</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pthread_cond_wait</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 &amp;mutex);}</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a:latin typeface="Courier New" panose="02070309020205020404" pitchFamily="49" charset="0"/>
                <a:ea typeface="굴림" charset="0"/>
                <a:cs typeface="Courier New" panose="02070309020205020404" pitchFamily="49" charset="0"/>
              </a:rPr>
              <a:t>item = </a:t>
            </a:r>
            <a:r>
              <a:rPr lang="en-US" altLang="ko-KR" sz="2000" b="0" dirty="0" err="1">
                <a:latin typeface="Courier New" panose="02070309020205020404" pitchFamily="49" charset="0"/>
                <a:ea typeface="굴림" charset="0"/>
                <a:cs typeface="Courier New" panose="02070309020205020404" pitchFamily="49" charset="0"/>
              </a:rPr>
              <a:t>dequeue</a:t>
            </a:r>
            <a:r>
              <a:rPr lang="en-US" altLang="ko-KR" sz="2000" b="0" dirty="0">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(&amp;</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return item</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a:xfrm>
            <a:off x="1676401" y="152400"/>
            <a:ext cx="8839198" cy="533400"/>
          </a:xfrm>
        </p:spPr>
        <p:txBody>
          <a:bodyPr/>
          <a:lstStyle/>
          <a:p>
            <a:r>
              <a:rPr lang="en-GB" dirty="0"/>
              <a:t>P/C Problem with Condition Variable</a:t>
            </a:r>
            <a:endParaRPr lang="en-US" dirty="0"/>
          </a:p>
        </p:txBody>
      </p:sp>
      <p:sp>
        <p:nvSpPr>
          <p:cNvPr id="12" name="TextBox 11">
            <a:extLst>
              <a:ext uri="{FF2B5EF4-FFF2-40B4-BE49-F238E27FC236}">
                <a16:creationId xmlns:a16="http://schemas.microsoft.com/office/drawing/2014/main" id="{3BA86E5C-2D18-451B-D540-23E6AEDC85F1}"/>
              </a:ext>
            </a:extLst>
          </p:cNvPr>
          <p:cNvSpPr txBox="1"/>
          <p:nvPr/>
        </p:nvSpPr>
        <p:spPr>
          <a:xfrm>
            <a:off x="1676401" y="6020126"/>
            <a:ext cx="10210800" cy="707886"/>
          </a:xfrm>
          <a:prstGeom prst="rect">
            <a:avLst/>
          </a:prstGeom>
          <a:solidFill>
            <a:schemeClr val="accent2">
              <a:lumMod val="20000"/>
              <a:lumOff val="80000"/>
            </a:schemeClr>
          </a:solidFill>
        </p:spPr>
        <p:txBody>
          <a:bodyPr wrap="square" rtlCol="0">
            <a:spAutoFit/>
          </a:bodyPr>
          <a:lstStyle/>
          <a:p>
            <a:r>
              <a:rPr lang="en-US" sz="2000" b="0" dirty="0">
                <a:latin typeface="Gill Sans Light"/>
              </a:rPr>
              <a:t>This program has the same behavior as </a:t>
            </a:r>
            <a:r>
              <a:rPr lang="en-US" sz="2000" b="0" dirty="0">
                <a:latin typeface="Gill Sans Light"/>
                <a:hlinkClick r:id="rId3" action="ppaction://hlinksldjump"/>
              </a:rPr>
              <a:t>previous program using semaphores</a:t>
            </a:r>
            <a:r>
              <a:rPr lang="en-US" sz="2000" b="0" dirty="0">
                <a:latin typeface="Gill Sans Light"/>
              </a:rPr>
              <a:t>.</a:t>
            </a:r>
          </a:p>
          <a:p>
            <a:r>
              <a:rPr lang="en-US" sz="2000" b="0" dirty="0">
                <a:latin typeface="Gill Sans Light"/>
              </a:rPr>
              <a:t>(Code for updating buffer status and setting Boolean flags “buffer full” or “buffer empty” are omitted)</a:t>
            </a:r>
          </a:p>
        </p:txBody>
      </p:sp>
    </p:spTree>
    <p:extLst>
      <p:ext uri="{BB962C8B-B14F-4D97-AF65-F5344CB8AC3E}">
        <p14:creationId xmlns:p14="http://schemas.microsoft.com/office/powerpoint/2010/main" val="1290954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latin typeface="Helvetica" charset="0"/>
                <a:ea typeface="굴림" charset="0"/>
                <a:cs typeface="굴림" charset="0"/>
              </a:rPr>
              <a:t>While vs. if for Checking Boolean flag</a:t>
            </a:r>
          </a:p>
        </p:txBody>
      </p:sp>
      <p:sp>
        <p:nvSpPr>
          <p:cNvPr id="478211" name="Rectangle 3"/>
          <p:cNvSpPr>
            <a:spLocks noGrp="1" noChangeArrowheads="1"/>
          </p:cNvSpPr>
          <p:nvPr>
            <p:ph type="body" idx="1"/>
          </p:nvPr>
        </p:nvSpPr>
        <p:spPr>
          <a:xfrm>
            <a:off x="1143000" y="685800"/>
            <a:ext cx="9509760" cy="5715000"/>
          </a:xfrm>
        </p:spPr>
        <p:txBody>
          <a:bodyPr>
            <a:normAutofit/>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Need to be careful about precise definition of signal and wait.  Consider the dequeue code in Consumer thread:</a:t>
            </a:r>
          </a:p>
          <a:p>
            <a:pPr>
              <a:lnSpc>
                <a:spcPct val="100000"/>
              </a:lnSpc>
              <a:spcBef>
                <a:spcPct val="20000"/>
              </a:spcBef>
              <a:buNone/>
              <a:tabLst>
                <a:tab pos="688975" algn="l"/>
                <a:tab pos="1027113" algn="l"/>
                <a:tab pos="1377950"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	</a:t>
            </a:r>
            <a:r>
              <a:rPr lang="en-GB" altLang="ko-KR" sz="2000" dirty="0">
                <a:solidFill>
                  <a:srgbClr val="FF0000"/>
                </a:solidFill>
                <a:latin typeface="Courier New" panose="02070309020205020404" pitchFamily="49" charset="0"/>
                <a:ea typeface="굴림" charset="0"/>
                <a:cs typeface="Courier New" panose="02070309020205020404" pitchFamily="49" charset="0"/>
              </a:rPr>
              <a:t>while(</a:t>
            </a:r>
            <a:r>
              <a:rPr lang="en-GB" altLang="ko-KR" sz="2000" dirty="0" err="1">
                <a:solidFill>
                  <a:srgbClr val="FF0000"/>
                </a:solidFill>
                <a:latin typeface="Courier New" panose="02070309020205020404" pitchFamily="49" charset="0"/>
                <a:ea typeface="굴림" charset="0"/>
                <a:cs typeface="Courier New" panose="02070309020205020404" pitchFamily="49" charset="0"/>
              </a:rPr>
              <a:t>isEmpty</a:t>
            </a:r>
            <a:r>
              <a:rPr lang="en-GB" altLang="ko-KR" sz="2000" dirty="0">
                <a:solidFill>
                  <a:srgbClr val="FF0000"/>
                </a:solidFill>
                <a:latin typeface="Courier New" panose="02070309020205020404" pitchFamily="49" charset="0"/>
                <a:ea typeface="굴림" charset="0"/>
                <a:cs typeface="Courier New" panose="02070309020205020404" pitchFamily="49" charset="0"/>
              </a:rPr>
              <a:t>(&amp;queue)){</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r>
              <a:rPr lang="en-GB" altLang="ko-KR" sz="2000" dirty="0" err="1">
                <a:latin typeface="Courier New" panose="02070309020205020404" pitchFamily="49" charset="0"/>
                <a:ea typeface="굴림" charset="0"/>
                <a:cs typeface="Courier New" panose="02070309020205020404" pitchFamily="49" charset="0"/>
              </a:rPr>
              <a:t>cond_wait</a:t>
            </a:r>
            <a:r>
              <a:rPr lang="en-GB" altLang="ko-KR" sz="2000" dirty="0">
                <a:latin typeface="Courier New" panose="02070309020205020404" pitchFamily="49" charset="0"/>
                <a:ea typeface="굴림" charset="0"/>
                <a:cs typeface="Courier New" panose="02070309020205020404" pitchFamily="49" charset="0"/>
              </a:rPr>
              <a:t>(&amp;</a:t>
            </a:r>
            <a:r>
              <a:rPr lang="en-GB" altLang="ko-KR" sz="2000" dirty="0" err="1">
                <a:latin typeface="Courier New" panose="02070309020205020404" pitchFamily="49" charset="0"/>
                <a:ea typeface="굴림" charset="0"/>
                <a:cs typeface="Courier New" panose="02070309020205020404" pitchFamily="49" charset="0"/>
              </a:rPr>
              <a:t>cons_CV</a:t>
            </a:r>
            <a:r>
              <a:rPr lang="en-GB" altLang="ko-KR" sz="2000" dirty="0">
                <a:latin typeface="Courier New" panose="02070309020205020404" pitchFamily="49" charset="0"/>
                <a:ea typeface="굴림" charset="0"/>
                <a:cs typeface="Courier New" panose="02070309020205020404" pitchFamily="49" charset="0"/>
              </a:rPr>
              <a:t>, &amp;mutex);</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br>
              <a:rPr lang="en-US" altLang="ko-KR" sz="2000" dirty="0">
                <a:solidFill>
                  <a:schemeClr val="hlink"/>
                </a:solidFill>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item = </a:t>
            </a:r>
            <a:r>
              <a:rPr lang="en-US" altLang="ko-KR" sz="2000" dirty="0" err="1">
                <a:latin typeface="Courier New" panose="02070309020205020404" pitchFamily="49" charset="0"/>
                <a:ea typeface="굴림" charset="0"/>
                <a:cs typeface="Courier New" panose="02070309020205020404" pitchFamily="49" charset="0"/>
              </a:rPr>
              <a:t>dequeue</a:t>
            </a:r>
            <a:r>
              <a:rPr lang="en-US" altLang="ko-KR" sz="2000" dirty="0">
                <a:latin typeface="Courier New" panose="02070309020205020404" pitchFamily="49" charset="0"/>
                <a:ea typeface="굴림" charset="0"/>
                <a:cs typeface="Courier New" panose="02070309020205020404" pitchFamily="49" charset="0"/>
              </a:rPr>
              <a:t>(&amp;queue);	// Get next item</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Why not using if(buffer empty) instead of while(buffer empty)?</a:t>
            </a:r>
          </a:p>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Answer: </a:t>
            </a:r>
            <a:r>
              <a:rPr lang="en-GB" altLang="ko-KR" dirty="0">
                <a:latin typeface="Helvetica" charset="0"/>
                <a:ea typeface="굴림" charset="0"/>
                <a:cs typeface="굴림" charset="0"/>
              </a:rPr>
              <a:t>Most OSes use Mesa-style monitor (n</a:t>
            </a:r>
            <a:r>
              <a:rPr lang="en-US" altLang="ko-KR" dirty="0" err="1">
                <a:latin typeface="Helvetica" charset="0"/>
                <a:ea typeface="굴림" charset="0"/>
                <a:cs typeface="굴림" charset="0"/>
              </a:rPr>
              <a:t>amed</a:t>
            </a:r>
            <a:r>
              <a:rPr lang="en-US" altLang="ko-KR" dirty="0">
                <a:latin typeface="Helvetica" charset="0"/>
                <a:ea typeface="굴림" charset="0"/>
                <a:cs typeface="굴림" charset="0"/>
              </a:rPr>
              <a:t> after Xerox-Park Mesa Operating System)</a:t>
            </a:r>
          </a:p>
        </p:txBody>
      </p:sp>
    </p:spTree>
    <p:extLst>
      <p:ext uri="{BB962C8B-B14F-4D97-AF65-F5344CB8AC3E}">
        <p14:creationId xmlns:p14="http://schemas.microsoft.com/office/powerpoint/2010/main" val="27464287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 calcmode="lin" valueType="num">
                                      <p:cBhvr additive="base">
                                        <p:cTn id="7" dur="500" fill="hold"/>
                                        <p:tgtEl>
                                          <p:spTgt spid="478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82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78211">
                                            <p:txEl>
                                              <p:pRg st="1" end="1"/>
                                            </p:txEl>
                                          </p:spTgt>
                                        </p:tgtEl>
                                        <p:attrNameLst>
                                          <p:attrName>style.visibility</p:attrName>
                                        </p:attrNameLst>
                                      </p:cBhvr>
                                      <p:to>
                                        <p:strVal val="visible"/>
                                      </p:to>
                                    </p:set>
                                    <p:anim calcmode="lin" valueType="num">
                                      <p:cBhvr additive="base">
                                        <p:cTn id="11" dur="500" fill="hold"/>
                                        <p:tgtEl>
                                          <p:spTgt spid="4782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782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78211">
                                            <p:txEl>
                                              <p:pRg st="2" end="2"/>
                                            </p:txEl>
                                          </p:spTgt>
                                        </p:tgtEl>
                                        <p:attrNameLst>
                                          <p:attrName>style.visibility</p:attrName>
                                        </p:attrNameLst>
                                      </p:cBhvr>
                                      <p:to>
                                        <p:strVal val="visible"/>
                                      </p:to>
                                    </p:set>
                                    <p:anim calcmode="lin" valueType="num">
                                      <p:cBhvr additive="base">
                                        <p:cTn id="15" dur="500" fill="hold"/>
                                        <p:tgtEl>
                                          <p:spTgt spid="47821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7821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78211">
                                            <p:txEl>
                                              <p:pRg st="3" end="3"/>
                                            </p:txEl>
                                          </p:spTgt>
                                        </p:tgtEl>
                                        <p:attrNameLst>
                                          <p:attrName>style.visibility</p:attrName>
                                        </p:attrNameLst>
                                      </p:cBhvr>
                                      <p:to>
                                        <p:strVal val="visible"/>
                                      </p:to>
                                    </p:set>
                                    <p:anim calcmode="lin" valueType="num">
                                      <p:cBhvr additive="base">
                                        <p:cTn id="19" dur="500" fill="hold"/>
                                        <p:tgtEl>
                                          <p:spTgt spid="47821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78211">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78211">
                                            <p:txEl>
                                              <p:pRg st="4" end="4"/>
                                            </p:txEl>
                                          </p:spTgt>
                                        </p:tgtEl>
                                        <p:attrNameLst>
                                          <p:attrName>style.visibility</p:attrName>
                                        </p:attrNameLst>
                                      </p:cBhvr>
                                      <p:to>
                                        <p:strVal val="visible"/>
                                      </p:to>
                                    </p:set>
                                    <p:anim calcmode="lin" valueType="num">
                                      <p:cBhvr additive="base">
                                        <p:cTn id="23" dur="500" fill="hold"/>
                                        <p:tgtEl>
                                          <p:spTgt spid="478211">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78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78211">
                                            <p:txEl>
                                              <p:pRg st="5" end="5"/>
                                            </p:txEl>
                                          </p:spTgt>
                                        </p:tgtEl>
                                        <p:attrNameLst>
                                          <p:attrName>style.visibility</p:attrName>
                                        </p:attrNameLst>
                                      </p:cBhvr>
                                      <p:to>
                                        <p:strVal val="visible"/>
                                      </p:to>
                                    </p:set>
                                    <p:anim calcmode="lin" valueType="num">
                                      <p:cBhvr additive="base">
                                        <p:cTn id="29" dur="500" fill="hold"/>
                                        <p:tgtEl>
                                          <p:spTgt spid="47821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782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32A25-6059-35EE-CC4D-E9A5D1472D2C}"/>
              </a:ext>
            </a:extLst>
          </p:cNvPr>
          <p:cNvSpPr>
            <a:spLocks noGrp="1"/>
          </p:cNvSpPr>
          <p:nvPr>
            <p:ph type="title"/>
          </p:nvPr>
        </p:nvSpPr>
        <p:spPr/>
        <p:txBody>
          <a:bodyPr/>
          <a:lstStyle/>
          <a:p>
            <a:r>
              <a:rPr lang="en-US" altLang="zh-CN" dirty="0"/>
              <a:t>Concurrency</a:t>
            </a:r>
            <a:endParaRPr lang="en-US" dirty="0"/>
          </a:p>
        </p:txBody>
      </p:sp>
      <p:sp>
        <p:nvSpPr>
          <p:cNvPr id="5" name="Plassholder for innhold 2">
            <a:extLst>
              <a:ext uri="{FF2B5EF4-FFF2-40B4-BE49-F238E27FC236}">
                <a16:creationId xmlns:a16="http://schemas.microsoft.com/office/drawing/2014/main" id="{73098D89-A25D-664B-2795-2EC7A8EF17F9}"/>
              </a:ext>
            </a:extLst>
          </p:cNvPr>
          <p:cNvSpPr txBox="1">
            <a:spLocks/>
          </p:cNvSpPr>
          <p:nvPr/>
        </p:nvSpPr>
        <p:spPr>
          <a:xfrm>
            <a:off x="375650" y="790350"/>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stdio.h</a:t>
            </a:r>
            <a:r>
              <a:rPr lang="en-US" altLang="zh-CN" sz="1600" b="0" i="1" dirty="0">
                <a:solidFill>
                  <a:srgbClr val="3D7B7B"/>
                </a:solidFill>
              </a:rPr>
              <a:t>&gt;</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stdlib.h</a:t>
            </a:r>
            <a:r>
              <a:rPr lang="en-US" altLang="zh-CN" sz="1600" b="0" i="1" dirty="0">
                <a:solidFill>
                  <a:srgbClr val="3D7B7B"/>
                </a:solidFill>
              </a:rPr>
              <a:t>&gt;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common.h</a:t>
            </a:r>
            <a:r>
              <a:rPr lang="en-US" altLang="zh-CN" sz="1600" b="0" i="1" dirty="0">
                <a:solidFill>
                  <a:srgbClr val="3D7B7B"/>
                </a:solidFill>
              </a:rPr>
              <a: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common_threads.h</a:t>
            </a:r>
            <a:r>
              <a:rPr lang="en-US" altLang="zh-CN" sz="1600" b="0" i="1" dirty="0">
                <a:solidFill>
                  <a:srgbClr val="3D7B7B"/>
                </a:solidFill>
              </a:rPr>
              <a:t>”</a:t>
            </a:r>
          </a:p>
          <a:p>
            <a:pPr marL="0" indent="0">
              <a:buNone/>
            </a:pPr>
            <a:endParaRPr lang="en-US" altLang="zh-CN" sz="1600" b="0" dirty="0">
              <a:solidFill>
                <a:srgbClr val="008000"/>
              </a:solidFill>
            </a:endParaRP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counter</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loops; </a:t>
            </a:r>
          </a:p>
          <a:p>
            <a:pPr marL="0" indent="0">
              <a:buNone/>
            </a:pP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a:solidFill>
                  <a:srgbClr val="0000FF"/>
                </a:solidFill>
              </a:rPr>
              <a:t>worker</a:t>
            </a:r>
            <a:r>
              <a:rPr lang="en-US" altLang="zh-CN" sz="1600" b="0" dirty="0"/>
              <a:t>(</a:t>
            </a: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err="1"/>
              <a:t>arg</a:t>
            </a:r>
            <a:r>
              <a:rPr lang="en-US" altLang="zh-CN" sz="1600" b="0" dirty="0"/>
              <a:t>)</a:t>
            </a:r>
            <a:r>
              <a:rPr lang="en-US" altLang="zh-CN" sz="1600" b="0" dirty="0">
                <a:solidFill>
                  <a:srgbClr val="BBBBBB"/>
                </a:solidFill>
              </a:rPr>
              <a:t> </a:t>
            </a:r>
            <a:r>
              <a:rPr lang="en-US" altLang="zh-CN" sz="1600" b="0" dirty="0"/>
              <a:t>{ </a:t>
            </a:r>
          </a:p>
          <a:p>
            <a:pPr marL="0" indent="0">
              <a:buNone/>
            </a:pPr>
            <a:r>
              <a:rPr lang="en-US" altLang="zh-CN" sz="1600" b="0" dirty="0">
                <a:solidFill>
                  <a:srgbClr val="B00040"/>
                </a:solidFill>
              </a:rPr>
              <a:t>	int</a:t>
            </a:r>
            <a:r>
              <a:rPr lang="en-US" altLang="zh-CN" sz="1600" b="0" dirty="0">
                <a:solidFill>
                  <a:srgbClr val="BBBBBB"/>
                </a:solidFill>
              </a:rPr>
              <a:t> </a:t>
            </a:r>
            <a:r>
              <a:rPr lang="en-US" altLang="zh-CN" sz="1600" b="0" dirty="0" err="1"/>
              <a:t>i</a:t>
            </a:r>
            <a:r>
              <a:rPr lang="en-US" altLang="zh-CN" sz="1600" b="0" dirty="0"/>
              <a:t>; </a:t>
            </a:r>
          </a:p>
          <a:p>
            <a:pPr marL="0" indent="0">
              <a:buNone/>
            </a:pPr>
            <a:r>
              <a:rPr lang="en-US" altLang="zh-CN" sz="1600" b="0" dirty="0">
                <a:solidFill>
                  <a:srgbClr val="008000"/>
                </a:solidFill>
              </a:rPr>
              <a:t>	for</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&lt;</a:t>
            </a:r>
            <a:r>
              <a:rPr lang="en-US" altLang="zh-CN" sz="1600" b="0" dirty="0">
                <a:solidFill>
                  <a:srgbClr val="BBBBBB"/>
                </a:solidFill>
              </a:rPr>
              <a:t> </a:t>
            </a:r>
            <a:r>
              <a:rPr lang="en-US" altLang="zh-CN" sz="1600" b="0" dirty="0" err="1"/>
              <a:t>loops;i</a:t>
            </a:r>
            <a:r>
              <a:rPr lang="en-US" altLang="zh-CN" sz="1600" b="0" dirty="0">
                <a:solidFill>
                  <a:srgbClr val="666666"/>
                </a:solidFill>
              </a:rPr>
              <a:t>++</a:t>
            </a:r>
            <a:r>
              <a:rPr lang="en-US" altLang="zh-CN" sz="1600" b="0" dirty="0"/>
              <a:t>)</a:t>
            </a:r>
            <a:r>
              <a:rPr lang="en-US" altLang="zh-CN" sz="1600" b="0" dirty="0">
                <a:solidFill>
                  <a:srgbClr val="BBBBBB"/>
                </a:solidFill>
              </a:rPr>
              <a:t> 	</a:t>
            </a:r>
            <a:r>
              <a:rPr lang="en-US" altLang="zh-CN" sz="1600" b="0" dirty="0"/>
              <a:t>{counter</a:t>
            </a:r>
            <a:r>
              <a:rPr lang="en-US" altLang="zh-CN" sz="1600" b="0" dirty="0">
                <a:solidFill>
                  <a:srgbClr val="666666"/>
                </a:solidFill>
              </a:rPr>
              <a:t>++</a:t>
            </a:r>
            <a:r>
              <a:rPr lang="en-US" altLang="zh-CN" sz="1600" b="0" dirty="0"/>
              <a:t>; } </a:t>
            </a:r>
          </a:p>
          <a:p>
            <a:pPr marL="0" indent="0">
              <a:buNone/>
            </a:pPr>
            <a:r>
              <a:rPr lang="zh-CN" altLang="en-US" sz="1600" b="0" dirty="0">
                <a:solidFill>
                  <a:srgbClr val="008000"/>
                </a:solidFill>
              </a:rPr>
              <a:t>        </a:t>
            </a:r>
            <a:r>
              <a:rPr lang="en-US" altLang="zh-CN" sz="1600" b="0" dirty="0">
                <a:solidFill>
                  <a:srgbClr val="008000"/>
                </a:solidFill>
              </a:rPr>
              <a:t>return</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a:t>
            </a:r>
            <a:endParaRPr lang="nb-NO" sz="1600" b="0" dirty="0"/>
          </a:p>
        </p:txBody>
      </p:sp>
      <p:sp>
        <p:nvSpPr>
          <p:cNvPr id="6" name="Plassholder for innhold 2">
            <a:extLst>
              <a:ext uri="{FF2B5EF4-FFF2-40B4-BE49-F238E27FC236}">
                <a16:creationId xmlns:a16="http://schemas.microsoft.com/office/drawing/2014/main" id="{852474F5-ACE0-59CD-AB00-FA592FA2D415}"/>
              </a:ext>
            </a:extLst>
          </p:cNvPr>
          <p:cNvSpPr txBox="1">
            <a:spLocks/>
          </p:cNvSpPr>
          <p:nvPr/>
        </p:nvSpPr>
        <p:spPr>
          <a:xfrm>
            <a:off x="3784764" y="807595"/>
            <a:ext cx="551179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solidFill>
                  <a:srgbClr val="0000FF"/>
                </a:solidFill>
              </a:rPr>
              <a:t>main</a:t>
            </a:r>
            <a:r>
              <a:rPr lang="en-US" altLang="zh-CN" sz="1600" b="0" dirty="0"/>
              <a:t>(</a:t>
            </a:r>
            <a:r>
              <a:rPr lang="en-US" altLang="zh-CN" sz="1600" b="0" dirty="0">
                <a:solidFill>
                  <a:srgbClr val="B00040"/>
                </a:solidFill>
              </a:rPr>
              <a:t>int</a:t>
            </a:r>
            <a:r>
              <a:rPr lang="en-US" altLang="zh-CN" sz="1600" b="0" dirty="0">
                <a:solidFill>
                  <a:srgbClr val="BBBBBB"/>
                </a:solidFill>
              </a:rPr>
              <a:t> </a:t>
            </a:r>
            <a:r>
              <a:rPr lang="en-US" altLang="zh-CN" sz="1600" b="0" dirty="0" err="1"/>
              <a:t>argc</a:t>
            </a:r>
            <a:r>
              <a:rPr lang="en-US" altLang="zh-CN" sz="1600" b="0" dirty="0"/>
              <a:t>,</a:t>
            </a:r>
            <a:r>
              <a:rPr lang="en-US" altLang="zh-CN" sz="1600" b="0" dirty="0">
                <a:solidFill>
                  <a:srgbClr val="BBBBBB"/>
                </a:solidFill>
              </a:rPr>
              <a:t> </a:t>
            </a:r>
            <a:r>
              <a:rPr lang="en-US" altLang="zh-CN" sz="1600" b="0" dirty="0">
                <a:solidFill>
                  <a:srgbClr val="B00040"/>
                </a:solidFill>
              </a:rPr>
              <a:t>char</a:t>
            </a:r>
            <a:r>
              <a:rPr lang="en-US" altLang="zh-CN" sz="1600" b="0" dirty="0">
                <a:solidFill>
                  <a:srgbClr val="BBBBBB"/>
                </a:solidFill>
              </a:rPr>
              <a:t> </a:t>
            </a:r>
            <a:r>
              <a:rPr lang="en-US" altLang="zh-CN" sz="1600" b="0" dirty="0">
                <a:solidFill>
                  <a:srgbClr val="666666"/>
                </a:solidFill>
              </a:rPr>
              <a:t>*</a:t>
            </a:r>
            <a:r>
              <a:rPr lang="en-US" altLang="zh-CN" sz="1600" b="0" dirty="0" err="1"/>
              <a:t>argv</a:t>
            </a:r>
            <a:r>
              <a:rPr lang="en-US" altLang="zh-CN" sz="1600" b="0" dirty="0"/>
              <a:t>[])</a:t>
            </a:r>
            <a:r>
              <a:rPr lang="en-US" altLang="zh-CN" sz="1600" b="0" dirty="0">
                <a:solidFill>
                  <a:srgbClr val="BBBBBB"/>
                </a:solidFill>
              </a:rPr>
              <a:t> </a:t>
            </a:r>
          </a:p>
          <a:p>
            <a:pPr marL="0" indent="0">
              <a:buNone/>
            </a:pPr>
            <a:r>
              <a:rPr lang="en-US" altLang="zh-CN" sz="1600" b="0" dirty="0"/>
              <a:t>{ </a:t>
            </a:r>
          </a:p>
          <a:p>
            <a:pPr marL="0" indent="0">
              <a:buNone/>
            </a:pPr>
            <a:r>
              <a:rPr lang="en-US" altLang="zh-CN" sz="1600" b="0" dirty="0">
                <a:solidFill>
                  <a:srgbClr val="008000"/>
                </a:solidFill>
              </a:rPr>
              <a:t>	if</a:t>
            </a:r>
            <a:r>
              <a:rPr lang="en-US" altLang="zh-CN" sz="1600" b="0" dirty="0">
                <a:solidFill>
                  <a:srgbClr val="BBBBBB"/>
                </a:solidFill>
              </a:rPr>
              <a:t> </a:t>
            </a:r>
            <a:r>
              <a:rPr lang="en-US" altLang="zh-CN" sz="1600" b="0" dirty="0"/>
              <a:t>(</a:t>
            </a:r>
            <a:r>
              <a:rPr lang="en-US" altLang="zh-CN" sz="1600" b="0" dirty="0" err="1"/>
              <a:t>argc</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2</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err="1"/>
              <a:t>fprintf</a:t>
            </a:r>
            <a:r>
              <a:rPr lang="en-US" altLang="zh-CN" sz="1600" b="0" dirty="0"/>
              <a:t>(stderr,</a:t>
            </a:r>
            <a:r>
              <a:rPr lang="en-US" altLang="zh-CN" sz="1600" b="0" dirty="0">
                <a:solidFill>
                  <a:srgbClr val="BBBBBB"/>
                </a:solidFill>
              </a:rPr>
              <a:t> </a:t>
            </a:r>
            <a:r>
              <a:rPr lang="en-US" altLang="zh-CN" sz="1600" b="0" dirty="0">
                <a:solidFill>
                  <a:srgbClr val="BA2121"/>
                </a:solidFill>
              </a:rPr>
              <a:t>"usage: threads &lt;loops&gt;</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exit(</a:t>
            </a:r>
            <a:r>
              <a:rPr lang="en-US" altLang="zh-CN" sz="1600" b="0" dirty="0">
                <a:solidFill>
                  <a:srgbClr val="666666"/>
                </a:solidFill>
              </a:rPr>
              <a:t>1</a:t>
            </a:r>
            <a:r>
              <a:rPr lang="en-US" altLang="zh-CN" sz="1600" b="0" dirty="0"/>
              <a:t>);</a:t>
            </a:r>
            <a:r>
              <a:rPr lang="en-US" altLang="zh-CN" sz="1600" b="0" dirty="0">
                <a:solidFill>
                  <a:srgbClr val="BBBBBB"/>
                </a:solidFill>
              </a:rPr>
              <a:t> </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loops</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err="1"/>
              <a:t>atoi</a:t>
            </a:r>
            <a:r>
              <a:rPr lang="en-US" altLang="zh-CN" sz="1600" b="0" dirty="0"/>
              <a:t>(</a:t>
            </a:r>
            <a:r>
              <a:rPr lang="en-US" altLang="zh-CN" sz="1600" b="0" dirty="0" err="1"/>
              <a:t>argv</a:t>
            </a:r>
            <a:r>
              <a:rPr lang="en-US" altLang="zh-CN" sz="1600" b="0" dirty="0"/>
              <a:t>[</a:t>
            </a:r>
            <a:r>
              <a:rPr lang="en-US" altLang="zh-CN" sz="1600" b="0" dirty="0">
                <a:solidFill>
                  <a:srgbClr val="666666"/>
                </a:solidFill>
              </a:rPr>
              <a:t>1</a:t>
            </a:r>
            <a:r>
              <a:rPr lang="en-US" altLang="zh-CN" sz="1600" b="0" dirty="0"/>
              <a:t>]); </a:t>
            </a:r>
          </a:p>
          <a:p>
            <a:pPr marL="0" indent="0">
              <a:buNone/>
            </a:pPr>
            <a:r>
              <a:rPr lang="en-US" altLang="zh-CN" sz="1600" b="0" dirty="0"/>
              <a:t>	</a:t>
            </a:r>
            <a:r>
              <a:rPr lang="en-US" altLang="zh-CN" sz="1600" b="0" dirty="0" err="1"/>
              <a:t>pthread_t</a:t>
            </a:r>
            <a:r>
              <a:rPr lang="en-US" altLang="zh-CN" sz="1600" b="0" dirty="0">
                <a:solidFill>
                  <a:srgbClr val="BBBBBB"/>
                </a:solidFill>
              </a:rPr>
              <a:t> </a:t>
            </a:r>
            <a:r>
              <a:rPr lang="en-US" altLang="zh-CN" sz="1600" b="0" dirty="0"/>
              <a:t>p1,</a:t>
            </a:r>
            <a:r>
              <a:rPr lang="en-US" altLang="zh-CN" sz="1600" b="0" dirty="0">
                <a:solidFill>
                  <a:srgbClr val="BBBBBB"/>
                </a:solidFill>
              </a:rPr>
              <a:t> </a:t>
            </a:r>
            <a:r>
              <a:rPr lang="en-US" altLang="zh-CN" sz="1600" b="0" dirty="0"/>
              <a:t>p2;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"Initial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 	</a:t>
            </a:r>
            <a:r>
              <a:rPr lang="en-US" altLang="zh-CN" sz="1600" b="0" dirty="0" err="1"/>
              <a:t>pthread_join</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pthread_join</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"Final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p>
          <a:p>
            <a:pPr marL="0" indent="0">
              <a:buNone/>
            </a:pPr>
            <a:r>
              <a:rPr lang="en-US" altLang="zh-CN" sz="1600" b="0" dirty="0">
                <a:solidFill>
                  <a:srgbClr val="008000"/>
                </a:solidFill>
              </a:rPr>
              <a:t>	return</a:t>
            </a:r>
            <a:r>
              <a:rPr lang="en-US" altLang="zh-CN" sz="1600" b="0" dirty="0">
                <a:solidFill>
                  <a:srgbClr val="BBBBBB"/>
                </a:solidFill>
              </a:rPr>
              <a:t> </a:t>
            </a:r>
            <a:r>
              <a:rPr lang="en-US" altLang="zh-CN" sz="1600" b="0" dirty="0">
                <a:solidFill>
                  <a:srgbClr val="666666"/>
                </a:solidFill>
              </a:rPr>
              <a:t>0</a:t>
            </a:r>
            <a:r>
              <a:rPr lang="en-US" altLang="zh-CN" sz="1600" b="0" dirty="0"/>
              <a:t>; </a:t>
            </a:r>
          </a:p>
          <a:p>
            <a:pPr marL="0" indent="0">
              <a:buNone/>
            </a:pPr>
            <a:r>
              <a:rPr lang="en-US" altLang="zh-CN" sz="1600" b="0" dirty="0"/>
              <a:t>}</a:t>
            </a:r>
            <a:endParaRPr lang="nb-NO" sz="2000" b="0" dirty="0"/>
          </a:p>
        </p:txBody>
      </p:sp>
      <p:sp>
        <p:nvSpPr>
          <p:cNvPr id="3" name="文本框 15">
            <a:extLst>
              <a:ext uri="{FF2B5EF4-FFF2-40B4-BE49-F238E27FC236}">
                <a16:creationId xmlns:a16="http://schemas.microsoft.com/office/drawing/2014/main" id="{A81D9DEE-F573-5AFF-BA4D-4B263097FA8C}"/>
              </a:ext>
            </a:extLst>
          </p:cNvPr>
          <p:cNvSpPr txBox="1"/>
          <p:nvPr/>
        </p:nvSpPr>
        <p:spPr>
          <a:xfrm>
            <a:off x="89064" y="5190886"/>
            <a:ext cx="7391400" cy="1323439"/>
          </a:xfrm>
          <a:prstGeom prst="rect">
            <a:avLst/>
          </a:prstGeom>
          <a:noFill/>
        </p:spPr>
        <p:txBody>
          <a:bodyPr wrap="square">
            <a:spAutoFit/>
          </a:bodyPr>
          <a:lstStyle/>
          <a:p>
            <a:r>
              <a:rPr lang="en-GB" altLang="zh-CN" sz="2000" b="0" dirty="0"/>
              <a:t>This concurrent program has a race condition, and may produce different final values of counter for different runs, depending on different non-deterministic </a:t>
            </a:r>
            <a:r>
              <a:rPr lang="en-GB" altLang="zh-CN" sz="2000" b="0" dirty="0" err="1"/>
              <a:t>interleavings</a:t>
            </a:r>
            <a:r>
              <a:rPr lang="en-GB" altLang="zh-CN" sz="2000" b="0" dirty="0"/>
              <a:t> of worker threads</a:t>
            </a:r>
            <a:endParaRPr lang="en-US" altLang="zh-CN" sz="2000" b="0" dirty="0">
              <a:latin typeface="Helvetica" pitchFamily="2" charset="0"/>
            </a:endParaRPr>
          </a:p>
        </p:txBody>
      </p:sp>
      <p:sp>
        <p:nvSpPr>
          <p:cNvPr id="4" name="Rectangle: Rounded Corners 3">
            <a:extLst>
              <a:ext uri="{FF2B5EF4-FFF2-40B4-BE49-F238E27FC236}">
                <a16:creationId xmlns:a16="http://schemas.microsoft.com/office/drawing/2014/main" id="{C254E06E-AF77-DCE3-A71B-4A14AB8C2BF1}"/>
              </a:ext>
            </a:extLst>
          </p:cNvPr>
          <p:cNvSpPr/>
          <p:nvPr/>
        </p:nvSpPr>
        <p:spPr bwMode="auto">
          <a:xfrm>
            <a:off x="7467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7" name="Rectangle: Rounded Corners 6">
            <a:extLst>
              <a:ext uri="{FF2B5EF4-FFF2-40B4-BE49-F238E27FC236}">
                <a16:creationId xmlns:a16="http://schemas.microsoft.com/office/drawing/2014/main" id="{79C870C1-7677-79C8-F97F-4B0357ADC920}"/>
              </a:ext>
            </a:extLst>
          </p:cNvPr>
          <p:cNvSpPr/>
          <p:nvPr/>
        </p:nvSpPr>
        <p:spPr bwMode="auto">
          <a:xfrm>
            <a:off x="8229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8" name="Rectangle: Rounded Corners 7">
            <a:extLst>
              <a:ext uri="{FF2B5EF4-FFF2-40B4-BE49-F238E27FC236}">
                <a16:creationId xmlns:a16="http://schemas.microsoft.com/office/drawing/2014/main" id="{060E96C0-14B7-F9DA-3084-6683C3C20B5B}"/>
              </a:ext>
            </a:extLst>
          </p:cNvPr>
          <p:cNvSpPr/>
          <p:nvPr/>
        </p:nvSpPr>
        <p:spPr bwMode="auto">
          <a:xfrm>
            <a:off x="8991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9" name="Rectangle: Rounded Corners 8">
            <a:extLst>
              <a:ext uri="{FF2B5EF4-FFF2-40B4-BE49-F238E27FC236}">
                <a16:creationId xmlns:a16="http://schemas.microsoft.com/office/drawing/2014/main" id="{D34ECEB4-BB44-6CA5-6DC8-542542893A1E}"/>
              </a:ext>
            </a:extLst>
          </p:cNvPr>
          <p:cNvSpPr/>
          <p:nvPr/>
        </p:nvSpPr>
        <p:spPr bwMode="auto">
          <a:xfrm>
            <a:off x="9753600"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0" name="Rectangle: Rounded Corners 9">
            <a:extLst>
              <a:ext uri="{FF2B5EF4-FFF2-40B4-BE49-F238E27FC236}">
                <a16:creationId xmlns:a16="http://schemas.microsoft.com/office/drawing/2014/main" id="{EEFED9B2-44EC-143E-5B1F-381FEC72419C}"/>
              </a:ext>
            </a:extLst>
          </p:cNvPr>
          <p:cNvSpPr/>
          <p:nvPr/>
        </p:nvSpPr>
        <p:spPr bwMode="auto">
          <a:xfrm>
            <a:off x="10525539"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1" name="Rectangle: Rounded Corners 10">
            <a:extLst>
              <a:ext uri="{FF2B5EF4-FFF2-40B4-BE49-F238E27FC236}">
                <a16:creationId xmlns:a16="http://schemas.microsoft.com/office/drawing/2014/main" id="{524C4442-712B-A1C6-8B04-42C2E002D7C7}"/>
              </a:ext>
            </a:extLst>
          </p:cNvPr>
          <p:cNvSpPr/>
          <p:nvPr/>
        </p:nvSpPr>
        <p:spPr bwMode="auto">
          <a:xfrm>
            <a:off x="11304104" y="4999971"/>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2" name="Rectangle: Rounded Corners 11">
            <a:extLst>
              <a:ext uri="{FF2B5EF4-FFF2-40B4-BE49-F238E27FC236}">
                <a16:creationId xmlns:a16="http://schemas.microsoft.com/office/drawing/2014/main" id="{24C69FB7-7091-0DAE-ADCA-31CB632D3AAD}"/>
              </a:ext>
            </a:extLst>
          </p:cNvPr>
          <p:cNvSpPr/>
          <p:nvPr/>
        </p:nvSpPr>
        <p:spPr bwMode="auto">
          <a:xfrm>
            <a:off x="7467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3" name="Rectangle: Rounded Corners 12">
            <a:extLst>
              <a:ext uri="{FF2B5EF4-FFF2-40B4-BE49-F238E27FC236}">
                <a16:creationId xmlns:a16="http://schemas.microsoft.com/office/drawing/2014/main" id="{F0FE6861-44DC-1EC4-0C6D-FF04300ECAA0}"/>
              </a:ext>
            </a:extLst>
          </p:cNvPr>
          <p:cNvSpPr/>
          <p:nvPr/>
        </p:nvSpPr>
        <p:spPr bwMode="auto">
          <a:xfrm>
            <a:off x="8229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14" name="Rectangle: Rounded Corners 13">
            <a:extLst>
              <a:ext uri="{FF2B5EF4-FFF2-40B4-BE49-F238E27FC236}">
                <a16:creationId xmlns:a16="http://schemas.microsoft.com/office/drawing/2014/main" id="{3F404FE7-BADB-CF87-0205-A3EE231AD2CF}"/>
              </a:ext>
            </a:extLst>
          </p:cNvPr>
          <p:cNvSpPr/>
          <p:nvPr/>
        </p:nvSpPr>
        <p:spPr bwMode="auto">
          <a:xfrm>
            <a:off x="8991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5" name="Rectangle: Rounded Corners 14">
            <a:extLst>
              <a:ext uri="{FF2B5EF4-FFF2-40B4-BE49-F238E27FC236}">
                <a16:creationId xmlns:a16="http://schemas.microsoft.com/office/drawing/2014/main" id="{480D26EB-ABC3-6BC9-4EFF-67AE7A4B8F84}"/>
              </a:ext>
            </a:extLst>
          </p:cNvPr>
          <p:cNvSpPr/>
          <p:nvPr/>
        </p:nvSpPr>
        <p:spPr bwMode="auto">
          <a:xfrm>
            <a:off x="9753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6" name="Rectangle: Rounded Corners 15">
            <a:extLst>
              <a:ext uri="{FF2B5EF4-FFF2-40B4-BE49-F238E27FC236}">
                <a16:creationId xmlns:a16="http://schemas.microsoft.com/office/drawing/2014/main" id="{0EC39727-EE07-7A7B-8E1A-ED364416A701}"/>
              </a:ext>
            </a:extLst>
          </p:cNvPr>
          <p:cNvSpPr/>
          <p:nvPr/>
        </p:nvSpPr>
        <p:spPr bwMode="auto">
          <a:xfrm>
            <a:off x="10525539"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7" name="Rectangle: Rounded Corners 16">
            <a:extLst>
              <a:ext uri="{FF2B5EF4-FFF2-40B4-BE49-F238E27FC236}">
                <a16:creationId xmlns:a16="http://schemas.microsoft.com/office/drawing/2014/main" id="{D5AFBCB7-EB1F-9D13-DA4E-9F7397931DDD}"/>
              </a:ext>
            </a:extLst>
          </p:cNvPr>
          <p:cNvSpPr/>
          <p:nvPr/>
        </p:nvSpPr>
        <p:spPr bwMode="auto">
          <a:xfrm>
            <a:off x="11297478"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8" name="Rectangle: Rounded Corners 17">
            <a:extLst>
              <a:ext uri="{FF2B5EF4-FFF2-40B4-BE49-F238E27FC236}">
                <a16:creationId xmlns:a16="http://schemas.microsoft.com/office/drawing/2014/main" id="{9B8D876F-077A-F035-CD0A-1320AA36377E}"/>
              </a:ext>
            </a:extLst>
          </p:cNvPr>
          <p:cNvSpPr/>
          <p:nvPr/>
        </p:nvSpPr>
        <p:spPr bwMode="auto">
          <a:xfrm>
            <a:off x="7467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9" name="Rectangle: Rounded Corners 18">
            <a:extLst>
              <a:ext uri="{FF2B5EF4-FFF2-40B4-BE49-F238E27FC236}">
                <a16:creationId xmlns:a16="http://schemas.microsoft.com/office/drawing/2014/main" id="{54D5320E-7BDF-BA78-1777-8D3DA1E674DA}"/>
              </a:ext>
            </a:extLst>
          </p:cNvPr>
          <p:cNvSpPr/>
          <p:nvPr/>
        </p:nvSpPr>
        <p:spPr bwMode="auto">
          <a:xfrm>
            <a:off x="8229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20" name="Rectangle: Rounded Corners 19">
            <a:extLst>
              <a:ext uri="{FF2B5EF4-FFF2-40B4-BE49-F238E27FC236}">
                <a16:creationId xmlns:a16="http://schemas.microsoft.com/office/drawing/2014/main" id="{7D958962-DB18-D64E-85F0-24478FBF076A}"/>
              </a:ext>
            </a:extLst>
          </p:cNvPr>
          <p:cNvSpPr/>
          <p:nvPr/>
        </p:nvSpPr>
        <p:spPr bwMode="auto">
          <a:xfrm>
            <a:off x="8991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21" name="Rectangle: Rounded Corners 20">
            <a:extLst>
              <a:ext uri="{FF2B5EF4-FFF2-40B4-BE49-F238E27FC236}">
                <a16:creationId xmlns:a16="http://schemas.microsoft.com/office/drawing/2014/main" id="{9A98C4F8-B7F4-77E4-071E-E9A30FA37E33}"/>
              </a:ext>
            </a:extLst>
          </p:cNvPr>
          <p:cNvSpPr/>
          <p:nvPr/>
        </p:nvSpPr>
        <p:spPr bwMode="auto">
          <a:xfrm>
            <a:off x="9753600"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2" name="Rectangle: Rounded Corners 21">
            <a:extLst>
              <a:ext uri="{FF2B5EF4-FFF2-40B4-BE49-F238E27FC236}">
                <a16:creationId xmlns:a16="http://schemas.microsoft.com/office/drawing/2014/main" id="{246049F5-BB78-9521-917A-F3A5E3ADA771}"/>
              </a:ext>
            </a:extLst>
          </p:cNvPr>
          <p:cNvSpPr/>
          <p:nvPr/>
        </p:nvSpPr>
        <p:spPr bwMode="auto">
          <a:xfrm>
            <a:off x="10525539"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3" name="Rectangle: Rounded Corners 22">
            <a:extLst>
              <a:ext uri="{FF2B5EF4-FFF2-40B4-BE49-F238E27FC236}">
                <a16:creationId xmlns:a16="http://schemas.microsoft.com/office/drawing/2014/main" id="{50CDE014-F1DB-40EE-857F-3269BF44D7D4}"/>
              </a:ext>
            </a:extLst>
          </p:cNvPr>
          <p:cNvSpPr/>
          <p:nvPr/>
        </p:nvSpPr>
        <p:spPr bwMode="auto">
          <a:xfrm>
            <a:off x="11297478"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Tree>
    <p:extLst>
      <p:ext uri="{BB962C8B-B14F-4D97-AF65-F5344CB8AC3E}">
        <p14:creationId xmlns:p14="http://schemas.microsoft.com/office/powerpoint/2010/main" val="176508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a:latin typeface="Helvetica" charset="0"/>
                <a:ea typeface="굴림" charset="0"/>
                <a:cs typeface="굴림" charset="0"/>
              </a:rPr>
              <a:t>Mesa monitors</a:t>
            </a:r>
          </a:p>
        </p:txBody>
      </p:sp>
      <p:sp>
        <p:nvSpPr>
          <p:cNvPr id="58370" name="Rectangle 3"/>
          <p:cNvSpPr>
            <a:spLocks noGrp="1" noChangeArrowheads="1"/>
          </p:cNvSpPr>
          <p:nvPr>
            <p:ph type="body" idx="1"/>
          </p:nvPr>
        </p:nvSpPr>
        <p:spPr>
          <a:xfrm>
            <a:off x="533400" y="762000"/>
            <a:ext cx="11277600" cy="5791200"/>
          </a:xfrm>
        </p:spPr>
        <p:txBody>
          <a:bodyPr>
            <a:normAutofit fontScale="70000" lnSpcReduction="20000"/>
          </a:bodyPr>
          <a:lstStyle/>
          <a:p>
            <a:pPr>
              <a:lnSpc>
                <a:spcPct val="85000"/>
              </a:lnSpc>
              <a:spcBef>
                <a:spcPct val="20000"/>
              </a:spcBef>
            </a:pPr>
            <a:r>
              <a:rPr lang="en-US" altLang="ko-KR" dirty="0">
                <a:ea typeface="굴림" panose="020B0600000101010101" pitchFamily="34" charset="-127"/>
              </a:rPr>
              <a:t>Inside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 </a:t>
            </a:r>
            <a:r>
              <a:rPr lang="en-GB" altLang="ko-KR" dirty="0">
                <a:ea typeface="Consolas" charset="0"/>
                <a:cs typeface="Consolas" charset="0"/>
              </a:rPr>
              <a:t>Waiter thread releases the mutex lock temporarily and enters the monitor's wait queue to go to sleep. This allows </a:t>
            </a:r>
            <a:r>
              <a:rPr lang="en-GB" altLang="ko-KR" dirty="0" err="1">
                <a:ea typeface="Consolas" charset="0"/>
                <a:cs typeface="Consolas" charset="0"/>
              </a:rPr>
              <a:t>Signaler</a:t>
            </a:r>
            <a:r>
              <a:rPr lang="en-GB" altLang="ko-KR" dirty="0">
                <a:ea typeface="Consolas" charset="0"/>
                <a:cs typeface="Consolas" charset="0"/>
              </a:rPr>
              <a:t> thread to acquire the mutex lock and proceed with its task. </a:t>
            </a:r>
          </a:p>
          <a:p>
            <a:pPr>
              <a:lnSpc>
                <a:spcPct val="85000"/>
              </a:lnSpc>
              <a:spcBef>
                <a:spcPct val="20000"/>
              </a:spcBef>
            </a:pPr>
            <a:r>
              <a:rPr lang="en-GB" altLang="ko-KR" dirty="0">
                <a:ea typeface="굴림" charset="0"/>
                <a:cs typeface="굴림" charset="0"/>
              </a:rPr>
              <a:t>When </a:t>
            </a:r>
            <a:r>
              <a:rPr lang="en-GB" altLang="ko-KR" dirty="0" err="1">
                <a:ea typeface="굴림" charset="0"/>
                <a:cs typeface="굴림" charset="0"/>
              </a:rPr>
              <a:t>Signaler</a:t>
            </a:r>
            <a:r>
              <a:rPr lang="en-GB" altLang="ko-KR" dirty="0">
                <a:ea typeface="굴림" charset="0"/>
                <a:cs typeface="굴림" charset="0"/>
              </a:rPr>
              <a:t> thread calls </a:t>
            </a:r>
            <a:r>
              <a:rPr lang="en-GB" altLang="ko-KR" dirty="0" err="1">
                <a:solidFill>
                  <a:srgbClr val="FF0000"/>
                </a:solidFill>
                <a:ea typeface="굴림" charset="0"/>
                <a:cs typeface="굴림" charset="0"/>
              </a:rPr>
              <a:t>cond_signal</a:t>
            </a:r>
            <a:r>
              <a:rPr lang="en-GB" altLang="ko-KR" dirty="0">
                <a:solidFill>
                  <a:srgbClr val="FF0000"/>
                </a:solidFill>
                <a:ea typeface="굴림" charset="0"/>
                <a:cs typeface="굴림" charset="0"/>
              </a:rPr>
              <a:t>() </a:t>
            </a:r>
            <a:r>
              <a:rPr lang="en-GB" altLang="ko-KR" dirty="0">
                <a:ea typeface="굴림" charset="0"/>
                <a:cs typeface="굴림" charset="0"/>
              </a:rPr>
              <a:t>to signal Waiter thread, Waiter thread is put on the ready queue </a:t>
            </a:r>
            <a:r>
              <a:rPr lang="en-US" altLang="ko-KR" dirty="0">
                <a:ea typeface="굴림" charset="0"/>
                <a:cs typeface="굴림" charset="0"/>
              </a:rPr>
              <a:t>(not woken up immediately). </a:t>
            </a:r>
            <a:r>
              <a:rPr lang="en-GB" altLang="ko-KR" dirty="0" err="1">
                <a:ea typeface="굴림" charset="0"/>
                <a:cs typeface="굴림" charset="0"/>
              </a:rPr>
              <a:t>Signaler</a:t>
            </a:r>
            <a:r>
              <a:rPr lang="en-GB" altLang="ko-KR" dirty="0">
                <a:ea typeface="굴림" charset="0"/>
                <a:cs typeface="굴림" charset="0"/>
              </a:rPr>
              <a:t> thread continues execution and releases the mutex lock. </a:t>
            </a:r>
            <a:r>
              <a:rPr lang="en-US" altLang="ko-KR" dirty="0">
                <a:ea typeface="굴림" charset="0"/>
                <a:cs typeface="굴림" charset="0"/>
              </a:rPr>
              <a:t>When Waiter thread gets to run on the CPU when OS actually schedules it, </a:t>
            </a:r>
            <a:r>
              <a:rPr lang="en-GB" altLang="ko-KR" dirty="0">
                <a:ea typeface="Consolas" charset="0"/>
                <a:cs typeface="Consolas" charset="0"/>
              </a:rPr>
              <a:t>it re-acquires the mutex lock, exits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a:t>
            </a:r>
            <a:r>
              <a:rPr lang="en-GB" altLang="ko-KR" dirty="0">
                <a:ea typeface="Consolas" charset="0"/>
                <a:cs typeface="Consolas" charset="0"/>
              </a:rPr>
              <a:t> enters the critical section, and finally releases the mutex lock.</a:t>
            </a:r>
            <a:endParaRPr lang="en-GB" altLang="ko-KR" dirty="0">
              <a:ea typeface="굴림" charset="0"/>
              <a:cs typeface="굴림" charset="0"/>
            </a:endParaRPr>
          </a:p>
          <a:p>
            <a:pPr>
              <a:lnSpc>
                <a:spcPct val="85000"/>
              </a:lnSpc>
              <a:spcBef>
                <a:spcPct val="20000"/>
              </a:spcBef>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r>
              <a:rPr lang="en-US" altLang="ko-KR" dirty="0">
                <a:ea typeface="굴림" charset="0"/>
                <a:cs typeface="굴림" charset="0"/>
              </a:rPr>
              <a:t>Waiter thread must use a while loop to re-check condition upon wakeup</a:t>
            </a:r>
          </a:p>
          <a:p>
            <a:pPr lvl="1">
              <a:lnSpc>
                <a:spcPct val="80000"/>
              </a:lnSpc>
              <a:spcBef>
                <a:spcPct val="20000"/>
              </a:spcBef>
              <a:tabLst>
                <a:tab pos="688975" algn="l"/>
                <a:tab pos="1027113" algn="l"/>
                <a:tab pos="1377950" algn="l"/>
              </a:tabLst>
            </a:pPr>
            <a:r>
              <a:rPr lang="en-GB" altLang="ko-KR" dirty="0">
                <a:ea typeface="굴림" charset="0"/>
                <a:cs typeface="굴림" charset="0"/>
              </a:rPr>
              <a:t>Another thread may be scheduled before Waiter thread gets to run, and "sneak in" to modify the state (e.g., empty the queue), so the </a:t>
            </a:r>
            <a:r>
              <a:rPr lang="en-US" altLang="ko-KR" dirty="0">
                <a:ea typeface="굴림" charset="0"/>
                <a:cs typeface="굴림" charset="0"/>
              </a:rPr>
              <a:t>condition may be false again (called “spurious wakeups”).</a:t>
            </a:r>
          </a:p>
        </p:txBody>
      </p:sp>
      <p:sp>
        <p:nvSpPr>
          <p:cNvPr id="58371" name="Rectangle 3"/>
          <p:cNvSpPr>
            <a:spLocks noChangeArrowheads="1"/>
          </p:cNvSpPr>
          <p:nvPr/>
        </p:nvSpPr>
        <p:spPr bwMode="auto">
          <a:xfrm>
            <a:off x="6629400" y="3075254"/>
            <a:ext cx="4419600"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b="0" dirty="0">
                <a:solidFill>
                  <a:srgbClr val="000000"/>
                </a:solidFill>
                <a:latin typeface="Courier New" charset="0"/>
                <a:ea typeface="굴림" charset="0"/>
                <a:cs typeface="굴림" charset="0"/>
              </a:rPr>
              <a:t>unlock(&amp;mutex);</a:t>
            </a:r>
          </a:p>
          <a:p>
            <a:r>
              <a:rPr lang="en-US" altLang="ko-KR" b="0" dirty="0">
                <a:solidFill>
                  <a:srgbClr val="000000"/>
                </a:solidFill>
                <a:latin typeface="Courier New" charset="0"/>
                <a:ea typeface="굴림" charset="0"/>
                <a:cs typeface="굴림" charset="0"/>
              </a:rPr>
              <a:t>…</a:t>
            </a:r>
          </a:p>
          <a:p>
            <a:r>
              <a:rPr lang="en-US" altLang="ko-KR" b="0" dirty="0">
                <a:solidFill>
                  <a:schemeClr val="hlink"/>
                </a:solidFill>
                <a:latin typeface="Courier New" charset="0"/>
                <a:ea typeface="굴림" charset="0"/>
                <a:cs typeface="굴림" charset="0"/>
              </a:rPr>
              <a:t>while(</a:t>
            </a:r>
            <a:r>
              <a:rPr lang="en-US" altLang="ko-KR" b="0" dirty="0" err="1">
                <a:solidFill>
                  <a:schemeClr val="hlink"/>
                </a:solidFill>
                <a:latin typeface="Courier New" charset="0"/>
                <a:ea typeface="굴림" charset="0"/>
                <a:cs typeface="굴림" charset="0"/>
              </a:rPr>
              <a:t>isEmpty</a:t>
            </a:r>
            <a:r>
              <a:rPr lang="en-US" altLang="ko-KR" b="0" dirty="0">
                <a:solidFill>
                  <a:schemeClr val="hlink"/>
                </a:solidFill>
                <a:latin typeface="Courier New" charset="0"/>
                <a:ea typeface="굴림" charset="0"/>
                <a:cs typeface="굴림" charset="0"/>
              </a:rPr>
              <a:t>(&amp;queue)) {</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  </a:t>
            </a:r>
            <a:r>
              <a:rPr lang="en-US" altLang="ko-KR" b="0" dirty="0" err="1">
                <a:solidFill>
                  <a:schemeClr val="hlink"/>
                </a:solidFill>
                <a:latin typeface="Courier New" charset="0"/>
                <a:ea typeface="굴림" charset="0"/>
                <a:cs typeface="굴림" charset="0"/>
              </a:rPr>
              <a:t>cond_wait</a:t>
            </a:r>
            <a:r>
              <a:rPr lang="en-US" altLang="ko-KR" b="0" dirty="0">
                <a:solidFill>
                  <a:schemeClr val="hlink"/>
                </a:solidFill>
                <a:latin typeface="Courier New" charset="0"/>
                <a:ea typeface="굴림" charset="0"/>
                <a:cs typeface="굴림" charset="0"/>
              </a:rPr>
              <a:t>(&amp;</a:t>
            </a:r>
            <a:r>
              <a:rPr lang="en-US" altLang="ko-KR" b="0" dirty="0" err="1">
                <a:solidFill>
                  <a:schemeClr val="hlink"/>
                </a:solidFill>
                <a:latin typeface="Courier New" charset="0"/>
                <a:ea typeface="굴림" charset="0"/>
                <a:cs typeface="굴림" charset="0"/>
              </a:rPr>
              <a:t>cons_CV,&amp;mutex</a:t>
            </a:r>
            <a:r>
              <a:rPr lang="en-US" altLang="ko-KR" b="0" dirty="0">
                <a:solidFill>
                  <a:schemeClr val="hlink"/>
                </a:solidFill>
                <a:latin typeface="Courier New" charset="0"/>
                <a:ea typeface="굴림" charset="0"/>
                <a:cs typeface="굴림" charset="0"/>
              </a:rPr>
              <a:t>); </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sp>
        <p:nvSpPr>
          <p:cNvPr id="58372" name="Rectangle 4"/>
          <p:cNvSpPr>
            <a:spLocks noChangeArrowheads="1"/>
          </p:cNvSpPr>
          <p:nvPr/>
        </p:nvSpPr>
        <p:spPr bwMode="auto">
          <a:xfrm>
            <a:off x="1905000" y="3073667"/>
            <a:ext cx="35052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b="0" dirty="0">
                <a:solidFill>
                  <a:schemeClr val="hlink"/>
                </a:solidFill>
                <a:latin typeface="Courier New" charset="0"/>
                <a:ea typeface="굴림" charset="0"/>
                <a:cs typeface="굴림" charset="0"/>
              </a:rPr>
              <a:t>…</a:t>
            </a:r>
          </a:p>
          <a:p>
            <a:r>
              <a:rPr lang="en-US" altLang="ko-KR" b="0" dirty="0">
                <a:latin typeface="Courier New" charset="0"/>
                <a:ea typeface="굴림" charset="0"/>
                <a:cs typeface="굴림" charset="0"/>
              </a:rPr>
              <a:t>lock(&amp;mutex);</a:t>
            </a:r>
          </a:p>
          <a:p>
            <a:r>
              <a:rPr lang="en-US" altLang="ko-KR" b="0" dirty="0">
                <a:latin typeface="Courier New" charset="0"/>
                <a:ea typeface="굴림" charset="0"/>
                <a:cs typeface="굴림" charset="0"/>
              </a:rPr>
              <a:t>… </a:t>
            </a:r>
            <a:endParaRPr lang="en-US" altLang="ko-KR" b="0" dirty="0">
              <a:solidFill>
                <a:schemeClr val="hlink"/>
              </a:solidFill>
              <a:latin typeface="Courier New" charset="0"/>
              <a:ea typeface="굴림" charset="0"/>
              <a:cs typeface="굴림" charset="0"/>
            </a:endParaRPr>
          </a:p>
          <a:p>
            <a:r>
              <a:rPr lang="en-US" altLang="ko-KR" b="0" dirty="0">
                <a:solidFill>
                  <a:schemeClr val="hlink"/>
                </a:solidFill>
                <a:latin typeface="Courier New" charset="0"/>
                <a:ea typeface="굴림" charset="0"/>
                <a:cs typeface="굴림" charset="0"/>
              </a:rPr>
              <a:t>cond_signal(&amp;</a:t>
            </a:r>
            <a:r>
              <a:rPr lang="en-US" altLang="ko-KR" b="0" dirty="0" err="1">
                <a:solidFill>
                  <a:schemeClr val="hlink"/>
                </a:solidFill>
                <a:latin typeface="Courier New" charset="0"/>
                <a:ea typeface="굴림" charset="0"/>
                <a:cs typeface="굴림" charset="0"/>
              </a:rPr>
              <a:t>cons_CV</a:t>
            </a:r>
            <a:r>
              <a:rPr lang="en-US" altLang="ko-KR" b="0" dirty="0">
                <a:solidFill>
                  <a:schemeClr val="hlink"/>
                </a:solidFill>
                <a:latin typeface="Courier New" charset="0"/>
                <a:ea typeface="굴림" charset="0"/>
                <a:cs typeface="굴림" charset="0"/>
              </a:rPr>
              <a:t>);</a:t>
            </a:r>
            <a:endParaRPr lang="en-US" altLang="ko-KR" b="0" dirty="0">
              <a:latin typeface="Courier New" charset="0"/>
              <a:ea typeface="굴림" charset="0"/>
              <a:cs typeface="굴림" charset="0"/>
            </a:endParaRPr>
          </a:p>
          <a:p>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cxnSp>
        <p:nvCxnSpPr>
          <p:cNvPr id="58373" name="Straight Arrow Connector 20"/>
          <p:cNvCxnSpPr>
            <a:cxnSpLocks noChangeShapeType="1"/>
          </p:cNvCxnSpPr>
          <p:nvPr/>
        </p:nvCxnSpPr>
        <p:spPr bwMode="auto">
          <a:xfrm rot="5400000">
            <a:off x="2782094" y="3874559"/>
            <a:ext cx="228600" cy="1588"/>
          </a:xfrm>
          <a:prstGeom prst="straightConnector1">
            <a:avLst/>
          </a:prstGeom>
          <a:noFill/>
          <a:ln w="38100">
            <a:solidFill>
              <a:srgbClr val="83A6FA"/>
            </a:solidFill>
            <a:round/>
            <a:headEnd/>
            <a:tailEnd type="triangle" w="med" len="med"/>
          </a:ln>
          <a:extLst>
            <a:ext uri="{909E8E84-426E-40dd-AFC4-6F175D3DCCD1}">
              <a14:hiddenFill xmlns="" xmlns:a14="http://schemas.microsoft.com/office/drawing/2010/main">
                <a:noFill/>
              </a14:hiddenFill>
            </a:ext>
          </a:extLst>
        </p:spPr>
      </p:cxnSp>
      <p:cxnSp>
        <p:nvCxnSpPr>
          <p:cNvPr id="58374" name="Straight Arrow Connector 27"/>
          <p:cNvCxnSpPr>
            <a:cxnSpLocks noChangeShapeType="1"/>
          </p:cNvCxnSpPr>
          <p:nvPr/>
        </p:nvCxnSpPr>
        <p:spPr bwMode="auto">
          <a:xfrm rot="5400000">
            <a:off x="2780507" y="4407960"/>
            <a:ext cx="228600" cy="1587"/>
          </a:xfrm>
          <a:prstGeom prst="straightConnector1">
            <a:avLst/>
          </a:prstGeom>
          <a:noFill/>
          <a:ln w="38100">
            <a:solidFill>
              <a:srgbClr val="83A6FA"/>
            </a:solidFill>
            <a:round/>
            <a:headEnd/>
            <a:tailEnd type="triangle" w="med" len="med"/>
          </a:ln>
          <a:extLst>
            <a:ext uri="{909E8E84-426E-40dd-AFC4-6F175D3DCCD1}">
              <a14:hiddenFill xmlns="" xmlns:a14="http://schemas.microsoft.com/office/drawing/2010/main">
                <a:noFill/>
              </a14:hiddenFill>
            </a:ext>
          </a:extLst>
        </p:spPr>
      </p:cxnSp>
      <p:grpSp>
        <p:nvGrpSpPr>
          <p:cNvPr id="2" name="Group 10"/>
          <p:cNvGrpSpPr>
            <a:grpSpLocks/>
          </p:cNvGrpSpPr>
          <p:nvPr/>
        </p:nvGrpSpPr>
        <p:grpSpPr bwMode="auto">
          <a:xfrm rot="21303948">
            <a:off x="4379369" y="4141167"/>
            <a:ext cx="2451254" cy="942011"/>
            <a:chOff x="3151163" y="4038600"/>
            <a:chExt cx="2451254" cy="942011"/>
          </a:xfrm>
        </p:grpSpPr>
        <p:cxnSp>
          <p:nvCxnSpPr>
            <p:cNvPr id="58377" name="Straight Arrow Connector 7"/>
            <p:cNvCxnSpPr>
              <a:cxnSpLocks noChangeShapeType="1"/>
            </p:cNvCxnSpPr>
            <p:nvPr/>
          </p:nvCxnSpPr>
          <p:spPr bwMode="auto">
            <a:xfrm flipV="1">
              <a:off x="3151163" y="4038600"/>
              <a:ext cx="2438400" cy="762000"/>
            </a:xfrm>
            <a:prstGeom prst="straightConnector1">
              <a:avLst/>
            </a:prstGeom>
            <a:noFill/>
            <a:ln w="38100">
              <a:solidFill>
                <a:srgbClr val="83A6FA"/>
              </a:solidFill>
              <a:prstDash val="dash"/>
              <a:round/>
              <a:headEnd/>
              <a:tailEnd type="triangle" w="med" len="med"/>
            </a:ln>
            <a:extLst>
              <a:ext uri="{909E8E84-426E-40dd-AFC4-6F175D3DCCD1}">
                <a14:hiddenFill xmlns="" xmlns:a14="http://schemas.microsoft.com/office/drawing/2010/main">
                  <a:noFill/>
                </a14:hiddenFill>
              </a:ext>
            </a:extLst>
          </p:spPr>
        </p:cxnSp>
        <p:sp>
          <p:nvSpPr>
            <p:cNvPr id="58378" name="TextBox 17"/>
            <p:cNvSpPr txBox="1">
              <a:spLocks noChangeArrowheads="1"/>
            </p:cNvSpPr>
            <p:nvPr/>
          </p:nvSpPr>
          <p:spPr bwMode="auto">
            <a:xfrm rot="20571012">
              <a:off x="3263314" y="4334280"/>
              <a:ext cx="233910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Helvetica" charset="0"/>
                  <a:cs typeface="Helvetica" charset="0"/>
                </a:rPr>
                <a:t>OS schedules thread</a:t>
              </a:r>
              <a:br>
                <a:rPr lang="en-US" sz="1800" b="0" dirty="0">
                  <a:latin typeface="Helvetica" charset="0"/>
                  <a:cs typeface="Helvetica" charset="0"/>
                </a:rPr>
              </a:br>
              <a:r>
                <a:rPr lang="en-US" sz="1800" b="0" dirty="0">
                  <a:latin typeface="Helvetica" charset="0"/>
                  <a:cs typeface="Helvetica" charset="0"/>
                </a:rPr>
                <a:t>(sometime later)</a:t>
              </a:r>
            </a:p>
          </p:txBody>
        </p:sp>
      </p:grpSp>
      <p:sp>
        <p:nvSpPr>
          <p:cNvPr id="12" name="Rounded Rectangular Callout 1"/>
          <p:cNvSpPr>
            <a:spLocks noChangeArrowheads="1"/>
          </p:cNvSpPr>
          <p:nvPr/>
        </p:nvSpPr>
        <p:spPr bwMode="auto">
          <a:xfrm>
            <a:off x="4661475" y="2743200"/>
            <a:ext cx="1752600" cy="838200"/>
          </a:xfrm>
          <a:prstGeom prst="wedgeRoundRectCallout">
            <a:avLst>
              <a:gd name="adj1" fmla="val -53209"/>
              <a:gd name="adj2" fmla="val 86135"/>
              <a:gd name="adj3" fmla="val 16667"/>
            </a:avLst>
          </a:prstGeom>
          <a:solidFill>
            <a:srgbClr val="FF66CC"/>
          </a:solidFill>
          <a:ln w="25400">
            <a:solidFill>
              <a:schemeClr val="tx1"/>
            </a:solidFill>
            <a:round/>
            <a:headEnd type="triangle" w="med" len="med"/>
            <a:tailEnd/>
          </a:ln>
        </p:spPr>
        <p:txBody>
          <a:bodyPr anchor="ctr"/>
          <a:lstStyle/>
          <a:p>
            <a:pPr algn="ctr"/>
            <a:r>
              <a:rPr lang="en-US" b="0" dirty="0">
                <a:latin typeface="Helvetica" charset="0"/>
                <a:cs typeface="Helvetica" charset="0"/>
              </a:rPr>
              <a:t>Put Waiter</a:t>
            </a:r>
          </a:p>
          <a:p>
            <a:pPr algn="ctr"/>
            <a:r>
              <a:rPr lang="en-US" b="0" dirty="0">
                <a:latin typeface="Helvetica" charset="0"/>
                <a:cs typeface="Helvetica" charset="0"/>
              </a:rPr>
              <a:t>thread on ready queue</a:t>
            </a:r>
          </a:p>
        </p:txBody>
      </p:sp>
    </p:spTree>
    <p:extLst>
      <p:ext uri="{BB962C8B-B14F-4D97-AF65-F5344CB8AC3E}">
        <p14:creationId xmlns:p14="http://schemas.microsoft.com/office/powerpoint/2010/main" val="3887301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8373"/>
                                        </p:tgtEl>
                                        <p:attrNameLst>
                                          <p:attrName>style.visibility</p:attrName>
                                        </p:attrNameLst>
                                      </p:cBhvr>
                                      <p:to>
                                        <p:strVal val="visible"/>
                                      </p:to>
                                    </p:set>
                                    <p:animEffect transition="in" filter="wipe(up)">
                                      <p:cBhvr>
                                        <p:cTn id="21" dur="500"/>
                                        <p:tgtEl>
                                          <p:spTgt spid="5837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8374"/>
                                        </p:tgtEl>
                                        <p:attrNameLst>
                                          <p:attrName>style.visibility</p:attrName>
                                        </p:attrNameLst>
                                      </p:cBhvr>
                                      <p:to>
                                        <p:strVal val="visible"/>
                                      </p:to>
                                    </p:set>
                                    <p:animEffect transition="in" filter="wipe(up)">
                                      <p:cBhvr>
                                        <p:cTn id="30" dur="500"/>
                                        <p:tgtEl>
                                          <p:spTgt spid="5837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8370">
                                            <p:txEl>
                                              <p:pRg st="13" end="13"/>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837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uiExpand="1" build="p"/>
      <p:bldP spid="58371" grpId="0"/>
      <p:bldP spid="58372" grpId="0"/>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B0B75-BD16-1031-E9EE-93DA654ECF05}"/>
              </a:ext>
            </a:extLst>
          </p:cNvPr>
          <p:cNvSpPr>
            <a:spLocks noGrp="1"/>
          </p:cNvSpPr>
          <p:nvPr>
            <p:ph type="title"/>
          </p:nvPr>
        </p:nvSpPr>
        <p:spPr/>
        <p:txBody>
          <a:bodyPr/>
          <a:lstStyle/>
          <a:p>
            <a:r>
              <a:rPr lang="en-US" altLang="zh-CN" dirty="0"/>
              <a:t>Thread Join with Condition</a:t>
            </a:r>
            <a:r>
              <a:rPr lang="zh-CN" altLang="en-US" dirty="0"/>
              <a:t> </a:t>
            </a:r>
            <a:r>
              <a:rPr lang="en-US" altLang="zh-CN" dirty="0"/>
              <a:t>Variables</a:t>
            </a:r>
            <a:endParaRPr lang="en-US" dirty="0"/>
          </a:p>
        </p:txBody>
      </p:sp>
      <p:pic>
        <p:nvPicPr>
          <p:cNvPr id="5" name="图片 4">
            <a:extLst>
              <a:ext uri="{FF2B5EF4-FFF2-40B4-BE49-F238E27FC236}">
                <a16:creationId xmlns:a16="http://schemas.microsoft.com/office/drawing/2014/main" id="{1DC40BD0-08BF-188B-046C-21D79CE55536}"/>
              </a:ext>
            </a:extLst>
          </p:cNvPr>
          <p:cNvPicPr>
            <a:picLocks noChangeAspect="1"/>
          </p:cNvPicPr>
          <p:nvPr/>
        </p:nvPicPr>
        <p:blipFill>
          <a:blip r:embed="rId2"/>
          <a:stretch>
            <a:fillRect/>
          </a:stretch>
        </p:blipFill>
        <p:spPr>
          <a:xfrm>
            <a:off x="1778000" y="1752600"/>
            <a:ext cx="7760036" cy="2797095"/>
          </a:xfrm>
          <a:prstGeom prst="rect">
            <a:avLst/>
          </a:prstGeom>
        </p:spPr>
      </p:pic>
      <p:sp>
        <p:nvSpPr>
          <p:cNvPr id="8" name="矩形 7">
            <a:extLst>
              <a:ext uri="{FF2B5EF4-FFF2-40B4-BE49-F238E27FC236}">
                <a16:creationId xmlns:a16="http://schemas.microsoft.com/office/drawing/2014/main" id="{3F42BE51-1110-626F-A13E-A1BAECF64D95}"/>
              </a:ext>
            </a:extLst>
          </p:cNvPr>
          <p:cNvSpPr/>
          <p:nvPr/>
        </p:nvSpPr>
        <p:spPr>
          <a:xfrm>
            <a:off x="2471854" y="3151146"/>
            <a:ext cx="2196790" cy="367990"/>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图片 5">
            <a:extLst>
              <a:ext uri="{FF2B5EF4-FFF2-40B4-BE49-F238E27FC236}">
                <a16:creationId xmlns:a16="http://schemas.microsoft.com/office/drawing/2014/main" id="{901878B5-CBE9-95DB-6325-2BBA0869C042}"/>
              </a:ext>
            </a:extLst>
          </p:cNvPr>
          <p:cNvPicPr>
            <a:picLocks noChangeAspect="1"/>
          </p:cNvPicPr>
          <p:nvPr/>
        </p:nvPicPr>
        <p:blipFill>
          <a:blip r:embed="rId3"/>
          <a:stretch>
            <a:fillRect/>
          </a:stretch>
        </p:blipFill>
        <p:spPr>
          <a:xfrm>
            <a:off x="1851119" y="4621893"/>
            <a:ext cx="5081222" cy="1974845"/>
          </a:xfrm>
          <a:prstGeom prst="rect">
            <a:avLst/>
          </a:prstGeom>
        </p:spPr>
      </p:pic>
      <p:sp>
        <p:nvSpPr>
          <p:cNvPr id="7" name="文本框 6">
            <a:extLst>
              <a:ext uri="{FF2B5EF4-FFF2-40B4-BE49-F238E27FC236}">
                <a16:creationId xmlns:a16="http://schemas.microsoft.com/office/drawing/2014/main" id="{C47E594C-1D27-7A57-13DE-F999A8F92530}"/>
              </a:ext>
            </a:extLst>
          </p:cNvPr>
          <p:cNvSpPr txBox="1"/>
          <p:nvPr/>
        </p:nvSpPr>
        <p:spPr>
          <a:xfrm>
            <a:off x="8173865" y="2133600"/>
            <a:ext cx="1305165" cy="523220"/>
          </a:xfrm>
          <a:prstGeom prst="rect">
            <a:avLst/>
          </a:prstGeom>
          <a:noFill/>
        </p:spPr>
        <p:txBody>
          <a:bodyPr wrap="none" rtlCol="0">
            <a:spAutoFit/>
          </a:bodyPr>
          <a:lstStyle/>
          <a:p>
            <a:r>
              <a:rPr lang="en-US" altLang="zh-CN" sz="2800" dirty="0">
                <a:solidFill>
                  <a:srgbClr val="FF0000"/>
                </a:solidFill>
              </a:rPr>
              <a:t>Parent</a:t>
            </a:r>
            <a:endParaRPr lang="en-US" sz="2800" dirty="0">
              <a:solidFill>
                <a:srgbClr val="FF0000"/>
              </a:solidFill>
            </a:endParaRPr>
          </a:p>
        </p:txBody>
      </p:sp>
      <p:sp>
        <p:nvSpPr>
          <p:cNvPr id="9" name="文本框 8">
            <a:extLst>
              <a:ext uri="{FF2B5EF4-FFF2-40B4-BE49-F238E27FC236}">
                <a16:creationId xmlns:a16="http://schemas.microsoft.com/office/drawing/2014/main" id="{1FDB735C-6DD3-D43E-53B6-0A6E9BEEB07F}"/>
              </a:ext>
            </a:extLst>
          </p:cNvPr>
          <p:cNvSpPr txBox="1"/>
          <p:nvPr/>
        </p:nvSpPr>
        <p:spPr>
          <a:xfrm>
            <a:off x="8173865" y="5473477"/>
            <a:ext cx="1024639" cy="523220"/>
          </a:xfrm>
          <a:prstGeom prst="rect">
            <a:avLst/>
          </a:prstGeom>
          <a:noFill/>
        </p:spPr>
        <p:txBody>
          <a:bodyPr wrap="none" rtlCol="0">
            <a:spAutoFit/>
          </a:bodyPr>
          <a:lstStyle/>
          <a:p>
            <a:r>
              <a:rPr lang="en-US" altLang="zh-CN" sz="2800" dirty="0">
                <a:solidFill>
                  <a:srgbClr val="FF0000"/>
                </a:solidFill>
              </a:rPr>
              <a:t>Child</a:t>
            </a:r>
            <a:endParaRPr lang="en-US" sz="2800" dirty="0">
              <a:solidFill>
                <a:srgbClr val="FF0000"/>
              </a:solidFill>
            </a:endParaRPr>
          </a:p>
        </p:txBody>
      </p:sp>
      <p:sp>
        <p:nvSpPr>
          <p:cNvPr id="10" name="矩形 9">
            <a:extLst>
              <a:ext uri="{FF2B5EF4-FFF2-40B4-BE49-F238E27FC236}">
                <a16:creationId xmlns:a16="http://schemas.microsoft.com/office/drawing/2014/main" id="{8201DF69-F5B3-5244-68FC-73FA4BF49608}"/>
              </a:ext>
            </a:extLst>
          </p:cNvPr>
          <p:cNvSpPr/>
          <p:nvPr/>
        </p:nvSpPr>
        <p:spPr>
          <a:xfrm>
            <a:off x="2702312" y="5472390"/>
            <a:ext cx="2445834" cy="377863"/>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文本框 10">
            <a:extLst>
              <a:ext uri="{FF2B5EF4-FFF2-40B4-BE49-F238E27FC236}">
                <a16:creationId xmlns:a16="http://schemas.microsoft.com/office/drawing/2014/main" id="{E1A5C7C2-6E69-B020-ACB1-9FF00419FA4A}"/>
              </a:ext>
            </a:extLst>
          </p:cNvPr>
          <p:cNvSpPr txBox="1"/>
          <p:nvPr/>
        </p:nvSpPr>
        <p:spPr>
          <a:xfrm>
            <a:off x="5148146" y="3011976"/>
            <a:ext cx="899605" cy="523220"/>
          </a:xfrm>
          <a:prstGeom prst="rect">
            <a:avLst/>
          </a:prstGeom>
          <a:noFill/>
        </p:spPr>
        <p:txBody>
          <a:bodyPr wrap="none" rtlCol="0">
            <a:spAutoFit/>
          </a:bodyPr>
          <a:lstStyle/>
          <a:p>
            <a:r>
              <a:rPr lang="en-US" altLang="zh-CN" sz="2800" dirty="0">
                <a:solidFill>
                  <a:srgbClr val="0070C0"/>
                </a:solidFill>
              </a:rPr>
              <a:t>wait</a:t>
            </a:r>
            <a:endParaRPr lang="en-US" sz="2800" dirty="0">
              <a:solidFill>
                <a:srgbClr val="0070C0"/>
              </a:solidFill>
            </a:endParaRPr>
          </a:p>
        </p:txBody>
      </p:sp>
      <p:sp>
        <p:nvSpPr>
          <p:cNvPr id="12" name="文本框 11">
            <a:extLst>
              <a:ext uri="{FF2B5EF4-FFF2-40B4-BE49-F238E27FC236}">
                <a16:creationId xmlns:a16="http://schemas.microsoft.com/office/drawing/2014/main" id="{ADCE3E83-E49B-A619-B076-9F388D8BC2FD}"/>
              </a:ext>
            </a:extLst>
          </p:cNvPr>
          <p:cNvSpPr txBox="1"/>
          <p:nvPr/>
        </p:nvSpPr>
        <p:spPr>
          <a:xfrm>
            <a:off x="5322849" y="5338155"/>
            <a:ext cx="1135247" cy="523220"/>
          </a:xfrm>
          <a:prstGeom prst="rect">
            <a:avLst/>
          </a:prstGeom>
          <a:noFill/>
        </p:spPr>
        <p:txBody>
          <a:bodyPr wrap="none" rtlCol="0">
            <a:spAutoFit/>
          </a:bodyPr>
          <a:lstStyle/>
          <a:p>
            <a:r>
              <a:rPr lang="en-US" altLang="zh-CN" sz="2800" dirty="0">
                <a:solidFill>
                  <a:srgbClr val="0070C0"/>
                </a:solidFill>
              </a:rPr>
              <a:t>signal</a:t>
            </a:r>
            <a:endParaRPr lang="en-US" sz="2800" dirty="0">
              <a:solidFill>
                <a:srgbClr val="0070C0"/>
              </a:solidFill>
            </a:endParaRPr>
          </a:p>
        </p:txBody>
      </p:sp>
      <p:sp>
        <p:nvSpPr>
          <p:cNvPr id="14" name="内容占位符 2">
            <a:extLst>
              <a:ext uri="{FF2B5EF4-FFF2-40B4-BE49-F238E27FC236}">
                <a16:creationId xmlns:a16="http://schemas.microsoft.com/office/drawing/2014/main" id="{78622BAD-4AA9-F6BF-A9DA-2694A98A7FB1}"/>
              </a:ext>
            </a:extLst>
          </p:cNvPr>
          <p:cNvSpPr>
            <a:spLocks noGrp="1"/>
          </p:cNvSpPr>
          <p:nvPr>
            <p:ph idx="1"/>
          </p:nvPr>
        </p:nvSpPr>
        <p:spPr>
          <a:xfrm>
            <a:off x="427804" y="852836"/>
            <a:ext cx="11336392" cy="981631"/>
          </a:xfrm>
        </p:spPr>
        <p:txBody>
          <a:bodyPr/>
          <a:lstStyle/>
          <a:p>
            <a:r>
              <a:rPr lang="en-US" altLang="zh-CN" dirty="0"/>
              <a:t>A</a:t>
            </a:r>
            <a:r>
              <a:rPr lang="zh-CN" altLang="en-US" dirty="0"/>
              <a:t> </a:t>
            </a:r>
            <a:r>
              <a:rPr lang="en-US" altLang="zh-CN" dirty="0"/>
              <a:t>parent</a:t>
            </a:r>
            <a:r>
              <a:rPr lang="zh-CN" altLang="en-US" dirty="0"/>
              <a:t> </a:t>
            </a:r>
            <a:r>
              <a:rPr lang="en-US" altLang="zh-CN" dirty="0"/>
              <a:t>waits</a:t>
            </a:r>
            <a:r>
              <a:rPr lang="zh-CN" altLang="en-US" dirty="0"/>
              <a:t> </a:t>
            </a:r>
            <a:r>
              <a:rPr lang="en-US" altLang="zh-CN" dirty="0"/>
              <a:t>for</a:t>
            </a:r>
            <a:r>
              <a:rPr lang="zh-CN" altLang="en-US" dirty="0"/>
              <a:t> </a:t>
            </a:r>
            <a:r>
              <a:rPr lang="en-US" altLang="zh-CN" dirty="0"/>
              <a:t>the</a:t>
            </a:r>
            <a:r>
              <a:rPr lang="zh-CN" altLang="en-US" dirty="0"/>
              <a:t> </a:t>
            </a:r>
            <a:r>
              <a:rPr lang="en-US" altLang="zh-CN" dirty="0"/>
              <a:t>child by calling </a:t>
            </a:r>
            <a:r>
              <a:rPr lang="en-US" altLang="zh-CN" dirty="0" err="1"/>
              <a:t>thr_join</a:t>
            </a:r>
            <a:r>
              <a:rPr lang="en-US" altLang="zh-CN" dirty="0"/>
              <a:t>(); </a:t>
            </a:r>
            <a:r>
              <a:rPr lang="en-US" dirty="0"/>
              <a:t>the child signals completion by calling </a:t>
            </a:r>
            <a:r>
              <a:rPr lang="en-US" dirty="0" err="1"/>
              <a:t>thr_exit</a:t>
            </a:r>
            <a:r>
              <a:rPr lang="en-US" dirty="0"/>
              <a:t>(). We need to implement </a:t>
            </a:r>
            <a:r>
              <a:rPr lang="en-US" altLang="zh-CN" dirty="0" err="1"/>
              <a:t>thr_join</a:t>
            </a:r>
            <a:r>
              <a:rPr lang="en-US" altLang="zh-CN" dirty="0"/>
              <a:t>() and </a:t>
            </a:r>
            <a:r>
              <a:rPr lang="en-US" altLang="zh-CN" dirty="0" err="1"/>
              <a:t>thr_exit</a:t>
            </a:r>
            <a:r>
              <a:rPr lang="en-US" altLang="zh-CN" dirty="0"/>
              <a:t>() with CV.</a:t>
            </a:r>
            <a:endParaRPr lang="en-US" dirty="0"/>
          </a:p>
        </p:txBody>
      </p:sp>
    </p:spTree>
    <p:extLst>
      <p:ext uri="{BB962C8B-B14F-4D97-AF65-F5344CB8AC3E}">
        <p14:creationId xmlns:p14="http://schemas.microsoft.com/office/powerpoint/2010/main" val="1633835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5E6CD-9139-B0B7-5940-8D69803B245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21FFD1A-81F1-4EDF-E4F6-DCBA8093097E}"/>
              </a:ext>
            </a:extLst>
          </p:cNvPr>
          <p:cNvSpPr>
            <a:spLocks noGrp="1"/>
          </p:cNvSpPr>
          <p:nvPr>
            <p:ph type="title"/>
          </p:nvPr>
        </p:nvSpPr>
        <p:spPr>
          <a:xfrm>
            <a:off x="247416" y="205381"/>
            <a:ext cx="4762151" cy="477557"/>
          </a:xfrm>
        </p:spPr>
        <p:txBody>
          <a:bodyPr/>
          <a:lstStyle/>
          <a:p>
            <a:r>
              <a:rPr lang="en-US" altLang="zh-CN" sz="2800" dirty="0"/>
              <a:t>Incorrect: CV</a:t>
            </a:r>
            <a:r>
              <a:rPr lang="zh-CN" altLang="en-US" sz="2800" dirty="0"/>
              <a:t> </a:t>
            </a:r>
            <a:r>
              <a:rPr lang="en-US" altLang="zh-CN" sz="2800" dirty="0"/>
              <a:t>with</a:t>
            </a:r>
            <a:r>
              <a:rPr lang="zh-CN" altLang="en-US" sz="2800" dirty="0"/>
              <a:t> </a:t>
            </a:r>
            <a:r>
              <a:rPr lang="en-US" altLang="zh-CN" sz="2800" dirty="0"/>
              <a:t>Only</a:t>
            </a:r>
            <a:r>
              <a:rPr lang="zh-CN" altLang="en-US" sz="2800" dirty="0"/>
              <a:t> </a:t>
            </a:r>
            <a:r>
              <a:rPr lang="en-US" altLang="zh-CN" sz="2800" dirty="0"/>
              <a:t>Lock</a:t>
            </a:r>
            <a:endParaRPr lang="en-US" sz="2800" dirty="0"/>
          </a:p>
        </p:txBody>
      </p:sp>
      <p:sp>
        <p:nvSpPr>
          <p:cNvPr id="27" name="Content Placeholder 6">
            <a:extLst>
              <a:ext uri="{FF2B5EF4-FFF2-40B4-BE49-F238E27FC236}">
                <a16:creationId xmlns:a16="http://schemas.microsoft.com/office/drawing/2014/main" id="{8CF2D08D-7648-4D52-9AC5-DE25365E48E9}"/>
              </a:ext>
            </a:extLst>
          </p:cNvPr>
          <p:cNvSpPr txBox="1">
            <a:spLocks/>
          </p:cNvSpPr>
          <p:nvPr/>
        </p:nvSpPr>
        <p:spPr bwMode="auto">
          <a:xfrm>
            <a:off x="5094995" y="317692"/>
            <a:ext cx="6983486" cy="6222616"/>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2000" b="0" kern="0" dirty="0"/>
              <a:t>Declarations of mutex m and condition c omitted.</a:t>
            </a:r>
          </a:p>
          <a:p>
            <a:r>
              <a:rPr lang="en-GB" sz="2000" b="0" kern="0" dirty="0"/>
              <a:t>Child </a:t>
            </a:r>
            <a:r>
              <a:rPr lang="en-GB" sz="2000" b="0" kern="0" dirty="0" err="1"/>
              <a:t>thr_exit</a:t>
            </a:r>
            <a:r>
              <a:rPr lang="en-GB" sz="2000" b="0" kern="0" dirty="0"/>
              <a:t>() function:</a:t>
            </a:r>
          </a:p>
          <a:p>
            <a:pPr lvl="1"/>
            <a:r>
              <a:rPr lang="en-GB" sz="1800" b="0" kern="0" dirty="0"/>
              <a:t>Line A: Child thread locks the mutex (</a:t>
            </a:r>
            <a:r>
              <a:rPr lang="en-GB" sz="1800" b="0" kern="0" dirty="0" err="1"/>
              <a:t>pthread_mutex_lock</a:t>
            </a:r>
            <a:r>
              <a:rPr lang="en-GB" sz="1800" b="0" kern="0" dirty="0"/>
              <a:t>(&amp;m)).</a:t>
            </a:r>
          </a:p>
          <a:p>
            <a:pPr lvl="1"/>
            <a:r>
              <a:rPr lang="en-GB" sz="1800" b="0" kern="0" dirty="0"/>
              <a:t>Line B: It signals the condition variable (</a:t>
            </a:r>
            <a:r>
              <a:rPr lang="en-GB" sz="1800" b="0" kern="0" dirty="0" err="1"/>
              <a:t>pthread_cond_signal</a:t>
            </a:r>
            <a:r>
              <a:rPr lang="en-GB" sz="1800" b="0" kern="0" dirty="0"/>
              <a:t>(&amp;c)) to notify the parent that it has completed.</a:t>
            </a:r>
          </a:p>
          <a:p>
            <a:pPr lvl="1"/>
            <a:r>
              <a:rPr lang="en-GB" sz="1800" b="0" kern="0" dirty="0"/>
              <a:t>Line C: It then unlocks the mutex (</a:t>
            </a:r>
            <a:r>
              <a:rPr lang="en-GB" sz="1800" b="0" kern="0" dirty="0" err="1"/>
              <a:t>pthread_mutex_unlock</a:t>
            </a:r>
            <a:r>
              <a:rPr lang="en-GB" sz="1800" b="0" kern="0" dirty="0"/>
              <a:t>(&amp;m)).</a:t>
            </a:r>
          </a:p>
          <a:p>
            <a:r>
              <a:rPr lang="en-GB" sz="2000" b="0" kern="0" dirty="0"/>
              <a:t>Parent </a:t>
            </a:r>
            <a:r>
              <a:rPr lang="en-GB" sz="2000" b="0" kern="0" dirty="0" err="1"/>
              <a:t>thr_join</a:t>
            </a:r>
            <a:r>
              <a:rPr lang="en-GB" sz="2000" b="0" kern="0" dirty="0"/>
              <a:t>() function:</a:t>
            </a:r>
          </a:p>
          <a:p>
            <a:pPr lvl="1"/>
            <a:r>
              <a:rPr lang="en-GB" sz="1600" b="0" kern="0" dirty="0"/>
              <a:t>Line X: P</a:t>
            </a:r>
            <a:r>
              <a:rPr lang="en-GB" sz="1800" b="0" kern="0" dirty="0"/>
              <a:t>arent thread locks the mutex (</a:t>
            </a:r>
            <a:r>
              <a:rPr lang="en-GB" sz="1800" b="0" kern="0" dirty="0" err="1"/>
              <a:t>pthread_mutex_lock</a:t>
            </a:r>
            <a:r>
              <a:rPr lang="en-GB" sz="1800" b="0" kern="0" dirty="0"/>
              <a:t>(&amp;m)).</a:t>
            </a:r>
          </a:p>
          <a:p>
            <a:pPr lvl="1"/>
            <a:r>
              <a:rPr lang="en-GB" sz="1800" b="0" kern="0" dirty="0"/>
              <a:t>Line Y: It waits on the condition variable (</a:t>
            </a:r>
            <a:r>
              <a:rPr lang="en-GB" sz="1800" b="0" kern="0" dirty="0" err="1"/>
              <a:t>pthread_cond_wait</a:t>
            </a:r>
            <a:r>
              <a:rPr lang="en-GB" sz="1800" b="0" kern="0" dirty="0"/>
              <a:t>(&amp;c, &amp;m)). This releases the mutex and puts the parent to sleep until it is </a:t>
            </a:r>
            <a:r>
              <a:rPr lang="en-GB" sz="1800" b="0" kern="0" dirty="0" err="1"/>
              <a:t>signaled</a:t>
            </a:r>
            <a:r>
              <a:rPr lang="en-GB" sz="1800" b="0" kern="0" dirty="0"/>
              <a:t>.</a:t>
            </a:r>
          </a:p>
          <a:p>
            <a:pPr lvl="1"/>
            <a:r>
              <a:rPr lang="en-GB" sz="1800" b="0" kern="0" dirty="0"/>
              <a:t>Line Z: Once </a:t>
            </a:r>
            <a:r>
              <a:rPr lang="en-GB" sz="1800" b="0" kern="0" dirty="0" err="1"/>
              <a:t>signaled</a:t>
            </a:r>
            <a:r>
              <a:rPr lang="en-GB" sz="1800" b="0" kern="0" dirty="0"/>
              <a:t>, it reacquires the mutex and then unlocks it (</a:t>
            </a:r>
            <a:r>
              <a:rPr lang="en-GB" sz="1800" b="0" kern="0" dirty="0" err="1"/>
              <a:t>pthread_mutex_unlock</a:t>
            </a:r>
            <a:r>
              <a:rPr lang="en-GB" sz="1800" b="0" kern="0" dirty="0"/>
              <a:t>(&amp;m)).</a:t>
            </a:r>
          </a:p>
          <a:p>
            <a:r>
              <a:rPr lang="en-GB" sz="2000" b="0" kern="0" dirty="0"/>
              <a:t>The program assumes that the parent will always call </a:t>
            </a:r>
            <a:r>
              <a:rPr lang="en-GB" sz="2000" b="0" kern="0" dirty="0" err="1"/>
              <a:t>thr_join</a:t>
            </a:r>
            <a:r>
              <a:rPr lang="en-GB" sz="2000" b="0" kern="0" dirty="0"/>
              <a:t>() (and thus wait on the condition variable) before the child calls </a:t>
            </a:r>
            <a:r>
              <a:rPr lang="en-GB" sz="2000" b="0" kern="0" dirty="0" err="1"/>
              <a:t>thr_exit</a:t>
            </a:r>
            <a:r>
              <a:rPr lang="en-GB" sz="2000" b="0" kern="0" dirty="0"/>
              <a:t>() to signal. If this ordering is not guaranteed, there is a race condition:</a:t>
            </a:r>
          </a:p>
          <a:p>
            <a:pPr lvl="1"/>
            <a:r>
              <a:rPr lang="en-GB" sz="1800" b="0" kern="0" dirty="0"/>
              <a:t>If the child calls </a:t>
            </a:r>
            <a:r>
              <a:rPr lang="en-GB" sz="1800" b="0" kern="0" dirty="0" err="1"/>
              <a:t>thr_exit</a:t>
            </a:r>
            <a:r>
              <a:rPr lang="en-GB" sz="1800" b="0" kern="0" dirty="0"/>
              <a:t>() before the parent starts waiting on </a:t>
            </a:r>
            <a:r>
              <a:rPr lang="en-GB" sz="1800" b="0" kern="0" dirty="0" err="1"/>
              <a:t>pthread_cond_wait</a:t>
            </a:r>
            <a:r>
              <a:rPr lang="en-GB" sz="1800" b="0" kern="0" dirty="0"/>
              <a:t>, the signal (</a:t>
            </a:r>
            <a:r>
              <a:rPr lang="en-GB" sz="1800" b="0" kern="0" dirty="0" err="1"/>
              <a:t>pthread_cond_signal</a:t>
            </a:r>
            <a:r>
              <a:rPr lang="en-GB" sz="1800" b="0" kern="0" dirty="0"/>
              <a:t>) may be missed because condition variables do not queue signals if no thread is waiting at that moment. As a result, the parent could block indefinitely on </a:t>
            </a:r>
            <a:r>
              <a:rPr lang="en-GB" sz="1800" b="0" kern="0" dirty="0" err="1"/>
              <a:t>pthread_cond_wait</a:t>
            </a:r>
            <a:r>
              <a:rPr lang="en-GB" sz="1800" b="0" kern="0" dirty="0"/>
              <a:t>.</a:t>
            </a:r>
          </a:p>
          <a:p>
            <a:endParaRPr lang="en-GB" sz="2000" b="0" kern="0" dirty="0"/>
          </a:p>
          <a:p>
            <a:endParaRPr lang="en-SE" sz="1800" b="0" kern="0" dirty="0"/>
          </a:p>
        </p:txBody>
      </p:sp>
      <p:graphicFrame>
        <p:nvGraphicFramePr>
          <p:cNvPr id="4" name="Table 3">
            <a:extLst>
              <a:ext uri="{FF2B5EF4-FFF2-40B4-BE49-F238E27FC236}">
                <a16:creationId xmlns:a16="http://schemas.microsoft.com/office/drawing/2014/main" id="{1883F811-354B-A945-7268-7F8B66B45AFE}"/>
              </a:ext>
            </a:extLst>
          </p:cNvPr>
          <p:cNvGraphicFramePr>
            <a:graphicFrameLocks noGrp="1"/>
          </p:cNvGraphicFramePr>
          <p:nvPr/>
        </p:nvGraphicFramePr>
        <p:xfrm>
          <a:off x="802807" y="4576743"/>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t>Z</a:t>
                      </a:r>
                      <a:endParaRPr lang="en-SE" dirty="0"/>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graphicFrame>
        <p:nvGraphicFramePr>
          <p:cNvPr id="7" name="Table 6">
            <a:extLst>
              <a:ext uri="{FF2B5EF4-FFF2-40B4-BE49-F238E27FC236}">
                <a16:creationId xmlns:a16="http://schemas.microsoft.com/office/drawing/2014/main" id="{2552F690-185D-D5A0-0992-A4426C71A77A}"/>
              </a:ext>
            </a:extLst>
          </p:cNvPr>
          <p:cNvGraphicFramePr>
            <a:graphicFrameLocks noGrp="1"/>
          </p:cNvGraphicFramePr>
          <p:nvPr/>
        </p:nvGraphicFramePr>
        <p:xfrm>
          <a:off x="813255" y="5914279"/>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sp>
        <p:nvSpPr>
          <p:cNvPr id="13" name="文本框 8">
            <a:extLst>
              <a:ext uri="{FF2B5EF4-FFF2-40B4-BE49-F238E27FC236}">
                <a16:creationId xmlns:a16="http://schemas.microsoft.com/office/drawing/2014/main" id="{9347C3B6-C21E-6182-775F-E60A6E0E2B1B}"/>
              </a:ext>
            </a:extLst>
          </p:cNvPr>
          <p:cNvSpPr txBox="1"/>
          <p:nvPr/>
        </p:nvSpPr>
        <p:spPr>
          <a:xfrm>
            <a:off x="221681" y="4171890"/>
            <a:ext cx="4896048" cy="400110"/>
          </a:xfrm>
          <a:prstGeom prst="rect">
            <a:avLst/>
          </a:prstGeom>
          <a:noFill/>
        </p:spPr>
        <p:txBody>
          <a:bodyPr wrap="square" rtlCol="0">
            <a:spAutoFit/>
          </a:bodyPr>
          <a:lstStyle/>
          <a:p>
            <a:r>
              <a:rPr lang="en-US" b="0" kern="0" dirty="0">
                <a:latin typeface="Gill Sans" charset="0"/>
              </a:rPr>
              <a:t>Scenario</a:t>
            </a:r>
            <a:r>
              <a:rPr lang="en-US" sz="2000" dirty="0"/>
              <a:t> </a:t>
            </a:r>
            <a:r>
              <a:rPr lang="en-US" b="0" kern="0" dirty="0">
                <a:latin typeface="Gill Sans" charset="0"/>
              </a:rPr>
              <a:t>1: Parent calls </a:t>
            </a:r>
            <a:r>
              <a:rPr lang="en-GB" b="0" kern="0" dirty="0" err="1">
                <a:latin typeface="Gill Sans" charset="0"/>
              </a:rPr>
              <a:t>thr_join</a:t>
            </a:r>
            <a:r>
              <a:rPr lang="en-GB" b="0" kern="0" dirty="0">
                <a:latin typeface="Gill Sans" charset="0"/>
              </a:rPr>
              <a:t>() first. Works OK.</a:t>
            </a:r>
            <a:r>
              <a:rPr lang="en-US" b="0" kern="0" dirty="0">
                <a:latin typeface="Gill Sans" charset="0"/>
              </a:rPr>
              <a:t> </a:t>
            </a:r>
          </a:p>
        </p:txBody>
      </p:sp>
      <p:sp>
        <p:nvSpPr>
          <p:cNvPr id="15" name="文本框 8">
            <a:extLst>
              <a:ext uri="{FF2B5EF4-FFF2-40B4-BE49-F238E27FC236}">
                <a16:creationId xmlns:a16="http://schemas.microsoft.com/office/drawing/2014/main" id="{5F5A7023-863A-3B58-2CAE-A5CCBF87C48C}"/>
              </a:ext>
            </a:extLst>
          </p:cNvPr>
          <p:cNvSpPr txBox="1"/>
          <p:nvPr/>
        </p:nvSpPr>
        <p:spPr>
          <a:xfrm>
            <a:off x="221681" y="5279732"/>
            <a:ext cx="4325371" cy="677108"/>
          </a:xfrm>
          <a:prstGeom prst="rect">
            <a:avLst/>
          </a:prstGeom>
          <a:noFill/>
        </p:spPr>
        <p:txBody>
          <a:bodyPr wrap="square" rtlCol="0">
            <a:spAutoFit/>
          </a:bodyPr>
          <a:lstStyle/>
          <a:p>
            <a:r>
              <a:rPr lang="en-US" b="0" kern="0" dirty="0">
                <a:latin typeface="Gill Sans" charset="0"/>
              </a:rPr>
              <a:t>Scenario</a:t>
            </a:r>
            <a:r>
              <a:rPr lang="en-US" sz="2000" dirty="0"/>
              <a:t> </a:t>
            </a:r>
            <a:r>
              <a:rPr lang="en-US" sz="2000" b="0" kern="0" dirty="0">
                <a:latin typeface="Gill Sans" charset="0"/>
              </a:rPr>
              <a:t>2</a:t>
            </a:r>
            <a:r>
              <a:rPr lang="en-US" b="0" kern="0" dirty="0">
                <a:latin typeface="Gill Sans" charset="0"/>
              </a:rPr>
              <a:t>: Child calls </a:t>
            </a:r>
            <a:r>
              <a:rPr lang="en-GB" b="0" kern="0" dirty="0" err="1">
                <a:latin typeface="Gill Sans" charset="0"/>
              </a:rPr>
              <a:t>thr_exit</a:t>
            </a:r>
            <a:r>
              <a:rPr lang="en-GB" b="0" kern="0" dirty="0">
                <a:latin typeface="Gill Sans" charset="0"/>
              </a:rPr>
              <a:t>() first. Parent blocks forever!</a:t>
            </a:r>
            <a:endParaRPr lang="en-US" b="0" kern="0" dirty="0">
              <a:latin typeface="Gill Sans" charset="0"/>
            </a:endParaRPr>
          </a:p>
        </p:txBody>
      </p:sp>
      <p:sp>
        <p:nvSpPr>
          <p:cNvPr id="29" name="Plassholder for innhold 2">
            <a:extLst>
              <a:ext uri="{FF2B5EF4-FFF2-40B4-BE49-F238E27FC236}">
                <a16:creationId xmlns:a16="http://schemas.microsoft.com/office/drawing/2014/main" id="{0B470588-EF25-D95D-EBF0-0FF116034143}"/>
              </a:ext>
            </a:extLst>
          </p:cNvPr>
          <p:cNvSpPr txBox="1">
            <a:spLocks/>
          </p:cNvSpPr>
          <p:nvPr/>
        </p:nvSpPr>
        <p:spPr bwMode="auto">
          <a:xfrm>
            <a:off x="504004" y="769074"/>
            <a:ext cx="4372796" cy="3498125"/>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//Declare mutex m and condition c </a:t>
            </a:r>
          </a:p>
          <a:p>
            <a:pPr marL="0" indent="0">
              <a:buFontTx/>
              <a:buNone/>
            </a:pPr>
            <a:r>
              <a:rPr lang="en-GB" altLang="zh-CN" sz="1800" b="0" kern="0" dirty="0">
                <a:latin typeface="Courier New" panose="02070309020205020404" pitchFamily="49" charset="0"/>
                <a:cs typeface="Courier New" panose="02070309020205020404" pitchFamily="49" charset="0"/>
              </a:rPr>
              <a:t>//Child</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thr_exit</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(&amp;m);//A</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pthread_cond_signal</a:t>
            </a:r>
            <a:r>
              <a:rPr lang="en-GB" altLang="zh-CN" sz="1800" b="0" kern="0" dirty="0">
                <a:latin typeface="Courier New" panose="02070309020205020404" pitchFamily="49" charset="0"/>
                <a:cs typeface="Courier New" panose="02070309020205020404" pitchFamily="49" charset="0"/>
              </a:rPr>
              <a:t>(&amp;c);//B</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(&amp;m);}//C</a:t>
            </a:r>
          </a:p>
          <a:p>
            <a:pPr marL="0" indent="0">
              <a:buFontTx/>
              <a:buNone/>
            </a:pPr>
            <a:r>
              <a:rPr lang="en-GB" altLang="zh-CN" sz="1800" b="0" kern="0" dirty="0">
                <a:latin typeface="Courier New" panose="02070309020205020404" pitchFamily="49" charset="0"/>
                <a:cs typeface="Courier New" panose="02070309020205020404" pitchFamily="49" charset="0"/>
              </a:rPr>
              <a:t>//Parent</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thr_join</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(&amp;m);//X</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pthread_cond_wait</a:t>
            </a:r>
            <a:r>
              <a:rPr lang="en-GB" altLang="zh-CN" sz="1800" b="0" kern="0" dirty="0">
                <a:latin typeface="Courier New" panose="02070309020205020404" pitchFamily="49" charset="0"/>
                <a:cs typeface="Courier New" panose="02070309020205020404" pitchFamily="49" charset="0"/>
              </a:rPr>
              <a:t>(&amp;c, &amp;m);//Y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(&amp;m);}//Z</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8037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C91A3-0201-548F-E9DC-5D1EDAB9ED0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41B4C6-FC3E-8857-0E04-306F824A5470}"/>
              </a:ext>
            </a:extLst>
          </p:cNvPr>
          <p:cNvSpPr>
            <a:spLocks noGrp="1"/>
          </p:cNvSpPr>
          <p:nvPr>
            <p:ph type="title"/>
          </p:nvPr>
        </p:nvSpPr>
        <p:spPr>
          <a:xfrm>
            <a:off x="247416" y="205381"/>
            <a:ext cx="10725384" cy="477557"/>
          </a:xfrm>
        </p:spPr>
        <p:txBody>
          <a:bodyPr/>
          <a:lstStyle/>
          <a:p>
            <a:r>
              <a:rPr lang="en-US" altLang="zh-CN" sz="2800" dirty="0"/>
              <a:t>Correct: CV</a:t>
            </a:r>
            <a:r>
              <a:rPr lang="zh-CN" altLang="en-US" sz="2800" dirty="0"/>
              <a:t> </a:t>
            </a:r>
            <a:r>
              <a:rPr lang="en-US" altLang="zh-CN" sz="2800" dirty="0"/>
              <a:t>with</a:t>
            </a:r>
            <a:r>
              <a:rPr lang="zh-CN" altLang="en-US" sz="2800" dirty="0"/>
              <a:t> </a:t>
            </a:r>
            <a:r>
              <a:rPr lang="en-US" altLang="zh-CN" sz="2800" dirty="0"/>
              <a:t>Flag &amp;</a:t>
            </a:r>
            <a:r>
              <a:rPr lang="zh-CN" altLang="en-US" sz="2800" dirty="0"/>
              <a:t> </a:t>
            </a:r>
            <a:r>
              <a:rPr lang="en-US" altLang="zh-CN" sz="2800" dirty="0"/>
              <a:t>Lock</a:t>
            </a:r>
            <a:endParaRPr lang="en-US" sz="2800" dirty="0"/>
          </a:p>
        </p:txBody>
      </p:sp>
      <p:sp>
        <p:nvSpPr>
          <p:cNvPr id="27" name="Content Placeholder 6">
            <a:extLst>
              <a:ext uri="{FF2B5EF4-FFF2-40B4-BE49-F238E27FC236}">
                <a16:creationId xmlns:a16="http://schemas.microsoft.com/office/drawing/2014/main" id="{BD86E2CE-B767-B2C5-5D2D-09001E389046}"/>
              </a:ext>
            </a:extLst>
          </p:cNvPr>
          <p:cNvSpPr txBox="1">
            <a:spLocks/>
          </p:cNvSpPr>
          <p:nvPr/>
        </p:nvSpPr>
        <p:spPr bwMode="auto">
          <a:xfrm>
            <a:off x="6248400" y="749319"/>
            <a:ext cx="5791200" cy="5771233"/>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Adding a Boolean flag </a:t>
            </a:r>
            <a:r>
              <a:rPr lang="en-GB" b="0" kern="0" dirty="0" err="1"/>
              <a:t>child_done</a:t>
            </a:r>
            <a:r>
              <a:rPr lang="en-GB" b="0" kern="0" dirty="0"/>
              <a:t> and using while(!</a:t>
            </a:r>
            <a:r>
              <a:rPr lang="en-GB" b="0" kern="0" dirty="0" err="1"/>
              <a:t>child_done</a:t>
            </a:r>
            <a:r>
              <a:rPr lang="en-GB" b="0" kern="0" dirty="0"/>
              <a:t>) to check the flag, makes the program robust and avoids race conditions.</a:t>
            </a:r>
            <a:endParaRPr lang="en-SE" b="0" kern="0" dirty="0"/>
          </a:p>
          <a:p>
            <a:pPr lvl="1"/>
            <a:r>
              <a:rPr lang="en-GB" sz="2000" b="0" kern="0" dirty="0" err="1"/>
              <a:t>child_done</a:t>
            </a:r>
            <a:r>
              <a:rPr lang="en-GB" sz="2000" b="0" kern="0" dirty="0"/>
              <a:t> flag ensures that even if </a:t>
            </a:r>
            <a:r>
              <a:rPr lang="en-GB" sz="2000" b="0" kern="0" dirty="0" err="1"/>
              <a:t>pthread_cond_signal</a:t>
            </a:r>
            <a:r>
              <a:rPr lang="en-GB" sz="2000" b="0" kern="0" dirty="0"/>
              <a:t> occurs before </a:t>
            </a:r>
            <a:r>
              <a:rPr lang="en-GB" sz="2000" b="0" kern="0" dirty="0" err="1"/>
              <a:t>pthread_cond_wait</a:t>
            </a:r>
            <a:r>
              <a:rPr lang="en-GB" sz="2000" b="0" kern="0" dirty="0"/>
              <a:t>, the parent will not block indefinitely because it will detect that </a:t>
            </a:r>
            <a:r>
              <a:rPr lang="en-GB" sz="2000" b="0" kern="0" dirty="0" err="1"/>
              <a:t>child_done</a:t>
            </a:r>
            <a:r>
              <a:rPr lang="en-GB" sz="2000" b="0" kern="0" dirty="0"/>
              <a:t> is already set.</a:t>
            </a:r>
          </a:p>
          <a:p>
            <a:pPr lvl="1"/>
            <a:r>
              <a:rPr lang="en-GB" sz="2000" b="0" kern="0" dirty="0"/>
              <a:t>The use of a while loop around </a:t>
            </a:r>
            <a:r>
              <a:rPr lang="en-GB" sz="2000" b="0" kern="0" dirty="0" err="1"/>
              <a:t>pthread_cond_wait</a:t>
            </a:r>
            <a:r>
              <a:rPr lang="en-GB" sz="2000" b="0" kern="0" dirty="0"/>
              <a:t> ensures correctness in case of spurious wakeups.</a:t>
            </a:r>
          </a:p>
          <a:p>
            <a:r>
              <a:rPr lang="en-GB" sz="2600" b="0" kern="0" dirty="0"/>
              <a:t>Similar to Boolean flags “buffer full” and “buffer empty” in P/C problem.</a:t>
            </a:r>
          </a:p>
        </p:txBody>
      </p:sp>
      <p:sp>
        <p:nvSpPr>
          <p:cNvPr id="29" name="Plassholder for innhold 2">
            <a:extLst>
              <a:ext uri="{FF2B5EF4-FFF2-40B4-BE49-F238E27FC236}">
                <a16:creationId xmlns:a16="http://schemas.microsoft.com/office/drawing/2014/main" id="{F160DA55-268F-FE51-8A65-F73F17B4B281}"/>
              </a:ext>
            </a:extLst>
          </p:cNvPr>
          <p:cNvSpPr txBox="1">
            <a:spLocks/>
          </p:cNvSpPr>
          <p:nvPr/>
        </p:nvSpPr>
        <p:spPr bwMode="auto">
          <a:xfrm>
            <a:off x="354932" y="769076"/>
            <a:ext cx="5969668" cy="5339606"/>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FontTx/>
              <a:buNone/>
            </a:pPr>
            <a:r>
              <a:rPr lang="en-GB" altLang="zh-CN" sz="1700" b="0" kern="0" dirty="0">
                <a:latin typeface="Courier New" panose="02070309020205020404" pitchFamily="49" charset="0"/>
                <a:cs typeface="Courier New" panose="02070309020205020404" pitchFamily="49" charset="0"/>
              </a:rPr>
              <a:t>bool </a:t>
            </a:r>
            <a:r>
              <a:rPr lang="en-GB" altLang="zh-CN" sz="1700" b="0" kern="0" dirty="0" err="1">
                <a:latin typeface="Courier New" panose="02070309020205020404" pitchFamily="49" charset="0"/>
                <a:cs typeface="Courier New" panose="02070309020205020404" pitchFamily="49" charset="0"/>
              </a:rPr>
              <a:t>child_done</a:t>
            </a:r>
            <a:r>
              <a:rPr lang="en-GB" altLang="zh-CN" sz="1700" b="0" kern="0" dirty="0">
                <a:latin typeface="Courier New" panose="02070309020205020404" pitchFamily="49" charset="0"/>
                <a:cs typeface="Courier New" panose="02070309020205020404" pitchFamily="49" charset="0"/>
              </a:rPr>
              <a:t> = false; //Shared state</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thr_exit</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pthread_mutex_lock</a:t>
            </a:r>
            <a:r>
              <a:rPr lang="en-GB" altLang="zh-CN" sz="1700" b="0" kern="0" dirty="0">
                <a:latin typeface="Courier New" panose="02070309020205020404" pitchFamily="49" charset="0"/>
                <a:cs typeface="Courier New" panose="02070309020205020404" pitchFamily="49" charset="0"/>
              </a:rPr>
              <a:t>(&amp;m); </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child_done</a:t>
            </a:r>
            <a:r>
              <a:rPr lang="en-GB" altLang="zh-CN" sz="1700" b="0" kern="0" dirty="0">
                <a:latin typeface="Courier New" panose="02070309020205020404" pitchFamily="49" charset="0"/>
                <a:cs typeface="Courier New" panose="02070309020205020404" pitchFamily="49" charset="0"/>
              </a:rPr>
              <a:t> = true; //Set flag</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pthread_cond_signal</a:t>
            </a:r>
            <a:r>
              <a:rPr lang="en-GB" altLang="zh-CN" sz="1700" b="0" kern="0" dirty="0">
                <a:latin typeface="Courier New" panose="02070309020205020404" pitchFamily="49" charset="0"/>
                <a:cs typeface="Courier New" panose="02070309020205020404" pitchFamily="49" charset="0"/>
              </a:rPr>
              <a:t>(&amp;c); //Signal parent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pthread_mutex_unlock</a:t>
            </a:r>
            <a:r>
              <a:rPr lang="en-GB" altLang="zh-CN" sz="1700" b="0" kern="0" dirty="0">
                <a:latin typeface="Courier New" panose="02070309020205020404" pitchFamily="49" charset="0"/>
                <a:cs typeface="Courier New" panose="02070309020205020404" pitchFamily="49" charset="0"/>
              </a:rPr>
              <a:t>(&amp;m);</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thr_join</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pthread_mutex_lock</a:t>
            </a:r>
            <a:r>
              <a:rPr lang="en-GB" altLang="zh-CN" sz="1700" b="0" kern="0" dirty="0">
                <a:latin typeface="Courier New" panose="02070309020205020404" pitchFamily="49" charset="0"/>
                <a:cs typeface="Courier New" panose="02070309020205020404" pitchFamily="49" charset="0"/>
              </a:rPr>
              <a:t>(&amp;m);    </a:t>
            </a:r>
          </a:p>
          <a:p>
            <a:pPr marL="0" indent="0">
              <a:buFontTx/>
              <a:buNone/>
            </a:pPr>
            <a:r>
              <a:rPr lang="en-GB" altLang="zh-CN" sz="1700" b="0" kern="0" dirty="0">
                <a:solidFill>
                  <a:srgbClr val="FF0000"/>
                </a:solidFill>
                <a:latin typeface="Courier New" panose="02070309020205020404" pitchFamily="49" charset="0"/>
                <a:cs typeface="Courier New" panose="02070309020205020404" pitchFamily="49" charset="0"/>
              </a:rPr>
              <a:t>  </a:t>
            </a:r>
            <a:r>
              <a:rPr lang="en-GB" altLang="zh-CN" sz="1700" b="0" kern="0" dirty="0">
                <a:latin typeface="Courier New" panose="02070309020205020404" pitchFamily="49" charset="0"/>
                <a:cs typeface="Courier New" panose="02070309020205020404" pitchFamily="49" charset="0"/>
              </a:rPr>
              <a:t>while(!</a:t>
            </a:r>
            <a:r>
              <a:rPr lang="en-GB" altLang="zh-CN" sz="1700" b="0" kern="0" dirty="0" err="1">
                <a:latin typeface="Courier New" panose="02070309020205020404" pitchFamily="49" charset="0"/>
                <a:cs typeface="Courier New" panose="02070309020205020404" pitchFamily="49" charset="0"/>
              </a:rPr>
              <a:t>child_done</a:t>
            </a:r>
            <a:r>
              <a:rPr lang="en-GB" altLang="zh-CN" sz="1700" b="0" kern="0" dirty="0">
                <a:latin typeface="Courier New" panose="02070309020205020404" pitchFamily="49" charset="0"/>
                <a:cs typeface="Courier New" panose="02070309020205020404" pitchFamily="49" charset="0"/>
              </a:rPr>
              <a:t>){ //Check flag</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pthread_cond_wait</a:t>
            </a:r>
            <a:r>
              <a:rPr lang="en-GB" altLang="zh-CN" sz="1700" b="0" kern="0" dirty="0">
                <a:latin typeface="Courier New" panose="02070309020205020404" pitchFamily="49" charset="0"/>
                <a:cs typeface="Courier New" panose="02070309020205020404" pitchFamily="49" charset="0"/>
              </a:rPr>
              <a:t>(&amp;c, &amp;m);//Wait only if needed</a:t>
            </a:r>
          </a:p>
          <a:p>
            <a:pPr marL="0" indent="0">
              <a:buFontTx/>
              <a:buNone/>
            </a:pPr>
            <a:r>
              <a:rPr lang="en-GB" altLang="zh-CN" sz="1700" b="0" kern="0" dirty="0">
                <a:latin typeface="Courier New" panose="02070309020205020404" pitchFamily="49" charset="0"/>
                <a:cs typeface="Courier New" panose="02070309020205020404" pitchFamily="49" charset="0"/>
              </a:rPr>
              <a:t>  }</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pthread_mutex_unlock</a:t>
            </a:r>
            <a:r>
              <a:rPr lang="en-GB" altLang="zh-CN" sz="1700" b="0" kern="0" dirty="0">
                <a:latin typeface="Courier New" panose="02070309020205020404" pitchFamily="49" charset="0"/>
                <a:cs typeface="Courier New" panose="02070309020205020404" pitchFamily="49" charset="0"/>
              </a:rPr>
              <a:t>(&amp;m);</a:t>
            </a:r>
          </a:p>
          <a:p>
            <a:pPr marL="0" indent="0">
              <a:buFontTx/>
              <a:buNone/>
            </a:pPr>
            <a:r>
              <a:rPr lang="en-GB" altLang="zh-CN" sz="1700" b="0" kern="0" dirty="0">
                <a:latin typeface="Courier New" panose="02070309020205020404" pitchFamily="49" charset="0"/>
                <a:cs typeface="Courier New" panose="02070309020205020404" pitchFamily="49" charset="0"/>
              </a:rPr>
              <a:t>}</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66438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Dinning Philosophers</a:t>
            </a:r>
          </a:p>
        </p:txBody>
      </p:sp>
      <p:sp>
        <p:nvSpPr>
          <p:cNvPr id="3" name="Content Placeholder 2"/>
          <p:cNvSpPr>
            <a:spLocks noGrp="1"/>
          </p:cNvSpPr>
          <p:nvPr>
            <p:ph idx="1"/>
          </p:nvPr>
        </p:nvSpPr>
        <p:spPr>
          <a:xfrm>
            <a:off x="838200" y="914400"/>
            <a:ext cx="6858000" cy="5638800"/>
          </a:xfrm>
        </p:spPr>
        <p:txBody>
          <a:bodyPr>
            <a:normAutofit/>
          </a:bodyPr>
          <a:lstStyle/>
          <a:p>
            <a:r>
              <a:rPr lang="en-GB" dirty="0"/>
              <a:t>N philosophers sit at a round table.</a:t>
            </a:r>
          </a:p>
          <a:p>
            <a:r>
              <a:rPr lang="en-GB" dirty="0"/>
              <a:t>They spend their lives alternating thinking and eating.</a:t>
            </a:r>
          </a:p>
          <a:p>
            <a:r>
              <a:rPr lang="en-GB" dirty="0"/>
              <a:t>They do not communicate with their </a:t>
            </a:r>
            <a:r>
              <a:rPr lang="en-GB" dirty="0" err="1"/>
              <a:t>neighbors</a:t>
            </a:r>
            <a:r>
              <a:rPr lang="en-GB" dirty="0"/>
              <a:t>.</a:t>
            </a:r>
          </a:p>
          <a:p>
            <a:r>
              <a:rPr lang="en-GB" dirty="0"/>
              <a:t>Each philosophers occasionally tries to pick up 2 forks (one at a time) to eat</a:t>
            </a:r>
          </a:p>
          <a:p>
            <a:r>
              <a:rPr lang="en-GB" dirty="0"/>
              <a:t>Needs both forks to eat, then releases both when done eating</a:t>
            </a:r>
          </a:p>
        </p:txBody>
      </p:sp>
      <p:pic>
        <p:nvPicPr>
          <p:cNvPr id="4" name="Picture 2">
            <a:extLst>
              <a:ext uri="{FF2B5EF4-FFF2-40B4-BE49-F238E27FC236}">
                <a16:creationId xmlns:a16="http://schemas.microsoft.com/office/drawing/2014/main" id="{62A12434-672A-1456-B0C6-D97A2F61027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p:blipFill>
        <p:spPr bwMode="auto">
          <a:xfrm>
            <a:off x="7696569" y="899160"/>
            <a:ext cx="4114062" cy="4248150"/>
          </a:xfrm>
          <a:prstGeom prst="rect">
            <a:avLst/>
          </a:prstGeom>
          <a:noFill/>
          <a:ln w="9525">
            <a:noFill/>
            <a:miter lim="800000"/>
            <a:headEnd/>
            <a:tailEnd/>
          </a:ln>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t>
            </a:r>
            <a:r>
              <a:rPr lang="en-US" dirty="0" err="1"/>
              <a:t>algo</a:t>
            </a:r>
            <a:r>
              <a:rPr lang="en-US" dirty="0"/>
              <a:t> applied to Dinning Philosophers cont’</a:t>
            </a:r>
          </a:p>
        </p:txBody>
      </p:sp>
      <p:sp>
        <p:nvSpPr>
          <p:cNvPr id="3" name="Content Placeholder 2"/>
          <p:cNvSpPr>
            <a:spLocks noGrp="1"/>
          </p:cNvSpPr>
          <p:nvPr>
            <p:ph idx="1"/>
          </p:nvPr>
        </p:nvSpPr>
        <p:spPr>
          <a:xfrm>
            <a:off x="457200" y="892873"/>
            <a:ext cx="6040844" cy="4406900"/>
          </a:xfrm>
          <a:noFill/>
          <a:ln>
            <a:noFill/>
          </a:ln>
          <a:effectLst/>
        </p:spPr>
        <p:txBody>
          <a:bodyPr vert="horz" wrap="square" lIns="90478" tIns="44445" rIns="90478" bIns="44445" numCol="1" anchor="t" anchorCtr="0" compatLnSpc="1">
            <a:prstTxWarp prst="textNoShape">
              <a:avLst/>
            </a:prstTxWarp>
            <a:normAutofit/>
          </a:bodyPr>
          <a:lstStyle/>
          <a:p>
            <a:r>
              <a:rPr lang="en-US" dirty="0"/>
              <a:t>Model each fork as a separate resource, since each philosopher can only pick up his left and right forks.</a:t>
            </a:r>
          </a:p>
          <a:p>
            <a:r>
              <a:rPr lang="en-US" dirty="0"/>
              <a:t>Suppose we have 5 philosophers numbered 1-5, and 5 forks numbered 1-5; philosopher i has left fork numbered i, and right fork (i+1)%5.</a:t>
            </a:r>
          </a:p>
        </p:txBody>
      </p:sp>
      <p:sp>
        <p:nvSpPr>
          <p:cNvPr id="7" name="TextBox 6"/>
          <p:cNvSpPr txBox="1"/>
          <p:nvPr/>
        </p:nvSpPr>
        <p:spPr>
          <a:xfrm>
            <a:off x="6920789" y="43663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p:cNvSpPr txBox="1"/>
          <p:nvPr/>
        </p:nvSpPr>
        <p:spPr>
          <a:xfrm>
            <a:off x="8470189" y="54712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p:cNvSpPr txBox="1"/>
          <p:nvPr/>
        </p:nvSpPr>
        <p:spPr>
          <a:xfrm>
            <a:off x="9943389" y="43790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p:cNvSpPr txBox="1"/>
          <p:nvPr/>
        </p:nvSpPr>
        <p:spPr>
          <a:xfrm>
            <a:off x="9384589" y="25248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p:cNvSpPr txBox="1"/>
          <p:nvPr/>
        </p:nvSpPr>
        <p:spPr>
          <a:xfrm>
            <a:off x="7504989" y="25629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
        <p:nvSpPr>
          <p:cNvPr id="12" name="TextBox 11"/>
          <p:cNvSpPr txBox="1"/>
          <p:nvPr/>
        </p:nvSpPr>
        <p:spPr>
          <a:xfrm>
            <a:off x="7111289" y="55601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4" name="TextBox 13"/>
          <p:cNvSpPr txBox="1"/>
          <p:nvPr/>
        </p:nvSpPr>
        <p:spPr>
          <a:xfrm>
            <a:off x="9752889" y="55220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7" name="TextBox 16"/>
          <p:cNvSpPr txBox="1"/>
          <p:nvPr/>
        </p:nvSpPr>
        <p:spPr>
          <a:xfrm>
            <a:off x="10329446" y="30963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8" name="TextBox 17"/>
          <p:cNvSpPr txBox="1"/>
          <p:nvPr/>
        </p:nvSpPr>
        <p:spPr>
          <a:xfrm>
            <a:off x="8330489" y="17882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9" name="TextBox 18"/>
          <p:cNvSpPr txBox="1"/>
          <p:nvPr/>
        </p:nvSpPr>
        <p:spPr>
          <a:xfrm>
            <a:off x="6450889" y="30328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251B-B5FA-3E86-8EEB-837997C2D6CA}"/>
              </a:ext>
            </a:extLst>
          </p:cNvPr>
          <p:cNvSpPr>
            <a:spLocks noGrp="1"/>
          </p:cNvSpPr>
          <p:nvPr>
            <p:ph type="title"/>
          </p:nvPr>
        </p:nvSpPr>
        <p:spPr/>
        <p:txBody>
          <a:bodyPr/>
          <a:lstStyle/>
          <a:p>
            <a:r>
              <a:rPr lang="en-GB" dirty="0"/>
              <a:t>Semaphore-based Solution: Incorrect</a:t>
            </a:r>
            <a:endParaRPr lang="en-SE" dirty="0"/>
          </a:p>
        </p:txBody>
      </p:sp>
      <p:sp>
        <p:nvSpPr>
          <p:cNvPr id="3" name="Content Placeholder 2">
            <a:extLst>
              <a:ext uri="{FF2B5EF4-FFF2-40B4-BE49-F238E27FC236}">
                <a16:creationId xmlns:a16="http://schemas.microsoft.com/office/drawing/2014/main" id="{5E36E29F-A0E7-CB2D-14CF-3E88CBE98C04}"/>
              </a:ext>
            </a:extLst>
          </p:cNvPr>
          <p:cNvSpPr>
            <a:spLocks noGrp="1"/>
          </p:cNvSpPr>
          <p:nvPr>
            <p:ph idx="1"/>
          </p:nvPr>
        </p:nvSpPr>
        <p:spPr>
          <a:xfrm>
            <a:off x="0" y="838200"/>
            <a:ext cx="5486401" cy="6134100"/>
          </a:xfrm>
        </p:spPr>
        <p:txBody>
          <a:bodyPr>
            <a:normAutofit fontScale="77500" lnSpcReduction="20000"/>
          </a:bodyPr>
          <a:lstStyle/>
          <a:p>
            <a:r>
              <a:rPr lang="en-GB" dirty="0"/>
              <a:t>Each fork (or chopstick) is </a:t>
            </a:r>
            <a:r>
              <a:rPr lang="en-GB" dirty="0" err="1"/>
              <a:t>modeled</a:t>
            </a:r>
            <a:r>
              <a:rPr lang="en-GB" dirty="0"/>
              <a:t> as a binary semaphore that is initially set to 1, meaning it is available. When a philosopher wants to eat, they perform a wait (or P) operation to pick up a fork and a signal (or V) operation to release it afterward. This basic model is often subject to deadlock if every philosopher simultaneously picks up one fork.</a:t>
            </a:r>
          </a:p>
          <a:p>
            <a:r>
              <a:rPr lang="en-GB" dirty="0"/>
              <a:t>This solution is flawed because it can lead to deadlock. In the provided code, each philosopher first executes a blocking wait to pick up the left fork and then tries to pick up the right fork. If all philosophers adopt this pattern simultaneously, every philosopher may pick up their left fork and then block waiting for the right fork (which is held by the </a:t>
            </a:r>
            <a:r>
              <a:rPr lang="en-GB" dirty="0" err="1"/>
              <a:t>neighbor</a:t>
            </a:r>
            <a:r>
              <a:rPr lang="en-GB" dirty="0"/>
              <a:t>), resulting in a circular wait where none can proceed.</a:t>
            </a:r>
          </a:p>
        </p:txBody>
      </p:sp>
      <p:sp>
        <p:nvSpPr>
          <p:cNvPr id="4" name="Plassholder for innhold 2">
            <a:extLst>
              <a:ext uri="{FF2B5EF4-FFF2-40B4-BE49-F238E27FC236}">
                <a16:creationId xmlns:a16="http://schemas.microsoft.com/office/drawing/2014/main" id="{DD17AA06-F37F-830A-E863-B9CF3F0030B5}"/>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US" altLang="zh-CN" sz="1800" b="0" kern="0" dirty="0">
                <a:latin typeface="Courier New" panose="02070309020205020404" pitchFamily="49" charset="0"/>
                <a:cs typeface="Courier New" panose="02070309020205020404" pitchFamily="49" charset="0"/>
              </a:rPr>
              <a:t>semaphore room = 4;</a:t>
            </a:r>
          </a:p>
          <a:p>
            <a:pPr marL="0" indent="0">
              <a:buFontTx/>
              <a:buNone/>
            </a:pPr>
            <a:r>
              <a:rPr lang="en-US" altLang="zh-CN" sz="1800" b="0" kern="0" dirty="0">
                <a:latin typeface="Courier New" panose="02070309020205020404" pitchFamily="49" charset="0"/>
                <a:cs typeface="Courier New" panose="02070309020205020404" pitchFamily="49" charset="0"/>
              </a:rPr>
              <a:t>semaphore fork[5]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(&amp;room); // Limit number of philosophers simultaneously hungry to 4</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5]);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5]);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(&amp;room); // Leave the room</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1638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7BA9F-17F8-0876-DB88-BE4CA8825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09191-233B-2C4D-CE62-D76DF7EE52FF}"/>
              </a:ext>
            </a:extLst>
          </p:cNvPr>
          <p:cNvSpPr>
            <a:spLocks noGrp="1"/>
          </p:cNvSpPr>
          <p:nvPr>
            <p:ph type="title"/>
          </p:nvPr>
        </p:nvSpPr>
        <p:spPr/>
        <p:txBody>
          <a:bodyPr/>
          <a:lstStyle/>
          <a:p>
            <a:r>
              <a:rPr lang="en-GB" dirty="0"/>
              <a:t>Semaphore-based Solution I</a:t>
            </a:r>
            <a:endParaRPr lang="en-SE" dirty="0"/>
          </a:p>
        </p:txBody>
      </p:sp>
      <p:sp>
        <p:nvSpPr>
          <p:cNvPr id="3" name="Content Placeholder 2">
            <a:extLst>
              <a:ext uri="{FF2B5EF4-FFF2-40B4-BE49-F238E27FC236}">
                <a16:creationId xmlns:a16="http://schemas.microsoft.com/office/drawing/2014/main" id="{38F17742-894B-0FF2-6609-07CC66648006}"/>
              </a:ext>
            </a:extLst>
          </p:cNvPr>
          <p:cNvSpPr>
            <a:spLocks noGrp="1"/>
          </p:cNvSpPr>
          <p:nvPr>
            <p:ph idx="1"/>
          </p:nvPr>
        </p:nvSpPr>
        <p:spPr>
          <a:xfrm>
            <a:off x="0" y="838200"/>
            <a:ext cx="5486401" cy="6134100"/>
          </a:xfrm>
        </p:spPr>
        <p:txBody>
          <a:bodyPr>
            <a:normAutofit/>
          </a:bodyPr>
          <a:lstStyle/>
          <a:p>
            <a:r>
              <a:rPr lang="en-GB" dirty="0"/>
              <a:t>One solution is to introduce an additional “room” semaphore that limits the number of philosophers permitted to start eating concurrently. For example, if there are 4 philosophers, initializing room to 4 guarantees that at least one philosopher can acquire both forks, thus breaking the circular wait condition.</a:t>
            </a:r>
            <a:endParaRPr lang="en-SE" dirty="0"/>
          </a:p>
        </p:txBody>
      </p:sp>
      <p:sp>
        <p:nvSpPr>
          <p:cNvPr id="4" name="Plassholder for innhold 2">
            <a:extLst>
              <a:ext uri="{FF2B5EF4-FFF2-40B4-BE49-F238E27FC236}">
                <a16:creationId xmlns:a16="http://schemas.microsoft.com/office/drawing/2014/main" id="{BE5AB1A5-A8A3-D5E2-C9EB-9C6C7933BF51}"/>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429576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D90BD-7435-1DCE-97F4-BB5C0D0E7E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EA99D1-DBCB-02EA-171A-1E2762A2C841}"/>
              </a:ext>
            </a:extLst>
          </p:cNvPr>
          <p:cNvSpPr>
            <a:spLocks noGrp="1"/>
          </p:cNvSpPr>
          <p:nvPr>
            <p:ph type="title"/>
          </p:nvPr>
        </p:nvSpPr>
        <p:spPr>
          <a:xfrm>
            <a:off x="304800" y="152400"/>
            <a:ext cx="5334000" cy="533400"/>
          </a:xfrm>
        </p:spPr>
        <p:txBody>
          <a:bodyPr/>
          <a:lstStyle/>
          <a:p>
            <a:r>
              <a:rPr lang="en-GB" dirty="0"/>
              <a:t>Semaphore-based Solution II</a:t>
            </a:r>
            <a:endParaRPr lang="en-SE" dirty="0"/>
          </a:p>
        </p:txBody>
      </p:sp>
      <p:sp>
        <p:nvSpPr>
          <p:cNvPr id="3" name="Content Placeholder 2">
            <a:extLst>
              <a:ext uri="{FF2B5EF4-FFF2-40B4-BE49-F238E27FC236}">
                <a16:creationId xmlns:a16="http://schemas.microsoft.com/office/drawing/2014/main" id="{CA86BD05-B2AC-7147-94A3-8411B292DD1E}"/>
              </a:ext>
            </a:extLst>
          </p:cNvPr>
          <p:cNvSpPr>
            <a:spLocks noGrp="1"/>
          </p:cNvSpPr>
          <p:nvPr>
            <p:ph idx="1"/>
          </p:nvPr>
        </p:nvSpPr>
        <p:spPr>
          <a:xfrm>
            <a:off x="152399" y="838200"/>
            <a:ext cx="5334002" cy="6134100"/>
          </a:xfrm>
        </p:spPr>
        <p:txBody>
          <a:bodyPr>
            <a:normAutofit/>
          </a:bodyPr>
          <a:lstStyle/>
          <a:p>
            <a:r>
              <a:rPr lang="en-GB" dirty="0"/>
              <a:t>Another option is to adjust the order in which resources are requested (for instance, having one philosopher, the (N-1)-</a:t>
            </a:r>
            <a:r>
              <a:rPr lang="en-GB" dirty="0" err="1"/>
              <a:t>th</a:t>
            </a:r>
            <a:r>
              <a:rPr lang="en-GB" dirty="0"/>
              <a:t> philosopher, pick up the right fork first while the others pick up the left fork first), which disrupts the cycle that could lead to deadlock.</a:t>
            </a:r>
            <a:endParaRPr lang="en-SE" dirty="0"/>
          </a:p>
        </p:txBody>
      </p:sp>
      <p:sp>
        <p:nvSpPr>
          <p:cNvPr id="4" name="Plassholder for innhold 2">
            <a:extLst>
              <a:ext uri="{FF2B5EF4-FFF2-40B4-BE49-F238E27FC236}">
                <a16:creationId xmlns:a16="http://schemas.microsoft.com/office/drawing/2014/main" id="{1791282A-933F-6C51-141F-9BC6E8BA3847}"/>
              </a:ext>
            </a:extLst>
          </p:cNvPr>
          <p:cNvSpPr txBox="1">
            <a:spLocks/>
          </p:cNvSpPr>
          <p:nvPr/>
        </p:nvSpPr>
        <p:spPr bwMode="auto">
          <a:xfrm>
            <a:off x="5638800" y="152400"/>
            <a:ext cx="6400801" cy="67056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if (id == N - 1)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(&amp;fork[i+1]);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N]);}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if (id == N - 1)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(&amp;fork[i+1]);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N]);} // Put down left fork</a:t>
            </a:r>
          </a:p>
          <a:p>
            <a:pPr marL="0" indent="0">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277293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0EAAB-4D59-83B9-E4A5-DFDFE605FE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713680-214C-8DE0-94BB-8D1B6AF2E0D5}"/>
              </a:ext>
            </a:extLst>
          </p:cNvPr>
          <p:cNvSpPr>
            <a:spLocks noGrp="1"/>
          </p:cNvSpPr>
          <p:nvPr>
            <p:ph type="title"/>
          </p:nvPr>
        </p:nvSpPr>
        <p:spPr>
          <a:xfrm>
            <a:off x="1320800" y="152400"/>
            <a:ext cx="4470400" cy="533400"/>
          </a:xfrm>
        </p:spPr>
        <p:txBody>
          <a:bodyPr/>
          <a:lstStyle/>
          <a:p>
            <a:r>
              <a:rPr lang="en-US" altLang="zh-CN" dirty="0"/>
              <a:t>Monitor</a:t>
            </a:r>
            <a:r>
              <a:rPr lang="en-GB" dirty="0"/>
              <a:t>-based Solution</a:t>
            </a:r>
            <a:endParaRPr lang="en-SE" dirty="0"/>
          </a:p>
        </p:txBody>
      </p:sp>
      <p:sp>
        <p:nvSpPr>
          <p:cNvPr id="3" name="Content Placeholder 2">
            <a:extLst>
              <a:ext uri="{FF2B5EF4-FFF2-40B4-BE49-F238E27FC236}">
                <a16:creationId xmlns:a16="http://schemas.microsoft.com/office/drawing/2014/main" id="{FB08499D-F09F-E851-BB4B-D7295AEAE03E}"/>
              </a:ext>
            </a:extLst>
          </p:cNvPr>
          <p:cNvSpPr>
            <a:spLocks noGrp="1"/>
          </p:cNvSpPr>
          <p:nvPr>
            <p:ph idx="1"/>
          </p:nvPr>
        </p:nvSpPr>
        <p:spPr>
          <a:xfrm>
            <a:off x="0" y="762000"/>
            <a:ext cx="5562600" cy="6134100"/>
          </a:xfrm>
        </p:spPr>
        <p:txBody>
          <a:bodyPr>
            <a:normAutofit fontScale="55000" lnSpcReduction="20000"/>
          </a:bodyPr>
          <a:lstStyle/>
          <a:p>
            <a:r>
              <a:rPr lang="en-GB" dirty="0"/>
              <a:t>A monitor self[i] is created for each philosopher i.</a:t>
            </a:r>
          </a:p>
          <a:p>
            <a:r>
              <a:rPr lang="en-GB" dirty="0"/>
              <a:t>Each philosopher can be in any one of three states (THINKING, HUNGRY, or EATING). All philosophers have initial state of THINKING.</a:t>
            </a:r>
          </a:p>
          <a:p>
            <a:r>
              <a:rPr lang="en-GB" dirty="0"/>
              <a:t>When philosopher i becomes hungry, he calls pickup(i) inside the monitor, which sets their state to HUNGRY and calls test(i) to check if any </a:t>
            </a:r>
            <a:r>
              <a:rPr lang="en-GB" dirty="0" err="1"/>
              <a:t>neighbor</a:t>
            </a:r>
            <a:r>
              <a:rPr lang="en-GB" dirty="0"/>
              <a:t> is eating.</a:t>
            </a:r>
          </a:p>
          <a:p>
            <a:r>
              <a:rPr lang="en-GB" dirty="0"/>
              <a:t>If both adjacent philosophers are not eating, philosopher i’s state is changed to EATING; otherwise, the philosopher waits on a condition variable.</a:t>
            </a:r>
          </a:p>
          <a:p>
            <a:r>
              <a:rPr lang="en-GB" dirty="0"/>
              <a:t>Upon finishing eating, philosopher i calls putdown(i), updates their state to THINKING, and then tests if adjacent philosophers can now eat by </a:t>
            </a:r>
            <a:r>
              <a:rPr lang="en-GB" dirty="0" err="1"/>
              <a:t>signaling</a:t>
            </a:r>
            <a:r>
              <a:rPr lang="en-GB" dirty="0"/>
              <a:t> their condition variables. This structure prevents the circular waiting condition that leads to deadlock.</a:t>
            </a:r>
          </a:p>
          <a:p>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endParaRPr lang="en-SE" dirty="0"/>
          </a:p>
        </p:txBody>
      </p:sp>
      <p:sp>
        <p:nvSpPr>
          <p:cNvPr id="4" name="Plassholder for innhold 2">
            <a:extLst>
              <a:ext uri="{FF2B5EF4-FFF2-40B4-BE49-F238E27FC236}">
                <a16:creationId xmlns:a16="http://schemas.microsoft.com/office/drawing/2014/main" id="{91377AB8-216E-899C-3D7C-938805EFC3F7}"/>
              </a:ext>
            </a:extLst>
          </p:cNvPr>
          <p:cNvSpPr txBox="1">
            <a:spLocks/>
          </p:cNvSpPr>
          <p:nvPr/>
        </p:nvSpPr>
        <p:spPr bwMode="auto">
          <a:xfrm>
            <a:off x="5638800" y="76200"/>
            <a:ext cx="6400801" cy="68199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400" b="0" kern="0" dirty="0">
                <a:latin typeface="Courier New" panose="02070309020205020404" pitchFamily="49" charset="0"/>
                <a:cs typeface="Courier New" panose="02070309020205020404" pitchFamily="49" charset="0"/>
              </a:rPr>
              <a:t>#define N 5  // Number of philosophers and forks</a:t>
            </a:r>
            <a:endParaRPr lang="en-US" altLang="zh-CN" sz="1400" b="0" kern="0" dirty="0">
              <a:latin typeface="Courier New" panose="02070309020205020404" pitchFamily="49" charset="0"/>
              <a:cs typeface="Courier New" panose="02070309020205020404" pitchFamily="49" charset="0"/>
            </a:endParaRPr>
          </a:p>
          <a:p>
            <a:pPr marL="0" indent="0">
              <a:buFontTx/>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FontTx/>
              <a:buNone/>
            </a:pPr>
            <a:r>
              <a:rPr lang="en-US" altLang="zh-CN" sz="1400" b="0" kern="0" dirty="0">
                <a:latin typeface="Courier New" panose="02070309020205020404" pitchFamily="49" charset="0"/>
                <a:cs typeface="Courier New" panose="02070309020205020404" pitchFamily="49" charset="0"/>
              </a:rPr>
              <a:t>//All state[i] are initialized to THINKING</a:t>
            </a:r>
          </a:p>
          <a:p>
            <a:pPr marL="0" indent="0">
              <a:buFontTx/>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a:t>
            </a:r>
          </a:p>
          <a:p>
            <a:pPr marL="0" indent="0">
              <a:buFontTx/>
              <a:buNone/>
            </a:pPr>
            <a:r>
              <a:rPr lang="en-US" altLang="zh-CN" sz="1400" b="0" kern="0" dirty="0">
                <a:latin typeface="Courier New" panose="02070309020205020404" pitchFamily="49" charset="0"/>
                <a:cs typeface="Courier New" panose="02070309020205020404" pitchFamily="49" charset="0"/>
              </a:rPr>
              <a:t>condition self[N];</a:t>
            </a:r>
          </a:p>
          <a:p>
            <a:pPr marL="0" indent="0">
              <a:buFontTx/>
              <a:buNone/>
            </a:pPr>
            <a:endParaRPr lang="en-US" altLang="zh-CN" sz="1400" b="0" kern="0" dirty="0">
              <a:latin typeface="Courier New" panose="02070309020205020404" pitchFamily="49" charset="0"/>
              <a:cs typeface="Courier New" panose="02070309020205020404" pitchFamily="49" charset="0"/>
            </a:endParaRPr>
          </a:p>
          <a:p>
            <a:pPr marL="0" indent="0">
              <a:buFontTx/>
              <a:buNone/>
            </a:pPr>
            <a:r>
              <a:rPr lang="en-US" altLang="zh-CN" sz="1400" b="0" kern="0" dirty="0">
                <a:latin typeface="Courier New" panose="02070309020205020404" pitchFamily="49" charset="0"/>
                <a:cs typeface="Courier New" panose="02070309020205020404" pitchFamily="49" charset="0"/>
              </a:rPr>
              <a:t>void pickup(int i) {</a:t>
            </a:r>
          </a:p>
          <a:p>
            <a:pPr marL="0" indent="0">
              <a:buFontTx/>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a:t>
            </a:r>
          </a:p>
          <a:p>
            <a:pPr marL="0" indent="0">
              <a:buFontTx/>
              <a:buNone/>
            </a:pPr>
            <a:r>
              <a:rPr lang="en-US" altLang="zh-CN" sz="1400" b="0" kern="0" dirty="0">
                <a:latin typeface="Courier New" panose="02070309020205020404" pitchFamily="49" charset="0"/>
                <a:cs typeface="Courier New" panose="02070309020205020404" pitchFamily="49" charset="0"/>
              </a:rPr>
              <a:t>    state[i] = HUNGRY;</a:t>
            </a:r>
          </a:p>
          <a:p>
            <a:pPr marL="0" indent="0">
              <a:buFontTx/>
              <a:buNone/>
            </a:pPr>
            <a:r>
              <a:rPr lang="en-US" altLang="zh-CN" sz="1400" b="0" kern="0" dirty="0">
                <a:latin typeface="Courier New" panose="02070309020205020404" pitchFamily="49" charset="0"/>
                <a:cs typeface="Courier New" panose="02070309020205020404" pitchFamily="49" charset="0"/>
              </a:rPr>
              <a:t>    test(i);</a:t>
            </a:r>
          </a:p>
          <a:p>
            <a:pPr marL="0" indent="0">
              <a:buFontTx/>
              <a:buNone/>
            </a:pPr>
            <a:r>
              <a:rPr lang="en-US" altLang="zh-CN" sz="1400" b="0" kern="0" dirty="0">
                <a:latin typeface="Courier New" panose="02070309020205020404" pitchFamily="49" charset="0"/>
                <a:cs typeface="Courier New" panose="02070309020205020404" pitchFamily="49" charset="0"/>
              </a:rPr>
              <a:t>    if (state[i] != EATING)</a:t>
            </a:r>
          </a:p>
          <a:p>
            <a:pPr marL="0" indent="0">
              <a:buFontTx/>
              <a:buNone/>
            </a:pPr>
            <a:r>
              <a:rPr lang="en-US" altLang="zh-CN" sz="1400" b="0" kern="0" dirty="0">
                <a:latin typeface="Courier New" panose="02070309020205020404" pitchFamily="49" charset="0"/>
                <a:cs typeface="Courier New" panose="02070309020205020404" pitchFamily="49" charset="0"/>
              </a:rPr>
              <a:t>       wait(&amp;self[i], &amp;m); //Wait until the philosopher can eat</a:t>
            </a:r>
          </a:p>
          <a:p>
            <a:pPr marL="0" indent="0">
              <a:buFontTx/>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a:t>
            </a:r>
          </a:p>
          <a:p>
            <a:pPr marL="0" indent="0">
              <a:buFontTx/>
              <a:buNone/>
            </a:pPr>
            <a:r>
              <a:rPr lang="en-US" altLang="zh-CN" sz="1400" b="0" kern="0" dirty="0">
                <a:latin typeface="Courier New" panose="02070309020205020404" pitchFamily="49" charset="0"/>
                <a:cs typeface="Courier New" panose="02070309020205020404" pitchFamily="49" charset="0"/>
              </a:rPr>
              <a:t>}</a:t>
            </a:r>
          </a:p>
          <a:p>
            <a:pPr marL="0" indent="0">
              <a:buFontTx/>
              <a:buNone/>
            </a:pPr>
            <a:endParaRPr lang="en-US" altLang="zh-CN" sz="1400" b="0" kern="0" dirty="0">
              <a:latin typeface="Courier New" panose="02070309020205020404" pitchFamily="49" charset="0"/>
              <a:cs typeface="Courier New" panose="02070309020205020404" pitchFamily="49" charset="0"/>
            </a:endParaRPr>
          </a:p>
          <a:p>
            <a:pPr marL="0" indent="0">
              <a:buFontTx/>
              <a:buNone/>
            </a:pPr>
            <a:r>
              <a:rPr lang="en-US" altLang="zh-CN" sz="1400" b="0" kern="0" dirty="0">
                <a:latin typeface="Courier New" panose="02070309020205020404" pitchFamily="49" charset="0"/>
                <a:cs typeface="Courier New" panose="02070309020205020404" pitchFamily="49" charset="0"/>
              </a:rPr>
              <a:t>void putdown(int i) {</a:t>
            </a:r>
          </a:p>
          <a:p>
            <a:pPr marL="0" indent="0">
              <a:buFontTx/>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a:t>
            </a:r>
          </a:p>
          <a:p>
            <a:pPr marL="0" indent="0">
              <a:buFontTx/>
              <a:buNone/>
            </a:pPr>
            <a:r>
              <a:rPr lang="en-US" altLang="zh-CN" sz="1400" b="0" kern="0" dirty="0">
                <a:latin typeface="Courier New" panose="02070309020205020404" pitchFamily="49" charset="0"/>
                <a:cs typeface="Courier New" panose="02070309020205020404" pitchFamily="49" charset="0"/>
              </a:rPr>
              <a:t>    state[i] = THINKING;</a:t>
            </a:r>
          </a:p>
          <a:p>
            <a:pPr marL="0" indent="0">
              <a:buFontTx/>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FontTx/>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FontTx/>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a:t>
            </a:r>
          </a:p>
          <a:p>
            <a:pPr marL="0" indent="0">
              <a:buFontTx/>
              <a:buNone/>
            </a:pPr>
            <a:r>
              <a:rPr lang="en-US" altLang="zh-CN" sz="1400" b="0" kern="0" dirty="0">
                <a:latin typeface="Courier New" panose="02070309020205020404" pitchFamily="49" charset="0"/>
                <a:cs typeface="Courier New" panose="02070309020205020404" pitchFamily="49" charset="0"/>
              </a:rPr>
              <a:t>}</a:t>
            </a:r>
          </a:p>
          <a:p>
            <a:pPr marL="0" indent="0">
              <a:buFontTx/>
              <a:buNone/>
            </a:pPr>
            <a:endParaRPr lang="en-US" altLang="zh-CN" sz="1400" b="0" kern="0" dirty="0">
              <a:latin typeface="Courier New" panose="02070309020205020404" pitchFamily="49" charset="0"/>
              <a:cs typeface="Courier New" panose="02070309020205020404" pitchFamily="49" charset="0"/>
            </a:endParaRPr>
          </a:p>
          <a:p>
            <a:pPr marL="0" indent="0">
              <a:buFontTx/>
              <a:buNone/>
            </a:pPr>
            <a:r>
              <a:rPr lang="en-US" altLang="zh-CN" sz="1400" b="0" kern="0" dirty="0">
                <a:latin typeface="Courier New" panose="02070309020205020404" pitchFamily="49" charset="0"/>
                <a:cs typeface="Courier New" panose="02070309020205020404" pitchFamily="49" charset="0"/>
              </a:rPr>
              <a:t>void test(int i) {</a:t>
            </a:r>
          </a:p>
          <a:p>
            <a:pPr marL="0" indent="0">
              <a:buFontTx/>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FontTx/>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FontTx/>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FontTx/>
              <a:buNone/>
            </a:pPr>
            <a:r>
              <a:rPr lang="en-US" altLang="zh-CN" sz="1400" b="0" kern="0" dirty="0">
                <a:latin typeface="Courier New" panose="02070309020205020404" pitchFamily="49" charset="0"/>
                <a:cs typeface="Courier New" panose="02070309020205020404" pitchFamily="49" charset="0"/>
              </a:rPr>
              <a:t>        state[i] = EATING;</a:t>
            </a:r>
          </a:p>
          <a:p>
            <a:pPr marL="0" indent="0">
              <a:buFontTx/>
              <a:buNone/>
            </a:pPr>
            <a:r>
              <a:rPr lang="en-US" altLang="zh-CN" sz="1400" b="0" kern="0" dirty="0">
                <a:latin typeface="Courier New" panose="02070309020205020404" pitchFamily="49" charset="0"/>
                <a:cs typeface="Courier New" panose="02070309020205020404" pitchFamily="49" charset="0"/>
              </a:rPr>
              <a:t>        signal(&amp;self[i]);  // Allow the philosopher to eat</a:t>
            </a:r>
          </a:p>
          <a:p>
            <a:pPr marL="0" indent="0">
              <a:buFontTx/>
              <a:buNone/>
            </a:pPr>
            <a:r>
              <a:rPr lang="en-US" altLang="zh-CN" sz="1400" b="0" kern="0" dirty="0">
                <a:latin typeface="Courier New" panose="02070309020205020404" pitchFamily="49" charset="0"/>
                <a:cs typeface="Courier New" panose="02070309020205020404" pitchFamily="49" charset="0"/>
              </a:rPr>
              <a:t>    }</a:t>
            </a:r>
          </a:p>
          <a:p>
            <a:pPr marL="0" indent="0">
              <a:buFontTx/>
              <a:buNone/>
            </a:pPr>
            <a:r>
              <a:rPr lang="en-US" altLang="zh-CN" sz="14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417108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5B787-2DC2-BC4A-E94F-F65E320A1F99}"/>
              </a:ext>
            </a:extLst>
          </p:cNvPr>
          <p:cNvSpPr>
            <a:spLocks noGrp="1"/>
          </p:cNvSpPr>
          <p:nvPr>
            <p:ph type="title"/>
          </p:nvPr>
        </p:nvSpPr>
        <p:spPr>
          <a:xfrm>
            <a:off x="419449" y="274639"/>
            <a:ext cx="11336392" cy="532956"/>
          </a:xfrm>
        </p:spPr>
        <p:txBody>
          <a:bodyPr/>
          <a:lstStyle/>
          <a:p>
            <a:r>
              <a:rPr lang="en-US" dirty="0"/>
              <a:t>Race Condition</a:t>
            </a:r>
          </a:p>
        </p:txBody>
      </p:sp>
      <p:sp>
        <p:nvSpPr>
          <p:cNvPr id="3" name="内容占位符 2">
            <a:extLst>
              <a:ext uri="{FF2B5EF4-FFF2-40B4-BE49-F238E27FC236}">
                <a16:creationId xmlns:a16="http://schemas.microsoft.com/office/drawing/2014/main" id="{D4364994-687E-C5C5-B082-A74D3FEB353D}"/>
              </a:ext>
            </a:extLst>
          </p:cNvPr>
          <p:cNvSpPr>
            <a:spLocks noGrp="1"/>
          </p:cNvSpPr>
          <p:nvPr>
            <p:ph idx="1"/>
          </p:nvPr>
        </p:nvSpPr>
        <p:spPr>
          <a:xfrm>
            <a:off x="342406" y="772145"/>
            <a:ext cx="6389214" cy="4233377"/>
          </a:xfrm>
        </p:spPr>
        <p:txBody>
          <a:bodyPr>
            <a:normAutofit fontScale="85000" lnSpcReduction="10000"/>
          </a:bodyPr>
          <a:lstStyle/>
          <a:p>
            <a:r>
              <a:rPr lang="en-US" dirty="0"/>
              <a:t>Incrementing </a:t>
            </a:r>
            <a:r>
              <a:rPr lang="en-US" b="1" dirty="0">
                <a:solidFill>
                  <a:srgbClr val="0070C0"/>
                </a:solidFill>
              </a:rPr>
              <a:t>counter </a:t>
            </a:r>
            <a:r>
              <a:rPr lang="en-US" dirty="0"/>
              <a:t>has </a:t>
            </a:r>
            <a:r>
              <a:rPr lang="en-US" dirty="0">
                <a:solidFill>
                  <a:srgbClr val="FF0000"/>
                </a:solidFill>
              </a:rPr>
              <a:t>3 instructions</a:t>
            </a:r>
            <a:r>
              <a:rPr lang="en-US" dirty="0"/>
              <a:t> in assembly code:</a:t>
            </a:r>
          </a:p>
          <a:p>
            <a:r>
              <a:rPr lang="en-US" altLang="zh-CN" b="1" dirty="0" err="1">
                <a:solidFill>
                  <a:schemeClr val="tx1"/>
                </a:solidFill>
                <a:effectLst/>
                <a:latin typeface="Menlo" panose="020B0609030804020204" pitchFamily="49" charset="0"/>
              </a:rPr>
              <a:t>ld</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a:t>
            </a:r>
            <a:r>
              <a:rPr lang="en-US" dirty="0"/>
              <a:t>Read the value of counter at memory address x9 into register w8</a:t>
            </a:r>
          </a:p>
          <a:p>
            <a:r>
              <a:rPr lang="en-US" altLang="zh-CN" b="1" dirty="0">
                <a:solidFill>
                  <a:schemeClr val="tx1"/>
                </a:solidFill>
                <a:effectLst/>
                <a:latin typeface="Menlo" panose="020B0609030804020204" pitchFamily="49" charset="0"/>
              </a:rPr>
              <a:t>add w8, w8, #0x1</a:t>
            </a:r>
            <a:r>
              <a:rPr lang="en-US" altLang="zh-CN" dirty="0">
                <a:solidFill>
                  <a:schemeClr val="tx1"/>
                </a:solidFill>
                <a:effectLst/>
                <a:latin typeface="Menlo" panose="020B0609030804020204" pitchFamily="49" charset="0"/>
              </a:rPr>
              <a:t>: increment the value of </a:t>
            </a:r>
            <a:r>
              <a:rPr lang="en-US" dirty="0"/>
              <a:t>register w8 by 1</a:t>
            </a:r>
          </a:p>
          <a:p>
            <a:r>
              <a:rPr lang="en-US" altLang="zh-CN" b="1" dirty="0" err="1">
                <a:solidFill>
                  <a:schemeClr val="tx1"/>
                </a:solidFill>
                <a:effectLst/>
                <a:latin typeface="Menlo" panose="020B0609030804020204" pitchFamily="49" charset="0"/>
              </a:rPr>
              <a:t>st</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write the new value of counter in </a:t>
            </a:r>
            <a:r>
              <a:rPr lang="en-US" dirty="0"/>
              <a:t>register w8</a:t>
            </a:r>
            <a:r>
              <a:rPr lang="en-US" altLang="zh-CN" dirty="0">
                <a:solidFill>
                  <a:schemeClr val="tx1"/>
                </a:solidFill>
                <a:effectLst/>
                <a:latin typeface="Menlo" panose="020B0609030804020204" pitchFamily="49" charset="0"/>
              </a:rPr>
              <a:t> to </a:t>
            </a:r>
            <a:r>
              <a:rPr lang="en-US" dirty="0"/>
              <a:t>memory address x9</a:t>
            </a:r>
            <a:endParaRPr lang="en-US" dirty="0">
              <a:latin typeface="Menlo" panose="020B0609030804020204" pitchFamily="49" charset="0"/>
            </a:endParaRPr>
          </a:p>
          <a:p>
            <a:r>
              <a:rPr lang="en-US" altLang="zh-CN" dirty="0">
                <a:solidFill>
                  <a:schemeClr val="tx1"/>
                </a:solidFill>
                <a:effectLst/>
                <a:latin typeface="Menlo" panose="020B0609030804020204" pitchFamily="49" charset="0"/>
              </a:rPr>
              <a:t>When both threads read the same value of counter before writing to it, counter is incremented only by 1 instead of by 2!</a:t>
            </a:r>
          </a:p>
          <a:p>
            <a:r>
              <a:rPr lang="en-US" altLang="zh-CN" dirty="0">
                <a:latin typeface="Menlo" panose="020B0609030804020204" pitchFamily="49" charset="0"/>
              </a:rPr>
              <a:t>Note: threads in the same process share the same memory space, but have separate registers. So in both threads, </a:t>
            </a:r>
            <a:r>
              <a:rPr lang="en-US" altLang="zh-CN" dirty="0">
                <a:solidFill>
                  <a:schemeClr val="tx1"/>
                </a:solidFill>
                <a:effectLst/>
                <a:latin typeface="Menlo" panose="020B0609030804020204" pitchFamily="49" charset="0"/>
              </a:rPr>
              <a:t>[x9] refers to the same memory address at x9, but w8 refers to different registers in each thread.</a:t>
            </a:r>
          </a:p>
          <a:p>
            <a:endParaRPr lang="en-US" altLang="zh-CN" dirty="0">
              <a:solidFill>
                <a:schemeClr val="tx1"/>
              </a:solidFill>
              <a:effectLst/>
              <a:latin typeface="Menlo" panose="020B0609030804020204" pitchFamily="49" charset="0"/>
            </a:endParaRPr>
          </a:p>
          <a:p>
            <a:endParaRPr lang="en-US" dirty="0"/>
          </a:p>
        </p:txBody>
      </p:sp>
      <p:sp>
        <p:nvSpPr>
          <p:cNvPr id="8" name="文本框 7">
            <a:extLst>
              <a:ext uri="{FF2B5EF4-FFF2-40B4-BE49-F238E27FC236}">
                <a16:creationId xmlns:a16="http://schemas.microsoft.com/office/drawing/2014/main" id="{040A7D81-9540-D347-340C-C645D31B718F}"/>
              </a:ext>
            </a:extLst>
          </p:cNvPr>
          <p:cNvSpPr txBox="1"/>
          <p:nvPr/>
        </p:nvSpPr>
        <p:spPr>
          <a:xfrm>
            <a:off x="2474192" y="4872645"/>
            <a:ext cx="1828800" cy="461665"/>
          </a:xfrm>
          <a:prstGeom prst="rect">
            <a:avLst/>
          </a:prstGeom>
          <a:noFill/>
        </p:spPr>
        <p:txBody>
          <a:bodyPr wrap="square">
            <a:spAutoFit/>
          </a:bodyPr>
          <a:lstStyle/>
          <a:p>
            <a:r>
              <a:rPr lang="en-US" altLang="zh-CN" sz="2400" dirty="0"/>
              <a:t>counter</a:t>
            </a:r>
            <a:r>
              <a:rPr lang="en-US" altLang="zh-CN" sz="2400" dirty="0">
                <a:solidFill>
                  <a:srgbClr val="666666"/>
                </a:solidFill>
              </a:rPr>
              <a:t>++</a:t>
            </a:r>
            <a:r>
              <a:rPr lang="en-US" altLang="zh-CN" sz="2400" dirty="0"/>
              <a:t>; </a:t>
            </a:r>
            <a:endParaRPr lang="en-US" sz="2400" dirty="0"/>
          </a:p>
        </p:txBody>
      </p:sp>
      <p:sp>
        <p:nvSpPr>
          <p:cNvPr id="10" name="矩形 9">
            <a:extLst>
              <a:ext uri="{FF2B5EF4-FFF2-40B4-BE49-F238E27FC236}">
                <a16:creationId xmlns:a16="http://schemas.microsoft.com/office/drawing/2014/main" id="{7B43032E-2AA4-D514-2931-EB05B7B02E2B}"/>
              </a:ext>
            </a:extLst>
          </p:cNvPr>
          <p:cNvSpPr/>
          <p:nvPr/>
        </p:nvSpPr>
        <p:spPr>
          <a:xfrm>
            <a:off x="707570" y="5336363"/>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1" name="矩形 10">
            <a:extLst>
              <a:ext uri="{FF2B5EF4-FFF2-40B4-BE49-F238E27FC236}">
                <a16:creationId xmlns:a16="http://schemas.microsoft.com/office/drawing/2014/main" id="{A91B0E9F-477B-4B9B-D664-A9AB1A2A42A0}"/>
              </a:ext>
            </a:extLst>
          </p:cNvPr>
          <p:cNvSpPr/>
          <p:nvPr/>
        </p:nvSpPr>
        <p:spPr>
          <a:xfrm>
            <a:off x="3429000" y="5334000"/>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2" name="文本框 11">
            <a:extLst>
              <a:ext uri="{FF2B5EF4-FFF2-40B4-BE49-F238E27FC236}">
                <a16:creationId xmlns:a16="http://schemas.microsoft.com/office/drawing/2014/main" id="{8E1859E4-A9F3-4244-0843-A0E82F719E09}"/>
              </a:ext>
            </a:extLst>
          </p:cNvPr>
          <p:cNvSpPr txBox="1"/>
          <p:nvPr/>
        </p:nvSpPr>
        <p:spPr>
          <a:xfrm>
            <a:off x="1186542" y="6380594"/>
            <a:ext cx="1223412" cy="369332"/>
          </a:xfrm>
          <a:prstGeom prst="rect">
            <a:avLst/>
          </a:prstGeom>
          <a:noFill/>
        </p:spPr>
        <p:txBody>
          <a:bodyPr wrap="none" rtlCol="0">
            <a:spAutoFit/>
          </a:bodyPr>
          <a:lstStyle/>
          <a:p>
            <a:r>
              <a:rPr lang="en-US" dirty="0"/>
              <a:t>Thread 1</a:t>
            </a:r>
          </a:p>
        </p:txBody>
      </p:sp>
      <p:sp>
        <p:nvSpPr>
          <p:cNvPr id="13" name="文本框 12">
            <a:extLst>
              <a:ext uri="{FF2B5EF4-FFF2-40B4-BE49-F238E27FC236}">
                <a16:creationId xmlns:a16="http://schemas.microsoft.com/office/drawing/2014/main" id="{6D490E2D-4EBE-DF2E-CFEF-F84CFAFD5B28}"/>
              </a:ext>
            </a:extLst>
          </p:cNvPr>
          <p:cNvSpPr txBox="1"/>
          <p:nvPr/>
        </p:nvSpPr>
        <p:spPr>
          <a:xfrm>
            <a:off x="3923182" y="6380594"/>
            <a:ext cx="1223412" cy="369332"/>
          </a:xfrm>
          <a:prstGeom prst="rect">
            <a:avLst/>
          </a:prstGeom>
          <a:noFill/>
        </p:spPr>
        <p:txBody>
          <a:bodyPr wrap="none" rtlCol="0">
            <a:spAutoFit/>
          </a:bodyPr>
          <a:lstStyle/>
          <a:p>
            <a:r>
              <a:rPr lang="en-US" dirty="0"/>
              <a:t>Thread </a:t>
            </a:r>
            <a:r>
              <a:rPr lang="en-US" altLang="zh-CN" dirty="0"/>
              <a:t>2</a:t>
            </a:r>
            <a:endParaRPr lang="en-US" dirty="0"/>
          </a:p>
        </p:txBody>
      </p:sp>
      <p:sp>
        <p:nvSpPr>
          <p:cNvPr id="36" name="矩形 4">
            <a:extLst>
              <a:ext uri="{FF2B5EF4-FFF2-40B4-BE49-F238E27FC236}">
                <a16:creationId xmlns:a16="http://schemas.microsoft.com/office/drawing/2014/main" id="{B2CB40BB-3E1A-758E-4F96-14003CB767F0}"/>
              </a:ext>
            </a:extLst>
          </p:cNvPr>
          <p:cNvSpPr/>
          <p:nvPr/>
        </p:nvSpPr>
        <p:spPr>
          <a:xfrm>
            <a:off x="6705600" y="1574925"/>
            <a:ext cx="1970376"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bg1">
                    <a:lumMod val="75000"/>
                  </a:schemeClr>
                </a:solidFill>
                <a:effectLst/>
                <a:latin typeface="Menlo" panose="020B0609030804020204" pitchFamily="49" charset="0"/>
              </a:rPr>
              <a:t>st</a:t>
            </a:r>
            <a:r>
              <a:rPr lang="en-US" altLang="zh-CN" dirty="0">
                <a:solidFill>
                  <a:schemeClr val="bg1">
                    <a:lumMod val="75000"/>
                  </a:schemeClr>
                </a:solidFill>
                <a:effectLst/>
                <a:latin typeface="Menlo" panose="020B0609030804020204" pitchFamily="49" charset="0"/>
              </a:rPr>
              <a:t> w8, [x9]</a:t>
            </a:r>
          </a:p>
        </p:txBody>
      </p:sp>
      <p:sp>
        <p:nvSpPr>
          <p:cNvPr id="37" name="矩形 5">
            <a:extLst>
              <a:ext uri="{FF2B5EF4-FFF2-40B4-BE49-F238E27FC236}">
                <a16:creationId xmlns:a16="http://schemas.microsoft.com/office/drawing/2014/main" id="{05BFC5EB-B3DC-0B7E-12AE-69A445B71488}"/>
              </a:ext>
            </a:extLst>
          </p:cNvPr>
          <p:cNvSpPr/>
          <p:nvPr/>
        </p:nvSpPr>
        <p:spPr>
          <a:xfrm>
            <a:off x="10116581" y="2995073"/>
            <a:ext cx="1873820"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38" name="文本框 6">
            <a:extLst>
              <a:ext uri="{FF2B5EF4-FFF2-40B4-BE49-F238E27FC236}">
                <a16:creationId xmlns:a16="http://schemas.microsoft.com/office/drawing/2014/main" id="{93BA2F49-F93B-09BA-A110-FF238B5D5235}"/>
              </a:ext>
            </a:extLst>
          </p:cNvPr>
          <p:cNvSpPr txBox="1"/>
          <p:nvPr/>
        </p:nvSpPr>
        <p:spPr>
          <a:xfrm>
            <a:off x="7199781" y="1135032"/>
            <a:ext cx="1337226" cy="400110"/>
          </a:xfrm>
          <a:prstGeom prst="rect">
            <a:avLst/>
          </a:prstGeom>
          <a:noFill/>
        </p:spPr>
        <p:txBody>
          <a:bodyPr wrap="none" rtlCol="0">
            <a:spAutoFit/>
          </a:bodyPr>
          <a:lstStyle/>
          <a:p>
            <a:r>
              <a:rPr lang="en-US" sz="2000" dirty="0"/>
              <a:t>Thread 1</a:t>
            </a:r>
          </a:p>
        </p:txBody>
      </p:sp>
      <p:sp>
        <p:nvSpPr>
          <p:cNvPr id="39" name="文本框 7">
            <a:extLst>
              <a:ext uri="{FF2B5EF4-FFF2-40B4-BE49-F238E27FC236}">
                <a16:creationId xmlns:a16="http://schemas.microsoft.com/office/drawing/2014/main" id="{89D1141A-F47A-4A9A-DF58-47DE25ADC3ED}"/>
              </a:ext>
            </a:extLst>
          </p:cNvPr>
          <p:cNvSpPr txBox="1"/>
          <p:nvPr/>
        </p:nvSpPr>
        <p:spPr>
          <a:xfrm>
            <a:off x="10153467" y="1135032"/>
            <a:ext cx="1337226" cy="400110"/>
          </a:xfrm>
          <a:prstGeom prst="rect">
            <a:avLst/>
          </a:prstGeom>
          <a:noFill/>
        </p:spPr>
        <p:txBody>
          <a:bodyPr wrap="none" rtlCol="0">
            <a:spAutoFit/>
          </a:bodyPr>
          <a:lstStyle/>
          <a:p>
            <a:r>
              <a:rPr lang="en-US" sz="2000" dirty="0"/>
              <a:t>Thread </a:t>
            </a:r>
            <a:r>
              <a:rPr lang="en-US" altLang="zh-CN" sz="2000" dirty="0"/>
              <a:t>2</a:t>
            </a:r>
            <a:endParaRPr lang="en-US" sz="2000" dirty="0"/>
          </a:p>
        </p:txBody>
      </p:sp>
      <p:sp>
        <p:nvSpPr>
          <p:cNvPr id="40" name="文本框 9">
            <a:extLst>
              <a:ext uri="{FF2B5EF4-FFF2-40B4-BE49-F238E27FC236}">
                <a16:creationId xmlns:a16="http://schemas.microsoft.com/office/drawing/2014/main" id="{68D74403-F7B1-7FAC-2FF9-1FB63E9E271D}"/>
              </a:ext>
            </a:extLst>
          </p:cNvPr>
          <p:cNvSpPr txBox="1"/>
          <p:nvPr/>
        </p:nvSpPr>
        <p:spPr>
          <a:xfrm>
            <a:off x="8769441" y="914990"/>
            <a:ext cx="1104790" cy="400110"/>
          </a:xfrm>
          <a:prstGeom prst="rect">
            <a:avLst/>
          </a:prstGeom>
          <a:noFill/>
        </p:spPr>
        <p:txBody>
          <a:bodyPr wrap="none" rtlCol="0">
            <a:spAutoFit/>
          </a:bodyPr>
          <a:lstStyle/>
          <a:p>
            <a:r>
              <a:rPr lang="en-US" altLang="zh-CN" sz="2000" dirty="0"/>
              <a:t>counter</a:t>
            </a:r>
            <a:endParaRPr lang="en-US" sz="2400" dirty="0"/>
          </a:p>
        </p:txBody>
      </p:sp>
      <p:sp>
        <p:nvSpPr>
          <p:cNvPr id="41" name="矩形 10">
            <a:extLst>
              <a:ext uri="{FF2B5EF4-FFF2-40B4-BE49-F238E27FC236}">
                <a16:creationId xmlns:a16="http://schemas.microsoft.com/office/drawing/2014/main" id="{4F19E18B-571D-0588-24B7-2BFB8AB248E3}"/>
              </a:ext>
            </a:extLst>
          </p:cNvPr>
          <p:cNvSpPr/>
          <p:nvPr/>
        </p:nvSpPr>
        <p:spPr>
          <a:xfrm>
            <a:off x="6723043" y="5045999"/>
            <a:ext cx="1952933" cy="50108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42" name="文本框 12">
            <a:extLst>
              <a:ext uri="{FF2B5EF4-FFF2-40B4-BE49-F238E27FC236}">
                <a16:creationId xmlns:a16="http://schemas.microsoft.com/office/drawing/2014/main" id="{E1048C04-C9DE-68E6-EC6D-B203465AA2DC}"/>
              </a:ext>
            </a:extLst>
          </p:cNvPr>
          <p:cNvSpPr txBox="1"/>
          <p:nvPr/>
        </p:nvSpPr>
        <p:spPr>
          <a:xfrm>
            <a:off x="8999946" y="1633927"/>
            <a:ext cx="747320" cy="461665"/>
          </a:xfrm>
          <a:prstGeom prst="rect">
            <a:avLst/>
          </a:prstGeom>
          <a:noFill/>
        </p:spPr>
        <p:txBody>
          <a:bodyPr wrap="none" rtlCol="0">
            <a:spAutoFit/>
          </a:bodyPr>
          <a:lstStyle/>
          <a:p>
            <a:r>
              <a:rPr lang="en-US" altLang="zh-CN" sz="2400" dirty="0"/>
              <a:t>100</a:t>
            </a:r>
            <a:endParaRPr lang="en-US" sz="2400" dirty="0"/>
          </a:p>
        </p:txBody>
      </p:sp>
      <p:sp>
        <p:nvSpPr>
          <p:cNvPr id="43" name="文本框 13">
            <a:extLst>
              <a:ext uri="{FF2B5EF4-FFF2-40B4-BE49-F238E27FC236}">
                <a16:creationId xmlns:a16="http://schemas.microsoft.com/office/drawing/2014/main" id="{21CF643F-09FA-8C6C-A8BC-6C1CF401D940}"/>
              </a:ext>
            </a:extLst>
          </p:cNvPr>
          <p:cNvSpPr txBox="1"/>
          <p:nvPr/>
        </p:nvSpPr>
        <p:spPr>
          <a:xfrm>
            <a:off x="8999946" y="1972155"/>
            <a:ext cx="747320" cy="461665"/>
          </a:xfrm>
          <a:prstGeom prst="rect">
            <a:avLst/>
          </a:prstGeom>
          <a:noFill/>
        </p:spPr>
        <p:txBody>
          <a:bodyPr wrap="none" rtlCol="0">
            <a:spAutoFit/>
          </a:bodyPr>
          <a:lstStyle/>
          <a:p>
            <a:r>
              <a:rPr lang="en-US" altLang="zh-CN" sz="2400" dirty="0"/>
              <a:t>101</a:t>
            </a:r>
            <a:endParaRPr lang="en-US" sz="2400" dirty="0"/>
          </a:p>
        </p:txBody>
      </p:sp>
      <p:sp>
        <p:nvSpPr>
          <p:cNvPr id="44" name="文本框 14">
            <a:extLst>
              <a:ext uri="{FF2B5EF4-FFF2-40B4-BE49-F238E27FC236}">
                <a16:creationId xmlns:a16="http://schemas.microsoft.com/office/drawing/2014/main" id="{7E0629FA-5500-106D-11FB-046B4CF1A059}"/>
              </a:ext>
            </a:extLst>
          </p:cNvPr>
          <p:cNvSpPr txBox="1"/>
          <p:nvPr/>
        </p:nvSpPr>
        <p:spPr>
          <a:xfrm>
            <a:off x="9021717" y="2930313"/>
            <a:ext cx="747320" cy="461665"/>
          </a:xfrm>
          <a:prstGeom prst="rect">
            <a:avLst/>
          </a:prstGeom>
          <a:noFill/>
        </p:spPr>
        <p:txBody>
          <a:bodyPr wrap="none" rtlCol="0">
            <a:spAutoFit/>
          </a:bodyPr>
          <a:lstStyle/>
          <a:p>
            <a:r>
              <a:rPr lang="en-US" altLang="zh-CN" sz="2400" dirty="0">
                <a:solidFill>
                  <a:srgbClr val="FF0000"/>
                </a:solidFill>
              </a:rPr>
              <a:t>100</a:t>
            </a:r>
            <a:endParaRPr lang="en-US" sz="2400" dirty="0">
              <a:solidFill>
                <a:srgbClr val="FF0000"/>
              </a:solidFill>
            </a:endParaRPr>
          </a:p>
        </p:txBody>
      </p:sp>
      <p:sp>
        <p:nvSpPr>
          <p:cNvPr id="45" name="文本框 15">
            <a:extLst>
              <a:ext uri="{FF2B5EF4-FFF2-40B4-BE49-F238E27FC236}">
                <a16:creationId xmlns:a16="http://schemas.microsoft.com/office/drawing/2014/main" id="{815441F2-8424-3334-086D-25F7F3C5AC78}"/>
              </a:ext>
            </a:extLst>
          </p:cNvPr>
          <p:cNvSpPr txBox="1"/>
          <p:nvPr/>
        </p:nvSpPr>
        <p:spPr>
          <a:xfrm>
            <a:off x="9021717" y="3268541"/>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6" name="文本框 16">
            <a:extLst>
              <a:ext uri="{FF2B5EF4-FFF2-40B4-BE49-F238E27FC236}">
                <a16:creationId xmlns:a16="http://schemas.microsoft.com/office/drawing/2014/main" id="{00126566-49C5-0898-A431-EF3C3AB3EF8E}"/>
              </a:ext>
            </a:extLst>
          </p:cNvPr>
          <p:cNvSpPr txBox="1"/>
          <p:nvPr/>
        </p:nvSpPr>
        <p:spPr>
          <a:xfrm>
            <a:off x="9021717" y="3643272"/>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7" name="文本框 17">
            <a:extLst>
              <a:ext uri="{FF2B5EF4-FFF2-40B4-BE49-F238E27FC236}">
                <a16:creationId xmlns:a16="http://schemas.microsoft.com/office/drawing/2014/main" id="{249ED277-F254-9B85-14DB-EF6DA7B38AF2}"/>
              </a:ext>
            </a:extLst>
          </p:cNvPr>
          <p:cNvSpPr txBox="1"/>
          <p:nvPr/>
        </p:nvSpPr>
        <p:spPr>
          <a:xfrm>
            <a:off x="8990479" y="5150050"/>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Tree>
    <p:extLst>
      <p:ext uri="{BB962C8B-B14F-4D97-AF65-F5344CB8AC3E}">
        <p14:creationId xmlns:p14="http://schemas.microsoft.com/office/powerpoint/2010/main" val="1282735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Semaphores vs. Monitors</a:t>
            </a:r>
          </a:p>
        </p:txBody>
      </p:sp>
      <p:sp>
        <p:nvSpPr>
          <p:cNvPr id="70659" name="Rectangle 3"/>
          <p:cNvSpPr>
            <a:spLocks noGrp="1" noChangeArrowheads="1"/>
          </p:cNvSpPr>
          <p:nvPr>
            <p:ph type="body" idx="1"/>
          </p:nvPr>
        </p:nvSpPr>
        <p:spPr>
          <a:xfrm>
            <a:off x="533400" y="762000"/>
            <a:ext cx="11049000" cy="5943600"/>
          </a:xfrm>
        </p:spPr>
        <p:txBody>
          <a:bodyPr>
            <a:normAutofit fontScale="92500" lnSpcReduction="10000"/>
          </a:bodyPr>
          <a:lstStyle/>
          <a:p>
            <a:pPr>
              <a:lnSpc>
                <a:spcPct val="100000"/>
              </a:lnSpc>
              <a:spcBef>
                <a:spcPct val="20000"/>
              </a:spcBef>
            </a:pPr>
            <a:r>
              <a:rPr lang="en-US" altLang="ko-KR" dirty="0">
                <a:solidFill>
                  <a:srgbClr val="FF0000"/>
                </a:solidFill>
                <a:ea typeface="굴림" panose="020B0600000101010101" pitchFamily="34" charset="-127"/>
              </a:rPr>
              <a:t>Semaphores</a:t>
            </a:r>
            <a:r>
              <a:rPr lang="en-US" altLang="ko-KR" dirty="0">
                <a:ea typeface="굴림" panose="020B0600000101010101" pitchFamily="34" charset="-127"/>
              </a:rPr>
              <a:t>: Like integers with restricted interface</a:t>
            </a:r>
          </a:p>
          <a:p>
            <a:pPr lvl="1">
              <a:lnSpc>
                <a:spcPct val="100000"/>
              </a:lnSpc>
              <a:spcBef>
                <a:spcPct val="20000"/>
              </a:spcBef>
            </a:pPr>
            <a:r>
              <a:rPr lang="en-GB" altLang="ko-KR" dirty="0">
                <a:ea typeface="굴림" panose="020B0600000101010101" pitchFamily="34" charset="-127"/>
              </a:rPr>
              <a:t>Initialize value to any non-negative value</a:t>
            </a:r>
          </a:p>
          <a:p>
            <a:pPr lvl="1">
              <a:lnSpc>
                <a:spcPct val="100000"/>
              </a:lnSpc>
              <a:spcBef>
                <a:spcPct val="20000"/>
              </a:spcBef>
            </a:pPr>
            <a:r>
              <a:rPr lang="en-US" altLang="ko-KR" dirty="0">
                <a:ea typeface="굴림" panose="020B0600000101010101" pitchFamily="34" charset="-127"/>
              </a:rPr>
              <a:t>Two operations:</a:t>
            </a:r>
          </a:p>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thread (if one exists)</a:t>
            </a:r>
          </a:p>
          <a:p>
            <a:pPr lvl="1">
              <a:lnSpc>
                <a:spcPct val="100000"/>
              </a:lnSpc>
              <a:spcBef>
                <a:spcPct val="20000"/>
              </a:spcBef>
            </a:pPr>
            <a:r>
              <a:rPr lang="en-US" altLang="ko-KR" dirty="0">
                <a:ea typeface="굴림" panose="020B0600000101010101" pitchFamily="34" charset="-127"/>
              </a:rPr>
              <a:t>Use a separate semaphore for each constraint</a:t>
            </a:r>
          </a:p>
          <a:p>
            <a:pPr>
              <a:lnSpc>
                <a:spcPct val="100000"/>
              </a:lnSpc>
              <a:spcBef>
                <a:spcPct val="20000"/>
              </a:spcBef>
            </a:pPr>
            <a:r>
              <a:rPr lang="en-US" altLang="ko-KR" dirty="0">
                <a:solidFill>
                  <a:srgbClr val="FF0000"/>
                </a:solidFill>
                <a:ea typeface="굴림" panose="020B0600000101010101" pitchFamily="34" charset="-127"/>
              </a:rPr>
              <a:t>Monitors</a:t>
            </a:r>
            <a:r>
              <a:rPr lang="en-US" altLang="ko-KR" dirty="0">
                <a:ea typeface="굴림" panose="020B0600000101010101" pitchFamily="34" charset="-127"/>
              </a:rPr>
              <a:t>: A mutex lock plus one or more condition variables</a:t>
            </a:r>
          </a:p>
          <a:p>
            <a:pPr lvl="1">
              <a:lnSpc>
                <a:spcPct val="100000"/>
              </a:lnSpc>
              <a:spcBef>
                <a:spcPct val="20000"/>
              </a:spcBef>
            </a:pPr>
            <a:r>
              <a:rPr lang="en-US" altLang="ko-KR" dirty="0">
                <a:ea typeface="굴림" panose="020B0600000101010101" pitchFamily="34" charset="-127"/>
              </a:rPr>
              <a:t>Always acquire lock before accessing shared data</a:t>
            </a:r>
          </a:p>
          <a:p>
            <a:pPr lvl="1">
              <a:lnSpc>
                <a:spcPct val="100000"/>
              </a:lnSpc>
              <a:spcBef>
                <a:spcPct val="20000"/>
              </a:spcBef>
            </a:pPr>
            <a:r>
              <a:rPr lang="en-US" altLang="ko-KR" dirty="0">
                <a:ea typeface="굴림" panose="020B0600000101010101" pitchFamily="34" charset="-127"/>
              </a:rPr>
              <a:t>Use condition variables to wait inside critical section</a:t>
            </a:r>
          </a:p>
          <a:p>
            <a:pPr lvl="1">
              <a:lnSpc>
                <a:spcPct val="100000"/>
              </a:lnSpc>
              <a:spcBef>
                <a:spcPct val="20000"/>
              </a:spcBef>
            </a:pPr>
            <a:r>
              <a:rPr lang="en-US" altLang="ko-KR" dirty="0">
                <a:ea typeface="굴림" panose="020B0600000101010101" pitchFamily="34" charset="-127"/>
              </a:rPr>
              <a:t>Three operations: </a:t>
            </a:r>
            <a:r>
              <a:rPr lang="en-US" altLang="ko-KR" dirty="0">
                <a:solidFill>
                  <a:schemeClr val="hlink"/>
                </a:solidFill>
                <a:latin typeface="Consolas" charset="0"/>
                <a:ea typeface="굴림" panose="020B0600000101010101" pitchFamily="34" charset="-127"/>
              </a:rPr>
              <a:t>w</a:t>
            </a:r>
            <a:r>
              <a:rPr lang="en-US" altLang="ko-KR" dirty="0">
                <a:solidFill>
                  <a:schemeClr val="hlink"/>
                </a:solidFill>
                <a:latin typeface="Consolas" charset="0"/>
                <a:ea typeface="Consolas" charset="0"/>
                <a:cs typeface="Consolas" charset="0"/>
              </a:rPr>
              <a:t>ait()</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signal()</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ea typeface="굴림" panose="020B0600000101010101" pitchFamily="34" charset="-127"/>
              </a:rPr>
              <a:t>and</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broadcast()</a:t>
            </a:r>
          </a:p>
          <a:p>
            <a:pPr lvl="2">
              <a:lnSpc>
                <a:spcPct val="80000"/>
              </a:lnSpc>
            </a:pPr>
            <a:r>
              <a:rPr lang="en-US" altLang="ko-KR" dirty="0">
                <a:ea typeface="굴림" panose="020B0600000101010101" pitchFamily="34" charset="-127"/>
              </a:rPr>
              <a:t>Wait if necessary (inside a while loop to check a Boolean flag)</a:t>
            </a:r>
          </a:p>
          <a:p>
            <a:pPr lvl="2">
              <a:lnSpc>
                <a:spcPct val="80000"/>
              </a:lnSpc>
            </a:pPr>
            <a:r>
              <a:rPr lang="en-US" altLang="ko-KR" dirty="0">
                <a:ea typeface="굴림" panose="020B0600000101010101" pitchFamily="34" charset="-127"/>
              </a:rPr>
              <a:t>Signal (or broadcast) when something is changed to wake up one waiting thread (or all waiting threads)</a:t>
            </a:r>
            <a:endParaRPr lang="en-US" altLang="ko-KR" dirty="0">
              <a:solidFill>
                <a:schemeClr val="hlink"/>
              </a:solidFill>
              <a:latin typeface="Consolas" charset="0"/>
              <a:ea typeface="Consolas" charset="0"/>
              <a:cs typeface="Consolas" charset="0"/>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p:txBody>
      </p:sp>
    </p:spTree>
    <p:extLst>
      <p:ext uri="{BB962C8B-B14F-4D97-AF65-F5344CB8AC3E}">
        <p14:creationId xmlns:p14="http://schemas.microsoft.com/office/powerpoint/2010/main" val="3326917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0800" y="166203"/>
            <a:ext cx="95504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dirty="0"/>
              <a:t>Race </a:t>
            </a:r>
            <a:r>
              <a:rPr lang="en-GB" spc="-10" dirty="0"/>
              <a:t>C</a:t>
            </a:r>
            <a:r>
              <a:rPr spc="-10" dirty="0" err="1"/>
              <a:t>onditions</a:t>
            </a:r>
            <a:endParaRPr spc="-10" dirty="0"/>
          </a:p>
        </p:txBody>
      </p:sp>
      <p:sp>
        <p:nvSpPr>
          <p:cNvPr id="3" name="object 3"/>
          <p:cNvSpPr txBox="1"/>
          <p:nvPr/>
        </p:nvSpPr>
        <p:spPr>
          <a:xfrm>
            <a:off x="1524000" y="751979"/>
            <a:ext cx="9347200" cy="695061"/>
          </a:xfrm>
          <a:prstGeom prst="rect">
            <a:avLst/>
          </a:prstGeom>
        </p:spPr>
        <p:txBody>
          <a:bodyPr vert="horz" wrap="square" lIns="0" tIns="27939" rIns="0" bIns="0" rtlCol="0">
            <a:spAutoFit/>
          </a:bodyPr>
          <a:lstStyle/>
          <a:p>
            <a:pPr marL="12700" marR="5080">
              <a:lnSpc>
                <a:spcPts val="2600"/>
              </a:lnSpc>
              <a:spcBef>
                <a:spcPts val="219"/>
              </a:spcBef>
            </a:pPr>
            <a:r>
              <a:rPr sz="2200" b="0" dirty="0">
                <a:latin typeface="Gill Sans" panose="020B0502020104020203"/>
                <a:cs typeface="Arial MT"/>
              </a:rPr>
              <a:t>Consider</a:t>
            </a:r>
            <a:r>
              <a:rPr sz="2200" b="0" spc="-50" dirty="0">
                <a:latin typeface="Gill Sans" panose="020B0502020104020203"/>
                <a:cs typeface="Arial MT"/>
              </a:rPr>
              <a:t> </a:t>
            </a:r>
            <a:r>
              <a:rPr sz="2200" b="0" dirty="0">
                <a:latin typeface="Gill Sans" panose="020B0502020104020203"/>
                <a:cs typeface="Arial MT"/>
              </a:rPr>
              <a:t>the</a:t>
            </a:r>
            <a:r>
              <a:rPr sz="2200" b="0" spc="-45" dirty="0">
                <a:latin typeface="Gill Sans" panose="020B0502020104020203"/>
                <a:cs typeface="Arial MT"/>
              </a:rPr>
              <a:t> </a:t>
            </a:r>
            <a:r>
              <a:rPr sz="2200" b="0" dirty="0">
                <a:latin typeface="Gill Sans" panose="020B0502020104020203"/>
                <a:cs typeface="Arial MT"/>
              </a:rPr>
              <a:t>t</a:t>
            </a:r>
            <a:r>
              <a:rPr lang="en-GB" sz="2200" b="0" dirty="0">
                <a:latin typeface="Gill Sans" panose="020B0502020104020203"/>
                <a:cs typeface="Arial MT"/>
              </a:rPr>
              <a:t>wo</a:t>
            </a:r>
            <a:r>
              <a:rPr sz="2200" b="0" spc="-45" dirty="0">
                <a:latin typeface="Gill Sans" panose="020B0502020104020203"/>
                <a:cs typeface="Arial MT"/>
              </a:rPr>
              <a:t> </a:t>
            </a:r>
            <a:r>
              <a:rPr sz="2200" b="0" dirty="0">
                <a:latin typeface="Gill Sans" panose="020B0502020104020203"/>
                <a:cs typeface="Arial MT"/>
              </a:rPr>
              <a:t>threads</a:t>
            </a:r>
            <a:r>
              <a:rPr lang="en-GB" sz="2200" b="0" dirty="0">
                <a:latin typeface="Gill Sans" panose="020B0502020104020203"/>
                <a:cs typeface="Arial MT"/>
              </a:rPr>
              <a:t> each executing</a:t>
            </a:r>
            <a:r>
              <a:rPr sz="2200" b="0" spc="-50" dirty="0">
                <a:latin typeface="Gill Sans" panose="020B0502020104020203"/>
                <a:cs typeface="Arial MT"/>
              </a:rPr>
              <a:t> </a:t>
            </a:r>
            <a:r>
              <a:rPr sz="2200" b="0" dirty="0">
                <a:latin typeface="Gill Sans" panose="020B0502020104020203"/>
                <a:cs typeface="Arial MT"/>
              </a:rPr>
              <a:t>t1</a:t>
            </a:r>
            <a:r>
              <a:rPr sz="2200" b="0" spc="-45"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t2</a:t>
            </a:r>
            <a:r>
              <a:rPr lang="en-GB" sz="2200" b="0" dirty="0">
                <a:latin typeface="Gill Sans" panose="020B0502020104020203"/>
                <a:cs typeface="Arial MT"/>
              </a:rPr>
              <a:t>.</a:t>
            </a:r>
            <a:r>
              <a:rPr sz="2200" b="0" spc="-40" dirty="0">
                <a:latin typeface="Gill Sans" panose="020B0502020104020203"/>
                <a:cs typeface="Arial MT"/>
              </a:rPr>
              <a:t> </a:t>
            </a:r>
            <a:r>
              <a:rPr lang="en-GB" sz="2200" b="0" spc="-10" dirty="0">
                <a:latin typeface="Gill Sans" panose="020B0502020104020203"/>
                <a:cs typeface="Arial MT"/>
              </a:rPr>
              <a:t>V</a:t>
            </a:r>
            <a:r>
              <a:rPr sz="2200" b="0" dirty="0" err="1">
                <a:latin typeface="Gill Sans" panose="020B0502020104020203"/>
                <a:cs typeface="Arial MT"/>
              </a:rPr>
              <a:t>alues</a:t>
            </a:r>
            <a:r>
              <a:rPr sz="2200" b="0" spc="-45" dirty="0">
                <a:latin typeface="Gill Sans" panose="020B0502020104020203"/>
                <a:cs typeface="Arial MT"/>
              </a:rPr>
              <a:t> </a:t>
            </a:r>
            <a:r>
              <a:rPr sz="2200" b="0" dirty="0">
                <a:latin typeface="Gill Sans" panose="020B0502020104020203"/>
                <a:cs typeface="Arial MT"/>
              </a:rPr>
              <a:t>of</a:t>
            </a:r>
            <a:r>
              <a:rPr sz="2200" b="0" spc="-50" dirty="0">
                <a:latin typeface="Gill Sans" panose="020B0502020104020203"/>
                <a:cs typeface="Arial MT"/>
              </a:rPr>
              <a:t> </a:t>
            </a:r>
            <a:r>
              <a:rPr lang="en-GB" sz="2200" b="0" spc="-50" dirty="0">
                <a:latin typeface="Gill Sans" panose="020B0502020104020203"/>
                <a:cs typeface="Arial MT"/>
              </a:rPr>
              <a:t>shared variables </a:t>
            </a:r>
            <a:r>
              <a:rPr sz="2200" b="0" dirty="0">
                <a:latin typeface="Gill Sans" panose="020B0502020104020203"/>
                <a:cs typeface="Arial MT"/>
              </a:rPr>
              <a:t>y</a:t>
            </a:r>
            <a:r>
              <a:rPr sz="2200" b="0" spc="-50"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z</a:t>
            </a:r>
            <a:r>
              <a:rPr sz="2200" b="0" spc="-45" dirty="0">
                <a:latin typeface="Gill Sans" panose="020B0502020104020203"/>
                <a:cs typeface="Arial MT"/>
              </a:rPr>
              <a:t> </a:t>
            </a:r>
            <a:r>
              <a:rPr lang="en-GB" sz="2200" b="0" spc="-45" dirty="0">
                <a:latin typeface="Gill Sans" panose="020B0502020104020203"/>
                <a:cs typeface="Arial MT"/>
              </a:rPr>
              <a:t>are initialized to </a:t>
            </a:r>
            <a:r>
              <a:rPr sz="2200" b="0" spc="-25" dirty="0">
                <a:latin typeface="Gill Sans" panose="020B0502020104020203"/>
                <a:cs typeface="Arial MT"/>
              </a:rPr>
              <a:t>0</a:t>
            </a:r>
            <a:endParaRPr sz="2200" b="0" dirty="0">
              <a:latin typeface="Gill Sans" panose="020B0502020104020203"/>
              <a:cs typeface="Arial MT"/>
            </a:endParaRPr>
          </a:p>
        </p:txBody>
      </p:sp>
      <p:sp>
        <p:nvSpPr>
          <p:cNvPr id="4" name="object 4"/>
          <p:cNvSpPr txBox="1"/>
          <p:nvPr/>
        </p:nvSpPr>
        <p:spPr>
          <a:xfrm>
            <a:off x="1524000" y="3289553"/>
            <a:ext cx="9347200" cy="2682785"/>
          </a:xfrm>
          <a:prstGeom prst="rect">
            <a:avLst/>
          </a:prstGeom>
        </p:spPr>
        <p:txBody>
          <a:bodyPr vert="horz" wrap="square" lIns="0" tIns="27939" rIns="0" bIns="0" rtlCol="0">
            <a:spAutoFit/>
          </a:bodyPr>
          <a:lstStyle/>
          <a:p>
            <a:pPr marL="12700" marR="5080">
              <a:lnSpc>
                <a:spcPts val="2600"/>
              </a:lnSpc>
              <a:spcBef>
                <a:spcPts val="219"/>
              </a:spcBef>
            </a:pPr>
            <a:r>
              <a:rPr lang="en-GB" sz="2200" b="0" dirty="0">
                <a:latin typeface="Gill Sans" panose="020B0502020104020203"/>
                <a:cs typeface="Arial MT"/>
              </a:rPr>
              <a:t>Q. </a:t>
            </a:r>
            <a:r>
              <a:rPr sz="2200" b="0" dirty="0">
                <a:latin typeface="Gill Sans" panose="020B0502020104020203"/>
                <a:cs typeface="Arial MT"/>
              </a:rPr>
              <a:t>Give</a:t>
            </a:r>
            <a:r>
              <a:rPr sz="2200" b="0" spc="-35" dirty="0">
                <a:latin typeface="Gill Sans" panose="020B0502020104020203"/>
                <a:cs typeface="Arial MT"/>
              </a:rPr>
              <a:t> </a:t>
            </a:r>
            <a:r>
              <a:rPr sz="2200" b="0" dirty="0">
                <a:latin typeface="Gill Sans" panose="020B0502020104020203"/>
                <a:cs typeface="Arial MT"/>
              </a:rPr>
              <a:t>all</a:t>
            </a:r>
            <a:r>
              <a:rPr sz="2200" b="0" spc="-35" dirty="0">
                <a:latin typeface="Gill Sans" panose="020B0502020104020203"/>
                <a:cs typeface="Arial MT"/>
              </a:rPr>
              <a:t> </a:t>
            </a:r>
            <a:r>
              <a:rPr sz="2200" b="0" dirty="0">
                <a:latin typeface="Gill Sans" panose="020B0502020104020203"/>
                <a:cs typeface="Arial MT"/>
              </a:rPr>
              <a:t>possible</a:t>
            </a:r>
            <a:r>
              <a:rPr sz="2200" b="0" spc="-35" dirty="0">
                <a:latin typeface="Gill Sans" panose="020B0502020104020203"/>
                <a:cs typeface="Arial MT"/>
              </a:rPr>
              <a:t> </a:t>
            </a:r>
            <a:r>
              <a:rPr sz="2200" b="0" dirty="0">
                <a:latin typeface="Gill Sans" panose="020B0502020104020203"/>
                <a:cs typeface="Arial MT"/>
              </a:rPr>
              <a:t>final</a:t>
            </a:r>
            <a:r>
              <a:rPr sz="2200" b="0" spc="-35" dirty="0">
                <a:latin typeface="Gill Sans" panose="020B0502020104020203"/>
                <a:cs typeface="Arial MT"/>
              </a:rPr>
              <a:t> </a:t>
            </a:r>
            <a:r>
              <a:rPr sz="2200" b="0" dirty="0">
                <a:latin typeface="Gill Sans" panose="020B0502020104020203"/>
                <a:cs typeface="Arial MT"/>
              </a:rPr>
              <a:t>values</a:t>
            </a:r>
            <a:r>
              <a:rPr sz="2200" b="0" spc="-40" dirty="0">
                <a:latin typeface="Gill Sans" panose="020B0502020104020203"/>
                <a:cs typeface="Arial MT"/>
              </a:rPr>
              <a:t> </a:t>
            </a:r>
            <a:r>
              <a:rPr sz="2200" b="0" dirty="0">
                <a:latin typeface="Gill Sans" panose="020B0502020104020203"/>
                <a:cs typeface="Arial MT"/>
              </a:rPr>
              <a:t>for</a:t>
            </a:r>
            <a:r>
              <a:rPr sz="2200" b="0" spc="-40" dirty="0">
                <a:latin typeface="Gill Sans" panose="020B0502020104020203"/>
                <a:cs typeface="Arial MT"/>
              </a:rPr>
              <a:t> </a:t>
            </a:r>
            <a:r>
              <a:rPr sz="2200" b="0" dirty="0">
                <a:latin typeface="Gill Sans" panose="020B0502020104020203"/>
                <a:cs typeface="Arial MT"/>
              </a:rPr>
              <a:t>x</a:t>
            </a:r>
            <a:r>
              <a:rPr sz="2200" b="0" spc="-35" dirty="0">
                <a:latin typeface="Gill Sans" panose="020B0502020104020203"/>
                <a:cs typeface="Arial MT"/>
              </a:rPr>
              <a:t> </a:t>
            </a:r>
            <a:r>
              <a:rPr sz="2200" b="0" dirty="0">
                <a:latin typeface="Gill Sans" panose="020B0502020104020203"/>
                <a:cs typeface="Arial MT"/>
              </a:rPr>
              <a:t>and</a:t>
            </a:r>
            <a:r>
              <a:rPr sz="2200" b="0" spc="-35" dirty="0">
                <a:latin typeface="Gill Sans" panose="020B0502020104020203"/>
                <a:cs typeface="Arial MT"/>
              </a:rPr>
              <a:t> </a:t>
            </a:r>
            <a:r>
              <a:rPr sz="2200" b="0" dirty="0">
                <a:latin typeface="Gill Sans" panose="020B0502020104020203"/>
                <a:cs typeface="Arial MT"/>
              </a:rPr>
              <a:t>the</a:t>
            </a:r>
            <a:r>
              <a:rPr sz="2200" b="0" spc="-35" dirty="0">
                <a:latin typeface="Gill Sans" panose="020B0502020104020203"/>
                <a:cs typeface="Arial MT"/>
              </a:rPr>
              <a:t> </a:t>
            </a:r>
            <a:r>
              <a:rPr sz="2200" b="0" spc="-10" dirty="0">
                <a:latin typeface="Gill Sans" panose="020B0502020104020203"/>
                <a:cs typeface="Arial MT"/>
              </a:rPr>
              <a:t>corresponding</a:t>
            </a:r>
            <a:r>
              <a:rPr sz="2200" b="0" spc="-35" dirty="0">
                <a:latin typeface="Gill Sans" panose="020B0502020104020203"/>
                <a:cs typeface="Arial MT"/>
              </a:rPr>
              <a:t> </a:t>
            </a:r>
            <a:r>
              <a:rPr sz="2200" b="0" dirty="0">
                <a:latin typeface="Gill Sans" panose="020B0502020104020203"/>
                <a:cs typeface="Arial MT"/>
              </a:rPr>
              <a:t>order</a:t>
            </a:r>
            <a:r>
              <a:rPr sz="2200" b="0" spc="-40" dirty="0">
                <a:latin typeface="Gill Sans" panose="020B0502020104020203"/>
                <a:cs typeface="Arial MT"/>
              </a:rPr>
              <a:t> </a:t>
            </a:r>
            <a:r>
              <a:rPr sz="2200" b="0" spc="-25" dirty="0">
                <a:latin typeface="Gill Sans" panose="020B0502020104020203"/>
                <a:cs typeface="Arial MT"/>
              </a:rPr>
              <a:t>of </a:t>
            </a:r>
            <a:r>
              <a:rPr sz="2200" b="0" dirty="0">
                <a:latin typeface="Gill Sans" panose="020B0502020104020203"/>
                <a:cs typeface="Arial MT"/>
              </a:rPr>
              <a:t>execution</a:t>
            </a:r>
            <a:r>
              <a:rPr sz="2200" b="0" spc="-50" dirty="0">
                <a:latin typeface="Gill Sans" panose="020B0502020104020203"/>
                <a:cs typeface="Arial MT"/>
              </a:rPr>
              <a:t> </a:t>
            </a:r>
            <a:r>
              <a:rPr sz="2200" b="0" dirty="0">
                <a:latin typeface="Gill Sans" panose="020B0502020104020203"/>
                <a:cs typeface="Arial MT"/>
              </a:rPr>
              <a:t>of</a:t>
            </a:r>
            <a:r>
              <a:rPr sz="2200" b="0" spc="-55" dirty="0">
                <a:latin typeface="Gill Sans" panose="020B0502020104020203"/>
                <a:cs typeface="Arial MT"/>
              </a:rPr>
              <a:t> </a:t>
            </a:r>
            <a:r>
              <a:rPr sz="2200" b="0" dirty="0">
                <a:latin typeface="Gill Sans" panose="020B0502020104020203"/>
                <a:cs typeface="Arial MT"/>
              </a:rPr>
              <a:t>instructions</a:t>
            </a:r>
            <a:r>
              <a:rPr sz="2200" b="0" spc="-55" dirty="0">
                <a:latin typeface="Gill Sans" panose="020B0502020104020203"/>
                <a:cs typeface="Arial MT"/>
              </a:rPr>
              <a:t> </a:t>
            </a:r>
            <a:r>
              <a:rPr sz="2200" b="0" dirty="0">
                <a:latin typeface="Gill Sans" panose="020B0502020104020203"/>
                <a:cs typeface="Arial MT"/>
              </a:rPr>
              <a:t>in</a:t>
            </a:r>
            <a:r>
              <a:rPr sz="2200" b="0" spc="-50" dirty="0">
                <a:latin typeface="Gill Sans" panose="020B0502020104020203"/>
                <a:cs typeface="Arial MT"/>
              </a:rPr>
              <a:t> </a:t>
            </a:r>
            <a:r>
              <a:rPr sz="2200" b="0" dirty="0">
                <a:latin typeface="Gill Sans" panose="020B0502020104020203"/>
                <a:cs typeface="Arial MT"/>
              </a:rPr>
              <a:t>t1</a:t>
            </a:r>
            <a:r>
              <a:rPr sz="2200" b="0" spc="-50" dirty="0">
                <a:latin typeface="Gill Sans" panose="020B0502020104020203"/>
                <a:cs typeface="Arial MT"/>
              </a:rPr>
              <a:t> </a:t>
            </a:r>
            <a:r>
              <a:rPr sz="2200" b="0" dirty="0">
                <a:latin typeface="Gill Sans" panose="020B0502020104020203"/>
                <a:cs typeface="Arial MT"/>
              </a:rPr>
              <a:t>and</a:t>
            </a:r>
            <a:r>
              <a:rPr sz="2200" b="0" spc="-50" dirty="0">
                <a:latin typeface="Gill Sans" panose="020B0502020104020203"/>
                <a:cs typeface="Arial MT"/>
              </a:rPr>
              <a:t> </a:t>
            </a:r>
            <a:r>
              <a:rPr sz="2200" b="0" dirty="0">
                <a:latin typeface="Gill Sans" panose="020B0502020104020203"/>
                <a:cs typeface="Arial MT"/>
              </a:rPr>
              <a:t>t2</a:t>
            </a:r>
            <a:r>
              <a:rPr sz="2200" b="0" spc="-25" dirty="0">
                <a:latin typeface="Gill Sans" panose="020B0502020104020203"/>
                <a:cs typeface="Arial MT"/>
              </a:rPr>
              <a:t>.</a:t>
            </a:r>
            <a:endParaRPr sz="2200" b="0" dirty="0">
              <a:latin typeface="Gill Sans" panose="020B0502020104020203"/>
              <a:cs typeface="Arial MT"/>
            </a:endParaRPr>
          </a:p>
          <a:p>
            <a:pPr marL="12700">
              <a:spcBef>
                <a:spcPts val="535"/>
              </a:spcBef>
              <a:tabLst>
                <a:tab pos="240665" algn="l"/>
              </a:tabLst>
            </a:pPr>
            <a:r>
              <a:rPr lang="en-GB" sz="3300" b="0" baseline="1262" dirty="0">
                <a:latin typeface="Gill Sans" panose="020B0502020104020203"/>
                <a:cs typeface="Arial MT"/>
              </a:rPr>
              <a:t>1)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runs</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first</a:t>
            </a:r>
            <a:r>
              <a:rPr lang="en-GB" sz="3300" b="0" spc="-44"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lang="en-GB" sz="3300" b="0" spc="-37" baseline="1262" dirty="0">
                <a:latin typeface="Gill Sans" panose="020B0502020104020203"/>
                <a:cs typeface="Arial MT"/>
              </a:rPr>
              <a:t>runs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44"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0+0 = </a:t>
            </a:r>
            <a:r>
              <a:rPr sz="3300" b="0" spc="-75" baseline="1262" dirty="0">
                <a:latin typeface="Gill Sans" panose="020B0502020104020203"/>
                <a:cs typeface="Arial MT"/>
              </a:rPr>
              <a:t>0</a:t>
            </a:r>
            <a:endParaRPr sz="3300" b="0" baseline="1262" dirty="0">
              <a:latin typeface="Gill Sans" panose="020B0502020104020203"/>
              <a:cs typeface="Arial MT"/>
            </a:endParaRPr>
          </a:p>
          <a:p>
            <a:pPr marL="12700">
              <a:spcBef>
                <a:spcPts val="585"/>
              </a:spcBef>
              <a:tabLst>
                <a:tab pos="240665" algn="l"/>
              </a:tabLst>
            </a:pPr>
            <a:r>
              <a:rPr lang="en-GB" sz="3300" b="0" baseline="1262" dirty="0">
                <a:latin typeface="Gill Sans" panose="020B0502020104020203"/>
                <a:cs typeface="Arial MT"/>
              </a:rPr>
              <a:t>2)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line</a:t>
            </a:r>
            <a:r>
              <a:rPr sz="3300" b="0" spc="-37" baseline="1262" dirty="0">
                <a:latin typeface="Gill Sans" panose="020B0502020104020203"/>
                <a:cs typeface="Arial MT"/>
              </a:rPr>
              <a:t> </a:t>
            </a:r>
            <a:r>
              <a:rPr sz="3300" b="0" baseline="1262" dirty="0">
                <a:latin typeface="Gill Sans" panose="020B0502020104020203"/>
                <a:cs typeface="Arial MT"/>
              </a:rPr>
              <a:t>2</a:t>
            </a:r>
            <a:r>
              <a:rPr lang="en-GB" sz="3300" b="0" spc="-30"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44" baseline="1262" dirty="0">
                <a:latin typeface="Gill Sans" panose="020B0502020104020203"/>
                <a:cs typeface="Arial MT"/>
              </a:rPr>
              <a:t>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a:t>
            </a:r>
            <a:r>
              <a:rPr sz="3300" b="0" spc="150" baseline="1262" dirty="0">
                <a:latin typeface="Gill Sans" panose="020B0502020104020203"/>
                <a:cs typeface="Cambria"/>
              </a:rPr>
              <a:t> </a:t>
            </a:r>
            <a:r>
              <a:rPr sz="3300" b="0" baseline="1262" dirty="0">
                <a:latin typeface="Gill Sans" panose="020B0502020104020203"/>
                <a:cs typeface="Arial MT"/>
              </a:rPr>
              <a:t>then</a:t>
            </a:r>
            <a:r>
              <a:rPr sz="3300" b="0" spc="-30"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30"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1+0 = </a:t>
            </a:r>
            <a:r>
              <a:rPr sz="3300" b="0" spc="-75" baseline="1262" dirty="0">
                <a:latin typeface="Gill Sans" panose="020B0502020104020203"/>
                <a:cs typeface="Arial MT"/>
              </a:rPr>
              <a:t>1</a:t>
            </a:r>
            <a:endParaRPr sz="3300" b="0" baseline="1262" dirty="0">
              <a:latin typeface="Gill Sans" panose="020B0502020104020203"/>
              <a:cs typeface="Arial MT"/>
            </a:endParaRPr>
          </a:p>
          <a:p>
            <a:pPr marL="12700">
              <a:spcBef>
                <a:spcPts val="590"/>
              </a:spcBef>
              <a:tabLst>
                <a:tab pos="240665" algn="l"/>
              </a:tabLst>
            </a:pPr>
            <a:r>
              <a:rPr lang="en-GB" sz="3300" b="0" baseline="1262" dirty="0">
                <a:latin typeface="Gill Sans" panose="020B0502020104020203"/>
                <a:cs typeface="Arial MT"/>
              </a:rPr>
              <a:t>3)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44"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t1</a:t>
            </a:r>
            <a:r>
              <a:rPr sz="3300" b="0" spc="-30"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lang="en-GB" sz="3300" b="0" baseline="1262" dirty="0">
                <a:latin typeface="Gill Sans" panose="020B0502020104020203"/>
                <a:cs typeface="Arial MT"/>
              </a:rPr>
              <a:t> 1+2 =</a:t>
            </a:r>
            <a:r>
              <a:rPr sz="3300" b="0" spc="-37" baseline="1262" dirty="0">
                <a:latin typeface="Gill Sans" panose="020B0502020104020203"/>
                <a:cs typeface="Arial MT"/>
              </a:rPr>
              <a:t> </a:t>
            </a:r>
            <a:r>
              <a:rPr sz="3300" b="0" spc="-75" baseline="1262" dirty="0">
                <a:latin typeface="Gill Sans" panose="020B0502020104020203"/>
                <a:cs typeface="Arial MT"/>
              </a:rPr>
              <a:t>3</a:t>
            </a:r>
            <a:endParaRPr sz="3300" b="0" baseline="1262" dirty="0">
              <a:latin typeface="Gill Sans" panose="020B0502020104020203"/>
              <a:cs typeface="Arial MT"/>
            </a:endParaRPr>
          </a:p>
          <a:p>
            <a:pPr>
              <a:spcBef>
                <a:spcPts val="630"/>
              </a:spcBef>
            </a:pPr>
            <a:endParaRPr sz="2200" b="0" dirty="0">
              <a:latin typeface="Gill Sans" panose="020B0502020104020203"/>
              <a:cs typeface="Arial MT"/>
            </a:endParaRPr>
          </a:p>
          <a:p>
            <a:pPr marL="12700">
              <a:spcBef>
                <a:spcPts val="5"/>
              </a:spcBef>
            </a:pPr>
            <a:r>
              <a:rPr sz="2200" b="0" i="1" dirty="0">
                <a:latin typeface="Gill Sans" panose="020B0502020104020203"/>
                <a:cs typeface="Arial"/>
              </a:rPr>
              <a:t>Are</a:t>
            </a:r>
            <a:r>
              <a:rPr sz="2200" b="0" i="1" spc="-65" dirty="0">
                <a:latin typeface="Gill Sans" panose="020B0502020104020203"/>
                <a:cs typeface="Arial"/>
              </a:rPr>
              <a:t> </a:t>
            </a:r>
            <a:r>
              <a:rPr sz="2200" b="0" i="1" dirty="0">
                <a:latin typeface="Gill Sans" panose="020B0502020104020203"/>
                <a:cs typeface="Arial"/>
              </a:rPr>
              <a:t>there</a:t>
            </a:r>
            <a:r>
              <a:rPr sz="2200" b="0" i="1" spc="-65" dirty="0">
                <a:latin typeface="Gill Sans" panose="020B0502020104020203"/>
                <a:cs typeface="Arial"/>
              </a:rPr>
              <a:t> </a:t>
            </a:r>
            <a:r>
              <a:rPr sz="2200" b="0" i="1" dirty="0">
                <a:latin typeface="Gill Sans" panose="020B0502020104020203"/>
                <a:cs typeface="Arial"/>
              </a:rPr>
              <a:t>other</a:t>
            </a:r>
            <a:r>
              <a:rPr sz="2200" b="0" i="1" spc="-60" dirty="0">
                <a:latin typeface="Gill Sans" panose="020B0502020104020203"/>
                <a:cs typeface="Arial"/>
              </a:rPr>
              <a:t> </a:t>
            </a:r>
            <a:r>
              <a:rPr sz="2200" b="0" i="1" spc="-10" dirty="0">
                <a:latin typeface="Gill Sans" panose="020B0502020104020203"/>
                <a:cs typeface="Arial"/>
              </a:rPr>
              <a:t>possibilities</a:t>
            </a:r>
            <a:r>
              <a:rPr sz="2200" b="0" i="1" spc="-65" dirty="0">
                <a:latin typeface="Gill Sans" panose="020B0502020104020203"/>
                <a:cs typeface="Arial"/>
              </a:rPr>
              <a:t> </a:t>
            </a:r>
            <a:r>
              <a:rPr sz="2200" b="0" i="1" dirty="0">
                <a:latin typeface="Gill Sans" panose="020B0502020104020203"/>
                <a:cs typeface="Arial"/>
              </a:rPr>
              <a:t>giving</a:t>
            </a:r>
            <a:r>
              <a:rPr sz="2200" b="0" i="1" spc="-65" dirty="0">
                <a:latin typeface="Gill Sans" panose="020B0502020104020203"/>
                <a:cs typeface="Arial"/>
              </a:rPr>
              <a:t> </a:t>
            </a:r>
            <a:r>
              <a:rPr sz="2200" b="0" i="1" dirty="0">
                <a:latin typeface="Gill Sans" panose="020B0502020104020203"/>
                <a:cs typeface="Arial"/>
              </a:rPr>
              <a:t>additional</a:t>
            </a:r>
            <a:r>
              <a:rPr sz="2200" b="0" i="1" spc="-70" dirty="0">
                <a:latin typeface="Gill Sans" panose="020B0502020104020203"/>
                <a:cs typeface="Arial"/>
              </a:rPr>
              <a:t> </a:t>
            </a:r>
            <a:r>
              <a:rPr sz="2200" b="0" i="1" spc="-10" dirty="0">
                <a:latin typeface="Gill Sans" panose="020B0502020104020203"/>
                <a:cs typeface="Arial"/>
              </a:rPr>
              <a:t>values?</a:t>
            </a:r>
            <a:endParaRPr sz="2200" b="0" dirty="0">
              <a:latin typeface="Gill Sans" panose="020B0502020104020203"/>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976745539"/>
              </p:ext>
            </p:extLst>
          </p:nvPr>
        </p:nvGraphicFramePr>
        <p:xfrm>
          <a:off x="3371359" y="1913708"/>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Plassholder for innhold 2">
            <a:extLst>
              <a:ext uri="{FF2B5EF4-FFF2-40B4-BE49-F238E27FC236}">
                <a16:creationId xmlns:a16="http://schemas.microsoft.com/office/drawing/2014/main" id="{8C654250-9348-0BC5-B49A-94ACDA0F5CDC}"/>
              </a:ext>
            </a:extLst>
          </p:cNvPr>
          <p:cNvSpPr txBox="1">
            <a:spLocks/>
          </p:cNvSpPr>
          <p:nvPr/>
        </p:nvSpPr>
        <p:spPr bwMode="auto">
          <a:xfrm>
            <a:off x="4953000" y="1457717"/>
            <a:ext cx="2057400" cy="37548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747F3AB3-C4D0-5F02-00E2-B617F0B4DDF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51</a:t>
            </a:fld>
            <a:endParaRPr lang="nb-NO" sz="1400" b="0" i="0" dirty="0">
              <a:solidFill>
                <a:schemeClr val="tx1"/>
              </a:solidFill>
              <a:latin typeface="Arial"/>
              <a:cs typeface="Arial"/>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838200"/>
            <a:ext cx="10210800" cy="3563155"/>
          </a:xfrm>
          <a:prstGeom prst="rect">
            <a:avLst/>
          </a:prstGeom>
        </p:spPr>
        <p:txBody>
          <a:bodyPr vert="horz" wrap="square" lIns="0" tIns="23495" rIns="0" bIns="0" rtlCol="0">
            <a:spAutoFit/>
          </a:bodyPr>
          <a:lstStyle/>
          <a:p>
            <a:pPr marL="196850" indent="-184150">
              <a:spcBef>
                <a:spcPts val="459"/>
              </a:spcBef>
              <a:buChar char="•"/>
              <a:tabLst>
                <a:tab pos="196850" algn="l"/>
              </a:tabLst>
            </a:pPr>
            <a:r>
              <a:rPr sz="2000" b="0" dirty="0">
                <a:latin typeface="Gill Sans" panose="020B0502020104020203"/>
                <a:cs typeface="Arial MT"/>
              </a:rPr>
              <a:t>Addition</a:t>
            </a:r>
            <a:r>
              <a:rPr lang="en-GB" sz="2000" b="0" dirty="0">
                <a:latin typeface="Gill Sans" panose="020B0502020104020203"/>
                <a:cs typeface="Arial MT"/>
              </a:rPr>
              <a:t> operation x=</a:t>
            </a:r>
            <a:r>
              <a:rPr lang="en-GB" sz="2000" b="0" dirty="0" err="1">
                <a:latin typeface="Gill Sans" panose="020B0502020104020203"/>
                <a:cs typeface="Arial MT"/>
              </a:rPr>
              <a:t>y+z</a:t>
            </a:r>
            <a:r>
              <a:rPr sz="2000" b="0" spc="-25" dirty="0">
                <a:latin typeface="Gill Sans" panose="020B0502020104020203"/>
                <a:cs typeface="Arial MT"/>
              </a:rPr>
              <a:t> </a:t>
            </a:r>
            <a:r>
              <a:rPr sz="2000" b="0" dirty="0">
                <a:latin typeface="Gill Sans" panose="020B0502020104020203"/>
                <a:cs typeface="Arial MT"/>
              </a:rPr>
              <a:t>consist</a:t>
            </a:r>
            <a:r>
              <a:rPr sz="2000" b="0" spc="-35" dirty="0">
                <a:latin typeface="Gill Sans" panose="020B0502020104020203"/>
                <a:cs typeface="Arial MT"/>
              </a:rPr>
              <a:t> </a:t>
            </a:r>
            <a:r>
              <a:rPr sz="2000" b="0" dirty="0">
                <a:latin typeface="Gill Sans" panose="020B0502020104020203"/>
                <a:cs typeface="Arial MT"/>
              </a:rPr>
              <a:t>of</a:t>
            </a:r>
            <a:r>
              <a:rPr sz="2000" b="0" spc="-25" dirty="0">
                <a:latin typeface="Gill Sans" panose="020B0502020104020203"/>
                <a:cs typeface="Arial MT"/>
              </a:rPr>
              <a:t> </a:t>
            </a:r>
            <a:r>
              <a:rPr sz="2000" b="0" dirty="0">
                <a:latin typeface="Gill Sans" panose="020B0502020104020203"/>
                <a:cs typeface="Arial MT"/>
              </a:rPr>
              <a:t>multiple</a:t>
            </a:r>
            <a:r>
              <a:rPr lang="en-GB" sz="2000" b="0" dirty="0">
                <a:latin typeface="Gill Sans" panose="020B0502020104020203"/>
                <a:cs typeface="Arial MT"/>
              </a:rPr>
              <a:t> machine</a:t>
            </a:r>
            <a:r>
              <a:rPr sz="2000" b="0" spc="-25" dirty="0">
                <a:latin typeface="Gill Sans" panose="020B0502020104020203"/>
                <a:cs typeface="Arial MT"/>
              </a:rPr>
              <a:t> </a:t>
            </a:r>
            <a:r>
              <a:rPr sz="2000" b="0" dirty="0">
                <a:latin typeface="Gill Sans" panose="020B0502020104020203"/>
                <a:cs typeface="Arial MT"/>
              </a:rPr>
              <a:t>instructions</a:t>
            </a:r>
            <a:r>
              <a:rPr sz="2000" b="0" spc="-20" dirty="0">
                <a:latin typeface="Gill Sans" panose="020B0502020104020203"/>
                <a:cs typeface="Arial MT"/>
              </a:rPr>
              <a:t> </a:t>
            </a:r>
            <a:r>
              <a:rPr sz="2000" b="0" dirty="0">
                <a:latin typeface="Gill Sans" panose="020B0502020104020203"/>
                <a:cs typeface="Arial MT"/>
              </a:rPr>
              <a:t>in</a:t>
            </a:r>
            <a:r>
              <a:rPr lang="en-GB" sz="2000" b="0" dirty="0">
                <a:latin typeface="Gill Sans" panose="020B0502020104020203"/>
                <a:cs typeface="Arial MT"/>
              </a:rPr>
              <a:t> assembly language</a:t>
            </a:r>
            <a:r>
              <a:rPr sz="2000" b="0" spc="-10" dirty="0">
                <a:latin typeface="Gill Sans" panose="020B0502020104020203"/>
                <a:cs typeface="Arial MT"/>
              </a:rPr>
              <a:t>:</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y</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r1</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z</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r2</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add</a:t>
            </a:r>
            <a:r>
              <a:rPr sz="2000" b="0" spc="40" dirty="0">
                <a:latin typeface="Gill Sans" panose="020B0502020104020203"/>
                <a:cs typeface="Arial MT"/>
              </a:rPr>
              <a:t> </a:t>
            </a:r>
            <a:r>
              <a:rPr sz="2000" b="0" dirty="0">
                <a:latin typeface="Gill Sans" panose="020B0502020104020203"/>
                <a:cs typeface="Arial MT"/>
              </a:rPr>
              <a:t>r1</a:t>
            </a:r>
            <a:r>
              <a:rPr sz="2000" b="0" spc="40" dirty="0">
                <a:latin typeface="Gill Sans" panose="020B0502020104020203"/>
                <a:cs typeface="Arial MT"/>
              </a:rPr>
              <a:t> </a:t>
            </a:r>
            <a:r>
              <a:rPr sz="2000" b="0" dirty="0">
                <a:latin typeface="Gill Sans" panose="020B0502020104020203"/>
                <a:cs typeface="Arial MT"/>
              </a:rPr>
              <a:t>+</a:t>
            </a:r>
            <a:r>
              <a:rPr sz="2000" b="0" spc="40" dirty="0">
                <a:latin typeface="Gill Sans" panose="020B0502020104020203"/>
                <a:cs typeface="Arial MT"/>
              </a:rPr>
              <a:t> </a:t>
            </a:r>
            <a:r>
              <a:rPr sz="2000" b="0" dirty="0">
                <a:latin typeface="Gill Sans" panose="020B0502020104020203"/>
                <a:cs typeface="Arial MT"/>
              </a:rPr>
              <a:t>r2,</a:t>
            </a:r>
            <a:r>
              <a:rPr sz="2000" b="0" spc="40" dirty="0">
                <a:latin typeface="Gill Sans" panose="020B0502020104020203"/>
                <a:cs typeface="Arial MT"/>
              </a:rPr>
              <a:t> </a:t>
            </a:r>
            <a:r>
              <a:rPr sz="2000" b="0" dirty="0">
                <a:latin typeface="Gill Sans" panose="020B0502020104020203"/>
                <a:cs typeface="Arial MT"/>
              </a:rPr>
              <a:t>store</a:t>
            </a:r>
            <a:r>
              <a:rPr sz="2000" b="0" spc="40" dirty="0">
                <a:latin typeface="Gill Sans" panose="020B0502020104020203"/>
                <a:cs typeface="Arial MT"/>
              </a:rPr>
              <a:t> </a:t>
            </a:r>
            <a:r>
              <a:rPr sz="2000" b="0" dirty="0">
                <a:latin typeface="Gill Sans" panose="020B0502020104020203"/>
                <a:cs typeface="Arial MT"/>
              </a:rPr>
              <a:t>result</a:t>
            </a:r>
            <a:r>
              <a:rPr sz="2000" b="0" spc="40" dirty="0">
                <a:latin typeface="Gill Sans" panose="020B0502020104020203"/>
                <a:cs typeface="Arial MT"/>
              </a:rPr>
              <a:t> </a:t>
            </a:r>
            <a:r>
              <a:rPr sz="2000" b="0" dirty="0">
                <a:latin typeface="Gill Sans" panose="020B0502020104020203"/>
                <a:cs typeface="Arial MT"/>
              </a:rPr>
              <a:t>in</a:t>
            </a:r>
            <a:r>
              <a:rPr sz="2000" b="0" spc="45" dirty="0">
                <a:latin typeface="Gill Sans" panose="020B0502020104020203"/>
                <a:cs typeface="Arial MT"/>
              </a:rPr>
              <a:t> </a:t>
            </a:r>
            <a:r>
              <a:rPr sz="2000" b="0" spc="-25" dirty="0">
                <a:latin typeface="Gill Sans" panose="020B0502020104020203"/>
                <a:cs typeface="Arial MT"/>
              </a:rPr>
              <a:t>r3</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store</a:t>
            </a:r>
            <a:r>
              <a:rPr sz="2000" b="0" spc="55" dirty="0">
                <a:latin typeface="Gill Sans" panose="020B0502020104020203"/>
                <a:cs typeface="Arial MT"/>
              </a:rPr>
              <a:t> </a:t>
            </a:r>
            <a:r>
              <a:rPr sz="2000" b="0" dirty="0">
                <a:latin typeface="Gill Sans" panose="020B0502020104020203"/>
                <a:cs typeface="Arial MT"/>
              </a:rPr>
              <a:t>r3</a:t>
            </a:r>
            <a:r>
              <a:rPr sz="2000" b="0" spc="55" dirty="0">
                <a:latin typeface="Gill Sans" panose="020B0502020104020203"/>
                <a:cs typeface="Arial MT"/>
              </a:rPr>
              <a:t> </a:t>
            </a:r>
            <a:r>
              <a:rPr sz="2000" b="0" dirty="0">
                <a:latin typeface="Gill Sans" panose="020B0502020104020203"/>
                <a:cs typeface="Arial MT"/>
              </a:rPr>
              <a:t>in</a:t>
            </a:r>
            <a:r>
              <a:rPr sz="2000" b="0" spc="55" dirty="0">
                <a:latin typeface="Gill Sans" panose="020B0502020104020203"/>
                <a:cs typeface="Arial MT"/>
              </a:rPr>
              <a:t> </a:t>
            </a:r>
            <a:r>
              <a:rPr sz="2000" b="0" dirty="0">
                <a:latin typeface="Gill Sans" panose="020B0502020104020203"/>
                <a:cs typeface="Arial MT"/>
              </a:rPr>
              <a:t>memory</a:t>
            </a:r>
            <a:r>
              <a:rPr sz="2000" b="0" spc="60" dirty="0">
                <a:latin typeface="Gill Sans" panose="020B0502020104020203"/>
                <a:cs typeface="Arial MT"/>
              </a:rPr>
              <a:t> </a:t>
            </a:r>
            <a:r>
              <a:rPr sz="2000" b="0" dirty="0">
                <a:latin typeface="Gill Sans" panose="020B0502020104020203"/>
                <a:cs typeface="Arial MT"/>
              </a:rPr>
              <a:t>location</a:t>
            </a:r>
            <a:r>
              <a:rPr sz="2000" b="0" spc="55" dirty="0">
                <a:latin typeface="Gill Sans" panose="020B0502020104020203"/>
                <a:cs typeface="Arial MT"/>
              </a:rPr>
              <a:t> </a:t>
            </a:r>
            <a:r>
              <a:rPr sz="2000" b="0" dirty="0">
                <a:latin typeface="Gill Sans" panose="020B0502020104020203"/>
                <a:cs typeface="Arial MT"/>
              </a:rPr>
              <a:t>of</a:t>
            </a:r>
            <a:r>
              <a:rPr sz="2000" b="0" spc="55" dirty="0">
                <a:latin typeface="Gill Sans" panose="020B0502020104020203"/>
                <a:cs typeface="Arial MT"/>
              </a:rPr>
              <a:t> </a:t>
            </a:r>
            <a:r>
              <a:rPr sz="2000" b="0" spc="-50" dirty="0">
                <a:latin typeface="Gill Sans" panose="020B0502020104020203"/>
                <a:cs typeface="Arial MT"/>
              </a:rPr>
              <a:t>x</a:t>
            </a:r>
            <a:endParaRPr sz="2000" b="0" dirty="0">
              <a:latin typeface="Gill Sans" panose="020B0502020104020203"/>
              <a:cs typeface="Arial MT"/>
            </a:endParaRPr>
          </a:p>
          <a:p>
            <a:pPr marL="179705" marR="5080" indent="-167640">
              <a:lnSpc>
                <a:spcPts val="2200"/>
              </a:lnSpc>
              <a:spcBef>
                <a:spcPts val="550"/>
              </a:spcBef>
              <a:buChar char="•"/>
              <a:tabLst>
                <a:tab pos="180975" algn="l"/>
              </a:tabLst>
            </a:pPr>
            <a:r>
              <a:rPr sz="2000" b="0" dirty="0">
                <a:latin typeface="Gill Sans" panose="020B0502020104020203"/>
                <a:cs typeface="Arial MT"/>
              </a:rPr>
              <a:t>If</a:t>
            </a:r>
            <a:r>
              <a:rPr sz="2000" b="0" spc="-15" dirty="0">
                <a:latin typeface="Gill Sans" panose="020B0502020104020203"/>
                <a:cs typeface="Arial MT"/>
              </a:rPr>
              <a:t> </a:t>
            </a:r>
            <a:r>
              <a:rPr sz="2000" b="0" dirty="0">
                <a:latin typeface="Gill Sans" panose="020B0502020104020203"/>
                <a:cs typeface="Arial MT"/>
              </a:rPr>
              <a:t>a</a:t>
            </a:r>
            <a:r>
              <a:rPr sz="2000" b="0" spc="-10" dirty="0">
                <a:latin typeface="Gill Sans" panose="020B0502020104020203"/>
                <a:cs typeface="Arial MT"/>
              </a:rPr>
              <a:t> </a:t>
            </a:r>
            <a:r>
              <a:rPr sz="2000" b="0" dirty="0">
                <a:latin typeface="Gill Sans" panose="020B0502020104020203"/>
                <a:cs typeface="Arial MT"/>
              </a:rPr>
              <a:t>task</a:t>
            </a:r>
            <a:r>
              <a:rPr sz="2000" b="0" spc="-15" dirty="0">
                <a:latin typeface="Gill Sans" panose="020B0502020104020203"/>
                <a:cs typeface="Arial MT"/>
              </a:rPr>
              <a:t> </a:t>
            </a:r>
            <a:r>
              <a:rPr sz="2000" b="0" dirty="0">
                <a:latin typeface="Gill Sans" panose="020B0502020104020203"/>
                <a:cs typeface="Arial MT"/>
              </a:rPr>
              <a:t>switch</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occurs</a:t>
            </a:r>
            <a:r>
              <a:rPr sz="2000" b="0" spc="-10" dirty="0">
                <a:latin typeface="Gill Sans" panose="020B0502020104020203"/>
                <a:cs typeface="Arial MT"/>
              </a:rPr>
              <a:t> </a:t>
            </a:r>
            <a:r>
              <a:rPr sz="2000" b="0" dirty="0">
                <a:latin typeface="Gill Sans" panose="020B0502020104020203"/>
                <a:cs typeface="Arial MT"/>
              </a:rPr>
              <a:t>between</a:t>
            </a:r>
            <a:r>
              <a:rPr sz="2000" b="0" spc="-15" dirty="0">
                <a:latin typeface="Gill Sans" panose="020B0502020104020203"/>
                <a:cs typeface="Arial MT"/>
              </a:rPr>
              <a:t> </a:t>
            </a:r>
            <a:r>
              <a:rPr sz="2000" b="0" dirty="0">
                <a:latin typeface="Gill Sans" panose="020B0502020104020203"/>
                <a:cs typeface="Arial MT"/>
              </a:rPr>
              <a:t>machine</a:t>
            </a:r>
            <a:r>
              <a:rPr sz="2000" b="0" spc="-10" dirty="0">
                <a:latin typeface="Gill Sans" panose="020B0502020104020203"/>
                <a:cs typeface="Arial MT"/>
              </a:rPr>
              <a:t> instructions</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and</a:t>
            </a:r>
            <a:r>
              <a:rPr sz="2000" b="0" spc="-15" dirty="0">
                <a:latin typeface="Gill Sans" panose="020B0502020104020203"/>
                <a:cs typeface="Arial MT"/>
              </a:rPr>
              <a:t> </a:t>
            </a:r>
            <a:r>
              <a:rPr sz="2000" b="0" dirty="0">
                <a:latin typeface="Gill Sans" panose="020B0502020104020203"/>
                <a:cs typeface="Arial MT"/>
              </a:rPr>
              <a:t>B</a:t>
            </a:r>
            <a:r>
              <a:rPr lang="en-GB" sz="2000" b="0" dirty="0">
                <a:latin typeface="Gill Sans" panose="020B0502020104020203"/>
                <a:cs typeface="Arial MT"/>
              </a:rPr>
              <a:t>; then</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runs</a:t>
            </a:r>
            <a:r>
              <a:rPr sz="2000" b="0" spc="-10" dirty="0">
                <a:latin typeface="Gill Sans" panose="020B0502020104020203"/>
                <a:cs typeface="Arial MT"/>
              </a:rPr>
              <a:t> </a:t>
            </a:r>
            <a:r>
              <a:rPr sz="2000" b="0" spc="-25" dirty="0">
                <a:latin typeface="Gill Sans" panose="020B0502020104020203"/>
                <a:cs typeface="Arial MT"/>
              </a:rPr>
              <a:t>to </a:t>
            </a:r>
            <a:r>
              <a:rPr sz="2000" b="0" dirty="0">
                <a:latin typeface="Gill Sans" panose="020B0502020104020203"/>
                <a:cs typeface="Arial MT"/>
              </a:rPr>
              <a:t>completion</a:t>
            </a:r>
            <a:r>
              <a:rPr sz="2000" b="0" spc="-25" dirty="0">
                <a:latin typeface="Gill Sans" panose="020B0502020104020203"/>
                <a:cs typeface="Arial MT"/>
              </a:rPr>
              <a:t> </a:t>
            </a:r>
            <a:r>
              <a:rPr sz="2000" b="0" dirty="0">
                <a:latin typeface="Gill Sans" panose="020B0502020104020203"/>
                <a:cs typeface="Arial MT"/>
              </a:rPr>
              <a:t>before</a:t>
            </a:r>
            <a:r>
              <a:rPr sz="2000" b="0" spc="-25" dirty="0">
                <a:latin typeface="Gill Sans" panose="020B0502020104020203"/>
                <a:cs typeface="Arial MT"/>
              </a:rPr>
              <a:t> </a:t>
            </a:r>
            <a:r>
              <a:rPr sz="2000" b="0" dirty="0">
                <a:latin typeface="Gill Sans" panose="020B0502020104020203"/>
                <a:cs typeface="Arial MT"/>
              </a:rPr>
              <a:t>switching</a:t>
            </a:r>
            <a:r>
              <a:rPr sz="2000" b="0" spc="-20" dirty="0">
                <a:latin typeface="Gill Sans" panose="020B0502020104020203"/>
                <a:cs typeface="Arial MT"/>
              </a:rPr>
              <a:t> </a:t>
            </a:r>
            <a:r>
              <a:rPr sz="2000" b="0" dirty="0">
                <a:latin typeface="Gill Sans" panose="020B0502020104020203"/>
                <a:cs typeface="Arial MT"/>
              </a:rPr>
              <a:t>back</a:t>
            </a:r>
            <a:r>
              <a:rPr sz="2000" b="0" spc="-25" dirty="0">
                <a:latin typeface="Gill Sans" panose="020B0502020104020203"/>
                <a:cs typeface="Arial MT"/>
              </a:rPr>
              <a:t> </a:t>
            </a:r>
            <a:r>
              <a:rPr sz="2000" b="0" dirty="0">
                <a:latin typeface="Gill Sans" panose="020B0502020104020203"/>
                <a:cs typeface="Arial MT"/>
              </a:rPr>
              <a:t>to</a:t>
            </a:r>
            <a:r>
              <a:rPr sz="2000" b="0" spc="-20"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spc="-10" dirty="0">
                <a:latin typeface="Gill Sans" panose="020B0502020104020203"/>
                <a:cs typeface="Arial MT"/>
              </a:rPr>
              <a:t>then:</a:t>
            </a:r>
            <a:endParaRPr sz="2000" b="0" dirty="0">
              <a:latin typeface="Gill Sans" panose="020B0502020104020203"/>
              <a:cs typeface="Arial MT"/>
            </a:endParaRPr>
          </a:p>
          <a:p>
            <a:pPr marL="561340" indent="-167640">
              <a:spcBef>
                <a:spcPts val="395"/>
              </a:spcBef>
              <a:buChar char="•"/>
              <a:tabLst>
                <a:tab pos="561340" algn="l"/>
              </a:tabLst>
            </a:pPr>
            <a:r>
              <a:rPr sz="2000" b="0" dirty="0">
                <a:latin typeface="Gill Sans" panose="020B0502020104020203"/>
                <a:cs typeface="Arial MT"/>
              </a:rPr>
              <a:t>y</a:t>
            </a:r>
            <a:r>
              <a:rPr sz="2000" b="0" spc="-15" dirty="0">
                <a:latin typeface="Gill Sans" panose="020B0502020104020203"/>
                <a:cs typeface="Arial MT"/>
              </a:rPr>
              <a:t> </a:t>
            </a:r>
            <a:r>
              <a:rPr sz="2000" b="0" dirty="0">
                <a:latin typeface="Gill Sans" panose="020B0502020104020203"/>
                <a:cs typeface="Arial MT"/>
              </a:rPr>
              <a:t>is</a:t>
            </a:r>
            <a:r>
              <a:rPr sz="2000" b="0" spc="-10"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0" dirty="0">
                <a:latin typeface="Gill Sans" panose="020B0502020104020203"/>
                <a:cs typeface="Arial MT"/>
              </a:rPr>
              <a:t> </a:t>
            </a:r>
            <a:r>
              <a:rPr sz="2000" b="0" dirty="0">
                <a:latin typeface="Gill Sans" panose="020B0502020104020203"/>
                <a:cs typeface="Arial MT"/>
              </a:rPr>
              <a:t>0</a:t>
            </a:r>
            <a:r>
              <a:rPr sz="2000" b="0" spc="-15" dirty="0">
                <a:latin typeface="Gill Sans" panose="020B0502020104020203"/>
                <a:cs typeface="Arial MT"/>
              </a:rPr>
              <a:t> </a:t>
            </a: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didn’t</a:t>
            </a:r>
            <a:r>
              <a:rPr sz="2000" b="0" spc="-15" dirty="0">
                <a:latin typeface="Gill Sans" panose="020B0502020104020203"/>
                <a:cs typeface="Arial MT"/>
              </a:rPr>
              <a:t> </a:t>
            </a:r>
            <a:r>
              <a:rPr sz="2000" b="0" dirty="0">
                <a:latin typeface="Gill Sans" panose="020B0502020104020203"/>
                <a:cs typeface="Arial MT"/>
              </a:rPr>
              <a:t>set</a:t>
            </a:r>
            <a:r>
              <a:rPr sz="2000" b="0" spc="-10" dirty="0">
                <a:latin typeface="Gill Sans" panose="020B0502020104020203"/>
                <a:cs typeface="Arial MT"/>
              </a:rPr>
              <a:t> </a:t>
            </a:r>
            <a:r>
              <a:rPr sz="2000" b="0" dirty="0">
                <a:latin typeface="Gill Sans" panose="020B0502020104020203"/>
                <a:cs typeface="Arial MT"/>
              </a:rPr>
              <a:t>y</a:t>
            </a:r>
            <a:r>
              <a:rPr sz="2000" b="0" spc="-10" dirty="0">
                <a:latin typeface="Gill Sans" panose="020B0502020104020203"/>
                <a:cs typeface="Arial MT"/>
              </a:rPr>
              <a:t> </a:t>
            </a:r>
            <a:r>
              <a:rPr sz="2000" b="0" spc="-20" dirty="0">
                <a:latin typeface="Gill Sans" panose="020B0502020104020203"/>
                <a:cs typeface="Arial MT"/>
              </a:rPr>
              <a:t>yet)</a:t>
            </a:r>
            <a:endParaRPr sz="2000" b="0" dirty="0">
              <a:latin typeface="Gill Sans" panose="020B0502020104020203"/>
              <a:cs typeface="Arial MT"/>
            </a:endParaRPr>
          </a:p>
          <a:p>
            <a:pPr marL="561340" indent="-167640">
              <a:spcBef>
                <a:spcPts val="465"/>
              </a:spcBef>
              <a:buChar char="•"/>
              <a:tabLst>
                <a:tab pos="561340" algn="l"/>
              </a:tabLst>
            </a:pPr>
            <a:r>
              <a:rPr sz="2000" b="0" dirty="0">
                <a:latin typeface="Gill Sans" panose="020B0502020104020203"/>
                <a:cs typeface="Arial MT"/>
              </a:rPr>
              <a:t>z</a:t>
            </a:r>
            <a:r>
              <a:rPr sz="2000" b="0" spc="-20" dirty="0">
                <a:latin typeface="Gill Sans" panose="020B0502020104020203"/>
                <a:cs typeface="Arial MT"/>
              </a:rPr>
              <a:t> </a:t>
            </a:r>
            <a:r>
              <a:rPr sz="2000" b="0" dirty="0">
                <a:latin typeface="Gill Sans" panose="020B0502020104020203"/>
                <a:cs typeface="Arial MT"/>
              </a:rPr>
              <a:t>is</a:t>
            </a:r>
            <a:r>
              <a:rPr sz="2000" b="0" spc="-15"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5" dirty="0">
                <a:latin typeface="Gill Sans" panose="020B0502020104020203"/>
                <a:cs typeface="Arial MT"/>
              </a:rPr>
              <a:t> </a:t>
            </a:r>
            <a:r>
              <a:rPr sz="2000" b="0" dirty="0">
                <a:latin typeface="Gill Sans" panose="020B0502020104020203"/>
                <a:cs typeface="Arial MT"/>
              </a:rPr>
              <a:t>2</a:t>
            </a:r>
            <a:r>
              <a:rPr sz="2000" b="0" spc="-2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sets</a:t>
            </a:r>
            <a:r>
              <a:rPr sz="2000" b="0" spc="-15" dirty="0">
                <a:latin typeface="Gill Sans" panose="020B0502020104020203"/>
                <a:cs typeface="Arial MT"/>
              </a:rPr>
              <a:t> </a:t>
            </a:r>
            <a:r>
              <a:rPr sz="2000" b="0" dirty="0">
                <a:latin typeface="Gill Sans" panose="020B0502020104020203"/>
                <a:cs typeface="Arial MT"/>
              </a:rPr>
              <a:t>z</a:t>
            </a:r>
            <a:r>
              <a:rPr sz="2000" b="0" spc="-15" dirty="0">
                <a:latin typeface="Gill Sans" panose="020B0502020104020203"/>
                <a:cs typeface="Arial MT"/>
              </a:rPr>
              <a:t> </a:t>
            </a:r>
            <a:r>
              <a:rPr sz="2000" b="0" dirty="0">
                <a:latin typeface="Gill Sans" panose="020B0502020104020203"/>
                <a:cs typeface="Arial MT"/>
              </a:rPr>
              <a:t>before</a:t>
            </a:r>
            <a:r>
              <a:rPr sz="2000" b="0" spc="-20" dirty="0">
                <a:latin typeface="Gill Sans" panose="020B0502020104020203"/>
                <a:cs typeface="Arial MT"/>
              </a:rPr>
              <a:t> </a:t>
            </a:r>
            <a:r>
              <a:rPr sz="2000" b="0" dirty="0">
                <a:latin typeface="Gill Sans" panose="020B0502020104020203"/>
                <a:cs typeface="Arial MT"/>
              </a:rPr>
              <a:t>execution</a:t>
            </a:r>
            <a:r>
              <a:rPr sz="2000" b="0" spc="-15" dirty="0">
                <a:latin typeface="Gill Sans" panose="020B0502020104020203"/>
                <a:cs typeface="Arial MT"/>
              </a:rPr>
              <a:t> </a:t>
            </a:r>
            <a:r>
              <a:rPr sz="2000" b="0" dirty="0">
                <a:latin typeface="Gill Sans" panose="020B0502020104020203"/>
                <a:cs typeface="Arial MT"/>
              </a:rPr>
              <a:t>instruction</a:t>
            </a:r>
            <a:r>
              <a:rPr sz="2000" b="0" spc="-15" dirty="0">
                <a:latin typeface="Gill Sans" panose="020B0502020104020203"/>
                <a:cs typeface="Arial MT"/>
              </a:rPr>
              <a:t> </a:t>
            </a:r>
            <a:r>
              <a:rPr sz="2000" b="0" dirty="0">
                <a:latin typeface="Gill Sans" panose="020B0502020104020203"/>
                <a:cs typeface="Arial MT"/>
              </a:rPr>
              <a:t>B</a:t>
            </a:r>
            <a:r>
              <a:rPr sz="2000" b="0" spc="-15" dirty="0">
                <a:latin typeface="Gill Sans" panose="020B0502020104020203"/>
                <a:cs typeface="Arial MT"/>
              </a:rPr>
              <a:t> </a:t>
            </a:r>
            <a:r>
              <a:rPr sz="2000" b="0" dirty="0">
                <a:latin typeface="Gill Sans" panose="020B0502020104020203"/>
                <a:cs typeface="Arial MT"/>
              </a:rPr>
              <a:t>of</a:t>
            </a:r>
            <a:r>
              <a:rPr sz="2000" b="0" spc="-20" dirty="0">
                <a:latin typeface="Gill Sans" panose="020B0502020104020203"/>
                <a:cs typeface="Arial MT"/>
              </a:rPr>
              <a:t> </a:t>
            </a:r>
            <a:r>
              <a:rPr sz="2000" b="0" dirty="0">
                <a:latin typeface="Gill Sans" panose="020B0502020104020203"/>
                <a:cs typeface="Arial MT"/>
              </a:rPr>
              <a:t>add.</a:t>
            </a:r>
            <a:r>
              <a:rPr sz="2000" b="0" spc="-15" dirty="0">
                <a:latin typeface="Gill Sans" panose="020B0502020104020203"/>
                <a:cs typeface="Arial MT"/>
              </a:rPr>
              <a:t> </a:t>
            </a:r>
            <a:r>
              <a:rPr sz="2000" b="0" dirty="0">
                <a:latin typeface="Gill Sans" panose="020B0502020104020203"/>
                <a:cs typeface="Arial MT"/>
              </a:rPr>
              <a:t>in</a:t>
            </a:r>
            <a:r>
              <a:rPr sz="2000" b="0" spc="-15" dirty="0">
                <a:latin typeface="Gill Sans" panose="020B0502020104020203"/>
                <a:cs typeface="Arial MT"/>
              </a:rPr>
              <a:t> </a:t>
            </a:r>
            <a:r>
              <a:rPr sz="2000" b="0" spc="-25" dirty="0">
                <a:latin typeface="Gill Sans" panose="020B0502020104020203"/>
                <a:cs typeface="Arial MT"/>
              </a:rPr>
              <a:t>t1)</a:t>
            </a:r>
            <a:endParaRPr sz="2000" b="0" dirty="0">
              <a:latin typeface="Gill Sans" panose="020B0502020104020203"/>
              <a:cs typeface="Arial MT"/>
            </a:endParaRPr>
          </a:p>
          <a:p>
            <a:pPr marL="561340" indent="-167640">
              <a:spcBef>
                <a:spcPts val="464"/>
              </a:spcBef>
              <a:buChar char="•"/>
              <a:tabLst>
                <a:tab pos="561340" algn="l"/>
              </a:tabLst>
            </a:pPr>
            <a:r>
              <a:rPr sz="2000" b="0" dirty="0">
                <a:latin typeface="Gill Sans" panose="020B0502020104020203"/>
                <a:cs typeface="Arial"/>
              </a:rPr>
              <a:t>the</a:t>
            </a:r>
            <a:r>
              <a:rPr sz="2000" b="0" spc="-10" dirty="0">
                <a:latin typeface="Gill Sans" panose="020B0502020104020203"/>
                <a:cs typeface="Arial"/>
              </a:rPr>
              <a:t> </a:t>
            </a:r>
            <a:r>
              <a:rPr sz="2000" b="0" dirty="0">
                <a:latin typeface="Gill Sans" panose="020B0502020104020203"/>
                <a:cs typeface="Arial"/>
              </a:rPr>
              <a:t>sum</a:t>
            </a:r>
            <a:r>
              <a:rPr sz="2000" b="0" spc="-10" dirty="0">
                <a:latin typeface="Gill Sans" panose="020B0502020104020203"/>
                <a:cs typeface="Arial"/>
              </a:rPr>
              <a:t> </a:t>
            </a:r>
            <a:r>
              <a:rPr sz="2000" b="0" dirty="0">
                <a:latin typeface="Gill Sans" panose="020B0502020104020203"/>
                <a:cs typeface="Arial"/>
              </a:rPr>
              <a:t>is</a:t>
            </a:r>
            <a:r>
              <a:rPr sz="2000" b="0" spc="-10" dirty="0">
                <a:latin typeface="Gill Sans" panose="020B0502020104020203"/>
                <a:cs typeface="Arial"/>
              </a:rPr>
              <a:t> </a:t>
            </a:r>
            <a:r>
              <a:rPr sz="2000" b="0" dirty="0">
                <a:latin typeface="Gill Sans" panose="020B0502020104020203"/>
                <a:cs typeface="Arial"/>
              </a:rPr>
              <a:t>then</a:t>
            </a:r>
            <a:r>
              <a:rPr sz="2000" b="0" spc="-10" dirty="0">
                <a:latin typeface="Gill Sans" panose="020B0502020104020203"/>
                <a:cs typeface="Arial"/>
              </a:rPr>
              <a:t> </a:t>
            </a:r>
            <a:r>
              <a:rPr sz="2000" b="0" dirty="0">
                <a:latin typeface="Gill Sans" panose="020B0502020104020203"/>
                <a:cs typeface="Arial"/>
              </a:rPr>
              <a:t>x</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dirty="0">
                <a:latin typeface="Gill Sans" panose="020B0502020104020203"/>
                <a:cs typeface="Arial"/>
              </a:rPr>
              <a:t>0</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spc="-50" dirty="0">
                <a:latin typeface="Gill Sans" panose="020B0502020104020203"/>
                <a:cs typeface="Arial"/>
              </a:rPr>
              <a:t>2</a:t>
            </a:r>
            <a:r>
              <a:rPr lang="en-GB" sz="2000" b="0" spc="-50" dirty="0">
                <a:latin typeface="Gill Sans" panose="020B0502020104020203"/>
                <a:cs typeface="Arial"/>
              </a:rPr>
              <a:t> = 2</a:t>
            </a:r>
            <a:endParaRPr sz="2000" b="0" dirty="0">
              <a:latin typeface="Gill Sans" panose="020B0502020104020203"/>
              <a:cs typeface="Arial"/>
            </a:endParaRPr>
          </a:p>
        </p:txBody>
      </p:sp>
      <p:sp>
        <p:nvSpPr>
          <p:cNvPr id="9" name="object 2">
            <a:extLst>
              <a:ext uri="{FF2B5EF4-FFF2-40B4-BE49-F238E27FC236}">
                <a16:creationId xmlns:a16="http://schemas.microsoft.com/office/drawing/2014/main" id="{96D7A4D1-8328-7A14-4D7A-436977570464}"/>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dirty="0"/>
              <a:t>Race </a:t>
            </a:r>
            <a:r>
              <a:rPr lang="en-GB" spc="-10" dirty="0"/>
              <a:t>C</a:t>
            </a:r>
            <a:r>
              <a:rPr spc="-10" dirty="0" err="1"/>
              <a:t>onditions</a:t>
            </a:r>
            <a:endParaRPr spc="-10" dirty="0"/>
          </a:p>
        </p:txBody>
      </p:sp>
      <p:graphicFrame>
        <p:nvGraphicFramePr>
          <p:cNvPr id="2" name="object 5">
            <a:extLst>
              <a:ext uri="{FF2B5EF4-FFF2-40B4-BE49-F238E27FC236}">
                <a16:creationId xmlns:a16="http://schemas.microsoft.com/office/drawing/2014/main" id="{C9354BEF-B548-BC98-58BA-75E8001294AF}"/>
              </a:ext>
            </a:extLst>
          </p:cNvPr>
          <p:cNvGraphicFramePr>
            <a:graphicFrameLocks noGrp="1"/>
          </p:cNvGraphicFramePr>
          <p:nvPr>
            <p:extLst>
              <p:ext uri="{D42A27DB-BD31-4B8C-83A1-F6EECF244321}">
                <p14:modId xmlns:p14="http://schemas.microsoft.com/office/powerpoint/2010/main" val="594853889"/>
              </p:ext>
            </p:extLst>
          </p:nvPr>
        </p:nvGraphicFramePr>
        <p:xfrm>
          <a:off x="3653473" y="5055120"/>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Plassholder for innhold 2">
            <a:extLst>
              <a:ext uri="{FF2B5EF4-FFF2-40B4-BE49-F238E27FC236}">
                <a16:creationId xmlns:a16="http://schemas.microsoft.com/office/drawing/2014/main" id="{BB928DE9-644B-0DD9-FAB5-4D6CAE702D9A}"/>
              </a:ext>
            </a:extLst>
          </p:cNvPr>
          <p:cNvSpPr txBox="1">
            <a:spLocks/>
          </p:cNvSpPr>
          <p:nvPr/>
        </p:nvSpPr>
        <p:spPr bwMode="auto">
          <a:xfrm>
            <a:off x="5235114" y="4599129"/>
            <a:ext cx="2057400" cy="37548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6" name="Plassholder for lysbildenummer 5">
            <a:extLst>
              <a:ext uri="{FF2B5EF4-FFF2-40B4-BE49-F238E27FC236}">
                <a16:creationId xmlns:a16="http://schemas.microsoft.com/office/drawing/2014/main" id="{2E44E1CD-DC94-B879-62CA-0469B32D94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52</a:t>
            </a:fld>
            <a:endParaRPr lang="nb-NO" sz="1400" b="0" i="0" dirty="0">
              <a:solidFill>
                <a:schemeClr val="tx1"/>
              </a:solidFill>
              <a:latin typeface="Arial"/>
              <a:cs typeface="Arial"/>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9406" y="760912"/>
            <a:ext cx="9715794" cy="2288255"/>
          </a:xfrm>
          <a:prstGeom prst="rect">
            <a:avLst/>
          </a:prstGeom>
        </p:spPr>
        <p:txBody>
          <a:bodyPr vert="horz" wrap="square" lIns="0" tIns="17145" rIns="0" bIns="0" rtlCol="0">
            <a:spAutoFit/>
          </a:bodyPr>
          <a:lstStyle/>
          <a:p>
            <a:pPr marL="12700">
              <a:lnSpc>
                <a:spcPts val="2510"/>
              </a:lnSpc>
              <a:spcBef>
                <a:spcPts val="135"/>
              </a:spcBef>
            </a:pPr>
            <a:r>
              <a:rPr lang="en-GB" sz="2400" b="0" dirty="0">
                <a:latin typeface="Gill Sans" panose="020B0502020104020203"/>
                <a:cs typeface="Arial MT"/>
              </a:rPr>
              <a:t>Q.</a:t>
            </a:r>
            <a:r>
              <a:rPr sz="2400" b="0" spc="50" dirty="0">
                <a:latin typeface="Gill Sans" panose="020B0502020104020203"/>
                <a:cs typeface="Arial MT"/>
              </a:rPr>
              <a:t> </a:t>
            </a:r>
            <a:r>
              <a:rPr lang="en-GB" sz="2400" b="0" dirty="0">
                <a:latin typeface="Gill Sans" panose="020B0502020104020203"/>
                <a:cs typeface="Arial MT"/>
              </a:rPr>
              <a:t>G</a:t>
            </a:r>
            <a:r>
              <a:rPr sz="2400" b="0" dirty="0" err="1">
                <a:latin typeface="Gill Sans" panose="020B0502020104020203"/>
                <a:cs typeface="Arial MT"/>
              </a:rPr>
              <a:t>ive</a:t>
            </a:r>
            <a:r>
              <a:rPr sz="2400" b="0" spc="85" dirty="0">
                <a:latin typeface="Gill Sans" panose="020B0502020104020203"/>
                <a:cs typeface="Arial MT"/>
              </a:rPr>
              <a:t> </a:t>
            </a:r>
            <a:r>
              <a:rPr sz="2400" b="0" dirty="0">
                <a:latin typeface="Gill Sans" panose="020B0502020104020203"/>
                <a:cs typeface="Arial MT"/>
              </a:rPr>
              <a:t>a</a:t>
            </a:r>
            <a:r>
              <a:rPr sz="2400" b="0" spc="80" dirty="0">
                <a:latin typeface="Gill Sans" panose="020B0502020104020203"/>
                <a:cs typeface="Arial MT"/>
              </a:rPr>
              <a:t> </a:t>
            </a:r>
            <a:r>
              <a:rPr sz="2400" b="0" dirty="0">
                <a:latin typeface="Gill Sans" panose="020B0502020104020203"/>
                <a:cs typeface="Arial MT"/>
              </a:rPr>
              <a:t>solution</a:t>
            </a:r>
            <a:r>
              <a:rPr sz="2400" b="0" spc="80" dirty="0">
                <a:latin typeface="Gill Sans" panose="020B0502020104020203"/>
                <a:cs typeface="Arial MT"/>
              </a:rPr>
              <a:t> </a:t>
            </a:r>
            <a:r>
              <a:rPr sz="2400" b="0" dirty="0">
                <a:latin typeface="Gill Sans" panose="020B0502020104020203"/>
                <a:cs typeface="Arial MT"/>
              </a:rPr>
              <a:t>using</a:t>
            </a:r>
            <a:r>
              <a:rPr sz="2400" b="0" spc="80" dirty="0">
                <a:latin typeface="Gill Sans" panose="020B0502020104020203"/>
                <a:cs typeface="Arial MT"/>
              </a:rPr>
              <a:t> </a:t>
            </a:r>
            <a:r>
              <a:rPr sz="2400" b="0" dirty="0">
                <a:latin typeface="Gill Sans" panose="020B0502020104020203"/>
                <a:cs typeface="Arial MT"/>
              </a:rPr>
              <a:t>semaphores</a:t>
            </a:r>
            <a:r>
              <a:rPr sz="2400" b="0" spc="-10" dirty="0">
                <a:latin typeface="Gill Sans" panose="020B0502020104020203"/>
                <a:cs typeface="Arial MT"/>
              </a:rPr>
              <a:t>. </a:t>
            </a:r>
            <a:endParaRPr lang="en-GB" sz="2400" b="0" spc="-10" dirty="0">
              <a:latin typeface="Gill Sans" panose="020B0502020104020203"/>
              <a:cs typeface="Arial MT"/>
            </a:endParaRPr>
          </a:p>
          <a:p>
            <a:pPr marL="12700">
              <a:lnSpc>
                <a:spcPts val="2510"/>
              </a:lnSpc>
              <a:spcBef>
                <a:spcPts val="135"/>
              </a:spcBef>
            </a:pPr>
            <a:r>
              <a:rPr lang="en-GB" sz="2400" b="0" dirty="0">
                <a:latin typeface="Gill Sans" panose="020B0502020104020203"/>
                <a:cs typeface="Arial MT"/>
              </a:rPr>
              <a:t>Solution: w</a:t>
            </a:r>
            <a:r>
              <a:rPr sz="2400" b="0" dirty="0">
                <a:latin typeface="Gill Sans" panose="020B0502020104020203"/>
                <a:cs typeface="Arial MT"/>
              </a:rPr>
              <a:t>e</a:t>
            </a:r>
            <a:r>
              <a:rPr sz="2400" b="0" spc="55" dirty="0">
                <a:latin typeface="Gill Sans" panose="020B0502020104020203"/>
                <a:cs typeface="Arial MT"/>
              </a:rPr>
              <a:t> </a:t>
            </a:r>
            <a:r>
              <a:rPr sz="2400" b="0" dirty="0">
                <a:latin typeface="Gill Sans" panose="020B0502020104020203"/>
                <a:cs typeface="Arial MT"/>
              </a:rPr>
              <a:t>protect</a:t>
            </a:r>
            <a:r>
              <a:rPr sz="2400" b="0" spc="50" dirty="0">
                <a:latin typeface="Gill Sans" panose="020B0502020104020203"/>
                <a:cs typeface="Arial MT"/>
              </a:rPr>
              <a:t> </a:t>
            </a:r>
            <a:r>
              <a:rPr lang="en-GB" sz="2400" b="0" spc="50" dirty="0">
                <a:latin typeface="Gill Sans" panose="020B0502020104020203"/>
                <a:cs typeface="Arial MT"/>
              </a:rPr>
              <a:t>the </a:t>
            </a:r>
            <a:r>
              <a:rPr lang="en-GB" sz="2400" b="0" dirty="0">
                <a:latin typeface="Gill Sans" panose="020B0502020104020203"/>
                <a:cs typeface="Arial MT"/>
              </a:rPr>
              <a:t>addition</a:t>
            </a:r>
            <a:r>
              <a:rPr lang="en-GB" sz="2400" b="0" spc="50" dirty="0">
                <a:latin typeface="Gill Sans" panose="020B0502020104020203"/>
                <a:cs typeface="Arial MT"/>
              </a:rPr>
              <a:t> </a:t>
            </a:r>
            <a:r>
              <a:rPr lang="en-GB" sz="2400" b="0" dirty="0">
                <a:latin typeface="Gill Sans" panose="020B0502020104020203"/>
                <a:cs typeface="Arial MT"/>
              </a:rPr>
              <a:t>x</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50" dirty="0">
                <a:latin typeface="Gill Sans" panose="020B0502020104020203"/>
                <a:cs typeface="Arial MT"/>
              </a:rPr>
              <a:t> </a:t>
            </a:r>
            <a:r>
              <a:rPr lang="en-GB" sz="2400" b="0" dirty="0">
                <a:latin typeface="Gill Sans" panose="020B0502020104020203"/>
                <a:cs typeface="Arial MT"/>
              </a:rPr>
              <a:t>y</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45" dirty="0">
                <a:latin typeface="Gill Sans" panose="020B0502020104020203"/>
                <a:cs typeface="Arial MT"/>
              </a:rPr>
              <a:t> </a:t>
            </a:r>
            <a:r>
              <a:rPr lang="en-GB" sz="2400" b="0" dirty="0">
                <a:latin typeface="Gill Sans" panose="020B0502020104020203"/>
                <a:cs typeface="Arial MT"/>
              </a:rPr>
              <a:t>z</a:t>
            </a:r>
            <a:r>
              <a:rPr lang="en-GB" sz="2400" b="0" spc="45" dirty="0">
                <a:latin typeface="Gill Sans" panose="020B0502020104020203"/>
                <a:cs typeface="Arial MT"/>
              </a:rPr>
              <a:t> within a </a:t>
            </a:r>
            <a:r>
              <a:rPr lang="en-GB" sz="2400" b="0" dirty="0">
                <a:latin typeface="Gill Sans" panose="020B0502020104020203"/>
                <a:cs typeface="Arial"/>
              </a:rPr>
              <a:t>critical</a:t>
            </a:r>
            <a:r>
              <a:rPr lang="en-GB" sz="2400" b="0" spc="40" dirty="0">
                <a:latin typeface="Gill Sans" panose="020B0502020104020203"/>
                <a:cs typeface="Arial"/>
              </a:rPr>
              <a:t> </a:t>
            </a:r>
            <a:r>
              <a:rPr lang="en-GB" sz="2400" b="0" spc="-10" dirty="0">
                <a:latin typeface="Gill Sans" panose="020B0502020104020203"/>
                <a:cs typeface="Arial"/>
              </a:rPr>
              <a:t>section</a:t>
            </a:r>
            <a:r>
              <a:rPr lang="en-GB" sz="2400" b="0" i="1" spc="-10" dirty="0">
                <a:latin typeface="Gill Sans" panose="020B0502020104020203"/>
                <a:cs typeface="Arial"/>
              </a:rPr>
              <a:t>, using</a:t>
            </a:r>
            <a:r>
              <a:rPr sz="2400" b="0" spc="55" dirty="0">
                <a:latin typeface="Gill Sans" panose="020B0502020104020203"/>
                <a:cs typeface="Arial MT"/>
              </a:rPr>
              <a:t> </a:t>
            </a:r>
            <a:r>
              <a:rPr sz="2400" b="0" dirty="0">
                <a:latin typeface="Gill Sans" panose="020B0502020104020203"/>
                <a:cs typeface="Arial MT"/>
              </a:rPr>
              <a:t>a</a:t>
            </a:r>
            <a:r>
              <a:rPr sz="2400" b="0" spc="55" dirty="0">
                <a:latin typeface="Gill Sans" panose="020B0502020104020203"/>
                <a:cs typeface="Arial MT"/>
              </a:rPr>
              <a:t> </a:t>
            </a:r>
            <a:r>
              <a:rPr lang="en-GB" sz="2400" b="0" spc="55" dirty="0">
                <a:latin typeface="Gill Sans" panose="020B0502020104020203"/>
                <a:cs typeface="Arial MT"/>
              </a:rPr>
              <a:t>binary </a:t>
            </a:r>
            <a:r>
              <a:rPr sz="2400" b="0" dirty="0">
                <a:latin typeface="Gill Sans" panose="020B0502020104020203"/>
                <a:cs typeface="Arial MT"/>
              </a:rPr>
              <a:t>semaphore</a:t>
            </a:r>
            <a:r>
              <a:rPr sz="2400" b="0" spc="55" dirty="0">
                <a:latin typeface="Gill Sans" panose="020B0502020104020203"/>
                <a:cs typeface="Arial MT"/>
              </a:rPr>
              <a:t> </a:t>
            </a:r>
            <a:r>
              <a:rPr lang="en-GB" sz="2400" b="0" spc="55" dirty="0">
                <a:latin typeface="Gill Sans" panose="020B0502020104020203"/>
                <a:cs typeface="Arial MT"/>
              </a:rPr>
              <a:t>(</a:t>
            </a:r>
            <a:r>
              <a:rPr sz="2400" b="0" spc="-10" dirty="0">
                <a:latin typeface="Gill Sans" panose="020B0502020104020203"/>
                <a:cs typeface="Arial MT"/>
              </a:rPr>
              <a:t>mutex</a:t>
            </a:r>
            <a:r>
              <a:rPr lang="en-GB" sz="2400" b="0" spc="-10" dirty="0">
                <a:latin typeface="Gill Sans" panose="020B0502020104020203"/>
                <a:cs typeface="Arial MT"/>
              </a:rPr>
              <a:t>). This code </a:t>
            </a:r>
            <a:r>
              <a:rPr lang="en-GB" sz="2400" b="0" dirty="0">
                <a:latin typeface="Gill Sans" panose="020B0502020104020203"/>
                <a:cs typeface="Arial MT"/>
              </a:rPr>
              <a:t>guarantees</a:t>
            </a:r>
            <a:r>
              <a:rPr lang="en-GB" sz="2400" b="0" spc="70" dirty="0">
                <a:latin typeface="Gill Sans" panose="020B0502020104020203"/>
                <a:cs typeface="Arial MT"/>
              </a:rPr>
              <a:t> </a:t>
            </a:r>
            <a:r>
              <a:rPr lang="en-GB" sz="2400" b="0" dirty="0">
                <a:latin typeface="Gill Sans" panose="020B0502020104020203"/>
                <a:cs typeface="Arial MT"/>
              </a:rPr>
              <a:t>that</a:t>
            </a:r>
            <a:r>
              <a:rPr lang="en-GB" sz="2400" b="0" spc="60" dirty="0">
                <a:latin typeface="Gill Sans" panose="020B0502020104020203"/>
                <a:cs typeface="Arial MT"/>
              </a:rPr>
              <a:t> </a:t>
            </a:r>
            <a:r>
              <a:rPr lang="en-GB" sz="2400" b="0" dirty="0">
                <a:latin typeface="Gill Sans" panose="020B0502020104020203"/>
                <a:cs typeface="Arial MT"/>
              </a:rPr>
              <a:t>x</a:t>
            </a:r>
            <a:r>
              <a:rPr lang="en-GB" sz="2400" b="0" spc="65" dirty="0">
                <a:latin typeface="Gill Sans" panose="020B0502020104020203"/>
                <a:cs typeface="Arial MT"/>
              </a:rPr>
              <a:t> </a:t>
            </a:r>
            <a:r>
              <a:rPr lang="en-GB" sz="2400" b="0" dirty="0">
                <a:latin typeface="Gill Sans" panose="020B0502020104020203"/>
                <a:cs typeface="Arial MT"/>
              </a:rPr>
              <a:t>can</a:t>
            </a:r>
            <a:r>
              <a:rPr lang="en-GB" sz="2400" b="0" spc="70" dirty="0">
                <a:latin typeface="Gill Sans" panose="020B0502020104020203"/>
                <a:cs typeface="Arial MT"/>
              </a:rPr>
              <a:t> </a:t>
            </a:r>
            <a:r>
              <a:rPr lang="en-GB" sz="2400" b="0" dirty="0">
                <a:latin typeface="Gill Sans" panose="020B0502020104020203"/>
                <a:cs typeface="Arial"/>
              </a:rPr>
              <a:t>never</a:t>
            </a:r>
            <a:r>
              <a:rPr lang="en-GB" sz="2400" b="0" i="1" spc="70" dirty="0">
                <a:latin typeface="Gill Sans" panose="020B0502020104020203"/>
                <a:cs typeface="Arial"/>
              </a:rPr>
              <a:t> </a:t>
            </a:r>
            <a:r>
              <a:rPr lang="en-GB" sz="2400" b="0" dirty="0">
                <a:latin typeface="Gill Sans" panose="020B0502020104020203"/>
                <a:cs typeface="Arial MT"/>
              </a:rPr>
              <a:t>have</a:t>
            </a:r>
            <a:r>
              <a:rPr lang="en-GB" sz="2400" b="0" spc="70" dirty="0">
                <a:latin typeface="Gill Sans" panose="020B0502020104020203"/>
                <a:cs typeface="Arial MT"/>
              </a:rPr>
              <a:t> </a:t>
            </a:r>
            <a:r>
              <a:rPr lang="en-GB" sz="2400" b="0" dirty="0">
                <a:latin typeface="Gill Sans" panose="020B0502020104020203"/>
                <a:cs typeface="Arial MT"/>
              </a:rPr>
              <a:t>the</a:t>
            </a:r>
            <a:r>
              <a:rPr lang="en-GB" sz="2400" b="0" spc="70" dirty="0">
                <a:latin typeface="Gill Sans" panose="020B0502020104020203"/>
                <a:cs typeface="Arial MT"/>
              </a:rPr>
              <a:t> </a:t>
            </a:r>
            <a:r>
              <a:rPr lang="en-GB" sz="2400" b="0" dirty="0">
                <a:latin typeface="Gill Sans" panose="020B0502020104020203"/>
                <a:cs typeface="Arial MT"/>
              </a:rPr>
              <a:t>value</a:t>
            </a:r>
            <a:r>
              <a:rPr lang="en-GB" sz="2400" b="0" spc="70" dirty="0">
                <a:latin typeface="Gill Sans" panose="020B0502020104020203"/>
                <a:cs typeface="Arial MT"/>
              </a:rPr>
              <a:t> 1 or </a:t>
            </a:r>
            <a:r>
              <a:rPr lang="en-GB" sz="2400" b="0" spc="-50" dirty="0">
                <a:latin typeface="Gill Sans" panose="020B0502020104020203"/>
                <a:cs typeface="Arial MT"/>
              </a:rPr>
              <a:t>2, possible values are x = 0, 3</a:t>
            </a:r>
          </a:p>
          <a:p>
            <a:pPr marL="12700">
              <a:lnSpc>
                <a:spcPts val="2510"/>
              </a:lnSpc>
              <a:spcBef>
                <a:spcPts val="135"/>
              </a:spcBef>
            </a:pPr>
            <a:r>
              <a:rPr lang="en-GB" sz="2400" b="0" spc="-50" dirty="0">
                <a:latin typeface="Gill Sans" panose="020B0502020104020203"/>
                <a:cs typeface="Arial MT"/>
              </a:rPr>
              <a:t>(Line “int x” can be outside or inside the critical section with no difference. We use a slightly different notation of </a:t>
            </a:r>
            <a:r>
              <a:rPr lang="en-GB" sz="2400" b="0" spc="-50" dirty="0" err="1">
                <a:latin typeface="Gill Sans" panose="020B0502020104020203"/>
                <a:cs typeface="Arial MT"/>
              </a:rPr>
              <a:t>s.wait</a:t>
            </a:r>
            <a:r>
              <a:rPr lang="en-GB" sz="2400" b="0" spc="-50" dirty="0">
                <a:latin typeface="Gill Sans" panose="020B0502020104020203"/>
                <a:cs typeface="Arial MT"/>
              </a:rPr>
              <a:t>()/</a:t>
            </a:r>
            <a:r>
              <a:rPr lang="en-GB" sz="2400" b="0" spc="-50" dirty="0" err="1">
                <a:latin typeface="Gill Sans" panose="020B0502020104020203"/>
                <a:cs typeface="Arial MT"/>
              </a:rPr>
              <a:t>s.signal</a:t>
            </a:r>
            <a:r>
              <a:rPr lang="en-GB" sz="2400" b="0" spc="-50" dirty="0">
                <a:latin typeface="Gill Sans" panose="020B0502020104020203"/>
                <a:cs typeface="Arial MT"/>
              </a:rPr>
              <a:t>() to denote </a:t>
            </a:r>
            <a:r>
              <a:rPr lang="en-GB" sz="2400" b="0" spc="-50" dirty="0" err="1">
                <a:latin typeface="Gill Sans" panose="020B0502020104020203"/>
                <a:cs typeface="Arial MT"/>
              </a:rPr>
              <a:t>sem_wait</a:t>
            </a:r>
            <a:r>
              <a:rPr lang="en-GB" sz="2400" b="0" spc="-50" dirty="0">
                <a:latin typeface="Gill Sans" panose="020B0502020104020203"/>
                <a:cs typeface="Arial MT"/>
              </a:rPr>
              <a:t>(&amp;s) and </a:t>
            </a:r>
            <a:r>
              <a:rPr lang="en-GB" sz="2400" b="0" spc="-50" dirty="0" err="1">
                <a:latin typeface="Gill Sans" panose="020B0502020104020203"/>
                <a:cs typeface="Arial MT"/>
              </a:rPr>
              <a:t>sem_post</a:t>
            </a:r>
            <a:r>
              <a:rPr lang="en-GB" sz="2400" b="0" spc="-50" dirty="0">
                <a:latin typeface="Gill Sans" panose="020B0502020104020203"/>
                <a:cs typeface="Arial MT"/>
              </a:rPr>
              <a:t>(&amp;s).</a:t>
            </a:r>
            <a:endParaRPr sz="2400" b="0" dirty="0">
              <a:latin typeface="Gill Sans" panose="020B0502020104020203"/>
              <a:cs typeface="Arial MT"/>
            </a:endParaRPr>
          </a:p>
        </p:txBody>
      </p:sp>
      <p:graphicFrame>
        <p:nvGraphicFramePr>
          <p:cNvPr id="5" name="object 5"/>
          <p:cNvGraphicFramePr>
            <a:graphicFrameLocks noGrp="1"/>
          </p:cNvGraphicFramePr>
          <p:nvPr>
            <p:extLst>
              <p:ext uri="{D42A27DB-BD31-4B8C-83A1-F6EECF244321}">
                <p14:modId xmlns:p14="http://schemas.microsoft.com/office/powerpoint/2010/main" val="1692427717"/>
              </p:ext>
            </p:extLst>
          </p:nvPr>
        </p:nvGraphicFramePr>
        <p:xfrm>
          <a:off x="3505200" y="4462859"/>
          <a:ext cx="5479414" cy="1609090"/>
        </p:xfrm>
        <a:graphic>
          <a:graphicData uri="http://schemas.openxmlformats.org/drawingml/2006/table">
            <a:tbl>
              <a:tblPr firstRow="1" bandRow="1">
                <a:tableStyleId>{2D5ABB26-0587-4C30-8999-92F81FD0307C}</a:tableStyleId>
              </a:tblPr>
              <a:tblGrid>
                <a:gridCol w="449580">
                  <a:extLst>
                    <a:ext uri="{9D8B030D-6E8A-4147-A177-3AD203B41FA5}">
                      <a16:colId xmlns:a16="http://schemas.microsoft.com/office/drawing/2014/main" val="20000"/>
                    </a:ext>
                  </a:extLst>
                </a:gridCol>
                <a:gridCol w="2764154">
                  <a:extLst>
                    <a:ext uri="{9D8B030D-6E8A-4147-A177-3AD203B41FA5}">
                      <a16:colId xmlns:a16="http://schemas.microsoft.com/office/drawing/2014/main" val="20001"/>
                    </a:ext>
                  </a:extLst>
                </a:gridCol>
                <a:gridCol w="2265680">
                  <a:extLst>
                    <a:ext uri="{9D8B030D-6E8A-4147-A177-3AD203B41FA5}">
                      <a16:colId xmlns:a16="http://schemas.microsoft.com/office/drawing/2014/main" val="20003"/>
                    </a:ext>
                  </a:extLst>
                </a:gridCol>
              </a:tblGrid>
              <a:tr h="306070">
                <a:tc gridSpan="2">
                  <a:txBody>
                    <a:bodyPr/>
                    <a:lstStyle/>
                    <a:p>
                      <a:pPr marL="60960">
                        <a:lnSpc>
                          <a:spcPts val="1914"/>
                        </a:lnSpc>
                        <a:tabLst>
                          <a:tab pos="792480" algn="l"/>
                          <a:tab pos="147828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w="12700">
                      <a:noFill/>
                      <a:prstDash val="solid"/>
                    </a:lnT>
                    <a:lnB>
                      <a:noFill/>
                    </a:lnB>
                    <a:lnTlToBr w="12700" cmpd="sng">
                      <a:noFill/>
                      <a:prstDash val="solid"/>
                    </a:lnTlToBr>
                    <a:lnBlToTr w="12700" cmpd="sng">
                      <a:noFill/>
                      <a:prstDash val="solid"/>
                    </a:lnBlToTr>
                  </a:tcPr>
                </a:tc>
                <a:tc hMerge="1">
                  <a:txBody>
                    <a:bodyPr/>
                    <a:lstStyle/>
                    <a:p>
                      <a:endParaRPr/>
                    </a:p>
                  </a:txBody>
                  <a:tcPr marL="0" marR="0" marT="0" marB="0"/>
                </a:tc>
                <a:tc>
                  <a:txBody>
                    <a:bodyPr/>
                    <a:lstStyle/>
                    <a:p>
                      <a:pPr marL="51435">
                        <a:lnSpc>
                          <a:spcPct val="10000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27305" marB="0">
                    <a:lnL>
                      <a:noFill/>
                    </a:lnL>
                    <a:lnR>
                      <a:noFill/>
                    </a:lnR>
                    <a:lnT w="12700">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2095">
                <a:tc>
                  <a:txBody>
                    <a:bodyPr/>
                    <a:lstStyle/>
                    <a:p>
                      <a:pPr marL="60960">
                        <a:lnSpc>
                          <a:spcPts val="1350"/>
                        </a:lnSpc>
                        <a:spcBef>
                          <a:spcPts val="550"/>
                        </a:spcBef>
                      </a:pPr>
                      <a:r>
                        <a:rPr sz="1200" spc="-50" dirty="0">
                          <a:latin typeface="Courier New"/>
                          <a:cs typeface="Courier New"/>
                        </a:rPr>
                        <a:t>2</a:t>
                      </a:r>
                      <a:endParaRPr sz="1200" dirty="0">
                        <a:latin typeface="Courier New"/>
                        <a:cs typeface="Courier New"/>
                      </a:endParaRPr>
                    </a:p>
                  </a:txBody>
                  <a:tcPr marL="0" marR="0" marT="69850" marB="0">
                    <a:lnR>
                      <a:noFill/>
                    </a:lnR>
                    <a:lnT>
                      <a:noFill/>
                    </a:lnT>
                  </a:tcPr>
                </a:tc>
                <a:tc>
                  <a:txBody>
                    <a:bodyPr/>
                    <a:lstStyle/>
                    <a:p>
                      <a:pPr marL="114300">
                        <a:lnSpc>
                          <a:spcPts val="1900"/>
                        </a:lnSpc>
                        <a:tabLst>
                          <a:tab pos="66294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L>
                      <a:noFill/>
                    </a:lnL>
                  </a:tcPr>
                </a:tc>
                <a:tc>
                  <a:txBody>
                    <a:bodyPr/>
                    <a:lstStyle/>
                    <a:p>
                      <a:pPr marL="51435">
                        <a:lnSpc>
                          <a:spcPts val="1745"/>
                        </a:lnSpc>
                        <a:tabLst>
                          <a:tab pos="509270" algn="l"/>
                        </a:tabLst>
                      </a:pPr>
                      <a:r>
                        <a:rPr sz="1800" spc="-75" baseline="-6944" dirty="0">
                          <a:latin typeface="Courier New"/>
                          <a:cs typeface="Courier New"/>
                        </a:rPr>
                        <a:t>2</a:t>
                      </a:r>
                      <a:r>
                        <a:rPr sz="1800" baseline="-6944" dirty="0">
                          <a:latin typeface="Courier New"/>
                          <a:cs typeface="Courier New"/>
                        </a:rPr>
                        <a:t>	</a:t>
                      </a: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3365">
                <a:tc>
                  <a:txBody>
                    <a:bodyPr/>
                    <a:lstStyle/>
                    <a:p>
                      <a:pPr marL="60960">
                        <a:lnSpc>
                          <a:spcPts val="1350"/>
                        </a:lnSpc>
                        <a:spcBef>
                          <a:spcPts val="550"/>
                        </a:spcBef>
                      </a:pPr>
                      <a:r>
                        <a:rPr sz="1200" spc="-50" dirty="0">
                          <a:latin typeface="Courier New"/>
                          <a:cs typeface="Courier New"/>
                        </a:rPr>
                        <a:t>3</a:t>
                      </a:r>
                      <a:endParaRPr sz="1200" dirty="0">
                        <a:latin typeface="Courier New"/>
                        <a:cs typeface="Courier New"/>
                      </a:endParaRPr>
                    </a:p>
                  </a:txBody>
                  <a:tcPr marL="0" marR="0" marT="69850" marB="0"/>
                </a:tc>
                <a:tc>
                  <a:txBody>
                    <a:bodyPr/>
                    <a:lstStyle/>
                    <a:p>
                      <a:pPr marL="114300">
                        <a:lnSpc>
                          <a:spcPts val="1900"/>
                        </a:lnSpc>
                      </a:pP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3</a:t>
                      </a:r>
                      <a:r>
                        <a:rPr sz="1800" baseline="-6944"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4000">
                <a:tc>
                  <a:txBody>
                    <a:bodyPr/>
                    <a:lstStyle/>
                    <a:p>
                      <a:pPr marL="60960">
                        <a:lnSpc>
                          <a:spcPts val="1350"/>
                        </a:lnSpc>
                        <a:spcBef>
                          <a:spcPts val="550"/>
                        </a:spcBef>
                      </a:pPr>
                      <a:r>
                        <a:rPr sz="1200" spc="-50" dirty="0">
                          <a:latin typeface="Courier New"/>
                          <a:cs typeface="Courier New"/>
                        </a:rPr>
                        <a:t>4</a:t>
                      </a:r>
                      <a:endParaRPr sz="1200" dirty="0">
                        <a:latin typeface="Courier New"/>
                        <a:cs typeface="Courier New"/>
                      </a:endParaRPr>
                    </a:p>
                  </a:txBody>
                  <a:tcPr marL="0" marR="0" marT="69850" marB="0"/>
                </a:tc>
                <a:tc>
                  <a:txBody>
                    <a:bodyPr/>
                    <a:lstStyle/>
                    <a:p>
                      <a:pPr marL="114300">
                        <a:lnSpc>
                          <a:spcPts val="1900"/>
                        </a:lnSpc>
                        <a:tabLst>
                          <a:tab pos="388620" algn="l"/>
                          <a:tab pos="662940" algn="l"/>
                          <a:tab pos="937260" algn="l"/>
                          <a:tab pos="121158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4</a:t>
                      </a:r>
                      <a:r>
                        <a:rPr sz="1800" baseline="-6944" dirty="0">
                          <a:latin typeface="Courier New"/>
                          <a:cs typeface="Courier New"/>
                        </a:rPr>
                        <a:t>	</a:t>
                      </a: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4000">
                <a:tc>
                  <a:txBody>
                    <a:bodyPr/>
                    <a:lstStyle/>
                    <a:p>
                      <a:pPr marL="60960">
                        <a:lnSpc>
                          <a:spcPts val="1360"/>
                        </a:lnSpc>
                        <a:spcBef>
                          <a:spcPts val="550"/>
                        </a:spcBef>
                      </a:pPr>
                      <a:r>
                        <a:rPr sz="1200" spc="-50" dirty="0">
                          <a:latin typeface="Courier New"/>
                          <a:cs typeface="Courier New"/>
                        </a:rPr>
                        <a:t>5</a:t>
                      </a:r>
                      <a:endParaRPr sz="1200" dirty="0">
                        <a:latin typeface="Courier New"/>
                        <a:cs typeface="Courier New"/>
                      </a:endParaRPr>
                    </a:p>
                  </a:txBody>
                  <a:tcPr marL="0" marR="0" marT="69850" marB="0"/>
                </a:tc>
                <a:tc>
                  <a:txBody>
                    <a:bodyPr/>
                    <a:lstStyle/>
                    <a:p>
                      <a:pPr marL="68580">
                        <a:lnSpc>
                          <a:spcPts val="1914"/>
                        </a:lnSpc>
                      </a:pP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R>
                      <a:noFill/>
                    </a:lnR>
                  </a:tcPr>
                </a:tc>
                <a:tc>
                  <a:txBody>
                    <a:bodyPr/>
                    <a:lstStyle/>
                    <a:p>
                      <a:pPr marL="51435">
                        <a:lnSpc>
                          <a:spcPts val="1735"/>
                        </a:lnSpc>
                        <a:tabLst>
                          <a:tab pos="509270" algn="l"/>
                        </a:tabLst>
                      </a:pPr>
                      <a:r>
                        <a:rPr sz="1800" spc="-75" baseline="-6944" dirty="0">
                          <a:latin typeface="Courier New"/>
                          <a:cs typeface="Courier New"/>
                        </a:rPr>
                        <a:t>5</a:t>
                      </a:r>
                      <a:r>
                        <a:rPr sz="1800" baseline="-6944" dirty="0">
                          <a:latin typeface="Courier New"/>
                          <a:cs typeface="Courier New"/>
                        </a:rPr>
                        <a:t>	</a:t>
                      </a: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55270">
                <a:tc>
                  <a:txBody>
                    <a:bodyPr/>
                    <a:lstStyle/>
                    <a:p>
                      <a:pPr marL="60960">
                        <a:lnSpc>
                          <a:spcPts val="1970"/>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tc>
                <a:tc>
                  <a:txBody>
                    <a:bodyPr/>
                    <a:lstStyle/>
                    <a:p>
                      <a:pPr>
                        <a:lnSpc>
                          <a:spcPct val="100000"/>
                        </a:lnSpc>
                      </a:pPr>
                      <a:endParaRPr sz="1900" dirty="0">
                        <a:latin typeface="Times New Roman"/>
                        <a:cs typeface="Times New Roman"/>
                      </a:endParaRPr>
                    </a:p>
                  </a:txBody>
                  <a:tcPr marL="0" marR="0" marT="0" marB="0">
                    <a:lnR>
                      <a:noFill/>
                    </a:lnR>
                  </a:tcPr>
                </a:tc>
                <a:tc>
                  <a:txBody>
                    <a:bodyPr/>
                    <a:lstStyle/>
                    <a:p>
                      <a:pPr marL="51435">
                        <a:lnSpc>
                          <a:spcPts val="173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a:noFill/>
                    </a:lnT>
                    <a:lnB w="12700">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object 2">
            <a:extLst>
              <a:ext uri="{FF2B5EF4-FFF2-40B4-BE49-F238E27FC236}">
                <a16:creationId xmlns:a16="http://schemas.microsoft.com/office/drawing/2014/main" id="{21768329-9569-E9A6-C245-598B93EF1DE6}"/>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dirty="0"/>
              <a:t>Race </a:t>
            </a:r>
            <a:r>
              <a:rPr lang="en-GB" spc="-10" dirty="0"/>
              <a:t>C</a:t>
            </a:r>
            <a:r>
              <a:rPr spc="-10" dirty="0" err="1"/>
              <a:t>onditions</a:t>
            </a:r>
            <a:endParaRPr spc="-10" dirty="0"/>
          </a:p>
        </p:txBody>
      </p:sp>
      <p:sp>
        <p:nvSpPr>
          <p:cNvPr id="2" name="Plassholder for lysbildenummer 5">
            <a:extLst>
              <a:ext uri="{FF2B5EF4-FFF2-40B4-BE49-F238E27FC236}">
                <a16:creationId xmlns:a16="http://schemas.microsoft.com/office/drawing/2014/main" id="{12441C88-CD7E-C0A3-B228-572512426119}"/>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53</a:t>
            </a:fld>
            <a:endParaRPr lang="nb-NO" sz="1400" b="0" i="0" dirty="0">
              <a:solidFill>
                <a:schemeClr val="tx1"/>
              </a:solidFill>
              <a:latin typeface="Arial"/>
              <a:cs typeface="Arial"/>
            </a:endParaRPr>
          </a:p>
        </p:txBody>
      </p:sp>
      <p:sp>
        <p:nvSpPr>
          <p:cNvPr id="7" name="Plassholder for innhold 2">
            <a:extLst>
              <a:ext uri="{FF2B5EF4-FFF2-40B4-BE49-F238E27FC236}">
                <a16:creationId xmlns:a16="http://schemas.microsoft.com/office/drawing/2014/main" id="{A55DAA81-4D4E-FF1F-D42E-208C9AB26192}"/>
              </a:ext>
            </a:extLst>
          </p:cNvPr>
          <p:cNvSpPr txBox="1">
            <a:spLocks/>
          </p:cNvSpPr>
          <p:nvPr/>
        </p:nvSpPr>
        <p:spPr bwMode="auto">
          <a:xfrm>
            <a:off x="3505200" y="4462859"/>
            <a:ext cx="2057400" cy="1609090"/>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8" name="Plassholder for innhold 2">
            <a:extLst>
              <a:ext uri="{FF2B5EF4-FFF2-40B4-BE49-F238E27FC236}">
                <a16:creationId xmlns:a16="http://schemas.microsoft.com/office/drawing/2014/main" id="{1718CBC1-2366-81BD-7930-9B34FB330375}"/>
              </a:ext>
            </a:extLst>
          </p:cNvPr>
          <p:cNvSpPr txBox="1">
            <a:spLocks/>
          </p:cNvSpPr>
          <p:nvPr/>
        </p:nvSpPr>
        <p:spPr bwMode="auto">
          <a:xfrm>
            <a:off x="6731138" y="4457839"/>
            <a:ext cx="2209800" cy="1561464"/>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9" name="Plassholder for innhold 2">
            <a:extLst>
              <a:ext uri="{FF2B5EF4-FFF2-40B4-BE49-F238E27FC236}">
                <a16:creationId xmlns:a16="http://schemas.microsoft.com/office/drawing/2014/main" id="{AFB45124-8175-7BA6-3677-ECDA6308D896}"/>
              </a:ext>
            </a:extLst>
          </p:cNvPr>
          <p:cNvSpPr txBox="1">
            <a:spLocks/>
          </p:cNvSpPr>
          <p:nvPr/>
        </p:nvSpPr>
        <p:spPr bwMode="auto">
          <a:xfrm>
            <a:off x="5025707" y="3713599"/>
            <a:ext cx="2438400" cy="691594"/>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p>
          <a:p>
            <a:pPr marL="0" indent="0">
              <a:buFontTx/>
              <a:buNone/>
            </a:pPr>
            <a:r>
              <a:rPr lang="en-US" altLang="zh-CN" sz="1800" b="0" kern="0" dirty="0">
                <a:latin typeface="Courier New" panose="02070309020205020404" pitchFamily="49" charset="0"/>
                <a:cs typeface="Courier New" panose="02070309020205020404" pitchFamily="49" charset="0"/>
              </a:rPr>
              <a:t>semaphore s = 1;</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0799" y="2714926"/>
            <a:ext cx="9347199" cy="727075"/>
          </a:xfrm>
          <a:prstGeom prst="rect">
            <a:avLst/>
          </a:prstGeom>
        </p:spPr>
        <p:txBody>
          <a:bodyPr vert="horz" wrap="square" lIns="0" tIns="36830" rIns="0" bIns="0" rtlCol="0">
            <a:spAutoFit/>
          </a:bodyPr>
          <a:lstStyle/>
          <a:p>
            <a:pPr marL="344170" marR="5080" indent="-332105">
              <a:lnSpc>
                <a:spcPts val="2700"/>
              </a:lnSpc>
              <a:spcBef>
                <a:spcPts val="290"/>
              </a:spcBef>
            </a:pPr>
            <a:r>
              <a:rPr lang="en-GB" sz="2350" b="0" dirty="0">
                <a:latin typeface="Gill Sans" panose="020B0502020104020203"/>
                <a:cs typeface="Arial MT"/>
              </a:rPr>
              <a:t>Q. </a:t>
            </a:r>
            <a:r>
              <a:rPr sz="2350" b="0" dirty="0">
                <a:latin typeface="Gill Sans" panose="020B0502020104020203"/>
                <a:cs typeface="Arial MT"/>
              </a:rPr>
              <a:t>Use</a:t>
            </a:r>
            <a:r>
              <a:rPr sz="2350" b="0" spc="-55" dirty="0">
                <a:latin typeface="Gill Sans" panose="020B0502020104020203"/>
                <a:cs typeface="Arial MT"/>
              </a:rPr>
              <a:t> </a:t>
            </a:r>
            <a:r>
              <a:rPr sz="2350" b="0" dirty="0">
                <a:latin typeface="Gill Sans" panose="020B0502020104020203"/>
                <a:cs typeface="Arial MT"/>
              </a:rPr>
              <a:t>semaphores</a:t>
            </a:r>
            <a:r>
              <a:rPr sz="2350" b="0" spc="-60" dirty="0">
                <a:latin typeface="Gill Sans" panose="020B0502020104020203"/>
                <a:cs typeface="Arial MT"/>
              </a:rPr>
              <a:t> </a:t>
            </a:r>
            <a:r>
              <a:rPr sz="2350" b="0" dirty="0">
                <a:latin typeface="Gill Sans" panose="020B0502020104020203"/>
                <a:cs typeface="Arial MT"/>
              </a:rPr>
              <a:t>and</a:t>
            </a:r>
            <a:r>
              <a:rPr sz="2350" b="0" spc="-55" dirty="0">
                <a:latin typeface="Gill Sans" panose="020B0502020104020203"/>
                <a:cs typeface="Arial MT"/>
              </a:rPr>
              <a:t> </a:t>
            </a:r>
            <a:r>
              <a:rPr sz="2350" b="0" dirty="0">
                <a:latin typeface="Gill Sans" panose="020B0502020104020203"/>
                <a:cs typeface="Arial MT"/>
              </a:rPr>
              <a:t>insert</a:t>
            </a:r>
            <a:r>
              <a:rPr sz="2350" b="0" spc="-60" dirty="0">
                <a:latin typeface="Gill Sans" panose="020B0502020104020203"/>
                <a:cs typeface="Arial MT"/>
              </a:rPr>
              <a:t> </a:t>
            </a:r>
            <a:r>
              <a:rPr sz="2350" b="0" dirty="0">
                <a:latin typeface="Gill Sans" panose="020B0502020104020203"/>
                <a:cs typeface="Arial MT"/>
              </a:rPr>
              <a:t>wait/signal</a:t>
            </a:r>
            <a:r>
              <a:rPr sz="2350" b="0" spc="-55" dirty="0">
                <a:latin typeface="Gill Sans" panose="020B0502020104020203"/>
                <a:cs typeface="Arial MT"/>
              </a:rPr>
              <a:t> </a:t>
            </a:r>
            <a:r>
              <a:rPr sz="2350" b="0" dirty="0">
                <a:latin typeface="Gill Sans" panose="020B0502020104020203"/>
                <a:cs typeface="Arial MT"/>
              </a:rPr>
              <a:t>calls</a:t>
            </a:r>
            <a:r>
              <a:rPr sz="2350" b="0" spc="-60" dirty="0">
                <a:latin typeface="Gill Sans" panose="020B0502020104020203"/>
                <a:cs typeface="Arial MT"/>
              </a:rPr>
              <a:t> </a:t>
            </a:r>
            <a:r>
              <a:rPr sz="2350" b="0" dirty="0">
                <a:latin typeface="Gill Sans" panose="020B0502020104020203"/>
                <a:cs typeface="Arial MT"/>
              </a:rPr>
              <a:t>into</a:t>
            </a:r>
            <a:r>
              <a:rPr sz="2350" b="0" spc="-55" dirty="0">
                <a:latin typeface="Gill Sans" panose="020B0502020104020203"/>
                <a:cs typeface="Arial MT"/>
              </a:rPr>
              <a:t> </a:t>
            </a:r>
            <a:r>
              <a:rPr sz="2350" b="0" dirty="0">
                <a:latin typeface="Gill Sans" panose="020B0502020104020203"/>
                <a:cs typeface="Arial MT"/>
              </a:rPr>
              <a:t>the</a:t>
            </a:r>
            <a:r>
              <a:rPr sz="2350" b="0" spc="-60" dirty="0">
                <a:latin typeface="Gill Sans" panose="020B0502020104020203"/>
                <a:cs typeface="Arial MT"/>
              </a:rPr>
              <a:t> </a:t>
            </a:r>
            <a:r>
              <a:rPr sz="2350" b="0" spc="-25" dirty="0">
                <a:latin typeface="Gill Sans" panose="020B0502020104020203"/>
                <a:cs typeface="Arial MT"/>
              </a:rPr>
              <a:t>two </a:t>
            </a:r>
            <a:r>
              <a:rPr sz="2350" b="0" dirty="0">
                <a:latin typeface="Gill Sans" panose="020B0502020104020203"/>
                <a:cs typeface="Arial MT"/>
              </a:rPr>
              <a:t>threads</a:t>
            </a:r>
            <a:r>
              <a:rPr sz="2350" b="0" spc="-45" dirty="0">
                <a:latin typeface="Gill Sans" panose="020B0502020104020203"/>
                <a:cs typeface="Arial MT"/>
              </a:rPr>
              <a:t> </a:t>
            </a:r>
            <a:r>
              <a:rPr sz="2350" b="0" dirty="0">
                <a:latin typeface="Gill Sans" panose="020B0502020104020203"/>
                <a:cs typeface="Arial MT"/>
              </a:rPr>
              <a:t>so</a:t>
            </a:r>
            <a:r>
              <a:rPr sz="2350" b="0" spc="-45" dirty="0">
                <a:latin typeface="Gill Sans" panose="020B0502020104020203"/>
                <a:cs typeface="Arial MT"/>
              </a:rPr>
              <a:t> </a:t>
            </a:r>
            <a:r>
              <a:rPr sz="2350" b="0" dirty="0">
                <a:latin typeface="Gill Sans" panose="020B0502020104020203"/>
                <a:cs typeface="Arial MT"/>
              </a:rPr>
              <a:t>that</a:t>
            </a:r>
            <a:r>
              <a:rPr sz="2350" b="0" spc="-45" dirty="0">
                <a:latin typeface="Gill Sans" panose="020B0502020104020203"/>
                <a:cs typeface="Arial MT"/>
              </a:rPr>
              <a:t> </a:t>
            </a:r>
            <a:r>
              <a:rPr sz="2350" b="0" dirty="0">
                <a:latin typeface="Gill Sans" panose="020B0502020104020203"/>
                <a:cs typeface="Arial MT"/>
              </a:rPr>
              <a:t>only</a:t>
            </a:r>
            <a:r>
              <a:rPr sz="2350" b="0" spc="-45" dirty="0">
                <a:latin typeface="Gill Sans" panose="020B0502020104020203"/>
                <a:cs typeface="Arial MT"/>
              </a:rPr>
              <a:t> </a:t>
            </a:r>
            <a:r>
              <a:rPr sz="2350" b="0" dirty="0">
                <a:latin typeface="Gill Sans" panose="020B0502020104020203"/>
                <a:cs typeface="Arial MT"/>
              </a:rPr>
              <a:t>“wordle”</a:t>
            </a:r>
            <a:r>
              <a:rPr sz="2350" b="0" spc="-40" dirty="0">
                <a:latin typeface="Gill Sans" panose="020B0502020104020203"/>
                <a:cs typeface="Arial MT"/>
              </a:rPr>
              <a:t> </a:t>
            </a:r>
            <a:r>
              <a:rPr sz="2350" b="0" dirty="0">
                <a:latin typeface="Gill Sans" panose="020B0502020104020203"/>
                <a:cs typeface="Arial MT"/>
              </a:rPr>
              <a:t>is</a:t>
            </a:r>
            <a:r>
              <a:rPr sz="2350" b="0" spc="-45" dirty="0">
                <a:latin typeface="Gill Sans" panose="020B0502020104020203"/>
                <a:cs typeface="Arial MT"/>
              </a:rPr>
              <a:t> </a:t>
            </a:r>
            <a:r>
              <a:rPr sz="2350" b="0" spc="-10" dirty="0">
                <a:latin typeface="Gill Sans" panose="020B0502020104020203"/>
                <a:cs typeface="Arial MT"/>
              </a:rPr>
              <a:t>printed.</a:t>
            </a:r>
            <a:endParaRPr sz="2350" b="0" dirty="0">
              <a:latin typeface="Gill Sans" panose="020B0502020104020203"/>
              <a:cs typeface="Arial MT"/>
            </a:endParaRPr>
          </a:p>
        </p:txBody>
      </p:sp>
      <p:sp>
        <p:nvSpPr>
          <p:cNvPr id="4" name="object 4"/>
          <p:cNvSpPr/>
          <p:nvPr/>
        </p:nvSpPr>
        <p:spPr>
          <a:xfrm>
            <a:off x="3399007" y="1029834"/>
            <a:ext cx="2266315" cy="1120140"/>
          </a:xfrm>
          <a:custGeom>
            <a:avLst/>
            <a:gdLst/>
            <a:ahLst/>
            <a:cxnLst/>
            <a:rect l="l" t="t" r="r" b="b"/>
            <a:pathLst>
              <a:path w="2266315" h="1120139">
                <a:moveTo>
                  <a:pt x="0" y="0"/>
                </a:moveTo>
                <a:lnTo>
                  <a:pt x="2266029" y="0"/>
                </a:lnTo>
                <a:lnTo>
                  <a:pt x="2266029" y="1120140"/>
                </a:lnTo>
                <a:lnTo>
                  <a:pt x="0" y="1120140"/>
                </a:lnTo>
                <a:lnTo>
                  <a:pt x="0" y="0"/>
                </a:lnTo>
                <a:close/>
              </a:path>
            </a:pathLst>
          </a:custGeom>
          <a:ln w="12700">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3399006" y="1029835"/>
          <a:ext cx="5572757" cy="1627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802130">
                  <a:extLst>
                    <a:ext uri="{9D8B030D-6E8A-4147-A177-3AD203B41FA5}">
                      <a16:colId xmlns:a16="http://schemas.microsoft.com/office/drawing/2014/main" val="20001"/>
                    </a:ext>
                  </a:extLst>
                </a:gridCol>
                <a:gridCol w="949959">
                  <a:extLst>
                    <a:ext uri="{9D8B030D-6E8A-4147-A177-3AD203B41FA5}">
                      <a16:colId xmlns:a16="http://schemas.microsoft.com/office/drawing/2014/main" val="20002"/>
                    </a:ext>
                  </a:extLst>
                </a:gridCol>
                <a:gridCol w="440689">
                  <a:extLst>
                    <a:ext uri="{9D8B030D-6E8A-4147-A177-3AD203B41FA5}">
                      <a16:colId xmlns:a16="http://schemas.microsoft.com/office/drawing/2014/main" val="20003"/>
                    </a:ext>
                  </a:extLst>
                </a:gridCol>
                <a:gridCol w="1916429">
                  <a:extLst>
                    <a:ext uri="{9D8B030D-6E8A-4147-A177-3AD203B41FA5}">
                      <a16:colId xmlns:a16="http://schemas.microsoft.com/office/drawing/2014/main" val="20004"/>
                    </a:ext>
                  </a:extLst>
                </a:gridCol>
              </a:tblGrid>
              <a:tr h="304165">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tc>
                <a:tc hMerge="1">
                  <a:txBody>
                    <a:bodyPr/>
                    <a:lstStyle/>
                    <a:p>
                      <a:endParaRPr/>
                    </a:p>
                  </a:txBody>
                  <a:tcPr marL="0" marR="0" marT="0" marB="0"/>
                </a:tc>
                <a:tc>
                  <a:txBody>
                    <a:bodyPr/>
                    <a:lstStyle/>
                    <a:p>
                      <a:pPr marL="574040">
                        <a:lnSpc>
                          <a:spcPct val="100000"/>
                        </a:lnSpc>
                        <a:spcBef>
                          <a:spcPts val="25"/>
                        </a:spcBef>
                      </a:pPr>
                      <a:r>
                        <a:rPr sz="1800" spc="-25" dirty="0">
                          <a:latin typeface="Arial MT"/>
                          <a:cs typeface="Arial MT"/>
                        </a:rPr>
                        <a:t>t2:</a:t>
                      </a:r>
                      <a:endParaRPr sz="1800" dirty="0">
                        <a:latin typeface="Arial MT"/>
                        <a:cs typeface="Arial MT"/>
                      </a:endParaRPr>
                    </a:p>
                  </a:txBody>
                  <a:tcPr marL="0" marR="0" marT="3175" marB="0">
                    <a:lnR w="12700">
                      <a:solidFill>
                        <a:srgbClr val="000000"/>
                      </a:solidFill>
                      <a:prstDash val="solid"/>
                    </a:lnR>
                  </a:tcPr>
                </a:tc>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printf("w");</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printf("o");</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printf("d");</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printf("r");</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254000">
                <a:tc>
                  <a:txBody>
                    <a:bodyPr/>
                    <a:lstStyle/>
                    <a:p>
                      <a:pPr marL="52069">
                        <a:lnSpc>
                          <a:spcPts val="190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printf("l");</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561340">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dirty="0">
                        <a:latin typeface="Times New Roman"/>
                        <a:cs typeface="Times New Roman"/>
                      </a:endParaRPr>
                    </a:p>
                  </a:txBody>
                  <a:tcPr marL="0" marR="0" marT="0" marB="0">
                    <a:lnR w="12700">
                      <a:solidFill>
                        <a:srgbClr val="000000"/>
                      </a:solidFill>
                      <a:prstDash val="solid"/>
                    </a:lnR>
                  </a:tcPr>
                </a:tc>
                <a:tc>
                  <a:txBody>
                    <a:bodyPr/>
                    <a:lstStyle/>
                    <a:p>
                      <a:pPr marL="52069">
                        <a:lnSpc>
                          <a:spcPts val="1355"/>
                        </a:lnSpc>
                        <a:spcBef>
                          <a:spcPts val="550"/>
                        </a:spcBef>
                      </a:pPr>
                      <a:r>
                        <a:rPr sz="1200" spc="-50" dirty="0">
                          <a:latin typeface="Courier New"/>
                          <a:cs typeface="Courier New"/>
                        </a:rPr>
                        <a:t>5</a:t>
                      </a:r>
                      <a:endParaRPr sz="1200">
                        <a:latin typeface="Courier New"/>
                        <a:cs typeface="Courier New"/>
                      </a:endParaRPr>
                    </a:p>
                    <a:p>
                      <a:pPr marL="52069">
                        <a:lnSpc>
                          <a:spcPts val="207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68580">
                        <a:lnSpc>
                          <a:spcPts val="1980"/>
                        </a:lnSpc>
                      </a:pPr>
                      <a:r>
                        <a:rPr sz="1800" spc="-10" dirty="0">
                          <a:latin typeface="Courier New"/>
                          <a:cs typeface="Courier New"/>
                        </a:rPr>
                        <a:t>printf("e");</a:t>
                      </a:r>
                      <a:endParaRPr sz="1800" dirty="0">
                        <a:latin typeface="Courier New"/>
                        <a:cs typeface="Courier New"/>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6"/>
          <p:cNvSpPr txBox="1"/>
          <p:nvPr/>
        </p:nvSpPr>
        <p:spPr>
          <a:xfrm>
            <a:off x="3069047" y="981344"/>
            <a:ext cx="344719" cy="289823"/>
          </a:xfrm>
          <a:prstGeom prst="rect">
            <a:avLst/>
          </a:prstGeom>
        </p:spPr>
        <p:txBody>
          <a:bodyPr vert="horz" wrap="square" lIns="0" tIns="12700" rIns="0" bIns="0" rtlCol="0">
            <a:spAutoFit/>
          </a:bodyPr>
          <a:lstStyle/>
          <a:p>
            <a:pPr marL="12700">
              <a:spcBef>
                <a:spcPts val="100"/>
              </a:spcBef>
            </a:pPr>
            <a:r>
              <a:rPr b="0" spc="-25" dirty="0">
                <a:latin typeface="Arial MT"/>
                <a:cs typeface="Arial MT"/>
              </a:rPr>
              <a:t>t1:</a:t>
            </a:r>
            <a:endParaRPr b="0" dirty="0">
              <a:latin typeface="Arial MT"/>
              <a:cs typeface="Arial MT"/>
            </a:endParaRPr>
          </a:p>
        </p:txBody>
      </p:sp>
      <p:sp>
        <p:nvSpPr>
          <p:cNvPr id="35" name="object 2">
            <a:extLst>
              <a:ext uri="{FF2B5EF4-FFF2-40B4-BE49-F238E27FC236}">
                <a16:creationId xmlns:a16="http://schemas.microsoft.com/office/drawing/2014/main" id="{6E055D4C-0A55-759B-A70D-D597A30EBC17}"/>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Semaphores</a:t>
            </a:r>
            <a:endParaRPr spc="-10" dirty="0"/>
          </a:p>
        </p:txBody>
      </p:sp>
      <p:sp>
        <p:nvSpPr>
          <p:cNvPr id="36" name="object 5">
            <a:extLst>
              <a:ext uri="{FF2B5EF4-FFF2-40B4-BE49-F238E27FC236}">
                <a16:creationId xmlns:a16="http://schemas.microsoft.com/office/drawing/2014/main" id="{E580961D-5290-2799-6AC5-84415F5CA3DA}"/>
              </a:ext>
            </a:extLst>
          </p:cNvPr>
          <p:cNvSpPr txBox="1"/>
          <p:nvPr/>
        </p:nvSpPr>
        <p:spPr>
          <a:xfrm>
            <a:off x="6451931" y="3786274"/>
            <a:ext cx="5635711" cy="1699183"/>
          </a:xfrm>
          <a:prstGeom prst="rect">
            <a:avLst/>
          </a:prstGeom>
        </p:spPr>
        <p:txBody>
          <a:bodyPr vert="horz" wrap="square" lIns="0" tIns="82550" rIns="0" bIns="0" rtlCol="0">
            <a:spAutoFit/>
          </a:bodyPr>
          <a:lstStyle/>
          <a:p>
            <a:pPr marL="250825" indent="-238125">
              <a:spcBef>
                <a:spcPts val="650"/>
              </a:spcBef>
              <a:buChar char="•"/>
              <a:tabLst>
                <a:tab pos="250825" algn="l"/>
              </a:tabLst>
            </a:pPr>
            <a:r>
              <a:rPr sz="2000" b="0" dirty="0">
                <a:latin typeface="Gill Sans" panose="020B0502020104020203"/>
                <a:cs typeface="Arial MT"/>
              </a:rPr>
              <a:t>t1</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to</a:t>
            </a:r>
            <a:r>
              <a:rPr sz="2000" b="0" spc="5" dirty="0">
                <a:latin typeface="Gill Sans" panose="020B0502020104020203"/>
                <a:cs typeface="Arial MT"/>
              </a:rPr>
              <a:t> </a:t>
            </a:r>
            <a:r>
              <a:rPr sz="2000" b="0" dirty="0">
                <a:latin typeface="Gill Sans" panose="020B0502020104020203"/>
                <a:cs typeface="Arial MT"/>
              </a:rPr>
              <a:t>run</a:t>
            </a:r>
            <a:r>
              <a:rPr sz="2000" b="0" spc="10" dirty="0">
                <a:latin typeface="Gill Sans" panose="020B0502020104020203"/>
                <a:cs typeface="Arial MT"/>
              </a:rPr>
              <a:t> </a:t>
            </a:r>
            <a:r>
              <a:rPr sz="2000" b="0" dirty="0">
                <a:latin typeface="Gill Sans" panose="020B0502020104020203"/>
                <a:cs typeface="Arial MT"/>
              </a:rPr>
              <a:t>first</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print</a:t>
            </a:r>
            <a:r>
              <a:rPr sz="2000" b="0" spc="5"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so</a:t>
            </a:r>
            <a:r>
              <a:rPr sz="2000" b="0" spc="10" dirty="0">
                <a:latin typeface="Gill Sans" panose="020B0502020104020203"/>
                <a:cs typeface="Arial MT"/>
              </a:rPr>
              <a:t> </a:t>
            </a:r>
            <a:r>
              <a:rPr sz="2000" b="0" dirty="0">
                <a:latin typeface="Gill Sans" panose="020B0502020104020203"/>
                <a:cs typeface="Courier New"/>
              </a:rPr>
              <a:t>s1</a:t>
            </a:r>
            <a:r>
              <a:rPr lang="en-GB" sz="2000" b="0" dirty="0">
                <a:latin typeface="Gill Sans" panose="020B0502020104020203"/>
                <a:cs typeface="Courier New"/>
              </a:rPr>
              <a:t> </a:t>
            </a:r>
            <a:r>
              <a:rPr sz="2000" b="0" spc="-755" dirty="0">
                <a:latin typeface="Gill Sans" panose="020B0502020104020203"/>
                <a:cs typeface="Courier New"/>
              </a:rPr>
              <a:t> </a:t>
            </a:r>
            <a:r>
              <a:rPr lang="en-GB" sz="2000" b="0" spc="-755" dirty="0">
                <a:latin typeface="Gill Sans" panose="020B0502020104020203"/>
                <a:cs typeface="Courier New"/>
              </a:rPr>
              <a:t>   </a:t>
            </a:r>
            <a:r>
              <a:rPr lang="en-GB" sz="2000" b="0" dirty="0">
                <a:latin typeface="Gill Sans" panose="020B0502020104020203"/>
                <a:cs typeface="Arial MT"/>
              </a:rPr>
              <a:t>should be initialized to 1</a:t>
            </a:r>
            <a:r>
              <a:rPr sz="2000" b="0" spc="-10" dirty="0">
                <a:latin typeface="Gill Sans" panose="020B0502020104020203"/>
                <a:cs typeface="Arial MT"/>
              </a:rPr>
              <a:t>.</a:t>
            </a:r>
            <a:endParaRPr sz="2000" b="0" dirty="0">
              <a:latin typeface="Gill Sans" panose="020B0502020104020203"/>
              <a:cs typeface="Arial MT"/>
            </a:endParaRPr>
          </a:p>
          <a:p>
            <a:pPr marL="250825" indent="-238125">
              <a:spcBef>
                <a:spcPts val="560"/>
              </a:spcBef>
              <a:buFontTx/>
              <a:buChar char="•"/>
              <a:tabLst>
                <a:tab pos="250825" algn="l"/>
              </a:tabLst>
            </a:pP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has</a:t>
            </a:r>
            <a:r>
              <a:rPr sz="2000" b="0" spc="5"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wait</a:t>
            </a:r>
            <a:r>
              <a:rPr sz="2000" b="0" spc="10" dirty="0">
                <a:latin typeface="Gill Sans" panose="020B0502020104020203"/>
                <a:cs typeface="Arial MT"/>
              </a:rPr>
              <a:t> </a:t>
            </a:r>
            <a:r>
              <a:rPr sz="2000" b="0" dirty="0">
                <a:latin typeface="Gill Sans" panose="020B0502020104020203"/>
                <a:cs typeface="Arial MT"/>
              </a:rPr>
              <a:t>until</a:t>
            </a:r>
            <a:r>
              <a:rPr sz="2000" b="0" spc="5" dirty="0">
                <a:latin typeface="Gill Sans" panose="020B0502020104020203"/>
                <a:cs typeface="Arial MT"/>
              </a:rPr>
              <a:t> </a:t>
            </a:r>
            <a:r>
              <a:rPr sz="2000" b="0" dirty="0">
                <a:latin typeface="Gill Sans" panose="020B0502020104020203"/>
                <a:cs typeface="Arial MT"/>
              </a:rPr>
              <a:t>the</a:t>
            </a:r>
            <a:r>
              <a:rPr sz="2000" b="0" spc="10"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been</a:t>
            </a:r>
            <a:r>
              <a:rPr sz="2000" b="0" spc="5" dirty="0">
                <a:latin typeface="Gill Sans" panose="020B0502020104020203"/>
                <a:cs typeface="Arial MT"/>
              </a:rPr>
              <a:t> </a:t>
            </a:r>
            <a:r>
              <a:rPr sz="2000" b="0" spc="-10" dirty="0">
                <a:latin typeface="Gill Sans" panose="020B0502020104020203"/>
                <a:cs typeface="Arial MT"/>
              </a:rPr>
              <a:t>printed</a:t>
            </a:r>
            <a:r>
              <a:rPr lang="en-GB" sz="2000" b="0" spc="-10" dirty="0">
                <a:latin typeface="Gill Sans" panose="020B0502020104020203"/>
                <a:cs typeface="Arial MT"/>
              </a:rPr>
              <a:t> by t1, then it is woken up by t1 calling s2.signal(), so </a:t>
            </a:r>
            <a:r>
              <a:rPr lang="en-GB" sz="2000" b="0" dirty="0">
                <a:latin typeface="Gill Sans" panose="020B0502020104020203"/>
                <a:cs typeface="Courier New"/>
              </a:rPr>
              <a:t>s2 </a:t>
            </a:r>
            <a:r>
              <a:rPr lang="en-GB" sz="2000" b="0" spc="-755" dirty="0">
                <a:latin typeface="Gill Sans" panose="020B0502020104020203"/>
                <a:cs typeface="Courier New"/>
              </a:rPr>
              <a:t>    </a:t>
            </a:r>
            <a:r>
              <a:rPr lang="en-GB" sz="2000" b="0" dirty="0">
                <a:latin typeface="Gill Sans" panose="020B0502020104020203"/>
                <a:cs typeface="Arial MT"/>
              </a:rPr>
              <a:t>should be initialized to 0</a:t>
            </a:r>
            <a:r>
              <a:rPr lang="en-GB" sz="2000" b="0" spc="-10" dirty="0">
                <a:latin typeface="Gill Sans" panose="020B0502020104020203"/>
                <a:cs typeface="Arial MT"/>
              </a:rPr>
              <a:t>.</a:t>
            </a:r>
            <a:endParaRPr sz="2000" b="0" dirty="0">
              <a:latin typeface="Gill Sans" panose="020B0502020104020203"/>
              <a:cs typeface="Arial MT"/>
            </a:endParaRPr>
          </a:p>
        </p:txBody>
      </p:sp>
      <p:sp>
        <p:nvSpPr>
          <p:cNvPr id="40" name="object 7">
            <a:extLst>
              <a:ext uri="{FF2B5EF4-FFF2-40B4-BE49-F238E27FC236}">
                <a16:creationId xmlns:a16="http://schemas.microsoft.com/office/drawing/2014/main" id="{8E3270B6-BAE5-39D1-4FEE-393FE1472E79}"/>
              </a:ext>
            </a:extLst>
          </p:cNvPr>
          <p:cNvSpPr/>
          <p:nvPr/>
        </p:nvSpPr>
        <p:spPr>
          <a:xfrm>
            <a:off x="846106" y="3803575"/>
            <a:ext cx="2266315" cy="2390140"/>
          </a:xfrm>
          <a:custGeom>
            <a:avLst/>
            <a:gdLst/>
            <a:ahLst/>
            <a:cxnLst/>
            <a:rect l="l" t="t" r="r" b="b"/>
            <a:pathLst>
              <a:path w="2266315" h="2390140">
                <a:moveTo>
                  <a:pt x="0" y="0"/>
                </a:moveTo>
                <a:lnTo>
                  <a:pt x="2266029" y="0"/>
                </a:lnTo>
                <a:lnTo>
                  <a:pt x="2266029"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41" name="object 8">
            <a:extLst>
              <a:ext uri="{FF2B5EF4-FFF2-40B4-BE49-F238E27FC236}">
                <a16:creationId xmlns:a16="http://schemas.microsoft.com/office/drawing/2014/main" id="{EFB0FF55-FE10-2D36-D0BD-78354795365B}"/>
              </a:ext>
            </a:extLst>
          </p:cNvPr>
          <p:cNvSpPr txBox="1"/>
          <p:nvPr/>
        </p:nvSpPr>
        <p:spPr>
          <a:xfrm>
            <a:off x="904049" y="3847054"/>
            <a:ext cx="1631314" cy="299720"/>
          </a:xfrm>
          <a:prstGeom prst="rect">
            <a:avLst/>
          </a:prstGeom>
        </p:spPr>
        <p:txBody>
          <a:bodyPr vert="horz" wrap="square" lIns="0" tIns="12700" rIns="0" bIns="0" rtlCol="0">
            <a:spAutoFit/>
          </a:bodyPr>
          <a:lstStyle/>
          <a:p>
            <a:pPr marL="38100">
              <a:lnSpc>
                <a:spcPct val="100000"/>
              </a:lnSpc>
              <a:spcBef>
                <a:spcPts val="100"/>
              </a:spcBef>
              <a:tabLst>
                <a:tab pos="769620" algn="l"/>
                <a:tab pos="1455420" algn="l"/>
              </a:tabLst>
            </a:pP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sz="1800" b="0" dirty="0">
                <a:latin typeface="Courier New"/>
                <a:cs typeface="Courier New"/>
              </a:rPr>
              <a:t>	</a:t>
            </a:r>
            <a:r>
              <a:rPr sz="1800" b="0" spc="-20" dirty="0">
                <a:latin typeface="Courier New"/>
                <a:cs typeface="Courier New"/>
              </a:rPr>
              <a:t>t1()</a:t>
            </a:r>
            <a:r>
              <a:rPr sz="1800" b="0" spc="-50" dirty="0">
                <a:latin typeface="Courier New"/>
                <a:cs typeface="Courier New"/>
              </a:rPr>
              <a:t>{</a:t>
            </a:r>
            <a:endParaRPr sz="1800" b="0" dirty="0">
              <a:latin typeface="Courier New"/>
              <a:cs typeface="Courier New"/>
            </a:endParaRPr>
          </a:p>
        </p:txBody>
      </p:sp>
      <p:sp>
        <p:nvSpPr>
          <p:cNvPr id="42" name="object 9">
            <a:extLst>
              <a:ext uri="{FF2B5EF4-FFF2-40B4-BE49-F238E27FC236}">
                <a16:creationId xmlns:a16="http://schemas.microsoft.com/office/drawing/2014/main" id="{E2B6CA3E-FDA0-1B0E-66F5-60E6D3E77AE8}"/>
              </a:ext>
            </a:extLst>
          </p:cNvPr>
          <p:cNvSpPr txBox="1"/>
          <p:nvPr/>
        </p:nvSpPr>
        <p:spPr>
          <a:xfrm>
            <a:off x="1388480" y="4119796"/>
            <a:ext cx="139763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s1.wait();</a:t>
            </a:r>
            <a:endParaRPr sz="1800" b="0" dirty="0">
              <a:solidFill>
                <a:schemeClr val="accent5">
                  <a:lumMod val="50000"/>
                </a:schemeClr>
              </a:solidFill>
              <a:latin typeface="Courier New"/>
              <a:cs typeface="Courier New"/>
            </a:endParaRPr>
          </a:p>
        </p:txBody>
      </p:sp>
      <p:sp>
        <p:nvSpPr>
          <p:cNvPr id="43" name="object 10">
            <a:extLst>
              <a:ext uri="{FF2B5EF4-FFF2-40B4-BE49-F238E27FC236}">
                <a16:creationId xmlns:a16="http://schemas.microsoft.com/office/drawing/2014/main" id="{50B561F2-FF50-102A-60F5-A6BB3E662545}"/>
              </a:ext>
            </a:extLst>
          </p:cNvPr>
          <p:cNvSpPr txBox="1"/>
          <p:nvPr/>
        </p:nvSpPr>
        <p:spPr>
          <a:xfrm>
            <a:off x="1388480" y="4373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latin typeface="Courier New"/>
                <a:cs typeface="Courier New"/>
              </a:rPr>
              <a:t>printf("w");</a:t>
            </a:r>
            <a:endParaRPr sz="1800" b="0" dirty="0">
              <a:latin typeface="Courier New"/>
              <a:cs typeface="Courier New"/>
            </a:endParaRPr>
          </a:p>
        </p:txBody>
      </p:sp>
      <p:sp>
        <p:nvSpPr>
          <p:cNvPr id="44" name="object 11">
            <a:extLst>
              <a:ext uri="{FF2B5EF4-FFF2-40B4-BE49-F238E27FC236}">
                <a16:creationId xmlns:a16="http://schemas.microsoft.com/office/drawing/2014/main" id="{932F9221-8FC7-1C62-4895-7E80818BE610}"/>
              </a:ext>
            </a:extLst>
          </p:cNvPr>
          <p:cNvSpPr txBox="1"/>
          <p:nvPr/>
        </p:nvSpPr>
        <p:spPr>
          <a:xfrm>
            <a:off x="1342751" y="4627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5" name="object 12">
            <a:extLst>
              <a:ext uri="{FF2B5EF4-FFF2-40B4-BE49-F238E27FC236}">
                <a16:creationId xmlns:a16="http://schemas.microsoft.com/office/drawing/2014/main" id="{CA9AB4C4-E73C-2064-62E6-12734903067D}"/>
              </a:ext>
            </a:extLst>
          </p:cNvPr>
          <p:cNvSpPr txBox="1"/>
          <p:nvPr/>
        </p:nvSpPr>
        <p:spPr>
          <a:xfrm>
            <a:off x="1342751" y="4881796"/>
            <a:ext cx="1717675" cy="807720"/>
          </a:xfrm>
          <a:prstGeom prst="rect">
            <a:avLst/>
          </a:prstGeom>
        </p:spPr>
        <p:txBody>
          <a:bodyPr vert="horz" wrap="square" lIns="0" tIns="12700" rIns="0" bIns="0" rtlCol="0">
            <a:spAutoFit/>
          </a:bodyPr>
          <a:lstStyle/>
          <a:p>
            <a:pPr marL="12700">
              <a:lnSpc>
                <a:spcPts val="2080"/>
              </a:lnSpc>
              <a:spcBef>
                <a:spcPts val="100"/>
              </a:spcBef>
            </a:pPr>
            <a:r>
              <a:rPr sz="1800" b="0" spc="-10" dirty="0">
                <a:latin typeface="Courier New"/>
                <a:cs typeface="Courier New"/>
              </a:rPr>
              <a:t>s1.wait();</a:t>
            </a:r>
            <a:endParaRPr sz="1800" b="0" dirty="0">
              <a:latin typeface="Courier New"/>
              <a:cs typeface="Courier New"/>
            </a:endParaRPr>
          </a:p>
          <a:p>
            <a:pPr marL="58419">
              <a:lnSpc>
                <a:spcPts val="2000"/>
              </a:lnSpc>
            </a:pPr>
            <a:r>
              <a:rPr sz="1800" b="0" spc="-10" dirty="0">
                <a:latin typeface="Courier New"/>
                <a:cs typeface="Courier New"/>
              </a:rPr>
              <a:t>printf("d");</a:t>
            </a:r>
            <a:endParaRPr sz="1800" b="0" dirty="0">
              <a:latin typeface="Courier New"/>
              <a:cs typeface="Courier New"/>
            </a:endParaRPr>
          </a:p>
          <a:p>
            <a:pPr marL="12700">
              <a:lnSpc>
                <a:spcPts val="2080"/>
              </a:lnSpc>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6" name="object 13">
            <a:extLst>
              <a:ext uri="{FF2B5EF4-FFF2-40B4-BE49-F238E27FC236}">
                <a16:creationId xmlns:a16="http://schemas.microsoft.com/office/drawing/2014/main" id="{53674657-BCB6-1589-37B2-7F1B418CC35C}"/>
              </a:ext>
            </a:extLst>
          </p:cNvPr>
          <p:cNvSpPr txBox="1"/>
          <p:nvPr/>
        </p:nvSpPr>
        <p:spPr>
          <a:xfrm>
            <a:off x="860077" y="4141470"/>
            <a:ext cx="396875" cy="184345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ts val="1355"/>
              </a:lnSpc>
              <a:spcBef>
                <a:spcPts val="560"/>
              </a:spcBef>
            </a:pPr>
            <a:r>
              <a:rPr sz="1200" b="0" spc="-50" dirty="0">
                <a:latin typeface="Courier New"/>
                <a:cs typeface="Courier New"/>
              </a:rPr>
              <a:t>7</a:t>
            </a:r>
            <a:endParaRPr sz="1200" b="0" dirty="0">
              <a:latin typeface="Courier New"/>
              <a:cs typeface="Courier New"/>
            </a:endParaRPr>
          </a:p>
          <a:p>
            <a:pPr marL="38100">
              <a:lnSpc>
                <a:spcPts val="2075"/>
              </a:lnSpc>
            </a:pPr>
            <a:r>
              <a:rPr sz="1800" b="0" baseline="-6944" dirty="0">
                <a:latin typeface="Courier New"/>
                <a:cs typeface="Courier New"/>
              </a:rPr>
              <a:t>8</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sp>
        <p:nvSpPr>
          <p:cNvPr id="47" name="object 14">
            <a:extLst>
              <a:ext uri="{FF2B5EF4-FFF2-40B4-BE49-F238E27FC236}">
                <a16:creationId xmlns:a16="http://schemas.microsoft.com/office/drawing/2014/main" id="{FF69A6EE-E35E-C321-45D9-D36CC3442D6D}"/>
              </a:ext>
            </a:extLst>
          </p:cNvPr>
          <p:cNvSpPr/>
          <p:nvPr/>
        </p:nvSpPr>
        <p:spPr>
          <a:xfrm>
            <a:off x="4062463" y="3803575"/>
            <a:ext cx="2357755" cy="2390140"/>
          </a:xfrm>
          <a:custGeom>
            <a:avLst/>
            <a:gdLst/>
            <a:ahLst/>
            <a:cxnLst/>
            <a:rect l="l" t="t" r="r" b="b"/>
            <a:pathLst>
              <a:path w="2357754" h="2390140">
                <a:moveTo>
                  <a:pt x="0" y="0"/>
                </a:moveTo>
                <a:lnTo>
                  <a:pt x="2357484" y="0"/>
                </a:lnTo>
                <a:lnTo>
                  <a:pt x="2357484" y="2390140"/>
                </a:lnTo>
                <a:lnTo>
                  <a:pt x="0" y="2390140"/>
                </a:lnTo>
                <a:lnTo>
                  <a:pt x="0" y="0"/>
                </a:lnTo>
                <a:close/>
              </a:path>
            </a:pathLst>
          </a:custGeom>
          <a:ln w="12700">
            <a:solidFill>
              <a:srgbClr val="000000"/>
            </a:solidFill>
          </a:ln>
        </p:spPr>
        <p:txBody>
          <a:bodyPr wrap="square" lIns="0" tIns="0" rIns="0" bIns="0" rtlCol="0"/>
          <a:lstStyle/>
          <a:p>
            <a:endParaRPr b="0"/>
          </a:p>
        </p:txBody>
      </p:sp>
      <p:sp>
        <p:nvSpPr>
          <p:cNvPr id="48" name="object 15">
            <a:extLst>
              <a:ext uri="{FF2B5EF4-FFF2-40B4-BE49-F238E27FC236}">
                <a16:creationId xmlns:a16="http://schemas.microsoft.com/office/drawing/2014/main" id="{F9C7CCF4-4BEF-3E5D-D6D9-A3F3DE845A8D}"/>
              </a:ext>
            </a:extLst>
          </p:cNvPr>
          <p:cNvSpPr txBox="1"/>
          <p:nvPr/>
        </p:nvSpPr>
        <p:spPr>
          <a:xfrm>
            <a:off x="3352800" y="3810000"/>
            <a:ext cx="3723989" cy="289823"/>
          </a:xfrm>
          <a:prstGeom prst="rect">
            <a:avLst/>
          </a:prstGeom>
        </p:spPr>
        <p:txBody>
          <a:bodyPr vert="horz" wrap="square" lIns="0" tIns="12700" rIns="0" bIns="0" rtlCol="0">
            <a:spAutoFit/>
          </a:bodyPr>
          <a:lstStyle/>
          <a:p>
            <a:pPr marL="38100">
              <a:lnSpc>
                <a:spcPct val="100000"/>
              </a:lnSpc>
              <a:spcBef>
                <a:spcPts val="100"/>
              </a:spcBef>
              <a:tabLst>
                <a:tab pos="769620" algn="l"/>
                <a:tab pos="1318260" algn="l"/>
                <a:tab pos="3254375" algn="l"/>
                <a:tab pos="3985895" algn="l"/>
                <a:tab pos="4671695" algn="l"/>
              </a:tabLst>
            </a:pPr>
            <a:r>
              <a:rPr sz="1800" b="0" dirty="0">
                <a:latin typeface="Courier New"/>
                <a:cs typeface="Courier New"/>
              </a:rPr>
              <a:t>	</a:t>
            </a: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lang="en-GB" sz="1800" b="0" spc="-25" dirty="0">
                <a:latin typeface="Courier New"/>
                <a:cs typeface="Courier New"/>
              </a:rPr>
              <a:t> </a:t>
            </a:r>
            <a:r>
              <a:rPr sz="1800" b="0" spc="-20" dirty="0">
                <a:latin typeface="Courier New"/>
                <a:cs typeface="Courier New"/>
              </a:rPr>
              <a:t>t2()</a:t>
            </a:r>
            <a:r>
              <a:rPr lang="en-SE" sz="1800" b="0" spc="-50" dirty="0">
                <a:latin typeface="Courier New"/>
                <a:cs typeface="Courier New"/>
              </a:rPr>
              <a:t>{</a:t>
            </a:r>
            <a:endParaRPr sz="1800" b="0" dirty="0">
              <a:latin typeface="Courier New"/>
              <a:cs typeface="Courier New"/>
            </a:endParaRPr>
          </a:p>
        </p:txBody>
      </p:sp>
      <p:sp>
        <p:nvSpPr>
          <p:cNvPr id="49" name="object 16">
            <a:extLst>
              <a:ext uri="{FF2B5EF4-FFF2-40B4-BE49-F238E27FC236}">
                <a16:creationId xmlns:a16="http://schemas.microsoft.com/office/drawing/2014/main" id="{AA2AE1F3-1161-3A3A-91AC-AC284A699AE4}"/>
              </a:ext>
            </a:extLst>
          </p:cNvPr>
          <p:cNvSpPr txBox="1"/>
          <p:nvPr/>
        </p:nvSpPr>
        <p:spPr>
          <a:xfrm>
            <a:off x="4559107" y="4072562"/>
            <a:ext cx="1671955" cy="1823720"/>
          </a:xfrm>
          <a:prstGeom prst="rect">
            <a:avLst/>
          </a:prstGeom>
        </p:spPr>
        <p:txBody>
          <a:bodyPr vert="horz" wrap="square" lIns="0" tIns="12700" rIns="0" bIns="0" rtlCol="0">
            <a:spAutoFit/>
          </a:bodyPr>
          <a:lstStyle/>
          <a:p>
            <a:pPr marL="12700">
              <a:lnSpc>
                <a:spcPts val="2080"/>
              </a:lnSpc>
              <a:spcBef>
                <a:spcPts val="100"/>
              </a:spcBef>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printf("o");</a:t>
            </a:r>
            <a:endParaRPr sz="1800" b="0" dirty="0">
              <a:latin typeface="Courier New"/>
              <a:cs typeface="Courier New"/>
            </a:endParaRPr>
          </a:p>
          <a:p>
            <a:pPr marL="12700">
              <a:lnSpc>
                <a:spcPts val="2000"/>
              </a:lnSpc>
            </a:pPr>
            <a:r>
              <a:rPr sz="1800" b="0" spc="-10" dirty="0">
                <a:latin typeface="Courier New"/>
                <a:cs typeface="Courier New"/>
              </a:rPr>
              <a:t>printf("r");</a:t>
            </a:r>
            <a:endParaRPr sz="1800" b="0" dirty="0">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s1</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printf("l");</a:t>
            </a:r>
            <a:endParaRPr sz="1800" b="0" dirty="0">
              <a:latin typeface="Courier New"/>
              <a:cs typeface="Courier New"/>
            </a:endParaRPr>
          </a:p>
          <a:p>
            <a:pPr marL="12700">
              <a:lnSpc>
                <a:spcPts val="2080"/>
              </a:lnSpc>
            </a:pPr>
            <a:r>
              <a:rPr sz="1800" b="0" spc="-10" dirty="0">
                <a:latin typeface="Courier New"/>
                <a:cs typeface="Courier New"/>
              </a:rPr>
              <a:t>printf("e");</a:t>
            </a:r>
            <a:endParaRPr sz="1800" b="0" dirty="0">
              <a:latin typeface="Courier New"/>
              <a:cs typeface="Courier New"/>
            </a:endParaRPr>
          </a:p>
        </p:txBody>
      </p:sp>
      <p:sp>
        <p:nvSpPr>
          <p:cNvPr id="50" name="object 17">
            <a:extLst>
              <a:ext uri="{FF2B5EF4-FFF2-40B4-BE49-F238E27FC236}">
                <a16:creationId xmlns:a16="http://schemas.microsoft.com/office/drawing/2014/main" id="{E027F5A6-CB21-BEC5-477E-6239C6CD9998}"/>
              </a:ext>
            </a:extLst>
          </p:cNvPr>
          <p:cNvSpPr txBox="1"/>
          <p:nvPr/>
        </p:nvSpPr>
        <p:spPr>
          <a:xfrm>
            <a:off x="4076433" y="4094236"/>
            <a:ext cx="396875" cy="210506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ct val="100000"/>
              </a:lnSpc>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sz="1800" b="0" baseline="-6944" dirty="0">
                <a:latin typeface="Courier New"/>
                <a:cs typeface="Courier New"/>
              </a:rPr>
              <a:t>9</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grpSp>
        <p:nvGrpSpPr>
          <p:cNvPr id="52" name="object 19">
            <a:extLst>
              <a:ext uri="{FF2B5EF4-FFF2-40B4-BE49-F238E27FC236}">
                <a16:creationId xmlns:a16="http://schemas.microsoft.com/office/drawing/2014/main" id="{C2C8A5B9-4090-77E4-72C3-8EF3123461F6}"/>
              </a:ext>
            </a:extLst>
          </p:cNvPr>
          <p:cNvGrpSpPr/>
          <p:nvPr/>
        </p:nvGrpSpPr>
        <p:grpSpPr>
          <a:xfrm>
            <a:off x="2562264" y="3691891"/>
            <a:ext cx="1993283" cy="2443527"/>
            <a:chOff x="3526481" y="3560884"/>
            <a:chExt cx="1993283" cy="2443527"/>
          </a:xfrm>
        </p:grpSpPr>
        <p:sp>
          <p:nvSpPr>
            <p:cNvPr id="53" name="object 20">
              <a:extLst>
                <a:ext uri="{FF2B5EF4-FFF2-40B4-BE49-F238E27FC236}">
                  <a16:creationId xmlns:a16="http://schemas.microsoft.com/office/drawing/2014/main" id="{E8D393FF-B4F2-A8F7-A806-0199E8DFE0E5}"/>
                </a:ext>
              </a:extLst>
            </p:cNvPr>
            <p:cNvSpPr/>
            <p:nvPr/>
          </p:nvSpPr>
          <p:spPr>
            <a:xfrm>
              <a:off x="3904000" y="4194392"/>
              <a:ext cx="1434941" cy="444133"/>
            </a:xfrm>
            <a:custGeom>
              <a:avLst/>
              <a:gdLst/>
              <a:ahLst/>
              <a:cxnLst/>
              <a:rect l="l" t="t" r="r" b="b"/>
              <a:pathLst>
                <a:path w="1475739" h="671195">
                  <a:moveTo>
                    <a:pt x="0" y="671115"/>
                  </a:moveTo>
                  <a:lnTo>
                    <a:pt x="1464097" y="5257"/>
                  </a:lnTo>
                  <a:lnTo>
                    <a:pt x="1475657" y="0"/>
                  </a:lnTo>
                </a:path>
              </a:pathLst>
            </a:custGeom>
            <a:ln w="25400">
              <a:solidFill>
                <a:srgbClr val="0365C0"/>
              </a:solidFill>
            </a:ln>
          </p:spPr>
          <p:txBody>
            <a:bodyPr wrap="square" lIns="0" tIns="0" rIns="0" bIns="0" rtlCol="0"/>
            <a:lstStyle/>
            <a:p>
              <a:endParaRPr b="0"/>
            </a:p>
          </p:txBody>
        </p:sp>
        <p:sp>
          <p:nvSpPr>
            <p:cNvPr id="54" name="object 21">
              <a:extLst>
                <a:ext uri="{FF2B5EF4-FFF2-40B4-BE49-F238E27FC236}">
                  <a16:creationId xmlns:a16="http://schemas.microsoft.com/office/drawing/2014/main" id="{3B7D46AA-A8DC-5EB7-167A-9FE2E7501CFE}"/>
                </a:ext>
              </a:extLst>
            </p:cNvPr>
            <p:cNvSpPr/>
            <p:nvPr/>
          </p:nvSpPr>
          <p:spPr>
            <a:xfrm>
              <a:off x="5302063" y="4144160"/>
              <a:ext cx="136525" cy="111125"/>
            </a:xfrm>
            <a:custGeom>
              <a:avLst/>
              <a:gdLst/>
              <a:ahLst/>
              <a:cxnLst/>
              <a:rect l="l" t="t" r="r" b="b"/>
              <a:pathLst>
                <a:path w="136525" h="111125">
                  <a:moveTo>
                    <a:pt x="0" y="0"/>
                  </a:moveTo>
                  <a:lnTo>
                    <a:pt x="50473" y="110981"/>
                  </a:lnTo>
                  <a:lnTo>
                    <a:pt x="136218" y="5017"/>
                  </a:lnTo>
                  <a:lnTo>
                    <a:pt x="0" y="0"/>
                  </a:lnTo>
                  <a:close/>
                </a:path>
              </a:pathLst>
            </a:custGeom>
            <a:solidFill>
              <a:srgbClr val="0365C0"/>
            </a:solidFill>
          </p:spPr>
          <p:txBody>
            <a:bodyPr wrap="square" lIns="0" tIns="0" rIns="0" bIns="0" rtlCol="0"/>
            <a:lstStyle/>
            <a:p>
              <a:endParaRPr b="0"/>
            </a:p>
          </p:txBody>
        </p:sp>
        <p:sp>
          <p:nvSpPr>
            <p:cNvPr id="55" name="object 22">
              <a:extLst>
                <a:ext uri="{FF2B5EF4-FFF2-40B4-BE49-F238E27FC236}">
                  <a16:creationId xmlns:a16="http://schemas.microsoft.com/office/drawing/2014/main" id="{E4743A05-351B-4148-D3F6-228374AFD822}"/>
                </a:ext>
              </a:extLst>
            </p:cNvPr>
            <p:cNvSpPr/>
            <p:nvPr/>
          </p:nvSpPr>
          <p:spPr>
            <a:xfrm>
              <a:off x="3648401" y="4903595"/>
              <a:ext cx="1871363" cy="45719"/>
            </a:xfrm>
            <a:custGeom>
              <a:avLst/>
              <a:gdLst/>
              <a:ahLst/>
              <a:cxnLst/>
              <a:rect l="l" t="t" r="r" b="b"/>
              <a:pathLst>
                <a:path w="1636395" h="217170">
                  <a:moveTo>
                    <a:pt x="1636141" y="0"/>
                  </a:moveTo>
                  <a:lnTo>
                    <a:pt x="12589" y="215271"/>
                  </a:lnTo>
                  <a:lnTo>
                    <a:pt x="0" y="216940"/>
                  </a:lnTo>
                </a:path>
              </a:pathLst>
            </a:custGeom>
            <a:ln w="25400">
              <a:solidFill>
                <a:srgbClr val="0365C0"/>
              </a:solidFill>
            </a:ln>
          </p:spPr>
          <p:txBody>
            <a:bodyPr wrap="square" lIns="0" tIns="0" rIns="0" bIns="0" rtlCol="0"/>
            <a:lstStyle/>
            <a:p>
              <a:endParaRPr b="0"/>
            </a:p>
          </p:txBody>
        </p:sp>
        <p:sp>
          <p:nvSpPr>
            <p:cNvPr id="56" name="object 23">
              <a:extLst>
                <a:ext uri="{FF2B5EF4-FFF2-40B4-BE49-F238E27FC236}">
                  <a16:creationId xmlns:a16="http://schemas.microsoft.com/office/drawing/2014/main" id="{F59F9A6E-EA07-8FCE-A1C1-18D172AF61C8}"/>
                </a:ext>
              </a:extLst>
            </p:cNvPr>
            <p:cNvSpPr/>
            <p:nvPr/>
          </p:nvSpPr>
          <p:spPr>
            <a:xfrm>
              <a:off x="3621426" y="4873490"/>
              <a:ext cx="128905" cy="121285"/>
            </a:xfrm>
            <a:custGeom>
              <a:avLst/>
              <a:gdLst/>
              <a:ahLst/>
              <a:cxnLst/>
              <a:rect l="l" t="t" r="r" b="b"/>
              <a:pathLst>
                <a:path w="128904" h="121285">
                  <a:moveTo>
                    <a:pt x="112849" y="0"/>
                  </a:moveTo>
                  <a:lnTo>
                    <a:pt x="0" y="76456"/>
                  </a:lnTo>
                  <a:lnTo>
                    <a:pt x="128875" y="120862"/>
                  </a:lnTo>
                  <a:lnTo>
                    <a:pt x="112849" y="0"/>
                  </a:lnTo>
                  <a:close/>
                </a:path>
              </a:pathLst>
            </a:custGeom>
            <a:solidFill>
              <a:srgbClr val="0365C0"/>
            </a:solidFill>
          </p:spPr>
          <p:txBody>
            <a:bodyPr wrap="square" lIns="0" tIns="0" rIns="0" bIns="0" rtlCol="0"/>
            <a:lstStyle/>
            <a:p>
              <a:endParaRPr b="0"/>
            </a:p>
          </p:txBody>
        </p:sp>
        <p:sp>
          <p:nvSpPr>
            <p:cNvPr id="57" name="object 24">
              <a:extLst>
                <a:ext uri="{FF2B5EF4-FFF2-40B4-BE49-F238E27FC236}">
                  <a16:creationId xmlns:a16="http://schemas.microsoft.com/office/drawing/2014/main" id="{F4B06F0A-4066-7755-52BC-9221AB62B4A1}"/>
                </a:ext>
              </a:extLst>
            </p:cNvPr>
            <p:cNvSpPr/>
            <p:nvPr/>
          </p:nvSpPr>
          <p:spPr>
            <a:xfrm>
              <a:off x="3587440" y="3560884"/>
              <a:ext cx="45719" cy="473625"/>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58" name="object 25">
              <a:extLst>
                <a:ext uri="{FF2B5EF4-FFF2-40B4-BE49-F238E27FC236}">
                  <a16:creationId xmlns:a16="http://schemas.microsoft.com/office/drawing/2014/main" id="{E4E4531D-E5B0-AB67-D60C-AE0C4CBC7BAD}"/>
                </a:ext>
              </a:extLst>
            </p:cNvPr>
            <p:cNvSpPr/>
            <p:nvPr/>
          </p:nvSpPr>
          <p:spPr>
            <a:xfrm>
              <a:off x="3526481" y="4059993"/>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endParaRPr b="0"/>
            </a:p>
          </p:txBody>
        </p:sp>
        <p:sp>
          <p:nvSpPr>
            <p:cNvPr id="59" name="object 26">
              <a:extLst>
                <a:ext uri="{FF2B5EF4-FFF2-40B4-BE49-F238E27FC236}">
                  <a16:creationId xmlns:a16="http://schemas.microsoft.com/office/drawing/2014/main" id="{9038EB24-06EE-0482-CB68-C92E06B2C271}"/>
                </a:ext>
              </a:extLst>
            </p:cNvPr>
            <p:cNvSpPr/>
            <p:nvPr/>
          </p:nvSpPr>
          <p:spPr>
            <a:xfrm>
              <a:off x="3943148" y="5184328"/>
              <a:ext cx="1437717" cy="215923"/>
            </a:xfrm>
            <a:custGeom>
              <a:avLst/>
              <a:gdLst/>
              <a:ahLst/>
              <a:cxnLst/>
              <a:rect l="l" t="t" r="r" b="b"/>
              <a:pathLst>
                <a:path w="1353185" h="458470">
                  <a:moveTo>
                    <a:pt x="0" y="458398"/>
                  </a:moveTo>
                  <a:lnTo>
                    <a:pt x="1340804" y="4075"/>
                  </a:lnTo>
                  <a:lnTo>
                    <a:pt x="1352832" y="0"/>
                  </a:lnTo>
                </a:path>
              </a:pathLst>
            </a:custGeom>
            <a:ln w="25400">
              <a:solidFill>
                <a:srgbClr val="0365C0"/>
              </a:solidFill>
            </a:ln>
          </p:spPr>
          <p:txBody>
            <a:bodyPr wrap="square" lIns="0" tIns="0" rIns="0" bIns="0" rtlCol="0"/>
            <a:lstStyle/>
            <a:p>
              <a:endParaRPr b="0"/>
            </a:p>
          </p:txBody>
        </p:sp>
        <p:sp>
          <p:nvSpPr>
            <p:cNvPr id="60" name="object 27">
              <a:extLst>
                <a:ext uri="{FF2B5EF4-FFF2-40B4-BE49-F238E27FC236}">
                  <a16:creationId xmlns:a16="http://schemas.microsoft.com/office/drawing/2014/main" id="{4986C0C1-8D6D-1313-6313-B9EC49735002}"/>
                </a:ext>
              </a:extLst>
            </p:cNvPr>
            <p:cNvSpPr/>
            <p:nvPr/>
          </p:nvSpPr>
          <p:spPr>
            <a:xfrm>
              <a:off x="5348922" y="5130668"/>
              <a:ext cx="135255" cy="115570"/>
            </a:xfrm>
            <a:custGeom>
              <a:avLst/>
              <a:gdLst/>
              <a:ahLst/>
              <a:cxnLst/>
              <a:rect l="l" t="t" r="r" b="b"/>
              <a:pathLst>
                <a:path w="135254" h="115570">
                  <a:moveTo>
                    <a:pt x="0" y="0"/>
                  </a:moveTo>
                  <a:lnTo>
                    <a:pt x="39126" y="115472"/>
                  </a:lnTo>
                  <a:lnTo>
                    <a:pt x="135034" y="18609"/>
                  </a:lnTo>
                  <a:lnTo>
                    <a:pt x="0" y="0"/>
                  </a:lnTo>
                  <a:close/>
                </a:path>
              </a:pathLst>
            </a:custGeom>
            <a:solidFill>
              <a:srgbClr val="0365C0"/>
            </a:solidFill>
          </p:spPr>
          <p:txBody>
            <a:bodyPr wrap="square" lIns="0" tIns="0" rIns="0" bIns="0" rtlCol="0"/>
            <a:lstStyle/>
            <a:p>
              <a:endParaRPr b="0"/>
            </a:p>
          </p:txBody>
        </p:sp>
        <p:sp>
          <p:nvSpPr>
            <p:cNvPr id="61" name="object 28">
              <a:extLst>
                <a:ext uri="{FF2B5EF4-FFF2-40B4-BE49-F238E27FC236}">
                  <a16:creationId xmlns:a16="http://schemas.microsoft.com/office/drawing/2014/main" id="{C9FCC0B9-2800-228B-AB55-2E483F1BE02D}"/>
                </a:ext>
              </a:extLst>
            </p:cNvPr>
            <p:cNvSpPr/>
            <p:nvPr/>
          </p:nvSpPr>
          <p:spPr>
            <a:xfrm>
              <a:off x="5439590" y="5327609"/>
              <a:ext cx="0" cy="567690"/>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62" name="object 29">
              <a:extLst>
                <a:ext uri="{FF2B5EF4-FFF2-40B4-BE49-F238E27FC236}">
                  <a16:creationId xmlns:a16="http://schemas.microsoft.com/office/drawing/2014/main" id="{1D1F388C-2680-4B06-B551-E31D4E2D8080}"/>
                </a:ext>
              </a:extLst>
            </p:cNvPr>
            <p:cNvSpPr/>
            <p:nvPr/>
          </p:nvSpPr>
          <p:spPr>
            <a:xfrm>
              <a:off x="5378630" y="5882491"/>
              <a:ext cx="121920" cy="121920"/>
            </a:xfrm>
            <a:custGeom>
              <a:avLst/>
              <a:gdLst/>
              <a:ahLst/>
              <a:cxnLst/>
              <a:rect l="l" t="t" r="r" b="b"/>
              <a:pathLst>
                <a:path w="121920" h="121920">
                  <a:moveTo>
                    <a:pt x="121919" y="0"/>
                  </a:moveTo>
                  <a:lnTo>
                    <a:pt x="0" y="0"/>
                  </a:lnTo>
                  <a:lnTo>
                    <a:pt x="60960" y="121920"/>
                  </a:lnTo>
                  <a:lnTo>
                    <a:pt x="121919" y="0"/>
                  </a:lnTo>
                  <a:close/>
                </a:path>
              </a:pathLst>
            </a:custGeom>
            <a:solidFill>
              <a:srgbClr val="0365C0"/>
            </a:solidFill>
          </p:spPr>
          <p:txBody>
            <a:bodyPr wrap="square" lIns="0" tIns="0" rIns="0" bIns="0" rtlCol="0"/>
            <a:lstStyle/>
            <a:p>
              <a:endParaRPr b="0"/>
            </a:p>
          </p:txBody>
        </p:sp>
      </p:grpSp>
      <p:sp>
        <p:nvSpPr>
          <p:cNvPr id="2" name="Plassholder for lysbildenummer 5">
            <a:extLst>
              <a:ext uri="{FF2B5EF4-FFF2-40B4-BE49-F238E27FC236}">
                <a16:creationId xmlns:a16="http://schemas.microsoft.com/office/drawing/2014/main" id="{88CF3F8C-C45D-1629-A5CC-E1A40DAA2BCE}"/>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54</a:t>
            </a:fld>
            <a:endParaRPr lang="nb-NO" sz="1400" b="0" i="0" dirty="0">
              <a:solidFill>
                <a:schemeClr val="tx1"/>
              </a:solidFill>
              <a:latin typeface="Arial"/>
              <a:cs typeface="Arial"/>
            </a:endParaRPr>
          </a:p>
        </p:txBody>
      </p:sp>
      <p:sp>
        <p:nvSpPr>
          <p:cNvPr id="8" name="object 7">
            <a:extLst>
              <a:ext uri="{FF2B5EF4-FFF2-40B4-BE49-F238E27FC236}">
                <a16:creationId xmlns:a16="http://schemas.microsoft.com/office/drawing/2014/main" id="{E936FB01-1260-A2E7-10FA-9F580BB8C37B}"/>
              </a:ext>
            </a:extLst>
          </p:cNvPr>
          <p:cNvSpPr txBox="1"/>
          <p:nvPr/>
        </p:nvSpPr>
        <p:spPr>
          <a:xfrm>
            <a:off x="2178728" y="3375913"/>
            <a:ext cx="2848610" cy="315398"/>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	s</a:t>
            </a:r>
            <a:r>
              <a:rPr lang="en-GB" b="0" spc="-10" dirty="0">
                <a:latin typeface="Courier New"/>
                <a:cs typeface="Courier New"/>
              </a:rPr>
              <a:t>1</a:t>
            </a:r>
            <a:r>
              <a:rPr b="0" spc="-10" dirty="0">
                <a:latin typeface="Courier New"/>
                <a:cs typeface="Courier New"/>
              </a:rPr>
              <a:t>=</a:t>
            </a:r>
            <a:r>
              <a:rPr lang="en-GB" b="0" spc="-10" dirty="0">
                <a:latin typeface="Courier New"/>
                <a:cs typeface="Courier New"/>
              </a:rPr>
              <a:t>1, s2=0</a:t>
            </a:r>
            <a:endParaRPr b="0" spc="-10" dirty="0">
              <a:latin typeface="Courier New"/>
              <a:cs typeface="Courier New"/>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C077-D2CA-7680-A5FC-921A1B6CD98F}"/>
              </a:ext>
            </a:extLst>
          </p:cNvPr>
          <p:cNvSpPr>
            <a:spLocks noGrp="1"/>
          </p:cNvSpPr>
          <p:nvPr>
            <p:ph type="title"/>
          </p:nvPr>
        </p:nvSpPr>
        <p:spPr/>
        <p:txBody>
          <a:bodyPr/>
          <a:lstStyle/>
          <a:p>
            <a:r>
              <a:rPr lang="en-US" altLang="zh-CN" dirty="0"/>
              <a:t>Quiz:</a:t>
            </a:r>
            <a:r>
              <a:rPr lang="en-US" spc="-15" dirty="0"/>
              <a:t> Semaphores II</a:t>
            </a:r>
            <a:endParaRPr lang="en-SE" dirty="0"/>
          </a:p>
        </p:txBody>
      </p:sp>
      <p:sp>
        <p:nvSpPr>
          <p:cNvPr id="3" name="Content Placeholder 2">
            <a:extLst>
              <a:ext uri="{FF2B5EF4-FFF2-40B4-BE49-F238E27FC236}">
                <a16:creationId xmlns:a16="http://schemas.microsoft.com/office/drawing/2014/main" id="{C767DCC5-7F04-8E09-7E88-3B7BD4A17723}"/>
              </a:ext>
            </a:extLst>
          </p:cNvPr>
          <p:cNvSpPr>
            <a:spLocks noGrp="1"/>
          </p:cNvSpPr>
          <p:nvPr>
            <p:ph idx="1"/>
          </p:nvPr>
        </p:nvSpPr>
        <p:spPr>
          <a:xfrm>
            <a:off x="812800" y="806655"/>
            <a:ext cx="7340600" cy="6124213"/>
          </a:xfrm>
        </p:spPr>
        <p:txBody>
          <a:bodyPr>
            <a:normAutofit/>
          </a:bodyPr>
          <a:lstStyle/>
          <a:p>
            <a:r>
              <a:rPr lang="en-GB" dirty="0"/>
              <a:t>The following three functions of a program f1(), f2(), f3() run in separate threads each and print some prime numbers. All three threads are ready to run at the same time. Use synchronization using the semaphores S1, S2 and S3 and wait/signal operations on the semaphores to ensure that the program outputs the prime numbers in increasing order (2, 3, 5, 7, 11, 13).</a:t>
            </a:r>
          </a:p>
        </p:txBody>
      </p:sp>
      <p:sp>
        <p:nvSpPr>
          <p:cNvPr id="5" name="object 4">
            <a:extLst>
              <a:ext uri="{FF2B5EF4-FFF2-40B4-BE49-F238E27FC236}">
                <a16:creationId xmlns:a16="http://schemas.microsoft.com/office/drawing/2014/main" id="{3B709B80-AAFD-AA81-C69A-6D140CD7F776}"/>
              </a:ext>
            </a:extLst>
          </p:cNvPr>
          <p:cNvSpPr txBox="1"/>
          <p:nvPr/>
        </p:nvSpPr>
        <p:spPr>
          <a:xfrm>
            <a:off x="8382000" y="1234489"/>
            <a:ext cx="3276600" cy="4666021"/>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dirty="0">
                <a:latin typeface="Courier New"/>
                <a:cs typeface="Courier New"/>
              </a:rPr>
              <a:t>S</a:t>
            </a:r>
            <a:r>
              <a:rPr dirty="0" err="1">
                <a:latin typeface="Courier New"/>
                <a:cs typeface="Courier New"/>
              </a:rPr>
              <a:t>emaphore</a:t>
            </a:r>
            <a:r>
              <a:rPr lang="en-GB" spc="80" dirty="0">
                <a:latin typeface="Courier New"/>
                <a:cs typeface="Courier New"/>
              </a:rPr>
              <a:t> </a:t>
            </a:r>
            <a:r>
              <a:rPr dirty="0">
                <a:latin typeface="Courier New"/>
                <a:cs typeface="Courier New"/>
              </a:rPr>
              <a:t>S1=</a:t>
            </a:r>
            <a:r>
              <a:rPr spc="-35" dirty="0">
                <a:latin typeface="Courier New"/>
                <a:cs typeface="Courier New"/>
              </a:rPr>
              <a:t>0</a:t>
            </a:r>
            <a:r>
              <a:rPr lang="en-GB" spc="-35" dirty="0">
                <a:latin typeface="Courier New"/>
                <a:cs typeface="Courier New"/>
              </a:rPr>
              <a:t>;</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S2=</a:t>
            </a:r>
            <a:r>
              <a:rPr lang="en-GB" spc="-35" dirty="0">
                <a:latin typeface="Courier New"/>
                <a:cs typeface="Courier New"/>
              </a:rPr>
              <a:t>0;</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S3=</a:t>
            </a:r>
            <a:r>
              <a:rPr lang="en-GB" spc="-35" dirty="0">
                <a:latin typeface="Courier New"/>
                <a:cs typeface="Courier New"/>
              </a:rPr>
              <a:t>0; </a:t>
            </a:r>
            <a:r>
              <a:rPr dirty="0">
                <a:latin typeface="Courier New"/>
                <a:cs typeface="Courier New"/>
              </a:rPr>
              <a:t>f1()</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("3");</a:t>
            </a:r>
            <a:endParaRPr dirty="0">
              <a:latin typeface="Courier New"/>
              <a:cs typeface="Courier New"/>
            </a:endParaRPr>
          </a:p>
          <a:p>
            <a:pPr marL="448945" marR="250825">
              <a:spcBef>
                <a:spcPts val="150"/>
              </a:spcBef>
            </a:pPr>
            <a:r>
              <a:rPr spc="-10" dirty="0" err="1">
                <a:latin typeface="Courier New"/>
                <a:cs typeface="Courier New"/>
              </a:rPr>
              <a:t>printf</a:t>
            </a:r>
            <a:r>
              <a:rPr spc="-10" dirty="0">
                <a:latin typeface="Courier New"/>
                <a:cs typeface="Courier New"/>
              </a:rPr>
              <a:t>("5"); </a:t>
            </a:r>
            <a:endParaRPr lang="en-GB" spc="-10" dirty="0">
              <a:latin typeface="Courier New"/>
              <a:cs typeface="Courier New"/>
            </a:endParaRPr>
          </a:p>
          <a:p>
            <a:pPr marL="46990"/>
            <a:r>
              <a:rPr spc="-50" dirty="0">
                <a:latin typeface="Courier New"/>
                <a:cs typeface="Courier New"/>
              </a:rPr>
              <a:t>}</a:t>
            </a:r>
            <a:endParaRPr dirty="0">
              <a:latin typeface="Courier New"/>
              <a:cs typeface="Courier New"/>
            </a:endParaRPr>
          </a:p>
          <a:p>
            <a:pPr marL="46990">
              <a:spcBef>
                <a:spcPts val="835"/>
              </a:spcBef>
            </a:pPr>
            <a:r>
              <a:rPr dirty="0">
                <a:latin typeface="Courier New"/>
                <a:cs typeface="Courier New"/>
              </a:rPr>
              <a:t>f2()</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("2"); </a:t>
            </a:r>
            <a:endParaRPr lang="en-GB" spc="-10" dirty="0">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("13");</a:t>
            </a:r>
            <a:endParaRPr dirty="0">
              <a:latin typeface="Courier New"/>
              <a:cs typeface="Courier New"/>
            </a:endParaRPr>
          </a:p>
          <a:p>
            <a:pPr marL="46990"/>
            <a:r>
              <a:rPr spc="-50" dirty="0">
                <a:latin typeface="Courier New"/>
                <a:cs typeface="Courier New"/>
              </a:rPr>
              <a:t>}</a:t>
            </a:r>
            <a:endParaRPr lang="en-GB" spc="-50" dirty="0">
              <a:latin typeface="Courier New"/>
              <a:cs typeface="Courier New"/>
            </a:endParaRPr>
          </a:p>
          <a:p>
            <a:pPr marL="46990">
              <a:spcBef>
                <a:spcPts val="835"/>
              </a:spcBef>
            </a:pPr>
            <a:r>
              <a:rPr lang="en-GB" dirty="0">
                <a:latin typeface="Courier New"/>
                <a:cs typeface="Courier New"/>
              </a:rPr>
              <a:t>f3()</a:t>
            </a:r>
            <a:r>
              <a:rPr lang="en-GB" spc="80" dirty="0">
                <a:latin typeface="Courier New"/>
                <a:cs typeface="Courier New"/>
              </a:rPr>
              <a:t> </a:t>
            </a:r>
            <a:r>
              <a:rPr lang="en-GB" spc="-50" dirty="0">
                <a:latin typeface="Courier New"/>
                <a:cs typeface="Courier New"/>
              </a:rPr>
              <a:t>{</a:t>
            </a:r>
            <a:endParaRPr lang="en-GB" dirty="0">
              <a:latin typeface="Courier New"/>
              <a:cs typeface="Courier New"/>
            </a:endParaRPr>
          </a:p>
          <a:p>
            <a:pPr marL="448945" marR="652780">
              <a:spcBef>
                <a:spcPts val="150"/>
              </a:spcBef>
            </a:pPr>
            <a:r>
              <a:rPr lang="en-GB" spc="-10" dirty="0" err="1">
                <a:latin typeface="Courier New"/>
                <a:cs typeface="Courier New"/>
              </a:rPr>
              <a:t>printf</a:t>
            </a:r>
            <a:r>
              <a:rPr lang="en-GB" spc="-10" dirty="0">
                <a:latin typeface="Courier New"/>
                <a:cs typeface="Courier New"/>
              </a:rPr>
              <a:t>(“7"); </a:t>
            </a:r>
          </a:p>
          <a:p>
            <a:pPr marL="448945" marR="652780">
              <a:spcBef>
                <a:spcPts val="150"/>
              </a:spcBef>
            </a:pPr>
            <a:r>
              <a:rPr lang="en-GB" spc="-10" dirty="0" err="1">
                <a:latin typeface="Courier New"/>
                <a:cs typeface="Courier New"/>
              </a:rPr>
              <a:t>printf</a:t>
            </a:r>
            <a:r>
              <a:rPr lang="en-GB" spc="-10" dirty="0">
                <a:latin typeface="Courier New"/>
                <a:cs typeface="Courier New"/>
              </a:rPr>
              <a:t>("11");</a:t>
            </a:r>
            <a:endParaRPr lang="en-GB" dirty="0">
              <a:latin typeface="Courier New"/>
              <a:cs typeface="Courier New"/>
            </a:endParaRPr>
          </a:p>
          <a:p>
            <a:pPr marL="46990"/>
            <a:r>
              <a:rPr lang="en-GB" spc="-50" dirty="0">
                <a:latin typeface="Courier New"/>
                <a:cs typeface="Courier New"/>
              </a:rPr>
              <a:t>}</a:t>
            </a:r>
          </a:p>
        </p:txBody>
      </p:sp>
    </p:spTree>
    <p:extLst>
      <p:ext uri="{BB962C8B-B14F-4D97-AF65-F5344CB8AC3E}">
        <p14:creationId xmlns:p14="http://schemas.microsoft.com/office/powerpoint/2010/main" val="2264800955"/>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DD577-F502-A323-D281-3995DBD6C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D0775-5C17-63A3-BDF1-8B0B28EA9B33}"/>
              </a:ext>
            </a:extLst>
          </p:cNvPr>
          <p:cNvSpPr>
            <a:spLocks noGrp="1"/>
          </p:cNvSpPr>
          <p:nvPr>
            <p:ph type="title"/>
          </p:nvPr>
        </p:nvSpPr>
        <p:spPr>
          <a:xfrm>
            <a:off x="1320800" y="152400"/>
            <a:ext cx="6908800" cy="533400"/>
          </a:xfrm>
        </p:spPr>
        <p:txBody>
          <a:bodyPr/>
          <a:lstStyle/>
          <a:p>
            <a:r>
              <a:rPr lang="en-US" altLang="zh-CN" dirty="0"/>
              <a:t>Quiz:</a:t>
            </a:r>
            <a:r>
              <a:rPr lang="en-US" spc="-15" dirty="0"/>
              <a:t> Semaphores II Solution</a:t>
            </a:r>
            <a:endParaRPr lang="en-SE" dirty="0"/>
          </a:p>
        </p:txBody>
      </p:sp>
      <p:sp>
        <p:nvSpPr>
          <p:cNvPr id="3" name="Content Placeholder 2">
            <a:extLst>
              <a:ext uri="{FF2B5EF4-FFF2-40B4-BE49-F238E27FC236}">
                <a16:creationId xmlns:a16="http://schemas.microsoft.com/office/drawing/2014/main" id="{29A42330-87C7-42B3-51F3-7600A28CE833}"/>
              </a:ext>
            </a:extLst>
          </p:cNvPr>
          <p:cNvSpPr>
            <a:spLocks noGrp="1"/>
          </p:cNvSpPr>
          <p:nvPr>
            <p:ph idx="1"/>
          </p:nvPr>
        </p:nvSpPr>
        <p:spPr>
          <a:xfrm>
            <a:off x="381000" y="806655"/>
            <a:ext cx="5105400" cy="6124213"/>
          </a:xfrm>
        </p:spPr>
        <p:txBody>
          <a:bodyPr>
            <a:normAutofit fontScale="85000" lnSpcReduction="20000"/>
          </a:bodyPr>
          <a:lstStyle/>
          <a:p>
            <a:r>
              <a:rPr lang="en-GB" dirty="0"/>
              <a:t>Solution 1 (left): With initial values of all semaphores = 0, only f2 can run, prints 2, signals S1 and then waits for S2. S1.signal() starts f1, which was waiting for S1 and can now print 3 and 5 and then signal S3. S3.signal() now starts f3, which prints 7 and 11 and signals S2. This returns execution to f2, which can then finally print 13.</a:t>
            </a:r>
          </a:p>
          <a:p>
            <a:r>
              <a:rPr lang="en-GB" dirty="0"/>
              <a:t>Solution 2(right): s2 has initial value 1, so f2 calls S2.wait() and runs first. The rest of the same as Solution 1. You can see that initializing s2=0 has the same effect as initializing s2=1 and let f2 call S2.wait() first. So Solution 1 is better with one less call to wait().</a:t>
            </a:r>
          </a:p>
        </p:txBody>
      </p:sp>
      <p:sp>
        <p:nvSpPr>
          <p:cNvPr id="5" name="object 4">
            <a:extLst>
              <a:ext uri="{FF2B5EF4-FFF2-40B4-BE49-F238E27FC236}">
                <a16:creationId xmlns:a16="http://schemas.microsoft.com/office/drawing/2014/main" id="{3D8C9D55-068E-5187-314F-CB14FCD239EC}"/>
              </a:ext>
            </a:extLst>
          </p:cNvPr>
          <p:cNvSpPr txBox="1"/>
          <p:nvPr/>
        </p:nvSpPr>
        <p:spPr>
          <a:xfrm>
            <a:off x="8763000" y="48267"/>
            <a:ext cx="3185160" cy="6761466"/>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S1=</a:t>
            </a:r>
            <a:r>
              <a:rPr lang="en-GB" spc="-35" dirty="0">
                <a:latin typeface="Courier New"/>
                <a:cs typeface="Courier New"/>
              </a:rPr>
              <a:t>0;</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S2=</a:t>
            </a:r>
            <a:r>
              <a:rPr lang="en-GB" spc="-35" dirty="0">
                <a:latin typeface="Courier New"/>
                <a:cs typeface="Courier New"/>
              </a:rPr>
              <a:t>1;</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S3=</a:t>
            </a:r>
            <a:r>
              <a:rPr lang="en-GB" spc="-35" dirty="0">
                <a:latin typeface="Courier New"/>
                <a:cs typeface="Courier New"/>
              </a:rPr>
              <a:t>0; </a:t>
            </a:r>
          </a:p>
          <a:p>
            <a:pPr marL="46990" marR="1054735">
              <a:spcBef>
                <a:spcPts val="385"/>
              </a:spcBef>
            </a:pPr>
            <a:r>
              <a:rPr dirty="0">
                <a:latin typeface="Courier New"/>
                <a:cs typeface="Courier New"/>
              </a:rPr>
              <a:t>f1()</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lang="en-GB" dirty="0">
                <a:solidFill>
                  <a:srgbClr val="0433FF"/>
                </a:solidFill>
                <a:latin typeface="Courier New"/>
                <a:cs typeface="Courier New"/>
              </a:rPr>
              <a:t>S1.wait()</a:t>
            </a:r>
            <a:r>
              <a:rPr dirty="0">
                <a:solidFill>
                  <a:srgbClr val="0433FF"/>
                </a:solidFill>
                <a:latin typeface="Courier New"/>
                <a:cs typeface="Courier New"/>
              </a:rPr>
              <a:t>;</a:t>
            </a:r>
            <a:r>
              <a:rPr spc="105" dirty="0">
                <a:solidFill>
                  <a:srgbClr val="0433FF"/>
                </a:solidFill>
                <a:latin typeface="Courier New"/>
                <a:cs typeface="Courier New"/>
              </a:rPr>
              <a:t> </a:t>
            </a:r>
            <a:endParaRPr lang="en-GB" spc="105" dirty="0">
              <a:solidFill>
                <a:srgbClr val="0433FF"/>
              </a:solidFill>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("3");</a:t>
            </a:r>
            <a:endParaRPr dirty="0">
              <a:latin typeface="Courier New"/>
              <a:cs typeface="Courier New"/>
            </a:endParaRPr>
          </a:p>
          <a:p>
            <a:pPr marL="448945" marR="250825">
              <a:spcBef>
                <a:spcPts val="150"/>
              </a:spcBef>
            </a:pPr>
            <a:r>
              <a:rPr spc="-10" dirty="0" err="1">
                <a:latin typeface="Courier New"/>
                <a:cs typeface="Courier New"/>
              </a:rPr>
              <a:t>printf</a:t>
            </a:r>
            <a:r>
              <a:rPr spc="-10" dirty="0">
                <a:latin typeface="Courier New"/>
                <a:cs typeface="Courier New"/>
              </a:rPr>
              <a:t>("5"); </a:t>
            </a:r>
            <a:endParaRPr lang="en-GB" spc="-10" dirty="0">
              <a:latin typeface="Courier New"/>
              <a:cs typeface="Courier New"/>
            </a:endParaRPr>
          </a:p>
          <a:p>
            <a:pPr marL="448945" marR="250825">
              <a:spcBef>
                <a:spcPts val="150"/>
              </a:spcBef>
            </a:pPr>
            <a:r>
              <a:rPr lang="en-GB" dirty="0">
                <a:solidFill>
                  <a:srgbClr val="0433FF"/>
                </a:solidFill>
                <a:latin typeface="Courier New"/>
                <a:cs typeface="Courier New"/>
              </a:rPr>
              <a:t>S3.signal()</a:t>
            </a:r>
            <a:r>
              <a:rPr dirty="0">
                <a:solidFill>
                  <a:srgbClr val="0433FF"/>
                </a:solidFill>
                <a:latin typeface="Courier New"/>
                <a:cs typeface="Courier New"/>
              </a:rPr>
              <a:t>;</a:t>
            </a:r>
            <a:endParaRPr dirty="0">
              <a:latin typeface="Courier New"/>
              <a:cs typeface="Courier New"/>
            </a:endParaRPr>
          </a:p>
          <a:p>
            <a:pPr marL="46990"/>
            <a:r>
              <a:rPr spc="-50" dirty="0">
                <a:latin typeface="Courier New"/>
                <a:cs typeface="Courier New"/>
              </a:rPr>
              <a:t>}</a:t>
            </a:r>
            <a:endParaRPr dirty="0">
              <a:latin typeface="Courier New"/>
              <a:cs typeface="Courier New"/>
            </a:endParaRPr>
          </a:p>
          <a:p>
            <a:pPr marL="46990">
              <a:spcBef>
                <a:spcPts val="835"/>
              </a:spcBef>
            </a:pPr>
            <a:r>
              <a:rPr dirty="0">
                <a:latin typeface="Courier New"/>
                <a:cs typeface="Courier New"/>
              </a:rPr>
              <a:t>f2()</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lang="en-GB" dirty="0">
                <a:solidFill>
                  <a:srgbClr val="0433FF"/>
                </a:solidFill>
                <a:latin typeface="Courier New"/>
                <a:cs typeface="Courier New"/>
              </a:rPr>
              <a:t>S2.wait();</a:t>
            </a:r>
            <a:r>
              <a:rPr lang="en-GB" spc="105" dirty="0">
                <a:solidFill>
                  <a:srgbClr val="0433FF"/>
                </a:solidFill>
                <a:latin typeface="Courier New"/>
                <a:cs typeface="Courier New"/>
              </a:rPr>
              <a:t> </a:t>
            </a:r>
          </a:p>
          <a:p>
            <a:pPr marL="448945" marR="652780">
              <a:spcBef>
                <a:spcPts val="150"/>
              </a:spcBef>
            </a:pPr>
            <a:r>
              <a:rPr spc="-10" dirty="0" err="1">
                <a:latin typeface="Courier New"/>
                <a:cs typeface="Courier New"/>
              </a:rPr>
              <a:t>printf</a:t>
            </a:r>
            <a:r>
              <a:rPr spc="-10" dirty="0">
                <a:latin typeface="Courier New"/>
                <a:cs typeface="Courier New"/>
              </a:rPr>
              <a:t>("2"); </a:t>
            </a:r>
            <a:endParaRPr lang="en-GB" spc="-10" dirty="0">
              <a:latin typeface="Courier New"/>
              <a:cs typeface="Courier New"/>
            </a:endParaRPr>
          </a:p>
          <a:p>
            <a:pPr marL="448945" marR="652780">
              <a:spcBef>
                <a:spcPts val="150"/>
              </a:spcBef>
            </a:pPr>
            <a:r>
              <a:rPr lang="en-GB" spc="-10" dirty="0">
                <a:solidFill>
                  <a:srgbClr val="0433FF"/>
                </a:solidFill>
                <a:latin typeface="Courier New"/>
                <a:cs typeface="Courier New"/>
              </a:rPr>
              <a:t>S1.signal()</a:t>
            </a:r>
            <a:r>
              <a:rPr spc="-10" dirty="0">
                <a:solidFill>
                  <a:srgbClr val="0433FF"/>
                </a:solidFill>
                <a:latin typeface="Courier New"/>
                <a:cs typeface="Courier New"/>
              </a:rPr>
              <a:t>; </a:t>
            </a:r>
            <a:endParaRPr lang="en-GB" spc="-10" dirty="0">
              <a:solidFill>
                <a:srgbClr val="0433FF"/>
              </a:solidFill>
              <a:latin typeface="Courier New"/>
              <a:cs typeface="Courier New"/>
            </a:endParaRPr>
          </a:p>
          <a:p>
            <a:pPr marL="448945" marR="652780">
              <a:spcBef>
                <a:spcPts val="150"/>
              </a:spcBef>
            </a:pPr>
            <a:r>
              <a:rPr lang="en-GB" dirty="0">
                <a:solidFill>
                  <a:srgbClr val="0433FF"/>
                </a:solidFill>
                <a:latin typeface="Courier New"/>
                <a:cs typeface="Courier New"/>
              </a:rPr>
              <a:t>S2.wait();</a:t>
            </a:r>
            <a:r>
              <a:rPr lang="en-GB" spc="105" dirty="0">
                <a:solidFill>
                  <a:srgbClr val="0433FF"/>
                </a:solidFill>
                <a:latin typeface="Courier New"/>
                <a:cs typeface="Courier New"/>
              </a:rPr>
              <a:t> </a:t>
            </a:r>
          </a:p>
          <a:p>
            <a:pPr marL="448945" marR="652780">
              <a:spcBef>
                <a:spcPts val="150"/>
              </a:spcBef>
            </a:pPr>
            <a:r>
              <a:rPr spc="-10" dirty="0" err="1">
                <a:latin typeface="Courier New"/>
                <a:cs typeface="Courier New"/>
              </a:rPr>
              <a:t>printf</a:t>
            </a:r>
            <a:r>
              <a:rPr spc="-10" dirty="0">
                <a:latin typeface="Courier New"/>
                <a:cs typeface="Courier New"/>
              </a:rPr>
              <a:t>("13");</a:t>
            </a:r>
            <a:endParaRPr dirty="0">
              <a:latin typeface="Courier New"/>
              <a:cs typeface="Courier New"/>
            </a:endParaRPr>
          </a:p>
          <a:p>
            <a:pPr marL="46990"/>
            <a:r>
              <a:rPr spc="-50" dirty="0">
                <a:latin typeface="Courier New"/>
                <a:cs typeface="Courier New"/>
              </a:rPr>
              <a:t>}</a:t>
            </a:r>
            <a:endParaRPr dirty="0">
              <a:latin typeface="Courier New"/>
              <a:cs typeface="Courier New"/>
            </a:endParaRPr>
          </a:p>
          <a:p>
            <a:pPr marL="46990">
              <a:spcBef>
                <a:spcPts val="835"/>
              </a:spcBef>
            </a:pPr>
            <a:r>
              <a:rPr dirty="0">
                <a:latin typeface="Courier New"/>
                <a:cs typeface="Courier New"/>
              </a:rPr>
              <a:t>f3()</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lang="en-GB" dirty="0">
                <a:solidFill>
                  <a:srgbClr val="0433FF"/>
                </a:solidFill>
                <a:latin typeface="Courier New"/>
                <a:cs typeface="Courier New"/>
              </a:rPr>
              <a:t>S3.wait()</a:t>
            </a:r>
            <a:r>
              <a:rPr dirty="0">
                <a:solidFill>
                  <a:srgbClr val="0433FF"/>
                </a:solidFill>
                <a:latin typeface="Courier New"/>
                <a:cs typeface="Courier New"/>
              </a:rPr>
              <a:t>;</a:t>
            </a:r>
            <a:r>
              <a:rPr spc="105" dirty="0">
                <a:solidFill>
                  <a:srgbClr val="0433FF"/>
                </a:solidFill>
                <a:latin typeface="Courier New"/>
                <a:cs typeface="Courier New"/>
              </a:rPr>
              <a:t> </a:t>
            </a:r>
            <a:endParaRPr lang="en-GB" spc="105" dirty="0">
              <a:solidFill>
                <a:srgbClr val="0433FF"/>
              </a:solidFill>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("7");</a:t>
            </a:r>
            <a:endParaRPr dirty="0">
              <a:latin typeface="Courier New"/>
              <a:cs typeface="Courier New"/>
            </a:endParaRPr>
          </a:p>
          <a:p>
            <a:pPr marL="448945" marR="250825">
              <a:spcBef>
                <a:spcPts val="145"/>
              </a:spcBef>
            </a:pPr>
            <a:r>
              <a:rPr spc="-10" dirty="0" err="1">
                <a:latin typeface="Courier New"/>
                <a:cs typeface="Courier New"/>
              </a:rPr>
              <a:t>printf</a:t>
            </a:r>
            <a:r>
              <a:rPr spc="-10" dirty="0">
                <a:latin typeface="Courier New"/>
                <a:cs typeface="Courier New"/>
              </a:rPr>
              <a:t>("11"); </a:t>
            </a:r>
            <a:endParaRPr lang="en-GB" spc="-10" dirty="0">
              <a:latin typeface="Courier New"/>
              <a:cs typeface="Courier New"/>
            </a:endParaRPr>
          </a:p>
          <a:p>
            <a:pPr marL="448945" marR="250825">
              <a:spcBef>
                <a:spcPts val="145"/>
              </a:spcBef>
            </a:pPr>
            <a:r>
              <a:rPr lang="en-GB" dirty="0">
                <a:solidFill>
                  <a:srgbClr val="0433FF"/>
                </a:solidFill>
                <a:latin typeface="Courier New"/>
                <a:cs typeface="Courier New"/>
              </a:rPr>
              <a:t>S2.signal()</a:t>
            </a:r>
            <a:r>
              <a:rPr dirty="0">
                <a:solidFill>
                  <a:srgbClr val="0433FF"/>
                </a:solidFill>
                <a:latin typeface="Courier New"/>
                <a:cs typeface="Courier New"/>
              </a:rPr>
              <a:t>;</a:t>
            </a:r>
            <a:endParaRPr lang="en-GB" dirty="0">
              <a:solidFill>
                <a:srgbClr val="0433FF"/>
              </a:solidFill>
              <a:latin typeface="Courier New"/>
              <a:cs typeface="Courier New"/>
            </a:endParaRPr>
          </a:p>
          <a:p>
            <a:pPr marL="448945" marR="250825">
              <a:spcBef>
                <a:spcPts val="145"/>
              </a:spcBef>
            </a:pPr>
            <a:r>
              <a:rPr sz="1400" spc="-50" dirty="0">
                <a:latin typeface="Courier New"/>
                <a:cs typeface="Courier New"/>
              </a:rPr>
              <a:t>}</a:t>
            </a:r>
            <a:endParaRPr sz="1400" dirty="0">
              <a:latin typeface="Courier New"/>
              <a:cs typeface="Courier New"/>
            </a:endParaRPr>
          </a:p>
        </p:txBody>
      </p:sp>
      <p:sp>
        <p:nvSpPr>
          <p:cNvPr id="4" name="object 4">
            <a:extLst>
              <a:ext uri="{FF2B5EF4-FFF2-40B4-BE49-F238E27FC236}">
                <a16:creationId xmlns:a16="http://schemas.microsoft.com/office/drawing/2014/main" id="{DAB53871-7D87-29A0-1EA0-6DD87A2D8C11}"/>
              </a:ext>
            </a:extLst>
          </p:cNvPr>
          <p:cNvSpPr txBox="1"/>
          <p:nvPr/>
        </p:nvSpPr>
        <p:spPr>
          <a:xfrm>
            <a:off x="5486400" y="152400"/>
            <a:ext cx="3185160" cy="6458819"/>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S1=</a:t>
            </a:r>
            <a:r>
              <a:rPr lang="en-GB" spc="-35" dirty="0">
                <a:latin typeface="Courier New"/>
                <a:cs typeface="Courier New"/>
              </a:rPr>
              <a:t>0;</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S2=</a:t>
            </a:r>
            <a:r>
              <a:rPr lang="en-GB" spc="-35" dirty="0">
                <a:latin typeface="Courier New"/>
                <a:cs typeface="Courier New"/>
              </a:rPr>
              <a:t>0;</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S3=</a:t>
            </a:r>
            <a:r>
              <a:rPr lang="en-GB" spc="-35" dirty="0">
                <a:latin typeface="Courier New"/>
                <a:cs typeface="Courier New"/>
              </a:rPr>
              <a:t>0; </a:t>
            </a:r>
          </a:p>
          <a:p>
            <a:pPr marL="46990" marR="1054735">
              <a:spcBef>
                <a:spcPts val="385"/>
              </a:spcBef>
            </a:pPr>
            <a:r>
              <a:rPr dirty="0">
                <a:latin typeface="Courier New"/>
                <a:cs typeface="Courier New"/>
              </a:rPr>
              <a:t>f1()</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lang="en-GB" dirty="0">
                <a:solidFill>
                  <a:srgbClr val="0433FF"/>
                </a:solidFill>
                <a:latin typeface="Courier New"/>
                <a:cs typeface="Courier New"/>
              </a:rPr>
              <a:t>S1.wait()</a:t>
            </a:r>
            <a:r>
              <a:rPr dirty="0">
                <a:solidFill>
                  <a:srgbClr val="0433FF"/>
                </a:solidFill>
                <a:latin typeface="Courier New"/>
                <a:cs typeface="Courier New"/>
              </a:rPr>
              <a:t>;</a:t>
            </a:r>
            <a:r>
              <a:rPr spc="105" dirty="0">
                <a:solidFill>
                  <a:srgbClr val="0433FF"/>
                </a:solidFill>
                <a:latin typeface="Courier New"/>
                <a:cs typeface="Courier New"/>
              </a:rPr>
              <a:t> </a:t>
            </a:r>
            <a:endParaRPr lang="en-GB" spc="105" dirty="0">
              <a:solidFill>
                <a:srgbClr val="0433FF"/>
              </a:solidFill>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("3");</a:t>
            </a:r>
            <a:endParaRPr dirty="0">
              <a:latin typeface="Courier New"/>
              <a:cs typeface="Courier New"/>
            </a:endParaRPr>
          </a:p>
          <a:p>
            <a:pPr marL="448945" marR="250825">
              <a:spcBef>
                <a:spcPts val="150"/>
              </a:spcBef>
            </a:pPr>
            <a:r>
              <a:rPr spc="-10" dirty="0" err="1">
                <a:latin typeface="Courier New"/>
                <a:cs typeface="Courier New"/>
              </a:rPr>
              <a:t>printf</a:t>
            </a:r>
            <a:r>
              <a:rPr spc="-10" dirty="0">
                <a:latin typeface="Courier New"/>
                <a:cs typeface="Courier New"/>
              </a:rPr>
              <a:t>("5"); </a:t>
            </a:r>
            <a:endParaRPr lang="en-GB" spc="-10" dirty="0">
              <a:latin typeface="Courier New"/>
              <a:cs typeface="Courier New"/>
            </a:endParaRPr>
          </a:p>
          <a:p>
            <a:pPr marL="448945" marR="250825">
              <a:spcBef>
                <a:spcPts val="150"/>
              </a:spcBef>
            </a:pPr>
            <a:r>
              <a:rPr lang="en-GB" dirty="0">
                <a:solidFill>
                  <a:srgbClr val="0433FF"/>
                </a:solidFill>
                <a:latin typeface="Courier New"/>
                <a:cs typeface="Courier New"/>
              </a:rPr>
              <a:t>S3.signal()</a:t>
            </a:r>
            <a:r>
              <a:rPr dirty="0">
                <a:solidFill>
                  <a:srgbClr val="0433FF"/>
                </a:solidFill>
                <a:latin typeface="Courier New"/>
                <a:cs typeface="Courier New"/>
              </a:rPr>
              <a:t>;</a:t>
            </a:r>
            <a:endParaRPr dirty="0">
              <a:latin typeface="Courier New"/>
              <a:cs typeface="Courier New"/>
            </a:endParaRPr>
          </a:p>
          <a:p>
            <a:pPr marL="46990"/>
            <a:r>
              <a:rPr spc="-50" dirty="0">
                <a:latin typeface="Courier New"/>
                <a:cs typeface="Courier New"/>
              </a:rPr>
              <a:t>}</a:t>
            </a:r>
            <a:endParaRPr dirty="0">
              <a:latin typeface="Courier New"/>
              <a:cs typeface="Courier New"/>
            </a:endParaRPr>
          </a:p>
          <a:p>
            <a:pPr marL="46990">
              <a:spcBef>
                <a:spcPts val="835"/>
              </a:spcBef>
            </a:pPr>
            <a:r>
              <a:rPr dirty="0">
                <a:latin typeface="Courier New"/>
                <a:cs typeface="Courier New"/>
              </a:rPr>
              <a:t>f2()</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("2"); </a:t>
            </a:r>
            <a:endParaRPr lang="en-GB" spc="-10" dirty="0">
              <a:latin typeface="Courier New"/>
              <a:cs typeface="Courier New"/>
            </a:endParaRPr>
          </a:p>
          <a:p>
            <a:pPr marL="448945" marR="652780">
              <a:spcBef>
                <a:spcPts val="150"/>
              </a:spcBef>
            </a:pPr>
            <a:r>
              <a:rPr lang="en-GB" spc="-10" dirty="0">
                <a:solidFill>
                  <a:srgbClr val="0433FF"/>
                </a:solidFill>
                <a:latin typeface="Courier New"/>
                <a:cs typeface="Courier New"/>
              </a:rPr>
              <a:t>S1.signal()</a:t>
            </a:r>
            <a:r>
              <a:rPr spc="-10" dirty="0">
                <a:solidFill>
                  <a:srgbClr val="0433FF"/>
                </a:solidFill>
                <a:latin typeface="Courier New"/>
                <a:cs typeface="Courier New"/>
              </a:rPr>
              <a:t>; </a:t>
            </a:r>
            <a:endParaRPr lang="en-GB" spc="-10" dirty="0">
              <a:solidFill>
                <a:srgbClr val="0433FF"/>
              </a:solidFill>
              <a:latin typeface="Courier New"/>
              <a:cs typeface="Courier New"/>
            </a:endParaRPr>
          </a:p>
          <a:p>
            <a:pPr marL="448945" marR="652780">
              <a:spcBef>
                <a:spcPts val="150"/>
              </a:spcBef>
            </a:pPr>
            <a:r>
              <a:rPr lang="en-GB" dirty="0">
                <a:solidFill>
                  <a:srgbClr val="0433FF"/>
                </a:solidFill>
                <a:latin typeface="Courier New"/>
                <a:cs typeface="Courier New"/>
              </a:rPr>
              <a:t>S2.wait()</a:t>
            </a:r>
            <a:r>
              <a:rPr dirty="0">
                <a:solidFill>
                  <a:srgbClr val="0433FF"/>
                </a:solidFill>
                <a:latin typeface="Courier New"/>
                <a:cs typeface="Courier New"/>
              </a:rPr>
              <a:t>;</a:t>
            </a:r>
            <a:r>
              <a:rPr spc="105" dirty="0">
                <a:solidFill>
                  <a:srgbClr val="0433FF"/>
                </a:solidFill>
                <a:latin typeface="Courier New"/>
                <a:cs typeface="Courier New"/>
              </a:rPr>
              <a:t> </a:t>
            </a:r>
            <a:endParaRPr lang="en-GB" spc="105" dirty="0">
              <a:solidFill>
                <a:srgbClr val="0433FF"/>
              </a:solidFill>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("13");</a:t>
            </a:r>
            <a:endParaRPr dirty="0">
              <a:latin typeface="Courier New"/>
              <a:cs typeface="Courier New"/>
            </a:endParaRPr>
          </a:p>
          <a:p>
            <a:pPr marL="46990"/>
            <a:r>
              <a:rPr spc="-50" dirty="0">
                <a:latin typeface="Courier New"/>
                <a:cs typeface="Courier New"/>
              </a:rPr>
              <a:t>}</a:t>
            </a:r>
            <a:endParaRPr dirty="0">
              <a:latin typeface="Courier New"/>
              <a:cs typeface="Courier New"/>
            </a:endParaRPr>
          </a:p>
          <a:p>
            <a:pPr marL="46990">
              <a:spcBef>
                <a:spcPts val="835"/>
              </a:spcBef>
            </a:pPr>
            <a:r>
              <a:rPr dirty="0">
                <a:latin typeface="Courier New"/>
                <a:cs typeface="Courier New"/>
              </a:rPr>
              <a:t>f3()</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lang="en-GB" dirty="0">
                <a:solidFill>
                  <a:srgbClr val="0433FF"/>
                </a:solidFill>
                <a:latin typeface="Courier New"/>
                <a:cs typeface="Courier New"/>
              </a:rPr>
              <a:t>S3.wait()</a:t>
            </a:r>
            <a:r>
              <a:rPr dirty="0">
                <a:solidFill>
                  <a:srgbClr val="0433FF"/>
                </a:solidFill>
                <a:latin typeface="Courier New"/>
                <a:cs typeface="Courier New"/>
              </a:rPr>
              <a:t>;</a:t>
            </a:r>
            <a:r>
              <a:rPr spc="105" dirty="0">
                <a:solidFill>
                  <a:srgbClr val="0433FF"/>
                </a:solidFill>
                <a:latin typeface="Courier New"/>
                <a:cs typeface="Courier New"/>
              </a:rPr>
              <a:t> </a:t>
            </a:r>
            <a:endParaRPr lang="en-GB" spc="105" dirty="0">
              <a:solidFill>
                <a:srgbClr val="0433FF"/>
              </a:solidFill>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("7");</a:t>
            </a:r>
            <a:endParaRPr dirty="0">
              <a:latin typeface="Courier New"/>
              <a:cs typeface="Courier New"/>
            </a:endParaRPr>
          </a:p>
          <a:p>
            <a:pPr marL="448945" marR="250825">
              <a:spcBef>
                <a:spcPts val="145"/>
              </a:spcBef>
            </a:pPr>
            <a:r>
              <a:rPr spc="-10" dirty="0" err="1">
                <a:latin typeface="Courier New"/>
                <a:cs typeface="Courier New"/>
              </a:rPr>
              <a:t>printf</a:t>
            </a:r>
            <a:r>
              <a:rPr spc="-10" dirty="0">
                <a:latin typeface="Courier New"/>
                <a:cs typeface="Courier New"/>
              </a:rPr>
              <a:t>("11"); </a:t>
            </a:r>
            <a:endParaRPr lang="en-GB" spc="-10" dirty="0">
              <a:latin typeface="Courier New"/>
              <a:cs typeface="Courier New"/>
            </a:endParaRPr>
          </a:p>
          <a:p>
            <a:pPr marL="448945" marR="250825">
              <a:spcBef>
                <a:spcPts val="145"/>
              </a:spcBef>
            </a:pPr>
            <a:r>
              <a:rPr lang="en-GB" dirty="0">
                <a:solidFill>
                  <a:srgbClr val="0433FF"/>
                </a:solidFill>
                <a:latin typeface="Courier New"/>
                <a:cs typeface="Courier New"/>
              </a:rPr>
              <a:t>S2.signal()</a:t>
            </a:r>
            <a:r>
              <a:rPr dirty="0">
                <a:solidFill>
                  <a:srgbClr val="0433FF"/>
                </a:solidFill>
                <a:latin typeface="Courier New"/>
                <a:cs typeface="Courier New"/>
              </a:rPr>
              <a:t>;</a:t>
            </a:r>
            <a:endParaRPr lang="en-GB" dirty="0">
              <a:solidFill>
                <a:srgbClr val="0433FF"/>
              </a:solidFill>
              <a:latin typeface="Courier New"/>
              <a:cs typeface="Courier New"/>
            </a:endParaRPr>
          </a:p>
          <a:p>
            <a:pPr marL="448945" marR="250825">
              <a:spcBef>
                <a:spcPts val="145"/>
              </a:spcBef>
            </a:pPr>
            <a:r>
              <a:rPr sz="1400" spc="-50" dirty="0">
                <a:latin typeface="Courier New"/>
                <a:cs typeface="Courier New"/>
              </a:rPr>
              <a:t>}</a:t>
            </a:r>
            <a:endParaRPr sz="1400" dirty="0">
              <a:latin typeface="Courier New"/>
              <a:cs typeface="Courier New"/>
            </a:endParaRPr>
          </a:p>
        </p:txBody>
      </p:sp>
    </p:spTree>
    <p:extLst>
      <p:ext uri="{BB962C8B-B14F-4D97-AF65-F5344CB8AC3E}">
        <p14:creationId xmlns:p14="http://schemas.microsoft.com/office/powerpoint/2010/main" val="2096745549"/>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9200" y="3400424"/>
            <a:ext cx="9753600" cy="2111475"/>
          </a:xfrm>
          <a:prstGeom prst="rect">
            <a:avLst/>
          </a:prstGeom>
        </p:spPr>
        <p:txBody>
          <a:bodyPr vert="horz" wrap="square" lIns="0" tIns="59055" rIns="0" bIns="0" rtlCol="0">
            <a:spAutoFit/>
          </a:bodyPr>
          <a:lstStyle/>
          <a:p>
            <a:pPr marL="12700">
              <a:spcBef>
                <a:spcPts val="465"/>
              </a:spcBef>
            </a:pPr>
            <a:r>
              <a:rPr lang="en-GB" sz="2000" b="0" dirty="0">
                <a:latin typeface="Gill Sans" panose="020B0502020104020203"/>
                <a:cs typeface="Arial MT"/>
              </a:rPr>
              <a:t>Q. </a:t>
            </a:r>
            <a:r>
              <a:rPr sz="2000" b="0" dirty="0">
                <a:latin typeface="Gill Sans" panose="020B0502020104020203"/>
                <a:cs typeface="Arial MT"/>
              </a:rPr>
              <a:t>Which</a:t>
            </a:r>
            <a:r>
              <a:rPr sz="2000" b="0" spc="-35" dirty="0">
                <a:latin typeface="Gill Sans" panose="020B0502020104020203"/>
                <a:cs typeface="Arial MT"/>
              </a:rPr>
              <a:t> </a:t>
            </a:r>
            <a:r>
              <a:rPr sz="2000" b="0" dirty="0">
                <a:latin typeface="Gill Sans" panose="020B0502020104020203"/>
                <a:cs typeface="Arial MT"/>
              </a:rPr>
              <a:t>strings</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be</a:t>
            </a:r>
            <a:r>
              <a:rPr sz="2000" b="0" spc="-30" dirty="0">
                <a:latin typeface="Gill Sans" panose="020B0502020104020203"/>
                <a:cs typeface="Arial MT"/>
              </a:rPr>
              <a:t> </a:t>
            </a:r>
            <a:r>
              <a:rPr sz="2000" b="0" dirty="0">
                <a:latin typeface="Gill Sans" panose="020B0502020104020203"/>
                <a:cs typeface="Arial MT"/>
              </a:rPr>
              <a:t>output</a:t>
            </a:r>
            <a:r>
              <a:rPr sz="2000" b="0" spc="-30" dirty="0">
                <a:latin typeface="Gill Sans" panose="020B0502020104020203"/>
                <a:cs typeface="Arial MT"/>
              </a:rPr>
              <a:t> </a:t>
            </a:r>
            <a:r>
              <a:rPr sz="2000" b="0" dirty="0">
                <a:latin typeface="Gill Sans" panose="020B0502020104020203"/>
                <a:cs typeface="Arial MT"/>
              </a:rPr>
              <a:t>when</a:t>
            </a:r>
            <a:r>
              <a:rPr sz="2000" b="0" spc="-30" dirty="0">
                <a:latin typeface="Gill Sans" panose="020B0502020104020203"/>
                <a:cs typeface="Arial MT"/>
              </a:rPr>
              <a:t> </a:t>
            </a:r>
            <a:r>
              <a:rPr sz="2000" b="0" dirty="0">
                <a:latin typeface="Gill Sans" panose="020B0502020104020203"/>
                <a:cs typeface="Arial MT"/>
              </a:rPr>
              <a:t>running</a:t>
            </a:r>
            <a:r>
              <a:rPr sz="2000" b="0" spc="-30" dirty="0">
                <a:latin typeface="Gill Sans" panose="020B0502020104020203"/>
                <a:cs typeface="Arial MT"/>
              </a:rPr>
              <a:t> </a:t>
            </a:r>
            <a:r>
              <a:rPr sz="2000" b="0" dirty="0">
                <a:latin typeface="Gill Sans" panose="020B0502020104020203"/>
                <a:cs typeface="Arial MT"/>
              </a:rPr>
              <a:t>the</a:t>
            </a:r>
            <a:r>
              <a:rPr sz="2000" b="0" spc="-30" dirty="0">
                <a:latin typeface="Gill Sans" panose="020B0502020104020203"/>
                <a:cs typeface="Arial MT"/>
              </a:rPr>
              <a:t> </a:t>
            </a:r>
            <a:r>
              <a:rPr sz="2000" b="0" dirty="0">
                <a:latin typeface="Gill Sans" panose="020B0502020104020203"/>
                <a:cs typeface="Arial MT"/>
              </a:rPr>
              <a:t>3</a:t>
            </a:r>
            <a:r>
              <a:rPr sz="2000" b="0" spc="-30" dirty="0">
                <a:latin typeface="Gill Sans" panose="020B0502020104020203"/>
                <a:cs typeface="Arial MT"/>
              </a:rPr>
              <a:t> </a:t>
            </a:r>
            <a:r>
              <a:rPr sz="2000" b="0" dirty="0">
                <a:latin typeface="Gill Sans" panose="020B0502020104020203"/>
                <a:cs typeface="Arial MT"/>
              </a:rPr>
              <a:t>threads</a:t>
            </a:r>
            <a:r>
              <a:rPr sz="2000" b="0" spc="-30" dirty="0">
                <a:latin typeface="Gill Sans" panose="020B0502020104020203"/>
                <a:cs typeface="Arial MT"/>
              </a:rPr>
              <a:t> </a:t>
            </a:r>
            <a:r>
              <a:rPr sz="2000" b="0" dirty="0">
                <a:latin typeface="Gill Sans" panose="020B0502020104020203"/>
                <a:cs typeface="Arial MT"/>
              </a:rPr>
              <a:t>in</a:t>
            </a:r>
            <a:r>
              <a:rPr sz="2000" b="0" spc="-30" dirty="0">
                <a:latin typeface="Gill Sans" panose="020B0502020104020203"/>
                <a:cs typeface="Arial MT"/>
              </a:rPr>
              <a:t> </a:t>
            </a:r>
            <a:r>
              <a:rPr sz="2000" b="0" spc="-10" dirty="0">
                <a:latin typeface="Gill Sans" panose="020B0502020104020203"/>
                <a:cs typeface="Arial MT"/>
              </a:rPr>
              <a:t>parallel?</a:t>
            </a:r>
            <a:endParaRPr sz="2000" b="0" dirty="0">
              <a:latin typeface="Gill Sans" panose="020B0502020104020203"/>
              <a:cs typeface="Arial MT"/>
            </a:endParaRPr>
          </a:p>
          <a:p>
            <a:pPr marL="183515" indent="-170815">
              <a:spcBef>
                <a:spcPts val="370"/>
              </a:spcBef>
              <a:buChar char="•"/>
              <a:tabLst>
                <a:tab pos="183515" algn="l"/>
              </a:tabLst>
            </a:pPr>
            <a:r>
              <a:rPr sz="2000" b="0" dirty="0">
                <a:latin typeface="Gill Sans" panose="020B0502020104020203"/>
                <a:cs typeface="Arial MT"/>
              </a:rPr>
              <a:t>Either</a:t>
            </a:r>
            <a:r>
              <a:rPr sz="2000" b="0" spc="-25"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dirty="0">
                <a:latin typeface="Gill Sans" panose="020B0502020104020203"/>
                <a:cs typeface="Arial MT"/>
              </a:rPr>
              <a:t>or</a:t>
            </a:r>
            <a:r>
              <a:rPr sz="2000" b="0" spc="-20" dirty="0">
                <a:latin typeface="Gill Sans" panose="020B0502020104020203"/>
                <a:cs typeface="Arial MT"/>
              </a:rPr>
              <a:t> </a:t>
            </a:r>
            <a:r>
              <a:rPr sz="2000" b="0" dirty="0">
                <a:latin typeface="Gill Sans" panose="020B0502020104020203"/>
                <a:cs typeface="Arial MT"/>
              </a:rPr>
              <a:t>t2</a:t>
            </a:r>
            <a:r>
              <a:rPr sz="2000" b="0" spc="-25" dirty="0">
                <a:latin typeface="Gill Sans" panose="020B0502020104020203"/>
                <a:cs typeface="Arial MT"/>
              </a:rPr>
              <a:t> </a:t>
            </a:r>
            <a:r>
              <a:rPr sz="2000" b="0" dirty="0">
                <a:latin typeface="Gill Sans" panose="020B0502020104020203"/>
                <a:cs typeface="Arial MT"/>
              </a:rPr>
              <a:t>could</a:t>
            </a:r>
            <a:r>
              <a:rPr sz="2000" b="0" spc="-2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first,</a:t>
            </a:r>
            <a:r>
              <a:rPr sz="2000" b="0" spc="-20" dirty="0">
                <a:latin typeface="Gill Sans" panose="020B0502020104020203"/>
                <a:cs typeface="Arial MT"/>
              </a:rPr>
              <a:t> </a:t>
            </a:r>
            <a:r>
              <a:rPr sz="2000" b="0" dirty="0">
                <a:latin typeface="Gill Sans" panose="020B0502020104020203"/>
                <a:cs typeface="Arial MT"/>
              </a:rPr>
              <a:t>so</a:t>
            </a:r>
            <a:r>
              <a:rPr sz="2000" b="0" spc="-25" dirty="0">
                <a:latin typeface="Gill Sans" panose="020B0502020104020203"/>
                <a:cs typeface="Arial MT"/>
              </a:rPr>
              <a:t> </a:t>
            </a:r>
            <a:r>
              <a:rPr sz="2000" b="0" dirty="0">
                <a:latin typeface="Gill Sans" panose="020B0502020104020203"/>
                <a:cs typeface="Arial MT"/>
              </a:rPr>
              <a:t>the</a:t>
            </a:r>
            <a:r>
              <a:rPr sz="2000" b="0" spc="-20" dirty="0">
                <a:latin typeface="Gill Sans" panose="020B0502020104020203"/>
                <a:cs typeface="Arial MT"/>
              </a:rPr>
              <a:t> </a:t>
            </a:r>
            <a:r>
              <a:rPr sz="2000" b="0" dirty="0">
                <a:latin typeface="Gill Sans" panose="020B0502020104020203"/>
                <a:cs typeface="Arial MT"/>
              </a:rPr>
              <a:t>first</a:t>
            </a:r>
            <a:r>
              <a:rPr sz="2000" b="0" spc="-25" dirty="0">
                <a:latin typeface="Gill Sans" panose="020B0502020104020203"/>
                <a:cs typeface="Arial MT"/>
              </a:rPr>
              <a:t> </a:t>
            </a:r>
            <a:r>
              <a:rPr sz="2000" b="0" dirty="0">
                <a:latin typeface="Gill Sans" panose="020B0502020104020203"/>
                <a:cs typeface="Arial MT"/>
              </a:rPr>
              <a:t>letter</a:t>
            </a:r>
            <a:r>
              <a:rPr sz="2000" b="0" spc="-20" dirty="0">
                <a:latin typeface="Gill Sans" panose="020B0502020104020203"/>
                <a:cs typeface="Arial MT"/>
              </a:rPr>
              <a:t> </a:t>
            </a:r>
            <a:r>
              <a:rPr sz="2000" b="0" dirty="0">
                <a:latin typeface="Gill Sans" panose="020B0502020104020203"/>
                <a:cs typeface="Arial MT"/>
              </a:rPr>
              <a:t>can</a:t>
            </a:r>
            <a:r>
              <a:rPr sz="2000" b="0" spc="-25" dirty="0">
                <a:latin typeface="Gill Sans" panose="020B0502020104020203"/>
                <a:cs typeface="Arial MT"/>
              </a:rPr>
              <a:t> </a:t>
            </a:r>
            <a:r>
              <a:rPr sz="2000" b="0" dirty="0">
                <a:latin typeface="Gill Sans" panose="020B0502020104020203"/>
                <a:cs typeface="Arial MT"/>
              </a:rPr>
              <a:t>be</a:t>
            </a:r>
            <a:r>
              <a:rPr sz="2000" b="0" spc="-110" dirty="0">
                <a:latin typeface="Gill Sans" panose="020B0502020104020203"/>
                <a:cs typeface="Arial MT"/>
              </a:rPr>
              <a:t> </a:t>
            </a:r>
            <a:r>
              <a:rPr sz="2000" b="0" dirty="0">
                <a:latin typeface="Gill Sans" panose="020B0502020104020203"/>
                <a:cs typeface="Arial MT"/>
              </a:rPr>
              <a:t>A</a:t>
            </a:r>
            <a:r>
              <a:rPr sz="2000" b="0" spc="-114"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spc="-50" dirty="0">
                <a:latin typeface="Gill Sans" panose="020B0502020104020203"/>
                <a:cs typeface="Arial MT"/>
              </a:rPr>
              <a:t>B</a:t>
            </a:r>
            <a:endParaRPr sz="2000" b="0" dirty="0">
              <a:latin typeface="Gill Sans" panose="020B0502020104020203"/>
              <a:cs typeface="Arial MT"/>
            </a:endParaRPr>
          </a:p>
          <a:p>
            <a:pPr marL="183515" marR="5080" indent="-171450">
              <a:lnSpc>
                <a:spcPts val="2000"/>
              </a:lnSpc>
              <a:spcBef>
                <a:spcPts val="470"/>
              </a:spcBef>
              <a:buChar char="•"/>
              <a:tabLst>
                <a:tab pos="183515" algn="l"/>
              </a:tabLst>
            </a:pPr>
            <a:r>
              <a:rPr sz="2000" b="0" dirty="0">
                <a:latin typeface="Gill Sans" panose="020B0502020104020203"/>
                <a:cs typeface="Arial MT"/>
              </a:rPr>
              <a:t>Then</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t1</a:t>
            </a:r>
            <a:r>
              <a:rPr sz="2000" b="0" spc="-30" dirty="0">
                <a:latin typeface="Gill Sans" panose="020B0502020104020203"/>
                <a:cs typeface="Arial MT"/>
              </a:rPr>
              <a:t> </a:t>
            </a:r>
            <a:r>
              <a:rPr sz="2000" b="0" dirty="0">
                <a:latin typeface="Gill Sans" panose="020B0502020104020203"/>
                <a:cs typeface="Arial MT"/>
              </a:rPr>
              <a:t>and</a:t>
            </a:r>
            <a:r>
              <a:rPr sz="2000" b="0" spc="-30" dirty="0">
                <a:latin typeface="Gill Sans" panose="020B0502020104020203"/>
                <a:cs typeface="Arial MT"/>
              </a:rPr>
              <a:t> </a:t>
            </a:r>
            <a:r>
              <a:rPr sz="2000" b="0" dirty="0">
                <a:latin typeface="Gill Sans" panose="020B0502020104020203"/>
                <a:cs typeface="Arial MT"/>
              </a:rPr>
              <a:t>t2</a:t>
            </a:r>
            <a:r>
              <a:rPr sz="2000" b="0" spc="-30" dirty="0">
                <a:latin typeface="Gill Sans" panose="020B0502020104020203"/>
                <a:cs typeface="Arial MT"/>
              </a:rPr>
              <a:t> </a:t>
            </a:r>
            <a:r>
              <a:rPr sz="2000" b="0" dirty="0">
                <a:latin typeface="Gill Sans" panose="020B0502020104020203"/>
                <a:cs typeface="Arial MT"/>
              </a:rPr>
              <a:t>signal</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only</a:t>
            </a:r>
            <a:r>
              <a:rPr sz="2000" b="0" spc="-30" dirty="0">
                <a:latin typeface="Gill Sans" panose="020B0502020104020203"/>
                <a:cs typeface="Arial MT"/>
              </a:rPr>
              <a:t> </a:t>
            </a:r>
            <a:r>
              <a:rPr sz="2000" b="0" dirty="0">
                <a:latin typeface="Gill Sans" panose="020B0502020104020203"/>
                <a:cs typeface="Arial MT"/>
              </a:rPr>
              <a:t>after</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have</a:t>
            </a:r>
            <a:r>
              <a:rPr sz="2000" b="0" spc="-30" dirty="0">
                <a:latin typeface="Gill Sans" panose="020B0502020104020203"/>
                <a:cs typeface="Arial MT"/>
              </a:rPr>
              <a:t> </a:t>
            </a:r>
            <a:r>
              <a:rPr sz="2000" b="0" dirty="0">
                <a:latin typeface="Gill Sans" panose="020B0502020104020203"/>
                <a:cs typeface="Arial MT"/>
              </a:rPr>
              <a:t>signalled</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t3</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and </a:t>
            </a:r>
            <a:r>
              <a:rPr sz="2000" b="0" dirty="0">
                <a:latin typeface="Gill Sans" panose="020B0502020104020203"/>
                <a:cs typeface="Arial MT"/>
              </a:rPr>
              <a:t>print</a:t>
            </a:r>
            <a:r>
              <a:rPr sz="2000" b="0" spc="-30" dirty="0">
                <a:latin typeface="Gill Sans" panose="020B0502020104020203"/>
                <a:cs typeface="Arial MT"/>
              </a:rPr>
              <a:t> </a:t>
            </a:r>
            <a:r>
              <a:rPr sz="2000" b="0" spc="-50" dirty="0">
                <a:latin typeface="Gill Sans" panose="020B0502020104020203"/>
                <a:cs typeface="Arial MT"/>
              </a:rPr>
              <a:t>C</a:t>
            </a:r>
            <a:endParaRPr sz="2000" b="0" dirty="0">
              <a:latin typeface="Gill Sans" panose="020B0502020104020203"/>
              <a:cs typeface="Arial MT"/>
            </a:endParaRPr>
          </a:p>
          <a:p>
            <a:pPr marL="183515" indent="-170815">
              <a:spcBef>
                <a:spcPts val="310"/>
              </a:spcBef>
              <a:buChar char="•"/>
              <a:tabLst>
                <a:tab pos="183515" algn="l"/>
              </a:tabLst>
            </a:pPr>
            <a:r>
              <a:rPr sz="2000" b="0" dirty="0">
                <a:latin typeface="Gill Sans" panose="020B0502020104020203"/>
                <a:cs typeface="Arial MT"/>
              </a:rPr>
              <a:t>t3</a:t>
            </a:r>
            <a:r>
              <a:rPr sz="2000" b="0" spc="-25" dirty="0">
                <a:latin typeface="Gill Sans" panose="020B0502020104020203"/>
                <a:cs typeface="Arial MT"/>
              </a:rPr>
              <a:t> </a:t>
            </a:r>
            <a:r>
              <a:rPr sz="2000" b="0" dirty="0">
                <a:latin typeface="Gill Sans" panose="020B0502020104020203"/>
                <a:cs typeface="Arial MT"/>
              </a:rPr>
              <a:t>signals</a:t>
            </a:r>
            <a:r>
              <a:rPr sz="2000" b="0" spc="-30" dirty="0">
                <a:latin typeface="Gill Sans" panose="020B0502020104020203"/>
                <a:cs typeface="Arial MT"/>
              </a:rPr>
              <a:t> </a:t>
            </a:r>
            <a:r>
              <a:rPr sz="2000" b="0" dirty="0">
                <a:latin typeface="Gill Sans" panose="020B0502020104020203"/>
                <a:cs typeface="Arial MT"/>
              </a:rPr>
              <a:t>s_a</a:t>
            </a:r>
            <a:r>
              <a:rPr sz="2000" b="0" spc="-25" dirty="0">
                <a:latin typeface="Gill Sans" panose="020B0502020104020203"/>
                <a:cs typeface="Arial MT"/>
              </a:rPr>
              <a:t> </a:t>
            </a:r>
            <a:r>
              <a:rPr sz="2000" b="0" dirty="0">
                <a:latin typeface="Gill Sans" panose="020B0502020104020203"/>
                <a:cs typeface="Arial MT"/>
              </a:rPr>
              <a:t>and</a:t>
            </a:r>
            <a:r>
              <a:rPr sz="2000" b="0" spc="-25" dirty="0">
                <a:latin typeface="Gill Sans" panose="020B0502020104020203"/>
                <a:cs typeface="Arial MT"/>
              </a:rPr>
              <a:t> </a:t>
            </a:r>
            <a:r>
              <a:rPr sz="2000" b="0" dirty="0">
                <a:latin typeface="Gill Sans" panose="020B0502020104020203"/>
                <a:cs typeface="Arial MT"/>
              </a:rPr>
              <a:t>s_b,</a:t>
            </a:r>
            <a:r>
              <a:rPr sz="2000" b="0" spc="-25" dirty="0">
                <a:latin typeface="Gill Sans" panose="020B0502020104020203"/>
                <a:cs typeface="Arial MT"/>
              </a:rPr>
              <a:t> </a:t>
            </a:r>
            <a:r>
              <a:rPr sz="2000" b="0" dirty="0">
                <a:latin typeface="Gill Sans" panose="020B0502020104020203"/>
                <a:cs typeface="Arial MT"/>
              </a:rPr>
              <a:t>which</a:t>
            </a:r>
            <a:r>
              <a:rPr sz="2000" b="0" spc="-25"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dirty="0">
                <a:latin typeface="Gill Sans" panose="020B0502020104020203"/>
                <a:cs typeface="Arial MT"/>
              </a:rPr>
              <a:t>order</a:t>
            </a:r>
            <a:r>
              <a:rPr sz="2000" b="0" spc="-25" dirty="0">
                <a:latin typeface="Gill Sans" panose="020B0502020104020203"/>
                <a:cs typeface="Arial MT"/>
              </a:rPr>
              <a:t> </a:t>
            </a:r>
            <a:r>
              <a:rPr sz="2000" b="0" spc="-10" dirty="0">
                <a:latin typeface="Gill Sans" panose="020B0502020104020203"/>
                <a:cs typeface="Arial MT"/>
              </a:rPr>
              <a:t>again</a:t>
            </a:r>
            <a:endParaRPr sz="2000" b="0" dirty="0">
              <a:latin typeface="Gill Sans" panose="020B0502020104020203"/>
              <a:cs typeface="Arial MT"/>
            </a:endParaRPr>
          </a:p>
          <a:p>
            <a:pPr marL="183515" indent="-170815">
              <a:spcBef>
                <a:spcPts val="370"/>
              </a:spcBef>
              <a:buChar char="•"/>
              <a:tabLst>
                <a:tab pos="183515" algn="l"/>
              </a:tabLst>
            </a:pPr>
            <a:r>
              <a:rPr sz="2000" b="0" spc="-10" dirty="0">
                <a:latin typeface="Gill Sans" panose="020B0502020104020203"/>
                <a:cs typeface="Arial MT"/>
              </a:rPr>
              <a:t>Accordingly,</a:t>
            </a:r>
            <a:r>
              <a:rPr sz="2000" b="0" spc="-35" dirty="0">
                <a:latin typeface="Gill Sans" panose="020B0502020104020203"/>
                <a:cs typeface="Arial MT"/>
              </a:rPr>
              <a:t> </a:t>
            </a:r>
            <a:r>
              <a:rPr sz="2000" b="0" dirty="0">
                <a:latin typeface="Gill Sans" panose="020B0502020104020203"/>
                <a:cs typeface="Arial MT"/>
              </a:rPr>
              <a:t>the</a:t>
            </a:r>
            <a:r>
              <a:rPr sz="2000" b="0" spc="-35" dirty="0">
                <a:latin typeface="Gill Sans" panose="020B0502020104020203"/>
                <a:cs typeface="Arial MT"/>
              </a:rPr>
              <a:t> </a:t>
            </a:r>
            <a:r>
              <a:rPr sz="2000" b="0" dirty="0">
                <a:latin typeface="Gill Sans" panose="020B0502020104020203"/>
                <a:cs typeface="Arial MT"/>
              </a:rPr>
              <a:t>output</a:t>
            </a:r>
            <a:r>
              <a:rPr sz="2000" b="0" spc="-35" dirty="0">
                <a:latin typeface="Gill Sans" panose="020B0502020104020203"/>
                <a:cs typeface="Arial MT"/>
              </a:rPr>
              <a:t> </a:t>
            </a:r>
            <a:r>
              <a:rPr sz="2000" b="0" dirty="0">
                <a:latin typeface="Gill Sans" panose="020B0502020104020203"/>
                <a:cs typeface="Arial MT"/>
              </a:rPr>
              <a:t>is</a:t>
            </a:r>
            <a:r>
              <a:rPr lang="en-GB" sz="2000" b="0" dirty="0">
                <a:latin typeface="Gill Sans" panose="020B0502020104020203"/>
                <a:cs typeface="Arial MT"/>
              </a:rPr>
              <a:t> a regular expression</a:t>
            </a:r>
            <a:r>
              <a:rPr sz="2000" b="0" spc="-30" dirty="0">
                <a:latin typeface="Gill Sans" panose="020B0502020104020203"/>
                <a:cs typeface="Arial MT"/>
              </a:rPr>
              <a:t> </a:t>
            </a:r>
            <a:r>
              <a:rPr sz="2000" b="0" spc="-10" dirty="0">
                <a:latin typeface="Gill Sans" panose="020B0502020104020203"/>
                <a:cs typeface="Courier New"/>
              </a:rPr>
              <a:t>(</a:t>
            </a:r>
            <a:r>
              <a:rPr lang="en-GB" sz="2000" b="0" spc="-10" dirty="0">
                <a:latin typeface="Gill Sans" panose="020B0502020104020203"/>
                <a:cs typeface="Courier New"/>
              </a:rPr>
              <a:t>(</a:t>
            </a:r>
            <a:r>
              <a:rPr sz="2000" b="0" spc="-10" dirty="0">
                <a:latin typeface="Gill Sans" panose="020B0502020104020203"/>
                <a:cs typeface="Courier New"/>
              </a:rPr>
              <a:t>AB|BA</a:t>
            </a:r>
            <a:r>
              <a:rPr lang="en-GB" sz="2000" b="0" spc="-10" dirty="0">
                <a:latin typeface="Gill Sans" panose="020B0502020104020203"/>
                <a:cs typeface="Courier New"/>
              </a:rPr>
              <a:t>)</a:t>
            </a:r>
            <a:r>
              <a:rPr sz="2000" b="0" spc="-10" dirty="0">
                <a:latin typeface="Gill Sans" panose="020B0502020104020203"/>
                <a:cs typeface="Courier New"/>
              </a:rPr>
              <a:t>C)+</a:t>
            </a:r>
            <a:endParaRPr sz="2000" b="0" dirty="0">
              <a:latin typeface="Gill Sans" panose="020B0502020104020203"/>
              <a:cs typeface="Courier New"/>
            </a:endParaRPr>
          </a:p>
          <a:p>
            <a:pPr marL="564515" lvl="1" indent="-170815">
              <a:spcBef>
                <a:spcPts val="375"/>
              </a:spcBef>
              <a:buChar char="•"/>
              <a:tabLst>
                <a:tab pos="564515" algn="l"/>
              </a:tabLst>
            </a:pPr>
            <a:r>
              <a:rPr lang="en-GB" sz="2000" b="0" spc="-10" dirty="0">
                <a:latin typeface="Gill Sans" panose="020B0502020104020203"/>
                <a:cs typeface="Arial MT"/>
              </a:rPr>
              <a:t>P</a:t>
            </a:r>
            <a:r>
              <a:rPr sz="2000" b="0" spc="-10" dirty="0" err="1">
                <a:latin typeface="Gill Sans" panose="020B0502020104020203"/>
                <a:cs typeface="Arial MT"/>
              </a:rPr>
              <a:t>rint</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dirty="0">
                <a:latin typeface="Gill Sans" panose="020B0502020104020203"/>
                <a:cs typeface="Arial MT"/>
              </a:rPr>
              <a:t>B</a:t>
            </a:r>
            <a:r>
              <a:rPr sz="2000" b="0" spc="-20"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spc="-10" dirty="0">
                <a:latin typeface="Gill Sans" panose="020B0502020104020203"/>
                <a:cs typeface="Arial MT"/>
              </a:rPr>
              <a:t>order,</a:t>
            </a:r>
            <a:r>
              <a:rPr sz="2000" b="0" spc="-20" dirty="0">
                <a:latin typeface="Gill Sans" panose="020B0502020104020203"/>
                <a:cs typeface="Arial MT"/>
              </a:rPr>
              <a:t> </a:t>
            </a:r>
            <a:r>
              <a:rPr sz="2000" b="0" dirty="0">
                <a:latin typeface="Gill Sans" panose="020B0502020104020203"/>
                <a:cs typeface="Arial MT"/>
              </a:rPr>
              <a:t>then</a:t>
            </a:r>
            <a:r>
              <a:rPr sz="2000" b="0" spc="-25" dirty="0">
                <a:latin typeface="Gill Sans" panose="020B0502020104020203"/>
                <a:cs typeface="Arial MT"/>
              </a:rPr>
              <a:t> </a:t>
            </a:r>
            <a:r>
              <a:rPr sz="2000" b="0" dirty="0">
                <a:latin typeface="Gill Sans" panose="020B0502020104020203"/>
                <a:cs typeface="Arial MT"/>
              </a:rPr>
              <a:t>print</a:t>
            </a:r>
            <a:r>
              <a:rPr sz="2000" b="0" spc="-20" dirty="0">
                <a:latin typeface="Gill Sans" panose="020B0502020104020203"/>
                <a:cs typeface="Arial MT"/>
              </a:rPr>
              <a:t> </a:t>
            </a:r>
            <a:r>
              <a:rPr sz="2000" b="0" dirty="0">
                <a:latin typeface="Gill Sans" panose="020B0502020104020203"/>
                <a:cs typeface="Arial MT"/>
              </a:rPr>
              <a:t>C,</a:t>
            </a:r>
            <a:r>
              <a:rPr sz="2000" b="0" spc="-25" dirty="0">
                <a:latin typeface="Gill Sans" panose="020B0502020104020203"/>
                <a:cs typeface="Arial MT"/>
              </a:rPr>
              <a:t> </a:t>
            </a:r>
            <a:r>
              <a:rPr sz="2000" b="0" dirty="0">
                <a:latin typeface="Gill Sans" panose="020B0502020104020203"/>
                <a:cs typeface="Arial MT"/>
              </a:rPr>
              <a:t>then</a:t>
            </a:r>
            <a:r>
              <a:rPr sz="2000" b="0" spc="-20" dirty="0">
                <a:latin typeface="Gill Sans" panose="020B0502020104020203"/>
                <a:cs typeface="Arial MT"/>
              </a:rPr>
              <a:t> </a:t>
            </a:r>
            <a:r>
              <a:rPr sz="2000" b="0" dirty="0">
                <a:latin typeface="Gill Sans" panose="020B0502020104020203"/>
                <a:cs typeface="Arial MT"/>
              </a:rPr>
              <a:t>the</a:t>
            </a:r>
            <a:r>
              <a:rPr sz="2000" b="0" spc="-25" dirty="0">
                <a:latin typeface="Gill Sans" panose="020B0502020104020203"/>
                <a:cs typeface="Arial MT"/>
              </a:rPr>
              <a:t> </a:t>
            </a:r>
            <a:r>
              <a:rPr sz="2000" b="0" dirty="0">
                <a:latin typeface="Gill Sans" panose="020B0502020104020203"/>
                <a:cs typeface="Arial MT"/>
              </a:rPr>
              <a:t>process</a:t>
            </a:r>
            <a:r>
              <a:rPr sz="2000" b="0" spc="-20" dirty="0">
                <a:latin typeface="Gill Sans" panose="020B0502020104020203"/>
                <a:cs typeface="Arial MT"/>
              </a:rPr>
              <a:t> </a:t>
            </a:r>
            <a:r>
              <a:rPr lang="en-GB" sz="2000" b="0" dirty="0">
                <a:latin typeface="Gill Sans" panose="020B0502020104020203"/>
                <a:cs typeface="Arial MT"/>
              </a:rPr>
              <a:t>repeats</a:t>
            </a:r>
            <a:endParaRPr sz="2000" b="0" dirty="0">
              <a:latin typeface="Gill Sans" panose="020B0502020104020203"/>
              <a:cs typeface="Arial MT"/>
            </a:endParaRPr>
          </a:p>
        </p:txBody>
      </p:sp>
      <p:sp>
        <p:nvSpPr>
          <p:cNvPr id="4" name="object 4"/>
          <p:cNvSpPr txBox="1"/>
          <p:nvPr/>
        </p:nvSpPr>
        <p:spPr>
          <a:xfrm>
            <a:off x="1989659"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printf("A");</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s_a.wait();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5" name="object 5"/>
          <p:cNvSpPr txBox="1"/>
          <p:nvPr/>
        </p:nvSpPr>
        <p:spPr>
          <a:xfrm>
            <a:off x="4833351"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printf("B");</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s_b.wait();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7677042" y="762000"/>
            <a:ext cx="2677795" cy="2390140"/>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t3()</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printf("C");</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s_a</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s_b</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8</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txBox="1"/>
          <p:nvPr/>
        </p:nvSpPr>
        <p:spPr>
          <a:xfrm>
            <a:off x="1989659" y="781766"/>
            <a:ext cx="4232910" cy="304571"/>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a:t>
            </a:r>
            <a:r>
              <a:rPr b="0" dirty="0">
                <a:latin typeface="Courier New"/>
                <a:cs typeface="Courier New"/>
              </a:rPr>
              <a:t>	</a:t>
            </a:r>
            <a:r>
              <a:rPr b="0" spc="-10" dirty="0">
                <a:latin typeface="Courier New"/>
                <a:cs typeface="Courier New"/>
              </a:rPr>
              <a:t>s_a=0,</a:t>
            </a:r>
            <a:r>
              <a:rPr b="0" dirty="0">
                <a:latin typeface="Courier New"/>
                <a:cs typeface="Courier New"/>
              </a:rPr>
              <a:t>	</a:t>
            </a:r>
            <a:r>
              <a:rPr b="0" spc="-10" dirty="0">
                <a:latin typeface="Courier New"/>
                <a:cs typeface="Courier New"/>
              </a:rPr>
              <a:t>s_b=0,</a:t>
            </a:r>
            <a:r>
              <a:rPr b="0" dirty="0">
                <a:latin typeface="Courier New"/>
                <a:cs typeface="Courier New"/>
              </a:rPr>
              <a:t>	</a:t>
            </a:r>
            <a:r>
              <a:rPr b="0" spc="-10" dirty="0">
                <a:latin typeface="Courier New"/>
                <a:cs typeface="Courier New"/>
              </a:rPr>
              <a:t>s_c=0;</a:t>
            </a:r>
            <a:endParaRPr b="0" dirty="0">
              <a:latin typeface="Courier New"/>
              <a:cs typeface="Courier New"/>
            </a:endParaRPr>
          </a:p>
        </p:txBody>
      </p:sp>
      <p:sp>
        <p:nvSpPr>
          <p:cNvPr id="13" name="object 2">
            <a:extLst>
              <a:ext uri="{FF2B5EF4-FFF2-40B4-BE49-F238E27FC236}">
                <a16:creationId xmlns:a16="http://schemas.microsoft.com/office/drawing/2014/main" id="{C76A8ADC-B9C4-10C3-60DA-6B56788B7B53}"/>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Semaphores III</a:t>
            </a:r>
            <a:endParaRPr spc="-10" dirty="0"/>
          </a:p>
        </p:txBody>
      </p:sp>
      <p:sp>
        <p:nvSpPr>
          <p:cNvPr id="2" name="Plassholder for lysbildenummer 5">
            <a:extLst>
              <a:ext uri="{FF2B5EF4-FFF2-40B4-BE49-F238E27FC236}">
                <a16:creationId xmlns:a16="http://schemas.microsoft.com/office/drawing/2014/main" id="{E6836DFD-D074-3FA9-759E-1E101864183B}"/>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57</a:t>
            </a:fld>
            <a:endParaRPr lang="nb-NO" sz="1400" b="0" i="0" dirty="0">
              <a:solidFill>
                <a:schemeClr val="tx1"/>
              </a:solidFill>
              <a:latin typeface="Arial"/>
              <a:cs typeface="Arial"/>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877873" y="4244631"/>
            <a:ext cx="8104505" cy="1654299"/>
          </a:xfrm>
          <a:prstGeom prst="rect">
            <a:avLst/>
          </a:prstGeom>
        </p:spPr>
        <p:txBody>
          <a:bodyPr vert="horz" wrap="square" lIns="0" tIns="63500" rIns="0" bIns="0" rtlCol="0">
            <a:spAutoFit/>
          </a:bodyPr>
          <a:lstStyle/>
          <a:p>
            <a:pPr marL="12700">
              <a:spcBef>
                <a:spcPts val="500"/>
              </a:spcBef>
            </a:pPr>
            <a:r>
              <a:rPr b="0" dirty="0">
                <a:latin typeface="Arial MT"/>
                <a:cs typeface="Arial MT"/>
              </a:rPr>
              <a:t>a.</a:t>
            </a:r>
            <a:r>
              <a:rPr b="0" spc="-15" dirty="0">
                <a:latin typeface="Arial MT"/>
                <a:cs typeface="Arial MT"/>
              </a:rPr>
              <a:t> </a:t>
            </a:r>
            <a:r>
              <a:rPr b="0" dirty="0">
                <a:latin typeface="Arial MT"/>
                <a:cs typeface="Arial MT"/>
              </a:rPr>
              <a:t>Executing</a:t>
            </a:r>
            <a:r>
              <a:rPr b="0" spc="-10" dirty="0">
                <a:latin typeface="Arial MT"/>
                <a:cs typeface="Arial MT"/>
              </a:rPr>
              <a:t> </a:t>
            </a:r>
            <a:r>
              <a:rPr b="0" dirty="0">
                <a:latin typeface="Arial MT"/>
                <a:cs typeface="Arial MT"/>
              </a:rPr>
              <a:t>the</a:t>
            </a:r>
            <a:r>
              <a:rPr b="0" spc="-5" dirty="0">
                <a:latin typeface="Arial MT"/>
                <a:cs typeface="Arial MT"/>
              </a:rPr>
              <a:t> </a:t>
            </a:r>
            <a:r>
              <a:rPr b="0" dirty="0">
                <a:latin typeface="Arial MT"/>
                <a:cs typeface="Arial MT"/>
              </a:rPr>
              <a:t>threads</a:t>
            </a:r>
            <a:r>
              <a:rPr b="0" spc="-15" dirty="0">
                <a:latin typeface="Arial MT"/>
                <a:cs typeface="Arial MT"/>
              </a:rPr>
              <a:t> </a:t>
            </a:r>
            <a:r>
              <a:rPr b="0" dirty="0">
                <a:latin typeface="Arial MT"/>
                <a:cs typeface="Arial MT"/>
              </a:rPr>
              <a:t>in</a:t>
            </a:r>
            <a:r>
              <a:rPr b="0" spc="-10" dirty="0">
                <a:latin typeface="Arial MT"/>
                <a:cs typeface="Arial MT"/>
              </a:rPr>
              <a:t> </a:t>
            </a:r>
            <a:r>
              <a:rPr b="0" dirty="0">
                <a:latin typeface="Arial MT"/>
                <a:cs typeface="Arial MT"/>
              </a:rPr>
              <a:t>parallel</a:t>
            </a:r>
            <a:r>
              <a:rPr b="0" spc="-5" dirty="0">
                <a:latin typeface="Arial MT"/>
                <a:cs typeface="Arial MT"/>
              </a:rPr>
              <a:t> </a:t>
            </a:r>
            <a:r>
              <a:rPr b="0" dirty="0">
                <a:latin typeface="Arial MT"/>
                <a:cs typeface="Arial MT"/>
              </a:rPr>
              <a:t>could</a:t>
            </a:r>
            <a:r>
              <a:rPr b="0" spc="-10" dirty="0">
                <a:latin typeface="Arial MT"/>
                <a:cs typeface="Arial MT"/>
              </a:rPr>
              <a:t> </a:t>
            </a:r>
            <a:r>
              <a:rPr b="0" dirty="0">
                <a:latin typeface="Arial MT"/>
                <a:cs typeface="Arial MT"/>
              </a:rPr>
              <a:t>result</a:t>
            </a:r>
            <a:r>
              <a:rPr b="0" spc="-15" dirty="0">
                <a:latin typeface="Arial MT"/>
                <a:cs typeface="Arial MT"/>
              </a:rPr>
              <a:t> </a:t>
            </a:r>
            <a:r>
              <a:rPr b="0" dirty="0">
                <a:latin typeface="Arial MT"/>
                <a:cs typeface="Arial MT"/>
              </a:rPr>
              <a:t>in</a:t>
            </a:r>
            <a:r>
              <a:rPr b="0" spc="-5" dirty="0">
                <a:latin typeface="Arial MT"/>
                <a:cs typeface="Arial MT"/>
              </a:rPr>
              <a:t> </a:t>
            </a:r>
            <a:r>
              <a:rPr b="0" dirty="0">
                <a:latin typeface="Arial MT"/>
                <a:cs typeface="Arial MT"/>
              </a:rPr>
              <a:t>a</a:t>
            </a:r>
            <a:r>
              <a:rPr b="0" spc="-10" dirty="0">
                <a:latin typeface="Arial MT"/>
                <a:cs typeface="Arial MT"/>
              </a:rPr>
              <a:t> </a:t>
            </a:r>
            <a:r>
              <a:rPr b="0" dirty="0">
                <a:latin typeface="Arial MT"/>
                <a:cs typeface="Arial MT"/>
              </a:rPr>
              <a:t>deadlock.</a:t>
            </a:r>
            <a:r>
              <a:rPr b="0" spc="-15" dirty="0">
                <a:latin typeface="Arial MT"/>
                <a:cs typeface="Arial MT"/>
              </a:rPr>
              <a:t> </a:t>
            </a:r>
            <a:r>
              <a:rPr b="0" spc="-20" dirty="0">
                <a:latin typeface="Arial MT"/>
                <a:cs typeface="Arial MT"/>
              </a:rPr>
              <a:t>Why?</a:t>
            </a:r>
            <a:endParaRPr b="0" dirty="0">
              <a:latin typeface="Arial MT"/>
              <a:cs typeface="Arial MT"/>
            </a:endParaRPr>
          </a:p>
          <a:p>
            <a:pPr marL="193040" indent="-180340">
              <a:spcBef>
                <a:spcPts val="400"/>
              </a:spcBef>
              <a:buChar char="•"/>
              <a:tabLst>
                <a:tab pos="193040" algn="l"/>
              </a:tabLst>
            </a:pPr>
            <a:r>
              <a:rPr b="0" dirty="0">
                <a:solidFill>
                  <a:srgbClr val="0365C0"/>
                </a:solidFill>
                <a:latin typeface="Arial MT"/>
                <a:cs typeface="Arial MT"/>
              </a:rPr>
              <a:t>t1</a:t>
            </a:r>
            <a:r>
              <a:rPr b="0" spc="-10" dirty="0">
                <a:solidFill>
                  <a:srgbClr val="0365C0"/>
                </a:solidFill>
                <a:latin typeface="Arial MT"/>
                <a:cs typeface="Arial MT"/>
              </a:rPr>
              <a:t> </a:t>
            </a:r>
            <a:r>
              <a:rPr b="0" dirty="0">
                <a:solidFill>
                  <a:srgbClr val="0365C0"/>
                </a:solidFill>
                <a:latin typeface="Arial MT"/>
                <a:cs typeface="Arial MT"/>
              </a:rPr>
              <a:t>runs</a:t>
            </a:r>
            <a:r>
              <a:rPr b="0" spc="-15" dirty="0">
                <a:solidFill>
                  <a:srgbClr val="0365C0"/>
                </a:solidFill>
                <a:latin typeface="Arial MT"/>
                <a:cs typeface="Arial MT"/>
              </a:rPr>
              <a:t> </a:t>
            </a:r>
            <a:r>
              <a:rPr b="0" dirty="0">
                <a:solidFill>
                  <a:srgbClr val="0365C0"/>
                </a:solidFill>
                <a:latin typeface="Arial MT"/>
                <a:cs typeface="Arial MT"/>
              </a:rPr>
              <a:t>first</a:t>
            </a:r>
            <a:r>
              <a:rPr b="0" spc="-10" dirty="0">
                <a:solidFill>
                  <a:srgbClr val="0365C0"/>
                </a:solidFill>
                <a:latin typeface="Arial MT"/>
                <a:cs typeface="Arial MT"/>
              </a:rPr>
              <a:t> </a:t>
            </a:r>
            <a:r>
              <a:rPr b="0" dirty="0">
                <a:solidFill>
                  <a:srgbClr val="0365C0"/>
                </a:solidFill>
                <a:latin typeface="Arial MT"/>
                <a:cs typeface="Arial MT"/>
              </a:rPr>
              <a:t>until</a:t>
            </a:r>
            <a:r>
              <a:rPr b="0" spc="-10" dirty="0">
                <a:solidFill>
                  <a:srgbClr val="0365C0"/>
                </a:solidFill>
                <a:latin typeface="Arial MT"/>
                <a:cs typeface="Arial MT"/>
              </a:rPr>
              <a:t> </a:t>
            </a:r>
            <a:r>
              <a:rPr b="0" dirty="0">
                <a:solidFill>
                  <a:srgbClr val="0365C0"/>
                </a:solidFill>
                <a:latin typeface="Arial MT"/>
                <a:cs typeface="Arial MT"/>
              </a:rPr>
              <a:t>line</a:t>
            </a:r>
            <a:r>
              <a:rPr b="0" spc="-10" dirty="0">
                <a:solidFill>
                  <a:srgbClr val="0365C0"/>
                </a:solidFill>
                <a:latin typeface="Arial MT"/>
                <a:cs typeface="Arial MT"/>
              </a:rPr>
              <a:t> </a:t>
            </a:r>
            <a:r>
              <a:rPr b="0" dirty="0">
                <a:solidFill>
                  <a:srgbClr val="0365C0"/>
                </a:solidFill>
                <a:latin typeface="Arial MT"/>
                <a:cs typeface="Arial MT"/>
              </a:rPr>
              <a:t>4</a:t>
            </a:r>
            <a:r>
              <a:rPr b="0" spc="-5" dirty="0">
                <a:solidFill>
                  <a:srgbClr val="0365C0"/>
                </a:solidFill>
                <a:latin typeface="Arial MT"/>
                <a:cs typeface="Arial MT"/>
              </a:rPr>
              <a:t> </a:t>
            </a:r>
            <a:r>
              <a:rPr b="0" dirty="0">
                <a:solidFill>
                  <a:srgbClr val="0365C0"/>
                </a:solidFill>
                <a:latin typeface="Arial MT"/>
                <a:cs typeface="Arial MT"/>
              </a:rPr>
              <a:t>(so</a:t>
            </a:r>
            <a:r>
              <a:rPr b="0" spc="-10" dirty="0">
                <a:solidFill>
                  <a:srgbClr val="0365C0"/>
                </a:solidFill>
                <a:latin typeface="Arial MT"/>
                <a:cs typeface="Arial MT"/>
              </a:rPr>
              <a:t> </a:t>
            </a:r>
            <a:r>
              <a:rPr b="0" dirty="0">
                <a:solidFill>
                  <a:srgbClr val="0365C0"/>
                </a:solidFill>
                <a:latin typeface="Arial MT"/>
                <a:cs typeface="Arial MT"/>
              </a:rPr>
              <a:t>lock1=0,</a:t>
            </a:r>
            <a:r>
              <a:rPr b="0" spc="-10" dirty="0">
                <a:solidFill>
                  <a:srgbClr val="0365C0"/>
                </a:solidFill>
                <a:latin typeface="Arial MT"/>
                <a:cs typeface="Arial MT"/>
              </a:rPr>
              <a:t> </a:t>
            </a:r>
            <a:r>
              <a:rPr b="0" dirty="0">
                <a:solidFill>
                  <a:srgbClr val="0365C0"/>
                </a:solidFill>
                <a:latin typeface="Arial MT"/>
                <a:cs typeface="Arial MT"/>
              </a:rPr>
              <a:t>lock2=1)</a:t>
            </a:r>
            <a:r>
              <a:rPr lang="en-GB" b="0" spc="-10" dirty="0">
                <a:solidFill>
                  <a:srgbClr val="0365C0"/>
                </a:solidFill>
                <a:latin typeface="Arial MT"/>
                <a:cs typeface="Arial MT"/>
              </a:rPr>
              <a:t>;</a:t>
            </a:r>
            <a:r>
              <a:rPr b="0" spc="90" dirty="0">
                <a:solidFill>
                  <a:srgbClr val="0365C0"/>
                </a:solidFill>
                <a:latin typeface="Cambria"/>
                <a:cs typeface="Cambria"/>
              </a:rPr>
              <a:t> </a:t>
            </a:r>
            <a:r>
              <a:rPr b="0" dirty="0">
                <a:solidFill>
                  <a:srgbClr val="0365C0"/>
                </a:solidFill>
                <a:latin typeface="Arial MT"/>
                <a:cs typeface="Arial MT"/>
              </a:rPr>
              <a:t>switch</a:t>
            </a:r>
            <a:r>
              <a:rPr b="0" spc="-5" dirty="0">
                <a:solidFill>
                  <a:srgbClr val="0365C0"/>
                </a:solidFill>
                <a:latin typeface="Arial MT"/>
                <a:cs typeface="Arial MT"/>
              </a:rPr>
              <a:t> </a:t>
            </a:r>
            <a:r>
              <a:rPr b="0" dirty="0">
                <a:solidFill>
                  <a:srgbClr val="0365C0"/>
                </a:solidFill>
                <a:latin typeface="Arial MT"/>
                <a:cs typeface="Arial MT"/>
              </a:rPr>
              <a:t>to</a:t>
            </a:r>
            <a:r>
              <a:rPr b="0" spc="-10" dirty="0">
                <a:solidFill>
                  <a:srgbClr val="0365C0"/>
                </a:solidFill>
                <a:latin typeface="Arial MT"/>
                <a:cs typeface="Arial MT"/>
              </a:rPr>
              <a:t> </a:t>
            </a:r>
            <a:r>
              <a:rPr b="0" spc="-25" dirty="0">
                <a:solidFill>
                  <a:srgbClr val="0365C0"/>
                </a:solidFill>
                <a:latin typeface="Arial MT"/>
                <a:cs typeface="Arial MT"/>
              </a:rPr>
              <a:t>t2</a:t>
            </a:r>
            <a:endParaRPr b="0" dirty="0">
              <a:latin typeface="Arial MT"/>
              <a:cs typeface="Arial MT"/>
            </a:endParaRPr>
          </a:p>
          <a:p>
            <a:pPr marL="193040" indent="-180340">
              <a:spcBef>
                <a:spcPts val="430"/>
              </a:spcBef>
              <a:buChar char="•"/>
              <a:tabLst>
                <a:tab pos="193040" algn="l"/>
              </a:tabLst>
            </a:pPr>
            <a:r>
              <a:rPr b="0" dirty="0">
                <a:solidFill>
                  <a:srgbClr val="0365C0"/>
                </a:solidFill>
                <a:latin typeface="Arial MT"/>
                <a:cs typeface="Arial MT"/>
              </a:rPr>
              <a:t>t2</a:t>
            </a:r>
            <a:r>
              <a:rPr b="0" spc="-10" dirty="0">
                <a:solidFill>
                  <a:srgbClr val="0365C0"/>
                </a:solidFill>
                <a:latin typeface="Arial MT"/>
                <a:cs typeface="Arial MT"/>
              </a:rPr>
              <a:t> </a:t>
            </a:r>
            <a:r>
              <a:rPr b="0" dirty="0">
                <a:solidFill>
                  <a:srgbClr val="0365C0"/>
                </a:solidFill>
                <a:latin typeface="Arial MT"/>
                <a:cs typeface="Arial MT"/>
              </a:rPr>
              <a:t>starts</a:t>
            </a:r>
            <a:r>
              <a:rPr b="0" spc="-10" dirty="0">
                <a:solidFill>
                  <a:srgbClr val="0365C0"/>
                </a:solidFill>
                <a:latin typeface="Arial MT"/>
                <a:cs typeface="Arial MT"/>
              </a:rPr>
              <a:t> </a:t>
            </a:r>
            <a:r>
              <a:rPr b="0" dirty="0">
                <a:solidFill>
                  <a:srgbClr val="0365C0"/>
                </a:solidFill>
                <a:latin typeface="Arial MT"/>
                <a:cs typeface="Arial MT"/>
              </a:rPr>
              <a:t>and</a:t>
            </a:r>
            <a:r>
              <a:rPr b="0" spc="-5" dirty="0">
                <a:solidFill>
                  <a:srgbClr val="0365C0"/>
                </a:solidFill>
                <a:latin typeface="Arial MT"/>
                <a:cs typeface="Arial MT"/>
              </a:rPr>
              <a:t> </a:t>
            </a:r>
            <a:r>
              <a:rPr b="0" dirty="0">
                <a:solidFill>
                  <a:srgbClr val="0365C0"/>
                </a:solidFill>
                <a:latin typeface="Arial MT"/>
                <a:cs typeface="Arial MT"/>
              </a:rPr>
              <a:t>runs</a:t>
            </a:r>
            <a:r>
              <a:rPr b="0" spc="-10" dirty="0">
                <a:solidFill>
                  <a:srgbClr val="0365C0"/>
                </a:solidFill>
                <a:latin typeface="Arial MT"/>
                <a:cs typeface="Arial MT"/>
              </a:rPr>
              <a:t> </a:t>
            </a:r>
            <a:r>
              <a:rPr b="0" dirty="0">
                <a:solidFill>
                  <a:srgbClr val="0365C0"/>
                </a:solidFill>
                <a:latin typeface="Arial MT"/>
                <a:cs typeface="Arial MT"/>
              </a:rPr>
              <a:t>until</a:t>
            </a:r>
            <a:r>
              <a:rPr b="0" spc="-5" dirty="0">
                <a:solidFill>
                  <a:srgbClr val="0365C0"/>
                </a:solidFill>
                <a:latin typeface="Arial MT"/>
                <a:cs typeface="Arial MT"/>
              </a:rPr>
              <a:t> </a:t>
            </a:r>
            <a:r>
              <a:rPr b="0" dirty="0">
                <a:solidFill>
                  <a:srgbClr val="0365C0"/>
                </a:solidFill>
                <a:latin typeface="Arial MT"/>
                <a:cs typeface="Arial MT"/>
              </a:rPr>
              <a:t>line</a:t>
            </a:r>
            <a:r>
              <a:rPr b="0" spc="-5" dirty="0">
                <a:solidFill>
                  <a:srgbClr val="0365C0"/>
                </a:solidFill>
                <a:latin typeface="Arial MT"/>
                <a:cs typeface="Arial MT"/>
              </a:rPr>
              <a:t> </a:t>
            </a:r>
            <a:r>
              <a:rPr b="0" dirty="0">
                <a:solidFill>
                  <a:srgbClr val="0365C0"/>
                </a:solidFill>
                <a:latin typeface="Arial MT"/>
                <a:cs typeface="Arial MT"/>
              </a:rPr>
              <a:t>3</a:t>
            </a:r>
            <a:r>
              <a:rPr b="0" spc="-5" dirty="0">
                <a:solidFill>
                  <a:srgbClr val="0365C0"/>
                </a:solidFill>
                <a:latin typeface="Arial MT"/>
                <a:cs typeface="Arial MT"/>
              </a:rPr>
              <a:t> </a:t>
            </a:r>
            <a:r>
              <a:rPr b="0" dirty="0">
                <a:solidFill>
                  <a:srgbClr val="0365C0"/>
                </a:solidFill>
                <a:latin typeface="Arial MT"/>
                <a:cs typeface="Arial MT"/>
              </a:rPr>
              <a:t>(so</a:t>
            </a:r>
            <a:r>
              <a:rPr b="0" spc="-5" dirty="0">
                <a:solidFill>
                  <a:srgbClr val="0365C0"/>
                </a:solidFill>
                <a:latin typeface="Arial MT"/>
                <a:cs typeface="Arial MT"/>
              </a:rPr>
              <a:t> </a:t>
            </a:r>
            <a:r>
              <a:rPr b="0" dirty="0">
                <a:solidFill>
                  <a:srgbClr val="0365C0"/>
                </a:solidFill>
                <a:latin typeface="Arial MT"/>
                <a:cs typeface="Arial MT"/>
              </a:rPr>
              <a:t>lock1=0,</a:t>
            </a:r>
            <a:r>
              <a:rPr b="0" spc="-10" dirty="0">
                <a:solidFill>
                  <a:srgbClr val="0365C0"/>
                </a:solidFill>
                <a:latin typeface="Arial MT"/>
                <a:cs typeface="Arial MT"/>
              </a:rPr>
              <a:t> </a:t>
            </a:r>
            <a:r>
              <a:rPr b="0" dirty="0">
                <a:solidFill>
                  <a:srgbClr val="0365C0"/>
                </a:solidFill>
                <a:latin typeface="Arial MT"/>
                <a:cs typeface="Arial MT"/>
              </a:rPr>
              <a:t>lock2=0)</a:t>
            </a:r>
            <a:r>
              <a:rPr lang="en-GB" b="0" spc="-10" dirty="0">
                <a:solidFill>
                  <a:srgbClr val="0365C0"/>
                </a:solidFill>
                <a:latin typeface="Arial MT"/>
                <a:cs typeface="Arial MT"/>
              </a:rPr>
              <a:t>;</a:t>
            </a:r>
            <a:r>
              <a:rPr b="0" spc="95" dirty="0">
                <a:solidFill>
                  <a:srgbClr val="0365C0"/>
                </a:solidFill>
                <a:latin typeface="Cambria"/>
                <a:cs typeface="Cambria"/>
              </a:rPr>
              <a:t> </a:t>
            </a:r>
            <a:r>
              <a:rPr b="0" dirty="0">
                <a:solidFill>
                  <a:srgbClr val="0365C0"/>
                </a:solidFill>
                <a:latin typeface="Arial MT"/>
                <a:cs typeface="Arial MT"/>
              </a:rPr>
              <a:t>back</a:t>
            </a:r>
            <a:r>
              <a:rPr b="0" spc="-10" dirty="0">
                <a:solidFill>
                  <a:srgbClr val="0365C0"/>
                </a:solidFill>
                <a:latin typeface="Arial MT"/>
                <a:cs typeface="Arial MT"/>
              </a:rPr>
              <a:t> </a:t>
            </a:r>
            <a:r>
              <a:rPr b="0" dirty="0">
                <a:solidFill>
                  <a:srgbClr val="0365C0"/>
                </a:solidFill>
                <a:latin typeface="Arial MT"/>
                <a:cs typeface="Arial MT"/>
              </a:rPr>
              <a:t>to</a:t>
            </a:r>
            <a:r>
              <a:rPr b="0" spc="-5" dirty="0">
                <a:solidFill>
                  <a:srgbClr val="0365C0"/>
                </a:solidFill>
                <a:latin typeface="Arial MT"/>
                <a:cs typeface="Arial MT"/>
              </a:rPr>
              <a:t> </a:t>
            </a:r>
            <a:r>
              <a:rPr b="0" spc="-25" dirty="0">
                <a:solidFill>
                  <a:srgbClr val="0365C0"/>
                </a:solidFill>
                <a:latin typeface="Arial MT"/>
                <a:cs typeface="Arial MT"/>
              </a:rPr>
              <a:t>t1</a:t>
            </a:r>
            <a:endParaRPr b="0" dirty="0">
              <a:latin typeface="Arial MT"/>
              <a:cs typeface="Arial MT"/>
            </a:endParaRPr>
          </a:p>
          <a:p>
            <a:pPr marL="193040" indent="-180340">
              <a:spcBef>
                <a:spcPts val="434"/>
              </a:spcBef>
              <a:buChar char="•"/>
              <a:tabLst>
                <a:tab pos="193040" algn="l"/>
              </a:tabLst>
            </a:pPr>
            <a:r>
              <a:rPr b="0" dirty="0">
                <a:solidFill>
                  <a:srgbClr val="0365C0"/>
                </a:solidFill>
                <a:latin typeface="Arial MT"/>
                <a:cs typeface="Arial MT"/>
              </a:rPr>
              <a:t>t1</a:t>
            </a:r>
            <a:r>
              <a:rPr b="0" spc="-10" dirty="0">
                <a:solidFill>
                  <a:srgbClr val="0365C0"/>
                </a:solidFill>
                <a:latin typeface="Arial MT"/>
                <a:cs typeface="Arial MT"/>
              </a:rPr>
              <a:t> </a:t>
            </a:r>
            <a:r>
              <a:rPr b="0" dirty="0">
                <a:solidFill>
                  <a:srgbClr val="0365C0"/>
                </a:solidFill>
                <a:latin typeface="Arial MT"/>
                <a:cs typeface="Arial MT"/>
              </a:rPr>
              <a:t>waits</a:t>
            </a:r>
            <a:r>
              <a:rPr b="0" spc="-10" dirty="0">
                <a:solidFill>
                  <a:srgbClr val="0365C0"/>
                </a:solidFill>
                <a:latin typeface="Arial MT"/>
                <a:cs typeface="Arial MT"/>
              </a:rPr>
              <a:t> </a:t>
            </a:r>
            <a:r>
              <a:rPr b="0" dirty="0">
                <a:solidFill>
                  <a:srgbClr val="0365C0"/>
                </a:solidFill>
                <a:latin typeface="Arial MT"/>
                <a:cs typeface="Arial MT"/>
              </a:rPr>
              <a:t>for</a:t>
            </a:r>
            <a:r>
              <a:rPr b="0" spc="-10" dirty="0">
                <a:solidFill>
                  <a:srgbClr val="0365C0"/>
                </a:solidFill>
                <a:latin typeface="Arial MT"/>
                <a:cs typeface="Arial MT"/>
              </a:rPr>
              <a:t> </a:t>
            </a:r>
            <a:r>
              <a:rPr b="0" dirty="0">
                <a:solidFill>
                  <a:srgbClr val="0365C0"/>
                </a:solidFill>
                <a:latin typeface="Arial MT"/>
                <a:cs typeface="Arial MT"/>
              </a:rPr>
              <a:t>lock2</a:t>
            </a:r>
            <a:r>
              <a:rPr b="0" spc="-5" dirty="0">
                <a:solidFill>
                  <a:srgbClr val="0365C0"/>
                </a:solidFill>
                <a:latin typeface="Arial MT"/>
                <a:cs typeface="Arial MT"/>
              </a:rPr>
              <a:t> </a:t>
            </a:r>
            <a:r>
              <a:rPr b="0" dirty="0">
                <a:solidFill>
                  <a:srgbClr val="0365C0"/>
                </a:solidFill>
                <a:latin typeface="Arial MT"/>
                <a:cs typeface="Arial MT"/>
              </a:rPr>
              <a:t>in</a:t>
            </a:r>
            <a:r>
              <a:rPr b="0" spc="-5" dirty="0">
                <a:solidFill>
                  <a:srgbClr val="0365C0"/>
                </a:solidFill>
                <a:latin typeface="Arial MT"/>
                <a:cs typeface="Arial MT"/>
              </a:rPr>
              <a:t> </a:t>
            </a:r>
            <a:r>
              <a:rPr b="0" dirty="0">
                <a:solidFill>
                  <a:srgbClr val="0365C0"/>
                </a:solidFill>
                <a:latin typeface="Arial MT"/>
                <a:cs typeface="Arial MT"/>
              </a:rPr>
              <a:t>line</a:t>
            </a:r>
            <a:r>
              <a:rPr b="0" spc="-5" dirty="0">
                <a:solidFill>
                  <a:srgbClr val="0365C0"/>
                </a:solidFill>
                <a:latin typeface="Arial MT"/>
                <a:cs typeface="Arial MT"/>
              </a:rPr>
              <a:t> </a:t>
            </a:r>
            <a:r>
              <a:rPr b="0" dirty="0">
                <a:solidFill>
                  <a:srgbClr val="0365C0"/>
                </a:solidFill>
                <a:latin typeface="Arial MT"/>
                <a:cs typeface="Arial MT"/>
              </a:rPr>
              <a:t>5</a:t>
            </a:r>
            <a:r>
              <a:rPr b="0" spc="-5" dirty="0">
                <a:solidFill>
                  <a:srgbClr val="0365C0"/>
                </a:solidFill>
                <a:latin typeface="Arial MT"/>
                <a:cs typeface="Arial MT"/>
              </a:rPr>
              <a:t> </a:t>
            </a:r>
            <a:r>
              <a:rPr b="0" dirty="0">
                <a:solidFill>
                  <a:srgbClr val="0365C0"/>
                </a:solidFill>
                <a:latin typeface="Cambria"/>
                <a:cs typeface="Cambria"/>
              </a:rPr>
              <a:t>↯</a:t>
            </a:r>
            <a:r>
              <a:rPr b="0" spc="95" dirty="0">
                <a:solidFill>
                  <a:srgbClr val="0365C0"/>
                </a:solidFill>
                <a:latin typeface="Cambria"/>
                <a:cs typeface="Cambria"/>
              </a:rPr>
              <a:t> </a:t>
            </a:r>
            <a:r>
              <a:rPr b="0" dirty="0">
                <a:solidFill>
                  <a:srgbClr val="0365C0"/>
                </a:solidFill>
                <a:latin typeface="Arial MT"/>
                <a:cs typeface="Arial MT"/>
              </a:rPr>
              <a:t>switch</a:t>
            </a:r>
            <a:r>
              <a:rPr b="0" spc="-5" dirty="0">
                <a:solidFill>
                  <a:srgbClr val="0365C0"/>
                </a:solidFill>
                <a:latin typeface="Arial MT"/>
                <a:cs typeface="Arial MT"/>
              </a:rPr>
              <a:t> </a:t>
            </a:r>
            <a:r>
              <a:rPr b="0" dirty="0">
                <a:solidFill>
                  <a:srgbClr val="0365C0"/>
                </a:solidFill>
                <a:latin typeface="Arial MT"/>
                <a:cs typeface="Arial MT"/>
              </a:rPr>
              <a:t>to</a:t>
            </a:r>
            <a:r>
              <a:rPr b="0" spc="-5" dirty="0">
                <a:solidFill>
                  <a:srgbClr val="0365C0"/>
                </a:solidFill>
                <a:latin typeface="Arial MT"/>
                <a:cs typeface="Arial MT"/>
              </a:rPr>
              <a:t> </a:t>
            </a:r>
            <a:r>
              <a:rPr b="0" dirty="0">
                <a:solidFill>
                  <a:srgbClr val="0365C0"/>
                </a:solidFill>
                <a:latin typeface="Arial MT"/>
                <a:cs typeface="Arial MT"/>
              </a:rPr>
              <a:t>t2,</a:t>
            </a:r>
            <a:r>
              <a:rPr b="0" spc="-10" dirty="0">
                <a:solidFill>
                  <a:srgbClr val="0365C0"/>
                </a:solidFill>
                <a:latin typeface="Arial MT"/>
                <a:cs typeface="Arial MT"/>
              </a:rPr>
              <a:t> </a:t>
            </a:r>
            <a:r>
              <a:rPr b="0" dirty="0">
                <a:solidFill>
                  <a:srgbClr val="0365C0"/>
                </a:solidFill>
                <a:latin typeface="Arial MT"/>
                <a:cs typeface="Arial MT"/>
              </a:rPr>
              <a:t>waits</a:t>
            </a:r>
            <a:r>
              <a:rPr b="0" spc="-10" dirty="0">
                <a:solidFill>
                  <a:srgbClr val="0365C0"/>
                </a:solidFill>
                <a:latin typeface="Arial MT"/>
                <a:cs typeface="Arial MT"/>
              </a:rPr>
              <a:t> </a:t>
            </a:r>
            <a:r>
              <a:rPr b="0" dirty="0">
                <a:solidFill>
                  <a:srgbClr val="0365C0"/>
                </a:solidFill>
                <a:latin typeface="Arial MT"/>
                <a:cs typeface="Arial MT"/>
              </a:rPr>
              <a:t>for</a:t>
            </a:r>
            <a:r>
              <a:rPr b="0" spc="-10" dirty="0">
                <a:solidFill>
                  <a:srgbClr val="0365C0"/>
                </a:solidFill>
                <a:latin typeface="Arial MT"/>
                <a:cs typeface="Arial MT"/>
              </a:rPr>
              <a:t> </a:t>
            </a:r>
            <a:r>
              <a:rPr b="0" dirty="0">
                <a:solidFill>
                  <a:srgbClr val="0365C0"/>
                </a:solidFill>
                <a:latin typeface="Arial MT"/>
                <a:cs typeface="Arial MT"/>
              </a:rPr>
              <a:t>lock1</a:t>
            </a:r>
            <a:r>
              <a:rPr b="0" spc="-5" dirty="0">
                <a:solidFill>
                  <a:srgbClr val="0365C0"/>
                </a:solidFill>
                <a:latin typeface="Arial MT"/>
                <a:cs typeface="Arial MT"/>
              </a:rPr>
              <a:t> </a:t>
            </a:r>
            <a:r>
              <a:rPr b="0" dirty="0">
                <a:solidFill>
                  <a:srgbClr val="0365C0"/>
                </a:solidFill>
                <a:latin typeface="Arial MT"/>
                <a:cs typeface="Arial MT"/>
              </a:rPr>
              <a:t>in</a:t>
            </a:r>
            <a:r>
              <a:rPr b="0" spc="-5" dirty="0">
                <a:solidFill>
                  <a:srgbClr val="0365C0"/>
                </a:solidFill>
                <a:latin typeface="Arial MT"/>
                <a:cs typeface="Arial MT"/>
              </a:rPr>
              <a:t> </a:t>
            </a:r>
            <a:r>
              <a:rPr b="0" dirty="0">
                <a:solidFill>
                  <a:srgbClr val="0365C0"/>
                </a:solidFill>
                <a:latin typeface="Arial MT"/>
                <a:cs typeface="Arial MT"/>
              </a:rPr>
              <a:t>line</a:t>
            </a:r>
            <a:r>
              <a:rPr b="0" spc="-5" dirty="0">
                <a:solidFill>
                  <a:srgbClr val="0365C0"/>
                </a:solidFill>
                <a:latin typeface="Arial MT"/>
                <a:cs typeface="Arial MT"/>
              </a:rPr>
              <a:t> </a:t>
            </a:r>
            <a:r>
              <a:rPr b="0" spc="-50" dirty="0">
                <a:solidFill>
                  <a:srgbClr val="0365C0"/>
                </a:solidFill>
                <a:latin typeface="Arial MT"/>
                <a:cs typeface="Arial MT"/>
              </a:rPr>
              <a:t>4</a:t>
            </a:r>
            <a:endParaRPr b="0" dirty="0">
              <a:latin typeface="Arial MT"/>
              <a:cs typeface="Arial MT"/>
            </a:endParaRPr>
          </a:p>
          <a:p>
            <a:pPr marL="193040" indent="-180340">
              <a:spcBef>
                <a:spcPts val="400"/>
              </a:spcBef>
              <a:buChar char="•"/>
              <a:tabLst>
                <a:tab pos="193040" algn="l"/>
              </a:tabLst>
            </a:pPr>
            <a:r>
              <a:rPr b="0" dirty="0">
                <a:solidFill>
                  <a:srgbClr val="0365C0"/>
                </a:solidFill>
                <a:latin typeface="Arial MT"/>
                <a:cs typeface="Arial MT"/>
              </a:rPr>
              <a:t>This</a:t>
            </a:r>
            <a:r>
              <a:rPr b="0" spc="-30" dirty="0">
                <a:solidFill>
                  <a:srgbClr val="0365C0"/>
                </a:solidFill>
                <a:latin typeface="Arial MT"/>
                <a:cs typeface="Arial MT"/>
              </a:rPr>
              <a:t> </a:t>
            </a:r>
            <a:r>
              <a:rPr b="0" dirty="0">
                <a:solidFill>
                  <a:srgbClr val="0365C0"/>
                </a:solidFill>
                <a:latin typeface="Arial MT"/>
                <a:cs typeface="Arial MT"/>
              </a:rPr>
              <a:t>results</a:t>
            </a:r>
            <a:r>
              <a:rPr b="0" spc="-30" dirty="0">
                <a:solidFill>
                  <a:srgbClr val="0365C0"/>
                </a:solidFill>
                <a:latin typeface="Arial MT"/>
                <a:cs typeface="Arial MT"/>
              </a:rPr>
              <a:t> </a:t>
            </a:r>
            <a:r>
              <a:rPr b="0" dirty="0">
                <a:solidFill>
                  <a:srgbClr val="0365C0"/>
                </a:solidFill>
                <a:latin typeface="Arial MT"/>
                <a:cs typeface="Arial MT"/>
              </a:rPr>
              <a:t>in</a:t>
            </a:r>
            <a:r>
              <a:rPr b="0" spc="-25" dirty="0">
                <a:solidFill>
                  <a:srgbClr val="0365C0"/>
                </a:solidFill>
                <a:latin typeface="Arial MT"/>
                <a:cs typeface="Arial MT"/>
              </a:rPr>
              <a:t> </a:t>
            </a:r>
            <a:r>
              <a:rPr b="0" dirty="0">
                <a:solidFill>
                  <a:srgbClr val="0365C0"/>
                </a:solidFill>
                <a:latin typeface="Arial MT"/>
                <a:cs typeface="Arial MT"/>
              </a:rPr>
              <a:t>a</a:t>
            </a:r>
            <a:r>
              <a:rPr b="0" spc="-25" dirty="0">
                <a:solidFill>
                  <a:srgbClr val="0365C0"/>
                </a:solidFill>
                <a:latin typeface="Arial MT"/>
                <a:cs typeface="Arial MT"/>
              </a:rPr>
              <a:t> </a:t>
            </a:r>
            <a:r>
              <a:rPr lang="en-GB" b="0" i="1" dirty="0">
                <a:solidFill>
                  <a:srgbClr val="0365C0"/>
                </a:solidFill>
                <a:latin typeface="Arial"/>
                <a:cs typeface="Arial"/>
              </a:rPr>
              <a:t>circular</a:t>
            </a:r>
            <a:r>
              <a:rPr b="0" i="1" spc="-30" dirty="0">
                <a:solidFill>
                  <a:srgbClr val="0365C0"/>
                </a:solidFill>
                <a:latin typeface="Arial"/>
                <a:cs typeface="Arial"/>
              </a:rPr>
              <a:t> </a:t>
            </a:r>
            <a:r>
              <a:rPr b="0" i="1" dirty="0">
                <a:solidFill>
                  <a:srgbClr val="0365C0"/>
                </a:solidFill>
                <a:latin typeface="Arial"/>
                <a:cs typeface="Arial"/>
              </a:rPr>
              <a:t>waiting</a:t>
            </a:r>
            <a:r>
              <a:rPr b="0" i="1" spc="-30" dirty="0">
                <a:solidFill>
                  <a:srgbClr val="0365C0"/>
                </a:solidFill>
                <a:latin typeface="Arial"/>
                <a:cs typeface="Arial"/>
              </a:rPr>
              <a:t> </a:t>
            </a:r>
            <a:r>
              <a:rPr b="0" i="1" dirty="0">
                <a:solidFill>
                  <a:srgbClr val="0365C0"/>
                </a:solidFill>
                <a:latin typeface="Arial"/>
                <a:cs typeface="Arial"/>
              </a:rPr>
              <a:t>condition</a:t>
            </a:r>
            <a:r>
              <a:rPr b="0" i="1" spc="-30" dirty="0">
                <a:solidFill>
                  <a:srgbClr val="0365C0"/>
                </a:solidFill>
                <a:latin typeface="Arial"/>
                <a:cs typeface="Arial"/>
              </a:rPr>
              <a:t> </a:t>
            </a:r>
            <a:r>
              <a:rPr b="0" dirty="0">
                <a:solidFill>
                  <a:srgbClr val="0365C0"/>
                </a:solidFill>
                <a:latin typeface="Arial MT"/>
                <a:cs typeface="Arial MT"/>
              </a:rPr>
              <a:t>which</a:t>
            </a:r>
            <a:r>
              <a:rPr b="0" spc="-20" dirty="0">
                <a:solidFill>
                  <a:srgbClr val="0365C0"/>
                </a:solidFill>
                <a:latin typeface="Arial MT"/>
                <a:cs typeface="Arial MT"/>
              </a:rPr>
              <a:t> </a:t>
            </a:r>
            <a:r>
              <a:rPr b="0" dirty="0">
                <a:solidFill>
                  <a:srgbClr val="0365C0"/>
                </a:solidFill>
                <a:latin typeface="Arial MT"/>
                <a:cs typeface="Arial MT"/>
              </a:rPr>
              <a:t>is</a:t>
            </a:r>
            <a:r>
              <a:rPr b="0" spc="-30" dirty="0">
                <a:solidFill>
                  <a:srgbClr val="0365C0"/>
                </a:solidFill>
                <a:latin typeface="Arial MT"/>
                <a:cs typeface="Arial MT"/>
              </a:rPr>
              <a:t> </a:t>
            </a:r>
            <a:r>
              <a:rPr b="0" dirty="0">
                <a:solidFill>
                  <a:srgbClr val="0365C0"/>
                </a:solidFill>
                <a:latin typeface="Arial MT"/>
                <a:cs typeface="Arial MT"/>
              </a:rPr>
              <a:t>not</a:t>
            </a:r>
            <a:r>
              <a:rPr b="0" spc="-30" dirty="0">
                <a:solidFill>
                  <a:srgbClr val="0365C0"/>
                </a:solidFill>
                <a:latin typeface="Arial MT"/>
                <a:cs typeface="Arial MT"/>
              </a:rPr>
              <a:t> </a:t>
            </a:r>
            <a:r>
              <a:rPr b="0" spc="-10" dirty="0">
                <a:solidFill>
                  <a:srgbClr val="0365C0"/>
                </a:solidFill>
                <a:latin typeface="Arial MT"/>
                <a:cs typeface="Arial MT"/>
              </a:rPr>
              <a:t>resolved</a:t>
            </a:r>
            <a:endParaRPr b="0" dirty="0">
              <a:latin typeface="Arial"/>
              <a:cs typeface="Arial"/>
            </a:endParaRPr>
          </a:p>
        </p:txBody>
      </p:sp>
      <p:sp>
        <p:nvSpPr>
          <p:cNvPr id="4" name="object 4"/>
          <p:cNvSpPr/>
          <p:nvPr/>
        </p:nvSpPr>
        <p:spPr>
          <a:xfrm>
            <a:off x="1989659" y="1792025"/>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5" name="object 5"/>
          <p:cNvSpPr txBox="1"/>
          <p:nvPr/>
        </p:nvSpPr>
        <p:spPr>
          <a:xfrm>
            <a:off x="2532032" y="2061011"/>
            <a:ext cx="1809114" cy="807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50" dirty="0">
                <a:latin typeface="Courier New"/>
                <a:cs typeface="Courier New"/>
              </a:rPr>
              <a:t>z</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p:txBody>
      </p:sp>
      <p:sp>
        <p:nvSpPr>
          <p:cNvPr id="6" name="object 6"/>
          <p:cNvSpPr txBox="1"/>
          <p:nvPr/>
        </p:nvSpPr>
        <p:spPr>
          <a:xfrm>
            <a:off x="2532033" y="2823011"/>
            <a:ext cx="2083435" cy="1061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10" dirty="0">
                <a:solidFill>
                  <a:srgbClr val="FF2600"/>
                </a:solidFill>
                <a:latin typeface="Courier New"/>
                <a:cs typeface="Courier New"/>
              </a:rPr>
              <a:t>lock2.wait(); </a:t>
            </a: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a:t>
            </a: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p:txBody>
      </p:sp>
      <p:sp>
        <p:nvSpPr>
          <p:cNvPr id="7" name="object 7"/>
          <p:cNvSpPr txBox="1"/>
          <p:nvPr/>
        </p:nvSpPr>
        <p:spPr>
          <a:xfrm>
            <a:off x="2003629" y="2082687"/>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solidFill>
                  <a:srgbClr val="FF2600"/>
                </a:solidFill>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8" name="object 8"/>
          <p:cNvSpPr txBox="1"/>
          <p:nvPr/>
        </p:nvSpPr>
        <p:spPr>
          <a:xfrm>
            <a:off x="2957043" y="1125134"/>
            <a:ext cx="3820795" cy="571310"/>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9" name="object 9"/>
          <p:cNvSpPr/>
          <p:nvPr/>
        </p:nvSpPr>
        <p:spPr>
          <a:xfrm>
            <a:off x="4853471" y="1792025"/>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10" name="object 10"/>
          <p:cNvSpPr txBox="1"/>
          <p:nvPr/>
        </p:nvSpPr>
        <p:spPr>
          <a:xfrm>
            <a:off x="1990929" y="1807011"/>
            <a:ext cx="4520565" cy="299720"/>
          </a:xfrm>
          <a:prstGeom prst="rect">
            <a:avLst/>
          </a:prstGeom>
        </p:spPr>
        <p:txBody>
          <a:bodyPr vert="horz" wrap="square" lIns="0" tIns="12700" rIns="0" bIns="0" rtlCol="0">
            <a:spAutoFit/>
          </a:bodyPr>
          <a:lstStyle/>
          <a:p>
            <a:pPr marL="50800">
              <a:spcBef>
                <a:spcPts val="100"/>
              </a:spcBef>
              <a:tabLst>
                <a:tab pos="782320" algn="l"/>
                <a:tab pos="1468120" algn="l"/>
                <a:tab pos="2914015" algn="l"/>
                <a:tab pos="3646170" algn="l"/>
                <a:tab pos="433197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r>
              <a:rPr b="0" dirty="0">
                <a:latin typeface="Courier New"/>
                <a:cs typeface="Courier New"/>
              </a:rPr>
              <a:t>	</a:t>
            </a: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11" name="object 11"/>
          <p:cNvSpPr txBox="1"/>
          <p:nvPr/>
        </p:nvSpPr>
        <p:spPr>
          <a:xfrm>
            <a:off x="5395843" y="2061011"/>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2" name="object 12"/>
          <p:cNvSpPr txBox="1"/>
          <p:nvPr/>
        </p:nvSpPr>
        <p:spPr>
          <a:xfrm>
            <a:off x="5395842" y="2315011"/>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3" name="object 13"/>
          <p:cNvSpPr txBox="1"/>
          <p:nvPr/>
        </p:nvSpPr>
        <p:spPr>
          <a:xfrm>
            <a:off x="4867441" y="2082687"/>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4" name="object 14"/>
          <p:cNvGrpSpPr/>
          <p:nvPr/>
        </p:nvGrpSpPr>
        <p:grpSpPr>
          <a:xfrm>
            <a:off x="4326344" y="1984822"/>
            <a:ext cx="1076325" cy="1101090"/>
            <a:chOff x="2802343" y="1984822"/>
            <a:chExt cx="1076325" cy="1101090"/>
          </a:xfrm>
        </p:grpSpPr>
        <p:sp>
          <p:nvSpPr>
            <p:cNvPr id="15" name="object 15"/>
            <p:cNvSpPr/>
            <p:nvPr/>
          </p:nvSpPr>
          <p:spPr>
            <a:xfrm>
              <a:off x="2875335" y="2246624"/>
              <a:ext cx="805815" cy="491490"/>
            </a:xfrm>
            <a:custGeom>
              <a:avLst/>
              <a:gdLst/>
              <a:ahLst/>
              <a:cxnLst/>
              <a:rect l="l" t="t" r="r" b="b"/>
              <a:pathLst>
                <a:path w="805814" h="491489">
                  <a:moveTo>
                    <a:pt x="0" y="491435"/>
                  </a:moveTo>
                  <a:lnTo>
                    <a:pt x="794699" y="6614"/>
                  </a:lnTo>
                  <a:lnTo>
                    <a:pt x="805541" y="0"/>
                  </a:lnTo>
                </a:path>
              </a:pathLst>
            </a:custGeom>
            <a:ln w="25400">
              <a:solidFill>
                <a:srgbClr val="0365C0"/>
              </a:solidFill>
            </a:ln>
          </p:spPr>
          <p:txBody>
            <a:bodyPr wrap="square" lIns="0" tIns="0" rIns="0" bIns="0" rtlCol="0"/>
            <a:lstStyle/>
            <a:p>
              <a:endParaRPr/>
            </a:p>
          </p:txBody>
        </p:sp>
        <p:sp>
          <p:nvSpPr>
            <p:cNvPr id="16" name="object 16"/>
            <p:cNvSpPr/>
            <p:nvPr/>
          </p:nvSpPr>
          <p:spPr>
            <a:xfrm>
              <a:off x="3638287" y="2189742"/>
              <a:ext cx="135890" cy="115570"/>
            </a:xfrm>
            <a:custGeom>
              <a:avLst/>
              <a:gdLst/>
              <a:ahLst/>
              <a:cxnLst/>
              <a:rect l="l" t="t" r="r" b="b"/>
              <a:pathLst>
                <a:path w="135889" h="115569">
                  <a:moveTo>
                    <a:pt x="135829" y="0"/>
                  </a:moveTo>
                  <a:lnTo>
                    <a:pt x="0" y="11456"/>
                  </a:lnTo>
                  <a:lnTo>
                    <a:pt x="63496" y="115536"/>
                  </a:lnTo>
                  <a:lnTo>
                    <a:pt x="135829" y="0"/>
                  </a:lnTo>
                  <a:close/>
                </a:path>
              </a:pathLst>
            </a:custGeom>
            <a:solidFill>
              <a:srgbClr val="0365C0"/>
            </a:solidFill>
          </p:spPr>
          <p:txBody>
            <a:bodyPr wrap="square" lIns="0" tIns="0" rIns="0" bIns="0" rtlCol="0"/>
            <a:lstStyle/>
            <a:p>
              <a:endParaRPr/>
            </a:p>
          </p:txBody>
        </p:sp>
        <p:sp>
          <p:nvSpPr>
            <p:cNvPr id="17" name="object 17"/>
            <p:cNvSpPr/>
            <p:nvPr/>
          </p:nvSpPr>
          <p:spPr>
            <a:xfrm>
              <a:off x="2936119" y="2593287"/>
              <a:ext cx="796925" cy="302895"/>
            </a:xfrm>
            <a:custGeom>
              <a:avLst/>
              <a:gdLst/>
              <a:ahLst/>
              <a:cxnLst/>
              <a:rect l="l" t="t" r="r" b="b"/>
              <a:pathLst>
                <a:path w="796925" h="302894">
                  <a:moveTo>
                    <a:pt x="796387" y="0"/>
                  </a:moveTo>
                  <a:lnTo>
                    <a:pt x="11871" y="298247"/>
                  </a:lnTo>
                  <a:lnTo>
                    <a:pt x="0" y="302760"/>
                  </a:lnTo>
                </a:path>
              </a:pathLst>
            </a:custGeom>
            <a:ln w="25399">
              <a:solidFill>
                <a:srgbClr val="0365C0"/>
              </a:solidFill>
            </a:ln>
          </p:spPr>
          <p:txBody>
            <a:bodyPr wrap="square" lIns="0" tIns="0" rIns="0" bIns="0" rtlCol="0"/>
            <a:lstStyle/>
            <a:p>
              <a:endParaRPr/>
            </a:p>
          </p:txBody>
        </p:sp>
        <p:sp>
          <p:nvSpPr>
            <p:cNvPr id="18" name="object 18"/>
            <p:cNvSpPr/>
            <p:nvPr/>
          </p:nvSpPr>
          <p:spPr>
            <a:xfrm>
              <a:off x="2834027" y="2834554"/>
              <a:ext cx="135890" cy="114300"/>
            </a:xfrm>
            <a:custGeom>
              <a:avLst/>
              <a:gdLst/>
              <a:ahLst/>
              <a:cxnLst/>
              <a:rect l="l" t="t" r="r" b="b"/>
              <a:pathLst>
                <a:path w="135889" h="114300">
                  <a:moveTo>
                    <a:pt x="92299" y="0"/>
                  </a:moveTo>
                  <a:lnTo>
                    <a:pt x="0" y="100305"/>
                  </a:lnTo>
                  <a:lnTo>
                    <a:pt x="135624" y="113962"/>
                  </a:lnTo>
                  <a:lnTo>
                    <a:pt x="92299" y="0"/>
                  </a:lnTo>
                  <a:close/>
                </a:path>
              </a:pathLst>
            </a:custGeom>
            <a:solidFill>
              <a:srgbClr val="0365C0"/>
            </a:solidFill>
          </p:spPr>
          <p:txBody>
            <a:bodyPr wrap="square" lIns="0" tIns="0" rIns="0" bIns="0" rtlCol="0"/>
            <a:lstStyle/>
            <a:p>
              <a:endParaRPr/>
            </a:p>
          </p:txBody>
        </p:sp>
        <p:sp>
          <p:nvSpPr>
            <p:cNvPr id="19" name="object 19"/>
            <p:cNvSpPr/>
            <p:nvPr/>
          </p:nvSpPr>
          <p:spPr>
            <a:xfrm>
              <a:off x="2863303" y="1984822"/>
              <a:ext cx="0" cy="537210"/>
            </a:xfrm>
            <a:custGeom>
              <a:avLst/>
              <a:gdLst/>
              <a:ahLst/>
              <a:cxnLst/>
              <a:rect l="l" t="t" r="r" b="b"/>
              <a:pathLst>
                <a:path h="537210">
                  <a:moveTo>
                    <a:pt x="0" y="0"/>
                  </a:moveTo>
                  <a:lnTo>
                    <a:pt x="0" y="524411"/>
                  </a:lnTo>
                  <a:lnTo>
                    <a:pt x="0" y="537111"/>
                  </a:lnTo>
                </a:path>
              </a:pathLst>
            </a:custGeom>
            <a:ln w="25400">
              <a:solidFill>
                <a:srgbClr val="0365C0"/>
              </a:solidFill>
            </a:ln>
          </p:spPr>
          <p:txBody>
            <a:bodyPr wrap="square" lIns="0" tIns="0" rIns="0" bIns="0" rtlCol="0"/>
            <a:lstStyle/>
            <a:p>
              <a:endParaRPr/>
            </a:p>
          </p:txBody>
        </p:sp>
        <p:sp>
          <p:nvSpPr>
            <p:cNvPr id="20" name="object 20"/>
            <p:cNvSpPr/>
            <p:nvPr/>
          </p:nvSpPr>
          <p:spPr>
            <a:xfrm>
              <a:off x="2802343" y="2509232"/>
              <a:ext cx="121920" cy="121920"/>
            </a:xfrm>
            <a:custGeom>
              <a:avLst/>
              <a:gdLst/>
              <a:ahLst/>
              <a:cxnLst/>
              <a:rect l="l" t="t" r="r" b="b"/>
              <a:pathLst>
                <a:path w="121919" h="121919">
                  <a:moveTo>
                    <a:pt x="121919" y="0"/>
                  </a:moveTo>
                  <a:lnTo>
                    <a:pt x="0" y="0"/>
                  </a:lnTo>
                  <a:lnTo>
                    <a:pt x="60959" y="121919"/>
                  </a:lnTo>
                  <a:lnTo>
                    <a:pt x="121919" y="0"/>
                  </a:lnTo>
                  <a:close/>
                </a:path>
              </a:pathLst>
            </a:custGeom>
            <a:solidFill>
              <a:srgbClr val="0365C0"/>
            </a:solidFill>
          </p:spPr>
          <p:txBody>
            <a:bodyPr wrap="square" lIns="0" tIns="0" rIns="0" bIns="0" rtlCol="0"/>
            <a:lstStyle/>
            <a:p>
              <a:endParaRPr/>
            </a:p>
          </p:txBody>
        </p:sp>
        <p:sp>
          <p:nvSpPr>
            <p:cNvPr id="21" name="object 21"/>
            <p:cNvSpPr/>
            <p:nvPr/>
          </p:nvSpPr>
          <p:spPr>
            <a:xfrm>
              <a:off x="3735739" y="2335847"/>
              <a:ext cx="1270" cy="71120"/>
            </a:xfrm>
            <a:custGeom>
              <a:avLst/>
              <a:gdLst/>
              <a:ahLst/>
              <a:cxnLst/>
              <a:rect l="l" t="t" r="r" b="b"/>
              <a:pathLst>
                <a:path w="1270" h="71119">
                  <a:moveTo>
                    <a:pt x="0" y="0"/>
                  </a:moveTo>
                  <a:lnTo>
                    <a:pt x="697" y="57982"/>
                  </a:lnTo>
                  <a:lnTo>
                    <a:pt x="849" y="70681"/>
                  </a:lnTo>
                </a:path>
              </a:pathLst>
            </a:custGeom>
            <a:ln w="25399">
              <a:solidFill>
                <a:srgbClr val="0365C0"/>
              </a:solidFill>
            </a:ln>
          </p:spPr>
          <p:txBody>
            <a:bodyPr wrap="square" lIns="0" tIns="0" rIns="0" bIns="0" rtlCol="0"/>
            <a:lstStyle/>
            <a:p>
              <a:endParaRPr/>
            </a:p>
          </p:txBody>
        </p:sp>
        <p:sp>
          <p:nvSpPr>
            <p:cNvPr id="22" name="object 22"/>
            <p:cNvSpPr/>
            <p:nvPr/>
          </p:nvSpPr>
          <p:spPr>
            <a:xfrm>
              <a:off x="3675480" y="2393096"/>
              <a:ext cx="121920" cy="123189"/>
            </a:xfrm>
            <a:custGeom>
              <a:avLst/>
              <a:gdLst/>
              <a:ahLst/>
              <a:cxnLst/>
              <a:rect l="l" t="t" r="r" b="b"/>
              <a:pathLst>
                <a:path w="121920"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a:p>
          </p:txBody>
        </p:sp>
        <p:sp>
          <p:nvSpPr>
            <p:cNvPr id="23" name="object 23"/>
            <p:cNvSpPr/>
            <p:nvPr/>
          </p:nvSpPr>
          <p:spPr>
            <a:xfrm>
              <a:off x="2875335" y="2791204"/>
              <a:ext cx="898525" cy="281940"/>
            </a:xfrm>
            <a:custGeom>
              <a:avLst/>
              <a:gdLst/>
              <a:ahLst/>
              <a:cxnLst/>
              <a:rect l="l" t="t" r="r" b="b"/>
              <a:pathLst>
                <a:path w="898525" h="281939">
                  <a:moveTo>
                    <a:pt x="0" y="281546"/>
                  </a:moveTo>
                  <a:lnTo>
                    <a:pt x="886391" y="3797"/>
                  </a:lnTo>
                  <a:lnTo>
                    <a:pt x="898510" y="0"/>
                  </a:lnTo>
                </a:path>
              </a:pathLst>
            </a:custGeom>
            <a:ln w="25400">
              <a:solidFill>
                <a:srgbClr val="0365C0"/>
              </a:solidFill>
            </a:ln>
          </p:spPr>
          <p:txBody>
            <a:bodyPr wrap="square" lIns="0" tIns="0" rIns="0" bIns="0" rtlCol="0"/>
            <a:lstStyle/>
            <a:p>
              <a:endParaRPr/>
            </a:p>
          </p:txBody>
        </p:sp>
        <p:sp>
          <p:nvSpPr>
            <p:cNvPr id="24" name="object 24"/>
            <p:cNvSpPr/>
            <p:nvPr/>
          </p:nvSpPr>
          <p:spPr>
            <a:xfrm>
              <a:off x="3743498" y="2736830"/>
              <a:ext cx="134620" cy="116839"/>
            </a:xfrm>
            <a:custGeom>
              <a:avLst/>
              <a:gdLst/>
              <a:ahLst/>
              <a:cxnLst/>
              <a:rect l="l" t="t" r="r" b="b"/>
              <a:pathLst>
                <a:path w="134620" h="116839">
                  <a:moveTo>
                    <a:pt x="0" y="0"/>
                  </a:moveTo>
                  <a:lnTo>
                    <a:pt x="36455" y="116342"/>
                  </a:lnTo>
                  <a:lnTo>
                    <a:pt x="134569" y="21714"/>
                  </a:lnTo>
                  <a:lnTo>
                    <a:pt x="0" y="0"/>
                  </a:lnTo>
                  <a:close/>
                </a:path>
              </a:pathLst>
            </a:custGeom>
            <a:solidFill>
              <a:srgbClr val="0365C0"/>
            </a:solidFill>
          </p:spPr>
          <p:txBody>
            <a:bodyPr wrap="square" lIns="0" tIns="0" rIns="0" bIns="0" rtlCol="0"/>
            <a:lstStyle/>
            <a:p>
              <a:endParaRPr/>
            </a:p>
          </p:txBody>
        </p:sp>
      </p:grpSp>
      <p:sp>
        <p:nvSpPr>
          <p:cNvPr id="29" name="object 2">
            <a:extLst>
              <a:ext uri="{FF2B5EF4-FFF2-40B4-BE49-F238E27FC236}">
                <a16:creationId xmlns:a16="http://schemas.microsoft.com/office/drawing/2014/main" id="{2AB0BA35-9132-9A7A-B521-AB0B2209B69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Deadlocks</a:t>
            </a:r>
            <a:endParaRPr spc="-10" dirty="0"/>
          </a:p>
        </p:txBody>
      </p:sp>
      <p:sp>
        <p:nvSpPr>
          <p:cNvPr id="2" name="Plassholder for lysbildenummer 5">
            <a:extLst>
              <a:ext uri="{FF2B5EF4-FFF2-40B4-BE49-F238E27FC236}">
                <a16:creationId xmlns:a16="http://schemas.microsoft.com/office/drawing/2014/main" id="{05AB1AF8-E666-E292-A2ED-D5C70A3DB56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58</a:t>
            </a:fld>
            <a:endParaRPr lang="nb-NO" sz="1400" b="0" i="0" dirty="0">
              <a:solidFill>
                <a:schemeClr val="tx1"/>
              </a:solidFill>
              <a:latin typeface="Arial"/>
              <a:cs typeface="Arial"/>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2659" y="4012988"/>
            <a:ext cx="10132872" cy="2705228"/>
          </a:xfrm>
          <a:prstGeom prst="rect">
            <a:avLst/>
          </a:prstGeom>
        </p:spPr>
        <p:txBody>
          <a:bodyPr vert="horz" wrap="square" lIns="0" tIns="80645" rIns="0" bIns="0" rtlCol="0">
            <a:spAutoFit/>
          </a:bodyPr>
          <a:lstStyle/>
          <a:p>
            <a:pPr marL="12700">
              <a:spcBef>
                <a:spcPts val="635"/>
              </a:spcBef>
            </a:pPr>
            <a:r>
              <a:rPr lang="en-GB" sz="2150" b="0" dirty="0">
                <a:latin typeface="Gill Sans" panose="020B0502020104020203"/>
                <a:cs typeface="Arial MT"/>
              </a:rPr>
              <a:t>Q</a:t>
            </a:r>
            <a:r>
              <a:rPr sz="2150" b="0" dirty="0">
                <a:latin typeface="Gill Sans" panose="020B0502020104020203"/>
                <a:cs typeface="Arial MT"/>
              </a:rPr>
              <a:t>.</a:t>
            </a:r>
            <a:r>
              <a:rPr sz="2150" b="0" spc="40" dirty="0">
                <a:latin typeface="Gill Sans" panose="020B0502020104020203"/>
                <a:cs typeface="Arial MT"/>
              </a:rPr>
              <a:t> </a:t>
            </a:r>
            <a:r>
              <a:rPr sz="2150" b="0" dirty="0">
                <a:latin typeface="Gill Sans" panose="020B0502020104020203"/>
                <a:cs typeface="Arial MT"/>
              </a:rPr>
              <a:t>Executing</a:t>
            </a:r>
            <a:r>
              <a:rPr sz="2150" b="0" spc="55" dirty="0">
                <a:latin typeface="Gill Sans" panose="020B0502020104020203"/>
                <a:cs typeface="Arial MT"/>
              </a:rPr>
              <a:t> </a:t>
            </a:r>
            <a:r>
              <a:rPr sz="2150" b="0" dirty="0">
                <a:latin typeface="Gill Sans" panose="020B0502020104020203"/>
                <a:cs typeface="Arial MT"/>
              </a:rPr>
              <a:t>the</a:t>
            </a:r>
            <a:r>
              <a:rPr sz="2150" b="0" spc="50" dirty="0">
                <a:latin typeface="Gill Sans" panose="020B0502020104020203"/>
                <a:cs typeface="Arial MT"/>
              </a:rPr>
              <a:t> </a:t>
            </a:r>
            <a:r>
              <a:rPr sz="2150" b="0" dirty="0">
                <a:latin typeface="Gill Sans" panose="020B0502020104020203"/>
                <a:cs typeface="Arial MT"/>
              </a:rPr>
              <a:t>threads</a:t>
            </a:r>
            <a:r>
              <a:rPr sz="2150" b="0" spc="50" dirty="0">
                <a:latin typeface="Gill Sans" panose="020B0502020104020203"/>
                <a:cs typeface="Arial MT"/>
              </a:rPr>
              <a:t> </a:t>
            </a:r>
            <a:r>
              <a:rPr sz="2150" b="0" dirty="0">
                <a:latin typeface="Gill Sans" panose="020B0502020104020203"/>
                <a:cs typeface="Arial MT"/>
              </a:rPr>
              <a:t>in</a:t>
            </a:r>
            <a:r>
              <a:rPr sz="2150" b="0" spc="55" dirty="0">
                <a:latin typeface="Gill Sans" panose="020B0502020104020203"/>
                <a:cs typeface="Arial MT"/>
              </a:rPr>
              <a:t> </a:t>
            </a:r>
            <a:r>
              <a:rPr sz="2150" b="0" dirty="0">
                <a:latin typeface="Gill Sans" panose="020B0502020104020203"/>
                <a:cs typeface="Arial MT"/>
              </a:rPr>
              <a:t>parallel</a:t>
            </a:r>
            <a:r>
              <a:rPr sz="2150" b="0" spc="50" dirty="0">
                <a:latin typeface="Gill Sans" panose="020B0502020104020203"/>
                <a:cs typeface="Arial MT"/>
              </a:rPr>
              <a:t> </a:t>
            </a:r>
            <a:r>
              <a:rPr sz="2150" b="0" dirty="0">
                <a:latin typeface="Gill Sans" panose="020B0502020104020203"/>
                <a:cs typeface="Arial MT"/>
              </a:rPr>
              <a:t>could</a:t>
            </a:r>
            <a:r>
              <a:rPr sz="2150" b="0" spc="50" dirty="0">
                <a:latin typeface="Gill Sans" panose="020B0502020104020203"/>
                <a:cs typeface="Arial MT"/>
              </a:rPr>
              <a:t> </a:t>
            </a:r>
            <a:r>
              <a:rPr sz="2150" b="0" dirty="0">
                <a:latin typeface="Gill Sans" panose="020B0502020104020203"/>
                <a:cs typeface="Arial MT"/>
              </a:rPr>
              <a:t>result</a:t>
            </a:r>
            <a:r>
              <a:rPr sz="2150" b="0" spc="55" dirty="0">
                <a:latin typeface="Gill Sans" panose="020B0502020104020203"/>
                <a:cs typeface="Arial MT"/>
              </a:rPr>
              <a:t> </a:t>
            </a:r>
            <a:r>
              <a:rPr sz="2150" b="0" dirty="0">
                <a:latin typeface="Gill Sans" panose="020B0502020104020203"/>
                <a:cs typeface="Arial MT"/>
              </a:rPr>
              <a:t>in</a:t>
            </a:r>
            <a:r>
              <a:rPr sz="2150" b="0" spc="50" dirty="0">
                <a:latin typeface="Gill Sans" panose="020B0502020104020203"/>
                <a:cs typeface="Arial MT"/>
              </a:rPr>
              <a:t> </a:t>
            </a:r>
            <a:r>
              <a:rPr sz="2150" b="0" dirty="0">
                <a:latin typeface="Gill Sans" panose="020B0502020104020203"/>
                <a:cs typeface="Arial MT"/>
              </a:rPr>
              <a:t>a</a:t>
            </a:r>
            <a:r>
              <a:rPr sz="2150" b="0" spc="50" dirty="0">
                <a:latin typeface="Gill Sans" panose="020B0502020104020203"/>
                <a:cs typeface="Arial MT"/>
              </a:rPr>
              <a:t> </a:t>
            </a:r>
            <a:r>
              <a:rPr sz="2150" b="0" dirty="0">
                <a:latin typeface="Gill Sans" panose="020B0502020104020203"/>
                <a:cs typeface="Arial MT"/>
              </a:rPr>
              <a:t>deadlock.</a:t>
            </a:r>
            <a:r>
              <a:rPr sz="2150" b="0" spc="55" dirty="0">
                <a:latin typeface="Gill Sans" panose="020B0502020104020203"/>
                <a:cs typeface="Arial MT"/>
              </a:rPr>
              <a:t> </a:t>
            </a:r>
            <a:r>
              <a:rPr sz="2150" b="0" spc="-20" dirty="0">
                <a:latin typeface="Gill Sans" panose="020B0502020104020203"/>
                <a:cs typeface="Arial MT"/>
              </a:rPr>
              <a:t>Why?</a:t>
            </a:r>
            <a:endParaRPr sz="2150" b="0" dirty="0">
              <a:latin typeface="Gill Sans" panose="020B0502020104020203"/>
              <a:cs typeface="Arial MT"/>
            </a:endParaRPr>
          </a:p>
          <a:p>
            <a:pPr marL="231140" indent="-218440">
              <a:spcBef>
                <a:spcPts val="570"/>
              </a:spcBef>
              <a:buChar char="•"/>
              <a:tabLst>
                <a:tab pos="231140" algn="l"/>
              </a:tabLst>
            </a:pPr>
            <a:r>
              <a:rPr sz="3225" b="0" baseline="1291" dirty="0">
                <a:solidFill>
                  <a:srgbClr val="0365C0"/>
                </a:solidFill>
                <a:latin typeface="Gill Sans" panose="020B0502020104020203"/>
                <a:cs typeface="Arial MT"/>
              </a:rPr>
              <a:t>t2</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runs</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first</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until</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line</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2</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(so</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lock2=0,</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lock1=1)</a:t>
            </a:r>
            <a:r>
              <a:rPr lang="en-GB"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switch</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to</a:t>
            </a:r>
            <a:r>
              <a:rPr sz="3225" b="0" spc="52" baseline="1291" dirty="0">
                <a:solidFill>
                  <a:srgbClr val="0365C0"/>
                </a:solidFill>
                <a:latin typeface="Gill Sans" panose="020B0502020104020203"/>
                <a:cs typeface="Arial MT"/>
              </a:rPr>
              <a:t> </a:t>
            </a:r>
            <a:r>
              <a:rPr sz="3225" b="0" spc="-37" baseline="1291" dirty="0">
                <a:solidFill>
                  <a:srgbClr val="0365C0"/>
                </a:solidFill>
                <a:latin typeface="Gill Sans" panose="020B0502020104020203"/>
                <a:cs typeface="Arial MT"/>
              </a:rPr>
              <a:t>t1</a:t>
            </a:r>
            <a:endParaRPr sz="3225" b="0" baseline="1291" dirty="0">
              <a:latin typeface="Gill Sans" panose="020B0502020104020203"/>
              <a:cs typeface="Arial MT"/>
            </a:endParaRPr>
          </a:p>
          <a:p>
            <a:pPr marL="231140" indent="-218440">
              <a:spcBef>
                <a:spcPts val="595"/>
              </a:spcBef>
              <a:buChar char="•"/>
              <a:tabLst>
                <a:tab pos="231140" algn="l"/>
              </a:tabLst>
            </a:pPr>
            <a:r>
              <a:rPr sz="3225" b="0" baseline="1291" dirty="0">
                <a:solidFill>
                  <a:srgbClr val="0365C0"/>
                </a:solidFill>
                <a:latin typeface="Gill Sans" panose="020B0502020104020203"/>
                <a:cs typeface="Arial MT"/>
              </a:rPr>
              <a:t>t1</a:t>
            </a:r>
            <a:r>
              <a:rPr sz="3225" b="0" spc="44"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starts</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and</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runs</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until</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line</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3</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(so</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lock1=0,</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lock2=0)</a:t>
            </a:r>
            <a:r>
              <a:rPr lang="en-GB" sz="3225" b="0" spc="67"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back</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to</a:t>
            </a:r>
            <a:r>
              <a:rPr sz="3225" b="0" spc="67" baseline="1291" dirty="0">
                <a:solidFill>
                  <a:srgbClr val="0365C0"/>
                </a:solidFill>
                <a:latin typeface="Gill Sans" panose="020B0502020104020203"/>
                <a:cs typeface="Arial MT"/>
              </a:rPr>
              <a:t> </a:t>
            </a:r>
            <a:r>
              <a:rPr sz="3225" b="0" spc="-37" baseline="1291" dirty="0">
                <a:solidFill>
                  <a:srgbClr val="0365C0"/>
                </a:solidFill>
                <a:latin typeface="Gill Sans" panose="020B0502020104020203"/>
                <a:cs typeface="Arial MT"/>
              </a:rPr>
              <a:t>t2</a:t>
            </a:r>
            <a:endParaRPr sz="3225" b="0" baseline="1291" dirty="0">
              <a:latin typeface="Gill Sans" panose="020B0502020104020203"/>
              <a:cs typeface="Arial MT"/>
            </a:endParaRPr>
          </a:p>
          <a:p>
            <a:pPr marL="231140" indent="-218440">
              <a:spcBef>
                <a:spcPts val="600"/>
              </a:spcBef>
              <a:buChar char="•"/>
              <a:tabLst>
                <a:tab pos="231140" algn="l"/>
              </a:tabLst>
            </a:pPr>
            <a:r>
              <a:rPr sz="3225" b="0" baseline="1291" dirty="0">
                <a:solidFill>
                  <a:srgbClr val="0365C0"/>
                </a:solidFill>
                <a:latin typeface="Gill Sans" panose="020B0502020104020203"/>
                <a:cs typeface="Arial MT"/>
              </a:rPr>
              <a:t>t2</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waits</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for</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lock2</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in</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line</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4</a:t>
            </a:r>
            <a:r>
              <a:rPr lang="en-GB" sz="3225" b="0" spc="52" baseline="1291" dirty="0">
                <a:solidFill>
                  <a:srgbClr val="0365C0"/>
                </a:solidFill>
                <a:latin typeface="Gill Sans" panose="020B0502020104020203"/>
                <a:cs typeface="Arial MT"/>
              </a:rPr>
              <a:t>;</a:t>
            </a:r>
            <a:r>
              <a:rPr sz="3225" b="0" spc="240" baseline="1291" dirty="0">
                <a:solidFill>
                  <a:srgbClr val="0365C0"/>
                </a:solidFill>
                <a:latin typeface="Gill Sans" panose="020B0502020104020203"/>
                <a:cs typeface="Cambria"/>
              </a:rPr>
              <a:t> </a:t>
            </a:r>
            <a:r>
              <a:rPr sz="3225" b="0" baseline="1291" dirty="0">
                <a:solidFill>
                  <a:srgbClr val="0365C0"/>
                </a:solidFill>
                <a:latin typeface="Gill Sans" panose="020B0502020104020203"/>
                <a:cs typeface="Arial MT"/>
              </a:rPr>
              <a:t>switch</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to</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t1,</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waits</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for</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lock1</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in</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line</a:t>
            </a:r>
            <a:r>
              <a:rPr sz="3225" b="0" spc="52" baseline="1291" dirty="0">
                <a:solidFill>
                  <a:srgbClr val="0365C0"/>
                </a:solidFill>
                <a:latin typeface="Gill Sans" panose="020B0502020104020203"/>
                <a:cs typeface="Arial MT"/>
              </a:rPr>
              <a:t> </a:t>
            </a:r>
            <a:r>
              <a:rPr sz="3225" b="0" spc="-75" baseline="1291" dirty="0">
                <a:solidFill>
                  <a:srgbClr val="0365C0"/>
                </a:solidFill>
                <a:latin typeface="Gill Sans" panose="020B0502020104020203"/>
                <a:cs typeface="Arial MT"/>
              </a:rPr>
              <a:t>5</a:t>
            </a:r>
            <a:endParaRPr lang="en-GB" sz="3225" b="0" spc="-75" baseline="1291" dirty="0">
              <a:solidFill>
                <a:srgbClr val="0365C0"/>
              </a:solidFill>
              <a:latin typeface="Gill Sans" panose="020B0502020104020203"/>
              <a:cs typeface="Arial MT"/>
            </a:endParaRPr>
          </a:p>
          <a:p>
            <a:pPr marL="12700">
              <a:spcBef>
                <a:spcPts val="600"/>
              </a:spcBef>
              <a:tabLst>
                <a:tab pos="231140" algn="l"/>
              </a:tabLst>
            </a:pPr>
            <a:r>
              <a:rPr lang="en-GB" sz="3225" b="0" spc="-75" baseline="1291" dirty="0">
                <a:solidFill>
                  <a:srgbClr val="0365C0"/>
                </a:solidFill>
                <a:latin typeface="Gill Sans" panose="020B0502020104020203"/>
                <a:cs typeface="Arial MT"/>
              </a:rPr>
              <a:t>Note: There are other possible </a:t>
            </a:r>
            <a:r>
              <a:rPr lang="en-GB" sz="3225" b="0" spc="-75" baseline="1291" dirty="0" err="1">
                <a:solidFill>
                  <a:srgbClr val="0365C0"/>
                </a:solidFill>
                <a:latin typeface="Gill Sans" panose="020B0502020104020203"/>
                <a:cs typeface="Arial MT"/>
              </a:rPr>
              <a:t>interleavings</a:t>
            </a:r>
            <a:r>
              <a:rPr lang="en-GB" sz="3225" b="0" spc="-75" baseline="1291" dirty="0">
                <a:solidFill>
                  <a:srgbClr val="0365C0"/>
                </a:solidFill>
                <a:latin typeface="Gill Sans" panose="020B0502020104020203"/>
                <a:cs typeface="Arial MT"/>
              </a:rPr>
              <a:t>, as long as each thread grabs one lock and requests the other. You can remove all other statements and only leave the lock wait() instructions and get into this deadlock.)</a:t>
            </a:r>
          </a:p>
        </p:txBody>
      </p:sp>
      <p:sp>
        <p:nvSpPr>
          <p:cNvPr id="4" name="object 4"/>
          <p:cNvSpPr/>
          <p:nvPr/>
        </p:nvSpPr>
        <p:spPr>
          <a:xfrm>
            <a:off x="3308388" y="1634792"/>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5" name="object 5"/>
          <p:cNvSpPr txBox="1"/>
          <p:nvPr/>
        </p:nvSpPr>
        <p:spPr>
          <a:xfrm>
            <a:off x="3289338" y="1649778"/>
            <a:ext cx="2715895" cy="2331720"/>
          </a:xfrm>
          <a:prstGeom prst="rect">
            <a:avLst/>
          </a:prstGeom>
        </p:spPr>
        <p:txBody>
          <a:bodyPr vert="horz" wrap="square" lIns="0" tIns="12700" rIns="0" bIns="0" rtlCol="0">
            <a:spAutoFit/>
          </a:bodyPr>
          <a:lstStyle/>
          <a:p>
            <a:pPr marL="71120">
              <a:lnSpc>
                <a:spcPts val="2080"/>
              </a:lnSpc>
              <a:spcBef>
                <a:spcPts val="100"/>
              </a:spcBef>
              <a:tabLst>
                <a:tab pos="802640" algn="l"/>
                <a:tab pos="148844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71120">
              <a:lnSpc>
                <a:spcPts val="2000"/>
              </a:lnSpc>
              <a:tabLst>
                <a:tab pos="574040" algn="l"/>
                <a:tab pos="848360" algn="l"/>
                <a:tab pos="1122680" algn="l"/>
                <a:tab pos="1397000" algn="l"/>
                <a:tab pos="1671320" algn="l"/>
              </a:tabLst>
            </a:pPr>
            <a:r>
              <a:rPr b="0" spc="-75" baseline="-6944" dirty="0">
                <a:latin typeface="Courier New"/>
                <a:cs typeface="Courier New"/>
              </a:rPr>
              <a:t>2</a:t>
            </a:r>
            <a:r>
              <a:rPr b="0" baseline="-6944"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lock1.wait();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solidFill>
                  <a:srgbClr val="FF2600"/>
                </a:solidFill>
                <a:latin typeface="Courier New"/>
                <a:cs typeface="Courier New"/>
              </a:rPr>
              <a:t>lock2.wait();</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71120">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4418647" y="902462"/>
            <a:ext cx="3820795" cy="571310"/>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7" name="object 7"/>
          <p:cNvSpPr/>
          <p:nvPr/>
        </p:nvSpPr>
        <p:spPr>
          <a:xfrm>
            <a:off x="6172200" y="1634792"/>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8" name="object 8"/>
          <p:cNvSpPr txBox="1"/>
          <p:nvPr/>
        </p:nvSpPr>
        <p:spPr>
          <a:xfrm>
            <a:off x="6186169" y="1649778"/>
            <a:ext cx="1631314" cy="299720"/>
          </a:xfrm>
          <a:prstGeom prst="rect">
            <a:avLst/>
          </a:prstGeom>
        </p:spPr>
        <p:txBody>
          <a:bodyPr vert="horz" wrap="square" lIns="0" tIns="12700" rIns="0" bIns="0" rtlCol="0">
            <a:spAutoFit/>
          </a:bodyPr>
          <a:lstStyle/>
          <a:p>
            <a:pPr marL="38100">
              <a:spcBef>
                <a:spcPts val="100"/>
              </a:spcBef>
              <a:tabLst>
                <a:tab pos="769620" algn="l"/>
                <a:tab pos="145542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9" name="object 9"/>
          <p:cNvSpPr txBox="1"/>
          <p:nvPr/>
        </p:nvSpPr>
        <p:spPr>
          <a:xfrm>
            <a:off x="6714572" y="1903778"/>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0" name="object 10"/>
          <p:cNvSpPr txBox="1"/>
          <p:nvPr/>
        </p:nvSpPr>
        <p:spPr>
          <a:xfrm>
            <a:off x="6211570" y="1925453"/>
            <a:ext cx="117475" cy="533400"/>
          </a:xfrm>
          <a:prstGeom prst="rect">
            <a:avLst/>
          </a:prstGeom>
        </p:spPr>
        <p:txBody>
          <a:bodyPr vert="horz" wrap="square" lIns="0" tIns="83820" rIns="0" bIns="0" rtlCol="0">
            <a:spAutoFit/>
          </a:bodyPr>
          <a:lstStyle/>
          <a:p>
            <a:pPr marL="12700">
              <a:spcBef>
                <a:spcPts val="660"/>
              </a:spcBef>
            </a:pPr>
            <a:r>
              <a:rPr sz="1200" b="0" spc="-50" dirty="0">
                <a:latin typeface="Courier New"/>
                <a:cs typeface="Courier New"/>
              </a:rPr>
              <a:t>2</a:t>
            </a:r>
            <a:endParaRPr sz="1200" b="0">
              <a:latin typeface="Courier New"/>
              <a:cs typeface="Courier New"/>
            </a:endParaRPr>
          </a:p>
          <a:p>
            <a:pPr marL="12700">
              <a:spcBef>
                <a:spcPts val="560"/>
              </a:spcBef>
            </a:pPr>
            <a:r>
              <a:rPr sz="1200" b="0" spc="-50" dirty="0">
                <a:latin typeface="Courier New"/>
                <a:cs typeface="Courier New"/>
              </a:rPr>
              <a:t>3</a:t>
            </a:r>
            <a:endParaRPr sz="1200" b="0">
              <a:latin typeface="Courier New"/>
              <a:cs typeface="Courier New"/>
            </a:endParaRPr>
          </a:p>
        </p:txBody>
      </p:sp>
      <p:sp>
        <p:nvSpPr>
          <p:cNvPr id="11" name="object 11"/>
          <p:cNvSpPr txBox="1"/>
          <p:nvPr/>
        </p:nvSpPr>
        <p:spPr>
          <a:xfrm>
            <a:off x="6714571" y="2157778"/>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2" name="object 12"/>
          <p:cNvSpPr txBox="1"/>
          <p:nvPr/>
        </p:nvSpPr>
        <p:spPr>
          <a:xfrm>
            <a:off x="6186170" y="2433454"/>
            <a:ext cx="396875" cy="158184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3" name="object 13"/>
          <p:cNvGrpSpPr/>
          <p:nvPr/>
        </p:nvGrpSpPr>
        <p:grpSpPr>
          <a:xfrm>
            <a:off x="5666285" y="1733945"/>
            <a:ext cx="1091565" cy="1150620"/>
            <a:chOff x="2823555" y="1891178"/>
            <a:chExt cx="1091565" cy="1150620"/>
          </a:xfrm>
        </p:grpSpPr>
        <p:sp>
          <p:nvSpPr>
            <p:cNvPr id="14" name="object 14"/>
            <p:cNvSpPr/>
            <p:nvPr/>
          </p:nvSpPr>
          <p:spPr>
            <a:xfrm>
              <a:off x="3011353" y="2260026"/>
              <a:ext cx="810895" cy="3175"/>
            </a:xfrm>
            <a:custGeom>
              <a:avLst/>
              <a:gdLst/>
              <a:ahLst/>
              <a:cxnLst/>
              <a:rect l="l" t="t" r="r" b="b"/>
              <a:pathLst>
                <a:path w="810895" h="3175">
                  <a:moveTo>
                    <a:pt x="810433" y="3141"/>
                  </a:moveTo>
                  <a:lnTo>
                    <a:pt x="12699" y="49"/>
                  </a:lnTo>
                  <a:lnTo>
                    <a:pt x="0" y="0"/>
                  </a:lnTo>
                </a:path>
              </a:pathLst>
            </a:custGeom>
            <a:ln w="25400">
              <a:solidFill>
                <a:srgbClr val="0365C0"/>
              </a:solidFill>
            </a:ln>
          </p:spPr>
          <p:txBody>
            <a:bodyPr wrap="square" lIns="0" tIns="0" rIns="0" bIns="0" rtlCol="0"/>
            <a:lstStyle/>
            <a:p>
              <a:endParaRPr b="0"/>
            </a:p>
          </p:txBody>
        </p:sp>
        <p:sp>
          <p:nvSpPr>
            <p:cNvPr id="15" name="object 15"/>
            <p:cNvSpPr/>
            <p:nvPr/>
          </p:nvSpPr>
          <p:spPr>
            <a:xfrm>
              <a:off x="2902134" y="2199115"/>
              <a:ext cx="122555" cy="121920"/>
            </a:xfrm>
            <a:custGeom>
              <a:avLst/>
              <a:gdLst/>
              <a:ahLst/>
              <a:cxnLst/>
              <a:rect l="l" t="t" r="r" b="b"/>
              <a:pathLst>
                <a:path w="122555" h="121919">
                  <a:moveTo>
                    <a:pt x="122154" y="0"/>
                  </a:moveTo>
                  <a:lnTo>
                    <a:pt x="0" y="60486"/>
                  </a:lnTo>
                  <a:lnTo>
                    <a:pt x="121682" y="121918"/>
                  </a:lnTo>
                  <a:lnTo>
                    <a:pt x="122154" y="0"/>
                  </a:lnTo>
                  <a:close/>
                </a:path>
              </a:pathLst>
            </a:custGeom>
            <a:solidFill>
              <a:srgbClr val="0365C0"/>
            </a:solidFill>
          </p:spPr>
          <p:txBody>
            <a:bodyPr wrap="square" lIns="0" tIns="0" rIns="0" bIns="0" rtlCol="0"/>
            <a:lstStyle/>
            <a:p>
              <a:endParaRPr b="0"/>
            </a:p>
          </p:txBody>
        </p:sp>
        <p:sp>
          <p:nvSpPr>
            <p:cNvPr id="16" name="object 16"/>
            <p:cNvSpPr/>
            <p:nvPr/>
          </p:nvSpPr>
          <p:spPr>
            <a:xfrm>
              <a:off x="3853667" y="1891178"/>
              <a:ext cx="0" cy="236854"/>
            </a:xfrm>
            <a:custGeom>
              <a:avLst/>
              <a:gdLst/>
              <a:ahLst/>
              <a:cxnLst/>
              <a:rect l="l" t="t" r="r" b="b"/>
              <a:pathLst>
                <a:path h="236855">
                  <a:moveTo>
                    <a:pt x="0" y="0"/>
                  </a:moveTo>
                  <a:lnTo>
                    <a:pt x="0" y="224158"/>
                  </a:lnTo>
                  <a:lnTo>
                    <a:pt x="0" y="236858"/>
                  </a:lnTo>
                </a:path>
              </a:pathLst>
            </a:custGeom>
            <a:ln w="25400">
              <a:solidFill>
                <a:srgbClr val="0365C0"/>
              </a:solidFill>
            </a:ln>
          </p:spPr>
          <p:txBody>
            <a:bodyPr wrap="square" lIns="0" tIns="0" rIns="0" bIns="0" rtlCol="0"/>
            <a:lstStyle/>
            <a:p>
              <a:endParaRPr b="0"/>
            </a:p>
          </p:txBody>
        </p:sp>
        <p:sp>
          <p:nvSpPr>
            <p:cNvPr id="17" name="object 17"/>
            <p:cNvSpPr/>
            <p:nvPr/>
          </p:nvSpPr>
          <p:spPr>
            <a:xfrm>
              <a:off x="3792707" y="2115337"/>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endParaRPr b="0"/>
            </a:p>
          </p:txBody>
        </p:sp>
        <p:sp>
          <p:nvSpPr>
            <p:cNvPr id="18" name="object 18"/>
            <p:cNvSpPr/>
            <p:nvPr/>
          </p:nvSpPr>
          <p:spPr>
            <a:xfrm>
              <a:off x="2848504" y="2514173"/>
              <a:ext cx="844550" cy="11430"/>
            </a:xfrm>
            <a:custGeom>
              <a:avLst/>
              <a:gdLst/>
              <a:ahLst/>
              <a:cxnLst/>
              <a:rect l="l" t="t" r="r" b="b"/>
              <a:pathLst>
                <a:path w="844550" h="11430">
                  <a:moveTo>
                    <a:pt x="0" y="0"/>
                  </a:moveTo>
                  <a:lnTo>
                    <a:pt x="831238" y="10724"/>
                  </a:lnTo>
                  <a:lnTo>
                    <a:pt x="843937" y="10888"/>
                  </a:lnTo>
                </a:path>
              </a:pathLst>
            </a:custGeom>
            <a:ln w="25400">
              <a:solidFill>
                <a:srgbClr val="0365C0"/>
              </a:solidFill>
            </a:ln>
          </p:spPr>
          <p:txBody>
            <a:bodyPr wrap="square" lIns="0" tIns="0" rIns="0" bIns="0" rtlCol="0"/>
            <a:lstStyle/>
            <a:p>
              <a:endParaRPr b="0"/>
            </a:p>
          </p:txBody>
        </p:sp>
        <p:sp>
          <p:nvSpPr>
            <p:cNvPr id="19" name="object 19"/>
            <p:cNvSpPr/>
            <p:nvPr/>
          </p:nvSpPr>
          <p:spPr>
            <a:xfrm>
              <a:off x="3678956" y="2463943"/>
              <a:ext cx="123189" cy="121920"/>
            </a:xfrm>
            <a:custGeom>
              <a:avLst/>
              <a:gdLst/>
              <a:ahLst/>
              <a:cxnLst/>
              <a:rect l="l" t="t" r="r" b="b"/>
              <a:pathLst>
                <a:path w="123189" h="121919">
                  <a:moveTo>
                    <a:pt x="1573" y="0"/>
                  </a:moveTo>
                  <a:lnTo>
                    <a:pt x="0" y="121909"/>
                  </a:lnTo>
                  <a:lnTo>
                    <a:pt x="122697" y="62527"/>
                  </a:lnTo>
                  <a:lnTo>
                    <a:pt x="1573" y="0"/>
                  </a:lnTo>
                  <a:close/>
                </a:path>
              </a:pathLst>
            </a:custGeom>
            <a:solidFill>
              <a:srgbClr val="0365C0"/>
            </a:solidFill>
          </p:spPr>
          <p:txBody>
            <a:bodyPr wrap="square" lIns="0" tIns="0" rIns="0" bIns="0" rtlCol="0"/>
            <a:lstStyle/>
            <a:p>
              <a:endParaRPr b="0"/>
            </a:p>
          </p:txBody>
        </p:sp>
        <p:sp>
          <p:nvSpPr>
            <p:cNvPr id="20" name="object 20"/>
            <p:cNvSpPr/>
            <p:nvPr/>
          </p:nvSpPr>
          <p:spPr>
            <a:xfrm>
              <a:off x="3009273" y="2732989"/>
              <a:ext cx="825500" cy="13335"/>
            </a:xfrm>
            <a:custGeom>
              <a:avLst/>
              <a:gdLst/>
              <a:ahLst/>
              <a:cxnLst/>
              <a:rect l="l" t="t" r="r" b="b"/>
              <a:pathLst>
                <a:path w="825500" h="13335">
                  <a:moveTo>
                    <a:pt x="825213" y="0"/>
                  </a:moveTo>
                  <a:lnTo>
                    <a:pt x="12698" y="12779"/>
                  </a:lnTo>
                  <a:lnTo>
                    <a:pt x="0" y="12978"/>
                  </a:lnTo>
                </a:path>
              </a:pathLst>
            </a:custGeom>
            <a:ln w="25399">
              <a:solidFill>
                <a:srgbClr val="0365C0"/>
              </a:solidFill>
            </a:ln>
          </p:spPr>
          <p:txBody>
            <a:bodyPr wrap="square" lIns="0" tIns="0" rIns="0" bIns="0" rtlCol="0"/>
            <a:lstStyle/>
            <a:p>
              <a:endParaRPr b="0"/>
            </a:p>
          </p:txBody>
        </p:sp>
        <p:sp>
          <p:nvSpPr>
            <p:cNvPr id="21" name="object 21"/>
            <p:cNvSpPr/>
            <p:nvPr/>
          </p:nvSpPr>
          <p:spPr>
            <a:xfrm>
              <a:off x="2900066" y="2684815"/>
              <a:ext cx="123189" cy="121920"/>
            </a:xfrm>
            <a:custGeom>
              <a:avLst/>
              <a:gdLst/>
              <a:ahLst/>
              <a:cxnLst/>
              <a:rect l="l" t="t" r="r" b="b"/>
              <a:pathLst>
                <a:path w="123189" h="121919">
                  <a:moveTo>
                    <a:pt x="120945" y="0"/>
                  </a:moveTo>
                  <a:lnTo>
                    <a:pt x="0" y="62868"/>
                  </a:lnTo>
                  <a:lnTo>
                    <a:pt x="122863" y="121904"/>
                  </a:lnTo>
                  <a:lnTo>
                    <a:pt x="120945" y="0"/>
                  </a:lnTo>
                  <a:close/>
                </a:path>
              </a:pathLst>
            </a:custGeom>
            <a:solidFill>
              <a:srgbClr val="0365C0"/>
            </a:solidFill>
          </p:spPr>
          <p:txBody>
            <a:bodyPr wrap="square" lIns="0" tIns="0" rIns="0" bIns="0" rtlCol="0"/>
            <a:lstStyle/>
            <a:p>
              <a:endParaRPr b="0"/>
            </a:p>
          </p:txBody>
        </p:sp>
        <p:sp>
          <p:nvSpPr>
            <p:cNvPr id="22" name="object 22"/>
            <p:cNvSpPr/>
            <p:nvPr/>
          </p:nvSpPr>
          <p:spPr>
            <a:xfrm>
              <a:off x="2883813" y="2861517"/>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3" name="object 23"/>
            <p:cNvSpPr/>
            <p:nvPr/>
          </p:nvSpPr>
          <p:spPr>
            <a:xfrm>
              <a:off x="2823555" y="2918766"/>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sp>
          <p:nvSpPr>
            <p:cNvPr id="24" name="object 24"/>
            <p:cNvSpPr/>
            <p:nvPr/>
          </p:nvSpPr>
          <p:spPr>
            <a:xfrm>
              <a:off x="2883813" y="2285678"/>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5" name="object 25"/>
            <p:cNvSpPr/>
            <p:nvPr/>
          </p:nvSpPr>
          <p:spPr>
            <a:xfrm>
              <a:off x="2823555" y="2342927"/>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grpSp>
      <p:sp>
        <p:nvSpPr>
          <p:cNvPr id="30" name="object 2">
            <a:extLst>
              <a:ext uri="{FF2B5EF4-FFF2-40B4-BE49-F238E27FC236}">
                <a16:creationId xmlns:a16="http://schemas.microsoft.com/office/drawing/2014/main" id="{F61B5378-28DB-A883-4E17-CAB8FD7AC30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Deadlocks</a:t>
            </a:r>
            <a:endParaRPr spc="-10" dirty="0"/>
          </a:p>
        </p:txBody>
      </p:sp>
      <p:sp>
        <p:nvSpPr>
          <p:cNvPr id="2" name="Plassholder for lysbildenummer 5">
            <a:extLst>
              <a:ext uri="{FF2B5EF4-FFF2-40B4-BE49-F238E27FC236}">
                <a16:creationId xmlns:a16="http://schemas.microsoft.com/office/drawing/2014/main" id="{7081FF63-D49D-402A-F788-BA293E0AF6D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59</a:t>
            </a:fld>
            <a:endParaRPr lang="nb-NO" sz="1400" b="0" i="0" dirty="0">
              <a:solidFill>
                <a:schemeClr val="tx1"/>
              </a:solidFill>
              <a:latin typeface="Arial"/>
              <a:cs typeface="Aria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C7F1C-BE3A-2D2B-0128-1A039DD49F8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58356CA-8C6D-7D44-177C-24EB22090FFD}"/>
              </a:ext>
            </a:extLst>
          </p:cNvPr>
          <p:cNvSpPr>
            <a:spLocks noGrp="1"/>
          </p:cNvSpPr>
          <p:nvPr>
            <p:ph type="title"/>
          </p:nvPr>
        </p:nvSpPr>
        <p:spPr/>
        <p:txBody>
          <a:bodyPr/>
          <a:lstStyle/>
          <a:p>
            <a:r>
              <a:rPr lang="en-US" dirty="0"/>
              <a:t>Race Condition &amp; Critical Section </a:t>
            </a:r>
          </a:p>
        </p:txBody>
      </p:sp>
      <p:sp>
        <p:nvSpPr>
          <p:cNvPr id="3" name="内容占位符 2">
            <a:extLst>
              <a:ext uri="{FF2B5EF4-FFF2-40B4-BE49-F238E27FC236}">
                <a16:creationId xmlns:a16="http://schemas.microsoft.com/office/drawing/2014/main" id="{A7ECDCD3-BA5B-1A9B-B33B-8BA6AC4A47F7}"/>
              </a:ext>
            </a:extLst>
          </p:cNvPr>
          <p:cNvSpPr>
            <a:spLocks noGrp="1"/>
          </p:cNvSpPr>
          <p:nvPr>
            <p:ph idx="1"/>
          </p:nvPr>
        </p:nvSpPr>
        <p:spPr>
          <a:xfrm>
            <a:off x="436159" y="685800"/>
            <a:ext cx="11336392" cy="3047999"/>
          </a:xfrm>
        </p:spPr>
        <p:txBody>
          <a:bodyPr/>
          <a:lstStyle/>
          <a:p>
            <a:r>
              <a:rPr lang="en-US" altLang="zh-CN" sz="2000" b="1" dirty="0">
                <a:latin typeface="Gill Sans"/>
              </a:rPr>
              <a:t>Race</a:t>
            </a:r>
            <a:r>
              <a:rPr lang="zh-CN" altLang="en-US" sz="2000" b="1" dirty="0">
                <a:latin typeface="Gill Sans"/>
              </a:rPr>
              <a:t> </a:t>
            </a:r>
            <a:r>
              <a:rPr lang="en-US" altLang="zh-CN" sz="2000" b="1" dirty="0">
                <a:latin typeface="Gill Sans"/>
              </a:rPr>
              <a:t>condition</a:t>
            </a:r>
            <a:r>
              <a:rPr lang="en-US" altLang="zh-CN" sz="2000" dirty="0">
                <a:latin typeface="Gill Sans"/>
              </a:rPr>
              <a:t>:</a:t>
            </a:r>
            <a:r>
              <a:rPr lang="zh-CN" altLang="en-US" sz="2000" dirty="0">
                <a:latin typeface="Gill Sans"/>
              </a:rPr>
              <a:t> </a:t>
            </a:r>
            <a:endParaRPr lang="en-GB" altLang="zh-CN" sz="2000" dirty="0">
              <a:latin typeface="Gill Sans"/>
            </a:endParaRPr>
          </a:p>
          <a:p>
            <a:pPr lvl="1"/>
            <a:r>
              <a:rPr lang="en-US" altLang="zh-CN" sz="2000" dirty="0">
                <a:latin typeface="Gill Sans"/>
              </a:rPr>
              <a:t>Multiple</a:t>
            </a:r>
            <a:r>
              <a:rPr lang="zh-CN" altLang="en-US" sz="2000" dirty="0">
                <a:latin typeface="Gill Sans"/>
              </a:rPr>
              <a:t> </a:t>
            </a:r>
            <a:r>
              <a:rPr lang="en-US" altLang="zh-CN" sz="2000" dirty="0">
                <a:latin typeface="Gill Sans"/>
              </a:rPr>
              <a:t>threads</a:t>
            </a:r>
            <a:r>
              <a:rPr lang="zh-CN" altLang="en-US" sz="2000" dirty="0">
                <a:latin typeface="Gill Sans"/>
              </a:rPr>
              <a:t> </a:t>
            </a:r>
            <a:r>
              <a:rPr lang="en-US" altLang="zh-CN" sz="2000" dirty="0">
                <a:latin typeface="Gill Sans"/>
              </a:rPr>
              <a:t>of</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update</a:t>
            </a:r>
            <a:r>
              <a:rPr lang="zh-CN" altLang="en-US" sz="2000" dirty="0">
                <a:latin typeface="Gill Sans"/>
              </a:rPr>
              <a:t> </a:t>
            </a:r>
            <a:r>
              <a:rPr lang="en-US" altLang="zh-CN" sz="2000" dirty="0">
                <a:latin typeface="Gill Sans"/>
              </a:rPr>
              <a:t>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r>
              <a:rPr lang="en-US" altLang="zh-CN" sz="2000" dirty="0">
                <a:latin typeface="Gill Sans"/>
              </a:rPr>
              <a:t>,</a:t>
            </a:r>
            <a:r>
              <a:rPr lang="zh-CN" altLang="en-US" sz="2000" dirty="0">
                <a:latin typeface="Gill Sans"/>
              </a:rPr>
              <a:t> </a:t>
            </a:r>
            <a:r>
              <a:rPr lang="en-US" altLang="zh-CN" sz="2000" dirty="0">
                <a:latin typeface="Gill Sans"/>
              </a:rPr>
              <a:t>and</a:t>
            </a:r>
            <a:r>
              <a:rPr lang="zh-CN" altLang="en-US" sz="2000" dirty="0">
                <a:latin typeface="Gill Sans"/>
              </a:rPr>
              <a:t> </a:t>
            </a:r>
            <a:r>
              <a:rPr lang="en-US" altLang="zh-CN" sz="2000" dirty="0">
                <a:latin typeface="Gill Sans"/>
              </a:rPr>
              <a:t>final</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depend</a:t>
            </a:r>
            <a:r>
              <a:rPr lang="zh-CN" altLang="en-US" sz="2000" dirty="0">
                <a:latin typeface="Gill Sans"/>
              </a:rPr>
              <a:t> </a:t>
            </a:r>
            <a:r>
              <a:rPr lang="en-US" altLang="zh-CN" sz="2000" dirty="0">
                <a:latin typeface="Gill Sans"/>
              </a:rPr>
              <a:t>on</a:t>
            </a:r>
            <a:r>
              <a:rPr lang="zh-CN" altLang="en-US" sz="2000" dirty="0">
                <a:latin typeface="Gill Sans"/>
              </a:rPr>
              <a:t> </a:t>
            </a:r>
            <a:r>
              <a:rPr lang="en-US" altLang="zh-CN" sz="2000" dirty="0">
                <a:latin typeface="Gill Sans"/>
              </a:rPr>
              <a:t>the</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order</a:t>
            </a:r>
          </a:p>
          <a:p>
            <a:pPr lvl="1"/>
            <a:r>
              <a:rPr lang="en-US" altLang="zh-CN" sz="2000" dirty="0">
                <a:latin typeface="Gill Sans"/>
              </a:rPr>
              <a:t>Race condition</a:t>
            </a:r>
            <a:r>
              <a:rPr lang="zh-CN" altLang="en-US" sz="2000" dirty="0">
                <a:latin typeface="Gill Sans"/>
              </a:rPr>
              <a:t> </a:t>
            </a:r>
            <a:r>
              <a:rPr lang="en-US" altLang="zh-CN" sz="2000" dirty="0">
                <a:latin typeface="Gill Sans"/>
              </a:rPr>
              <a:t>leads</a:t>
            </a:r>
            <a:r>
              <a:rPr lang="zh-CN" altLang="en-US" sz="2000" dirty="0">
                <a:latin typeface="Gill Sans"/>
              </a:rPr>
              <a:t> </a:t>
            </a:r>
            <a:r>
              <a:rPr lang="en-US" altLang="zh-CN" sz="2000" dirty="0">
                <a:latin typeface="Gill Sans"/>
              </a:rPr>
              <a:t>to</a:t>
            </a:r>
            <a:r>
              <a:rPr lang="zh-CN" altLang="en-US" sz="2000" dirty="0">
                <a:latin typeface="Gill Sans"/>
              </a:rPr>
              <a:t> </a:t>
            </a:r>
            <a:r>
              <a:rPr lang="en-US" altLang="zh-CN" sz="2000" dirty="0">
                <a:latin typeface="Gill Sans"/>
              </a:rPr>
              <a:t>non-deterministic</a:t>
            </a:r>
            <a:r>
              <a:rPr lang="zh-CN" altLang="en-US" sz="2000" dirty="0">
                <a:latin typeface="Gill Sans"/>
              </a:rPr>
              <a:t> </a:t>
            </a:r>
            <a:r>
              <a:rPr lang="en-US" altLang="zh-CN" sz="2000" dirty="0">
                <a:latin typeface="Gill Sans"/>
              </a:rPr>
              <a:t>results: different</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even</a:t>
            </a:r>
            <a:r>
              <a:rPr lang="zh-CN" altLang="en-US" sz="2000" dirty="0">
                <a:latin typeface="Gill Sans"/>
              </a:rPr>
              <a:t> </a:t>
            </a:r>
            <a:r>
              <a:rPr lang="en-US" altLang="zh-CN" sz="2000" dirty="0">
                <a:latin typeface="Gill Sans"/>
              </a:rPr>
              <a:t>for the</a:t>
            </a:r>
            <a:r>
              <a:rPr lang="zh-CN" altLang="en-US" sz="2000" dirty="0">
                <a:latin typeface="Gill Sans"/>
              </a:rPr>
              <a:t> </a:t>
            </a:r>
            <a:r>
              <a:rPr lang="en-US" altLang="zh-CN" sz="2000" dirty="0">
                <a:latin typeface="Gill Sans"/>
              </a:rPr>
              <a:t>same</a:t>
            </a:r>
            <a:r>
              <a:rPr lang="zh-CN" altLang="en-US" sz="2000" dirty="0">
                <a:latin typeface="Gill Sans"/>
              </a:rPr>
              <a:t> </a:t>
            </a:r>
            <a:r>
              <a:rPr lang="en-US" altLang="zh-CN" sz="2000" dirty="0">
                <a:latin typeface="Gill Sans"/>
              </a:rPr>
              <a:t>inputs</a:t>
            </a:r>
          </a:p>
          <a:p>
            <a:r>
              <a:rPr lang="en-US" altLang="zh-CN" sz="2000" dirty="0">
                <a:latin typeface="Gill Sans"/>
              </a:rPr>
              <a:t>To prevent race condition, a </a:t>
            </a:r>
            <a:r>
              <a:rPr lang="en-US" altLang="zh-CN" sz="2000" b="1" dirty="0">
                <a:latin typeface="Gill Sans"/>
              </a:rPr>
              <a:t>critical section </a:t>
            </a:r>
            <a:r>
              <a:rPr lang="en-US" altLang="zh-CN" sz="2000" dirty="0">
                <a:latin typeface="Gill Sans"/>
              </a:rPr>
              <a:t>should be used to protect 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endParaRPr lang="en-US" altLang="zh-CN" sz="2000" dirty="0">
              <a:latin typeface="Gill Sans"/>
            </a:endParaRPr>
          </a:p>
          <a:p>
            <a:pPr lvl="1"/>
            <a:r>
              <a:rPr lang="en-US" altLang="zh-CN" sz="2000" dirty="0">
                <a:latin typeface="Gill Sans"/>
              </a:rPr>
              <a:t>A critical section is executed atomically</a:t>
            </a:r>
            <a:endParaRPr lang="en-US" altLang="zh-CN" sz="2000" dirty="0">
              <a:effectLst/>
              <a:latin typeface="Gill Sans"/>
            </a:endParaRPr>
          </a:p>
          <a:p>
            <a:pPr lvl="1"/>
            <a:r>
              <a:rPr lang="en-US" altLang="zh-CN" sz="2000" dirty="0">
                <a:effectLst/>
                <a:latin typeface="Gill Sans"/>
              </a:rPr>
              <a:t>Mutual exclusion (mutex) ensures that when one thread is executing</a:t>
            </a:r>
            <a:r>
              <a:rPr lang="zh-CN" altLang="en-US" sz="2000" dirty="0">
                <a:latin typeface="Gill Sans"/>
              </a:rPr>
              <a:t> </a:t>
            </a:r>
            <a:r>
              <a:rPr lang="en-US" altLang="zh-CN" sz="2000" dirty="0">
                <a:effectLst/>
                <a:latin typeface="Gill Sans"/>
              </a:rPr>
              <a:t>in its critical section, no other thread is allowed to</a:t>
            </a:r>
            <a:r>
              <a:rPr lang="zh-CN" altLang="en-US" sz="2000" dirty="0">
                <a:latin typeface="Gill Sans"/>
              </a:rPr>
              <a:t> </a:t>
            </a:r>
            <a:r>
              <a:rPr lang="en-US" altLang="zh-CN" sz="2000" dirty="0">
                <a:effectLst/>
                <a:latin typeface="Gill Sans"/>
              </a:rPr>
              <a:t>execute in that critical section</a:t>
            </a:r>
            <a:endParaRPr lang="en-US" altLang="zh-CN" sz="2000" dirty="0">
              <a:latin typeface="Gill Sans"/>
            </a:endParaRPr>
          </a:p>
        </p:txBody>
      </p:sp>
      <p:pic>
        <p:nvPicPr>
          <p:cNvPr id="5" name="图片 4">
            <a:extLst>
              <a:ext uri="{FF2B5EF4-FFF2-40B4-BE49-F238E27FC236}">
                <a16:creationId xmlns:a16="http://schemas.microsoft.com/office/drawing/2014/main" id="{651D8B46-D5DB-3D36-AB10-CED4A806E116}"/>
              </a:ext>
            </a:extLst>
          </p:cNvPr>
          <p:cNvPicPr>
            <a:picLocks noChangeAspect="1"/>
          </p:cNvPicPr>
          <p:nvPr/>
        </p:nvPicPr>
        <p:blipFill>
          <a:blip r:embed="rId3"/>
          <a:stretch>
            <a:fillRect/>
          </a:stretch>
        </p:blipFill>
        <p:spPr>
          <a:xfrm>
            <a:off x="1828800" y="3522133"/>
            <a:ext cx="6764918" cy="3276600"/>
          </a:xfrm>
          <a:prstGeom prst="rect">
            <a:avLst/>
          </a:prstGeom>
        </p:spPr>
      </p:pic>
      <p:sp>
        <p:nvSpPr>
          <p:cNvPr id="4" name="TextBox 3">
            <a:extLst>
              <a:ext uri="{FF2B5EF4-FFF2-40B4-BE49-F238E27FC236}">
                <a16:creationId xmlns:a16="http://schemas.microsoft.com/office/drawing/2014/main" id="{03929E60-858B-4513-B511-B6B87F5A22DA}"/>
              </a:ext>
            </a:extLst>
          </p:cNvPr>
          <p:cNvSpPr txBox="1"/>
          <p:nvPr/>
        </p:nvSpPr>
        <p:spPr>
          <a:xfrm>
            <a:off x="1648126" y="4105713"/>
            <a:ext cx="1033809" cy="369332"/>
          </a:xfrm>
          <a:prstGeom prst="rect">
            <a:avLst/>
          </a:prstGeom>
          <a:solidFill>
            <a:schemeClr val="bg1"/>
          </a:solidFill>
        </p:spPr>
        <p:txBody>
          <a:bodyPr wrap="none" rtlCol="0">
            <a:spAutoFit/>
          </a:bodyPr>
          <a:lstStyle/>
          <a:p>
            <a:r>
              <a:rPr lang="en-GB" dirty="0">
                <a:latin typeface="Gill Sans Light"/>
              </a:rPr>
              <a:t>Thread A</a:t>
            </a:r>
            <a:endParaRPr lang="en-SE" dirty="0">
              <a:latin typeface="Gill Sans Light"/>
            </a:endParaRPr>
          </a:p>
        </p:txBody>
      </p:sp>
      <p:sp>
        <p:nvSpPr>
          <p:cNvPr id="6" name="TextBox 5">
            <a:extLst>
              <a:ext uri="{FF2B5EF4-FFF2-40B4-BE49-F238E27FC236}">
                <a16:creationId xmlns:a16="http://schemas.microsoft.com/office/drawing/2014/main" id="{70C66899-E9A8-C76C-3F15-BEB559B7048C}"/>
              </a:ext>
            </a:extLst>
          </p:cNvPr>
          <p:cNvSpPr txBox="1"/>
          <p:nvPr/>
        </p:nvSpPr>
        <p:spPr>
          <a:xfrm>
            <a:off x="1659415" y="5452223"/>
            <a:ext cx="1033809" cy="369332"/>
          </a:xfrm>
          <a:prstGeom prst="rect">
            <a:avLst/>
          </a:prstGeom>
          <a:solidFill>
            <a:schemeClr val="bg1"/>
          </a:solidFill>
        </p:spPr>
        <p:txBody>
          <a:bodyPr wrap="none" rtlCol="0">
            <a:spAutoFit/>
          </a:bodyPr>
          <a:lstStyle/>
          <a:p>
            <a:r>
              <a:rPr lang="en-GB" dirty="0">
                <a:latin typeface="Gill Sans Light"/>
              </a:rPr>
              <a:t>Thread B</a:t>
            </a:r>
            <a:endParaRPr lang="en-SE" dirty="0">
              <a:latin typeface="Gill Sans Light"/>
            </a:endParaRPr>
          </a:p>
        </p:txBody>
      </p:sp>
      <p:pic>
        <p:nvPicPr>
          <p:cNvPr id="8" name="Picture 7">
            <a:extLst>
              <a:ext uri="{FF2B5EF4-FFF2-40B4-BE49-F238E27FC236}">
                <a16:creationId xmlns:a16="http://schemas.microsoft.com/office/drawing/2014/main" id="{7902382B-0ADC-6120-913F-2D6D5D5273BB}"/>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8968405" y="4417847"/>
            <a:ext cx="3128359" cy="2068752"/>
          </a:xfrm>
          <a:prstGeom prst="rect">
            <a:avLst/>
          </a:prstGeom>
        </p:spPr>
      </p:pic>
    </p:spTree>
    <p:extLst>
      <p:ext uri="{BB962C8B-B14F-4D97-AF65-F5344CB8AC3E}">
        <p14:creationId xmlns:p14="http://schemas.microsoft.com/office/powerpoint/2010/main" val="37310796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D0719-335C-D878-3D17-47DE62456CDE}"/>
              </a:ext>
            </a:extLst>
          </p:cNvPr>
          <p:cNvSpPr>
            <a:spLocks noGrp="1"/>
          </p:cNvSpPr>
          <p:nvPr>
            <p:ph idx="1"/>
          </p:nvPr>
        </p:nvSpPr>
        <p:spPr>
          <a:xfrm>
            <a:off x="812800" y="914400"/>
            <a:ext cx="7264400" cy="5334000"/>
          </a:xfrm>
        </p:spPr>
        <p:txBody>
          <a:bodyPr>
            <a:normAutofit fontScale="77500" lnSpcReduction="20000"/>
          </a:bodyPr>
          <a:lstStyle/>
          <a:p>
            <a:r>
              <a:rPr lang="en-GB" dirty="0">
                <a:latin typeface="Gill Sans" panose="020B0502020104020203"/>
              </a:rPr>
              <a:t>Q. What are the possible values of x, y and z in the deadlock state?</a:t>
            </a:r>
          </a:p>
          <a:p>
            <a:r>
              <a:rPr lang="en-GB" sz="2300" kern="1200" dirty="0">
                <a:solidFill>
                  <a:srgbClr val="0365C0"/>
                </a:solidFill>
                <a:latin typeface="Gill Sans" panose="020B0502020104020203"/>
                <a:ea typeface="ＭＳ Ｐゴシック" charset="0"/>
              </a:rPr>
              <a:t>t1 runs until Line 5 lock2.wait() and t2 runs until Line 4 lock1.wait(), so x = 2, y = 1, z = 2</a:t>
            </a:r>
          </a:p>
          <a:p>
            <a:r>
              <a:rPr lang="en-GB" dirty="0">
                <a:latin typeface="Gill Sans" panose="020B0502020104020203"/>
              </a:rPr>
              <a:t>Q. What are the possible values of x, y and z if the program finishes successfully without a deadlock?</a:t>
            </a:r>
          </a:p>
          <a:p>
            <a:r>
              <a:rPr lang="en-GB" sz="2300" kern="1200" dirty="0">
                <a:solidFill>
                  <a:srgbClr val="0365C0"/>
                </a:solidFill>
                <a:latin typeface="Gill Sans" panose="020B0502020104020203"/>
                <a:ea typeface="ＭＳ Ｐゴシック" charset="0"/>
              </a:rPr>
              <a:t>t1 runs first to the end, then t2 (or vice versa): x=3, y=3, z=3</a:t>
            </a:r>
          </a:p>
          <a:p>
            <a:r>
              <a:rPr lang="en-GB" sz="2300" kern="1200" dirty="0">
                <a:solidFill>
                  <a:srgbClr val="0365C0"/>
                </a:solidFill>
                <a:latin typeface="Gill Sans" panose="020B0502020104020203"/>
                <a:ea typeface="ＭＳ Ｐゴシック" charset="0"/>
              </a:rPr>
              <a:t>In t1, lock1.signal() sets lock1=1, lock2.signal() sets lock2=1, this exiting the critical sections protected by lock1 and lock2.</a:t>
            </a:r>
          </a:p>
          <a:p>
            <a:r>
              <a:rPr lang="en-GB" sz="2300" kern="1200" dirty="0">
                <a:solidFill>
                  <a:srgbClr val="0365C0"/>
                </a:solidFill>
                <a:latin typeface="Gill Sans" panose="020B0502020104020203"/>
                <a:ea typeface="ＭＳ Ｐゴシック" charset="0"/>
              </a:rPr>
              <a:t>Since Line 2 of t1 “z=z+2”, and Line 8 of t2 “z=z+1” are not protected within a critical section, a thread switch may occur in the middle of each line, e.g., </a:t>
            </a:r>
          </a:p>
          <a:p>
            <a:pPr lvl="1"/>
            <a:r>
              <a:rPr lang="en-GB" sz="2100" kern="1200" dirty="0">
                <a:solidFill>
                  <a:srgbClr val="0365C0"/>
                </a:solidFill>
                <a:latin typeface="Gill Sans" panose="020B0502020104020203"/>
                <a:ea typeface="ＭＳ Ｐゴシック" charset="0"/>
              </a:rPr>
              <a:t>t2 Line 8 reads z=0; before z is written back; switch to t1 Line 2, run t1 to the end; switch to t2 Line 8, write back z=0+1=1. </a:t>
            </a:r>
          </a:p>
          <a:p>
            <a:pPr lvl="1"/>
            <a:r>
              <a:rPr lang="en-GB" sz="2100" kern="1200" dirty="0">
                <a:solidFill>
                  <a:srgbClr val="0365C0"/>
                </a:solidFill>
                <a:latin typeface="Gill Sans" panose="020B0502020104020203"/>
                <a:ea typeface="ＭＳ Ｐゴシック" charset="0"/>
              </a:rPr>
              <a:t>Or, t1 Line 2 reads z=0; before z is written back; switch to t2 Line 2, run t2 to the end; switch to t1 Line 2, write back z=0+2=2. </a:t>
            </a:r>
          </a:p>
          <a:p>
            <a:r>
              <a:rPr lang="en-GB" sz="2300" kern="1200" dirty="0">
                <a:solidFill>
                  <a:srgbClr val="0365C0"/>
                </a:solidFill>
                <a:latin typeface="Gill Sans" panose="020B0502020104020203"/>
                <a:ea typeface="ＭＳ Ｐゴシック" charset="0"/>
              </a:rPr>
              <a:t>Note: to prevent deadlocks, every thread should acquire locks in the same order, e.g. both acquire lock1 before lock2, or both acquire lock2 before lock1</a:t>
            </a:r>
          </a:p>
        </p:txBody>
      </p:sp>
      <p:graphicFrame>
        <p:nvGraphicFramePr>
          <p:cNvPr id="4" name="object 4">
            <a:extLst>
              <a:ext uri="{FF2B5EF4-FFF2-40B4-BE49-F238E27FC236}">
                <a16:creationId xmlns:a16="http://schemas.microsoft.com/office/drawing/2014/main" id="{0264738C-6349-0043-BFF4-ADBEBF561292}"/>
              </a:ext>
            </a:extLst>
          </p:cNvPr>
          <p:cNvGraphicFramePr>
            <a:graphicFrameLocks noGrp="1"/>
          </p:cNvGraphicFramePr>
          <p:nvPr>
            <p:extLst>
              <p:ext uri="{D42A27DB-BD31-4B8C-83A1-F6EECF244321}">
                <p14:modId xmlns:p14="http://schemas.microsoft.com/office/powerpoint/2010/main" val="3020378315"/>
              </p:ext>
            </p:extLst>
          </p:nvPr>
        </p:nvGraphicFramePr>
        <p:xfrm>
          <a:off x="8001000" y="1295400"/>
          <a:ext cx="4020183" cy="1818004"/>
        </p:xfrm>
        <a:graphic>
          <a:graphicData uri="http://schemas.openxmlformats.org/drawingml/2006/table">
            <a:tbl>
              <a:tblPr firstRow="1" bandRow="1">
                <a:tableStyleId>{2D5ABB26-0587-4C30-8999-92F81FD0307C}</a:tableStyleId>
              </a:tblPr>
              <a:tblGrid>
                <a:gridCol w="349250">
                  <a:extLst>
                    <a:ext uri="{9D8B030D-6E8A-4147-A177-3AD203B41FA5}">
                      <a16:colId xmlns:a16="http://schemas.microsoft.com/office/drawing/2014/main" val="20000"/>
                    </a:ext>
                  </a:extLst>
                </a:gridCol>
                <a:gridCol w="1616710">
                  <a:extLst>
                    <a:ext uri="{9D8B030D-6E8A-4147-A177-3AD203B41FA5}">
                      <a16:colId xmlns:a16="http://schemas.microsoft.com/office/drawing/2014/main" val="20001"/>
                    </a:ext>
                  </a:extLst>
                </a:gridCol>
                <a:gridCol w="90169">
                  <a:extLst>
                    <a:ext uri="{9D8B030D-6E8A-4147-A177-3AD203B41FA5}">
                      <a16:colId xmlns:a16="http://schemas.microsoft.com/office/drawing/2014/main" val="20002"/>
                    </a:ext>
                  </a:extLst>
                </a:gridCol>
                <a:gridCol w="150494">
                  <a:extLst>
                    <a:ext uri="{9D8B030D-6E8A-4147-A177-3AD203B41FA5}">
                      <a16:colId xmlns:a16="http://schemas.microsoft.com/office/drawing/2014/main" val="20003"/>
                    </a:ext>
                  </a:extLst>
                </a:gridCol>
                <a:gridCol w="197485">
                  <a:extLst>
                    <a:ext uri="{9D8B030D-6E8A-4147-A177-3AD203B41FA5}">
                      <a16:colId xmlns:a16="http://schemas.microsoft.com/office/drawing/2014/main" val="20004"/>
                    </a:ext>
                  </a:extLst>
                </a:gridCol>
                <a:gridCol w="1616075">
                  <a:extLst>
                    <a:ext uri="{9D8B030D-6E8A-4147-A177-3AD203B41FA5}">
                      <a16:colId xmlns:a16="http://schemas.microsoft.com/office/drawing/2014/main" val="20005"/>
                    </a:ext>
                  </a:extLst>
                </a:gridCol>
              </a:tblGrid>
              <a:tr h="244475">
                <a:tc gridSpan="2">
                  <a:txBody>
                    <a:bodyPr/>
                    <a:lstStyle/>
                    <a:p>
                      <a:pPr marL="52069">
                        <a:lnSpc>
                          <a:spcPts val="1405"/>
                        </a:lnSpc>
                        <a:spcBef>
                          <a:spcPts val="420"/>
                        </a:spcBef>
                      </a:pPr>
                      <a:r>
                        <a:rPr sz="850" dirty="0">
                          <a:latin typeface="Courier New"/>
                          <a:cs typeface="Courier New"/>
                        </a:rPr>
                        <a:t>1</a:t>
                      </a:r>
                      <a:r>
                        <a:rPr sz="850" spc="10" dirty="0">
                          <a:latin typeface="Courier New"/>
                          <a:cs typeface="Courier New"/>
                        </a:rPr>
                        <a:t> </a:t>
                      </a:r>
                      <a:r>
                        <a:rPr sz="1950" baseline="4273" dirty="0">
                          <a:latin typeface="Courier New"/>
                          <a:cs typeface="Courier New"/>
                        </a:rPr>
                        <a:t>int t1()</a:t>
                      </a:r>
                      <a:r>
                        <a:rPr sz="1950" spc="7" baseline="4273" dirty="0">
                          <a:latin typeface="Courier New"/>
                          <a:cs typeface="Courier New"/>
                        </a:rPr>
                        <a:t> </a:t>
                      </a:r>
                      <a:r>
                        <a:rPr sz="1950" spc="-75" baseline="4273" dirty="0">
                          <a:latin typeface="Courier New"/>
                          <a:cs typeface="Courier New"/>
                        </a:rPr>
                        <a:t>{</a:t>
                      </a:r>
                      <a:endParaRPr sz="1950" baseline="4273" dirty="0">
                        <a:latin typeface="Courier New"/>
                        <a:cs typeface="Courier New"/>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869"/>
                        </a:spcBef>
                      </a:pPr>
                      <a:r>
                        <a:rPr sz="850" spc="-50" dirty="0">
                          <a:latin typeface="Courier New"/>
                          <a:cs typeface="Courier New"/>
                        </a:rPr>
                        <a:t>1</a:t>
                      </a:r>
                      <a:endParaRPr sz="850">
                        <a:latin typeface="Courier New"/>
                        <a:cs typeface="Courier New"/>
                      </a:endParaRPr>
                    </a:p>
                  </a:txBody>
                  <a:tcPr marL="0" marR="0" marT="110489" marB="0">
                    <a:lnL w="12700">
                      <a:solidFill>
                        <a:srgbClr val="000000"/>
                      </a:solidFill>
                      <a:prstDash val="solid"/>
                    </a:lnL>
                    <a:lnT w="12700">
                      <a:solidFill>
                        <a:srgbClr val="000000"/>
                      </a:solidFill>
                      <a:prstDash val="solid"/>
                    </a:lnT>
                  </a:tcPr>
                </a:tc>
                <a:tc gridSpan="2">
                  <a:txBody>
                    <a:bodyPr/>
                    <a:lstStyle/>
                    <a:p>
                      <a:pPr marL="33020">
                        <a:lnSpc>
                          <a:spcPts val="1500"/>
                        </a:lnSpc>
                        <a:spcBef>
                          <a:spcPts val="325"/>
                        </a:spcBef>
                      </a:pPr>
                      <a:r>
                        <a:rPr sz="1300" dirty="0">
                          <a:latin typeface="Courier New"/>
                          <a:cs typeface="Courier New"/>
                        </a:rPr>
                        <a:t>int t2() </a:t>
                      </a:r>
                      <a:r>
                        <a:rPr sz="1300" spc="-50" dirty="0">
                          <a:latin typeface="Courier New"/>
                          <a:cs typeface="Courier New"/>
                        </a:rPr>
                        <a:t>{</a:t>
                      </a:r>
                      <a:endParaRPr sz="1300">
                        <a:latin typeface="Courier New"/>
                        <a:cs typeface="Courier New"/>
                      </a:endParaRPr>
                    </a:p>
                  </a:txBody>
                  <a:tcPr marL="0" marR="0" marT="4127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190500">
                <a:tc>
                  <a:txBody>
                    <a:bodyPr/>
                    <a:lstStyle/>
                    <a:p>
                      <a:pPr marL="52069">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z = z + </a:t>
                      </a:r>
                      <a:r>
                        <a:rPr sz="1300" spc="-25" dirty="0">
                          <a:latin typeface="Courier New"/>
                          <a:cs typeface="Courier New"/>
                        </a:rPr>
                        <a:t>2;</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190500">
                <a:tc>
                  <a:txBody>
                    <a:bodyPr/>
                    <a:lstStyle/>
                    <a:p>
                      <a:pPr marL="52069">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y = y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190500">
                <a:tc>
                  <a:txBody>
                    <a:bodyPr/>
                    <a:lstStyle/>
                    <a:p>
                      <a:pPr marL="52069">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x = x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190500">
                <a:tc>
                  <a:txBody>
                    <a:bodyPr/>
                    <a:lstStyle/>
                    <a:p>
                      <a:pPr marL="52069">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x = x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4"/>
                  </a:ext>
                </a:extLst>
              </a:tr>
              <a:tr h="190500">
                <a:tc>
                  <a:txBody>
                    <a:bodyPr/>
                    <a:lstStyle/>
                    <a:p>
                      <a:pPr marL="52069">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5"/>
                  </a:ext>
                </a:extLst>
              </a:tr>
              <a:tr h="190500">
                <a:tc>
                  <a:txBody>
                    <a:bodyPr/>
                    <a:lstStyle/>
                    <a:p>
                      <a:pPr marL="52069">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y = y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6"/>
                  </a:ext>
                </a:extLst>
              </a:tr>
              <a:tr h="190500">
                <a:tc>
                  <a:txBody>
                    <a:bodyPr/>
                    <a:lstStyle/>
                    <a:p>
                      <a:pPr marL="52069">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solidFill>
                            <a:schemeClr val="tx1"/>
                          </a:solidFill>
                          <a:latin typeface="Courier New"/>
                          <a:cs typeface="Courier New"/>
                        </a:rPr>
                        <a:t>z = z +</a:t>
                      </a:r>
                      <a:r>
                        <a:rPr sz="1300" dirty="0">
                          <a:latin typeface="Courier New"/>
                          <a:cs typeface="Courier New"/>
                        </a:rPr>
                        <a:t> </a:t>
                      </a:r>
                      <a:r>
                        <a:rPr sz="1300" spc="-25" dirty="0">
                          <a:latin typeface="Courier New"/>
                          <a:cs typeface="Courier New"/>
                        </a:rPr>
                        <a:t>1;</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7"/>
                  </a:ext>
                </a:extLst>
              </a:tr>
              <a:tr h="240029">
                <a:tc>
                  <a:txBody>
                    <a:bodyPr/>
                    <a:lstStyle/>
                    <a:p>
                      <a:pPr marL="52069">
                        <a:lnSpc>
                          <a:spcPts val="1555"/>
                        </a:lnSpc>
                      </a:pPr>
                      <a:r>
                        <a:rPr sz="850" dirty="0">
                          <a:latin typeface="Courier New"/>
                          <a:cs typeface="Courier New"/>
                        </a:rPr>
                        <a:t>9</a:t>
                      </a:r>
                      <a:r>
                        <a:rPr sz="850" spc="15" dirty="0">
                          <a:latin typeface="Courier New"/>
                          <a:cs typeface="Courier New"/>
                        </a:rPr>
                        <a:t> </a:t>
                      </a:r>
                      <a:r>
                        <a:rPr sz="1950" spc="-75" baseline="4273" dirty="0">
                          <a:latin typeface="Courier New"/>
                          <a:cs typeface="Courier New"/>
                        </a:rPr>
                        <a:t>}</a:t>
                      </a:r>
                      <a:endParaRPr sz="1950" baseline="4273">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ct val="100000"/>
                        </a:lnSpc>
                        <a:spcBef>
                          <a:spcPts val="440"/>
                        </a:spcBef>
                      </a:pPr>
                      <a:r>
                        <a:rPr sz="850" spc="-50" dirty="0">
                          <a:latin typeface="Courier New"/>
                          <a:cs typeface="Courier New"/>
                        </a:rPr>
                        <a:t>9</a:t>
                      </a:r>
                      <a:endParaRPr sz="850">
                        <a:latin typeface="Courier New"/>
                        <a:cs typeface="Courier New"/>
                      </a:endParaRPr>
                    </a:p>
                  </a:txBody>
                  <a:tcPr marL="0" marR="0" marT="55880" marB="0">
                    <a:lnL w="12700">
                      <a:solidFill>
                        <a:srgbClr val="000000"/>
                      </a:solidFill>
                      <a:prstDash val="solid"/>
                    </a:lnL>
                    <a:lnB w="12700">
                      <a:solidFill>
                        <a:srgbClr val="000000"/>
                      </a:solidFill>
                      <a:prstDash val="solid"/>
                    </a:lnB>
                  </a:tcPr>
                </a:tc>
                <a:tc>
                  <a:txBody>
                    <a:bodyPr/>
                    <a:lstStyle/>
                    <a:p>
                      <a:pPr marL="33020">
                        <a:lnSpc>
                          <a:spcPts val="1460"/>
                        </a:lnSpc>
                      </a:pPr>
                      <a:r>
                        <a:rPr sz="1300" spc="-50" dirty="0">
                          <a:latin typeface="Courier New"/>
                          <a:cs typeface="Courier New"/>
                        </a:rPr>
                        <a:t>}</a:t>
                      </a:r>
                      <a:endParaRPr sz="13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a:extLst>
              <a:ext uri="{FF2B5EF4-FFF2-40B4-BE49-F238E27FC236}">
                <a16:creationId xmlns:a16="http://schemas.microsoft.com/office/drawing/2014/main" id="{5BB6115F-2117-649E-3AB8-2CA8DCFDE12A}"/>
              </a:ext>
            </a:extLst>
          </p:cNvPr>
          <p:cNvSpPr txBox="1"/>
          <p:nvPr/>
        </p:nvSpPr>
        <p:spPr>
          <a:xfrm>
            <a:off x="8653144" y="762862"/>
            <a:ext cx="2792095" cy="441146"/>
          </a:xfrm>
          <a:prstGeom prst="rect">
            <a:avLst/>
          </a:prstGeom>
          <a:ln w="12700">
            <a:solidFill>
              <a:srgbClr val="000000"/>
            </a:solidFill>
          </a:ln>
        </p:spPr>
        <p:txBody>
          <a:bodyPr vert="horz" wrap="square" lIns="0" tIns="53975" rIns="0" bIns="0" rtlCol="0">
            <a:spAutoFit/>
          </a:bodyPr>
          <a:lstStyle/>
          <a:p>
            <a:pPr marL="52069" marR="56515">
              <a:lnSpc>
                <a:spcPts val="1500"/>
              </a:lnSpc>
              <a:spcBef>
                <a:spcPts val="425"/>
              </a:spcBef>
            </a:pPr>
            <a:r>
              <a:rPr sz="1300" b="0" dirty="0">
                <a:latin typeface="Courier New"/>
                <a:cs typeface="Courier New"/>
              </a:rPr>
              <a:t>int x=0, y=0, </a:t>
            </a:r>
            <a:r>
              <a:rPr sz="1300" b="0" spc="-20" dirty="0">
                <a:latin typeface="Courier New"/>
                <a:cs typeface="Courier New"/>
              </a:rPr>
              <a:t>z=0; </a:t>
            </a:r>
            <a:r>
              <a:rPr sz="1300" b="0" dirty="0">
                <a:latin typeface="Courier New"/>
                <a:cs typeface="Courier New"/>
              </a:rPr>
              <a:t>semaphore lock1=1, </a:t>
            </a:r>
            <a:r>
              <a:rPr sz="1300" b="0" spc="-10" dirty="0">
                <a:latin typeface="Courier New"/>
                <a:cs typeface="Courier New"/>
              </a:rPr>
              <a:t>lock2=1;</a:t>
            </a:r>
            <a:endParaRPr sz="1300" b="0" dirty="0">
              <a:latin typeface="Courier New"/>
              <a:cs typeface="Courier New"/>
            </a:endParaRPr>
          </a:p>
        </p:txBody>
      </p:sp>
      <p:sp>
        <p:nvSpPr>
          <p:cNvPr id="6" name="object 2">
            <a:extLst>
              <a:ext uri="{FF2B5EF4-FFF2-40B4-BE49-F238E27FC236}">
                <a16:creationId xmlns:a16="http://schemas.microsoft.com/office/drawing/2014/main" id="{6754F044-1D83-4617-96BE-2312D7563E9F}"/>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Deadlocks</a:t>
            </a:r>
            <a:endParaRPr spc="-10" dirty="0"/>
          </a:p>
        </p:txBody>
      </p:sp>
      <p:sp>
        <p:nvSpPr>
          <p:cNvPr id="2" name="Plassholder for lysbildenummer 5">
            <a:extLst>
              <a:ext uri="{FF2B5EF4-FFF2-40B4-BE49-F238E27FC236}">
                <a16:creationId xmlns:a16="http://schemas.microsoft.com/office/drawing/2014/main" id="{B792D7DF-88D1-F25A-5514-7DA2DFE6A0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60</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6172553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B2B1F-B1C9-CA46-EF1D-ED0A5B0ABFEB}"/>
              </a:ext>
            </a:extLst>
          </p:cNvPr>
          <p:cNvSpPr>
            <a:spLocks noGrp="1"/>
          </p:cNvSpPr>
          <p:nvPr>
            <p:ph type="title"/>
          </p:nvPr>
        </p:nvSpPr>
        <p:spPr>
          <a:xfrm>
            <a:off x="1838587" y="274639"/>
            <a:ext cx="8502294" cy="532956"/>
          </a:xfrm>
        </p:spPr>
        <p:txBody>
          <a:bodyPr/>
          <a:lstStyle/>
          <a:p>
            <a:r>
              <a:rPr lang="en-US" altLang="zh-CN" dirty="0"/>
              <a:t>Lock to Protect a Critical Section</a:t>
            </a:r>
            <a:endParaRPr lang="en-US" dirty="0"/>
          </a:p>
        </p:txBody>
      </p:sp>
      <p:sp>
        <p:nvSpPr>
          <p:cNvPr id="5" name="矩形 4">
            <a:extLst>
              <a:ext uri="{FF2B5EF4-FFF2-40B4-BE49-F238E27FC236}">
                <a16:creationId xmlns:a16="http://schemas.microsoft.com/office/drawing/2014/main" id="{DA0B6490-9EA9-A6A8-5C05-7BFC1E689A36}"/>
              </a:ext>
            </a:extLst>
          </p:cNvPr>
          <p:cNvSpPr/>
          <p:nvPr/>
        </p:nvSpPr>
        <p:spPr>
          <a:xfrm>
            <a:off x="2362200" y="1549467"/>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6" name="矩形 5">
            <a:extLst>
              <a:ext uri="{FF2B5EF4-FFF2-40B4-BE49-F238E27FC236}">
                <a16:creationId xmlns:a16="http://schemas.microsoft.com/office/drawing/2014/main" id="{0A3406A5-3282-A7B7-2B4B-A54CAE6B728B}"/>
              </a:ext>
            </a:extLst>
          </p:cNvPr>
          <p:cNvSpPr/>
          <p:nvPr/>
        </p:nvSpPr>
        <p:spPr>
          <a:xfrm>
            <a:off x="7144867" y="2885276"/>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7" name="文本框 6">
            <a:extLst>
              <a:ext uri="{FF2B5EF4-FFF2-40B4-BE49-F238E27FC236}">
                <a16:creationId xmlns:a16="http://schemas.microsoft.com/office/drawing/2014/main" id="{44BD9317-24B9-462F-AADB-F72A637605E4}"/>
              </a:ext>
            </a:extLst>
          </p:cNvPr>
          <p:cNvSpPr txBox="1"/>
          <p:nvPr/>
        </p:nvSpPr>
        <p:spPr>
          <a:xfrm>
            <a:off x="2856382" y="1109574"/>
            <a:ext cx="1569660" cy="461665"/>
          </a:xfrm>
          <a:prstGeom prst="rect">
            <a:avLst/>
          </a:prstGeom>
          <a:noFill/>
        </p:spPr>
        <p:txBody>
          <a:bodyPr wrap="none" rtlCol="0">
            <a:spAutoFit/>
          </a:bodyPr>
          <a:lstStyle/>
          <a:p>
            <a:r>
              <a:rPr lang="en-US" sz="2400" dirty="0"/>
              <a:t>Thread 1</a:t>
            </a:r>
          </a:p>
        </p:txBody>
      </p:sp>
      <p:sp>
        <p:nvSpPr>
          <p:cNvPr id="8" name="文本框 7">
            <a:extLst>
              <a:ext uri="{FF2B5EF4-FFF2-40B4-BE49-F238E27FC236}">
                <a16:creationId xmlns:a16="http://schemas.microsoft.com/office/drawing/2014/main" id="{8E057356-CFC8-D9E9-B92F-40DE34AE2FFC}"/>
              </a:ext>
            </a:extLst>
          </p:cNvPr>
          <p:cNvSpPr txBox="1"/>
          <p:nvPr/>
        </p:nvSpPr>
        <p:spPr>
          <a:xfrm>
            <a:off x="7639050" y="1109574"/>
            <a:ext cx="1569660" cy="461665"/>
          </a:xfrm>
          <a:prstGeom prst="rect">
            <a:avLst/>
          </a:prstGeom>
          <a:noFill/>
        </p:spPr>
        <p:txBody>
          <a:bodyPr wrap="none" rtlCol="0">
            <a:spAutoFit/>
          </a:bodyPr>
          <a:lstStyle/>
          <a:p>
            <a:r>
              <a:rPr lang="en-US" sz="2400" dirty="0"/>
              <a:t>Thread </a:t>
            </a:r>
            <a:r>
              <a:rPr lang="en-US" altLang="zh-CN" sz="2400" dirty="0"/>
              <a:t>2</a:t>
            </a:r>
            <a:endParaRPr lang="en-US" sz="2400" dirty="0"/>
          </a:p>
        </p:txBody>
      </p:sp>
      <p:sp>
        <p:nvSpPr>
          <p:cNvPr id="10" name="文本框 9">
            <a:extLst>
              <a:ext uri="{FF2B5EF4-FFF2-40B4-BE49-F238E27FC236}">
                <a16:creationId xmlns:a16="http://schemas.microsoft.com/office/drawing/2014/main" id="{DEE9A9D1-1CA4-0341-9506-E9CBC7387224}"/>
              </a:ext>
            </a:extLst>
          </p:cNvPr>
          <p:cNvSpPr txBox="1"/>
          <p:nvPr/>
        </p:nvSpPr>
        <p:spPr>
          <a:xfrm>
            <a:off x="5231177" y="807052"/>
            <a:ext cx="1136850" cy="830997"/>
          </a:xfrm>
          <a:prstGeom prst="rect">
            <a:avLst/>
          </a:prstGeom>
          <a:noFill/>
        </p:spPr>
        <p:txBody>
          <a:bodyPr wrap="none" rtlCol="0">
            <a:spAutoFit/>
          </a:bodyPr>
          <a:lstStyle/>
          <a:p>
            <a:r>
              <a:rPr lang="en-US" altLang="zh-CN" sz="2400" dirty="0"/>
              <a:t>Count</a:t>
            </a:r>
            <a:r>
              <a:rPr lang="zh-CN" altLang="en-US" sz="2400" dirty="0"/>
              <a:t> </a:t>
            </a:r>
            <a:endParaRPr lang="en-US" altLang="zh-CN" sz="2400" dirty="0"/>
          </a:p>
          <a:p>
            <a:r>
              <a:rPr lang="en-US" altLang="zh-CN" sz="2400" dirty="0"/>
              <a:t>Value</a:t>
            </a:r>
            <a:endParaRPr lang="en-US" sz="2400" dirty="0"/>
          </a:p>
        </p:txBody>
      </p:sp>
      <p:sp>
        <p:nvSpPr>
          <p:cNvPr id="13" name="文本框 12">
            <a:extLst>
              <a:ext uri="{FF2B5EF4-FFF2-40B4-BE49-F238E27FC236}">
                <a16:creationId xmlns:a16="http://schemas.microsoft.com/office/drawing/2014/main" id="{BB0E0DA6-AC3A-83E4-02D2-EBE0A806253A}"/>
              </a:ext>
            </a:extLst>
          </p:cNvPr>
          <p:cNvSpPr txBox="1"/>
          <p:nvPr/>
        </p:nvSpPr>
        <p:spPr>
          <a:xfrm>
            <a:off x="5399971" y="1524130"/>
            <a:ext cx="747320" cy="461665"/>
          </a:xfrm>
          <a:prstGeom prst="rect">
            <a:avLst/>
          </a:prstGeom>
          <a:noFill/>
        </p:spPr>
        <p:txBody>
          <a:bodyPr wrap="none" rtlCol="0">
            <a:spAutoFit/>
          </a:bodyPr>
          <a:lstStyle/>
          <a:p>
            <a:r>
              <a:rPr lang="en-US" altLang="zh-CN" sz="2400" dirty="0"/>
              <a:t>100</a:t>
            </a:r>
            <a:endParaRPr lang="en-US" sz="2400" dirty="0"/>
          </a:p>
        </p:txBody>
      </p:sp>
      <p:sp>
        <p:nvSpPr>
          <p:cNvPr id="14" name="文本框 13">
            <a:extLst>
              <a:ext uri="{FF2B5EF4-FFF2-40B4-BE49-F238E27FC236}">
                <a16:creationId xmlns:a16="http://schemas.microsoft.com/office/drawing/2014/main" id="{0D2C8F7B-64C4-BE1A-0FBE-E40DCDB50586}"/>
              </a:ext>
            </a:extLst>
          </p:cNvPr>
          <p:cNvSpPr txBox="1"/>
          <p:nvPr/>
        </p:nvSpPr>
        <p:spPr>
          <a:xfrm>
            <a:off x="5399971" y="1862358"/>
            <a:ext cx="747320" cy="461665"/>
          </a:xfrm>
          <a:prstGeom prst="rect">
            <a:avLst/>
          </a:prstGeom>
          <a:noFill/>
        </p:spPr>
        <p:txBody>
          <a:bodyPr wrap="none" rtlCol="0">
            <a:spAutoFit/>
          </a:bodyPr>
          <a:lstStyle/>
          <a:p>
            <a:r>
              <a:rPr lang="en-US" altLang="zh-CN" sz="2400" dirty="0"/>
              <a:t>101</a:t>
            </a:r>
            <a:endParaRPr lang="en-US" sz="2400" dirty="0"/>
          </a:p>
        </p:txBody>
      </p:sp>
      <p:sp>
        <p:nvSpPr>
          <p:cNvPr id="15" name="文本框 14">
            <a:extLst>
              <a:ext uri="{FF2B5EF4-FFF2-40B4-BE49-F238E27FC236}">
                <a16:creationId xmlns:a16="http://schemas.microsoft.com/office/drawing/2014/main" id="{D8E62532-DF6E-F1DD-EA54-DED1E68D1F84}"/>
              </a:ext>
            </a:extLst>
          </p:cNvPr>
          <p:cNvSpPr txBox="1"/>
          <p:nvPr/>
        </p:nvSpPr>
        <p:spPr>
          <a:xfrm>
            <a:off x="5421742" y="2820516"/>
            <a:ext cx="747320" cy="461665"/>
          </a:xfrm>
          <a:prstGeom prst="rect">
            <a:avLst/>
          </a:prstGeom>
          <a:noFill/>
        </p:spPr>
        <p:txBody>
          <a:bodyPr wrap="none" rtlCol="0">
            <a:spAutoFit/>
          </a:bodyPr>
          <a:lstStyle/>
          <a:p>
            <a:r>
              <a:rPr lang="en-US" altLang="zh-CN" sz="2400" dirty="0">
                <a:solidFill>
                  <a:srgbClr val="0070C0"/>
                </a:solidFill>
              </a:rPr>
              <a:t>101</a:t>
            </a:r>
            <a:endParaRPr lang="en-US" sz="2400" dirty="0">
              <a:solidFill>
                <a:srgbClr val="0070C0"/>
              </a:solidFill>
            </a:endParaRPr>
          </a:p>
        </p:txBody>
      </p:sp>
      <p:sp>
        <p:nvSpPr>
          <p:cNvPr id="16" name="文本框 15">
            <a:extLst>
              <a:ext uri="{FF2B5EF4-FFF2-40B4-BE49-F238E27FC236}">
                <a16:creationId xmlns:a16="http://schemas.microsoft.com/office/drawing/2014/main" id="{6E07AD98-87AB-D82F-9869-2162FD51B202}"/>
              </a:ext>
            </a:extLst>
          </p:cNvPr>
          <p:cNvSpPr txBox="1"/>
          <p:nvPr/>
        </p:nvSpPr>
        <p:spPr>
          <a:xfrm>
            <a:off x="5421742" y="3158744"/>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sp>
        <p:nvSpPr>
          <p:cNvPr id="17" name="文本框 16">
            <a:extLst>
              <a:ext uri="{FF2B5EF4-FFF2-40B4-BE49-F238E27FC236}">
                <a16:creationId xmlns:a16="http://schemas.microsoft.com/office/drawing/2014/main" id="{95BFF0B9-A088-BA35-CC84-46DDC6C946D7}"/>
              </a:ext>
            </a:extLst>
          </p:cNvPr>
          <p:cNvSpPr txBox="1"/>
          <p:nvPr/>
        </p:nvSpPr>
        <p:spPr>
          <a:xfrm>
            <a:off x="5421742" y="3533475"/>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pic>
        <p:nvPicPr>
          <p:cNvPr id="4098" name="Picture 2" descr="Locked padlock - Free security icons">
            <a:extLst>
              <a:ext uri="{FF2B5EF4-FFF2-40B4-BE49-F238E27FC236}">
                <a16:creationId xmlns:a16="http://schemas.microsoft.com/office/drawing/2014/main" id="{5CA256FA-EE94-3B4C-2EC2-556E020EAF2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26489" y="2419637"/>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9B1FBBC7-E1F3-AA92-FB2F-485F11B17184}"/>
              </a:ext>
            </a:extLst>
          </p:cNvPr>
          <p:cNvSpPr txBox="1"/>
          <p:nvPr/>
        </p:nvSpPr>
        <p:spPr>
          <a:xfrm>
            <a:off x="3582514" y="3567118"/>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20" name="文本框 19">
            <a:extLst>
              <a:ext uri="{FF2B5EF4-FFF2-40B4-BE49-F238E27FC236}">
                <a16:creationId xmlns:a16="http://schemas.microsoft.com/office/drawing/2014/main" id="{233131BF-0813-E582-2902-E94288F8349D}"/>
              </a:ext>
            </a:extLst>
          </p:cNvPr>
          <p:cNvSpPr txBox="1"/>
          <p:nvPr/>
        </p:nvSpPr>
        <p:spPr>
          <a:xfrm>
            <a:off x="5399971" y="2217990"/>
            <a:ext cx="747320" cy="461665"/>
          </a:xfrm>
          <a:prstGeom prst="rect">
            <a:avLst/>
          </a:prstGeom>
          <a:noFill/>
        </p:spPr>
        <p:txBody>
          <a:bodyPr wrap="none" rtlCol="0">
            <a:spAutoFit/>
          </a:bodyPr>
          <a:lstStyle/>
          <a:p>
            <a:r>
              <a:rPr lang="en-US" altLang="zh-CN" sz="2400" dirty="0"/>
              <a:t>101</a:t>
            </a:r>
            <a:endParaRPr lang="en-US" sz="2400" dirty="0"/>
          </a:p>
        </p:txBody>
      </p:sp>
      <p:pic>
        <p:nvPicPr>
          <p:cNvPr id="21" name="Picture 2" descr="Locked padlock - Free security icons">
            <a:extLst>
              <a:ext uri="{FF2B5EF4-FFF2-40B4-BE49-F238E27FC236}">
                <a16:creationId xmlns:a16="http://schemas.microsoft.com/office/drawing/2014/main" id="{7F80E48C-CBE6-E118-F56D-82B0018EB0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53461" y="3758580"/>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C59AE186-98FC-2EFF-4BA0-0A970BD1CFF7}"/>
              </a:ext>
            </a:extLst>
          </p:cNvPr>
          <p:cNvSpPr txBox="1"/>
          <p:nvPr/>
        </p:nvSpPr>
        <p:spPr>
          <a:xfrm>
            <a:off x="8609486" y="4906061"/>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9" name="文本框 8">
            <a:extLst>
              <a:ext uri="{FF2B5EF4-FFF2-40B4-BE49-F238E27FC236}">
                <a16:creationId xmlns:a16="http://schemas.microsoft.com/office/drawing/2014/main" id="{2803DB31-DE90-1E73-D89F-97B424B8E76F}"/>
              </a:ext>
            </a:extLst>
          </p:cNvPr>
          <p:cNvSpPr txBox="1"/>
          <p:nvPr/>
        </p:nvSpPr>
        <p:spPr>
          <a:xfrm>
            <a:off x="0" y="4379648"/>
            <a:ext cx="8502294" cy="2308324"/>
          </a:xfrm>
          <a:prstGeom prst="rect">
            <a:avLst/>
          </a:prstGeom>
          <a:noFill/>
        </p:spPr>
        <p:txBody>
          <a:bodyPr wrap="square">
            <a:spAutoFit/>
          </a:bodyPr>
          <a:lstStyle/>
          <a:p>
            <a:pPr marL="742950" lvl="1" indent="-285750">
              <a:buFont typeface="Arial" panose="020B0604020202020204" pitchFamily="34" charset="0"/>
              <a:buChar char="•"/>
            </a:pPr>
            <a:r>
              <a:rPr lang="en-US" altLang="zh-CN" sz="1800" b="0" dirty="0">
                <a:solidFill>
                  <a:srgbClr val="FF0000"/>
                </a:solidFill>
              </a:rPr>
              <a:t>Critical</a:t>
            </a:r>
            <a:r>
              <a:rPr lang="zh-CN" altLang="en-US" sz="1800" b="0" dirty="0">
                <a:solidFill>
                  <a:srgbClr val="FF0000"/>
                </a:solidFill>
              </a:rPr>
              <a:t> </a:t>
            </a:r>
            <a:r>
              <a:rPr lang="en-US" altLang="zh-CN" sz="1800" b="0" dirty="0">
                <a:solidFill>
                  <a:srgbClr val="FF0000"/>
                </a:solidFill>
              </a:rPr>
              <a:t>section</a:t>
            </a:r>
            <a:r>
              <a:rPr lang="en-US" altLang="zh-CN" sz="1800" b="0" dirty="0"/>
              <a:t>:</a:t>
            </a:r>
            <a:r>
              <a:rPr lang="zh-CN" altLang="en-US" sz="1800" b="0" dirty="0"/>
              <a:t> </a:t>
            </a:r>
            <a:r>
              <a:rPr lang="en-US" altLang="zh-CN" sz="1800" b="0" dirty="0">
                <a:latin typeface="Helvetica" pitchFamily="2" charset="0"/>
              </a:rPr>
              <a:t>a piece of code that accesses a </a:t>
            </a:r>
            <a:r>
              <a:rPr lang="en-US" altLang="zh-CN" sz="1800" b="0" dirty="0">
                <a:solidFill>
                  <a:srgbClr val="0070C0"/>
                </a:solidFill>
                <a:latin typeface="Helvetica" pitchFamily="2" charset="0"/>
              </a:rPr>
              <a:t>shared </a:t>
            </a:r>
            <a:r>
              <a:rPr lang="en-US" altLang="zh-CN" sz="1800" b="0" dirty="0">
                <a:latin typeface="Helvetica" pitchFamily="2" charset="0"/>
              </a:rPr>
              <a:t>resource,</a:t>
            </a:r>
            <a:r>
              <a:rPr lang="zh-CN" altLang="en-US" sz="1800" b="0" dirty="0">
                <a:latin typeface="Helvetica" pitchFamily="2" charset="0"/>
              </a:rPr>
              <a:t> </a:t>
            </a:r>
            <a:r>
              <a:rPr lang="en-US" altLang="zh-CN" sz="1800" b="0" dirty="0">
                <a:latin typeface="Helvetica" pitchFamily="2" charset="0"/>
              </a:rPr>
              <a:t>usually a variable or data structure</a:t>
            </a:r>
          </a:p>
          <a:p>
            <a:pPr marL="742950" lvl="1" indent="-285750">
              <a:buFont typeface="Arial" panose="020B0604020202020204" pitchFamily="34" charset="0"/>
              <a:buChar char="•"/>
            </a:pPr>
            <a:r>
              <a:rPr lang="en-US" altLang="zh-CN" b="0" dirty="0">
                <a:latin typeface="Helvetica" pitchFamily="2" charset="0"/>
              </a:rPr>
              <a:t>Correctness of a concurrent program:</a:t>
            </a:r>
            <a:endParaRPr lang="en-US" altLang="zh-CN" sz="1800" b="0" dirty="0">
              <a:latin typeface="Helvetica" pitchFamily="2" charset="0"/>
            </a:endParaRPr>
          </a:p>
          <a:p>
            <a:pPr marL="1200150" lvl="2" indent="-285750">
              <a:buFont typeface="Arial" panose="020B0604020202020204" pitchFamily="34" charset="0"/>
              <a:buChar char="•"/>
            </a:pPr>
            <a:r>
              <a:rPr lang="en-US" altLang="zh-CN" b="0" dirty="0">
                <a:solidFill>
                  <a:srgbClr val="FF0000"/>
                </a:solidFill>
                <a:effectLst/>
                <a:latin typeface="Helvetica" pitchFamily="2" charset="0"/>
              </a:rPr>
              <a:t>Mutual exclusion</a:t>
            </a:r>
            <a:r>
              <a:rPr lang="en-US" altLang="zh-CN" b="0" dirty="0">
                <a:effectLst/>
                <a:latin typeface="Helvetica" pitchFamily="2" charset="0"/>
              </a:rPr>
              <a:t>:</a:t>
            </a:r>
            <a:r>
              <a:rPr lang="zh-CN" altLang="en-US" b="0" dirty="0">
                <a:effectLst/>
                <a:latin typeface="Helvetica" pitchFamily="2" charset="0"/>
              </a:rPr>
              <a:t> </a:t>
            </a:r>
            <a:r>
              <a:rPr lang="en-US" altLang="zh-CN" b="0" dirty="0">
                <a:effectLst/>
                <a:latin typeface="Helvetica" pitchFamily="2" charset="0"/>
              </a:rPr>
              <a:t>Only one thread in critical section at a time</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Progress (deadlock-free)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If several simultaneous requests, must allow one to proceed</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Bounded (starvation-free)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Must eventually allow each waiting thread to enter</a:t>
            </a:r>
          </a:p>
        </p:txBody>
      </p:sp>
    </p:spTree>
    <p:extLst>
      <p:ext uri="{BB962C8B-B14F-4D97-AF65-F5344CB8AC3E}">
        <p14:creationId xmlns:p14="http://schemas.microsoft.com/office/powerpoint/2010/main" val="200832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9"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ACBEC-3A2D-0F3C-69F5-E226FE7BD638}"/>
              </a:ext>
            </a:extLst>
          </p:cNvPr>
          <p:cNvSpPr>
            <a:spLocks noGrp="1"/>
          </p:cNvSpPr>
          <p:nvPr>
            <p:ph type="title"/>
          </p:nvPr>
        </p:nvSpPr>
        <p:spPr/>
        <p:txBody>
          <a:bodyPr/>
          <a:lstStyle/>
          <a:p>
            <a:r>
              <a:rPr lang="en-US" altLang="zh-CN" dirty="0"/>
              <a:t>Locks</a:t>
            </a:r>
            <a:endParaRPr lang="en-US" dirty="0"/>
          </a:p>
        </p:txBody>
      </p:sp>
      <p:sp>
        <p:nvSpPr>
          <p:cNvPr id="3" name="内容占位符 2">
            <a:extLst>
              <a:ext uri="{FF2B5EF4-FFF2-40B4-BE49-F238E27FC236}">
                <a16:creationId xmlns:a16="http://schemas.microsoft.com/office/drawing/2014/main" id="{960752D7-E7F1-9E8C-C134-54FD99D3AAF3}"/>
              </a:ext>
            </a:extLst>
          </p:cNvPr>
          <p:cNvSpPr>
            <a:spLocks noGrp="1"/>
          </p:cNvSpPr>
          <p:nvPr>
            <p:ph idx="1"/>
          </p:nvPr>
        </p:nvSpPr>
        <p:spPr/>
        <p:txBody>
          <a:bodyPr/>
          <a:lstStyle/>
          <a:p>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lock</a:t>
            </a:r>
            <a:r>
              <a:rPr lang="zh-CN" altLang="en-US" dirty="0">
                <a:effectLst/>
                <a:latin typeface="Helvetica" pitchFamily="2" charset="0"/>
              </a:rPr>
              <a:t> </a:t>
            </a:r>
            <a:r>
              <a:rPr lang="en-US" altLang="zh-CN" dirty="0">
                <a:effectLst/>
                <a:latin typeface="Helvetica" pitchFamily="2" charset="0"/>
              </a:rPr>
              <a:t>is</a:t>
            </a:r>
            <a:r>
              <a:rPr lang="zh-CN" altLang="en-US" dirty="0">
                <a:effectLst/>
                <a:latin typeface="Helvetica" pitchFamily="2" charset="0"/>
              </a:rPr>
              <a:t> </a:t>
            </a:r>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variable</a:t>
            </a:r>
          </a:p>
          <a:p>
            <a:r>
              <a:rPr lang="en-US" altLang="zh-CN" b="1" dirty="0">
                <a:solidFill>
                  <a:srgbClr val="0070C0"/>
                </a:solidFill>
                <a:latin typeface="Helvetica" pitchFamily="2" charset="0"/>
              </a:rPr>
              <a:t>Objective:</a:t>
            </a:r>
            <a:r>
              <a:rPr lang="zh-CN" altLang="en-US" b="1" dirty="0">
                <a:solidFill>
                  <a:srgbClr val="0070C0"/>
                </a:solidFill>
                <a:latin typeface="Helvetica" pitchFamily="2" charset="0"/>
              </a:rPr>
              <a:t> </a:t>
            </a:r>
            <a:r>
              <a:rPr lang="en-US" altLang="zh-CN" dirty="0">
                <a:latin typeface="Helvetica" pitchFamily="2" charset="0"/>
              </a:rPr>
              <a:t>Provide</a:t>
            </a:r>
            <a:r>
              <a:rPr lang="zh-CN" altLang="en-US" dirty="0">
                <a:solidFill>
                  <a:srgbClr val="0070C0"/>
                </a:solidFill>
                <a:latin typeface="Helvetica" pitchFamily="2" charset="0"/>
              </a:rPr>
              <a:t> </a:t>
            </a:r>
            <a:r>
              <a:rPr lang="en-US" altLang="zh-CN" dirty="0">
                <a:solidFill>
                  <a:srgbClr val="0070C0"/>
                </a:solidFill>
                <a:latin typeface="Helvetica" pitchFamily="2" charset="0"/>
              </a:rPr>
              <a:t>mutual</a:t>
            </a:r>
            <a:r>
              <a:rPr lang="zh-CN" altLang="en-US" dirty="0">
                <a:solidFill>
                  <a:srgbClr val="0070C0"/>
                </a:solidFill>
                <a:latin typeface="Helvetica" pitchFamily="2" charset="0"/>
              </a:rPr>
              <a:t> </a:t>
            </a:r>
            <a:r>
              <a:rPr lang="en-US" altLang="zh-CN" dirty="0">
                <a:solidFill>
                  <a:srgbClr val="0070C0"/>
                </a:solidFill>
                <a:latin typeface="Helvetica" pitchFamily="2" charset="0"/>
              </a:rPr>
              <a:t>exclusion (mutex)</a:t>
            </a:r>
            <a:endParaRPr lang="en-US" altLang="zh-CN" dirty="0">
              <a:solidFill>
                <a:srgbClr val="0070C0"/>
              </a:solidFill>
              <a:effectLst/>
              <a:latin typeface="Helvetica" pitchFamily="2" charset="0"/>
            </a:endParaRPr>
          </a:p>
          <a:p>
            <a:r>
              <a:rPr lang="en-US" altLang="zh-CN" dirty="0">
                <a:effectLst/>
                <a:latin typeface="Helvetica" pitchFamily="2" charset="0"/>
              </a:rPr>
              <a:t>Two states</a:t>
            </a:r>
          </a:p>
          <a:p>
            <a:pPr lvl="1"/>
            <a:r>
              <a:rPr lang="en-US" altLang="zh-CN" dirty="0">
                <a:solidFill>
                  <a:srgbClr val="0070C0"/>
                </a:solidFill>
                <a:effectLst/>
                <a:latin typeface="Helvetica" pitchFamily="2" charset="0"/>
              </a:rPr>
              <a:t>Available</a:t>
            </a:r>
            <a:r>
              <a:rPr lang="en-US" altLang="zh-CN" dirty="0">
                <a:effectLst/>
                <a:latin typeface="Helvetica" pitchFamily="2" charset="0"/>
              </a:rPr>
              <a:t> or </a:t>
            </a:r>
            <a:r>
              <a:rPr lang="en-US" altLang="zh-CN" dirty="0">
                <a:solidFill>
                  <a:srgbClr val="0070C0"/>
                </a:solidFill>
                <a:effectLst/>
                <a:latin typeface="Helvetica" pitchFamily="2" charset="0"/>
              </a:rPr>
              <a:t>free</a:t>
            </a:r>
          </a:p>
          <a:p>
            <a:pPr lvl="1"/>
            <a:r>
              <a:rPr lang="en-US" altLang="zh-CN" dirty="0">
                <a:solidFill>
                  <a:srgbClr val="FF0000"/>
                </a:solidFill>
                <a:effectLst/>
                <a:latin typeface="Helvetica" pitchFamily="2" charset="0"/>
              </a:rPr>
              <a:t>Locked</a:t>
            </a:r>
            <a:r>
              <a:rPr lang="en-US" altLang="zh-CN" dirty="0">
                <a:effectLst/>
                <a:latin typeface="Helvetica" pitchFamily="2" charset="0"/>
              </a:rPr>
              <a:t> or </a:t>
            </a:r>
            <a:r>
              <a:rPr lang="en-US" altLang="zh-CN" dirty="0">
                <a:solidFill>
                  <a:srgbClr val="FF0000"/>
                </a:solidFill>
                <a:effectLst/>
                <a:latin typeface="Helvetica" pitchFamily="2" charset="0"/>
              </a:rPr>
              <a:t>held</a:t>
            </a:r>
          </a:p>
          <a:p>
            <a:r>
              <a:rPr lang="en-US" altLang="zh-CN" dirty="0">
                <a:solidFill>
                  <a:srgbClr val="0070C1"/>
                </a:solidFill>
                <a:effectLst/>
                <a:latin typeface="Helvetica" pitchFamily="2" charset="0"/>
              </a:rPr>
              <a:t>lock(): </a:t>
            </a:r>
            <a:r>
              <a:rPr lang="en-US" altLang="zh-CN" dirty="0">
                <a:effectLst/>
                <a:latin typeface="Helvetica" pitchFamily="2" charset="0"/>
              </a:rPr>
              <a:t>tries to acquire the lock</a:t>
            </a:r>
          </a:p>
          <a:p>
            <a:r>
              <a:rPr lang="en-US" altLang="zh-CN" dirty="0">
                <a:solidFill>
                  <a:srgbClr val="0070C1"/>
                </a:solidFill>
                <a:effectLst/>
                <a:latin typeface="Helvetica" pitchFamily="2" charset="0"/>
              </a:rPr>
              <a:t>unlock(): </a:t>
            </a:r>
            <a:r>
              <a:rPr lang="en-US" altLang="zh-CN" dirty="0">
                <a:effectLst/>
                <a:latin typeface="Helvetica" pitchFamily="2" charset="0"/>
              </a:rPr>
              <a:t>releases the lock that was previously acquired</a:t>
            </a:r>
          </a:p>
          <a:p>
            <a:endParaRPr lang="en-US" altLang="zh-CN" dirty="0">
              <a:effectLst/>
              <a:latin typeface="Helvetica" pitchFamily="2" charset="0"/>
            </a:endParaRPr>
          </a:p>
        </p:txBody>
      </p:sp>
      <p:sp>
        <p:nvSpPr>
          <p:cNvPr id="5" name="Plassholder for innhold 2">
            <a:extLst>
              <a:ext uri="{FF2B5EF4-FFF2-40B4-BE49-F238E27FC236}">
                <a16:creationId xmlns:a16="http://schemas.microsoft.com/office/drawing/2014/main" id="{D7EA04BC-2374-A6F1-9ECD-88FFDDC8FA48}"/>
              </a:ext>
            </a:extLst>
          </p:cNvPr>
          <p:cNvSpPr txBox="1">
            <a:spLocks/>
          </p:cNvSpPr>
          <p:nvPr/>
        </p:nvSpPr>
        <p:spPr>
          <a:xfrm>
            <a:off x="8458200" y="1339259"/>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dirty="0" err="1">
                <a:solidFill>
                  <a:srgbClr val="008000"/>
                </a:solidFill>
              </a:rPr>
              <a:t>lock_t</a:t>
            </a:r>
            <a:r>
              <a:rPr lang="zh-CN" altLang="en-US" sz="1600" dirty="0">
                <a:solidFill>
                  <a:srgbClr val="008000"/>
                </a:solidFill>
              </a:rPr>
              <a:t> </a:t>
            </a:r>
            <a:r>
              <a:rPr lang="en-US" altLang="zh-CN" sz="1600" dirty="0">
                <a:solidFill>
                  <a:srgbClr val="008000"/>
                </a:solidFill>
              </a:rPr>
              <a:t>mutex</a:t>
            </a:r>
          </a:p>
          <a:p>
            <a:pPr marL="0" indent="0">
              <a:buNone/>
            </a:pP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a:solidFill>
                  <a:srgbClr val="0000FF"/>
                </a:solidFill>
              </a:rPr>
              <a:t>worker</a:t>
            </a:r>
            <a:r>
              <a:rPr lang="en-US" altLang="zh-CN" sz="1600" dirty="0"/>
              <a:t>(</a:t>
            </a: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err="1"/>
              <a:t>arg</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i</a:t>
            </a:r>
            <a:r>
              <a:rPr lang="en-US" altLang="zh-CN" sz="1600" dirty="0"/>
              <a:t>; </a:t>
            </a:r>
          </a:p>
          <a:p>
            <a:pPr marL="0" indent="0">
              <a:buNone/>
            </a:pPr>
            <a:r>
              <a:rPr lang="en-US" altLang="zh-CN" sz="1600" dirty="0">
                <a:solidFill>
                  <a:srgbClr val="008000"/>
                </a:solidFill>
              </a:rPr>
              <a:t>	for</a:t>
            </a:r>
            <a:r>
              <a:rPr lang="en-US" altLang="zh-CN" sz="1600" dirty="0">
                <a:solidFill>
                  <a:srgbClr val="BBBBBB"/>
                </a:solidFill>
              </a:rPr>
              <a:t> </a:t>
            </a:r>
            <a:r>
              <a:rPr lang="en-US" altLang="zh-CN" sz="1600" dirty="0"/>
              <a:t>(</a:t>
            </a:r>
            <a:r>
              <a:rPr lang="en-US" altLang="zh-CN" sz="1600" dirty="0" err="1"/>
              <a:t>i</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err="1"/>
              <a:t>i</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err="1"/>
              <a:t>loops;i</a:t>
            </a:r>
            <a:r>
              <a:rPr lang="en-US" altLang="zh-CN" sz="1600" dirty="0">
                <a:solidFill>
                  <a:srgbClr val="666666"/>
                </a:solidFill>
              </a:rPr>
              <a:t>++</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FF0000"/>
                </a:solidFill>
              </a:rPr>
              <a:t>		lock(&amp;mutex);</a:t>
            </a:r>
          </a:p>
          <a:p>
            <a:pPr marL="0" indent="0">
              <a:buNone/>
            </a:pPr>
            <a:r>
              <a:rPr lang="en-US" altLang="zh-CN" sz="1600" dirty="0"/>
              <a:t>		counter</a:t>
            </a:r>
            <a:r>
              <a:rPr lang="en-US" altLang="zh-CN" sz="1600" dirty="0">
                <a:solidFill>
                  <a:srgbClr val="666666"/>
                </a:solidFill>
              </a:rPr>
              <a:t>++</a:t>
            </a:r>
            <a:r>
              <a:rPr lang="en-US" altLang="zh-CN" sz="1600" dirty="0"/>
              <a:t>; </a:t>
            </a:r>
          </a:p>
          <a:p>
            <a:pPr marL="0" indent="0">
              <a:buNone/>
            </a:pPr>
            <a:r>
              <a:rPr lang="en-US" altLang="zh-CN" sz="1600" dirty="0">
                <a:solidFill>
                  <a:srgbClr val="FF0000"/>
                </a:solidFill>
              </a:rPr>
              <a:t>		unlock(&amp;mutex)} </a:t>
            </a:r>
          </a:p>
          <a:p>
            <a:pPr marL="0" indent="0">
              <a:buNone/>
            </a:pPr>
            <a:r>
              <a:rPr lang="zh-CN" altLang="en-US" sz="1600" dirty="0">
                <a:solidFill>
                  <a:srgbClr val="008000"/>
                </a:solidFill>
              </a:rPr>
              <a:t>        </a:t>
            </a:r>
            <a:r>
              <a:rPr lang="en-US" altLang="zh-CN" sz="1600" dirty="0">
                <a:solidFill>
                  <a:srgbClr val="008000"/>
                </a:solidFill>
              </a:rPr>
              <a:t>return</a:t>
            </a:r>
            <a:r>
              <a:rPr lang="en-US" altLang="zh-CN" sz="1600" dirty="0">
                <a:solidFill>
                  <a:srgbClr val="BBBBBB"/>
                </a:solidFill>
              </a:rPr>
              <a:t> </a:t>
            </a:r>
            <a:r>
              <a:rPr lang="en-US" altLang="zh-CN" sz="1600" dirty="0">
                <a:solidFill>
                  <a:srgbClr val="008000"/>
                </a:solidFill>
              </a:rPr>
              <a:t>NULL</a:t>
            </a:r>
            <a:r>
              <a:rPr lang="en-US" altLang="zh-CN" sz="1600" dirty="0"/>
              <a:t>; </a:t>
            </a:r>
          </a:p>
          <a:p>
            <a:pPr marL="0" indent="0">
              <a:buNone/>
            </a:pPr>
            <a:r>
              <a:rPr lang="en-US" altLang="zh-CN" sz="1600" dirty="0"/>
              <a:t>}</a:t>
            </a:r>
            <a:endParaRPr lang="nb-NO" sz="1600" dirty="0"/>
          </a:p>
        </p:txBody>
      </p:sp>
    </p:spTree>
    <p:extLst>
      <p:ext uri="{BB962C8B-B14F-4D97-AF65-F5344CB8AC3E}">
        <p14:creationId xmlns:p14="http://schemas.microsoft.com/office/powerpoint/2010/main" val="344301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08448-D0CD-4483-E8CF-278884CC761B}"/>
              </a:ext>
            </a:extLst>
          </p:cNvPr>
          <p:cNvSpPr>
            <a:spLocks noGrp="1"/>
          </p:cNvSpPr>
          <p:nvPr>
            <p:ph type="title"/>
          </p:nvPr>
        </p:nvSpPr>
        <p:spPr/>
        <p:txBody>
          <a:bodyPr/>
          <a:lstStyle/>
          <a:p>
            <a:r>
              <a:rPr lang="en-US" altLang="zh-CN" dirty="0"/>
              <a:t>Locks: Disable Interrupts</a:t>
            </a:r>
            <a:endParaRPr lang="en-US" dirty="0"/>
          </a:p>
        </p:txBody>
      </p:sp>
      <p:sp>
        <p:nvSpPr>
          <p:cNvPr id="3" name="内容占位符 2">
            <a:extLst>
              <a:ext uri="{FF2B5EF4-FFF2-40B4-BE49-F238E27FC236}">
                <a16:creationId xmlns:a16="http://schemas.microsoft.com/office/drawing/2014/main" id="{BFBF4951-B690-480B-9C05-F0C946504920}"/>
              </a:ext>
            </a:extLst>
          </p:cNvPr>
          <p:cNvSpPr>
            <a:spLocks noGrp="1"/>
          </p:cNvSpPr>
          <p:nvPr>
            <p:ph idx="1"/>
          </p:nvPr>
        </p:nvSpPr>
        <p:spPr/>
        <p:txBody>
          <a:bodyPr>
            <a:normAutofit/>
          </a:bodyPr>
          <a:lstStyle/>
          <a:p>
            <a:r>
              <a:rPr lang="en-US" altLang="zh-CN" dirty="0"/>
              <a:t>An</a:t>
            </a:r>
            <a:r>
              <a:rPr lang="zh-CN" altLang="en-US" dirty="0"/>
              <a:t> </a:t>
            </a:r>
            <a:r>
              <a:rPr lang="en-US" altLang="zh-CN" dirty="0"/>
              <a:t>early</a:t>
            </a:r>
            <a:r>
              <a:rPr lang="zh-CN" altLang="en-US" dirty="0"/>
              <a:t> </a:t>
            </a:r>
            <a:r>
              <a:rPr lang="en-US" altLang="zh-CN" dirty="0"/>
              <a:t>solution:</a:t>
            </a:r>
            <a:r>
              <a:rPr lang="zh-CN" altLang="en-US" dirty="0"/>
              <a:t> </a:t>
            </a:r>
            <a:r>
              <a:rPr lang="en-US" altLang="zh-CN" dirty="0"/>
              <a:t>disable</a:t>
            </a:r>
            <a:r>
              <a:rPr lang="zh-CN" altLang="en-US" dirty="0"/>
              <a:t> </a:t>
            </a:r>
            <a:r>
              <a:rPr lang="en-US" altLang="zh-CN" dirty="0"/>
              <a:t>interrupts</a:t>
            </a:r>
            <a:r>
              <a:rPr lang="zh-CN" altLang="en-US" dirty="0"/>
              <a:t> </a:t>
            </a:r>
            <a:r>
              <a:rPr lang="en-US" altLang="zh-CN" dirty="0"/>
              <a:t>for</a:t>
            </a:r>
            <a:r>
              <a:rPr lang="zh-CN" altLang="en-US" dirty="0"/>
              <a:t> </a:t>
            </a:r>
            <a:r>
              <a:rPr lang="en-US" altLang="zh-CN" dirty="0"/>
              <a:t>critical</a:t>
            </a:r>
            <a:r>
              <a:rPr lang="zh-CN" altLang="en-US" dirty="0"/>
              <a:t> </a:t>
            </a:r>
            <a:r>
              <a:rPr lang="en-US" altLang="zh-CN" dirty="0"/>
              <a:t>sections</a:t>
            </a:r>
          </a:p>
          <a:p>
            <a:r>
              <a:rPr lang="en-US" altLang="zh-CN" dirty="0"/>
              <a:t>Problems:</a:t>
            </a:r>
            <a:r>
              <a:rPr lang="zh-CN" altLang="en-US" dirty="0"/>
              <a:t> </a:t>
            </a:r>
            <a:endParaRPr lang="en-US" altLang="zh-CN" dirty="0"/>
          </a:p>
          <a:p>
            <a:pPr lvl="1"/>
            <a:r>
              <a:rPr lang="en-GB" altLang="zh-CN" dirty="0"/>
              <a:t>System becomes irresponsive if interrupts are disabled for a long time</a:t>
            </a:r>
          </a:p>
          <a:p>
            <a:pPr lvl="1"/>
            <a:r>
              <a:rPr lang="en-US" altLang="zh-CN" dirty="0"/>
              <a:t>Does</a:t>
            </a:r>
            <a:r>
              <a:rPr lang="zh-CN" altLang="en-US" dirty="0"/>
              <a:t> </a:t>
            </a:r>
            <a:r>
              <a:rPr lang="en-US" altLang="zh-CN" dirty="0"/>
              <a:t>not</a:t>
            </a:r>
            <a:r>
              <a:rPr lang="zh-CN" altLang="en-US" dirty="0"/>
              <a:t> </a:t>
            </a:r>
            <a:r>
              <a:rPr lang="en-US" altLang="zh-CN" dirty="0"/>
              <a:t>work</a:t>
            </a:r>
            <a:r>
              <a:rPr lang="zh-CN" altLang="en-US" dirty="0"/>
              <a:t> </a:t>
            </a:r>
            <a:r>
              <a:rPr lang="en-US" altLang="zh-CN" dirty="0"/>
              <a:t>on</a:t>
            </a:r>
            <a:r>
              <a:rPr lang="zh-CN" altLang="en-US" dirty="0"/>
              <a:t> </a:t>
            </a:r>
            <a:r>
              <a:rPr lang="en-US" altLang="zh-CN" dirty="0"/>
              <a:t>multiprocessors</a:t>
            </a:r>
            <a:r>
              <a:rPr lang="en-GB" altLang="zh-CN" dirty="0"/>
              <a:t>, as disabling interrupts on all processor cores requires inter-core messages and would be very time consuming</a:t>
            </a:r>
            <a:endParaRPr lang="en-US" altLang="zh-CN" dirty="0"/>
          </a:p>
        </p:txBody>
      </p:sp>
      <p:pic>
        <p:nvPicPr>
          <p:cNvPr id="5" name="图片 4">
            <a:extLst>
              <a:ext uri="{FF2B5EF4-FFF2-40B4-BE49-F238E27FC236}">
                <a16:creationId xmlns:a16="http://schemas.microsoft.com/office/drawing/2014/main" id="{9D38BF38-DC33-34F1-AE53-FEE43F14B8A9}"/>
              </a:ext>
            </a:extLst>
          </p:cNvPr>
          <p:cNvPicPr>
            <a:picLocks noChangeAspect="1"/>
          </p:cNvPicPr>
          <p:nvPr/>
        </p:nvPicPr>
        <p:blipFill>
          <a:blip r:embed="rId3"/>
          <a:stretch>
            <a:fillRect/>
          </a:stretch>
        </p:blipFill>
        <p:spPr>
          <a:xfrm>
            <a:off x="4419600" y="3124200"/>
            <a:ext cx="4092388" cy="1932517"/>
          </a:xfrm>
          <a:prstGeom prst="rect">
            <a:avLst/>
          </a:prstGeom>
        </p:spPr>
      </p:pic>
    </p:spTree>
    <p:extLst>
      <p:ext uri="{BB962C8B-B14F-4D97-AF65-F5344CB8AC3E}">
        <p14:creationId xmlns:p14="http://schemas.microsoft.com/office/powerpoint/2010/main" val="2505551443"/>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94663</TotalTime>
  <Pages>60</Pages>
  <Words>12136</Words>
  <Application>Microsoft Office PowerPoint</Application>
  <PresentationFormat>Widescreen</PresentationFormat>
  <Paragraphs>1414</Paragraphs>
  <Slides>60</Slides>
  <Notes>41</Notes>
  <HiddenSlides>0</HiddenSlides>
  <MMClips>0</MMClips>
  <ScaleCrop>false</ScaleCrop>
  <HeadingPairs>
    <vt:vector size="6" baseType="variant">
      <vt:variant>
        <vt:lpstr>Fonts Used</vt:lpstr>
      </vt:variant>
      <vt:variant>
        <vt:i4>19</vt:i4>
      </vt:variant>
      <vt:variant>
        <vt:lpstr>Theme</vt:lpstr>
      </vt:variant>
      <vt:variant>
        <vt:i4>2</vt:i4>
      </vt:variant>
      <vt:variant>
        <vt:lpstr>Slide Titles</vt:lpstr>
      </vt:variant>
      <vt:variant>
        <vt:i4>60</vt:i4>
      </vt:variant>
    </vt:vector>
  </HeadingPairs>
  <TitlesOfParts>
    <vt:vector size="81" baseType="lpstr">
      <vt:lpstr>Arial MT</vt:lpstr>
      <vt:lpstr>Gill Sans</vt:lpstr>
      <vt:lpstr>Gill Sans Light</vt:lpstr>
      <vt:lpstr>Google Sans</vt:lpstr>
      <vt:lpstr>Gulim</vt:lpstr>
      <vt:lpstr>Gulim</vt:lpstr>
      <vt:lpstr>inherit</vt:lpstr>
      <vt:lpstr>Menlo</vt:lpstr>
      <vt:lpstr>ＭＳ Ｐゴシック</vt:lpstr>
      <vt:lpstr>宋体</vt:lpstr>
      <vt:lpstr>Arial</vt:lpstr>
      <vt:lpstr>Calibri</vt:lpstr>
      <vt:lpstr>Cambria</vt:lpstr>
      <vt:lpstr>Comic Sans MS</vt:lpstr>
      <vt:lpstr>Consolas</vt:lpstr>
      <vt:lpstr>Courier New</vt:lpstr>
      <vt:lpstr>Helvetica</vt:lpstr>
      <vt:lpstr>Times New Roman</vt:lpstr>
      <vt:lpstr>Wingdings</vt:lpstr>
      <vt:lpstr>Office</vt:lpstr>
      <vt:lpstr>1_Office</vt:lpstr>
      <vt:lpstr>CSC 112: Computer Operating Systems Lecture 3  Synchronization</vt:lpstr>
      <vt:lpstr>Outline</vt:lpstr>
      <vt:lpstr>Different Types of Concurrencies</vt:lpstr>
      <vt:lpstr>Concurrency</vt:lpstr>
      <vt:lpstr>Race Condition</vt:lpstr>
      <vt:lpstr>Race Condition &amp; Critical Section </vt:lpstr>
      <vt:lpstr>Lock to Protect a Critical Section</vt:lpstr>
      <vt:lpstr>Locks</vt:lpstr>
      <vt:lpstr>Locks: Disable Interrupts</vt:lpstr>
      <vt:lpstr>Locks: Loads/Stores</vt:lpstr>
      <vt:lpstr>Locks: Test-and-Set</vt:lpstr>
      <vt:lpstr>Locks: Compare-and-Swap</vt:lpstr>
      <vt:lpstr>TAS vs. CAS</vt:lpstr>
      <vt:lpstr>Locks: Busy Waiting</vt:lpstr>
      <vt:lpstr>Ticket Lock</vt:lpstr>
      <vt:lpstr>Ticket Lock</vt:lpstr>
      <vt:lpstr>Ticket Lock</vt:lpstr>
      <vt:lpstr>Ticket Lock</vt:lpstr>
      <vt:lpstr>Ticket Lock</vt:lpstr>
      <vt:lpstr>Recap</vt:lpstr>
      <vt:lpstr>Semaphores</vt:lpstr>
      <vt:lpstr>POSIX pthreads API</vt:lpstr>
      <vt:lpstr>Semaphores Like Integers Except…</vt:lpstr>
      <vt:lpstr>Implementing Semaphores with TestAndSet</vt:lpstr>
      <vt:lpstr>Two Uses of Semaphores</vt:lpstr>
      <vt:lpstr>Using Semaphores for Scheduling</vt:lpstr>
      <vt:lpstr>Readers/Writers Problem</vt:lpstr>
      <vt:lpstr>Readers/Writers Problem Solution</vt:lpstr>
      <vt:lpstr>Producer/Consumer Problem</vt:lpstr>
      <vt:lpstr>Producer/Consumer Problem</vt:lpstr>
      <vt:lpstr>Full Solution to Bounded Buffer (coke machine)</vt:lpstr>
      <vt:lpstr>Discussion about Solution</vt:lpstr>
      <vt:lpstr>Deadlock</vt:lpstr>
      <vt:lpstr>Semaphores are good but…Monitors are better!</vt:lpstr>
      <vt:lpstr> Monitor with Condition Variables (CV)</vt:lpstr>
      <vt:lpstr> Monitor with Condition Variables (CV)</vt:lpstr>
      <vt:lpstr>CV Common Usage Pattern</vt:lpstr>
      <vt:lpstr>P/C Problem with Condition Variable</vt:lpstr>
      <vt:lpstr>While vs. if for Checking Boolean flag</vt:lpstr>
      <vt:lpstr>Mesa monitors</vt:lpstr>
      <vt:lpstr>Thread Join with Condition Variables</vt:lpstr>
      <vt:lpstr>Incorrect: CV with Only Lock</vt:lpstr>
      <vt:lpstr>Correct: CV with Flag &amp; Lock</vt:lpstr>
      <vt:lpstr>Dinning Philosophers</vt:lpstr>
      <vt:lpstr>Banker’s algo applied to Dinning Philosophers cont’</vt:lpstr>
      <vt:lpstr>Semaphore-based Solution: Incorrect</vt:lpstr>
      <vt:lpstr>Semaphore-based Solution I</vt:lpstr>
      <vt:lpstr>Semaphore-based Solution II</vt:lpstr>
      <vt:lpstr>Monitor-based Solution</vt:lpstr>
      <vt:lpstr>Semaphores vs. Monitors</vt:lpstr>
      <vt:lpstr>Quiz: Race Conditions</vt:lpstr>
      <vt:lpstr>Quiz: Race Conditions</vt:lpstr>
      <vt:lpstr>Quiz: Race Conditions</vt:lpstr>
      <vt:lpstr>Quiz: Semaphores</vt:lpstr>
      <vt:lpstr>Quiz: Semaphores II</vt:lpstr>
      <vt:lpstr>Quiz: Semaphores II Solution</vt:lpstr>
      <vt:lpstr>Quiz: Semaphores III</vt:lpstr>
      <vt:lpstr>Quiz: Deadlocks</vt:lpstr>
      <vt:lpstr>Quiz: Deadlocks</vt:lpstr>
      <vt:lpstr>Quiz: Deadlocks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1211</cp:revision>
  <cp:lastPrinted>2022-03-10T08:20:00Z</cp:lastPrinted>
  <dcterms:created xsi:type="dcterms:W3CDTF">1995-08-12T11:37:26Z</dcterms:created>
  <dcterms:modified xsi:type="dcterms:W3CDTF">2025-02-12T14:27:38Z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