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8" r:id="rId3"/>
    <p:sldId id="269" r:id="rId4"/>
    <p:sldId id="259" r:id="rId5"/>
    <p:sldId id="264" r:id="rId6"/>
    <p:sldId id="265" r:id="rId7"/>
    <p:sldId id="266" r:id="rId8"/>
    <p:sldId id="267" r:id="rId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77908" autoAdjust="0"/>
  </p:normalViewPr>
  <p:slideViewPr>
    <p:cSldViewPr>
      <p:cViewPr varScale="1">
        <p:scale>
          <a:sx n="64" d="100"/>
          <a:sy n="64" d="100"/>
        </p:scale>
        <p:origin x="96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23ROrlSK_g" TargetMode="External"/><Relationship Id="rId2" Type="http://schemas.openxmlformats.org/officeDocument/2006/relationships/hyperlink" Target="https://www.youtube.com/watch?v=16kaPQtYo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eJIKKQcqp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GB" sz="3000" dirty="0"/>
              <a:t>CSC 112: Computer Operating Systems</a:t>
            </a:r>
            <a:br>
              <a:rPr lang="en-GB" sz="3000" dirty="0"/>
            </a:br>
            <a:r>
              <a:rPr lang="en-GB" sz="3000" dirty="0"/>
              <a:t>Lecture 8</a:t>
            </a:r>
            <a:br>
              <a:rPr lang="en-GB" sz="3000" dirty="0"/>
            </a:b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Memory System II: </a:t>
            </a:r>
            <a:r>
              <a:rPr lang="en-US" sz="3000" dirty="0"/>
              <a:t>Paging</a:t>
            </a:r>
            <a:br>
              <a:rPr lang="en-US" sz="3000" dirty="0"/>
            </a:br>
            <a:r>
              <a:rPr lang="en-US" sz="3000" dirty="0"/>
              <a:t>Exercises ANS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60A3-5715-6FBB-E4A5-737C88E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Q1. Inverted Page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B287-677A-4629-1EFF-CF4136FC2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Q: A computer system has a 32-bit virtual address space, 4 KB pages, and 512 MB of physical memory.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a) How many entries are in a conventional single-level page table?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b) How many entries are in an inverted page table?</a:t>
            </a:r>
          </a:p>
          <a:p>
            <a:pPr marL="0" indent="0">
              <a:buNone/>
            </a:pPr>
            <a:r>
              <a:rPr lang="en-GB" b="0" i="0" dirty="0">
                <a:effectLst/>
                <a:latin typeface="fkGroteskNeue"/>
              </a:rPr>
              <a:t>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a) 4 KB page size = 2^12 bytes, so 32-12 = 20 bits for the page number.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Number of entries in a conventional page table = 2^20, for each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 b) 512 MB physical memory = 2^29 bytes. Each frame is 4 KB = 2^12 bytes.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Number of frames = 2^29/2^12=2^17.</a:t>
            </a:r>
            <a:br>
              <a:rPr lang="en-GB" dirty="0">
                <a:latin typeface="fkGroteskNeue"/>
              </a:rPr>
            </a:br>
            <a:r>
              <a:rPr lang="en-GB" dirty="0">
                <a:latin typeface="fkGroteskNeue"/>
              </a:rPr>
              <a:t>So, the inverted page table has 2^17 entries, for the whole system.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667760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4222-5E93-F0C7-AE9A-0BA9B758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Q2. Inverted Page Table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22653-571D-3BB1-631D-F5F0142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fkGroteskNeue"/>
              </a:rPr>
              <a:t>Q: For a system with a 64-bit virtual address space and 256 MB physical memory, compare the memory requirements for a conventional page table and an inverted page table with 4 KB pages.</a:t>
            </a:r>
          </a:p>
          <a:p>
            <a:pPr algn="l">
              <a:buNone/>
            </a:pPr>
            <a:r>
              <a:rPr lang="en-GB" b="0" i="0" dirty="0">
                <a:effectLst/>
                <a:latin typeface="fkGroteskNeue"/>
              </a:rPr>
              <a:t>ANS: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Conventional page table: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Number of virtual pages = </a:t>
            </a:r>
            <a:r>
              <a:rPr lang="en-GB" b="0" i="0" dirty="0">
                <a:effectLst/>
                <a:latin typeface="KaTeX_Main"/>
              </a:rPr>
              <a:t>2^64/2^12=2^52</a:t>
            </a:r>
            <a:r>
              <a:rPr lang="en-GB" b="0" i="0" dirty="0">
                <a:effectLst/>
                <a:latin typeface="fkGroteskNeue"/>
              </a:rPr>
              <a:t> entries.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This is extremely large and impractical to store in memory.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fkGroteskNeue"/>
              </a:rPr>
              <a:t>Inverted page table: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Number of physical frames = </a:t>
            </a:r>
            <a:r>
              <a:rPr lang="en-GB" b="0" i="0" dirty="0">
                <a:effectLst/>
                <a:latin typeface="KaTeX_Main"/>
              </a:rPr>
              <a:t>2^28/2^12=2^16</a:t>
            </a:r>
            <a:r>
              <a:rPr lang="en-GB" b="0" i="0" dirty="0">
                <a:effectLst/>
                <a:latin typeface="fkGroteskNeue"/>
              </a:rPr>
              <a:t> entries.</a:t>
            </a:r>
            <a:br>
              <a:rPr lang="en-GB" b="0" i="0" dirty="0">
                <a:effectLst/>
                <a:latin typeface="fkGroteskNeue"/>
              </a:rPr>
            </a:br>
            <a:r>
              <a:rPr lang="en-GB" b="0" i="0" dirty="0">
                <a:effectLst/>
                <a:latin typeface="fkGroteskNeue"/>
              </a:rPr>
              <a:t>Much smaller and manageable.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5426562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D49D-FD1D-03A0-4976-150DE0E0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Page Replacement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164F-8575-3C32-C1AE-295EDC1C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2225040"/>
          </a:xfrm>
        </p:spPr>
        <p:txBody>
          <a:bodyPr>
            <a:normAutofit/>
          </a:bodyPr>
          <a:lstStyle/>
          <a:p>
            <a:r>
              <a:rPr lang="en-GB" dirty="0"/>
              <a:t>Consider memory size of 3 frames, and following reference stream of virtual pages: </a:t>
            </a:r>
          </a:p>
          <a:p>
            <a:pPr lvl="1"/>
            <a:r>
              <a:rPr lang="en-GB" dirty="0"/>
              <a:t>5, 3, 5, 1, 2, 5, 4, 6, 1</a:t>
            </a:r>
          </a:p>
          <a:p>
            <a:r>
              <a:rPr lang="fr-FR" dirty="0"/>
              <a:t>Fill in the table for FIFO, LRU, and OPT page replacement </a:t>
            </a:r>
            <a:r>
              <a:rPr lang="fr-FR" dirty="0" err="1"/>
              <a:t>algorithms</a:t>
            </a:r>
            <a:r>
              <a:rPr lang="fr-FR" dirty="0"/>
              <a:t>, and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page </a:t>
            </a:r>
            <a:r>
              <a:rPr lang="fr-FR" dirty="0" err="1"/>
              <a:t>faults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CFD5E8-ADCB-ECA5-E825-F717913A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07263"/>
              </p:ext>
            </p:extLst>
          </p:nvPr>
        </p:nvGraphicFramePr>
        <p:xfrm>
          <a:off x="1905000" y="313944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261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9139-1EB2-A436-42BD-F7210998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Page Replacement ANS</a:t>
            </a:r>
            <a:endParaRPr lang="en-S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E14573-421E-3979-AF1F-1054CEA15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2399"/>
              </p:ext>
            </p:extLst>
          </p:nvPr>
        </p:nvGraphicFramePr>
        <p:xfrm>
          <a:off x="1820780" y="2562833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624B7B-4A91-B2CD-91B2-F05A6EF8C67A}"/>
              </a:ext>
            </a:extLst>
          </p:cNvPr>
          <p:cNvSpPr txBox="1"/>
          <p:nvPr/>
        </p:nvSpPr>
        <p:spPr>
          <a:xfrm>
            <a:off x="4804996" y="219892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latin typeface="+mj-lt"/>
              </a:rPr>
              <a:t>FIFO: 6 page faults</a:t>
            </a:r>
            <a:endParaRPr lang="en-SE" b="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E2BD9-F827-7387-2B46-DF675C18BF7D}"/>
              </a:ext>
            </a:extLst>
          </p:cNvPr>
          <p:cNvSpPr txBox="1"/>
          <p:nvPr/>
        </p:nvSpPr>
        <p:spPr>
          <a:xfrm>
            <a:off x="4779879" y="40154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LRU: </a:t>
            </a:r>
            <a:r>
              <a:rPr lang="en-US" b="0" dirty="0">
                <a:latin typeface="+mj-lt"/>
              </a:rPr>
              <a:t>6 page faults</a:t>
            </a:r>
            <a:endParaRPr lang="en-SE" b="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16534-02CB-9A79-5594-17E92DEF198E}"/>
              </a:ext>
            </a:extLst>
          </p:cNvPr>
          <p:cNvSpPr txBox="1"/>
          <p:nvPr/>
        </p:nvSpPr>
        <p:spPr>
          <a:xfrm>
            <a:off x="2684378" y="5957207"/>
            <a:ext cx="699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+mj-lt"/>
              </a:rPr>
              <a:t>OPT: </a:t>
            </a:r>
            <a:r>
              <a:rPr lang="en-US" sz="1600" b="0" dirty="0">
                <a:latin typeface="+mj-lt"/>
              </a:rPr>
              <a:t>5 page faults</a:t>
            </a:r>
          </a:p>
          <a:p>
            <a:r>
              <a:rPr lang="en-GB" sz="1600" b="0" dirty="0">
                <a:latin typeface="+mj-lt"/>
              </a:rPr>
              <a:t>(When referencing 4 and 6, you can replace any page, as long it page 1 is not replaced, since only it will be referenced again in the future)</a:t>
            </a:r>
            <a:endParaRPr lang="en-SE" sz="1600" b="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190916-EB84-B6ED-89CC-C07CDCCD6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96755"/>
              </p:ext>
            </p:extLst>
          </p:nvPr>
        </p:nvGraphicFramePr>
        <p:xfrm>
          <a:off x="1820780" y="721895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3AE755-4DE3-8C4D-82C5-F60B20D5D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44024"/>
              </p:ext>
            </p:extLst>
          </p:nvPr>
        </p:nvGraphicFramePr>
        <p:xfrm>
          <a:off x="1820780" y="4431845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1150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D856-519C-DB20-2E27-213B3A09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95FC-E3ED-BF8C-11E8-E5310D67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memory size of 3 frames, and following reference stream of virtual pages: </a:t>
            </a:r>
          </a:p>
          <a:p>
            <a:pPr lvl="1"/>
            <a:r>
              <a:rPr lang="en-GB" dirty="0"/>
              <a:t>7, 0, 1, 2, 0, 3, 0, 4, 2, 3, 0, 3, 1, 2, 0</a:t>
            </a:r>
          </a:p>
          <a:p>
            <a:r>
              <a:rPr lang="fr-FR" dirty="0"/>
              <a:t>Fill in the table for FIFO, LRU, and OPT page replacement </a:t>
            </a:r>
            <a:r>
              <a:rPr lang="fr-FR" dirty="0" err="1"/>
              <a:t>algorithms</a:t>
            </a:r>
            <a:r>
              <a:rPr lang="fr-FR" dirty="0"/>
              <a:t>, and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page </a:t>
            </a:r>
            <a:r>
              <a:rPr lang="fr-FR" dirty="0" err="1"/>
              <a:t>faults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  <a:endParaRPr lang="en-GB" dirty="0"/>
          </a:p>
          <a:p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2D97FC-63CE-D118-1597-4AE7B956B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3184"/>
              </p:ext>
            </p:extLst>
          </p:nvPr>
        </p:nvGraphicFramePr>
        <p:xfrm>
          <a:off x="1295400" y="320040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354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6CB9-CBBD-AF7D-45C6-E4ABA313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 ANS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F0BBA-E9EE-945F-C887-C09C63133180}"/>
              </a:ext>
            </a:extLst>
          </p:cNvPr>
          <p:cNvSpPr txBox="1"/>
          <p:nvPr/>
        </p:nvSpPr>
        <p:spPr>
          <a:xfrm>
            <a:off x="4824663" y="41706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LRU: </a:t>
            </a:r>
            <a:r>
              <a:rPr lang="en-US" b="0" dirty="0">
                <a:latin typeface="+mj-lt"/>
              </a:rPr>
              <a:t>12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A1DCE8-C0F1-E52A-4F83-DEF4D447E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83319"/>
              </p:ext>
            </p:extLst>
          </p:nvPr>
        </p:nvGraphicFramePr>
        <p:xfrm>
          <a:off x="1270000" y="268732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ABF115-36ED-5189-D822-D3150342DA36}"/>
              </a:ext>
            </a:extLst>
          </p:cNvPr>
          <p:cNvSpPr txBox="1"/>
          <p:nvPr/>
        </p:nvSpPr>
        <p:spPr>
          <a:xfrm>
            <a:off x="4824663" y="2245360"/>
            <a:ext cx="25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FIFO: </a:t>
            </a:r>
            <a:r>
              <a:rPr lang="en-US" b="0" dirty="0">
                <a:latin typeface="+mj-lt"/>
              </a:rPr>
              <a:t>12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E3988-DD18-D146-114E-8E0606266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91902"/>
              </p:ext>
            </p:extLst>
          </p:nvPr>
        </p:nvGraphicFramePr>
        <p:xfrm>
          <a:off x="1270000" y="76200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D78281-6FAE-5DCA-EF0D-9B1B34F79695}"/>
              </a:ext>
            </a:extLst>
          </p:cNvPr>
          <p:cNvSpPr txBox="1"/>
          <p:nvPr/>
        </p:nvSpPr>
        <p:spPr>
          <a:xfrm>
            <a:off x="4839368" y="6096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OPT: </a:t>
            </a:r>
            <a:r>
              <a:rPr lang="en-US" b="0" dirty="0">
                <a:latin typeface="+mj-lt"/>
              </a:rPr>
              <a:t>8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C774A1-C1A8-B330-D65B-94A2FCFF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66088"/>
              </p:ext>
            </p:extLst>
          </p:nvPr>
        </p:nvGraphicFramePr>
        <p:xfrm>
          <a:off x="1284705" y="461264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811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9F1E-8B23-A6D7-F78D-233C11DA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 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1919-97C7-4BB6-136D-5D56CBFD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Page replacement Algorithms | FIFO | Example | OS | Lec-26 | Bhanu Priya,  Education 4u</a:t>
            </a:r>
          </a:p>
          <a:p>
            <a:pPr lvl="1"/>
            <a:r>
              <a:rPr lang="en-GB" dirty="0">
                <a:hlinkClick r:id="rId2"/>
              </a:rPr>
              <a:t>https://www.youtube.com/watch?v=16kaPQtYo28</a:t>
            </a:r>
            <a:r>
              <a:rPr lang="en-GB" dirty="0"/>
              <a:t> </a:t>
            </a:r>
          </a:p>
          <a:p>
            <a:r>
              <a:rPr lang="en-GB" dirty="0"/>
              <a:t>Page replacement Algorithms | LRU | Example | OS | Lec-27 | Bhanu Priya, Education 4u</a:t>
            </a:r>
          </a:p>
          <a:p>
            <a:pPr lvl="1"/>
            <a:r>
              <a:rPr lang="en-GB" dirty="0">
                <a:hlinkClick r:id="rId3"/>
              </a:rPr>
              <a:t>https://www.youtube.com/watch?v=u23ROrlSK_g</a:t>
            </a:r>
            <a:r>
              <a:rPr lang="en-GB" dirty="0"/>
              <a:t> </a:t>
            </a:r>
          </a:p>
          <a:p>
            <a:r>
              <a:rPr lang="en-GB" dirty="0"/>
              <a:t>Page replacement Algorithms | OPTIMAL | Example | OS | Lec-28 | Bhanu Priya, Education 4u</a:t>
            </a:r>
          </a:p>
          <a:p>
            <a:pPr lvl="1"/>
            <a:r>
              <a:rPr lang="en-GB" dirty="0">
                <a:hlinkClick r:id="rId4"/>
              </a:rPr>
              <a:t>https://www.youtube.com/watch?v=jeJIKKQcqpU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Note that the reference stream is slightly </a:t>
            </a:r>
            <a:r>
              <a:rPr lang="en-GB"/>
              <a:t>different from FIFO and LRU videos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42553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99729</TotalTime>
  <Pages>60</Pages>
  <Words>902</Words>
  <Application>Microsoft Office PowerPoint</Application>
  <PresentationFormat>Widescreen</PresentationFormat>
  <Paragraphs>361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fkGroteskNeue</vt:lpstr>
      <vt:lpstr>Gill Sans</vt:lpstr>
      <vt:lpstr>Gill Sans Light</vt:lpstr>
      <vt:lpstr>KaTeX_Main</vt:lpstr>
      <vt:lpstr>Arial</vt:lpstr>
      <vt:lpstr>Comic Sans MS</vt:lpstr>
      <vt:lpstr>Office</vt:lpstr>
      <vt:lpstr> CSC 112: Computer Operating Systems Lecture 8   Memory System II: Paging Exercises ANS</vt:lpstr>
      <vt:lpstr>Q1. Inverted Page Table</vt:lpstr>
      <vt:lpstr>Q2. Inverted Page Table</vt:lpstr>
      <vt:lpstr>Q1. Page Replacement</vt:lpstr>
      <vt:lpstr>Q1. Page Replacement ANS</vt:lpstr>
      <vt:lpstr>Q2. Page Replacement</vt:lpstr>
      <vt:lpstr>Q2. Page Replacement ANS</vt:lpstr>
      <vt:lpstr>Q2. Page Replacement References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1071</cp:revision>
  <cp:lastPrinted>2022-03-15T20:14:46Z</cp:lastPrinted>
  <dcterms:created xsi:type="dcterms:W3CDTF">1995-08-12T11:37:26Z</dcterms:created>
  <dcterms:modified xsi:type="dcterms:W3CDTF">2025-05-06T00:15:34Z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