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78"/>
  </p:notesMasterIdLst>
  <p:handoutMasterIdLst>
    <p:handoutMasterId r:id="rId79"/>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4" r:id="rId54"/>
    <p:sldId id="412" r:id="rId55"/>
    <p:sldId id="416" r:id="rId56"/>
    <p:sldId id="404" r:id="rId57"/>
    <p:sldId id="370" r:id="rId58"/>
    <p:sldId id="400" r:id="rId59"/>
    <p:sldId id="402" r:id="rId60"/>
    <p:sldId id="401" r:id="rId61"/>
    <p:sldId id="403" r:id="rId62"/>
    <p:sldId id="406" r:id="rId63"/>
    <p:sldId id="417" r:id="rId64"/>
    <p:sldId id="371" r:id="rId65"/>
    <p:sldId id="407" r:id="rId66"/>
    <p:sldId id="1764" r:id="rId67"/>
    <p:sldId id="1770" r:id="rId68"/>
    <p:sldId id="1771" r:id="rId69"/>
    <p:sldId id="1768" r:id="rId70"/>
    <p:sldId id="1769" r:id="rId71"/>
    <p:sldId id="409" r:id="rId72"/>
    <p:sldId id="1691" r:id="rId73"/>
    <p:sldId id="1692" r:id="rId74"/>
    <p:sldId id="1693" r:id="rId75"/>
    <p:sldId id="293" r:id="rId76"/>
    <p:sldId id="1756" r:id="rId7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86536" autoAdjust="0"/>
  </p:normalViewPr>
  <p:slideViewPr>
    <p:cSldViewPr>
      <p:cViewPr varScale="1">
        <p:scale>
          <a:sx n="71" d="100"/>
          <a:sy n="71" d="100"/>
        </p:scale>
        <p:origin x="62"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13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4.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j-lt"/>
              </a:rPr>
              <a:t>Page Table for all VPNs accessed by this program fit within one physical page at physical memory address 0x200C</a:t>
            </a:r>
            <a:endParaRPr lang="en-SE" dirty="0"/>
          </a:p>
        </p:txBody>
      </p:sp>
    </p:spTree>
    <p:extLst>
      <p:ext uri="{BB962C8B-B14F-4D97-AF65-F5344CB8AC3E}">
        <p14:creationId xmlns:p14="http://schemas.microsoft.com/office/powerpoint/2010/main" val="53153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memory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85103" y="984954"/>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5.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 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6" name="SMARTInkShape-38">
            <a:extLst>
              <a:ext uri="{FF2B5EF4-FFF2-40B4-BE49-F238E27FC236}">
                <a16:creationId xmlns:a16="http://schemas.microsoft.com/office/drawing/2014/main" id="{0D9C138F-CFB8-4FF9-9BE8-45F3E7EC2D3A}"/>
              </a:ext>
            </a:extLst>
          </p:cNvPr>
          <p:cNvSpPr/>
          <p:nvPr>
            <p:custDataLst>
              <p:tags r:id="rId1"/>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 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1200329"/>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850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
        <p:nvSpPr>
          <p:cNvPr id="4" name="TextBox 3">
            <a:extLst>
              <a:ext uri="{FF2B5EF4-FFF2-40B4-BE49-F238E27FC236}">
                <a16:creationId xmlns:a16="http://schemas.microsoft.com/office/drawing/2014/main" id="{94BD7C43-5434-80D3-65E0-17A6BAB17F79}"/>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
        <p:nvSpPr>
          <p:cNvPr id="9" name="TextBox 8">
            <a:extLst>
              <a:ext uri="{FF2B5EF4-FFF2-40B4-BE49-F238E27FC236}">
                <a16:creationId xmlns:a16="http://schemas.microsoft.com/office/drawing/2014/main" id="{31729045-7CD7-9A33-F3BB-D7F9EE56F0F0}"/>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
        <p:nvSpPr>
          <p:cNvPr id="9" name="TextBox 8">
            <a:extLst>
              <a:ext uri="{FF2B5EF4-FFF2-40B4-BE49-F238E27FC236}">
                <a16:creationId xmlns:a16="http://schemas.microsoft.com/office/drawing/2014/main" id="{C00BBF3B-97D7-2016-7BA1-EC4CAC84C7F7}"/>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
        <p:nvSpPr>
          <p:cNvPr id="4" name="TextBox 3">
            <a:extLst>
              <a:ext uri="{FF2B5EF4-FFF2-40B4-BE49-F238E27FC236}">
                <a16:creationId xmlns:a16="http://schemas.microsoft.com/office/drawing/2014/main" id="{2A286693-758C-5F59-C641-B1959B328E3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
        <p:nvSpPr>
          <p:cNvPr id="4" name="TextBox 3">
            <a:extLst>
              <a:ext uri="{FF2B5EF4-FFF2-40B4-BE49-F238E27FC236}">
                <a16:creationId xmlns:a16="http://schemas.microsoft.com/office/drawing/2014/main" id="{704D9AC3-4B4B-BE8E-B85A-F08F3527B954}"/>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906238"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245710061"/>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dirty="0"/>
                        <a:t>Valid</a:t>
                      </a:r>
                    </a:p>
                  </a:txBody>
                  <a:tcPr/>
                </a:tc>
                <a:tc>
                  <a:txBody>
                    <a:bodyPr/>
                    <a:lstStyle/>
                    <a:p>
                      <a:r>
                        <a:rPr lang="en-US"/>
                        <a:t>VPN</a:t>
                      </a:r>
                    </a:p>
                  </a:txBody>
                  <a:tcPr/>
                </a:tc>
                <a:tc>
                  <a:txBody>
                    <a:bodyPr/>
                    <a:lstStyle/>
                    <a:p>
                      <a:r>
                        <a:rPr lang="en-US" dirty="0"/>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
        <p:nvSpPr>
          <p:cNvPr id="4" name="TextBox 3">
            <a:extLst>
              <a:ext uri="{FF2B5EF4-FFF2-40B4-BE49-F238E27FC236}">
                <a16:creationId xmlns:a16="http://schemas.microsoft.com/office/drawing/2014/main" id="{44F246E0-CDA5-314E-1AFA-13EFC97F0AC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normAutofit lnSpcReduction="10000"/>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pPr marL="639763" lvl="1" indent="-239713"/>
            <a:r>
              <a:rPr lang="en-US" dirty="0"/>
              <a:t>Assuming there is no cache. Upon TLB hit (w/ delay </a:t>
            </a:r>
            <a:r>
              <a:rPr lang="en-US" dirty="0">
                <a:latin typeface="Symbol" pitchFamily="18" charset="2"/>
                <a:sym typeface="Symbol" pitchFamily="18" charset="2"/>
              </a:rPr>
              <a:t>s</a:t>
            </a:r>
            <a:r>
              <a:rPr lang="en-US" dirty="0"/>
              <a:t>), access physical memory page directly (w/ delay </a:t>
            </a:r>
            <a:r>
              <a:rPr lang="en-US" i="1" dirty="0"/>
              <a:t>m</a:t>
            </a:r>
            <a:r>
              <a:rPr lang="en-US" dirty="0"/>
              <a:t>); upon TLB miss (w/ delay </a:t>
            </a:r>
            <a:r>
              <a:rPr lang="en-US" dirty="0">
                <a:latin typeface="Symbol" pitchFamily="18" charset="2"/>
                <a:sym typeface="Symbol" pitchFamily="18" charset="2"/>
              </a:rPr>
              <a:t>s</a:t>
            </a:r>
            <a:r>
              <a:rPr lang="en-US" dirty="0"/>
              <a:t>), first read Page Table (w/ delay </a:t>
            </a:r>
            <a:r>
              <a:rPr lang="en-US" i="1" dirty="0"/>
              <a:t>m</a:t>
            </a:r>
            <a:r>
              <a:rPr lang="en-US" dirty="0"/>
              <a:t>), then access physical memory page (w/ delay </a:t>
            </a:r>
            <a:r>
              <a:rPr lang="en-US" i="1" dirty="0"/>
              <a:t>m</a:t>
            </a:r>
            <a:r>
              <a:rPr lang="en-US" dirty="0"/>
              <a:t>)</a:t>
            </a:r>
            <a:endParaRPr lang="en-US" dirty="0">
              <a:latin typeface="Symbol" pitchFamily="18" charset="2"/>
              <a:sym typeface="Symbol" pitchFamily="18" charset="2"/>
            </a:endParaRPr>
          </a:p>
          <a:p>
            <a:pPr lvl="1"/>
            <a:endParaRPr lang="en-US" sz="40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dirty="0"/>
              <a:t>Page Table is </a:t>
            </a:r>
            <a:r>
              <a:rPr lang="en-US" sz="3200" b="1" dirty="0">
                <a:solidFill>
                  <a:srgbClr val="FF0000"/>
                </a:solidFill>
              </a:rPr>
              <a:t>too big</a:t>
            </a:r>
          </a:p>
          <a:p>
            <a:r>
              <a:rPr lang="en-GB" sz="3200" dirty="0"/>
              <a:t>A linear page table array for 32-bit address space (2</a:t>
            </a:r>
            <a:r>
              <a:rPr lang="en-GB" sz="3200" baseline="30000" dirty="0"/>
              <a:t>32</a:t>
            </a:r>
            <a:r>
              <a:rPr lang="en-GB" sz="3200" dirty="0"/>
              <a:t> bytes) and 4KB page (2</a:t>
            </a:r>
            <a:r>
              <a:rPr lang="en-GB" sz="3200" baseline="30000" dirty="0"/>
              <a:t>12</a:t>
            </a:r>
            <a:r>
              <a:rPr lang="en-GB" sz="3200" dirty="0"/>
              <a:t> bytes) </a:t>
            </a:r>
          </a:p>
          <a:p>
            <a:pPr lvl="1"/>
            <a:r>
              <a:rPr lang="en-GB" sz="2800" dirty="0"/>
              <a:t>How many pages: 2</a:t>
            </a:r>
            <a:r>
              <a:rPr lang="en-GB" sz="2800" baseline="30000" dirty="0"/>
              <a:t>20 </a:t>
            </a:r>
            <a:r>
              <a:rPr lang="en-GB" sz="2800" dirty="0"/>
              <a:t>pages </a:t>
            </a:r>
          </a:p>
          <a:p>
            <a:pPr lvl="1"/>
            <a:r>
              <a:rPr lang="en-GB" sz="2800" dirty="0"/>
              <a:t>How much memory: </a:t>
            </a:r>
            <a:r>
              <a:rPr lang="en-GB" sz="2800" b="1" dirty="0">
                <a:solidFill>
                  <a:srgbClr val="FF0000"/>
                </a:solidFill>
              </a:rPr>
              <a:t>4MB</a:t>
            </a:r>
            <a:r>
              <a:rPr lang="en-GB" sz="2800" dirty="0"/>
              <a:t> assuming each page-table entry is of 4 bytes </a:t>
            </a:r>
          </a:p>
          <a:p>
            <a:pPr lvl="2"/>
            <a:r>
              <a:rPr lang="en-GB" sz="2600" dirty="0"/>
              <a:t>2 ^ (32-log(4KB)) * 4 = (2 ^ 20) * 4 = 4MB</a:t>
            </a:r>
          </a:p>
          <a:p>
            <a:pPr lvl="1"/>
            <a:r>
              <a:rPr lang="en-GB" sz="2800" dirty="0"/>
              <a:t>One page table for one process:</a:t>
            </a:r>
          </a:p>
          <a:p>
            <a:pPr lvl="2"/>
            <a:r>
              <a:rPr lang="en-GB" sz="2600" dirty="0"/>
              <a:t>100 processes: </a:t>
            </a:r>
            <a:r>
              <a:rPr lang="en-GB" sz="2600" b="1" dirty="0">
                <a:solidFill>
                  <a:srgbClr val="FF0000"/>
                </a:solidFill>
              </a:rPr>
              <a:t>400MB</a:t>
            </a:r>
            <a:endParaRPr lang="en-US" sz="2600" b="1" dirty="0">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467600" y="3679332"/>
            <a:ext cx="2514600" cy="2904029"/>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dirty="0"/>
              <a:t>A virtual address of 32-bit with 4KB page size is divided into </a:t>
            </a:r>
          </a:p>
          <a:p>
            <a:pPr lvl="1"/>
            <a:r>
              <a:rPr lang="en-GB" dirty="0"/>
              <a:t>a page number consisting of 20 bits </a:t>
            </a:r>
          </a:p>
          <a:p>
            <a:pPr lvl="1"/>
            <a:r>
              <a:rPr lang="en-GB" dirty="0"/>
              <a:t>a page offset consisting of 12 bits </a:t>
            </a:r>
          </a:p>
          <a:p>
            <a:r>
              <a:rPr lang="en-GB" dirty="0"/>
              <a:t>A page table entry is 4 bytes </a:t>
            </a:r>
          </a:p>
          <a:p>
            <a:r>
              <a:rPr lang="en-GB" dirty="0"/>
              <a:t>With two-level paging, the page number is further divided into two parts: p</a:t>
            </a:r>
            <a:r>
              <a:rPr lang="en-GB" baseline="-25000" dirty="0"/>
              <a:t>1</a:t>
            </a:r>
            <a:r>
              <a:rPr lang="en-GB" dirty="0"/>
              <a:t> is the page directory index, and p</a:t>
            </a:r>
            <a:r>
              <a:rPr lang="en-GB" baseline="-25000" dirty="0"/>
              <a:t>2</a:t>
            </a:r>
            <a:r>
              <a:rPr lang="en-GB" dirty="0"/>
              <a:t> is the page table index</a:t>
            </a:r>
            <a:endParaRPr lang="en-US" dirty="0"/>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2660298" y="3810000"/>
            <a:ext cx="6871403" cy="1538908"/>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dirty="0"/>
              <a:t>OPT (Optimal)</a:t>
            </a:r>
            <a:r>
              <a:rPr lang="zh-CN" altLang="en-US" dirty="0"/>
              <a:t> </a:t>
            </a:r>
            <a:r>
              <a:rPr lang="en-US" altLang="zh-CN" dirty="0"/>
              <a: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1</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a:xfrm>
            <a:off x="419449" y="1073427"/>
            <a:ext cx="5936526"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incurs 7 page faults:</a:t>
            </a:r>
          </a:p>
          <a:p>
            <a:pPr lvl="1">
              <a:lnSpc>
                <a:spcPct val="80000"/>
              </a:lnSpc>
              <a:spcBef>
                <a:spcPct val="20000"/>
              </a:spcBef>
            </a:pPr>
            <a:r>
              <a:rPr lang="en-US" dirty="0"/>
              <a:t>When referencing D, replacing A is a bad choice, since A is references again right away</a:t>
            </a:r>
          </a:p>
          <a:p>
            <a:pPr>
              <a:lnSpc>
                <a:spcPct val="80000"/>
              </a:lnSpc>
            </a:pPr>
            <a:r>
              <a:rPr lang="en-US" dirty="0"/>
              <a:t>OPT incurs 5 page faults:</a:t>
            </a:r>
          </a:p>
          <a:p>
            <a:pPr lvl="1">
              <a:lnSpc>
                <a:spcPct val="80000"/>
              </a:lnSpc>
              <a:spcBef>
                <a:spcPct val="20000"/>
              </a:spcBef>
            </a:pPr>
            <a:r>
              <a:rPr lang="en-US" dirty="0"/>
              <a:t>When D is first referenced, C is replaced, since it is the page not referenced farthest in the future</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p:txBody>
      </p:sp>
      <p:graphicFrame>
        <p:nvGraphicFramePr>
          <p:cNvPr id="83" name="Table 82">
            <a:extLst>
              <a:ext uri="{FF2B5EF4-FFF2-40B4-BE49-F238E27FC236}">
                <a16:creationId xmlns:a16="http://schemas.microsoft.com/office/drawing/2014/main" id="{A16C10DC-CC02-27BA-1365-8E2BFBDF3CFE}"/>
              </a:ext>
            </a:extLst>
          </p:cNvPr>
          <p:cNvGraphicFramePr>
            <a:graphicFrameLocks noGrp="1"/>
          </p:cNvGraphicFramePr>
          <p:nvPr>
            <p:extLst>
              <p:ext uri="{D42A27DB-BD31-4B8C-83A1-F6EECF244321}">
                <p14:modId xmlns:p14="http://schemas.microsoft.com/office/powerpoint/2010/main" val="437813027"/>
              </p:ext>
            </p:extLst>
          </p:nvPr>
        </p:nvGraphicFramePr>
        <p:xfrm>
          <a:off x="6355976" y="1073427"/>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750492530"/>
                  </a:ext>
                </a:extLst>
              </a:tr>
            </a:tbl>
          </a:graphicData>
        </a:graphic>
      </p:graphicFrame>
      <p:graphicFrame>
        <p:nvGraphicFramePr>
          <p:cNvPr id="84" name="Table 83">
            <a:extLst>
              <a:ext uri="{FF2B5EF4-FFF2-40B4-BE49-F238E27FC236}">
                <a16:creationId xmlns:a16="http://schemas.microsoft.com/office/drawing/2014/main" id="{724F218A-7776-EABA-D86E-2845DB97DD71}"/>
              </a:ext>
            </a:extLst>
          </p:cNvPr>
          <p:cNvGraphicFramePr>
            <a:graphicFrameLocks noGrp="1"/>
          </p:cNvGraphicFramePr>
          <p:nvPr>
            <p:extLst>
              <p:ext uri="{D42A27DB-BD31-4B8C-83A1-F6EECF244321}">
                <p14:modId xmlns:p14="http://schemas.microsoft.com/office/powerpoint/2010/main" val="1309872572"/>
              </p:ext>
            </p:extLst>
          </p:nvPr>
        </p:nvGraphicFramePr>
        <p:xfrm>
          <a:off x="6355976" y="3013271"/>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85" name="TextBox 84">
            <a:extLst>
              <a:ext uri="{FF2B5EF4-FFF2-40B4-BE49-F238E27FC236}">
                <a16:creationId xmlns:a16="http://schemas.microsoft.com/office/drawing/2014/main" id="{F62857E6-B316-22B0-F78B-09F8C5B89E1A}"/>
              </a:ext>
            </a:extLst>
          </p:cNvPr>
          <p:cNvSpPr txBox="1"/>
          <p:nvPr/>
        </p:nvSpPr>
        <p:spPr>
          <a:xfrm>
            <a:off x="7976125" y="2542061"/>
            <a:ext cx="2159566" cy="369332"/>
          </a:xfrm>
          <a:prstGeom prst="rect">
            <a:avLst/>
          </a:prstGeom>
          <a:noFill/>
        </p:spPr>
        <p:txBody>
          <a:bodyPr wrap="none" rtlCol="0">
            <a:spAutoFit/>
          </a:bodyPr>
          <a:lstStyle/>
          <a:p>
            <a:r>
              <a:rPr lang="en-GB" b="0" dirty="0">
                <a:latin typeface="+mj-lt"/>
              </a:rPr>
              <a:t>FIFO: 7 page faults</a:t>
            </a:r>
            <a:endParaRPr lang="en-SE" b="0" dirty="0">
              <a:latin typeface="+mj-lt"/>
            </a:endParaRPr>
          </a:p>
        </p:txBody>
      </p:sp>
      <p:sp>
        <p:nvSpPr>
          <p:cNvPr id="170" name="TextBox 169">
            <a:extLst>
              <a:ext uri="{FF2B5EF4-FFF2-40B4-BE49-F238E27FC236}">
                <a16:creationId xmlns:a16="http://schemas.microsoft.com/office/drawing/2014/main" id="{8956249D-98F6-14A5-3456-A1F54A9A2BB7}"/>
              </a:ext>
            </a:extLst>
          </p:cNvPr>
          <p:cNvSpPr txBox="1"/>
          <p:nvPr/>
        </p:nvSpPr>
        <p:spPr>
          <a:xfrm>
            <a:off x="7584221" y="4583668"/>
            <a:ext cx="2943375" cy="369332"/>
          </a:xfrm>
          <a:prstGeom prst="rect">
            <a:avLst/>
          </a:prstGeom>
          <a:noFill/>
        </p:spPr>
        <p:txBody>
          <a:bodyPr wrap="square" rtlCol="0">
            <a:spAutoFit/>
          </a:bodyPr>
          <a:lstStyle/>
          <a:p>
            <a:r>
              <a:rPr lang="en-GB" b="0" dirty="0">
                <a:latin typeface="+mj-lt"/>
              </a:rPr>
              <a:t>LRU &amp; OPT: </a:t>
            </a:r>
            <a:r>
              <a:rPr lang="en-US" b="0" dirty="0">
                <a:latin typeface="+mj-lt"/>
              </a:rPr>
              <a:t>5 page faults</a:t>
            </a:r>
            <a:endParaRPr lang="en-SE" b="0" dirty="0">
              <a:latin typeface="+mj-lt"/>
            </a:endParaRPr>
          </a:p>
        </p:txBody>
      </p:sp>
      <p:sp>
        <p:nvSpPr>
          <p:cNvPr id="171" name="灯片编号占位符 2">
            <a:extLst>
              <a:ext uri="{FF2B5EF4-FFF2-40B4-BE49-F238E27FC236}">
                <a16:creationId xmlns:a16="http://schemas.microsoft.com/office/drawing/2014/main" id="{857FFDBE-496F-914F-5341-1B7FE9791EE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667166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4CEE-654E-5FF8-904B-DC674FE69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38717-7332-79CB-3813-B3F536B06036}"/>
              </a:ext>
            </a:extLst>
          </p:cNvPr>
          <p:cNvSpPr>
            <a:spLocks noGrp="1"/>
          </p:cNvSpPr>
          <p:nvPr>
            <p:ph type="title"/>
          </p:nvPr>
        </p:nvSpPr>
        <p:spPr/>
        <p:txBody>
          <a:bodyPr/>
          <a:lstStyle/>
          <a:p>
            <a:r>
              <a:rPr lang="en-GB" dirty="0"/>
              <a:t>Example 2</a:t>
            </a:r>
            <a:endParaRPr lang="en-SE" dirty="0"/>
          </a:p>
        </p:txBody>
      </p:sp>
      <p:sp>
        <p:nvSpPr>
          <p:cNvPr id="3" name="Content Placeholder 2">
            <a:extLst>
              <a:ext uri="{FF2B5EF4-FFF2-40B4-BE49-F238E27FC236}">
                <a16:creationId xmlns:a16="http://schemas.microsoft.com/office/drawing/2014/main" id="{E0BA6AB0-1120-7F5F-581C-A1194392BB0B}"/>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B C D A B C D A B C D</a:t>
            </a:r>
          </a:p>
          <a:p>
            <a:pPr lvl="1">
              <a:lnSpc>
                <a:spcPct val="80000"/>
              </a:lnSpc>
              <a:spcBef>
                <a:spcPct val="20000"/>
              </a:spcBef>
            </a:pPr>
            <a:r>
              <a:rPr lang="en-GB" dirty="0"/>
              <a:t>Cyclically referencing 4 pages A B C D</a:t>
            </a:r>
            <a:endParaRPr lang="en-US" dirty="0"/>
          </a:p>
          <a:p>
            <a:pPr>
              <a:lnSpc>
                <a:spcPct val="80000"/>
              </a:lnSpc>
              <a:spcBef>
                <a:spcPct val="20000"/>
              </a:spcBef>
            </a:pPr>
            <a:r>
              <a:rPr lang="en-US" dirty="0"/>
              <a:t>FIFO &amp; LRU both incurs 12 page faults, one for every page reference!</a:t>
            </a:r>
          </a:p>
          <a:p>
            <a:pPr>
              <a:lnSpc>
                <a:spcPct val="80000"/>
              </a:lnSpc>
              <a:spcBef>
                <a:spcPct val="20000"/>
              </a:spcBef>
            </a:pPr>
            <a:r>
              <a:rPr lang="en-US" dirty="0"/>
              <a:t>OPT incurs 6 page faults, but it is not implementable </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BD675BB1-2003-FDFC-3033-3655974B192C}"/>
              </a:ext>
            </a:extLst>
          </p:cNvPr>
          <p:cNvGraphicFramePr>
            <a:graphicFrameLocks noGrp="1"/>
          </p:cNvGraphicFramePr>
          <p:nvPr>
            <p:extLst>
              <p:ext uri="{D42A27DB-BD31-4B8C-83A1-F6EECF244321}">
                <p14:modId xmlns:p14="http://schemas.microsoft.com/office/powerpoint/2010/main" val="4211720700"/>
              </p:ext>
            </p:extLst>
          </p:nvPr>
        </p:nvGraphicFramePr>
        <p:xfrm>
          <a:off x="6347620" y="1087196"/>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extLst>
                  <a:ext uri="{0D108BD9-81ED-4DB2-BD59-A6C34878D82A}">
                    <a16:rowId xmlns:a16="http://schemas.microsoft.com/office/drawing/2014/main" val="2750492530"/>
                  </a:ext>
                </a:extLst>
              </a:tr>
            </a:tbl>
          </a:graphicData>
        </a:graphic>
      </p:graphicFrame>
      <p:graphicFrame>
        <p:nvGraphicFramePr>
          <p:cNvPr id="96" name="Table 95">
            <a:extLst>
              <a:ext uri="{FF2B5EF4-FFF2-40B4-BE49-F238E27FC236}">
                <a16:creationId xmlns:a16="http://schemas.microsoft.com/office/drawing/2014/main" id="{95BA12C2-56A0-6975-E8D0-5901AA3C44A4}"/>
              </a:ext>
            </a:extLst>
          </p:cNvPr>
          <p:cNvGraphicFramePr>
            <a:graphicFrameLocks noGrp="1"/>
          </p:cNvGraphicFramePr>
          <p:nvPr>
            <p:extLst>
              <p:ext uri="{D42A27DB-BD31-4B8C-83A1-F6EECF244321}">
                <p14:modId xmlns:p14="http://schemas.microsoft.com/office/powerpoint/2010/main" val="1942859205"/>
              </p:ext>
            </p:extLst>
          </p:nvPr>
        </p:nvGraphicFramePr>
        <p:xfrm>
          <a:off x="6361761" y="3048000"/>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t>B</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85" name="TextBox 184">
            <a:extLst>
              <a:ext uri="{FF2B5EF4-FFF2-40B4-BE49-F238E27FC236}">
                <a16:creationId xmlns:a16="http://schemas.microsoft.com/office/drawing/2014/main" id="{96474870-259E-BBE1-E331-9CFCFE8E9A17}"/>
              </a:ext>
            </a:extLst>
          </p:cNvPr>
          <p:cNvSpPr txBox="1"/>
          <p:nvPr/>
        </p:nvSpPr>
        <p:spPr>
          <a:xfrm>
            <a:off x="7540109" y="2576452"/>
            <a:ext cx="3031599" cy="369332"/>
          </a:xfrm>
          <a:prstGeom prst="rect">
            <a:avLst/>
          </a:prstGeom>
          <a:noFill/>
        </p:spPr>
        <p:txBody>
          <a:bodyPr wrap="none" rtlCol="0">
            <a:spAutoFit/>
          </a:bodyPr>
          <a:lstStyle/>
          <a:p>
            <a:r>
              <a:rPr lang="en-GB" b="0" dirty="0">
                <a:latin typeface="+mj-lt"/>
              </a:rPr>
              <a:t>FIFO &amp; LRU: 12 page faults</a:t>
            </a:r>
            <a:endParaRPr lang="en-SE" b="0" dirty="0">
              <a:latin typeface="+mj-lt"/>
            </a:endParaRPr>
          </a:p>
        </p:txBody>
      </p:sp>
      <p:sp>
        <p:nvSpPr>
          <p:cNvPr id="186" name="TextBox 185">
            <a:extLst>
              <a:ext uri="{FF2B5EF4-FFF2-40B4-BE49-F238E27FC236}">
                <a16:creationId xmlns:a16="http://schemas.microsoft.com/office/drawing/2014/main" id="{639165A2-69D4-93B1-390C-58953BB1770F}"/>
              </a:ext>
            </a:extLst>
          </p:cNvPr>
          <p:cNvSpPr txBox="1"/>
          <p:nvPr/>
        </p:nvSpPr>
        <p:spPr>
          <a:xfrm>
            <a:off x="7951008" y="4561969"/>
            <a:ext cx="2209800" cy="369332"/>
          </a:xfrm>
          <a:prstGeom prst="rect">
            <a:avLst/>
          </a:prstGeom>
          <a:noFill/>
        </p:spPr>
        <p:txBody>
          <a:bodyPr wrap="square" rtlCol="0">
            <a:spAutoFit/>
          </a:bodyPr>
          <a:lstStyle/>
          <a:p>
            <a:r>
              <a:rPr lang="en-GB" b="0" dirty="0">
                <a:latin typeface="+mj-lt"/>
              </a:rPr>
              <a:t>OPT: </a:t>
            </a:r>
            <a:r>
              <a:rPr lang="en-US" b="0" dirty="0">
                <a:latin typeface="+mj-lt"/>
              </a:rPr>
              <a:t>6 page faults</a:t>
            </a:r>
            <a:endParaRPr lang="en-SE" b="0" dirty="0">
              <a:latin typeface="+mj-lt"/>
            </a:endParaRPr>
          </a:p>
        </p:txBody>
      </p:sp>
      <p:sp>
        <p:nvSpPr>
          <p:cNvPr id="187" name="灯片编号占位符 2">
            <a:extLst>
              <a:ext uri="{FF2B5EF4-FFF2-40B4-BE49-F238E27FC236}">
                <a16:creationId xmlns:a16="http://schemas.microsoft.com/office/drawing/2014/main" id="{501CC85A-0E0A-5BFE-C83B-76DAB4F8C79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665095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8383F-BEA8-F50F-F213-F794D97F2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71AA8-A823-49CF-35D2-EC7EF9C4EC0C}"/>
              </a:ext>
            </a:extLst>
          </p:cNvPr>
          <p:cNvSpPr>
            <a:spLocks noGrp="1"/>
          </p:cNvSpPr>
          <p:nvPr>
            <p:ph type="title"/>
          </p:nvPr>
        </p:nvSpPr>
        <p:spPr/>
        <p:txBody>
          <a:bodyPr/>
          <a:lstStyle/>
          <a:p>
            <a:r>
              <a:rPr lang="en-GB" dirty="0"/>
              <a:t>Example 3</a:t>
            </a:r>
            <a:endParaRPr lang="en-SE" dirty="0"/>
          </a:p>
        </p:txBody>
      </p:sp>
      <p:sp>
        <p:nvSpPr>
          <p:cNvPr id="3" name="Content Placeholder 2">
            <a:extLst>
              <a:ext uri="{FF2B5EF4-FFF2-40B4-BE49-F238E27FC236}">
                <a16:creationId xmlns:a16="http://schemas.microsoft.com/office/drawing/2014/main" id="{3413B5AE-C610-C3FE-2B28-1924620C2224}"/>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A B B C D B A B A</a:t>
            </a:r>
          </a:p>
          <a:p>
            <a:pPr>
              <a:lnSpc>
                <a:spcPct val="80000"/>
              </a:lnSpc>
              <a:spcBef>
                <a:spcPct val="20000"/>
              </a:spcBef>
            </a:pPr>
            <a:r>
              <a:rPr lang="en-US" dirty="0"/>
              <a:t>FIFO incurs 6 page faults</a:t>
            </a:r>
          </a:p>
          <a:p>
            <a:pPr>
              <a:lnSpc>
                <a:spcPct val="80000"/>
              </a:lnSpc>
              <a:spcBef>
                <a:spcPct val="20000"/>
              </a:spcBef>
            </a:pPr>
            <a:r>
              <a:rPr lang="en-US" dirty="0"/>
              <a:t>LRU incurs 5 page faults</a:t>
            </a:r>
          </a:p>
          <a:p>
            <a:pPr>
              <a:lnSpc>
                <a:spcPct val="80000"/>
              </a:lnSpc>
              <a:spcBef>
                <a:spcPct val="20000"/>
              </a:spcBef>
            </a:pPr>
            <a:r>
              <a:rPr lang="en-US" dirty="0"/>
              <a:t>OPT incurs 4 page faults</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EFC30BBD-7BB0-0855-F01C-ECFFF972BF30}"/>
              </a:ext>
            </a:extLst>
          </p:cNvPr>
          <p:cNvGraphicFramePr>
            <a:graphicFrameLocks noGrp="1"/>
          </p:cNvGraphicFramePr>
          <p:nvPr>
            <p:extLst>
              <p:ext uri="{D42A27DB-BD31-4B8C-83A1-F6EECF244321}">
                <p14:modId xmlns:p14="http://schemas.microsoft.com/office/powerpoint/2010/main" val="1070825093"/>
              </p:ext>
            </p:extLst>
          </p:nvPr>
        </p:nvGraphicFramePr>
        <p:xfrm>
          <a:off x="6355976" y="990600"/>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6" name="Table 5">
            <a:extLst>
              <a:ext uri="{FF2B5EF4-FFF2-40B4-BE49-F238E27FC236}">
                <a16:creationId xmlns:a16="http://schemas.microsoft.com/office/drawing/2014/main" id="{80D9AC92-1FDD-0A76-60CD-5B1994DBED78}"/>
              </a:ext>
            </a:extLst>
          </p:cNvPr>
          <p:cNvGraphicFramePr>
            <a:graphicFrameLocks noGrp="1"/>
          </p:cNvGraphicFramePr>
          <p:nvPr>
            <p:extLst>
              <p:ext uri="{D42A27DB-BD31-4B8C-83A1-F6EECF244321}">
                <p14:modId xmlns:p14="http://schemas.microsoft.com/office/powerpoint/2010/main" val="3841350814"/>
              </p:ext>
            </p:extLst>
          </p:nvPr>
        </p:nvGraphicFramePr>
        <p:xfrm>
          <a:off x="6355976" y="2844805"/>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9" name="Table 8">
            <a:extLst>
              <a:ext uri="{FF2B5EF4-FFF2-40B4-BE49-F238E27FC236}">
                <a16:creationId xmlns:a16="http://schemas.microsoft.com/office/drawing/2014/main" id="{DA96A341-3A5F-420E-8497-4DE9EAECB176}"/>
              </a:ext>
            </a:extLst>
          </p:cNvPr>
          <p:cNvGraphicFramePr>
            <a:graphicFrameLocks noGrp="1"/>
          </p:cNvGraphicFramePr>
          <p:nvPr>
            <p:extLst>
              <p:ext uri="{D42A27DB-BD31-4B8C-83A1-F6EECF244321}">
                <p14:modId xmlns:p14="http://schemas.microsoft.com/office/powerpoint/2010/main" val="596391343"/>
              </p:ext>
            </p:extLst>
          </p:nvPr>
        </p:nvGraphicFramePr>
        <p:xfrm>
          <a:off x="6355976" y="4749724"/>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3" name="TextBox 12">
            <a:extLst>
              <a:ext uri="{FF2B5EF4-FFF2-40B4-BE49-F238E27FC236}">
                <a16:creationId xmlns:a16="http://schemas.microsoft.com/office/drawing/2014/main" id="{DD9F08B2-C6EE-E41C-7ACF-C9C847DD2D9E}"/>
              </a:ext>
            </a:extLst>
          </p:cNvPr>
          <p:cNvSpPr txBox="1"/>
          <p:nvPr/>
        </p:nvSpPr>
        <p:spPr>
          <a:xfrm>
            <a:off x="7592744" y="2423423"/>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14" name="TextBox 13">
            <a:extLst>
              <a:ext uri="{FF2B5EF4-FFF2-40B4-BE49-F238E27FC236}">
                <a16:creationId xmlns:a16="http://schemas.microsoft.com/office/drawing/2014/main" id="{B535EE1F-CA8E-0EF2-1AF6-47EBA50F55BB}"/>
              </a:ext>
            </a:extLst>
          </p:cNvPr>
          <p:cNvSpPr txBox="1"/>
          <p:nvPr/>
        </p:nvSpPr>
        <p:spPr>
          <a:xfrm>
            <a:off x="7567627" y="4329678"/>
            <a:ext cx="2209800" cy="369332"/>
          </a:xfrm>
          <a:prstGeom prst="rect">
            <a:avLst/>
          </a:prstGeom>
          <a:noFill/>
        </p:spPr>
        <p:txBody>
          <a:bodyPr wrap="square" rtlCol="0">
            <a:spAutoFit/>
          </a:bodyPr>
          <a:lstStyle/>
          <a:p>
            <a:r>
              <a:rPr lang="en-GB" b="0" dirty="0">
                <a:latin typeface="+mj-lt"/>
              </a:rPr>
              <a:t>LRU: </a:t>
            </a:r>
            <a:r>
              <a:rPr lang="en-US" b="0" dirty="0">
                <a:latin typeface="+mj-lt"/>
              </a:rPr>
              <a:t>5 page faults</a:t>
            </a:r>
            <a:endParaRPr lang="en-SE" b="0" dirty="0">
              <a:latin typeface="+mj-lt"/>
            </a:endParaRPr>
          </a:p>
        </p:txBody>
      </p:sp>
      <p:sp>
        <p:nvSpPr>
          <p:cNvPr id="15" name="TextBox 14">
            <a:extLst>
              <a:ext uri="{FF2B5EF4-FFF2-40B4-BE49-F238E27FC236}">
                <a16:creationId xmlns:a16="http://schemas.microsoft.com/office/drawing/2014/main" id="{4F63C535-8C42-E97B-58DC-097F968BBFCE}"/>
              </a:ext>
            </a:extLst>
          </p:cNvPr>
          <p:cNvSpPr txBox="1"/>
          <p:nvPr/>
        </p:nvSpPr>
        <p:spPr>
          <a:xfrm>
            <a:off x="7567627" y="6228004"/>
            <a:ext cx="2209800" cy="369332"/>
          </a:xfrm>
          <a:prstGeom prst="rect">
            <a:avLst/>
          </a:prstGeom>
          <a:noFill/>
        </p:spPr>
        <p:txBody>
          <a:bodyPr wrap="square" rtlCol="0">
            <a:spAutoFit/>
          </a:bodyPr>
          <a:lstStyle/>
          <a:p>
            <a:r>
              <a:rPr lang="en-GB" b="0" dirty="0">
                <a:latin typeface="+mj-lt"/>
              </a:rPr>
              <a:t>OPT: </a:t>
            </a:r>
            <a:r>
              <a:rPr lang="en-US" b="0" dirty="0">
                <a:latin typeface="+mj-lt"/>
              </a:rPr>
              <a:t>4 page faults</a:t>
            </a:r>
            <a:endParaRPr lang="en-SE" b="0" dirty="0">
              <a:latin typeface="+mj-lt"/>
            </a:endParaRPr>
          </a:p>
        </p:txBody>
      </p:sp>
      <p:sp>
        <p:nvSpPr>
          <p:cNvPr id="16" name="灯片编号占位符 2">
            <a:extLst>
              <a:ext uri="{FF2B5EF4-FFF2-40B4-BE49-F238E27FC236}">
                <a16:creationId xmlns:a16="http://schemas.microsoft.com/office/drawing/2014/main" id="{3A8EF64A-49F9-4411-5D9D-58BB2884680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672883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memory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
        <p:nvSpPr>
          <p:cNvPr id="5" name="灯片编号占位符 2">
            <a:extLst>
              <a:ext uri="{FF2B5EF4-FFF2-40B4-BE49-F238E27FC236}">
                <a16:creationId xmlns:a16="http://schemas.microsoft.com/office/drawing/2014/main" id="{0CA6E52A-A57F-1283-9E13-80150EF920B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455782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memory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memory contents with size of X pages are a subset of contents with size of X+1 Pages. Whereas for FIFO, </a:t>
            </a:r>
            <a:r>
              <a:rPr lang="en-GB" dirty="0"/>
              <a:t>memory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aphicFrame>
        <p:nvGraphicFramePr>
          <p:cNvPr id="23" name="Table 22">
            <a:extLst>
              <a:ext uri="{FF2B5EF4-FFF2-40B4-BE49-F238E27FC236}">
                <a16:creationId xmlns:a16="http://schemas.microsoft.com/office/drawing/2014/main" id="{95730362-F069-3D81-071E-4AF8518CEEEC}"/>
              </a:ext>
            </a:extLst>
          </p:cNvPr>
          <p:cNvGraphicFramePr>
            <a:graphicFrameLocks noGrp="1"/>
          </p:cNvGraphicFramePr>
          <p:nvPr>
            <p:extLst>
              <p:ext uri="{D42A27DB-BD31-4B8C-83A1-F6EECF244321}">
                <p14:modId xmlns:p14="http://schemas.microsoft.com/office/powerpoint/2010/main" val="3078465904"/>
              </p:ext>
            </p:extLst>
          </p:nvPr>
        </p:nvGraphicFramePr>
        <p:xfrm>
          <a:off x="3957090" y="2536003"/>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t>E</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26" name="Table 25">
            <a:extLst>
              <a:ext uri="{FF2B5EF4-FFF2-40B4-BE49-F238E27FC236}">
                <a16:creationId xmlns:a16="http://schemas.microsoft.com/office/drawing/2014/main" id="{5C8787AD-CE23-E002-E3C2-0EF6620ADBDE}"/>
              </a:ext>
            </a:extLst>
          </p:cNvPr>
          <p:cNvGraphicFramePr>
            <a:graphicFrameLocks noGrp="1"/>
          </p:cNvGraphicFramePr>
          <p:nvPr>
            <p:extLst>
              <p:ext uri="{D42A27DB-BD31-4B8C-83A1-F6EECF244321}">
                <p14:modId xmlns:p14="http://schemas.microsoft.com/office/powerpoint/2010/main" val="521858184"/>
              </p:ext>
            </p:extLst>
          </p:nvPr>
        </p:nvGraphicFramePr>
        <p:xfrm>
          <a:off x="3957090" y="4396795"/>
          <a:ext cx="5416577" cy="184912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F4</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201935249"/>
                  </a:ext>
                </a:extLst>
              </a:tr>
            </a:tbl>
          </a:graphicData>
        </a:graphic>
      </p:graphicFrame>
      <p:sp>
        <p:nvSpPr>
          <p:cNvPr id="27" name="TextBox 26">
            <a:extLst>
              <a:ext uri="{FF2B5EF4-FFF2-40B4-BE49-F238E27FC236}">
                <a16:creationId xmlns:a16="http://schemas.microsoft.com/office/drawing/2014/main" id="{530FEF5C-D334-DFA8-D25E-F6EB99F949FC}"/>
              </a:ext>
            </a:extLst>
          </p:cNvPr>
          <p:cNvSpPr txBox="1"/>
          <p:nvPr/>
        </p:nvSpPr>
        <p:spPr>
          <a:xfrm>
            <a:off x="4957218" y="3969132"/>
            <a:ext cx="3416320" cy="369332"/>
          </a:xfrm>
          <a:prstGeom prst="rect">
            <a:avLst/>
          </a:prstGeom>
          <a:noFill/>
        </p:spPr>
        <p:txBody>
          <a:bodyPr wrap="none" rtlCol="0">
            <a:spAutoFit/>
          </a:bodyPr>
          <a:lstStyle/>
          <a:p>
            <a:r>
              <a:rPr lang="en-GB" b="0" dirty="0">
                <a:latin typeface="+mj-lt"/>
              </a:rPr>
              <a:t>FIFO w/ 3 frames: 9 page faults</a:t>
            </a:r>
            <a:endParaRPr lang="en-SE" b="0" dirty="0">
              <a:latin typeface="+mj-lt"/>
            </a:endParaRPr>
          </a:p>
        </p:txBody>
      </p:sp>
      <p:sp>
        <p:nvSpPr>
          <p:cNvPr id="29" name="TextBox 28">
            <a:extLst>
              <a:ext uri="{FF2B5EF4-FFF2-40B4-BE49-F238E27FC236}">
                <a16:creationId xmlns:a16="http://schemas.microsoft.com/office/drawing/2014/main" id="{941F8E42-4330-31DC-3312-FD94F800F2F5}"/>
              </a:ext>
            </a:extLst>
          </p:cNvPr>
          <p:cNvSpPr txBox="1"/>
          <p:nvPr/>
        </p:nvSpPr>
        <p:spPr>
          <a:xfrm>
            <a:off x="4893098" y="6251259"/>
            <a:ext cx="3544560" cy="369332"/>
          </a:xfrm>
          <a:prstGeom prst="rect">
            <a:avLst/>
          </a:prstGeom>
          <a:noFill/>
        </p:spPr>
        <p:txBody>
          <a:bodyPr wrap="none" rtlCol="0">
            <a:spAutoFit/>
          </a:bodyPr>
          <a:lstStyle/>
          <a:p>
            <a:r>
              <a:rPr lang="en-GB" b="0" dirty="0">
                <a:latin typeface="+mj-lt"/>
              </a:rPr>
              <a:t>FIFO w/ 4 frames: 10 page faults</a:t>
            </a:r>
            <a:endParaRPr lang="en-SE" b="0" dirty="0">
              <a:latin typeface="+mj-lt"/>
            </a:endParaRPr>
          </a:p>
        </p:txBody>
      </p:sp>
      <p:sp>
        <p:nvSpPr>
          <p:cNvPr id="30" name="灯片编号占位符 2">
            <a:extLst>
              <a:ext uri="{FF2B5EF4-FFF2-40B4-BE49-F238E27FC236}">
                <a16:creationId xmlns:a16="http://schemas.microsoft.com/office/drawing/2014/main" id="{F61687F2-FB5B-A6E5-1CCC-86E2209339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35798084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9" name="灯片编号占位符 2">
            <a:extLst>
              <a:ext uri="{FF2B5EF4-FFF2-40B4-BE49-F238E27FC236}">
                <a16:creationId xmlns:a16="http://schemas.microsoft.com/office/drawing/2014/main" id="{5526C524-8893-679E-FB79-7ADA19F0821F}"/>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灯片编号占位符 2">
            <a:extLst>
              <a:ext uri="{FF2B5EF4-FFF2-40B4-BE49-F238E27FC236}">
                <a16:creationId xmlns:a16="http://schemas.microsoft.com/office/drawing/2014/main" id="{C665D8D5-5C35-D68A-0E9B-5DB19D9BFAAE}"/>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5" name="灯片编号占位符 2">
            <a:extLst>
              <a:ext uri="{FF2B5EF4-FFF2-40B4-BE49-F238E27FC236}">
                <a16:creationId xmlns:a16="http://schemas.microsoft.com/office/drawing/2014/main" id="{5673E072-5EFA-EAE3-CB26-24BB7795850C}"/>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99722</TotalTime>
  <Pages>60</Pages>
  <Words>10706</Words>
  <Application>Microsoft Office PowerPoint</Application>
  <PresentationFormat>Widescreen</PresentationFormat>
  <Paragraphs>2341</Paragraphs>
  <Slides>74</Slides>
  <Notes>35</Notes>
  <HiddenSlides>1</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74</vt:i4>
      </vt:variant>
    </vt:vector>
  </HeadingPairs>
  <TitlesOfParts>
    <vt:vector size="96"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Comic Sans MS</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Example 1</vt:lpstr>
      <vt:lpstr>Example 2</vt:lpstr>
      <vt:lpstr>Example 3</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1072</cp:revision>
  <cp:lastPrinted>2022-03-15T20:14:46Z</cp:lastPrinted>
  <dcterms:created xsi:type="dcterms:W3CDTF">1995-08-12T11:37:26Z</dcterms:created>
  <dcterms:modified xsi:type="dcterms:W3CDTF">2025-05-06T00:13:54Z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