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ink/ink4.xml" ContentType="application/inkml+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6" r:id="rId23"/>
    <p:sldId id="817" r:id="rId24"/>
    <p:sldId id="818" r:id="rId25"/>
    <p:sldId id="819" r:id="rId26"/>
    <p:sldId id="820" r:id="rId27"/>
    <p:sldId id="822" r:id="rId28"/>
    <p:sldId id="823" r:id="rId29"/>
    <p:sldId id="290" r:id="rId30"/>
    <p:sldId id="291" r:id="rId31"/>
    <p:sldId id="292" r:id="rId32"/>
    <p:sldId id="293" r:id="rId33"/>
    <p:sldId id="800" r:id="rId34"/>
    <p:sldId id="801" r:id="rId35"/>
    <p:sldId id="299" r:id="rId36"/>
    <p:sldId id="802" r:id="rId37"/>
    <p:sldId id="821" r:id="rId38"/>
    <p:sldId id="804" r:id="rId39"/>
    <p:sldId id="805" r:id="rId40"/>
    <p:sldId id="806" r:id="rId41"/>
    <p:sldId id="289" r:id="rId42"/>
    <p:sldId id="824" r:id="rId43"/>
    <p:sldId id="807" r:id="rId44"/>
    <p:sldId id="808" r:id="rId45"/>
    <p:sldId id="809" r:id="rId46"/>
    <p:sldId id="285" r:id="rId47"/>
    <p:sldId id="306" r:id="rId4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6"/>
            <p14:sldId id="817"/>
            <p14:sldId id="818"/>
            <p14:sldId id="819"/>
            <p14:sldId id="820"/>
            <p14:sldId id="822"/>
            <p14:sldId id="823"/>
            <p14:sldId id="290"/>
            <p14:sldId id="291"/>
            <p14:sldId id="292"/>
            <p14:sldId id="293"/>
            <p14:sldId id="800"/>
            <p14:sldId id="801"/>
            <p14:sldId id="299"/>
            <p14:sldId id="802"/>
            <p14:sldId id="821"/>
            <p14:sldId id="804"/>
            <p14:sldId id="805"/>
            <p14:sldId id="806"/>
            <p14:sldId id="289"/>
            <p14:sldId id="824"/>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6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45B7-A207-AEB9-360A-95BC2271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F20A4-BCEF-923F-D954-ACAD0F60D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53B0F-A6DE-D73A-F7AC-37BF1505EA85}"/>
              </a:ext>
            </a:extLst>
          </p:cNvPr>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3949080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33</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34</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35</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36</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38</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39</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40</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41</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43</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44</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45</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46</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47</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pid</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dirty="0"/>
              <a:t>tree</a:t>
            </a:r>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6959898" y="-31885"/>
            <a:ext cx="5186203" cy="494484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This program will print 14 lines.</a:t>
            </a:r>
          </a:p>
          <a:p>
            <a:pPr lvl="1"/>
            <a:r>
              <a:rPr lang="en-GB" sz="1600" b="0" kern="0" dirty="0"/>
              <a:t>Main process: P0</a:t>
            </a:r>
          </a:p>
          <a:p>
            <a:pPr lvl="1"/>
            <a:r>
              <a:rPr lang="en-GB" sz="1600" b="0" kern="0" dirty="0"/>
              <a:t>P0 creates 1 child process by the 1st fork: P1. Then P0 and P1 each prints “Hello 0”</a:t>
            </a:r>
          </a:p>
          <a:p>
            <a:pPr lvl="1"/>
            <a:r>
              <a:rPr lang="en-GB" sz="1600" b="0" kern="0" dirty="0"/>
              <a:t>P0, P1 create 2 child processes by the 2nd fork: P2, P3. Then P0, P1, P2, P3 each prints “Hello 1”</a:t>
            </a:r>
          </a:p>
          <a:p>
            <a:pPr lvl="1"/>
            <a:r>
              <a:rPr lang="en-GB" sz="1600" b="0" kern="0" dirty="0"/>
              <a:t>P0, P1, P2, P3 create 4 child processes by the 3rd fork: P4, P5, P6, P7. Then P0 to P7 each prints “Hello 2”</a:t>
            </a:r>
          </a:p>
          <a:p>
            <a:r>
              <a:rPr lang="en-GB" sz="18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600" b="0" kern="0" dirty="0"/>
              <a:t>e.g., “Hello 1” printed by P1 or P3 must appear after “Hello 0” printed by P1, but it may appear before or after “Hello 0” printed by P0</a:t>
            </a:r>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328201"/>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a:t>
            </a: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10}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40361" y="28737"/>
            <a:ext cx="4703927" cy="485916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37476"/>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363787"/>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637476"/>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518033"/>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627415"/>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259876"/>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385686"/>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402448"/>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278537"/>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567307"/>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394969" marR="1337310" indent="-342900" eaLnBrk="1" fontAlgn="auto" hangingPunct="1">
              <a:lnSpc>
                <a:spcPts val="1400"/>
              </a:lnSpc>
              <a:spcBef>
                <a:spcPts val="425"/>
              </a:spcBef>
              <a:spcAft>
                <a:spcPts val="0"/>
              </a:spcAft>
              <a:buAutoNum type="arabicPlain" startAt="4"/>
            </a:pPr>
            <a:r>
              <a:rPr lang="en-GB" sz="1600" b="0" kern="0" dirty="0">
                <a:solidFill>
                  <a:sysClr val="windowText" lastClr="000000"/>
                </a:solidFill>
                <a:latin typeface="Courier New"/>
                <a:cs typeface="Courier New"/>
              </a:rPr>
              <a:t>{pid3=fork();}</a:t>
            </a:r>
          </a:p>
          <a:p>
            <a:pPr marL="394969" marR="1337310" indent="-342900" eaLnBrk="1" fontAlgn="auto" hangingPunct="1">
              <a:lnSpc>
                <a:spcPts val="1400"/>
              </a:lnSpc>
              <a:spcBef>
                <a:spcPts val="425"/>
              </a:spcBef>
              <a:spcAft>
                <a:spcPts val="0"/>
              </a:spcAft>
              <a:buAutoNum type="arabicPlain" startAt="4"/>
            </a:pP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4DD5-5848-92D0-2730-2B69B3AD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0E9B5-A7BC-3FEF-73D5-E3C881D4DCF6}"/>
              </a:ext>
            </a:extLst>
          </p:cNvPr>
          <p:cNvSpPr>
            <a:spLocks noGrp="1"/>
          </p:cNvSpPr>
          <p:nvPr>
            <p:ph type="title"/>
          </p:nvPr>
        </p:nvSpPr>
        <p:spPr/>
        <p:txBody>
          <a:bodyPr/>
          <a:lstStyle/>
          <a:p>
            <a:r>
              <a:rPr lang="en-GB" dirty="0"/>
              <a:t>TODO Quiz: Fork</a:t>
            </a:r>
            <a:endParaRPr lang="en-SE" dirty="0"/>
          </a:p>
        </p:txBody>
      </p:sp>
      <p:sp>
        <p:nvSpPr>
          <p:cNvPr id="78" name="object 3">
            <a:extLst>
              <a:ext uri="{FF2B5EF4-FFF2-40B4-BE49-F238E27FC236}">
                <a16:creationId xmlns:a16="http://schemas.microsoft.com/office/drawing/2014/main" id="{30BFCDF6-E73B-1AD9-ACAF-6C9A71EC1E18}"/>
              </a:ext>
            </a:extLst>
          </p:cNvPr>
          <p:cNvSpPr txBox="1"/>
          <p:nvPr/>
        </p:nvSpPr>
        <p:spPr>
          <a:xfrm>
            <a:off x="135336" y="795800"/>
            <a:ext cx="5690198" cy="117403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{pid3=fork();}</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37BD552E-39BC-5483-7F5E-8EE8CFB42861}"/>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B63E2F0-9AE4-7D57-26F2-6357B5386A5C}"/>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15820BC9-3034-F2D9-E040-E0322C29A725}"/>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4EED1A18-DE25-8BAF-FF26-ED58CD3F3AE2}"/>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31038E5D-CBD6-821B-2C5A-02B6C5067F7B}"/>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B9EF3F3C-0527-982F-4CD2-651F2696A106}"/>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79A911-AAC4-E7BD-E5A4-68C1C21A14F0}"/>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AD3D50EB-4FB4-6FDA-A733-860A13359BD5}"/>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5615AF6E-B608-773D-A348-C7527AE7F8E4}"/>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D5205364-089B-6755-59C5-3A0C5DC6CF3F}"/>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73B17AB8-CE89-1435-1B59-8CE3E79D6A89}"/>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E8BE023E-5495-3EBA-36FF-421C28035DF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A6F5D1F2-71D0-DEB9-A4BA-A1AE39AF4E6B}"/>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23707B9F-658D-FC2C-C63B-0A8E42829CC0}"/>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6F31E1D1-E70A-0F4B-F0B4-80A40DF382A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3AF6413-073E-1784-3E72-1049DC4E3F4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F599492D-9841-BFEC-0F5F-25D937E48444}"/>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E9EE017F-23CB-2CC5-B7FF-881E21D56DB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A48C8E6-5CD6-8975-FD5E-BAE519200EE8}"/>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651292AF-FC44-7366-0D8C-162DEDA31AD8}"/>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564B91-2EF9-49C6-F58D-750E2C667716}"/>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744537D7-F180-8334-6BA5-596C837D91D4}"/>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AFEBA6DA-026F-6F0B-6373-735B1A61CDFB}"/>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4AD200EF-0540-C376-5FDC-3F495651F661}"/>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CDFA2AD0-4382-37CF-9AAA-BE17643BA3FD}"/>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B2B715C-3CFE-D3FB-AE28-4D83DD8A22CF}"/>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C89232DD-3184-AF43-75CC-0906D179523C}"/>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5E50D22E-AEFB-3D14-FD62-54C508D983CD}"/>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BA66CAE0-037D-A220-5C4E-645A4ACDCF2D}"/>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872CC27E-D9A1-B33B-9B43-50E6CFDAFA20}"/>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1A95F95C-91E4-433D-72C1-E15708E5AC02}"/>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65418C7B-482D-7C40-5746-ADDF14A99DA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7322F63B-B2A7-C696-FFC6-778D59BB8B8A}"/>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AD445DAE-1510-D73F-9980-53668E50CD96}"/>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9EB29B4C-884C-E932-3A08-950A5BE67ABF}"/>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017E87E4-CB38-DF18-C6E8-768A5E6C781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DB04F6E-1D98-A585-178A-D4F1786C150C}"/>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A54CB3BD-A273-A3C0-67DF-6240B73BEC38}"/>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B9C63E05-425C-F16A-F96A-B21532D6749B}"/>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8A5FD992-F779-0168-4FB2-E74FFB295023}"/>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DD67A738-996E-2612-818D-F6C8F7EE64C8}"/>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A4A5489A-A89D-2A1F-8073-B0A85924D868}"/>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CD346A5F-C5BA-143F-BB56-15D2D9592F2B}"/>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752F5485-2607-B8BE-5F90-DC67E7CB2E5A}"/>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A1CC3C0A-F507-B38C-C8AD-241921343937}"/>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2D68F280-54DA-A4FA-9B28-DCEE4718B88C}"/>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F095CD7D-3EC1-FA76-A606-700A4B27CB0B}"/>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C6A17094-1D66-EDCA-29E2-77F3B0039FF5}"/>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512EDEC8-C585-B36B-67F4-F77FB084F50A}"/>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1687126-83C2-7411-1E55-893094C7A7F9}"/>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EF898FE7-A1B8-F979-9AA6-04AF8D073750}"/>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C3B14305-7277-CAE5-E03B-521D42F4EF74}"/>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DAAEF5EB-9757-901A-B9E6-3D909154787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4921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595354" y="816682"/>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a:t>Pthread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2537405089"/>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005-7C89-49B5-7AE7-FF1BCA99FC77}"/>
              </a:ext>
            </a:extLst>
          </p:cNvPr>
          <p:cNvSpPr>
            <a:spLocks noGrp="1"/>
          </p:cNvSpPr>
          <p:nvPr>
            <p:ph type="title"/>
          </p:nvPr>
        </p:nvSpPr>
        <p:spPr/>
        <p:txBody>
          <a:bodyPr/>
          <a:lstStyle/>
          <a:p>
            <a:r>
              <a:rPr lang="en-GB" dirty="0"/>
              <a:t>Pthread Fork-Join Pattern</a:t>
            </a:r>
            <a:endParaRPr lang="en-SE" dirty="0"/>
          </a:p>
        </p:txBody>
      </p:sp>
      <p:sp>
        <p:nvSpPr>
          <p:cNvPr id="3" name="Content Placeholder 2">
            <a:extLst>
              <a:ext uri="{FF2B5EF4-FFF2-40B4-BE49-F238E27FC236}">
                <a16:creationId xmlns:a16="http://schemas.microsoft.com/office/drawing/2014/main" id="{5CA52BE5-3D81-086A-8387-A3E618CD694E}"/>
              </a:ext>
            </a:extLst>
          </p:cNvPr>
          <p:cNvSpPr>
            <a:spLocks noGrp="1"/>
          </p:cNvSpPr>
          <p:nvPr>
            <p:ph idx="1"/>
          </p:nvPr>
        </p:nvSpPr>
        <p:spPr/>
        <p:txBody>
          <a:bodyPr/>
          <a:lstStyle/>
          <a:p>
            <a:endParaRPr lang="en-SE"/>
          </a:p>
        </p:txBody>
      </p:sp>
      <p:sp>
        <p:nvSpPr>
          <p:cNvPr id="4" name="Rectangle 2">
            <a:extLst>
              <a:ext uri="{FF2B5EF4-FFF2-40B4-BE49-F238E27FC236}">
                <a16:creationId xmlns:a16="http://schemas.microsoft.com/office/drawing/2014/main" id="{D4F43EC5-3ABA-3131-D5C4-47427C3D6B8A}"/>
              </a:ext>
            </a:extLst>
          </p:cNvPr>
          <p:cNvSpPr>
            <a:spLocks noChangeArrowheads="1"/>
          </p:cNvSpPr>
          <p:nvPr/>
        </p:nvSpPr>
        <p:spPr bwMode="auto">
          <a:xfrm>
            <a:off x="300893" y="914400"/>
            <a:ext cx="6955692"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
        <p:nvSpPr>
          <p:cNvPr id="5" name="Freeform 6">
            <a:extLst>
              <a:ext uri="{FF2B5EF4-FFF2-40B4-BE49-F238E27FC236}">
                <a16:creationId xmlns:a16="http://schemas.microsoft.com/office/drawing/2014/main" id="{144DA0BF-C821-A361-5D5D-3C3220F6BCDD}"/>
              </a:ext>
            </a:extLst>
          </p:cNvPr>
          <p:cNvSpPr/>
          <p:nvPr/>
        </p:nvSpPr>
        <p:spPr>
          <a:xfrm>
            <a:off x="9292381" y="1353513"/>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
            <a:extLst>
              <a:ext uri="{FF2B5EF4-FFF2-40B4-BE49-F238E27FC236}">
                <a16:creationId xmlns:a16="http://schemas.microsoft.com/office/drawing/2014/main" id="{F541BBE0-A3D4-BA22-F21B-3694DBBB1C21}"/>
              </a:ext>
            </a:extLst>
          </p:cNvPr>
          <p:cNvSpPr/>
          <p:nvPr/>
        </p:nvSpPr>
        <p:spPr>
          <a:xfrm>
            <a:off x="7558108" y="2721255"/>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
            <a:extLst>
              <a:ext uri="{FF2B5EF4-FFF2-40B4-BE49-F238E27FC236}">
                <a16:creationId xmlns:a16="http://schemas.microsoft.com/office/drawing/2014/main" id="{421009BD-B25B-E898-80B0-9BB8D1FF9712}"/>
              </a:ext>
            </a:extLst>
          </p:cNvPr>
          <p:cNvSpPr/>
          <p:nvPr/>
        </p:nvSpPr>
        <p:spPr>
          <a:xfrm>
            <a:off x="8374364"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a:extLst>
              <a:ext uri="{FF2B5EF4-FFF2-40B4-BE49-F238E27FC236}">
                <a16:creationId xmlns:a16="http://schemas.microsoft.com/office/drawing/2014/main" id="{1B2EC744-D1EB-9C2A-B90E-073D575CB21C}"/>
              </a:ext>
            </a:extLst>
          </p:cNvPr>
          <p:cNvSpPr/>
          <p:nvPr/>
        </p:nvSpPr>
        <p:spPr>
          <a:xfrm>
            <a:off x="10014110" y="2804166"/>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C5C8975D-D07F-BDC8-6E99-5649B22254E1}"/>
              </a:ext>
            </a:extLst>
          </p:cNvPr>
          <p:cNvSpPr/>
          <p:nvPr/>
        </p:nvSpPr>
        <p:spPr>
          <a:xfrm>
            <a:off x="11240547"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A85D636F-DDDF-86B7-1824-F596948E21CF}"/>
              </a:ext>
            </a:extLst>
          </p:cNvPr>
          <p:cNvSpPr/>
          <p:nvPr/>
        </p:nvSpPr>
        <p:spPr>
          <a:xfrm>
            <a:off x="9182421" y="3969392"/>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8C7FA6-F1A0-BE21-A610-E0BDD5A3EF3D}"/>
              </a:ext>
            </a:extLst>
          </p:cNvPr>
          <p:cNvCxnSpPr>
            <a:cxnSpLocks/>
            <a:stCxn id="5" idx="7"/>
            <a:endCxn id="6" idx="0"/>
          </p:cNvCxnSpPr>
          <p:nvPr/>
        </p:nvCxnSpPr>
        <p:spPr>
          <a:xfrm flipH="1">
            <a:off x="7673855" y="2441533"/>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DDB780-8B41-896E-6484-362B27F84A51}"/>
              </a:ext>
            </a:extLst>
          </p:cNvPr>
          <p:cNvCxnSpPr>
            <a:cxnSpLocks/>
            <a:stCxn id="5" idx="7"/>
          </p:cNvCxnSpPr>
          <p:nvPr/>
        </p:nvCxnSpPr>
        <p:spPr>
          <a:xfrm flipH="1">
            <a:off x="8471546" y="2441533"/>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98454-CB0F-1128-B067-50E15D54C0BE}"/>
              </a:ext>
            </a:extLst>
          </p:cNvPr>
          <p:cNvCxnSpPr>
            <a:cxnSpLocks/>
          </p:cNvCxnSpPr>
          <p:nvPr/>
        </p:nvCxnSpPr>
        <p:spPr>
          <a:xfrm>
            <a:off x="9415118" y="2434738"/>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415A43-7701-5FF1-1BC0-100B767C2CAA}"/>
              </a:ext>
            </a:extLst>
          </p:cNvPr>
          <p:cNvCxnSpPr>
            <a:cxnSpLocks/>
          </p:cNvCxnSpPr>
          <p:nvPr/>
        </p:nvCxnSpPr>
        <p:spPr>
          <a:xfrm>
            <a:off x="9402340" y="2448284"/>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BF59B8-B730-CAFD-FB17-469B9D4FEE9C}"/>
              </a:ext>
            </a:extLst>
          </p:cNvPr>
          <p:cNvCxnSpPr>
            <a:cxnSpLocks/>
          </p:cNvCxnSpPr>
          <p:nvPr/>
        </p:nvCxnSpPr>
        <p:spPr>
          <a:xfrm flipH="1" flipV="1">
            <a:off x="7659991" y="3807346"/>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BB6EA5-B7F3-AE70-ECF8-8AC692FC6731}"/>
              </a:ext>
            </a:extLst>
          </p:cNvPr>
          <p:cNvCxnSpPr>
            <a:cxnSpLocks/>
          </p:cNvCxnSpPr>
          <p:nvPr/>
        </p:nvCxnSpPr>
        <p:spPr>
          <a:xfrm flipH="1" flipV="1">
            <a:off x="8484323" y="3578746"/>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F08533-2375-5653-4865-752C36CE7F3C}"/>
              </a:ext>
            </a:extLst>
          </p:cNvPr>
          <p:cNvCxnSpPr>
            <a:cxnSpLocks/>
            <a:endCxn id="8" idx="7"/>
          </p:cNvCxnSpPr>
          <p:nvPr/>
        </p:nvCxnSpPr>
        <p:spPr>
          <a:xfrm flipV="1">
            <a:off x="9276227" y="3661657"/>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08C026-3884-E030-AB0F-580A6EE88FB2}"/>
              </a:ext>
            </a:extLst>
          </p:cNvPr>
          <p:cNvCxnSpPr>
            <a:cxnSpLocks/>
            <a:endCxn id="9" idx="7"/>
          </p:cNvCxnSpPr>
          <p:nvPr/>
        </p:nvCxnSpPr>
        <p:spPr>
          <a:xfrm flipV="1">
            <a:off x="9284304" y="3578746"/>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Freeform 33">
            <a:extLst>
              <a:ext uri="{FF2B5EF4-FFF2-40B4-BE49-F238E27FC236}">
                <a16:creationId xmlns:a16="http://schemas.microsoft.com/office/drawing/2014/main" id="{8B9C5330-225E-55BE-E7E5-F1BDEC8489F3}"/>
              </a:ext>
            </a:extLst>
          </p:cNvPr>
          <p:cNvSpPr/>
          <p:nvPr/>
        </p:nvSpPr>
        <p:spPr>
          <a:xfrm rot="420449">
            <a:off x="9226243" y="2478163"/>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53080F2-8537-A979-B087-CD08E103EE83}"/>
              </a:ext>
            </a:extLst>
          </p:cNvPr>
          <p:cNvSpPr txBox="1"/>
          <p:nvPr/>
        </p:nvSpPr>
        <p:spPr>
          <a:xfrm>
            <a:off x="9551947" y="2145990"/>
            <a:ext cx="965329" cy="369332"/>
          </a:xfrm>
          <a:prstGeom prst="rect">
            <a:avLst/>
          </a:prstGeom>
          <a:noFill/>
        </p:spPr>
        <p:txBody>
          <a:bodyPr wrap="none" rtlCol="0">
            <a:spAutoFit/>
          </a:bodyPr>
          <a:lstStyle/>
          <a:p>
            <a:r>
              <a:rPr lang="en-US" dirty="0">
                <a:latin typeface="+mn-lt"/>
              </a:rPr>
              <a:t>create</a:t>
            </a:r>
          </a:p>
        </p:txBody>
      </p:sp>
      <p:sp>
        <p:nvSpPr>
          <p:cNvPr id="21" name="TextBox 20">
            <a:extLst>
              <a:ext uri="{FF2B5EF4-FFF2-40B4-BE49-F238E27FC236}">
                <a16:creationId xmlns:a16="http://schemas.microsoft.com/office/drawing/2014/main" id="{443B083D-D7AB-96EB-946C-01DDC001F0B7}"/>
              </a:ext>
            </a:extLst>
          </p:cNvPr>
          <p:cNvSpPr txBox="1"/>
          <p:nvPr/>
        </p:nvSpPr>
        <p:spPr>
          <a:xfrm>
            <a:off x="11416594" y="3342524"/>
            <a:ext cx="657552" cy="369332"/>
          </a:xfrm>
          <a:prstGeom prst="rect">
            <a:avLst/>
          </a:prstGeom>
          <a:noFill/>
        </p:spPr>
        <p:txBody>
          <a:bodyPr wrap="none" rtlCol="0">
            <a:spAutoFit/>
          </a:bodyPr>
          <a:lstStyle/>
          <a:p>
            <a:r>
              <a:rPr lang="en-US" dirty="0">
                <a:latin typeface="+mn-lt"/>
              </a:rPr>
              <a:t>exit</a:t>
            </a:r>
          </a:p>
        </p:txBody>
      </p:sp>
      <p:sp>
        <p:nvSpPr>
          <p:cNvPr id="22" name="TextBox 21">
            <a:extLst>
              <a:ext uri="{FF2B5EF4-FFF2-40B4-BE49-F238E27FC236}">
                <a16:creationId xmlns:a16="http://schemas.microsoft.com/office/drawing/2014/main" id="{E9FE513A-AA12-4B5E-4641-03B3BE069836}"/>
              </a:ext>
            </a:extLst>
          </p:cNvPr>
          <p:cNvSpPr txBox="1"/>
          <p:nvPr/>
        </p:nvSpPr>
        <p:spPr>
          <a:xfrm>
            <a:off x="9476305" y="3906258"/>
            <a:ext cx="663964" cy="369332"/>
          </a:xfrm>
          <a:prstGeom prst="rect">
            <a:avLst/>
          </a:prstGeom>
          <a:noFill/>
        </p:spPr>
        <p:txBody>
          <a:bodyPr wrap="none" rtlCol="0">
            <a:spAutoFit/>
          </a:bodyPr>
          <a:lstStyle/>
          <a:p>
            <a:r>
              <a:rPr lang="en-US" dirty="0">
                <a:latin typeface="+mn-lt"/>
              </a:rPr>
              <a:t>join</a:t>
            </a:r>
          </a:p>
        </p:txBody>
      </p:sp>
      <p:sp>
        <p:nvSpPr>
          <p:cNvPr id="24" name="Content Placeholder 2">
            <a:extLst>
              <a:ext uri="{FF2B5EF4-FFF2-40B4-BE49-F238E27FC236}">
                <a16:creationId xmlns:a16="http://schemas.microsoft.com/office/drawing/2014/main" id="{35BDA687-A55B-C94D-DE3B-27572E2D34E5}"/>
              </a:ext>
            </a:extLst>
          </p:cNvPr>
          <p:cNvSpPr txBox="1">
            <a:spLocks/>
          </p:cNvSpPr>
          <p:nvPr/>
        </p:nvSpPr>
        <p:spPr bwMode="auto">
          <a:xfrm>
            <a:off x="6718707" y="5189563"/>
            <a:ext cx="5355439" cy="8574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sz="2000" kern="0" dirty="0">
                <a:latin typeface="Gill Sans"/>
              </a:rPr>
              <a:t>Main thread creates multiple sub-threads, passing them </a:t>
            </a:r>
            <a:r>
              <a:rPr lang="en-US" sz="2000" kern="0" dirty="0" err="1">
                <a:latin typeface="Gill Sans"/>
              </a:rPr>
              <a:t>args</a:t>
            </a:r>
            <a:r>
              <a:rPr lang="en-US" sz="2000" kern="0" dirty="0">
                <a:latin typeface="Gill Sans"/>
              </a:rPr>
              <a:t> to work on… then joins with them </a:t>
            </a:r>
            <a:r>
              <a:rPr lang="en-US" altLang="zh-CN" sz="2000" kern="0" dirty="0">
                <a:latin typeface="Gill Sans"/>
              </a:rPr>
              <a:t>to</a:t>
            </a:r>
            <a:r>
              <a:rPr lang="en-US" sz="2000" kern="0" dirty="0">
                <a:latin typeface="Gill Sans"/>
              </a:rPr>
              <a:t> collect results.</a:t>
            </a:r>
          </a:p>
        </p:txBody>
      </p:sp>
    </p:spTree>
    <p:extLst>
      <p:ext uri="{BB962C8B-B14F-4D97-AF65-F5344CB8AC3E}">
        <p14:creationId xmlns:p14="http://schemas.microsoft.com/office/powerpoint/2010/main" val="36111094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984738" y="943707"/>
            <a:ext cx="9886462" cy="5181600"/>
          </a:xfrm>
        </p:spPr>
        <p:txBody>
          <a:bodyPr/>
          <a:lstStyle/>
          <a:p>
            <a:r>
              <a:rPr lang="en-US" altLang="en-SE" sz="2800" dirty="0"/>
              <a:t>The kernel is responsible for creating/managing threads</a:t>
            </a:r>
          </a:p>
          <a:p>
            <a:pPr lvl="1"/>
            <a:r>
              <a:rPr lang="en-US" altLang="en-SE" sz="2400" dirty="0"/>
              <a:t>for example, the kernel call to create a new thread would</a:t>
            </a:r>
          </a:p>
          <a:p>
            <a:pPr lvl="2"/>
            <a:r>
              <a:rPr lang="en-US" altLang="en-SE" sz="2400" dirty="0"/>
              <a:t>allocate an execution stack within the process address space</a:t>
            </a:r>
          </a:p>
          <a:p>
            <a:pPr lvl="2"/>
            <a:r>
              <a:rPr lang="en-US" altLang="en-SE" sz="2400" dirty="0"/>
              <a:t>create and initialize a Thread Control Block</a:t>
            </a:r>
          </a:p>
          <a:p>
            <a:pPr lvl="3"/>
            <a:r>
              <a:rPr lang="en-US" altLang="en-SE" sz="2400" dirty="0"/>
              <a:t>stack pointer, program counter, register values</a:t>
            </a:r>
          </a:p>
          <a:p>
            <a:pPr lvl="2"/>
            <a:r>
              <a:rPr lang="en-US" altLang="en-SE" sz="2400" dirty="0"/>
              <a:t>stick it on the ready queue</a:t>
            </a:r>
          </a:p>
          <a:p>
            <a:pPr lvl="1"/>
            <a:r>
              <a:rPr lang="en-US" altLang="en-SE" sz="2400" dirty="0"/>
              <a:t>we call these </a:t>
            </a:r>
            <a:r>
              <a:rPr lang="en-US" altLang="en-SE" sz="2400" dirty="0">
                <a:solidFill>
                  <a:srgbClr val="FF0000"/>
                </a:solidFill>
              </a:rPr>
              <a:t>kernel threads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85000" lnSpcReduction="2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80</TotalTime>
  <Words>8120</Words>
  <Application>Microsoft Office PowerPoint</Application>
  <PresentationFormat>Widescreen</PresentationFormat>
  <Paragraphs>986</Paragraphs>
  <Slides>47</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 MT</vt:lpstr>
      <vt:lpstr>Courier</vt:lpstr>
      <vt:lpstr>Gill Sans</vt:lpstr>
      <vt:lpstr>Gill Sans Light</vt:lpstr>
      <vt:lpstr>맑은 고딕</vt:lpstr>
      <vt:lpstr>Palatino</vt:lpstr>
      <vt:lpstr>Arial</vt:lpstr>
      <vt:lpstr>Calibri</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TODO 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Pthread Fork-Join Pattern</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3</cp:revision>
  <dcterms:created xsi:type="dcterms:W3CDTF">2025-01-23T14:58:16Z</dcterms:created>
  <dcterms:modified xsi:type="dcterms:W3CDTF">2025-03-14T19:29:46Z</dcterms:modified>
</cp:coreProperties>
</file>