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 id="2147483753" r:id="rId3"/>
  </p:sldMasterIdLst>
  <p:notesMasterIdLst>
    <p:notesMasterId r:id="rId46"/>
  </p:notesMasterIdLst>
  <p:handoutMasterIdLst>
    <p:handoutMasterId r:id="rId47"/>
  </p:handoutMasterIdLst>
  <p:sldIdLst>
    <p:sldId id="256" r:id="rId4"/>
    <p:sldId id="896" r:id="rId5"/>
    <p:sldId id="897" r:id="rId6"/>
    <p:sldId id="554" r:id="rId7"/>
    <p:sldId id="556" r:id="rId8"/>
    <p:sldId id="561" r:id="rId9"/>
    <p:sldId id="562" r:id="rId10"/>
    <p:sldId id="563" r:id="rId11"/>
    <p:sldId id="834" r:id="rId12"/>
    <p:sldId id="837" r:id="rId13"/>
    <p:sldId id="854" r:id="rId14"/>
    <p:sldId id="840" r:id="rId15"/>
    <p:sldId id="841" r:id="rId16"/>
    <p:sldId id="838" r:id="rId17"/>
    <p:sldId id="842" r:id="rId18"/>
    <p:sldId id="843" r:id="rId19"/>
    <p:sldId id="839" r:id="rId20"/>
    <p:sldId id="835" r:id="rId21"/>
    <p:sldId id="861" r:id="rId22"/>
    <p:sldId id="873" r:id="rId23"/>
    <p:sldId id="303" r:id="rId24"/>
    <p:sldId id="811" r:id="rId25"/>
    <p:sldId id="304" r:id="rId26"/>
    <p:sldId id="813" r:id="rId27"/>
    <p:sldId id="272" r:id="rId28"/>
    <p:sldId id="422" r:id="rId29"/>
    <p:sldId id="398" r:id="rId30"/>
    <p:sldId id="399" r:id="rId31"/>
    <p:sldId id="382" r:id="rId32"/>
    <p:sldId id="357" r:id="rId33"/>
    <p:sldId id="362" r:id="rId34"/>
    <p:sldId id="363" r:id="rId35"/>
    <p:sldId id="364" r:id="rId36"/>
    <p:sldId id="371" r:id="rId37"/>
    <p:sldId id="372" r:id="rId38"/>
    <p:sldId id="365" r:id="rId39"/>
    <p:sldId id="373" r:id="rId40"/>
    <p:sldId id="376" r:id="rId41"/>
    <p:sldId id="374" r:id="rId42"/>
    <p:sldId id="378" r:id="rId43"/>
    <p:sldId id="294" r:id="rId44"/>
    <p:sldId id="295" r:id="rId45"/>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DBDBD"/>
    <a:srgbClr val="BCFFBC"/>
    <a:srgbClr val="FFFFAA"/>
    <a:srgbClr val="FF0000"/>
    <a:srgbClr val="2A40E2"/>
    <a:srgbClr val="F430AB"/>
    <a:srgbClr val="A18623"/>
    <a:srgbClr val="9E7800"/>
    <a:srgbClr val="C49500"/>
    <a:srgbClr val="E6E7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48" autoAdjust="0"/>
    <p:restoredTop sz="95005" autoAdjust="0"/>
  </p:normalViewPr>
  <p:slideViewPr>
    <p:cSldViewPr>
      <p:cViewPr varScale="1">
        <p:scale>
          <a:sx n="79" d="100"/>
          <a:sy n="79" d="100"/>
        </p:scale>
        <p:origin x="96" y="1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8"/>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049">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8"/>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t>Page </a:t>
            </a:r>
            <a:fld id="{6D259941-7246-4245-A40C-55C6F952DF9E}" type="slidenum">
              <a:rPr lang="en-US" sz="1300" b="0"/>
              <a:pPr algn="ctr" defTabSz="917049">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4"/>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16" tIns="46972" rIns="95616" bIns="46972"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kern="1200" dirty="0">
                <a:latin typeface="Gill Sans Light"/>
                <a:cs typeface="Calibri"/>
              </a:rPr>
              <a:t>“Laxity” or “slack time” X</a:t>
            </a:r>
            <a:r>
              <a:rPr lang="en-GB" kern="1200" baseline="-25000" dirty="0">
                <a:latin typeface="Gill Sans Light"/>
                <a:cs typeface="Calibri"/>
              </a:rPr>
              <a:t>i</a:t>
            </a:r>
            <a:r>
              <a:rPr lang="en-GB" kern="1200" dirty="0">
                <a:latin typeface="Gill Sans Light"/>
                <a:cs typeface="Calibri"/>
              </a:rPr>
              <a:t> = d</a:t>
            </a:r>
            <a:r>
              <a:rPr lang="en-GB" kern="1200" baseline="-25000" dirty="0">
                <a:latin typeface="Gill Sans Light"/>
                <a:cs typeface="Calibri"/>
              </a:rPr>
              <a:t>i</a:t>
            </a:r>
            <a:r>
              <a:rPr lang="en-GB" kern="1200" dirty="0">
                <a:latin typeface="Gill Sans Light"/>
                <a:cs typeface="Calibri"/>
              </a:rPr>
              <a:t> – a</a:t>
            </a:r>
            <a:r>
              <a:rPr lang="en-GB" kern="1200" baseline="-25000" dirty="0">
                <a:latin typeface="Gill Sans Light"/>
                <a:cs typeface="Calibri"/>
              </a:rPr>
              <a:t>i</a:t>
            </a:r>
            <a:r>
              <a:rPr lang="en-GB" kern="1200" dirty="0">
                <a:latin typeface="Gill Sans Light"/>
                <a:cs typeface="Calibri"/>
              </a:rPr>
              <a:t> – C</a:t>
            </a:r>
            <a:r>
              <a:rPr lang="en-GB" kern="1200" baseline="-25000" dirty="0">
                <a:latin typeface="Gill Sans Light"/>
                <a:cs typeface="Calibri"/>
              </a:rPr>
              <a:t>i </a:t>
            </a:r>
            <a:r>
              <a:rPr lang="en-GB" sz="1200" dirty="0" err="1">
                <a:solidFill>
                  <a:srgbClr val="0000FF"/>
                </a:solidFill>
                <a:latin typeface="Times New Roman"/>
                <a:cs typeface="Times New Roman"/>
              </a:rPr>
              <a:t>slack</a:t>
            </a:r>
            <a:r>
              <a:rPr lang="en-GB" sz="1100" baseline="-22222" dirty="0" err="1">
                <a:solidFill>
                  <a:srgbClr val="0000FF"/>
                </a:solidFill>
                <a:latin typeface="Times New Roman"/>
                <a:cs typeface="Times New Roman"/>
              </a:rPr>
              <a:t>i</a:t>
            </a:r>
            <a:r>
              <a:rPr lang="en-GB" sz="1100" spc="170" baseline="-22222" dirty="0">
                <a:solidFill>
                  <a:srgbClr val="0000FF"/>
                </a:solidFill>
                <a:latin typeface="Times New Roman"/>
                <a:cs typeface="Times New Roman"/>
              </a:rPr>
              <a:t> </a:t>
            </a:r>
            <a:r>
              <a:rPr lang="en-GB" sz="1200" dirty="0">
                <a:solidFill>
                  <a:srgbClr val="0000FF"/>
                </a:solidFill>
                <a:latin typeface="Times New Roman"/>
                <a:cs typeface="Times New Roman"/>
              </a:rPr>
              <a:t>= d</a:t>
            </a:r>
            <a:r>
              <a:rPr lang="en-GB" sz="1100" baseline="-22222" dirty="0">
                <a:solidFill>
                  <a:srgbClr val="0000FF"/>
                </a:solidFill>
                <a:latin typeface="Times New Roman"/>
                <a:cs typeface="Times New Roman"/>
              </a:rPr>
              <a:t>i</a:t>
            </a:r>
            <a:r>
              <a:rPr lang="en-GB" sz="1100" spc="204" baseline="-22222" dirty="0">
                <a:solidFill>
                  <a:srgbClr val="0000FF"/>
                </a:solidFill>
                <a:latin typeface="Times New Roman"/>
                <a:cs typeface="Times New Roman"/>
              </a:rPr>
              <a:t> </a:t>
            </a:r>
            <a:r>
              <a:rPr lang="en-GB" sz="1200" dirty="0">
                <a:solidFill>
                  <a:srgbClr val="0000FF"/>
                </a:solidFill>
                <a:latin typeface="Times New Roman"/>
                <a:cs typeface="Times New Roman"/>
              </a:rPr>
              <a:t>-</a:t>
            </a:r>
            <a:r>
              <a:rPr lang="en-GB" sz="1200" spc="5" dirty="0">
                <a:solidFill>
                  <a:srgbClr val="0000FF"/>
                </a:solidFill>
                <a:latin typeface="Times New Roman"/>
                <a:cs typeface="Times New Roman"/>
              </a:rPr>
              <a:t> </a:t>
            </a:r>
            <a:r>
              <a:rPr lang="en-GB" sz="1200" spc="-23" dirty="0">
                <a:solidFill>
                  <a:srgbClr val="0000FF"/>
                </a:solidFill>
                <a:latin typeface="Times New Roman"/>
                <a:cs typeface="Times New Roman"/>
              </a:rPr>
              <a:t>f</a:t>
            </a:r>
            <a:r>
              <a:rPr lang="en-GB" sz="1100" spc="-34" baseline="-22222" dirty="0">
                <a:solidFill>
                  <a:srgbClr val="0000FF"/>
                </a:solidFill>
                <a:latin typeface="Times New Roman"/>
                <a:cs typeface="Times New Roman"/>
              </a:rPr>
              <a:t>i</a:t>
            </a:r>
            <a:endParaRPr lang="en-GB" sz="1100" baseline="-22222" dirty="0">
              <a:latin typeface="Times New Roman"/>
              <a:cs typeface="Times New Roman"/>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kern="1200" baseline="-25000" dirty="0">
              <a:latin typeface="Gill Sans Light"/>
              <a:cs typeface="Calibri"/>
            </a:endParaRPr>
          </a:p>
          <a:p>
            <a:endParaRPr lang="en-SE" dirty="0"/>
          </a:p>
        </p:txBody>
      </p:sp>
    </p:spTree>
    <p:extLst>
      <p:ext uri="{BB962C8B-B14F-4D97-AF65-F5344CB8AC3E}">
        <p14:creationId xmlns:p14="http://schemas.microsoft.com/office/powerpoint/2010/main" val="814877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744F9A2-E329-A21D-3B91-BE11E6BBEAD2}"/>
              </a:ext>
            </a:extLst>
          </p:cNvPr>
          <p:cNvSpPr>
            <a:spLocks noGrp="1" noChangeArrowheads="1"/>
          </p:cNvSpPr>
          <p:nvPr>
            <p:ph type="sldNum" sz="quarter" idx="5"/>
          </p:nvPr>
        </p:nvSpPr>
        <p:spPr>
          <a:ln/>
        </p:spPr>
        <p:txBody>
          <a:bodyPr/>
          <a:lstStyle/>
          <a:p>
            <a:fld id="{75403325-FF36-4D9B-82AA-F7143ABDAB12}" type="slidenum">
              <a:rPr lang="en-US" altLang="en-SE"/>
              <a:pPr/>
              <a:t>21</a:t>
            </a:fld>
            <a:endParaRPr lang="en-US" altLang="en-SE"/>
          </a:p>
        </p:txBody>
      </p:sp>
      <p:sp>
        <p:nvSpPr>
          <p:cNvPr id="163842" name="Rectangle 2">
            <a:extLst>
              <a:ext uri="{FF2B5EF4-FFF2-40B4-BE49-F238E27FC236}">
                <a16:creationId xmlns:a16="http://schemas.microsoft.com/office/drawing/2014/main" id="{F4D92E0F-F3CF-6CF9-E5E4-62D2A551593A}"/>
              </a:ext>
            </a:extLst>
          </p:cNvPr>
          <p:cNvSpPr>
            <a:spLocks noGrp="1" noRot="1" noChangeAspect="1" noChangeArrowheads="1" noTextEdit="1"/>
          </p:cNvSpPr>
          <p:nvPr>
            <p:ph type="sldImg"/>
          </p:nvPr>
        </p:nvSpPr>
        <p:spPr>
          <a:ln/>
        </p:spPr>
      </p:sp>
      <p:sp>
        <p:nvSpPr>
          <p:cNvPr id="163843" name="Rectangle 3">
            <a:extLst>
              <a:ext uri="{FF2B5EF4-FFF2-40B4-BE49-F238E27FC236}">
                <a16:creationId xmlns:a16="http://schemas.microsoft.com/office/drawing/2014/main" id="{D582F09A-1AE3-ED32-7325-60552B67E2F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E1FFAB9-275C-8D81-98D0-A8217275EAA5}"/>
              </a:ext>
            </a:extLst>
          </p:cNvPr>
          <p:cNvSpPr>
            <a:spLocks noGrp="1" noChangeArrowheads="1"/>
          </p:cNvSpPr>
          <p:nvPr>
            <p:ph type="sldNum" sz="quarter" idx="5"/>
          </p:nvPr>
        </p:nvSpPr>
        <p:spPr>
          <a:ln/>
        </p:spPr>
        <p:txBody>
          <a:bodyPr/>
          <a:lstStyle/>
          <a:p>
            <a:fld id="{A6FE3B9C-FEF1-41A8-BAF0-57ADAC113098}" type="slidenum">
              <a:rPr lang="en-US" altLang="en-SE"/>
              <a:pPr/>
              <a:t>22</a:t>
            </a:fld>
            <a:endParaRPr lang="en-US" altLang="en-SE"/>
          </a:p>
        </p:txBody>
      </p:sp>
      <p:sp>
        <p:nvSpPr>
          <p:cNvPr id="164866" name="Rectangle 2">
            <a:extLst>
              <a:ext uri="{FF2B5EF4-FFF2-40B4-BE49-F238E27FC236}">
                <a16:creationId xmlns:a16="http://schemas.microsoft.com/office/drawing/2014/main" id="{0DB10AC2-4F75-AD3C-AB7D-BECB7A2234D7}"/>
              </a:ext>
            </a:extLst>
          </p:cNvPr>
          <p:cNvSpPr>
            <a:spLocks noGrp="1" noRot="1" noChangeAspect="1" noChangeArrowheads="1" noTextEdit="1"/>
          </p:cNvSpPr>
          <p:nvPr>
            <p:ph type="sldImg"/>
          </p:nvPr>
        </p:nvSpPr>
        <p:spPr>
          <a:ln/>
        </p:spPr>
      </p:sp>
      <p:sp>
        <p:nvSpPr>
          <p:cNvPr id="164867" name="Rectangle 3">
            <a:extLst>
              <a:ext uri="{FF2B5EF4-FFF2-40B4-BE49-F238E27FC236}">
                <a16:creationId xmlns:a16="http://schemas.microsoft.com/office/drawing/2014/main" id="{3AC8DDBE-80E1-F57A-3394-8369E261D05A}"/>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59D6562-41EA-BDEF-2CEB-D0F74E71B75E}"/>
              </a:ext>
            </a:extLst>
          </p:cNvPr>
          <p:cNvSpPr>
            <a:spLocks noGrp="1" noChangeArrowheads="1"/>
          </p:cNvSpPr>
          <p:nvPr>
            <p:ph type="sldNum" sz="quarter" idx="5"/>
          </p:nvPr>
        </p:nvSpPr>
        <p:spPr>
          <a:ln/>
        </p:spPr>
        <p:txBody>
          <a:bodyPr/>
          <a:lstStyle/>
          <a:p>
            <a:fld id="{8CE6AFDA-FFF0-41C3-BC3E-42F3491BD27F}" type="slidenum">
              <a:rPr lang="en-US" altLang="en-SE"/>
              <a:pPr/>
              <a:t>23</a:t>
            </a:fld>
            <a:endParaRPr lang="en-US" altLang="en-SE"/>
          </a:p>
        </p:txBody>
      </p:sp>
      <p:sp>
        <p:nvSpPr>
          <p:cNvPr id="165890" name="Rectangle 2">
            <a:extLst>
              <a:ext uri="{FF2B5EF4-FFF2-40B4-BE49-F238E27FC236}">
                <a16:creationId xmlns:a16="http://schemas.microsoft.com/office/drawing/2014/main" id="{5377B695-D7D9-C161-64F1-4A7D125B2C66}"/>
              </a:ext>
            </a:extLst>
          </p:cNvPr>
          <p:cNvSpPr>
            <a:spLocks noGrp="1" noRot="1" noChangeAspect="1" noChangeArrowheads="1" noTextEdit="1"/>
          </p:cNvSpPr>
          <p:nvPr>
            <p:ph type="sldImg"/>
          </p:nvPr>
        </p:nvSpPr>
        <p:spPr>
          <a:ln/>
        </p:spPr>
      </p:sp>
      <p:sp>
        <p:nvSpPr>
          <p:cNvPr id="165891" name="Rectangle 3">
            <a:extLst>
              <a:ext uri="{FF2B5EF4-FFF2-40B4-BE49-F238E27FC236}">
                <a16:creationId xmlns:a16="http://schemas.microsoft.com/office/drawing/2014/main" id="{30A0DF59-4446-A99C-0E66-7C58A6FA462F}"/>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F6D7A-46EF-37DC-FCC3-B36F548F99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FE7257-6C7A-7985-2B62-5926E2FF2F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80A312-0BF2-C62C-2764-A218AA8D2431}"/>
              </a:ext>
            </a:extLst>
          </p:cNvPr>
          <p:cNvSpPr>
            <a:spLocks noGrp="1"/>
          </p:cNvSpPr>
          <p:nvPr>
            <p:ph type="body" idx="1"/>
          </p:nvPr>
        </p:nvSpPr>
        <p:spPr/>
        <p:txBody>
          <a:bodyPr/>
          <a:lstStyle/>
          <a:p>
            <a:r>
              <a:rPr lang="en-GB" b="0" i="0" dirty="0">
                <a:solidFill>
                  <a:srgbClr val="273239"/>
                </a:solidFill>
                <a:effectLst/>
                <a:latin typeface="Nunito" pitchFamily="2" charset="0"/>
              </a:rPr>
              <a:t>The number of times ‘hello’ is printed is equal to the number of processes created. Total Number of Processes = 2</a:t>
            </a:r>
            <a:r>
              <a:rPr lang="en-GB" b="0" i="0" baseline="30000" dirty="0">
                <a:solidFill>
                  <a:srgbClr val="273239"/>
                </a:solidFill>
                <a:effectLst/>
                <a:latin typeface="Nunito" pitchFamily="2" charset="0"/>
              </a:rPr>
              <a:t>n</a:t>
            </a:r>
            <a:r>
              <a:rPr lang="en-GB" b="0" i="0" dirty="0">
                <a:solidFill>
                  <a:srgbClr val="273239"/>
                </a:solidFill>
                <a:effectLst/>
                <a:latin typeface="Nunito" pitchFamily="2" charset="0"/>
              </a:rPr>
              <a:t>, where n is the number of fork system calls. So here n = 3, 2</a:t>
            </a:r>
            <a:r>
              <a:rPr lang="en-GB" b="0" i="0" baseline="30000" dirty="0">
                <a:solidFill>
                  <a:srgbClr val="273239"/>
                </a:solidFill>
                <a:effectLst/>
                <a:latin typeface="Nunito" pitchFamily="2" charset="0"/>
              </a:rPr>
              <a:t>3</a:t>
            </a:r>
            <a:r>
              <a:rPr lang="en-GB" b="0" i="0" dirty="0">
                <a:solidFill>
                  <a:srgbClr val="273239"/>
                </a:solidFill>
                <a:effectLst/>
                <a:latin typeface="Nunito" pitchFamily="2" charset="0"/>
              </a:rPr>
              <a:t> = 8 Let us put some label names for the three lines:’</a:t>
            </a:r>
            <a:endParaRPr lang="en-GB" sz="1200" b="0" kern="0" dirty="0"/>
          </a:p>
          <a:p>
            <a:endParaRPr lang="en-GB" sz="1200" b="0" kern="0" dirty="0"/>
          </a:p>
          <a:p>
            <a:endParaRPr lang="en-GB" sz="1200" b="0" kern="0" dirty="0"/>
          </a:p>
          <a:p>
            <a:r>
              <a:rPr lang="en-GB" sz="1200" b="0" kern="0" dirty="0"/>
              <a:t> Let us put some label names for the three lines:</a:t>
            </a:r>
          </a:p>
          <a:p>
            <a:r>
              <a:rPr lang="en-GB" sz="1200" b="0" kern="0" dirty="0"/>
              <a:t>fork ();   // Line 1</a:t>
            </a:r>
          </a:p>
          <a:p>
            <a:r>
              <a:rPr lang="en-GB" sz="1200" b="0" kern="0" dirty="0"/>
              <a:t>fork ();   // Line 2</a:t>
            </a:r>
          </a:p>
          <a:p>
            <a:r>
              <a:rPr lang="en-GB" sz="1200" b="0" kern="0" dirty="0"/>
              <a:t>fork ();   // Line 3</a:t>
            </a:r>
          </a:p>
          <a:p>
            <a:r>
              <a:rPr lang="en-GB" sz="1200" b="0" kern="0" dirty="0"/>
              <a:t>       L1       // 1 child process created by line 1.</a:t>
            </a:r>
          </a:p>
          <a:p>
            <a:r>
              <a:rPr lang="en-GB" sz="1200" b="0" kern="0" dirty="0"/>
              <a:t>    /     \     </a:t>
            </a:r>
          </a:p>
          <a:p>
            <a:r>
              <a:rPr lang="en-GB" sz="1200" b="0" kern="0" dirty="0"/>
              <a:t>  L2      </a:t>
            </a:r>
            <a:r>
              <a:rPr lang="en-GB" sz="1200" b="0" kern="0" dirty="0" err="1"/>
              <a:t>L2</a:t>
            </a:r>
            <a:r>
              <a:rPr lang="en-GB" sz="1200" b="0" kern="0" dirty="0"/>
              <a:t>    // 2 child processes created by line 2.</a:t>
            </a:r>
          </a:p>
          <a:p>
            <a:r>
              <a:rPr lang="en-GB" sz="1200" b="0" kern="0" dirty="0"/>
              <a:t> /  \    /  \   </a:t>
            </a:r>
          </a:p>
          <a:p>
            <a:r>
              <a:rPr lang="en-GB" sz="1200" b="0" kern="0" dirty="0"/>
              <a:t>L3  </a:t>
            </a:r>
            <a:r>
              <a:rPr lang="en-GB" sz="1200" b="0" kern="0" dirty="0" err="1"/>
              <a:t>L3</a:t>
            </a:r>
            <a:r>
              <a:rPr lang="en-GB" sz="1200" b="0" kern="0" dirty="0"/>
              <a:t>  </a:t>
            </a:r>
            <a:r>
              <a:rPr lang="en-GB" sz="1200" b="0" kern="0" dirty="0" err="1"/>
              <a:t>L3</a:t>
            </a:r>
            <a:r>
              <a:rPr lang="en-GB" sz="1200" b="0" kern="0" dirty="0"/>
              <a:t>  </a:t>
            </a:r>
            <a:r>
              <a:rPr lang="en-GB" sz="1200" b="0" kern="0" dirty="0" err="1"/>
              <a:t>L3</a:t>
            </a:r>
            <a:r>
              <a:rPr lang="en-GB" sz="1200" b="0" kern="0" dirty="0"/>
              <a:t>  // 4 child processes created by line 3.</a:t>
            </a:r>
            <a:endParaRPr lang="en-US" sz="1200" b="0" kern="0" dirty="0"/>
          </a:p>
          <a:p>
            <a:endParaRPr lang="en-SE" dirty="0"/>
          </a:p>
        </p:txBody>
      </p:sp>
    </p:spTree>
    <p:extLst>
      <p:ext uri="{BB962C8B-B14F-4D97-AF65-F5344CB8AC3E}">
        <p14:creationId xmlns:p14="http://schemas.microsoft.com/office/powerpoint/2010/main" val="2435880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898" name="Rectangle 2"/>
          <p:cNvSpPr>
            <a:spLocks noGrp="1" noRot="1" noChangeAspect="1" noChangeArrowheads="1" noTextEdit="1"/>
          </p:cNvSpPr>
          <p:nvPr>
            <p:ph type="sldImg"/>
          </p:nvPr>
        </p:nvSpPr>
        <p:spPr>
          <a:xfrm>
            <a:off x="479425" y="617538"/>
            <a:ext cx="6373813" cy="3586162"/>
          </a:xfrm>
        </p:spPr>
      </p:sp>
      <p:sp>
        <p:nvSpPr>
          <p:cNvPr id="1488899" name="Rectangle 3"/>
          <p:cNvSpPr>
            <a:spLocks noGrp="1" noChangeArrowheads="1"/>
          </p:cNvSpPr>
          <p:nvPr>
            <p:ph type="body" idx="1"/>
          </p:nvPr>
        </p:nvSpPr>
        <p:spPr>
          <a:xfrm>
            <a:off x="550334" y="4560570"/>
            <a:ext cx="6304279" cy="4318874"/>
          </a:xfrm>
          <a:ln/>
        </p:spPr>
        <p:txBody>
          <a:bodyPr lIns="96642" tIns="48321" rIns="96642" bIns="48321"/>
          <a:lstStyle/>
          <a:p>
            <a:r>
              <a:rPr lang="en-US" dirty="0"/>
              <a:t>Instead, the memory system of a modern computer consists of a series of black boxes ranging from the fastest to the slowest.</a:t>
            </a:r>
          </a:p>
          <a:p>
            <a:r>
              <a:rPr lang="en-US" dirty="0"/>
              <a:t>Besides variation in speed, these boxes also varies in size (smallest to biggest) and cost.</a:t>
            </a:r>
          </a:p>
          <a:p>
            <a:r>
              <a:rPr lang="en-US" dirty="0"/>
              <a:t>What makes this kind of arrangement work is one of the most important  principle in computer design.  The principle of locality. </a:t>
            </a:r>
            <a:r>
              <a:rPr lang="en-US" dirty="0">
                <a:cs typeface="Arial" charset="0"/>
              </a:rPr>
              <a:t>The principle of locality states that programs access a relatively small portion of the address space at  any instant of time.</a:t>
            </a:r>
            <a:endParaRPr lang="en-US" dirty="0"/>
          </a:p>
          <a:p>
            <a:endParaRPr lang="en-US" dirty="0"/>
          </a:p>
          <a:p>
            <a:r>
              <a:rPr lang="en-US" dirty="0"/>
              <a:t>The design goal is to present the user with as much memory as is available in the cheapest technology (points to the disk).</a:t>
            </a:r>
          </a:p>
          <a:p>
            <a:r>
              <a:rPr lang="en-US" dirty="0"/>
              <a:t>While by taking advantage of the principle of locality, we like to provide the user an average access speed that is very close to the speed that is offered by the fastest technology.</a:t>
            </a:r>
          </a:p>
          <a:p>
            <a:r>
              <a:rPr lang="en-US" dirty="0"/>
              <a:t>(We will go over this slide in detail in the next lectures on caches).</a:t>
            </a:r>
          </a:p>
          <a:p>
            <a:endParaRPr lang="en-US" dirty="0"/>
          </a:p>
        </p:txBody>
      </p:sp>
    </p:spTree>
    <p:extLst>
      <p:ext uri="{BB962C8B-B14F-4D97-AF65-F5344CB8AC3E}">
        <p14:creationId xmlns:p14="http://schemas.microsoft.com/office/powerpoint/2010/main" val="1005909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a:t>Another</a:t>
            </a:r>
            <a:r>
              <a:rPr lang="zh-CN" altLang="en-US"/>
              <a:t> </a:t>
            </a:r>
            <a:r>
              <a:rPr lang="en-US" altLang="zh-CN"/>
              <a:t>example</a:t>
            </a:r>
            <a:r>
              <a:rPr lang="zh-CN" altLang="en-US"/>
              <a:t> </a:t>
            </a:r>
            <a:r>
              <a:rPr lang="en-US" altLang="zh-CN"/>
              <a:t>to</a:t>
            </a:r>
            <a:r>
              <a:rPr lang="zh-CN" altLang="en-US"/>
              <a:t> </a:t>
            </a:r>
            <a:r>
              <a:rPr lang="en-US" altLang="zh-CN"/>
              <a:t>show</a:t>
            </a:r>
            <a:r>
              <a:rPr lang="zh-CN" altLang="en-US"/>
              <a:t> </a:t>
            </a:r>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27017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Tag: 4 Index: 1 Offset: 3. The low-order 3 bits of an address specifies the byte address, and the next 1 bit is the index. I'll write addresses as a triple of </a:t>
            </a:r>
            <a:r>
              <a:rPr lang="en-US" dirty="0" err="1"/>
              <a:t>tag:index:offset</a:t>
            </a:r>
            <a:r>
              <a:rPr lang="en-US" dirty="0"/>
              <a:t>. We have: </a:t>
            </a:r>
          </a:p>
          <a:p>
            <a:r>
              <a:rPr lang="en-US" dirty="0" err="1"/>
              <a:t>lw</a:t>
            </a:r>
            <a:r>
              <a:rPr lang="en-US" dirty="0"/>
              <a:t> 0   = 0000:0:000 </a:t>
            </a:r>
          </a:p>
          <a:p>
            <a:pPr lvl="1"/>
            <a:r>
              <a:rPr lang="en-US" dirty="0"/>
              <a:t>Bytes 0-7 loaded into cache index 0.</a:t>
            </a:r>
          </a:p>
          <a:p>
            <a:r>
              <a:rPr lang="en-US" dirty="0" err="1"/>
              <a:t>sw</a:t>
            </a:r>
            <a:r>
              <a:rPr lang="en-US" dirty="0"/>
              <a:t> 44= 0010:1:100 </a:t>
            </a:r>
          </a:p>
          <a:p>
            <a:pPr lvl="1"/>
            <a:r>
              <a:rPr lang="en-US" dirty="0"/>
              <a:t>Bytes 40-47 loaded into cache index 1; bytes 44-47 modified; block marked "dirty".</a:t>
            </a:r>
          </a:p>
          <a:p>
            <a:r>
              <a:rPr lang="en-US" dirty="0" err="1"/>
              <a:t>lw</a:t>
            </a:r>
            <a:r>
              <a:rPr lang="en-US" dirty="0"/>
              <a:t> 52 =  0011:0:100  </a:t>
            </a:r>
          </a:p>
          <a:p>
            <a:pPr lvl="1"/>
            <a:r>
              <a:rPr lang="en-US" dirty="0"/>
              <a:t>Bytes 48-55 loaded into cache index 0; Clean miss  (since replaced block was clean), previous block discarded</a:t>
            </a:r>
          </a:p>
          <a:p>
            <a:r>
              <a:rPr lang="en-US" dirty="0" err="1"/>
              <a:t>lw</a:t>
            </a:r>
            <a:r>
              <a:rPr lang="en-US" dirty="0"/>
              <a:t> 88 =  0101:1:000 </a:t>
            </a:r>
          </a:p>
          <a:p>
            <a:pPr lvl="1"/>
            <a:r>
              <a:rPr lang="en-US" dirty="0"/>
              <a:t>Bytes 88-95 loaded into cache index 1; Dirty miss (since replaced block was dirty); previous (dirty) contents written back to memory; block marked "clean“</a:t>
            </a:r>
          </a:p>
          <a:p>
            <a:r>
              <a:rPr lang="en-US" dirty="0" err="1"/>
              <a:t>lw</a:t>
            </a:r>
            <a:r>
              <a:rPr lang="en-US" dirty="0"/>
              <a:t> 0 = 0000:0:000 </a:t>
            </a:r>
          </a:p>
          <a:p>
            <a:pPr lvl="1"/>
            <a:r>
              <a:rPr lang="en-US" dirty="0"/>
              <a:t>Bytes 0-7 loaded into cache index 0. Clean miss; block marked “clean”</a:t>
            </a:r>
          </a:p>
          <a:p>
            <a:r>
              <a:rPr lang="en-US" dirty="0" err="1"/>
              <a:t>sw</a:t>
            </a:r>
            <a:r>
              <a:rPr lang="en-US" dirty="0"/>
              <a:t> 52 = 0011:0:100 </a:t>
            </a:r>
          </a:p>
          <a:p>
            <a:pPr lvl="1"/>
            <a:r>
              <a:rPr lang="en-US" dirty="0"/>
              <a:t>Bytes 48-55 loaded into cache index 0. Clean miss. bytes 52-55 modified; block marked "dirty". </a:t>
            </a:r>
          </a:p>
          <a:p>
            <a:r>
              <a:rPr lang="en-US" dirty="0" err="1"/>
              <a:t>lw</a:t>
            </a:r>
            <a:r>
              <a:rPr lang="en-US" dirty="0"/>
              <a:t> 68 = 0010:0:100 </a:t>
            </a:r>
          </a:p>
          <a:p>
            <a:pPr lvl="1"/>
            <a:r>
              <a:rPr lang="en-US" dirty="0"/>
              <a:t>Bytes 64-71 brought into cache index 0; Dirty miss; previous (dirty) contents written back to memory; block marked “clean”. </a:t>
            </a:r>
          </a:p>
          <a:p>
            <a:r>
              <a:rPr lang="en-US" dirty="0" err="1"/>
              <a:t>lw</a:t>
            </a:r>
            <a:r>
              <a:rPr lang="en-US" dirty="0"/>
              <a:t> 44 = 0010:1:100 </a:t>
            </a:r>
          </a:p>
          <a:p>
            <a:pPr lvl="1"/>
            <a:r>
              <a:rPr lang="en-US" dirty="0"/>
              <a:t>Bytes 40-47 loaded into cache index1; Clean miss; block marked "clean".</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5266" name="Rectangle 2"/>
          <p:cNvSpPr>
            <a:spLocks noGrp="1" noRot="1" noChangeAspect="1" noChangeArrowheads="1" noTextEdit="1"/>
          </p:cNvSpPr>
          <p:nvPr>
            <p:ph type="sldImg"/>
          </p:nvPr>
        </p:nvSpPr>
        <p:spPr/>
      </p:sp>
      <p:sp>
        <p:nvSpPr>
          <p:cNvPr id="1675267" name="Rectangle 3"/>
          <p:cNvSpPr>
            <a:spLocks noGrp="1" noChangeArrowheads="1"/>
          </p:cNvSpPr>
          <p:nvPr>
            <p:ph type="body" idx="1"/>
          </p:nvPr>
        </p:nvSpPr>
        <p:spPr>
          <a:ln/>
        </p:spPr>
        <p:txBody>
          <a:bodyPr/>
          <a:lstStyle/>
          <a:p>
            <a:r>
              <a:rPr lang="en-US" dirty="0"/>
              <a:t>Reasonable write buffer depth (e.g., four or more words) and a memory capable of accepting writes at a rate that significantly exceeds the average write frequency means write buffer stalls are small</a:t>
            </a:r>
          </a:p>
        </p:txBody>
      </p:sp>
    </p:spTree>
    <p:extLst>
      <p:ext uri="{BB962C8B-B14F-4D97-AF65-F5344CB8AC3E}">
        <p14:creationId xmlns:p14="http://schemas.microsoft.com/office/powerpoint/2010/main" val="549479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7314" name="Rectangle 2"/>
          <p:cNvSpPr>
            <a:spLocks noGrp="1" noRot="1" noChangeAspect="1" noChangeArrowheads="1" noTextEdit="1"/>
          </p:cNvSpPr>
          <p:nvPr>
            <p:ph type="sldImg"/>
          </p:nvPr>
        </p:nvSpPr>
        <p:spPr/>
      </p:sp>
      <p:sp>
        <p:nvSpPr>
          <p:cNvPr id="1677315" name="Rectangle 3"/>
          <p:cNvSpPr>
            <a:spLocks noGrp="1" noChangeArrowheads="1"/>
          </p:cNvSpPr>
          <p:nvPr>
            <p:ph type="body" idx="1"/>
          </p:nvPr>
        </p:nvSpPr>
        <p:spPr>
          <a:ln/>
        </p:spPr>
        <p:txBody>
          <a:bodyPr/>
          <a:lstStyle/>
          <a:p>
            <a:r>
              <a:rPr lang="en-US" dirty="0"/>
              <a:t>What if the </a:t>
            </a:r>
            <a:r>
              <a:rPr lang="en-US" dirty="0" err="1"/>
              <a:t>CPI</a:t>
            </a:r>
            <a:r>
              <a:rPr lang="en-US" baseline="-25000" dirty="0" err="1"/>
              <a:t>ideal</a:t>
            </a:r>
            <a:r>
              <a:rPr lang="en-US" dirty="0"/>
              <a:t> is reduced to 1?   </a:t>
            </a:r>
          </a:p>
          <a:p>
            <a:r>
              <a:rPr lang="en-US" dirty="0"/>
              <a:t>What if the D$ miss rate went up by 1%?  </a:t>
            </a:r>
          </a:p>
          <a:p>
            <a:endParaRPr lang="en-US" dirty="0"/>
          </a:p>
          <a:p>
            <a:r>
              <a:rPr lang="en-US" dirty="0"/>
              <a:t>For ideal CPI = 1, then </a:t>
            </a:r>
            <a:r>
              <a:rPr lang="en-US" dirty="0" err="1"/>
              <a:t>CPIstall</a:t>
            </a:r>
            <a:r>
              <a:rPr lang="en-US" dirty="0"/>
              <a:t> = 4.44 and the amount of execution time spent on memory stalls would have risen from 3.44/5.44 = 63% to 3.44/4.44 = 77%</a:t>
            </a:r>
          </a:p>
          <a:p>
            <a:r>
              <a:rPr lang="en-US" dirty="0"/>
              <a:t>For miss penalty of 200, memory stall cycles = 2%  200 + 36% x 4% x 200 = 6.88 so that </a:t>
            </a:r>
            <a:r>
              <a:rPr lang="en-US" dirty="0" err="1"/>
              <a:t>CPIstall</a:t>
            </a:r>
            <a:r>
              <a:rPr lang="en-US" dirty="0"/>
              <a:t> = 8.88</a:t>
            </a:r>
          </a:p>
          <a:p>
            <a:endParaRPr lang="en-US" dirty="0"/>
          </a:p>
          <a:p>
            <a:r>
              <a:rPr lang="en-US" dirty="0"/>
              <a:t>This assumes that hit time (so hit time is 1 cycle) is not a factor in determining cache performance.  A larger cache would have a longer access time (if a lower miss rate), meaning either a slower clock cycle or more stages in the pipeline for memory access.</a:t>
            </a:r>
          </a:p>
        </p:txBody>
      </p:sp>
    </p:spTree>
    <p:extLst>
      <p:ext uri="{BB962C8B-B14F-4D97-AF65-F5344CB8AC3E}">
        <p14:creationId xmlns:p14="http://schemas.microsoft.com/office/powerpoint/2010/main" val="2751273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36C4D-8100-D9B4-0BFE-24E6F8A0A4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3F0BE7-40CD-B33B-0B77-D118EC7799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48EA05-7241-BE1D-D101-A884D88C3870}"/>
              </a:ext>
            </a:extLst>
          </p:cNvPr>
          <p:cNvSpPr>
            <a:spLocks noGrp="1"/>
          </p:cNvSpPr>
          <p:nvPr>
            <p:ph type="body" idx="1"/>
          </p:nvPr>
        </p:nvSpPr>
        <p:spPr/>
        <p:txBody>
          <a:bodyPr/>
          <a:lstStyle/>
          <a:p>
            <a:r>
              <a:rPr lang="en-US" altLang="zh-CN" dirty="0"/>
              <a:t>For RM</a:t>
            </a:r>
          </a:p>
          <a:p>
            <a:pPr lvl="1"/>
            <a:r>
              <a:rPr lang="en-US" altLang="zh-CN" dirty="0"/>
              <a:t>Non Preemptive Protocol (NPP)</a:t>
            </a:r>
          </a:p>
          <a:p>
            <a:pPr lvl="1"/>
            <a:r>
              <a:rPr lang="en-US" altLang="zh-CN" dirty="0"/>
              <a:t>Highest Locker Priority (HLP)</a:t>
            </a:r>
          </a:p>
          <a:p>
            <a:pPr lvl="1"/>
            <a:r>
              <a:rPr lang="en-US" altLang="zh-CN" dirty="0"/>
              <a:t>Priority Inheritance (PIP)</a:t>
            </a:r>
          </a:p>
          <a:p>
            <a:pPr lvl="1"/>
            <a:r>
              <a:rPr lang="en-US" altLang="zh-CN" dirty="0"/>
              <a:t>Priority Ceiling (PCP)</a:t>
            </a:r>
          </a:p>
          <a:p>
            <a:r>
              <a:rPr lang="en-US" altLang="zh-CN" b="1" dirty="0"/>
              <a:t>Under EDF</a:t>
            </a:r>
          </a:p>
          <a:p>
            <a:pPr lvl="1"/>
            <a:r>
              <a:rPr lang="en-US" altLang="zh-CN" dirty="0"/>
              <a:t>Non Preemptive Protocol (NPP)</a:t>
            </a:r>
          </a:p>
          <a:p>
            <a:pPr lvl="1"/>
            <a:r>
              <a:rPr lang="en-US" altLang="zh-CN" dirty="0"/>
              <a:t>Dynamic Priority Inheritance (D-PIP)</a:t>
            </a:r>
          </a:p>
          <a:p>
            <a:pPr lvl="1"/>
            <a:r>
              <a:rPr lang="en-US" altLang="zh-CN" dirty="0"/>
              <a:t>Dynamic Priority Ceiling (D-PCP) </a:t>
            </a:r>
          </a:p>
          <a:p>
            <a:pPr lvl="1"/>
            <a:r>
              <a:rPr lang="en-US" altLang="zh-CN" dirty="0"/>
              <a:t>Stack Resource Policy (SRP) </a:t>
            </a:r>
          </a:p>
          <a:p>
            <a:pPr lvl="1"/>
            <a:r>
              <a:rPr lang="en-US" altLang="zh-CN" dirty="0"/>
              <a:t>We did not discuss D-PIP, D-PCP, SRP in class.</a:t>
            </a:r>
            <a:endParaRPr lang="zh-CN" altLang="en-US" dirty="0"/>
          </a:p>
          <a:p>
            <a:endParaRPr lang="en-SE" dirty="0"/>
          </a:p>
        </p:txBody>
      </p:sp>
    </p:spTree>
    <p:extLst>
      <p:ext uri="{BB962C8B-B14F-4D97-AF65-F5344CB8AC3E}">
        <p14:creationId xmlns:p14="http://schemas.microsoft.com/office/powerpoint/2010/main" val="3633845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D03167C2-4F37-4C7E-8C4C-0C932D916505}" type="slidenum">
              <a:rPr lang="en-US" altLang="zh-CN" smtClean="0"/>
              <a:pPr/>
              <a:t>4</a:t>
            </a:fld>
            <a:endParaRPr lang="en-US" altLang="zh-CN"/>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p:spPr>
        <p:txBody>
          <a:bodyPr/>
          <a:lstStyle/>
          <a:p>
            <a:pPr lvl="1" eaLnBrk="1" hangingPunct="1"/>
            <a:r>
              <a:rPr lang="en-US" altLang="zh-CN" b="1" i="1" dirty="0">
                <a:ea typeface="宋体" pitchFamily="2" charset="-122"/>
              </a:rPr>
              <a:t>dynamic and adaptive</a:t>
            </a:r>
            <a:r>
              <a:rPr lang="en-US" altLang="zh-CN" dirty="0">
                <a:ea typeface="宋体" pitchFamily="2" charset="-122"/>
              </a:rPr>
              <a:t>: there are possible problems with respect to timing, the use of shared resources and buffer over-or underflow</a:t>
            </a:r>
          </a:p>
          <a:p>
            <a:pPr lvl="1" eaLnBrk="1" hangingPunct="1"/>
            <a:r>
              <a:rPr lang="en-US" altLang="zh-CN" b="1" i="1" dirty="0">
                <a:ea typeface="宋体" pitchFamily="2" charset="-122"/>
              </a:rPr>
              <a:t>guarantees </a:t>
            </a:r>
            <a:r>
              <a:rPr lang="en-US" altLang="zh-CN" dirty="0">
                <a:ea typeface="宋体" pitchFamily="2" charset="-122"/>
              </a:rPr>
              <a:t>can be given either off-line (if bounds on the behavior of the environment are known) or during run-time</a:t>
            </a:r>
          </a:p>
          <a:p>
            <a:endParaRPr lang="zh-CN" altLang="zh-CN" dirty="0"/>
          </a:p>
        </p:txBody>
      </p:sp>
    </p:spTree>
    <p:extLst>
      <p:ext uri="{BB962C8B-B14F-4D97-AF65-F5344CB8AC3E}">
        <p14:creationId xmlns:p14="http://schemas.microsoft.com/office/powerpoint/2010/main" val="4111430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7BAA7910-A154-402D-94B1-37AE4957BD23}" type="slidenum">
              <a:rPr lang="en-US" altLang="zh-CN" smtClean="0"/>
              <a:pPr/>
              <a:t>5</a:t>
            </a:fld>
            <a:endParaRPr lang="en-US" altLang="zh-CN"/>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p:spPr>
        <p:txBody>
          <a:bodyPr/>
          <a:lstStyle/>
          <a:p>
            <a:pPr eaLnBrk="1" hangingPunct="1">
              <a:lnSpc>
                <a:spcPct val="90000"/>
              </a:lnSpc>
            </a:pPr>
            <a:r>
              <a:rPr lang="en-US" altLang="zh-CN" b="1" i="1" dirty="0">
                <a:ea typeface="宋体" pitchFamily="2" charset="-122"/>
              </a:rPr>
              <a:t>Principle</a:t>
            </a:r>
            <a:r>
              <a:rPr lang="en-US" altLang="zh-CN" dirty="0">
                <a:ea typeface="宋体" pitchFamily="2" charset="-122"/>
              </a:rPr>
              <a:t>:</a:t>
            </a:r>
          </a:p>
          <a:p>
            <a:pPr lvl="1" eaLnBrk="1" hangingPunct="1">
              <a:lnSpc>
                <a:spcPct val="90000"/>
              </a:lnSpc>
            </a:pPr>
            <a:r>
              <a:rPr lang="en-US" altLang="zh-CN" dirty="0">
                <a:ea typeface="宋体" pitchFamily="2" charset="-122"/>
              </a:rPr>
              <a:t>To each event, there is associated a corresponding process that will be executed.</a:t>
            </a:r>
          </a:p>
          <a:p>
            <a:pPr lvl="1" eaLnBrk="1" hangingPunct="1">
              <a:lnSpc>
                <a:spcPct val="90000"/>
              </a:lnSpc>
            </a:pPr>
            <a:r>
              <a:rPr lang="en-US" altLang="zh-CN" dirty="0">
                <a:ea typeface="宋体" pitchFamily="2" charset="-122"/>
              </a:rPr>
              <a:t>Events are emitted by (a) external interrupts and (b) by processes themselves.</a:t>
            </a:r>
          </a:p>
          <a:p>
            <a:pPr lvl="1" eaLnBrk="1" hangingPunct="1">
              <a:lnSpc>
                <a:spcPct val="90000"/>
              </a:lnSpc>
            </a:pPr>
            <a:r>
              <a:rPr lang="en-US" altLang="zh-CN" dirty="0">
                <a:ea typeface="宋体" pitchFamily="2" charset="-122"/>
              </a:rPr>
              <a:t>Events are collected in a queue; depending on the queuing discipline, an event is chosen for running.</a:t>
            </a:r>
          </a:p>
          <a:p>
            <a:pPr lvl="1" eaLnBrk="1" hangingPunct="1">
              <a:lnSpc>
                <a:spcPct val="90000"/>
              </a:lnSpc>
            </a:pPr>
            <a:r>
              <a:rPr lang="en-US" altLang="zh-CN" dirty="0">
                <a:ea typeface="宋体" pitchFamily="2" charset="-122"/>
              </a:rPr>
              <a:t>Processes can not be interrupted.</a:t>
            </a:r>
          </a:p>
          <a:p>
            <a:pPr eaLnBrk="1" hangingPunct="1">
              <a:lnSpc>
                <a:spcPct val="90000"/>
              </a:lnSpc>
            </a:pPr>
            <a:r>
              <a:rPr lang="en-US" altLang="zh-CN" b="1" i="1" dirty="0">
                <a:ea typeface="宋体" pitchFamily="2" charset="-122"/>
              </a:rPr>
              <a:t>Extensions</a:t>
            </a:r>
            <a:r>
              <a:rPr lang="en-US" altLang="zh-CN" dirty="0">
                <a:ea typeface="宋体" pitchFamily="2" charset="-122"/>
              </a:rPr>
              <a:t>:</a:t>
            </a:r>
          </a:p>
          <a:p>
            <a:pPr lvl="1" eaLnBrk="1" hangingPunct="1">
              <a:lnSpc>
                <a:spcPct val="90000"/>
              </a:lnSpc>
            </a:pPr>
            <a:r>
              <a:rPr lang="en-US" altLang="zh-CN" dirty="0">
                <a:ea typeface="宋体" pitchFamily="2" charset="-122"/>
              </a:rPr>
              <a:t>A background process can run (and preempted!) if the event queue is empty.</a:t>
            </a:r>
          </a:p>
          <a:p>
            <a:pPr lvl="1" eaLnBrk="1" hangingPunct="1">
              <a:lnSpc>
                <a:spcPct val="90000"/>
              </a:lnSpc>
            </a:pPr>
            <a:r>
              <a:rPr lang="en-US" altLang="zh-CN" dirty="0">
                <a:ea typeface="宋体" pitchFamily="2" charset="-122"/>
              </a:rPr>
              <a:t>Timed events enter the queue only after a time interval elapsed. This enables periodic instantiations for example.</a:t>
            </a:r>
          </a:p>
          <a:p>
            <a:pPr eaLnBrk="1" hangingPunct="1">
              <a:lnSpc>
                <a:spcPct val="90000"/>
              </a:lnSpc>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2795981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p>
            <a:fld id="{0ED2C370-771B-46A2-88E6-BD22F144CA25}" type="slidenum">
              <a:rPr lang="en-US" altLang="zh-CN" smtClean="0"/>
              <a:pPr/>
              <a:t>6</a:t>
            </a:fld>
            <a:endParaRPr lang="en-US" altLang="zh-CN"/>
          </a:p>
        </p:txBody>
      </p:sp>
      <p:sp>
        <p:nvSpPr>
          <p:cNvPr id="239619" name="Rectangle 2"/>
          <p:cNvSpPr>
            <a:spLocks noGrp="1" noRot="1" noChangeAspect="1" noChangeArrowheads="1" noTextEdit="1"/>
          </p:cNvSpPr>
          <p:nvPr>
            <p:ph type="sldImg"/>
          </p:nvPr>
        </p:nvSpPr>
        <p:spPr>
          <a:ln/>
        </p:spPr>
      </p:sp>
      <p:sp>
        <p:nvSpPr>
          <p:cNvPr id="23962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671289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3981607A-8E1F-4A5B-A8A1-57293B876B34}" type="slidenum">
              <a:rPr lang="en-US" altLang="zh-CN" smtClean="0"/>
              <a:pPr/>
              <a:t>7</a:t>
            </a:fld>
            <a:endParaRPr lang="en-US" altLang="zh-CN"/>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19716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p>
            <a:fld id="{38C41C3E-9306-4203-B2D7-1FE0B64D8013}" type="slidenum">
              <a:rPr lang="en-US" altLang="zh-CN" smtClean="0"/>
              <a:pPr/>
              <a:t>8</a:t>
            </a:fld>
            <a:endParaRPr lang="en-US" altLang="zh-CN"/>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247497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eaLnBrk="1" hangingPunct="1"/>
            <a:r>
              <a:rPr lang="en-US" altLang="zh-CN" sz="1200" dirty="0">
                <a:ea typeface="宋体" pitchFamily="2" charset="-122"/>
              </a:rPr>
              <a:t>A schedule is said to be </a:t>
            </a:r>
            <a:r>
              <a:rPr lang="en-US" altLang="zh-CN" sz="1200" b="1" i="1" dirty="0">
                <a:ea typeface="宋体" pitchFamily="2" charset="-122"/>
              </a:rPr>
              <a:t>feasible</a:t>
            </a:r>
            <a:r>
              <a:rPr lang="en-US" altLang="zh-CN" sz="1200" dirty="0">
                <a:ea typeface="宋体" pitchFamily="2" charset="-122"/>
              </a:rPr>
              <a:t>, if all task can be completed according to a set of specified constraints.</a:t>
            </a:r>
          </a:p>
          <a:p>
            <a:pPr eaLnBrk="1" hangingPunct="1"/>
            <a:r>
              <a:rPr lang="en-US" altLang="zh-CN" sz="1200" dirty="0">
                <a:ea typeface="宋体" pitchFamily="2" charset="-122"/>
              </a:rPr>
              <a:t>A set of tasks is said to be </a:t>
            </a:r>
            <a:r>
              <a:rPr lang="en-US" altLang="zh-CN" sz="1200" b="1" i="1" dirty="0">
                <a:ea typeface="宋体" pitchFamily="2" charset="-122"/>
              </a:rPr>
              <a:t>schedulable</a:t>
            </a:r>
            <a:r>
              <a:rPr lang="en-US" altLang="zh-CN" sz="1200" dirty="0">
                <a:ea typeface="宋体" pitchFamily="2" charset="-122"/>
              </a:rPr>
              <a:t>, if there exists at least one algorithm that can produce a feasible schedule.</a:t>
            </a:r>
          </a:p>
          <a:p>
            <a:pPr eaLnBrk="1" hangingPunct="1"/>
            <a:r>
              <a:rPr lang="en-US" altLang="zh-CN" sz="1200" b="1" i="1" dirty="0">
                <a:ea typeface="宋体" pitchFamily="2" charset="-122"/>
              </a:rPr>
              <a:t>Arrival time </a:t>
            </a:r>
            <a:r>
              <a:rPr lang="en-US" altLang="zh-CN" sz="1200" dirty="0">
                <a:ea typeface="宋体" pitchFamily="2" charset="-122"/>
              </a:rPr>
              <a:t>or </a:t>
            </a:r>
            <a:r>
              <a:rPr lang="en-US" altLang="zh-CN" sz="1200" b="1" i="1" dirty="0">
                <a:ea typeface="宋体" pitchFamily="2" charset="-122"/>
              </a:rPr>
              <a:t>release time </a:t>
            </a:r>
            <a:r>
              <a:rPr lang="en-US" altLang="zh-CN" sz="1200" dirty="0">
                <a:ea typeface="宋体" pitchFamily="2" charset="-122"/>
              </a:rPr>
              <a:t>is the time at which a task becomes ready for execution.</a:t>
            </a:r>
          </a:p>
          <a:p>
            <a:pPr eaLnBrk="1" hangingPunct="1"/>
            <a:r>
              <a:rPr lang="en-US" altLang="zh-CN" sz="1200" b="1" i="1" dirty="0">
                <a:ea typeface="宋体" pitchFamily="2" charset="-122"/>
              </a:rPr>
              <a:t>Computation time </a:t>
            </a:r>
            <a:r>
              <a:rPr lang="en-US" altLang="zh-CN" sz="1200" dirty="0">
                <a:ea typeface="宋体" pitchFamily="2" charset="-122"/>
              </a:rPr>
              <a:t>is the time necessary to the processor for executing the task without interruption.</a:t>
            </a:r>
          </a:p>
          <a:p>
            <a:pPr eaLnBrk="1" hangingPunct="1"/>
            <a:r>
              <a:rPr lang="en-US" altLang="zh-CN" sz="1200" b="1" i="1" dirty="0">
                <a:ea typeface="宋体" pitchFamily="2" charset="-122"/>
              </a:rPr>
              <a:t>Deadline </a:t>
            </a:r>
            <a:r>
              <a:rPr lang="en-US" altLang="zh-CN" sz="1200" dirty="0">
                <a:ea typeface="宋体" pitchFamily="2" charset="-122"/>
              </a:rPr>
              <a:t>is the time at which a task should be completed.</a:t>
            </a:r>
          </a:p>
          <a:p>
            <a:pPr eaLnBrk="1" hangingPunct="1"/>
            <a:r>
              <a:rPr lang="en-US" altLang="zh-CN" sz="1200" b="1" i="1" dirty="0">
                <a:ea typeface="宋体" pitchFamily="2" charset="-122"/>
              </a:rPr>
              <a:t>Start time </a:t>
            </a:r>
            <a:r>
              <a:rPr lang="en-US" altLang="zh-CN" sz="1200" dirty="0">
                <a:ea typeface="宋体" pitchFamily="2" charset="-122"/>
              </a:rPr>
              <a:t>is the time at which a task starts its execution.</a:t>
            </a:r>
          </a:p>
          <a:p>
            <a:pPr eaLnBrk="1" hangingPunct="1"/>
            <a:r>
              <a:rPr lang="en-US" altLang="zh-CN" sz="1200" b="1" i="1" dirty="0">
                <a:ea typeface="宋体" pitchFamily="2" charset="-122"/>
              </a:rPr>
              <a:t>Finishing time </a:t>
            </a:r>
            <a:r>
              <a:rPr lang="en-US" altLang="zh-CN" sz="1200" dirty="0">
                <a:ea typeface="宋体" pitchFamily="2" charset="-122"/>
              </a:rPr>
              <a:t>is the time at which a task finishes its execution.</a:t>
            </a:r>
          </a:p>
          <a:p>
            <a:endParaRPr lang="zh-CN" altLang="en-US" dirty="0"/>
          </a:p>
        </p:txBody>
      </p:sp>
      <p:sp>
        <p:nvSpPr>
          <p:cNvPr id="4" name="灯片编号占位符 3"/>
          <p:cNvSpPr>
            <a:spLocks noGrp="1"/>
          </p:cNvSpPr>
          <p:nvPr>
            <p:ph type="sldNum" sz="quarter" idx="10"/>
          </p:nvPr>
        </p:nvSpPr>
        <p:spPr/>
        <p:txBody>
          <a:bodyPr/>
          <a:lstStyle/>
          <a:p>
            <a:pPr>
              <a:defRPr/>
            </a:pPr>
            <a:fld id="{860EADA8-6ABE-48BB-9A2C-FF42BFA0F25A}" type="slidenum">
              <a:rPr lang="en-US" altLang="zh-CN" smtClean="0"/>
              <a:pPr>
                <a:defRPr/>
              </a:pPr>
              <a:t>9</a:t>
            </a:fld>
            <a:endParaRPr lang="en-US" altLang="zh-CN"/>
          </a:p>
        </p:txBody>
      </p:sp>
    </p:spTree>
    <p:extLst>
      <p:ext uri="{BB962C8B-B14F-4D97-AF65-F5344CB8AC3E}">
        <p14:creationId xmlns:p14="http://schemas.microsoft.com/office/powerpoint/2010/main" val="3965917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p>
            <a:fld id="{9D41D863-C377-4232-8960-3F630F142BAB}" type="slidenum">
              <a:rPr lang="en-US" altLang="zh-CN" smtClean="0"/>
              <a:pPr/>
              <a:t>19</a:t>
            </a:fld>
            <a:endParaRPr lang="en-US" altLang="zh-CN"/>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114246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646331"/>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3" name="灯片编号占位符 2">
            <a:extLst>
              <a:ext uri="{FF2B5EF4-FFF2-40B4-BE49-F238E27FC236}">
                <a16:creationId xmlns:a16="http://schemas.microsoft.com/office/drawing/2014/main" id="{82064659-2CA1-B4C5-59CA-AF504B0839DC}"/>
              </a:ext>
            </a:extLst>
          </p:cNvPr>
          <p:cNvSpPr>
            <a:spLocks noGrp="1"/>
          </p:cNvSpPr>
          <p:nvPr>
            <p:ph type="sldNum" sz="quarter" idx="11"/>
          </p:nvPr>
        </p:nvSpPr>
        <p:spPr>
          <a:xfrm>
            <a:off x="11606548" y="6501823"/>
            <a:ext cx="569288" cy="365125"/>
          </a:xfrm>
        </p:spPr>
        <p:txBody>
          <a:bodyPr/>
          <a:lstStyle>
            <a:lvl1pPr>
              <a:defRPr sz="1400" b="0"/>
            </a:lvl1p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1987874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508000" y="990600"/>
            <a:ext cx="101600" cy="5105400"/>
          </a:xfrm>
          <a:prstGeom prst="rect">
            <a:avLst/>
          </a:prstGeom>
          <a:solidFill>
            <a:schemeClr val="bg2"/>
          </a:solidFill>
          <a:ln w="12700">
            <a:no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nvGrpSpPr>
          <p:cNvPr id="2" name="Group 8"/>
          <p:cNvGrpSpPr>
            <a:grpSpLocks/>
          </p:cNvGrpSpPr>
          <p:nvPr/>
        </p:nvGrpSpPr>
        <p:grpSpPr bwMode="auto">
          <a:xfrm>
            <a:off x="508001" y="304800"/>
            <a:ext cx="11188700"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solidFill>
                  <a:srgbClr val="000000"/>
                </a:solidFill>
                <a:ea typeface="宋体" charset="-122"/>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solidFill>
                  <a:srgbClr val="000000"/>
                </a:solidFill>
                <a:ea typeface="宋体" charset="-122"/>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n-CA" dirty="0">
                <a:solidFill>
                  <a:srgbClr val="000000"/>
                </a:solidFill>
              </a:endParaRPr>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sp>
        <p:nvSpPr>
          <p:cNvPr id="106499" name="Rectangle 3"/>
          <p:cNvSpPr>
            <a:spLocks noGrp="1" noChangeArrowheads="1"/>
          </p:cNvSpPr>
          <p:nvPr>
            <p:ph type="ctrTitle"/>
          </p:nvPr>
        </p:nvSpPr>
        <p:spPr>
          <a:xfrm>
            <a:off x="1016000" y="1371600"/>
            <a:ext cx="10261600" cy="2057400"/>
          </a:xfrm>
        </p:spPr>
        <p:txBody>
          <a:bodyPr/>
          <a:lstStyle>
            <a:lvl1pPr>
              <a:defRPr sz="5400"/>
            </a:lvl1pPr>
          </a:lstStyle>
          <a:p>
            <a:r>
              <a:rPr lang="zh-CN" altLang="en-US"/>
              <a:t>单击此处编辑母版标题样式</a:t>
            </a:r>
            <a:endParaRPr lang="en-US"/>
          </a:p>
        </p:txBody>
      </p:sp>
      <p:sp>
        <p:nvSpPr>
          <p:cNvPr id="106500" name="Rectangle 4"/>
          <p:cNvSpPr>
            <a:spLocks noGrp="1" noChangeArrowheads="1"/>
          </p:cNvSpPr>
          <p:nvPr>
            <p:ph type="subTitle" idx="1"/>
          </p:nvPr>
        </p:nvSpPr>
        <p:spPr>
          <a:xfrm>
            <a:off x="1016000" y="3765550"/>
            <a:ext cx="10261600" cy="2057400"/>
          </a:xfrm>
        </p:spPr>
        <p:txBody>
          <a:bodyPr/>
          <a:lstStyle>
            <a:lvl1pPr marL="0" indent="0">
              <a:buFont typeface="Wingdings" pitchFamily="2" charset="2"/>
              <a:buNone/>
              <a:defRPr sz="2800"/>
            </a:lvl1pPr>
          </a:lstStyle>
          <a:p>
            <a:r>
              <a:rPr lang="zh-CN" altLang="en-US"/>
              <a:t>单击此处编辑母版副标题样式</a:t>
            </a:r>
            <a:endParaRPr lang="en-US"/>
          </a:p>
        </p:txBody>
      </p:sp>
      <p:sp>
        <p:nvSpPr>
          <p:cNvPr id="12" name="Rectangle 7"/>
          <p:cNvSpPr>
            <a:spLocks noGrp="1" noChangeArrowheads="1"/>
          </p:cNvSpPr>
          <p:nvPr>
            <p:ph type="sldNum" sz="quarter" idx="10"/>
          </p:nvPr>
        </p:nvSpPr>
        <p:spPr>
          <a:xfrm>
            <a:off x="8737600" y="6248400"/>
            <a:ext cx="2844800" cy="457200"/>
          </a:xfrm>
        </p:spPr>
        <p:txBody>
          <a:bodyPr/>
          <a:lstStyle>
            <a:lvl1pPr>
              <a:defRPr b="1"/>
            </a:lvl1pPr>
          </a:lstStyle>
          <a:p>
            <a:pPr>
              <a:defRPr/>
            </a:pPr>
            <a:fld id="{A7001400-CCB5-49C7-86C1-55EFA1C37CF1}" type="slidenum">
              <a:rPr lang="en-US" altLang="zh-CN">
                <a:solidFill>
                  <a:srgbClr val="000000"/>
                </a:solidFill>
              </a:rPr>
              <a:pPr>
                <a:defRPr/>
              </a:pPr>
              <a:t>‹#›</a:t>
            </a:fld>
            <a:endParaRPr lang="en-US" altLang="zh-CN">
              <a:solidFill>
                <a:srgbClr val="000000"/>
              </a:solidFill>
            </a:endParaRPr>
          </a:p>
        </p:txBody>
      </p:sp>
      <p:sp>
        <p:nvSpPr>
          <p:cNvPr id="1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03648569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4"/>
          <p:cNvSpPr>
            <a:spLocks noGrp="1" noChangeArrowheads="1"/>
          </p:cNvSpPr>
          <p:nvPr>
            <p:ph type="dt" sz="half" idx="10"/>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
        <p:nvSpPr>
          <p:cNvPr id="5" name="Rectangle 6"/>
          <p:cNvSpPr>
            <a:spLocks noGrp="1" noChangeArrowheads="1"/>
          </p:cNvSpPr>
          <p:nvPr>
            <p:ph type="sldNum" sz="quarter" idx="11"/>
          </p:nvPr>
        </p:nvSpPr>
        <p:spPr/>
        <p:txBody>
          <a:bodyPr/>
          <a:lstStyle>
            <a:lvl1pPr>
              <a:defRPr/>
            </a:lvl1pPr>
          </a:lstStyle>
          <a:p>
            <a:pPr>
              <a:defRPr/>
            </a:pPr>
            <a:fld id="{1C8ACC4A-4AD7-4A58-AE8C-95CF4519BD6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48796448"/>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p:txBody>
          <a:bodyPr/>
          <a:lstStyle>
            <a:lvl1pPr>
              <a:defRPr/>
            </a:lvl1pPr>
          </a:lstStyle>
          <a:p>
            <a:pPr>
              <a:defRPr/>
            </a:pPr>
            <a:fld id="{50B91B79-06CD-4EFB-894E-391AB38BFA3E}"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146859758"/>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sz="half" idx="1"/>
          </p:nvPr>
        </p:nvSpPr>
        <p:spPr>
          <a:xfrm>
            <a:off x="6096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Content Placeholder 3"/>
          <p:cNvSpPr>
            <a:spLocks noGrp="1"/>
          </p:cNvSpPr>
          <p:nvPr>
            <p:ph sz="half" idx="2"/>
          </p:nvPr>
        </p:nvSpPr>
        <p:spPr>
          <a:xfrm>
            <a:off x="62484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56861139-868E-4FF8-8C73-E16CB89934DC}"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661914106"/>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84244019-08DA-4D43-96F8-962ADF3255D5}" type="slidenum">
              <a:rPr lang="en-US" altLang="zh-CN">
                <a:solidFill>
                  <a:srgbClr val="000000"/>
                </a:solidFill>
              </a:rPr>
              <a:pPr>
                <a:defRPr/>
              </a:pPr>
              <a:t>‹#›</a:t>
            </a:fld>
            <a:endParaRPr lang="en-US" altLang="zh-CN">
              <a:solidFill>
                <a:srgbClr val="000000"/>
              </a:solidFill>
            </a:endParaRPr>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879363340"/>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DCCDE053-EF8D-47BC-A790-C842668DEBF0}" type="slidenum">
              <a:rPr lang="en-US" altLang="zh-CN">
                <a:solidFill>
                  <a:srgbClr val="000000"/>
                </a:solidFill>
              </a:rPr>
              <a:pPr>
                <a:defRPr/>
              </a:pPr>
              <a:t>‹#›</a:t>
            </a:fld>
            <a:endParaRPr lang="en-US" altLang="zh-CN">
              <a:solidFill>
                <a:srgbClr val="000000"/>
              </a:solidFill>
            </a:endParaRPr>
          </a:p>
        </p:txBody>
      </p:sp>
      <p:sp>
        <p:nvSpPr>
          <p:cNvPr id="4"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928985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5A212BB9-E78B-495B-9788-B3975166DFF8}" type="slidenum">
              <a:rPr lang="en-US" altLang="zh-CN">
                <a:solidFill>
                  <a:srgbClr val="000000"/>
                </a:solidFill>
              </a:rPr>
              <a:pPr>
                <a:defRPr/>
              </a:pPr>
              <a:t>‹#›</a:t>
            </a:fld>
            <a:endParaRPr lang="en-US" altLang="zh-CN">
              <a:solidFill>
                <a:srgbClr val="000000"/>
              </a:solidFill>
            </a:endParaRPr>
          </a:p>
        </p:txBody>
      </p:sp>
      <p:sp>
        <p:nvSpPr>
          <p:cNvPr id="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528256495"/>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31D9D9C2-5B03-446D-B19D-C61AA517AC0A}"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824309773"/>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CA"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CFD901D7-DE0F-484A-9413-BF15B2CE630E}"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785559406"/>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03520C5D-A630-43AD-866B-E164FE64FBEF}"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150875972"/>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533401"/>
            <a:ext cx="2768600" cy="5686425"/>
          </a:xfrm>
        </p:spPr>
        <p:txBody>
          <a:bodyPr vert="eaVert"/>
          <a:lstStyle/>
          <a:p>
            <a:r>
              <a:rPr lang="zh-CN" altLang="en-US"/>
              <a:t>单击此处编辑母版标题样式</a:t>
            </a:r>
            <a:endParaRPr lang="en-CA"/>
          </a:p>
        </p:txBody>
      </p:sp>
      <p:sp>
        <p:nvSpPr>
          <p:cNvPr id="3" name="Vertical Text Placeholder 2"/>
          <p:cNvSpPr>
            <a:spLocks noGrp="1"/>
          </p:cNvSpPr>
          <p:nvPr>
            <p:ph type="body" orient="vert" idx="1"/>
          </p:nvPr>
        </p:nvSpPr>
        <p:spPr>
          <a:xfrm>
            <a:off x="609600" y="533401"/>
            <a:ext cx="8102600" cy="56864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8083A330-BE6F-4A83-B16E-86F409734AB8}"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249188310"/>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a:t>Click to edit Master title style</a:t>
            </a:r>
            <a:endParaRPr lang="en-CA"/>
          </a:p>
        </p:txBody>
      </p:sp>
      <p:sp>
        <p:nvSpPr>
          <p:cNvPr id="3" name="Table Placeholder 2"/>
          <p:cNvSpPr>
            <a:spLocks noGrp="1"/>
          </p:cNvSpPr>
          <p:nvPr>
            <p:ph type="tbl" idx="1"/>
          </p:nvPr>
        </p:nvSpPr>
        <p:spPr>
          <a:xfrm>
            <a:off x="609600" y="1917700"/>
            <a:ext cx="11074400" cy="4302125"/>
          </a:xfrm>
        </p:spPr>
        <p:txBody>
          <a:bodyPr/>
          <a:lstStyle/>
          <a:p>
            <a:pPr lvl="0"/>
            <a:endParaRPr lang="en-CA" noProof="0"/>
          </a:p>
        </p:txBody>
      </p:sp>
      <p:sp>
        <p:nvSpPr>
          <p:cNvPr id="4" name="Rectangle 4"/>
          <p:cNvSpPr>
            <a:spLocks noGrp="1" noChangeArrowheads="1"/>
          </p:cNvSpPr>
          <p:nvPr>
            <p:ph type="dt" sz="half" idx="10"/>
          </p:nvPr>
        </p:nvSpPr>
        <p:spPr>
          <a:ln/>
        </p:spPr>
        <p:txBody>
          <a:bodyPr/>
          <a:lstStyle>
            <a:lvl1pPr>
              <a:defRPr/>
            </a:lvl1pPr>
          </a:lstStyle>
          <a:p>
            <a:r>
              <a:rPr lang="en-US" altLang="zh-CN">
                <a:solidFill>
                  <a:srgbClr val="000000"/>
                </a:solidFill>
              </a:rPr>
              <a:t> © Janice Regan, CMPT 300, May 2007</a:t>
            </a:r>
          </a:p>
          <a:p>
            <a:endParaRPr lang="en-US" altLang="zh-CN">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fld id="{F283C24A-E6CC-443B-90BE-D4BD22F0104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039671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8" name="Rectangle 6"/>
          <p:cNvSpPr>
            <a:spLocks noGrp="1" noChangeArrowheads="1"/>
          </p:cNvSpPr>
          <p:nvPr>
            <p:ph type="sldNum" sz="quarter" idx="11"/>
          </p:nvPr>
        </p:nvSpPr>
        <p:spPr>
          <a:ln/>
        </p:spPr>
        <p:txBody>
          <a:bodyPr/>
          <a:lstStyle>
            <a:lvl1pPr>
              <a:defRPr/>
            </a:lvl1pPr>
          </a:lstStyle>
          <a:p>
            <a:fld id="{F67088A8-2E96-439B-A7EF-2BB88A2F913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6401320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508000" y="990600"/>
            <a:ext cx="101600" cy="5105400"/>
          </a:xfrm>
          <a:prstGeom prst="rect">
            <a:avLst/>
          </a:prstGeom>
          <a:solidFill>
            <a:schemeClr val="bg2"/>
          </a:solidFill>
          <a:ln w="12700">
            <a:noFill/>
            <a:miter lim="800000"/>
            <a:headEnd/>
            <a:tailEnd/>
          </a:ln>
          <a:effectLst/>
        </p:spPr>
        <p:txBody>
          <a:bodyPr wrap="none" anchor="ctr"/>
          <a:lstStyle/>
          <a:p>
            <a:pPr eaLnBrk="1" hangingPunct="1">
              <a:defRPr/>
            </a:pPr>
            <a:endParaRPr lang="zh-CN" altLang="zh-CN" sz="2400">
              <a:ea typeface="宋体" charset="-122"/>
            </a:endParaRPr>
          </a:p>
        </p:txBody>
      </p:sp>
      <p:grpSp>
        <p:nvGrpSpPr>
          <p:cNvPr id="5" name="Group 8"/>
          <p:cNvGrpSpPr>
            <a:grpSpLocks/>
          </p:cNvGrpSpPr>
          <p:nvPr userDrawn="1"/>
        </p:nvGrpSpPr>
        <p:grpSpPr bwMode="auto">
          <a:xfrm>
            <a:off x="508001" y="304800"/>
            <a:ext cx="11188700"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ea typeface="宋体" charset="-122"/>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ea typeface="宋体" charset="-122"/>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n-CA" dirty="0"/>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grpSp>
      <p:sp>
        <p:nvSpPr>
          <p:cNvPr id="106499" name="Rectangle 3"/>
          <p:cNvSpPr>
            <a:spLocks noGrp="1" noChangeArrowheads="1"/>
          </p:cNvSpPr>
          <p:nvPr>
            <p:ph type="ctrTitle"/>
          </p:nvPr>
        </p:nvSpPr>
        <p:spPr>
          <a:xfrm>
            <a:off x="1016000" y="1371600"/>
            <a:ext cx="10261600" cy="2057400"/>
          </a:xfrm>
        </p:spPr>
        <p:txBody>
          <a:bodyPr/>
          <a:lstStyle>
            <a:lvl1pPr>
              <a:defRPr sz="5400"/>
            </a:lvl1pPr>
          </a:lstStyle>
          <a:p>
            <a:r>
              <a:rPr lang="en-US"/>
              <a:t>Click to edit Master title style</a:t>
            </a:r>
          </a:p>
        </p:txBody>
      </p:sp>
      <p:sp>
        <p:nvSpPr>
          <p:cNvPr id="106500" name="Rectangle 4"/>
          <p:cNvSpPr>
            <a:spLocks noGrp="1" noChangeArrowheads="1"/>
          </p:cNvSpPr>
          <p:nvPr>
            <p:ph type="subTitle" idx="1"/>
          </p:nvPr>
        </p:nvSpPr>
        <p:spPr>
          <a:xfrm>
            <a:off x="1016000" y="3765550"/>
            <a:ext cx="10261600" cy="2057400"/>
          </a:xfrm>
        </p:spPr>
        <p:txBody>
          <a:bodyPr/>
          <a:lstStyle>
            <a:lvl1pPr marL="0" indent="0">
              <a:buFont typeface="Wingdings" pitchFamily="2" charset="2"/>
              <a:buNone/>
              <a:defRPr sz="2800"/>
            </a:lvl1pPr>
          </a:lstStyle>
          <a:p>
            <a:r>
              <a:rPr lang="en-US"/>
              <a:t>Click to edit Master subtitle style</a:t>
            </a:r>
          </a:p>
        </p:txBody>
      </p:sp>
      <p:sp>
        <p:nvSpPr>
          <p:cNvPr id="12" name="Rectangle 7"/>
          <p:cNvSpPr>
            <a:spLocks noGrp="1" noChangeArrowheads="1"/>
          </p:cNvSpPr>
          <p:nvPr>
            <p:ph type="sldNum" sz="quarter" idx="10"/>
          </p:nvPr>
        </p:nvSpPr>
        <p:spPr>
          <a:xfrm>
            <a:off x="11201400" y="6248400"/>
            <a:ext cx="381000" cy="457200"/>
          </a:xfrm>
        </p:spPr>
        <p:txBody>
          <a:bodyPr/>
          <a:lstStyle>
            <a:lvl1pPr>
              <a:defRPr sz="1100" b="1"/>
            </a:lvl1pPr>
          </a:lstStyle>
          <a:p>
            <a:pPr>
              <a:defRPr/>
            </a:pPr>
            <a:fld id="{78997615-6873-405D-B80D-4D52F6DDA5E8}" type="slidenum">
              <a:rPr lang="en-US" altLang="zh-CN" smtClean="0"/>
              <a:pPr>
                <a:defRPr/>
              </a:pPr>
              <a:t>‹#›</a:t>
            </a:fld>
            <a:endParaRPr lang="en-US" altLang="zh-CN" dirty="0"/>
          </a:p>
        </p:txBody>
      </p:sp>
      <p:sp>
        <p:nvSpPr>
          <p:cNvPr id="1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713699941"/>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4"/>
          <p:cNvSpPr>
            <a:spLocks noGrp="1" noChangeArrowheads="1"/>
          </p:cNvSpPr>
          <p:nvPr>
            <p:ph type="dt" sz="half" idx="10"/>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
        <p:nvSpPr>
          <p:cNvPr id="5" name="Rectangle 6"/>
          <p:cNvSpPr>
            <a:spLocks noGrp="1" noChangeArrowheads="1"/>
          </p:cNvSpPr>
          <p:nvPr>
            <p:ph type="sldNum" sz="quarter" idx="11"/>
          </p:nvPr>
        </p:nvSpPr>
        <p:spPr/>
        <p:txBody>
          <a:bodyPr/>
          <a:lstStyle>
            <a:lvl1pPr>
              <a:defRPr/>
            </a:lvl1pPr>
          </a:lstStyle>
          <a:p>
            <a:pPr>
              <a:defRPr/>
            </a:pPr>
            <a:fld id="{18289726-E653-4F3B-BC2C-66257D9F470C}" type="slidenum">
              <a:rPr lang="en-US" altLang="zh-CN"/>
              <a:pPr>
                <a:defRPr/>
              </a:pPr>
              <a:t>‹#›</a:t>
            </a:fld>
            <a:endParaRPr lang="en-US" altLang="zh-CN"/>
          </a:p>
        </p:txBody>
      </p:sp>
    </p:spTree>
    <p:extLst>
      <p:ext uri="{BB962C8B-B14F-4D97-AF65-F5344CB8AC3E}">
        <p14:creationId xmlns:p14="http://schemas.microsoft.com/office/powerpoint/2010/main" val="1942418379"/>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a:t>Click to edit Master title style</a:t>
            </a:r>
            <a:endParaRPr lang="en-CA"/>
          </a:p>
        </p:txBody>
      </p:sp>
      <p:sp>
        <p:nvSpPr>
          <p:cNvPr id="3" name="Content Placeholder 2"/>
          <p:cNvSpPr>
            <a:spLocks noGrp="1"/>
          </p:cNvSpPr>
          <p:nvPr>
            <p:ph idx="1"/>
          </p:nvPr>
        </p:nvSpPr>
        <p:spPr>
          <a:xfrm>
            <a:off x="609600" y="1587500"/>
            <a:ext cx="11074400" cy="469741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cxnSp>
        <p:nvCxnSpPr>
          <p:cNvPr id="7" name="直接连接符 6"/>
          <p:cNvCxnSpPr/>
          <p:nvPr userDrawn="1"/>
        </p:nvCxnSpPr>
        <p:spPr bwMode="auto">
          <a:xfrm>
            <a:off x="575733" y="1498600"/>
            <a:ext cx="110236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8" name="Rectangle 7"/>
          <p:cNvSpPr>
            <a:spLocks noGrp="1" noChangeArrowheads="1"/>
          </p:cNvSpPr>
          <p:nvPr>
            <p:ph type="sldNum" sz="quarter" idx="10"/>
          </p:nvPr>
        </p:nvSpPr>
        <p:spPr>
          <a:xfrm>
            <a:off x="8737600" y="6299200"/>
            <a:ext cx="2844800" cy="457200"/>
          </a:xfrm>
        </p:spPr>
        <p:txBody>
          <a:bodyPr/>
          <a:lstStyle>
            <a:lvl1pPr>
              <a:defRPr b="1"/>
            </a:lvl1pPr>
          </a:lstStyle>
          <a:p>
            <a:pPr>
              <a:defRPr/>
            </a:pPr>
            <a:fld id="{78997615-6873-405D-B80D-4D52F6DDA5E8}" type="slidenum">
              <a:rPr lang="en-US" altLang="zh-CN"/>
              <a:pPr>
                <a:defRPr/>
              </a:pPr>
              <a:t>‹#›</a:t>
            </a:fld>
            <a:endParaRPr lang="en-US" altLang="zh-CN" dirty="0"/>
          </a:p>
        </p:txBody>
      </p:sp>
      <p:sp>
        <p:nvSpPr>
          <p:cNvPr id="9" name="Rectangle 4"/>
          <p:cNvSpPr>
            <a:spLocks noGrp="1" noChangeArrowheads="1"/>
          </p:cNvSpPr>
          <p:nvPr>
            <p:ph type="dt" sz="half" idx="11"/>
          </p:nvPr>
        </p:nvSpPr>
        <p:spPr>
          <a:xfrm>
            <a:off x="609600" y="6299200"/>
            <a:ext cx="5852584" cy="457200"/>
          </a:xfrm>
        </p:spPr>
        <p:txBody>
          <a:bodyPr/>
          <a:lstStyle>
            <a:lvl1pPr>
              <a:defRPr sz="1600"/>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225122772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p:txBody>
          <a:bodyPr/>
          <a:lstStyle>
            <a:lvl1pPr>
              <a:defRPr/>
            </a:lvl1pPr>
          </a:lstStyle>
          <a:p>
            <a:pPr>
              <a:defRPr/>
            </a:pPr>
            <a:fld id="{417AC4E3-4C03-4499-8B96-D3E43256E5EE}"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760094158"/>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096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2484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3C9A7111-5BAF-449D-9811-2E524ACF2AB9}"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4065165283"/>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AD656E74-1479-46FD-AEBA-0E5B3645DA51}" type="slidenum">
              <a:rPr lang="en-US" altLang="zh-CN"/>
              <a:pPr>
                <a:defRPr/>
              </a:pPr>
              <a:t>‹#›</a:t>
            </a:fld>
            <a:endParaRPr lang="en-US" altLang="zh-CN"/>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822175179"/>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C186AC0B-4C90-464F-AC72-5B7CA66665B8}" type="slidenum">
              <a:rPr lang="en-US" altLang="zh-CN"/>
              <a:pPr>
                <a:defRPr/>
              </a:pPr>
              <a:t>‹#›</a:t>
            </a:fld>
            <a:endParaRPr lang="en-US" altLang="zh-CN"/>
          </a:p>
        </p:txBody>
      </p:sp>
      <p:sp>
        <p:nvSpPr>
          <p:cNvPr id="4"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223408542"/>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FB5FC044-CBF8-4B6C-99B2-74CE7677DE64}" type="slidenum">
              <a:rPr lang="en-US" altLang="zh-CN"/>
              <a:pPr>
                <a:defRPr/>
              </a:pPr>
              <a:t>‹#›</a:t>
            </a:fld>
            <a:endParaRPr lang="en-US" altLang="zh-CN" dirty="0"/>
          </a:p>
        </p:txBody>
      </p:sp>
      <p:sp>
        <p:nvSpPr>
          <p:cNvPr id="3" name="Rectangle 4"/>
          <p:cNvSpPr>
            <a:spLocks noGrp="1" noChangeArrowheads="1"/>
          </p:cNvSpPr>
          <p:nvPr>
            <p:ph type="dt" sz="half" idx="11"/>
          </p:nvPr>
        </p:nvSpPr>
        <p:spPr>
          <a:xfrm>
            <a:off x="609600" y="6248400"/>
            <a:ext cx="5852584" cy="457200"/>
          </a:xfrm>
        </p:spPr>
        <p:txBody>
          <a:bodyPr/>
          <a:lstStyle>
            <a:lvl1pPr>
              <a:defRPr sz="1600"/>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436245130"/>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a:defRPr/>
            </a:lvl1pPr>
          </a:lstStyle>
          <a:p>
            <a:pPr>
              <a:defRPr/>
            </a:pPr>
            <a:fld id="{76F861F6-B255-41CB-8774-8E0CF4D6F3FC}"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545117068"/>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a:defRPr/>
            </a:lvl1pPr>
          </a:lstStyle>
          <a:p>
            <a:pPr>
              <a:defRPr/>
            </a:pPr>
            <a:fld id="{79ACD604-DE96-4BF4-B014-6BD05026CF1E}"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583569074"/>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8538380D-0B07-47F5-B276-F91AB688863D}"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945801375"/>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533401"/>
            <a:ext cx="2768600" cy="56864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09600" y="533401"/>
            <a:ext cx="8102600" cy="5686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DD76983F-7E3F-4CED-8DFC-EDA80B0807A8}"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31811267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25.</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66"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533400"/>
            <a:ext cx="109728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917701"/>
            <a:ext cx="11074400"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547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63329F81-0A36-4BB8-A827-176C3E994EF5}" type="slidenum">
              <a:rPr lang="en-US" altLang="zh-CN">
                <a:solidFill>
                  <a:srgbClr val="000000"/>
                </a:solidFill>
              </a:rPr>
              <a:pPr>
                <a:defRPr/>
              </a:pPr>
              <a:t>‹#›</a:t>
            </a:fld>
            <a:endParaRPr lang="en-US" altLang="zh-CN">
              <a:solidFill>
                <a:srgbClr val="000000"/>
              </a:solidFill>
            </a:endParaRPr>
          </a:p>
        </p:txBody>
      </p:sp>
      <p:grpSp>
        <p:nvGrpSpPr>
          <p:cNvPr id="2" name="Group 7"/>
          <p:cNvGrpSpPr>
            <a:grpSpLocks/>
          </p:cNvGrpSpPr>
          <p:nvPr/>
        </p:nvGrpSpPr>
        <p:grpSpPr bwMode="auto">
          <a:xfrm>
            <a:off x="372533" y="152400"/>
            <a:ext cx="11582400" cy="1600200"/>
            <a:chOff x="176" y="96"/>
            <a:chExt cx="5472" cy="1008"/>
          </a:xfrm>
        </p:grpSpPr>
        <p:sp>
          <p:nvSpPr>
            <p:cNvPr id="105480" name="Line 8"/>
            <p:cNvSpPr>
              <a:spLocks noChangeShapeType="1"/>
            </p:cNvSpPr>
            <p:nvPr/>
          </p:nvSpPr>
          <p:spPr bwMode="auto">
            <a:xfrm flipH="1">
              <a:off x="288" y="1104"/>
              <a:ext cx="5232" cy="0"/>
            </a:xfrm>
            <a:prstGeom prst="line">
              <a:avLst/>
            </a:prstGeom>
            <a:noFill/>
            <a:ln w="12700">
              <a:solidFill>
                <a:schemeClr val="tx1"/>
              </a:solidFill>
              <a:round/>
              <a:headEnd/>
              <a:tailEnd/>
            </a:ln>
            <a:effectLst/>
          </p:spPr>
          <p:txBody>
            <a:bodyPr/>
            <a:lstStyle/>
            <a:p>
              <a:pPr>
                <a:defRPr/>
              </a:pPr>
              <a:endParaRPr lang="en-CA" dirty="0">
                <a:solidFill>
                  <a:srgbClr val="000000"/>
                </a:solidFill>
              </a:endParaRPr>
            </a:p>
          </p:txBody>
        </p:sp>
        <p:sp>
          <p:nvSpPr>
            <p:cNvPr id="105481"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2"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3"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4"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sp>
        <p:nvSpPr>
          <p:cNvPr id="12" name="Rectangle 4"/>
          <p:cNvSpPr>
            <a:spLocks noGrp="1" noChangeArrowheads="1"/>
          </p:cNvSpPr>
          <p:nvPr>
            <p:ph type="dt" sz="half" idx="2"/>
          </p:nvPr>
        </p:nvSpPr>
        <p:spPr>
          <a:xfrm>
            <a:off x="609600" y="6364288"/>
            <a:ext cx="5852584" cy="457200"/>
          </a:xfrm>
          <a:prstGeom prst="rect">
            <a:avLst/>
          </a:prstGeom>
          <a:ln/>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99524075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Lst>
  <p:hf hdr="0" ft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Rounded MT Bold" pitchFamily="34" charset="0"/>
        </a:defRPr>
      </a:lvl2pPr>
      <a:lvl3pPr algn="l" rtl="0" eaLnBrk="1" fontAlgn="base" hangingPunct="1">
        <a:spcBef>
          <a:spcPct val="0"/>
        </a:spcBef>
        <a:spcAft>
          <a:spcPct val="0"/>
        </a:spcAft>
        <a:defRPr sz="4400">
          <a:solidFill>
            <a:schemeClr val="tx2"/>
          </a:solidFill>
          <a:latin typeface="Arial Rounded MT Bold" pitchFamily="34" charset="0"/>
        </a:defRPr>
      </a:lvl3pPr>
      <a:lvl4pPr algn="l" rtl="0" eaLnBrk="1" fontAlgn="base" hangingPunct="1">
        <a:spcBef>
          <a:spcPct val="0"/>
        </a:spcBef>
        <a:spcAft>
          <a:spcPct val="0"/>
        </a:spcAft>
        <a:defRPr sz="4400">
          <a:solidFill>
            <a:schemeClr val="tx2"/>
          </a:solidFill>
          <a:latin typeface="Arial Rounded MT Bold" pitchFamily="34" charset="0"/>
        </a:defRPr>
      </a:lvl4pPr>
      <a:lvl5pPr algn="l" rtl="0" eaLnBrk="1" fontAlgn="base" hangingPunct="1">
        <a:spcBef>
          <a:spcPct val="0"/>
        </a:spcBef>
        <a:spcAft>
          <a:spcPct val="0"/>
        </a:spcAft>
        <a:defRPr sz="4400">
          <a:solidFill>
            <a:schemeClr val="tx2"/>
          </a:solidFill>
          <a:latin typeface="Arial Rounded MT Bold" pitchFamily="34" charset="0"/>
        </a:defRPr>
      </a:lvl5pPr>
      <a:lvl6pPr marL="457200" algn="l" rtl="0" eaLnBrk="1" fontAlgn="base" hangingPunct="1">
        <a:spcBef>
          <a:spcPct val="0"/>
        </a:spcBef>
        <a:spcAft>
          <a:spcPct val="0"/>
        </a:spcAft>
        <a:defRPr sz="4400">
          <a:solidFill>
            <a:schemeClr val="tx2"/>
          </a:solidFill>
          <a:latin typeface="Arial Rounded MT Bold" pitchFamily="34" charset="0"/>
        </a:defRPr>
      </a:lvl6pPr>
      <a:lvl7pPr marL="914400" algn="l" rtl="0" eaLnBrk="1" fontAlgn="base" hangingPunct="1">
        <a:spcBef>
          <a:spcPct val="0"/>
        </a:spcBef>
        <a:spcAft>
          <a:spcPct val="0"/>
        </a:spcAft>
        <a:defRPr sz="4400">
          <a:solidFill>
            <a:schemeClr val="tx2"/>
          </a:solidFill>
          <a:latin typeface="Arial Rounded MT Bold" pitchFamily="34" charset="0"/>
        </a:defRPr>
      </a:lvl7pPr>
      <a:lvl8pPr marL="1371600" algn="l" rtl="0" eaLnBrk="1" fontAlgn="base" hangingPunct="1">
        <a:spcBef>
          <a:spcPct val="0"/>
        </a:spcBef>
        <a:spcAft>
          <a:spcPct val="0"/>
        </a:spcAft>
        <a:defRPr sz="4400">
          <a:solidFill>
            <a:schemeClr val="tx2"/>
          </a:solidFill>
          <a:latin typeface="Arial Rounded MT Bold" pitchFamily="34" charset="0"/>
        </a:defRPr>
      </a:lvl8pPr>
      <a:lvl9pPr marL="1828800" algn="l" rtl="0" eaLnBrk="1" fontAlgn="base" hangingPunct="1">
        <a:spcBef>
          <a:spcPct val="0"/>
        </a:spcBef>
        <a:spcAft>
          <a:spcPct val="0"/>
        </a:spcAft>
        <a:defRPr sz="4400">
          <a:solidFill>
            <a:schemeClr val="tx2"/>
          </a:solidFill>
          <a:latin typeface="Arial Rounded MT Bold" pitchFamily="34" charset="0"/>
        </a:defRPr>
      </a:lvl9pPr>
    </p:titleStyle>
    <p:body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09600" y="533400"/>
            <a:ext cx="109728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3075" name="Rectangle 3"/>
          <p:cNvSpPr>
            <a:spLocks noGrp="1" noChangeArrowheads="1"/>
          </p:cNvSpPr>
          <p:nvPr>
            <p:ph type="body" idx="1"/>
          </p:nvPr>
        </p:nvSpPr>
        <p:spPr bwMode="auto">
          <a:xfrm>
            <a:off x="609600" y="1917701"/>
            <a:ext cx="11074400"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5478" name="Rectangle 6"/>
          <p:cNvSpPr>
            <a:spLocks noGrp="1" noChangeArrowheads="1"/>
          </p:cNvSpPr>
          <p:nvPr>
            <p:ph type="sldNum" sz="quarter" idx="4"/>
          </p:nvPr>
        </p:nvSpPr>
        <p:spPr bwMode="auto">
          <a:xfrm>
            <a:off x="11125200" y="6364288"/>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12" name="Rectangle 4"/>
          <p:cNvSpPr>
            <a:spLocks noGrp="1" noChangeArrowheads="1"/>
          </p:cNvSpPr>
          <p:nvPr>
            <p:ph type="dt" sz="half" idx="2"/>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026093178"/>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Lst>
  <p:hf hdr="0" ft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Rounded MT Bold" pitchFamily="34" charset="0"/>
        </a:defRPr>
      </a:lvl2pPr>
      <a:lvl3pPr algn="l" rtl="0" eaLnBrk="0" fontAlgn="base" hangingPunct="0">
        <a:spcBef>
          <a:spcPct val="0"/>
        </a:spcBef>
        <a:spcAft>
          <a:spcPct val="0"/>
        </a:spcAft>
        <a:defRPr sz="4400">
          <a:solidFill>
            <a:schemeClr val="tx2"/>
          </a:solidFill>
          <a:latin typeface="Arial Rounded MT Bold" pitchFamily="34" charset="0"/>
        </a:defRPr>
      </a:lvl3pPr>
      <a:lvl4pPr algn="l" rtl="0" eaLnBrk="0" fontAlgn="base" hangingPunct="0">
        <a:spcBef>
          <a:spcPct val="0"/>
        </a:spcBef>
        <a:spcAft>
          <a:spcPct val="0"/>
        </a:spcAft>
        <a:defRPr sz="4400">
          <a:solidFill>
            <a:schemeClr val="tx2"/>
          </a:solidFill>
          <a:latin typeface="Arial Rounded MT Bold" pitchFamily="34" charset="0"/>
        </a:defRPr>
      </a:lvl4pPr>
      <a:lvl5pPr algn="l" rtl="0" eaLnBrk="0" fontAlgn="base" hangingPunct="0">
        <a:spcBef>
          <a:spcPct val="0"/>
        </a:spcBef>
        <a:spcAft>
          <a:spcPct val="0"/>
        </a:spcAft>
        <a:defRPr sz="4400">
          <a:solidFill>
            <a:schemeClr val="tx2"/>
          </a:solidFill>
          <a:latin typeface="Arial Rounded MT Bold" pitchFamily="34" charset="0"/>
        </a:defRPr>
      </a:lvl5pPr>
      <a:lvl6pPr marL="457200" algn="l" rtl="0" fontAlgn="base">
        <a:spcBef>
          <a:spcPct val="0"/>
        </a:spcBef>
        <a:spcAft>
          <a:spcPct val="0"/>
        </a:spcAft>
        <a:defRPr sz="4400">
          <a:solidFill>
            <a:schemeClr val="tx2"/>
          </a:solidFill>
          <a:latin typeface="Arial Rounded MT Bold" pitchFamily="34" charset="0"/>
        </a:defRPr>
      </a:lvl6pPr>
      <a:lvl7pPr marL="914400" algn="l" rtl="0" fontAlgn="base">
        <a:spcBef>
          <a:spcPct val="0"/>
        </a:spcBef>
        <a:spcAft>
          <a:spcPct val="0"/>
        </a:spcAft>
        <a:defRPr sz="4400">
          <a:solidFill>
            <a:schemeClr val="tx2"/>
          </a:solidFill>
          <a:latin typeface="Arial Rounded MT Bold" pitchFamily="34" charset="0"/>
        </a:defRPr>
      </a:lvl7pPr>
      <a:lvl8pPr marL="1371600" algn="l" rtl="0" fontAlgn="base">
        <a:spcBef>
          <a:spcPct val="0"/>
        </a:spcBef>
        <a:spcAft>
          <a:spcPct val="0"/>
        </a:spcAft>
        <a:defRPr sz="4400">
          <a:solidFill>
            <a:schemeClr val="tx2"/>
          </a:solidFill>
          <a:latin typeface="Arial Rounded MT Bold" pitchFamily="34" charset="0"/>
        </a:defRPr>
      </a:lvl8pPr>
      <a:lvl9pPr marL="1828800" algn="l" rtl="0" fontAlgn="base">
        <a:spcBef>
          <a:spcPct val="0"/>
        </a:spcBef>
        <a:spcAft>
          <a:spcPct val="0"/>
        </a:spcAft>
        <a:defRPr sz="4400">
          <a:solidFill>
            <a:schemeClr val="tx2"/>
          </a:solidFill>
          <a:latin typeface="Arial Rounded MT Bold" pitchFamily="34" charset="0"/>
        </a:defRPr>
      </a:lvl9pPr>
    </p:titleStyle>
    <p:bodyStyle>
      <a:lvl1pPr marL="469900" indent="-469900" algn="l" rtl="0" eaLnBrk="0" fontAlgn="base" hangingPunct="0">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XX</a:t>
            </a:r>
            <a:br>
              <a:rPr lang="en-US" sz="3000" dirty="0"/>
            </a:br>
            <a:br>
              <a:rPr lang="en-US" sz="3000"/>
            </a:br>
            <a:r>
              <a:rPr lang="en-US" sz="3000"/>
              <a:t>Cache Deleted</a:t>
            </a:r>
            <a:br>
              <a:rPr lang="en-US" sz="3000" dirty="0"/>
            </a:b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Periodic Task Model</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bwMode="auto">
          <a:xfrm>
            <a:off x="6929454" y="6400824"/>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2000" kern="1200">
                <a:solidFill>
                  <a:schemeClr val="tx1"/>
                </a:solidFill>
                <a:latin typeface="+mn-lt"/>
                <a:ea typeface="宋体" charset="-122"/>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defRPr/>
            </a:pPr>
            <a:fld id="{3C666928-A7BF-48F2-B4C4-229DBC131452}" type="slidenum">
              <a:rPr lang="it-IT" altLang="zh-CN" smtClean="0"/>
              <a:pPr>
                <a:defRPr/>
              </a:pPr>
              <a:t>10</a:t>
            </a:fld>
            <a:endParaRPr lang="it-IT" altLang="zh-CN" dirty="0"/>
          </a:p>
        </p:txBody>
      </p:sp>
      <p:pic>
        <p:nvPicPr>
          <p:cNvPr id="113666" name="Picture 2"/>
          <p:cNvPicPr>
            <a:picLocks noChangeAspect="1" noChangeArrowheads="1"/>
          </p:cNvPicPr>
          <p:nvPr/>
        </p:nvPicPr>
        <p:blipFill>
          <a:blip r:embed="rId2"/>
          <a:srcRect/>
          <a:stretch>
            <a:fillRect/>
          </a:stretch>
        </p:blipFill>
        <p:spPr bwMode="auto">
          <a:xfrm>
            <a:off x="1809720" y="1285861"/>
            <a:ext cx="8324850" cy="5207385"/>
          </a:xfrm>
          <a:prstGeom prst="rect">
            <a:avLst/>
          </a:prstGeom>
          <a:noFill/>
          <a:ln w="9525">
            <a:noFill/>
            <a:miter lim="800000"/>
            <a:headEnd/>
            <a:tailEnd/>
          </a:ln>
          <a:effectLst/>
        </p:spPr>
      </p:pic>
      <p:sp>
        <p:nvSpPr>
          <p:cNvPr id="6" name="矩形标注 5"/>
          <p:cNvSpPr/>
          <p:nvPr/>
        </p:nvSpPr>
        <p:spPr bwMode="auto">
          <a:xfrm>
            <a:off x="7391400" y="990600"/>
            <a:ext cx="1562100" cy="1014936"/>
          </a:xfrm>
          <a:prstGeom prst="wedgeRectCallout">
            <a:avLst>
              <a:gd name="adj1" fmla="val -102228"/>
              <a:gd name="adj2" fmla="val 17937"/>
            </a:avLst>
          </a:prstGeom>
          <a:gradFill rotWithShape="0">
            <a:gsLst>
              <a:gs pos="0">
                <a:srgbClr val="CCFFCC">
                  <a:gamma/>
                  <a:tint val="33725"/>
                  <a:invGamma/>
                </a:srgbClr>
              </a:gs>
              <a:gs pos="100000">
                <a:srgbClr val="CCFFCC"/>
              </a:gs>
            </a:gsLst>
            <a:lin ang="5400000" scaled="1"/>
          </a:gradFill>
          <a:ln w="9525" cap="flat" cmpd="sng" algn="ctr">
            <a:solidFill>
              <a:schemeClr val="tx1"/>
            </a:solidFill>
            <a:prstDash val="solid"/>
            <a:round/>
            <a:headEnd type="none" w="med" len="med"/>
            <a:tailEnd type="none" w="med" len="med"/>
          </a:ln>
          <a:effectLst/>
        </p:spPr>
        <p:txBody>
          <a:bodyPr vert="horz" wrap="square" lIns="162000" tIns="118800" rIns="162000" bIns="154800" numCol="1" rtlCol="0" anchor="t" anchorCtr="0" compatLnSpc="1">
            <a:prstTxWarp prst="textNoShape">
              <a:avLst/>
            </a:prstTxWarp>
            <a:spAutoFit/>
          </a:bodyPr>
          <a:lstStyle/>
          <a:p>
            <a:r>
              <a:rPr lang="en-US" altLang="zh-CN" sz="2400" b="0" dirty="0">
                <a:latin typeface="Arial" charset="0"/>
              </a:rPr>
              <a:t>Release Offset</a:t>
            </a:r>
            <a:endParaRPr lang="zh-CN" altLang="en-US" sz="2400" b="0" dirty="0">
              <a:latin typeface="Arial"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General Scheduling Problem</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bwMode="auto">
          <a:xfrm>
            <a:off x="6929454" y="6400824"/>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2000" kern="1200">
                <a:solidFill>
                  <a:schemeClr val="tx1"/>
                </a:solidFill>
                <a:latin typeface="+mn-lt"/>
                <a:ea typeface="宋体" charset="-122"/>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defRPr/>
            </a:pPr>
            <a:fld id="{3C666928-A7BF-48F2-B4C4-229DBC131452}" type="slidenum">
              <a:rPr lang="it-IT" altLang="zh-CN" smtClean="0"/>
              <a:pPr>
                <a:defRPr/>
              </a:pPr>
              <a:t>11</a:t>
            </a:fld>
            <a:endParaRPr lang="it-IT" altLang="zh-CN" dirty="0"/>
          </a:p>
        </p:txBody>
      </p:sp>
      <p:pic>
        <p:nvPicPr>
          <p:cNvPr id="125954" name="Picture 2"/>
          <p:cNvPicPr>
            <a:picLocks noChangeAspect="1" noChangeArrowheads="1"/>
          </p:cNvPicPr>
          <p:nvPr/>
        </p:nvPicPr>
        <p:blipFill>
          <a:blip r:embed="rId2"/>
          <a:srcRect/>
          <a:stretch>
            <a:fillRect/>
          </a:stretch>
        </p:blipFill>
        <p:spPr bwMode="auto">
          <a:xfrm>
            <a:off x="1737366" y="1142984"/>
            <a:ext cx="8621089" cy="4114800"/>
          </a:xfrm>
          <a:prstGeom prst="rect">
            <a:avLst/>
          </a:prstGeom>
          <a:noFill/>
          <a:ln w="9525">
            <a:noFill/>
            <a:miter lim="800000"/>
            <a:headEnd/>
            <a:tailEnd/>
          </a:ln>
          <a:effec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Preemptive vs. Non-Preemptive</a:t>
            </a:r>
            <a:endParaRPr lang="zh-CN" altLang="en-US" dirty="0"/>
          </a:p>
        </p:txBody>
      </p:sp>
      <p:sp>
        <p:nvSpPr>
          <p:cNvPr id="3" name="内容占位符 2"/>
          <p:cNvSpPr>
            <a:spLocks noGrp="1"/>
          </p:cNvSpPr>
          <p:nvPr>
            <p:ph idx="1"/>
          </p:nvPr>
        </p:nvSpPr>
        <p:spPr/>
        <p:txBody>
          <a:bodyPr/>
          <a:lstStyle/>
          <a:p>
            <a:r>
              <a:rPr lang="en-US" altLang="zh-CN" dirty="0"/>
              <a:t>A scheduling algorithm is:</a:t>
            </a:r>
          </a:p>
          <a:p>
            <a:pPr lvl="1"/>
            <a:r>
              <a:rPr lang="en-US" altLang="zh-CN" b="1" dirty="0"/>
              <a:t>preemptive: </a:t>
            </a:r>
            <a:r>
              <a:rPr lang="en-US" altLang="zh-CN" dirty="0"/>
              <a:t>if the active job can be temporarily suspended to execute a more important job.</a:t>
            </a:r>
          </a:p>
          <a:p>
            <a:pPr lvl="1"/>
            <a:r>
              <a:rPr lang="en-US" altLang="zh-CN" b="1" dirty="0"/>
              <a:t>non preemptive: </a:t>
            </a:r>
            <a:r>
              <a:rPr lang="en-US" altLang="zh-CN" dirty="0"/>
              <a:t>if the active job cannot be suspended, i.e., always runs to completion.</a:t>
            </a:r>
            <a:endParaRPr lang="zh-CN" altLang="en-US" dirty="0"/>
          </a:p>
        </p:txBody>
      </p:sp>
      <p:sp>
        <p:nvSpPr>
          <p:cNvPr id="4" name="灯片编号占位符 3"/>
          <p:cNvSpPr>
            <a:spLocks noGrp="1"/>
          </p:cNvSpPr>
          <p:nvPr>
            <p:ph type="sldNum" sz="quarter" idx="12"/>
          </p:nvPr>
        </p:nvSpPr>
        <p:spPr bwMode="auto">
          <a:xfrm>
            <a:off x="6929454" y="6400824"/>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2000" kern="1200">
                <a:solidFill>
                  <a:schemeClr val="tx1"/>
                </a:solidFill>
                <a:latin typeface="+mn-lt"/>
                <a:ea typeface="宋体" charset="-122"/>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defRPr/>
            </a:pPr>
            <a:fld id="{3C666928-A7BF-48F2-B4C4-229DBC131452}" type="slidenum">
              <a:rPr lang="it-IT" altLang="zh-CN" smtClean="0"/>
              <a:pPr>
                <a:defRPr/>
              </a:pPr>
              <a:t>12</a:t>
            </a:fld>
            <a:endParaRPr lang="it-IT" altLang="zh-CN"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Schedule</a:t>
            </a:r>
            <a:endParaRPr lang="zh-CN" altLang="en-US" dirty="0"/>
          </a:p>
        </p:txBody>
      </p:sp>
      <p:sp>
        <p:nvSpPr>
          <p:cNvPr id="3" name="内容占位符 2"/>
          <p:cNvSpPr>
            <a:spLocks noGrp="1"/>
          </p:cNvSpPr>
          <p:nvPr>
            <p:ph idx="1"/>
          </p:nvPr>
        </p:nvSpPr>
        <p:spPr>
          <a:xfrm>
            <a:off x="1809720" y="1285860"/>
            <a:ext cx="8572560" cy="5419740"/>
          </a:xfrm>
        </p:spPr>
        <p:txBody>
          <a:bodyPr>
            <a:normAutofit/>
          </a:bodyPr>
          <a:lstStyle/>
          <a:p>
            <a:r>
              <a:rPr lang="en-US" altLang="zh-CN" dirty="0"/>
              <a:t>When used as a noun, a schedule is an execution trace</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When used as a verb, to schedule a </a:t>
            </a:r>
            <a:r>
              <a:rPr lang="en-US" altLang="zh-CN" dirty="0" err="1"/>
              <a:t>taskset</a:t>
            </a:r>
            <a:r>
              <a:rPr lang="en-US" altLang="zh-CN" dirty="0"/>
              <a:t> is to find a feasible schedule (noun)</a:t>
            </a:r>
            <a:endParaRPr lang="zh-CN" altLang="en-US" dirty="0"/>
          </a:p>
        </p:txBody>
      </p:sp>
      <p:sp>
        <p:nvSpPr>
          <p:cNvPr id="4" name="灯片编号占位符 3"/>
          <p:cNvSpPr>
            <a:spLocks noGrp="1"/>
          </p:cNvSpPr>
          <p:nvPr>
            <p:ph type="sldNum" sz="quarter" idx="12"/>
          </p:nvPr>
        </p:nvSpPr>
        <p:spPr bwMode="auto">
          <a:xfrm>
            <a:off x="6929454" y="6400824"/>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2000" kern="1200">
                <a:solidFill>
                  <a:schemeClr val="tx1"/>
                </a:solidFill>
                <a:latin typeface="+mn-lt"/>
                <a:ea typeface="宋体" charset="-122"/>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defRPr/>
            </a:pPr>
            <a:fld id="{3C666928-A7BF-48F2-B4C4-229DBC131452}" type="slidenum">
              <a:rPr lang="it-IT" altLang="zh-CN" smtClean="0"/>
              <a:pPr>
                <a:defRPr/>
              </a:pPr>
              <a:t>13</a:t>
            </a:fld>
            <a:endParaRPr lang="it-IT" altLang="zh-CN" dirty="0"/>
          </a:p>
        </p:txBody>
      </p:sp>
      <p:pic>
        <p:nvPicPr>
          <p:cNvPr id="115714" name="Picture 2"/>
          <p:cNvPicPr>
            <a:picLocks noChangeAspect="1" noChangeArrowheads="1"/>
          </p:cNvPicPr>
          <p:nvPr/>
        </p:nvPicPr>
        <p:blipFill>
          <a:blip r:embed="rId2"/>
          <a:srcRect/>
          <a:stretch>
            <a:fillRect/>
          </a:stretch>
        </p:blipFill>
        <p:spPr bwMode="auto">
          <a:xfrm>
            <a:off x="2400300" y="2019301"/>
            <a:ext cx="7372380" cy="3154083"/>
          </a:xfrm>
          <a:prstGeom prst="rect">
            <a:avLst/>
          </a:prstGeom>
          <a:noFill/>
          <a:ln w="9525">
            <a:noFill/>
            <a:miter lim="800000"/>
            <a:headEnd/>
            <a:tailEnd/>
          </a:ln>
          <a:effec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Definitions</a:t>
            </a:r>
            <a:endParaRPr lang="zh-CN" altLang="en-US" dirty="0"/>
          </a:p>
        </p:txBody>
      </p:sp>
      <p:sp>
        <p:nvSpPr>
          <p:cNvPr id="3" name="内容占位符 2"/>
          <p:cNvSpPr>
            <a:spLocks noGrp="1"/>
          </p:cNvSpPr>
          <p:nvPr>
            <p:ph idx="1"/>
          </p:nvPr>
        </p:nvSpPr>
        <p:spPr/>
        <p:txBody>
          <a:bodyPr/>
          <a:lstStyle/>
          <a:p>
            <a:r>
              <a:rPr lang="en-US" altLang="zh-CN" dirty="0"/>
              <a:t>A schedule σ is </a:t>
            </a:r>
            <a:r>
              <a:rPr lang="en-US" altLang="zh-CN" b="1" dirty="0"/>
              <a:t>feasible </a:t>
            </a:r>
            <a:r>
              <a:rPr lang="en-US" altLang="zh-CN" dirty="0"/>
              <a:t>if all  tasks meet their deadlines given a set of constraints</a:t>
            </a:r>
          </a:p>
          <a:p>
            <a:r>
              <a:rPr lang="en-US" altLang="zh-CN" dirty="0"/>
              <a:t>A </a:t>
            </a:r>
            <a:r>
              <a:rPr lang="en-US" altLang="zh-CN" dirty="0" err="1"/>
              <a:t>taskset</a:t>
            </a:r>
            <a:r>
              <a:rPr lang="en-US" altLang="zh-CN" dirty="0"/>
              <a:t> Γ is </a:t>
            </a:r>
            <a:r>
              <a:rPr lang="en-US" altLang="zh-CN" b="1" dirty="0"/>
              <a:t>schedulable </a:t>
            </a:r>
            <a:r>
              <a:rPr lang="en-US" altLang="zh-CN" dirty="0"/>
              <a:t>if there exists a feasible schedule for it</a:t>
            </a:r>
            <a:endParaRPr lang="zh-CN" altLang="en-US" dirty="0"/>
          </a:p>
        </p:txBody>
      </p:sp>
      <p:sp>
        <p:nvSpPr>
          <p:cNvPr id="4" name="灯片编号占位符 3"/>
          <p:cNvSpPr>
            <a:spLocks noGrp="1"/>
          </p:cNvSpPr>
          <p:nvPr>
            <p:ph type="sldNum" sz="quarter" idx="12"/>
          </p:nvPr>
        </p:nvSpPr>
        <p:spPr bwMode="auto">
          <a:xfrm>
            <a:off x="6929454" y="6400824"/>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2000" kern="1200">
                <a:solidFill>
                  <a:schemeClr val="tx1"/>
                </a:solidFill>
                <a:latin typeface="+mn-lt"/>
                <a:ea typeface="宋体" charset="-122"/>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defRPr/>
            </a:pPr>
            <a:fld id="{3C666928-A7BF-48F2-B4C4-229DBC131452}" type="slidenum">
              <a:rPr lang="it-IT" altLang="zh-CN" smtClean="0"/>
              <a:pPr>
                <a:defRPr/>
              </a:pPr>
              <a:t>14</a:t>
            </a:fld>
            <a:endParaRPr lang="it-IT" altLang="zh-CN"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Schedule</a:t>
            </a:r>
            <a:endParaRPr lang="zh-CN" altLang="en-US" dirty="0"/>
          </a:p>
        </p:txBody>
      </p:sp>
      <p:sp>
        <p:nvSpPr>
          <p:cNvPr id="3" name="内容占位符 2"/>
          <p:cNvSpPr>
            <a:spLocks noGrp="1"/>
          </p:cNvSpPr>
          <p:nvPr>
            <p:ph idx="1"/>
          </p:nvPr>
        </p:nvSpPr>
        <p:spPr>
          <a:xfrm>
            <a:off x="1666876" y="5334000"/>
            <a:ext cx="9001125" cy="952520"/>
          </a:xfrm>
        </p:spPr>
        <p:txBody>
          <a:bodyPr>
            <a:normAutofit/>
          </a:bodyPr>
          <a:lstStyle/>
          <a:p>
            <a:r>
              <a:rPr lang="en-US" altLang="zh-CN" dirty="0"/>
              <a:t>At time t</a:t>
            </a:r>
            <a:r>
              <a:rPr lang="en-US" altLang="zh-CN" baseline="-25000" dirty="0"/>
              <a:t>1</a:t>
            </a:r>
            <a:r>
              <a:rPr lang="en-US" altLang="zh-CN" dirty="0"/>
              <a:t>, t</a:t>
            </a:r>
            <a:r>
              <a:rPr lang="en-US" altLang="zh-CN" baseline="-25000" dirty="0"/>
              <a:t>2</a:t>
            </a:r>
            <a:r>
              <a:rPr lang="en-US" altLang="zh-CN" dirty="0"/>
              <a:t>, t</a:t>
            </a:r>
            <a:r>
              <a:rPr lang="en-US" altLang="zh-CN" baseline="-25000" dirty="0"/>
              <a:t>3</a:t>
            </a:r>
            <a:r>
              <a:rPr lang="en-US" altLang="zh-CN" dirty="0"/>
              <a:t>, t</a:t>
            </a:r>
            <a:r>
              <a:rPr lang="en-US" altLang="zh-CN" baseline="-25000" dirty="0"/>
              <a:t>4</a:t>
            </a:r>
            <a:r>
              <a:rPr lang="en-US" altLang="zh-CN" dirty="0"/>
              <a:t>, a </a:t>
            </a:r>
            <a:r>
              <a:rPr lang="en-US" altLang="zh-CN" b="1" dirty="0"/>
              <a:t>context switch </a:t>
            </a:r>
            <a:r>
              <a:rPr lang="en-US" altLang="zh-CN" dirty="0"/>
              <a:t>is performed</a:t>
            </a:r>
            <a:endParaRPr lang="zh-CN" altLang="en-US" dirty="0"/>
          </a:p>
        </p:txBody>
      </p:sp>
      <p:sp>
        <p:nvSpPr>
          <p:cNvPr id="4" name="灯片编号占位符 3"/>
          <p:cNvSpPr>
            <a:spLocks noGrp="1"/>
          </p:cNvSpPr>
          <p:nvPr>
            <p:ph type="sldNum" sz="quarter" idx="12"/>
          </p:nvPr>
        </p:nvSpPr>
        <p:spPr bwMode="auto">
          <a:xfrm>
            <a:off x="6929454" y="6400824"/>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2000" kern="1200">
                <a:solidFill>
                  <a:schemeClr val="tx1"/>
                </a:solidFill>
                <a:latin typeface="+mn-lt"/>
                <a:ea typeface="宋体" charset="-122"/>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defRPr/>
            </a:pPr>
            <a:fld id="{3C666928-A7BF-48F2-B4C4-229DBC131452}" type="slidenum">
              <a:rPr lang="it-IT" altLang="zh-CN" smtClean="0"/>
              <a:pPr>
                <a:defRPr/>
              </a:pPr>
              <a:t>15</a:t>
            </a:fld>
            <a:endParaRPr lang="it-IT" altLang="zh-CN" dirty="0"/>
          </a:p>
        </p:txBody>
      </p:sp>
      <p:pic>
        <p:nvPicPr>
          <p:cNvPr id="116738" name="Picture 2"/>
          <p:cNvPicPr>
            <a:picLocks noChangeAspect="1" noChangeArrowheads="1"/>
          </p:cNvPicPr>
          <p:nvPr/>
        </p:nvPicPr>
        <p:blipFill>
          <a:blip r:embed="rId2"/>
          <a:srcRect/>
          <a:stretch>
            <a:fillRect/>
          </a:stretch>
        </p:blipFill>
        <p:spPr bwMode="auto">
          <a:xfrm>
            <a:off x="1666875" y="1676400"/>
            <a:ext cx="8858250" cy="3505200"/>
          </a:xfrm>
          <a:prstGeom prst="rect">
            <a:avLst/>
          </a:prstGeom>
          <a:noFill/>
          <a:ln w="9525">
            <a:noFill/>
            <a:miter lim="800000"/>
            <a:headEnd/>
            <a:tailEnd/>
          </a:ln>
          <a:effec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Preemptive Schedule</a:t>
            </a:r>
            <a:endParaRPr lang="zh-CN" altLang="en-US" dirty="0"/>
          </a:p>
        </p:txBody>
      </p:sp>
      <p:sp>
        <p:nvSpPr>
          <p:cNvPr id="3" name="内容占位符 2"/>
          <p:cNvSpPr>
            <a:spLocks noGrp="1"/>
          </p:cNvSpPr>
          <p:nvPr>
            <p:ph idx="1"/>
          </p:nvPr>
        </p:nvSpPr>
        <p:spPr>
          <a:xfrm>
            <a:off x="1809720" y="1028700"/>
            <a:ext cx="8286780" cy="1647840"/>
          </a:xfrm>
        </p:spPr>
        <p:txBody>
          <a:bodyPr>
            <a:normAutofit/>
          </a:bodyPr>
          <a:lstStyle/>
          <a:p>
            <a:r>
              <a:rPr lang="en-US" altLang="zh-CN" dirty="0"/>
              <a:t>Priority </a:t>
            </a:r>
            <a:r>
              <a:rPr lang="el-GR" altLang="zh-CN" dirty="0"/>
              <a:t>τ</a:t>
            </a:r>
            <a:r>
              <a:rPr lang="en-US" altLang="zh-CN" baseline="-25000" dirty="0"/>
              <a:t>1</a:t>
            </a:r>
            <a:r>
              <a:rPr lang="en-US" altLang="zh-CN" dirty="0"/>
              <a:t>&gt;</a:t>
            </a:r>
            <a:r>
              <a:rPr lang="el-GR" altLang="zh-CN" dirty="0"/>
              <a:t>τ</a:t>
            </a:r>
            <a:r>
              <a:rPr lang="en-US" altLang="zh-CN" baseline="-25000" dirty="0"/>
              <a:t>2</a:t>
            </a:r>
            <a:r>
              <a:rPr lang="en-US" altLang="zh-CN" dirty="0"/>
              <a:t>&gt;</a:t>
            </a:r>
            <a:r>
              <a:rPr lang="el-GR" altLang="zh-CN" dirty="0"/>
              <a:t>τ</a:t>
            </a:r>
            <a:r>
              <a:rPr lang="en-US" altLang="zh-CN" baseline="-25000" dirty="0"/>
              <a:t>3</a:t>
            </a:r>
          </a:p>
        </p:txBody>
      </p:sp>
      <p:sp>
        <p:nvSpPr>
          <p:cNvPr id="4" name="灯片编号占位符 3"/>
          <p:cNvSpPr>
            <a:spLocks noGrp="1"/>
          </p:cNvSpPr>
          <p:nvPr>
            <p:ph type="sldNum" sz="quarter" idx="12"/>
          </p:nvPr>
        </p:nvSpPr>
        <p:spPr bwMode="auto">
          <a:xfrm>
            <a:off x="6929454" y="6400824"/>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2000" kern="1200">
                <a:solidFill>
                  <a:schemeClr val="tx1"/>
                </a:solidFill>
                <a:latin typeface="+mn-lt"/>
                <a:ea typeface="宋体" charset="-122"/>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defRPr/>
            </a:pPr>
            <a:fld id="{3C666928-A7BF-48F2-B4C4-229DBC131452}" type="slidenum">
              <a:rPr lang="it-IT" altLang="zh-CN" smtClean="0"/>
              <a:pPr>
                <a:defRPr/>
              </a:pPr>
              <a:t>16</a:t>
            </a:fld>
            <a:endParaRPr lang="it-IT" altLang="zh-CN" dirty="0"/>
          </a:p>
        </p:txBody>
      </p:sp>
      <p:pic>
        <p:nvPicPr>
          <p:cNvPr id="117764" name="Picture 4"/>
          <p:cNvPicPr>
            <a:picLocks noChangeAspect="1" noChangeArrowheads="1"/>
          </p:cNvPicPr>
          <p:nvPr/>
        </p:nvPicPr>
        <p:blipFill>
          <a:blip r:embed="rId2"/>
          <a:srcRect/>
          <a:stretch>
            <a:fillRect/>
          </a:stretch>
        </p:blipFill>
        <p:spPr bwMode="auto">
          <a:xfrm>
            <a:off x="2461118" y="1676401"/>
            <a:ext cx="7635383" cy="4419599"/>
          </a:xfrm>
          <a:prstGeom prst="rect">
            <a:avLst/>
          </a:prstGeom>
          <a:noFill/>
          <a:ln w="9525">
            <a:noFill/>
            <a:miter lim="800000"/>
            <a:headEnd/>
            <a:tailEnd/>
          </a:ln>
          <a:effectLst/>
        </p:spPr>
      </p:pic>
      <p:sp>
        <p:nvSpPr>
          <p:cNvPr id="8" name="矩形 7"/>
          <p:cNvSpPr/>
          <p:nvPr/>
        </p:nvSpPr>
        <p:spPr>
          <a:xfrm>
            <a:off x="2057400" y="6027028"/>
            <a:ext cx="7572974" cy="646331"/>
          </a:xfrm>
          <a:prstGeom prst="rect">
            <a:avLst/>
          </a:prstGeom>
        </p:spPr>
        <p:txBody>
          <a:bodyPr wrap="square">
            <a:spAutoFit/>
          </a:bodyPr>
          <a:lstStyle/>
          <a:p>
            <a:r>
              <a:rPr lang="en-US" altLang="zh-CN" dirty="0"/>
              <a:t>Convention: higher-priority tasks are placed higher in the schedule chart</a:t>
            </a:r>
            <a:endParaRPr lang="zh-CN" altLang="en-US" baseline="-25000"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Aperiodic</a:t>
            </a:r>
            <a:r>
              <a:rPr lang="en-US" altLang="zh-CN" dirty="0"/>
              <a:t> and Sporadic Task Model</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bwMode="auto">
          <a:xfrm>
            <a:off x="6929454" y="6400824"/>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2000" kern="1200">
                <a:solidFill>
                  <a:schemeClr val="tx1"/>
                </a:solidFill>
                <a:latin typeface="+mn-lt"/>
                <a:ea typeface="宋体" charset="-122"/>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defRPr/>
            </a:pPr>
            <a:fld id="{3C666928-A7BF-48F2-B4C4-229DBC131452}" type="slidenum">
              <a:rPr lang="it-IT" altLang="zh-CN" smtClean="0"/>
              <a:pPr>
                <a:defRPr/>
              </a:pPr>
              <a:t>17</a:t>
            </a:fld>
            <a:endParaRPr lang="it-IT" altLang="zh-CN" dirty="0"/>
          </a:p>
        </p:txBody>
      </p:sp>
      <p:pic>
        <p:nvPicPr>
          <p:cNvPr id="114690" name="Picture 2"/>
          <p:cNvPicPr>
            <a:picLocks noChangeAspect="1" noChangeArrowheads="1"/>
          </p:cNvPicPr>
          <p:nvPr/>
        </p:nvPicPr>
        <p:blipFill>
          <a:blip r:embed="rId2"/>
          <a:srcRect/>
          <a:stretch>
            <a:fillRect/>
          </a:stretch>
        </p:blipFill>
        <p:spPr bwMode="auto">
          <a:xfrm>
            <a:off x="1657350" y="1285861"/>
            <a:ext cx="8820150" cy="4276725"/>
          </a:xfrm>
          <a:prstGeom prst="rect">
            <a:avLst/>
          </a:prstGeom>
          <a:noFill/>
          <a:ln w="9525">
            <a:noFill/>
            <a:miter lim="800000"/>
            <a:headEnd/>
            <a:tailEnd/>
          </a:ln>
          <a:effec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Definition: Task &amp; Job</a:t>
            </a:r>
            <a:endParaRPr lang="zh-CN" altLang="en-US" dirty="0"/>
          </a:p>
        </p:txBody>
      </p:sp>
      <p:sp>
        <p:nvSpPr>
          <p:cNvPr id="3" name="内容占位符 2"/>
          <p:cNvSpPr>
            <a:spLocks noGrp="1"/>
          </p:cNvSpPr>
          <p:nvPr>
            <p:ph idx="1"/>
          </p:nvPr>
        </p:nvSpPr>
        <p:spPr/>
        <p:txBody>
          <a:bodyPr/>
          <a:lstStyle/>
          <a:p>
            <a:r>
              <a:rPr lang="en-US" altLang="zh-CN" dirty="0"/>
              <a:t>A task is an infinite sequence of jobs</a:t>
            </a:r>
            <a:endParaRPr lang="zh-CN" altLang="en-US" dirty="0"/>
          </a:p>
        </p:txBody>
      </p:sp>
      <p:sp>
        <p:nvSpPr>
          <p:cNvPr id="4" name="灯片编号占位符 3"/>
          <p:cNvSpPr>
            <a:spLocks noGrp="1"/>
          </p:cNvSpPr>
          <p:nvPr>
            <p:ph type="sldNum" sz="quarter" idx="12"/>
          </p:nvPr>
        </p:nvSpPr>
        <p:spPr bwMode="auto">
          <a:xfrm>
            <a:off x="6929454" y="6400824"/>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2000" kern="1200">
                <a:solidFill>
                  <a:schemeClr val="tx1"/>
                </a:solidFill>
                <a:latin typeface="+mn-lt"/>
                <a:ea typeface="宋体" charset="-122"/>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defRPr/>
            </a:pPr>
            <a:fld id="{3C666928-A7BF-48F2-B4C4-229DBC131452}" type="slidenum">
              <a:rPr lang="it-IT" altLang="zh-CN" smtClean="0"/>
              <a:pPr>
                <a:defRPr/>
              </a:pPr>
              <a:t>18</a:t>
            </a:fld>
            <a:endParaRPr lang="it-IT" altLang="zh-CN" dirty="0"/>
          </a:p>
        </p:txBody>
      </p:sp>
      <p:pic>
        <p:nvPicPr>
          <p:cNvPr id="112642" name="Picture 2"/>
          <p:cNvPicPr>
            <a:picLocks noChangeAspect="1" noChangeArrowheads="1"/>
          </p:cNvPicPr>
          <p:nvPr/>
        </p:nvPicPr>
        <p:blipFill>
          <a:blip r:embed="rId2"/>
          <a:srcRect/>
          <a:stretch>
            <a:fillRect/>
          </a:stretch>
        </p:blipFill>
        <p:spPr bwMode="auto">
          <a:xfrm>
            <a:off x="1524000" y="3162300"/>
            <a:ext cx="9126071" cy="2743200"/>
          </a:xfrm>
          <a:prstGeom prst="rect">
            <a:avLst/>
          </a:prstGeom>
          <a:noFill/>
          <a:ln w="9525">
            <a:noFill/>
            <a:miter lim="800000"/>
            <a:headEnd/>
            <a:tailEnd/>
          </a:ln>
          <a:effec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a:ea typeface="宋体" pitchFamily="2" charset="-122"/>
              </a:rPr>
              <a:t>Types of Tasks</a:t>
            </a:r>
          </a:p>
        </p:txBody>
      </p:sp>
      <p:sp>
        <p:nvSpPr>
          <p:cNvPr id="43011" name="Rectangle 3" descr="Rectangle: Click to edit Master text styles&#10;Second level&#10;Third level&#10;Fourth level&#10;Fifth level"/>
          <p:cNvSpPr>
            <a:spLocks noGrp="1" noChangeArrowheads="1"/>
          </p:cNvSpPr>
          <p:nvPr>
            <p:ph idx="1"/>
          </p:nvPr>
        </p:nvSpPr>
        <p:spPr/>
        <p:txBody>
          <a:bodyPr>
            <a:normAutofit/>
          </a:bodyPr>
          <a:lstStyle/>
          <a:p>
            <a:pPr eaLnBrk="1" hangingPunct="1"/>
            <a:r>
              <a:rPr lang="en-US" altLang="zh-CN" dirty="0">
                <a:ea typeface="宋体" pitchFamily="2" charset="-122"/>
              </a:rPr>
              <a:t>Periodic task</a:t>
            </a:r>
          </a:p>
          <a:p>
            <a:pPr lvl="1" eaLnBrk="1" hangingPunct="1"/>
            <a:r>
              <a:rPr lang="en-US" altLang="zh-CN" dirty="0">
                <a:ea typeface="宋体" pitchFamily="2" charset="-122"/>
              </a:rPr>
              <a:t>Triggered at fixed periods by a timer</a:t>
            </a:r>
          </a:p>
          <a:p>
            <a:pPr eaLnBrk="1" hangingPunct="1"/>
            <a:r>
              <a:rPr lang="en-US" altLang="zh-CN" dirty="0" err="1">
                <a:ea typeface="宋体" pitchFamily="2" charset="-122"/>
              </a:rPr>
              <a:t>Aperiodic</a:t>
            </a:r>
            <a:r>
              <a:rPr lang="en-US" altLang="zh-CN" dirty="0">
                <a:ea typeface="宋体" pitchFamily="2" charset="-122"/>
              </a:rPr>
              <a:t> task</a:t>
            </a:r>
          </a:p>
          <a:p>
            <a:pPr lvl="1" eaLnBrk="1" hangingPunct="1"/>
            <a:r>
              <a:rPr lang="en-US" altLang="zh-CN" dirty="0">
                <a:ea typeface="宋体" pitchFamily="2" charset="-122"/>
              </a:rPr>
              <a:t>Triggered by external interrupts</a:t>
            </a:r>
          </a:p>
          <a:p>
            <a:pPr eaLnBrk="1" hangingPunct="1"/>
            <a:r>
              <a:rPr lang="en-US" altLang="zh-CN" dirty="0">
                <a:ea typeface="宋体" pitchFamily="2" charset="-122"/>
              </a:rPr>
              <a:t>Sporadic task</a:t>
            </a:r>
          </a:p>
          <a:p>
            <a:pPr lvl="1" eaLnBrk="1" hangingPunct="1"/>
            <a:r>
              <a:rPr lang="en-US" altLang="zh-CN" dirty="0">
                <a:ea typeface="宋体" pitchFamily="2" charset="-122"/>
              </a:rPr>
              <a:t>Triggered by external interrupts, but with minimum inter-arrival time (MIT) between interrupts</a:t>
            </a:r>
          </a:p>
          <a:p>
            <a:pPr lvl="1" eaLnBrk="1" hangingPunct="1"/>
            <a:r>
              <a:rPr lang="en-US" altLang="zh-CN" dirty="0">
                <a:ea typeface="宋体" pitchFamily="2" charset="-122"/>
              </a:rPr>
              <a:t>Can be treated as a periodic task with period equal to MIT</a:t>
            </a:r>
          </a:p>
          <a:p>
            <a:pPr eaLnBrk="1" hangingPunct="1"/>
            <a:r>
              <a:rPr lang="en-US" altLang="zh-CN" dirty="0">
                <a:ea typeface="宋体" pitchFamily="2" charset="-122"/>
              </a:rPr>
              <a:t>We typically assume periodic task model for </a:t>
            </a:r>
            <a:r>
              <a:rPr lang="en-US" altLang="zh-CN" dirty="0" err="1">
                <a:ea typeface="宋体" pitchFamily="2" charset="-122"/>
              </a:rPr>
              <a:t>schedulability</a:t>
            </a:r>
            <a:r>
              <a:rPr lang="en-US" altLang="zh-CN" dirty="0">
                <a:ea typeface="宋体" pitchFamily="2" charset="-122"/>
              </a:rPr>
              <a:t> analysis</a:t>
            </a:r>
          </a:p>
          <a:p>
            <a:pPr eaLnBrk="1" hangingPunct="1"/>
            <a:endParaRPr lang="en-US" altLang="zh-CN" dirty="0">
              <a:ea typeface="宋体" pitchFamily="2"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255A5-0BC5-1624-EFB5-93A9A8FC79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3D7D2A-D4D3-2EE2-34CD-2D0AC5375318}"/>
              </a:ext>
            </a:extLst>
          </p:cNvPr>
          <p:cNvSpPr>
            <a:spLocks noGrp="1"/>
          </p:cNvSpPr>
          <p:nvPr>
            <p:ph type="title"/>
          </p:nvPr>
        </p:nvSpPr>
        <p:spPr/>
        <p:txBody>
          <a:bodyPr/>
          <a:lstStyle/>
          <a:p>
            <a:r>
              <a:rPr lang="en-US" altLang="zh-CN" dirty="0"/>
              <a:t>Utilization Bound w/ Blocking Time</a:t>
            </a:r>
            <a:endParaRPr lang="zh-CN" altLang="en-US" dirty="0"/>
          </a:p>
        </p:txBody>
      </p:sp>
      <p:sp>
        <p:nvSpPr>
          <p:cNvPr id="3" name="Content Placeholder 2">
            <a:extLst>
              <a:ext uri="{FF2B5EF4-FFF2-40B4-BE49-F238E27FC236}">
                <a16:creationId xmlns:a16="http://schemas.microsoft.com/office/drawing/2014/main" id="{71E931D1-978F-CC17-DFE9-7A2768874219}"/>
              </a:ext>
            </a:extLst>
          </p:cNvPr>
          <p:cNvSpPr>
            <a:spLocks noGrp="1"/>
          </p:cNvSpPr>
          <p:nvPr>
            <p:ph idx="1"/>
          </p:nvPr>
        </p:nvSpPr>
        <p:spPr/>
        <p:txBody>
          <a:bodyPr/>
          <a:lstStyle/>
          <a:p>
            <a:r>
              <a:rPr lang="en-US" altLang="zh-CN" dirty="0"/>
              <a:t>Compute the maximum blocking time B</a:t>
            </a:r>
            <a:r>
              <a:rPr lang="en-US" altLang="zh-CN" baseline="-25000" dirty="0"/>
              <a:t>i</a:t>
            </a:r>
            <a:r>
              <a:rPr lang="en-US" altLang="zh-CN" dirty="0"/>
              <a:t> for each task </a:t>
            </a:r>
            <a:r>
              <a:rPr lang="en-US" altLang="zh-CN" dirty="0" err="1"/>
              <a:t>Tau</a:t>
            </a:r>
            <a:r>
              <a:rPr lang="en-US" altLang="zh-CN" baseline="-25000" dirty="0" err="1"/>
              <a:t>i</a:t>
            </a:r>
            <a:endParaRPr lang="en-US" altLang="zh-CN" baseline="-25000" dirty="0"/>
          </a:p>
          <a:p>
            <a:r>
              <a:rPr lang="pl-PL" altLang="zh-CN" dirty="0"/>
              <a:t>Inflate C</a:t>
            </a:r>
            <a:r>
              <a:rPr lang="pl-PL" altLang="zh-CN" baseline="-25000" dirty="0"/>
              <a:t>i</a:t>
            </a:r>
            <a:r>
              <a:rPr lang="pl-PL" altLang="zh-CN" dirty="0"/>
              <a:t> by B</a:t>
            </a:r>
            <a:r>
              <a:rPr lang="pl-PL" altLang="zh-CN" baseline="-25000" dirty="0"/>
              <a:t>i</a:t>
            </a:r>
            <a:endParaRPr lang="zh-CN" altLang="en-US" baseline="-25000" dirty="0"/>
          </a:p>
        </p:txBody>
      </p:sp>
      <p:pic>
        <p:nvPicPr>
          <p:cNvPr id="392194" name="Picture 2">
            <a:extLst>
              <a:ext uri="{FF2B5EF4-FFF2-40B4-BE49-F238E27FC236}">
                <a16:creationId xmlns:a16="http://schemas.microsoft.com/office/drawing/2014/main" id="{2A77E7AD-1C09-45E5-F891-A1C3BF0D963C}"/>
              </a:ext>
            </a:extLst>
          </p:cNvPr>
          <p:cNvPicPr>
            <a:picLocks noChangeAspect="1" noChangeArrowheads="1"/>
          </p:cNvPicPr>
          <p:nvPr/>
        </p:nvPicPr>
        <p:blipFill>
          <a:blip r:embed="rId3"/>
          <a:srcRect/>
          <a:stretch>
            <a:fillRect/>
          </a:stretch>
        </p:blipFill>
        <p:spPr bwMode="auto">
          <a:xfrm>
            <a:off x="2514601" y="2705100"/>
            <a:ext cx="6921359" cy="2933700"/>
          </a:xfrm>
          <a:prstGeom prst="rect">
            <a:avLst/>
          </a:prstGeom>
          <a:noFill/>
          <a:ln w="9525">
            <a:noFill/>
            <a:miter lim="800000"/>
            <a:headEnd/>
            <a:tailEnd/>
          </a:ln>
          <a:effectLst/>
        </p:spPr>
      </p:pic>
    </p:spTree>
    <p:extLst>
      <p:ext uri="{BB962C8B-B14F-4D97-AF65-F5344CB8AC3E}">
        <p14:creationId xmlns:p14="http://schemas.microsoft.com/office/powerpoint/2010/main" val="193246634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E3FC-3872-A075-F13E-7039958A46D1}"/>
              </a:ext>
            </a:extLst>
          </p:cNvPr>
          <p:cNvSpPr>
            <a:spLocks noGrp="1"/>
          </p:cNvSpPr>
          <p:nvPr>
            <p:ph type="title"/>
          </p:nvPr>
        </p:nvSpPr>
        <p:spPr/>
        <p:txBody>
          <a:bodyPr/>
          <a:lstStyle/>
          <a:p>
            <a:r>
              <a:rPr lang="en-GB" dirty="0"/>
              <a:t>Slack and Lateness</a:t>
            </a:r>
            <a:endParaRPr lang="en-SE" dirty="0"/>
          </a:p>
        </p:txBody>
      </p:sp>
      <p:sp>
        <p:nvSpPr>
          <p:cNvPr id="3" name="Content Placeholder 2">
            <a:extLst>
              <a:ext uri="{FF2B5EF4-FFF2-40B4-BE49-F238E27FC236}">
                <a16:creationId xmlns:a16="http://schemas.microsoft.com/office/drawing/2014/main" id="{B1C0059B-AFEF-2B85-E0DA-55EB12A9DB3F}"/>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a:bodyPr>
          <a:lstStyle/>
          <a:p>
            <a:r>
              <a:rPr lang="en-GB" kern="1200" dirty="0">
                <a:latin typeface="Gill Sans Light"/>
                <a:cs typeface="Calibri"/>
              </a:rPr>
              <a:t>“Slack” if lateness is negative (task completes before deadline)</a:t>
            </a:r>
          </a:p>
          <a:p>
            <a:r>
              <a:rPr lang="en-GB" kern="1200" dirty="0">
                <a:latin typeface="Gill Sans Light"/>
                <a:cs typeface="Calibri"/>
              </a:rPr>
              <a:t>“Tardiness” or “exceeding time” E</a:t>
            </a:r>
            <a:r>
              <a:rPr lang="en-GB" kern="1200" baseline="-25000" dirty="0">
                <a:latin typeface="Gill Sans Light"/>
                <a:cs typeface="Calibri"/>
              </a:rPr>
              <a:t>i</a:t>
            </a:r>
            <a:r>
              <a:rPr lang="en-GB" kern="1200" dirty="0">
                <a:latin typeface="Gill Sans Light"/>
                <a:cs typeface="Calibri"/>
              </a:rPr>
              <a:t> = max(0, L</a:t>
            </a:r>
            <a:r>
              <a:rPr lang="en-GB" kern="1200" baseline="-25000" dirty="0">
                <a:latin typeface="Gill Sans Light"/>
                <a:cs typeface="Calibri"/>
              </a:rPr>
              <a:t>i</a:t>
            </a:r>
            <a:r>
              <a:rPr lang="en-GB" kern="1200" dirty="0">
                <a:latin typeface="Gill Sans Light"/>
                <a:cs typeface="Calibri"/>
              </a:rPr>
              <a:t>)</a:t>
            </a:r>
          </a:p>
        </p:txBody>
      </p:sp>
      <p:grpSp>
        <p:nvGrpSpPr>
          <p:cNvPr id="4" name="object 3">
            <a:extLst>
              <a:ext uri="{FF2B5EF4-FFF2-40B4-BE49-F238E27FC236}">
                <a16:creationId xmlns:a16="http://schemas.microsoft.com/office/drawing/2014/main" id="{4548663A-6385-0701-FCAF-E33A8BEA9D46}"/>
              </a:ext>
            </a:extLst>
          </p:cNvPr>
          <p:cNvGrpSpPr/>
          <p:nvPr/>
        </p:nvGrpSpPr>
        <p:grpSpPr>
          <a:xfrm>
            <a:off x="3886200" y="2819400"/>
            <a:ext cx="4022592" cy="380360"/>
            <a:chOff x="2940151" y="1657000"/>
            <a:chExt cx="4432300" cy="419100"/>
          </a:xfrm>
        </p:grpSpPr>
        <p:sp>
          <p:nvSpPr>
            <p:cNvPr id="5" name="object 4">
              <a:extLst>
                <a:ext uri="{FF2B5EF4-FFF2-40B4-BE49-F238E27FC236}">
                  <a16:creationId xmlns:a16="http://schemas.microsoft.com/office/drawing/2014/main" id="{834AB57B-76E6-5DF2-16DC-4192D665D8A6}"/>
                </a:ext>
              </a:extLst>
            </p:cNvPr>
            <p:cNvSpPr/>
            <p:nvPr/>
          </p:nvSpPr>
          <p:spPr>
            <a:xfrm>
              <a:off x="3102071" y="1657000"/>
              <a:ext cx="49530" cy="219075"/>
            </a:xfrm>
            <a:custGeom>
              <a:avLst/>
              <a:gdLst/>
              <a:ahLst/>
              <a:cxnLst/>
              <a:rect l="l" t="t" r="r" b="b"/>
              <a:pathLst>
                <a:path w="49530" h="219075">
                  <a:moveTo>
                    <a:pt x="31593" y="73853"/>
                  </a:moveTo>
                  <a:lnTo>
                    <a:pt x="18759" y="73853"/>
                  </a:lnTo>
                  <a:lnTo>
                    <a:pt x="18759" y="218605"/>
                  </a:lnTo>
                  <a:lnTo>
                    <a:pt x="31593" y="218605"/>
                  </a:lnTo>
                  <a:lnTo>
                    <a:pt x="31593" y="73853"/>
                  </a:lnTo>
                  <a:close/>
                </a:path>
                <a:path w="49530" h="219075">
                  <a:moveTo>
                    <a:pt x="24682" y="0"/>
                  </a:moveTo>
                  <a:lnTo>
                    <a:pt x="0" y="81730"/>
                  </a:lnTo>
                  <a:lnTo>
                    <a:pt x="18759" y="81730"/>
                  </a:lnTo>
                  <a:lnTo>
                    <a:pt x="18759" y="73853"/>
                  </a:lnTo>
                  <a:lnTo>
                    <a:pt x="46986" y="73853"/>
                  </a:lnTo>
                  <a:lnTo>
                    <a:pt x="24682" y="0"/>
                  </a:lnTo>
                  <a:close/>
                </a:path>
                <a:path w="49530" h="219075">
                  <a:moveTo>
                    <a:pt x="46986" y="73853"/>
                  </a:moveTo>
                  <a:lnTo>
                    <a:pt x="31593" y="73853"/>
                  </a:lnTo>
                  <a:lnTo>
                    <a:pt x="31593" y="81730"/>
                  </a:lnTo>
                  <a:lnTo>
                    <a:pt x="49366" y="81730"/>
                  </a:lnTo>
                  <a:lnTo>
                    <a:pt x="46986" y="73853"/>
                  </a:lnTo>
                  <a:close/>
                </a:path>
              </a:pathLst>
            </a:custGeom>
            <a:solidFill>
              <a:srgbClr val="0000FF"/>
            </a:solidFill>
          </p:spPr>
          <p:txBody>
            <a:bodyPr wrap="square" lIns="0" tIns="0" rIns="0" bIns="0" rtlCol="0"/>
            <a:lstStyle/>
            <a:p>
              <a:endParaRPr/>
            </a:p>
          </p:txBody>
        </p:sp>
        <p:sp>
          <p:nvSpPr>
            <p:cNvPr id="6" name="object 5">
              <a:extLst>
                <a:ext uri="{FF2B5EF4-FFF2-40B4-BE49-F238E27FC236}">
                  <a16:creationId xmlns:a16="http://schemas.microsoft.com/office/drawing/2014/main" id="{51EE55EF-CE81-0FAD-F9D1-0A9ACB9E06A5}"/>
                </a:ext>
              </a:extLst>
            </p:cNvPr>
            <p:cNvSpPr/>
            <p:nvPr/>
          </p:nvSpPr>
          <p:spPr>
            <a:xfrm>
              <a:off x="6385882" y="1657000"/>
              <a:ext cx="13335" cy="219075"/>
            </a:xfrm>
            <a:custGeom>
              <a:avLst/>
              <a:gdLst/>
              <a:ahLst/>
              <a:cxnLst/>
              <a:rect l="l" t="t" r="r" b="b"/>
              <a:pathLst>
                <a:path w="13335" h="219075">
                  <a:moveTo>
                    <a:pt x="12834" y="0"/>
                  </a:moveTo>
                  <a:lnTo>
                    <a:pt x="0" y="0"/>
                  </a:lnTo>
                  <a:lnTo>
                    <a:pt x="0" y="218605"/>
                  </a:lnTo>
                  <a:lnTo>
                    <a:pt x="12834" y="218605"/>
                  </a:lnTo>
                  <a:lnTo>
                    <a:pt x="12834" y="0"/>
                  </a:lnTo>
                  <a:close/>
                </a:path>
              </a:pathLst>
            </a:custGeom>
            <a:solidFill>
              <a:srgbClr val="FF0000"/>
            </a:solidFill>
          </p:spPr>
          <p:txBody>
            <a:bodyPr wrap="square" lIns="0" tIns="0" rIns="0" bIns="0" rtlCol="0"/>
            <a:lstStyle/>
            <a:p>
              <a:endParaRPr/>
            </a:p>
          </p:txBody>
        </p:sp>
        <p:sp>
          <p:nvSpPr>
            <p:cNvPr id="7" name="object 6">
              <a:extLst>
                <a:ext uri="{FF2B5EF4-FFF2-40B4-BE49-F238E27FC236}">
                  <a16:creationId xmlns:a16="http://schemas.microsoft.com/office/drawing/2014/main" id="{43E72542-37DE-87E1-5A47-90ED853B1C99}"/>
                </a:ext>
              </a:extLst>
            </p:cNvPr>
            <p:cNvSpPr/>
            <p:nvPr/>
          </p:nvSpPr>
          <p:spPr>
            <a:xfrm>
              <a:off x="3126753" y="1982938"/>
              <a:ext cx="2193290" cy="46355"/>
            </a:xfrm>
            <a:custGeom>
              <a:avLst/>
              <a:gdLst/>
              <a:ahLst/>
              <a:cxnLst/>
              <a:rect l="l" t="t" r="r" b="b"/>
              <a:pathLst>
                <a:path w="2193290" h="46355">
                  <a:moveTo>
                    <a:pt x="2192827" y="0"/>
                  </a:moveTo>
                  <a:lnTo>
                    <a:pt x="0" y="0"/>
                  </a:lnTo>
                  <a:lnTo>
                    <a:pt x="0" y="46281"/>
                  </a:lnTo>
                  <a:lnTo>
                    <a:pt x="2192827" y="46281"/>
                  </a:lnTo>
                  <a:lnTo>
                    <a:pt x="2192827" y="0"/>
                  </a:lnTo>
                  <a:close/>
                </a:path>
              </a:pathLst>
            </a:custGeom>
            <a:solidFill>
              <a:srgbClr val="D9D9D9"/>
            </a:solidFill>
          </p:spPr>
          <p:txBody>
            <a:bodyPr wrap="square" lIns="0" tIns="0" rIns="0" bIns="0" rtlCol="0"/>
            <a:lstStyle/>
            <a:p>
              <a:endParaRPr/>
            </a:p>
          </p:txBody>
        </p:sp>
        <p:sp>
          <p:nvSpPr>
            <p:cNvPr id="8" name="object 7">
              <a:extLst>
                <a:ext uri="{FF2B5EF4-FFF2-40B4-BE49-F238E27FC236}">
                  <a16:creationId xmlns:a16="http://schemas.microsoft.com/office/drawing/2014/main" id="{D1D0023C-1CB2-1B7E-3704-6807BE8C2B2E}"/>
                </a:ext>
              </a:extLst>
            </p:cNvPr>
            <p:cNvSpPr/>
            <p:nvPr/>
          </p:nvSpPr>
          <p:spPr>
            <a:xfrm>
              <a:off x="2940151" y="2004602"/>
              <a:ext cx="4432300" cy="49530"/>
            </a:xfrm>
            <a:custGeom>
              <a:avLst/>
              <a:gdLst/>
              <a:ahLst/>
              <a:cxnLst/>
              <a:rect l="l" t="t" r="r" b="b"/>
              <a:pathLst>
                <a:path w="4432300" h="49530">
                  <a:moveTo>
                    <a:pt x="4350111" y="0"/>
                  </a:moveTo>
                  <a:lnTo>
                    <a:pt x="4350111" y="49235"/>
                  </a:lnTo>
                  <a:lnTo>
                    <a:pt x="4422225" y="27571"/>
                  </a:lnTo>
                  <a:lnTo>
                    <a:pt x="4358010" y="27571"/>
                  </a:lnTo>
                  <a:lnTo>
                    <a:pt x="4358010" y="21663"/>
                  </a:lnTo>
                  <a:lnTo>
                    <a:pt x="4422225" y="21663"/>
                  </a:lnTo>
                  <a:lnTo>
                    <a:pt x="4350111" y="0"/>
                  </a:lnTo>
                  <a:close/>
                </a:path>
                <a:path w="4432300" h="49530">
                  <a:moveTo>
                    <a:pt x="4350111" y="21663"/>
                  </a:moveTo>
                  <a:lnTo>
                    <a:pt x="0" y="21663"/>
                  </a:lnTo>
                  <a:lnTo>
                    <a:pt x="0" y="27571"/>
                  </a:lnTo>
                  <a:lnTo>
                    <a:pt x="4350111" y="27571"/>
                  </a:lnTo>
                  <a:lnTo>
                    <a:pt x="4350111" y="21663"/>
                  </a:lnTo>
                  <a:close/>
                </a:path>
                <a:path w="4432300" h="49530">
                  <a:moveTo>
                    <a:pt x="4422225" y="21663"/>
                  </a:moveTo>
                  <a:lnTo>
                    <a:pt x="4358010" y="21663"/>
                  </a:lnTo>
                  <a:lnTo>
                    <a:pt x="4358010" y="27571"/>
                  </a:lnTo>
                  <a:lnTo>
                    <a:pt x="4422225" y="27571"/>
                  </a:lnTo>
                  <a:lnTo>
                    <a:pt x="4432058" y="24617"/>
                  </a:lnTo>
                  <a:lnTo>
                    <a:pt x="4422225" y="21663"/>
                  </a:lnTo>
                  <a:close/>
                </a:path>
              </a:pathLst>
            </a:custGeom>
            <a:solidFill>
              <a:srgbClr val="000000"/>
            </a:solidFill>
          </p:spPr>
          <p:txBody>
            <a:bodyPr wrap="square" lIns="0" tIns="0" rIns="0" bIns="0" rtlCol="0"/>
            <a:lstStyle/>
            <a:p>
              <a:endParaRPr/>
            </a:p>
          </p:txBody>
        </p:sp>
        <p:sp>
          <p:nvSpPr>
            <p:cNvPr id="9" name="object 8">
              <a:extLst>
                <a:ext uri="{FF2B5EF4-FFF2-40B4-BE49-F238E27FC236}">
                  <a16:creationId xmlns:a16="http://schemas.microsoft.com/office/drawing/2014/main" id="{DB206B4A-F50A-BB3A-B0F3-EF770CA06C23}"/>
                </a:ext>
              </a:extLst>
            </p:cNvPr>
            <p:cNvSpPr/>
            <p:nvPr/>
          </p:nvSpPr>
          <p:spPr>
            <a:xfrm>
              <a:off x="3120830" y="1875605"/>
              <a:ext cx="13335" cy="153670"/>
            </a:xfrm>
            <a:custGeom>
              <a:avLst/>
              <a:gdLst/>
              <a:ahLst/>
              <a:cxnLst/>
              <a:rect l="l" t="t" r="r" b="b"/>
              <a:pathLst>
                <a:path w="13335" h="153669">
                  <a:moveTo>
                    <a:pt x="12834" y="0"/>
                  </a:moveTo>
                  <a:lnTo>
                    <a:pt x="0" y="0"/>
                  </a:lnTo>
                  <a:lnTo>
                    <a:pt x="0" y="153614"/>
                  </a:lnTo>
                  <a:lnTo>
                    <a:pt x="12834" y="153614"/>
                  </a:lnTo>
                  <a:lnTo>
                    <a:pt x="12834" y="0"/>
                  </a:lnTo>
                  <a:close/>
                </a:path>
              </a:pathLst>
            </a:custGeom>
            <a:solidFill>
              <a:srgbClr val="0000FF"/>
            </a:solidFill>
          </p:spPr>
          <p:txBody>
            <a:bodyPr wrap="square" lIns="0" tIns="0" rIns="0" bIns="0" rtlCol="0"/>
            <a:lstStyle/>
            <a:p>
              <a:endParaRPr/>
            </a:p>
          </p:txBody>
        </p:sp>
        <p:sp>
          <p:nvSpPr>
            <p:cNvPr id="10" name="object 9">
              <a:extLst>
                <a:ext uri="{FF2B5EF4-FFF2-40B4-BE49-F238E27FC236}">
                  <a16:creationId xmlns:a16="http://schemas.microsoft.com/office/drawing/2014/main" id="{12F918C8-05D2-83A0-E43D-9C6B80FBB65F}"/>
                </a:ext>
              </a:extLst>
            </p:cNvPr>
            <p:cNvSpPr/>
            <p:nvPr/>
          </p:nvSpPr>
          <p:spPr>
            <a:xfrm>
              <a:off x="3686562" y="1889391"/>
              <a:ext cx="560070" cy="140335"/>
            </a:xfrm>
            <a:custGeom>
              <a:avLst/>
              <a:gdLst/>
              <a:ahLst/>
              <a:cxnLst/>
              <a:rect l="l" t="t" r="r" b="b"/>
              <a:pathLst>
                <a:path w="560070" h="140335">
                  <a:moveTo>
                    <a:pt x="559807" y="0"/>
                  </a:moveTo>
                  <a:lnTo>
                    <a:pt x="0" y="0"/>
                  </a:lnTo>
                  <a:lnTo>
                    <a:pt x="0" y="139828"/>
                  </a:lnTo>
                  <a:lnTo>
                    <a:pt x="559807" y="139828"/>
                  </a:lnTo>
                  <a:lnTo>
                    <a:pt x="559807" y="0"/>
                  </a:lnTo>
                  <a:close/>
                </a:path>
              </a:pathLst>
            </a:custGeom>
            <a:solidFill>
              <a:srgbClr val="99CCFF"/>
            </a:solidFill>
          </p:spPr>
          <p:txBody>
            <a:bodyPr wrap="square" lIns="0" tIns="0" rIns="0" bIns="0" rtlCol="0"/>
            <a:lstStyle/>
            <a:p>
              <a:endParaRPr/>
            </a:p>
          </p:txBody>
        </p:sp>
        <p:sp>
          <p:nvSpPr>
            <p:cNvPr id="11" name="object 10">
              <a:extLst>
                <a:ext uri="{FF2B5EF4-FFF2-40B4-BE49-F238E27FC236}">
                  <a16:creationId xmlns:a16="http://schemas.microsoft.com/office/drawing/2014/main" id="{98FBE492-879E-7AAE-E651-EA24A23521F3}"/>
                </a:ext>
              </a:extLst>
            </p:cNvPr>
            <p:cNvSpPr/>
            <p:nvPr/>
          </p:nvSpPr>
          <p:spPr>
            <a:xfrm>
              <a:off x="3123780" y="1886445"/>
              <a:ext cx="2479675" cy="189230"/>
            </a:xfrm>
            <a:custGeom>
              <a:avLst/>
              <a:gdLst/>
              <a:ahLst/>
              <a:cxnLst/>
              <a:rect l="l" t="t" r="r" b="b"/>
              <a:pathLst>
                <a:path w="2479675" h="189230">
                  <a:moveTo>
                    <a:pt x="6921" y="142786"/>
                  </a:moveTo>
                  <a:lnTo>
                    <a:pt x="0" y="142786"/>
                  </a:lnTo>
                  <a:lnTo>
                    <a:pt x="0" y="189064"/>
                  </a:lnTo>
                  <a:lnTo>
                    <a:pt x="6921" y="189064"/>
                  </a:lnTo>
                  <a:lnTo>
                    <a:pt x="6921" y="142786"/>
                  </a:lnTo>
                  <a:close/>
                </a:path>
                <a:path w="2479675" h="189230">
                  <a:moveTo>
                    <a:pt x="1125550" y="2946"/>
                  </a:moveTo>
                  <a:lnTo>
                    <a:pt x="1124559" y="977"/>
                  </a:lnTo>
                  <a:lnTo>
                    <a:pt x="1122578" y="0"/>
                  </a:lnTo>
                  <a:lnTo>
                    <a:pt x="1119619" y="0"/>
                  </a:lnTo>
                  <a:lnTo>
                    <a:pt x="1119619" y="5905"/>
                  </a:lnTo>
                  <a:lnTo>
                    <a:pt x="1119619" y="139827"/>
                  </a:lnTo>
                  <a:lnTo>
                    <a:pt x="565734" y="139827"/>
                  </a:lnTo>
                  <a:lnTo>
                    <a:pt x="565734" y="5905"/>
                  </a:lnTo>
                  <a:lnTo>
                    <a:pt x="1119619" y="5905"/>
                  </a:lnTo>
                  <a:lnTo>
                    <a:pt x="1119619" y="0"/>
                  </a:lnTo>
                  <a:lnTo>
                    <a:pt x="562775" y="0"/>
                  </a:lnTo>
                  <a:lnTo>
                    <a:pt x="560806" y="977"/>
                  </a:lnTo>
                  <a:lnTo>
                    <a:pt x="559816" y="2946"/>
                  </a:lnTo>
                  <a:lnTo>
                    <a:pt x="559816" y="142786"/>
                  </a:lnTo>
                  <a:lnTo>
                    <a:pt x="559816" y="189064"/>
                  </a:lnTo>
                  <a:lnTo>
                    <a:pt x="565734" y="189064"/>
                  </a:lnTo>
                  <a:lnTo>
                    <a:pt x="565734" y="145732"/>
                  </a:lnTo>
                  <a:lnTo>
                    <a:pt x="1122578" y="145732"/>
                  </a:lnTo>
                  <a:lnTo>
                    <a:pt x="1124559" y="144754"/>
                  </a:lnTo>
                  <a:lnTo>
                    <a:pt x="1125550" y="142786"/>
                  </a:lnTo>
                  <a:lnTo>
                    <a:pt x="1125550" y="139827"/>
                  </a:lnTo>
                  <a:lnTo>
                    <a:pt x="1125550" y="5905"/>
                  </a:lnTo>
                  <a:lnTo>
                    <a:pt x="1125550" y="2946"/>
                  </a:lnTo>
                  <a:close/>
                </a:path>
                <a:path w="2479675" h="189230">
                  <a:moveTo>
                    <a:pt x="2479154" y="142786"/>
                  </a:moveTo>
                  <a:lnTo>
                    <a:pt x="2472245" y="142786"/>
                  </a:lnTo>
                  <a:lnTo>
                    <a:pt x="2472245" y="189064"/>
                  </a:lnTo>
                  <a:lnTo>
                    <a:pt x="2479154" y="189064"/>
                  </a:lnTo>
                  <a:lnTo>
                    <a:pt x="2479154" y="142786"/>
                  </a:lnTo>
                  <a:close/>
                </a:path>
              </a:pathLst>
            </a:custGeom>
            <a:solidFill>
              <a:srgbClr val="000000"/>
            </a:solidFill>
          </p:spPr>
          <p:txBody>
            <a:bodyPr wrap="square" lIns="0" tIns="0" rIns="0" bIns="0" rtlCol="0"/>
            <a:lstStyle/>
            <a:p>
              <a:endParaRPr/>
            </a:p>
          </p:txBody>
        </p:sp>
      </p:grpSp>
      <p:sp>
        <p:nvSpPr>
          <p:cNvPr id="12" name="object 11">
            <a:extLst>
              <a:ext uri="{FF2B5EF4-FFF2-40B4-BE49-F238E27FC236}">
                <a16:creationId xmlns:a16="http://schemas.microsoft.com/office/drawing/2014/main" id="{4A8C65DA-2BA9-E2BE-0C62-466142520D4E}"/>
              </a:ext>
            </a:extLst>
          </p:cNvPr>
          <p:cNvSpPr/>
          <p:nvPr/>
        </p:nvSpPr>
        <p:spPr>
          <a:xfrm>
            <a:off x="4055553" y="2705902"/>
            <a:ext cx="2964500" cy="57630"/>
          </a:xfrm>
          <a:custGeom>
            <a:avLst/>
            <a:gdLst/>
            <a:ahLst/>
            <a:cxnLst/>
            <a:rect l="l" t="t" r="r" b="b"/>
            <a:pathLst>
              <a:path w="3266440" h="63500">
                <a:moveTo>
                  <a:pt x="83921" y="0"/>
                </a:moveTo>
                <a:lnTo>
                  <a:pt x="81948" y="0"/>
                </a:lnTo>
                <a:lnTo>
                  <a:pt x="0" y="31509"/>
                </a:lnTo>
                <a:lnTo>
                  <a:pt x="81948" y="63021"/>
                </a:lnTo>
                <a:lnTo>
                  <a:pt x="83921" y="63021"/>
                </a:lnTo>
                <a:lnTo>
                  <a:pt x="85896" y="61051"/>
                </a:lnTo>
                <a:lnTo>
                  <a:pt x="85896" y="59081"/>
                </a:lnTo>
                <a:lnTo>
                  <a:pt x="83921" y="57113"/>
                </a:lnTo>
                <a:lnTo>
                  <a:pt x="25192" y="34463"/>
                </a:lnTo>
                <a:lnTo>
                  <a:pt x="8886" y="34463"/>
                </a:lnTo>
                <a:lnTo>
                  <a:pt x="8886" y="28555"/>
                </a:lnTo>
                <a:lnTo>
                  <a:pt x="25192" y="28555"/>
                </a:lnTo>
                <a:lnTo>
                  <a:pt x="83921" y="5906"/>
                </a:lnTo>
                <a:lnTo>
                  <a:pt x="85896" y="3938"/>
                </a:lnTo>
                <a:lnTo>
                  <a:pt x="85896" y="984"/>
                </a:lnTo>
                <a:lnTo>
                  <a:pt x="83921" y="0"/>
                </a:lnTo>
                <a:close/>
              </a:path>
              <a:path w="3266440" h="63500">
                <a:moveTo>
                  <a:pt x="3248507" y="31509"/>
                </a:moveTo>
                <a:lnTo>
                  <a:pt x="3182118" y="57113"/>
                </a:lnTo>
                <a:lnTo>
                  <a:pt x="3180143" y="59081"/>
                </a:lnTo>
                <a:lnTo>
                  <a:pt x="3180143" y="61051"/>
                </a:lnTo>
                <a:lnTo>
                  <a:pt x="3182118" y="63021"/>
                </a:lnTo>
                <a:lnTo>
                  <a:pt x="3184091" y="63021"/>
                </a:lnTo>
                <a:lnTo>
                  <a:pt x="3258357" y="34463"/>
                </a:lnTo>
                <a:lnTo>
                  <a:pt x="3256166" y="34463"/>
                </a:lnTo>
                <a:lnTo>
                  <a:pt x="3248507" y="31509"/>
                </a:lnTo>
                <a:close/>
              </a:path>
              <a:path w="3266440" h="63500">
                <a:moveTo>
                  <a:pt x="9872" y="28555"/>
                </a:moveTo>
                <a:lnTo>
                  <a:pt x="8886" y="28555"/>
                </a:lnTo>
                <a:lnTo>
                  <a:pt x="8886" y="34463"/>
                </a:lnTo>
                <a:lnTo>
                  <a:pt x="9872" y="34463"/>
                </a:lnTo>
                <a:lnTo>
                  <a:pt x="9872" y="28555"/>
                </a:lnTo>
                <a:close/>
              </a:path>
              <a:path w="3266440" h="63500">
                <a:moveTo>
                  <a:pt x="9872" y="28555"/>
                </a:moveTo>
                <a:lnTo>
                  <a:pt x="9872" y="34463"/>
                </a:lnTo>
                <a:lnTo>
                  <a:pt x="17532" y="31509"/>
                </a:lnTo>
                <a:lnTo>
                  <a:pt x="9872" y="28555"/>
                </a:lnTo>
                <a:close/>
              </a:path>
              <a:path w="3266440" h="63500">
                <a:moveTo>
                  <a:pt x="17532" y="31509"/>
                </a:moveTo>
                <a:lnTo>
                  <a:pt x="9872" y="34463"/>
                </a:lnTo>
                <a:lnTo>
                  <a:pt x="25192" y="34463"/>
                </a:lnTo>
                <a:lnTo>
                  <a:pt x="17532" y="31509"/>
                </a:lnTo>
                <a:close/>
              </a:path>
              <a:path w="3266440" h="63500">
                <a:moveTo>
                  <a:pt x="3240847" y="28555"/>
                </a:moveTo>
                <a:lnTo>
                  <a:pt x="25192" y="28555"/>
                </a:lnTo>
                <a:lnTo>
                  <a:pt x="17532" y="31509"/>
                </a:lnTo>
                <a:lnTo>
                  <a:pt x="25192" y="34463"/>
                </a:lnTo>
                <a:lnTo>
                  <a:pt x="3240847" y="34463"/>
                </a:lnTo>
                <a:lnTo>
                  <a:pt x="3248507" y="31509"/>
                </a:lnTo>
                <a:lnTo>
                  <a:pt x="3240847" y="28555"/>
                </a:lnTo>
                <a:close/>
              </a:path>
              <a:path w="3266440" h="63500">
                <a:moveTo>
                  <a:pt x="3256166" y="28555"/>
                </a:moveTo>
                <a:lnTo>
                  <a:pt x="3248507" y="31509"/>
                </a:lnTo>
                <a:lnTo>
                  <a:pt x="3256166" y="34463"/>
                </a:lnTo>
                <a:lnTo>
                  <a:pt x="3256166" y="28555"/>
                </a:lnTo>
                <a:close/>
              </a:path>
              <a:path w="3266440" h="63500">
                <a:moveTo>
                  <a:pt x="3257153" y="28555"/>
                </a:moveTo>
                <a:lnTo>
                  <a:pt x="3256166" y="28555"/>
                </a:lnTo>
                <a:lnTo>
                  <a:pt x="3256166" y="34463"/>
                </a:lnTo>
                <a:lnTo>
                  <a:pt x="3257153" y="34463"/>
                </a:lnTo>
                <a:lnTo>
                  <a:pt x="3257153" y="28555"/>
                </a:lnTo>
                <a:close/>
              </a:path>
              <a:path w="3266440" h="63500">
                <a:moveTo>
                  <a:pt x="3258357" y="28555"/>
                </a:moveTo>
                <a:lnTo>
                  <a:pt x="3257153" y="28555"/>
                </a:lnTo>
                <a:lnTo>
                  <a:pt x="3257153" y="34463"/>
                </a:lnTo>
                <a:lnTo>
                  <a:pt x="3258357" y="34463"/>
                </a:lnTo>
                <a:lnTo>
                  <a:pt x="3266039" y="31509"/>
                </a:lnTo>
                <a:lnTo>
                  <a:pt x="3258357" y="28555"/>
                </a:lnTo>
                <a:close/>
              </a:path>
              <a:path w="3266440" h="63500">
                <a:moveTo>
                  <a:pt x="25192" y="28555"/>
                </a:moveTo>
                <a:lnTo>
                  <a:pt x="9872" y="28555"/>
                </a:lnTo>
                <a:lnTo>
                  <a:pt x="17532" y="31509"/>
                </a:lnTo>
                <a:lnTo>
                  <a:pt x="25192" y="28555"/>
                </a:lnTo>
                <a:close/>
              </a:path>
              <a:path w="3266440" h="63500">
                <a:moveTo>
                  <a:pt x="3184091" y="0"/>
                </a:moveTo>
                <a:lnTo>
                  <a:pt x="3182118" y="0"/>
                </a:lnTo>
                <a:lnTo>
                  <a:pt x="3180143" y="984"/>
                </a:lnTo>
                <a:lnTo>
                  <a:pt x="3180143" y="3938"/>
                </a:lnTo>
                <a:lnTo>
                  <a:pt x="3182118" y="5906"/>
                </a:lnTo>
                <a:lnTo>
                  <a:pt x="3248507" y="31509"/>
                </a:lnTo>
                <a:lnTo>
                  <a:pt x="3256166" y="28555"/>
                </a:lnTo>
                <a:lnTo>
                  <a:pt x="3258357" y="28555"/>
                </a:lnTo>
                <a:lnTo>
                  <a:pt x="3184091" y="0"/>
                </a:lnTo>
                <a:close/>
              </a:path>
            </a:pathLst>
          </a:custGeom>
          <a:solidFill>
            <a:srgbClr val="4A7EBB"/>
          </a:solidFill>
        </p:spPr>
        <p:txBody>
          <a:bodyPr wrap="square" lIns="0" tIns="0" rIns="0" bIns="0" rtlCol="0"/>
          <a:lstStyle/>
          <a:p>
            <a:endParaRPr/>
          </a:p>
        </p:txBody>
      </p:sp>
      <p:sp>
        <p:nvSpPr>
          <p:cNvPr id="13" name="object 12">
            <a:extLst>
              <a:ext uri="{FF2B5EF4-FFF2-40B4-BE49-F238E27FC236}">
                <a16:creationId xmlns:a16="http://schemas.microsoft.com/office/drawing/2014/main" id="{213ED324-5B6E-D0BF-F881-384B81B3B9D9}"/>
              </a:ext>
            </a:extLst>
          </p:cNvPr>
          <p:cNvSpPr txBox="1"/>
          <p:nvPr/>
        </p:nvSpPr>
        <p:spPr>
          <a:xfrm>
            <a:off x="5505731" y="2472735"/>
            <a:ext cx="231674" cy="228173"/>
          </a:xfrm>
          <a:prstGeom prst="rect">
            <a:avLst/>
          </a:prstGeom>
        </p:spPr>
        <p:txBody>
          <a:bodyPr vert="horz" wrap="square" lIns="0" tIns="11526" rIns="0" bIns="0" rtlCol="0">
            <a:spAutoFit/>
          </a:bodyPr>
          <a:lstStyle/>
          <a:p>
            <a:pPr marL="34580">
              <a:spcBef>
                <a:spcPts val="91"/>
              </a:spcBef>
            </a:pPr>
            <a:r>
              <a:rPr sz="1407" spc="-23" dirty="0">
                <a:latin typeface="Times New Roman"/>
                <a:cs typeface="Times New Roman"/>
              </a:rPr>
              <a:t>D</a:t>
            </a:r>
            <a:r>
              <a:rPr sz="1361" spc="-34" baseline="-22222" dirty="0">
                <a:latin typeface="Times New Roman"/>
                <a:cs typeface="Times New Roman"/>
              </a:rPr>
              <a:t>i</a:t>
            </a:r>
            <a:endParaRPr sz="1361" baseline="-22222">
              <a:latin typeface="Times New Roman"/>
              <a:cs typeface="Times New Roman"/>
            </a:endParaRPr>
          </a:p>
        </p:txBody>
      </p:sp>
      <p:sp>
        <p:nvSpPr>
          <p:cNvPr id="14" name="object 13">
            <a:extLst>
              <a:ext uri="{FF2B5EF4-FFF2-40B4-BE49-F238E27FC236}">
                <a16:creationId xmlns:a16="http://schemas.microsoft.com/office/drawing/2014/main" id="{26BE516E-712C-44E1-9804-CBE25A3087C1}"/>
              </a:ext>
            </a:extLst>
          </p:cNvPr>
          <p:cNvSpPr txBox="1"/>
          <p:nvPr/>
        </p:nvSpPr>
        <p:spPr>
          <a:xfrm>
            <a:off x="7950809" y="3098315"/>
            <a:ext cx="73190" cy="228173"/>
          </a:xfrm>
          <a:prstGeom prst="rect">
            <a:avLst/>
          </a:prstGeom>
        </p:spPr>
        <p:txBody>
          <a:bodyPr vert="horz" wrap="square" lIns="0" tIns="11526" rIns="0" bIns="0" rtlCol="0">
            <a:spAutoFit/>
          </a:bodyPr>
          <a:lstStyle/>
          <a:p>
            <a:pPr marL="11527">
              <a:spcBef>
                <a:spcPts val="91"/>
              </a:spcBef>
            </a:pPr>
            <a:r>
              <a:rPr sz="1407" spc="-45" dirty="0">
                <a:latin typeface="Times New Roman"/>
                <a:cs typeface="Times New Roman"/>
              </a:rPr>
              <a:t>t</a:t>
            </a:r>
            <a:endParaRPr sz="1407">
              <a:latin typeface="Times New Roman"/>
              <a:cs typeface="Times New Roman"/>
            </a:endParaRPr>
          </a:p>
        </p:txBody>
      </p:sp>
      <p:sp>
        <p:nvSpPr>
          <p:cNvPr id="15" name="object 14">
            <a:extLst>
              <a:ext uri="{FF2B5EF4-FFF2-40B4-BE49-F238E27FC236}">
                <a16:creationId xmlns:a16="http://schemas.microsoft.com/office/drawing/2014/main" id="{F440B257-4182-CC08-C340-5A6C3E56441A}"/>
              </a:ext>
            </a:extLst>
          </p:cNvPr>
          <p:cNvSpPr txBox="1"/>
          <p:nvPr/>
        </p:nvSpPr>
        <p:spPr>
          <a:xfrm>
            <a:off x="3979756" y="3165341"/>
            <a:ext cx="182112" cy="228173"/>
          </a:xfrm>
          <a:prstGeom prst="rect">
            <a:avLst/>
          </a:prstGeom>
        </p:spPr>
        <p:txBody>
          <a:bodyPr vert="horz" wrap="square" lIns="0" tIns="11526" rIns="0" bIns="0" rtlCol="0">
            <a:spAutoFit/>
          </a:bodyPr>
          <a:lstStyle/>
          <a:p>
            <a:pPr marL="34580">
              <a:spcBef>
                <a:spcPts val="91"/>
              </a:spcBef>
            </a:pPr>
            <a:r>
              <a:rPr sz="1407" spc="-23" dirty="0">
                <a:latin typeface="Times New Roman"/>
                <a:cs typeface="Times New Roman"/>
              </a:rPr>
              <a:t>a</a:t>
            </a:r>
            <a:r>
              <a:rPr sz="1361" spc="-34" baseline="-22222" dirty="0">
                <a:latin typeface="Times New Roman"/>
                <a:cs typeface="Times New Roman"/>
              </a:rPr>
              <a:t>i</a:t>
            </a:r>
            <a:endParaRPr sz="1361" baseline="-22222">
              <a:latin typeface="Times New Roman"/>
              <a:cs typeface="Times New Roman"/>
            </a:endParaRPr>
          </a:p>
        </p:txBody>
      </p:sp>
      <p:sp>
        <p:nvSpPr>
          <p:cNvPr id="16" name="object 15">
            <a:extLst>
              <a:ext uri="{FF2B5EF4-FFF2-40B4-BE49-F238E27FC236}">
                <a16:creationId xmlns:a16="http://schemas.microsoft.com/office/drawing/2014/main" id="{C561C044-CECB-7754-E9B2-EC3F15E6F38A}"/>
              </a:ext>
            </a:extLst>
          </p:cNvPr>
          <p:cNvSpPr txBox="1"/>
          <p:nvPr/>
        </p:nvSpPr>
        <p:spPr>
          <a:xfrm>
            <a:off x="4497674" y="3165341"/>
            <a:ext cx="172314" cy="228173"/>
          </a:xfrm>
          <a:prstGeom prst="rect">
            <a:avLst/>
          </a:prstGeom>
        </p:spPr>
        <p:txBody>
          <a:bodyPr vert="horz" wrap="square" lIns="0" tIns="11526" rIns="0" bIns="0" rtlCol="0">
            <a:spAutoFit/>
          </a:bodyPr>
          <a:lstStyle/>
          <a:p>
            <a:pPr marL="34580">
              <a:spcBef>
                <a:spcPts val="91"/>
              </a:spcBef>
            </a:pPr>
            <a:r>
              <a:rPr sz="1407" spc="-23" dirty="0">
                <a:latin typeface="Times New Roman"/>
                <a:cs typeface="Times New Roman"/>
              </a:rPr>
              <a:t>s</a:t>
            </a:r>
            <a:r>
              <a:rPr sz="1361" spc="-34" baseline="-22222" dirty="0">
                <a:latin typeface="Times New Roman"/>
                <a:cs typeface="Times New Roman"/>
              </a:rPr>
              <a:t>i</a:t>
            </a:r>
            <a:endParaRPr sz="1361" baseline="-22222">
              <a:latin typeface="Times New Roman"/>
              <a:cs typeface="Times New Roman"/>
            </a:endParaRPr>
          </a:p>
        </p:txBody>
      </p:sp>
      <p:sp>
        <p:nvSpPr>
          <p:cNvPr id="17" name="object 16">
            <a:extLst>
              <a:ext uri="{FF2B5EF4-FFF2-40B4-BE49-F238E27FC236}">
                <a16:creationId xmlns:a16="http://schemas.microsoft.com/office/drawing/2014/main" id="{D3D09842-B7A8-13BC-B321-1C0FF64DC790}"/>
              </a:ext>
            </a:extLst>
          </p:cNvPr>
          <p:cNvSpPr txBox="1"/>
          <p:nvPr/>
        </p:nvSpPr>
        <p:spPr>
          <a:xfrm>
            <a:off x="6233324" y="3165341"/>
            <a:ext cx="161941" cy="228173"/>
          </a:xfrm>
          <a:prstGeom prst="rect">
            <a:avLst/>
          </a:prstGeom>
        </p:spPr>
        <p:txBody>
          <a:bodyPr vert="horz" wrap="square" lIns="0" tIns="11526" rIns="0" bIns="0" rtlCol="0">
            <a:spAutoFit/>
          </a:bodyPr>
          <a:lstStyle/>
          <a:p>
            <a:pPr marL="34580">
              <a:spcBef>
                <a:spcPts val="91"/>
              </a:spcBef>
            </a:pPr>
            <a:r>
              <a:rPr sz="1407" spc="-23" dirty="0">
                <a:latin typeface="Times New Roman"/>
                <a:cs typeface="Times New Roman"/>
              </a:rPr>
              <a:t>f</a:t>
            </a:r>
            <a:r>
              <a:rPr sz="1361" spc="-34" baseline="-22222" dirty="0">
                <a:latin typeface="Times New Roman"/>
                <a:cs typeface="Times New Roman"/>
              </a:rPr>
              <a:t>i</a:t>
            </a:r>
            <a:endParaRPr sz="1361" baseline="-22222">
              <a:latin typeface="Times New Roman"/>
              <a:cs typeface="Times New Roman"/>
            </a:endParaRPr>
          </a:p>
        </p:txBody>
      </p:sp>
      <p:grpSp>
        <p:nvGrpSpPr>
          <p:cNvPr id="18" name="object 17">
            <a:extLst>
              <a:ext uri="{FF2B5EF4-FFF2-40B4-BE49-F238E27FC236}">
                <a16:creationId xmlns:a16="http://schemas.microsoft.com/office/drawing/2014/main" id="{17CB3E02-FC8E-C791-8396-DC2982A51EA8}"/>
              </a:ext>
            </a:extLst>
          </p:cNvPr>
          <p:cNvGrpSpPr/>
          <p:nvPr/>
        </p:nvGrpSpPr>
        <p:grpSpPr>
          <a:xfrm>
            <a:off x="4052833" y="3449853"/>
            <a:ext cx="2250461" cy="185569"/>
            <a:chOff x="3123755" y="2351666"/>
            <a:chExt cx="2479675" cy="204470"/>
          </a:xfrm>
        </p:grpSpPr>
        <p:sp>
          <p:nvSpPr>
            <p:cNvPr id="19" name="object 18">
              <a:extLst>
                <a:ext uri="{FF2B5EF4-FFF2-40B4-BE49-F238E27FC236}">
                  <a16:creationId xmlns:a16="http://schemas.microsoft.com/office/drawing/2014/main" id="{76A53A3A-0757-93E2-82B1-340194D8EC90}"/>
                </a:ext>
              </a:extLst>
            </p:cNvPr>
            <p:cNvSpPr/>
            <p:nvPr/>
          </p:nvSpPr>
          <p:spPr>
            <a:xfrm>
              <a:off x="3126753" y="2443782"/>
              <a:ext cx="2473325" cy="63500"/>
            </a:xfrm>
            <a:custGeom>
              <a:avLst/>
              <a:gdLst/>
              <a:ahLst/>
              <a:cxnLst/>
              <a:rect l="l" t="t" r="r" b="b"/>
              <a:pathLst>
                <a:path w="2473325" h="63500">
                  <a:moveTo>
                    <a:pt x="83921" y="0"/>
                  </a:moveTo>
                  <a:lnTo>
                    <a:pt x="81948" y="0"/>
                  </a:lnTo>
                  <a:lnTo>
                    <a:pt x="0" y="31511"/>
                  </a:lnTo>
                  <a:lnTo>
                    <a:pt x="81948" y="63021"/>
                  </a:lnTo>
                  <a:lnTo>
                    <a:pt x="83921" y="63021"/>
                  </a:lnTo>
                  <a:lnTo>
                    <a:pt x="85896" y="61051"/>
                  </a:lnTo>
                  <a:lnTo>
                    <a:pt x="85896" y="59082"/>
                  </a:lnTo>
                  <a:lnTo>
                    <a:pt x="83921" y="57113"/>
                  </a:lnTo>
                  <a:lnTo>
                    <a:pt x="25193" y="34465"/>
                  </a:lnTo>
                  <a:lnTo>
                    <a:pt x="8886" y="34465"/>
                  </a:lnTo>
                  <a:lnTo>
                    <a:pt x="8886" y="28557"/>
                  </a:lnTo>
                  <a:lnTo>
                    <a:pt x="25192" y="28557"/>
                  </a:lnTo>
                  <a:lnTo>
                    <a:pt x="83921" y="5908"/>
                  </a:lnTo>
                  <a:lnTo>
                    <a:pt x="85896" y="3938"/>
                  </a:lnTo>
                  <a:lnTo>
                    <a:pt x="85896" y="1969"/>
                  </a:lnTo>
                  <a:lnTo>
                    <a:pt x="83921" y="0"/>
                  </a:lnTo>
                  <a:close/>
                </a:path>
                <a:path w="2473325" h="63500">
                  <a:moveTo>
                    <a:pt x="2455691" y="31511"/>
                  </a:moveTo>
                  <a:lnTo>
                    <a:pt x="2389303" y="57113"/>
                  </a:lnTo>
                  <a:lnTo>
                    <a:pt x="2387328" y="59082"/>
                  </a:lnTo>
                  <a:lnTo>
                    <a:pt x="2387328" y="61051"/>
                  </a:lnTo>
                  <a:lnTo>
                    <a:pt x="2389303" y="63021"/>
                  </a:lnTo>
                  <a:lnTo>
                    <a:pt x="2391277" y="63021"/>
                  </a:lnTo>
                  <a:lnTo>
                    <a:pt x="2465543" y="34465"/>
                  </a:lnTo>
                  <a:lnTo>
                    <a:pt x="2463351" y="34465"/>
                  </a:lnTo>
                  <a:lnTo>
                    <a:pt x="2455691" y="31511"/>
                  </a:lnTo>
                  <a:close/>
                </a:path>
                <a:path w="2473325" h="63500">
                  <a:moveTo>
                    <a:pt x="9872" y="28557"/>
                  </a:moveTo>
                  <a:lnTo>
                    <a:pt x="8886" y="28557"/>
                  </a:lnTo>
                  <a:lnTo>
                    <a:pt x="8886" y="34465"/>
                  </a:lnTo>
                  <a:lnTo>
                    <a:pt x="9872" y="34465"/>
                  </a:lnTo>
                  <a:lnTo>
                    <a:pt x="9872" y="28557"/>
                  </a:lnTo>
                  <a:close/>
                </a:path>
                <a:path w="2473325" h="63500">
                  <a:moveTo>
                    <a:pt x="9872" y="28557"/>
                  </a:moveTo>
                  <a:lnTo>
                    <a:pt x="9872" y="34465"/>
                  </a:lnTo>
                  <a:lnTo>
                    <a:pt x="17532" y="31511"/>
                  </a:lnTo>
                  <a:lnTo>
                    <a:pt x="9872" y="28557"/>
                  </a:lnTo>
                  <a:close/>
                </a:path>
                <a:path w="2473325" h="63500">
                  <a:moveTo>
                    <a:pt x="17533" y="31511"/>
                  </a:moveTo>
                  <a:lnTo>
                    <a:pt x="9872" y="34465"/>
                  </a:lnTo>
                  <a:lnTo>
                    <a:pt x="25193" y="34465"/>
                  </a:lnTo>
                  <a:lnTo>
                    <a:pt x="17533" y="31511"/>
                  </a:lnTo>
                  <a:close/>
                </a:path>
                <a:path w="2473325" h="63500">
                  <a:moveTo>
                    <a:pt x="2448032" y="28557"/>
                  </a:moveTo>
                  <a:lnTo>
                    <a:pt x="25192" y="28557"/>
                  </a:lnTo>
                  <a:lnTo>
                    <a:pt x="17533" y="31511"/>
                  </a:lnTo>
                  <a:lnTo>
                    <a:pt x="25193" y="34465"/>
                  </a:lnTo>
                  <a:lnTo>
                    <a:pt x="2448031" y="34465"/>
                  </a:lnTo>
                  <a:lnTo>
                    <a:pt x="2455691" y="31511"/>
                  </a:lnTo>
                  <a:lnTo>
                    <a:pt x="2448032" y="28557"/>
                  </a:lnTo>
                  <a:close/>
                </a:path>
                <a:path w="2473325" h="63500">
                  <a:moveTo>
                    <a:pt x="2463351" y="28557"/>
                  </a:moveTo>
                  <a:lnTo>
                    <a:pt x="2455691" y="31511"/>
                  </a:lnTo>
                  <a:lnTo>
                    <a:pt x="2463351" y="34465"/>
                  </a:lnTo>
                  <a:lnTo>
                    <a:pt x="2463351" y="28557"/>
                  </a:lnTo>
                  <a:close/>
                </a:path>
                <a:path w="2473325" h="63500">
                  <a:moveTo>
                    <a:pt x="2464339" y="28557"/>
                  </a:moveTo>
                  <a:lnTo>
                    <a:pt x="2463351" y="28557"/>
                  </a:lnTo>
                  <a:lnTo>
                    <a:pt x="2463351" y="34465"/>
                  </a:lnTo>
                  <a:lnTo>
                    <a:pt x="2464339" y="34465"/>
                  </a:lnTo>
                  <a:lnTo>
                    <a:pt x="2464339" y="28557"/>
                  </a:lnTo>
                  <a:close/>
                </a:path>
                <a:path w="2473325" h="63500">
                  <a:moveTo>
                    <a:pt x="2465543" y="28557"/>
                  </a:moveTo>
                  <a:lnTo>
                    <a:pt x="2464339" y="28557"/>
                  </a:lnTo>
                  <a:lnTo>
                    <a:pt x="2464339" y="34465"/>
                  </a:lnTo>
                  <a:lnTo>
                    <a:pt x="2465543" y="34465"/>
                  </a:lnTo>
                  <a:lnTo>
                    <a:pt x="2473225" y="31511"/>
                  </a:lnTo>
                  <a:lnTo>
                    <a:pt x="2465543" y="28557"/>
                  </a:lnTo>
                  <a:close/>
                </a:path>
                <a:path w="2473325" h="63500">
                  <a:moveTo>
                    <a:pt x="25192" y="28557"/>
                  </a:moveTo>
                  <a:lnTo>
                    <a:pt x="9872" y="28557"/>
                  </a:lnTo>
                  <a:lnTo>
                    <a:pt x="17533" y="31511"/>
                  </a:lnTo>
                  <a:lnTo>
                    <a:pt x="25192" y="28557"/>
                  </a:lnTo>
                  <a:close/>
                </a:path>
                <a:path w="2473325" h="63500">
                  <a:moveTo>
                    <a:pt x="2391277" y="0"/>
                  </a:moveTo>
                  <a:lnTo>
                    <a:pt x="2389303" y="0"/>
                  </a:lnTo>
                  <a:lnTo>
                    <a:pt x="2387328" y="1969"/>
                  </a:lnTo>
                  <a:lnTo>
                    <a:pt x="2387328" y="3938"/>
                  </a:lnTo>
                  <a:lnTo>
                    <a:pt x="2389303" y="5908"/>
                  </a:lnTo>
                  <a:lnTo>
                    <a:pt x="2455691" y="31511"/>
                  </a:lnTo>
                  <a:lnTo>
                    <a:pt x="2463351" y="28557"/>
                  </a:lnTo>
                  <a:lnTo>
                    <a:pt x="2465543" y="28557"/>
                  </a:lnTo>
                  <a:lnTo>
                    <a:pt x="2391277" y="0"/>
                  </a:lnTo>
                  <a:close/>
                </a:path>
              </a:pathLst>
            </a:custGeom>
            <a:solidFill>
              <a:srgbClr val="4A7EBB"/>
            </a:solidFill>
          </p:spPr>
          <p:txBody>
            <a:bodyPr wrap="square" lIns="0" tIns="0" rIns="0" bIns="0" rtlCol="0"/>
            <a:lstStyle/>
            <a:p>
              <a:endParaRPr/>
            </a:p>
          </p:txBody>
        </p:sp>
        <p:sp>
          <p:nvSpPr>
            <p:cNvPr id="20" name="object 19">
              <a:extLst>
                <a:ext uri="{FF2B5EF4-FFF2-40B4-BE49-F238E27FC236}">
                  <a16:creationId xmlns:a16="http://schemas.microsoft.com/office/drawing/2014/main" id="{69632456-7B5B-BA06-FAE7-64CB7CC8E14F}"/>
                </a:ext>
              </a:extLst>
            </p:cNvPr>
            <p:cNvSpPr/>
            <p:nvPr/>
          </p:nvSpPr>
          <p:spPr>
            <a:xfrm>
              <a:off x="3127247" y="2355159"/>
              <a:ext cx="0" cy="197485"/>
            </a:xfrm>
            <a:custGeom>
              <a:avLst/>
              <a:gdLst/>
              <a:ahLst/>
              <a:cxnLst/>
              <a:rect l="l" t="t" r="r" b="b"/>
              <a:pathLst>
                <a:path h="197485">
                  <a:moveTo>
                    <a:pt x="0" y="0"/>
                  </a:moveTo>
                  <a:lnTo>
                    <a:pt x="0" y="196941"/>
                  </a:lnTo>
                </a:path>
              </a:pathLst>
            </a:custGeom>
            <a:ln w="6911">
              <a:solidFill>
                <a:srgbClr val="4A7EBB"/>
              </a:solidFill>
              <a:prstDash val="sysDash"/>
            </a:ln>
          </p:spPr>
          <p:txBody>
            <a:bodyPr wrap="square" lIns="0" tIns="0" rIns="0" bIns="0" rtlCol="0"/>
            <a:lstStyle/>
            <a:p>
              <a:endParaRPr/>
            </a:p>
          </p:txBody>
        </p:sp>
        <p:sp>
          <p:nvSpPr>
            <p:cNvPr id="21" name="object 20">
              <a:extLst>
                <a:ext uri="{FF2B5EF4-FFF2-40B4-BE49-F238E27FC236}">
                  <a16:creationId xmlns:a16="http://schemas.microsoft.com/office/drawing/2014/main" id="{F6412FFC-D860-BA5A-D5AB-A117BE784830}"/>
                </a:ext>
              </a:extLst>
            </p:cNvPr>
            <p:cNvSpPr/>
            <p:nvPr/>
          </p:nvSpPr>
          <p:spPr>
            <a:xfrm>
              <a:off x="5599485" y="2355159"/>
              <a:ext cx="0" cy="197485"/>
            </a:xfrm>
            <a:custGeom>
              <a:avLst/>
              <a:gdLst/>
              <a:ahLst/>
              <a:cxnLst/>
              <a:rect l="l" t="t" r="r" b="b"/>
              <a:pathLst>
                <a:path h="197485">
                  <a:moveTo>
                    <a:pt x="0" y="0"/>
                  </a:moveTo>
                  <a:lnTo>
                    <a:pt x="0" y="196941"/>
                  </a:lnTo>
                </a:path>
              </a:pathLst>
            </a:custGeom>
            <a:ln w="6911">
              <a:solidFill>
                <a:srgbClr val="4A7EBB"/>
              </a:solidFill>
              <a:prstDash val="sysDash"/>
            </a:ln>
          </p:spPr>
          <p:txBody>
            <a:bodyPr wrap="square" lIns="0" tIns="0" rIns="0" bIns="0" rtlCol="0"/>
            <a:lstStyle/>
            <a:p>
              <a:endParaRPr/>
            </a:p>
          </p:txBody>
        </p:sp>
      </p:grpSp>
      <p:grpSp>
        <p:nvGrpSpPr>
          <p:cNvPr id="22" name="object 21">
            <a:extLst>
              <a:ext uri="{FF2B5EF4-FFF2-40B4-BE49-F238E27FC236}">
                <a16:creationId xmlns:a16="http://schemas.microsoft.com/office/drawing/2014/main" id="{B28A8E5A-B207-868F-E862-50EE129E9A5B}"/>
              </a:ext>
            </a:extLst>
          </p:cNvPr>
          <p:cNvGrpSpPr/>
          <p:nvPr/>
        </p:nvGrpSpPr>
        <p:grpSpPr>
          <a:xfrm>
            <a:off x="5492820" y="3017798"/>
            <a:ext cx="1549677" cy="181535"/>
            <a:chOff x="4710408" y="1875605"/>
            <a:chExt cx="1707514" cy="200025"/>
          </a:xfrm>
        </p:grpSpPr>
        <p:sp>
          <p:nvSpPr>
            <p:cNvPr id="23" name="object 22">
              <a:extLst>
                <a:ext uri="{FF2B5EF4-FFF2-40B4-BE49-F238E27FC236}">
                  <a16:creationId xmlns:a16="http://schemas.microsoft.com/office/drawing/2014/main" id="{67C35D0B-11D0-F25B-B631-DB7845798698}"/>
                </a:ext>
              </a:extLst>
            </p:cNvPr>
            <p:cNvSpPr/>
            <p:nvPr/>
          </p:nvSpPr>
          <p:spPr>
            <a:xfrm>
              <a:off x="5319581" y="1889391"/>
              <a:ext cx="280670" cy="140335"/>
            </a:xfrm>
            <a:custGeom>
              <a:avLst/>
              <a:gdLst/>
              <a:ahLst/>
              <a:cxnLst/>
              <a:rect l="l" t="t" r="r" b="b"/>
              <a:pathLst>
                <a:path w="280670" h="140335">
                  <a:moveTo>
                    <a:pt x="280397" y="0"/>
                  </a:moveTo>
                  <a:lnTo>
                    <a:pt x="0" y="0"/>
                  </a:lnTo>
                  <a:lnTo>
                    <a:pt x="0" y="139828"/>
                  </a:lnTo>
                  <a:lnTo>
                    <a:pt x="280397" y="139828"/>
                  </a:lnTo>
                  <a:lnTo>
                    <a:pt x="280397" y="0"/>
                  </a:lnTo>
                  <a:close/>
                </a:path>
              </a:pathLst>
            </a:custGeom>
            <a:solidFill>
              <a:srgbClr val="99CCFF"/>
            </a:solidFill>
          </p:spPr>
          <p:txBody>
            <a:bodyPr wrap="square" lIns="0" tIns="0" rIns="0" bIns="0" rtlCol="0"/>
            <a:lstStyle/>
            <a:p>
              <a:endParaRPr/>
            </a:p>
          </p:txBody>
        </p:sp>
        <p:sp>
          <p:nvSpPr>
            <p:cNvPr id="24" name="object 23">
              <a:extLst>
                <a:ext uri="{FF2B5EF4-FFF2-40B4-BE49-F238E27FC236}">
                  <a16:creationId xmlns:a16="http://schemas.microsoft.com/office/drawing/2014/main" id="{34B049B0-34AA-6C94-9CE0-1D1746E4581F}"/>
                </a:ext>
              </a:extLst>
            </p:cNvPr>
            <p:cNvSpPr/>
            <p:nvPr/>
          </p:nvSpPr>
          <p:spPr>
            <a:xfrm>
              <a:off x="5316619" y="1886437"/>
              <a:ext cx="286385" cy="146050"/>
            </a:xfrm>
            <a:custGeom>
              <a:avLst/>
              <a:gdLst/>
              <a:ahLst/>
              <a:cxnLst/>
              <a:rect l="l" t="t" r="r" b="b"/>
              <a:pathLst>
                <a:path w="286385" h="146050">
                  <a:moveTo>
                    <a:pt x="283359" y="0"/>
                  </a:moveTo>
                  <a:lnTo>
                    <a:pt x="2961" y="0"/>
                  </a:lnTo>
                  <a:lnTo>
                    <a:pt x="986" y="984"/>
                  </a:lnTo>
                  <a:lnTo>
                    <a:pt x="0" y="2954"/>
                  </a:lnTo>
                  <a:lnTo>
                    <a:pt x="0" y="142782"/>
                  </a:lnTo>
                  <a:lnTo>
                    <a:pt x="986" y="144752"/>
                  </a:lnTo>
                  <a:lnTo>
                    <a:pt x="2961" y="145736"/>
                  </a:lnTo>
                  <a:lnTo>
                    <a:pt x="283359" y="145736"/>
                  </a:lnTo>
                  <a:lnTo>
                    <a:pt x="285333" y="144752"/>
                  </a:lnTo>
                  <a:lnTo>
                    <a:pt x="286321" y="142782"/>
                  </a:lnTo>
                  <a:lnTo>
                    <a:pt x="5923" y="142782"/>
                  </a:lnTo>
                  <a:lnTo>
                    <a:pt x="2961" y="139828"/>
                  </a:lnTo>
                  <a:lnTo>
                    <a:pt x="5923" y="139828"/>
                  </a:lnTo>
                  <a:lnTo>
                    <a:pt x="5923" y="5908"/>
                  </a:lnTo>
                  <a:lnTo>
                    <a:pt x="2961" y="5908"/>
                  </a:lnTo>
                  <a:lnTo>
                    <a:pt x="5923" y="2954"/>
                  </a:lnTo>
                  <a:lnTo>
                    <a:pt x="286321" y="2954"/>
                  </a:lnTo>
                  <a:lnTo>
                    <a:pt x="285333" y="984"/>
                  </a:lnTo>
                  <a:lnTo>
                    <a:pt x="283359" y="0"/>
                  </a:lnTo>
                  <a:close/>
                </a:path>
                <a:path w="286385" h="146050">
                  <a:moveTo>
                    <a:pt x="5923" y="139828"/>
                  </a:moveTo>
                  <a:lnTo>
                    <a:pt x="2961" y="139828"/>
                  </a:lnTo>
                  <a:lnTo>
                    <a:pt x="5923" y="142782"/>
                  </a:lnTo>
                  <a:lnTo>
                    <a:pt x="5923" y="139828"/>
                  </a:lnTo>
                  <a:close/>
                </a:path>
                <a:path w="286385" h="146050">
                  <a:moveTo>
                    <a:pt x="279410" y="139828"/>
                  </a:moveTo>
                  <a:lnTo>
                    <a:pt x="5923" y="139828"/>
                  </a:lnTo>
                  <a:lnTo>
                    <a:pt x="5923" y="142782"/>
                  </a:lnTo>
                  <a:lnTo>
                    <a:pt x="279410" y="142782"/>
                  </a:lnTo>
                  <a:lnTo>
                    <a:pt x="279410" y="139828"/>
                  </a:lnTo>
                  <a:close/>
                </a:path>
                <a:path w="286385" h="146050">
                  <a:moveTo>
                    <a:pt x="279410" y="2954"/>
                  </a:moveTo>
                  <a:lnTo>
                    <a:pt x="279410" y="142782"/>
                  </a:lnTo>
                  <a:lnTo>
                    <a:pt x="283359" y="139828"/>
                  </a:lnTo>
                  <a:lnTo>
                    <a:pt x="286321" y="139828"/>
                  </a:lnTo>
                  <a:lnTo>
                    <a:pt x="286321" y="5908"/>
                  </a:lnTo>
                  <a:lnTo>
                    <a:pt x="283359" y="5908"/>
                  </a:lnTo>
                  <a:lnTo>
                    <a:pt x="279410" y="2954"/>
                  </a:lnTo>
                  <a:close/>
                </a:path>
                <a:path w="286385" h="146050">
                  <a:moveTo>
                    <a:pt x="286321" y="139828"/>
                  </a:moveTo>
                  <a:lnTo>
                    <a:pt x="283359" y="139828"/>
                  </a:lnTo>
                  <a:lnTo>
                    <a:pt x="279410" y="142782"/>
                  </a:lnTo>
                  <a:lnTo>
                    <a:pt x="286321" y="142782"/>
                  </a:lnTo>
                  <a:lnTo>
                    <a:pt x="286321" y="139828"/>
                  </a:lnTo>
                  <a:close/>
                </a:path>
                <a:path w="286385" h="146050">
                  <a:moveTo>
                    <a:pt x="5923" y="2954"/>
                  </a:moveTo>
                  <a:lnTo>
                    <a:pt x="2961" y="5908"/>
                  </a:lnTo>
                  <a:lnTo>
                    <a:pt x="5923" y="5908"/>
                  </a:lnTo>
                  <a:lnTo>
                    <a:pt x="5923" y="2954"/>
                  </a:lnTo>
                  <a:close/>
                </a:path>
                <a:path w="286385" h="146050">
                  <a:moveTo>
                    <a:pt x="279410" y="2954"/>
                  </a:moveTo>
                  <a:lnTo>
                    <a:pt x="5923" y="2954"/>
                  </a:lnTo>
                  <a:lnTo>
                    <a:pt x="5923" y="5908"/>
                  </a:lnTo>
                  <a:lnTo>
                    <a:pt x="279410" y="5908"/>
                  </a:lnTo>
                  <a:lnTo>
                    <a:pt x="279410" y="2954"/>
                  </a:lnTo>
                  <a:close/>
                </a:path>
                <a:path w="286385" h="146050">
                  <a:moveTo>
                    <a:pt x="286321" y="2954"/>
                  </a:moveTo>
                  <a:lnTo>
                    <a:pt x="279410" y="2954"/>
                  </a:lnTo>
                  <a:lnTo>
                    <a:pt x="283359" y="5908"/>
                  </a:lnTo>
                  <a:lnTo>
                    <a:pt x="286321" y="5908"/>
                  </a:lnTo>
                  <a:lnTo>
                    <a:pt x="286321" y="2954"/>
                  </a:lnTo>
                  <a:close/>
                </a:path>
              </a:pathLst>
            </a:custGeom>
            <a:solidFill>
              <a:srgbClr val="000000"/>
            </a:solidFill>
          </p:spPr>
          <p:txBody>
            <a:bodyPr wrap="square" lIns="0" tIns="0" rIns="0" bIns="0" rtlCol="0"/>
            <a:lstStyle/>
            <a:p>
              <a:endParaRPr/>
            </a:p>
          </p:txBody>
        </p:sp>
        <p:sp>
          <p:nvSpPr>
            <p:cNvPr id="25" name="object 24">
              <a:extLst>
                <a:ext uri="{FF2B5EF4-FFF2-40B4-BE49-F238E27FC236}">
                  <a16:creationId xmlns:a16="http://schemas.microsoft.com/office/drawing/2014/main" id="{55F3191B-B166-E472-6FB3-ED2DCF2C4B0F}"/>
                </a:ext>
              </a:extLst>
            </p:cNvPr>
            <p:cNvSpPr/>
            <p:nvPr/>
          </p:nvSpPr>
          <p:spPr>
            <a:xfrm>
              <a:off x="4713369" y="1889391"/>
              <a:ext cx="233045" cy="140335"/>
            </a:xfrm>
            <a:custGeom>
              <a:avLst/>
              <a:gdLst/>
              <a:ahLst/>
              <a:cxnLst/>
              <a:rect l="l" t="t" r="r" b="b"/>
              <a:pathLst>
                <a:path w="233045" h="140335">
                  <a:moveTo>
                    <a:pt x="233006" y="0"/>
                  </a:moveTo>
                  <a:lnTo>
                    <a:pt x="0" y="0"/>
                  </a:lnTo>
                  <a:lnTo>
                    <a:pt x="0" y="139828"/>
                  </a:lnTo>
                  <a:lnTo>
                    <a:pt x="233006" y="139828"/>
                  </a:lnTo>
                  <a:lnTo>
                    <a:pt x="233006" y="0"/>
                  </a:lnTo>
                  <a:close/>
                </a:path>
              </a:pathLst>
            </a:custGeom>
            <a:solidFill>
              <a:srgbClr val="99CCFF"/>
            </a:solidFill>
          </p:spPr>
          <p:txBody>
            <a:bodyPr wrap="square" lIns="0" tIns="0" rIns="0" bIns="0" rtlCol="0"/>
            <a:lstStyle/>
            <a:p>
              <a:endParaRPr/>
            </a:p>
          </p:txBody>
        </p:sp>
        <p:sp>
          <p:nvSpPr>
            <p:cNvPr id="26" name="object 25">
              <a:extLst>
                <a:ext uri="{FF2B5EF4-FFF2-40B4-BE49-F238E27FC236}">
                  <a16:creationId xmlns:a16="http://schemas.microsoft.com/office/drawing/2014/main" id="{4C980EED-2ED8-29CF-1824-0C1126176A6D}"/>
                </a:ext>
              </a:extLst>
            </p:cNvPr>
            <p:cNvSpPr/>
            <p:nvPr/>
          </p:nvSpPr>
          <p:spPr>
            <a:xfrm>
              <a:off x="4710408" y="1886437"/>
              <a:ext cx="239395" cy="146050"/>
            </a:xfrm>
            <a:custGeom>
              <a:avLst/>
              <a:gdLst/>
              <a:ahLst/>
              <a:cxnLst/>
              <a:rect l="l" t="t" r="r" b="b"/>
              <a:pathLst>
                <a:path w="239395" h="146050">
                  <a:moveTo>
                    <a:pt x="235968" y="0"/>
                  </a:moveTo>
                  <a:lnTo>
                    <a:pt x="2961" y="0"/>
                  </a:lnTo>
                  <a:lnTo>
                    <a:pt x="0" y="984"/>
                  </a:lnTo>
                  <a:lnTo>
                    <a:pt x="0" y="144752"/>
                  </a:lnTo>
                  <a:lnTo>
                    <a:pt x="2961" y="145736"/>
                  </a:lnTo>
                  <a:lnTo>
                    <a:pt x="235968" y="145736"/>
                  </a:lnTo>
                  <a:lnTo>
                    <a:pt x="237942" y="144752"/>
                  </a:lnTo>
                  <a:lnTo>
                    <a:pt x="238930" y="142782"/>
                  </a:lnTo>
                  <a:lnTo>
                    <a:pt x="5923" y="142782"/>
                  </a:lnTo>
                  <a:lnTo>
                    <a:pt x="2961" y="139828"/>
                  </a:lnTo>
                  <a:lnTo>
                    <a:pt x="5923" y="139828"/>
                  </a:lnTo>
                  <a:lnTo>
                    <a:pt x="5923" y="5908"/>
                  </a:lnTo>
                  <a:lnTo>
                    <a:pt x="2961" y="5908"/>
                  </a:lnTo>
                  <a:lnTo>
                    <a:pt x="5923" y="2954"/>
                  </a:lnTo>
                  <a:lnTo>
                    <a:pt x="238930" y="2954"/>
                  </a:lnTo>
                  <a:lnTo>
                    <a:pt x="237942" y="984"/>
                  </a:lnTo>
                  <a:lnTo>
                    <a:pt x="235968" y="0"/>
                  </a:lnTo>
                  <a:close/>
                </a:path>
                <a:path w="239395" h="146050">
                  <a:moveTo>
                    <a:pt x="5923" y="139828"/>
                  </a:moveTo>
                  <a:lnTo>
                    <a:pt x="2961" y="139828"/>
                  </a:lnTo>
                  <a:lnTo>
                    <a:pt x="5923" y="142782"/>
                  </a:lnTo>
                  <a:lnTo>
                    <a:pt x="5923" y="139828"/>
                  </a:lnTo>
                  <a:close/>
                </a:path>
                <a:path w="239395" h="146050">
                  <a:moveTo>
                    <a:pt x="233006" y="139828"/>
                  </a:moveTo>
                  <a:lnTo>
                    <a:pt x="5923" y="139828"/>
                  </a:lnTo>
                  <a:lnTo>
                    <a:pt x="5923" y="142782"/>
                  </a:lnTo>
                  <a:lnTo>
                    <a:pt x="233006" y="142782"/>
                  </a:lnTo>
                  <a:lnTo>
                    <a:pt x="233006" y="139828"/>
                  </a:lnTo>
                  <a:close/>
                </a:path>
                <a:path w="239395" h="146050">
                  <a:moveTo>
                    <a:pt x="233006" y="2954"/>
                  </a:moveTo>
                  <a:lnTo>
                    <a:pt x="233006" y="142782"/>
                  </a:lnTo>
                  <a:lnTo>
                    <a:pt x="235968" y="139828"/>
                  </a:lnTo>
                  <a:lnTo>
                    <a:pt x="238930" y="139828"/>
                  </a:lnTo>
                  <a:lnTo>
                    <a:pt x="238930" y="5908"/>
                  </a:lnTo>
                  <a:lnTo>
                    <a:pt x="235968" y="5908"/>
                  </a:lnTo>
                  <a:lnTo>
                    <a:pt x="233006" y="2954"/>
                  </a:lnTo>
                  <a:close/>
                </a:path>
                <a:path w="239395" h="146050">
                  <a:moveTo>
                    <a:pt x="238930" y="139828"/>
                  </a:moveTo>
                  <a:lnTo>
                    <a:pt x="235968" y="139828"/>
                  </a:lnTo>
                  <a:lnTo>
                    <a:pt x="233006" y="142782"/>
                  </a:lnTo>
                  <a:lnTo>
                    <a:pt x="238930" y="142782"/>
                  </a:lnTo>
                  <a:lnTo>
                    <a:pt x="238930" y="139828"/>
                  </a:lnTo>
                  <a:close/>
                </a:path>
                <a:path w="239395" h="146050">
                  <a:moveTo>
                    <a:pt x="5923" y="2954"/>
                  </a:moveTo>
                  <a:lnTo>
                    <a:pt x="2961" y="5908"/>
                  </a:lnTo>
                  <a:lnTo>
                    <a:pt x="5923" y="5908"/>
                  </a:lnTo>
                  <a:lnTo>
                    <a:pt x="5923" y="2954"/>
                  </a:lnTo>
                  <a:close/>
                </a:path>
                <a:path w="239395" h="146050">
                  <a:moveTo>
                    <a:pt x="233006" y="2954"/>
                  </a:moveTo>
                  <a:lnTo>
                    <a:pt x="5923" y="2954"/>
                  </a:lnTo>
                  <a:lnTo>
                    <a:pt x="5923" y="5908"/>
                  </a:lnTo>
                  <a:lnTo>
                    <a:pt x="233006" y="5908"/>
                  </a:lnTo>
                  <a:lnTo>
                    <a:pt x="233006" y="2954"/>
                  </a:lnTo>
                  <a:close/>
                </a:path>
                <a:path w="239395" h="146050">
                  <a:moveTo>
                    <a:pt x="238930" y="2954"/>
                  </a:moveTo>
                  <a:lnTo>
                    <a:pt x="233006" y="2954"/>
                  </a:lnTo>
                  <a:lnTo>
                    <a:pt x="235968" y="5908"/>
                  </a:lnTo>
                  <a:lnTo>
                    <a:pt x="238930" y="5908"/>
                  </a:lnTo>
                  <a:lnTo>
                    <a:pt x="238930" y="2954"/>
                  </a:lnTo>
                  <a:close/>
                </a:path>
              </a:pathLst>
            </a:custGeom>
            <a:solidFill>
              <a:srgbClr val="000000"/>
            </a:solidFill>
          </p:spPr>
          <p:txBody>
            <a:bodyPr wrap="square" lIns="0" tIns="0" rIns="0" bIns="0" rtlCol="0"/>
            <a:lstStyle/>
            <a:p>
              <a:endParaRPr/>
            </a:p>
          </p:txBody>
        </p:sp>
        <p:sp>
          <p:nvSpPr>
            <p:cNvPr id="27" name="object 26">
              <a:extLst>
                <a:ext uri="{FF2B5EF4-FFF2-40B4-BE49-F238E27FC236}">
                  <a16:creationId xmlns:a16="http://schemas.microsoft.com/office/drawing/2014/main" id="{6F410878-79A0-9DE2-43C3-D15E5015D03D}"/>
                </a:ext>
              </a:extLst>
            </p:cNvPr>
            <p:cNvSpPr/>
            <p:nvPr/>
          </p:nvSpPr>
          <p:spPr>
            <a:xfrm>
              <a:off x="6368109" y="1875605"/>
              <a:ext cx="49530" cy="153670"/>
            </a:xfrm>
            <a:custGeom>
              <a:avLst/>
              <a:gdLst/>
              <a:ahLst/>
              <a:cxnLst/>
              <a:rect l="l" t="t" r="r" b="b"/>
              <a:pathLst>
                <a:path w="49529" h="153669">
                  <a:moveTo>
                    <a:pt x="17772" y="70899"/>
                  </a:moveTo>
                  <a:lnTo>
                    <a:pt x="0" y="70899"/>
                  </a:lnTo>
                  <a:lnTo>
                    <a:pt x="24683" y="153614"/>
                  </a:lnTo>
                  <a:lnTo>
                    <a:pt x="46721" y="79761"/>
                  </a:lnTo>
                  <a:lnTo>
                    <a:pt x="17772" y="79761"/>
                  </a:lnTo>
                  <a:lnTo>
                    <a:pt x="17772" y="70899"/>
                  </a:lnTo>
                  <a:close/>
                </a:path>
                <a:path w="49529" h="153669">
                  <a:moveTo>
                    <a:pt x="30607" y="0"/>
                  </a:moveTo>
                  <a:lnTo>
                    <a:pt x="17772" y="0"/>
                  </a:lnTo>
                  <a:lnTo>
                    <a:pt x="17772" y="79761"/>
                  </a:lnTo>
                  <a:lnTo>
                    <a:pt x="30607" y="79761"/>
                  </a:lnTo>
                  <a:lnTo>
                    <a:pt x="30607" y="0"/>
                  </a:lnTo>
                  <a:close/>
                </a:path>
                <a:path w="49529" h="153669">
                  <a:moveTo>
                    <a:pt x="49366" y="70899"/>
                  </a:moveTo>
                  <a:lnTo>
                    <a:pt x="30607" y="70899"/>
                  </a:lnTo>
                  <a:lnTo>
                    <a:pt x="30607" y="79761"/>
                  </a:lnTo>
                  <a:lnTo>
                    <a:pt x="46721" y="79761"/>
                  </a:lnTo>
                  <a:lnTo>
                    <a:pt x="49366" y="70899"/>
                  </a:lnTo>
                  <a:close/>
                </a:path>
              </a:pathLst>
            </a:custGeom>
            <a:solidFill>
              <a:srgbClr val="FF0000"/>
            </a:solidFill>
          </p:spPr>
          <p:txBody>
            <a:bodyPr wrap="square" lIns="0" tIns="0" rIns="0" bIns="0" rtlCol="0"/>
            <a:lstStyle/>
            <a:p>
              <a:endParaRPr/>
            </a:p>
          </p:txBody>
        </p:sp>
        <p:sp>
          <p:nvSpPr>
            <p:cNvPr id="28" name="object 27">
              <a:extLst>
                <a:ext uri="{FF2B5EF4-FFF2-40B4-BE49-F238E27FC236}">
                  <a16:creationId xmlns:a16="http://schemas.microsoft.com/office/drawing/2014/main" id="{2DB1E112-E37A-0606-930E-F4F126D0EB09}"/>
                </a:ext>
              </a:extLst>
            </p:cNvPr>
            <p:cNvSpPr/>
            <p:nvPr/>
          </p:nvSpPr>
          <p:spPr>
            <a:xfrm>
              <a:off x="6389832" y="2029220"/>
              <a:ext cx="6350" cy="46355"/>
            </a:xfrm>
            <a:custGeom>
              <a:avLst/>
              <a:gdLst/>
              <a:ahLst/>
              <a:cxnLst/>
              <a:rect l="l" t="t" r="r" b="b"/>
              <a:pathLst>
                <a:path w="6350" h="46355">
                  <a:moveTo>
                    <a:pt x="5924" y="0"/>
                  </a:moveTo>
                  <a:lnTo>
                    <a:pt x="0" y="0"/>
                  </a:lnTo>
                  <a:lnTo>
                    <a:pt x="0" y="46281"/>
                  </a:lnTo>
                  <a:lnTo>
                    <a:pt x="5924" y="46281"/>
                  </a:lnTo>
                  <a:lnTo>
                    <a:pt x="5924" y="0"/>
                  </a:lnTo>
                  <a:close/>
                </a:path>
              </a:pathLst>
            </a:custGeom>
            <a:solidFill>
              <a:srgbClr val="000000"/>
            </a:solidFill>
          </p:spPr>
          <p:txBody>
            <a:bodyPr wrap="square" lIns="0" tIns="0" rIns="0" bIns="0" rtlCol="0"/>
            <a:lstStyle/>
            <a:p>
              <a:endParaRPr/>
            </a:p>
          </p:txBody>
        </p:sp>
      </p:grpSp>
      <p:sp>
        <p:nvSpPr>
          <p:cNvPr id="29" name="object 28">
            <a:extLst>
              <a:ext uri="{FF2B5EF4-FFF2-40B4-BE49-F238E27FC236}">
                <a16:creationId xmlns:a16="http://schemas.microsoft.com/office/drawing/2014/main" id="{41D1D51D-749C-5001-10FC-443FDB792D0B}"/>
              </a:ext>
            </a:extLst>
          </p:cNvPr>
          <p:cNvSpPr txBox="1"/>
          <p:nvPr/>
        </p:nvSpPr>
        <p:spPr>
          <a:xfrm>
            <a:off x="5047850" y="3570180"/>
            <a:ext cx="221876" cy="228173"/>
          </a:xfrm>
          <a:prstGeom prst="rect">
            <a:avLst/>
          </a:prstGeom>
        </p:spPr>
        <p:txBody>
          <a:bodyPr vert="horz" wrap="square" lIns="0" tIns="11526" rIns="0" bIns="0" rtlCol="0">
            <a:spAutoFit/>
          </a:bodyPr>
          <a:lstStyle/>
          <a:p>
            <a:pPr marL="34580">
              <a:spcBef>
                <a:spcPts val="91"/>
              </a:spcBef>
            </a:pPr>
            <a:r>
              <a:rPr sz="1407" spc="-23" dirty="0">
                <a:latin typeface="Times New Roman"/>
                <a:cs typeface="Times New Roman"/>
              </a:rPr>
              <a:t>R</a:t>
            </a:r>
            <a:r>
              <a:rPr sz="1361" spc="-34" baseline="-22222" dirty="0">
                <a:latin typeface="Times New Roman"/>
                <a:cs typeface="Times New Roman"/>
              </a:rPr>
              <a:t>i</a:t>
            </a:r>
            <a:endParaRPr sz="1361" baseline="-22222">
              <a:latin typeface="Times New Roman"/>
              <a:cs typeface="Times New Roman"/>
            </a:endParaRPr>
          </a:p>
        </p:txBody>
      </p:sp>
      <p:sp>
        <p:nvSpPr>
          <p:cNvPr id="30" name="object 29">
            <a:extLst>
              <a:ext uri="{FF2B5EF4-FFF2-40B4-BE49-F238E27FC236}">
                <a16:creationId xmlns:a16="http://schemas.microsoft.com/office/drawing/2014/main" id="{E93DE0E0-F00C-B6F2-68BA-A866972748B3}"/>
              </a:ext>
            </a:extLst>
          </p:cNvPr>
          <p:cNvSpPr txBox="1"/>
          <p:nvPr/>
        </p:nvSpPr>
        <p:spPr>
          <a:xfrm>
            <a:off x="3608792" y="2916002"/>
            <a:ext cx="199401" cy="263699"/>
          </a:xfrm>
          <a:prstGeom prst="rect">
            <a:avLst/>
          </a:prstGeom>
        </p:spPr>
        <p:txBody>
          <a:bodyPr vert="horz" wrap="square" lIns="0" tIns="12102" rIns="0" bIns="0" rtlCol="0">
            <a:spAutoFit/>
          </a:bodyPr>
          <a:lstStyle/>
          <a:p>
            <a:pPr marL="34580">
              <a:spcBef>
                <a:spcPts val="95"/>
              </a:spcBef>
            </a:pPr>
            <a:r>
              <a:rPr sz="1634" spc="-23" dirty="0">
                <a:latin typeface="Symbol"/>
                <a:cs typeface="Symbol"/>
              </a:rPr>
              <a:t></a:t>
            </a:r>
            <a:r>
              <a:rPr sz="1634" spc="-34" baseline="-20833" dirty="0">
                <a:latin typeface="Times New Roman"/>
                <a:cs typeface="Times New Roman"/>
              </a:rPr>
              <a:t>i</a:t>
            </a:r>
            <a:endParaRPr sz="1634" baseline="-20833">
              <a:latin typeface="Times New Roman"/>
              <a:cs typeface="Times New Roman"/>
            </a:endParaRPr>
          </a:p>
        </p:txBody>
      </p:sp>
      <p:grpSp>
        <p:nvGrpSpPr>
          <p:cNvPr id="31" name="object 30">
            <a:extLst>
              <a:ext uri="{FF2B5EF4-FFF2-40B4-BE49-F238E27FC236}">
                <a16:creationId xmlns:a16="http://schemas.microsoft.com/office/drawing/2014/main" id="{8BAC04C3-1E03-9C0D-0EA9-00E03F365E64}"/>
              </a:ext>
            </a:extLst>
          </p:cNvPr>
          <p:cNvGrpSpPr/>
          <p:nvPr/>
        </p:nvGrpSpPr>
        <p:grpSpPr>
          <a:xfrm>
            <a:off x="6300162" y="3453024"/>
            <a:ext cx="722683" cy="179230"/>
            <a:chOff x="5599979" y="2355159"/>
            <a:chExt cx="796290" cy="197485"/>
          </a:xfrm>
        </p:grpSpPr>
        <p:sp>
          <p:nvSpPr>
            <p:cNvPr id="32" name="object 31">
              <a:extLst>
                <a:ext uri="{FF2B5EF4-FFF2-40B4-BE49-F238E27FC236}">
                  <a16:creationId xmlns:a16="http://schemas.microsoft.com/office/drawing/2014/main" id="{B105B7FD-83D4-CC5A-51C9-95FF4719A982}"/>
                </a:ext>
              </a:extLst>
            </p:cNvPr>
            <p:cNvSpPr/>
            <p:nvPr/>
          </p:nvSpPr>
          <p:spPr>
            <a:xfrm>
              <a:off x="6392793" y="2355159"/>
              <a:ext cx="0" cy="197485"/>
            </a:xfrm>
            <a:custGeom>
              <a:avLst/>
              <a:gdLst/>
              <a:ahLst/>
              <a:cxnLst/>
              <a:rect l="l" t="t" r="r" b="b"/>
              <a:pathLst>
                <a:path h="197485">
                  <a:moveTo>
                    <a:pt x="0" y="0"/>
                  </a:moveTo>
                  <a:lnTo>
                    <a:pt x="0" y="196941"/>
                  </a:lnTo>
                </a:path>
              </a:pathLst>
            </a:custGeom>
            <a:ln w="5923">
              <a:solidFill>
                <a:srgbClr val="4A7EBB"/>
              </a:solidFill>
              <a:prstDash val="sysDash"/>
            </a:ln>
          </p:spPr>
          <p:txBody>
            <a:bodyPr wrap="square" lIns="0" tIns="0" rIns="0" bIns="0" rtlCol="0"/>
            <a:lstStyle/>
            <a:p>
              <a:endParaRPr/>
            </a:p>
          </p:txBody>
        </p:sp>
        <p:sp>
          <p:nvSpPr>
            <p:cNvPr id="33" name="object 32">
              <a:extLst>
                <a:ext uri="{FF2B5EF4-FFF2-40B4-BE49-F238E27FC236}">
                  <a16:creationId xmlns:a16="http://schemas.microsoft.com/office/drawing/2014/main" id="{4A3F5D0E-44A5-E126-0F48-BC24655B1D54}"/>
                </a:ext>
              </a:extLst>
            </p:cNvPr>
            <p:cNvSpPr/>
            <p:nvPr/>
          </p:nvSpPr>
          <p:spPr>
            <a:xfrm>
              <a:off x="5599979" y="2443782"/>
              <a:ext cx="793115" cy="63500"/>
            </a:xfrm>
            <a:custGeom>
              <a:avLst/>
              <a:gdLst/>
              <a:ahLst/>
              <a:cxnLst/>
              <a:rect l="l" t="t" r="r" b="b"/>
              <a:pathLst>
                <a:path w="793114" h="63500">
                  <a:moveTo>
                    <a:pt x="8884" y="28557"/>
                  </a:moveTo>
                  <a:lnTo>
                    <a:pt x="7898" y="28557"/>
                  </a:lnTo>
                  <a:lnTo>
                    <a:pt x="7857" y="34569"/>
                  </a:lnTo>
                  <a:lnTo>
                    <a:pt x="80958" y="63021"/>
                  </a:lnTo>
                  <a:lnTo>
                    <a:pt x="83921" y="63021"/>
                  </a:lnTo>
                  <a:lnTo>
                    <a:pt x="84908" y="61051"/>
                  </a:lnTo>
                  <a:lnTo>
                    <a:pt x="84908" y="59082"/>
                  </a:lnTo>
                  <a:lnTo>
                    <a:pt x="82933" y="57113"/>
                  </a:lnTo>
                  <a:lnTo>
                    <a:pt x="24687" y="34569"/>
                  </a:lnTo>
                  <a:lnTo>
                    <a:pt x="8884" y="34569"/>
                  </a:lnTo>
                  <a:lnTo>
                    <a:pt x="8884" y="28557"/>
                  </a:lnTo>
                  <a:close/>
                </a:path>
                <a:path w="793114" h="63500">
                  <a:moveTo>
                    <a:pt x="775281" y="31511"/>
                  </a:moveTo>
                  <a:lnTo>
                    <a:pt x="708892" y="57113"/>
                  </a:lnTo>
                  <a:lnTo>
                    <a:pt x="706917" y="59082"/>
                  </a:lnTo>
                  <a:lnTo>
                    <a:pt x="706917" y="61051"/>
                  </a:lnTo>
                  <a:lnTo>
                    <a:pt x="708892" y="63021"/>
                  </a:lnTo>
                  <a:lnTo>
                    <a:pt x="710865" y="63021"/>
                  </a:lnTo>
                  <a:lnTo>
                    <a:pt x="784860" y="34569"/>
                  </a:lnTo>
                  <a:lnTo>
                    <a:pt x="783211" y="34569"/>
                  </a:lnTo>
                  <a:lnTo>
                    <a:pt x="775281" y="31511"/>
                  </a:lnTo>
                  <a:close/>
                </a:path>
                <a:path w="793114" h="63500">
                  <a:moveTo>
                    <a:pt x="83921" y="0"/>
                  </a:moveTo>
                  <a:lnTo>
                    <a:pt x="80958" y="0"/>
                  </a:lnTo>
                  <a:lnTo>
                    <a:pt x="0" y="31511"/>
                  </a:lnTo>
                  <a:lnTo>
                    <a:pt x="7857" y="34569"/>
                  </a:lnTo>
                  <a:lnTo>
                    <a:pt x="7898" y="28557"/>
                  </a:lnTo>
                  <a:lnTo>
                    <a:pt x="24204" y="28557"/>
                  </a:lnTo>
                  <a:lnTo>
                    <a:pt x="82933" y="5908"/>
                  </a:lnTo>
                  <a:lnTo>
                    <a:pt x="84908" y="3938"/>
                  </a:lnTo>
                  <a:lnTo>
                    <a:pt x="84908" y="1969"/>
                  </a:lnTo>
                  <a:lnTo>
                    <a:pt x="83921" y="0"/>
                  </a:lnTo>
                  <a:close/>
                </a:path>
                <a:path w="793114" h="63500">
                  <a:moveTo>
                    <a:pt x="8893" y="28557"/>
                  </a:moveTo>
                  <a:lnTo>
                    <a:pt x="8884" y="34569"/>
                  </a:lnTo>
                  <a:lnTo>
                    <a:pt x="8614" y="34569"/>
                  </a:lnTo>
                  <a:lnTo>
                    <a:pt x="16785" y="31511"/>
                  </a:lnTo>
                  <a:lnTo>
                    <a:pt x="8893" y="28557"/>
                  </a:lnTo>
                  <a:close/>
                </a:path>
                <a:path w="793114" h="63500">
                  <a:moveTo>
                    <a:pt x="16786" y="31511"/>
                  </a:moveTo>
                  <a:lnTo>
                    <a:pt x="8614" y="34569"/>
                  </a:lnTo>
                  <a:lnTo>
                    <a:pt x="24687" y="34569"/>
                  </a:lnTo>
                  <a:lnTo>
                    <a:pt x="16786" y="31511"/>
                  </a:lnTo>
                  <a:close/>
                </a:path>
                <a:path w="793114" h="63500">
                  <a:moveTo>
                    <a:pt x="767621" y="28557"/>
                  </a:moveTo>
                  <a:lnTo>
                    <a:pt x="24212" y="28557"/>
                  </a:lnTo>
                  <a:lnTo>
                    <a:pt x="16786" y="31511"/>
                  </a:lnTo>
                  <a:lnTo>
                    <a:pt x="24687" y="34569"/>
                  </a:lnTo>
                  <a:lnTo>
                    <a:pt x="767350" y="34569"/>
                  </a:lnTo>
                  <a:lnTo>
                    <a:pt x="775280" y="31511"/>
                  </a:lnTo>
                  <a:lnTo>
                    <a:pt x="767621" y="28557"/>
                  </a:lnTo>
                  <a:close/>
                </a:path>
                <a:path w="793114" h="63500">
                  <a:moveTo>
                    <a:pt x="782941" y="28557"/>
                  </a:moveTo>
                  <a:lnTo>
                    <a:pt x="775281" y="31511"/>
                  </a:lnTo>
                  <a:lnTo>
                    <a:pt x="783211" y="34569"/>
                  </a:lnTo>
                  <a:lnTo>
                    <a:pt x="782941" y="34569"/>
                  </a:lnTo>
                  <a:lnTo>
                    <a:pt x="782941" y="28557"/>
                  </a:lnTo>
                  <a:close/>
                </a:path>
                <a:path w="793114" h="63500">
                  <a:moveTo>
                    <a:pt x="783927" y="28557"/>
                  </a:moveTo>
                  <a:lnTo>
                    <a:pt x="782941" y="28557"/>
                  </a:lnTo>
                  <a:lnTo>
                    <a:pt x="782941" y="34569"/>
                  </a:lnTo>
                  <a:lnTo>
                    <a:pt x="783927" y="34569"/>
                  </a:lnTo>
                  <a:lnTo>
                    <a:pt x="783927" y="28557"/>
                  </a:lnTo>
                  <a:close/>
                </a:path>
                <a:path w="793114" h="63500">
                  <a:moveTo>
                    <a:pt x="785131" y="28557"/>
                  </a:moveTo>
                  <a:lnTo>
                    <a:pt x="783927" y="28557"/>
                  </a:lnTo>
                  <a:lnTo>
                    <a:pt x="783927" y="34569"/>
                  </a:lnTo>
                  <a:lnTo>
                    <a:pt x="784860" y="34569"/>
                  </a:lnTo>
                  <a:lnTo>
                    <a:pt x="792814" y="31511"/>
                  </a:lnTo>
                  <a:lnTo>
                    <a:pt x="785131" y="28557"/>
                  </a:lnTo>
                  <a:close/>
                </a:path>
                <a:path w="793114" h="63500">
                  <a:moveTo>
                    <a:pt x="24212" y="28557"/>
                  </a:moveTo>
                  <a:lnTo>
                    <a:pt x="8893" y="28557"/>
                  </a:lnTo>
                  <a:lnTo>
                    <a:pt x="16786" y="31511"/>
                  </a:lnTo>
                  <a:lnTo>
                    <a:pt x="24212" y="28557"/>
                  </a:lnTo>
                  <a:close/>
                </a:path>
                <a:path w="793114" h="63500">
                  <a:moveTo>
                    <a:pt x="710865" y="0"/>
                  </a:moveTo>
                  <a:lnTo>
                    <a:pt x="708892" y="0"/>
                  </a:lnTo>
                  <a:lnTo>
                    <a:pt x="706917" y="1969"/>
                  </a:lnTo>
                  <a:lnTo>
                    <a:pt x="706917" y="3938"/>
                  </a:lnTo>
                  <a:lnTo>
                    <a:pt x="708892" y="5908"/>
                  </a:lnTo>
                  <a:lnTo>
                    <a:pt x="775281" y="31511"/>
                  </a:lnTo>
                  <a:lnTo>
                    <a:pt x="782941" y="28557"/>
                  </a:lnTo>
                  <a:lnTo>
                    <a:pt x="785131" y="28557"/>
                  </a:lnTo>
                  <a:lnTo>
                    <a:pt x="710865" y="0"/>
                  </a:lnTo>
                  <a:close/>
                </a:path>
              </a:pathLst>
            </a:custGeom>
            <a:solidFill>
              <a:srgbClr val="4A7EBB"/>
            </a:solidFill>
          </p:spPr>
          <p:txBody>
            <a:bodyPr wrap="square" lIns="0" tIns="0" rIns="0" bIns="0" rtlCol="0"/>
            <a:lstStyle/>
            <a:p>
              <a:endParaRPr/>
            </a:p>
          </p:txBody>
        </p:sp>
      </p:grpSp>
      <p:sp>
        <p:nvSpPr>
          <p:cNvPr id="34" name="object 33">
            <a:extLst>
              <a:ext uri="{FF2B5EF4-FFF2-40B4-BE49-F238E27FC236}">
                <a16:creationId xmlns:a16="http://schemas.microsoft.com/office/drawing/2014/main" id="{B317A014-6BCC-D06C-7530-BC49B6820F89}"/>
              </a:ext>
            </a:extLst>
          </p:cNvPr>
          <p:cNvSpPr txBox="1"/>
          <p:nvPr/>
        </p:nvSpPr>
        <p:spPr>
          <a:xfrm>
            <a:off x="6445688" y="3173383"/>
            <a:ext cx="1025242" cy="419186"/>
          </a:xfrm>
          <a:prstGeom prst="rect">
            <a:avLst/>
          </a:prstGeom>
        </p:spPr>
        <p:txBody>
          <a:bodyPr vert="horz" wrap="square" lIns="0" tIns="11526" rIns="0" bIns="0" rtlCol="0">
            <a:spAutoFit/>
          </a:bodyPr>
          <a:lstStyle/>
          <a:p>
            <a:pPr marL="139471" algn="ctr">
              <a:spcBef>
                <a:spcPts val="91"/>
              </a:spcBef>
            </a:pPr>
            <a:r>
              <a:rPr sz="1407" spc="-23" dirty="0">
                <a:latin typeface="Times New Roman"/>
                <a:cs typeface="Times New Roman"/>
              </a:rPr>
              <a:t>d</a:t>
            </a:r>
            <a:r>
              <a:rPr sz="1361" spc="-34" baseline="-22222" dirty="0">
                <a:latin typeface="Times New Roman"/>
                <a:cs typeface="Times New Roman"/>
              </a:rPr>
              <a:t>i</a:t>
            </a:r>
            <a:endParaRPr sz="1361" baseline="-22222" dirty="0">
              <a:latin typeface="Times New Roman"/>
              <a:cs typeface="Times New Roman"/>
            </a:endParaRPr>
          </a:p>
          <a:p>
            <a:pPr>
              <a:spcBef>
                <a:spcPts val="390"/>
              </a:spcBef>
            </a:pPr>
            <a:endParaRPr sz="908" dirty="0">
              <a:latin typeface="Times New Roman"/>
              <a:cs typeface="Times New Roman"/>
            </a:endParaRPr>
          </a:p>
        </p:txBody>
      </p:sp>
      <p:sp>
        <p:nvSpPr>
          <p:cNvPr id="35" name="object 34">
            <a:extLst>
              <a:ext uri="{FF2B5EF4-FFF2-40B4-BE49-F238E27FC236}">
                <a16:creationId xmlns:a16="http://schemas.microsoft.com/office/drawing/2014/main" id="{B974D40A-9FE9-E7F1-BDF1-E0B91122F0E2}"/>
              </a:ext>
            </a:extLst>
          </p:cNvPr>
          <p:cNvSpPr/>
          <p:nvPr/>
        </p:nvSpPr>
        <p:spPr>
          <a:xfrm>
            <a:off x="4055557" y="4251083"/>
            <a:ext cx="2964500" cy="57630"/>
          </a:xfrm>
          <a:custGeom>
            <a:avLst/>
            <a:gdLst/>
            <a:ahLst/>
            <a:cxnLst/>
            <a:rect l="l" t="t" r="r" b="b"/>
            <a:pathLst>
              <a:path w="3266440" h="63500">
                <a:moveTo>
                  <a:pt x="83918" y="0"/>
                </a:moveTo>
                <a:lnTo>
                  <a:pt x="81944" y="0"/>
                </a:lnTo>
                <a:lnTo>
                  <a:pt x="0" y="31511"/>
                </a:lnTo>
                <a:lnTo>
                  <a:pt x="81944" y="63021"/>
                </a:lnTo>
                <a:lnTo>
                  <a:pt x="83918" y="63021"/>
                </a:lnTo>
                <a:lnTo>
                  <a:pt x="85893" y="61052"/>
                </a:lnTo>
                <a:lnTo>
                  <a:pt x="85893" y="59082"/>
                </a:lnTo>
                <a:lnTo>
                  <a:pt x="83918" y="57113"/>
                </a:lnTo>
                <a:lnTo>
                  <a:pt x="25190" y="34465"/>
                </a:lnTo>
                <a:lnTo>
                  <a:pt x="8883" y="34465"/>
                </a:lnTo>
                <a:lnTo>
                  <a:pt x="8883" y="28557"/>
                </a:lnTo>
                <a:lnTo>
                  <a:pt x="25189" y="28557"/>
                </a:lnTo>
                <a:lnTo>
                  <a:pt x="83918" y="5908"/>
                </a:lnTo>
                <a:lnTo>
                  <a:pt x="85893" y="3939"/>
                </a:lnTo>
                <a:lnTo>
                  <a:pt x="85893" y="1969"/>
                </a:lnTo>
                <a:lnTo>
                  <a:pt x="83918" y="0"/>
                </a:lnTo>
                <a:close/>
              </a:path>
              <a:path w="3266440" h="63500">
                <a:moveTo>
                  <a:pt x="3248503" y="31511"/>
                </a:moveTo>
                <a:lnTo>
                  <a:pt x="3182115" y="57113"/>
                </a:lnTo>
                <a:lnTo>
                  <a:pt x="3180140" y="59082"/>
                </a:lnTo>
                <a:lnTo>
                  <a:pt x="3180140" y="61052"/>
                </a:lnTo>
                <a:lnTo>
                  <a:pt x="3182115" y="63021"/>
                </a:lnTo>
                <a:lnTo>
                  <a:pt x="3184088" y="63021"/>
                </a:lnTo>
                <a:lnTo>
                  <a:pt x="3258351" y="34465"/>
                </a:lnTo>
                <a:lnTo>
                  <a:pt x="3256163" y="34465"/>
                </a:lnTo>
                <a:lnTo>
                  <a:pt x="3248503" y="31511"/>
                </a:lnTo>
                <a:close/>
              </a:path>
              <a:path w="3266440" h="63500">
                <a:moveTo>
                  <a:pt x="9869" y="28557"/>
                </a:moveTo>
                <a:lnTo>
                  <a:pt x="8883" y="28557"/>
                </a:lnTo>
                <a:lnTo>
                  <a:pt x="8883" y="34465"/>
                </a:lnTo>
                <a:lnTo>
                  <a:pt x="9869" y="34465"/>
                </a:lnTo>
                <a:lnTo>
                  <a:pt x="9869" y="28557"/>
                </a:lnTo>
                <a:close/>
              </a:path>
              <a:path w="3266440" h="63500">
                <a:moveTo>
                  <a:pt x="9869" y="28557"/>
                </a:moveTo>
                <a:lnTo>
                  <a:pt x="9869" y="34465"/>
                </a:lnTo>
                <a:lnTo>
                  <a:pt x="17529" y="31511"/>
                </a:lnTo>
                <a:lnTo>
                  <a:pt x="9869" y="28557"/>
                </a:lnTo>
                <a:close/>
              </a:path>
              <a:path w="3266440" h="63500">
                <a:moveTo>
                  <a:pt x="17529" y="31511"/>
                </a:moveTo>
                <a:lnTo>
                  <a:pt x="9869" y="34465"/>
                </a:lnTo>
                <a:lnTo>
                  <a:pt x="25190" y="34465"/>
                </a:lnTo>
                <a:lnTo>
                  <a:pt x="17529" y="31511"/>
                </a:lnTo>
                <a:close/>
              </a:path>
              <a:path w="3266440" h="63500">
                <a:moveTo>
                  <a:pt x="3240844" y="28557"/>
                </a:moveTo>
                <a:lnTo>
                  <a:pt x="25189" y="28557"/>
                </a:lnTo>
                <a:lnTo>
                  <a:pt x="17529" y="31511"/>
                </a:lnTo>
                <a:lnTo>
                  <a:pt x="25190" y="34465"/>
                </a:lnTo>
                <a:lnTo>
                  <a:pt x="3240843" y="34465"/>
                </a:lnTo>
                <a:lnTo>
                  <a:pt x="3248503" y="31511"/>
                </a:lnTo>
                <a:lnTo>
                  <a:pt x="3240844" y="28557"/>
                </a:lnTo>
                <a:close/>
              </a:path>
              <a:path w="3266440" h="63500">
                <a:moveTo>
                  <a:pt x="3256163" y="28557"/>
                </a:moveTo>
                <a:lnTo>
                  <a:pt x="3248503" y="31511"/>
                </a:lnTo>
                <a:lnTo>
                  <a:pt x="3256163" y="34465"/>
                </a:lnTo>
                <a:lnTo>
                  <a:pt x="3256163" y="28557"/>
                </a:lnTo>
                <a:close/>
              </a:path>
              <a:path w="3266440" h="63500">
                <a:moveTo>
                  <a:pt x="3257150" y="28557"/>
                </a:moveTo>
                <a:lnTo>
                  <a:pt x="3256163" y="28557"/>
                </a:lnTo>
                <a:lnTo>
                  <a:pt x="3256163" y="34465"/>
                </a:lnTo>
                <a:lnTo>
                  <a:pt x="3257150" y="34465"/>
                </a:lnTo>
                <a:lnTo>
                  <a:pt x="3257150" y="28557"/>
                </a:lnTo>
                <a:close/>
              </a:path>
              <a:path w="3266440" h="63500">
                <a:moveTo>
                  <a:pt x="3258357" y="28557"/>
                </a:moveTo>
                <a:lnTo>
                  <a:pt x="3257150" y="28557"/>
                </a:lnTo>
                <a:lnTo>
                  <a:pt x="3257150" y="34465"/>
                </a:lnTo>
                <a:lnTo>
                  <a:pt x="3258351" y="34465"/>
                </a:lnTo>
                <a:lnTo>
                  <a:pt x="3266033" y="31511"/>
                </a:lnTo>
                <a:lnTo>
                  <a:pt x="3258357" y="28557"/>
                </a:lnTo>
                <a:close/>
              </a:path>
              <a:path w="3266440" h="63500">
                <a:moveTo>
                  <a:pt x="25189" y="28557"/>
                </a:moveTo>
                <a:lnTo>
                  <a:pt x="9869" y="28557"/>
                </a:lnTo>
                <a:lnTo>
                  <a:pt x="17529" y="31511"/>
                </a:lnTo>
                <a:lnTo>
                  <a:pt x="25189" y="28557"/>
                </a:lnTo>
                <a:close/>
              </a:path>
              <a:path w="3266440" h="63500">
                <a:moveTo>
                  <a:pt x="3184088" y="0"/>
                </a:moveTo>
                <a:lnTo>
                  <a:pt x="3182115" y="0"/>
                </a:lnTo>
                <a:lnTo>
                  <a:pt x="3180140" y="1969"/>
                </a:lnTo>
                <a:lnTo>
                  <a:pt x="3180140" y="3939"/>
                </a:lnTo>
                <a:lnTo>
                  <a:pt x="3182115" y="5908"/>
                </a:lnTo>
                <a:lnTo>
                  <a:pt x="3248503" y="31511"/>
                </a:lnTo>
                <a:lnTo>
                  <a:pt x="3256163" y="28557"/>
                </a:lnTo>
                <a:lnTo>
                  <a:pt x="3258357" y="28557"/>
                </a:lnTo>
                <a:lnTo>
                  <a:pt x="3184088" y="0"/>
                </a:lnTo>
                <a:close/>
              </a:path>
            </a:pathLst>
          </a:custGeom>
          <a:solidFill>
            <a:srgbClr val="4A7EBB"/>
          </a:solidFill>
        </p:spPr>
        <p:txBody>
          <a:bodyPr wrap="square" lIns="0" tIns="0" rIns="0" bIns="0" rtlCol="0"/>
          <a:lstStyle/>
          <a:p>
            <a:endParaRPr/>
          </a:p>
        </p:txBody>
      </p:sp>
      <p:sp>
        <p:nvSpPr>
          <p:cNvPr id="36" name="object 35">
            <a:extLst>
              <a:ext uri="{FF2B5EF4-FFF2-40B4-BE49-F238E27FC236}">
                <a16:creationId xmlns:a16="http://schemas.microsoft.com/office/drawing/2014/main" id="{E88D9FFC-AE54-3CAB-6B7C-4442CB0FC29A}"/>
              </a:ext>
            </a:extLst>
          </p:cNvPr>
          <p:cNvSpPr txBox="1"/>
          <p:nvPr/>
        </p:nvSpPr>
        <p:spPr>
          <a:xfrm>
            <a:off x="5421502" y="4000937"/>
            <a:ext cx="231674" cy="228173"/>
          </a:xfrm>
          <a:prstGeom prst="rect">
            <a:avLst/>
          </a:prstGeom>
        </p:spPr>
        <p:txBody>
          <a:bodyPr vert="horz" wrap="square" lIns="0" tIns="11526" rIns="0" bIns="0" rtlCol="0">
            <a:spAutoFit/>
          </a:bodyPr>
          <a:lstStyle/>
          <a:p>
            <a:pPr marL="34580">
              <a:spcBef>
                <a:spcPts val="91"/>
              </a:spcBef>
            </a:pPr>
            <a:r>
              <a:rPr sz="1407" spc="-23" dirty="0">
                <a:latin typeface="Times New Roman"/>
                <a:cs typeface="Times New Roman"/>
              </a:rPr>
              <a:t>D</a:t>
            </a:r>
            <a:r>
              <a:rPr sz="1361" spc="-34" baseline="-22222" dirty="0">
                <a:latin typeface="Times New Roman"/>
                <a:cs typeface="Times New Roman"/>
              </a:rPr>
              <a:t>i</a:t>
            </a:r>
            <a:endParaRPr sz="1361" baseline="-22222">
              <a:latin typeface="Times New Roman"/>
              <a:cs typeface="Times New Roman"/>
            </a:endParaRPr>
          </a:p>
        </p:txBody>
      </p:sp>
      <p:grpSp>
        <p:nvGrpSpPr>
          <p:cNvPr id="37" name="object 36">
            <a:extLst>
              <a:ext uri="{FF2B5EF4-FFF2-40B4-BE49-F238E27FC236}">
                <a16:creationId xmlns:a16="http://schemas.microsoft.com/office/drawing/2014/main" id="{39CC57AF-FB40-7396-4C5B-F24952597BF4}"/>
              </a:ext>
            </a:extLst>
          </p:cNvPr>
          <p:cNvGrpSpPr/>
          <p:nvPr/>
        </p:nvGrpSpPr>
        <p:grpSpPr>
          <a:xfrm>
            <a:off x="7016809" y="4107893"/>
            <a:ext cx="680613" cy="253573"/>
            <a:chOff x="6389618" y="3076728"/>
            <a:chExt cx="749935" cy="279400"/>
          </a:xfrm>
        </p:grpSpPr>
        <p:sp>
          <p:nvSpPr>
            <p:cNvPr id="38" name="object 37">
              <a:extLst>
                <a:ext uri="{FF2B5EF4-FFF2-40B4-BE49-F238E27FC236}">
                  <a16:creationId xmlns:a16="http://schemas.microsoft.com/office/drawing/2014/main" id="{FE0A00DF-2024-A50C-9D68-FB755F77CE5F}"/>
                </a:ext>
              </a:extLst>
            </p:cNvPr>
            <p:cNvSpPr/>
            <p:nvPr/>
          </p:nvSpPr>
          <p:spPr>
            <a:xfrm>
              <a:off x="6392793" y="3079903"/>
              <a:ext cx="0" cy="273050"/>
            </a:xfrm>
            <a:custGeom>
              <a:avLst/>
              <a:gdLst/>
              <a:ahLst/>
              <a:cxnLst/>
              <a:rect l="l" t="t" r="r" b="b"/>
              <a:pathLst>
                <a:path h="273050">
                  <a:moveTo>
                    <a:pt x="0" y="0"/>
                  </a:moveTo>
                  <a:lnTo>
                    <a:pt x="0" y="272764"/>
                  </a:lnTo>
                </a:path>
              </a:pathLst>
            </a:custGeom>
            <a:ln w="5923">
              <a:solidFill>
                <a:srgbClr val="4A7EBB"/>
              </a:solidFill>
              <a:prstDash val="sysDashDot"/>
            </a:ln>
          </p:spPr>
          <p:txBody>
            <a:bodyPr wrap="square" lIns="0" tIns="0" rIns="0" bIns="0" rtlCol="0"/>
            <a:lstStyle/>
            <a:p>
              <a:endParaRPr/>
            </a:p>
          </p:txBody>
        </p:sp>
        <p:sp>
          <p:nvSpPr>
            <p:cNvPr id="39" name="object 38">
              <a:extLst>
                <a:ext uri="{FF2B5EF4-FFF2-40B4-BE49-F238E27FC236}">
                  <a16:creationId xmlns:a16="http://schemas.microsoft.com/office/drawing/2014/main" id="{8ADEEBB4-1FFB-141E-3C78-2F1541E54F82}"/>
                </a:ext>
              </a:extLst>
            </p:cNvPr>
            <p:cNvSpPr/>
            <p:nvPr/>
          </p:nvSpPr>
          <p:spPr>
            <a:xfrm>
              <a:off x="6392796" y="3234503"/>
              <a:ext cx="746760" cy="63500"/>
            </a:xfrm>
            <a:custGeom>
              <a:avLst/>
              <a:gdLst/>
              <a:ahLst/>
              <a:cxnLst/>
              <a:rect l="l" t="t" r="r" b="b"/>
              <a:pathLst>
                <a:path w="746759" h="63500">
                  <a:moveTo>
                    <a:pt x="8881" y="28557"/>
                  </a:moveTo>
                  <a:lnTo>
                    <a:pt x="7895" y="28557"/>
                  </a:lnTo>
                  <a:lnTo>
                    <a:pt x="7854" y="34568"/>
                  </a:lnTo>
                  <a:lnTo>
                    <a:pt x="80956" y="63021"/>
                  </a:lnTo>
                  <a:lnTo>
                    <a:pt x="83918" y="63021"/>
                  </a:lnTo>
                  <a:lnTo>
                    <a:pt x="84905" y="61052"/>
                  </a:lnTo>
                  <a:lnTo>
                    <a:pt x="84905" y="59082"/>
                  </a:lnTo>
                  <a:lnTo>
                    <a:pt x="82931" y="57113"/>
                  </a:lnTo>
                  <a:lnTo>
                    <a:pt x="24684" y="34568"/>
                  </a:lnTo>
                  <a:lnTo>
                    <a:pt x="8881" y="34568"/>
                  </a:lnTo>
                  <a:lnTo>
                    <a:pt x="8881" y="28557"/>
                  </a:lnTo>
                  <a:close/>
                </a:path>
                <a:path w="746759" h="63500">
                  <a:moveTo>
                    <a:pt x="728873" y="31511"/>
                  </a:moveTo>
                  <a:lnTo>
                    <a:pt x="662486" y="57113"/>
                  </a:lnTo>
                  <a:lnTo>
                    <a:pt x="660509" y="61052"/>
                  </a:lnTo>
                  <a:lnTo>
                    <a:pt x="662486" y="63021"/>
                  </a:lnTo>
                  <a:lnTo>
                    <a:pt x="664459" y="63021"/>
                  </a:lnTo>
                  <a:lnTo>
                    <a:pt x="738452" y="34568"/>
                  </a:lnTo>
                  <a:lnTo>
                    <a:pt x="736800" y="34568"/>
                  </a:lnTo>
                  <a:lnTo>
                    <a:pt x="728873" y="31511"/>
                  </a:lnTo>
                  <a:close/>
                </a:path>
                <a:path w="746759" h="63500">
                  <a:moveTo>
                    <a:pt x="83918" y="0"/>
                  </a:moveTo>
                  <a:lnTo>
                    <a:pt x="80956" y="0"/>
                  </a:lnTo>
                  <a:lnTo>
                    <a:pt x="0" y="31511"/>
                  </a:lnTo>
                  <a:lnTo>
                    <a:pt x="7854" y="34568"/>
                  </a:lnTo>
                  <a:lnTo>
                    <a:pt x="7895" y="28557"/>
                  </a:lnTo>
                  <a:lnTo>
                    <a:pt x="24201" y="28557"/>
                  </a:lnTo>
                  <a:lnTo>
                    <a:pt x="82931" y="5908"/>
                  </a:lnTo>
                  <a:lnTo>
                    <a:pt x="84905" y="3939"/>
                  </a:lnTo>
                  <a:lnTo>
                    <a:pt x="84905" y="1969"/>
                  </a:lnTo>
                  <a:lnTo>
                    <a:pt x="83918" y="0"/>
                  </a:lnTo>
                  <a:close/>
                </a:path>
                <a:path w="746759" h="63500">
                  <a:moveTo>
                    <a:pt x="8890" y="28557"/>
                  </a:moveTo>
                  <a:lnTo>
                    <a:pt x="8881" y="34568"/>
                  </a:lnTo>
                  <a:lnTo>
                    <a:pt x="8614" y="34568"/>
                  </a:lnTo>
                  <a:lnTo>
                    <a:pt x="16780" y="31511"/>
                  </a:lnTo>
                  <a:lnTo>
                    <a:pt x="8890" y="28557"/>
                  </a:lnTo>
                  <a:close/>
                </a:path>
                <a:path w="746759" h="63500">
                  <a:moveTo>
                    <a:pt x="16785" y="31511"/>
                  </a:moveTo>
                  <a:lnTo>
                    <a:pt x="8614" y="34568"/>
                  </a:lnTo>
                  <a:lnTo>
                    <a:pt x="24684" y="34568"/>
                  </a:lnTo>
                  <a:lnTo>
                    <a:pt x="16785" y="31511"/>
                  </a:lnTo>
                  <a:close/>
                </a:path>
                <a:path w="746759" h="63500">
                  <a:moveTo>
                    <a:pt x="721214" y="28557"/>
                  </a:moveTo>
                  <a:lnTo>
                    <a:pt x="24209" y="28557"/>
                  </a:lnTo>
                  <a:lnTo>
                    <a:pt x="16785" y="31511"/>
                  </a:lnTo>
                  <a:lnTo>
                    <a:pt x="24684" y="34568"/>
                  </a:lnTo>
                  <a:lnTo>
                    <a:pt x="720945" y="34568"/>
                  </a:lnTo>
                  <a:lnTo>
                    <a:pt x="728873" y="31511"/>
                  </a:lnTo>
                  <a:lnTo>
                    <a:pt x="721214" y="28557"/>
                  </a:lnTo>
                  <a:close/>
                </a:path>
                <a:path w="746759" h="63500">
                  <a:moveTo>
                    <a:pt x="736533" y="28557"/>
                  </a:moveTo>
                  <a:lnTo>
                    <a:pt x="728873" y="31511"/>
                  </a:lnTo>
                  <a:lnTo>
                    <a:pt x="736800" y="34568"/>
                  </a:lnTo>
                  <a:lnTo>
                    <a:pt x="736533" y="34568"/>
                  </a:lnTo>
                  <a:lnTo>
                    <a:pt x="736533" y="28557"/>
                  </a:lnTo>
                  <a:close/>
                </a:path>
                <a:path w="746759" h="63500">
                  <a:moveTo>
                    <a:pt x="737521" y="28557"/>
                  </a:moveTo>
                  <a:lnTo>
                    <a:pt x="736533" y="28557"/>
                  </a:lnTo>
                  <a:lnTo>
                    <a:pt x="736533" y="34568"/>
                  </a:lnTo>
                  <a:lnTo>
                    <a:pt x="737521" y="34568"/>
                  </a:lnTo>
                  <a:lnTo>
                    <a:pt x="737521" y="28557"/>
                  </a:lnTo>
                  <a:close/>
                </a:path>
                <a:path w="746759" h="63500">
                  <a:moveTo>
                    <a:pt x="738727" y="28557"/>
                  </a:moveTo>
                  <a:lnTo>
                    <a:pt x="737521" y="28557"/>
                  </a:lnTo>
                  <a:lnTo>
                    <a:pt x="737521" y="34568"/>
                  </a:lnTo>
                  <a:lnTo>
                    <a:pt x="738452" y="34568"/>
                  </a:lnTo>
                  <a:lnTo>
                    <a:pt x="746403" y="31511"/>
                  </a:lnTo>
                  <a:lnTo>
                    <a:pt x="738727" y="28557"/>
                  </a:lnTo>
                  <a:close/>
                </a:path>
                <a:path w="746759" h="63500">
                  <a:moveTo>
                    <a:pt x="24209" y="28557"/>
                  </a:moveTo>
                  <a:lnTo>
                    <a:pt x="8890" y="28557"/>
                  </a:lnTo>
                  <a:lnTo>
                    <a:pt x="16785" y="31511"/>
                  </a:lnTo>
                  <a:lnTo>
                    <a:pt x="24209" y="28557"/>
                  </a:lnTo>
                  <a:close/>
                </a:path>
                <a:path w="746759" h="63500">
                  <a:moveTo>
                    <a:pt x="664459" y="0"/>
                  </a:moveTo>
                  <a:lnTo>
                    <a:pt x="662486" y="0"/>
                  </a:lnTo>
                  <a:lnTo>
                    <a:pt x="660509" y="1969"/>
                  </a:lnTo>
                  <a:lnTo>
                    <a:pt x="662486" y="5908"/>
                  </a:lnTo>
                  <a:lnTo>
                    <a:pt x="728873" y="31511"/>
                  </a:lnTo>
                  <a:lnTo>
                    <a:pt x="736533" y="28557"/>
                  </a:lnTo>
                  <a:lnTo>
                    <a:pt x="738727" y="28557"/>
                  </a:lnTo>
                  <a:lnTo>
                    <a:pt x="664459" y="0"/>
                  </a:lnTo>
                  <a:close/>
                </a:path>
              </a:pathLst>
            </a:custGeom>
            <a:solidFill>
              <a:srgbClr val="4A7EBB"/>
            </a:solidFill>
          </p:spPr>
          <p:txBody>
            <a:bodyPr wrap="square" lIns="0" tIns="0" rIns="0" bIns="0" rtlCol="0"/>
            <a:lstStyle/>
            <a:p>
              <a:endParaRPr/>
            </a:p>
          </p:txBody>
        </p:sp>
      </p:grpSp>
      <p:sp>
        <p:nvSpPr>
          <p:cNvPr id="40" name="object 39">
            <a:extLst>
              <a:ext uri="{FF2B5EF4-FFF2-40B4-BE49-F238E27FC236}">
                <a16:creationId xmlns:a16="http://schemas.microsoft.com/office/drawing/2014/main" id="{36E6BECA-7731-802C-6CC9-42E07C7F3F9C}"/>
              </a:ext>
            </a:extLst>
          </p:cNvPr>
          <p:cNvSpPr txBox="1"/>
          <p:nvPr/>
        </p:nvSpPr>
        <p:spPr>
          <a:xfrm>
            <a:off x="7061030" y="3992894"/>
            <a:ext cx="636075" cy="228173"/>
          </a:xfrm>
          <a:prstGeom prst="rect">
            <a:avLst/>
          </a:prstGeom>
        </p:spPr>
        <p:txBody>
          <a:bodyPr vert="horz" wrap="square" lIns="0" tIns="11526" rIns="0" bIns="0" rtlCol="0">
            <a:spAutoFit/>
          </a:bodyPr>
          <a:lstStyle/>
          <a:p>
            <a:pPr marL="11527">
              <a:spcBef>
                <a:spcPts val="91"/>
              </a:spcBef>
            </a:pPr>
            <a:r>
              <a:rPr sz="1407" spc="-9" dirty="0">
                <a:solidFill>
                  <a:srgbClr val="0000FF"/>
                </a:solidFill>
                <a:latin typeface="Times New Roman"/>
                <a:cs typeface="Times New Roman"/>
              </a:rPr>
              <a:t>lateness</a:t>
            </a:r>
            <a:endParaRPr sz="1407" dirty="0">
              <a:latin typeface="Times New Roman"/>
              <a:cs typeface="Times New Roman"/>
            </a:endParaRPr>
          </a:p>
        </p:txBody>
      </p:sp>
      <p:grpSp>
        <p:nvGrpSpPr>
          <p:cNvPr id="41" name="object 40">
            <a:extLst>
              <a:ext uri="{FF2B5EF4-FFF2-40B4-BE49-F238E27FC236}">
                <a16:creationId xmlns:a16="http://schemas.microsoft.com/office/drawing/2014/main" id="{022CAB55-2F42-CE65-81C4-4C5A54E4BB1B}"/>
              </a:ext>
            </a:extLst>
          </p:cNvPr>
          <p:cNvGrpSpPr/>
          <p:nvPr/>
        </p:nvGrpSpPr>
        <p:grpSpPr>
          <a:xfrm>
            <a:off x="3886200" y="4064997"/>
            <a:ext cx="4022592" cy="679461"/>
            <a:chOff x="2940151" y="3029463"/>
            <a:chExt cx="4432300" cy="748665"/>
          </a:xfrm>
        </p:grpSpPr>
        <p:sp>
          <p:nvSpPr>
            <p:cNvPr id="42" name="object 41">
              <a:extLst>
                <a:ext uri="{FF2B5EF4-FFF2-40B4-BE49-F238E27FC236}">
                  <a16:creationId xmlns:a16="http://schemas.microsoft.com/office/drawing/2014/main" id="{3AED46F3-AAA1-2868-F7DD-DC28463579C1}"/>
                </a:ext>
              </a:extLst>
            </p:cNvPr>
            <p:cNvSpPr/>
            <p:nvPr/>
          </p:nvSpPr>
          <p:spPr>
            <a:xfrm>
              <a:off x="7139204" y="3032638"/>
              <a:ext cx="0" cy="320040"/>
            </a:xfrm>
            <a:custGeom>
              <a:avLst/>
              <a:gdLst/>
              <a:ahLst/>
              <a:cxnLst/>
              <a:rect l="l" t="t" r="r" b="b"/>
              <a:pathLst>
                <a:path h="320039">
                  <a:moveTo>
                    <a:pt x="0" y="0"/>
                  </a:moveTo>
                  <a:lnTo>
                    <a:pt x="0" y="320029"/>
                  </a:lnTo>
                </a:path>
              </a:pathLst>
            </a:custGeom>
            <a:ln w="5924">
              <a:solidFill>
                <a:srgbClr val="4A7EBB"/>
              </a:solidFill>
              <a:prstDash val="sysDash"/>
            </a:ln>
          </p:spPr>
          <p:txBody>
            <a:bodyPr wrap="square" lIns="0" tIns="0" rIns="0" bIns="0" rtlCol="0"/>
            <a:lstStyle/>
            <a:p>
              <a:endParaRPr/>
            </a:p>
          </p:txBody>
        </p:sp>
        <p:sp>
          <p:nvSpPr>
            <p:cNvPr id="43" name="object 42">
              <a:extLst>
                <a:ext uri="{FF2B5EF4-FFF2-40B4-BE49-F238E27FC236}">
                  <a16:creationId xmlns:a16="http://schemas.microsoft.com/office/drawing/2014/main" id="{4FA1968C-925D-A881-A50F-834962CDADE3}"/>
                </a:ext>
              </a:extLst>
            </p:cNvPr>
            <p:cNvSpPr/>
            <p:nvPr/>
          </p:nvSpPr>
          <p:spPr>
            <a:xfrm>
              <a:off x="3126753" y="3684514"/>
              <a:ext cx="3451860" cy="47625"/>
            </a:xfrm>
            <a:custGeom>
              <a:avLst/>
              <a:gdLst/>
              <a:ahLst/>
              <a:cxnLst/>
              <a:rect l="l" t="t" r="r" b="b"/>
              <a:pathLst>
                <a:path w="3451859" h="47625">
                  <a:moveTo>
                    <a:pt x="3451654" y="0"/>
                  </a:moveTo>
                  <a:lnTo>
                    <a:pt x="0" y="0"/>
                  </a:lnTo>
                  <a:lnTo>
                    <a:pt x="0" y="47266"/>
                  </a:lnTo>
                  <a:lnTo>
                    <a:pt x="3451654" y="47266"/>
                  </a:lnTo>
                  <a:lnTo>
                    <a:pt x="3451654" y="0"/>
                  </a:lnTo>
                  <a:close/>
                </a:path>
              </a:pathLst>
            </a:custGeom>
            <a:solidFill>
              <a:srgbClr val="D9D9D9"/>
            </a:solidFill>
          </p:spPr>
          <p:txBody>
            <a:bodyPr wrap="square" lIns="0" tIns="0" rIns="0" bIns="0" rtlCol="0"/>
            <a:lstStyle/>
            <a:p>
              <a:endParaRPr/>
            </a:p>
          </p:txBody>
        </p:sp>
        <p:sp>
          <p:nvSpPr>
            <p:cNvPr id="44" name="object 43">
              <a:extLst>
                <a:ext uri="{FF2B5EF4-FFF2-40B4-BE49-F238E27FC236}">
                  <a16:creationId xmlns:a16="http://schemas.microsoft.com/office/drawing/2014/main" id="{32CDF30C-0DA7-2F30-AA8A-FFFC8E9FA7D5}"/>
                </a:ext>
              </a:extLst>
            </p:cNvPr>
            <p:cNvSpPr/>
            <p:nvPr/>
          </p:nvSpPr>
          <p:spPr>
            <a:xfrm>
              <a:off x="2940151" y="3707163"/>
              <a:ext cx="4432300" cy="49530"/>
            </a:xfrm>
            <a:custGeom>
              <a:avLst/>
              <a:gdLst/>
              <a:ahLst/>
              <a:cxnLst/>
              <a:rect l="l" t="t" r="r" b="b"/>
              <a:pathLst>
                <a:path w="4432300" h="49529">
                  <a:moveTo>
                    <a:pt x="4350111" y="0"/>
                  </a:moveTo>
                  <a:lnTo>
                    <a:pt x="4350111" y="49235"/>
                  </a:lnTo>
                  <a:lnTo>
                    <a:pt x="4422225" y="27571"/>
                  </a:lnTo>
                  <a:lnTo>
                    <a:pt x="4358010" y="27571"/>
                  </a:lnTo>
                  <a:lnTo>
                    <a:pt x="4358010" y="21663"/>
                  </a:lnTo>
                  <a:lnTo>
                    <a:pt x="4422225" y="21663"/>
                  </a:lnTo>
                  <a:lnTo>
                    <a:pt x="4350111" y="0"/>
                  </a:lnTo>
                  <a:close/>
                </a:path>
                <a:path w="4432300" h="49529">
                  <a:moveTo>
                    <a:pt x="4350111" y="21663"/>
                  </a:moveTo>
                  <a:lnTo>
                    <a:pt x="0" y="21663"/>
                  </a:lnTo>
                  <a:lnTo>
                    <a:pt x="0" y="27571"/>
                  </a:lnTo>
                  <a:lnTo>
                    <a:pt x="4350111" y="27571"/>
                  </a:lnTo>
                  <a:lnTo>
                    <a:pt x="4350111" y="21663"/>
                  </a:lnTo>
                  <a:close/>
                </a:path>
                <a:path w="4432300" h="49529">
                  <a:moveTo>
                    <a:pt x="4422225" y="21663"/>
                  </a:moveTo>
                  <a:lnTo>
                    <a:pt x="4358010" y="21663"/>
                  </a:lnTo>
                  <a:lnTo>
                    <a:pt x="4358010" y="27571"/>
                  </a:lnTo>
                  <a:lnTo>
                    <a:pt x="4422225" y="27571"/>
                  </a:lnTo>
                  <a:lnTo>
                    <a:pt x="4432058" y="24617"/>
                  </a:lnTo>
                  <a:lnTo>
                    <a:pt x="4422225" y="21663"/>
                  </a:lnTo>
                  <a:close/>
                </a:path>
              </a:pathLst>
            </a:custGeom>
            <a:solidFill>
              <a:srgbClr val="000000"/>
            </a:solidFill>
          </p:spPr>
          <p:txBody>
            <a:bodyPr wrap="square" lIns="0" tIns="0" rIns="0" bIns="0" rtlCol="0"/>
            <a:lstStyle/>
            <a:p>
              <a:endParaRPr/>
            </a:p>
          </p:txBody>
        </p:sp>
        <p:sp>
          <p:nvSpPr>
            <p:cNvPr id="45" name="object 44">
              <a:extLst>
                <a:ext uri="{FF2B5EF4-FFF2-40B4-BE49-F238E27FC236}">
                  <a16:creationId xmlns:a16="http://schemas.microsoft.com/office/drawing/2014/main" id="{34935116-2F03-2010-A860-F7599AE06417}"/>
                </a:ext>
              </a:extLst>
            </p:cNvPr>
            <p:cNvSpPr/>
            <p:nvPr/>
          </p:nvSpPr>
          <p:spPr>
            <a:xfrm>
              <a:off x="3102071" y="3359561"/>
              <a:ext cx="49530" cy="372745"/>
            </a:xfrm>
            <a:custGeom>
              <a:avLst/>
              <a:gdLst/>
              <a:ahLst/>
              <a:cxnLst/>
              <a:rect l="l" t="t" r="r" b="b"/>
              <a:pathLst>
                <a:path w="49530" h="372745">
                  <a:moveTo>
                    <a:pt x="31593" y="73853"/>
                  </a:moveTo>
                  <a:lnTo>
                    <a:pt x="18759" y="73853"/>
                  </a:lnTo>
                  <a:lnTo>
                    <a:pt x="18759" y="372219"/>
                  </a:lnTo>
                  <a:lnTo>
                    <a:pt x="31593" y="372219"/>
                  </a:lnTo>
                  <a:lnTo>
                    <a:pt x="31593" y="73853"/>
                  </a:lnTo>
                  <a:close/>
                </a:path>
                <a:path w="49530" h="372745">
                  <a:moveTo>
                    <a:pt x="24682" y="0"/>
                  </a:moveTo>
                  <a:lnTo>
                    <a:pt x="0" y="81730"/>
                  </a:lnTo>
                  <a:lnTo>
                    <a:pt x="18759" y="81730"/>
                  </a:lnTo>
                  <a:lnTo>
                    <a:pt x="18759" y="73853"/>
                  </a:lnTo>
                  <a:lnTo>
                    <a:pt x="46986" y="73853"/>
                  </a:lnTo>
                  <a:lnTo>
                    <a:pt x="24682" y="0"/>
                  </a:lnTo>
                  <a:close/>
                </a:path>
                <a:path w="49530" h="372745">
                  <a:moveTo>
                    <a:pt x="46986" y="73853"/>
                  </a:moveTo>
                  <a:lnTo>
                    <a:pt x="31593" y="73853"/>
                  </a:lnTo>
                  <a:lnTo>
                    <a:pt x="31593" y="81730"/>
                  </a:lnTo>
                  <a:lnTo>
                    <a:pt x="49366" y="81730"/>
                  </a:lnTo>
                  <a:lnTo>
                    <a:pt x="46986" y="73853"/>
                  </a:lnTo>
                  <a:close/>
                </a:path>
              </a:pathLst>
            </a:custGeom>
            <a:solidFill>
              <a:srgbClr val="0000FF"/>
            </a:solidFill>
          </p:spPr>
          <p:txBody>
            <a:bodyPr wrap="square" lIns="0" tIns="0" rIns="0" bIns="0" rtlCol="0"/>
            <a:lstStyle/>
            <a:p>
              <a:endParaRPr/>
            </a:p>
          </p:txBody>
        </p:sp>
        <p:sp>
          <p:nvSpPr>
            <p:cNvPr id="46" name="object 45">
              <a:extLst>
                <a:ext uri="{FF2B5EF4-FFF2-40B4-BE49-F238E27FC236}">
                  <a16:creationId xmlns:a16="http://schemas.microsoft.com/office/drawing/2014/main" id="{CB7107E7-B9CD-480D-C59C-D701DD53592A}"/>
                </a:ext>
              </a:extLst>
            </p:cNvPr>
            <p:cNvSpPr/>
            <p:nvPr/>
          </p:nvSpPr>
          <p:spPr>
            <a:xfrm>
              <a:off x="3686562" y="3591952"/>
              <a:ext cx="560070" cy="140335"/>
            </a:xfrm>
            <a:custGeom>
              <a:avLst/>
              <a:gdLst/>
              <a:ahLst/>
              <a:cxnLst/>
              <a:rect l="l" t="t" r="r" b="b"/>
              <a:pathLst>
                <a:path w="560070" h="140335">
                  <a:moveTo>
                    <a:pt x="559807" y="0"/>
                  </a:moveTo>
                  <a:lnTo>
                    <a:pt x="0" y="0"/>
                  </a:lnTo>
                  <a:lnTo>
                    <a:pt x="0" y="139828"/>
                  </a:lnTo>
                  <a:lnTo>
                    <a:pt x="559807" y="139828"/>
                  </a:lnTo>
                  <a:lnTo>
                    <a:pt x="559807" y="0"/>
                  </a:lnTo>
                  <a:close/>
                </a:path>
              </a:pathLst>
            </a:custGeom>
            <a:solidFill>
              <a:srgbClr val="99CCFF"/>
            </a:solidFill>
          </p:spPr>
          <p:txBody>
            <a:bodyPr wrap="square" lIns="0" tIns="0" rIns="0" bIns="0" rtlCol="0"/>
            <a:lstStyle/>
            <a:p>
              <a:endParaRPr/>
            </a:p>
          </p:txBody>
        </p:sp>
        <p:sp>
          <p:nvSpPr>
            <p:cNvPr id="47" name="object 46">
              <a:extLst>
                <a:ext uri="{FF2B5EF4-FFF2-40B4-BE49-F238E27FC236}">
                  <a16:creationId xmlns:a16="http://schemas.microsoft.com/office/drawing/2014/main" id="{50A083FD-75AD-273F-C047-04125CC2084F}"/>
                </a:ext>
              </a:extLst>
            </p:cNvPr>
            <p:cNvSpPr/>
            <p:nvPr/>
          </p:nvSpPr>
          <p:spPr>
            <a:xfrm>
              <a:off x="3123780" y="3589007"/>
              <a:ext cx="4018915" cy="189230"/>
            </a:xfrm>
            <a:custGeom>
              <a:avLst/>
              <a:gdLst/>
              <a:ahLst/>
              <a:cxnLst/>
              <a:rect l="l" t="t" r="r" b="b"/>
              <a:pathLst>
                <a:path w="4018915" h="189229">
                  <a:moveTo>
                    <a:pt x="6921" y="142786"/>
                  </a:moveTo>
                  <a:lnTo>
                    <a:pt x="0" y="142786"/>
                  </a:lnTo>
                  <a:lnTo>
                    <a:pt x="0" y="189064"/>
                  </a:lnTo>
                  <a:lnTo>
                    <a:pt x="6921" y="189064"/>
                  </a:lnTo>
                  <a:lnTo>
                    <a:pt x="6921" y="142786"/>
                  </a:lnTo>
                  <a:close/>
                </a:path>
                <a:path w="4018915" h="189229">
                  <a:moveTo>
                    <a:pt x="1125550" y="2946"/>
                  </a:moveTo>
                  <a:lnTo>
                    <a:pt x="1124559" y="977"/>
                  </a:lnTo>
                  <a:lnTo>
                    <a:pt x="1122578" y="0"/>
                  </a:lnTo>
                  <a:lnTo>
                    <a:pt x="1119619" y="0"/>
                  </a:lnTo>
                  <a:lnTo>
                    <a:pt x="1119619" y="5905"/>
                  </a:lnTo>
                  <a:lnTo>
                    <a:pt x="1119619" y="139827"/>
                  </a:lnTo>
                  <a:lnTo>
                    <a:pt x="565734" y="139827"/>
                  </a:lnTo>
                  <a:lnTo>
                    <a:pt x="565734" y="5905"/>
                  </a:lnTo>
                  <a:lnTo>
                    <a:pt x="1119619" y="5905"/>
                  </a:lnTo>
                  <a:lnTo>
                    <a:pt x="1119619" y="0"/>
                  </a:lnTo>
                  <a:lnTo>
                    <a:pt x="562775" y="0"/>
                  </a:lnTo>
                  <a:lnTo>
                    <a:pt x="560806" y="977"/>
                  </a:lnTo>
                  <a:lnTo>
                    <a:pt x="559816" y="2946"/>
                  </a:lnTo>
                  <a:lnTo>
                    <a:pt x="559816" y="142773"/>
                  </a:lnTo>
                  <a:lnTo>
                    <a:pt x="559816" y="189064"/>
                  </a:lnTo>
                  <a:lnTo>
                    <a:pt x="565734" y="189064"/>
                  </a:lnTo>
                  <a:lnTo>
                    <a:pt x="565734" y="145732"/>
                  </a:lnTo>
                  <a:lnTo>
                    <a:pt x="1122578" y="145732"/>
                  </a:lnTo>
                  <a:lnTo>
                    <a:pt x="1124559" y="144754"/>
                  </a:lnTo>
                  <a:lnTo>
                    <a:pt x="1125550" y="142773"/>
                  </a:lnTo>
                  <a:lnTo>
                    <a:pt x="1125550" y="139827"/>
                  </a:lnTo>
                  <a:lnTo>
                    <a:pt x="1125550" y="5905"/>
                  </a:lnTo>
                  <a:lnTo>
                    <a:pt x="1125550" y="2946"/>
                  </a:lnTo>
                  <a:close/>
                </a:path>
                <a:path w="4018915" h="189229">
                  <a:moveTo>
                    <a:pt x="4018381" y="142786"/>
                  </a:moveTo>
                  <a:lnTo>
                    <a:pt x="4012450" y="142786"/>
                  </a:lnTo>
                  <a:lnTo>
                    <a:pt x="4012450" y="189064"/>
                  </a:lnTo>
                  <a:lnTo>
                    <a:pt x="4018381" y="189064"/>
                  </a:lnTo>
                  <a:lnTo>
                    <a:pt x="4018381" y="142786"/>
                  </a:lnTo>
                  <a:close/>
                </a:path>
              </a:pathLst>
            </a:custGeom>
            <a:solidFill>
              <a:srgbClr val="000000"/>
            </a:solidFill>
          </p:spPr>
          <p:txBody>
            <a:bodyPr wrap="square" lIns="0" tIns="0" rIns="0" bIns="0" rtlCol="0"/>
            <a:lstStyle/>
            <a:p>
              <a:endParaRPr/>
            </a:p>
          </p:txBody>
        </p:sp>
        <p:sp>
          <p:nvSpPr>
            <p:cNvPr id="48" name="object 47">
              <a:extLst>
                <a:ext uri="{FF2B5EF4-FFF2-40B4-BE49-F238E27FC236}">
                  <a16:creationId xmlns:a16="http://schemas.microsoft.com/office/drawing/2014/main" id="{8C1B71EF-A7ED-71AB-761F-6E48DA1EE2D2}"/>
                </a:ext>
              </a:extLst>
            </p:cNvPr>
            <p:cNvSpPr/>
            <p:nvPr/>
          </p:nvSpPr>
          <p:spPr>
            <a:xfrm>
              <a:off x="6578408" y="3591952"/>
              <a:ext cx="561340" cy="140335"/>
            </a:xfrm>
            <a:custGeom>
              <a:avLst/>
              <a:gdLst/>
              <a:ahLst/>
              <a:cxnLst/>
              <a:rect l="l" t="t" r="r" b="b"/>
              <a:pathLst>
                <a:path w="561340" h="140335">
                  <a:moveTo>
                    <a:pt x="560795" y="0"/>
                  </a:moveTo>
                  <a:lnTo>
                    <a:pt x="0" y="0"/>
                  </a:lnTo>
                  <a:lnTo>
                    <a:pt x="0" y="139828"/>
                  </a:lnTo>
                  <a:lnTo>
                    <a:pt x="560795" y="139828"/>
                  </a:lnTo>
                  <a:lnTo>
                    <a:pt x="560795" y="0"/>
                  </a:lnTo>
                  <a:close/>
                </a:path>
              </a:pathLst>
            </a:custGeom>
            <a:solidFill>
              <a:srgbClr val="99CCFF"/>
            </a:solidFill>
          </p:spPr>
          <p:txBody>
            <a:bodyPr wrap="square" lIns="0" tIns="0" rIns="0" bIns="0" rtlCol="0"/>
            <a:lstStyle/>
            <a:p>
              <a:endParaRPr/>
            </a:p>
          </p:txBody>
        </p:sp>
        <p:sp>
          <p:nvSpPr>
            <p:cNvPr id="49" name="object 48">
              <a:extLst>
                <a:ext uri="{FF2B5EF4-FFF2-40B4-BE49-F238E27FC236}">
                  <a16:creationId xmlns:a16="http://schemas.microsoft.com/office/drawing/2014/main" id="{138CD47E-7DFD-5ED7-4B41-14A7C5CE3E62}"/>
                </a:ext>
              </a:extLst>
            </p:cNvPr>
            <p:cNvSpPr/>
            <p:nvPr/>
          </p:nvSpPr>
          <p:spPr>
            <a:xfrm>
              <a:off x="6575446" y="3588998"/>
              <a:ext cx="567055" cy="146050"/>
            </a:xfrm>
            <a:custGeom>
              <a:avLst/>
              <a:gdLst/>
              <a:ahLst/>
              <a:cxnLst/>
              <a:rect l="l" t="t" r="r" b="b"/>
              <a:pathLst>
                <a:path w="567054" h="146050">
                  <a:moveTo>
                    <a:pt x="563756" y="0"/>
                  </a:moveTo>
                  <a:lnTo>
                    <a:pt x="2961" y="0"/>
                  </a:lnTo>
                  <a:lnTo>
                    <a:pt x="988" y="984"/>
                  </a:lnTo>
                  <a:lnTo>
                    <a:pt x="0" y="2954"/>
                  </a:lnTo>
                  <a:lnTo>
                    <a:pt x="0" y="142782"/>
                  </a:lnTo>
                  <a:lnTo>
                    <a:pt x="988" y="144752"/>
                  </a:lnTo>
                  <a:lnTo>
                    <a:pt x="2961" y="145736"/>
                  </a:lnTo>
                  <a:lnTo>
                    <a:pt x="563756" y="145736"/>
                  </a:lnTo>
                  <a:lnTo>
                    <a:pt x="565731" y="144752"/>
                  </a:lnTo>
                  <a:lnTo>
                    <a:pt x="566719" y="142782"/>
                  </a:lnTo>
                  <a:lnTo>
                    <a:pt x="5923" y="142782"/>
                  </a:lnTo>
                  <a:lnTo>
                    <a:pt x="2961" y="139828"/>
                  </a:lnTo>
                  <a:lnTo>
                    <a:pt x="5923" y="139828"/>
                  </a:lnTo>
                  <a:lnTo>
                    <a:pt x="5923" y="5908"/>
                  </a:lnTo>
                  <a:lnTo>
                    <a:pt x="2961" y="5908"/>
                  </a:lnTo>
                  <a:lnTo>
                    <a:pt x="5923" y="2954"/>
                  </a:lnTo>
                  <a:lnTo>
                    <a:pt x="566719" y="2954"/>
                  </a:lnTo>
                  <a:lnTo>
                    <a:pt x="565731" y="984"/>
                  </a:lnTo>
                  <a:lnTo>
                    <a:pt x="563756" y="0"/>
                  </a:lnTo>
                  <a:close/>
                </a:path>
                <a:path w="567054" h="146050">
                  <a:moveTo>
                    <a:pt x="5923" y="139828"/>
                  </a:moveTo>
                  <a:lnTo>
                    <a:pt x="2961" y="139828"/>
                  </a:lnTo>
                  <a:lnTo>
                    <a:pt x="5923" y="142782"/>
                  </a:lnTo>
                  <a:lnTo>
                    <a:pt x="5923" y="139828"/>
                  </a:lnTo>
                  <a:close/>
                </a:path>
                <a:path w="567054" h="146050">
                  <a:moveTo>
                    <a:pt x="560795" y="139828"/>
                  </a:moveTo>
                  <a:lnTo>
                    <a:pt x="5923" y="139828"/>
                  </a:lnTo>
                  <a:lnTo>
                    <a:pt x="5923" y="142782"/>
                  </a:lnTo>
                  <a:lnTo>
                    <a:pt x="560795" y="142782"/>
                  </a:lnTo>
                  <a:lnTo>
                    <a:pt x="560795" y="139828"/>
                  </a:lnTo>
                  <a:close/>
                </a:path>
                <a:path w="567054" h="146050">
                  <a:moveTo>
                    <a:pt x="560795" y="2954"/>
                  </a:moveTo>
                  <a:lnTo>
                    <a:pt x="560795" y="142782"/>
                  </a:lnTo>
                  <a:lnTo>
                    <a:pt x="563756" y="139828"/>
                  </a:lnTo>
                  <a:lnTo>
                    <a:pt x="566719" y="139828"/>
                  </a:lnTo>
                  <a:lnTo>
                    <a:pt x="566719" y="5908"/>
                  </a:lnTo>
                  <a:lnTo>
                    <a:pt x="563756" y="5908"/>
                  </a:lnTo>
                  <a:lnTo>
                    <a:pt x="560795" y="2954"/>
                  </a:lnTo>
                  <a:close/>
                </a:path>
                <a:path w="567054" h="146050">
                  <a:moveTo>
                    <a:pt x="566719" y="139828"/>
                  </a:moveTo>
                  <a:lnTo>
                    <a:pt x="563756" y="139828"/>
                  </a:lnTo>
                  <a:lnTo>
                    <a:pt x="560795" y="142782"/>
                  </a:lnTo>
                  <a:lnTo>
                    <a:pt x="566719" y="142782"/>
                  </a:lnTo>
                  <a:lnTo>
                    <a:pt x="566719" y="139828"/>
                  </a:lnTo>
                  <a:close/>
                </a:path>
                <a:path w="567054" h="146050">
                  <a:moveTo>
                    <a:pt x="5923" y="2954"/>
                  </a:moveTo>
                  <a:lnTo>
                    <a:pt x="2961" y="5908"/>
                  </a:lnTo>
                  <a:lnTo>
                    <a:pt x="5923" y="5908"/>
                  </a:lnTo>
                  <a:lnTo>
                    <a:pt x="5923" y="2954"/>
                  </a:lnTo>
                  <a:close/>
                </a:path>
                <a:path w="567054" h="146050">
                  <a:moveTo>
                    <a:pt x="560795" y="2954"/>
                  </a:moveTo>
                  <a:lnTo>
                    <a:pt x="5923" y="2954"/>
                  </a:lnTo>
                  <a:lnTo>
                    <a:pt x="5923" y="5908"/>
                  </a:lnTo>
                  <a:lnTo>
                    <a:pt x="560795" y="5908"/>
                  </a:lnTo>
                  <a:lnTo>
                    <a:pt x="560795" y="2954"/>
                  </a:lnTo>
                  <a:close/>
                </a:path>
                <a:path w="567054" h="146050">
                  <a:moveTo>
                    <a:pt x="566719" y="2954"/>
                  </a:moveTo>
                  <a:lnTo>
                    <a:pt x="560795" y="2954"/>
                  </a:lnTo>
                  <a:lnTo>
                    <a:pt x="563756" y="5908"/>
                  </a:lnTo>
                  <a:lnTo>
                    <a:pt x="566719" y="5908"/>
                  </a:lnTo>
                  <a:lnTo>
                    <a:pt x="566719" y="2954"/>
                  </a:lnTo>
                  <a:close/>
                </a:path>
              </a:pathLst>
            </a:custGeom>
            <a:solidFill>
              <a:srgbClr val="000000"/>
            </a:solidFill>
          </p:spPr>
          <p:txBody>
            <a:bodyPr wrap="square" lIns="0" tIns="0" rIns="0" bIns="0" rtlCol="0"/>
            <a:lstStyle/>
            <a:p>
              <a:endParaRPr/>
            </a:p>
          </p:txBody>
        </p:sp>
        <p:sp>
          <p:nvSpPr>
            <p:cNvPr id="50" name="object 49">
              <a:extLst>
                <a:ext uri="{FF2B5EF4-FFF2-40B4-BE49-F238E27FC236}">
                  <a16:creationId xmlns:a16="http://schemas.microsoft.com/office/drawing/2014/main" id="{57F3BE26-5AAE-BF1D-942D-8BB104214B76}"/>
                </a:ext>
              </a:extLst>
            </p:cNvPr>
            <p:cNvSpPr/>
            <p:nvPr/>
          </p:nvSpPr>
          <p:spPr>
            <a:xfrm>
              <a:off x="4713370" y="3591952"/>
              <a:ext cx="233045" cy="140335"/>
            </a:xfrm>
            <a:custGeom>
              <a:avLst/>
              <a:gdLst/>
              <a:ahLst/>
              <a:cxnLst/>
              <a:rect l="l" t="t" r="r" b="b"/>
              <a:pathLst>
                <a:path w="233045" h="140335">
                  <a:moveTo>
                    <a:pt x="233006" y="0"/>
                  </a:moveTo>
                  <a:lnTo>
                    <a:pt x="0" y="0"/>
                  </a:lnTo>
                  <a:lnTo>
                    <a:pt x="0" y="139828"/>
                  </a:lnTo>
                  <a:lnTo>
                    <a:pt x="233006" y="139828"/>
                  </a:lnTo>
                  <a:lnTo>
                    <a:pt x="233006" y="0"/>
                  </a:lnTo>
                  <a:close/>
                </a:path>
              </a:pathLst>
            </a:custGeom>
            <a:solidFill>
              <a:srgbClr val="99CCFF"/>
            </a:solidFill>
          </p:spPr>
          <p:txBody>
            <a:bodyPr wrap="square" lIns="0" tIns="0" rIns="0" bIns="0" rtlCol="0"/>
            <a:lstStyle/>
            <a:p>
              <a:endParaRPr/>
            </a:p>
          </p:txBody>
        </p:sp>
        <p:sp>
          <p:nvSpPr>
            <p:cNvPr id="51" name="object 50">
              <a:extLst>
                <a:ext uri="{FF2B5EF4-FFF2-40B4-BE49-F238E27FC236}">
                  <a16:creationId xmlns:a16="http://schemas.microsoft.com/office/drawing/2014/main" id="{6C38093C-A3FF-B029-7A8E-B1E4332B61BB}"/>
                </a:ext>
              </a:extLst>
            </p:cNvPr>
            <p:cNvSpPr/>
            <p:nvPr/>
          </p:nvSpPr>
          <p:spPr>
            <a:xfrm>
              <a:off x="4710404" y="3589007"/>
              <a:ext cx="1685925" cy="189230"/>
            </a:xfrm>
            <a:custGeom>
              <a:avLst/>
              <a:gdLst/>
              <a:ahLst/>
              <a:cxnLst/>
              <a:rect l="l" t="t" r="r" b="b"/>
              <a:pathLst>
                <a:path w="1685925" h="189229">
                  <a:moveTo>
                    <a:pt x="238925" y="2946"/>
                  </a:moveTo>
                  <a:lnTo>
                    <a:pt x="237934" y="977"/>
                  </a:lnTo>
                  <a:lnTo>
                    <a:pt x="235966" y="0"/>
                  </a:lnTo>
                  <a:lnTo>
                    <a:pt x="233006" y="0"/>
                  </a:lnTo>
                  <a:lnTo>
                    <a:pt x="233006" y="5905"/>
                  </a:lnTo>
                  <a:lnTo>
                    <a:pt x="233006" y="139827"/>
                  </a:lnTo>
                  <a:lnTo>
                    <a:pt x="5918" y="139827"/>
                  </a:lnTo>
                  <a:lnTo>
                    <a:pt x="5918" y="5905"/>
                  </a:lnTo>
                  <a:lnTo>
                    <a:pt x="233006" y="5905"/>
                  </a:lnTo>
                  <a:lnTo>
                    <a:pt x="233006" y="0"/>
                  </a:lnTo>
                  <a:lnTo>
                    <a:pt x="2959" y="0"/>
                  </a:lnTo>
                  <a:lnTo>
                    <a:pt x="0" y="977"/>
                  </a:lnTo>
                  <a:lnTo>
                    <a:pt x="0" y="144754"/>
                  </a:lnTo>
                  <a:lnTo>
                    <a:pt x="2959" y="145732"/>
                  </a:lnTo>
                  <a:lnTo>
                    <a:pt x="235966" y="145732"/>
                  </a:lnTo>
                  <a:lnTo>
                    <a:pt x="237934" y="144754"/>
                  </a:lnTo>
                  <a:lnTo>
                    <a:pt x="238925" y="142773"/>
                  </a:lnTo>
                  <a:lnTo>
                    <a:pt x="238925" y="139827"/>
                  </a:lnTo>
                  <a:lnTo>
                    <a:pt x="238925" y="5905"/>
                  </a:lnTo>
                  <a:lnTo>
                    <a:pt x="238925" y="2946"/>
                  </a:lnTo>
                  <a:close/>
                </a:path>
                <a:path w="1685925" h="189229">
                  <a:moveTo>
                    <a:pt x="1685340" y="142786"/>
                  </a:moveTo>
                  <a:lnTo>
                    <a:pt x="1679422" y="142786"/>
                  </a:lnTo>
                  <a:lnTo>
                    <a:pt x="1679422" y="189064"/>
                  </a:lnTo>
                  <a:lnTo>
                    <a:pt x="1685340" y="189064"/>
                  </a:lnTo>
                  <a:lnTo>
                    <a:pt x="1685340" y="142786"/>
                  </a:lnTo>
                  <a:close/>
                </a:path>
              </a:pathLst>
            </a:custGeom>
            <a:solidFill>
              <a:srgbClr val="000000"/>
            </a:solidFill>
          </p:spPr>
          <p:txBody>
            <a:bodyPr wrap="square" lIns="0" tIns="0" rIns="0" bIns="0" rtlCol="0"/>
            <a:lstStyle/>
            <a:p>
              <a:endParaRPr/>
            </a:p>
          </p:txBody>
        </p:sp>
      </p:grpSp>
      <p:sp>
        <p:nvSpPr>
          <p:cNvPr id="52" name="object 51">
            <a:extLst>
              <a:ext uri="{FF2B5EF4-FFF2-40B4-BE49-F238E27FC236}">
                <a16:creationId xmlns:a16="http://schemas.microsoft.com/office/drawing/2014/main" id="{238100E9-7F8E-6CA8-A16B-1D57F28D2E38}"/>
              </a:ext>
            </a:extLst>
          </p:cNvPr>
          <p:cNvSpPr txBox="1"/>
          <p:nvPr/>
        </p:nvSpPr>
        <p:spPr>
          <a:xfrm>
            <a:off x="7757507" y="3992894"/>
            <a:ext cx="767634" cy="228173"/>
          </a:xfrm>
          <a:prstGeom prst="rect">
            <a:avLst/>
          </a:prstGeom>
        </p:spPr>
        <p:txBody>
          <a:bodyPr vert="horz" wrap="square" lIns="0" tIns="11526" rIns="0" bIns="0" rtlCol="0">
            <a:spAutoFit/>
          </a:bodyPr>
          <a:lstStyle/>
          <a:p>
            <a:pPr marL="34580">
              <a:spcBef>
                <a:spcPts val="91"/>
              </a:spcBef>
            </a:pPr>
            <a:r>
              <a:rPr sz="1407" dirty="0">
                <a:solidFill>
                  <a:srgbClr val="0000FF"/>
                </a:solidFill>
                <a:latin typeface="Times New Roman"/>
                <a:cs typeface="Times New Roman"/>
              </a:rPr>
              <a:t>L</a:t>
            </a:r>
            <a:r>
              <a:rPr sz="1361" baseline="-22222" dirty="0">
                <a:solidFill>
                  <a:srgbClr val="0000FF"/>
                </a:solidFill>
                <a:latin typeface="Times New Roman"/>
                <a:cs typeface="Times New Roman"/>
              </a:rPr>
              <a:t>i</a:t>
            </a:r>
            <a:r>
              <a:rPr sz="1361" spc="177" baseline="-22222" dirty="0">
                <a:solidFill>
                  <a:srgbClr val="0000FF"/>
                </a:solidFill>
                <a:latin typeface="Times New Roman"/>
                <a:cs typeface="Times New Roman"/>
              </a:rPr>
              <a:t> </a:t>
            </a:r>
            <a:r>
              <a:rPr sz="1407" dirty="0">
                <a:solidFill>
                  <a:srgbClr val="0000FF"/>
                </a:solidFill>
                <a:latin typeface="Times New Roman"/>
                <a:cs typeface="Times New Roman"/>
              </a:rPr>
              <a:t>= f</a:t>
            </a:r>
            <a:r>
              <a:rPr sz="1361" baseline="-22222" dirty="0">
                <a:solidFill>
                  <a:srgbClr val="0000FF"/>
                </a:solidFill>
                <a:latin typeface="Times New Roman"/>
                <a:cs typeface="Times New Roman"/>
              </a:rPr>
              <a:t>i</a:t>
            </a:r>
            <a:r>
              <a:rPr sz="1361" spc="197" baseline="-22222" dirty="0">
                <a:solidFill>
                  <a:srgbClr val="0000FF"/>
                </a:solidFill>
                <a:latin typeface="Times New Roman"/>
                <a:cs typeface="Times New Roman"/>
              </a:rPr>
              <a:t> </a:t>
            </a:r>
            <a:r>
              <a:rPr sz="1407" dirty="0">
                <a:solidFill>
                  <a:srgbClr val="0000FF"/>
                </a:solidFill>
                <a:latin typeface="Times New Roman"/>
                <a:cs typeface="Times New Roman"/>
              </a:rPr>
              <a:t>- </a:t>
            </a:r>
            <a:r>
              <a:rPr sz="1407" spc="-23" dirty="0">
                <a:solidFill>
                  <a:srgbClr val="0000FF"/>
                </a:solidFill>
                <a:latin typeface="Times New Roman"/>
                <a:cs typeface="Times New Roman"/>
              </a:rPr>
              <a:t>d</a:t>
            </a:r>
            <a:r>
              <a:rPr sz="1361" spc="-34" baseline="-22222" dirty="0">
                <a:solidFill>
                  <a:srgbClr val="0000FF"/>
                </a:solidFill>
                <a:latin typeface="Times New Roman"/>
                <a:cs typeface="Times New Roman"/>
              </a:rPr>
              <a:t>i</a:t>
            </a:r>
            <a:endParaRPr sz="1361" baseline="-22222">
              <a:latin typeface="Times New Roman"/>
              <a:cs typeface="Times New Roman"/>
            </a:endParaRPr>
          </a:p>
        </p:txBody>
      </p:sp>
      <p:sp>
        <p:nvSpPr>
          <p:cNvPr id="53" name="object 52">
            <a:extLst>
              <a:ext uri="{FF2B5EF4-FFF2-40B4-BE49-F238E27FC236}">
                <a16:creationId xmlns:a16="http://schemas.microsoft.com/office/drawing/2014/main" id="{1CA53050-735E-C8E8-525E-7FFDECA9E466}"/>
              </a:ext>
            </a:extLst>
          </p:cNvPr>
          <p:cNvSpPr txBox="1"/>
          <p:nvPr/>
        </p:nvSpPr>
        <p:spPr>
          <a:xfrm>
            <a:off x="7950809" y="4626518"/>
            <a:ext cx="73190" cy="228173"/>
          </a:xfrm>
          <a:prstGeom prst="rect">
            <a:avLst/>
          </a:prstGeom>
        </p:spPr>
        <p:txBody>
          <a:bodyPr vert="horz" wrap="square" lIns="0" tIns="11526" rIns="0" bIns="0" rtlCol="0">
            <a:spAutoFit/>
          </a:bodyPr>
          <a:lstStyle/>
          <a:p>
            <a:pPr marL="11527">
              <a:spcBef>
                <a:spcPts val="91"/>
              </a:spcBef>
            </a:pPr>
            <a:r>
              <a:rPr sz="1407" spc="-45" dirty="0">
                <a:latin typeface="Times New Roman"/>
                <a:cs typeface="Times New Roman"/>
              </a:rPr>
              <a:t>t</a:t>
            </a:r>
            <a:endParaRPr sz="1407">
              <a:latin typeface="Times New Roman"/>
              <a:cs typeface="Times New Roman"/>
            </a:endParaRPr>
          </a:p>
        </p:txBody>
      </p:sp>
      <p:sp>
        <p:nvSpPr>
          <p:cNvPr id="54" name="object 53">
            <a:extLst>
              <a:ext uri="{FF2B5EF4-FFF2-40B4-BE49-F238E27FC236}">
                <a16:creationId xmlns:a16="http://schemas.microsoft.com/office/drawing/2014/main" id="{EC6E1EF4-1B57-8B02-9E14-337EE12ACFD5}"/>
              </a:ext>
            </a:extLst>
          </p:cNvPr>
          <p:cNvSpPr txBox="1"/>
          <p:nvPr/>
        </p:nvSpPr>
        <p:spPr>
          <a:xfrm>
            <a:off x="3968230" y="4754312"/>
            <a:ext cx="713463" cy="228108"/>
          </a:xfrm>
          <a:prstGeom prst="rect">
            <a:avLst/>
          </a:prstGeom>
        </p:spPr>
        <p:txBody>
          <a:bodyPr vert="horz" wrap="square" lIns="0" tIns="11526" rIns="0" bIns="0" rtlCol="0">
            <a:spAutoFit/>
          </a:bodyPr>
          <a:lstStyle/>
          <a:p>
            <a:pPr marL="46106">
              <a:spcBef>
                <a:spcPts val="91"/>
              </a:spcBef>
              <a:tabLst>
                <a:tab pos="563647" algn="l"/>
              </a:tabLst>
            </a:pPr>
            <a:r>
              <a:rPr sz="2110" spc="-34" baseline="14336" dirty="0">
                <a:latin typeface="Times New Roman"/>
                <a:cs typeface="Times New Roman"/>
              </a:rPr>
              <a:t>a</a:t>
            </a:r>
            <a:r>
              <a:rPr sz="908" spc="-23" dirty="0">
                <a:latin typeface="Times New Roman"/>
                <a:cs typeface="Times New Roman"/>
              </a:rPr>
              <a:t>i</a:t>
            </a:r>
            <a:r>
              <a:rPr sz="908" dirty="0">
                <a:latin typeface="Times New Roman"/>
                <a:cs typeface="Times New Roman"/>
              </a:rPr>
              <a:t>	</a:t>
            </a:r>
            <a:r>
              <a:rPr sz="2110" spc="-34" baseline="14336" dirty="0">
                <a:latin typeface="Times New Roman"/>
                <a:cs typeface="Times New Roman"/>
              </a:rPr>
              <a:t>s</a:t>
            </a:r>
            <a:r>
              <a:rPr sz="908" spc="-23" dirty="0">
                <a:latin typeface="Times New Roman"/>
                <a:cs typeface="Times New Roman"/>
              </a:rPr>
              <a:t>i</a:t>
            </a:r>
            <a:endParaRPr sz="908">
              <a:latin typeface="Times New Roman"/>
              <a:cs typeface="Times New Roman"/>
            </a:endParaRPr>
          </a:p>
        </p:txBody>
      </p:sp>
      <p:sp>
        <p:nvSpPr>
          <p:cNvPr id="55" name="object 54">
            <a:extLst>
              <a:ext uri="{FF2B5EF4-FFF2-40B4-BE49-F238E27FC236}">
                <a16:creationId xmlns:a16="http://schemas.microsoft.com/office/drawing/2014/main" id="{6450D776-1530-ECC8-EC7E-492111FDA86F}"/>
              </a:ext>
            </a:extLst>
          </p:cNvPr>
          <p:cNvSpPr txBox="1"/>
          <p:nvPr/>
        </p:nvSpPr>
        <p:spPr>
          <a:xfrm>
            <a:off x="6920717" y="4710523"/>
            <a:ext cx="883472" cy="228173"/>
          </a:xfrm>
          <a:prstGeom prst="rect">
            <a:avLst/>
          </a:prstGeom>
        </p:spPr>
        <p:txBody>
          <a:bodyPr vert="horz" wrap="square" lIns="0" tIns="11526" rIns="0" bIns="0" rtlCol="0">
            <a:spAutoFit/>
          </a:bodyPr>
          <a:lstStyle/>
          <a:p>
            <a:pPr marL="46106">
              <a:spcBef>
                <a:spcPts val="91"/>
              </a:spcBef>
              <a:tabLst>
                <a:tab pos="744612" algn="l"/>
              </a:tabLst>
            </a:pPr>
            <a:r>
              <a:rPr sz="1407" spc="-23" dirty="0">
                <a:latin typeface="Times New Roman"/>
                <a:cs typeface="Times New Roman"/>
              </a:rPr>
              <a:t>d</a:t>
            </a:r>
            <a:r>
              <a:rPr sz="1361" spc="-34" baseline="-22222" dirty="0">
                <a:latin typeface="Times New Roman"/>
                <a:cs typeface="Times New Roman"/>
              </a:rPr>
              <a:t>i</a:t>
            </a:r>
            <a:r>
              <a:rPr sz="1361" baseline="-22222" dirty="0">
                <a:latin typeface="Times New Roman"/>
                <a:cs typeface="Times New Roman"/>
              </a:rPr>
              <a:t>	</a:t>
            </a:r>
            <a:r>
              <a:rPr sz="1407" spc="-23" dirty="0">
                <a:latin typeface="Times New Roman"/>
                <a:cs typeface="Times New Roman"/>
              </a:rPr>
              <a:t>f</a:t>
            </a:r>
            <a:r>
              <a:rPr sz="1361" spc="-34" baseline="-22222" dirty="0">
                <a:latin typeface="Times New Roman"/>
                <a:cs typeface="Times New Roman"/>
              </a:rPr>
              <a:t>i</a:t>
            </a:r>
            <a:endParaRPr sz="1361" baseline="-22222">
              <a:latin typeface="Times New Roman"/>
              <a:cs typeface="Times New Roman"/>
            </a:endParaRPr>
          </a:p>
        </p:txBody>
      </p:sp>
      <p:grpSp>
        <p:nvGrpSpPr>
          <p:cNvPr id="56" name="object 55">
            <a:extLst>
              <a:ext uri="{FF2B5EF4-FFF2-40B4-BE49-F238E27FC236}">
                <a16:creationId xmlns:a16="http://schemas.microsoft.com/office/drawing/2014/main" id="{65113EFF-9F50-F3B1-366E-40BFEE1BA67C}"/>
              </a:ext>
            </a:extLst>
          </p:cNvPr>
          <p:cNvGrpSpPr/>
          <p:nvPr/>
        </p:nvGrpSpPr>
        <p:grpSpPr>
          <a:xfrm>
            <a:off x="4052866" y="4997311"/>
            <a:ext cx="3647419" cy="170009"/>
            <a:chOff x="3123792" y="4056735"/>
            <a:chExt cx="4018915" cy="187325"/>
          </a:xfrm>
        </p:grpSpPr>
        <p:sp>
          <p:nvSpPr>
            <p:cNvPr id="57" name="object 56">
              <a:extLst>
                <a:ext uri="{FF2B5EF4-FFF2-40B4-BE49-F238E27FC236}">
                  <a16:creationId xmlns:a16="http://schemas.microsoft.com/office/drawing/2014/main" id="{44AEABAA-81AD-5386-5280-4D4AFED2F972}"/>
                </a:ext>
              </a:extLst>
            </p:cNvPr>
            <p:cNvSpPr/>
            <p:nvPr/>
          </p:nvSpPr>
          <p:spPr>
            <a:xfrm>
              <a:off x="3126753" y="4118771"/>
              <a:ext cx="4012565" cy="63500"/>
            </a:xfrm>
            <a:custGeom>
              <a:avLst/>
              <a:gdLst/>
              <a:ahLst/>
              <a:cxnLst/>
              <a:rect l="l" t="t" r="r" b="b"/>
              <a:pathLst>
                <a:path w="4012565" h="63500">
                  <a:moveTo>
                    <a:pt x="83921" y="0"/>
                  </a:moveTo>
                  <a:lnTo>
                    <a:pt x="81948" y="0"/>
                  </a:lnTo>
                  <a:lnTo>
                    <a:pt x="0" y="31511"/>
                  </a:lnTo>
                  <a:lnTo>
                    <a:pt x="81948" y="63022"/>
                  </a:lnTo>
                  <a:lnTo>
                    <a:pt x="83921" y="63022"/>
                  </a:lnTo>
                  <a:lnTo>
                    <a:pt x="85896" y="61052"/>
                  </a:lnTo>
                  <a:lnTo>
                    <a:pt x="85896" y="59082"/>
                  </a:lnTo>
                  <a:lnTo>
                    <a:pt x="83921" y="57113"/>
                  </a:lnTo>
                  <a:lnTo>
                    <a:pt x="25193" y="34465"/>
                  </a:lnTo>
                  <a:lnTo>
                    <a:pt x="8886" y="34465"/>
                  </a:lnTo>
                  <a:lnTo>
                    <a:pt x="8886" y="28557"/>
                  </a:lnTo>
                  <a:lnTo>
                    <a:pt x="25193" y="28557"/>
                  </a:lnTo>
                  <a:lnTo>
                    <a:pt x="83921" y="5909"/>
                  </a:lnTo>
                  <a:lnTo>
                    <a:pt x="85896" y="3939"/>
                  </a:lnTo>
                  <a:lnTo>
                    <a:pt x="85896" y="1969"/>
                  </a:lnTo>
                  <a:lnTo>
                    <a:pt x="83921" y="0"/>
                  </a:lnTo>
                  <a:close/>
                </a:path>
                <a:path w="4012565" h="63500">
                  <a:moveTo>
                    <a:pt x="3994916" y="31511"/>
                  </a:moveTo>
                  <a:lnTo>
                    <a:pt x="3928529" y="57113"/>
                  </a:lnTo>
                  <a:lnTo>
                    <a:pt x="3926552" y="61052"/>
                  </a:lnTo>
                  <a:lnTo>
                    <a:pt x="3928529" y="63022"/>
                  </a:lnTo>
                  <a:lnTo>
                    <a:pt x="3930502" y="63022"/>
                  </a:lnTo>
                  <a:lnTo>
                    <a:pt x="4004767" y="34465"/>
                  </a:lnTo>
                  <a:lnTo>
                    <a:pt x="4002576" y="34465"/>
                  </a:lnTo>
                  <a:lnTo>
                    <a:pt x="3994916" y="31511"/>
                  </a:lnTo>
                  <a:close/>
                </a:path>
                <a:path w="4012565" h="63500">
                  <a:moveTo>
                    <a:pt x="9872" y="28557"/>
                  </a:moveTo>
                  <a:lnTo>
                    <a:pt x="8886" y="28557"/>
                  </a:lnTo>
                  <a:lnTo>
                    <a:pt x="8886" y="34465"/>
                  </a:lnTo>
                  <a:lnTo>
                    <a:pt x="9872" y="34465"/>
                  </a:lnTo>
                  <a:lnTo>
                    <a:pt x="9872" y="28557"/>
                  </a:lnTo>
                  <a:close/>
                </a:path>
                <a:path w="4012565" h="63500">
                  <a:moveTo>
                    <a:pt x="9872" y="28557"/>
                  </a:moveTo>
                  <a:lnTo>
                    <a:pt x="9872" y="34465"/>
                  </a:lnTo>
                  <a:lnTo>
                    <a:pt x="17533" y="31511"/>
                  </a:lnTo>
                  <a:lnTo>
                    <a:pt x="9872" y="28557"/>
                  </a:lnTo>
                  <a:close/>
                </a:path>
                <a:path w="4012565" h="63500">
                  <a:moveTo>
                    <a:pt x="17533" y="31511"/>
                  </a:moveTo>
                  <a:lnTo>
                    <a:pt x="9872" y="34465"/>
                  </a:lnTo>
                  <a:lnTo>
                    <a:pt x="25193" y="34465"/>
                  </a:lnTo>
                  <a:lnTo>
                    <a:pt x="17533" y="31511"/>
                  </a:lnTo>
                  <a:close/>
                </a:path>
                <a:path w="4012565" h="63500">
                  <a:moveTo>
                    <a:pt x="3987256" y="28557"/>
                  </a:moveTo>
                  <a:lnTo>
                    <a:pt x="25193" y="28557"/>
                  </a:lnTo>
                  <a:lnTo>
                    <a:pt x="17533" y="31511"/>
                  </a:lnTo>
                  <a:lnTo>
                    <a:pt x="25193" y="34465"/>
                  </a:lnTo>
                  <a:lnTo>
                    <a:pt x="3987256" y="34465"/>
                  </a:lnTo>
                  <a:lnTo>
                    <a:pt x="3994916" y="31511"/>
                  </a:lnTo>
                  <a:lnTo>
                    <a:pt x="3987256" y="28557"/>
                  </a:lnTo>
                  <a:close/>
                </a:path>
                <a:path w="4012565" h="63500">
                  <a:moveTo>
                    <a:pt x="4002576" y="28557"/>
                  </a:moveTo>
                  <a:lnTo>
                    <a:pt x="3994916" y="31511"/>
                  </a:lnTo>
                  <a:lnTo>
                    <a:pt x="4002576" y="34465"/>
                  </a:lnTo>
                  <a:lnTo>
                    <a:pt x="4002576" y="28557"/>
                  </a:lnTo>
                  <a:close/>
                </a:path>
                <a:path w="4012565" h="63500">
                  <a:moveTo>
                    <a:pt x="4003564" y="28557"/>
                  </a:moveTo>
                  <a:lnTo>
                    <a:pt x="4002576" y="28557"/>
                  </a:lnTo>
                  <a:lnTo>
                    <a:pt x="4002576" y="34465"/>
                  </a:lnTo>
                  <a:lnTo>
                    <a:pt x="4003564" y="34465"/>
                  </a:lnTo>
                  <a:lnTo>
                    <a:pt x="4003564" y="28557"/>
                  </a:lnTo>
                  <a:close/>
                </a:path>
                <a:path w="4012565" h="63500">
                  <a:moveTo>
                    <a:pt x="4004767" y="28557"/>
                  </a:moveTo>
                  <a:lnTo>
                    <a:pt x="4003564" y="28557"/>
                  </a:lnTo>
                  <a:lnTo>
                    <a:pt x="4003564" y="34465"/>
                  </a:lnTo>
                  <a:lnTo>
                    <a:pt x="4004767" y="34465"/>
                  </a:lnTo>
                  <a:lnTo>
                    <a:pt x="4012449" y="31511"/>
                  </a:lnTo>
                  <a:lnTo>
                    <a:pt x="4004767" y="28557"/>
                  </a:lnTo>
                  <a:close/>
                </a:path>
                <a:path w="4012565" h="63500">
                  <a:moveTo>
                    <a:pt x="25193" y="28557"/>
                  </a:moveTo>
                  <a:lnTo>
                    <a:pt x="9872" y="28557"/>
                  </a:lnTo>
                  <a:lnTo>
                    <a:pt x="17533" y="31511"/>
                  </a:lnTo>
                  <a:lnTo>
                    <a:pt x="25193" y="28557"/>
                  </a:lnTo>
                  <a:close/>
                </a:path>
                <a:path w="4012565" h="63500">
                  <a:moveTo>
                    <a:pt x="3930502" y="0"/>
                  </a:moveTo>
                  <a:lnTo>
                    <a:pt x="3928529" y="0"/>
                  </a:lnTo>
                  <a:lnTo>
                    <a:pt x="3926552" y="1969"/>
                  </a:lnTo>
                  <a:lnTo>
                    <a:pt x="3928529" y="5909"/>
                  </a:lnTo>
                  <a:lnTo>
                    <a:pt x="3994916" y="31511"/>
                  </a:lnTo>
                  <a:lnTo>
                    <a:pt x="4002576" y="28557"/>
                  </a:lnTo>
                  <a:lnTo>
                    <a:pt x="4004767" y="28557"/>
                  </a:lnTo>
                  <a:lnTo>
                    <a:pt x="3930502" y="0"/>
                  </a:lnTo>
                  <a:close/>
                </a:path>
              </a:pathLst>
            </a:custGeom>
            <a:solidFill>
              <a:srgbClr val="4A7EBB"/>
            </a:solidFill>
          </p:spPr>
          <p:txBody>
            <a:bodyPr wrap="square" lIns="0" tIns="0" rIns="0" bIns="0" rtlCol="0"/>
            <a:lstStyle/>
            <a:p>
              <a:endParaRPr/>
            </a:p>
          </p:txBody>
        </p:sp>
        <p:sp>
          <p:nvSpPr>
            <p:cNvPr id="58" name="object 57">
              <a:extLst>
                <a:ext uri="{FF2B5EF4-FFF2-40B4-BE49-F238E27FC236}">
                  <a16:creationId xmlns:a16="http://schemas.microsoft.com/office/drawing/2014/main" id="{E05D01EC-D37B-3ACF-64F3-B1DA7C2DAD4E}"/>
                </a:ext>
              </a:extLst>
            </p:cNvPr>
            <p:cNvSpPr/>
            <p:nvPr/>
          </p:nvSpPr>
          <p:spPr>
            <a:xfrm>
              <a:off x="3127247" y="4056735"/>
              <a:ext cx="0" cy="187325"/>
            </a:xfrm>
            <a:custGeom>
              <a:avLst/>
              <a:gdLst/>
              <a:ahLst/>
              <a:cxnLst/>
              <a:rect l="l" t="t" r="r" b="b"/>
              <a:pathLst>
                <a:path h="187325">
                  <a:moveTo>
                    <a:pt x="0" y="0"/>
                  </a:moveTo>
                  <a:lnTo>
                    <a:pt x="0" y="187093"/>
                  </a:lnTo>
                </a:path>
              </a:pathLst>
            </a:custGeom>
            <a:ln w="6911">
              <a:solidFill>
                <a:srgbClr val="4A7EBB"/>
              </a:solidFill>
              <a:prstDash val="sysDash"/>
            </a:ln>
          </p:spPr>
          <p:txBody>
            <a:bodyPr wrap="square" lIns="0" tIns="0" rIns="0" bIns="0" rtlCol="0"/>
            <a:lstStyle/>
            <a:p>
              <a:endParaRPr/>
            </a:p>
          </p:txBody>
        </p:sp>
        <p:sp>
          <p:nvSpPr>
            <p:cNvPr id="59" name="object 58">
              <a:extLst>
                <a:ext uri="{FF2B5EF4-FFF2-40B4-BE49-F238E27FC236}">
                  <a16:creationId xmlns:a16="http://schemas.microsoft.com/office/drawing/2014/main" id="{5CA817A9-3EB7-9A08-4C14-B43A7A3D8055}"/>
                </a:ext>
              </a:extLst>
            </p:cNvPr>
            <p:cNvSpPr/>
            <p:nvPr/>
          </p:nvSpPr>
          <p:spPr>
            <a:xfrm>
              <a:off x="7139204" y="4056735"/>
              <a:ext cx="0" cy="187325"/>
            </a:xfrm>
            <a:custGeom>
              <a:avLst/>
              <a:gdLst/>
              <a:ahLst/>
              <a:cxnLst/>
              <a:rect l="l" t="t" r="r" b="b"/>
              <a:pathLst>
                <a:path h="187325">
                  <a:moveTo>
                    <a:pt x="0" y="0"/>
                  </a:moveTo>
                  <a:lnTo>
                    <a:pt x="0" y="187093"/>
                  </a:lnTo>
                </a:path>
              </a:pathLst>
            </a:custGeom>
            <a:ln w="5924">
              <a:solidFill>
                <a:srgbClr val="4A7EBB"/>
              </a:solidFill>
              <a:prstDash val="sysDash"/>
            </a:ln>
          </p:spPr>
          <p:txBody>
            <a:bodyPr wrap="square" lIns="0" tIns="0" rIns="0" bIns="0" rtlCol="0"/>
            <a:lstStyle/>
            <a:p>
              <a:endParaRPr/>
            </a:p>
          </p:txBody>
        </p:sp>
      </p:grpSp>
      <p:sp>
        <p:nvSpPr>
          <p:cNvPr id="60" name="object 60">
            <a:extLst>
              <a:ext uri="{FF2B5EF4-FFF2-40B4-BE49-F238E27FC236}">
                <a16:creationId xmlns:a16="http://schemas.microsoft.com/office/drawing/2014/main" id="{CB958B75-3A47-8080-5174-E2A27D1F3DE6}"/>
              </a:ext>
            </a:extLst>
          </p:cNvPr>
          <p:cNvSpPr txBox="1"/>
          <p:nvPr/>
        </p:nvSpPr>
        <p:spPr>
          <a:xfrm>
            <a:off x="3608792" y="4443312"/>
            <a:ext cx="199401" cy="263699"/>
          </a:xfrm>
          <a:prstGeom prst="rect">
            <a:avLst/>
          </a:prstGeom>
        </p:spPr>
        <p:txBody>
          <a:bodyPr vert="horz" wrap="square" lIns="0" tIns="12102" rIns="0" bIns="0" rtlCol="0">
            <a:spAutoFit/>
          </a:bodyPr>
          <a:lstStyle/>
          <a:p>
            <a:pPr marL="34580">
              <a:spcBef>
                <a:spcPts val="95"/>
              </a:spcBef>
            </a:pPr>
            <a:r>
              <a:rPr sz="1634" spc="-23" dirty="0">
                <a:latin typeface="Symbol"/>
                <a:cs typeface="Symbol"/>
              </a:rPr>
              <a:t></a:t>
            </a:r>
            <a:r>
              <a:rPr sz="1634" spc="-34" baseline="-20833" dirty="0">
                <a:latin typeface="Times New Roman"/>
                <a:cs typeface="Times New Roman"/>
              </a:rPr>
              <a:t>i</a:t>
            </a:r>
            <a:endParaRPr sz="1634" baseline="-20833">
              <a:latin typeface="Times New Roman"/>
              <a:cs typeface="Times New Roman"/>
            </a:endParaRPr>
          </a:p>
        </p:txBody>
      </p:sp>
      <p:grpSp>
        <p:nvGrpSpPr>
          <p:cNvPr id="61" name="object 61">
            <a:extLst>
              <a:ext uri="{FF2B5EF4-FFF2-40B4-BE49-F238E27FC236}">
                <a16:creationId xmlns:a16="http://schemas.microsoft.com/office/drawing/2014/main" id="{E3534DC4-5139-5486-B1ED-DBE3CA470EC5}"/>
              </a:ext>
            </a:extLst>
          </p:cNvPr>
          <p:cNvGrpSpPr/>
          <p:nvPr/>
        </p:nvGrpSpPr>
        <p:grpSpPr>
          <a:xfrm>
            <a:off x="6338692" y="4358325"/>
            <a:ext cx="1361227" cy="346934"/>
            <a:chOff x="5642434" y="3352667"/>
            <a:chExt cx="1499870" cy="382270"/>
          </a:xfrm>
        </p:grpSpPr>
        <p:sp>
          <p:nvSpPr>
            <p:cNvPr id="62" name="object 62">
              <a:extLst>
                <a:ext uri="{FF2B5EF4-FFF2-40B4-BE49-F238E27FC236}">
                  <a16:creationId xmlns:a16="http://schemas.microsoft.com/office/drawing/2014/main" id="{BEDF2977-B685-1D0B-2053-33CFC4E47828}"/>
                </a:ext>
              </a:extLst>
            </p:cNvPr>
            <p:cNvSpPr/>
            <p:nvPr/>
          </p:nvSpPr>
          <p:spPr>
            <a:xfrm>
              <a:off x="6389832" y="3352667"/>
              <a:ext cx="6350" cy="6985"/>
            </a:xfrm>
            <a:custGeom>
              <a:avLst/>
              <a:gdLst/>
              <a:ahLst/>
              <a:cxnLst/>
              <a:rect l="l" t="t" r="r" b="b"/>
              <a:pathLst>
                <a:path w="6350" h="6985">
                  <a:moveTo>
                    <a:pt x="5923" y="0"/>
                  </a:moveTo>
                  <a:lnTo>
                    <a:pt x="0" y="0"/>
                  </a:lnTo>
                  <a:lnTo>
                    <a:pt x="0" y="6893"/>
                  </a:lnTo>
                  <a:lnTo>
                    <a:pt x="5923" y="6893"/>
                  </a:lnTo>
                  <a:lnTo>
                    <a:pt x="5923" y="0"/>
                  </a:lnTo>
                  <a:close/>
                </a:path>
              </a:pathLst>
            </a:custGeom>
            <a:solidFill>
              <a:srgbClr val="4A7EBB"/>
            </a:solidFill>
          </p:spPr>
          <p:txBody>
            <a:bodyPr wrap="square" lIns="0" tIns="0" rIns="0" bIns="0" rtlCol="0"/>
            <a:lstStyle/>
            <a:p>
              <a:endParaRPr/>
            </a:p>
          </p:txBody>
        </p:sp>
        <p:sp>
          <p:nvSpPr>
            <p:cNvPr id="63" name="object 63">
              <a:extLst>
                <a:ext uri="{FF2B5EF4-FFF2-40B4-BE49-F238E27FC236}">
                  <a16:creationId xmlns:a16="http://schemas.microsoft.com/office/drawing/2014/main" id="{C16FA847-B4E3-BFED-9851-1261E8DB5AE4}"/>
                </a:ext>
              </a:extLst>
            </p:cNvPr>
            <p:cNvSpPr/>
            <p:nvPr/>
          </p:nvSpPr>
          <p:spPr>
            <a:xfrm>
              <a:off x="7139203" y="3352667"/>
              <a:ext cx="0" cy="308610"/>
            </a:xfrm>
            <a:custGeom>
              <a:avLst/>
              <a:gdLst/>
              <a:ahLst/>
              <a:cxnLst/>
              <a:rect l="l" t="t" r="r" b="b"/>
              <a:pathLst>
                <a:path h="308610">
                  <a:moveTo>
                    <a:pt x="0" y="0"/>
                  </a:moveTo>
                  <a:lnTo>
                    <a:pt x="0" y="308213"/>
                  </a:lnTo>
                </a:path>
              </a:pathLst>
            </a:custGeom>
            <a:ln w="5924">
              <a:solidFill>
                <a:srgbClr val="4A7EBB"/>
              </a:solidFill>
              <a:prstDash val="sysDash"/>
            </a:ln>
          </p:spPr>
          <p:txBody>
            <a:bodyPr wrap="square" lIns="0" tIns="0" rIns="0" bIns="0" rtlCol="0"/>
            <a:lstStyle/>
            <a:p>
              <a:endParaRPr/>
            </a:p>
          </p:txBody>
        </p:sp>
        <p:sp>
          <p:nvSpPr>
            <p:cNvPr id="64" name="object 64">
              <a:extLst>
                <a:ext uri="{FF2B5EF4-FFF2-40B4-BE49-F238E27FC236}">
                  <a16:creationId xmlns:a16="http://schemas.microsoft.com/office/drawing/2014/main" id="{FA273AF1-7562-8002-F2B2-F1D7BA26D130}"/>
                </a:ext>
              </a:extLst>
            </p:cNvPr>
            <p:cNvSpPr/>
            <p:nvPr/>
          </p:nvSpPr>
          <p:spPr>
            <a:xfrm>
              <a:off x="5645395" y="3591951"/>
              <a:ext cx="234315" cy="140335"/>
            </a:xfrm>
            <a:custGeom>
              <a:avLst/>
              <a:gdLst/>
              <a:ahLst/>
              <a:cxnLst/>
              <a:rect l="l" t="t" r="r" b="b"/>
              <a:pathLst>
                <a:path w="234314" h="140335">
                  <a:moveTo>
                    <a:pt x="233993" y="0"/>
                  </a:moveTo>
                  <a:lnTo>
                    <a:pt x="0" y="0"/>
                  </a:lnTo>
                  <a:lnTo>
                    <a:pt x="0" y="139828"/>
                  </a:lnTo>
                  <a:lnTo>
                    <a:pt x="233993" y="139828"/>
                  </a:lnTo>
                  <a:lnTo>
                    <a:pt x="233993" y="0"/>
                  </a:lnTo>
                  <a:close/>
                </a:path>
              </a:pathLst>
            </a:custGeom>
            <a:solidFill>
              <a:srgbClr val="99CCFF"/>
            </a:solidFill>
          </p:spPr>
          <p:txBody>
            <a:bodyPr wrap="square" lIns="0" tIns="0" rIns="0" bIns="0" rtlCol="0"/>
            <a:lstStyle/>
            <a:p>
              <a:endParaRPr/>
            </a:p>
          </p:txBody>
        </p:sp>
        <p:sp>
          <p:nvSpPr>
            <p:cNvPr id="65" name="object 65">
              <a:extLst>
                <a:ext uri="{FF2B5EF4-FFF2-40B4-BE49-F238E27FC236}">
                  <a16:creationId xmlns:a16="http://schemas.microsoft.com/office/drawing/2014/main" id="{689D68AE-1614-FAB6-1A92-4273223D8BC9}"/>
                </a:ext>
              </a:extLst>
            </p:cNvPr>
            <p:cNvSpPr/>
            <p:nvPr/>
          </p:nvSpPr>
          <p:spPr>
            <a:xfrm>
              <a:off x="5642434" y="3588998"/>
              <a:ext cx="240029" cy="146050"/>
            </a:xfrm>
            <a:custGeom>
              <a:avLst/>
              <a:gdLst/>
              <a:ahLst/>
              <a:cxnLst/>
              <a:rect l="l" t="t" r="r" b="b"/>
              <a:pathLst>
                <a:path w="240029" h="146050">
                  <a:moveTo>
                    <a:pt x="236955" y="0"/>
                  </a:moveTo>
                  <a:lnTo>
                    <a:pt x="2960" y="0"/>
                  </a:lnTo>
                  <a:lnTo>
                    <a:pt x="986" y="984"/>
                  </a:lnTo>
                  <a:lnTo>
                    <a:pt x="0" y="2954"/>
                  </a:lnTo>
                  <a:lnTo>
                    <a:pt x="0" y="142782"/>
                  </a:lnTo>
                  <a:lnTo>
                    <a:pt x="986" y="144752"/>
                  </a:lnTo>
                  <a:lnTo>
                    <a:pt x="2960" y="145736"/>
                  </a:lnTo>
                  <a:lnTo>
                    <a:pt x="236955" y="145736"/>
                  </a:lnTo>
                  <a:lnTo>
                    <a:pt x="238928" y="144752"/>
                  </a:lnTo>
                  <a:lnTo>
                    <a:pt x="239916" y="142782"/>
                  </a:lnTo>
                  <a:lnTo>
                    <a:pt x="6910" y="142782"/>
                  </a:lnTo>
                  <a:lnTo>
                    <a:pt x="2960" y="139828"/>
                  </a:lnTo>
                  <a:lnTo>
                    <a:pt x="6910" y="139828"/>
                  </a:lnTo>
                  <a:lnTo>
                    <a:pt x="6910" y="5908"/>
                  </a:lnTo>
                  <a:lnTo>
                    <a:pt x="2960" y="5908"/>
                  </a:lnTo>
                  <a:lnTo>
                    <a:pt x="6910" y="2954"/>
                  </a:lnTo>
                  <a:lnTo>
                    <a:pt x="239916" y="2954"/>
                  </a:lnTo>
                  <a:lnTo>
                    <a:pt x="238928" y="984"/>
                  </a:lnTo>
                  <a:lnTo>
                    <a:pt x="236955" y="0"/>
                  </a:lnTo>
                  <a:close/>
                </a:path>
                <a:path w="240029" h="146050">
                  <a:moveTo>
                    <a:pt x="6910" y="139828"/>
                  </a:moveTo>
                  <a:lnTo>
                    <a:pt x="2960" y="139828"/>
                  </a:lnTo>
                  <a:lnTo>
                    <a:pt x="6910" y="142782"/>
                  </a:lnTo>
                  <a:lnTo>
                    <a:pt x="6910" y="139828"/>
                  </a:lnTo>
                  <a:close/>
                </a:path>
                <a:path w="240029" h="146050">
                  <a:moveTo>
                    <a:pt x="233992" y="139828"/>
                  </a:moveTo>
                  <a:lnTo>
                    <a:pt x="6910" y="139828"/>
                  </a:lnTo>
                  <a:lnTo>
                    <a:pt x="6910" y="142782"/>
                  </a:lnTo>
                  <a:lnTo>
                    <a:pt x="233992" y="142782"/>
                  </a:lnTo>
                  <a:lnTo>
                    <a:pt x="233992" y="139828"/>
                  </a:lnTo>
                  <a:close/>
                </a:path>
                <a:path w="240029" h="146050">
                  <a:moveTo>
                    <a:pt x="233992" y="2954"/>
                  </a:moveTo>
                  <a:lnTo>
                    <a:pt x="233992" y="142782"/>
                  </a:lnTo>
                  <a:lnTo>
                    <a:pt x="236955" y="139828"/>
                  </a:lnTo>
                  <a:lnTo>
                    <a:pt x="239916" y="139828"/>
                  </a:lnTo>
                  <a:lnTo>
                    <a:pt x="239916" y="5908"/>
                  </a:lnTo>
                  <a:lnTo>
                    <a:pt x="236955" y="5908"/>
                  </a:lnTo>
                  <a:lnTo>
                    <a:pt x="233992" y="2954"/>
                  </a:lnTo>
                  <a:close/>
                </a:path>
                <a:path w="240029" h="146050">
                  <a:moveTo>
                    <a:pt x="239916" y="139828"/>
                  </a:moveTo>
                  <a:lnTo>
                    <a:pt x="236955" y="139828"/>
                  </a:lnTo>
                  <a:lnTo>
                    <a:pt x="233992" y="142782"/>
                  </a:lnTo>
                  <a:lnTo>
                    <a:pt x="239916" y="142782"/>
                  </a:lnTo>
                  <a:lnTo>
                    <a:pt x="239916" y="139828"/>
                  </a:lnTo>
                  <a:close/>
                </a:path>
                <a:path w="240029" h="146050">
                  <a:moveTo>
                    <a:pt x="6910" y="2954"/>
                  </a:moveTo>
                  <a:lnTo>
                    <a:pt x="2960" y="5908"/>
                  </a:lnTo>
                  <a:lnTo>
                    <a:pt x="6910" y="5908"/>
                  </a:lnTo>
                  <a:lnTo>
                    <a:pt x="6910" y="2954"/>
                  </a:lnTo>
                  <a:close/>
                </a:path>
                <a:path w="240029" h="146050">
                  <a:moveTo>
                    <a:pt x="233992" y="2954"/>
                  </a:moveTo>
                  <a:lnTo>
                    <a:pt x="6910" y="2954"/>
                  </a:lnTo>
                  <a:lnTo>
                    <a:pt x="6910" y="5908"/>
                  </a:lnTo>
                  <a:lnTo>
                    <a:pt x="233992" y="5908"/>
                  </a:lnTo>
                  <a:lnTo>
                    <a:pt x="233992" y="2954"/>
                  </a:lnTo>
                  <a:close/>
                </a:path>
                <a:path w="240029" h="146050">
                  <a:moveTo>
                    <a:pt x="239916" y="2954"/>
                  </a:moveTo>
                  <a:lnTo>
                    <a:pt x="233992" y="2954"/>
                  </a:lnTo>
                  <a:lnTo>
                    <a:pt x="236955" y="5908"/>
                  </a:lnTo>
                  <a:lnTo>
                    <a:pt x="239916" y="5908"/>
                  </a:lnTo>
                  <a:lnTo>
                    <a:pt x="239916" y="2954"/>
                  </a:lnTo>
                  <a:close/>
                </a:path>
              </a:pathLst>
            </a:custGeom>
            <a:solidFill>
              <a:srgbClr val="000000"/>
            </a:solidFill>
          </p:spPr>
          <p:txBody>
            <a:bodyPr wrap="square" lIns="0" tIns="0" rIns="0" bIns="0" rtlCol="0"/>
            <a:lstStyle/>
            <a:p>
              <a:endParaRPr/>
            </a:p>
          </p:txBody>
        </p:sp>
        <p:sp>
          <p:nvSpPr>
            <p:cNvPr id="66" name="object 66">
              <a:extLst>
                <a:ext uri="{FF2B5EF4-FFF2-40B4-BE49-F238E27FC236}">
                  <a16:creationId xmlns:a16="http://schemas.microsoft.com/office/drawing/2014/main" id="{FC097E78-998B-8192-7993-1802AC8A82D2}"/>
                </a:ext>
              </a:extLst>
            </p:cNvPr>
            <p:cNvSpPr/>
            <p:nvPr/>
          </p:nvSpPr>
          <p:spPr>
            <a:xfrm>
              <a:off x="6368110" y="3359561"/>
              <a:ext cx="49530" cy="372745"/>
            </a:xfrm>
            <a:custGeom>
              <a:avLst/>
              <a:gdLst/>
              <a:ahLst/>
              <a:cxnLst/>
              <a:rect l="l" t="t" r="r" b="b"/>
              <a:pathLst>
                <a:path w="49529" h="372745">
                  <a:moveTo>
                    <a:pt x="17772" y="290488"/>
                  </a:moveTo>
                  <a:lnTo>
                    <a:pt x="0" y="290488"/>
                  </a:lnTo>
                  <a:lnTo>
                    <a:pt x="24683" y="372219"/>
                  </a:lnTo>
                  <a:lnTo>
                    <a:pt x="46987" y="298366"/>
                  </a:lnTo>
                  <a:lnTo>
                    <a:pt x="17772" y="298366"/>
                  </a:lnTo>
                  <a:lnTo>
                    <a:pt x="17772" y="290488"/>
                  </a:lnTo>
                  <a:close/>
                </a:path>
                <a:path w="49529" h="372745">
                  <a:moveTo>
                    <a:pt x="30607" y="0"/>
                  </a:moveTo>
                  <a:lnTo>
                    <a:pt x="17772" y="0"/>
                  </a:lnTo>
                  <a:lnTo>
                    <a:pt x="17772" y="298366"/>
                  </a:lnTo>
                  <a:lnTo>
                    <a:pt x="30607" y="298366"/>
                  </a:lnTo>
                  <a:lnTo>
                    <a:pt x="30607" y="0"/>
                  </a:lnTo>
                  <a:close/>
                </a:path>
                <a:path w="49529" h="372745">
                  <a:moveTo>
                    <a:pt x="49366" y="290488"/>
                  </a:moveTo>
                  <a:lnTo>
                    <a:pt x="30607" y="290488"/>
                  </a:lnTo>
                  <a:lnTo>
                    <a:pt x="30607" y="298366"/>
                  </a:lnTo>
                  <a:lnTo>
                    <a:pt x="46987" y="298366"/>
                  </a:lnTo>
                  <a:lnTo>
                    <a:pt x="49366" y="290488"/>
                  </a:lnTo>
                  <a:close/>
                </a:path>
              </a:pathLst>
            </a:custGeom>
            <a:solidFill>
              <a:srgbClr val="FF0000"/>
            </a:solidFill>
          </p:spPr>
          <p:txBody>
            <a:bodyPr wrap="square" lIns="0" tIns="0" rIns="0" bIns="0" rtlCol="0"/>
            <a:lstStyle/>
            <a:p>
              <a:endParaRPr/>
            </a:p>
          </p:txBody>
        </p:sp>
      </p:grpSp>
      <p:sp>
        <p:nvSpPr>
          <p:cNvPr id="68" name="TextBox 67">
            <a:extLst>
              <a:ext uri="{FF2B5EF4-FFF2-40B4-BE49-F238E27FC236}">
                <a16:creationId xmlns:a16="http://schemas.microsoft.com/office/drawing/2014/main" id="{F2457A91-F806-5438-3943-A3E194B5DE91}"/>
              </a:ext>
            </a:extLst>
          </p:cNvPr>
          <p:cNvSpPr txBox="1"/>
          <p:nvPr/>
        </p:nvSpPr>
        <p:spPr>
          <a:xfrm>
            <a:off x="6005706" y="791133"/>
            <a:ext cx="6094378" cy="1661993"/>
          </a:xfrm>
          <a:prstGeom prst="rect">
            <a:avLst/>
          </a:prstGeom>
          <a:noFill/>
        </p:spPr>
        <p:txBody>
          <a:bodyPr wrap="square">
            <a:spAutoFit/>
          </a:bodyPr>
          <a:lstStyle/>
          <a:p>
            <a:pPr marL="0" indent="0">
              <a:buNone/>
            </a:pPr>
            <a:r>
              <a:rPr lang="en-GB" sz="2400" dirty="0">
                <a:latin typeface="Gill Sans Light"/>
                <a:cs typeface="Calibri"/>
              </a:rPr>
              <a:t>A task’s</a:t>
            </a:r>
            <a:r>
              <a:rPr lang="en-GB" sz="2400" spc="-50" dirty="0">
                <a:latin typeface="Gill Sans Light"/>
                <a:cs typeface="Calibri"/>
              </a:rPr>
              <a:t> </a:t>
            </a:r>
            <a:r>
              <a:rPr lang="en-GB" dirty="0">
                <a:solidFill>
                  <a:srgbClr val="0000FF"/>
                </a:solidFill>
                <a:latin typeface="Gill Sans Light"/>
                <a:cs typeface="Calibri"/>
              </a:rPr>
              <a:t>worst-case</a:t>
            </a:r>
            <a:r>
              <a:rPr lang="en-GB" spc="-50" dirty="0">
                <a:latin typeface="Gill Sans Light"/>
                <a:cs typeface="Calibri"/>
              </a:rPr>
              <a:t> </a:t>
            </a:r>
            <a:r>
              <a:rPr lang="en-GB" sz="2400" dirty="0">
                <a:solidFill>
                  <a:srgbClr val="0000FF"/>
                </a:solidFill>
                <a:latin typeface="Gill Sans Light"/>
                <a:cs typeface="Calibri"/>
              </a:rPr>
              <a:t>response</a:t>
            </a:r>
            <a:r>
              <a:rPr lang="en-GB" sz="2400" spc="-27" dirty="0">
                <a:solidFill>
                  <a:srgbClr val="0000FF"/>
                </a:solidFill>
                <a:latin typeface="Gill Sans Light"/>
                <a:cs typeface="Calibri"/>
              </a:rPr>
              <a:t> </a:t>
            </a:r>
            <a:r>
              <a:rPr lang="en-GB" sz="2400" dirty="0">
                <a:solidFill>
                  <a:srgbClr val="0000FF"/>
                </a:solidFill>
                <a:latin typeface="Gill Sans Light"/>
                <a:cs typeface="Calibri"/>
              </a:rPr>
              <a:t>time</a:t>
            </a:r>
            <a:r>
              <a:rPr lang="en-GB" sz="2400" spc="-36" dirty="0">
                <a:solidFill>
                  <a:srgbClr val="0000FF"/>
                </a:solidFill>
                <a:latin typeface="Gill Sans Light"/>
                <a:cs typeface="Calibri"/>
              </a:rPr>
              <a:t> </a:t>
            </a:r>
            <a:r>
              <a:rPr lang="en-GB" sz="2400" spc="-23" dirty="0">
                <a:solidFill>
                  <a:srgbClr val="0000FF"/>
                </a:solidFill>
                <a:latin typeface="Gill Sans Light"/>
                <a:cs typeface="Times New Roman"/>
              </a:rPr>
              <a:t>R</a:t>
            </a:r>
            <a:r>
              <a:rPr lang="en-GB" sz="2400" spc="-34" baseline="-20576" dirty="0">
                <a:solidFill>
                  <a:srgbClr val="0000FF"/>
                </a:solidFill>
                <a:latin typeface="Gill Sans Light"/>
                <a:cs typeface="Times New Roman"/>
              </a:rPr>
              <a:t>i </a:t>
            </a:r>
            <a:r>
              <a:rPr lang="en-GB" sz="2400" dirty="0">
                <a:latin typeface="Gill Sans Light"/>
                <a:cs typeface="Calibri"/>
              </a:rPr>
              <a:t>=</a:t>
            </a:r>
            <a:r>
              <a:rPr lang="en-GB" sz="2400" dirty="0">
                <a:solidFill>
                  <a:srgbClr val="0000FF"/>
                </a:solidFill>
                <a:latin typeface="Gill Sans Light"/>
                <a:cs typeface="Times New Roman"/>
              </a:rPr>
              <a:t>f</a:t>
            </a:r>
            <a:r>
              <a:rPr lang="en-GB" sz="2400" baseline="-20576" dirty="0">
                <a:solidFill>
                  <a:srgbClr val="0000FF"/>
                </a:solidFill>
                <a:latin typeface="Gill Sans Light"/>
                <a:cs typeface="Times New Roman"/>
              </a:rPr>
              <a:t>i</a:t>
            </a:r>
            <a:r>
              <a:rPr lang="en-GB" sz="2400" spc="136" baseline="-20576" dirty="0">
                <a:solidFill>
                  <a:srgbClr val="0000FF"/>
                </a:solidFill>
                <a:latin typeface="Gill Sans Light"/>
                <a:cs typeface="Times New Roman"/>
              </a:rPr>
              <a:t> </a:t>
            </a:r>
            <a:r>
              <a:rPr lang="en-GB" sz="2400" dirty="0">
                <a:solidFill>
                  <a:srgbClr val="0000FF"/>
                </a:solidFill>
                <a:latin typeface="Gill Sans Light"/>
                <a:cs typeface="Symbol"/>
              </a:rPr>
              <a:t>- </a:t>
            </a:r>
            <a:r>
              <a:rPr lang="en-GB" sz="2400" spc="-23" dirty="0">
                <a:solidFill>
                  <a:srgbClr val="0000FF"/>
                </a:solidFill>
                <a:latin typeface="Gill Sans Light"/>
                <a:cs typeface="Times New Roman"/>
              </a:rPr>
              <a:t>a</a:t>
            </a:r>
            <a:r>
              <a:rPr lang="en-GB" sz="2400" spc="-34" baseline="-20576" dirty="0">
                <a:solidFill>
                  <a:srgbClr val="0000FF"/>
                </a:solidFill>
                <a:latin typeface="Gill Sans Light"/>
                <a:cs typeface="Times New Roman"/>
              </a:rPr>
              <a:t>i</a:t>
            </a:r>
            <a:r>
              <a:rPr lang="en-GB" sz="2400" spc="681" baseline="-20576" dirty="0">
                <a:solidFill>
                  <a:srgbClr val="0000FF"/>
                </a:solidFill>
                <a:latin typeface="Gill Sans Light"/>
                <a:cs typeface="Times New Roman"/>
              </a:rPr>
              <a:t> </a:t>
            </a:r>
            <a:r>
              <a:rPr lang="en-GB" sz="2400" dirty="0">
                <a:latin typeface="Gill Sans Light"/>
                <a:cs typeface="Calibri"/>
              </a:rPr>
              <a:t>is</a:t>
            </a:r>
            <a:r>
              <a:rPr lang="en-GB" sz="2400" spc="-36" dirty="0">
                <a:latin typeface="Gill Sans Light"/>
                <a:cs typeface="Calibri"/>
              </a:rPr>
              <a:t> </a:t>
            </a:r>
            <a:r>
              <a:rPr lang="en-GB" sz="2400" spc="-9" dirty="0">
                <a:latin typeface="Gill Sans Light"/>
                <a:cs typeface="Calibri"/>
              </a:rPr>
              <a:t>defined as the worst-case finish time minus its arrival time</a:t>
            </a:r>
            <a:endParaRPr lang="en-GB" sz="2400" baseline="-20576" dirty="0">
              <a:latin typeface="Gill Sans Light"/>
              <a:cs typeface="Times New Roman"/>
            </a:endParaRPr>
          </a:p>
          <a:p>
            <a:pPr lvl="1"/>
            <a:r>
              <a:rPr lang="en-GB" dirty="0"/>
              <a:t>It includes Worst-Case Execution Time (WCET) </a:t>
            </a:r>
            <a:r>
              <a:rPr lang="en-GB" dirty="0">
                <a:solidFill>
                  <a:srgbClr val="0000FF"/>
                </a:solidFill>
                <a:latin typeface="Gill Sans Light"/>
              </a:rPr>
              <a:t>C</a:t>
            </a:r>
            <a:r>
              <a:rPr lang="en-GB" baseline="-25000" dirty="0">
                <a:solidFill>
                  <a:srgbClr val="0000FF"/>
                </a:solidFill>
                <a:latin typeface="Gill Sans Light"/>
              </a:rPr>
              <a:t>i</a:t>
            </a:r>
            <a:r>
              <a:rPr lang="en-GB" dirty="0"/>
              <a:t> plus possible delays caused by other concurrent tasks in the system </a:t>
            </a:r>
          </a:p>
        </p:txBody>
      </p:sp>
      <p:grpSp>
        <p:nvGrpSpPr>
          <p:cNvPr id="69" name="object 19">
            <a:extLst>
              <a:ext uri="{FF2B5EF4-FFF2-40B4-BE49-F238E27FC236}">
                <a16:creationId xmlns:a16="http://schemas.microsoft.com/office/drawing/2014/main" id="{7051AA22-83D9-5516-3C38-A887489E40B4}"/>
              </a:ext>
            </a:extLst>
          </p:cNvPr>
          <p:cNvGrpSpPr/>
          <p:nvPr/>
        </p:nvGrpSpPr>
        <p:grpSpPr>
          <a:xfrm>
            <a:off x="988604" y="4358325"/>
            <a:ext cx="2303481" cy="432227"/>
            <a:chOff x="5797938" y="2847536"/>
            <a:chExt cx="2538095" cy="476250"/>
          </a:xfrm>
        </p:grpSpPr>
        <p:sp>
          <p:nvSpPr>
            <p:cNvPr id="70" name="object 20">
              <a:extLst>
                <a:ext uri="{FF2B5EF4-FFF2-40B4-BE49-F238E27FC236}">
                  <a16:creationId xmlns:a16="http://schemas.microsoft.com/office/drawing/2014/main" id="{D1DFC464-F309-76DF-2816-97CE8DB44F8E}"/>
                </a:ext>
              </a:extLst>
            </p:cNvPr>
            <p:cNvSpPr/>
            <p:nvPr/>
          </p:nvSpPr>
          <p:spPr>
            <a:xfrm>
              <a:off x="5797938" y="3242821"/>
              <a:ext cx="2538095" cy="56515"/>
            </a:xfrm>
            <a:custGeom>
              <a:avLst/>
              <a:gdLst/>
              <a:ahLst/>
              <a:cxnLst/>
              <a:rect l="l" t="t" r="r" b="b"/>
              <a:pathLst>
                <a:path w="2538095" h="56514">
                  <a:moveTo>
                    <a:pt x="2444728" y="0"/>
                  </a:moveTo>
                  <a:lnTo>
                    <a:pt x="2444728" y="55990"/>
                  </a:lnTo>
                  <a:lnTo>
                    <a:pt x="2526484" y="31355"/>
                  </a:lnTo>
                  <a:lnTo>
                    <a:pt x="2453684" y="31355"/>
                  </a:lnTo>
                  <a:lnTo>
                    <a:pt x="2453684" y="24636"/>
                  </a:lnTo>
                  <a:lnTo>
                    <a:pt x="2526492" y="24636"/>
                  </a:lnTo>
                  <a:lnTo>
                    <a:pt x="2444728" y="0"/>
                  </a:lnTo>
                  <a:close/>
                </a:path>
                <a:path w="2538095" h="56514">
                  <a:moveTo>
                    <a:pt x="2444728" y="24636"/>
                  </a:moveTo>
                  <a:lnTo>
                    <a:pt x="0" y="24636"/>
                  </a:lnTo>
                  <a:lnTo>
                    <a:pt x="0" y="31355"/>
                  </a:lnTo>
                  <a:lnTo>
                    <a:pt x="2444728" y="31355"/>
                  </a:lnTo>
                  <a:lnTo>
                    <a:pt x="2444728" y="24636"/>
                  </a:lnTo>
                  <a:close/>
                </a:path>
                <a:path w="2538095" h="56514">
                  <a:moveTo>
                    <a:pt x="2526492" y="24636"/>
                  </a:moveTo>
                  <a:lnTo>
                    <a:pt x="2453684" y="24636"/>
                  </a:lnTo>
                  <a:lnTo>
                    <a:pt x="2453684" y="31355"/>
                  </a:lnTo>
                  <a:lnTo>
                    <a:pt x="2526484" y="31355"/>
                  </a:lnTo>
                  <a:lnTo>
                    <a:pt x="2537636" y="27994"/>
                  </a:lnTo>
                  <a:lnTo>
                    <a:pt x="2526492" y="24636"/>
                  </a:lnTo>
                  <a:close/>
                </a:path>
              </a:pathLst>
            </a:custGeom>
            <a:solidFill>
              <a:srgbClr val="000000"/>
            </a:solidFill>
          </p:spPr>
          <p:txBody>
            <a:bodyPr wrap="square" lIns="0" tIns="0" rIns="0" bIns="0" rtlCol="0"/>
            <a:lstStyle/>
            <a:p>
              <a:endParaRPr/>
            </a:p>
          </p:txBody>
        </p:sp>
        <p:sp>
          <p:nvSpPr>
            <p:cNvPr id="71" name="object 21">
              <a:extLst>
                <a:ext uri="{FF2B5EF4-FFF2-40B4-BE49-F238E27FC236}">
                  <a16:creationId xmlns:a16="http://schemas.microsoft.com/office/drawing/2014/main" id="{E413B9C1-51BC-D3C4-733F-82D0AC719E93}"/>
                </a:ext>
              </a:extLst>
            </p:cNvPr>
            <p:cNvSpPr/>
            <p:nvPr/>
          </p:nvSpPr>
          <p:spPr>
            <a:xfrm>
              <a:off x="5927787" y="2847536"/>
              <a:ext cx="56515" cy="423545"/>
            </a:xfrm>
            <a:custGeom>
              <a:avLst/>
              <a:gdLst/>
              <a:ahLst/>
              <a:cxnLst/>
              <a:rect l="l" t="t" r="r" b="b"/>
              <a:pathLst>
                <a:path w="56514" h="423545">
                  <a:moveTo>
                    <a:pt x="35820" y="83983"/>
                  </a:moveTo>
                  <a:lnTo>
                    <a:pt x="21268" y="83983"/>
                  </a:lnTo>
                  <a:lnTo>
                    <a:pt x="21268" y="423279"/>
                  </a:lnTo>
                  <a:lnTo>
                    <a:pt x="35820" y="423279"/>
                  </a:lnTo>
                  <a:lnTo>
                    <a:pt x="35820" y="83983"/>
                  </a:lnTo>
                  <a:close/>
                </a:path>
                <a:path w="56514" h="423545">
                  <a:moveTo>
                    <a:pt x="27984" y="0"/>
                  </a:moveTo>
                  <a:lnTo>
                    <a:pt x="0" y="92942"/>
                  </a:lnTo>
                  <a:lnTo>
                    <a:pt x="21268" y="92942"/>
                  </a:lnTo>
                  <a:lnTo>
                    <a:pt x="21268" y="83983"/>
                  </a:lnTo>
                  <a:lnTo>
                    <a:pt x="53271" y="83983"/>
                  </a:lnTo>
                  <a:lnTo>
                    <a:pt x="27984" y="0"/>
                  </a:lnTo>
                  <a:close/>
                </a:path>
                <a:path w="56514" h="423545">
                  <a:moveTo>
                    <a:pt x="53271" y="83983"/>
                  </a:moveTo>
                  <a:lnTo>
                    <a:pt x="35820" y="83983"/>
                  </a:lnTo>
                  <a:lnTo>
                    <a:pt x="35820" y="92942"/>
                  </a:lnTo>
                  <a:lnTo>
                    <a:pt x="55968" y="92942"/>
                  </a:lnTo>
                  <a:lnTo>
                    <a:pt x="53271" y="83983"/>
                  </a:lnTo>
                  <a:close/>
                </a:path>
              </a:pathLst>
            </a:custGeom>
            <a:solidFill>
              <a:srgbClr val="0000FF"/>
            </a:solidFill>
          </p:spPr>
          <p:txBody>
            <a:bodyPr wrap="square" lIns="0" tIns="0" rIns="0" bIns="0" rtlCol="0"/>
            <a:lstStyle/>
            <a:p>
              <a:endParaRPr/>
            </a:p>
          </p:txBody>
        </p:sp>
        <p:sp>
          <p:nvSpPr>
            <p:cNvPr id="72" name="object 22">
              <a:extLst>
                <a:ext uri="{FF2B5EF4-FFF2-40B4-BE49-F238E27FC236}">
                  <a16:creationId xmlns:a16="http://schemas.microsoft.com/office/drawing/2014/main" id="{39312D99-F3CD-70DD-9259-D0FC2E12B60A}"/>
                </a:ext>
              </a:extLst>
            </p:cNvPr>
            <p:cNvSpPr/>
            <p:nvPr/>
          </p:nvSpPr>
          <p:spPr>
            <a:xfrm>
              <a:off x="6326286" y="3111806"/>
              <a:ext cx="1428750" cy="159385"/>
            </a:xfrm>
            <a:custGeom>
              <a:avLst/>
              <a:gdLst/>
              <a:ahLst/>
              <a:cxnLst/>
              <a:rect l="l" t="t" r="r" b="b"/>
              <a:pathLst>
                <a:path w="1428750" h="159385">
                  <a:moveTo>
                    <a:pt x="1428330" y="0"/>
                  </a:moveTo>
                  <a:lnTo>
                    <a:pt x="0" y="0"/>
                  </a:lnTo>
                  <a:lnTo>
                    <a:pt x="0" y="159010"/>
                  </a:lnTo>
                  <a:lnTo>
                    <a:pt x="1428330" y="159010"/>
                  </a:lnTo>
                  <a:lnTo>
                    <a:pt x="1428330" y="0"/>
                  </a:lnTo>
                  <a:close/>
                </a:path>
              </a:pathLst>
            </a:custGeom>
            <a:solidFill>
              <a:srgbClr val="99CCFF"/>
            </a:solidFill>
          </p:spPr>
          <p:txBody>
            <a:bodyPr wrap="square" lIns="0" tIns="0" rIns="0" bIns="0" rtlCol="0"/>
            <a:lstStyle/>
            <a:p>
              <a:endParaRPr/>
            </a:p>
          </p:txBody>
        </p:sp>
        <p:sp>
          <p:nvSpPr>
            <p:cNvPr id="73" name="object 23">
              <a:extLst>
                <a:ext uri="{FF2B5EF4-FFF2-40B4-BE49-F238E27FC236}">
                  <a16:creationId xmlns:a16="http://schemas.microsoft.com/office/drawing/2014/main" id="{B93E127B-021B-F300-DEE7-E55DC5913B64}"/>
                </a:ext>
              </a:extLst>
            </p:cNvPr>
            <p:cNvSpPr/>
            <p:nvPr/>
          </p:nvSpPr>
          <p:spPr>
            <a:xfrm>
              <a:off x="5952414" y="2896818"/>
              <a:ext cx="1805939" cy="426720"/>
            </a:xfrm>
            <a:custGeom>
              <a:avLst/>
              <a:gdLst/>
              <a:ahLst/>
              <a:cxnLst/>
              <a:rect l="l" t="t" r="r" b="b"/>
              <a:pathLst>
                <a:path w="1805940" h="426720">
                  <a:moveTo>
                    <a:pt x="7823" y="374002"/>
                  </a:moveTo>
                  <a:lnTo>
                    <a:pt x="0" y="374002"/>
                  </a:lnTo>
                  <a:lnTo>
                    <a:pt x="0" y="426631"/>
                  </a:lnTo>
                  <a:lnTo>
                    <a:pt x="7823" y="426631"/>
                  </a:lnTo>
                  <a:lnTo>
                    <a:pt x="7823" y="374002"/>
                  </a:lnTo>
                  <a:close/>
                </a:path>
                <a:path w="1805940" h="426720">
                  <a:moveTo>
                    <a:pt x="1805559" y="214998"/>
                  </a:moveTo>
                  <a:lnTo>
                    <a:pt x="1804441" y="212750"/>
                  </a:lnTo>
                  <a:lnTo>
                    <a:pt x="1802193" y="211632"/>
                  </a:lnTo>
                  <a:lnTo>
                    <a:pt x="1798840" y="211632"/>
                  </a:lnTo>
                  <a:lnTo>
                    <a:pt x="1798840" y="218351"/>
                  </a:lnTo>
                  <a:lnTo>
                    <a:pt x="1798840" y="370649"/>
                  </a:lnTo>
                  <a:lnTo>
                    <a:pt x="377228" y="370649"/>
                  </a:lnTo>
                  <a:lnTo>
                    <a:pt x="377228" y="218351"/>
                  </a:lnTo>
                  <a:lnTo>
                    <a:pt x="1798840" y="218351"/>
                  </a:lnTo>
                  <a:lnTo>
                    <a:pt x="1798840" y="211632"/>
                  </a:lnTo>
                  <a:lnTo>
                    <a:pt x="373862" y="211632"/>
                  </a:lnTo>
                  <a:lnTo>
                    <a:pt x="370509" y="212750"/>
                  </a:lnTo>
                  <a:lnTo>
                    <a:pt x="369392" y="214998"/>
                  </a:lnTo>
                  <a:lnTo>
                    <a:pt x="369392" y="374002"/>
                  </a:lnTo>
                  <a:lnTo>
                    <a:pt x="369392" y="426631"/>
                  </a:lnTo>
                  <a:lnTo>
                    <a:pt x="377228" y="426631"/>
                  </a:lnTo>
                  <a:lnTo>
                    <a:pt x="377228" y="377367"/>
                  </a:lnTo>
                  <a:lnTo>
                    <a:pt x="1798840" y="377367"/>
                  </a:lnTo>
                  <a:lnTo>
                    <a:pt x="1798840" y="426631"/>
                  </a:lnTo>
                  <a:lnTo>
                    <a:pt x="1805559" y="426631"/>
                  </a:lnTo>
                  <a:lnTo>
                    <a:pt x="1805559" y="374002"/>
                  </a:lnTo>
                  <a:lnTo>
                    <a:pt x="1805559" y="370649"/>
                  </a:lnTo>
                  <a:lnTo>
                    <a:pt x="1805559" y="218351"/>
                  </a:lnTo>
                  <a:lnTo>
                    <a:pt x="1805559" y="214998"/>
                  </a:lnTo>
                  <a:close/>
                </a:path>
                <a:path w="1805940" h="426720">
                  <a:moveTo>
                    <a:pt x="1805559" y="108610"/>
                  </a:moveTo>
                  <a:lnTo>
                    <a:pt x="1803476" y="93154"/>
                  </a:lnTo>
                  <a:lnTo>
                    <a:pt x="1799729" y="79730"/>
                  </a:lnTo>
                  <a:lnTo>
                    <a:pt x="1795805" y="72809"/>
                  </a:lnTo>
                  <a:lnTo>
                    <a:pt x="1793011" y="67868"/>
                  </a:lnTo>
                  <a:lnTo>
                    <a:pt x="1788439" y="63373"/>
                  </a:lnTo>
                  <a:lnTo>
                    <a:pt x="1785467" y="60464"/>
                  </a:lnTo>
                  <a:lnTo>
                    <a:pt x="1784324" y="59347"/>
                  </a:lnTo>
                  <a:lnTo>
                    <a:pt x="1782051" y="57099"/>
                  </a:lnTo>
                  <a:lnTo>
                    <a:pt x="1778787" y="56019"/>
                  </a:lnTo>
                  <a:lnTo>
                    <a:pt x="1778787" y="62611"/>
                  </a:lnTo>
                  <a:lnTo>
                    <a:pt x="1776806" y="60464"/>
                  </a:lnTo>
                  <a:lnTo>
                    <a:pt x="1777949" y="61620"/>
                  </a:lnTo>
                  <a:lnTo>
                    <a:pt x="1778787" y="62611"/>
                  </a:lnTo>
                  <a:lnTo>
                    <a:pt x="1778787" y="56019"/>
                  </a:lnTo>
                  <a:lnTo>
                    <a:pt x="1775333" y="53746"/>
                  </a:lnTo>
                  <a:lnTo>
                    <a:pt x="1774215" y="53746"/>
                  </a:lnTo>
                  <a:lnTo>
                    <a:pt x="1770849" y="52628"/>
                  </a:lnTo>
                  <a:lnTo>
                    <a:pt x="1119378" y="52628"/>
                  </a:lnTo>
                  <a:lnTo>
                    <a:pt x="1116012" y="51498"/>
                  </a:lnTo>
                  <a:lnTo>
                    <a:pt x="1117142" y="51498"/>
                  </a:lnTo>
                  <a:lnTo>
                    <a:pt x="1106741" y="48971"/>
                  </a:lnTo>
                  <a:lnTo>
                    <a:pt x="1108163" y="46126"/>
                  </a:lnTo>
                  <a:lnTo>
                    <a:pt x="1100340" y="38061"/>
                  </a:lnTo>
                  <a:lnTo>
                    <a:pt x="1101547" y="39268"/>
                  </a:lnTo>
                  <a:lnTo>
                    <a:pt x="1100823" y="38061"/>
                  </a:lnTo>
                  <a:lnTo>
                    <a:pt x="1096987" y="31343"/>
                  </a:lnTo>
                  <a:lnTo>
                    <a:pt x="1093635" y="22390"/>
                  </a:lnTo>
                  <a:lnTo>
                    <a:pt x="1091387" y="13436"/>
                  </a:lnTo>
                  <a:lnTo>
                    <a:pt x="1091387" y="3352"/>
                  </a:lnTo>
                  <a:lnTo>
                    <a:pt x="1090269" y="0"/>
                  </a:lnTo>
                  <a:lnTo>
                    <a:pt x="1085799" y="0"/>
                  </a:lnTo>
                  <a:lnTo>
                    <a:pt x="1084668" y="3352"/>
                  </a:lnTo>
                  <a:lnTo>
                    <a:pt x="1085418" y="17856"/>
                  </a:lnTo>
                  <a:lnTo>
                    <a:pt x="1085481" y="19100"/>
                  </a:lnTo>
                  <a:lnTo>
                    <a:pt x="1084668" y="3352"/>
                  </a:lnTo>
                  <a:lnTo>
                    <a:pt x="1083551" y="13436"/>
                  </a:lnTo>
                  <a:lnTo>
                    <a:pt x="1081316" y="23507"/>
                  </a:lnTo>
                  <a:lnTo>
                    <a:pt x="1077963" y="31343"/>
                  </a:lnTo>
                  <a:lnTo>
                    <a:pt x="1079080" y="31343"/>
                  </a:lnTo>
                  <a:lnTo>
                    <a:pt x="1074597" y="39192"/>
                  </a:lnTo>
                  <a:lnTo>
                    <a:pt x="1074597" y="38061"/>
                  </a:lnTo>
                  <a:lnTo>
                    <a:pt x="1068959" y="44843"/>
                  </a:lnTo>
                  <a:lnTo>
                    <a:pt x="1070051" y="44843"/>
                  </a:lnTo>
                  <a:lnTo>
                    <a:pt x="1063498" y="49695"/>
                  </a:lnTo>
                  <a:lnTo>
                    <a:pt x="1055573" y="52628"/>
                  </a:lnTo>
                  <a:lnTo>
                    <a:pt x="1005027" y="52184"/>
                  </a:lnTo>
                  <a:lnTo>
                    <a:pt x="954354" y="50863"/>
                  </a:lnTo>
                  <a:lnTo>
                    <a:pt x="904519" y="48971"/>
                  </a:lnTo>
                  <a:lnTo>
                    <a:pt x="751027" y="42062"/>
                  </a:lnTo>
                  <a:lnTo>
                    <a:pt x="700265" y="40297"/>
                  </a:lnTo>
                  <a:lnTo>
                    <a:pt x="651306" y="39268"/>
                  </a:lnTo>
                  <a:lnTo>
                    <a:pt x="593572" y="39268"/>
                  </a:lnTo>
                  <a:lnTo>
                    <a:pt x="548665" y="40297"/>
                  </a:lnTo>
                  <a:lnTo>
                    <a:pt x="498805" y="42926"/>
                  </a:lnTo>
                  <a:lnTo>
                    <a:pt x="449046" y="47320"/>
                  </a:lnTo>
                  <a:lnTo>
                    <a:pt x="399618" y="53746"/>
                  </a:lnTo>
                  <a:lnTo>
                    <a:pt x="371424" y="92481"/>
                  </a:lnTo>
                  <a:lnTo>
                    <a:pt x="369392" y="108610"/>
                  </a:lnTo>
                  <a:lnTo>
                    <a:pt x="377228" y="109728"/>
                  </a:lnTo>
                  <a:lnTo>
                    <a:pt x="377228" y="99656"/>
                  </a:lnTo>
                  <a:lnTo>
                    <a:pt x="379463" y="89573"/>
                  </a:lnTo>
                  <a:lnTo>
                    <a:pt x="382828" y="80619"/>
                  </a:lnTo>
                  <a:lnTo>
                    <a:pt x="382828" y="81737"/>
                  </a:lnTo>
                  <a:lnTo>
                    <a:pt x="383463" y="80619"/>
                  </a:lnTo>
                  <a:lnTo>
                    <a:pt x="387299" y="73901"/>
                  </a:lnTo>
                  <a:lnTo>
                    <a:pt x="386181" y="73901"/>
                  </a:lnTo>
                  <a:lnTo>
                    <a:pt x="391782" y="67183"/>
                  </a:lnTo>
                  <a:lnTo>
                    <a:pt x="391782" y="68389"/>
                  </a:lnTo>
                  <a:lnTo>
                    <a:pt x="392061" y="67868"/>
                  </a:lnTo>
                  <a:lnTo>
                    <a:pt x="392518" y="67183"/>
                  </a:lnTo>
                  <a:lnTo>
                    <a:pt x="394017" y="64935"/>
                  </a:lnTo>
                  <a:lnTo>
                    <a:pt x="396252" y="63817"/>
                  </a:lnTo>
                  <a:lnTo>
                    <a:pt x="399618" y="61582"/>
                  </a:lnTo>
                  <a:lnTo>
                    <a:pt x="402971" y="60464"/>
                  </a:lnTo>
                  <a:lnTo>
                    <a:pt x="401853" y="60464"/>
                  </a:lnTo>
                  <a:lnTo>
                    <a:pt x="405206" y="59347"/>
                  </a:lnTo>
                  <a:lnTo>
                    <a:pt x="1056690" y="59347"/>
                  </a:lnTo>
                  <a:lnTo>
                    <a:pt x="1060043" y="58216"/>
                  </a:lnTo>
                  <a:lnTo>
                    <a:pt x="1061173" y="58216"/>
                  </a:lnTo>
                  <a:lnTo>
                    <a:pt x="1064526" y="57099"/>
                  </a:lnTo>
                  <a:lnTo>
                    <a:pt x="1067879" y="54864"/>
                  </a:lnTo>
                  <a:lnTo>
                    <a:pt x="1070254" y="52628"/>
                  </a:lnTo>
                  <a:lnTo>
                    <a:pt x="1072286" y="50723"/>
                  </a:lnTo>
                  <a:lnTo>
                    <a:pt x="1074140" y="48971"/>
                  </a:lnTo>
                  <a:lnTo>
                    <a:pt x="1078522" y="44843"/>
                  </a:lnTo>
                  <a:lnTo>
                    <a:pt x="1081595" y="39268"/>
                  </a:lnTo>
                  <a:lnTo>
                    <a:pt x="1085557" y="32092"/>
                  </a:lnTo>
                  <a:lnTo>
                    <a:pt x="1087513" y="25247"/>
                  </a:lnTo>
                  <a:lnTo>
                    <a:pt x="1090917" y="35547"/>
                  </a:lnTo>
                  <a:lnTo>
                    <a:pt x="1163205" y="64643"/>
                  </a:lnTo>
                  <a:lnTo>
                    <a:pt x="1212964" y="69037"/>
                  </a:lnTo>
                  <a:lnTo>
                    <a:pt x="1263015" y="71666"/>
                  </a:lnTo>
                  <a:lnTo>
                    <a:pt x="1313294" y="72809"/>
                  </a:lnTo>
                  <a:lnTo>
                    <a:pt x="1359420" y="72809"/>
                  </a:lnTo>
                  <a:lnTo>
                    <a:pt x="1413967" y="71666"/>
                  </a:lnTo>
                  <a:lnTo>
                    <a:pt x="1668513" y="61099"/>
                  </a:lnTo>
                  <a:lnTo>
                    <a:pt x="1719199" y="59778"/>
                  </a:lnTo>
                  <a:lnTo>
                    <a:pt x="1769960" y="59448"/>
                  </a:lnTo>
                  <a:lnTo>
                    <a:pt x="1779384" y="63258"/>
                  </a:lnTo>
                  <a:lnTo>
                    <a:pt x="1779701" y="63373"/>
                  </a:lnTo>
                  <a:lnTo>
                    <a:pt x="1779511" y="63373"/>
                  </a:lnTo>
                  <a:lnTo>
                    <a:pt x="1783207" y="67183"/>
                  </a:lnTo>
                  <a:lnTo>
                    <a:pt x="1783626" y="67691"/>
                  </a:lnTo>
                  <a:lnTo>
                    <a:pt x="1783740" y="67868"/>
                  </a:lnTo>
                  <a:lnTo>
                    <a:pt x="1788769" y="73901"/>
                  </a:lnTo>
                  <a:lnTo>
                    <a:pt x="1788769" y="72809"/>
                  </a:lnTo>
                  <a:lnTo>
                    <a:pt x="1793240" y="80619"/>
                  </a:lnTo>
                  <a:lnTo>
                    <a:pt x="1792122" y="80619"/>
                  </a:lnTo>
                  <a:lnTo>
                    <a:pt x="1795475" y="89573"/>
                  </a:lnTo>
                  <a:lnTo>
                    <a:pt x="1797723" y="98539"/>
                  </a:lnTo>
                  <a:lnTo>
                    <a:pt x="1798726" y="108610"/>
                  </a:lnTo>
                  <a:lnTo>
                    <a:pt x="1798840" y="109728"/>
                  </a:lnTo>
                  <a:lnTo>
                    <a:pt x="1805559" y="108610"/>
                  </a:lnTo>
                  <a:close/>
                </a:path>
              </a:pathLst>
            </a:custGeom>
            <a:solidFill>
              <a:srgbClr val="000000"/>
            </a:solidFill>
          </p:spPr>
          <p:txBody>
            <a:bodyPr wrap="square" lIns="0" tIns="0" rIns="0" bIns="0" rtlCol="0"/>
            <a:lstStyle/>
            <a:p>
              <a:endParaRPr/>
            </a:p>
          </p:txBody>
        </p:sp>
      </p:grpSp>
      <p:sp>
        <p:nvSpPr>
          <p:cNvPr id="74" name="object 24">
            <a:extLst>
              <a:ext uri="{FF2B5EF4-FFF2-40B4-BE49-F238E27FC236}">
                <a16:creationId xmlns:a16="http://schemas.microsoft.com/office/drawing/2014/main" id="{86C4C7B9-97C9-16F6-1FD0-A42DC39A727E}"/>
              </a:ext>
            </a:extLst>
          </p:cNvPr>
          <p:cNvSpPr txBox="1"/>
          <p:nvPr/>
        </p:nvSpPr>
        <p:spPr>
          <a:xfrm>
            <a:off x="3305541" y="4732982"/>
            <a:ext cx="79530" cy="257165"/>
          </a:xfrm>
          <a:prstGeom prst="rect">
            <a:avLst/>
          </a:prstGeom>
        </p:spPr>
        <p:txBody>
          <a:bodyPr vert="horz" wrap="square" lIns="0" tIns="12679" rIns="0" bIns="0" rtlCol="0">
            <a:spAutoFit/>
          </a:bodyPr>
          <a:lstStyle/>
          <a:p>
            <a:pPr marL="11527">
              <a:spcBef>
                <a:spcPts val="100"/>
              </a:spcBef>
            </a:pPr>
            <a:r>
              <a:rPr sz="1588" spc="-45" dirty="0">
                <a:latin typeface="Times New Roman"/>
                <a:cs typeface="Times New Roman"/>
              </a:rPr>
              <a:t>t</a:t>
            </a:r>
            <a:endParaRPr sz="1588">
              <a:latin typeface="Times New Roman"/>
              <a:cs typeface="Times New Roman"/>
            </a:endParaRPr>
          </a:p>
        </p:txBody>
      </p:sp>
      <p:sp>
        <p:nvSpPr>
          <p:cNvPr id="75" name="object 25">
            <a:extLst>
              <a:ext uri="{FF2B5EF4-FFF2-40B4-BE49-F238E27FC236}">
                <a16:creationId xmlns:a16="http://schemas.microsoft.com/office/drawing/2014/main" id="{63C72D0C-E606-5FB8-FD36-C1AB0C94DFE1}"/>
              </a:ext>
            </a:extLst>
          </p:cNvPr>
          <p:cNvSpPr txBox="1"/>
          <p:nvPr/>
        </p:nvSpPr>
        <p:spPr>
          <a:xfrm>
            <a:off x="1973998" y="4129312"/>
            <a:ext cx="242047" cy="257165"/>
          </a:xfrm>
          <a:prstGeom prst="rect">
            <a:avLst/>
          </a:prstGeom>
        </p:spPr>
        <p:txBody>
          <a:bodyPr vert="horz" wrap="square" lIns="0" tIns="12679" rIns="0" bIns="0" rtlCol="0">
            <a:spAutoFit/>
          </a:bodyPr>
          <a:lstStyle/>
          <a:p>
            <a:pPr marL="34580">
              <a:spcBef>
                <a:spcPts val="100"/>
              </a:spcBef>
            </a:pPr>
            <a:r>
              <a:rPr sz="1588" spc="-23" dirty="0">
                <a:latin typeface="Times New Roman"/>
                <a:cs typeface="Times New Roman"/>
              </a:rPr>
              <a:t>C</a:t>
            </a:r>
            <a:r>
              <a:rPr sz="1566" spc="-34" baseline="-21739" dirty="0">
                <a:latin typeface="Times New Roman"/>
                <a:cs typeface="Times New Roman"/>
              </a:rPr>
              <a:t>i</a:t>
            </a:r>
            <a:endParaRPr sz="1566" baseline="-21739">
              <a:latin typeface="Times New Roman"/>
              <a:cs typeface="Times New Roman"/>
            </a:endParaRPr>
          </a:p>
        </p:txBody>
      </p:sp>
      <p:sp>
        <p:nvSpPr>
          <p:cNvPr id="76" name="object 26">
            <a:extLst>
              <a:ext uri="{FF2B5EF4-FFF2-40B4-BE49-F238E27FC236}">
                <a16:creationId xmlns:a16="http://schemas.microsoft.com/office/drawing/2014/main" id="{D4CBF88E-3E4F-DABE-2FF8-F94379FCCB57}"/>
              </a:ext>
            </a:extLst>
          </p:cNvPr>
          <p:cNvSpPr/>
          <p:nvPr/>
        </p:nvSpPr>
        <p:spPr>
          <a:xfrm>
            <a:off x="1128801" y="5077857"/>
            <a:ext cx="1639003" cy="186145"/>
          </a:xfrm>
          <a:custGeom>
            <a:avLst/>
            <a:gdLst/>
            <a:ahLst/>
            <a:cxnLst/>
            <a:rect l="l" t="t" r="r" b="b"/>
            <a:pathLst>
              <a:path w="1805940" h="205104">
                <a:moveTo>
                  <a:pt x="7835" y="195961"/>
                </a:moveTo>
                <a:lnTo>
                  <a:pt x="0" y="195961"/>
                </a:lnTo>
                <a:lnTo>
                  <a:pt x="0" y="204927"/>
                </a:lnTo>
                <a:lnTo>
                  <a:pt x="7835" y="204927"/>
                </a:lnTo>
                <a:lnTo>
                  <a:pt x="7835" y="195961"/>
                </a:lnTo>
                <a:close/>
              </a:path>
              <a:path w="1805940" h="205104">
                <a:moveTo>
                  <a:pt x="7835" y="146697"/>
                </a:moveTo>
                <a:lnTo>
                  <a:pt x="0" y="146697"/>
                </a:lnTo>
                <a:lnTo>
                  <a:pt x="0" y="174688"/>
                </a:lnTo>
                <a:lnTo>
                  <a:pt x="7835" y="174688"/>
                </a:lnTo>
                <a:lnTo>
                  <a:pt x="7835" y="146697"/>
                </a:lnTo>
                <a:close/>
              </a:path>
              <a:path w="1805940" h="205104">
                <a:moveTo>
                  <a:pt x="7835" y="49276"/>
                </a:moveTo>
                <a:lnTo>
                  <a:pt x="0" y="49276"/>
                </a:lnTo>
                <a:lnTo>
                  <a:pt x="0" y="77266"/>
                </a:lnTo>
                <a:lnTo>
                  <a:pt x="7835" y="77266"/>
                </a:lnTo>
                <a:lnTo>
                  <a:pt x="7835" y="49276"/>
                </a:lnTo>
                <a:close/>
              </a:path>
              <a:path w="1805940" h="205104">
                <a:moveTo>
                  <a:pt x="7835" y="0"/>
                </a:moveTo>
                <a:lnTo>
                  <a:pt x="0" y="0"/>
                </a:lnTo>
                <a:lnTo>
                  <a:pt x="0" y="27990"/>
                </a:lnTo>
                <a:lnTo>
                  <a:pt x="7835" y="27990"/>
                </a:lnTo>
                <a:lnTo>
                  <a:pt x="7835" y="0"/>
                </a:lnTo>
                <a:close/>
              </a:path>
              <a:path w="1805940" h="205104">
                <a:moveTo>
                  <a:pt x="1775333" y="106375"/>
                </a:moveTo>
                <a:lnTo>
                  <a:pt x="1766620" y="103022"/>
                </a:lnTo>
                <a:lnTo>
                  <a:pt x="1682419" y="70548"/>
                </a:lnTo>
                <a:lnTo>
                  <a:pt x="1680184" y="70548"/>
                </a:lnTo>
                <a:lnTo>
                  <a:pt x="1677949" y="72783"/>
                </a:lnTo>
                <a:lnTo>
                  <a:pt x="1677949" y="75031"/>
                </a:lnTo>
                <a:lnTo>
                  <a:pt x="1680184" y="77266"/>
                </a:lnTo>
                <a:lnTo>
                  <a:pt x="1746770" y="103022"/>
                </a:lnTo>
                <a:lnTo>
                  <a:pt x="31915" y="103022"/>
                </a:lnTo>
                <a:lnTo>
                  <a:pt x="98501" y="77266"/>
                </a:lnTo>
                <a:lnTo>
                  <a:pt x="100736" y="75031"/>
                </a:lnTo>
                <a:lnTo>
                  <a:pt x="100736" y="72783"/>
                </a:lnTo>
                <a:lnTo>
                  <a:pt x="98501" y="70548"/>
                </a:lnTo>
                <a:lnTo>
                  <a:pt x="96266" y="70548"/>
                </a:lnTo>
                <a:lnTo>
                  <a:pt x="7835" y="104648"/>
                </a:lnTo>
                <a:lnTo>
                  <a:pt x="7835" y="98539"/>
                </a:lnTo>
                <a:lnTo>
                  <a:pt x="0" y="98539"/>
                </a:lnTo>
                <a:lnTo>
                  <a:pt x="0" y="126542"/>
                </a:lnTo>
                <a:lnTo>
                  <a:pt x="7835" y="126542"/>
                </a:lnTo>
                <a:lnTo>
                  <a:pt x="7835" y="108115"/>
                </a:lnTo>
                <a:lnTo>
                  <a:pt x="96266" y="142214"/>
                </a:lnTo>
                <a:lnTo>
                  <a:pt x="98501" y="142214"/>
                </a:lnTo>
                <a:lnTo>
                  <a:pt x="100736" y="139979"/>
                </a:lnTo>
                <a:lnTo>
                  <a:pt x="100736" y="137731"/>
                </a:lnTo>
                <a:lnTo>
                  <a:pt x="98501" y="135496"/>
                </a:lnTo>
                <a:lnTo>
                  <a:pt x="31915" y="109740"/>
                </a:lnTo>
                <a:lnTo>
                  <a:pt x="1746758" y="109740"/>
                </a:lnTo>
                <a:lnTo>
                  <a:pt x="1680184" y="135496"/>
                </a:lnTo>
                <a:lnTo>
                  <a:pt x="1677949" y="137731"/>
                </a:lnTo>
                <a:lnTo>
                  <a:pt x="1677949" y="139979"/>
                </a:lnTo>
                <a:lnTo>
                  <a:pt x="1680184" y="142214"/>
                </a:lnTo>
                <a:lnTo>
                  <a:pt x="1682419" y="142214"/>
                </a:lnTo>
                <a:lnTo>
                  <a:pt x="1766620" y="109740"/>
                </a:lnTo>
                <a:lnTo>
                  <a:pt x="1775333" y="106375"/>
                </a:lnTo>
                <a:close/>
              </a:path>
              <a:path w="1805940" h="205104">
                <a:moveTo>
                  <a:pt x="1805559" y="195961"/>
                </a:moveTo>
                <a:lnTo>
                  <a:pt x="1798840" y="195961"/>
                </a:lnTo>
                <a:lnTo>
                  <a:pt x="1798840" y="204927"/>
                </a:lnTo>
                <a:lnTo>
                  <a:pt x="1805559" y="204927"/>
                </a:lnTo>
                <a:lnTo>
                  <a:pt x="1805559" y="195961"/>
                </a:lnTo>
                <a:close/>
              </a:path>
              <a:path w="1805940" h="205104">
                <a:moveTo>
                  <a:pt x="1805559" y="146697"/>
                </a:moveTo>
                <a:lnTo>
                  <a:pt x="1798840" y="146697"/>
                </a:lnTo>
                <a:lnTo>
                  <a:pt x="1798840" y="174688"/>
                </a:lnTo>
                <a:lnTo>
                  <a:pt x="1805559" y="174688"/>
                </a:lnTo>
                <a:lnTo>
                  <a:pt x="1805559" y="146697"/>
                </a:lnTo>
                <a:close/>
              </a:path>
              <a:path w="1805940" h="205104">
                <a:moveTo>
                  <a:pt x="1805559" y="98539"/>
                </a:moveTo>
                <a:lnTo>
                  <a:pt x="1798840" y="98539"/>
                </a:lnTo>
                <a:lnTo>
                  <a:pt x="1798840" y="126542"/>
                </a:lnTo>
                <a:lnTo>
                  <a:pt x="1805559" y="126542"/>
                </a:lnTo>
                <a:lnTo>
                  <a:pt x="1805559" y="98539"/>
                </a:lnTo>
                <a:close/>
              </a:path>
              <a:path w="1805940" h="205104">
                <a:moveTo>
                  <a:pt x="1805559" y="49276"/>
                </a:moveTo>
                <a:lnTo>
                  <a:pt x="1798840" y="49276"/>
                </a:lnTo>
                <a:lnTo>
                  <a:pt x="1798840" y="77266"/>
                </a:lnTo>
                <a:lnTo>
                  <a:pt x="1805559" y="77266"/>
                </a:lnTo>
                <a:lnTo>
                  <a:pt x="1805559" y="49276"/>
                </a:lnTo>
                <a:close/>
              </a:path>
              <a:path w="1805940" h="205104">
                <a:moveTo>
                  <a:pt x="1805559" y="0"/>
                </a:moveTo>
                <a:lnTo>
                  <a:pt x="1798840" y="0"/>
                </a:lnTo>
                <a:lnTo>
                  <a:pt x="1798840" y="27990"/>
                </a:lnTo>
                <a:lnTo>
                  <a:pt x="1805559" y="27990"/>
                </a:lnTo>
                <a:lnTo>
                  <a:pt x="1805559" y="0"/>
                </a:lnTo>
                <a:close/>
              </a:path>
            </a:pathLst>
          </a:custGeom>
          <a:solidFill>
            <a:srgbClr val="4A7EBB"/>
          </a:solidFill>
        </p:spPr>
        <p:txBody>
          <a:bodyPr wrap="square" lIns="0" tIns="0" rIns="0" bIns="0" rtlCol="0"/>
          <a:lstStyle/>
          <a:p>
            <a:endParaRPr/>
          </a:p>
        </p:txBody>
      </p:sp>
      <p:sp>
        <p:nvSpPr>
          <p:cNvPr id="77" name="object 32">
            <a:extLst>
              <a:ext uri="{FF2B5EF4-FFF2-40B4-BE49-F238E27FC236}">
                <a16:creationId xmlns:a16="http://schemas.microsoft.com/office/drawing/2014/main" id="{CB279AF6-FA22-70AE-CC7B-A364254D17D4}"/>
              </a:ext>
            </a:extLst>
          </p:cNvPr>
          <p:cNvSpPr txBox="1"/>
          <p:nvPr/>
        </p:nvSpPr>
        <p:spPr>
          <a:xfrm>
            <a:off x="990912" y="4781763"/>
            <a:ext cx="2300600" cy="675035"/>
          </a:xfrm>
          <a:prstGeom prst="rect">
            <a:avLst/>
          </a:prstGeom>
        </p:spPr>
        <p:txBody>
          <a:bodyPr vert="horz" wrap="square" lIns="0" tIns="12679" rIns="0" bIns="0" rtlCol="0">
            <a:spAutoFit/>
          </a:bodyPr>
          <a:lstStyle/>
          <a:p>
            <a:pPr marR="431668" algn="ctr">
              <a:spcBef>
                <a:spcPts val="100"/>
              </a:spcBef>
              <a:tabLst>
                <a:tab pos="381528" algn="l"/>
                <a:tab pos="1641376" algn="l"/>
              </a:tabLst>
            </a:pPr>
            <a:r>
              <a:rPr sz="1588" spc="-23" dirty="0">
                <a:latin typeface="Times New Roman"/>
                <a:cs typeface="Times New Roman"/>
              </a:rPr>
              <a:t>a</a:t>
            </a:r>
            <a:r>
              <a:rPr sz="1566" spc="-34" baseline="-21739" dirty="0">
                <a:latin typeface="Times New Roman"/>
                <a:cs typeface="Times New Roman"/>
              </a:rPr>
              <a:t>i</a:t>
            </a:r>
            <a:r>
              <a:rPr sz="1566" baseline="-21739" dirty="0">
                <a:latin typeface="Times New Roman"/>
                <a:cs typeface="Times New Roman"/>
              </a:rPr>
              <a:t>	</a:t>
            </a:r>
            <a:r>
              <a:rPr sz="1588" spc="-23" dirty="0">
                <a:latin typeface="Times New Roman"/>
                <a:cs typeface="Times New Roman"/>
              </a:rPr>
              <a:t>s</a:t>
            </a:r>
            <a:r>
              <a:rPr sz="1566" spc="-34" baseline="-21739" dirty="0">
                <a:latin typeface="Times New Roman"/>
                <a:cs typeface="Times New Roman"/>
              </a:rPr>
              <a:t>i</a:t>
            </a:r>
            <a:r>
              <a:rPr sz="1566" baseline="-21739" dirty="0">
                <a:latin typeface="Times New Roman"/>
                <a:cs typeface="Times New Roman"/>
              </a:rPr>
              <a:t>	</a:t>
            </a:r>
            <a:r>
              <a:rPr sz="1588" spc="-23" dirty="0">
                <a:latin typeface="Times New Roman"/>
                <a:cs typeface="Times New Roman"/>
              </a:rPr>
              <a:t>f</a:t>
            </a:r>
            <a:r>
              <a:rPr sz="1566" spc="-34" baseline="-21739" dirty="0">
                <a:latin typeface="Times New Roman"/>
                <a:cs typeface="Times New Roman"/>
              </a:rPr>
              <a:t>i</a:t>
            </a:r>
            <a:endParaRPr sz="1566" baseline="-21739" dirty="0">
              <a:latin typeface="Times New Roman"/>
              <a:cs typeface="Times New Roman"/>
            </a:endParaRPr>
          </a:p>
          <a:p>
            <a:pPr>
              <a:spcBef>
                <a:spcPts val="73"/>
              </a:spcBef>
            </a:pPr>
            <a:endParaRPr sz="1044" dirty="0">
              <a:latin typeface="Times New Roman"/>
              <a:cs typeface="Times New Roman"/>
            </a:endParaRPr>
          </a:p>
          <a:p>
            <a:pPr marR="374036" algn="ctr"/>
            <a:r>
              <a:rPr sz="1588" spc="-23" dirty="0">
                <a:latin typeface="Times New Roman"/>
                <a:cs typeface="Times New Roman"/>
              </a:rPr>
              <a:t>R</a:t>
            </a:r>
            <a:r>
              <a:rPr sz="1566" spc="-34" baseline="-21739" dirty="0">
                <a:latin typeface="Times New Roman"/>
                <a:cs typeface="Times New Roman"/>
              </a:rPr>
              <a:t>i</a:t>
            </a:r>
            <a:endParaRPr sz="1566" baseline="-21739" dirty="0">
              <a:latin typeface="Times New Roman"/>
              <a:cs typeface="Times New Roman"/>
            </a:endParaRPr>
          </a:p>
        </p:txBody>
      </p:sp>
      <p:sp>
        <p:nvSpPr>
          <p:cNvPr id="78" name="object 33">
            <a:extLst>
              <a:ext uri="{FF2B5EF4-FFF2-40B4-BE49-F238E27FC236}">
                <a16:creationId xmlns:a16="http://schemas.microsoft.com/office/drawing/2014/main" id="{C0638A75-7704-D376-60BB-746AFE927772}"/>
              </a:ext>
            </a:extLst>
          </p:cNvPr>
          <p:cNvSpPr/>
          <p:nvPr/>
        </p:nvSpPr>
        <p:spPr>
          <a:xfrm>
            <a:off x="1128801" y="5263841"/>
            <a:ext cx="1639003" cy="7492"/>
          </a:xfrm>
          <a:custGeom>
            <a:avLst/>
            <a:gdLst/>
            <a:ahLst/>
            <a:cxnLst/>
            <a:rect l="l" t="t" r="r" b="b"/>
            <a:pathLst>
              <a:path w="1805940" h="8254">
                <a:moveTo>
                  <a:pt x="7835" y="0"/>
                </a:moveTo>
                <a:lnTo>
                  <a:pt x="0" y="0"/>
                </a:lnTo>
                <a:lnTo>
                  <a:pt x="0" y="7835"/>
                </a:lnTo>
                <a:lnTo>
                  <a:pt x="7835" y="7835"/>
                </a:lnTo>
                <a:lnTo>
                  <a:pt x="7835" y="0"/>
                </a:lnTo>
                <a:close/>
              </a:path>
              <a:path w="1805940" h="8254">
                <a:moveTo>
                  <a:pt x="1805559" y="0"/>
                </a:moveTo>
                <a:lnTo>
                  <a:pt x="1798840" y="0"/>
                </a:lnTo>
                <a:lnTo>
                  <a:pt x="1798840" y="7835"/>
                </a:lnTo>
                <a:lnTo>
                  <a:pt x="1805559" y="7835"/>
                </a:lnTo>
                <a:lnTo>
                  <a:pt x="1805559" y="0"/>
                </a:lnTo>
                <a:close/>
              </a:path>
            </a:pathLst>
          </a:custGeom>
          <a:solidFill>
            <a:srgbClr val="4A7EBB"/>
          </a:solidFill>
        </p:spPr>
        <p:txBody>
          <a:bodyPr wrap="square" lIns="0" tIns="0" rIns="0" bIns="0" rtlCol="0"/>
          <a:lstStyle/>
          <a:p>
            <a:endParaRPr/>
          </a:p>
        </p:txBody>
      </p:sp>
    </p:spTree>
    <p:extLst>
      <p:ext uri="{BB962C8B-B14F-4D97-AF65-F5344CB8AC3E}">
        <p14:creationId xmlns:p14="http://schemas.microsoft.com/office/powerpoint/2010/main" val="156187648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a:extLst>
              <a:ext uri="{FF2B5EF4-FFF2-40B4-BE49-F238E27FC236}">
                <a16:creationId xmlns:a16="http://schemas.microsoft.com/office/drawing/2014/main" id="{5D933542-F242-41A2-3FBC-D892553ADD37}"/>
              </a:ext>
            </a:extLst>
          </p:cNvPr>
          <p:cNvSpPr>
            <a:spLocks noGrp="1" noChangeArrowheads="1"/>
          </p:cNvSpPr>
          <p:nvPr>
            <p:ph type="body" idx="1"/>
          </p:nvPr>
        </p:nvSpPr>
        <p:spPr>
          <a:xfrm>
            <a:off x="1238491" y="1292506"/>
            <a:ext cx="9988952" cy="4953000"/>
          </a:xfrm>
        </p:spPr>
        <p:txBody>
          <a:bodyPr/>
          <a:lstStyle/>
          <a:p>
            <a:pPr>
              <a:lnSpc>
                <a:spcPct val="90000"/>
              </a:lnSpc>
            </a:pPr>
            <a:r>
              <a:rPr lang="en-US" altLang="en-SE" dirty="0"/>
              <a:t>Strategy 1: force everyone to cooperate</a:t>
            </a:r>
          </a:p>
          <a:p>
            <a:pPr lvl="1">
              <a:lnSpc>
                <a:spcPct val="90000"/>
              </a:lnSpc>
            </a:pPr>
            <a:r>
              <a:rPr lang="en-US" altLang="en-SE" dirty="0"/>
              <a:t>a thread willingly gives up the CPU by calling </a:t>
            </a:r>
            <a:r>
              <a:rPr lang="en-US" altLang="en-SE" b="1" dirty="0">
                <a:latin typeface="Courier New" panose="02070309020205020404" pitchFamily="49" charset="0"/>
              </a:rPr>
              <a:t>yield()</a:t>
            </a:r>
          </a:p>
          <a:p>
            <a:pPr lvl="1">
              <a:lnSpc>
                <a:spcPct val="90000"/>
              </a:lnSpc>
            </a:pPr>
            <a:r>
              <a:rPr lang="en-US" altLang="en-SE" b="1" dirty="0">
                <a:latin typeface="Courier New" panose="02070309020205020404" pitchFamily="49" charset="0"/>
              </a:rPr>
              <a:t>yield()</a:t>
            </a:r>
            <a:r>
              <a:rPr lang="en-US" altLang="en-SE" dirty="0"/>
              <a:t> calls into the scheduler, which context switches to another ready thread</a:t>
            </a:r>
          </a:p>
          <a:p>
            <a:pPr lvl="1">
              <a:lnSpc>
                <a:spcPct val="90000"/>
              </a:lnSpc>
            </a:pPr>
            <a:r>
              <a:rPr lang="en-US" altLang="en-SE" dirty="0"/>
              <a:t>what happens if a thread never calls </a:t>
            </a:r>
            <a:r>
              <a:rPr lang="en-US" altLang="en-SE" b="1" dirty="0">
                <a:latin typeface="Courier New" panose="02070309020205020404" pitchFamily="49" charset="0"/>
              </a:rPr>
              <a:t>yield()</a:t>
            </a:r>
            <a:r>
              <a:rPr lang="en-US" altLang="en-SE" dirty="0"/>
              <a:t>?</a:t>
            </a:r>
          </a:p>
          <a:p>
            <a:pPr>
              <a:lnSpc>
                <a:spcPct val="90000"/>
              </a:lnSpc>
            </a:pPr>
            <a:endParaRPr lang="en-US" altLang="en-SE" dirty="0"/>
          </a:p>
          <a:p>
            <a:pPr>
              <a:lnSpc>
                <a:spcPct val="90000"/>
              </a:lnSpc>
            </a:pPr>
            <a:r>
              <a:rPr lang="en-US" altLang="en-SE" dirty="0"/>
              <a:t>Strategy 2: use preemption</a:t>
            </a:r>
          </a:p>
          <a:p>
            <a:pPr lvl="1">
              <a:lnSpc>
                <a:spcPct val="90000"/>
              </a:lnSpc>
            </a:pPr>
            <a:r>
              <a:rPr lang="en-US" altLang="en-SE" dirty="0"/>
              <a:t>scheduler requests that a timer interrupt be delivered by the OS periodically</a:t>
            </a:r>
          </a:p>
          <a:p>
            <a:pPr lvl="2">
              <a:lnSpc>
                <a:spcPct val="90000"/>
              </a:lnSpc>
            </a:pPr>
            <a:r>
              <a:rPr lang="en-US" altLang="en-SE" dirty="0"/>
              <a:t>usually delivered as a UNIX signal (</a:t>
            </a:r>
            <a:r>
              <a:rPr lang="en-US" altLang="en-SE" dirty="0">
                <a:latin typeface="Courier New" panose="02070309020205020404" pitchFamily="49" charset="0"/>
              </a:rPr>
              <a:t>man signal</a:t>
            </a:r>
            <a:r>
              <a:rPr lang="en-US" altLang="en-SE" dirty="0"/>
              <a:t>)</a:t>
            </a:r>
          </a:p>
          <a:p>
            <a:pPr lvl="2">
              <a:lnSpc>
                <a:spcPct val="90000"/>
              </a:lnSpc>
            </a:pPr>
            <a:r>
              <a:rPr lang="en-US" altLang="en-SE" dirty="0"/>
              <a:t>signals are just like software interrupts, but delivered to user-level by the OS instead of delivered to OS by hardware</a:t>
            </a:r>
          </a:p>
          <a:p>
            <a:pPr lvl="1">
              <a:lnSpc>
                <a:spcPct val="90000"/>
              </a:lnSpc>
            </a:pPr>
            <a:r>
              <a:rPr lang="en-US" altLang="en-SE" dirty="0"/>
              <a:t>at each timer interrupt, scheduler gains control and context switches as appropriate</a:t>
            </a:r>
          </a:p>
        </p:txBody>
      </p:sp>
      <p:sp>
        <p:nvSpPr>
          <p:cNvPr id="139269" name="Rectangle 5">
            <a:extLst>
              <a:ext uri="{FF2B5EF4-FFF2-40B4-BE49-F238E27FC236}">
                <a16:creationId xmlns:a16="http://schemas.microsoft.com/office/drawing/2014/main" id="{31B1C15B-0645-38D6-E9B7-4C47C92C01AB}"/>
              </a:ext>
            </a:extLst>
          </p:cNvPr>
          <p:cNvSpPr>
            <a:spLocks noGrp="1" noChangeArrowheads="1"/>
          </p:cNvSpPr>
          <p:nvPr>
            <p:ph type="title"/>
          </p:nvPr>
        </p:nvSpPr>
        <p:spPr>
          <a:xfrm>
            <a:off x="1524000" y="381000"/>
            <a:ext cx="9144000" cy="685800"/>
          </a:xfrm>
        </p:spPr>
        <p:txBody>
          <a:bodyPr/>
          <a:lstStyle/>
          <a:p>
            <a:r>
              <a:rPr lang="en-US" altLang="en-SE" dirty="0"/>
              <a:t>How to prevent a user-level thread from</a:t>
            </a:r>
            <a:br>
              <a:rPr lang="en-US" altLang="en-SE" dirty="0"/>
            </a:br>
            <a:r>
              <a:rPr lang="en-US" altLang="en-SE" dirty="0"/>
              <a:t>hogging the CPU?</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15C97C8B-8A83-7EC6-E38A-E5BEF37F288B}"/>
              </a:ext>
            </a:extLst>
          </p:cNvPr>
          <p:cNvSpPr>
            <a:spLocks noGrp="1" noChangeArrowheads="1"/>
          </p:cNvSpPr>
          <p:nvPr>
            <p:ph type="title"/>
          </p:nvPr>
        </p:nvSpPr>
        <p:spPr/>
        <p:txBody>
          <a:bodyPr/>
          <a:lstStyle/>
          <a:p>
            <a:r>
              <a:rPr lang="en-US" altLang="en-SE"/>
              <a:t>Thread context switch</a:t>
            </a:r>
          </a:p>
        </p:txBody>
      </p:sp>
      <p:sp>
        <p:nvSpPr>
          <p:cNvPr id="123907" name="Rectangle 3">
            <a:extLst>
              <a:ext uri="{FF2B5EF4-FFF2-40B4-BE49-F238E27FC236}">
                <a16:creationId xmlns:a16="http://schemas.microsoft.com/office/drawing/2014/main" id="{8E3EB131-6FD4-5ED9-588D-90226196C480}"/>
              </a:ext>
            </a:extLst>
          </p:cNvPr>
          <p:cNvSpPr>
            <a:spLocks noGrp="1" noChangeArrowheads="1"/>
          </p:cNvSpPr>
          <p:nvPr>
            <p:ph type="body" idx="1"/>
          </p:nvPr>
        </p:nvSpPr>
        <p:spPr/>
        <p:txBody>
          <a:bodyPr/>
          <a:lstStyle/>
          <a:p>
            <a:r>
              <a:rPr lang="en-US" altLang="en-SE"/>
              <a:t>Very simple for user-level threads:</a:t>
            </a:r>
          </a:p>
          <a:p>
            <a:pPr lvl="1"/>
            <a:r>
              <a:rPr lang="en-US" altLang="en-SE"/>
              <a:t>save context of currently running thread</a:t>
            </a:r>
          </a:p>
          <a:p>
            <a:pPr lvl="2"/>
            <a:r>
              <a:rPr lang="en-US" altLang="en-SE"/>
              <a:t>push machine state onto thread stack</a:t>
            </a:r>
          </a:p>
          <a:p>
            <a:pPr lvl="1"/>
            <a:r>
              <a:rPr lang="en-US" altLang="en-SE"/>
              <a:t>restore context of the next thread</a:t>
            </a:r>
          </a:p>
          <a:p>
            <a:pPr lvl="2"/>
            <a:r>
              <a:rPr lang="en-US" altLang="en-SE"/>
              <a:t>pop machine state from next thread’s stack</a:t>
            </a:r>
          </a:p>
          <a:p>
            <a:pPr lvl="1"/>
            <a:r>
              <a:rPr lang="en-US" altLang="en-SE"/>
              <a:t>return as the new thread</a:t>
            </a:r>
          </a:p>
          <a:p>
            <a:pPr lvl="2"/>
            <a:r>
              <a:rPr lang="en-US" altLang="en-SE"/>
              <a:t>execution resumes at PC of next thread</a:t>
            </a:r>
          </a:p>
          <a:p>
            <a:r>
              <a:rPr lang="en-US" altLang="en-SE"/>
              <a:t>This is all done by assembly language</a:t>
            </a:r>
          </a:p>
          <a:p>
            <a:pPr lvl="1"/>
            <a:r>
              <a:rPr lang="en-US" altLang="en-SE"/>
              <a:t>it works at the level of the procedure calling convention</a:t>
            </a:r>
          </a:p>
          <a:p>
            <a:pPr lvl="2"/>
            <a:r>
              <a:rPr lang="en-US" altLang="en-SE"/>
              <a:t>thus, it cannot be implemented using procedure calls</a:t>
            </a:r>
          </a:p>
          <a:p>
            <a:pPr lvl="2"/>
            <a:r>
              <a:rPr lang="en-US" altLang="en-SE"/>
              <a:t>e.g., a thread might be preempted (and then resumed) in the middle of a procedure call</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28954194-30C0-3926-3FFE-26BFE5DD46E9}"/>
              </a:ext>
            </a:extLst>
          </p:cNvPr>
          <p:cNvSpPr>
            <a:spLocks noGrp="1" noChangeArrowheads="1"/>
          </p:cNvSpPr>
          <p:nvPr>
            <p:ph type="title"/>
          </p:nvPr>
        </p:nvSpPr>
        <p:spPr/>
        <p:txBody>
          <a:bodyPr/>
          <a:lstStyle/>
          <a:p>
            <a:r>
              <a:rPr lang="en-US" altLang="en-SE"/>
              <a:t>What if a thread tries to do I/O?</a:t>
            </a:r>
          </a:p>
        </p:txBody>
      </p:sp>
      <p:sp>
        <p:nvSpPr>
          <p:cNvPr id="140291" name="Rectangle 3">
            <a:extLst>
              <a:ext uri="{FF2B5EF4-FFF2-40B4-BE49-F238E27FC236}">
                <a16:creationId xmlns:a16="http://schemas.microsoft.com/office/drawing/2014/main" id="{FFD71764-B3AA-5153-3CBE-DB7975F010CA}"/>
              </a:ext>
            </a:extLst>
          </p:cNvPr>
          <p:cNvSpPr>
            <a:spLocks noGrp="1" noChangeArrowheads="1"/>
          </p:cNvSpPr>
          <p:nvPr>
            <p:ph type="body" idx="1"/>
          </p:nvPr>
        </p:nvSpPr>
        <p:spPr/>
        <p:txBody>
          <a:bodyPr/>
          <a:lstStyle/>
          <a:p>
            <a:endParaRPr lang="en-US" altLang="en-SE"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0EC44-3BBD-EB7A-FC48-2F591BA4CA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BA9138-4608-E262-DBF7-C3E895956F72}"/>
              </a:ext>
            </a:extLst>
          </p:cNvPr>
          <p:cNvSpPr>
            <a:spLocks noGrp="1"/>
          </p:cNvSpPr>
          <p:nvPr>
            <p:ph type="title"/>
          </p:nvPr>
        </p:nvSpPr>
        <p:spPr/>
        <p:txBody>
          <a:bodyPr/>
          <a:lstStyle/>
          <a:p>
            <a:r>
              <a:rPr lang="en-GB" dirty="0"/>
              <a:t>Fork Quiz</a:t>
            </a:r>
            <a:endParaRPr lang="en-SE" dirty="0"/>
          </a:p>
        </p:txBody>
      </p:sp>
      <p:sp>
        <p:nvSpPr>
          <p:cNvPr id="4" name="Plassholder for innhold 2">
            <a:extLst>
              <a:ext uri="{FF2B5EF4-FFF2-40B4-BE49-F238E27FC236}">
                <a16:creationId xmlns:a16="http://schemas.microsoft.com/office/drawing/2014/main" id="{E3BA8FE3-FB30-F57C-ABE7-EAF6E22BF142}"/>
              </a:ext>
            </a:extLst>
          </p:cNvPr>
          <p:cNvSpPr>
            <a:spLocks noGrp="1"/>
          </p:cNvSpPr>
          <p:nvPr>
            <p:ph idx="1"/>
          </p:nvPr>
        </p:nvSpPr>
        <p:spPr>
          <a:xfrm>
            <a:off x="856087" y="750216"/>
            <a:ext cx="5055376" cy="3702042"/>
          </a:xfrm>
        </p:spPr>
        <p:txBody>
          <a:bodyPr>
            <a:normAutofit/>
          </a:bodyPr>
          <a:lstStyle/>
          <a:p>
            <a:pPr marL="0" indent="0">
              <a:buNone/>
            </a:pPr>
            <a:endParaRPr lang="en-US" altLang="zh-CN" sz="2800" dirty="0"/>
          </a:p>
        </p:txBody>
      </p:sp>
      <p:sp>
        <p:nvSpPr>
          <p:cNvPr id="7" name="内容占位符 2">
            <a:extLst>
              <a:ext uri="{FF2B5EF4-FFF2-40B4-BE49-F238E27FC236}">
                <a16:creationId xmlns:a16="http://schemas.microsoft.com/office/drawing/2014/main" id="{B2342B56-D6E1-F877-D1C8-D028192E5D0D}"/>
              </a:ext>
            </a:extLst>
          </p:cNvPr>
          <p:cNvSpPr txBox="1">
            <a:spLocks/>
          </p:cNvSpPr>
          <p:nvPr/>
        </p:nvSpPr>
        <p:spPr bwMode="auto">
          <a:xfrm>
            <a:off x="4815031" y="750215"/>
            <a:ext cx="6894512" cy="5833146"/>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2000" b="0" kern="0" dirty="0"/>
              <a:t>The number of times ‘hello’ is printed is equal to the total number of processes = 2^n, where n is the number of fork system calls. So here n = 3, 2^3 = 8.</a:t>
            </a:r>
          </a:p>
          <a:p>
            <a:pPr lvl="1"/>
            <a:r>
              <a:rPr lang="en-GB" sz="1800" b="0" kern="0" dirty="0"/>
              <a:t>Main process: P0</a:t>
            </a:r>
          </a:p>
          <a:p>
            <a:pPr lvl="1"/>
            <a:r>
              <a:rPr lang="en-GB" sz="1800" b="0" kern="0" dirty="0"/>
              <a:t>1 child process created by the 1st fork: P1</a:t>
            </a:r>
          </a:p>
          <a:p>
            <a:pPr lvl="1"/>
            <a:r>
              <a:rPr lang="en-GB" sz="1800" b="0" kern="0" dirty="0"/>
              <a:t>2 child processes created by the 2nd fork: P2, P3</a:t>
            </a:r>
          </a:p>
          <a:p>
            <a:pPr lvl="1"/>
            <a:r>
              <a:rPr lang="en-GB" sz="1800" b="0" kern="0" dirty="0"/>
              <a:t>4 child processes created by the 3rd fork: P4, P5, P6, P7</a:t>
            </a:r>
          </a:p>
          <a:p>
            <a:r>
              <a:rPr lang="en-GB" sz="2000" b="0" kern="0" dirty="0"/>
              <a:t>In general, for (i = 0; i &lt; n; i++) fork();” creates 1+2+…+2^(n-1)=(2^n)-1 child processes. Plus the main process P0, we have a total of 2^n processes.</a:t>
            </a:r>
          </a:p>
          <a:p>
            <a:r>
              <a:rPr lang="en-GB" sz="2000" b="0" kern="0" dirty="0"/>
              <a:t>Order of process execution may vary depending on how OS schedules these processes, so you don’t know which process printed which hello.</a:t>
            </a:r>
          </a:p>
          <a:p>
            <a:r>
              <a:rPr lang="en-GB" sz="2000" b="0" kern="0" dirty="0"/>
              <a:t>None of the processes include a wait() call to handle terminated child processes. When any of these child processes terminate, their PCBs remain in the process table as no parent process is waiting on them, resulting in zombie processes. (This also applies to the following examples.)</a:t>
            </a:r>
          </a:p>
        </p:txBody>
      </p:sp>
      <p:sp>
        <p:nvSpPr>
          <p:cNvPr id="5" name="TextBox 4">
            <a:extLst>
              <a:ext uri="{FF2B5EF4-FFF2-40B4-BE49-F238E27FC236}">
                <a16:creationId xmlns:a16="http://schemas.microsoft.com/office/drawing/2014/main" id="{96F69844-19C6-3EEA-BBBD-42EC37BE72D7}"/>
              </a:ext>
            </a:extLst>
          </p:cNvPr>
          <p:cNvSpPr txBox="1"/>
          <p:nvPr/>
        </p:nvSpPr>
        <p:spPr>
          <a:xfrm>
            <a:off x="3777517" y="3923531"/>
            <a:ext cx="1058303" cy="286232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altLang="zh-CN" sz="2000" b="0" kern="0" dirty="0"/>
              <a:t>Output: </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endParaRPr lang="en-GB" altLang="zh-CN" sz="2000" b="0" kern="0" dirty="0"/>
          </a:p>
        </p:txBody>
      </p:sp>
      <p:pic>
        <p:nvPicPr>
          <p:cNvPr id="10" name="Picture 9">
            <a:extLst>
              <a:ext uri="{FF2B5EF4-FFF2-40B4-BE49-F238E27FC236}">
                <a16:creationId xmlns:a16="http://schemas.microsoft.com/office/drawing/2014/main" id="{FC3A7D3F-EC65-056B-6A9F-6CB2076667FA}"/>
              </a:ext>
            </a:extLst>
          </p:cNvPr>
          <p:cNvPicPr>
            <a:picLocks noChangeAspect="1"/>
          </p:cNvPicPr>
          <p:nvPr/>
        </p:nvPicPr>
        <p:blipFill>
          <a:blip r:embed="rId3"/>
          <a:stretch>
            <a:fillRect/>
          </a:stretch>
        </p:blipFill>
        <p:spPr>
          <a:xfrm>
            <a:off x="923175" y="4419600"/>
            <a:ext cx="2787254" cy="2382269"/>
          </a:xfrm>
          <a:prstGeom prst="rect">
            <a:avLst/>
          </a:prstGeom>
        </p:spPr>
      </p:pic>
    </p:spTree>
    <p:extLst>
      <p:ext uri="{BB962C8B-B14F-4D97-AF65-F5344CB8AC3E}">
        <p14:creationId xmlns:p14="http://schemas.microsoft.com/office/powerpoint/2010/main" val="2722048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7875" name="Rectangle 3" descr="10%"/>
          <p:cNvSpPr>
            <a:spLocks noChangeArrowheads="1"/>
          </p:cNvSpPr>
          <p:nvPr/>
        </p:nvSpPr>
        <p:spPr bwMode="auto">
          <a:xfrm>
            <a:off x="6093236" y="2672117"/>
            <a:ext cx="807914" cy="107465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lIns="90488" tIns="44450" rIns="90488" bIns="44450">
            <a:spAutoFit/>
          </a:bodyPr>
          <a:lstStyle/>
          <a:p>
            <a:pPr algn="ctr" defTabSz="457200" eaLnBrk="1" fontAlgn="auto" hangingPunct="1">
              <a:spcBef>
                <a:spcPts val="0"/>
              </a:spcBef>
              <a:spcAft>
                <a:spcPts val="0"/>
              </a:spcAft>
            </a:pPr>
            <a:r>
              <a:rPr lang="en-US" sz="1600" b="0">
                <a:solidFill>
                  <a:srgbClr val="000000"/>
                </a:solidFill>
                <a:latin typeface="Calibri"/>
              </a:rPr>
              <a:t>Second</a:t>
            </a:r>
          </a:p>
          <a:p>
            <a:pPr algn="ctr" defTabSz="457200" eaLnBrk="1" fontAlgn="auto" hangingPunct="1">
              <a:spcBef>
                <a:spcPts val="0"/>
              </a:spcBef>
              <a:spcAft>
                <a:spcPts val="0"/>
              </a:spcAft>
            </a:pPr>
            <a:r>
              <a:rPr lang="en-US" sz="1600" b="0">
                <a:solidFill>
                  <a:srgbClr val="000000"/>
                </a:solidFill>
                <a:latin typeface="Calibri"/>
              </a:rPr>
              <a:t>Level</a:t>
            </a:r>
          </a:p>
          <a:p>
            <a:pPr algn="ctr" defTabSz="457200" eaLnBrk="1" fontAlgn="auto" hangingPunct="1">
              <a:spcBef>
                <a:spcPts val="0"/>
              </a:spcBef>
              <a:spcAft>
                <a:spcPts val="0"/>
              </a:spcAft>
            </a:pPr>
            <a:r>
              <a:rPr lang="en-US" sz="1600" b="0">
                <a:solidFill>
                  <a:srgbClr val="000000"/>
                </a:solidFill>
                <a:latin typeface="Calibri"/>
              </a:rPr>
              <a:t>Cache</a:t>
            </a:r>
          </a:p>
          <a:p>
            <a:pPr algn="ctr" defTabSz="457200" eaLnBrk="1" fontAlgn="auto" hangingPunct="1">
              <a:spcBef>
                <a:spcPts val="0"/>
              </a:spcBef>
              <a:spcAft>
                <a:spcPts val="0"/>
              </a:spcAft>
            </a:pPr>
            <a:r>
              <a:rPr lang="en-US" sz="1600" b="0">
                <a:solidFill>
                  <a:srgbClr val="000000"/>
                </a:solidFill>
                <a:latin typeface="Calibri"/>
              </a:rPr>
              <a:t>(SRAM)</a:t>
            </a:r>
          </a:p>
        </p:txBody>
      </p:sp>
      <p:sp>
        <p:nvSpPr>
          <p:cNvPr id="1487877" name="Rectangle 5"/>
          <p:cNvSpPr>
            <a:spLocks noGrp="1" noChangeArrowheads="1"/>
          </p:cNvSpPr>
          <p:nvPr>
            <p:ph type="title"/>
          </p:nvPr>
        </p:nvSpPr>
        <p:spPr/>
        <p:txBody>
          <a:bodyPr>
            <a:normAutofit/>
          </a:bodyPr>
          <a:lstStyle/>
          <a:p>
            <a:r>
              <a:rPr lang="en-US" dirty="0"/>
              <a:t>Typical Memory Hierarchy</a:t>
            </a:r>
          </a:p>
        </p:txBody>
      </p:sp>
      <p:sp>
        <p:nvSpPr>
          <p:cNvPr id="1487878" name="Rectangle 6"/>
          <p:cNvSpPr>
            <a:spLocks noChangeArrowheads="1"/>
          </p:cNvSpPr>
          <p:nvPr/>
        </p:nvSpPr>
        <p:spPr bwMode="auto">
          <a:xfrm>
            <a:off x="2535588" y="2138716"/>
            <a:ext cx="2716213" cy="242888"/>
          </a:xfrm>
          <a:prstGeom prst="rect">
            <a:avLst/>
          </a:prstGeom>
          <a:noFill/>
          <a:ln w="254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7879" name="Rectangle 7"/>
          <p:cNvSpPr>
            <a:spLocks noChangeArrowheads="1"/>
          </p:cNvSpPr>
          <p:nvPr/>
        </p:nvSpPr>
        <p:spPr bwMode="auto">
          <a:xfrm>
            <a:off x="3449988" y="2062517"/>
            <a:ext cx="7994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Bef>
                <a:spcPts val="0"/>
              </a:spcBef>
              <a:spcAft>
                <a:spcPts val="0"/>
              </a:spcAft>
            </a:pPr>
            <a:r>
              <a:rPr lang="en-US" sz="1600" b="0">
                <a:solidFill>
                  <a:prstClr val="black"/>
                </a:solidFill>
                <a:latin typeface="Calibri"/>
                <a:ea typeface="+mn-ea"/>
                <a:cs typeface="+mn-cs"/>
              </a:rPr>
              <a:t>Control</a:t>
            </a:r>
          </a:p>
        </p:txBody>
      </p:sp>
      <p:sp>
        <p:nvSpPr>
          <p:cNvPr id="1487880" name="Rectangle 8"/>
          <p:cNvSpPr>
            <a:spLocks noChangeArrowheads="1"/>
          </p:cNvSpPr>
          <p:nvPr/>
        </p:nvSpPr>
        <p:spPr bwMode="auto">
          <a:xfrm>
            <a:off x="2486375" y="2595916"/>
            <a:ext cx="1422400" cy="1347788"/>
          </a:xfrm>
          <a:prstGeom prst="rect">
            <a:avLst/>
          </a:prstGeom>
          <a:noFill/>
          <a:ln w="254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7881" name="Rectangle 9"/>
          <p:cNvSpPr>
            <a:spLocks noChangeArrowheads="1"/>
          </p:cNvSpPr>
          <p:nvPr/>
        </p:nvSpPr>
        <p:spPr bwMode="auto">
          <a:xfrm>
            <a:off x="2535588" y="3129317"/>
            <a:ext cx="949043"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Bef>
                <a:spcPts val="0"/>
              </a:spcBef>
              <a:spcAft>
                <a:spcPts val="0"/>
              </a:spcAft>
            </a:pPr>
            <a:r>
              <a:rPr lang="en-US" sz="1600" b="0">
                <a:solidFill>
                  <a:prstClr val="black"/>
                </a:solidFill>
                <a:latin typeface="Calibri"/>
                <a:ea typeface="+mn-ea"/>
                <a:cs typeface="+mn-cs"/>
              </a:rPr>
              <a:t>Datapath</a:t>
            </a:r>
          </a:p>
        </p:txBody>
      </p:sp>
      <p:sp>
        <p:nvSpPr>
          <p:cNvPr id="1487882" name="Rectangle 10"/>
          <p:cNvSpPr>
            <a:spLocks noChangeArrowheads="1"/>
          </p:cNvSpPr>
          <p:nvPr/>
        </p:nvSpPr>
        <p:spPr bwMode="auto">
          <a:xfrm>
            <a:off x="9164987" y="1605316"/>
            <a:ext cx="1117600" cy="2432050"/>
          </a:xfrm>
          <a:prstGeom prst="rect">
            <a:avLst/>
          </a:prstGeom>
          <a:noFill/>
          <a:ln w="254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7883" name="Rectangle 11"/>
          <p:cNvSpPr>
            <a:spLocks noChangeArrowheads="1"/>
          </p:cNvSpPr>
          <p:nvPr/>
        </p:nvSpPr>
        <p:spPr bwMode="auto">
          <a:xfrm>
            <a:off x="9186081" y="2595917"/>
            <a:ext cx="1054777" cy="1074653"/>
          </a:xfrm>
          <a:prstGeom prst="rect">
            <a:avLst/>
          </a:prstGeom>
          <a:noFill/>
          <a:ln w="12700">
            <a:noFill/>
            <a:miter lim="800000"/>
            <a:headEnd/>
            <a:tailEnd/>
          </a:ln>
          <a:effectLst/>
        </p:spPr>
        <p:txBody>
          <a:bodyPr wrap="square" lIns="90488" tIns="44450" rIns="90488" bIns="44450">
            <a:spAutoFit/>
          </a:bodyPr>
          <a:lstStyle/>
          <a:p>
            <a:pPr algn="ctr" defTabSz="457200" eaLnBrk="1" fontAlgn="auto" hangingPunct="1">
              <a:spcBef>
                <a:spcPts val="0"/>
              </a:spcBef>
              <a:spcAft>
                <a:spcPts val="0"/>
              </a:spcAft>
            </a:pPr>
            <a:r>
              <a:rPr lang="en-US" sz="1600" b="0" dirty="0">
                <a:solidFill>
                  <a:prstClr val="black"/>
                </a:solidFill>
                <a:latin typeface="Calibri"/>
                <a:ea typeface="+mn-ea"/>
                <a:cs typeface="+mn-cs"/>
              </a:rPr>
              <a:t>Secondary</a:t>
            </a:r>
          </a:p>
          <a:p>
            <a:pPr algn="ctr" defTabSz="457200" eaLnBrk="1" fontAlgn="auto" hangingPunct="1">
              <a:spcBef>
                <a:spcPts val="0"/>
              </a:spcBef>
              <a:spcAft>
                <a:spcPts val="0"/>
              </a:spcAft>
            </a:pPr>
            <a:r>
              <a:rPr lang="en-US" sz="1600" b="0" dirty="0">
                <a:solidFill>
                  <a:prstClr val="black"/>
                </a:solidFill>
                <a:latin typeface="Calibri"/>
                <a:ea typeface="+mn-ea"/>
                <a:cs typeface="+mn-cs"/>
              </a:rPr>
              <a:t>Memory</a:t>
            </a:r>
          </a:p>
          <a:p>
            <a:pPr algn="ctr" defTabSz="457200" eaLnBrk="1" fontAlgn="auto" hangingPunct="1">
              <a:spcBef>
                <a:spcPts val="0"/>
              </a:spcBef>
              <a:spcAft>
                <a:spcPts val="0"/>
              </a:spcAft>
            </a:pPr>
            <a:r>
              <a:rPr lang="en-US" sz="1600" b="0" dirty="0">
                <a:solidFill>
                  <a:prstClr val="black"/>
                </a:solidFill>
                <a:latin typeface="Calibri"/>
                <a:ea typeface="+mn-ea"/>
                <a:cs typeface="+mn-cs"/>
              </a:rPr>
              <a:t>(Disk</a:t>
            </a:r>
          </a:p>
          <a:p>
            <a:pPr algn="ctr" defTabSz="457200" eaLnBrk="1" fontAlgn="auto" hangingPunct="1">
              <a:spcBef>
                <a:spcPts val="0"/>
              </a:spcBef>
              <a:spcAft>
                <a:spcPts val="0"/>
              </a:spcAft>
            </a:pPr>
            <a:r>
              <a:rPr lang="en-US" sz="1600" b="0" dirty="0">
                <a:solidFill>
                  <a:prstClr val="black"/>
                </a:solidFill>
                <a:latin typeface="Calibri"/>
                <a:ea typeface="+mn-ea"/>
                <a:cs typeface="+mn-cs"/>
              </a:rPr>
              <a:t>Or Flash)</a:t>
            </a:r>
          </a:p>
        </p:txBody>
      </p:sp>
      <p:sp>
        <p:nvSpPr>
          <p:cNvPr id="1487884" name="Rectangle 12"/>
          <p:cNvSpPr>
            <a:spLocks noChangeArrowheads="1"/>
          </p:cNvSpPr>
          <p:nvPr/>
        </p:nvSpPr>
        <p:spPr bwMode="auto">
          <a:xfrm>
            <a:off x="2333975" y="1833917"/>
            <a:ext cx="4773506" cy="2219325"/>
          </a:xfrm>
          <a:prstGeom prst="rect">
            <a:avLst/>
          </a:prstGeom>
          <a:noFill/>
          <a:ln w="254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7885" name="Rectangle 13"/>
          <p:cNvSpPr>
            <a:spLocks noChangeArrowheads="1"/>
          </p:cNvSpPr>
          <p:nvPr/>
        </p:nvSpPr>
        <p:spPr bwMode="auto">
          <a:xfrm>
            <a:off x="3556799" y="1831191"/>
            <a:ext cx="1968169"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Bef>
                <a:spcPts val="0"/>
              </a:spcBef>
              <a:spcAft>
                <a:spcPts val="0"/>
              </a:spcAft>
            </a:pPr>
            <a:r>
              <a:rPr lang="en-US" sz="1600" b="0" dirty="0">
                <a:solidFill>
                  <a:prstClr val="black"/>
                </a:solidFill>
                <a:latin typeface="Calibri"/>
                <a:ea typeface="+mn-ea"/>
                <a:cs typeface="+mn-cs"/>
              </a:rPr>
              <a:t>On-Chip Components</a:t>
            </a:r>
          </a:p>
        </p:txBody>
      </p:sp>
      <p:sp>
        <p:nvSpPr>
          <p:cNvPr id="1487886" name="Line 14"/>
          <p:cNvSpPr>
            <a:spLocks noChangeShapeType="1"/>
          </p:cNvSpPr>
          <p:nvPr/>
        </p:nvSpPr>
        <p:spPr bwMode="auto">
          <a:xfrm flipV="1">
            <a:off x="3754787" y="1452916"/>
            <a:ext cx="5791200" cy="1676400"/>
          </a:xfrm>
          <a:prstGeom prst="line">
            <a:avLst/>
          </a:prstGeom>
          <a:noFill/>
          <a:ln w="28575">
            <a:solidFill>
              <a:schemeClr val="tx1"/>
            </a:solidFill>
            <a:prstDash val="dashDot"/>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7887" name="Line 15"/>
          <p:cNvSpPr>
            <a:spLocks noChangeShapeType="1"/>
          </p:cNvSpPr>
          <p:nvPr/>
        </p:nvSpPr>
        <p:spPr bwMode="auto">
          <a:xfrm>
            <a:off x="3851625" y="3902430"/>
            <a:ext cx="5541962" cy="217487"/>
          </a:xfrm>
          <a:prstGeom prst="line">
            <a:avLst/>
          </a:prstGeom>
          <a:noFill/>
          <a:ln w="28575">
            <a:solidFill>
              <a:schemeClr val="tx1"/>
            </a:solidFill>
            <a:prstDash val="dashDot"/>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7888" name="Rectangle 16"/>
          <p:cNvSpPr>
            <a:spLocks noChangeArrowheads="1"/>
          </p:cNvSpPr>
          <p:nvPr/>
        </p:nvSpPr>
        <p:spPr bwMode="auto">
          <a:xfrm>
            <a:off x="3476975" y="3195991"/>
            <a:ext cx="355600" cy="693738"/>
          </a:xfrm>
          <a:prstGeom prst="rect">
            <a:avLst/>
          </a:prstGeom>
          <a:noFill/>
          <a:ln w="254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7889" name="Rectangle 17"/>
          <p:cNvSpPr>
            <a:spLocks noChangeArrowheads="1"/>
          </p:cNvSpPr>
          <p:nvPr/>
        </p:nvSpPr>
        <p:spPr bwMode="auto">
          <a:xfrm rot="5400000">
            <a:off x="3187256" y="3468248"/>
            <a:ext cx="1011238" cy="333375"/>
          </a:xfrm>
          <a:prstGeom prst="rect">
            <a:avLst/>
          </a:prstGeom>
          <a:noFill/>
          <a:ln w="12700">
            <a:noFill/>
            <a:miter lim="800000"/>
            <a:headEnd/>
            <a:tailEnd/>
          </a:ln>
          <a:effectLst/>
        </p:spPr>
        <p:txBody>
          <a:bodyPr lIns="90488" tIns="44450" rIns="90488" bIns="44450">
            <a:spAutoFit/>
          </a:bodyPr>
          <a:lstStyle/>
          <a:p>
            <a:pPr defTabSz="457200" eaLnBrk="1" fontAlgn="auto" hangingPunct="1">
              <a:spcBef>
                <a:spcPts val="0"/>
              </a:spcBef>
              <a:spcAft>
                <a:spcPts val="0"/>
              </a:spcAft>
            </a:pPr>
            <a:r>
              <a:rPr lang="en-US" sz="1600" b="0">
                <a:solidFill>
                  <a:prstClr val="black"/>
                </a:solidFill>
                <a:latin typeface="Calibri"/>
                <a:ea typeface="+mn-ea"/>
                <a:cs typeface="+mn-cs"/>
              </a:rPr>
              <a:t>RegFile</a:t>
            </a:r>
          </a:p>
        </p:txBody>
      </p:sp>
      <p:sp>
        <p:nvSpPr>
          <p:cNvPr id="1487891" name="Rectangle 19" descr="10%"/>
          <p:cNvSpPr>
            <a:spLocks noChangeArrowheads="1"/>
          </p:cNvSpPr>
          <p:nvPr/>
        </p:nvSpPr>
        <p:spPr bwMode="auto">
          <a:xfrm>
            <a:off x="7564787" y="2519717"/>
            <a:ext cx="1041400" cy="1350963"/>
          </a:xfrm>
          <a:prstGeom prst="rect">
            <a:avLst/>
          </a:prstGeom>
          <a:noFill/>
          <a:ln w="254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7892" name="Rectangle 20"/>
          <p:cNvSpPr>
            <a:spLocks noChangeArrowheads="1"/>
          </p:cNvSpPr>
          <p:nvPr/>
        </p:nvSpPr>
        <p:spPr bwMode="auto">
          <a:xfrm>
            <a:off x="7656862" y="2824517"/>
            <a:ext cx="915988" cy="822325"/>
          </a:xfrm>
          <a:prstGeom prst="rect">
            <a:avLst/>
          </a:prstGeom>
          <a:noFill/>
          <a:ln w="12700">
            <a:noFill/>
            <a:miter lim="800000"/>
            <a:headEnd/>
            <a:tailEnd/>
          </a:ln>
          <a:effectLst/>
        </p:spPr>
        <p:txBody>
          <a:bodyPr wrap="none" lIns="90488" tIns="44450" rIns="90488" bIns="44450">
            <a:spAutoFit/>
          </a:bodyPr>
          <a:lstStyle/>
          <a:p>
            <a:pPr algn="ctr" defTabSz="457200" eaLnBrk="1" fontAlgn="auto" hangingPunct="1">
              <a:spcBef>
                <a:spcPts val="0"/>
              </a:spcBef>
              <a:spcAft>
                <a:spcPts val="0"/>
              </a:spcAft>
            </a:pPr>
            <a:r>
              <a:rPr lang="en-US" sz="1600" b="0">
                <a:solidFill>
                  <a:srgbClr val="000000"/>
                </a:solidFill>
                <a:latin typeface="Calibri"/>
                <a:ea typeface="+mn-ea"/>
                <a:cs typeface="+mn-cs"/>
              </a:rPr>
              <a:t>Main</a:t>
            </a:r>
          </a:p>
          <a:p>
            <a:pPr algn="ctr" defTabSz="457200" eaLnBrk="1" fontAlgn="auto" hangingPunct="1">
              <a:spcBef>
                <a:spcPts val="0"/>
              </a:spcBef>
              <a:spcAft>
                <a:spcPts val="0"/>
              </a:spcAft>
            </a:pPr>
            <a:r>
              <a:rPr lang="en-US" sz="1600" b="0">
                <a:solidFill>
                  <a:srgbClr val="000000"/>
                </a:solidFill>
                <a:latin typeface="Calibri"/>
                <a:ea typeface="+mn-ea"/>
                <a:cs typeface="+mn-cs"/>
              </a:rPr>
              <a:t>Memory</a:t>
            </a:r>
          </a:p>
          <a:p>
            <a:pPr algn="ctr" defTabSz="457200" eaLnBrk="1" fontAlgn="auto" hangingPunct="1">
              <a:spcBef>
                <a:spcPts val="0"/>
              </a:spcBef>
              <a:spcAft>
                <a:spcPts val="0"/>
              </a:spcAft>
            </a:pPr>
            <a:r>
              <a:rPr lang="en-US" sz="1600" b="0">
                <a:solidFill>
                  <a:srgbClr val="000000"/>
                </a:solidFill>
                <a:latin typeface="Calibri"/>
                <a:ea typeface="+mn-ea"/>
                <a:cs typeface="+mn-cs"/>
              </a:rPr>
              <a:t>(DRAM)</a:t>
            </a:r>
          </a:p>
        </p:txBody>
      </p:sp>
      <p:sp>
        <p:nvSpPr>
          <p:cNvPr id="1487893" name="Rectangle 21"/>
          <p:cNvSpPr>
            <a:spLocks noChangeArrowheads="1"/>
          </p:cNvSpPr>
          <p:nvPr/>
        </p:nvSpPr>
        <p:spPr bwMode="auto">
          <a:xfrm rot="5400000">
            <a:off x="4638882" y="3351769"/>
            <a:ext cx="686086" cy="582211"/>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lIns="90488" tIns="44450" rIns="90488" bIns="44450">
            <a:spAutoFit/>
          </a:bodyPr>
          <a:lstStyle/>
          <a:p>
            <a:pPr algn="ctr" defTabSz="457200" eaLnBrk="1" fontAlgn="auto" hangingPunct="1">
              <a:spcBef>
                <a:spcPts val="0"/>
              </a:spcBef>
              <a:spcAft>
                <a:spcPts val="0"/>
              </a:spcAft>
            </a:pPr>
            <a:r>
              <a:rPr lang="en-US" sz="1600" b="0" dirty="0">
                <a:solidFill>
                  <a:srgbClr val="000000"/>
                </a:solidFill>
                <a:latin typeface="Calibri"/>
              </a:rPr>
              <a:t>Data</a:t>
            </a:r>
          </a:p>
          <a:p>
            <a:pPr algn="ctr" defTabSz="457200" eaLnBrk="1" fontAlgn="auto" hangingPunct="1">
              <a:spcBef>
                <a:spcPts val="0"/>
              </a:spcBef>
              <a:spcAft>
                <a:spcPts val="0"/>
              </a:spcAft>
            </a:pPr>
            <a:r>
              <a:rPr lang="en-US" sz="1600" b="0" dirty="0">
                <a:solidFill>
                  <a:srgbClr val="000000"/>
                </a:solidFill>
                <a:latin typeface="Calibri"/>
              </a:rPr>
              <a:t>Cache</a:t>
            </a:r>
          </a:p>
        </p:txBody>
      </p:sp>
      <p:sp>
        <p:nvSpPr>
          <p:cNvPr id="1487895" name="Rectangle 23"/>
          <p:cNvSpPr>
            <a:spLocks noChangeArrowheads="1"/>
          </p:cNvSpPr>
          <p:nvPr/>
        </p:nvSpPr>
        <p:spPr bwMode="auto">
          <a:xfrm rot="5400000">
            <a:off x="4646818" y="2665969"/>
            <a:ext cx="686086" cy="58221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spAutoFit/>
          </a:bodyPr>
          <a:lstStyle/>
          <a:p>
            <a:pPr algn="ctr" defTabSz="457200" eaLnBrk="1" fontAlgn="auto" hangingPunct="1">
              <a:spcBef>
                <a:spcPts val="0"/>
              </a:spcBef>
              <a:spcAft>
                <a:spcPts val="0"/>
              </a:spcAft>
            </a:pPr>
            <a:r>
              <a:rPr lang="en-US" sz="1600" b="0" dirty="0" err="1">
                <a:solidFill>
                  <a:srgbClr val="000000"/>
                </a:solidFill>
                <a:latin typeface="Calibri"/>
              </a:rPr>
              <a:t>Instr</a:t>
            </a:r>
            <a:endParaRPr lang="en-US" sz="1600" b="0" dirty="0">
              <a:solidFill>
                <a:srgbClr val="000000"/>
              </a:solidFill>
              <a:latin typeface="Calibri"/>
            </a:endParaRPr>
          </a:p>
          <a:p>
            <a:pPr algn="ctr" defTabSz="457200" eaLnBrk="1" fontAlgn="auto" hangingPunct="1">
              <a:spcBef>
                <a:spcPts val="0"/>
              </a:spcBef>
              <a:spcAft>
                <a:spcPts val="0"/>
              </a:spcAft>
            </a:pPr>
            <a:r>
              <a:rPr lang="en-US" sz="1600" b="0" dirty="0">
                <a:solidFill>
                  <a:srgbClr val="000000"/>
                </a:solidFill>
                <a:latin typeface="Calibri"/>
              </a:rPr>
              <a:t>Cache</a:t>
            </a:r>
          </a:p>
        </p:txBody>
      </p:sp>
      <p:sp>
        <p:nvSpPr>
          <p:cNvPr id="1487901" name="Rectangle 29"/>
          <p:cNvSpPr>
            <a:spLocks noChangeArrowheads="1"/>
          </p:cNvSpPr>
          <p:nvPr/>
        </p:nvSpPr>
        <p:spPr bwMode="auto">
          <a:xfrm>
            <a:off x="1697387" y="4272316"/>
            <a:ext cx="8618432" cy="293670"/>
          </a:xfrm>
          <a:prstGeom prst="rect">
            <a:avLst/>
          </a:prstGeom>
          <a:noFill/>
          <a:ln w="12700">
            <a:noFill/>
            <a:miter lim="800000"/>
            <a:headEnd/>
            <a:tailEnd/>
          </a:ln>
          <a:effectLst/>
        </p:spPr>
        <p:txBody>
          <a:bodyPr wrap="none" lIns="63500" tIns="25400" rIns="63500" bIns="25400">
            <a:spAutoFit/>
          </a:bodyPr>
          <a:lstStyle/>
          <a:p>
            <a:pPr defTabSz="457200" eaLnBrk="1" fontAlgn="auto" hangingPunct="1">
              <a:lnSpc>
                <a:spcPct val="85000"/>
              </a:lnSpc>
              <a:spcBef>
                <a:spcPts val="0"/>
              </a:spcBef>
              <a:spcAft>
                <a:spcPts val="0"/>
              </a:spcAft>
            </a:pPr>
            <a:r>
              <a:rPr lang="en-US" dirty="0">
                <a:solidFill>
                  <a:prstClr val="black"/>
                </a:solidFill>
                <a:latin typeface="Calibri"/>
                <a:ea typeface="+mn-ea"/>
                <a:cs typeface="+mn-cs"/>
              </a:rPr>
              <a:t>Speed (cycles):        </a:t>
            </a:r>
            <a:r>
              <a:rPr lang="en-US" b="0" dirty="0">
                <a:solidFill>
                  <a:prstClr val="black"/>
                </a:solidFill>
                <a:latin typeface="Calibri"/>
                <a:ea typeface="+mn-ea"/>
                <a:cs typeface="Arial" charset="0"/>
              </a:rPr>
              <a:t>½</a:t>
            </a:r>
            <a:r>
              <a:rPr lang="en-US" b="0" dirty="0">
                <a:solidFill>
                  <a:prstClr val="black"/>
                </a:solidFill>
                <a:latin typeface="Calibri"/>
                <a:ea typeface="+mn-ea"/>
                <a:cs typeface="+mn-cs"/>
              </a:rPr>
              <a:t>’s                     1’s                    10’s                       100’s               1,000,000’s</a:t>
            </a:r>
          </a:p>
        </p:txBody>
      </p:sp>
      <p:sp>
        <p:nvSpPr>
          <p:cNvPr id="1487902" name="Rectangle 30"/>
          <p:cNvSpPr>
            <a:spLocks noChangeArrowheads="1"/>
          </p:cNvSpPr>
          <p:nvPr/>
        </p:nvSpPr>
        <p:spPr bwMode="auto">
          <a:xfrm>
            <a:off x="1697388" y="4653316"/>
            <a:ext cx="7963919" cy="293670"/>
          </a:xfrm>
          <a:prstGeom prst="rect">
            <a:avLst/>
          </a:prstGeom>
          <a:noFill/>
          <a:ln w="12700">
            <a:noFill/>
            <a:miter lim="800000"/>
            <a:headEnd/>
            <a:tailEnd/>
          </a:ln>
          <a:effectLst/>
        </p:spPr>
        <p:txBody>
          <a:bodyPr wrap="none" lIns="63500" tIns="25400" rIns="63500" bIns="25400">
            <a:spAutoFit/>
          </a:bodyPr>
          <a:lstStyle/>
          <a:p>
            <a:pPr defTabSz="457200" eaLnBrk="1" fontAlgn="auto" hangingPunct="1">
              <a:lnSpc>
                <a:spcPct val="85000"/>
              </a:lnSpc>
              <a:spcBef>
                <a:spcPts val="0"/>
              </a:spcBef>
              <a:spcAft>
                <a:spcPts val="0"/>
              </a:spcAft>
            </a:pPr>
            <a:r>
              <a:rPr lang="en-US" dirty="0">
                <a:solidFill>
                  <a:prstClr val="black"/>
                </a:solidFill>
                <a:latin typeface="Calibri"/>
                <a:ea typeface="+mn-ea"/>
                <a:cs typeface="+mn-cs"/>
              </a:rPr>
              <a:t>Size (bytes):    </a:t>
            </a:r>
            <a:r>
              <a:rPr lang="en-US" b="0" dirty="0">
                <a:solidFill>
                  <a:prstClr val="black"/>
                </a:solidFill>
                <a:latin typeface="Calibri"/>
                <a:ea typeface="+mn-ea"/>
                <a:cs typeface="+mn-cs"/>
              </a:rPr>
              <a:t>     100’s   </a:t>
            </a:r>
            <a:r>
              <a:rPr lang="en-US" dirty="0">
                <a:solidFill>
                  <a:prstClr val="black"/>
                </a:solidFill>
                <a:latin typeface="Calibri"/>
                <a:ea typeface="+mn-ea"/>
                <a:cs typeface="+mn-cs"/>
              </a:rPr>
              <a:t>      </a:t>
            </a:r>
            <a:r>
              <a:rPr lang="en-US" b="0" dirty="0">
                <a:solidFill>
                  <a:prstClr val="black"/>
                </a:solidFill>
                <a:latin typeface="Calibri"/>
                <a:ea typeface="+mn-ea"/>
                <a:cs typeface="+mn-cs"/>
              </a:rPr>
              <a:t>         10K’s                  M’s                          G’s                      T’s</a:t>
            </a:r>
          </a:p>
        </p:txBody>
      </p:sp>
      <p:sp>
        <p:nvSpPr>
          <p:cNvPr id="36" name="Content Placeholder 30"/>
          <p:cNvSpPr>
            <a:spLocks noGrp="1"/>
          </p:cNvSpPr>
          <p:nvPr>
            <p:ph idx="1"/>
          </p:nvPr>
        </p:nvSpPr>
        <p:spPr>
          <a:xfrm>
            <a:off x="1844762" y="5544553"/>
            <a:ext cx="8229600" cy="1193800"/>
          </a:xfrm>
        </p:spPr>
        <p:txBody>
          <a:bodyPr>
            <a:normAutofit/>
          </a:bodyPr>
          <a:lstStyle/>
          <a:p>
            <a:endParaRPr lang="en-US" dirty="0"/>
          </a:p>
        </p:txBody>
      </p:sp>
      <p:grpSp>
        <p:nvGrpSpPr>
          <p:cNvPr id="2" name="Group 29"/>
          <p:cNvGrpSpPr/>
          <p:nvPr/>
        </p:nvGrpSpPr>
        <p:grpSpPr>
          <a:xfrm>
            <a:off x="2005357" y="5023820"/>
            <a:ext cx="7924800" cy="293670"/>
            <a:chOff x="481357" y="4658696"/>
            <a:chExt cx="7924800" cy="293670"/>
          </a:xfrm>
        </p:grpSpPr>
        <p:sp>
          <p:nvSpPr>
            <p:cNvPr id="1487903" name="Rectangle 31"/>
            <p:cNvSpPr>
              <a:spLocks noChangeArrowheads="1"/>
            </p:cNvSpPr>
            <p:nvPr/>
          </p:nvSpPr>
          <p:spPr bwMode="auto">
            <a:xfrm>
              <a:off x="481357" y="4658696"/>
              <a:ext cx="7924800" cy="293670"/>
            </a:xfrm>
            <a:prstGeom prst="rect">
              <a:avLst/>
            </a:prstGeom>
            <a:noFill/>
            <a:ln w="12700">
              <a:noFill/>
              <a:miter lim="800000"/>
              <a:headEnd/>
              <a:tailEnd/>
            </a:ln>
            <a:effectLst/>
          </p:spPr>
          <p:txBody>
            <a:bodyPr lIns="63500" tIns="25400" rIns="63500" bIns="25400">
              <a:spAutoFit/>
            </a:bodyPr>
            <a:lstStyle/>
            <a:p>
              <a:pPr defTabSz="457200" eaLnBrk="1" fontAlgn="auto" hangingPunct="1">
                <a:lnSpc>
                  <a:spcPct val="85000"/>
                </a:lnSpc>
                <a:spcBef>
                  <a:spcPts val="0"/>
                </a:spcBef>
                <a:spcAft>
                  <a:spcPts val="0"/>
                </a:spcAft>
              </a:pPr>
              <a:r>
                <a:rPr lang="en-US" dirty="0">
                  <a:solidFill>
                    <a:prstClr val="black"/>
                  </a:solidFill>
                  <a:latin typeface="Calibri"/>
                  <a:ea typeface="+mn-ea"/>
                  <a:cs typeface="+mn-cs"/>
                </a:rPr>
                <a:t> Cost/bit:         </a:t>
              </a:r>
              <a:r>
                <a:rPr lang="en-US" b="0" dirty="0">
                  <a:solidFill>
                    <a:prstClr val="black"/>
                  </a:solidFill>
                  <a:latin typeface="Calibri"/>
                  <a:ea typeface="+mn-ea"/>
                  <a:cs typeface="+mn-cs"/>
                </a:rPr>
                <a:t>highest                                                                                                 lowest</a:t>
              </a:r>
            </a:p>
          </p:txBody>
        </p:sp>
        <p:cxnSp>
          <p:nvCxnSpPr>
            <p:cNvPr id="29" name="Straight Arrow Connector 28"/>
            <p:cNvCxnSpPr/>
            <p:nvPr/>
          </p:nvCxnSpPr>
          <p:spPr>
            <a:xfrm>
              <a:off x="2739264" y="4817788"/>
              <a:ext cx="4743860" cy="1049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
        <p:nvSpPr>
          <p:cNvPr id="4" name="Slide Number Placeholder 3">
            <a:extLst>
              <a:ext uri="{FF2B5EF4-FFF2-40B4-BE49-F238E27FC236}">
                <a16:creationId xmlns:a16="http://schemas.microsoft.com/office/drawing/2014/main" id="{D8F284F5-C9A4-B347-EBF7-20F2B2B5A499}"/>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25</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2617688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78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8788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8790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8790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7884" grpId="0" animBg="1"/>
      <p:bldP spid="1487885" grpId="0" autoUpdateAnimBg="0"/>
      <p:bldP spid="1487901" grpId="0"/>
      <p:bldP spid="148790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15AB-8C31-50B3-3FC9-41C28554893C}"/>
              </a:ext>
            </a:extLst>
          </p:cNvPr>
          <p:cNvSpPr>
            <a:spLocks noGrp="1"/>
          </p:cNvSpPr>
          <p:nvPr>
            <p:ph type="title"/>
          </p:nvPr>
        </p:nvSpPr>
        <p:spPr/>
        <p:txBody>
          <a:bodyPr/>
          <a:lstStyle/>
          <a:p>
            <a:r>
              <a:rPr lang="en-GB" dirty="0"/>
              <a:t>Memory Hierarchy</a:t>
            </a:r>
            <a:endParaRPr lang="en-SE" dirty="0"/>
          </a:p>
        </p:txBody>
      </p:sp>
      <p:sp>
        <p:nvSpPr>
          <p:cNvPr id="3" name="Content Placeholder 2">
            <a:extLst>
              <a:ext uri="{FF2B5EF4-FFF2-40B4-BE49-F238E27FC236}">
                <a16:creationId xmlns:a16="http://schemas.microsoft.com/office/drawing/2014/main" id="{D6D2329D-60A5-586C-8D2A-9626C196E286}"/>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0B4C39DA-31BF-E8AA-1A6A-6C0C1C4E4CDA}"/>
              </a:ext>
            </a:extLst>
          </p:cNvPr>
          <p:cNvPicPr>
            <a:picLocks noChangeAspect="1"/>
          </p:cNvPicPr>
          <p:nvPr/>
        </p:nvPicPr>
        <p:blipFill>
          <a:blip r:embed="rId2"/>
          <a:stretch>
            <a:fillRect/>
          </a:stretch>
        </p:blipFill>
        <p:spPr>
          <a:xfrm>
            <a:off x="1472138" y="1073427"/>
            <a:ext cx="9231013" cy="5391902"/>
          </a:xfrm>
          <a:prstGeom prst="rect">
            <a:avLst/>
          </a:prstGeom>
        </p:spPr>
      </p:pic>
    </p:spTree>
    <p:extLst>
      <p:ext uri="{BB962C8B-B14F-4D97-AF65-F5344CB8AC3E}">
        <p14:creationId xmlns:p14="http://schemas.microsoft.com/office/powerpoint/2010/main" val="1774554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4FEB-C226-C1AE-4F7E-CA470817F858}"/>
              </a:ext>
            </a:extLst>
          </p:cNvPr>
          <p:cNvSpPr>
            <a:spLocks noGrp="1"/>
          </p:cNvSpPr>
          <p:nvPr>
            <p:ph type="title"/>
          </p:nvPr>
        </p:nvSpPr>
        <p:spPr>
          <a:xfrm>
            <a:off x="419449" y="274639"/>
            <a:ext cx="11336392" cy="954107"/>
          </a:xfrm>
        </p:spPr>
        <p:txBody>
          <a:bodyPr/>
          <a:lstStyle/>
          <a:p>
            <a:r>
              <a:rPr lang="en-US" sz="2800" dirty="0"/>
              <a:t>TLB Example This is wrong. A Page is 4KB and can contain 1K integers, not 4 integers.</a:t>
            </a:r>
          </a:p>
        </p:txBody>
      </p:sp>
      <p:sp>
        <p:nvSpPr>
          <p:cNvPr id="3" name="Content Placeholder 2">
            <a:extLst>
              <a:ext uri="{FF2B5EF4-FFF2-40B4-BE49-F238E27FC236}">
                <a16:creationId xmlns:a16="http://schemas.microsoft.com/office/drawing/2014/main" id="{9200DC11-5A69-3D8F-E196-393D27358B2C}"/>
              </a:ext>
            </a:extLst>
          </p:cNvPr>
          <p:cNvSpPr>
            <a:spLocks noGrp="1"/>
          </p:cNvSpPr>
          <p:nvPr>
            <p:ph idx="1"/>
          </p:nvPr>
        </p:nvSpPr>
        <p:spPr>
          <a:xfrm>
            <a:off x="419449" y="1073427"/>
            <a:ext cx="11336392" cy="858925"/>
          </a:xfrm>
        </p:spPr>
        <p:txBody>
          <a:bodyPr>
            <a:normAutofit fontScale="92500" lnSpcReduction="20000"/>
          </a:bodyPr>
          <a:lstStyle/>
          <a:p>
            <a:r>
              <a:rPr lang="en-US" dirty="0"/>
              <a:t>In virtual memory space layout, array elements a[0] to a[2] are in the same memory page with VPN 06; a[3] to a[6] in the same memory page with VPN 07; a[7] to a[9] in the same memory page with VPN 08; </a:t>
            </a:r>
          </a:p>
          <a:p>
            <a:endParaRPr lang="en-US" dirty="0"/>
          </a:p>
        </p:txBody>
      </p:sp>
      <p:graphicFrame>
        <p:nvGraphicFramePr>
          <p:cNvPr id="5" name="내용 개체 틀 6">
            <a:extLst>
              <a:ext uri="{FF2B5EF4-FFF2-40B4-BE49-F238E27FC236}">
                <a16:creationId xmlns:a16="http://schemas.microsoft.com/office/drawing/2014/main" id="{8CC3DBA9-0AD2-409B-3569-9AE92DB09876}"/>
              </a:ext>
            </a:extLst>
          </p:cNvPr>
          <p:cNvGraphicFramePr>
            <a:graphicFrameLocks/>
          </p:cNvGraphicFramePr>
          <p:nvPr/>
        </p:nvGraphicFramePr>
        <p:xfrm>
          <a:off x="1739444" y="1732737"/>
          <a:ext cx="3233176" cy="4909515"/>
        </p:xfrm>
        <a:graphic>
          <a:graphicData uri="http://schemas.openxmlformats.org/drawingml/2006/table">
            <a:tbl>
              <a:tblPr firstRow="1" bandRow="1">
                <a:tableStyleId>{5C22544A-7EE6-4342-B048-85BDC9FD1C3A}</a:tableStyleId>
              </a:tblPr>
              <a:tblGrid>
                <a:gridCol w="989726">
                  <a:extLst>
                    <a:ext uri="{9D8B030D-6E8A-4147-A177-3AD203B41FA5}">
                      <a16:colId xmlns:a16="http://schemas.microsoft.com/office/drawing/2014/main" val="20000"/>
                    </a:ext>
                  </a:extLst>
                </a:gridCol>
                <a:gridCol w="560862">
                  <a:extLst>
                    <a:ext uri="{9D8B030D-6E8A-4147-A177-3AD203B41FA5}">
                      <a16:colId xmlns:a16="http://schemas.microsoft.com/office/drawing/2014/main" val="20001"/>
                    </a:ext>
                  </a:extLst>
                </a:gridCol>
                <a:gridCol w="560863">
                  <a:extLst>
                    <a:ext uri="{9D8B030D-6E8A-4147-A177-3AD203B41FA5}">
                      <a16:colId xmlns:a16="http://schemas.microsoft.com/office/drawing/2014/main" val="20002"/>
                    </a:ext>
                  </a:extLst>
                </a:gridCol>
                <a:gridCol w="560863">
                  <a:extLst>
                    <a:ext uri="{9D8B030D-6E8A-4147-A177-3AD203B41FA5}">
                      <a16:colId xmlns:a16="http://schemas.microsoft.com/office/drawing/2014/main" val="20003"/>
                    </a:ext>
                  </a:extLst>
                </a:gridCol>
                <a:gridCol w="560862">
                  <a:extLst>
                    <a:ext uri="{9D8B030D-6E8A-4147-A177-3AD203B41FA5}">
                      <a16:colId xmlns:a16="http://schemas.microsoft.com/office/drawing/2014/main" val="20004"/>
                    </a:ext>
                  </a:extLst>
                </a:gridCol>
              </a:tblGrid>
              <a:tr h="405774">
                <a:tc gridSpan="5">
                  <a:txBody>
                    <a:bodyPr/>
                    <a:lstStyle/>
                    <a:p>
                      <a:pPr algn="ctr" latinLnBrk="1"/>
                      <a:r>
                        <a:rPr lang="en-US" altLang="ko-KR" sz="1600" b="1">
                          <a:solidFill>
                            <a:schemeClr val="tx1"/>
                          </a:solidFill>
                          <a:latin typeface="맑은 고딕" pitchFamily="50" charset="-127"/>
                          <a:ea typeface="맑은 고딕" pitchFamily="50" charset="-127"/>
                        </a:rPr>
                        <a:t>                 OFFSET</a:t>
                      </a:r>
                    </a:p>
                    <a:p>
                      <a:pPr algn="r" latinLnBrk="1"/>
                      <a:r>
                        <a:rPr lang="en-US" altLang="ko-KR" sz="1200" b="1">
                          <a:solidFill>
                            <a:schemeClr val="tx1"/>
                          </a:solidFill>
                          <a:latin typeface="맑은 고딕" pitchFamily="50" charset="-127"/>
                          <a:ea typeface="맑은 고딕" pitchFamily="50" charset="-127"/>
                        </a:rPr>
                        <a:t>00</a:t>
                      </a:r>
                      <a:r>
                        <a:rPr lang="en-US" altLang="ko-KR" sz="1200" b="1" baseline="0">
                          <a:solidFill>
                            <a:schemeClr val="tx1"/>
                          </a:solidFill>
                          <a:latin typeface="맑은 고딕" pitchFamily="50" charset="-127"/>
                          <a:ea typeface="맑은 고딕" pitchFamily="50" charset="-127"/>
                        </a:rPr>
                        <a:t>      04      08      12      16</a:t>
                      </a:r>
                      <a:endParaRPr lang="ko-KR" altLang="en-US" sz="1200" b="1">
                        <a:solidFill>
                          <a:schemeClr val="tx1"/>
                        </a:solidFill>
                        <a:latin typeface="맑은 고딕" pitchFamily="50" charset="-127"/>
                        <a:ea typeface="맑은 고딕" pitchFamily="50" charset="-127"/>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00</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01</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03</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04</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b="1" kern="1200" baseline="0">
                        <a:solidFill>
                          <a:schemeClr val="tx1"/>
                        </a:solidFill>
                        <a:latin typeface="맑은 고딕" pitchFamily="50" charset="-127"/>
                        <a:ea typeface="맑은 고딕" pitchFamily="50" charset="-127"/>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4"/>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05</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5"/>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06</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en-US" altLang="ko-KR" sz="1200" b="1">
                          <a:latin typeface="맑은 고딕" pitchFamily="50" charset="-127"/>
                          <a:ea typeface="맑은 고딕" pitchFamily="50" charset="-127"/>
                        </a:rPr>
                        <a:t>a[0]</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200" b="1">
                          <a:latin typeface="맑은 고딕" pitchFamily="50" charset="-127"/>
                          <a:ea typeface="맑은 고딕" pitchFamily="50" charset="-127"/>
                        </a:rPr>
                        <a:t>a[1]</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200" b="1">
                          <a:latin typeface="맑은 고딕" pitchFamily="50" charset="-127"/>
                          <a:ea typeface="맑은 고딕" pitchFamily="50" charset="-127"/>
                        </a:rPr>
                        <a:t>a[2]</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6"/>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07</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a:txBody>
                    <a:bodyPr/>
                    <a:lstStyle/>
                    <a:p>
                      <a:pPr latinLnBrk="1"/>
                      <a:r>
                        <a:rPr lang="en-US" altLang="ko-KR" sz="1200" b="1">
                          <a:latin typeface="맑은 고딕" pitchFamily="50" charset="-127"/>
                          <a:ea typeface="맑은 고딕" pitchFamily="50" charset="-127"/>
                        </a:rPr>
                        <a:t>a[3]</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200" b="1">
                          <a:latin typeface="맑은 고딕" pitchFamily="50" charset="-127"/>
                          <a:ea typeface="맑은 고딕" pitchFamily="50" charset="-127"/>
                        </a:rPr>
                        <a:t>a[4]</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200" b="1">
                          <a:latin typeface="맑은 고딕" pitchFamily="50" charset="-127"/>
                          <a:ea typeface="맑은 고딕" pitchFamily="50" charset="-127"/>
                        </a:rPr>
                        <a:t>a[5]</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200" b="1">
                          <a:latin typeface="맑은 고딕" pitchFamily="50" charset="-127"/>
                          <a:ea typeface="맑은 고딕" pitchFamily="50" charset="-127"/>
                        </a:rPr>
                        <a:t>a[6]</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7"/>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08</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a:txBody>
                    <a:bodyPr/>
                    <a:lstStyle/>
                    <a:p>
                      <a:pPr latinLnBrk="1"/>
                      <a:r>
                        <a:rPr lang="en-US" altLang="ko-KR" sz="1200" b="1">
                          <a:latin typeface="맑은 고딕" pitchFamily="50" charset="-127"/>
                          <a:ea typeface="맑은 고딕" pitchFamily="50" charset="-127"/>
                        </a:rPr>
                        <a:t>a[7]</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200" b="1">
                          <a:latin typeface="맑은 고딕" pitchFamily="50" charset="-127"/>
                          <a:ea typeface="맑은 고딕" pitchFamily="50" charset="-127"/>
                        </a:rPr>
                        <a:t>a[8]</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r>
                        <a:rPr lang="en-US" altLang="ko-KR" sz="1200" b="1">
                          <a:latin typeface="맑은 고딕" pitchFamily="50" charset="-127"/>
                          <a:ea typeface="맑은 고딕" pitchFamily="50" charset="-127"/>
                        </a:rPr>
                        <a:t>a[9]</a:t>
                      </a:r>
                      <a:endParaRPr lang="ko-KR" altLang="en-US" sz="1200" b="1">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09</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9"/>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10</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10"/>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11</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11"/>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12</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12"/>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13</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13"/>
                  </a:ext>
                </a:extLst>
              </a:tr>
              <a:tr h="292757">
                <a:tc>
                  <a:txBody>
                    <a:bodyPr/>
                    <a:lstStyle/>
                    <a:p>
                      <a:pPr algn="r" latinLnBrk="1"/>
                      <a:r>
                        <a:rPr lang="en-US" altLang="ko-KR" sz="1200" b="1">
                          <a:solidFill>
                            <a:schemeClr val="tx1"/>
                          </a:solidFill>
                          <a:latin typeface="맑은 고딕" pitchFamily="50" charset="-127"/>
                          <a:ea typeface="맑은 고딕" pitchFamily="50" charset="-127"/>
                        </a:rPr>
                        <a:t>VPN</a:t>
                      </a:r>
                      <a:r>
                        <a:rPr lang="en-US" altLang="ko-KR" sz="1200" b="1" baseline="0">
                          <a:solidFill>
                            <a:schemeClr val="tx1"/>
                          </a:solidFill>
                          <a:latin typeface="맑은 고딕" pitchFamily="50" charset="-127"/>
                          <a:ea typeface="맑은 고딕" pitchFamily="50" charset="-127"/>
                        </a:rPr>
                        <a:t> = 14</a:t>
                      </a:r>
                      <a:endParaRPr lang="ko-KR" altLang="en-US" sz="1200" b="1">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14"/>
                  </a:ext>
                </a:extLst>
              </a:tr>
              <a:tr h="292757">
                <a:tc>
                  <a:txBody>
                    <a:bodyPr/>
                    <a:lstStyle/>
                    <a:p>
                      <a:pPr algn="r" latinLnBrk="1"/>
                      <a:r>
                        <a:rPr lang="en-US" altLang="ko-KR" sz="1200" b="1" dirty="0">
                          <a:solidFill>
                            <a:schemeClr val="tx1"/>
                          </a:solidFill>
                          <a:latin typeface="맑은 고딕" pitchFamily="50" charset="-127"/>
                          <a:ea typeface="맑은 고딕" pitchFamily="50" charset="-127"/>
                        </a:rPr>
                        <a:t>VPN</a:t>
                      </a:r>
                      <a:r>
                        <a:rPr lang="en-US" altLang="ko-KR" sz="1200" b="1" baseline="0" dirty="0">
                          <a:solidFill>
                            <a:schemeClr val="tx1"/>
                          </a:solidFill>
                          <a:latin typeface="맑은 고딕" pitchFamily="50" charset="-127"/>
                          <a:ea typeface="맑은 고딕" pitchFamily="50" charset="-127"/>
                        </a:rPr>
                        <a:t> = 15</a:t>
                      </a:r>
                      <a:endParaRPr lang="ko-KR" altLang="en-US" sz="1200" b="1" dirty="0">
                        <a:solidFill>
                          <a:schemeClr val="tx1"/>
                        </a:solidFill>
                        <a:latin typeface="맑은 고딕" pitchFamily="50" charset="-127"/>
                        <a:ea typeface="맑은 고딕" pitchFamily="50" charset="-127"/>
                      </a:endParaRPr>
                    </a:p>
                  </a:txBody>
                  <a:tcPr>
                    <a:lnR w="12700" cap="flat" cmpd="sng" algn="ctr">
                      <a:solidFill>
                        <a:schemeClr val="tx1"/>
                      </a:solidFill>
                      <a:prstDash val="solid"/>
                      <a:round/>
                      <a:headEnd type="none" w="med" len="med"/>
                      <a:tailEnd type="none" w="med" len="med"/>
                    </a:lnR>
                    <a:noFill/>
                  </a:tcPr>
                </a:tc>
                <a:tc gridSpan="4">
                  <a:txBody>
                    <a:bodyPr/>
                    <a:lstStyle/>
                    <a:p>
                      <a:pPr latinLnBrk="1"/>
                      <a:endParaRPr lang="ko-KR" altLang="en-US" sz="1200" dirty="0">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15"/>
                  </a:ext>
                </a:extLst>
              </a:tr>
            </a:tbl>
          </a:graphicData>
        </a:graphic>
      </p:graphicFrame>
      <p:sp>
        <p:nvSpPr>
          <p:cNvPr id="6" name="직사각형 8">
            <a:extLst>
              <a:ext uri="{FF2B5EF4-FFF2-40B4-BE49-F238E27FC236}">
                <a16:creationId xmlns:a16="http://schemas.microsoft.com/office/drawing/2014/main" id="{09973538-8070-0B12-FBFE-9D49601D6EA7}"/>
              </a:ext>
            </a:extLst>
          </p:cNvPr>
          <p:cNvSpPr/>
          <p:nvPr/>
        </p:nvSpPr>
        <p:spPr>
          <a:xfrm>
            <a:off x="5046363" y="2152559"/>
            <a:ext cx="5126959" cy="1900520"/>
          </a:xfrm>
          <a:prstGeom prst="rect">
            <a:avLst/>
          </a:prstGeom>
          <a:solidFill>
            <a:schemeClr val="bg1"/>
          </a:solidFill>
          <a:ln w="12700">
            <a:no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fontAlgn="auto">
              <a:lnSpc>
                <a:spcPct val="150000"/>
              </a:lnSpc>
              <a:spcBef>
                <a:spcPts val="0"/>
              </a:spcBef>
              <a:spcAft>
                <a:spcPts val="0"/>
              </a:spcAft>
            </a:pPr>
            <a:r>
              <a:rPr lang="en-US" altLang="ko-KR" sz="2000" dirty="0">
                <a:solidFill>
                  <a:prstClr val="black"/>
                </a:solidFill>
                <a:latin typeface="Courier New" pitchFamily="49" charset="0"/>
                <a:ea typeface="맑은 고딕" pitchFamily="50" charset="-127"/>
                <a:cs typeface="Courier New" pitchFamily="49" charset="0"/>
              </a:rPr>
              <a:t>0:	</a:t>
            </a:r>
            <a:r>
              <a:rPr lang="en-US" altLang="ko-KR" sz="2000" dirty="0">
                <a:solidFill>
                  <a:srgbClr val="00B050"/>
                </a:solidFill>
                <a:latin typeface="Courier New" pitchFamily="49" charset="0"/>
                <a:ea typeface="맑은 고딕" pitchFamily="50" charset="-127"/>
                <a:cs typeface="Courier New" pitchFamily="49" charset="0"/>
              </a:rPr>
              <a:t>int </a:t>
            </a:r>
            <a:r>
              <a:rPr lang="en-US" altLang="ko-KR" sz="2000" dirty="0">
                <a:solidFill>
                  <a:prstClr val="black"/>
                </a:solidFill>
                <a:latin typeface="Courier New" pitchFamily="49" charset="0"/>
                <a:ea typeface="맑은 고딕" pitchFamily="50" charset="-127"/>
                <a:cs typeface="Courier New" pitchFamily="49" charset="0"/>
              </a:rPr>
              <a:t>sum = 0 ; 	</a:t>
            </a:r>
          </a:p>
          <a:p>
            <a:pPr fontAlgn="auto">
              <a:lnSpc>
                <a:spcPct val="150000"/>
              </a:lnSpc>
              <a:spcBef>
                <a:spcPts val="0"/>
              </a:spcBef>
              <a:spcAft>
                <a:spcPts val="0"/>
              </a:spcAft>
            </a:pPr>
            <a:r>
              <a:rPr lang="en-US" altLang="ko-KR" sz="2000" dirty="0">
                <a:solidFill>
                  <a:prstClr val="black"/>
                </a:solidFill>
                <a:latin typeface="Courier New" pitchFamily="49" charset="0"/>
                <a:ea typeface="맑은 고딕" pitchFamily="50" charset="-127"/>
                <a:cs typeface="Courier New" pitchFamily="49" charset="0"/>
              </a:rPr>
              <a:t>1:	</a:t>
            </a:r>
            <a:r>
              <a:rPr lang="en-US" altLang="ko-KR" sz="2000" dirty="0">
                <a:solidFill>
                  <a:srgbClr val="F79646">
                    <a:lumMod val="75000"/>
                  </a:srgbClr>
                </a:solidFill>
                <a:latin typeface="Courier New" pitchFamily="49" charset="0"/>
                <a:ea typeface="맑은 고딕" pitchFamily="50" charset="-127"/>
                <a:cs typeface="Courier New" pitchFamily="49" charset="0"/>
              </a:rPr>
              <a:t>for</a:t>
            </a:r>
            <a:r>
              <a:rPr lang="en-US" altLang="ko-KR" sz="2000" dirty="0">
                <a:solidFill>
                  <a:prstClr val="black"/>
                </a:solidFill>
                <a:latin typeface="Courier New" pitchFamily="49" charset="0"/>
                <a:ea typeface="맑은 고딕" pitchFamily="50" charset="-127"/>
                <a:cs typeface="Courier New" pitchFamily="49" charset="0"/>
              </a:rPr>
              <a:t>( i=0; i&lt;10; i++){</a:t>
            </a:r>
          </a:p>
          <a:p>
            <a:pPr fontAlgn="auto">
              <a:lnSpc>
                <a:spcPct val="150000"/>
              </a:lnSpc>
              <a:spcBef>
                <a:spcPts val="0"/>
              </a:spcBef>
              <a:spcAft>
                <a:spcPts val="0"/>
              </a:spcAft>
            </a:pPr>
            <a:r>
              <a:rPr lang="en-US" altLang="ko-KR" sz="2000" dirty="0">
                <a:solidFill>
                  <a:prstClr val="black"/>
                </a:solidFill>
                <a:latin typeface="Courier New" pitchFamily="49" charset="0"/>
                <a:ea typeface="맑은 고딕" pitchFamily="50" charset="-127"/>
                <a:cs typeface="Courier New" pitchFamily="49" charset="0"/>
              </a:rPr>
              <a:t>2:		sum+=a[i];</a:t>
            </a:r>
          </a:p>
          <a:p>
            <a:pPr fontAlgn="auto">
              <a:lnSpc>
                <a:spcPct val="150000"/>
              </a:lnSpc>
              <a:spcBef>
                <a:spcPts val="0"/>
              </a:spcBef>
              <a:spcAft>
                <a:spcPts val="0"/>
              </a:spcAft>
            </a:pPr>
            <a:r>
              <a:rPr lang="en-US" altLang="ko-KR" sz="2000" dirty="0">
                <a:solidFill>
                  <a:prstClr val="black"/>
                </a:solidFill>
                <a:latin typeface="Courier New" pitchFamily="49" charset="0"/>
                <a:ea typeface="맑은 고딕" pitchFamily="50" charset="-127"/>
                <a:cs typeface="Courier New" pitchFamily="49" charset="0"/>
              </a:rPr>
              <a:t>3:	}</a:t>
            </a:r>
          </a:p>
        </p:txBody>
      </p:sp>
      <p:sp>
        <p:nvSpPr>
          <p:cNvPr id="7" name="모서리가 둥근 직사각형 9">
            <a:extLst>
              <a:ext uri="{FF2B5EF4-FFF2-40B4-BE49-F238E27FC236}">
                <a16:creationId xmlns:a16="http://schemas.microsoft.com/office/drawing/2014/main" id="{BCBB2C9C-51EB-52D2-C02E-A3035B8A21DD}"/>
              </a:ext>
            </a:extLst>
          </p:cNvPr>
          <p:cNvSpPr/>
          <p:nvPr/>
        </p:nvSpPr>
        <p:spPr>
          <a:xfrm>
            <a:off x="5517978" y="4053079"/>
            <a:ext cx="5702664" cy="2530282"/>
          </a:xfrm>
          <a:prstGeom prst="roundRect">
            <a:avLst/>
          </a:prstGeom>
          <a:noFill/>
          <a:ln w="15875">
            <a:noFill/>
          </a:ln>
          <a:effectLst/>
        </p:spPr>
        <p:style>
          <a:lnRef idx="3">
            <a:schemeClr val="lt1"/>
          </a:lnRef>
          <a:fillRef idx="1">
            <a:schemeClr val="accent1"/>
          </a:fillRef>
          <a:effectRef idx="1">
            <a:schemeClr val="accent1"/>
          </a:effectRef>
          <a:fontRef idx="minor">
            <a:schemeClr val="lt1"/>
          </a:fontRef>
        </p:style>
        <p:txBody>
          <a:bodyPr wrap="square" lIns="108000" rIns="108000" rtlCol="0" anchor="ctr">
            <a:noAutofit/>
          </a:bodyPr>
          <a:lstStyle/>
          <a:p>
            <a:pPr defTabSz="457200" eaLnBrk="1" fontAlgn="auto" hangingPunct="1">
              <a:spcBef>
                <a:spcPts val="0"/>
              </a:spcBef>
              <a:spcAft>
                <a:spcPts val="0"/>
              </a:spcAft>
            </a:pPr>
            <a:r>
              <a:rPr lang="en-US" altLang="ko-KR" b="0" dirty="0">
                <a:solidFill>
                  <a:prstClr val="black"/>
                </a:solidFill>
                <a:latin typeface="맑은 고딕" pitchFamily="50" charset="-127"/>
                <a:ea typeface="맑은 고딕" pitchFamily="50" charset="-127"/>
                <a:cs typeface="Courier New" pitchFamily="49" charset="0"/>
              </a:rPr>
              <a:t>3 misses for looking up physical memory addresses of a[0], a[3], and a[7]. 7 hits for looking up physical memory addresses of the other array elements a[0], a[3], and a[7]. Thus </a:t>
            </a:r>
            <a:r>
              <a:rPr lang="en-GB" altLang="ko-KR" b="0" dirty="0">
                <a:solidFill>
                  <a:prstClr val="black"/>
                </a:solidFill>
                <a:latin typeface="맑은 고딕" pitchFamily="50" charset="-127"/>
                <a:ea typeface="맑은 고딕" pitchFamily="50" charset="-127"/>
                <a:cs typeface="Courier New" pitchFamily="49" charset="0"/>
              </a:rPr>
              <a:t>TLB hit rate is 70%. </a:t>
            </a:r>
            <a:endParaRPr lang="en-US" altLang="ko-KR" b="0" dirty="0">
              <a:solidFill>
                <a:prstClr val="black"/>
              </a:solidFill>
              <a:latin typeface="맑은 고딕" pitchFamily="50" charset="-127"/>
              <a:ea typeface="맑은 고딕" pitchFamily="50" charset="-127"/>
              <a:cs typeface="Courier New" pitchFamily="49" charset="0"/>
            </a:endParaRPr>
          </a:p>
          <a:p>
            <a:pPr defTabSz="457200" eaLnBrk="1" fontAlgn="auto" hangingPunct="1">
              <a:spcBef>
                <a:spcPts val="0"/>
              </a:spcBef>
              <a:spcAft>
                <a:spcPts val="0"/>
              </a:spcAft>
            </a:pPr>
            <a:r>
              <a:rPr lang="en-US" altLang="ko-KR" sz="1800" dirty="0">
                <a:solidFill>
                  <a:prstClr val="black"/>
                </a:solidFill>
                <a:latin typeface="맑은 고딕" pitchFamily="50" charset="-127"/>
                <a:ea typeface="맑은 고딕" pitchFamily="50" charset="-127"/>
                <a:cs typeface="Courier New" pitchFamily="49" charset="0"/>
              </a:rPr>
              <a:t>TLB improves performance due to </a:t>
            </a:r>
            <a:r>
              <a:rPr lang="en-US" altLang="ko-KR" sz="1800" dirty="0">
                <a:solidFill>
                  <a:srgbClr val="FF0000"/>
                </a:solidFill>
                <a:latin typeface="맑은 고딕" pitchFamily="50" charset="-127"/>
                <a:ea typeface="맑은 고딕" pitchFamily="50" charset="-127"/>
                <a:cs typeface="Courier New" pitchFamily="49" charset="0"/>
              </a:rPr>
              <a:t>spatial locality of page table lookups.</a:t>
            </a:r>
            <a:endParaRPr lang="en-US" altLang="ko-KR" b="0" dirty="0">
              <a:solidFill>
                <a:prstClr val="black"/>
              </a:solidFill>
              <a:latin typeface="맑은 고딕" pitchFamily="50" charset="-127"/>
              <a:ea typeface="맑은 고딕" pitchFamily="50" charset="-127"/>
              <a:cs typeface="Courier New" pitchFamily="49" charset="0"/>
            </a:endParaRPr>
          </a:p>
        </p:txBody>
      </p:sp>
      <p:sp>
        <p:nvSpPr>
          <p:cNvPr id="9" name="灯片编号占位符 2">
            <a:extLst>
              <a:ext uri="{FF2B5EF4-FFF2-40B4-BE49-F238E27FC236}">
                <a16:creationId xmlns:a16="http://schemas.microsoft.com/office/drawing/2014/main" id="{4B4FD030-407D-04A7-7E86-DF0604553D9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27</a:t>
            </a:fld>
            <a:endParaRPr lang="nb-NO">
              <a:latin typeface="Arial"/>
              <a:cs typeface="Arial"/>
            </a:endParaRPr>
          </a:p>
        </p:txBody>
      </p:sp>
      <p:sp>
        <p:nvSpPr>
          <p:cNvPr id="10" name="모서리가 둥근 직사각형 9">
            <a:extLst>
              <a:ext uri="{FF2B5EF4-FFF2-40B4-BE49-F238E27FC236}">
                <a16:creationId xmlns:a16="http://schemas.microsoft.com/office/drawing/2014/main" id="{2978BF42-5EDE-4D3E-E751-46BC0F234A22}"/>
              </a:ext>
            </a:extLst>
          </p:cNvPr>
          <p:cNvSpPr/>
          <p:nvPr/>
        </p:nvSpPr>
        <p:spPr>
          <a:xfrm>
            <a:off x="2565400" y="6182036"/>
            <a:ext cx="2480963" cy="621678"/>
          </a:xfrm>
          <a:prstGeom prst="roundRect">
            <a:avLst/>
          </a:prstGeom>
          <a:noFill/>
          <a:ln w="15875">
            <a:noFill/>
          </a:ln>
          <a:effectLst/>
        </p:spPr>
        <p:style>
          <a:lnRef idx="3">
            <a:schemeClr val="lt1"/>
          </a:lnRef>
          <a:fillRef idx="1">
            <a:schemeClr val="accent1"/>
          </a:fillRef>
          <a:effectRef idx="1">
            <a:schemeClr val="accent1"/>
          </a:effectRef>
          <a:fontRef idx="minor">
            <a:schemeClr val="lt1"/>
          </a:fontRef>
        </p:style>
        <p:txBody>
          <a:bodyPr wrap="square" lIns="108000" rIns="108000" rtlCol="0" anchor="ctr">
            <a:noAutofit/>
          </a:bodyPr>
          <a:lstStyle/>
          <a:p>
            <a:pPr algn="ctr" defTabSz="457200" eaLnBrk="1" fontAlgn="auto" hangingPunct="1">
              <a:spcBef>
                <a:spcPts val="0"/>
              </a:spcBef>
              <a:spcAft>
                <a:spcPts val="0"/>
              </a:spcAft>
            </a:pPr>
            <a:endParaRPr lang="en-US" altLang="ko-KR" b="0" dirty="0">
              <a:solidFill>
                <a:prstClr val="black"/>
              </a:solidFill>
              <a:latin typeface="맑은 고딕" pitchFamily="50" charset="-127"/>
              <a:ea typeface="맑은 고딕" pitchFamily="50" charset="-127"/>
              <a:cs typeface="Courier New" pitchFamily="49" charset="0"/>
            </a:endParaRPr>
          </a:p>
        </p:txBody>
      </p:sp>
    </p:spTree>
    <p:extLst>
      <p:ext uri="{BB962C8B-B14F-4D97-AF65-F5344CB8AC3E}">
        <p14:creationId xmlns:p14="http://schemas.microsoft.com/office/powerpoint/2010/main" val="47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F3B-225F-5920-E524-AC0ACD28E3B1}"/>
              </a:ext>
            </a:extLst>
          </p:cNvPr>
          <p:cNvSpPr>
            <a:spLocks noGrp="1"/>
          </p:cNvSpPr>
          <p:nvPr>
            <p:ph type="title"/>
          </p:nvPr>
        </p:nvSpPr>
        <p:spPr/>
        <p:txBody>
          <a:bodyPr/>
          <a:lstStyle/>
          <a:p>
            <a:r>
              <a:rPr lang="en-US"/>
              <a:t>Table Lookaside Buffer (TLB)</a:t>
            </a:r>
            <a:endParaRPr lang="en-US" b="0"/>
          </a:p>
        </p:txBody>
      </p:sp>
      <p:sp>
        <p:nvSpPr>
          <p:cNvPr id="5" name="내용 개체 틀 2">
            <a:extLst>
              <a:ext uri="{FF2B5EF4-FFF2-40B4-BE49-F238E27FC236}">
                <a16:creationId xmlns:a16="http://schemas.microsoft.com/office/drawing/2014/main" id="{B0D60281-2383-E49C-5605-103BB0109D89}"/>
              </a:ext>
            </a:extLst>
          </p:cNvPr>
          <p:cNvSpPr txBox="1">
            <a:spLocks/>
          </p:cNvSpPr>
          <p:nvPr/>
        </p:nvSpPr>
        <p:spPr>
          <a:xfrm>
            <a:off x="1838587" y="1120870"/>
            <a:ext cx="8786812" cy="550125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altLang="ko-KR">
                <a:solidFill>
                  <a:srgbClr val="0070C0"/>
                </a:solidFill>
                <a:ea typeface="굴림" panose="020B0600000101010101" pitchFamily="34" charset="-127"/>
              </a:rPr>
              <a:t>Temporal Locality</a:t>
            </a:r>
          </a:p>
          <a:p>
            <a:pPr lvl="1" fontAlgn="auto">
              <a:spcAft>
                <a:spcPts val="0"/>
              </a:spcAft>
            </a:pPr>
            <a:r>
              <a:rPr lang="en-US" altLang="ko-KR" b="0">
                <a:solidFill>
                  <a:srgbClr val="000000"/>
                </a:solidFill>
                <a:ea typeface="굴림" panose="020B0600000101010101" pitchFamily="34" charset="-127"/>
              </a:rPr>
              <a:t>An instruction or data item that has been recently accessed will likely be re-accessed soon in the future.</a:t>
            </a:r>
          </a:p>
          <a:p>
            <a:pPr fontAlgn="auto">
              <a:spcAft>
                <a:spcPts val="0"/>
              </a:spcAft>
            </a:pPr>
            <a:endParaRPr lang="en-US" altLang="ko-KR" b="0">
              <a:solidFill>
                <a:srgbClr val="000000"/>
              </a:solidFill>
              <a:ea typeface="굴림" panose="020B0600000101010101" pitchFamily="34" charset="-127"/>
            </a:endParaRPr>
          </a:p>
          <a:p>
            <a:pPr fontAlgn="auto">
              <a:spcAft>
                <a:spcPts val="0"/>
              </a:spcAft>
            </a:pPr>
            <a:endParaRPr lang="en-US" altLang="ko-KR" b="0">
              <a:solidFill>
                <a:srgbClr val="000000"/>
              </a:solidFill>
              <a:ea typeface="굴림" panose="020B0600000101010101" pitchFamily="34" charset="-127"/>
            </a:endParaRPr>
          </a:p>
          <a:p>
            <a:pPr fontAlgn="auto">
              <a:spcAft>
                <a:spcPts val="0"/>
              </a:spcAft>
            </a:pPr>
            <a:endParaRPr lang="en-US" altLang="ko-KR" b="0">
              <a:solidFill>
                <a:srgbClr val="000000"/>
              </a:solidFill>
              <a:ea typeface="굴림" panose="020B0600000101010101" pitchFamily="34" charset="-127"/>
            </a:endParaRPr>
          </a:p>
          <a:p>
            <a:pPr fontAlgn="auto">
              <a:spcAft>
                <a:spcPts val="0"/>
              </a:spcAft>
            </a:pPr>
            <a:r>
              <a:rPr lang="en-US" altLang="ko-KR">
                <a:solidFill>
                  <a:srgbClr val="0070C0"/>
                </a:solidFill>
                <a:ea typeface="굴림" panose="020B0600000101010101" pitchFamily="34" charset="-127"/>
              </a:rPr>
              <a:t>Spatial Locality</a:t>
            </a:r>
            <a:endParaRPr lang="en-US" altLang="ko-KR" i="1">
              <a:solidFill>
                <a:srgbClr val="0070C0"/>
              </a:solidFill>
              <a:ea typeface="굴림" panose="020B0600000101010101" pitchFamily="34" charset="-127"/>
            </a:endParaRPr>
          </a:p>
          <a:p>
            <a:pPr lvl="1" fontAlgn="auto">
              <a:spcAft>
                <a:spcPts val="0"/>
              </a:spcAft>
            </a:pPr>
            <a:r>
              <a:rPr lang="en-US" altLang="ko-KR" b="0">
                <a:solidFill>
                  <a:srgbClr val="000000"/>
                </a:solidFill>
                <a:ea typeface="굴림" panose="020B0600000101010101" pitchFamily="34" charset="-127"/>
              </a:rPr>
              <a:t>If a program accesses memory at address </a:t>
            </a:r>
            <a:r>
              <a:rPr lang="en-US" altLang="ko-KR" b="0">
                <a:solidFill>
                  <a:srgbClr val="000000"/>
                </a:solidFill>
                <a:latin typeface="Courier" pitchFamily="49" charset="0"/>
                <a:ea typeface="굴림" panose="020B0600000101010101" pitchFamily="34" charset="-127"/>
              </a:rPr>
              <a:t>x</a:t>
            </a:r>
            <a:r>
              <a:rPr lang="en-US" altLang="ko-KR" b="0">
                <a:solidFill>
                  <a:srgbClr val="000000"/>
                </a:solidFill>
                <a:ea typeface="굴림" panose="020B0600000101010101" pitchFamily="34" charset="-127"/>
              </a:rPr>
              <a:t>, it will likely soon access memory near </a:t>
            </a:r>
            <a:r>
              <a:rPr lang="en-US" altLang="ko-KR" b="0">
                <a:solidFill>
                  <a:srgbClr val="000000"/>
                </a:solidFill>
                <a:latin typeface="Courier" pitchFamily="49" charset="0"/>
                <a:ea typeface="굴림" panose="020B0600000101010101" pitchFamily="34" charset="-127"/>
              </a:rPr>
              <a:t>x.</a:t>
            </a:r>
          </a:p>
          <a:p>
            <a:pPr lvl="1" fontAlgn="auto">
              <a:spcAft>
                <a:spcPts val="0"/>
              </a:spcAft>
            </a:pPr>
            <a:endParaRPr lang="en-US" altLang="ko-KR" b="0">
              <a:solidFill>
                <a:srgbClr val="000000"/>
              </a:solidFill>
              <a:ea typeface="굴림" panose="020B0600000101010101" pitchFamily="34" charset="-127"/>
            </a:endParaRPr>
          </a:p>
          <a:p>
            <a:pPr fontAlgn="auto">
              <a:spcAft>
                <a:spcPts val="0"/>
              </a:spcAft>
            </a:pPr>
            <a:endParaRPr lang="ko-KR" altLang="en-US" b="0">
              <a:solidFill>
                <a:srgbClr val="000000"/>
              </a:solidFill>
              <a:ea typeface="굴림" panose="020B0600000101010101" pitchFamily="34" charset="-127"/>
            </a:endParaRPr>
          </a:p>
        </p:txBody>
      </p:sp>
      <p:sp>
        <p:nvSpPr>
          <p:cNvPr id="6" name="아래쪽 화살표 29">
            <a:extLst>
              <a:ext uri="{FF2B5EF4-FFF2-40B4-BE49-F238E27FC236}">
                <a16:creationId xmlns:a16="http://schemas.microsoft.com/office/drawing/2014/main" id="{FE8D1406-F60C-8243-1BD2-03A67A3A474C}"/>
              </a:ext>
            </a:extLst>
          </p:cNvPr>
          <p:cNvSpPr/>
          <p:nvPr/>
        </p:nvSpPr>
        <p:spPr>
          <a:xfrm>
            <a:off x="6965486" y="2360372"/>
            <a:ext cx="131894" cy="290340"/>
          </a:xfrm>
          <a:prstGeom prst="downArrow">
            <a:avLst/>
          </a:prstGeom>
          <a:solidFill>
            <a:srgbClr val="FF0000"/>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defTabSz="457200" eaLnBrk="1" fontAlgn="auto" hangingPunct="1">
              <a:spcBef>
                <a:spcPts val="0"/>
              </a:spcBef>
              <a:spcAft>
                <a:spcPts val="0"/>
              </a:spcAft>
            </a:pPr>
            <a:endParaRPr lang="ko-KR" altLang="en-US" sz="1200" b="0">
              <a:solidFill>
                <a:srgbClr val="00B050"/>
              </a:solidFill>
              <a:latin typeface="Courier New" pitchFamily="49" charset="0"/>
              <a:ea typeface="맑은 고딕" pitchFamily="50" charset="-127"/>
              <a:cs typeface="Courier New" pitchFamily="49" charset="0"/>
            </a:endParaRPr>
          </a:p>
        </p:txBody>
      </p:sp>
      <p:sp>
        <p:nvSpPr>
          <p:cNvPr id="7" name="TextBox 6">
            <a:extLst>
              <a:ext uri="{FF2B5EF4-FFF2-40B4-BE49-F238E27FC236}">
                <a16:creationId xmlns:a16="http://schemas.microsoft.com/office/drawing/2014/main" id="{45D9A1C4-972D-739A-312E-3E75E050BDFF}"/>
              </a:ext>
            </a:extLst>
          </p:cNvPr>
          <p:cNvSpPr txBox="1"/>
          <p:nvPr/>
        </p:nvSpPr>
        <p:spPr>
          <a:xfrm>
            <a:off x="7126326" y="1982322"/>
            <a:ext cx="2179443" cy="523220"/>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1</a:t>
            </a:r>
            <a:r>
              <a:rPr lang="en-US" altLang="ko-KR" sz="1400" b="0" baseline="30000">
                <a:solidFill>
                  <a:prstClr val="black"/>
                </a:solidFill>
                <a:latin typeface="맑은 고딕" pitchFamily="50" charset="-127"/>
                <a:ea typeface="맑은 고딕" pitchFamily="50" charset="-127"/>
                <a:cs typeface="+mn-cs"/>
              </a:rPr>
              <a:t>st</a:t>
            </a:r>
            <a:r>
              <a:rPr lang="en-US" altLang="ko-KR" sz="1400" b="0">
                <a:solidFill>
                  <a:prstClr val="black"/>
                </a:solidFill>
                <a:latin typeface="맑은 고딕" pitchFamily="50" charset="-127"/>
                <a:ea typeface="맑은 고딕" pitchFamily="50" charset="-127"/>
                <a:cs typeface="+mn-cs"/>
              </a:rPr>
              <a:t> access is page1.</a:t>
            </a:r>
          </a:p>
          <a:p>
            <a:pP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2</a:t>
            </a:r>
            <a:r>
              <a:rPr lang="en-US" altLang="ko-KR" sz="1400" b="0" baseline="30000">
                <a:solidFill>
                  <a:prstClr val="black"/>
                </a:solidFill>
                <a:latin typeface="맑은 고딕" pitchFamily="50" charset="-127"/>
                <a:ea typeface="맑은 고딕" pitchFamily="50" charset="-127"/>
                <a:cs typeface="+mn-cs"/>
              </a:rPr>
              <a:t>nd</a:t>
            </a:r>
            <a:r>
              <a:rPr lang="en-US" altLang="ko-KR" sz="1400" b="0">
                <a:solidFill>
                  <a:prstClr val="black"/>
                </a:solidFill>
                <a:latin typeface="맑은 고딕" pitchFamily="50" charset="-127"/>
                <a:ea typeface="맑은 고딕" pitchFamily="50" charset="-127"/>
                <a:cs typeface="+mn-cs"/>
              </a:rPr>
              <a:t> access is also page1.</a:t>
            </a:r>
            <a:endParaRPr lang="ko-KR" altLang="en-US" sz="1400" b="0">
              <a:solidFill>
                <a:prstClr val="black"/>
              </a:solidFill>
              <a:latin typeface="Courier New" pitchFamily="49" charset="0"/>
              <a:ea typeface="굴림" panose="020B0600000101010101" pitchFamily="34" charset="-127"/>
              <a:cs typeface="Courier New" pitchFamily="49" charset="0"/>
            </a:endParaRPr>
          </a:p>
        </p:txBody>
      </p:sp>
      <p:sp>
        <p:nvSpPr>
          <p:cNvPr id="8" name="TextBox 7">
            <a:extLst>
              <a:ext uri="{FF2B5EF4-FFF2-40B4-BE49-F238E27FC236}">
                <a16:creationId xmlns:a16="http://schemas.microsoft.com/office/drawing/2014/main" id="{E3CAA968-DC51-34AC-D4BA-B5706846667C}"/>
              </a:ext>
            </a:extLst>
          </p:cNvPr>
          <p:cNvSpPr txBox="1"/>
          <p:nvPr/>
        </p:nvSpPr>
        <p:spPr>
          <a:xfrm>
            <a:off x="7680177" y="3396079"/>
            <a:ext cx="1541191"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Virtual Memory</a:t>
            </a:r>
            <a:endParaRPr lang="ko-KR" altLang="en-US" sz="1400">
              <a:solidFill>
                <a:prstClr val="black"/>
              </a:solidFill>
              <a:latin typeface="맑은 고딕" pitchFamily="50" charset="-127"/>
              <a:ea typeface="맑은 고딕" pitchFamily="50" charset="-127"/>
              <a:cs typeface="+mn-cs"/>
            </a:endParaRPr>
          </a:p>
        </p:txBody>
      </p:sp>
      <p:grpSp>
        <p:nvGrpSpPr>
          <p:cNvPr id="9" name="그룹 33">
            <a:extLst>
              <a:ext uri="{FF2B5EF4-FFF2-40B4-BE49-F238E27FC236}">
                <a16:creationId xmlns:a16="http://schemas.microsoft.com/office/drawing/2014/main" id="{F9712021-4E6F-C84B-6EBA-C6575126A4DA}"/>
              </a:ext>
            </a:extLst>
          </p:cNvPr>
          <p:cNvGrpSpPr/>
          <p:nvPr/>
        </p:nvGrpSpPr>
        <p:grpSpPr>
          <a:xfrm>
            <a:off x="6850813" y="4488060"/>
            <a:ext cx="3112132" cy="1605237"/>
            <a:chOff x="1619672" y="2074344"/>
            <a:chExt cx="5097229" cy="2388716"/>
          </a:xfrm>
        </p:grpSpPr>
        <p:sp>
          <p:nvSpPr>
            <p:cNvPr id="10" name="직사각형 34">
              <a:extLst>
                <a:ext uri="{FF2B5EF4-FFF2-40B4-BE49-F238E27FC236}">
                  <a16:creationId xmlns:a16="http://schemas.microsoft.com/office/drawing/2014/main" id="{5D5578C3-90AE-31BA-9C6E-0BC1FD36135A}"/>
                </a:ext>
              </a:extLst>
            </p:cNvPr>
            <p:cNvSpPr/>
            <p:nvPr/>
          </p:nvSpPr>
          <p:spPr>
            <a:xfrm rot="5400000">
              <a:off x="3527884" y="944724"/>
              <a:ext cx="1080120" cy="4896544"/>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defTabSz="457200" eaLnBrk="1" fontAlgn="auto" hangingPunct="1">
                <a:spcBef>
                  <a:spcPts val="0"/>
                </a:spcBef>
                <a:spcAft>
                  <a:spcPts val="0"/>
                </a:spcAft>
              </a:pPr>
              <a:endParaRPr lang="ko-KR" altLang="en-US" sz="1200" b="0">
                <a:solidFill>
                  <a:srgbClr val="00B050"/>
                </a:solidFill>
                <a:latin typeface="Courier New" pitchFamily="49" charset="0"/>
                <a:ea typeface="맑은 고딕" pitchFamily="50" charset="-127"/>
                <a:cs typeface="Courier New" pitchFamily="49" charset="0"/>
              </a:endParaRPr>
            </a:p>
          </p:txBody>
        </p:sp>
        <p:sp>
          <p:nvSpPr>
            <p:cNvPr id="11" name="직사각형 35">
              <a:extLst>
                <a:ext uri="{FF2B5EF4-FFF2-40B4-BE49-F238E27FC236}">
                  <a16:creationId xmlns:a16="http://schemas.microsoft.com/office/drawing/2014/main" id="{9204DAF3-8B15-99F6-19DB-B231EE63224C}"/>
                </a:ext>
              </a:extLst>
            </p:cNvPr>
            <p:cNvSpPr/>
            <p:nvPr/>
          </p:nvSpPr>
          <p:spPr>
            <a:xfrm rot="5400000">
              <a:off x="1452669" y="3176972"/>
              <a:ext cx="972108" cy="432048"/>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1</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12" name="직사각형 36">
              <a:extLst>
                <a:ext uri="{FF2B5EF4-FFF2-40B4-BE49-F238E27FC236}">
                  <a16:creationId xmlns:a16="http://schemas.microsoft.com/office/drawing/2014/main" id="{3D95E7FE-9BD8-BD67-DC73-5616F42D5353}"/>
                </a:ext>
              </a:extLst>
            </p:cNvPr>
            <p:cNvSpPr/>
            <p:nvPr/>
          </p:nvSpPr>
          <p:spPr>
            <a:xfrm rot="5400000">
              <a:off x="1939610" y="3176972"/>
              <a:ext cx="972108" cy="432048"/>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2</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13" name="직사각형 37">
              <a:extLst>
                <a:ext uri="{FF2B5EF4-FFF2-40B4-BE49-F238E27FC236}">
                  <a16:creationId xmlns:a16="http://schemas.microsoft.com/office/drawing/2014/main" id="{9C50A87C-438D-2A22-AC6B-7784DA1FE6A9}"/>
                </a:ext>
              </a:extLst>
            </p:cNvPr>
            <p:cNvSpPr/>
            <p:nvPr/>
          </p:nvSpPr>
          <p:spPr>
            <a:xfrm rot="5400000">
              <a:off x="2460781" y="3176972"/>
              <a:ext cx="972108" cy="432048"/>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3</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14" name="직사각형 38">
              <a:extLst>
                <a:ext uri="{FF2B5EF4-FFF2-40B4-BE49-F238E27FC236}">
                  <a16:creationId xmlns:a16="http://schemas.microsoft.com/office/drawing/2014/main" id="{1BFA66D4-66BC-9CD3-D5FB-A2D9A8A762A4}"/>
                </a:ext>
              </a:extLst>
            </p:cNvPr>
            <p:cNvSpPr/>
            <p:nvPr/>
          </p:nvSpPr>
          <p:spPr>
            <a:xfrm rot="5400000">
              <a:off x="2964837" y="3176972"/>
              <a:ext cx="972108" cy="432048"/>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4</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15" name="직사각형 39">
              <a:extLst>
                <a:ext uri="{FF2B5EF4-FFF2-40B4-BE49-F238E27FC236}">
                  <a16:creationId xmlns:a16="http://schemas.microsoft.com/office/drawing/2014/main" id="{DA65C783-BD45-91B8-1719-BD117CC34738}"/>
                </a:ext>
              </a:extLst>
            </p:cNvPr>
            <p:cNvSpPr/>
            <p:nvPr/>
          </p:nvSpPr>
          <p:spPr>
            <a:xfrm rot="5400000">
              <a:off x="3468893" y="3176972"/>
              <a:ext cx="972108" cy="432048"/>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5</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16" name="직사각형 40">
              <a:extLst>
                <a:ext uri="{FF2B5EF4-FFF2-40B4-BE49-F238E27FC236}">
                  <a16:creationId xmlns:a16="http://schemas.microsoft.com/office/drawing/2014/main" id="{BE56ED6B-D09C-0DAE-30E5-8598922E279E}"/>
                </a:ext>
              </a:extLst>
            </p:cNvPr>
            <p:cNvSpPr/>
            <p:nvPr/>
          </p:nvSpPr>
          <p:spPr>
            <a:xfrm rot="5400000">
              <a:off x="5598114" y="3176972"/>
              <a:ext cx="972108" cy="432048"/>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n</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17" name="아래쪽 화살표 41">
              <a:extLst>
                <a:ext uri="{FF2B5EF4-FFF2-40B4-BE49-F238E27FC236}">
                  <a16:creationId xmlns:a16="http://schemas.microsoft.com/office/drawing/2014/main" id="{4D677700-BF1E-FA76-4128-9B0B6032E875}"/>
                </a:ext>
              </a:extLst>
            </p:cNvPr>
            <p:cNvSpPr/>
            <p:nvPr/>
          </p:nvSpPr>
          <p:spPr>
            <a:xfrm>
              <a:off x="1823097" y="2463856"/>
              <a:ext cx="216024" cy="432048"/>
            </a:xfrm>
            <a:prstGeom prst="downArrow">
              <a:avLst/>
            </a:prstGeom>
            <a:solidFill>
              <a:srgbClr val="FF0000"/>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defTabSz="457200" eaLnBrk="1" fontAlgn="auto" hangingPunct="1">
                <a:spcBef>
                  <a:spcPts val="0"/>
                </a:spcBef>
                <a:spcAft>
                  <a:spcPts val="0"/>
                </a:spcAft>
              </a:pPr>
              <a:endParaRPr lang="ko-KR" altLang="en-US" sz="1200" b="0">
                <a:solidFill>
                  <a:srgbClr val="00B050"/>
                </a:solidFill>
                <a:latin typeface="Courier New" pitchFamily="49" charset="0"/>
                <a:ea typeface="맑은 고딕" pitchFamily="50" charset="-127"/>
                <a:cs typeface="Courier New" pitchFamily="49" charset="0"/>
              </a:endParaRPr>
            </a:p>
          </p:txBody>
        </p:sp>
        <p:sp>
          <p:nvSpPr>
            <p:cNvPr id="18" name="TextBox 17">
              <a:extLst>
                <a:ext uri="{FF2B5EF4-FFF2-40B4-BE49-F238E27FC236}">
                  <a16:creationId xmlns:a16="http://schemas.microsoft.com/office/drawing/2014/main" id="{37579E31-85EE-4A74-181F-D3ED3749D1DE}"/>
                </a:ext>
              </a:extLst>
            </p:cNvPr>
            <p:cNvSpPr txBox="1"/>
            <p:nvPr/>
          </p:nvSpPr>
          <p:spPr>
            <a:xfrm>
              <a:off x="2669445" y="2074344"/>
              <a:ext cx="4047456" cy="778592"/>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1</a:t>
              </a:r>
              <a:r>
                <a:rPr lang="en-US" altLang="ko-KR" sz="1400" b="0" baseline="30000" dirty="0">
                  <a:solidFill>
                    <a:prstClr val="black"/>
                  </a:solidFill>
                  <a:latin typeface="맑은 고딕" pitchFamily="50" charset="-127"/>
                  <a:ea typeface="맑은 고딕" pitchFamily="50" charset="-127"/>
                  <a:cs typeface="+mn-cs"/>
                </a:rPr>
                <a:t>st</a:t>
              </a:r>
              <a:r>
                <a:rPr lang="en-US" altLang="ko-KR" sz="1400" b="0" dirty="0">
                  <a:solidFill>
                    <a:prstClr val="black"/>
                  </a:solidFill>
                  <a:latin typeface="맑은 고딕" pitchFamily="50" charset="-127"/>
                  <a:ea typeface="맑은 고딕" pitchFamily="50" charset="-127"/>
                  <a:cs typeface="+mn-cs"/>
                </a:rPr>
                <a:t> access is page1.</a:t>
              </a:r>
            </a:p>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2</a:t>
              </a:r>
              <a:r>
                <a:rPr lang="en-US" altLang="ko-KR" sz="1400" b="0" baseline="30000" dirty="0">
                  <a:solidFill>
                    <a:prstClr val="black"/>
                  </a:solidFill>
                  <a:latin typeface="맑은 고딕" pitchFamily="50" charset="-127"/>
                  <a:ea typeface="맑은 고딕" pitchFamily="50" charset="-127"/>
                  <a:cs typeface="+mn-cs"/>
                </a:rPr>
                <a:t>nd</a:t>
              </a:r>
              <a:r>
                <a:rPr lang="en-US" altLang="ko-KR" sz="1400" b="0" dirty="0">
                  <a:solidFill>
                    <a:prstClr val="black"/>
                  </a:solidFill>
                  <a:latin typeface="맑은 고딕" pitchFamily="50" charset="-127"/>
                  <a:ea typeface="맑은 고딕" pitchFamily="50" charset="-127"/>
                  <a:cs typeface="+mn-cs"/>
                </a:rPr>
                <a:t> access is nearby </a:t>
              </a:r>
              <a:r>
                <a:rPr lang="en-US" altLang="ko-KR" sz="1400" b="0" dirty="0">
                  <a:solidFill>
                    <a:prstClr val="black"/>
                  </a:solidFill>
                  <a:latin typeface="맑은 고딕" pitchFamily="50" charset="-127"/>
                  <a:ea typeface="맑은 고딕" pitchFamily="50" charset="-127"/>
                  <a:cs typeface="Courier New" pitchFamily="49" charset="0"/>
                </a:rPr>
                <a:t>page1</a:t>
              </a:r>
              <a:r>
                <a:rPr lang="en-US" altLang="ko-KR" sz="1400" b="0" dirty="0">
                  <a:solidFill>
                    <a:prstClr val="black"/>
                  </a:solidFill>
                  <a:latin typeface="맑은 고딕" pitchFamily="50" charset="-127"/>
                  <a:ea typeface="맑은 고딕" pitchFamily="50" charset="-127"/>
                  <a:cs typeface="+mn-cs"/>
                </a:rPr>
                <a:t>.</a:t>
              </a:r>
              <a:endParaRPr lang="ko-KR" altLang="en-US" sz="1400" b="0" dirty="0">
                <a:solidFill>
                  <a:prstClr val="black"/>
                </a:solidFill>
                <a:latin typeface="맑은 고딕" pitchFamily="50" charset="-127"/>
                <a:ea typeface="맑은 고딕" pitchFamily="50" charset="-127"/>
                <a:cs typeface="+mn-cs"/>
              </a:endParaRPr>
            </a:p>
          </p:txBody>
        </p:sp>
        <p:sp>
          <p:nvSpPr>
            <p:cNvPr id="19" name="TextBox 18">
              <a:extLst>
                <a:ext uri="{FF2B5EF4-FFF2-40B4-BE49-F238E27FC236}">
                  <a16:creationId xmlns:a16="http://schemas.microsoft.com/office/drawing/2014/main" id="{22A49073-8E9A-E09A-AF88-B130BA268E15}"/>
                </a:ext>
              </a:extLst>
            </p:cNvPr>
            <p:cNvSpPr txBox="1"/>
            <p:nvPr/>
          </p:nvSpPr>
          <p:spPr>
            <a:xfrm>
              <a:off x="2978050" y="4005064"/>
              <a:ext cx="2524251" cy="457996"/>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Virtual Memory</a:t>
              </a:r>
              <a:endParaRPr lang="ko-KR" altLang="en-US" sz="1400">
                <a:solidFill>
                  <a:prstClr val="black"/>
                </a:solidFill>
                <a:latin typeface="맑은 고딕" pitchFamily="50" charset="-127"/>
                <a:ea typeface="맑은 고딕" pitchFamily="50" charset="-127"/>
                <a:cs typeface="+mn-cs"/>
              </a:endParaRPr>
            </a:p>
          </p:txBody>
        </p:sp>
        <p:sp>
          <p:nvSpPr>
            <p:cNvPr id="20" name="TextBox 19">
              <a:extLst>
                <a:ext uri="{FF2B5EF4-FFF2-40B4-BE49-F238E27FC236}">
                  <a16:creationId xmlns:a16="http://schemas.microsoft.com/office/drawing/2014/main" id="{ACBEB941-C93F-59F7-7264-9F030F3E347B}"/>
                </a:ext>
              </a:extLst>
            </p:cNvPr>
            <p:cNvSpPr txBox="1"/>
            <p:nvPr/>
          </p:nvSpPr>
          <p:spPr>
            <a:xfrm>
              <a:off x="4644007" y="3140968"/>
              <a:ext cx="1058778" cy="412196"/>
            </a:xfrm>
            <a:prstGeom prst="rect">
              <a:avLst/>
            </a:prstGeom>
            <a:noFill/>
            <a:effectLst/>
          </p:spPr>
          <p:txBody>
            <a:bodyPr wrap="square" rtlCol="0">
              <a:spAutoFit/>
            </a:bodyPr>
            <a:lstStyle/>
            <a:p>
              <a:pP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a:t>
              </a:r>
            </a:p>
          </p:txBody>
        </p:sp>
      </p:grpSp>
      <p:sp>
        <p:nvSpPr>
          <p:cNvPr id="21" name="아래쪽 화살표 47">
            <a:extLst>
              <a:ext uri="{FF2B5EF4-FFF2-40B4-BE49-F238E27FC236}">
                <a16:creationId xmlns:a16="http://schemas.microsoft.com/office/drawing/2014/main" id="{FCFDDBA3-C879-5108-5E90-1B9FAEAA1A83}"/>
              </a:ext>
            </a:extLst>
          </p:cNvPr>
          <p:cNvSpPr/>
          <p:nvPr/>
        </p:nvSpPr>
        <p:spPr>
          <a:xfrm>
            <a:off x="7276967" y="4758661"/>
            <a:ext cx="131894" cy="290340"/>
          </a:xfrm>
          <a:prstGeom prst="downArrow">
            <a:avLst/>
          </a:prstGeom>
          <a:solidFill>
            <a:srgbClr val="0070C0"/>
          </a:solidFill>
          <a:ln w="9525">
            <a:noFill/>
          </a:ln>
        </p:spPr>
        <p:style>
          <a:lnRef idx="3">
            <a:schemeClr val="lt1"/>
          </a:lnRef>
          <a:fillRef idx="1">
            <a:schemeClr val="accent1"/>
          </a:fillRef>
          <a:effectRef idx="1">
            <a:schemeClr val="accent1"/>
          </a:effectRef>
          <a:fontRef idx="minor">
            <a:schemeClr val="lt1"/>
          </a:fontRef>
        </p:style>
        <p:txBody>
          <a:bodyPr lIns="252000" rtlCol="0" anchor="ctr"/>
          <a:lstStyle/>
          <a:p>
            <a:pPr algn="ctr" defTabSz="457200" eaLnBrk="1" fontAlgn="auto" hangingPunct="1">
              <a:spcBef>
                <a:spcPts val="0"/>
              </a:spcBef>
              <a:spcAft>
                <a:spcPts val="0"/>
              </a:spcAft>
            </a:pPr>
            <a:endParaRPr lang="ko-KR" altLang="en-US" sz="1200" b="0">
              <a:solidFill>
                <a:srgbClr val="00B050"/>
              </a:solidFill>
              <a:latin typeface="Courier New" pitchFamily="49" charset="0"/>
              <a:ea typeface="맑은 고딕" pitchFamily="50" charset="-127"/>
              <a:cs typeface="Courier New" pitchFamily="49" charset="0"/>
            </a:endParaRPr>
          </a:p>
        </p:txBody>
      </p:sp>
      <p:grpSp>
        <p:nvGrpSpPr>
          <p:cNvPr id="22" name="그룹 5">
            <a:extLst>
              <a:ext uri="{FF2B5EF4-FFF2-40B4-BE49-F238E27FC236}">
                <a16:creationId xmlns:a16="http://schemas.microsoft.com/office/drawing/2014/main" id="{D31B1C46-97FD-4152-8EC2-46F99BB524AE}"/>
              </a:ext>
            </a:extLst>
          </p:cNvPr>
          <p:cNvGrpSpPr/>
          <p:nvPr/>
        </p:nvGrpSpPr>
        <p:grpSpPr>
          <a:xfrm>
            <a:off x="6869862" y="2621838"/>
            <a:ext cx="2980074" cy="725850"/>
            <a:chOff x="5345862" y="2621838"/>
            <a:chExt cx="2980074" cy="725850"/>
          </a:xfrm>
        </p:grpSpPr>
        <p:sp>
          <p:nvSpPr>
            <p:cNvPr id="23" name="직사각형 18">
              <a:extLst>
                <a:ext uri="{FF2B5EF4-FFF2-40B4-BE49-F238E27FC236}">
                  <a16:creationId xmlns:a16="http://schemas.microsoft.com/office/drawing/2014/main" id="{37B4BED9-186B-08BB-6086-020B83152086}"/>
                </a:ext>
              </a:extLst>
            </p:cNvPr>
            <p:cNvSpPr/>
            <p:nvPr/>
          </p:nvSpPr>
          <p:spPr>
            <a:xfrm rot="5400000">
              <a:off x="6472974" y="1494726"/>
              <a:ext cx="725850" cy="2980074"/>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defTabSz="457200" eaLnBrk="1" fontAlgn="auto" hangingPunct="1">
                <a:spcBef>
                  <a:spcPts val="0"/>
                </a:spcBef>
                <a:spcAft>
                  <a:spcPts val="0"/>
                </a:spcAft>
              </a:pPr>
              <a:endParaRPr lang="ko-KR" altLang="en-US" sz="1200" b="0">
                <a:solidFill>
                  <a:srgbClr val="00B050"/>
                </a:solidFill>
                <a:latin typeface="Courier New" pitchFamily="49" charset="0"/>
                <a:ea typeface="맑은 고딕" pitchFamily="50" charset="-127"/>
                <a:cs typeface="Courier New" pitchFamily="49" charset="0"/>
              </a:endParaRPr>
            </a:p>
          </p:txBody>
        </p:sp>
        <p:sp>
          <p:nvSpPr>
            <p:cNvPr id="24" name="직사각형 23">
              <a:extLst>
                <a:ext uri="{FF2B5EF4-FFF2-40B4-BE49-F238E27FC236}">
                  <a16:creationId xmlns:a16="http://schemas.microsoft.com/office/drawing/2014/main" id="{CC3DE096-EF69-560F-3815-BDA00752D60C}"/>
                </a:ext>
              </a:extLst>
            </p:cNvPr>
            <p:cNvSpPr/>
            <p:nvPr/>
          </p:nvSpPr>
          <p:spPr>
            <a:xfrm rot="5400000">
              <a:off x="5185449" y="2852868"/>
              <a:ext cx="653265" cy="26378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1</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25" name="직사각형 24">
              <a:extLst>
                <a:ext uri="{FF2B5EF4-FFF2-40B4-BE49-F238E27FC236}">
                  <a16:creationId xmlns:a16="http://schemas.microsoft.com/office/drawing/2014/main" id="{DD4B1400-D56E-1856-7650-ED556DF9D84C}"/>
                </a:ext>
              </a:extLst>
            </p:cNvPr>
            <p:cNvSpPr/>
            <p:nvPr/>
          </p:nvSpPr>
          <p:spPr>
            <a:xfrm rot="5400000">
              <a:off x="5494608" y="2852868"/>
              <a:ext cx="653265" cy="26378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2</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26" name="직사각형 25">
              <a:extLst>
                <a:ext uri="{FF2B5EF4-FFF2-40B4-BE49-F238E27FC236}">
                  <a16:creationId xmlns:a16="http://schemas.microsoft.com/office/drawing/2014/main" id="{C4D6E857-B5A0-8897-3363-DE86450F3B2B}"/>
                </a:ext>
              </a:extLst>
            </p:cNvPr>
            <p:cNvSpPr/>
            <p:nvPr/>
          </p:nvSpPr>
          <p:spPr>
            <a:xfrm rot="5400000">
              <a:off x="5803767" y="2852868"/>
              <a:ext cx="653265" cy="26378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3</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27" name="직사각형 26">
              <a:extLst>
                <a:ext uri="{FF2B5EF4-FFF2-40B4-BE49-F238E27FC236}">
                  <a16:creationId xmlns:a16="http://schemas.microsoft.com/office/drawing/2014/main" id="{93A3EF02-2B04-BD31-79DE-3473A9BA0B93}"/>
                </a:ext>
              </a:extLst>
            </p:cNvPr>
            <p:cNvSpPr/>
            <p:nvPr/>
          </p:nvSpPr>
          <p:spPr>
            <a:xfrm rot="5400000">
              <a:off x="6112926" y="2852868"/>
              <a:ext cx="653265" cy="26378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4</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28" name="직사각형 27">
              <a:extLst>
                <a:ext uri="{FF2B5EF4-FFF2-40B4-BE49-F238E27FC236}">
                  <a16:creationId xmlns:a16="http://schemas.microsoft.com/office/drawing/2014/main" id="{2D96DE80-C601-7D37-9295-0011EFD7C701}"/>
                </a:ext>
              </a:extLst>
            </p:cNvPr>
            <p:cNvSpPr/>
            <p:nvPr/>
          </p:nvSpPr>
          <p:spPr>
            <a:xfrm rot="5400000">
              <a:off x="6422085" y="2852868"/>
              <a:ext cx="653265" cy="26378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5</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29" name="직사각형 28">
              <a:extLst>
                <a:ext uri="{FF2B5EF4-FFF2-40B4-BE49-F238E27FC236}">
                  <a16:creationId xmlns:a16="http://schemas.microsoft.com/office/drawing/2014/main" id="{172C9705-6FC9-D7E6-FC7E-265B029A98E0}"/>
                </a:ext>
              </a:extLst>
            </p:cNvPr>
            <p:cNvSpPr/>
            <p:nvPr/>
          </p:nvSpPr>
          <p:spPr>
            <a:xfrm rot="5400000">
              <a:off x="7833941" y="2852868"/>
              <a:ext cx="653265" cy="26378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n</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30" name="TextBox 29">
              <a:extLst>
                <a:ext uri="{FF2B5EF4-FFF2-40B4-BE49-F238E27FC236}">
                  <a16:creationId xmlns:a16="http://schemas.microsoft.com/office/drawing/2014/main" id="{3ECF1320-D458-976B-23C5-C3D687CCBD24}"/>
                </a:ext>
              </a:extLst>
            </p:cNvPr>
            <p:cNvSpPr txBox="1"/>
            <p:nvPr/>
          </p:nvSpPr>
          <p:spPr>
            <a:xfrm>
              <a:off x="7452320" y="2815397"/>
              <a:ext cx="646441"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a:solidFill>
                    <a:prstClr val="black"/>
                  </a:solidFill>
                  <a:latin typeface="맑은 고딕" panose="020B0503020000020004" pitchFamily="50" charset="-127"/>
                  <a:ea typeface="맑은 고딕" panose="020B0503020000020004" pitchFamily="50" charset="-127"/>
                  <a:cs typeface="+mn-cs"/>
                </a:rPr>
                <a:t>…</a:t>
              </a:r>
            </a:p>
          </p:txBody>
        </p:sp>
        <p:sp>
          <p:nvSpPr>
            <p:cNvPr id="31" name="직사각형 45">
              <a:extLst>
                <a:ext uri="{FF2B5EF4-FFF2-40B4-BE49-F238E27FC236}">
                  <a16:creationId xmlns:a16="http://schemas.microsoft.com/office/drawing/2014/main" id="{D8EEDB19-8CD4-BC5A-B403-9A6245366D1A}"/>
                </a:ext>
              </a:extLst>
            </p:cNvPr>
            <p:cNvSpPr/>
            <p:nvPr/>
          </p:nvSpPr>
          <p:spPr>
            <a:xfrm rot="5400000">
              <a:off x="6731244" y="2850840"/>
              <a:ext cx="653265" cy="26378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6</a:t>
              </a:r>
              <a:endParaRPr lang="ko-KR" altLang="en-US" sz="1200" b="0">
                <a:solidFill>
                  <a:prstClr val="black"/>
                </a:solidFill>
                <a:latin typeface="맑은 고딕" pitchFamily="50" charset="-127"/>
                <a:ea typeface="맑은 고딕" pitchFamily="50" charset="-127"/>
                <a:cs typeface="Courier New" pitchFamily="49" charset="0"/>
              </a:endParaRPr>
            </a:p>
          </p:txBody>
        </p:sp>
        <p:sp>
          <p:nvSpPr>
            <p:cNvPr id="32" name="직사각형 46">
              <a:extLst>
                <a:ext uri="{FF2B5EF4-FFF2-40B4-BE49-F238E27FC236}">
                  <a16:creationId xmlns:a16="http://schemas.microsoft.com/office/drawing/2014/main" id="{3FAFB492-1A68-D2AB-0729-019483A1FE10}"/>
                </a:ext>
              </a:extLst>
            </p:cNvPr>
            <p:cNvSpPr/>
            <p:nvPr/>
          </p:nvSpPr>
          <p:spPr>
            <a:xfrm rot="5400000">
              <a:off x="7040401" y="2850840"/>
              <a:ext cx="653265" cy="263789"/>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Page 7</a:t>
              </a:r>
              <a:endParaRPr lang="ko-KR" altLang="en-US" sz="1200" b="0">
                <a:solidFill>
                  <a:prstClr val="black"/>
                </a:solidFill>
                <a:latin typeface="맑은 고딕" pitchFamily="50" charset="-127"/>
                <a:ea typeface="맑은 고딕" pitchFamily="50" charset="-127"/>
                <a:cs typeface="Courier New" pitchFamily="49" charset="0"/>
              </a:endParaRPr>
            </a:p>
          </p:txBody>
        </p:sp>
      </p:grpSp>
      <p:sp>
        <p:nvSpPr>
          <p:cNvPr id="3" name="灯片编号占位符 2">
            <a:extLst>
              <a:ext uri="{FF2B5EF4-FFF2-40B4-BE49-F238E27FC236}">
                <a16:creationId xmlns:a16="http://schemas.microsoft.com/office/drawing/2014/main" id="{15766F79-5455-23B8-1C6B-5131804AADC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28</a:t>
            </a:fld>
            <a:endParaRPr lang="nb-NO">
              <a:latin typeface="Arial"/>
              <a:cs typeface="Arial"/>
            </a:endParaRPr>
          </a:p>
        </p:txBody>
      </p:sp>
    </p:spTree>
    <p:extLst>
      <p:ext uri="{BB962C8B-B14F-4D97-AF65-F5344CB8AC3E}">
        <p14:creationId xmlns:p14="http://schemas.microsoft.com/office/powerpoint/2010/main" val="1412820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IV</a:t>
            </a:r>
          </a:p>
        </p:txBody>
      </p:sp>
      <p:sp>
        <p:nvSpPr>
          <p:cNvPr id="3" name="Content Placeholder 2"/>
          <p:cNvSpPr>
            <a:spLocks noGrp="1"/>
          </p:cNvSpPr>
          <p:nvPr>
            <p:ph idx="1"/>
          </p:nvPr>
        </p:nvSpPr>
        <p:spPr>
          <a:xfrm>
            <a:off x="609600" y="1511300"/>
            <a:ext cx="10972800" cy="4978400"/>
          </a:xfrm>
        </p:spPr>
        <p:txBody>
          <a:bodyPr>
            <a:normAutofit lnSpcReduction="10000"/>
          </a:bodyPr>
          <a:lstStyle/>
          <a:p>
            <a:r>
              <a:rPr lang="en-US" dirty="0"/>
              <a:t>Consider 8-bit address space; a DM, write-back, write-allocate cache that can hold two blocks of 8 Bytes each. The cache is initially empty. The following sequence of memory operations are made, where each reference is a byte address of a 4-byte number (Only consider word aligned word addresses, i.e. locations 0, 4, 8, and so on. </a:t>
            </a:r>
            <a:r>
              <a:rPr lang="en-US" dirty="0" err="1"/>
              <a:t>lw</a:t>
            </a:r>
            <a:r>
              <a:rPr lang="en-US" dirty="0"/>
              <a:t>: load word; </a:t>
            </a:r>
            <a:r>
              <a:rPr lang="en-US" dirty="0" err="1"/>
              <a:t>sw</a:t>
            </a:r>
            <a:r>
              <a:rPr lang="en-US" dirty="0"/>
              <a:t>: store word) : </a:t>
            </a:r>
          </a:p>
          <a:p>
            <a:pPr lvl="1"/>
            <a:r>
              <a:rPr lang="en-US" dirty="0" err="1"/>
              <a:t>lw</a:t>
            </a:r>
            <a:r>
              <a:rPr lang="en-US" dirty="0"/>
              <a:t> 0</a:t>
            </a:r>
          </a:p>
          <a:p>
            <a:pPr lvl="1"/>
            <a:r>
              <a:rPr lang="en-US" dirty="0" err="1"/>
              <a:t>sw</a:t>
            </a:r>
            <a:r>
              <a:rPr lang="en-US" dirty="0"/>
              <a:t> 44</a:t>
            </a:r>
          </a:p>
          <a:p>
            <a:pPr lvl="1"/>
            <a:r>
              <a:rPr lang="en-US" dirty="0" err="1"/>
              <a:t>lw</a:t>
            </a:r>
            <a:r>
              <a:rPr lang="en-US" dirty="0"/>
              <a:t> 52</a:t>
            </a:r>
          </a:p>
          <a:p>
            <a:pPr lvl="1"/>
            <a:r>
              <a:rPr lang="en-US" dirty="0" err="1"/>
              <a:t>lw</a:t>
            </a:r>
            <a:r>
              <a:rPr lang="en-US" dirty="0"/>
              <a:t> 88</a:t>
            </a:r>
          </a:p>
          <a:p>
            <a:pPr lvl="1"/>
            <a:r>
              <a:rPr lang="en-US" dirty="0" err="1"/>
              <a:t>lw</a:t>
            </a:r>
            <a:r>
              <a:rPr lang="en-US" dirty="0"/>
              <a:t> 0</a:t>
            </a:r>
          </a:p>
          <a:p>
            <a:pPr lvl="1"/>
            <a:r>
              <a:rPr lang="en-US" dirty="0" err="1"/>
              <a:t>sw</a:t>
            </a:r>
            <a:r>
              <a:rPr lang="en-US" dirty="0"/>
              <a:t> 52 </a:t>
            </a:r>
          </a:p>
          <a:p>
            <a:pPr lvl="1"/>
            <a:r>
              <a:rPr lang="en-US" dirty="0" err="1"/>
              <a:t>lw</a:t>
            </a:r>
            <a:r>
              <a:rPr lang="en-US" dirty="0"/>
              <a:t> 68 </a:t>
            </a:r>
          </a:p>
          <a:p>
            <a:pPr lvl="1"/>
            <a:r>
              <a:rPr lang="en-US" dirty="0" err="1"/>
              <a:t>lw</a:t>
            </a:r>
            <a:r>
              <a:rPr lang="en-US" dirty="0"/>
              <a:t> 44 </a:t>
            </a:r>
          </a:p>
          <a:p>
            <a:r>
              <a:rPr lang="en-US" dirty="0"/>
              <a:t>Work out the cache behavior after each operation.</a:t>
            </a:r>
          </a:p>
        </p:txBody>
      </p:sp>
      <p:sp>
        <p:nvSpPr>
          <p:cNvPr id="4" name="Slide Number Placeholder 3"/>
          <p:cNvSpPr>
            <a:spLocks noGrp="1"/>
          </p:cNvSpPr>
          <p:nvPr>
            <p:ph type="sldNum" sz="quarter" idx="10"/>
          </p:nvPr>
        </p:nvSpPr>
        <p:spPr>
          <a:xfrm>
            <a:off x="10896600" y="6364288"/>
            <a:ext cx="685800" cy="457200"/>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pPr algn="ctr">
                <a:defRPr/>
              </a:pPr>
              <a:t>29</a:t>
            </a:fld>
            <a:endParaRPr lang="en-US" altLang="zh-CN" b="0">
              <a:solidFill>
                <a:prstClr val="black"/>
              </a:solidFill>
              <a:latin typeface="Times New Roman" pitchFamily="18" charset="0"/>
              <a:ea typeface="宋体" panose="02010600030101010101" pitchFamily="2" charset="-122"/>
              <a:cs typeface="+mn-cs"/>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CB316-B30D-79FF-51F5-4381214018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7AF311-6298-121C-75B8-B2EC18037158}"/>
              </a:ext>
            </a:extLst>
          </p:cNvPr>
          <p:cNvSpPr>
            <a:spLocks noGrp="1"/>
          </p:cNvSpPr>
          <p:nvPr>
            <p:ph type="title"/>
          </p:nvPr>
        </p:nvSpPr>
        <p:spPr/>
        <p:txBody>
          <a:bodyPr/>
          <a:lstStyle/>
          <a:p>
            <a:r>
              <a:rPr lang="en-US" altLang="zh-CN" dirty="0"/>
              <a:t>Exact </a:t>
            </a:r>
            <a:r>
              <a:rPr lang="en-US" altLang="zh-CN" dirty="0" err="1"/>
              <a:t>Schedulability</a:t>
            </a:r>
            <a:r>
              <a:rPr lang="en-US" altLang="zh-CN" dirty="0"/>
              <a:t> Analysis</a:t>
            </a:r>
            <a:endParaRPr lang="zh-CN" altLang="en-US" dirty="0"/>
          </a:p>
        </p:txBody>
      </p:sp>
      <p:sp>
        <p:nvSpPr>
          <p:cNvPr id="3" name="Content Placeholder 2">
            <a:extLst>
              <a:ext uri="{FF2B5EF4-FFF2-40B4-BE49-F238E27FC236}">
                <a16:creationId xmlns:a16="http://schemas.microsoft.com/office/drawing/2014/main" id="{2F665EB7-8EEA-ADCA-58D6-75A573D30C0B}"/>
              </a:ext>
            </a:extLst>
          </p:cNvPr>
          <p:cNvSpPr>
            <a:spLocks noGrp="1"/>
          </p:cNvSpPr>
          <p:nvPr>
            <p:ph idx="1"/>
          </p:nvPr>
        </p:nvSpPr>
        <p:spPr/>
        <p:txBody>
          <a:bodyPr/>
          <a:lstStyle/>
          <a:p>
            <a:r>
              <a:rPr lang="en-US" altLang="zh-CN" dirty="0"/>
              <a:t>RM or DM: Response Time Analysis (RTA)</a:t>
            </a:r>
          </a:p>
          <a:p>
            <a:r>
              <a:rPr lang="en-US" altLang="zh-CN" dirty="0"/>
              <a:t>EDF: Processor Demand Analysis</a:t>
            </a:r>
            <a:endParaRPr lang="zh-CN" altLang="en-US" dirty="0"/>
          </a:p>
        </p:txBody>
      </p:sp>
      <p:pic>
        <p:nvPicPr>
          <p:cNvPr id="393218" name="Picture 2">
            <a:extLst>
              <a:ext uri="{FF2B5EF4-FFF2-40B4-BE49-F238E27FC236}">
                <a16:creationId xmlns:a16="http://schemas.microsoft.com/office/drawing/2014/main" id="{A7133A3B-2FDF-1E4D-F86D-FC2499D4ACBC}"/>
              </a:ext>
            </a:extLst>
          </p:cNvPr>
          <p:cNvPicPr>
            <a:picLocks noChangeAspect="1" noChangeArrowheads="1"/>
          </p:cNvPicPr>
          <p:nvPr/>
        </p:nvPicPr>
        <p:blipFill>
          <a:blip r:embed="rId2"/>
          <a:srcRect/>
          <a:stretch>
            <a:fillRect/>
          </a:stretch>
        </p:blipFill>
        <p:spPr bwMode="auto">
          <a:xfrm>
            <a:off x="2133600" y="2095500"/>
            <a:ext cx="7398798" cy="4610100"/>
          </a:xfrm>
          <a:prstGeom prst="rect">
            <a:avLst/>
          </a:prstGeom>
          <a:noFill/>
          <a:ln w="9525">
            <a:noFill/>
            <a:miter lim="800000"/>
            <a:headEnd/>
            <a:tailEnd/>
          </a:ln>
          <a:effectLst/>
        </p:spPr>
      </p:pic>
    </p:spTree>
    <p:extLst>
      <p:ext uri="{BB962C8B-B14F-4D97-AF65-F5344CB8AC3E}">
        <p14:creationId xmlns:p14="http://schemas.microsoft.com/office/powerpoint/2010/main" val="254492814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Livelock</a:t>
            </a:r>
            <a:endParaRPr lang="en-US" dirty="0"/>
          </a:p>
        </p:txBody>
      </p:sp>
      <p:sp>
        <p:nvSpPr>
          <p:cNvPr id="3" name="Content Placeholder 2"/>
          <p:cNvSpPr>
            <a:spLocks noGrp="1"/>
          </p:cNvSpPr>
          <p:nvPr>
            <p:ph idx="1"/>
          </p:nvPr>
        </p:nvSpPr>
        <p:spPr>
          <a:xfrm>
            <a:off x="914400" y="4031227"/>
            <a:ext cx="10363200" cy="2271251"/>
          </a:xfrm>
        </p:spPr>
        <p:txBody>
          <a:bodyPr>
            <a:normAutofit/>
          </a:bodyPr>
          <a:lstStyle/>
          <a:p>
            <a:r>
              <a:rPr lang="en-US" dirty="0"/>
              <a:t>Both processes use the polling primitive </a:t>
            </a:r>
            <a:r>
              <a:rPr lang="en-US" dirty="0" err="1"/>
              <a:t>enter_region</a:t>
            </a:r>
            <a:r>
              <a:rPr lang="en-US" dirty="0"/>
              <a:t>() to try to acquire locks via busy-waiting; </a:t>
            </a:r>
            <a:r>
              <a:rPr lang="en-US" dirty="0" err="1"/>
              <a:t>process_A</a:t>
            </a:r>
            <a:r>
              <a:rPr lang="en-US" dirty="0"/>
              <a:t> gets resource_1 and </a:t>
            </a:r>
            <a:r>
              <a:rPr lang="en-US" dirty="0" err="1"/>
              <a:t>process_B</a:t>
            </a:r>
            <a:r>
              <a:rPr lang="en-US" dirty="0"/>
              <a:t> gets resource_2.</a:t>
            </a:r>
          </a:p>
          <a:p>
            <a:r>
              <a:rPr lang="en-US" dirty="0" err="1"/>
              <a:t>Livelock</a:t>
            </a:r>
            <a:r>
              <a:rPr lang="en-US" dirty="0"/>
              <a:t>, not deadlock, since no process is blocked.</a:t>
            </a:r>
          </a:p>
        </p:txBody>
      </p:sp>
      <p:pic>
        <p:nvPicPr>
          <p:cNvPr id="6" name="Picture 2"/>
          <p:cNvPicPr>
            <a:picLocks noChangeAspect="1" noChangeArrowheads="1"/>
          </p:cNvPicPr>
          <p:nvPr/>
        </p:nvPicPr>
        <p:blipFill>
          <a:blip r:embed="rId2" cstate="print"/>
          <a:srcRect/>
          <a:stretch>
            <a:fillRect/>
          </a:stretch>
        </p:blipFill>
        <p:spPr bwMode="auto">
          <a:xfrm>
            <a:off x="1800226" y="1855789"/>
            <a:ext cx="4124325" cy="2238375"/>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rcRect/>
          <a:stretch>
            <a:fillRect/>
          </a:stretch>
        </p:blipFill>
        <p:spPr bwMode="auto">
          <a:xfrm>
            <a:off x="6172201" y="1831975"/>
            <a:ext cx="3902075" cy="2152650"/>
          </a:xfrm>
          <a:prstGeom prst="rect">
            <a:avLst/>
          </a:prstGeom>
          <a:noFill/>
          <a:ln w="9525">
            <a:noFill/>
            <a:miter lim="800000"/>
            <a:headEnd/>
            <a:tailEnd/>
          </a:ln>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Multi-Armed Lawyers</a:t>
            </a:r>
          </a:p>
        </p:txBody>
      </p:sp>
      <p:sp>
        <p:nvSpPr>
          <p:cNvPr id="3" name="Content Placeholder 2"/>
          <p:cNvSpPr>
            <a:spLocks noGrp="1"/>
          </p:cNvSpPr>
          <p:nvPr>
            <p:ph idx="1"/>
          </p:nvPr>
        </p:nvSpPr>
        <p:spPr/>
        <p:txBody>
          <a:bodyPr>
            <a:normAutofit/>
          </a:bodyPr>
          <a:lstStyle/>
          <a:p>
            <a:r>
              <a:rPr lang="en-US" dirty="0"/>
              <a:t>Consider a large table with IDENTICAL multi-armed alien lawyers. In the center is a pile of chopsticks. In order to eat, a lawyer must have one chopstick in each hand. The lawyers are so busy talking that they can only grab one chopstick at a time. Design a deadlock-free algorithm</a:t>
            </a:r>
            <a:r>
              <a:rPr lang="en-US" i="1" dirty="0"/>
              <a:t> </a:t>
            </a:r>
            <a:r>
              <a:rPr lang="en-US" dirty="0"/>
              <a:t>using monitors and Bankers algorithm. Assume total number of chopsticks &gt;= number of hands of each lawyer, so at least one lawyer can eat.</a:t>
            </a:r>
          </a:p>
          <a:p>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a:xfrm>
            <a:off x="609600" y="6248400"/>
            <a:ext cx="5852584" cy="457200"/>
          </a:xfrm>
          <a:prstGeom prst="rect">
            <a:avLst/>
          </a:prstGeom>
          <a:ln/>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r>
              <a:rPr lang="en-US">
                <a:solidFill>
                  <a:srgbClr val="000000"/>
                </a:solidFill>
              </a:rPr>
              <a:t> © Zonghua Gu, CMPT 300, Fall 2011 </a:t>
            </a:r>
            <a:endParaRPr lang="en-US" b="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32</a:t>
            </a:fld>
            <a:endParaRPr lang="en-US" altLang="zh-CN" b="0">
              <a:solidFill>
                <a:srgbClr val="000000"/>
              </a:solidFill>
              <a:cs typeface="+mn-cs"/>
            </a:endParaRPr>
          </a:p>
        </p:txBody>
      </p:sp>
      <p:sp>
        <p:nvSpPr>
          <p:cNvPr id="6" name="Content Placeholder 5"/>
          <p:cNvSpPr>
            <a:spLocks noGrp="1"/>
          </p:cNvSpPr>
          <p:nvPr>
            <p:ph idx="1"/>
          </p:nvPr>
        </p:nvSpPr>
        <p:spPr>
          <a:xfrm>
            <a:off x="8042788" y="-1"/>
            <a:ext cx="2625213" cy="6685935"/>
          </a:xfrm>
        </p:spPr>
        <p:txBody>
          <a:bodyPr>
            <a:normAutofit fontScale="85000" lnSpcReduction="20000"/>
          </a:bodyPr>
          <a:lstStyle/>
          <a:p>
            <a:r>
              <a:rPr lang="en-US" dirty="0" err="1"/>
              <a:t>GrabOne</a:t>
            </a:r>
            <a:r>
              <a:rPr lang="en-US" dirty="0"/>
              <a:t>() allows a lawyer to grab one chopstick. It puts a lawyer to sleep if he cannot be granted a chopstick without potentially deadlocking the system. </a:t>
            </a:r>
          </a:p>
          <a:p>
            <a:r>
              <a:rPr lang="en-US" dirty="0" err="1"/>
              <a:t>ReleaseAll</a:t>
            </a:r>
            <a:r>
              <a:rPr lang="en-US" dirty="0"/>
              <a:t>() allows a lawyer to release all chopsticks that he is holding. It wakes up any other lawyers that can proceed.</a:t>
            </a:r>
          </a:p>
          <a:p>
            <a:r>
              <a:rPr lang="en-US" dirty="0" err="1"/>
              <a:t>BankerCheck</a:t>
            </a:r>
            <a:r>
              <a:rPr lang="en-US" dirty="0"/>
              <a:t>() method takes a Lawyer number, checks resources, and returns true if a given lawyer can be granted one new chopstick </a:t>
            </a:r>
          </a:p>
          <a:p>
            <a:r>
              <a:rPr lang="en-US" dirty="0"/>
              <a:t>Assume Mesa-style monitor, hence while loop is used in </a:t>
            </a:r>
            <a:r>
              <a:rPr lang="en-US" dirty="0" err="1"/>
              <a:t>GrabOne</a:t>
            </a:r>
            <a:r>
              <a:rPr lang="en-US" dirty="0"/>
              <a:t>().</a:t>
            </a:r>
          </a:p>
        </p:txBody>
      </p:sp>
      <p:pic>
        <p:nvPicPr>
          <p:cNvPr id="120835" name="Picture 3"/>
          <p:cNvPicPr>
            <a:picLocks noChangeAspect="1" noChangeArrowheads="1"/>
          </p:cNvPicPr>
          <p:nvPr/>
        </p:nvPicPr>
        <p:blipFill>
          <a:blip r:embed="rId2" cstate="print"/>
          <a:srcRect/>
          <a:stretch>
            <a:fillRect/>
          </a:stretch>
        </p:blipFill>
        <p:spPr bwMode="auto">
          <a:xfrm>
            <a:off x="1696219" y="1"/>
            <a:ext cx="6435058" cy="6881163"/>
          </a:xfrm>
          <a:prstGeom prst="rect">
            <a:avLst/>
          </a:prstGeom>
          <a:noFill/>
          <a:ln w="9525">
            <a:noFill/>
            <a:miter lim="800000"/>
            <a:headEnd/>
            <a:tailEnd/>
          </a:ln>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BankerCheck</a:t>
            </a:r>
            <a:r>
              <a:rPr lang="en-US" dirty="0"/>
              <a:t>() Method</a:t>
            </a:r>
          </a:p>
        </p:txBody>
      </p:sp>
      <p:sp>
        <p:nvSpPr>
          <p:cNvPr id="3" name="Content Placeholder 2"/>
          <p:cNvSpPr>
            <a:spLocks noGrp="1"/>
          </p:cNvSpPr>
          <p:nvPr>
            <p:ph idx="1"/>
          </p:nvPr>
        </p:nvSpPr>
        <p:spPr>
          <a:xfrm>
            <a:off x="1524001" y="4013200"/>
            <a:ext cx="8967019" cy="2446594"/>
          </a:xfrm>
        </p:spPr>
        <p:txBody>
          <a:bodyPr>
            <a:normAutofit fontScale="92500"/>
          </a:bodyPr>
          <a:lstStyle/>
          <a:p>
            <a:r>
              <a:rPr lang="en-US" dirty="0"/>
              <a:t>State is safe if when a lawyer tries to take a chopstick, either</a:t>
            </a:r>
          </a:p>
          <a:p>
            <a:pPr lvl="1"/>
            <a:r>
              <a:rPr lang="en-US" dirty="0"/>
              <a:t>It is the last chopstick, but someone will have </a:t>
            </a:r>
            <a:r>
              <a:rPr lang="en-US" i="1" dirty="0" err="1"/>
              <a:t>NumArms</a:t>
            </a:r>
            <a:r>
              <a:rPr lang="en-US" dirty="0"/>
              <a:t> chopsticks afterwards</a:t>
            </a:r>
          </a:p>
          <a:p>
            <a:pPr lvl="1"/>
            <a:r>
              <a:rPr lang="en-US" dirty="0"/>
              <a:t>Or it is the 2</a:t>
            </a:r>
            <a:r>
              <a:rPr lang="en-US" baseline="30000" dirty="0"/>
              <a:t>nd</a:t>
            </a:r>
            <a:r>
              <a:rPr lang="en-US" dirty="0"/>
              <a:t> to last chopstick, but someone will have </a:t>
            </a:r>
            <a:r>
              <a:rPr lang="en-US" i="1" dirty="0"/>
              <a:t>NumArms-1</a:t>
            </a:r>
            <a:r>
              <a:rPr lang="en-US" dirty="0"/>
              <a:t> chopsticks afterwards</a:t>
            </a:r>
          </a:p>
          <a:p>
            <a:pPr lvl="1"/>
            <a:r>
              <a:rPr lang="en-US" dirty="0"/>
              <a:t>Or it is the 3</a:t>
            </a:r>
            <a:r>
              <a:rPr lang="en-US" baseline="30000" dirty="0"/>
              <a:t>rd</a:t>
            </a:r>
            <a:r>
              <a:rPr lang="en-US" dirty="0"/>
              <a:t>  to last chopstick, but someone will have </a:t>
            </a:r>
            <a:r>
              <a:rPr lang="en-US" i="1" dirty="0"/>
              <a:t>NumArms-2 </a:t>
            </a:r>
            <a:r>
              <a:rPr lang="en-US" dirty="0"/>
              <a:t>chopsticks afterwards …</a:t>
            </a:r>
          </a:p>
          <a:p>
            <a:pPr lvl="1"/>
            <a:r>
              <a:rPr lang="en-US" dirty="0"/>
              <a:t>Or…</a:t>
            </a:r>
          </a:p>
          <a:p>
            <a:pPr>
              <a:buNone/>
            </a:pPr>
            <a:endParaRPr lang="en-US" dirty="0"/>
          </a:p>
          <a:p>
            <a:endParaRPr lang="en-US" dirty="0"/>
          </a:p>
        </p:txBody>
      </p:sp>
      <p:sp>
        <p:nvSpPr>
          <p:cNvPr id="4" name="Date Placeholder 3"/>
          <p:cNvSpPr>
            <a:spLocks noGrp="1"/>
          </p:cNvSpPr>
          <p:nvPr>
            <p:ph type="dt" sz="half" idx="10"/>
          </p:nvPr>
        </p:nvSpPr>
        <p:spPr>
          <a:xfrm>
            <a:off x="609600" y="6248400"/>
            <a:ext cx="5852584" cy="457200"/>
          </a:xfrm>
          <a:prstGeom prst="rect">
            <a:avLst/>
          </a:prstGeom>
          <a:ln/>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r>
              <a:rPr lang="en-US">
                <a:solidFill>
                  <a:srgbClr val="000000"/>
                </a:solidFill>
              </a:rPr>
              <a:t> © Zonghua Gu, CMPT 300, Fall 2011 </a:t>
            </a:r>
            <a:endParaRPr lang="en-US" b="0" dirty="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33</a:t>
            </a:fld>
            <a:endParaRPr lang="en-US" altLang="zh-CN" b="0">
              <a:solidFill>
                <a:srgbClr val="000000"/>
              </a:solidFill>
              <a:cs typeface="+mn-cs"/>
            </a:endParaRPr>
          </a:p>
        </p:txBody>
      </p:sp>
      <p:pic>
        <p:nvPicPr>
          <p:cNvPr id="121858" name="Picture 2"/>
          <p:cNvPicPr>
            <a:picLocks noChangeAspect="1" noChangeArrowheads="1"/>
          </p:cNvPicPr>
          <p:nvPr/>
        </p:nvPicPr>
        <p:blipFill>
          <a:blip r:embed="rId2" cstate="print"/>
          <a:srcRect/>
          <a:stretch>
            <a:fillRect/>
          </a:stretch>
        </p:blipFill>
        <p:spPr bwMode="auto">
          <a:xfrm>
            <a:off x="2005779" y="0"/>
            <a:ext cx="7718324" cy="3943764"/>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Questions I</a:t>
            </a:r>
          </a:p>
        </p:txBody>
      </p:sp>
      <p:sp>
        <p:nvSpPr>
          <p:cNvPr id="3" name="Content Placeholder 2"/>
          <p:cNvSpPr>
            <a:spLocks noGrp="1"/>
          </p:cNvSpPr>
          <p:nvPr>
            <p:ph idx="1"/>
          </p:nvPr>
        </p:nvSpPr>
        <p:spPr/>
        <p:txBody>
          <a:bodyPr/>
          <a:lstStyle/>
          <a:p>
            <a:r>
              <a:rPr lang="en-US" dirty="0"/>
              <a:t>Q: Why didn’t we check for the case of </a:t>
            </a:r>
            <a:r>
              <a:rPr lang="en-US" i="1" dirty="0" err="1"/>
              <a:t>NumChopsticks</a:t>
            </a:r>
            <a:r>
              <a:rPr lang="en-US" i="1" dirty="0"/>
              <a:t> == 0</a:t>
            </a:r>
            <a:r>
              <a:rPr lang="en-US" dirty="0"/>
              <a:t>?</a:t>
            </a:r>
          </a:p>
          <a:p>
            <a:r>
              <a:rPr lang="en-US" dirty="0"/>
              <a:t>A: In this case, </a:t>
            </a:r>
            <a:r>
              <a:rPr lang="en-US" i="1" dirty="0"/>
              <a:t>(NumChopsticks-1) == -1</a:t>
            </a:r>
            <a:r>
              <a:rPr lang="en-US" dirty="0"/>
              <a:t>, hence the if statement would always fail – exactly what we would want to do when </a:t>
            </a:r>
            <a:r>
              <a:rPr lang="en-US" i="1" dirty="0" err="1"/>
              <a:t>NumChopsticks</a:t>
            </a:r>
            <a:r>
              <a:rPr lang="en-US" i="1" dirty="0"/>
              <a:t> == 0</a:t>
            </a:r>
          </a:p>
        </p:txBody>
      </p:sp>
      <p:sp>
        <p:nvSpPr>
          <p:cNvPr id="4" name="Date Placeholder 3"/>
          <p:cNvSpPr>
            <a:spLocks noGrp="1"/>
          </p:cNvSpPr>
          <p:nvPr>
            <p:ph type="dt" sz="half" idx="10"/>
          </p:nvPr>
        </p:nvSpPr>
        <p:spPr>
          <a:xfrm>
            <a:off x="609600" y="6248400"/>
            <a:ext cx="5852584" cy="457200"/>
          </a:xfrm>
          <a:prstGeom prst="rect">
            <a:avLst/>
          </a:prstGeom>
          <a:ln/>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r>
              <a:rPr lang="en-US">
                <a:solidFill>
                  <a:srgbClr val="000000"/>
                </a:solidFill>
              </a:rPr>
              <a:t> © Zonghua Gu, CMPT 300, Fall 2011 </a:t>
            </a:r>
            <a:endParaRPr lang="en-US" b="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34</a:t>
            </a:fld>
            <a:endParaRPr lang="en-US" altLang="zh-CN" b="0">
              <a:solidFill>
                <a:srgbClr val="000000"/>
              </a:solidFill>
              <a:cs typeface="+mn-cs"/>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Questions II</a:t>
            </a:r>
          </a:p>
        </p:txBody>
      </p:sp>
      <p:sp>
        <p:nvSpPr>
          <p:cNvPr id="3" name="Content Placeholder 2"/>
          <p:cNvSpPr>
            <a:spLocks noGrp="1"/>
          </p:cNvSpPr>
          <p:nvPr>
            <p:ph idx="1"/>
          </p:nvPr>
        </p:nvSpPr>
        <p:spPr/>
        <p:txBody>
          <a:bodyPr/>
          <a:lstStyle/>
          <a:p>
            <a:r>
              <a:rPr lang="en-US" dirty="0"/>
              <a:t>Q: Is it a generalization of the 2-armed Dining Philosophers problem?</a:t>
            </a:r>
          </a:p>
          <a:p>
            <a:r>
              <a:rPr lang="en-US" dirty="0"/>
              <a:t>A: Not exactly. Since the chopsticks are in a pile at center of the table, we should model them as a single resource with multiple instances, instead of multiple resources for the Dining Philosophers. Hence the </a:t>
            </a:r>
            <a:r>
              <a:rPr lang="en-US" i="1" dirty="0"/>
              <a:t>R</a:t>
            </a:r>
            <a:r>
              <a:rPr lang="en-US" dirty="0"/>
              <a:t> and </a:t>
            </a:r>
            <a:r>
              <a:rPr lang="en-US" i="1" dirty="0"/>
              <a:t>C</a:t>
            </a:r>
            <a:r>
              <a:rPr lang="en-US" dirty="0"/>
              <a:t> matrices have a single column.</a:t>
            </a:r>
          </a:p>
          <a:p>
            <a:endParaRPr lang="en-US" dirty="0"/>
          </a:p>
          <a:p>
            <a:endParaRPr lang="en-US" dirty="0"/>
          </a:p>
        </p:txBody>
      </p:sp>
      <p:sp>
        <p:nvSpPr>
          <p:cNvPr id="4" name="Date Placeholder 3"/>
          <p:cNvSpPr>
            <a:spLocks noGrp="1"/>
          </p:cNvSpPr>
          <p:nvPr>
            <p:ph type="dt" sz="half" idx="10"/>
          </p:nvPr>
        </p:nvSpPr>
        <p:spPr>
          <a:xfrm>
            <a:off x="609600" y="6248400"/>
            <a:ext cx="5852584" cy="457200"/>
          </a:xfrm>
          <a:prstGeom prst="rect">
            <a:avLst/>
          </a:prstGeom>
          <a:ln/>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r>
              <a:rPr lang="en-US">
                <a:solidFill>
                  <a:srgbClr val="000000"/>
                </a:solidFill>
              </a:rPr>
              <a:t> © Zonghua Gu, CMPT 300, Fall 2011 </a:t>
            </a:r>
            <a:endParaRPr lang="en-US" b="0" dirty="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35</a:t>
            </a:fld>
            <a:endParaRPr lang="en-US" altLang="zh-CN" b="0">
              <a:solidFill>
                <a:srgbClr val="000000"/>
              </a:solidFill>
              <a:cs typeface="+mn-cs"/>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Questions III</a:t>
            </a:r>
          </a:p>
        </p:txBody>
      </p:sp>
      <p:sp>
        <p:nvSpPr>
          <p:cNvPr id="3" name="Content Placeholder 2"/>
          <p:cNvSpPr>
            <a:spLocks noGrp="1"/>
          </p:cNvSpPr>
          <p:nvPr>
            <p:ph idx="1"/>
          </p:nvPr>
        </p:nvSpPr>
        <p:spPr>
          <a:xfrm>
            <a:off x="762000" y="1917700"/>
            <a:ext cx="10972800" cy="4737100"/>
          </a:xfrm>
        </p:spPr>
        <p:txBody>
          <a:bodyPr>
            <a:normAutofit/>
          </a:bodyPr>
          <a:lstStyle/>
          <a:p>
            <a:r>
              <a:rPr lang="en-US" dirty="0"/>
              <a:t>Q: In its general form, the Banker’s algorithm makes multiple passes through the set of resource takers, finishing one at a time until all resource takers have finished. Explain why this particular application allows the </a:t>
            </a:r>
            <a:r>
              <a:rPr lang="en-US" i="1" dirty="0" err="1"/>
              <a:t>BankerCheck</a:t>
            </a:r>
            <a:r>
              <a:rPr lang="en-US" dirty="0"/>
              <a:t> method to implement the Banker’s algorithm by taking a single pass (until any one lawyer can get </a:t>
            </a:r>
            <a:r>
              <a:rPr lang="en-US" dirty="0" err="1"/>
              <a:t>NumArms</a:t>
            </a:r>
            <a:r>
              <a:rPr lang="en-US" dirty="0"/>
              <a:t> chopsticks).</a:t>
            </a:r>
          </a:p>
          <a:p>
            <a:r>
              <a:rPr lang="en-US" dirty="0"/>
              <a:t>A: Since every Lawyer has the same maximum allocation, and all chopsticks are equivalent. As a result, if we can find a single Lawyer that can finish, given the remaining resources, we know that all Lawyers can finish. </a:t>
            </a:r>
          </a:p>
          <a:p>
            <a:r>
              <a:rPr lang="en-US" dirty="0"/>
              <a:t>Reason: once that Lawyer finishes and returns their resources we know that there will be at least </a:t>
            </a:r>
            <a:r>
              <a:rPr lang="en-US" i="1" dirty="0" err="1"/>
              <a:t>NumArms</a:t>
            </a:r>
            <a:r>
              <a:rPr lang="en-US" dirty="0"/>
              <a:t> chopsticks on the table – hence everyone else can potentially finish. Thus, we don’t have to go through the exercise of returning resources and reexamining the remaining Lawyers (as in the general specification of the Banker’s algorithm).</a:t>
            </a:r>
          </a:p>
          <a:p>
            <a:endParaRPr lang="en-US" dirty="0"/>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Variation I</a:t>
            </a:r>
          </a:p>
        </p:txBody>
      </p:sp>
      <p:sp>
        <p:nvSpPr>
          <p:cNvPr id="3" name="Content Placeholder 2"/>
          <p:cNvSpPr>
            <a:spLocks noGrp="1"/>
          </p:cNvSpPr>
          <p:nvPr>
            <p:ph idx="1"/>
          </p:nvPr>
        </p:nvSpPr>
        <p:spPr/>
        <p:txBody>
          <a:bodyPr>
            <a:normAutofit/>
          </a:bodyPr>
          <a:lstStyle/>
          <a:p>
            <a:r>
              <a:rPr lang="en-US" dirty="0"/>
              <a:t>Q: If each lawyer has 2 arms, and there is a pile of knives and forks at center of the table. Assume there are at least 1 knife and 1 fork, so at least one lawyer can eat. (There is no other constraint on the numbers of knives, forks, or lawyers.) Each lawyer follows the following steps:</a:t>
            </a:r>
          </a:p>
          <a:p>
            <a:pPr lvl="1"/>
            <a:r>
              <a:rPr lang="en-US" dirty="0"/>
              <a:t>(1) Pick up a knife </a:t>
            </a:r>
          </a:p>
          <a:p>
            <a:pPr lvl="1"/>
            <a:r>
              <a:rPr lang="en-US" dirty="0"/>
              <a:t>(2) Pick up a fork </a:t>
            </a:r>
          </a:p>
          <a:p>
            <a:pPr lvl="1"/>
            <a:r>
              <a:rPr lang="en-US" dirty="0"/>
              <a:t>(3) Eat</a:t>
            </a:r>
          </a:p>
          <a:p>
            <a:pPr lvl="1"/>
            <a:r>
              <a:rPr lang="en-US" dirty="0"/>
              <a:t>(4) Return the knife and fork to the pile </a:t>
            </a:r>
          </a:p>
          <a:p>
            <a:r>
              <a:rPr lang="en-US" dirty="0"/>
              <a:t>Can the system be deadlocked?</a:t>
            </a:r>
          </a:p>
          <a:p>
            <a:r>
              <a:rPr lang="en-US" dirty="0"/>
              <a:t>A: No, since </a:t>
            </a:r>
            <a:r>
              <a:rPr lang="en-US" altLang="zh-CN" dirty="0">
                <a:ea typeface="宋体" charset="-122"/>
              </a:rPr>
              <a:t>it’s not possible to have circular waiting.</a:t>
            </a:r>
            <a:endParaRPr lang="en-US" dirty="0"/>
          </a:p>
          <a:p>
            <a:endParaRPr lang="en-US" dirty="0"/>
          </a:p>
          <a:p>
            <a:endParaRPr lang="en-US" dirty="0"/>
          </a:p>
          <a:p>
            <a:endParaRPr lang="en-US" dirty="0"/>
          </a:p>
          <a:p>
            <a:pPr lvl="1"/>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Variation II</a:t>
            </a:r>
          </a:p>
        </p:txBody>
      </p:sp>
      <p:sp>
        <p:nvSpPr>
          <p:cNvPr id="3" name="Content Placeholder 2"/>
          <p:cNvSpPr>
            <a:spLocks noGrp="1"/>
          </p:cNvSpPr>
          <p:nvPr>
            <p:ph idx="1"/>
          </p:nvPr>
        </p:nvSpPr>
        <p:spPr/>
        <p:txBody>
          <a:bodyPr>
            <a:normAutofit/>
          </a:bodyPr>
          <a:lstStyle/>
          <a:p>
            <a:r>
              <a:rPr lang="en-US" dirty="0"/>
              <a:t>Q: If each lawyer has 4 arms, and there is a pile of knives and forks at center of the table. Assume there are at least 2 knives and 2 forks, so at least one lawyer can eat. Each lawyer follows the following steps:</a:t>
            </a:r>
          </a:p>
          <a:p>
            <a:pPr lvl="1"/>
            <a:r>
              <a:rPr lang="en-US" dirty="0"/>
              <a:t>(1) Pick up 2 knives atomically</a:t>
            </a:r>
          </a:p>
          <a:p>
            <a:pPr lvl="1"/>
            <a:r>
              <a:rPr lang="en-US" dirty="0"/>
              <a:t>(2) Pick up 2 forks atomically</a:t>
            </a:r>
          </a:p>
          <a:p>
            <a:pPr lvl="1"/>
            <a:r>
              <a:rPr lang="en-US" dirty="0"/>
              <a:t>(3) Eat</a:t>
            </a:r>
          </a:p>
          <a:p>
            <a:pPr lvl="1"/>
            <a:r>
              <a:rPr lang="en-US" dirty="0"/>
              <a:t>(4) Return the knives and forks to the pile </a:t>
            </a:r>
          </a:p>
          <a:p>
            <a:r>
              <a:rPr lang="en-US" dirty="0"/>
              <a:t>Can the system be deadlocked?</a:t>
            </a:r>
          </a:p>
          <a:p>
            <a:r>
              <a:rPr lang="en-US" dirty="0"/>
              <a:t>A: No, since </a:t>
            </a:r>
            <a:r>
              <a:rPr lang="en-US" altLang="zh-CN" dirty="0">
                <a:ea typeface="宋体" charset="-122"/>
              </a:rPr>
              <a:t>it’s not possible to have circular waiting.</a:t>
            </a:r>
            <a:endParaRPr lang="en-US" dirty="0"/>
          </a:p>
          <a:p>
            <a:endParaRPr lang="en-US" dirty="0"/>
          </a:p>
          <a:p>
            <a:endParaRPr lang="en-US" dirty="0"/>
          </a:p>
          <a:p>
            <a:endParaRPr lang="en-US" dirty="0"/>
          </a:p>
          <a:p>
            <a:pPr lvl="1"/>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Variation III</a:t>
            </a:r>
          </a:p>
        </p:txBody>
      </p:sp>
      <p:sp>
        <p:nvSpPr>
          <p:cNvPr id="3" name="Content Placeholder 2"/>
          <p:cNvSpPr>
            <a:spLocks noGrp="1"/>
          </p:cNvSpPr>
          <p:nvPr>
            <p:ph idx="1"/>
          </p:nvPr>
        </p:nvSpPr>
        <p:spPr>
          <a:xfrm>
            <a:off x="1981200" y="1841500"/>
            <a:ext cx="8534400" cy="4559300"/>
          </a:xfrm>
        </p:spPr>
        <p:txBody>
          <a:bodyPr>
            <a:normAutofit fontScale="70000" lnSpcReduction="20000"/>
          </a:bodyPr>
          <a:lstStyle/>
          <a:p>
            <a:r>
              <a:rPr lang="en-US" dirty="0"/>
              <a:t>Q: If each lawyer has 4 arms, and there is a pile of knives and forks at center of the table. Assume there are at least 2 knives and 2 forks, so at least one lawyer can eat. Each lawyer follows the following steps:</a:t>
            </a:r>
          </a:p>
          <a:p>
            <a:pPr lvl="1"/>
            <a:r>
              <a:rPr lang="en-US" dirty="0"/>
              <a:t>(1) Pick up a knife </a:t>
            </a:r>
          </a:p>
          <a:p>
            <a:pPr lvl="1"/>
            <a:r>
              <a:rPr lang="en-US" dirty="0"/>
              <a:t>(2) Pick up another knife</a:t>
            </a:r>
          </a:p>
          <a:p>
            <a:pPr lvl="1"/>
            <a:r>
              <a:rPr lang="en-US" dirty="0"/>
              <a:t>(3) Pick up a fork </a:t>
            </a:r>
          </a:p>
          <a:p>
            <a:pPr lvl="1"/>
            <a:r>
              <a:rPr lang="en-US" dirty="0"/>
              <a:t>(4) Pick up another fork</a:t>
            </a:r>
          </a:p>
          <a:p>
            <a:pPr lvl="1"/>
            <a:r>
              <a:rPr lang="en-US" dirty="0"/>
              <a:t>(5) Eat</a:t>
            </a:r>
          </a:p>
          <a:p>
            <a:pPr lvl="1"/>
            <a:r>
              <a:rPr lang="en-US" dirty="0"/>
              <a:t>(6) Return the knife and fork to the pile </a:t>
            </a:r>
          </a:p>
          <a:p>
            <a:r>
              <a:rPr lang="en-US" dirty="0"/>
              <a:t>Can the system be deadlocked?</a:t>
            </a:r>
          </a:p>
          <a:p>
            <a:r>
              <a:rPr lang="en-US" dirty="0"/>
              <a:t>A: Yes</a:t>
            </a:r>
            <a:r>
              <a:rPr lang="en-US" dirty="0">
                <a:ea typeface="宋体" charset="-122"/>
              </a:rPr>
              <a:t>, since requests for each resource type (knife or fork) are not granted atomically. Need Banker’s algorithm to detect (potential) deadlocks.</a:t>
            </a:r>
          </a:p>
          <a:p>
            <a:r>
              <a:rPr lang="en-US" dirty="0">
                <a:ea typeface="宋体" charset="-122"/>
              </a:rPr>
              <a:t>Consider 2 lawyers, and a total of 2 knives and 2 forks available. If each lawyer picks up a knife, the system is deadlocked.</a:t>
            </a:r>
          </a:p>
          <a:p>
            <a:pPr marL="469900" lvl="1" indent="-469900">
              <a:buClr>
                <a:schemeClr val="bg2"/>
              </a:buClr>
              <a:buSzPct val="90000"/>
              <a:buFont typeface="Wingdings" pitchFamily="2" charset="2"/>
              <a:buChar char="]"/>
            </a:pPr>
            <a:r>
              <a:rPr lang="en-US" sz="3300" dirty="0">
                <a:ea typeface="宋体" charset="-122"/>
                <a:cs typeface="+mn-cs"/>
              </a:rPr>
              <a:t>Recall Slide 14 “Define a total order of resource types; If a process holds  certain resources, it can subsequently request only resources that follow the types of held resources in the total order.” This means you cannot request a knife while holding a knife.</a:t>
            </a:r>
          </a:p>
          <a:p>
            <a:pPr marL="469900" lvl="1" indent="-469900">
              <a:buClr>
                <a:schemeClr val="bg2"/>
              </a:buClr>
              <a:buSzPct val="90000"/>
              <a:buFont typeface="Wingdings" pitchFamily="2" charset="2"/>
              <a:buChar char="]"/>
            </a:pPr>
            <a:endParaRPr lang="en-US" dirty="0"/>
          </a:p>
          <a:p>
            <a:endParaRPr lang="en-US" dirty="0"/>
          </a:p>
          <a:p>
            <a:endParaRPr lang="en-US" dirty="0"/>
          </a:p>
          <a:p>
            <a:endParaRPr lang="en-US" dirty="0"/>
          </a:p>
          <a:p>
            <a:pPr lvl="1"/>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dirty="0">
                <a:ea typeface="宋体" pitchFamily="2" charset="-122"/>
              </a:rPr>
              <a:t>Event-Triggered (ET) Systems</a:t>
            </a:r>
          </a:p>
        </p:txBody>
      </p:sp>
      <p:sp>
        <p:nvSpPr>
          <p:cNvPr id="28675" name="Rectangle 3" descr="Rectangle: Click to edit Master text styles&#10;Second level&#10;Third level&#10;Fourth level&#10;Fifth level"/>
          <p:cNvSpPr>
            <a:spLocks noGrp="1" noChangeArrowheads="1"/>
          </p:cNvSpPr>
          <p:nvPr>
            <p:ph idx="1"/>
          </p:nvPr>
        </p:nvSpPr>
        <p:spPr>
          <a:xfrm>
            <a:off x="1809720" y="1285860"/>
            <a:ext cx="8572560" cy="3286140"/>
          </a:xfrm>
        </p:spPr>
        <p:txBody>
          <a:bodyPr>
            <a:normAutofit/>
          </a:bodyPr>
          <a:lstStyle/>
          <a:p>
            <a:pPr eaLnBrk="1" hangingPunct="1"/>
            <a:r>
              <a:rPr lang="en-US" altLang="zh-CN" dirty="0">
                <a:ea typeface="宋体" pitchFamily="2" charset="-122"/>
              </a:rPr>
              <a:t>Task release is triggered by external interrupts or events</a:t>
            </a:r>
          </a:p>
          <a:p>
            <a:pPr eaLnBrk="1" hangingPunct="1"/>
            <a:endParaRPr lang="en-US" altLang="zh-CN" dirty="0">
              <a:ea typeface="宋体" pitchFamily="2" charset="-122"/>
            </a:endParaRPr>
          </a:p>
        </p:txBody>
      </p:sp>
      <p:pic>
        <p:nvPicPr>
          <p:cNvPr id="28676" name="Picture 4"/>
          <p:cNvPicPr>
            <a:picLocks noChangeAspect="1" noChangeArrowheads="1"/>
          </p:cNvPicPr>
          <p:nvPr/>
        </p:nvPicPr>
        <p:blipFill>
          <a:blip r:embed="rId3"/>
          <a:srcRect/>
          <a:stretch>
            <a:fillRect/>
          </a:stretch>
        </p:blipFill>
        <p:spPr bwMode="auto">
          <a:xfrm>
            <a:off x="3522663" y="4425950"/>
            <a:ext cx="5630862" cy="2127250"/>
          </a:xfrm>
          <a:prstGeom prst="rect">
            <a:avLst/>
          </a:prstGeom>
          <a:noFill/>
          <a:ln w="9525">
            <a:noFill/>
            <a:miter lim="800000"/>
            <a:headEnd/>
            <a:tailEnd/>
          </a:ln>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Variation III</a:t>
            </a:r>
          </a:p>
        </p:txBody>
      </p:sp>
      <p:sp>
        <p:nvSpPr>
          <p:cNvPr id="3" name="Content Placeholder 2"/>
          <p:cNvSpPr>
            <a:spLocks noGrp="1"/>
          </p:cNvSpPr>
          <p:nvPr>
            <p:ph idx="1"/>
          </p:nvPr>
        </p:nvSpPr>
        <p:spPr>
          <a:xfrm>
            <a:off x="1981200" y="1917700"/>
            <a:ext cx="8432800" cy="4521200"/>
          </a:xfrm>
        </p:spPr>
        <p:txBody>
          <a:bodyPr>
            <a:normAutofit/>
          </a:bodyPr>
          <a:lstStyle/>
          <a:p>
            <a:r>
              <a:rPr lang="en-US" dirty="0"/>
              <a:t>Q: What if each lawyer sitting around the table may have a different number of arms, and may request a different ratio of knives vs. forks?</a:t>
            </a:r>
          </a:p>
          <a:p>
            <a:r>
              <a:rPr lang="en-US" dirty="0"/>
              <a:t>A: The solution is basically the same, except implementation of Banker’s algorithm needs to take into account this factor, e.g., have an array of variables</a:t>
            </a:r>
            <a:r>
              <a:rPr lang="en-US" i="1" dirty="0"/>
              <a:t> </a:t>
            </a:r>
            <a:r>
              <a:rPr lang="en-US" i="1" dirty="0" err="1"/>
              <a:t>NumArms</a:t>
            </a:r>
            <a:r>
              <a:rPr lang="en-US" i="1" dirty="0"/>
              <a:t>[] </a:t>
            </a:r>
            <a:r>
              <a:rPr lang="en-US" dirty="0"/>
              <a:t>instead of a single variable </a:t>
            </a:r>
            <a:r>
              <a:rPr lang="en-US" i="1" dirty="0" err="1"/>
              <a:t>NumArms</a:t>
            </a:r>
            <a:r>
              <a:rPr lang="en-US" dirty="0"/>
              <a:t>, and so 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4242" name="Rectangle 2"/>
          <p:cNvSpPr>
            <a:spLocks noGrp="1" noChangeArrowheads="1"/>
          </p:cNvSpPr>
          <p:nvPr>
            <p:ph type="title"/>
          </p:nvPr>
        </p:nvSpPr>
        <p:spPr/>
        <p:txBody>
          <a:bodyPr>
            <a:normAutofit fontScale="90000"/>
          </a:bodyPr>
          <a:lstStyle/>
          <a:p>
            <a:r>
              <a:rPr lang="en-US" dirty="0"/>
              <a:t>Measuring Cache Performance – Effect on CPI</a:t>
            </a:r>
          </a:p>
        </p:txBody>
      </p:sp>
      <p:sp>
        <p:nvSpPr>
          <p:cNvPr id="1674243" name="Rectangle 3"/>
          <p:cNvSpPr>
            <a:spLocks noGrp="1" noChangeArrowheads="1"/>
          </p:cNvSpPr>
          <p:nvPr>
            <p:ph type="body" idx="1"/>
          </p:nvPr>
        </p:nvSpPr>
        <p:spPr>
          <a:xfrm>
            <a:off x="1981200" y="1413938"/>
            <a:ext cx="8229600" cy="4525963"/>
          </a:xfrm>
        </p:spPr>
        <p:txBody>
          <a:bodyPr/>
          <a:lstStyle/>
          <a:p>
            <a:r>
              <a:rPr lang="en-US" sz="2000" dirty="0"/>
              <a:t>Assuming cache hit costs are included as part of the normal CPU execution cycle, then</a:t>
            </a:r>
          </a:p>
          <a:p>
            <a:pPr lvl="1">
              <a:buNone/>
            </a:pPr>
            <a:r>
              <a:rPr lang="en-US" sz="2000" dirty="0"/>
              <a:t>CPU time = IC (Instruction Count) × CPI (Cycles per Instruction)× CC (Clock Cycle)</a:t>
            </a:r>
          </a:p>
          <a:p>
            <a:pPr lvl="1">
              <a:buNone/>
            </a:pPr>
            <a:r>
              <a:rPr lang="en-US" sz="2000" dirty="0"/>
              <a:t>=  IC × (</a:t>
            </a:r>
            <a:r>
              <a:rPr lang="en-US" sz="2000" dirty="0" err="1"/>
              <a:t>CPI</a:t>
            </a:r>
            <a:r>
              <a:rPr lang="en-US" sz="2000" baseline="-25000" dirty="0" err="1"/>
              <a:t>ideal</a:t>
            </a:r>
            <a:r>
              <a:rPr lang="en-US" sz="2000" dirty="0"/>
              <a:t> + Average Memory-stall cycles) × CC</a:t>
            </a:r>
          </a:p>
        </p:txBody>
      </p:sp>
      <p:sp>
        <p:nvSpPr>
          <p:cNvPr id="9" name="Slide Number Placeholder 8"/>
          <p:cNvSpPr>
            <a:spLocks noGrp="1"/>
          </p:cNvSpPr>
          <p:nvPr>
            <p:ph type="sldNum" sz="quarter" idx="10"/>
          </p:nvPr>
        </p:nvSpPr>
        <p:spPr>
          <a:xfrm>
            <a:off x="8077200" y="6356351"/>
            <a:ext cx="2133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3CC63E4C-4642-794D-A2FD-70F6B81535F5}" type="slidenum">
              <a:rPr kumimoji="0" lang="en-US" sz="1000" b="0" i="0" u="none" strike="noStrike" kern="1200" cap="none" spc="0" normalizeH="0" baseline="0" noProof="0">
                <a:ln>
                  <a:noFill/>
                </a:ln>
                <a:solidFill>
                  <a:prstClr val="black">
                    <a:tint val="75000"/>
                  </a:prstClr>
                </a:solidFill>
                <a:effectLst/>
                <a:uLnTx/>
                <a:uFillTx/>
                <a:latin typeface="Times New Roman" pitchFamily="18" charset="0"/>
                <a:ea typeface="宋体"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41</a:t>
            </a:fld>
            <a:endParaRPr kumimoji="0" lang="en-US" sz="1000" b="0" i="0" u="none" strike="noStrike" kern="1200" cap="none" spc="0" normalizeH="0" baseline="0" noProof="0">
              <a:ln>
                <a:noFill/>
              </a:ln>
              <a:solidFill>
                <a:prstClr val="black">
                  <a:tint val="75000"/>
                </a:prstClr>
              </a:solidFill>
              <a:effectLst/>
              <a:uLnTx/>
              <a:uFillTx/>
              <a:latin typeface="Times New Roman" pitchFamily="18" charset="0"/>
              <a:ea typeface="宋体" charset="-122"/>
              <a:cs typeface="+mn-cs"/>
            </a:endParaRPr>
          </a:p>
        </p:txBody>
      </p:sp>
      <p:grpSp>
        <p:nvGrpSpPr>
          <p:cNvPr id="2" name="Group 8"/>
          <p:cNvGrpSpPr>
            <a:grpSpLocks/>
          </p:cNvGrpSpPr>
          <p:nvPr/>
        </p:nvGrpSpPr>
        <p:grpSpPr bwMode="auto">
          <a:xfrm>
            <a:off x="3687261" y="3124191"/>
            <a:ext cx="2861708" cy="473075"/>
            <a:chOff x="2016" y="1488"/>
            <a:chExt cx="2208" cy="298"/>
          </a:xfrm>
        </p:grpSpPr>
        <p:sp>
          <p:nvSpPr>
            <p:cNvPr id="1674245" name="AutoShape 5"/>
            <p:cNvSpPr>
              <a:spLocks/>
            </p:cNvSpPr>
            <p:nvPr/>
          </p:nvSpPr>
          <p:spPr bwMode="auto">
            <a:xfrm rot="5400000">
              <a:off x="3072" y="432"/>
              <a:ext cx="96" cy="2208"/>
            </a:xfrm>
            <a:prstGeom prst="rightBrace">
              <a:avLst>
                <a:gd name="adj1" fmla="val 191667"/>
                <a:gd name="adj2" fmla="val 50000"/>
              </a:avLst>
            </a:prstGeom>
            <a:noFill/>
            <a:ln w="12700">
              <a:solidFill>
                <a:schemeClr val="accent2"/>
              </a:solidFill>
              <a:round/>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Calibri"/>
                <a:ea typeface="ＭＳ Ｐゴシック" charset="0"/>
                <a:cs typeface="+mn-cs"/>
              </a:endParaRPr>
            </a:p>
          </p:txBody>
        </p:sp>
        <p:sp>
          <p:nvSpPr>
            <p:cNvPr id="1674246" name="Text Box 6"/>
            <p:cNvSpPr txBox="1">
              <a:spLocks noChangeArrowheads="1"/>
            </p:cNvSpPr>
            <p:nvPr/>
          </p:nvSpPr>
          <p:spPr bwMode="auto">
            <a:xfrm>
              <a:off x="2688" y="1536"/>
              <a:ext cx="912" cy="250"/>
            </a:xfrm>
            <a:prstGeom prst="rect">
              <a:avLst/>
            </a:prstGeom>
            <a:noFill/>
            <a:ln w="12700">
              <a:noFill/>
              <a:miter lim="800000"/>
              <a:headEnd/>
              <a:tailEnd/>
            </a:ln>
            <a:effectLst/>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FF0000"/>
                  </a:solidFill>
                  <a:effectLst/>
                  <a:uLnTx/>
                  <a:uFillTx/>
                  <a:latin typeface="Calibri"/>
                  <a:ea typeface="ＭＳ Ｐゴシック" charset="0"/>
                  <a:cs typeface="+mn-cs"/>
                </a:rPr>
                <a:t>CPI</a:t>
              </a:r>
              <a:r>
                <a:rPr kumimoji="0" lang="en-US" sz="2000" b="0" i="0" u="none" strike="noStrike" kern="1200" cap="none" spc="0" normalizeH="0" baseline="-25000" noProof="0" dirty="0" err="1">
                  <a:ln>
                    <a:noFill/>
                  </a:ln>
                  <a:solidFill>
                    <a:srgbClr val="FF0000"/>
                  </a:solidFill>
                  <a:effectLst/>
                  <a:uLnTx/>
                  <a:uFillTx/>
                  <a:latin typeface="Calibri"/>
                  <a:ea typeface="ＭＳ Ｐゴシック" charset="0"/>
                  <a:cs typeface="+mn-cs"/>
                </a:rPr>
                <a:t>stall</a:t>
              </a:r>
              <a:endParaRPr kumimoji="0" lang="en-US" sz="2000" b="0" i="0" u="none" strike="noStrike" kern="1200" cap="none" spc="0" normalizeH="0" baseline="-25000" noProof="0" dirty="0">
                <a:ln>
                  <a:noFill/>
                </a:ln>
                <a:solidFill>
                  <a:srgbClr val="FF0000"/>
                </a:solidFill>
                <a:effectLst/>
                <a:uLnTx/>
                <a:uFillTx/>
                <a:latin typeface="Calibri"/>
                <a:ea typeface="ＭＳ Ｐゴシック" charset="0"/>
                <a:cs typeface="+mn-cs"/>
              </a:endParaRPr>
            </a:p>
          </p:txBody>
        </p:sp>
      </p:grpSp>
      <p:sp>
        <p:nvSpPr>
          <p:cNvPr id="1674247" name="Rectangle 7"/>
          <p:cNvSpPr>
            <a:spLocks noChangeArrowheads="1"/>
          </p:cNvSpPr>
          <p:nvPr/>
        </p:nvSpPr>
        <p:spPr bwMode="auto">
          <a:xfrm>
            <a:off x="2057400" y="3337445"/>
            <a:ext cx="8610600" cy="1750223"/>
          </a:xfrm>
          <a:prstGeom prst="rect">
            <a:avLst/>
          </a:prstGeom>
          <a:noFill/>
          <a:ln w="12700">
            <a:noFill/>
            <a:miter lim="800000"/>
            <a:headEnd/>
            <a:tailEnd/>
          </a:ln>
          <a:effectLst/>
        </p:spPr>
        <p:txBody>
          <a:bodyPr wrap="square" lIns="63500" tIns="25400" rIns="63500" bIns="25400">
            <a:spAutoFit/>
          </a:bodyPr>
          <a:lstStyle/>
          <a:p>
            <a:pPr marL="287338" marR="0" lvl="0" indent="-287338" algn="l" defTabSz="457200" rtl="0" eaLnBrk="1" fontAlgn="auto" latinLnBrk="0" hangingPunct="1">
              <a:lnSpc>
                <a:spcPct val="100000"/>
              </a:lnSpc>
              <a:spcBef>
                <a:spcPct val="30000"/>
              </a:spcBef>
              <a:spcAft>
                <a:spcPts val="0"/>
              </a:spcAft>
              <a:buClrTx/>
              <a:buSzPct val="75000"/>
              <a:buFont typeface="Arial"/>
              <a:buChar char="•"/>
              <a:tabLst/>
              <a:defRPr/>
            </a:pPr>
            <a:endParaRPr kumimoji="0" lang="en-US" sz="2400" b="0" i="0" u="none" strike="noStrike" kern="1200" cap="none" spc="0" normalizeH="0" baseline="0" noProof="0" dirty="0">
              <a:ln>
                <a:noFill/>
              </a:ln>
              <a:solidFill>
                <a:prstClr val="black"/>
              </a:solidFill>
              <a:effectLst/>
              <a:uLnTx/>
              <a:uFillTx/>
              <a:latin typeface="Calibri"/>
              <a:ea typeface="ＭＳ Ｐゴシック" charset="0"/>
              <a:cs typeface="+mn-cs"/>
            </a:endParaRPr>
          </a:p>
          <a:p>
            <a:pPr marL="287338" marR="0" lvl="0" indent="-287338" algn="l" defTabSz="457200" rtl="0" eaLnBrk="1" fontAlgn="auto" latinLnBrk="0" hangingPunct="1">
              <a:lnSpc>
                <a:spcPct val="100000"/>
              </a:lnSpc>
              <a:spcBef>
                <a:spcPct val="30000"/>
              </a:spcBef>
              <a:spcAft>
                <a:spcPts val="0"/>
              </a:spcAft>
              <a:buClrTx/>
              <a:buSzPct val="75000"/>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a:ea typeface="ＭＳ Ｐゴシック" charset="0"/>
                <a:cs typeface="+mn-cs"/>
              </a:rPr>
              <a:t>A simple model for Memory-stall cycles</a:t>
            </a:r>
          </a:p>
          <a:p>
            <a:pPr marL="287338" marR="0" lvl="0" indent="-287338" algn="l" defTabSz="457200" rtl="0" eaLnBrk="1" fontAlgn="auto" latinLnBrk="0" hangingPunct="1">
              <a:lnSpc>
                <a:spcPct val="100000"/>
              </a:lnSpc>
              <a:spcBef>
                <a:spcPct val="30000"/>
              </a:spcBef>
              <a:spcAft>
                <a:spcPts val="0"/>
              </a:spcAft>
              <a:buClrTx/>
              <a:buSzPct val="75000"/>
              <a:buFontTx/>
              <a:buNone/>
              <a:tabLst/>
              <a:defRPr/>
            </a:pPr>
            <a:r>
              <a:rPr kumimoji="0" lang="en-US" sz="2400" b="0" i="0" u="none" strike="noStrike" kern="1200" cap="none" spc="0" normalizeH="0" baseline="0" noProof="0" dirty="0">
                <a:ln>
                  <a:noFill/>
                </a:ln>
                <a:solidFill>
                  <a:srgbClr val="FF0000"/>
                </a:solidFill>
                <a:effectLst/>
                <a:uLnTx/>
                <a:uFillTx/>
                <a:latin typeface="Calibri"/>
                <a:ea typeface="ＭＳ Ｐゴシック" charset="0"/>
                <a:cs typeface="+mn-cs"/>
              </a:rPr>
              <a:t>Memory-stall cycles = accesses/instruction </a:t>
            </a:r>
            <a:r>
              <a:rPr kumimoji="0" lang="en-US" sz="2400" b="0" i="0" u="none" strike="noStrike" kern="1200" cap="none" spc="0" normalizeH="0" baseline="0" noProof="0" dirty="0">
                <a:ln>
                  <a:noFill/>
                </a:ln>
                <a:solidFill>
                  <a:srgbClr val="FF0000"/>
                </a:solidFill>
                <a:effectLst/>
                <a:uLnTx/>
                <a:uFillTx/>
                <a:latin typeface="Calibri"/>
                <a:ea typeface="ＭＳ Ｐゴシック" charset="0"/>
                <a:cs typeface="Arial" charset="0"/>
              </a:rPr>
              <a:t>× </a:t>
            </a:r>
            <a:r>
              <a:rPr kumimoji="0" lang="en-US" sz="2400" b="0" i="0" u="none" strike="noStrike" kern="1200" cap="none" spc="0" normalizeH="0" baseline="0" noProof="0" dirty="0">
                <a:ln>
                  <a:noFill/>
                </a:ln>
                <a:solidFill>
                  <a:srgbClr val="FF0000"/>
                </a:solidFill>
                <a:effectLst/>
                <a:uLnTx/>
                <a:uFillTx/>
                <a:latin typeface="Calibri"/>
                <a:ea typeface="ＭＳ Ｐゴシック" charset="0"/>
                <a:cs typeface="+mn-cs"/>
              </a:rPr>
              <a:t>miss rate </a:t>
            </a:r>
            <a:r>
              <a:rPr kumimoji="0" lang="en-US" sz="2400" b="0" i="0" u="none" strike="noStrike" kern="1200" cap="none" spc="0" normalizeH="0" baseline="0" noProof="0" dirty="0">
                <a:ln>
                  <a:noFill/>
                </a:ln>
                <a:solidFill>
                  <a:srgbClr val="FF0000"/>
                </a:solidFill>
                <a:effectLst/>
                <a:uLnTx/>
                <a:uFillTx/>
                <a:latin typeface="Calibri"/>
                <a:ea typeface="ＭＳ Ｐゴシック" charset="0"/>
                <a:cs typeface="Arial" charset="0"/>
              </a:rPr>
              <a:t>×</a:t>
            </a:r>
            <a:r>
              <a:rPr kumimoji="0" lang="en-US" sz="2400" b="0" i="0" u="none" strike="noStrike" kern="1200" cap="none" spc="0" normalizeH="0" baseline="0" noProof="0" dirty="0">
                <a:ln>
                  <a:noFill/>
                </a:ln>
                <a:solidFill>
                  <a:srgbClr val="FF0000"/>
                </a:solidFill>
                <a:effectLst/>
                <a:uLnTx/>
                <a:uFillTx/>
                <a:latin typeface="Calibri"/>
                <a:ea typeface="ＭＳ Ｐゴシック" charset="0"/>
                <a:cs typeface="+mn-cs"/>
              </a:rPr>
              <a:t> miss penalty</a:t>
            </a:r>
          </a:p>
        </p:txBody>
      </p:sp>
    </p:spTree>
    <p:extLst>
      <p:ext uri="{BB962C8B-B14F-4D97-AF65-F5344CB8AC3E}">
        <p14:creationId xmlns:p14="http://schemas.microsoft.com/office/powerpoint/2010/main" val="37658058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4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424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290" name="Rectangle 2"/>
          <p:cNvSpPr>
            <a:spLocks noGrp="1" noChangeArrowheads="1"/>
          </p:cNvSpPr>
          <p:nvPr>
            <p:ph type="title"/>
          </p:nvPr>
        </p:nvSpPr>
        <p:spPr/>
        <p:txBody>
          <a:bodyPr>
            <a:normAutofit/>
          </a:bodyPr>
          <a:lstStyle/>
          <a:p>
            <a:r>
              <a:rPr lang="en-US"/>
              <a:t>Impacts of Cache Performance</a:t>
            </a:r>
          </a:p>
        </p:txBody>
      </p:sp>
      <p:sp>
        <p:nvSpPr>
          <p:cNvPr id="1676291" name="Rectangle 3"/>
          <p:cNvSpPr>
            <a:spLocks noGrp="1" noChangeArrowheads="1"/>
          </p:cNvSpPr>
          <p:nvPr>
            <p:ph type="body" idx="1"/>
          </p:nvPr>
        </p:nvSpPr>
        <p:spPr>
          <a:xfrm>
            <a:off x="914400" y="1468970"/>
            <a:ext cx="10896600" cy="5185830"/>
          </a:xfrm>
        </p:spPr>
        <p:txBody>
          <a:bodyPr>
            <a:normAutofit lnSpcReduction="10000"/>
          </a:bodyPr>
          <a:lstStyle/>
          <a:p>
            <a:r>
              <a:rPr lang="en-US" dirty="0"/>
              <a:t>Relative $ penalty increases as processor performance improves (faster clock rate and/or lower CPI)</a:t>
            </a:r>
          </a:p>
          <a:p>
            <a:pPr lvl="1"/>
            <a:r>
              <a:rPr lang="en-US" dirty="0"/>
              <a:t>Memory speed unlikely to improve as fast as processor cycle time. When calculating </a:t>
            </a:r>
            <a:r>
              <a:rPr lang="en-US" dirty="0" err="1"/>
              <a:t>CPI</a:t>
            </a:r>
            <a:r>
              <a:rPr lang="en-US" baseline="-25000" dirty="0" err="1"/>
              <a:t>stall</a:t>
            </a:r>
            <a:r>
              <a:rPr lang="en-US" dirty="0"/>
              <a:t>, cache miss penalty is measured in processor clock cycles needed to handle a miss</a:t>
            </a:r>
          </a:p>
          <a:p>
            <a:pPr lvl="1"/>
            <a:r>
              <a:rPr lang="en-US" dirty="0"/>
              <a:t>Lower the </a:t>
            </a:r>
            <a:r>
              <a:rPr lang="en-US" dirty="0" err="1"/>
              <a:t>CPI</a:t>
            </a:r>
            <a:r>
              <a:rPr lang="en-US" baseline="-25000" dirty="0" err="1"/>
              <a:t>ideal</a:t>
            </a:r>
            <a:r>
              <a:rPr lang="en-US" dirty="0"/>
              <a:t>, more pronounced impact of stalls</a:t>
            </a:r>
          </a:p>
          <a:p>
            <a:r>
              <a:rPr lang="en-US" dirty="0"/>
              <a:t>Processor with a </a:t>
            </a:r>
            <a:r>
              <a:rPr lang="en-US" dirty="0" err="1"/>
              <a:t>CPI</a:t>
            </a:r>
            <a:r>
              <a:rPr lang="en-US" baseline="-25000" dirty="0" err="1"/>
              <a:t>ideal</a:t>
            </a:r>
            <a:r>
              <a:rPr lang="en-US" dirty="0"/>
              <a:t> of 2, a 100 cycle miss penalty, 36% load/store </a:t>
            </a:r>
            <a:r>
              <a:rPr lang="en-US" dirty="0" err="1"/>
              <a:t>instr’s</a:t>
            </a:r>
            <a:r>
              <a:rPr lang="en-US" dirty="0"/>
              <a:t>, and 2% I$ and 4% D$ miss rates</a:t>
            </a:r>
          </a:p>
          <a:p>
            <a:pPr lvl="1"/>
            <a:r>
              <a:rPr lang="en-US" dirty="0"/>
              <a:t>Memory-stall cycles = 2% × 100 + 36% × 4% × 100 = 3.44</a:t>
            </a:r>
          </a:p>
          <a:p>
            <a:pPr lvl="1"/>
            <a:r>
              <a:rPr lang="en-US" dirty="0"/>
              <a:t>So                   </a:t>
            </a:r>
            <a:r>
              <a:rPr lang="en-US" dirty="0" err="1"/>
              <a:t>CPI</a:t>
            </a:r>
            <a:r>
              <a:rPr lang="en-US" baseline="-25000" dirty="0" err="1"/>
              <a:t>stalls</a:t>
            </a:r>
            <a:r>
              <a:rPr lang="en-US" dirty="0"/>
              <a:t>  =  2 + 3.44 = 5.44</a:t>
            </a:r>
          </a:p>
          <a:p>
            <a:pPr lvl="1"/>
            <a:r>
              <a:rPr lang="en-US" dirty="0"/>
              <a:t>More than twice </a:t>
            </a:r>
            <a:r>
              <a:rPr lang="en-US" dirty="0" err="1"/>
              <a:t>CPI</a:t>
            </a:r>
            <a:r>
              <a:rPr lang="en-US" baseline="-25000" dirty="0" err="1"/>
              <a:t>ideal</a:t>
            </a:r>
            <a:r>
              <a:rPr lang="en-US" dirty="0"/>
              <a:t>!</a:t>
            </a:r>
          </a:p>
        </p:txBody>
      </p:sp>
      <p:sp>
        <p:nvSpPr>
          <p:cNvPr id="5" name="Slide Number Placeholder 4"/>
          <p:cNvSpPr>
            <a:spLocks noGrp="1"/>
          </p:cNvSpPr>
          <p:nvPr>
            <p:ph type="sldNum" sz="quarter" idx="10"/>
          </p:nvPr>
        </p:nvSpPr>
        <p:spPr>
          <a:xfrm>
            <a:off x="8077200" y="6356351"/>
            <a:ext cx="2133600" cy="365125"/>
          </a:xfr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3CC63E4C-4642-794D-A2FD-70F6B81535F5}" type="slidenum">
              <a:rPr kumimoji="0" lang="en-US" sz="1000" b="0" i="0" u="none" strike="noStrike" kern="1200" cap="none" spc="0" normalizeH="0" baseline="0" noProof="0">
                <a:ln>
                  <a:noFill/>
                </a:ln>
                <a:solidFill>
                  <a:prstClr val="black">
                    <a:tint val="75000"/>
                  </a:prstClr>
                </a:solidFill>
                <a:effectLst/>
                <a:uLnTx/>
                <a:uFillTx/>
                <a:latin typeface="Times New Roman" pitchFamily="18" charset="0"/>
                <a:ea typeface="宋体"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42</a:t>
            </a:fld>
            <a:endParaRPr kumimoji="0" lang="en-US" sz="1000" b="0" i="0" u="none" strike="noStrike" kern="1200" cap="none" spc="0" normalizeH="0" baseline="0" noProof="0">
              <a:ln>
                <a:noFill/>
              </a:ln>
              <a:solidFill>
                <a:prstClr val="black">
                  <a:tint val="75000"/>
                </a:prstClr>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33181707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762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762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762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62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762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762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76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629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dirty="0">
                <a:ea typeface="宋体" pitchFamily="2" charset="-122"/>
              </a:rPr>
              <a:t>Non-Preemptive ET Scheduling Example</a:t>
            </a:r>
          </a:p>
        </p:txBody>
      </p:sp>
      <p:pic>
        <p:nvPicPr>
          <p:cNvPr id="30723" name="Picture 4"/>
          <p:cNvPicPr>
            <a:picLocks noGrp="1" noChangeAspect="1" noChangeArrowheads="1"/>
          </p:cNvPicPr>
          <p:nvPr>
            <p:ph idx="1"/>
          </p:nvPr>
        </p:nvPicPr>
        <p:blipFill>
          <a:blip r:embed="rId3"/>
          <a:stretch>
            <a:fillRect/>
          </a:stretch>
        </p:blipFill>
        <p:spPr>
          <a:xfrm>
            <a:off x="2085390" y="1735715"/>
            <a:ext cx="8021220" cy="4100947"/>
          </a:xfrm>
          <a:noFill/>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a:ea typeface="宋体" pitchFamily="2" charset="-122"/>
              </a:rPr>
              <a:t>Co-operative Multitasking</a:t>
            </a:r>
          </a:p>
        </p:txBody>
      </p:sp>
      <p:sp>
        <p:nvSpPr>
          <p:cNvPr id="32771" name="Rectangle 3" descr="Rectangle: Click to edit Master text styles&#10;Second level&#10;Third level&#10;Fourth level&#10;Fifth level"/>
          <p:cNvSpPr>
            <a:spLocks noGrp="1" noChangeArrowheads="1"/>
          </p:cNvSpPr>
          <p:nvPr>
            <p:ph idx="1"/>
          </p:nvPr>
        </p:nvSpPr>
        <p:spPr/>
        <p:txBody>
          <a:bodyPr>
            <a:normAutofit/>
          </a:bodyPr>
          <a:lstStyle/>
          <a:p>
            <a:pPr eaLnBrk="1" hangingPunct="1"/>
            <a:r>
              <a:rPr lang="en-US" altLang="zh-CN" dirty="0">
                <a:ea typeface="宋体" pitchFamily="2" charset="-122"/>
              </a:rPr>
              <a:t>Each task allows a context switch at </a:t>
            </a:r>
            <a:r>
              <a:rPr lang="en-US" altLang="zh-CN" dirty="0" err="1">
                <a:ea typeface="宋体" pitchFamily="2" charset="-122"/>
              </a:rPr>
              <a:t>cswitch</a:t>
            </a:r>
            <a:r>
              <a:rPr lang="en-US" altLang="zh-CN" dirty="0">
                <a:ea typeface="宋体" pitchFamily="2" charset="-122"/>
              </a:rPr>
              <a:t>() call. OS scheduler chooses which task runs next.</a:t>
            </a:r>
          </a:p>
          <a:p>
            <a:pPr eaLnBrk="1" hangingPunct="1"/>
            <a:r>
              <a:rPr lang="en-US" altLang="zh-CN" b="1" i="1" dirty="0">
                <a:ea typeface="宋体" pitchFamily="2" charset="-122"/>
              </a:rPr>
              <a:t>Advantages</a:t>
            </a:r>
            <a:r>
              <a:rPr lang="en-US" altLang="zh-CN" dirty="0">
                <a:ea typeface="宋体" pitchFamily="2" charset="-122"/>
              </a:rPr>
              <a:t>:</a:t>
            </a:r>
          </a:p>
          <a:p>
            <a:pPr lvl="1" eaLnBrk="1" hangingPunct="1"/>
            <a:r>
              <a:rPr lang="en-US" altLang="zh-CN" dirty="0">
                <a:ea typeface="宋体" pitchFamily="2" charset="-122"/>
              </a:rPr>
              <a:t>predictable, where context switches can occur</a:t>
            </a:r>
          </a:p>
          <a:p>
            <a:pPr lvl="1" eaLnBrk="1" hangingPunct="1"/>
            <a:r>
              <a:rPr lang="en-US" altLang="zh-CN" dirty="0">
                <a:ea typeface="宋体" pitchFamily="2" charset="-122"/>
              </a:rPr>
              <a:t>less errors with use of shared resources</a:t>
            </a:r>
          </a:p>
          <a:p>
            <a:pPr eaLnBrk="1" hangingPunct="1"/>
            <a:r>
              <a:rPr lang="en-US" altLang="zh-CN" b="1" i="1" dirty="0">
                <a:ea typeface="宋体" pitchFamily="2" charset="-122"/>
              </a:rPr>
              <a:t>Problems</a:t>
            </a:r>
            <a:r>
              <a:rPr lang="en-US" altLang="zh-CN" dirty="0">
                <a:ea typeface="宋体" pitchFamily="2" charset="-122"/>
              </a:rPr>
              <a:t>:</a:t>
            </a:r>
          </a:p>
          <a:p>
            <a:pPr lvl="1" eaLnBrk="1" hangingPunct="1"/>
            <a:r>
              <a:rPr lang="en-US" altLang="zh-CN" dirty="0">
                <a:ea typeface="宋体" pitchFamily="2" charset="-122"/>
              </a:rPr>
              <a:t>real-time behavior at risk if it takes too long before context switch allowed</a:t>
            </a:r>
          </a:p>
          <a:p>
            <a:pPr eaLnBrk="1" hangingPunct="1"/>
            <a:endParaRPr lang="en-US" altLang="zh-CN" dirty="0">
              <a:ea typeface="宋体"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a:ea typeface="宋体" pitchFamily="2" charset="-122"/>
              </a:rPr>
              <a:t>Example</a:t>
            </a:r>
          </a:p>
        </p:txBody>
      </p:sp>
      <p:sp>
        <p:nvSpPr>
          <p:cNvPr id="5" name="内容占位符 4"/>
          <p:cNvSpPr>
            <a:spLocks noGrp="1"/>
          </p:cNvSpPr>
          <p:nvPr>
            <p:ph idx="1"/>
          </p:nvPr>
        </p:nvSpPr>
        <p:spPr/>
        <p:txBody>
          <a:bodyPr/>
          <a:lstStyle/>
          <a:p>
            <a:endParaRPr lang="zh-CN" altLang="en-US"/>
          </a:p>
        </p:txBody>
      </p:sp>
      <p:pic>
        <p:nvPicPr>
          <p:cNvPr id="33796" name="Picture 4"/>
          <p:cNvPicPr>
            <a:picLocks noChangeAspect="1" noChangeArrowheads="1"/>
          </p:cNvPicPr>
          <p:nvPr/>
        </p:nvPicPr>
        <p:blipFill>
          <a:blip r:embed="rId3"/>
          <a:srcRect/>
          <a:stretch>
            <a:fillRect/>
          </a:stretch>
        </p:blipFill>
        <p:spPr bwMode="auto">
          <a:xfrm>
            <a:off x="2038351" y="1281114"/>
            <a:ext cx="8297863" cy="5272087"/>
          </a:xfrm>
          <a:prstGeom prst="rect">
            <a:avLst/>
          </a:prstGeom>
          <a:noFill/>
          <a:ln w="9525">
            <a:noFill/>
            <a:miter lim="800000"/>
            <a:headEnd/>
            <a:tailEnd/>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a:ea typeface="宋体" pitchFamily="2" charset="-122"/>
              </a:rPr>
              <a:t>Preemptive Multitasking</a:t>
            </a:r>
          </a:p>
        </p:txBody>
      </p:sp>
      <p:sp>
        <p:nvSpPr>
          <p:cNvPr id="5" name="内容占位符 4"/>
          <p:cNvSpPr>
            <a:spLocks noGrp="1"/>
          </p:cNvSpPr>
          <p:nvPr>
            <p:ph idx="1"/>
          </p:nvPr>
        </p:nvSpPr>
        <p:spPr/>
        <p:txBody>
          <a:bodyPr/>
          <a:lstStyle/>
          <a:p>
            <a:endParaRPr lang="zh-CN" altLang="en-US"/>
          </a:p>
        </p:txBody>
      </p:sp>
      <p:pic>
        <p:nvPicPr>
          <p:cNvPr id="36868" name="Picture 4"/>
          <p:cNvPicPr>
            <a:picLocks noChangeAspect="1" noChangeArrowheads="1"/>
          </p:cNvPicPr>
          <p:nvPr/>
        </p:nvPicPr>
        <p:blipFill>
          <a:blip r:embed="rId3"/>
          <a:srcRect/>
          <a:stretch>
            <a:fillRect/>
          </a:stretch>
        </p:blipFill>
        <p:spPr bwMode="auto">
          <a:xfrm>
            <a:off x="2628900" y="838201"/>
            <a:ext cx="6934200" cy="4570299"/>
          </a:xfrm>
          <a:prstGeom prst="rect">
            <a:avLst/>
          </a:prstGeom>
          <a:noFill/>
          <a:ln w="9525">
            <a:noFill/>
            <a:miter lim="800000"/>
            <a:headEnd/>
            <a:tailEnd/>
          </a:ln>
        </p:spPr>
      </p:pic>
      <p:pic>
        <p:nvPicPr>
          <p:cNvPr id="6" name="Picture 4"/>
          <p:cNvPicPr>
            <a:picLocks noChangeAspect="1" noChangeArrowheads="1"/>
          </p:cNvPicPr>
          <p:nvPr/>
        </p:nvPicPr>
        <p:blipFill>
          <a:blip r:embed="rId4"/>
          <a:srcRect/>
          <a:stretch>
            <a:fillRect/>
          </a:stretch>
        </p:blipFill>
        <p:spPr bwMode="auto">
          <a:xfrm>
            <a:off x="3810000" y="5408499"/>
            <a:ext cx="4718050" cy="1414082"/>
          </a:xfrm>
          <a:prstGeom prst="rect">
            <a:avLst/>
          </a:prstGeom>
          <a:noFill/>
          <a:ln w="9525">
            <a:noFill/>
            <a:miter lim="800000"/>
            <a:headEnd/>
            <a:tailEnd/>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Periodic Task </a:t>
            </a:r>
            <a:r>
              <a:rPr lang="en-US" altLang="zh-CN" dirty="0" err="1"/>
              <a:t>Params</a:t>
            </a:r>
            <a:endParaRPr lang="zh-CN" altLang="en-US" dirty="0"/>
          </a:p>
        </p:txBody>
      </p:sp>
      <p:sp>
        <p:nvSpPr>
          <p:cNvPr id="5" name="内容占位符 4"/>
          <p:cNvSpPr>
            <a:spLocks noGrp="1"/>
          </p:cNvSpPr>
          <p:nvPr>
            <p:ph idx="1"/>
          </p:nvPr>
        </p:nvSpPr>
        <p:spPr/>
        <p:txBody>
          <a:bodyPr/>
          <a:lstStyle/>
          <a:p>
            <a:endParaRPr lang="zh-CN" altLang="en-US" dirty="0"/>
          </a:p>
        </p:txBody>
      </p:sp>
      <p:pic>
        <p:nvPicPr>
          <p:cNvPr id="7" name="Picture 2"/>
          <p:cNvPicPr>
            <a:picLocks noChangeAspect="1" noChangeArrowheads="1"/>
          </p:cNvPicPr>
          <p:nvPr/>
        </p:nvPicPr>
        <p:blipFill>
          <a:blip r:embed="rId3"/>
          <a:srcRect/>
          <a:stretch>
            <a:fillRect/>
          </a:stretch>
        </p:blipFill>
        <p:spPr bwMode="auto">
          <a:xfrm>
            <a:off x="2667000" y="1285861"/>
            <a:ext cx="6972300" cy="5279995"/>
          </a:xfrm>
          <a:prstGeom prst="rect">
            <a:avLst/>
          </a:prstGeom>
          <a:noFill/>
          <a:ln w="9525">
            <a:noFill/>
            <a:miter lim="800000"/>
            <a:headEnd/>
            <a:tailEnd/>
          </a:ln>
          <a:effectLst/>
        </p:spPr>
      </p:pic>
    </p:spTree>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lecture">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113349</TotalTime>
  <Pages>60</Pages>
  <Words>3851</Words>
  <Application>Microsoft Office PowerPoint</Application>
  <PresentationFormat>Widescreen</PresentationFormat>
  <Paragraphs>416</Paragraphs>
  <Slides>42</Slides>
  <Notes>19</Notes>
  <HiddenSlides>0</HiddenSlides>
  <MMClips>0</MMClips>
  <ScaleCrop>false</ScaleCrop>
  <HeadingPairs>
    <vt:vector size="6" baseType="variant">
      <vt:variant>
        <vt:lpstr>Fonts Used</vt:lpstr>
      </vt:variant>
      <vt:variant>
        <vt:i4>17</vt:i4>
      </vt:variant>
      <vt:variant>
        <vt:lpstr>Theme</vt:lpstr>
      </vt:variant>
      <vt:variant>
        <vt:i4>3</vt:i4>
      </vt:variant>
      <vt:variant>
        <vt:lpstr>Slide Titles</vt:lpstr>
      </vt:variant>
      <vt:variant>
        <vt:i4>42</vt:i4>
      </vt:variant>
    </vt:vector>
  </HeadingPairs>
  <TitlesOfParts>
    <vt:vector size="62" baseType="lpstr">
      <vt:lpstr>Courier</vt:lpstr>
      <vt:lpstr>DengXian</vt:lpstr>
      <vt:lpstr>Gill Sans</vt:lpstr>
      <vt:lpstr>Gill Sans Light</vt:lpstr>
      <vt:lpstr>Gulim</vt:lpstr>
      <vt:lpstr>Malgun Gothic</vt:lpstr>
      <vt:lpstr>SimSun</vt:lpstr>
      <vt:lpstr>Arial</vt:lpstr>
      <vt:lpstr>Arial Rounded MT Bold</vt:lpstr>
      <vt:lpstr>Calibri</vt:lpstr>
      <vt:lpstr>Comic Sans MS</vt:lpstr>
      <vt:lpstr>Courier New</vt:lpstr>
      <vt:lpstr>Helvetica</vt:lpstr>
      <vt:lpstr>Nunito</vt:lpstr>
      <vt:lpstr>Symbol</vt:lpstr>
      <vt:lpstr>Times New Roman</vt:lpstr>
      <vt:lpstr>Wingdings</vt:lpstr>
      <vt:lpstr>Office</vt:lpstr>
      <vt:lpstr>1_lecture</vt:lpstr>
      <vt:lpstr>Quadrant</vt:lpstr>
      <vt:lpstr>CSC 112: Computer Operating Systems Lecture XX  Cache Deleted </vt:lpstr>
      <vt:lpstr>Utilization Bound w/ Blocking Time</vt:lpstr>
      <vt:lpstr>Exact Schedulability Analysis</vt:lpstr>
      <vt:lpstr>Event-Triggered (ET) Systems</vt:lpstr>
      <vt:lpstr>Non-Preemptive ET Scheduling Example</vt:lpstr>
      <vt:lpstr>Co-operative Multitasking</vt:lpstr>
      <vt:lpstr>Example</vt:lpstr>
      <vt:lpstr>Preemptive Multitasking</vt:lpstr>
      <vt:lpstr>Periodic Task Params</vt:lpstr>
      <vt:lpstr>Periodic Task Model</vt:lpstr>
      <vt:lpstr>The General Scheduling Problem</vt:lpstr>
      <vt:lpstr>Preemptive vs. Non-Preemptive</vt:lpstr>
      <vt:lpstr>Schedule</vt:lpstr>
      <vt:lpstr>Definitions</vt:lpstr>
      <vt:lpstr>An Example Schedule</vt:lpstr>
      <vt:lpstr>A Preemptive Schedule</vt:lpstr>
      <vt:lpstr>Aperiodic and Sporadic Task Model</vt:lpstr>
      <vt:lpstr>Definition: Task &amp; Job</vt:lpstr>
      <vt:lpstr>Types of Tasks</vt:lpstr>
      <vt:lpstr>Slack and Lateness</vt:lpstr>
      <vt:lpstr>How to prevent a user-level thread from hogging the CPU?</vt:lpstr>
      <vt:lpstr>Thread context switch</vt:lpstr>
      <vt:lpstr>What if a thread tries to do I/O?</vt:lpstr>
      <vt:lpstr>Fork Quiz</vt:lpstr>
      <vt:lpstr>Typical Memory Hierarchy</vt:lpstr>
      <vt:lpstr>Memory Hierarchy</vt:lpstr>
      <vt:lpstr>TLB Example This is wrong. A Page is 4KB and can contain 1K integers, not 4 integers.</vt:lpstr>
      <vt:lpstr>Table Lookaside Buffer (TLB)</vt:lpstr>
      <vt:lpstr>Quiz IV</vt:lpstr>
      <vt:lpstr>Livelock</vt:lpstr>
      <vt:lpstr>Multi-Armed Lawyers</vt:lpstr>
      <vt:lpstr>PowerPoint Presentation</vt:lpstr>
      <vt:lpstr>BankerCheck() Method</vt:lpstr>
      <vt:lpstr>Dining Lawyers Questions I</vt:lpstr>
      <vt:lpstr>Dining Lawyers Questions II</vt:lpstr>
      <vt:lpstr>Dining Lawyers Questions III</vt:lpstr>
      <vt:lpstr>Dining Lawyers Variation I</vt:lpstr>
      <vt:lpstr>Dining Lawyers Variation II</vt:lpstr>
      <vt:lpstr>Dining Lawyers Variation III</vt:lpstr>
      <vt:lpstr>Dining Lawyers Variation III</vt:lpstr>
      <vt:lpstr>Measuring Cache Performance – Effect on CPI</vt:lpstr>
      <vt:lpstr>Impacts of Cache Performance</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1230</cp:revision>
  <cp:lastPrinted>2022-04-26T21:30:49Z</cp:lastPrinted>
  <dcterms:created xsi:type="dcterms:W3CDTF">1995-08-12T11:37:26Z</dcterms:created>
  <dcterms:modified xsi:type="dcterms:W3CDTF">2025-02-09T04:06:48Z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