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8.xml" ContentType="application/vnd.openxmlformats-officedocument.presentationml.notesSlide+xml"/>
  <Override PartName="/ppt/ink/ink4.xml" ContentType="application/inkml+xml"/>
  <Override PartName="/ppt/ink/ink5.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48"/>
  </p:notesMasterIdLst>
  <p:handoutMasterIdLst>
    <p:handoutMasterId r:id="rId49"/>
  </p:handoutMasterIdLst>
  <p:sldIdLst>
    <p:sldId id="799" r:id="rId2"/>
    <p:sldId id="294" r:id="rId3"/>
    <p:sldId id="295" r:id="rId4"/>
    <p:sldId id="274" r:id="rId5"/>
    <p:sldId id="260" r:id="rId6"/>
    <p:sldId id="276" r:id="rId7"/>
    <p:sldId id="273" r:id="rId8"/>
    <p:sldId id="277" r:id="rId9"/>
    <p:sldId id="278" r:id="rId10"/>
    <p:sldId id="279" r:id="rId11"/>
    <p:sldId id="280" r:id="rId12"/>
    <p:sldId id="282" r:id="rId13"/>
    <p:sldId id="281" r:id="rId14"/>
    <p:sldId id="297" r:id="rId15"/>
    <p:sldId id="283" r:id="rId16"/>
    <p:sldId id="284" r:id="rId17"/>
    <p:sldId id="286" r:id="rId18"/>
    <p:sldId id="287" r:id="rId19"/>
    <p:sldId id="298" r:id="rId20"/>
    <p:sldId id="300" r:id="rId21"/>
    <p:sldId id="812" r:id="rId22"/>
    <p:sldId id="816" r:id="rId23"/>
    <p:sldId id="817" r:id="rId24"/>
    <p:sldId id="818" r:id="rId25"/>
    <p:sldId id="819" r:id="rId26"/>
    <p:sldId id="820" r:id="rId27"/>
    <p:sldId id="822" r:id="rId28"/>
    <p:sldId id="823" r:id="rId29"/>
    <p:sldId id="290" r:id="rId30"/>
    <p:sldId id="291" r:id="rId31"/>
    <p:sldId id="292" r:id="rId32"/>
    <p:sldId id="293" r:id="rId33"/>
    <p:sldId id="800" r:id="rId34"/>
    <p:sldId id="801" r:id="rId35"/>
    <p:sldId id="299" r:id="rId36"/>
    <p:sldId id="802" r:id="rId37"/>
    <p:sldId id="821" r:id="rId38"/>
    <p:sldId id="804" r:id="rId39"/>
    <p:sldId id="805" r:id="rId40"/>
    <p:sldId id="806" r:id="rId41"/>
    <p:sldId id="289" r:id="rId42"/>
    <p:sldId id="807" r:id="rId43"/>
    <p:sldId id="808" r:id="rId44"/>
    <p:sldId id="809" r:id="rId45"/>
    <p:sldId id="285" r:id="rId46"/>
    <p:sldId id="306" r:id="rId4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7"/>
            <p14:sldId id="278"/>
            <p14:sldId id="279"/>
            <p14:sldId id="280"/>
            <p14:sldId id="282"/>
            <p14:sldId id="281"/>
            <p14:sldId id="297"/>
            <p14:sldId id="283"/>
            <p14:sldId id="284"/>
            <p14:sldId id="286"/>
            <p14:sldId id="287"/>
            <p14:sldId id="298"/>
            <p14:sldId id="300"/>
            <p14:sldId id="812"/>
            <p14:sldId id="816"/>
            <p14:sldId id="817"/>
            <p14:sldId id="818"/>
            <p14:sldId id="819"/>
            <p14:sldId id="820"/>
            <p14:sldId id="822"/>
            <p14:sldId id="823"/>
            <p14:sldId id="290"/>
            <p14:sldId id="291"/>
            <p14:sldId id="292"/>
            <p14:sldId id="293"/>
            <p14:sldId id="800"/>
            <p14:sldId id="801"/>
            <p14:sldId id="299"/>
            <p14:sldId id="802"/>
            <p14:sldId id="821"/>
            <p14:sldId id="804"/>
            <p14:sldId id="805"/>
            <p14:sldId id="806"/>
            <p14:sldId id="289"/>
            <p14:sldId id="807"/>
            <p14:sldId id="808"/>
            <p14:sldId id="809"/>
            <p14:sldId id="285"/>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77" autoAdjust="0"/>
  </p:normalViewPr>
  <p:slideViewPr>
    <p:cSldViewPr snapToGrid="0">
      <p:cViewPr varScale="1">
        <p:scale>
          <a:sx n="65" d="100"/>
          <a:sy n="65" d="100"/>
        </p:scale>
        <p:origin x="1330" y="48"/>
      </p:cViewPr>
      <p:guideLst>
        <p:guide orient="horz" pos="2160"/>
        <p:guide pos="3840"/>
      </p:guideLst>
    </p:cSldViewPr>
  </p:slideViewPr>
  <p:notesTextViewPr>
    <p:cViewPr>
      <p:scale>
        <a:sx n="1" d="1"/>
        <a:sy n="1" d="1"/>
      </p:scale>
      <p:origin x="0" y="0"/>
    </p:cViewPr>
  </p:notesTextViewPr>
  <p:sorterViewPr>
    <p:cViewPr varScale="1">
      <p:scale>
        <a:sx n="1" d="1"/>
        <a:sy n="1" d="1"/>
      </p:scale>
      <p:origin x="0" y="-69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1:11.531"/>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8.849"/>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9.39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2.484"/>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3.347"/>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It will reap any terminated child arbitrarily. process (preventing it from becoming a zombie process</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15</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latin typeface="Gill Sans Light"/>
              </a:rPr>
              <a:t>Output</a:t>
            </a:r>
            <a:endParaRPr lang="en-SE" sz="1200" dirty="0">
              <a:latin typeface="Gill Sans Light"/>
            </a:endParaRPr>
          </a:p>
          <a:p>
            <a:pPr marL="287020" marR="2613025" indent="-274955">
              <a:lnSpc>
                <a:spcPts val="2310"/>
              </a:lnSpc>
              <a:spcBef>
                <a:spcPts val="195"/>
              </a:spcBef>
            </a:pPr>
            <a:r>
              <a:rPr lang="en-GB" sz="1200" dirty="0">
                <a:latin typeface="Arial MT"/>
                <a:cs typeface="Arial MT"/>
              </a:rPr>
              <a:t>b.</a:t>
            </a:r>
            <a:r>
              <a:rPr lang="en-GB" sz="1200" spc="-70" dirty="0">
                <a:latin typeface="Arial MT"/>
                <a:cs typeface="Arial MT"/>
              </a:rPr>
              <a:t> </a:t>
            </a:r>
            <a:r>
              <a:rPr lang="en-GB" sz="1200" dirty="0">
                <a:latin typeface="Arial MT"/>
                <a:cs typeface="Arial MT"/>
              </a:rPr>
              <a:t>Describe</a:t>
            </a:r>
            <a:r>
              <a:rPr lang="en-GB" sz="1200" spc="-35" dirty="0">
                <a:latin typeface="Arial MT"/>
                <a:cs typeface="Arial MT"/>
              </a:rPr>
              <a:t> </a:t>
            </a:r>
            <a:r>
              <a:rPr lang="en-GB" sz="1200" dirty="0">
                <a:latin typeface="Arial MT"/>
                <a:cs typeface="Arial MT"/>
              </a:rPr>
              <a:t>the</a:t>
            </a:r>
            <a:r>
              <a:rPr lang="en-GB" sz="1200" spc="-35" dirty="0">
                <a:latin typeface="Arial MT"/>
                <a:cs typeface="Arial MT"/>
              </a:rPr>
              <a:t> </a:t>
            </a:r>
            <a:r>
              <a:rPr lang="en-GB" sz="1200" dirty="0">
                <a:latin typeface="Arial MT"/>
                <a:cs typeface="Arial MT"/>
              </a:rPr>
              <a:t>function</a:t>
            </a:r>
            <a:r>
              <a:rPr lang="en-GB" sz="1200" spc="-35" dirty="0">
                <a:latin typeface="Arial MT"/>
                <a:cs typeface="Arial MT"/>
              </a:rPr>
              <a:t> </a:t>
            </a:r>
            <a:r>
              <a:rPr lang="en-GB" sz="1200" dirty="0">
                <a:latin typeface="Arial MT"/>
                <a:cs typeface="Arial MT"/>
              </a:rPr>
              <a:t>of</a:t>
            </a:r>
            <a:r>
              <a:rPr lang="en-GB" sz="1200" spc="-35" dirty="0">
                <a:latin typeface="Arial MT"/>
                <a:cs typeface="Arial MT"/>
              </a:rPr>
              <a:t> </a:t>
            </a:r>
            <a:r>
              <a:rPr lang="en-GB" sz="1200" spc="-20" dirty="0" err="1">
                <a:latin typeface="Courier New"/>
                <a:cs typeface="Courier New"/>
              </a:rPr>
              <a:t>execl</a:t>
            </a:r>
            <a:r>
              <a:rPr lang="en-GB" sz="1200" spc="-635" dirty="0">
                <a:latin typeface="Courier New"/>
                <a:cs typeface="Courier New"/>
              </a:rPr>
              <a:t> </a:t>
            </a:r>
            <a:r>
              <a:rPr lang="en-GB" sz="1200" dirty="0">
                <a:latin typeface="Arial MT"/>
                <a:cs typeface="Arial MT"/>
              </a:rPr>
              <a:t>in</a:t>
            </a:r>
            <a:r>
              <a:rPr lang="en-GB" sz="1200" spc="-35" dirty="0">
                <a:latin typeface="Arial MT"/>
                <a:cs typeface="Arial MT"/>
              </a:rPr>
              <a:t> </a:t>
            </a:r>
            <a:r>
              <a:rPr lang="en-GB" sz="1200" dirty="0">
                <a:latin typeface="Arial MT"/>
                <a:cs typeface="Arial MT"/>
              </a:rPr>
              <a:t>your</a:t>
            </a:r>
            <a:r>
              <a:rPr lang="en-GB" sz="1200" spc="-35" dirty="0">
                <a:latin typeface="Arial MT"/>
                <a:cs typeface="Arial MT"/>
              </a:rPr>
              <a:t> </a:t>
            </a:r>
            <a:r>
              <a:rPr lang="en-GB" sz="1200" dirty="0">
                <a:latin typeface="Arial MT"/>
                <a:cs typeface="Arial MT"/>
              </a:rPr>
              <a:t>own</a:t>
            </a:r>
            <a:r>
              <a:rPr lang="en-GB" sz="1200" spc="-40" dirty="0">
                <a:latin typeface="Arial MT"/>
                <a:cs typeface="Arial MT"/>
              </a:rPr>
              <a:t> </a:t>
            </a:r>
            <a:r>
              <a:rPr lang="en-GB" sz="1200" spc="-10" dirty="0">
                <a:latin typeface="Arial MT"/>
                <a:cs typeface="Arial MT"/>
              </a:rPr>
              <a:t>words </a:t>
            </a:r>
            <a:r>
              <a:rPr lang="en-GB" sz="1200" dirty="0">
                <a:latin typeface="Arial MT"/>
                <a:cs typeface="Arial MT"/>
              </a:rPr>
              <a:t>(Hint:</a:t>
            </a:r>
            <a:r>
              <a:rPr lang="en-GB" sz="1200" spc="-50" dirty="0">
                <a:latin typeface="Arial MT"/>
                <a:cs typeface="Arial MT"/>
              </a:rPr>
              <a:t> </a:t>
            </a:r>
            <a:r>
              <a:rPr lang="en-GB" sz="1200" dirty="0">
                <a:latin typeface="Arial MT"/>
                <a:cs typeface="Arial MT"/>
              </a:rPr>
              <a:t>read</a:t>
            </a:r>
            <a:r>
              <a:rPr lang="en-GB" sz="1200" spc="-45" dirty="0">
                <a:latin typeface="Arial MT"/>
                <a:cs typeface="Arial MT"/>
              </a:rPr>
              <a:t> </a:t>
            </a:r>
            <a:r>
              <a:rPr lang="en-GB" sz="1200" dirty="0">
                <a:latin typeface="Arial MT"/>
                <a:cs typeface="Arial MT"/>
              </a:rPr>
              <a:t>the</a:t>
            </a:r>
            <a:r>
              <a:rPr lang="en-GB" sz="1200" spc="-45" dirty="0">
                <a:latin typeface="Arial MT"/>
                <a:cs typeface="Arial MT"/>
              </a:rPr>
              <a:t> </a:t>
            </a:r>
            <a:r>
              <a:rPr lang="en-GB" sz="1200" dirty="0">
                <a:latin typeface="Arial MT"/>
                <a:cs typeface="Arial MT"/>
              </a:rPr>
              <a:t>man</a:t>
            </a:r>
            <a:r>
              <a:rPr lang="en-GB" sz="1200" spc="-45" dirty="0">
                <a:latin typeface="Arial MT"/>
                <a:cs typeface="Arial MT"/>
              </a:rPr>
              <a:t> </a:t>
            </a:r>
            <a:r>
              <a:rPr lang="en-GB" sz="1200" spc="-10" dirty="0">
                <a:latin typeface="Arial MT"/>
                <a:cs typeface="Arial MT"/>
              </a:rPr>
              <a:t>page).</a:t>
            </a:r>
            <a:endParaRPr lang="en-GB" sz="1200" dirty="0">
              <a:latin typeface="Arial MT"/>
              <a:cs typeface="Arial MT"/>
            </a:endParaRPr>
          </a:p>
          <a:p>
            <a:pPr marL="290195" marR="302260" indent="-278130">
              <a:lnSpc>
                <a:spcPct val="98500"/>
              </a:lnSpc>
              <a:spcBef>
                <a:spcPts val="395"/>
              </a:spcBef>
              <a:buChar char="•"/>
              <a:tabLst>
                <a:tab pos="290195" algn="l"/>
              </a:tabLst>
            </a:pPr>
            <a:r>
              <a:rPr lang="en-GB" sz="1200" dirty="0">
                <a:solidFill>
                  <a:srgbClr val="0365C0"/>
                </a:solidFill>
                <a:latin typeface="Arial MT"/>
                <a:cs typeface="Arial MT"/>
              </a:rPr>
              <a:t>The</a:t>
            </a:r>
            <a:r>
              <a:rPr lang="en-GB" sz="1200" spc="-105" dirty="0">
                <a:solidFill>
                  <a:srgbClr val="0365C0"/>
                </a:solidFill>
                <a:latin typeface="Arial MT"/>
                <a:cs typeface="Arial MT"/>
              </a:rPr>
              <a:t> </a:t>
            </a:r>
            <a:r>
              <a:rPr lang="en-GB" sz="1200" spc="-20" dirty="0">
                <a:solidFill>
                  <a:srgbClr val="0365C0"/>
                </a:solidFill>
                <a:latin typeface="Courier New"/>
                <a:cs typeface="Courier New"/>
              </a:rPr>
              <a:t>exec</a:t>
            </a:r>
            <a:r>
              <a:rPr lang="en-GB" sz="1200" spc="-635" dirty="0">
                <a:solidFill>
                  <a:srgbClr val="0365C0"/>
                </a:solidFill>
                <a:latin typeface="Courier New"/>
                <a:cs typeface="Courier New"/>
              </a:rPr>
              <a:t> </a:t>
            </a:r>
            <a:r>
              <a:rPr lang="en-GB" sz="1200" dirty="0">
                <a:solidFill>
                  <a:srgbClr val="0365C0"/>
                </a:solidFill>
                <a:latin typeface="Arial MT"/>
                <a:cs typeface="Arial MT"/>
              </a:rPr>
              <a:t>family</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functions</a:t>
            </a:r>
            <a:r>
              <a:rPr lang="en-GB" sz="1200" spc="-55" dirty="0">
                <a:solidFill>
                  <a:srgbClr val="0365C0"/>
                </a:solidFill>
                <a:latin typeface="Arial MT"/>
                <a:cs typeface="Arial MT"/>
              </a:rPr>
              <a:t> </a:t>
            </a:r>
            <a:r>
              <a:rPr lang="en-GB" sz="1200" dirty="0">
                <a:solidFill>
                  <a:srgbClr val="0365C0"/>
                </a:solidFill>
                <a:latin typeface="Arial MT"/>
                <a:cs typeface="Arial MT"/>
              </a:rPr>
              <a:t>replaces</a:t>
            </a:r>
            <a:r>
              <a:rPr lang="en-GB" sz="1200" spc="-5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current</a:t>
            </a:r>
            <a:r>
              <a:rPr lang="en-GB" sz="1200" spc="-55" dirty="0">
                <a:solidFill>
                  <a:srgbClr val="0365C0"/>
                </a:solidFill>
                <a:latin typeface="Arial MT"/>
                <a:cs typeface="Arial MT"/>
              </a:rPr>
              <a:t> </a:t>
            </a:r>
            <a:r>
              <a:rPr lang="en-GB" sz="1200" dirty="0">
                <a:solidFill>
                  <a:srgbClr val="0365C0"/>
                </a:solidFill>
                <a:latin typeface="Arial MT"/>
                <a:cs typeface="Arial MT"/>
              </a:rPr>
              <a:t>process</a:t>
            </a:r>
            <a:r>
              <a:rPr lang="en-GB" sz="1200" spc="-55" dirty="0">
                <a:solidFill>
                  <a:srgbClr val="0365C0"/>
                </a:solidFill>
                <a:latin typeface="Arial MT"/>
                <a:cs typeface="Arial MT"/>
              </a:rPr>
              <a:t> </a:t>
            </a:r>
            <a:r>
              <a:rPr lang="en-GB" sz="1200" dirty="0">
                <a:solidFill>
                  <a:srgbClr val="0365C0"/>
                </a:solidFill>
                <a:latin typeface="Arial MT"/>
                <a:cs typeface="Arial MT"/>
              </a:rPr>
              <a:t>image</a:t>
            </a:r>
            <a:r>
              <a:rPr lang="en-GB" sz="1200" spc="-55" dirty="0">
                <a:solidFill>
                  <a:srgbClr val="0365C0"/>
                </a:solidFill>
                <a:latin typeface="Arial MT"/>
                <a:cs typeface="Arial MT"/>
              </a:rPr>
              <a:t> </a:t>
            </a:r>
            <a:r>
              <a:rPr lang="en-GB" sz="1200" dirty="0">
                <a:solidFill>
                  <a:srgbClr val="0365C0"/>
                </a:solidFill>
                <a:latin typeface="Arial MT"/>
                <a:cs typeface="Arial MT"/>
              </a:rPr>
              <a:t>with</a:t>
            </a:r>
            <a:r>
              <a:rPr lang="en-GB" sz="1200" spc="-50" dirty="0">
                <a:solidFill>
                  <a:srgbClr val="0365C0"/>
                </a:solidFill>
                <a:latin typeface="Arial MT"/>
                <a:cs typeface="Arial MT"/>
              </a:rPr>
              <a:t> a </a:t>
            </a:r>
            <a:r>
              <a:rPr lang="en-GB" sz="1200" dirty="0">
                <a:solidFill>
                  <a:srgbClr val="0365C0"/>
                </a:solidFill>
                <a:latin typeface="Arial MT"/>
                <a:cs typeface="Arial MT"/>
              </a:rPr>
              <a:t>new</a:t>
            </a:r>
            <a:r>
              <a:rPr lang="en-GB" sz="1200" spc="-80" dirty="0">
                <a:solidFill>
                  <a:srgbClr val="0365C0"/>
                </a:solidFill>
                <a:latin typeface="Arial MT"/>
                <a:cs typeface="Arial MT"/>
              </a:rPr>
              <a:t> </a:t>
            </a:r>
            <a:r>
              <a:rPr lang="en-GB" sz="1200" dirty="0">
                <a:solidFill>
                  <a:srgbClr val="0365C0"/>
                </a:solidFill>
                <a:latin typeface="Arial MT"/>
                <a:cs typeface="Arial MT"/>
              </a:rPr>
              <a:t>process</a:t>
            </a:r>
            <a:r>
              <a:rPr lang="en-GB" sz="1200" spc="-40" dirty="0">
                <a:solidFill>
                  <a:srgbClr val="0365C0"/>
                </a:solidFill>
                <a:latin typeface="Arial MT"/>
                <a:cs typeface="Arial MT"/>
              </a:rPr>
              <a:t> </a:t>
            </a:r>
            <a:r>
              <a:rPr lang="en-GB" sz="1200" dirty="0">
                <a:solidFill>
                  <a:srgbClr val="0365C0"/>
                </a:solidFill>
                <a:latin typeface="Arial MT"/>
                <a:cs typeface="Arial MT"/>
              </a:rPr>
              <a:t>image.</a:t>
            </a:r>
            <a:r>
              <a:rPr lang="en-GB" sz="1200" spc="-45"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40" dirty="0">
                <a:solidFill>
                  <a:srgbClr val="0365C0"/>
                </a:solidFill>
                <a:latin typeface="Arial MT"/>
                <a:cs typeface="Arial MT"/>
              </a:rPr>
              <a:t> </a:t>
            </a:r>
            <a:r>
              <a:rPr lang="en-GB" sz="1200" dirty="0">
                <a:solidFill>
                  <a:srgbClr val="0365C0"/>
                </a:solidFill>
                <a:latin typeface="Arial MT"/>
                <a:cs typeface="Arial MT"/>
              </a:rPr>
              <a:t>a</a:t>
            </a:r>
            <a:r>
              <a:rPr lang="en-GB" sz="1200" spc="-40" dirty="0">
                <a:solidFill>
                  <a:srgbClr val="0365C0"/>
                </a:solidFill>
                <a:latin typeface="Arial MT"/>
                <a:cs typeface="Arial MT"/>
              </a:rPr>
              <a:t> </a:t>
            </a:r>
            <a:r>
              <a:rPr lang="en-GB" sz="1200" dirty="0">
                <a:solidFill>
                  <a:srgbClr val="0365C0"/>
                </a:solidFill>
                <a:latin typeface="Arial MT"/>
                <a:cs typeface="Arial MT"/>
              </a:rPr>
              <a:t>function</a:t>
            </a:r>
            <a:r>
              <a:rPr lang="en-GB" sz="1200" spc="-40" dirty="0">
                <a:solidFill>
                  <a:srgbClr val="0365C0"/>
                </a:solidFill>
                <a:latin typeface="Arial MT"/>
                <a:cs typeface="Arial MT"/>
              </a:rPr>
              <a:t> </a:t>
            </a:r>
            <a:r>
              <a:rPr lang="en-GB" sz="1200" dirty="0">
                <a:solidFill>
                  <a:srgbClr val="0365C0"/>
                </a:solidFill>
                <a:latin typeface="Arial MT"/>
                <a:cs typeface="Arial MT"/>
              </a:rPr>
              <a:t>that</a:t>
            </a:r>
            <a:r>
              <a:rPr lang="en-GB" sz="1200" spc="-45" dirty="0">
                <a:solidFill>
                  <a:srgbClr val="0365C0"/>
                </a:solidFill>
                <a:latin typeface="Arial MT"/>
                <a:cs typeface="Arial MT"/>
              </a:rPr>
              <a:t> </a:t>
            </a:r>
            <a:r>
              <a:rPr lang="en-GB" sz="1200" dirty="0">
                <a:solidFill>
                  <a:srgbClr val="0365C0"/>
                </a:solidFill>
                <a:latin typeface="Arial MT"/>
                <a:cs typeface="Arial MT"/>
              </a:rPr>
              <a:t>allows</a:t>
            </a:r>
            <a:r>
              <a:rPr lang="en-GB" sz="1200" spc="-40" dirty="0">
                <a:solidFill>
                  <a:srgbClr val="0365C0"/>
                </a:solidFill>
                <a:latin typeface="Arial MT"/>
                <a:cs typeface="Arial MT"/>
              </a:rPr>
              <a:t> </a:t>
            </a:r>
            <a:r>
              <a:rPr lang="en-GB" sz="1200" dirty="0">
                <a:solidFill>
                  <a:srgbClr val="0365C0"/>
                </a:solidFill>
                <a:latin typeface="Arial MT"/>
                <a:cs typeface="Arial MT"/>
              </a:rPr>
              <a:t>the</a:t>
            </a:r>
            <a:r>
              <a:rPr lang="en-GB" sz="1200" spc="-40" dirty="0">
                <a:solidFill>
                  <a:srgbClr val="0365C0"/>
                </a:solidFill>
                <a:latin typeface="Arial MT"/>
                <a:cs typeface="Arial MT"/>
              </a:rPr>
              <a:t> </a:t>
            </a:r>
            <a:r>
              <a:rPr lang="en-GB" sz="1200" dirty="0">
                <a:solidFill>
                  <a:srgbClr val="0365C0"/>
                </a:solidFill>
                <a:latin typeface="Arial MT"/>
                <a:cs typeface="Arial MT"/>
              </a:rPr>
              <a:t>caller</a:t>
            </a:r>
            <a:r>
              <a:rPr lang="en-GB" sz="1200" spc="-40"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spc="-20" dirty="0">
                <a:solidFill>
                  <a:srgbClr val="0365C0"/>
                </a:solidFill>
                <a:latin typeface="Arial MT"/>
                <a:cs typeface="Arial MT"/>
              </a:rPr>
              <a:t>pass </a:t>
            </a:r>
            <a:r>
              <a:rPr lang="en-GB" sz="1200" dirty="0">
                <a:solidFill>
                  <a:srgbClr val="0365C0"/>
                </a:solidFill>
                <a:latin typeface="Arial MT"/>
                <a:cs typeface="Arial MT"/>
              </a:rPr>
              <a:t>command</a:t>
            </a:r>
            <a:r>
              <a:rPr lang="en-GB" sz="1200" spc="-75" dirty="0">
                <a:solidFill>
                  <a:srgbClr val="0365C0"/>
                </a:solidFill>
                <a:latin typeface="Arial MT"/>
                <a:cs typeface="Arial MT"/>
              </a:rPr>
              <a:t> </a:t>
            </a:r>
            <a:r>
              <a:rPr lang="en-GB" sz="1200" dirty="0">
                <a:solidFill>
                  <a:srgbClr val="0365C0"/>
                </a:solidFill>
                <a:latin typeface="Arial MT"/>
                <a:cs typeface="Arial MT"/>
              </a:rPr>
              <a:t>line</a:t>
            </a:r>
            <a:r>
              <a:rPr lang="en-GB" sz="1200" spc="-70" dirty="0">
                <a:solidFill>
                  <a:srgbClr val="0365C0"/>
                </a:solidFill>
                <a:latin typeface="Arial MT"/>
                <a:cs typeface="Arial MT"/>
              </a:rPr>
              <a:t> </a:t>
            </a:r>
            <a:r>
              <a:rPr lang="en-GB" sz="1200" dirty="0">
                <a:solidFill>
                  <a:srgbClr val="0365C0"/>
                </a:solidFill>
                <a:latin typeface="Arial MT"/>
                <a:cs typeface="Arial MT"/>
              </a:rPr>
              <a:t>parameters</a:t>
            </a:r>
            <a:r>
              <a:rPr lang="en-GB" sz="1200" spc="-70" dirty="0">
                <a:solidFill>
                  <a:srgbClr val="0365C0"/>
                </a:solidFill>
                <a:latin typeface="Arial MT"/>
                <a:cs typeface="Arial MT"/>
              </a:rPr>
              <a:t> </a:t>
            </a:r>
            <a:r>
              <a:rPr lang="en-GB" sz="1200" dirty="0">
                <a:solidFill>
                  <a:srgbClr val="0365C0"/>
                </a:solidFill>
                <a:latin typeface="Arial MT"/>
                <a:cs typeface="Arial MT"/>
              </a:rPr>
              <a:t>to</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70" dirty="0">
                <a:solidFill>
                  <a:srgbClr val="0365C0"/>
                </a:solidFill>
                <a:latin typeface="Arial MT"/>
                <a:cs typeface="Arial MT"/>
              </a:rPr>
              <a:t> </a:t>
            </a:r>
            <a:r>
              <a:rPr lang="en-GB" sz="1200" dirty="0">
                <a:solidFill>
                  <a:srgbClr val="0365C0"/>
                </a:solidFill>
                <a:latin typeface="Arial MT"/>
                <a:cs typeface="Arial MT"/>
              </a:rPr>
              <a:t>executed</a:t>
            </a:r>
            <a:r>
              <a:rPr lang="en-GB" sz="1200" spc="-70" dirty="0">
                <a:solidFill>
                  <a:srgbClr val="0365C0"/>
                </a:solidFill>
                <a:latin typeface="Arial MT"/>
                <a:cs typeface="Arial MT"/>
              </a:rPr>
              <a:t> </a:t>
            </a:r>
            <a:r>
              <a:rPr lang="en-GB" sz="1200" dirty="0">
                <a:solidFill>
                  <a:srgbClr val="0365C0"/>
                </a:solidFill>
                <a:latin typeface="Arial MT"/>
                <a:cs typeface="Arial MT"/>
              </a:rPr>
              <a:t>program,</a:t>
            </a:r>
            <a:r>
              <a:rPr lang="en-GB" sz="1200" spc="-70" dirty="0">
                <a:solidFill>
                  <a:srgbClr val="0365C0"/>
                </a:solidFill>
                <a:latin typeface="Arial MT"/>
                <a:cs typeface="Arial MT"/>
              </a:rPr>
              <a:t> </a:t>
            </a:r>
            <a:r>
              <a:rPr lang="en-GB" sz="1200" dirty="0">
                <a:solidFill>
                  <a:srgbClr val="0365C0"/>
                </a:solidFill>
                <a:latin typeface="Arial MT"/>
                <a:cs typeface="Arial MT"/>
              </a:rPr>
              <a:t>which</a:t>
            </a:r>
            <a:r>
              <a:rPr lang="en-GB" sz="1200" spc="-70" dirty="0">
                <a:solidFill>
                  <a:srgbClr val="0365C0"/>
                </a:solidFill>
                <a:latin typeface="Arial MT"/>
                <a:cs typeface="Arial MT"/>
              </a:rPr>
              <a:t> </a:t>
            </a:r>
            <a:r>
              <a:rPr lang="en-GB" sz="1200" dirty="0">
                <a:solidFill>
                  <a:srgbClr val="0365C0"/>
                </a:solidFill>
                <a:latin typeface="Arial MT"/>
                <a:cs typeface="Arial MT"/>
              </a:rPr>
              <a:t>appear</a:t>
            </a:r>
            <a:r>
              <a:rPr lang="en-GB" sz="1200" spc="-70" dirty="0">
                <a:solidFill>
                  <a:srgbClr val="0365C0"/>
                </a:solidFill>
                <a:latin typeface="Arial MT"/>
                <a:cs typeface="Arial MT"/>
              </a:rPr>
              <a:t> </a:t>
            </a:r>
            <a:r>
              <a:rPr lang="en-GB" sz="1200" spc="-25" dirty="0">
                <a:solidFill>
                  <a:srgbClr val="0365C0"/>
                </a:solidFill>
                <a:latin typeface="Arial MT"/>
                <a:cs typeface="Arial MT"/>
              </a:rPr>
              <a:t>as </a:t>
            </a:r>
            <a:r>
              <a:rPr lang="en-GB" sz="1200" spc="-20" dirty="0" err="1">
                <a:solidFill>
                  <a:srgbClr val="0365C0"/>
                </a:solidFill>
                <a:latin typeface="Courier New"/>
                <a:cs typeface="Courier New"/>
              </a:rPr>
              <a:t>argv</a:t>
            </a:r>
            <a:r>
              <a:rPr lang="en-GB" sz="1200" spc="-635" dirty="0">
                <a:solidFill>
                  <a:srgbClr val="0365C0"/>
                </a:solidFill>
                <a:latin typeface="Courier New"/>
                <a:cs typeface="Courier New"/>
              </a:rPr>
              <a:t> </a:t>
            </a:r>
            <a:r>
              <a:rPr lang="en-GB" sz="1200" dirty="0">
                <a:solidFill>
                  <a:srgbClr val="0365C0"/>
                </a:solidFill>
                <a:latin typeface="Arial MT"/>
                <a:cs typeface="Arial MT"/>
              </a:rPr>
              <a:t>array</a:t>
            </a:r>
            <a:r>
              <a:rPr lang="en-GB" sz="1200" spc="-35" dirty="0">
                <a:solidFill>
                  <a:srgbClr val="0365C0"/>
                </a:solidFill>
                <a:latin typeface="Arial MT"/>
                <a:cs typeface="Arial MT"/>
              </a:rPr>
              <a:t> </a:t>
            </a:r>
            <a:r>
              <a:rPr lang="en-GB" sz="1200" dirty="0">
                <a:solidFill>
                  <a:srgbClr val="0365C0"/>
                </a:solidFill>
                <a:latin typeface="Arial MT"/>
                <a:cs typeface="Arial MT"/>
              </a:rPr>
              <a:t>in</a:t>
            </a:r>
            <a:r>
              <a:rPr lang="en-GB" sz="1200" spc="-20" dirty="0">
                <a:solidFill>
                  <a:srgbClr val="0365C0"/>
                </a:solidFill>
                <a:latin typeface="Arial MT"/>
                <a:cs typeface="Arial MT"/>
              </a:rPr>
              <a:t> main.</a:t>
            </a:r>
            <a:endParaRPr lang="en-GB" sz="1200" dirty="0">
              <a:latin typeface="Arial MT"/>
              <a:cs typeface="Arial MT"/>
            </a:endParaRPr>
          </a:p>
          <a:p>
            <a:pPr marL="290195" indent="-277495">
              <a:lnSpc>
                <a:spcPct val="100000"/>
              </a:lnSpc>
              <a:spcBef>
                <a:spcPts val="445"/>
              </a:spcBef>
              <a:buChar char="•"/>
              <a:tabLst>
                <a:tab pos="290195" algn="l"/>
              </a:tabLst>
            </a:pPr>
            <a:r>
              <a:rPr lang="en-GB" sz="1200" dirty="0">
                <a:latin typeface="Arial MT"/>
                <a:cs typeface="Arial MT"/>
              </a:rPr>
              <a:t>Also</a:t>
            </a:r>
            <a:r>
              <a:rPr lang="en-GB" sz="1200" spc="-70" dirty="0">
                <a:latin typeface="Arial MT"/>
                <a:cs typeface="Arial MT"/>
              </a:rPr>
              <a:t> </a:t>
            </a:r>
            <a:r>
              <a:rPr lang="en-GB" sz="1200" dirty="0">
                <a:latin typeface="Arial MT"/>
                <a:cs typeface="Arial MT"/>
              </a:rPr>
              <a:t>describe</a:t>
            </a:r>
            <a:r>
              <a:rPr lang="en-GB" sz="1200" spc="-55" dirty="0">
                <a:latin typeface="Arial MT"/>
                <a:cs typeface="Arial MT"/>
              </a:rPr>
              <a:t> </a:t>
            </a:r>
            <a:r>
              <a:rPr lang="en-GB" sz="1200" dirty="0">
                <a:latin typeface="Arial MT"/>
                <a:cs typeface="Arial MT"/>
              </a:rPr>
              <a:t>the</a:t>
            </a:r>
            <a:r>
              <a:rPr lang="en-GB" sz="1200" spc="-60" dirty="0">
                <a:latin typeface="Arial MT"/>
                <a:cs typeface="Arial MT"/>
              </a:rPr>
              <a:t> </a:t>
            </a:r>
            <a:r>
              <a:rPr lang="en-GB" sz="1200" dirty="0">
                <a:latin typeface="Arial MT"/>
                <a:cs typeface="Arial MT"/>
              </a:rPr>
              <a:t>content</a:t>
            </a:r>
            <a:r>
              <a:rPr lang="en-GB" sz="1200" spc="-55" dirty="0">
                <a:latin typeface="Arial MT"/>
                <a:cs typeface="Arial MT"/>
              </a:rPr>
              <a:t> </a:t>
            </a:r>
            <a:r>
              <a:rPr lang="en-GB" sz="1200" dirty="0">
                <a:latin typeface="Arial MT"/>
                <a:cs typeface="Arial MT"/>
              </a:rPr>
              <a:t>of</a:t>
            </a:r>
            <a:r>
              <a:rPr lang="en-GB" sz="1200" spc="-60" dirty="0">
                <a:latin typeface="Arial MT"/>
                <a:cs typeface="Arial MT"/>
              </a:rPr>
              <a:t> </a:t>
            </a:r>
            <a:r>
              <a:rPr lang="en-GB" sz="1200" dirty="0">
                <a:latin typeface="Arial MT"/>
                <a:cs typeface="Arial MT"/>
              </a:rPr>
              <a:t>the</a:t>
            </a:r>
            <a:r>
              <a:rPr lang="en-GB" sz="1200" spc="-55" dirty="0">
                <a:latin typeface="Arial MT"/>
                <a:cs typeface="Arial MT"/>
              </a:rPr>
              <a:t> </a:t>
            </a:r>
            <a:r>
              <a:rPr lang="en-GB" sz="1200" dirty="0">
                <a:latin typeface="Arial MT"/>
                <a:cs typeface="Arial MT"/>
              </a:rPr>
              <a:t>second</a:t>
            </a:r>
            <a:r>
              <a:rPr lang="en-GB" sz="1200" spc="-60" dirty="0">
                <a:latin typeface="Arial MT"/>
                <a:cs typeface="Arial MT"/>
              </a:rPr>
              <a:t> </a:t>
            </a:r>
            <a:r>
              <a:rPr lang="en-GB" sz="1200" dirty="0">
                <a:latin typeface="Arial MT"/>
                <a:cs typeface="Arial MT"/>
              </a:rPr>
              <a:t>parameter</a:t>
            </a:r>
            <a:r>
              <a:rPr lang="en-GB" sz="1200" spc="-55" dirty="0">
                <a:latin typeface="Arial MT"/>
                <a:cs typeface="Arial MT"/>
              </a:rPr>
              <a:t> </a:t>
            </a:r>
            <a:r>
              <a:rPr lang="en-GB" sz="1200" dirty="0">
                <a:latin typeface="Arial MT"/>
                <a:cs typeface="Arial MT"/>
              </a:rPr>
              <a:t>passed</a:t>
            </a:r>
            <a:r>
              <a:rPr lang="en-GB" sz="1200" spc="-60" dirty="0">
                <a:latin typeface="Arial MT"/>
                <a:cs typeface="Arial MT"/>
              </a:rPr>
              <a:t> </a:t>
            </a:r>
            <a:r>
              <a:rPr lang="en-GB" sz="1200" dirty="0">
                <a:latin typeface="Arial MT"/>
                <a:cs typeface="Arial MT"/>
              </a:rPr>
              <a:t>to</a:t>
            </a:r>
            <a:r>
              <a:rPr lang="en-GB" sz="1200" spc="-50" dirty="0">
                <a:latin typeface="Arial MT"/>
                <a:cs typeface="Arial MT"/>
              </a:rPr>
              <a:t> </a:t>
            </a:r>
            <a:r>
              <a:rPr lang="en-GB" sz="1200" spc="-10" dirty="0" err="1">
                <a:latin typeface="Courier New"/>
                <a:cs typeface="Courier New"/>
              </a:rPr>
              <a:t>execl</a:t>
            </a:r>
            <a:endParaRPr lang="en-GB" sz="1200" dirty="0">
              <a:latin typeface="Courier New"/>
              <a:cs typeface="Courier New"/>
            </a:endParaRPr>
          </a:p>
          <a:p>
            <a:pPr marL="290195" marR="5080" indent="-278130">
              <a:lnSpc>
                <a:spcPct val="98500"/>
              </a:lnSpc>
              <a:spcBef>
                <a:spcPts val="475"/>
              </a:spcBef>
              <a:buChar char="•"/>
              <a:tabLst>
                <a:tab pos="290195" algn="l"/>
              </a:tabLst>
            </a:pP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second</a:t>
            </a:r>
            <a:r>
              <a:rPr lang="en-GB" sz="1200" spc="-45" dirty="0">
                <a:solidFill>
                  <a:srgbClr val="0365C0"/>
                </a:solidFill>
                <a:latin typeface="Arial MT"/>
                <a:cs typeface="Arial MT"/>
              </a:rPr>
              <a:t> </a:t>
            </a:r>
            <a:r>
              <a:rPr lang="en-GB" sz="1200" dirty="0">
                <a:solidFill>
                  <a:srgbClr val="0365C0"/>
                </a:solidFill>
                <a:latin typeface="Arial MT"/>
                <a:cs typeface="Arial MT"/>
              </a:rPr>
              <a:t>parameter</a:t>
            </a:r>
            <a:r>
              <a:rPr lang="en-GB" sz="1200" spc="-45"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given</a:t>
            </a:r>
            <a:r>
              <a:rPr lang="en-GB" sz="1200" spc="-50" dirty="0">
                <a:solidFill>
                  <a:srgbClr val="0365C0"/>
                </a:solidFill>
                <a:latin typeface="Arial MT"/>
                <a:cs typeface="Arial MT"/>
              </a:rPr>
              <a:t> </a:t>
            </a:r>
            <a:r>
              <a:rPr lang="en-GB" sz="1200" dirty="0">
                <a:solidFill>
                  <a:srgbClr val="0365C0"/>
                </a:solidFill>
                <a:latin typeface="Arial MT"/>
                <a:cs typeface="Arial MT"/>
              </a:rPr>
              <a:t>as</a:t>
            </a:r>
            <a:r>
              <a:rPr lang="en-GB" sz="1200" spc="-45" dirty="0">
                <a:solidFill>
                  <a:srgbClr val="0365C0"/>
                </a:solidFill>
                <a:latin typeface="Arial MT"/>
                <a:cs typeface="Arial MT"/>
              </a:rPr>
              <a:t> </a:t>
            </a:r>
            <a:r>
              <a:rPr lang="en-GB" sz="1200" dirty="0" err="1">
                <a:solidFill>
                  <a:srgbClr val="0365C0"/>
                </a:solidFill>
                <a:latin typeface="Courier New"/>
                <a:cs typeface="Courier New"/>
              </a:rPr>
              <a:t>const</a:t>
            </a:r>
            <a:r>
              <a:rPr lang="en-GB" sz="1200" spc="-95" dirty="0">
                <a:solidFill>
                  <a:srgbClr val="0365C0"/>
                </a:solidFill>
                <a:latin typeface="Courier New"/>
                <a:cs typeface="Courier New"/>
              </a:rPr>
              <a:t> </a:t>
            </a:r>
            <a:r>
              <a:rPr lang="en-GB" sz="1200" dirty="0">
                <a:solidFill>
                  <a:srgbClr val="0365C0"/>
                </a:solidFill>
                <a:latin typeface="Courier New"/>
                <a:cs typeface="Courier New"/>
              </a:rPr>
              <a:t>char</a:t>
            </a:r>
            <a:r>
              <a:rPr lang="en-GB" sz="1200" spc="-95" dirty="0">
                <a:solidFill>
                  <a:srgbClr val="0365C0"/>
                </a:solidFill>
                <a:latin typeface="Courier New"/>
                <a:cs typeface="Courier New"/>
              </a:rPr>
              <a:t> </a:t>
            </a:r>
            <a:r>
              <a:rPr lang="en-GB" sz="1200" dirty="0">
                <a:solidFill>
                  <a:srgbClr val="0365C0"/>
                </a:solidFill>
                <a:latin typeface="Courier New"/>
                <a:cs typeface="Courier New"/>
              </a:rPr>
              <a:t>*arg0</a:t>
            </a:r>
            <a:r>
              <a:rPr lang="en-GB" sz="1200" dirty="0">
                <a:solidFill>
                  <a:srgbClr val="0365C0"/>
                </a:solidFill>
                <a:latin typeface="Arial MT"/>
                <a:cs typeface="Arial MT"/>
              </a:rPr>
              <a:t>.</a:t>
            </a:r>
            <a:r>
              <a:rPr lang="en-GB" sz="1200" spc="-45" dirty="0">
                <a:solidFill>
                  <a:srgbClr val="0365C0"/>
                </a:solidFill>
                <a:latin typeface="Arial MT"/>
                <a:cs typeface="Arial MT"/>
              </a:rPr>
              <a:t> </a:t>
            </a:r>
            <a:r>
              <a:rPr lang="en-GB" sz="1200" dirty="0">
                <a:solidFill>
                  <a:srgbClr val="0365C0"/>
                </a:solidFill>
                <a:latin typeface="Arial MT"/>
                <a:cs typeface="Arial MT"/>
              </a:rPr>
              <a:t>Like</a:t>
            </a:r>
            <a:r>
              <a:rPr lang="en-GB" sz="1200" spc="-45" dirty="0">
                <a:solidFill>
                  <a:srgbClr val="0365C0"/>
                </a:solidFill>
                <a:latin typeface="Arial MT"/>
                <a:cs typeface="Arial MT"/>
              </a:rPr>
              <a:t> </a:t>
            </a:r>
            <a:r>
              <a:rPr lang="en-GB" sz="1200" spc="-10" dirty="0" err="1">
                <a:solidFill>
                  <a:srgbClr val="0365C0"/>
                </a:solidFill>
                <a:latin typeface="Arial MT"/>
                <a:cs typeface="Arial MT"/>
              </a:rPr>
              <a:t>printf</a:t>
            </a:r>
            <a:r>
              <a:rPr lang="en-GB" sz="1200" spc="-10"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6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function</a:t>
            </a:r>
            <a:r>
              <a:rPr lang="en-GB" sz="1200" spc="-35" dirty="0">
                <a:solidFill>
                  <a:srgbClr val="0365C0"/>
                </a:solidFill>
                <a:latin typeface="Arial MT"/>
                <a:cs typeface="Arial MT"/>
              </a:rPr>
              <a:t> </a:t>
            </a:r>
            <a:r>
              <a:rPr lang="en-GB" sz="1200" dirty="0">
                <a:solidFill>
                  <a:srgbClr val="0365C0"/>
                </a:solidFill>
                <a:latin typeface="Arial MT"/>
                <a:cs typeface="Arial MT"/>
              </a:rPr>
              <a:t>with</a:t>
            </a:r>
            <a:r>
              <a:rPr lang="en-GB" sz="1200" spc="-3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variable</a:t>
            </a:r>
            <a:r>
              <a:rPr lang="en-GB" sz="1200" spc="-35" dirty="0">
                <a:solidFill>
                  <a:srgbClr val="0365C0"/>
                </a:solidFill>
                <a:latin typeface="Arial MT"/>
                <a:cs typeface="Arial MT"/>
              </a:rPr>
              <a:t> </a:t>
            </a:r>
            <a:r>
              <a:rPr lang="en-GB" sz="1200" dirty="0">
                <a:solidFill>
                  <a:srgbClr val="0365C0"/>
                </a:solidFill>
                <a:latin typeface="Arial MT"/>
                <a:cs typeface="Arial MT"/>
              </a:rPr>
              <a:t>number</a:t>
            </a:r>
            <a:r>
              <a:rPr lang="en-GB" sz="1200" spc="-30" dirty="0">
                <a:solidFill>
                  <a:srgbClr val="0365C0"/>
                </a:solidFill>
                <a:latin typeface="Arial MT"/>
                <a:cs typeface="Arial MT"/>
              </a:rPr>
              <a:t> </a:t>
            </a:r>
            <a:r>
              <a:rPr lang="en-GB" sz="1200" dirty="0">
                <a:solidFill>
                  <a:srgbClr val="0365C0"/>
                </a:solidFill>
                <a:latin typeface="Arial MT"/>
                <a:cs typeface="Arial MT"/>
              </a:rPr>
              <a:t>of</a:t>
            </a:r>
            <a:r>
              <a:rPr lang="en-GB" sz="1200" spc="-35" dirty="0">
                <a:solidFill>
                  <a:srgbClr val="0365C0"/>
                </a:solidFill>
                <a:latin typeface="Arial MT"/>
                <a:cs typeface="Arial MT"/>
              </a:rPr>
              <a:t> </a:t>
            </a:r>
            <a:r>
              <a:rPr lang="en-GB" sz="1200" spc="-10" dirty="0">
                <a:solidFill>
                  <a:srgbClr val="0365C0"/>
                </a:solidFill>
                <a:latin typeface="Arial MT"/>
                <a:cs typeface="Arial MT"/>
              </a:rPr>
              <a:t>arguments.</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35" dirty="0">
                <a:solidFill>
                  <a:srgbClr val="0365C0"/>
                </a:solidFill>
                <a:latin typeface="Arial MT"/>
                <a:cs typeface="Arial MT"/>
              </a:rPr>
              <a:t> </a:t>
            </a:r>
            <a:r>
              <a:rPr lang="en-GB" sz="1200" dirty="0">
                <a:solidFill>
                  <a:srgbClr val="0365C0"/>
                </a:solidFill>
                <a:latin typeface="Arial MT"/>
                <a:cs typeface="Arial MT"/>
              </a:rPr>
              <a:t>first</a:t>
            </a:r>
            <a:r>
              <a:rPr lang="en-GB" sz="1200" spc="-30" dirty="0">
                <a:solidFill>
                  <a:srgbClr val="0365C0"/>
                </a:solidFill>
                <a:latin typeface="Arial MT"/>
                <a:cs typeface="Arial MT"/>
              </a:rPr>
              <a:t> </a:t>
            </a:r>
            <a:r>
              <a:rPr lang="en-GB" sz="1200" spc="-25" dirty="0">
                <a:solidFill>
                  <a:srgbClr val="0365C0"/>
                </a:solidFill>
                <a:latin typeface="Arial MT"/>
                <a:cs typeface="Arial MT"/>
              </a:rPr>
              <a:t>one </a:t>
            </a:r>
            <a:r>
              <a:rPr lang="en-GB" sz="1200" dirty="0">
                <a:solidFill>
                  <a:srgbClr val="0365C0"/>
                </a:solidFill>
                <a:latin typeface="Arial MT"/>
                <a:cs typeface="Arial MT"/>
              </a:rPr>
              <a:t>("path")</a:t>
            </a:r>
            <a:r>
              <a:rPr lang="en-GB" sz="1200" spc="-60"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always</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Unix</a:t>
            </a:r>
            <a:r>
              <a:rPr lang="en-GB" sz="1200" spc="-45" dirty="0">
                <a:solidFill>
                  <a:srgbClr val="0365C0"/>
                </a:solidFill>
                <a:latin typeface="Arial MT"/>
                <a:cs typeface="Arial MT"/>
              </a:rPr>
              <a:t> </a:t>
            </a:r>
            <a:r>
              <a:rPr lang="en-GB" sz="1200" dirty="0">
                <a:solidFill>
                  <a:srgbClr val="0365C0"/>
                </a:solidFill>
                <a:latin typeface="Arial MT"/>
                <a:cs typeface="Arial MT"/>
              </a:rPr>
              <a:t>path</a:t>
            </a:r>
            <a:r>
              <a:rPr lang="en-GB" sz="1200" spc="-45" dirty="0">
                <a:solidFill>
                  <a:srgbClr val="0365C0"/>
                </a:solidFill>
                <a:latin typeface="Arial MT"/>
                <a:cs typeface="Arial MT"/>
              </a:rPr>
              <a:t> </a:t>
            </a:r>
            <a:r>
              <a:rPr lang="en-GB" sz="1200" dirty="0">
                <a:solidFill>
                  <a:srgbClr val="0365C0"/>
                </a:solidFill>
                <a:latin typeface="Arial MT"/>
                <a:cs typeface="Arial MT"/>
              </a:rPr>
              <a:t>of</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process</a:t>
            </a:r>
            <a:r>
              <a:rPr lang="en-GB" sz="1200" spc="-45"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dirty="0">
                <a:solidFill>
                  <a:srgbClr val="0365C0"/>
                </a:solidFill>
                <a:latin typeface="Arial MT"/>
                <a:cs typeface="Arial MT"/>
              </a:rPr>
              <a:t>execute,</a:t>
            </a:r>
            <a:r>
              <a:rPr lang="en-GB" sz="1200" spc="-50" dirty="0">
                <a:solidFill>
                  <a:srgbClr val="0365C0"/>
                </a:solidFill>
                <a:latin typeface="Arial MT"/>
                <a:cs typeface="Arial MT"/>
              </a:rPr>
              <a:t> </a:t>
            </a:r>
            <a:r>
              <a:rPr lang="en-GB" sz="1200" dirty="0">
                <a:solidFill>
                  <a:srgbClr val="0365C0"/>
                </a:solidFill>
                <a:latin typeface="Arial MT"/>
                <a:cs typeface="Arial MT"/>
              </a:rPr>
              <a:t>the</a:t>
            </a:r>
            <a:r>
              <a:rPr lang="en-GB" sz="1200" spc="-45" dirty="0">
                <a:solidFill>
                  <a:srgbClr val="0365C0"/>
                </a:solidFill>
                <a:latin typeface="Arial MT"/>
                <a:cs typeface="Arial MT"/>
              </a:rPr>
              <a:t> </a:t>
            </a:r>
            <a:r>
              <a:rPr lang="en-GB" sz="1200" spc="-10" dirty="0">
                <a:solidFill>
                  <a:srgbClr val="0365C0"/>
                </a:solidFill>
                <a:latin typeface="Arial MT"/>
                <a:cs typeface="Arial MT"/>
              </a:rPr>
              <a:t>subsequent </a:t>
            </a:r>
            <a:r>
              <a:rPr lang="en-GB" sz="1200" dirty="0">
                <a:solidFill>
                  <a:srgbClr val="0365C0"/>
                </a:solidFill>
                <a:latin typeface="Arial MT"/>
                <a:cs typeface="Arial MT"/>
              </a:rPr>
              <a:t>ones</a:t>
            </a:r>
            <a:r>
              <a:rPr lang="en-GB" sz="1200" spc="-55" dirty="0">
                <a:solidFill>
                  <a:srgbClr val="0365C0"/>
                </a:solidFill>
                <a:latin typeface="Arial MT"/>
                <a:cs typeface="Arial MT"/>
              </a:rPr>
              <a:t> </a:t>
            </a:r>
            <a:r>
              <a:rPr lang="en-GB" sz="1200" dirty="0">
                <a:solidFill>
                  <a:srgbClr val="0365C0"/>
                </a:solidFill>
                <a:latin typeface="Arial MT"/>
                <a:cs typeface="Arial MT"/>
              </a:rPr>
              <a:t>are</a:t>
            </a:r>
            <a:r>
              <a:rPr lang="en-GB" sz="1200" spc="-55" dirty="0">
                <a:solidFill>
                  <a:srgbClr val="0365C0"/>
                </a:solidFill>
                <a:latin typeface="Arial MT"/>
                <a:cs typeface="Arial MT"/>
              </a:rPr>
              <a:t> </a:t>
            </a:r>
            <a:r>
              <a:rPr lang="en-GB" sz="1200" dirty="0">
                <a:solidFill>
                  <a:srgbClr val="0365C0"/>
                </a:solidFill>
                <a:latin typeface="Arial MT"/>
                <a:cs typeface="Arial MT"/>
              </a:rPr>
              <a:t>a</a:t>
            </a:r>
            <a:r>
              <a:rPr lang="en-GB" sz="1200" spc="-55" dirty="0">
                <a:solidFill>
                  <a:srgbClr val="0365C0"/>
                </a:solidFill>
                <a:latin typeface="Arial MT"/>
                <a:cs typeface="Arial MT"/>
              </a:rPr>
              <a:t> </a:t>
            </a:r>
            <a:r>
              <a:rPr lang="en-GB" sz="1200" dirty="0">
                <a:solidFill>
                  <a:srgbClr val="0365C0"/>
                </a:solidFill>
                <a:latin typeface="Arial MT"/>
                <a:cs typeface="Arial MT"/>
              </a:rPr>
              <a:t>list</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arguments</a:t>
            </a:r>
            <a:r>
              <a:rPr lang="en-GB" sz="1200" spc="-55" dirty="0">
                <a:solidFill>
                  <a:srgbClr val="0365C0"/>
                </a:solidFill>
                <a:latin typeface="Arial MT"/>
                <a:cs typeface="Arial MT"/>
              </a:rPr>
              <a:t> </a:t>
            </a:r>
            <a:r>
              <a:rPr lang="en-GB" sz="1200" dirty="0">
                <a:solidFill>
                  <a:srgbClr val="0365C0"/>
                </a:solidFill>
                <a:latin typeface="Arial MT"/>
                <a:cs typeface="Arial MT"/>
              </a:rPr>
              <a:t>passed</a:t>
            </a:r>
            <a:r>
              <a:rPr lang="en-GB" sz="1200" spc="-55" dirty="0">
                <a:solidFill>
                  <a:srgbClr val="0365C0"/>
                </a:solidFill>
                <a:latin typeface="Arial MT"/>
                <a:cs typeface="Arial MT"/>
              </a:rPr>
              <a:t> </a:t>
            </a:r>
            <a:r>
              <a:rPr lang="en-GB" sz="1200" dirty="0">
                <a:solidFill>
                  <a:srgbClr val="0365C0"/>
                </a:solidFill>
                <a:latin typeface="Arial MT"/>
                <a:cs typeface="Arial MT"/>
              </a:rPr>
              <a:t>as</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[1]</a:t>
            </a:r>
            <a:r>
              <a:rPr lang="en-GB" sz="1200" dirty="0">
                <a:solidFill>
                  <a:srgbClr val="0365C0"/>
                </a:solidFill>
                <a:latin typeface="Arial MT"/>
                <a:cs typeface="Arial MT"/>
              </a:rPr>
              <a:t>,</a:t>
            </a:r>
            <a:r>
              <a:rPr lang="en-GB" sz="1200" spc="-50" dirty="0">
                <a:solidFill>
                  <a:srgbClr val="0365C0"/>
                </a:solidFill>
                <a:latin typeface="Arial MT"/>
                <a:cs typeface="Arial MT"/>
              </a:rPr>
              <a:t> …</a:t>
            </a:r>
            <a:endParaRPr lang="en-GB" sz="1200" dirty="0">
              <a:latin typeface="Arial MT"/>
              <a:cs typeface="Arial MT"/>
            </a:endParaRPr>
          </a:p>
          <a:p>
            <a:pPr marL="290195" marR="172720" indent="-278130">
              <a:lnSpc>
                <a:spcPct val="98400"/>
              </a:lnSpc>
              <a:spcBef>
                <a:spcPts val="480"/>
              </a:spcBef>
              <a:buChar char="•"/>
              <a:tabLst>
                <a:tab pos="290195" algn="l"/>
              </a:tabLst>
            </a:pP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second</a:t>
            </a:r>
            <a:r>
              <a:rPr lang="en-GB" sz="1200" spc="-75" dirty="0">
                <a:solidFill>
                  <a:srgbClr val="0365C0"/>
                </a:solidFill>
                <a:latin typeface="Arial MT"/>
                <a:cs typeface="Arial MT"/>
              </a:rPr>
              <a:t> </a:t>
            </a:r>
            <a:r>
              <a:rPr lang="en-GB" sz="1200" spc="-10" dirty="0">
                <a:solidFill>
                  <a:srgbClr val="0365C0"/>
                </a:solidFill>
                <a:latin typeface="Arial MT"/>
                <a:cs typeface="Arial MT"/>
              </a:rPr>
              <a:t>parameter,</a:t>
            </a:r>
            <a:r>
              <a:rPr lang="en-GB" sz="1200" spc="-75" dirty="0">
                <a:solidFill>
                  <a:srgbClr val="0365C0"/>
                </a:solidFill>
                <a:latin typeface="Arial MT"/>
                <a:cs typeface="Arial MT"/>
              </a:rPr>
              <a:t> </a:t>
            </a:r>
            <a:r>
              <a:rPr lang="en-GB" sz="1200" dirty="0">
                <a:solidFill>
                  <a:srgbClr val="0365C0"/>
                </a:solidFill>
                <a:latin typeface="Arial MT"/>
                <a:cs typeface="Arial MT"/>
              </a:rPr>
              <a:t>accessible</a:t>
            </a:r>
            <a:r>
              <a:rPr lang="en-GB" sz="1200" spc="-75" dirty="0">
                <a:solidFill>
                  <a:srgbClr val="0365C0"/>
                </a:solidFill>
                <a:latin typeface="Arial MT"/>
                <a:cs typeface="Arial MT"/>
              </a:rPr>
              <a:t> </a:t>
            </a:r>
            <a:r>
              <a:rPr lang="en-GB" sz="1200" dirty="0">
                <a:solidFill>
                  <a:srgbClr val="0365C0"/>
                </a:solidFill>
                <a:latin typeface="Arial MT"/>
                <a:cs typeface="Arial MT"/>
              </a:rPr>
              <a:t>as</a:t>
            </a:r>
            <a:r>
              <a:rPr lang="en-GB" sz="1200" spc="-7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in</a:t>
            </a:r>
            <a:r>
              <a:rPr lang="en-GB" sz="1200" spc="-75" dirty="0">
                <a:solidFill>
                  <a:srgbClr val="0365C0"/>
                </a:solidFill>
                <a:latin typeface="Arial MT"/>
                <a:cs typeface="Arial MT"/>
              </a:rPr>
              <a:t> </a:t>
            </a: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called</a:t>
            </a:r>
            <a:r>
              <a:rPr lang="en-GB" sz="1200" spc="-75" dirty="0">
                <a:solidFill>
                  <a:srgbClr val="0365C0"/>
                </a:solidFill>
                <a:latin typeface="Arial MT"/>
                <a:cs typeface="Arial MT"/>
              </a:rPr>
              <a:t> </a:t>
            </a:r>
            <a:r>
              <a:rPr lang="en-GB" sz="1200" dirty="0">
                <a:solidFill>
                  <a:srgbClr val="0365C0"/>
                </a:solidFill>
                <a:latin typeface="Arial MT"/>
                <a:cs typeface="Arial MT"/>
              </a:rPr>
              <a:t>program,</a:t>
            </a:r>
            <a:r>
              <a:rPr lang="en-GB" sz="1200" spc="-75" dirty="0">
                <a:solidFill>
                  <a:srgbClr val="0365C0"/>
                </a:solidFill>
                <a:latin typeface="Arial MT"/>
                <a:cs typeface="Arial MT"/>
              </a:rPr>
              <a:t> </a:t>
            </a:r>
            <a:r>
              <a:rPr lang="en-GB" sz="1200" spc="-25" dirty="0">
                <a:solidFill>
                  <a:srgbClr val="0365C0"/>
                </a:solidFill>
                <a:latin typeface="Arial MT"/>
                <a:cs typeface="Arial MT"/>
              </a:rPr>
              <a:t>by </a:t>
            </a:r>
            <a:r>
              <a:rPr lang="en-GB" sz="1200" dirty="0">
                <a:solidFill>
                  <a:srgbClr val="0365C0"/>
                </a:solidFill>
                <a:latin typeface="Arial MT"/>
                <a:cs typeface="Arial MT"/>
              </a:rPr>
              <a:t>convention</a:t>
            </a:r>
            <a:r>
              <a:rPr lang="en-GB" sz="1200" spc="-70" dirty="0">
                <a:solidFill>
                  <a:srgbClr val="0365C0"/>
                </a:solidFill>
                <a:latin typeface="Arial MT"/>
                <a:cs typeface="Arial MT"/>
              </a:rPr>
              <a:t> </a:t>
            </a:r>
            <a:r>
              <a:rPr lang="en-GB" sz="1200" dirty="0">
                <a:solidFill>
                  <a:srgbClr val="0365C0"/>
                </a:solidFill>
                <a:latin typeface="Arial MT"/>
                <a:cs typeface="Arial MT"/>
              </a:rPr>
              <a:t>always</a:t>
            </a:r>
            <a:r>
              <a:rPr lang="en-GB" sz="1200" spc="-65" dirty="0">
                <a:solidFill>
                  <a:srgbClr val="0365C0"/>
                </a:solidFill>
                <a:latin typeface="Arial MT"/>
                <a:cs typeface="Arial MT"/>
              </a:rPr>
              <a:t> </a:t>
            </a:r>
            <a:r>
              <a:rPr lang="en-GB" sz="1200" dirty="0">
                <a:solidFill>
                  <a:srgbClr val="0365C0"/>
                </a:solidFill>
                <a:latin typeface="Arial MT"/>
                <a:cs typeface="Arial MT"/>
              </a:rPr>
              <a:t>contains</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name</a:t>
            </a:r>
            <a:r>
              <a:rPr lang="en-GB" sz="1200" spc="-65" dirty="0">
                <a:solidFill>
                  <a:srgbClr val="0365C0"/>
                </a:solidFill>
                <a:latin typeface="Arial MT"/>
                <a:cs typeface="Arial MT"/>
              </a:rPr>
              <a:t> </a:t>
            </a:r>
            <a:r>
              <a:rPr lang="en-GB" sz="1200" dirty="0">
                <a:solidFill>
                  <a:srgbClr val="0365C0"/>
                </a:solidFill>
                <a:latin typeface="Arial MT"/>
                <a:cs typeface="Arial MT"/>
              </a:rPr>
              <a:t>of</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executed</a:t>
            </a:r>
            <a:r>
              <a:rPr lang="en-GB" sz="1200" spc="-65" dirty="0">
                <a:solidFill>
                  <a:srgbClr val="0365C0"/>
                </a:solidFill>
                <a:latin typeface="Arial MT"/>
                <a:cs typeface="Arial MT"/>
              </a:rPr>
              <a:t> </a:t>
            </a:r>
            <a:r>
              <a:rPr lang="en-GB" sz="1200" dirty="0">
                <a:solidFill>
                  <a:srgbClr val="0365C0"/>
                </a:solidFill>
                <a:latin typeface="Arial MT"/>
                <a:cs typeface="Arial MT"/>
              </a:rPr>
              <a:t>program</a:t>
            </a:r>
            <a:r>
              <a:rPr lang="en-GB" sz="1200" spc="-65" dirty="0">
                <a:solidFill>
                  <a:srgbClr val="0365C0"/>
                </a:solidFill>
                <a:latin typeface="Arial MT"/>
                <a:cs typeface="Arial MT"/>
              </a:rPr>
              <a:t> </a:t>
            </a:r>
            <a:r>
              <a:rPr lang="en-GB" sz="1200" spc="-10" dirty="0">
                <a:solidFill>
                  <a:srgbClr val="0365C0"/>
                </a:solidFill>
                <a:latin typeface="Arial MT"/>
                <a:cs typeface="Arial MT"/>
              </a:rPr>
              <a:t>(e.g., "vim").</a:t>
            </a:r>
            <a:endParaRPr lang="en-GB" sz="1200" dirty="0">
              <a:latin typeface="Arial MT"/>
              <a:cs typeface="Arial MT"/>
            </a:endParaRPr>
          </a:p>
          <a:p>
            <a:pPr marL="290195" indent="-277495">
              <a:lnSpc>
                <a:spcPts val="2320"/>
              </a:lnSpc>
              <a:spcBef>
                <a:spcPts val="425"/>
              </a:spcBef>
              <a:buChar char="•"/>
              <a:tabLst>
                <a:tab pos="290195" algn="l"/>
              </a:tabLst>
            </a:pPr>
            <a:r>
              <a:rPr lang="en-GB" sz="1200" dirty="0">
                <a:solidFill>
                  <a:srgbClr val="0365C0"/>
                </a:solidFill>
                <a:latin typeface="Arial MT"/>
                <a:cs typeface="Arial MT"/>
              </a:rPr>
              <a:t>The</a:t>
            </a:r>
            <a:r>
              <a:rPr lang="en-GB" sz="1200" spc="-60" dirty="0">
                <a:solidFill>
                  <a:srgbClr val="0365C0"/>
                </a:solidFill>
                <a:latin typeface="Arial MT"/>
                <a:cs typeface="Arial MT"/>
              </a:rPr>
              <a:t> </a:t>
            </a:r>
            <a:r>
              <a:rPr lang="en-GB" sz="1200" dirty="0">
                <a:solidFill>
                  <a:srgbClr val="0365C0"/>
                </a:solidFill>
                <a:latin typeface="Arial MT"/>
                <a:cs typeface="Arial MT"/>
              </a:rPr>
              <a:t>command</a:t>
            </a:r>
            <a:r>
              <a:rPr lang="en-GB" sz="1200" spc="-55" dirty="0">
                <a:solidFill>
                  <a:srgbClr val="0365C0"/>
                </a:solidFill>
                <a:latin typeface="Arial MT"/>
                <a:cs typeface="Arial MT"/>
              </a:rPr>
              <a:t> </a:t>
            </a:r>
            <a:r>
              <a:rPr lang="en-GB" sz="1200" dirty="0">
                <a:solidFill>
                  <a:srgbClr val="0365C0"/>
                </a:solidFill>
                <a:latin typeface="Arial MT"/>
                <a:cs typeface="Arial MT"/>
              </a:rPr>
              <a:t>line</a:t>
            </a:r>
            <a:r>
              <a:rPr lang="en-GB" sz="1200" spc="-60" dirty="0">
                <a:solidFill>
                  <a:srgbClr val="0365C0"/>
                </a:solidFill>
                <a:latin typeface="Arial MT"/>
                <a:cs typeface="Arial MT"/>
              </a:rPr>
              <a:t> </a:t>
            </a:r>
            <a:r>
              <a:rPr lang="en-GB" sz="1200" dirty="0">
                <a:solidFill>
                  <a:srgbClr val="0365C0"/>
                </a:solidFill>
                <a:latin typeface="Arial MT"/>
                <a:cs typeface="Arial MT"/>
              </a:rPr>
              <a:t>parameters</a:t>
            </a:r>
            <a:r>
              <a:rPr lang="en-GB" sz="1200" spc="-55" dirty="0">
                <a:solidFill>
                  <a:srgbClr val="0365C0"/>
                </a:solidFill>
                <a:latin typeface="Arial MT"/>
                <a:cs typeface="Arial MT"/>
              </a:rPr>
              <a:t> </a:t>
            </a:r>
            <a:r>
              <a:rPr lang="en-GB" sz="1200" dirty="0">
                <a:solidFill>
                  <a:srgbClr val="0365C0"/>
                </a:solidFill>
                <a:latin typeface="Arial MT"/>
                <a:cs typeface="Arial MT"/>
              </a:rPr>
              <a:t>given,</a:t>
            </a:r>
            <a:r>
              <a:rPr lang="en-GB" sz="1200" spc="-60" dirty="0">
                <a:solidFill>
                  <a:srgbClr val="0365C0"/>
                </a:solidFill>
                <a:latin typeface="Arial MT"/>
                <a:cs typeface="Arial MT"/>
              </a:rPr>
              <a:t> </a:t>
            </a:r>
            <a:r>
              <a:rPr lang="en-GB" sz="1200" dirty="0">
                <a:solidFill>
                  <a:srgbClr val="0365C0"/>
                </a:solidFill>
                <a:latin typeface="Arial MT"/>
                <a:cs typeface="Arial MT"/>
              </a:rPr>
              <a:t>e.g.,</a:t>
            </a:r>
            <a:r>
              <a:rPr lang="en-GB" sz="1200" spc="-55" dirty="0">
                <a:solidFill>
                  <a:srgbClr val="0365C0"/>
                </a:solidFill>
                <a:latin typeface="Arial MT"/>
                <a:cs typeface="Arial MT"/>
              </a:rPr>
              <a:t> </a:t>
            </a:r>
            <a:r>
              <a:rPr lang="en-GB" sz="1200" dirty="0">
                <a:solidFill>
                  <a:srgbClr val="0365C0"/>
                </a:solidFill>
                <a:latin typeface="Arial MT"/>
                <a:cs typeface="Arial MT"/>
              </a:rPr>
              <a:t>in</a:t>
            </a:r>
            <a:r>
              <a:rPr lang="en-GB" sz="1200" spc="-60" dirty="0">
                <a:solidFill>
                  <a:srgbClr val="0365C0"/>
                </a:solidFill>
                <a:latin typeface="Arial MT"/>
                <a:cs typeface="Arial MT"/>
              </a:rPr>
              <a:t> </a:t>
            </a:r>
            <a:r>
              <a:rPr lang="en-GB" sz="1200" dirty="0">
                <a:solidFill>
                  <a:srgbClr val="0365C0"/>
                </a:solidFill>
                <a:latin typeface="Arial MT"/>
                <a:cs typeface="Arial MT"/>
              </a:rPr>
              <a:t>the</a:t>
            </a:r>
            <a:r>
              <a:rPr lang="en-GB" sz="1200" spc="-55" dirty="0">
                <a:solidFill>
                  <a:srgbClr val="0365C0"/>
                </a:solidFill>
                <a:latin typeface="Arial MT"/>
                <a:cs typeface="Arial MT"/>
              </a:rPr>
              <a:t> </a:t>
            </a:r>
            <a:r>
              <a:rPr lang="en-GB" sz="1200" dirty="0">
                <a:solidFill>
                  <a:srgbClr val="0365C0"/>
                </a:solidFill>
                <a:latin typeface="Arial MT"/>
                <a:cs typeface="Arial MT"/>
              </a:rPr>
              <a:t>shell</a:t>
            </a:r>
            <a:r>
              <a:rPr lang="en-GB" sz="1200" spc="-60" dirty="0">
                <a:solidFill>
                  <a:srgbClr val="0365C0"/>
                </a:solidFill>
                <a:latin typeface="Arial MT"/>
                <a:cs typeface="Arial MT"/>
              </a:rPr>
              <a:t> </a:t>
            </a:r>
            <a:r>
              <a:rPr lang="en-GB" sz="1200" dirty="0">
                <a:solidFill>
                  <a:srgbClr val="0365C0"/>
                </a:solidFill>
                <a:latin typeface="Arial MT"/>
                <a:cs typeface="Arial MT"/>
              </a:rPr>
              <a:t>appear</a:t>
            </a:r>
            <a:r>
              <a:rPr lang="en-GB" sz="1200" spc="-55" dirty="0">
                <a:solidFill>
                  <a:srgbClr val="0365C0"/>
                </a:solidFill>
                <a:latin typeface="Arial MT"/>
                <a:cs typeface="Arial MT"/>
              </a:rPr>
              <a:t> </a:t>
            </a:r>
            <a:r>
              <a:rPr lang="en-GB" sz="1200" spc="-25" dirty="0">
                <a:solidFill>
                  <a:srgbClr val="0365C0"/>
                </a:solidFill>
                <a:latin typeface="Arial MT"/>
                <a:cs typeface="Arial MT"/>
              </a:rPr>
              <a:t>as</a:t>
            </a:r>
            <a:endParaRPr lang="en-GB" sz="1200" dirty="0">
              <a:latin typeface="Arial MT"/>
              <a:cs typeface="Arial MT"/>
            </a:endParaRPr>
          </a:p>
          <a:p>
            <a:pPr marL="290195">
              <a:lnSpc>
                <a:spcPts val="2320"/>
              </a:lnSpc>
            </a:pPr>
            <a:r>
              <a:rPr lang="en-GB" sz="1200" spc="-10" dirty="0" err="1">
                <a:solidFill>
                  <a:srgbClr val="0365C0"/>
                </a:solidFill>
                <a:latin typeface="Courier New"/>
                <a:cs typeface="Courier New"/>
              </a:rPr>
              <a:t>argv</a:t>
            </a:r>
            <a:r>
              <a:rPr lang="en-GB" sz="1200" spc="-10" dirty="0">
                <a:solidFill>
                  <a:srgbClr val="0365C0"/>
                </a:solidFill>
                <a:latin typeface="Courier New"/>
                <a:cs typeface="Courier New"/>
              </a:rPr>
              <a:t>[1]</a:t>
            </a:r>
            <a:r>
              <a:rPr lang="en-GB" sz="1200" spc="-10" dirty="0">
                <a:solidFill>
                  <a:srgbClr val="0365C0"/>
                </a:solidFill>
                <a:latin typeface="Arial MT"/>
                <a:cs typeface="Arial MT"/>
              </a:rPr>
              <a:t>…</a:t>
            </a:r>
            <a:endParaRPr lang="en-GB" sz="1200" dirty="0">
              <a:latin typeface="Arial MT"/>
              <a:cs typeface="Arial M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20</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00943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36E5D-CAFA-AB41-90DB-62221F54AD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7C281-E351-E0F2-05EA-6FBEFEBB0D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85188-CFB8-20E8-312C-B56D3A73B6D1}"/>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Let u, v be the values printed by the parent process, and x, y be the values printed by the child process. What is the output? </a:t>
            </a:r>
          </a:p>
          <a:p>
            <a:endParaRPr lang="en-GB" b="0" i="0" dirty="0">
              <a:solidFill>
                <a:srgbClr val="273239"/>
              </a:solidFill>
              <a:effectLst/>
              <a:latin typeface="Nunito" pitchFamily="2" charset="0"/>
            </a:endParaRPr>
          </a:p>
          <a:p>
            <a:r>
              <a:rPr lang="en-GB" b="0" kern="0" dirty="0"/>
              <a:t>ANS:</a:t>
            </a:r>
          </a:p>
          <a:p>
            <a:r>
              <a:rPr lang="en-GB" b="0" kern="0" dirty="0"/>
              <a:t>(A) u = x + 10 and v = y</a:t>
            </a:r>
          </a:p>
          <a:p>
            <a:r>
              <a:rPr lang="en-GB" b="0" kern="0" dirty="0"/>
              <a:t>(B) u = x + 10 and v != y</a:t>
            </a:r>
          </a:p>
          <a:p>
            <a:r>
              <a:rPr lang="en-GB" b="0" kern="0" dirty="0"/>
              <a:t>(C) u + 10 = x and v = y</a:t>
            </a:r>
          </a:p>
          <a:p>
            <a:r>
              <a:rPr lang="en-GB" b="0" kern="0" dirty="0"/>
              <a:t>(D) u + 10 = x and v != y </a:t>
            </a:r>
          </a:p>
          <a:p>
            <a:pPr marL="0" marR="1337310" indent="0" eaLnBrk="1" fontAlgn="auto" hangingPunct="1">
              <a:lnSpc>
                <a:spcPts val="1400"/>
              </a:lnSpc>
              <a:spcBef>
                <a:spcPts val="425"/>
              </a:spcBef>
              <a:spcAft>
                <a:spcPts val="0"/>
              </a:spcAft>
              <a:buNone/>
            </a:pPr>
            <a:endParaRPr lang="en-GB" altLang="zh-CN" sz="1200" dirty="0">
              <a:solidFill>
                <a:sysClr val="windowText" lastClr="000000"/>
              </a:solidFill>
              <a:latin typeface="Courier New"/>
              <a:cs typeface="Courier New"/>
            </a:endParaRP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Let u, v be the values printed by the parent process, and x, y be the values printed by the child process. Which one of the following is TRUE? </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(A)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(B)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(C) u + 10 = x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(D) u + 10 = x and v != y</a:t>
            </a: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endParaRPr lang="en-US" sz="1200" b="0" kern="0" dirty="0"/>
          </a:p>
          <a:p>
            <a:endParaRPr lang="en-SE" dirty="0"/>
          </a:p>
        </p:txBody>
      </p:sp>
    </p:spTree>
    <p:extLst>
      <p:ext uri="{BB962C8B-B14F-4D97-AF65-F5344CB8AC3E}">
        <p14:creationId xmlns:p14="http://schemas.microsoft.com/office/powerpoint/2010/main" val="203015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Line 3</a:t>
            </a:r>
            <a:r>
              <a:rPr lang="en-GB" dirty="0"/>
              <a:t>: </a:t>
            </a:r>
            <a:r>
              <a:rPr lang="en-GB" dirty="0" err="1"/>
              <a:t>pid_t</a:t>
            </a:r>
            <a:r>
              <a:rPr lang="en-GB" dirty="0"/>
              <a:t> pid1 = fork(); This creates a child process. Now there are two processes: the parent and the child. </a:t>
            </a:r>
            <a:r>
              <a:rPr lang="en-GB" sz="1200" b="0" kern="0" dirty="0"/>
              <a:t>executing fork on line 4. After fork returns both in P0 and P1, we have two </a:t>
            </a:r>
            <a:endParaRPr lang="en-GB" dirty="0"/>
          </a:p>
          <a:p>
            <a:pPr>
              <a:buFont typeface="Arial" panose="020B0604020202020204" pitchFamily="34" charset="0"/>
              <a:buChar char="•"/>
            </a:pPr>
            <a:r>
              <a:rPr lang="en-GB" dirty="0"/>
              <a:t>In the parent process, pid1 &gt; 0, and in the child process, pid1 == 0.</a:t>
            </a:r>
          </a:p>
          <a:p>
            <a:pPr>
              <a:buFont typeface="Arial" panose="020B0604020202020204" pitchFamily="34" charset="0"/>
              <a:buChar char="•"/>
            </a:pPr>
            <a:r>
              <a:rPr lang="en-GB" b="1" dirty="0"/>
              <a:t>Line 4</a:t>
            </a:r>
            <a:r>
              <a:rPr lang="en-GB" dirty="0"/>
              <a:t>: </a:t>
            </a:r>
            <a:r>
              <a:rPr lang="en-GB" dirty="0" err="1"/>
              <a:t>pid_t</a:t>
            </a:r>
            <a:r>
              <a:rPr lang="en-GB" dirty="0"/>
              <a:t> pid2 = fork(); Both the parent and child from the first fork execute this line, creating two more processes.</a:t>
            </a:r>
          </a:p>
          <a:p>
            <a:pPr>
              <a:buFont typeface="Arial" panose="020B0604020202020204" pitchFamily="34" charset="0"/>
              <a:buChar char="•"/>
            </a:pPr>
            <a:r>
              <a:rPr lang="en-GB" dirty="0"/>
              <a:t>At this point, there are four processes: Parent process (from first fork).</a:t>
            </a:r>
          </a:p>
          <a:p>
            <a:pPr>
              <a:buFont typeface="Arial" panose="020B0604020202020204" pitchFamily="34" charset="0"/>
              <a:buChar char="•"/>
            </a:pPr>
            <a:r>
              <a:rPr lang="en-GB" dirty="0"/>
              <a:t>Child process (from first fork).</a:t>
            </a:r>
          </a:p>
          <a:p>
            <a:pPr>
              <a:buFont typeface="Arial" panose="020B0604020202020204" pitchFamily="34" charset="0"/>
              <a:buChar char="•"/>
            </a:pPr>
            <a:r>
              <a:rPr lang="en-GB" dirty="0"/>
              <a:t>Two new processes created by the second fork.</a:t>
            </a:r>
          </a:p>
          <a:p>
            <a:pPr>
              <a:buFont typeface="Arial" panose="020B0604020202020204" pitchFamily="34" charset="0"/>
              <a:buChar char="•"/>
            </a:pPr>
            <a:r>
              <a:rPr lang="en-GB" b="1" dirty="0"/>
              <a:t>Lines 5-7</a:t>
            </a:r>
            <a:r>
              <a:rPr lang="en-GB" dirty="0"/>
              <a:t>: Conditional block. The condition if (pid1 &gt; 0 &amp;&amp; pid2 == 0) is checked in all four processes.</a:t>
            </a:r>
          </a:p>
          <a:p>
            <a:pPr>
              <a:buFont typeface="Arial" panose="020B0604020202020204" pitchFamily="34" charset="0"/>
              <a:buChar char="•"/>
            </a:pPr>
            <a:r>
              <a:rPr lang="en-GB" dirty="0"/>
              <a:t>This condition is true only for the child process created by the second fork() in the original parent process.</a:t>
            </a:r>
          </a:p>
          <a:p>
            <a:r>
              <a:rPr lang="en-GB" sz="1200" b="0" kern="0" dirty="0"/>
              <a:t>Line 5 checks for the value returned from the first and second fork. If the first fork returned pid1 &gt; 0 (i.e. we are in the original process P0) and the second form returned pid2==0 (i.e. we are in the child process ),</a:t>
            </a:r>
          </a:p>
          <a:p>
            <a:r>
              <a:rPr lang="en-GB" sz="1200" b="0" kern="0" dirty="0"/>
              <a:t>the code in lines 6-7 is executed. So we have six processes altogether.</a:t>
            </a:r>
          </a:p>
          <a:p>
            <a:r>
              <a:rPr lang="en-GB" dirty="0"/>
              <a:t>Only in one of the processes does the condition (pid1 &gt; 0 &amp;&amp; pid2 == 0) hold true. That process executes another fork at line 6 and, if it is the parent, executes an additional fork at line 7. These two extra forks increase the process count by 2.</a:t>
            </a:r>
            <a:endParaRPr lang="en-GB" sz="1200" b="0" kern="0" dirty="0"/>
          </a:p>
          <a:p>
            <a:endParaRPr lang="en-SE" dirty="0"/>
          </a:p>
        </p:txBody>
      </p:sp>
    </p:spTree>
    <p:extLst>
      <p:ext uri="{BB962C8B-B14F-4D97-AF65-F5344CB8AC3E}">
        <p14:creationId xmlns:p14="http://schemas.microsoft.com/office/powerpoint/2010/main" val="2721789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0" dirty="0"/>
              <a:t>Line 3: Parent P0 calls pid1=fork() to create child process P1. </a:t>
            </a:r>
            <a:r>
              <a:rPr lang="en-GB" sz="1200" kern="0" dirty="0"/>
              <a:t>In P0, </a:t>
            </a:r>
            <a:r>
              <a:rPr lang="en-GB" sz="1200" b="0" kern="0" dirty="0"/>
              <a:t>the if condition</a:t>
            </a:r>
            <a:r>
              <a:rPr lang="en-GB" sz="1200" kern="0" dirty="0"/>
              <a:t> </a:t>
            </a:r>
            <a:r>
              <a:rPr lang="en-GB" sz="1200" b="0" kern="0" dirty="0"/>
              <a:t>(pid1&gt;0||?) = (true&amp;&amp;?)=true, so it stops here and does not call any more fork(). (? stands for either true or false).</a:t>
            </a:r>
            <a:endParaRPr lang="en-GB" sz="1200" kern="0" dirty="0"/>
          </a:p>
          <a:p>
            <a:endParaRPr lang="en-GB" sz="1200" b="0" kern="0" dirty="0"/>
          </a:p>
          <a:p>
            <a:endParaRPr lang="en-GB" sz="1200" b="0" kern="0" dirty="0"/>
          </a:p>
          <a:p>
            <a:r>
              <a:rPr lang="en-GB" sz="1200" b="0" kern="0" dirty="0"/>
              <a:t>Line 4: In P0, since pid1 &gt; 0 in P0, the condition (pid1=fork()||pid2=fork())=(true||?)=true, so P0 goes into Line 4 and calls pid3=fork() to create child process P2. </a:t>
            </a:r>
          </a:p>
          <a:p>
            <a:r>
              <a:rPr lang="en-GB" sz="1200" b="0" kern="0" dirty="0"/>
              <a:t>Line 3: Child P1 has pid1==0, so it calls pid2=fork() and creates child process P3. In P3, (pid1=fork()||pid2=fork())=(false||false)=false, so it does not go into Line 4.</a:t>
            </a:r>
          </a:p>
          <a:p>
            <a:r>
              <a:rPr lang="en-GB" sz="1200" b="0" kern="0" dirty="0"/>
              <a:t>Line 4: In P1, since pid2&gt;0, the condition (pid1=fork()||pid2=fork())=(false||true)=true, so P1 goes into Line 4 and calls pid3=fork() to create child process P4.</a:t>
            </a:r>
          </a:p>
          <a:p>
            <a:r>
              <a:rPr lang="en-GB" sz="1200" b="0" kern="0" dirty="0"/>
              <a:t>Each of the 5 processes P0 to P4 prints a ”Hello”.</a:t>
            </a:r>
          </a:p>
          <a:p>
            <a:endParaRPr lang="en-SE" dirty="0"/>
          </a:p>
        </p:txBody>
      </p:sp>
    </p:spTree>
    <p:extLst>
      <p:ext uri="{BB962C8B-B14F-4D97-AF65-F5344CB8AC3E}">
        <p14:creationId xmlns:p14="http://schemas.microsoft.com/office/powerpoint/2010/main" val="2230848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445B7-A207-AEB9-360A-95BC22716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7F20A4-BCEF-923F-D954-ACAD0F60DD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553B0F-A6DE-D73A-F7AC-37BF1505EA85}"/>
              </a:ext>
            </a:extLst>
          </p:cNvPr>
          <p:cNvSpPr>
            <a:spLocks noGrp="1"/>
          </p:cNvSpPr>
          <p:nvPr>
            <p:ph type="body" idx="1"/>
          </p:nvPr>
        </p:nvSpPr>
        <p:spPr/>
        <p:txBody>
          <a:bodyPr/>
          <a:lstStyle/>
          <a:p>
            <a:r>
              <a:rPr lang="en-GB" sz="1200" b="0" kern="0" dirty="0"/>
              <a:t>Line 3: Parent P0 calls pid1=fork() to create child process P1. </a:t>
            </a:r>
            <a:r>
              <a:rPr lang="en-GB" sz="1200" kern="0" dirty="0"/>
              <a:t>In P0, </a:t>
            </a:r>
            <a:r>
              <a:rPr lang="en-GB" sz="1200" b="0" kern="0" dirty="0"/>
              <a:t>the if condition</a:t>
            </a:r>
            <a:r>
              <a:rPr lang="en-GB" sz="1200" kern="0" dirty="0"/>
              <a:t> </a:t>
            </a:r>
            <a:r>
              <a:rPr lang="en-GB" sz="1200" b="0" kern="0" dirty="0"/>
              <a:t>(pid1&gt;0||?) = (true&amp;&amp;?)=true, so it stops here and does not call any more fork(). (? stands for either true or false).</a:t>
            </a:r>
            <a:endParaRPr lang="en-GB" sz="1200" kern="0" dirty="0"/>
          </a:p>
          <a:p>
            <a:endParaRPr lang="en-GB" sz="1200" b="0" kern="0" dirty="0"/>
          </a:p>
          <a:p>
            <a:endParaRPr lang="en-GB" sz="1200" b="0" kern="0" dirty="0"/>
          </a:p>
          <a:p>
            <a:r>
              <a:rPr lang="en-GB" sz="1200" b="0" kern="0" dirty="0"/>
              <a:t>Line 4: In P0, since pid1 &gt; 0 in P0, the condition (pid1=fork()||pid2=fork())=(true||?)=true, so P0 goes into Line 4 and calls pid3=fork() to create child process P2. </a:t>
            </a:r>
          </a:p>
          <a:p>
            <a:r>
              <a:rPr lang="en-GB" sz="1200" b="0" kern="0" dirty="0"/>
              <a:t>Line 3: Child P1 has pid1==0, so it calls pid2=fork() and creates child process P3. In P3, (pid1=fork()||pid2=fork())=(false||false)=false, so it does not go into Line 4.</a:t>
            </a:r>
          </a:p>
          <a:p>
            <a:r>
              <a:rPr lang="en-GB" sz="1200" b="0" kern="0" dirty="0"/>
              <a:t>Line 4: In P1, since pid2&gt;0, the condition (pid1=fork()||pid2=fork())=(false||true)=true, so P1 goes into Line 4 and calls pid3=fork() to create child process P4.</a:t>
            </a:r>
          </a:p>
          <a:p>
            <a:r>
              <a:rPr lang="en-GB" sz="1200" b="0" kern="0" dirty="0"/>
              <a:t>Each of the 5 processes P0 to P4 prints a ”Hello”.</a:t>
            </a:r>
          </a:p>
          <a:p>
            <a:endParaRPr lang="en-SE" dirty="0"/>
          </a:p>
        </p:txBody>
      </p:sp>
    </p:spTree>
    <p:extLst>
      <p:ext uri="{BB962C8B-B14F-4D97-AF65-F5344CB8AC3E}">
        <p14:creationId xmlns:p14="http://schemas.microsoft.com/office/powerpoint/2010/main" val="3949080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29</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31</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A244CC-416D-F868-16A3-57F336B71691}"/>
              </a:ext>
            </a:extLst>
          </p:cNvPr>
          <p:cNvSpPr>
            <a:spLocks noGrp="1" noChangeArrowheads="1"/>
          </p:cNvSpPr>
          <p:nvPr>
            <p:ph type="sldNum" sz="quarter" idx="5"/>
          </p:nvPr>
        </p:nvSpPr>
        <p:spPr>
          <a:ln/>
        </p:spPr>
        <p:txBody>
          <a:bodyPr/>
          <a:lstStyle/>
          <a:p>
            <a:fld id="{A460F991-4A27-42BB-BC0B-B9893A2CCE1D}" type="slidenum">
              <a:rPr lang="en-US" altLang="en-SE"/>
              <a:pPr/>
              <a:t>33</a:t>
            </a:fld>
            <a:endParaRPr lang="en-US" altLang="en-SE"/>
          </a:p>
        </p:txBody>
      </p:sp>
      <p:sp>
        <p:nvSpPr>
          <p:cNvPr id="145410" name="Rectangle 2">
            <a:extLst>
              <a:ext uri="{FF2B5EF4-FFF2-40B4-BE49-F238E27FC236}">
                <a16:creationId xmlns:a16="http://schemas.microsoft.com/office/drawing/2014/main" id="{27E6A562-AF8F-E73E-A38E-509F063B30EC}"/>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407BE11-0F0C-BE92-A9B9-744EEA107E6D}"/>
              </a:ext>
            </a:extLst>
          </p:cNvPr>
          <p:cNvSpPr>
            <a:spLocks noGrp="1" noChangeArrowheads="1"/>
          </p:cNvSpPr>
          <p:nvPr>
            <p:ph type="body" idx="1"/>
          </p:nvPr>
        </p:nvSpPr>
        <p:spPr/>
        <p:txBody>
          <a:bodyPr/>
          <a:lstStyle/>
          <a:p>
            <a:pPr>
              <a:lnSpc>
                <a:spcPct val="90000"/>
              </a:lnSpc>
            </a:pPr>
            <a:endParaRPr lang="en-US" altLang="en-SE" dirty="0"/>
          </a:p>
          <a:p>
            <a:pPr lvl="1">
              <a:lnSpc>
                <a:spcPct val="90000"/>
              </a:lnSpc>
            </a:pPr>
            <a:r>
              <a:rPr lang="en-US" altLang="en-SE" sz="2000" dirty="0"/>
              <a:t>(other resources…)</a:t>
            </a:r>
            <a:endParaRPr lang="en-SE" altLang="en-SE"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CB8A9D-725D-FC65-EAE1-54FF7BDA83C8}"/>
              </a:ext>
            </a:extLst>
          </p:cNvPr>
          <p:cNvSpPr>
            <a:spLocks noGrp="1" noChangeArrowheads="1"/>
          </p:cNvSpPr>
          <p:nvPr>
            <p:ph type="sldNum" sz="quarter" idx="5"/>
          </p:nvPr>
        </p:nvSpPr>
        <p:spPr>
          <a:ln/>
        </p:spPr>
        <p:txBody>
          <a:bodyPr/>
          <a:lstStyle/>
          <a:p>
            <a:fld id="{4BF145FB-7BDD-4151-8FF5-DE7A798D7ED4}" type="slidenum">
              <a:rPr lang="en-US" altLang="en-SE"/>
              <a:pPr/>
              <a:t>34</a:t>
            </a:fld>
            <a:endParaRPr lang="en-US" altLang="en-SE"/>
          </a:p>
        </p:txBody>
      </p:sp>
      <p:sp>
        <p:nvSpPr>
          <p:cNvPr id="146434" name="Rectangle 2">
            <a:extLst>
              <a:ext uri="{FF2B5EF4-FFF2-40B4-BE49-F238E27FC236}">
                <a16:creationId xmlns:a16="http://schemas.microsoft.com/office/drawing/2014/main" id="{66D26916-48EA-4E3E-DC5D-7C519A9F08D4}"/>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0F3EB774-AA3F-7D9E-D38F-2A749022C32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45B69-73ED-EAED-7786-AB19FDA2D504}"/>
              </a:ext>
            </a:extLst>
          </p:cNvPr>
          <p:cNvSpPr>
            <a:spLocks noGrp="1" noChangeArrowheads="1"/>
          </p:cNvSpPr>
          <p:nvPr>
            <p:ph type="sldNum" sz="quarter" idx="5"/>
          </p:nvPr>
        </p:nvSpPr>
        <p:spPr>
          <a:ln/>
        </p:spPr>
        <p:txBody>
          <a:bodyPr/>
          <a:lstStyle/>
          <a:p>
            <a:fld id="{7088EB23-D1CE-4DA6-A81A-707CD8539C7D}" type="slidenum">
              <a:rPr lang="en-US" altLang="en-SE"/>
              <a:pPr/>
              <a:t>35</a:t>
            </a:fld>
            <a:endParaRPr lang="en-US" altLang="en-SE"/>
          </a:p>
        </p:txBody>
      </p:sp>
      <p:sp>
        <p:nvSpPr>
          <p:cNvPr id="147458" name="Rectangle 2">
            <a:extLst>
              <a:ext uri="{FF2B5EF4-FFF2-40B4-BE49-F238E27FC236}">
                <a16:creationId xmlns:a16="http://schemas.microsoft.com/office/drawing/2014/main" id="{84946C80-BAFB-5347-A455-CB2E609B230E}"/>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FBFCFE3-524D-4A23-F2E9-6E54B0CEFC35}"/>
              </a:ext>
            </a:extLst>
          </p:cNvPr>
          <p:cNvSpPr>
            <a:spLocks noGrp="1" noChangeArrowheads="1"/>
          </p:cNvSpPr>
          <p:nvPr>
            <p:ph type="body" idx="1"/>
          </p:nvPr>
        </p:nvSpPr>
        <p:spPr/>
        <p:txBody>
          <a:bodyPr/>
          <a:lstStyle/>
          <a:p>
            <a:r>
              <a:rPr lang="en-US" altLang="en-SE" dirty="0"/>
              <a:t>Given the process abstraction as we know it:</a:t>
            </a:r>
          </a:p>
          <a:p>
            <a:pPr lvl="1"/>
            <a:r>
              <a:rPr lang="en-US" altLang="en-SE" sz="2000" dirty="0"/>
              <a:t>create several processes</a:t>
            </a:r>
          </a:p>
          <a:p>
            <a:pPr lvl="1"/>
            <a:r>
              <a:rPr lang="en-US" altLang="en-SE" sz="2000" dirty="0"/>
              <a:t>cause each to </a:t>
            </a:r>
            <a:r>
              <a:rPr lang="en-US" altLang="en-SE" sz="2000" i="1" dirty="0"/>
              <a:t>map</a:t>
            </a:r>
            <a:r>
              <a:rPr lang="en-US" altLang="en-SE" sz="2000" dirty="0"/>
              <a:t> to the </a:t>
            </a:r>
            <a:r>
              <a:rPr lang="en-US" altLang="en-SE" sz="2000" dirty="0">
                <a:solidFill>
                  <a:srgbClr val="FF0000"/>
                </a:solidFill>
              </a:rPr>
              <a:t>same</a:t>
            </a:r>
            <a:r>
              <a:rPr lang="en-US" altLang="en-SE" sz="2000" dirty="0"/>
              <a:t> physical memory to share data</a:t>
            </a:r>
          </a:p>
          <a:p>
            <a:pPr lvl="2"/>
            <a:r>
              <a:rPr lang="en-US" altLang="en-SE" sz="1800" dirty="0"/>
              <a:t>see the </a:t>
            </a:r>
            <a:r>
              <a:rPr lang="en-US" altLang="en-SE" sz="1800" b="1" dirty="0" err="1">
                <a:latin typeface="Courier New" panose="02070309020205020404" pitchFamily="49" charset="0"/>
              </a:rPr>
              <a:t>MapViewOfFile</a:t>
            </a:r>
            <a:r>
              <a:rPr lang="en-US" altLang="en-SE" sz="1800" b="1" dirty="0">
                <a:latin typeface="Courier New" panose="02070309020205020404" pitchFamily="49" charset="0"/>
              </a:rPr>
              <a:t>()</a:t>
            </a:r>
            <a:r>
              <a:rPr lang="en-US" altLang="en-SE" sz="1800" dirty="0"/>
              <a:t> system call for one way to do this (kind of)</a:t>
            </a:r>
          </a:p>
          <a:p>
            <a:r>
              <a:rPr lang="en-US" altLang="en-SE" dirty="0"/>
              <a:t>This is like making a pig fly – it’s really inefficient</a:t>
            </a:r>
          </a:p>
          <a:p>
            <a:pPr lvl="1"/>
            <a:r>
              <a:rPr lang="en-US" altLang="en-SE" sz="2000" dirty="0"/>
              <a:t>space:  _KPROCESS, page tables, etc.</a:t>
            </a:r>
          </a:p>
          <a:p>
            <a:pPr lvl="1"/>
            <a:r>
              <a:rPr lang="en-US" altLang="en-SE" sz="2000" dirty="0"/>
              <a:t>time: creating OS structures, initializing </a:t>
            </a:r>
            <a:r>
              <a:rPr lang="en-US" altLang="en-SE" sz="2000" dirty="0" err="1"/>
              <a:t>addr</a:t>
            </a:r>
            <a:r>
              <a:rPr lang="en-US" altLang="en-SE" sz="2000" dirty="0"/>
              <a:t> space, etc.</a:t>
            </a:r>
          </a:p>
          <a:p>
            <a:r>
              <a:rPr lang="en-US" altLang="en-SE" dirty="0"/>
              <a:t>Some equally bad alternatives for some of the examples:</a:t>
            </a:r>
          </a:p>
          <a:p>
            <a:pPr lvl="1"/>
            <a:r>
              <a:rPr lang="en-US" altLang="en-SE" sz="2000" dirty="0"/>
              <a:t>Entirely separate web servers</a:t>
            </a:r>
          </a:p>
          <a:p>
            <a:pPr lvl="1"/>
            <a:r>
              <a:rPr lang="en-US" altLang="en-SE" sz="2000" dirty="0"/>
              <a:t>Manually programmed asynchronous programming (non-blocking I/O) in the web client (browser)</a:t>
            </a:r>
          </a:p>
          <a:p>
            <a:endParaRPr lang="en-SE" altLang="en-S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82BD38-B6DF-AD7E-85D4-91AC20CEAF19}"/>
              </a:ext>
            </a:extLst>
          </p:cNvPr>
          <p:cNvSpPr>
            <a:spLocks noGrp="1" noChangeArrowheads="1"/>
          </p:cNvSpPr>
          <p:nvPr>
            <p:ph type="sldNum" sz="quarter" idx="5"/>
          </p:nvPr>
        </p:nvSpPr>
        <p:spPr>
          <a:ln/>
        </p:spPr>
        <p:txBody>
          <a:bodyPr/>
          <a:lstStyle/>
          <a:p>
            <a:fld id="{54DB5D3C-9F25-464D-9824-A875D2BAE9CF}" type="slidenum">
              <a:rPr lang="en-US" altLang="en-SE"/>
              <a:pPr/>
              <a:t>36</a:t>
            </a:fld>
            <a:endParaRPr lang="en-US" altLang="en-SE"/>
          </a:p>
        </p:txBody>
      </p:sp>
      <p:sp>
        <p:nvSpPr>
          <p:cNvPr id="150530" name="Rectangle 2">
            <a:extLst>
              <a:ext uri="{FF2B5EF4-FFF2-40B4-BE49-F238E27FC236}">
                <a16:creationId xmlns:a16="http://schemas.microsoft.com/office/drawing/2014/main" id="{E0EB92D4-0921-CCCA-590D-BE026C25B288}"/>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27F11126-7053-6151-9A8E-F0843091142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general</a:t>
            </a:r>
            <a:r>
              <a:rPr lang="zh-CN" altLang="en-US" dirty="0"/>
              <a:t> </a:t>
            </a:r>
            <a:r>
              <a:rPr lang="en-US" altLang="zh-CN" dirty="0"/>
              <a:t>purpose reg</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A641F2-D944-E1B0-462B-F3E15F4B0EA1}"/>
              </a:ext>
            </a:extLst>
          </p:cNvPr>
          <p:cNvSpPr>
            <a:spLocks noGrp="1" noChangeArrowheads="1"/>
          </p:cNvSpPr>
          <p:nvPr>
            <p:ph type="sldNum" sz="quarter" idx="5"/>
          </p:nvPr>
        </p:nvSpPr>
        <p:spPr>
          <a:ln/>
        </p:spPr>
        <p:txBody>
          <a:bodyPr/>
          <a:lstStyle/>
          <a:p>
            <a:fld id="{65236FE6-7695-4C7A-8670-58D61413E100}" type="slidenum">
              <a:rPr lang="en-US" altLang="en-SE"/>
              <a:pPr/>
              <a:t>38</a:t>
            </a:fld>
            <a:endParaRPr lang="en-US" altLang="en-SE"/>
          </a:p>
        </p:txBody>
      </p:sp>
      <p:sp>
        <p:nvSpPr>
          <p:cNvPr id="152578" name="Rectangle 2">
            <a:extLst>
              <a:ext uri="{FF2B5EF4-FFF2-40B4-BE49-F238E27FC236}">
                <a16:creationId xmlns:a16="http://schemas.microsoft.com/office/drawing/2014/main" id="{8F94A720-9102-320F-CD02-223967FE43D1}"/>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C4BD2805-22FE-1788-52D4-B8F0EFE6798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65F706-16EC-4001-CD28-8E60CF954D0D}"/>
              </a:ext>
            </a:extLst>
          </p:cNvPr>
          <p:cNvSpPr>
            <a:spLocks noGrp="1" noChangeArrowheads="1"/>
          </p:cNvSpPr>
          <p:nvPr>
            <p:ph type="sldNum" sz="quarter" idx="5"/>
          </p:nvPr>
        </p:nvSpPr>
        <p:spPr>
          <a:ln/>
        </p:spPr>
        <p:txBody>
          <a:bodyPr/>
          <a:lstStyle/>
          <a:p>
            <a:fld id="{F63C82CA-0173-4304-8C88-6191E725EF00}" type="slidenum">
              <a:rPr lang="en-US" altLang="en-SE"/>
              <a:pPr/>
              <a:t>39</a:t>
            </a:fld>
            <a:endParaRPr lang="en-US" altLang="en-SE"/>
          </a:p>
        </p:txBody>
      </p:sp>
      <p:sp>
        <p:nvSpPr>
          <p:cNvPr id="153602" name="Rectangle 2">
            <a:extLst>
              <a:ext uri="{FF2B5EF4-FFF2-40B4-BE49-F238E27FC236}">
                <a16:creationId xmlns:a16="http://schemas.microsoft.com/office/drawing/2014/main" id="{E52A7B1A-3B40-DEB6-0208-1A21F7C39A1B}"/>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2CC224F7-6068-78E2-6718-BF3CD2C875C7}"/>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8CDECA-946C-AE8C-A1FF-3F0097CA2CDE}"/>
              </a:ext>
            </a:extLst>
          </p:cNvPr>
          <p:cNvSpPr>
            <a:spLocks noGrp="1" noChangeArrowheads="1"/>
          </p:cNvSpPr>
          <p:nvPr>
            <p:ph type="sldNum" sz="quarter" idx="5"/>
          </p:nvPr>
        </p:nvSpPr>
        <p:spPr>
          <a:ln/>
        </p:spPr>
        <p:txBody>
          <a:bodyPr/>
          <a:lstStyle/>
          <a:p>
            <a:fld id="{5E572CDF-320B-4F89-90B5-A1D30C529DFC}" type="slidenum">
              <a:rPr lang="en-US" altLang="en-SE"/>
              <a:pPr/>
              <a:t>40</a:t>
            </a:fld>
            <a:endParaRPr lang="en-US" altLang="en-SE"/>
          </a:p>
        </p:txBody>
      </p:sp>
      <p:sp>
        <p:nvSpPr>
          <p:cNvPr id="154626" name="Rectangle 2">
            <a:extLst>
              <a:ext uri="{FF2B5EF4-FFF2-40B4-BE49-F238E27FC236}">
                <a16:creationId xmlns:a16="http://schemas.microsoft.com/office/drawing/2014/main" id="{33297D9F-2676-A454-8ACE-FB40E0A3FCA0}"/>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15BC99DB-1D9F-E9D9-69E1-2961ADDB284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fld id="{2CFDD219-E382-4FD4-9A7A-C9C0237EE4CC}" type="slidenum">
              <a:rPr lang="en-US" altLang="en-SE"/>
              <a:pPr/>
              <a:t>41</a:t>
            </a:fld>
            <a:endParaRPr lang="en-US" altLang="en-SE"/>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0A0FC2-EF4E-2721-8B98-F091405F27E5}"/>
              </a:ext>
            </a:extLst>
          </p:cNvPr>
          <p:cNvSpPr>
            <a:spLocks noGrp="1" noChangeArrowheads="1"/>
          </p:cNvSpPr>
          <p:nvPr>
            <p:ph type="sldNum" sz="quarter" idx="5"/>
          </p:nvPr>
        </p:nvSpPr>
        <p:spPr>
          <a:ln/>
        </p:spPr>
        <p:txBody>
          <a:bodyPr/>
          <a:lstStyle/>
          <a:p>
            <a:fld id="{C36B5C4C-9C35-428B-ABDF-5220042EA051}" type="slidenum">
              <a:rPr lang="en-US" altLang="en-SE"/>
              <a:pPr/>
              <a:t>42</a:t>
            </a:fld>
            <a:endParaRPr lang="en-US" altLang="en-SE"/>
          </a:p>
        </p:txBody>
      </p:sp>
      <p:sp>
        <p:nvSpPr>
          <p:cNvPr id="155650" name="Rectangle 2">
            <a:extLst>
              <a:ext uri="{FF2B5EF4-FFF2-40B4-BE49-F238E27FC236}">
                <a16:creationId xmlns:a16="http://schemas.microsoft.com/office/drawing/2014/main" id="{AB5829BF-E214-D49C-2338-723E012E72A1}"/>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81F3D099-48D5-71E2-D062-20F1DAC1385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B7B849-8D10-A820-5E7D-9F7CE56F5FE9}"/>
              </a:ext>
            </a:extLst>
          </p:cNvPr>
          <p:cNvSpPr>
            <a:spLocks noGrp="1" noChangeArrowheads="1"/>
          </p:cNvSpPr>
          <p:nvPr>
            <p:ph type="sldNum" sz="quarter" idx="5"/>
          </p:nvPr>
        </p:nvSpPr>
        <p:spPr>
          <a:ln/>
        </p:spPr>
        <p:txBody>
          <a:bodyPr/>
          <a:lstStyle/>
          <a:p>
            <a:fld id="{AAA55D20-961A-45EA-A0C4-3245F00C5732}" type="slidenum">
              <a:rPr lang="en-US" altLang="en-SE"/>
              <a:pPr/>
              <a:t>43</a:t>
            </a:fld>
            <a:endParaRPr lang="en-US" altLang="en-SE"/>
          </a:p>
        </p:txBody>
      </p:sp>
      <p:sp>
        <p:nvSpPr>
          <p:cNvPr id="156674" name="Rectangle 2">
            <a:extLst>
              <a:ext uri="{FF2B5EF4-FFF2-40B4-BE49-F238E27FC236}">
                <a16:creationId xmlns:a16="http://schemas.microsoft.com/office/drawing/2014/main" id="{D62BF81A-3E42-BCC8-1E3A-A8262392303A}"/>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0C2B0406-B56F-AAA8-16DB-06783D9C4F9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62CC52-C77F-BD13-4D20-DBBA0B072973}"/>
              </a:ext>
            </a:extLst>
          </p:cNvPr>
          <p:cNvSpPr>
            <a:spLocks noGrp="1" noChangeArrowheads="1"/>
          </p:cNvSpPr>
          <p:nvPr>
            <p:ph type="sldNum" sz="quarter" idx="5"/>
          </p:nvPr>
        </p:nvSpPr>
        <p:spPr>
          <a:ln/>
        </p:spPr>
        <p:txBody>
          <a:bodyPr/>
          <a:lstStyle/>
          <a:p>
            <a:fld id="{39A96768-C111-48F3-ADAC-CCF8512A48E9}" type="slidenum">
              <a:rPr lang="en-US" altLang="en-SE"/>
              <a:pPr/>
              <a:t>44</a:t>
            </a:fld>
            <a:endParaRPr lang="en-US" altLang="en-SE"/>
          </a:p>
        </p:txBody>
      </p:sp>
      <p:sp>
        <p:nvSpPr>
          <p:cNvPr id="157698" name="Rectangle 2">
            <a:extLst>
              <a:ext uri="{FF2B5EF4-FFF2-40B4-BE49-F238E27FC236}">
                <a16:creationId xmlns:a16="http://schemas.microsoft.com/office/drawing/2014/main" id="{E6169282-1AA7-549B-AAD5-6A034A6EF2E1}"/>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B1A174E4-B7FD-C311-6E68-E677ECA38D1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E05E5-3332-F660-C957-FDBCF2366947}"/>
              </a:ext>
            </a:extLst>
          </p:cNvPr>
          <p:cNvSpPr>
            <a:spLocks noGrp="1" noChangeArrowheads="1"/>
          </p:cNvSpPr>
          <p:nvPr>
            <p:ph type="sldNum" sz="quarter" idx="5"/>
          </p:nvPr>
        </p:nvSpPr>
        <p:spPr>
          <a:ln/>
        </p:spPr>
        <p:txBody>
          <a:bodyPr/>
          <a:lstStyle/>
          <a:p>
            <a:fld id="{6CAEB181-7564-4BA6-A8B9-4345022F9CB6}" type="slidenum">
              <a:rPr lang="en-US" altLang="en-SE"/>
              <a:pPr/>
              <a:t>45</a:t>
            </a:fld>
            <a:endParaRPr lang="en-US" altLang="en-SE"/>
          </a:p>
        </p:txBody>
      </p:sp>
      <p:sp>
        <p:nvSpPr>
          <p:cNvPr id="158722" name="Rectangle 2">
            <a:extLst>
              <a:ext uri="{FF2B5EF4-FFF2-40B4-BE49-F238E27FC236}">
                <a16:creationId xmlns:a16="http://schemas.microsoft.com/office/drawing/2014/main" id="{341DAA87-5AD1-329F-7E80-1B509D85CE4E}"/>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3A1BD065-825A-65CC-A07F-5612018F5661}"/>
              </a:ext>
            </a:extLst>
          </p:cNvPr>
          <p:cNvSpPr>
            <a:spLocks noGrp="1" noChangeArrowheads="1"/>
          </p:cNvSpPr>
          <p:nvPr>
            <p:ph type="body" idx="1"/>
          </p:nvPr>
        </p:nvSpPr>
        <p:spPr/>
        <p:txBody>
          <a:bodyPr/>
          <a:lstStyle/>
          <a:p>
            <a:r>
              <a:rPr lang="en-US" altLang="en-SE" dirty="0"/>
              <a:t>The kernel believes the user-level process is just a normal process running code</a:t>
            </a:r>
          </a:p>
          <a:p>
            <a:pPr lvl="1"/>
            <a:r>
              <a:rPr lang="en-US" altLang="en-SE" dirty="0"/>
              <a:t>But, this code includes the thread support library and its associated thread scheduler</a:t>
            </a:r>
          </a:p>
          <a:p>
            <a:endParaRPr lang="en-SE" altLang="en-SE"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28FD9-058F-BDD1-6BD5-1E4B8A4A6608}"/>
              </a:ext>
            </a:extLst>
          </p:cNvPr>
          <p:cNvSpPr>
            <a:spLocks noGrp="1" noChangeArrowheads="1"/>
          </p:cNvSpPr>
          <p:nvPr>
            <p:ph type="sldNum" sz="quarter" idx="5"/>
          </p:nvPr>
        </p:nvSpPr>
        <p:spPr>
          <a:ln/>
        </p:spPr>
        <p:txBody>
          <a:bodyPr/>
          <a:lstStyle/>
          <a:p>
            <a:fld id="{455597D6-1F05-4C7A-8DB6-1E85A6AD5CFF}" type="slidenum">
              <a:rPr lang="en-US" altLang="en-SE"/>
              <a:pPr/>
              <a:t>46</a:t>
            </a:fld>
            <a:endParaRPr lang="en-US" altLang="en-SE"/>
          </a:p>
        </p:txBody>
      </p:sp>
      <p:sp>
        <p:nvSpPr>
          <p:cNvPr id="167938" name="Rectangle 2">
            <a:extLst>
              <a:ext uri="{FF2B5EF4-FFF2-40B4-BE49-F238E27FC236}">
                <a16:creationId xmlns:a16="http://schemas.microsoft.com/office/drawing/2014/main" id="{B84D0CE9-F149-0F17-D51C-77D78159119B}"/>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74DEC958-7DB4-C933-202B-263D0D50B1B8}"/>
              </a:ext>
            </a:extLst>
          </p:cNvPr>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1" i="0" dirty="0">
                <a:solidFill>
                  <a:srgbClr val="0F0F0F"/>
                </a:solidFill>
                <a:effectLst/>
                <a:latin typeface="Roboto" panose="02000000000000000000" pitchFamily="2" charset="0"/>
              </a:rPr>
              <a:t>What is Thread Synchronization?</a:t>
            </a:r>
          </a:p>
          <a:p>
            <a:r>
              <a:rPr lang="en-GB" altLang="en-SE" dirty="0"/>
              <a:t>https://www.youtube.com/watch?v=8_CRd1R5g98</a:t>
            </a:r>
          </a:p>
          <a:p>
            <a:endParaRPr lang="en-GB" altLang="en-SE" dirty="0"/>
          </a:p>
          <a:p>
            <a:endParaRPr lang="en-US" altLang="en-SE" dirty="0"/>
          </a:p>
          <a:p>
            <a:pPr lvl="1"/>
            <a:r>
              <a:rPr lang="en-US" altLang="en-SE" dirty="0"/>
              <a:t>fast</a:t>
            </a:r>
          </a:p>
          <a:p>
            <a:pPr lvl="1"/>
            <a:r>
              <a:rPr lang="en-US" altLang="en-SE" dirty="0"/>
              <a:t>great for common-case operations</a:t>
            </a:r>
          </a:p>
          <a:p>
            <a:pPr lvl="2"/>
            <a:r>
              <a:rPr lang="en-US" altLang="en-SE" dirty="0"/>
              <a:t>creation, synchronization, destruction</a:t>
            </a:r>
          </a:p>
          <a:p>
            <a:pPr lvl="1"/>
            <a:r>
              <a:rPr lang="en-US" altLang="en-SE" dirty="0"/>
              <a:t>can suffer in uncommon cases due to kernel obliviousness</a:t>
            </a:r>
          </a:p>
          <a:p>
            <a:pPr lvl="2"/>
            <a:r>
              <a:rPr lang="en-US" altLang="en-SE" dirty="0"/>
              <a:t>I/O</a:t>
            </a:r>
          </a:p>
          <a:p>
            <a:pPr lvl="2"/>
            <a:r>
              <a:rPr lang="en-US" altLang="en-SE" dirty="0"/>
              <a:t>preemption of a lock-holder</a:t>
            </a:r>
          </a:p>
          <a:p>
            <a:endParaRPr lang="en-SE" altLang="en-S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b="0" kern="0" dirty="0"/>
              <a:t>fork() returns 0 in child process and process ID of child process in parent process. </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hyperlink" Target="https://www.youtube.com/watch?v=xVSPv-9x3g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hyperlink" Target="https://www.geeksforgeeks.org/fork-system-call/" TargetMode="External"/><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customXml" Target="../ink/ink1.xml"/><Relationship Id="rId9" Type="http://schemas.openxmlformats.org/officeDocument/2006/relationships/customXml" Target="../ink/ink3.xml"/></Relationships>
</file>

<file path=ppt/slides/_rels/slide2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customXml" Target="../ink/ink5.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watch?v=4rLW7zg21gI"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youtube.com/watch?v=vLwMl9qK4T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t>
            </a:r>
            <a:r>
              <a:rPr lang="en-US" sz="3000">
                <a:latin typeface="+mj-lt"/>
              </a:rPr>
              <a:t>and Threads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92500" lnSpcReduction="1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Non-0</a:t>
            </a:r>
            <a:r>
              <a:rPr lang="zh-CN" altLang="en-US" dirty="0"/>
              <a:t> </a:t>
            </a:r>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solidFill>
                  <a:srgbClr val="0070C0"/>
                </a:solidFill>
              </a:rPr>
              <a:t>)</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FF0000"/>
                </a:solidFill>
              </a:rPr>
              <a:t>0</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t>newly-created</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t>-1</a:t>
            </a:r>
            <a:r>
              <a:rPr lang="zh-CN" altLang="en-US" dirty="0"/>
              <a:t> </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occurs</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sp>
        <p:nvSpPr>
          <p:cNvPr id="8" name="页脚占位符 7">
            <a:extLst>
              <a:ext uri="{FF2B5EF4-FFF2-40B4-BE49-F238E27FC236}">
                <a16:creationId xmlns:a16="http://schemas.microsoft.com/office/drawing/2014/main" id="{E7229A74-70C4-430B-2D8F-179C8E80189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err="1"/>
              <a:t>pid</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pid</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pid</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a:t>
            </a:r>
            <a:r>
              <a:rPr lang="en-US" altLang="zh-CN" sz="1800" dirty="0" err="1"/>
              <a:t>pid</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380608" y="2936625"/>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380608" y="5030697"/>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4" name="页脚占位符 3">
            <a:extLst>
              <a:ext uri="{FF2B5EF4-FFF2-40B4-BE49-F238E27FC236}">
                <a16:creationId xmlns:a16="http://schemas.microsoft.com/office/drawing/2014/main" id="{2EDB25C5-07BB-BB7A-8D0F-E98A4AEB389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124823" y="807595"/>
            <a:ext cx="6977286" cy="5919776"/>
          </a:xfrm>
        </p:spPr>
        <p:txBody>
          <a:bodyPr>
            <a:normAutofit fontScale="92500" lnSpcReduction="10000"/>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a:t>
            </a:r>
          </a:p>
          <a:p>
            <a:pPr lvl="1"/>
            <a:r>
              <a:rPr lang="en-GB" dirty="0"/>
              <a:t>When a child process terminates, </a:t>
            </a:r>
            <a:r>
              <a:rPr lang="en-US" altLang="zh-CN" b="1" dirty="0">
                <a:solidFill>
                  <a:srgbClr val="0070C0"/>
                </a:solidFill>
              </a:rPr>
              <a:t>wait() </a:t>
            </a:r>
            <a:r>
              <a:rPr lang="en-GB" dirty="0"/>
              <a:t>retrieves its termination status and allows the system to clean up the resources associated with that child. If the parent does not call </a:t>
            </a:r>
            <a:r>
              <a:rPr lang="en-US" altLang="zh-CN" b="1" dirty="0">
                <a:solidFill>
                  <a:srgbClr val="0070C0"/>
                </a:solidFill>
              </a:rPr>
              <a:t>wait()</a:t>
            </a:r>
            <a:r>
              <a:rPr lang="en-GB" dirty="0"/>
              <a:t> to collect the child's exit status, the child becomes a zombie process, which means its PCB persists in the process table, even though it is no longer running.</a:t>
            </a:r>
          </a:p>
          <a:p>
            <a:pPr lvl="2"/>
            <a:r>
              <a:rPr lang="en-GB" dirty="0"/>
              <a:t>While zombie processes do not consume processor or memory resources, they occupy entries in the process table. The process table is of finite size, and if too many zombie processes accumulate, it can prevent new processes from being created.</a:t>
            </a:r>
          </a:p>
          <a:p>
            <a:pPr lvl="1"/>
            <a:r>
              <a:rPr lang="en-GB" dirty="0"/>
              <a:t>If there are multiple child processes, </a:t>
            </a:r>
            <a:r>
              <a:rPr lang="en-US" altLang="zh-CN" b="1" dirty="0">
                <a:solidFill>
                  <a:srgbClr val="0070C0"/>
                </a:solidFill>
              </a:rPr>
              <a:t>wait() </a:t>
            </a:r>
            <a:r>
              <a:rPr lang="en-GB" dirty="0"/>
              <a:t>does not allow the parent to specify which child process to wait for. </a:t>
            </a:r>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7243622" y="1683719"/>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pid</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pid</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pid</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(wait child) stores </a:t>
            </a:r>
            <a:r>
              <a:rPr lang="en-US" altLang="zh-CN" sz="1600" i="1" dirty="0" err="1">
                <a:solidFill>
                  <a:srgbClr val="3D7B7B"/>
                </a:solidFill>
              </a:rPr>
              <a:t>pid</a:t>
            </a:r>
            <a:r>
              <a:rPr lang="en-US" altLang="zh-CN" sz="1600" i="1" dirty="0">
                <a:solidFill>
                  <a:srgbClr val="3D7B7B"/>
                </a:solidFill>
              </a:rPr>
              <a:t> of the child process waited by parent</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wc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r>
              <a:rPr lang="en-US" altLang="zh-CN" sz="1600" dirty="0" err="1"/>
              <a:t>wc</a:t>
            </a:r>
            <a:r>
              <a:rPr lang="en-US" altLang="zh-CN" sz="1600" dirty="0"/>
              <a:t> contains </a:t>
            </a:r>
            <a:r>
              <a:rPr lang="en-US" altLang="zh-CN" sz="1600" dirty="0" err="1"/>
              <a:t>pid</a:t>
            </a:r>
            <a:r>
              <a:rPr lang="en-US" altLang="zh-CN" sz="1600" dirty="0"/>
              <a:t> of the child process being waited for by parent process</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pid</a:t>
            </a:r>
            <a:r>
              <a:rPr lang="en-US" altLang="zh-CN" sz="1600" dirty="0"/>
              <a:t>,</a:t>
            </a:r>
            <a:r>
              <a:rPr lang="en-US" altLang="zh-CN" sz="1600" dirty="0">
                <a:solidFill>
                  <a:srgbClr val="BBBBBB"/>
                </a:solidFill>
              </a:rPr>
              <a:t> </a:t>
            </a:r>
            <a:r>
              <a:rPr lang="en-US" altLang="zh-CN" sz="1600" dirty="0" err="1"/>
              <a:t>wc</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0" y="4572000"/>
            <a:ext cx="7273850"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4087991"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5" name="页脚占位符 4">
            <a:extLst>
              <a:ext uri="{FF2B5EF4-FFF2-40B4-BE49-F238E27FC236}">
                <a16:creationId xmlns:a16="http://schemas.microsoft.com/office/drawing/2014/main" id="{27B5FD14-8E36-C521-CB54-A044189C733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
        <p:nvSpPr>
          <p:cNvPr id="8" name="TextBox 7">
            <a:extLst>
              <a:ext uri="{FF2B5EF4-FFF2-40B4-BE49-F238E27FC236}">
                <a16:creationId xmlns:a16="http://schemas.microsoft.com/office/drawing/2014/main" id="{4F852127-3924-E040-AB09-C5A5E2EDFBD4}"/>
              </a:ext>
            </a:extLst>
          </p:cNvPr>
          <p:cNvSpPr txBox="1"/>
          <p:nvPr/>
        </p:nvSpPr>
        <p:spPr>
          <a:xfrm>
            <a:off x="4094044" y="6167009"/>
            <a:ext cx="440389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defRPr sz="1600" b="0" i="0">
                <a:solidFill>
                  <a:srgbClr val="0F0F0F"/>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dirty="0"/>
              <a:t>Fork() system call tutorial</a:t>
            </a:r>
          </a:p>
          <a:p>
            <a:r>
              <a:rPr lang="en-GB" dirty="0">
                <a:hlinkClick r:id="rId4"/>
              </a:rPr>
              <a:t>https://www.youtube.com/watch?v=xVSPv-9x3gk</a:t>
            </a:r>
            <a:endParaRPr lang="en-GB" dirty="0"/>
          </a:p>
        </p:txBody>
      </p:sp>
    </p:spTree>
    <p:extLst>
      <p:ext uri="{BB962C8B-B14F-4D97-AF65-F5344CB8AC3E}">
        <p14:creationId xmlns:p14="http://schemas.microsoft.com/office/powerpoint/2010/main" val="173019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8"/>
            <a:ext cx="8433015" cy="3663358"/>
          </a:xfrm>
        </p:spPr>
        <p:txBody>
          <a:bodyPr>
            <a:normAutofit lnSpcReduction="10000"/>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15328" y="4191001"/>
            <a:ext cx="6973475" cy="25472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869174" y="2420007"/>
            <a:ext cx="3084930" cy="416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31024" y="216764"/>
            <a:ext cx="7740703" cy="532956"/>
          </a:xfrm>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0789" y="802748"/>
            <a:ext cx="6764925" cy="578061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pid</a:t>
            </a:r>
            <a:r>
              <a:rPr lang="en-US" altLang="zh-CN" sz="1400" dirty="0"/>
              <a:t> </a:t>
            </a:r>
            <a:r>
              <a:rPr lang="en-GB" altLang="zh-CN" sz="1400" dirty="0"/>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pid</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pid</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line will never be executed."</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b="1" kern="1200" dirty="0">
              <a:latin typeface="Gill Sans Light"/>
              <a:cs typeface="+mn-cs"/>
            </a:endParaRPr>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1546178" y="5750367"/>
            <a:ext cx="5309604" cy="892663"/>
          </a:xfrm>
          <a:prstGeom prst="rect">
            <a:avLst/>
          </a:prstGeom>
        </p:spPr>
        <p:style>
          <a:lnRef idx="2">
            <a:schemeClr val="accent1"/>
          </a:lnRef>
          <a:fillRef idx="1">
            <a:schemeClr val="lt1"/>
          </a:fillRef>
          <a:effectRef idx="0">
            <a:schemeClr val="accent1"/>
          </a:effectRef>
          <a:fontRef idx="minor">
            <a:schemeClr val="dk1"/>
          </a:fontRef>
        </p:style>
      </p:pic>
      <p:sp>
        <p:nvSpPr>
          <p:cNvPr id="10" name="TextBox 9">
            <a:extLst>
              <a:ext uri="{FF2B5EF4-FFF2-40B4-BE49-F238E27FC236}">
                <a16:creationId xmlns:a16="http://schemas.microsoft.com/office/drawing/2014/main" id="{291CC22F-E17C-9414-3B36-74A244AB22E2}"/>
              </a:ext>
            </a:extLst>
          </p:cNvPr>
          <p:cNvSpPr txBox="1"/>
          <p:nvPr/>
        </p:nvSpPr>
        <p:spPr>
          <a:xfrm>
            <a:off x="723311" y="6273699"/>
            <a:ext cx="939968" cy="369332"/>
          </a:xfrm>
          <a:prstGeom prst="rect">
            <a:avLst/>
          </a:prstGeom>
          <a:noFill/>
        </p:spPr>
        <p:txBody>
          <a:bodyPr wrap="square">
            <a:spAutoFit/>
          </a:bodyPr>
          <a:lstStyle/>
          <a:p>
            <a:r>
              <a:rPr lang="en-GB" dirty="0">
                <a:solidFill>
                  <a:schemeClr val="tx1"/>
                </a:solidFill>
                <a:latin typeface="Gill Sans Light"/>
                <a:ea typeface="ＭＳ Ｐゴシック" charset="0"/>
              </a:rPr>
              <a:t>Output:</a:t>
            </a:r>
            <a:endParaRPr lang="en-SE" dirty="0"/>
          </a:p>
        </p:txBody>
      </p:sp>
      <p:sp>
        <p:nvSpPr>
          <p:cNvPr id="11" name="内容占位符 2">
            <a:extLst>
              <a:ext uri="{FF2B5EF4-FFF2-40B4-BE49-F238E27FC236}">
                <a16:creationId xmlns:a16="http://schemas.microsoft.com/office/drawing/2014/main" id="{C89C4928-5D46-CC4A-230A-D56EFC253BD9}"/>
              </a:ext>
            </a:extLst>
          </p:cNvPr>
          <p:cNvSpPr txBox="1">
            <a:spLocks/>
          </p:cNvSpPr>
          <p:nvPr/>
        </p:nvSpPr>
        <p:spPr bwMode="auto">
          <a:xfrm>
            <a:off x="6784284" y="749720"/>
            <a:ext cx="5245664" cy="605525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1800" b="0" kern="0" dirty="0"/>
              <a:t>In the child process (</a:t>
            </a:r>
            <a:r>
              <a:rPr lang="en-GB" altLang="zh-CN" sz="1800" b="0" kern="0" dirty="0" err="1"/>
              <a:t>rc</a:t>
            </a:r>
            <a:r>
              <a:rPr lang="en-GB" altLang="zh-CN" sz="1800" b="0" kern="0" dirty="0"/>
              <a:t> == 0), the </a:t>
            </a:r>
            <a:r>
              <a:rPr lang="en-GB" altLang="zh-CN" sz="1800" b="0" kern="0" dirty="0" err="1"/>
              <a:t>execvp</a:t>
            </a:r>
            <a:r>
              <a:rPr lang="en-GB" altLang="zh-CN" sz="1800" b="0" kern="0" dirty="0"/>
              <a:t>() function replaces the current process image with the program named “</a:t>
            </a:r>
            <a:r>
              <a:rPr lang="en-GB" altLang="zh-CN" sz="1800" b="0" kern="0" dirty="0" err="1"/>
              <a:t>wc</a:t>
            </a:r>
            <a:r>
              <a:rPr lang="en-GB" altLang="zh-CN" sz="1800" b="0" kern="0" dirty="0"/>
              <a:t>“, a program that counts Lines, Words, and Bytes in a file, with output format: [lines] [words] [bytes] [filename].</a:t>
            </a:r>
          </a:p>
          <a:p>
            <a:r>
              <a:rPr lang="en-GB" altLang="zh-CN" sz="1800" b="0" kern="0" dirty="0"/>
              <a:t>The arguments for the program are passed as an array (</a:t>
            </a:r>
            <a:r>
              <a:rPr lang="en-GB" altLang="zh-CN" sz="1800" b="0" kern="0" dirty="0" err="1"/>
              <a:t>args</a:t>
            </a:r>
            <a:r>
              <a:rPr lang="en-GB" altLang="zh-CN" sz="1800" b="0" kern="0" dirty="0"/>
              <a:t>[]), where the first element is the program name “</a:t>
            </a:r>
            <a:r>
              <a:rPr lang="en-GB" altLang="zh-CN" sz="1800" b="0" kern="0" dirty="0" err="1"/>
              <a:t>wc</a:t>
            </a:r>
            <a:r>
              <a:rPr lang="en-GB" altLang="zh-CN" sz="1800" b="0" kern="0" dirty="0"/>
              <a:t>” and subsequent elements are its arguments. The array must end with NULL.</a:t>
            </a:r>
          </a:p>
          <a:p>
            <a:r>
              <a:rPr lang="en-GB" altLang="zh-CN" sz="1800" b="0" kern="0" dirty="0"/>
              <a:t>The </a:t>
            </a:r>
            <a:r>
              <a:rPr lang="en-GB" altLang="zh-CN" sz="1800" b="0" kern="0" dirty="0" err="1"/>
              <a:t>strdup</a:t>
            </a:r>
            <a:r>
              <a:rPr lang="en-GB" altLang="zh-CN" sz="1800" b="0" kern="0" dirty="0"/>
              <a:t>() function allocates memory on the heap and stores a copy of the string there. This is done to ensure that the strings are stored in memory that can be safely modified or freed later if needed. In this program, </a:t>
            </a:r>
            <a:r>
              <a:rPr lang="en-GB" altLang="zh-CN" sz="1800" b="0" kern="0" dirty="0" err="1"/>
              <a:t>strdup</a:t>
            </a:r>
            <a:r>
              <a:rPr lang="en-GB" altLang="zh-CN" sz="1800" b="0" kern="0" dirty="0"/>
              <a:t>() is not strictly necessary, and you can pass strings directly to </a:t>
            </a:r>
            <a:r>
              <a:rPr lang="en-GB" altLang="zh-CN" sz="1800" b="0" kern="0" dirty="0" err="1"/>
              <a:t>myargs</a:t>
            </a:r>
            <a:r>
              <a:rPr lang="en-GB" altLang="zh-CN" sz="1800" b="0" kern="0" dirty="0"/>
              <a:t> without using `</a:t>
            </a:r>
            <a:r>
              <a:rPr lang="en-GB" altLang="zh-CN" sz="1800" b="0" kern="0" dirty="0" err="1"/>
              <a:t>strdup</a:t>
            </a:r>
            <a:r>
              <a:rPr lang="en-GB" altLang="zh-CN" sz="1800" b="0" kern="0" dirty="0"/>
              <a:t>`, since the strings are read only and not modified later.</a:t>
            </a:r>
          </a:p>
          <a:p>
            <a:r>
              <a:rPr lang="en-GB" altLang="zh-CN" sz="1800" b="0" kern="0" dirty="0"/>
              <a:t>After call to </a:t>
            </a:r>
            <a:r>
              <a:rPr lang="en-GB" altLang="zh-CN" sz="1800" b="0" kern="0" dirty="0" err="1"/>
              <a:t>execvp</a:t>
            </a:r>
            <a:r>
              <a:rPr lang="en-GB" altLang="zh-CN" sz="1800" b="0" kern="0" dirty="0"/>
              <a:t>(), the whole child process address space is overwritten and replaced by the </a:t>
            </a:r>
            <a:r>
              <a:rPr lang="en-GB" altLang="zh-CN" sz="1800" b="0" kern="0" dirty="0" err="1"/>
              <a:t>wc</a:t>
            </a:r>
            <a:r>
              <a:rPr lang="en-GB" altLang="zh-CN" sz="1800" b="0" kern="0" dirty="0"/>
              <a:t> program, so the line “</a:t>
            </a:r>
            <a:r>
              <a:rPr lang="en-GB" altLang="zh-CN" sz="1800" b="0" kern="0" dirty="0" err="1"/>
              <a:t>printf</a:t>
            </a:r>
            <a:r>
              <a:rPr lang="en-GB" altLang="zh-CN" sz="1800" b="0" kern="0" dirty="0"/>
              <a:t>(“This line will never be executed.");“ is overwritten and will never be called. </a:t>
            </a:r>
          </a:p>
        </p:txBody>
      </p:sp>
    </p:spTree>
    <p:extLst>
      <p:ext uri="{BB962C8B-B14F-4D97-AF65-F5344CB8AC3E}">
        <p14:creationId xmlns:p14="http://schemas.microsoft.com/office/powerpoint/2010/main" val="296917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992558"/>
          </a:xfrm>
        </p:spPr>
        <p:txBody>
          <a:bodyPr/>
          <a:lstStyle/>
          <a:p>
            <a:r>
              <a:rPr lang="en-US" altLang="ko-KR" dirty="0"/>
              <a:t>By separating </a:t>
            </a:r>
            <a:r>
              <a:rPr lang="en-US" altLang="ko-KR" b="1" dirty="0">
                <a:solidFill>
                  <a:srgbClr val="0070C0"/>
                </a:solidFill>
                <a:latin typeface="Courier" charset="0"/>
                <a:ea typeface="Courier" charset="0"/>
                <a:cs typeface="Courier" charset="0"/>
              </a:rPr>
              <a:t>fork()</a:t>
            </a:r>
            <a:r>
              <a:rPr lang="en-US" altLang="ko-KR" dirty="0"/>
              <a:t> and </a:t>
            </a:r>
            <a:r>
              <a:rPr lang="en-US" altLang="ko-KR" b="1" dirty="0">
                <a:solidFill>
                  <a:srgbClr val="0070C0"/>
                </a:solidFill>
                <a:latin typeface="Courier" charset="0"/>
                <a:ea typeface="Courier" charset="0"/>
                <a:cs typeface="Courier" charset="0"/>
              </a:rPr>
              <a:t>exec()</a:t>
            </a:r>
            <a:r>
              <a:rPr lang="en-US" altLang="ko-KR" dirty="0"/>
              <a:t>, we can manipulate various settings just before executing a new program and </a:t>
            </a:r>
            <a:r>
              <a:rPr lang="en-US" altLang="ko-KR" b="1" u="sng" dirty="0"/>
              <a:t>make the IO </a:t>
            </a:r>
            <a:r>
              <a:rPr lang="en-US" altLang="zh-CN" b="1" u="sng" dirty="0"/>
              <a:t>redirection</a:t>
            </a:r>
            <a:r>
              <a:rPr lang="en-US" altLang="ko-KR" b="1" u="sng" dirty="0"/>
              <a:t> and pipe possible</a:t>
            </a:r>
            <a:r>
              <a:rPr lang="en-US" altLang="ko-KR" dirty="0"/>
              <a:t>. (details omitted.)</a:t>
            </a:r>
          </a:p>
          <a:p>
            <a:pPr lvl="1"/>
            <a:r>
              <a:rPr lang="en-US" altLang="ko-KR" sz="2000" dirty="0"/>
              <a:t>IO redirection: output of the left command redirected to be written to the file on the right</a:t>
            </a:r>
          </a:p>
          <a:p>
            <a:pPr lvl="1"/>
            <a:endParaRPr lang="en-US" altLang="ko-KR" sz="2000" dirty="0"/>
          </a:p>
          <a:p>
            <a:pPr lvl="1"/>
            <a:endParaRPr lang="en-US" altLang="ko-KR" sz="2000" dirty="0"/>
          </a:p>
          <a:p>
            <a:pPr lvl="1"/>
            <a:r>
              <a:rPr lang="en-US" altLang="ko-KR" sz="2000" dirty="0"/>
              <a:t>Pipe: output of the left command passed as input to the right command</a:t>
            </a:r>
          </a:p>
        </p:txBody>
      </p:sp>
      <p:sp>
        <p:nvSpPr>
          <p:cNvPr id="6" name="직사각형 5">
            <a:extLst>
              <a:ext uri="{FF2B5EF4-FFF2-40B4-BE49-F238E27FC236}">
                <a16:creationId xmlns:a16="http://schemas.microsoft.com/office/drawing/2014/main" id="{B829F98F-4E42-EE7F-402F-61C4CD687492}"/>
              </a:ext>
            </a:extLst>
          </p:cNvPr>
          <p:cNvSpPr/>
          <p:nvPr/>
        </p:nvSpPr>
        <p:spPr>
          <a:xfrm>
            <a:off x="2931184" y="2460196"/>
            <a:ext cx="4582737" cy="47320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cat w3.c &gt; </a:t>
            </a:r>
            <a:r>
              <a:rPr lang="en-US" altLang="ko-KR" dirty="0" err="1">
                <a:solidFill>
                  <a:prstClr val="black"/>
                </a:solidFill>
                <a:latin typeface="Courier" charset="0"/>
                <a:ea typeface="Courier" charset="0"/>
                <a:cs typeface="Courier" charset="0"/>
              </a:rPr>
              <a:t>newfile.txt</a:t>
            </a:r>
            <a:endParaRPr lang="ko-KR" altLang="en-US"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31183" y="3572375"/>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echo hello world | </a:t>
            </a:r>
            <a:r>
              <a:rPr lang="en-US" altLang="ko-KR" dirty="0" err="1">
                <a:solidFill>
                  <a:prstClr val="black"/>
                </a:solidFill>
                <a:latin typeface="Courier" charset="0"/>
                <a:ea typeface="Courier" charset="0"/>
                <a:cs typeface="Courier" charset="0"/>
              </a:rPr>
              <a:t>wc</a:t>
            </a:r>
            <a:endParaRPr lang="ko-KR" altLang="en-US" dirty="0">
              <a:solidFill>
                <a:prstClr val="black"/>
              </a:solidFill>
              <a:latin typeface="Courier" charset="0"/>
              <a:ea typeface="Courier" charset="0"/>
              <a:cs typeface="Courier" charset="0"/>
            </a:endParaRPr>
          </a:p>
        </p:txBody>
      </p:sp>
      <p:sp>
        <p:nvSpPr>
          <p:cNvPr id="4" name="页脚占位符 3">
            <a:extLst>
              <a:ext uri="{FF2B5EF4-FFF2-40B4-BE49-F238E27FC236}">
                <a16:creationId xmlns:a16="http://schemas.microsoft.com/office/drawing/2014/main" id="{3758AFB3-277B-2A04-CEB6-73BEDD8904D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969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48561" y="1886638"/>
            <a:ext cx="1510168"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(left)</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563782"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a:t>
            </a:r>
            <a:r>
              <a:rPr lang="en-GB" altLang="zh-CN" dirty="0"/>
              <a:t>(right)</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
        <p:nvSpPr>
          <p:cNvPr id="12" name="TextBox 11">
            <a:extLst>
              <a:ext uri="{FF2B5EF4-FFF2-40B4-BE49-F238E27FC236}">
                <a16:creationId xmlns:a16="http://schemas.microsoft.com/office/drawing/2014/main" id="{5DF5EF52-2231-CA0F-2CA3-4DFBF6404FF8}"/>
              </a:ext>
            </a:extLst>
          </p:cNvPr>
          <p:cNvSpPr txBox="1"/>
          <p:nvPr/>
        </p:nvSpPr>
        <p:spPr>
          <a:xfrm>
            <a:off x="6780754" y="3700482"/>
            <a:ext cx="4472378" cy="369332"/>
          </a:xfrm>
          <a:prstGeom prst="rect">
            <a:avLst/>
          </a:prstGeom>
          <a:noFill/>
        </p:spPr>
        <p:txBody>
          <a:bodyPr wrap="none" rtlCol="0">
            <a:spAutoFit/>
          </a:bodyPr>
          <a:lstStyle/>
          <a:p>
            <a:r>
              <a:rPr lang="en-GB" dirty="0">
                <a:solidFill>
                  <a:srgbClr val="FF0000"/>
                </a:solidFill>
                <a:latin typeface="Gill Sans Light"/>
              </a:rPr>
              <a:t>Command “cat” prints out content of </a:t>
            </a:r>
            <a:r>
              <a:rPr lang="en-GB" dirty="0" err="1">
                <a:solidFill>
                  <a:srgbClr val="FF0000"/>
                </a:solidFill>
                <a:latin typeface="Gill Sans Light"/>
              </a:rPr>
              <a:t>hello.c</a:t>
            </a:r>
            <a:r>
              <a:rPr lang="en-GB" dirty="0">
                <a:solidFill>
                  <a:srgbClr val="FF0000"/>
                </a:solidFill>
                <a:latin typeface="Gill Sans Light"/>
              </a:rPr>
              <a:t> file</a:t>
            </a:r>
            <a:endParaRPr lang="en-SE" dirty="0">
              <a:solidFill>
                <a:srgbClr val="FF0000"/>
              </a:solidFill>
              <a:latin typeface="Gill Sans Light"/>
            </a:endParaRPr>
          </a:p>
        </p:txBody>
      </p:sp>
      <p:sp>
        <p:nvSpPr>
          <p:cNvPr id="13" name="Rectangle 12">
            <a:extLst>
              <a:ext uri="{FF2B5EF4-FFF2-40B4-BE49-F238E27FC236}">
                <a16:creationId xmlns:a16="http://schemas.microsoft.com/office/drawing/2014/main" id="{D88CB226-EB70-1E59-AACF-46F19913B611}"/>
              </a:ext>
            </a:extLst>
          </p:cNvPr>
          <p:cNvSpPr/>
          <p:nvPr/>
        </p:nvSpPr>
        <p:spPr bwMode="auto">
          <a:xfrm>
            <a:off x="2204720" y="3169920"/>
            <a:ext cx="3627120" cy="1666240"/>
          </a:xfrm>
          <a:prstGeom prst="rect">
            <a:avLst/>
          </a:prstGeom>
          <a:noFill/>
          <a:ln w="12700">
            <a:solidFill>
              <a:srgbClr val="FF0000"/>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4" name="Arrow: Left 13">
            <a:extLst>
              <a:ext uri="{FF2B5EF4-FFF2-40B4-BE49-F238E27FC236}">
                <a16:creationId xmlns:a16="http://schemas.microsoft.com/office/drawing/2014/main" id="{9EAE3239-209E-09B8-9EFA-A1E68096E2E7}"/>
              </a:ext>
            </a:extLst>
          </p:cNvPr>
          <p:cNvSpPr/>
          <p:nvPr/>
        </p:nvSpPr>
        <p:spPr bwMode="auto">
          <a:xfrm>
            <a:off x="6096000" y="3642692"/>
            <a:ext cx="538480" cy="475278"/>
          </a:xfrm>
          <a:prstGeom prst="lef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D849F51B-4F23-9665-7E3B-260140EAD421}"/>
              </a:ext>
            </a:extLst>
          </p:cNvPr>
          <p:cNvSpPr txBox="1"/>
          <p:nvPr/>
        </p:nvSpPr>
        <p:spPr>
          <a:xfrm>
            <a:off x="6780754" y="4228135"/>
            <a:ext cx="4754443" cy="923330"/>
          </a:xfrm>
          <a:prstGeom prst="rect">
            <a:avLst/>
          </a:prstGeom>
          <a:noFill/>
        </p:spPr>
        <p:txBody>
          <a:bodyPr wrap="none" rtlCol="0">
            <a:spAutoFit/>
          </a:bodyPr>
          <a:lstStyle/>
          <a:p>
            <a:r>
              <a:rPr lang="en-GB" dirty="0">
                <a:solidFill>
                  <a:srgbClr val="FF0000"/>
                </a:solidFill>
                <a:latin typeface="Gill Sans Light"/>
              </a:rPr>
              <a:t>Output of “cat” command passed through the pipe</a:t>
            </a:r>
          </a:p>
          <a:p>
            <a:r>
              <a:rPr lang="en-GB" dirty="0">
                <a:solidFill>
                  <a:srgbClr val="FF0000"/>
                </a:solidFill>
                <a:latin typeface="Gill Sans Light"/>
              </a:rPr>
              <a:t>to command “grep” to search for any lines that </a:t>
            </a:r>
          </a:p>
          <a:p>
            <a:r>
              <a:rPr lang="en-GB" dirty="0">
                <a:solidFill>
                  <a:srgbClr val="FF0000"/>
                </a:solidFill>
                <a:latin typeface="Gill Sans Light"/>
              </a:rPr>
              <a:t>contain “</a:t>
            </a:r>
            <a:r>
              <a:rPr lang="en-GB" dirty="0" err="1">
                <a:solidFill>
                  <a:srgbClr val="FF0000"/>
                </a:solidFill>
                <a:latin typeface="Gill Sans Light"/>
              </a:rPr>
              <a:t>printf</a:t>
            </a:r>
            <a:r>
              <a:rPr lang="en-GB" dirty="0">
                <a:solidFill>
                  <a:srgbClr val="FF0000"/>
                </a:solidFill>
                <a:latin typeface="Gill Sans Light"/>
              </a:rPr>
              <a:t>”</a:t>
            </a:r>
            <a:endParaRPr lang="en-SE" dirty="0">
              <a:solidFill>
                <a:srgbClr val="FF0000"/>
              </a:solidFill>
              <a:latin typeface="Gill Sans Light"/>
            </a:endParaRPr>
          </a:p>
        </p:txBody>
      </p:sp>
      <p:sp>
        <p:nvSpPr>
          <p:cNvPr id="18" name="Arrow: Left 17">
            <a:extLst>
              <a:ext uri="{FF2B5EF4-FFF2-40B4-BE49-F238E27FC236}">
                <a16:creationId xmlns:a16="http://schemas.microsoft.com/office/drawing/2014/main" id="{D9455036-CB8E-3D7F-8238-A1F74C167C66}"/>
              </a:ext>
            </a:extLst>
          </p:cNvPr>
          <p:cNvSpPr/>
          <p:nvPr/>
        </p:nvSpPr>
        <p:spPr bwMode="auto">
          <a:xfrm rot="16200000">
            <a:off x="8371999" y="4975482"/>
            <a:ext cx="538480" cy="475278"/>
          </a:xfrm>
          <a:prstGeom prst="lef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5116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endParaRPr lang="en-US"/>
          </a:p>
        </p:txBody>
      </p:sp>
      <p:sp>
        <p:nvSpPr>
          <p:cNvPr id="4" name="页脚占位符 3">
            <a:extLst>
              <a:ext uri="{FF2B5EF4-FFF2-40B4-BE49-F238E27FC236}">
                <a16:creationId xmlns:a16="http://schemas.microsoft.com/office/drawing/2014/main" id="{28DD35F1-0DFA-E584-9F82-156351DB9F5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12711" y="757109"/>
            <a:ext cx="10566577" cy="559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a:t>tree</a:t>
            </a:r>
            <a:endParaRPr lang="en-US" altLang="zh-CN" dirty="0"/>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 in a hierarchy)</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 as a flat list)</a:t>
            </a:r>
            <a:endParaRPr lang="en-US" dirty="0"/>
          </a:p>
        </p:txBody>
      </p:sp>
      <p:sp>
        <p:nvSpPr>
          <p:cNvPr id="4" name="页脚占位符 3">
            <a:extLst>
              <a:ext uri="{FF2B5EF4-FFF2-40B4-BE49-F238E27FC236}">
                <a16:creationId xmlns:a16="http://schemas.microsoft.com/office/drawing/2014/main" id="{3F92FC57-F65E-53DD-575E-BBFA6A4C93F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14CA-DCE8-1921-0CDF-A676FA0FB3A8}"/>
              </a:ext>
            </a:extLst>
          </p:cNvPr>
          <p:cNvSpPr>
            <a:spLocks noGrp="1"/>
          </p:cNvSpPr>
          <p:nvPr>
            <p:ph type="title"/>
          </p:nvPr>
        </p:nvSpPr>
        <p:spPr/>
        <p:txBody>
          <a:bodyPr/>
          <a:lstStyle/>
          <a:p>
            <a:r>
              <a:rPr lang="en-GB" dirty="0"/>
              <a:t>Quiz: Fork</a:t>
            </a:r>
            <a:endParaRPr lang="en-SE" dirty="0"/>
          </a:p>
        </p:txBody>
      </p:sp>
      <p:sp>
        <p:nvSpPr>
          <p:cNvPr id="7" name="内容占位符 2">
            <a:extLst>
              <a:ext uri="{FF2B5EF4-FFF2-40B4-BE49-F238E27FC236}">
                <a16:creationId xmlns:a16="http://schemas.microsoft.com/office/drawing/2014/main" id="{514B9F84-1CCA-239B-1329-054859B1FBFE}"/>
              </a:ext>
            </a:extLst>
          </p:cNvPr>
          <p:cNvSpPr txBox="1">
            <a:spLocks/>
          </p:cNvSpPr>
          <p:nvPr/>
        </p:nvSpPr>
        <p:spPr bwMode="auto">
          <a:xfrm>
            <a:off x="6382855" y="807595"/>
            <a:ext cx="5245664" cy="513853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b="0" kern="0" dirty="0"/>
              <a:t>Since we do not check for return value of fork(), both child process and parent process run the same code after fork, and print out its own </a:t>
            </a:r>
            <a:r>
              <a:rPr lang="en-GB" altLang="zh-CN" b="0" kern="0" dirty="0" err="1"/>
              <a:t>pid</a:t>
            </a:r>
            <a:r>
              <a:rPr lang="en-GB" altLang="zh-CN" b="0" kern="0" dirty="0"/>
              <a:t>.</a:t>
            </a:r>
            <a:r>
              <a:rPr lang="en-GB" altLang="zh-CN" sz="2200" b="0" kern="0" dirty="0"/>
              <a:t> (</a:t>
            </a:r>
            <a:r>
              <a:rPr lang="en-GB" sz="2600" b="0" kern="0" dirty="0"/>
              <a:t>The </a:t>
            </a:r>
            <a:r>
              <a:rPr lang="en-GB" sz="2600" b="0" kern="0" dirty="0" err="1"/>
              <a:t>pids</a:t>
            </a:r>
            <a:r>
              <a:rPr lang="en-GB" sz="2600" b="0" kern="0" dirty="0"/>
              <a:t> 32, 33 shown are just examples.)</a:t>
            </a:r>
          </a:p>
          <a:p>
            <a:r>
              <a:rPr lang="en-US" sz="2600" b="0" kern="0" dirty="0"/>
              <a:t>Since parent process and child process run concurrently without wait(), two output </a:t>
            </a:r>
            <a:r>
              <a:rPr lang="en-US" sz="2600" b="0" kern="0" dirty="0" err="1"/>
              <a:t>interleavings</a:t>
            </a:r>
            <a:r>
              <a:rPr lang="en-US" sz="2600" b="0" kern="0" dirty="0"/>
              <a:t> are possible.</a:t>
            </a:r>
          </a:p>
          <a:p>
            <a:r>
              <a:rPr lang="en-GB" sz="2600" b="0" kern="0" dirty="0"/>
              <a:t>In the following examples, we omit the check for p&lt;0 and assume fork() calls are always successful.</a:t>
            </a:r>
            <a:endParaRPr lang="en-US" sz="2600" b="0" kern="0" dirty="0"/>
          </a:p>
          <a:p>
            <a:endParaRPr lang="en-US" sz="2600" b="0" kern="0" dirty="0"/>
          </a:p>
        </p:txBody>
      </p:sp>
      <p:sp>
        <p:nvSpPr>
          <p:cNvPr id="9" name="TextBox 8">
            <a:extLst>
              <a:ext uri="{FF2B5EF4-FFF2-40B4-BE49-F238E27FC236}">
                <a16:creationId xmlns:a16="http://schemas.microsoft.com/office/drawing/2014/main" id="{5ADBE565-EA5F-8B28-B65D-CA87C1195A48}"/>
              </a:ext>
            </a:extLst>
          </p:cNvPr>
          <p:cNvSpPr txBox="1"/>
          <p:nvPr/>
        </p:nvSpPr>
        <p:spPr>
          <a:xfrm>
            <a:off x="271018" y="4358394"/>
            <a:ext cx="3757760"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2000" b="0" kern="0" dirty="0"/>
              <a:t>Output: parent before child</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a:t>
            </a:r>
          </a:p>
          <a:p>
            <a:r>
              <a:rPr lang="en-GB" sz="2000" b="0" kern="0" dirty="0"/>
              <a:t>or child before parent</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a:t>
            </a:r>
          </a:p>
        </p:txBody>
      </p:sp>
      <p:sp>
        <p:nvSpPr>
          <p:cNvPr id="12" name="TextBox 11">
            <a:extLst>
              <a:ext uri="{FF2B5EF4-FFF2-40B4-BE49-F238E27FC236}">
                <a16:creationId xmlns:a16="http://schemas.microsoft.com/office/drawing/2014/main" id="{0421D479-C4DF-EEE0-4955-8B4D405A58A7}"/>
              </a:ext>
            </a:extLst>
          </p:cNvPr>
          <p:cNvSpPr txBox="1"/>
          <p:nvPr/>
        </p:nvSpPr>
        <p:spPr>
          <a:xfrm>
            <a:off x="4063186" y="6479082"/>
            <a:ext cx="4398602" cy="338554"/>
          </a:xfrm>
          <a:prstGeom prst="rect">
            <a:avLst/>
          </a:prstGeom>
          <a:solidFill>
            <a:sysClr val="window" lastClr="FFFFFF"/>
          </a:solidFill>
          <a:ln w="12700" cap="flat" cmpd="sng" algn="ctr">
            <a:solidFill>
              <a:srgbClr val="C0504D"/>
            </a:solidFill>
            <a:prstDash val="solid"/>
          </a:ln>
          <a:effectLst/>
        </p:spPr>
        <p:txBody>
          <a:bodyPr wrap="square">
            <a:spAutoFit/>
          </a:bodyPr>
          <a:lstStyle>
            <a:defPPr>
              <a:defRPr lang="en-US"/>
            </a:defPPr>
            <a:lvl1pPr marL="0" marR="0" lvl="0" indent="0" defTabSz="457200" eaLnBrk="1" fontAlgn="auto" latinLnBrk="0" hangingPunct="1">
              <a:lnSpc>
                <a:spcPct val="100000"/>
              </a:lnSpc>
              <a:spcBef>
                <a:spcPts val="0"/>
              </a:spcBef>
              <a:spcAft>
                <a:spcPts val="0"/>
              </a:spcAft>
              <a:buClrTx/>
              <a:buSzTx/>
              <a:buFontTx/>
              <a:buNone/>
              <a:tabLst/>
              <a:defRPr kumimoji="0" sz="1600" b="0" i="0" u="none" strike="noStrike" kern="0" cap="none" spc="0" normalizeH="0" baseline="0">
                <a:ln>
                  <a:noFill/>
                </a:ln>
                <a:solidFill>
                  <a:prstClr val="black"/>
                </a:solidFill>
                <a:effectLst/>
                <a:uLnTx/>
                <a:uFillTx/>
                <a:latin typeface="Calibri"/>
                <a:ea typeface="+mn-ea"/>
                <a:cs typeface="+mn-cs"/>
              </a:defRPr>
            </a:lvl1pPr>
          </a:lstStyle>
          <a:p>
            <a:r>
              <a:rPr lang="en-GB" dirty="0">
                <a:hlinkClick r:id="rId3"/>
              </a:rPr>
              <a:t>https://www.geeksforgeeks.org/fork-system-call/</a:t>
            </a:r>
            <a:r>
              <a:rPr lang="en-GB" dirty="0"/>
              <a:t> </a:t>
            </a:r>
          </a:p>
        </p:txBody>
      </p:sp>
      <p:sp>
        <p:nvSpPr>
          <p:cNvPr id="3" name="object 3">
            <a:extLst>
              <a:ext uri="{FF2B5EF4-FFF2-40B4-BE49-F238E27FC236}">
                <a16:creationId xmlns:a16="http://schemas.microsoft.com/office/drawing/2014/main" id="{7A95F711-5506-2E2E-1B88-B6D082616213}"/>
              </a:ext>
            </a:extLst>
          </p:cNvPr>
          <p:cNvSpPr txBox="1"/>
          <p:nvPr/>
        </p:nvSpPr>
        <p:spPr>
          <a:xfrm>
            <a:off x="69497" y="837966"/>
            <a:ext cx="6440160" cy="3431067"/>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stdio.h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&lt;sys/</a:t>
            </a:r>
            <a:r>
              <a:rPr lang="en-GB" sz="1600" b="0" kern="0" dirty="0" err="1">
                <a:solidFill>
                  <a:sysClr val="windowText" lastClr="000000"/>
                </a:solidFill>
                <a:latin typeface="Courier New"/>
                <a:cs typeface="Courier New"/>
              </a:rPr>
              <a:t>types.h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&lt;0){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perror</a:t>
            </a:r>
            <a:r>
              <a:rPr lang="en-GB" sz="1600" b="0" kern="0" dirty="0">
                <a:solidFill>
                  <a:sysClr val="windowText" lastClr="000000"/>
                </a:solidFill>
                <a:latin typeface="Courier New"/>
                <a:cs typeface="Courier New"/>
              </a:rPr>
              <a:t>("fork fail");</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exit(1);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("Hello world!, </a:t>
            </a:r>
            <a:r>
              <a:rPr lang="en-GB" sz="1600" b="0" kern="0" dirty="0" err="1">
                <a:solidFill>
                  <a:sysClr val="windowText" lastClr="000000"/>
                </a:solidFill>
                <a:latin typeface="Courier New"/>
                <a:cs typeface="Courier New"/>
              </a:rPr>
              <a:t>process_id</a:t>
            </a:r>
            <a:r>
              <a:rPr lang="en-GB" sz="1600" b="0" kern="0" dirty="0">
                <a:solidFill>
                  <a:sysClr val="windowText" lastClr="000000"/>
                </a:solidFill>
                <a:latin typeface="Courier New"/>
                <a:cs typeface="Courier New"/>
              </a:rPr>
              <a:t>(</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%d\n", </a:t>
            </a:r>
            <a:r>
              <a:rPr lang="en-GB" sz="1600" b="0" kern="0" dirty="0" err="1">
                <a:solidFill>
                  <a:sysClr val="windowText" lastClr="000000"/>
                </a:solidFill>
                <a:latin typeface="Courier New"/>
                <a:cs typeface="Courier New"/>
              </a:rPr>
              <a:t>getpid</a:t>
            </a: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return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endParaRPr sz="1600" b="0" kern="0" dirty="0">
              <a:solidFill>
                <a:sysClr val="windowText" lastClr="000000"/>
              </a:solidFill>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1728177-E561-4F5D-AE9B-3975184E1A4F}"/>
                  </a:ext>
                </a:extLst>
              </p14:cNvPr>
              <p14:cNvContentPartPr/>
              <p14:nvPr/>
            </p14:nvContentPartPr>
            <p14:xfrm>
              <a:off x="3824880" y="5196120"/>
              <a:ext cx="360" cy="360"/>
            </p14:xfrm>
          </p:contentPart>
        </mc:Choice>
        <mc:Fallback xmlns="">
          <p:pic>
            <p:nvPicPr>
              <p:cNvPr id="13" name="Ink 12">
                <a:extLst>
                  <a:ext uri="{FF2B5EF4-FFF2-40B4-BE49-F238E27FC236}">
                    <a16:creationId xmlns:a16="http://schemas.microsoft.com/office/drawing/2014/main" id="{61728177-E561-4F5D-AE9B-3975184E1A4F}"/>
                  </a:ext>
                </a:extLst>
              </p:cNvPr>
              <p:cNvPicPr/>
              <p:nvPr/>
            </p:nvPicPr>
            <p:blipFill>
              <a:blip r:embed="rId7"/>
              <a:stretch>
                <a:fillRect/>
              </a:stretch>
            </p:blipFill>
            <p:spPr>
              <a:xfrm>
                <a:off x="3816240" y="51874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31CC684F-665D-46C6-AA8D-37E6505C9826}"/>
                  </a:ext>
                </a:extLst>
              </p14:cNvPr>
              <p14:cNvContentPartPr/>
              <p14:nvPr/>
            </p14:nvContentPartPr>
            <p14:xfrm>
              <a:off x="1203720" y="4373160"/>
              <a:ext cx="360" cy="360"/>
            </p14:xfrm>
          </p:contentPart>
        </mc:Choice>
        <mc:Fallback xmlns="">
          <p:pic>
            <p:nvPicPr>
              <p:cNvPr id="16" name="Ink 15">
                <a:extLst>
                  <a:ext uri="{FF2B5EF4-FFF2-40B4-BE49-F238E27FC236}">
                    <a16:creationId xmlns:a16="http://schemas.microsoft.com/office/drawing/2014/main" id="{31CC684F-665D-46C6-AA8D-37E6505C9826}"/>
                  </a:ext>
                </a:extLst>
              </p:cNvPr>
              <p:cNvPicPr/>
              <p:nvPr/>
            </p:nvPicPr>
            <p:blipFill>
              <a:blip r:embed="rId7"/>
              <a:stretch>
                <a:fillRect/>
              </a:stretch>
            </p:blipFill>
            <p:spPr>
              <a:xfrm>
                <a:off x="1194720" y="4364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139AE014-C49D-49D9-B45A-B23E0CFFCFCD}"/>
                  </a:ext>
                </a:extLst>
              </p14:cNvPr>
              <p14:cNvContentPartPr/>
              <p14:nvPr/>
            </p14:nvContentPartPr>
            <p14:xfrm>
              <a:off x="1294800" y="4449840"/>
              <a:ext cx="360" cy="360"/>
            </p14:xfrm>
          </p:contentPart>
        </mc:Choice>
        <mc:Fallback xmlns="">
          <p:pic>
            <p:nvPicPr>
              <p:cNvPr id="17" name="Ink 16">
                <a:extLst>
                  <a:ext uri="{FF2B5EF4-FFF2-40B4-BE49-F238E27FC236}">
                    <a16:creationId xmlns:a16="http://schemas.microsoft.com/office/drawing/2014/main" id="{139AE014-C49D-49D9-B45A-B23E0CFFCFCD}"/>
                  </a:ext>
                </a:extLst>
              </p:cNvPr>
              <p:cNvPicPr/>
              <p:nvPr/>
            </p:nvPicPr>
            <p:blipFill>
              <a:blip r:embed="rId7"/>
              <a:stretch>
                <a:fillRect/>
              </a:stretch>
            </p:blipFill>
            <p:spPr>
              <a:xfrm>
                <a:off x="1285800" y="4440840"/>
                <a:ext cx="18000" cy="18000"/>
              </a:xfrm>
              <a:prstGeom prst="rect">
                <a:avLst/>
              </a:prstGeom>
            </p:spPr>
          </p:pic>
        </mc:Fallback>
      </mc:AlternateContent>
    </p:spTree>
    <p:extLst>
      <p:ext uri="{BB962C8B-B14F-4D97-AF65-F5344CB8AC3E}">
        <p14:creationId xmlns:p14="http://schemas.microsoft.com/office/powerpoint/2010/main" val="2041773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AD3D3-AEBA-838E-2AF7-D28304F25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6ADF7-20E0-44F2-87FE-4AB1D4A412AC}"/>
              </a:ext>
            </a:extLst>
          </p:cNvPr>
          <p:cNvSpPr>
            <a:spLocks noGrp="1"/>
          </p:cNvSpPr>
          <p:nvPr>
            <p:ph type="title"/>
          </p:nvPr>
        </p:nvSpPr>
        <p:spPr/>
        <p:txBody>
          <a:bodyPr/>
          <a:lstStyle/>
          <a:p>
            <a:r>
              <a:rPr lang="en-GB" dirty="0"/>
              <a:t>Quiz: Fork</a:t>
            </a:r>
            <a:endParaRPr lang="en-SE" dirty="0"/>
          </a:p>
        </p:txBody>
      </p:sp>
      <p:sp>
        <p:nvSpPr>
          <p:cNvPr id="4" name="Plassholder for innhold 2">
            <a:extLst>
              <a:ext uri="{FF2B5EF4-FFF2-40B4-BE49-F238E27FC236}">
                <a16:creationId xmlns:a16="http://schemas.microsoft.com/office/drawing/2014/main" id="{EC27E5B3-ED5D-F7B2-F99F-F544CA3454E1}"/>
              </a:ext>
            </a:extLst>
          </p:cNvPr>
          <p:cNvSpPr>
            <a:spLocks noGrp="1"/>
          </p:cNvSpPr>
          <p:nvPr>
            <p:ph idx="1"/>
          </p:nvPr>
        </p:nvSpPr>
        <p:spPr>
          <a:xfrm>
            <a:off x="321564" y="897172"/>
            <a:ext cx="5905573" cy="2456442"/>
          </a:xfrm>
          <a:noFill/>
          <a:ln w="12700">
            <a:solidFill>
              <a:srgbClr val="000000"/>
            </a:solidFill>
          </a:ln>
          <a:effectLst/>
        </p:spPr>
        <p:txBody>
          <a:bodyPr vert="horz" wrap="square" lIns="0" tIns="53975" rIns="0" bIns="0" numCol="1" rtlCol="0" anchor="t" anchorCtr="0" compatLnSpc="1">
            <a:prstTxWarp prst="textNoShape">
              <a:avLst/>
            </a:prstTxWarp>
            <a:spAutoFit/>
          </a:bodyPr>
          <a:lstStyle/>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if (</a:t>
            </a:r>
            <a:r>
              <a:rPr lang="en-GB" altLang="zh-CN" sz="1600" dirty="0" err="1">
                <a:solidFill>
                  <a:sysClr val="windowText" lastClr="000000"/>
                </a:solidFill>
                <a:latin typeface="Courier New"/>
                <a:cs typeface="Courier New"/>
              </a:rPr>
              <a:t>pid</a:t>
            </a:r>
            <a:r>
              <a:rPr lang="en-GB" altLang="zh-CN" sz="1600" dirty="0">
                <a:solidFill>
                  <a:sysClr val="windowText" lastClr="000000"/>
                </a:solidFill>
                <a:latin typeface="Courier New"/>
                <a:cs typeface="Courier New"/>
              </a:rPr>
              <a:t>=fork()==0)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(“In child, 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else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(“In parent, 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p:txBody>
      </p:sp>
      <p:sp>
        <p:nvSpPr>
          <p:cNvPr id="7" name="内容占位符 2">
            <a:extLst>
              <a:ext uri="{FF2B5EF4-FFF2-40B4-BE49-F238E27FC236}">
                <a16:creationId xmlns:a16="http://schemas.microsoft.com/office/drawing/2014/main" id="{39F76B1C-6CCE-2A95-A061-EF080E1AB070}"/>
              </a:ext>
            </a:extLst>
          </p:cNvPr>
          <p:cNvSpPr txBox="1">
            <a:spLocks/>
          </p:cNvSpPr>
          <p:nvPr/>
        </p:nvSpPr>
        <p:spPr bwMode="auto">
          <a:xfrm>
            <a:off x="6549924" y="969254"/>
            <a:ext cx="5642076" cy="52427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In Child (x), a = a + 5 = 10; In Parent (u), a = a – 5 = 0. </a:t>
            </a:r>
          </a:p>
          <a:p>
            <a:r>
              <a:rPr lang="en-GB" b="0" kern="0" dirty="0"/>
              <a:t>The physical addresses of ‘a’ in parent and child must be different. But our program accesses virtual addresses (assuming we are running on an OS that uses virtual memory). The child process gets an exact copy of parent process and virtual address of ‘a’ doesn’t change in child process. Therefore, we get same addresses in both parent and child. (0x1234 is just an example address.) </a:t>
            </a:r>
          </a:p>
        </p:txBody>
      </p:sp>
      <p:sp>
        <p:nvSpPr>
          <p:cNvPr id="3" name="内容占位符 2">
            <a:extLst>
              <a:ext uri="{FF2B5EF4-FFF2-40B4-BE49-F238E27FC236}">
                <a16:creationId xmlns:a16="http://schemas.microsoft.com/office/drawing/2014/main" id="{43EC53F4-74B4-0E91-BCE0-91912A1306FA}"/>
              </a:ext>
            </a:extLst>
          </p:cNvPr>
          <p:cNvSpPr txBox="1">
            <a:spLocks/>
          </p:cNvSpPr>
          <p:nvPr/>
        </p:nvSpPr>
        <p:spPr bwMode="auto">
          <a:xfrm>
            <a:off x="334700" y="3194863"/>
            <a:ext cx="5642076" cy="329449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C1E6721-53D5-47E3-BA13-91A3715276B8}"/>
                  </a:ext>
                </a:extLst>
              </p14:cNvPr>
              <p14:cNvContentPartPr/>
              <p14:nvPr/>
            </p14:nvContentPartPr>
            <p14:xfrm>
              <a:off x="391554" y="1087903"/>
              <a:ext cx="360" cy="360"/>
            </p14:xfrm>
          </p:contentPart>
        </mc:Choice>
        <mc:Fallback xmlns="">
          <p:pic>
            <p:nvPicPr>
              <p:cNvPr id="5" name="Ink 4">
                <a:extLst>
                  <a:ext uri="{FF2B5EF4-FFF2-40B4-BE49-F238E27FC236}">
                    <a16:creationId xmlns:a16="http://schemas.microsoft.com/office/drawing/2014/main" id="{9C1E6721-53D5-47E3-BA13-91A3715276B8}"/>
                  </a:ext>
                </a:extLst>
              </p:cNvPr>
              <p:cNvPicPr/>
              <p:nvPr/>
            </p:nvPicPr>
            <p:blipFill>
              <a:blip r:embed="rId4"/>
              <a:stretch>
                <a:fillRect/>
              </a:stretch>
            </p:blipFill>
            <p:spPr>
              <a:xfrm>
                <a:off x="382914" y="10792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FBA916A-0606-46BB-A35D-7505AA227ABC}"/>
                  </a:ext>
                </a:extLst>
              </p14:cNvPr>
              <p14:cNvContentPartPr/>
              <p14:nvPr/>
            </p14:nvContentPartPr>
            <p14:xfrm>
              <a:off x="957834" y="1087903"/>
              <a:ext cx="360" cy="360"/>
            </p14:xfrm>
          </p:contentPart>
        </mc:Choice>
        <mc:Fallback xmlns="">
          <p:pic>
            <p:nvPicPr>
              <p:cNvPr id="6" name="Ink 5">
                <a:extLst>
                  <a:ext uri="{FF2B5EF4-FFF2-40B4-BE49-F238E27FC236}">
                    <a16:creationId xmlns:a16="http://schemas.microsoft.com/office/drawing/2014/main" id="{DFBA916A-0606-46BB-A35D-7505AA227ABC}"/>
                  </a:ext>
                </a:extLst>
              </p:cNvPr>
              <p:cNvPicPr/>
              <p:nvPr/>
            </p:nvPicPr>
            <p:blipFill>
              <a:blip r:embed="rId4"/>
              <a:stretch>
                <a:fillRect/>
              </a:stretch>
            </p:blipFill>
            <p:spPr>
              <a:xfrm>
                <a:off x="948834" y="1079263"/>
                <a:ext cx="18000" cy="18000"/>
              </a:xfrm>
              <a:prstGeom prst="rect">
                <a:avLst/>
              </a:prstGeom>
            </p:spPr>
          </p:pic>
        </mc:Fallback>
      </mc:AlternateContent>
      <p:sp>
        <p:nvSpPr>
          <p:cNvPr id="8" name="TextBox 7">
            <a:extLst>
              <a:ext uri="{FF2B5EF4-FFF2-40B4-BE49-F238E27FC236}">
                <a16:creationId xmlns:a16="http://schemas.microsoft.com/office/drawing/2014/main" id="{F8CBC3FB-D605-58F7-3446-564005756318}"/>
              </a:ext>
            </a:extLst>
          </p:cNvPr>
          <p:cNvSpPr txBox="1"/>
          <p:nvPr/>
        </p:nvSpPr>
        <p:spPr>
          <a:xfrm>
            <a:off x="830619" y="3872613"/>
            <a:ext cx="4805915"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en-GB" altLang="zh-CN" sz="2000" b="0" kern="0" dirty="0"/>
              <a:t>In parent, a = 0, a memory address=0x1234</a:t>
            </a:r>
          </a:p>
          <a:p>
            <a:r>
              <a:rPr lang="en-GB" altLang="zh-CN" sz="2000" b="0" kern="0" dirty="0"/>
              <a:t>In child, a=10, a memory address=0x1234</a:t>
            </a:r>
          </a:p>
          <a:p>
            <a:r>
              <a:rPr lang="en-GB" altLang="zh-CN" sz="2000" b="0" kern="0" dirty="0"/>
              <a:t>Or,</a:t>
            </a:r>
          </a:p>
          <a:p>
            <a:r>
              <a:rPr lang="en-GB" altLang="zh-CN" sz="2000" b="0" kern="0" dirty="0"/>
              <a:t>In child, a=10, a memory address=0x1234</a:t>
            </a:r>
          </a:p>
          <a:p>
            <a:r>
              <a:rPr lang="en-GB" altLang="zh-CN" sz="2000" b="0" kern="0" dirty="0"/>
              <a:t>In parent, a = 0, a memory address=0x1234</a:t>
            </a:r>
          </a:p>
        </p:txBody>
      </p:sp>
    </p:spTree>
    <p:extLst>
      <p:ext uri="{BB962C8B-B14F-4D97-AF65-F5344CB8AC3E}">
        <p14:creationId xmlns:p14="http://schemas.microsoft.com/office/powerpoint/2010/main" val="2206814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E47714EA-C5EE-E37D-34E0-4AF2A9136007}"/>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a:t>
            </a: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sz="1600" b="0" kern="0" spc="-10" dirty="0">
                <a:solidFill>
                  <a:sysClr val="windowText" lastClr="000000"/>
                </a:solidFill>
                <a:latin typeface="Courier New"/>
                <a:cs typeface="Courier New"/>
              </a:rPr>
              <a:t>\n");</a:t>
            </a:r>
            <a:r>
              <a:rPr lang="en-GB" sz="1600" b="0" kern="0" spc="-10" dirty="0">
                <a:solidFill>
                  <a:sysClr val="windowText" lastClr="000000"/>
                </a:solidFill>
                <a:latin typeface="Courier New"/>
                <a:cs typeface="Courier New"/>
              </a:rPr>
              <a:t> //outside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9EB8F5B-E967-788C-AD7E-32B723353066}"/>
              </a:ext>
            </a:extLst>
          </p:cNvPr>
          <p:cNvSpPr txBox="1"/>
          <p:nvPr/>
        </p:nvSpPr>
        <p:spPr>
          <a:xfrm>
            <a:off x="5941098" y="897889"/>
            <a:ext cx="1058303"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endParaRPr lang="en-GB" altLang="zh-CN" sz="2000" b="0" kern="0" dirty="0"/>
          </a:p>
        </p:txBody>
      </p:sp>
      <p:sp>
        <p:nvSpPr>
          <p:cNvPr id="95" name="内容占位符 2">
            <a:extLst>
              <a:ext uri="{FF2B5EF4-FFF2-40B4-BE49-F238E27FC236}">
                <a16:creationId xmlns:a16="http://schemas.microsoft.com/office/drawing/2014/main" id="{1BBF756A-3B94-D073-B02F-F7E4D0F1CF85}"/>
              </a:ext>
            </a:extLst>
          </p:cNvPr>
          <p:cNvSpPr txBox="1">
            <a:spLocks/>
          </p:cNvSpPr>
          <p:nvPr/>
        </p:nvSpPr>
        <p:spPr bwMode="auto">
          <a:xfrm>
            <a:off x="7656047" y="219441"/>
            <a:ext cx="4493879" cy="5323114"/>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In general, “for (i = 0; i &lt; n; i++) fork();” creates 1+2+…+2^(n-1)=(2^n)-1 child processes. Plus the main process P0, we have a total of 2^n processes, hence “Hello” is printed 2^n times. Here n = 3, 2^3 = 8.</a:t>
            </a:r>
          </a:p>
          <a:p>
            <a:pPr lvl="1"/>
            <a:r>
              <a:rPr lang="en-GB" sz="1400" b="0" kern="0" dirty="0"/>
              <a:t>Main process: P0</a:t>
            </a:r>
          </a:p>
          <a:p>
            <a:pPr lvl="1"/>
            <a:r>
              <a:rPr lang="en-GB" sz="1400" b="0" kern="0" dirty="0"/>
              <a:t>P0 creates 1 child process by the 1st fork: P1</a:t>
            </a:r>
          </a:p>
          <a:p>
            <a:pPr lvl="1"/>
            <a:r>
              <a:rPr lang="en-GB" sz="1400" b="0" kern="0" dirty="0"/>
              <a:t>P0, P1 create 2 child processes by the 2nd fork: P2, P3</a:t>
            </a:r>
          </a:p>
          <a:p>
            <a:pPr lvl="1"/>
            <a:r>
              <a:rPr lang="en-GB" sz="1400" b="0" kern="0" dirty="0"/>
              <a:t>P0, P1, P2, P3 create 4 child processes by the 3rd fork: P4, P5, P6, P7</a:t>
            </a:r>
          </a:p>
          <a:p>
            <a:pPr lvl="1"/>
            <a:r>
              <a:rPr lang="en-GB" sz="1400" b="0" kern="0" dirty="0"/>
              <a:t>Each of the 8 processes P0 to P7 prints a ”Hello”.</a:t>
            </a:r>
          </a:p>
          <a:p>
            <a:r>
              <a:rPr lang="en-GB" sz="1600" b="0" kern="0" dirty="0"/>
              <a:t>Order of process execution may vary depending on how OS schedules these processes, so it is non-deterministic which process gets which process ID, and which Hello is printed by which process.</a:t>
            </a:r>
          </a:p>
          <a:p>
            <a:pPr lvl="1"/>
            <a:r>
              <a:rPr lang="en-GB" sz="1400" b="0" kern="0" dirty="0"/>
              <a:t>None of the processes include a wait() call to handle terminated child processes. When any of these child processes terminate, their PCBs remain in the process table as no parent process is waiting on them, resulting in zombie processes.</a:t>
            </a:r>
          </a:p>
        </p:txBody>
      </p:sp>
      <p:grpSp>
        <p:nvGrpSpPr>
          <p:cNvPr id="127" name="Group 126">
            <a:extLst>
              <a:ext uri="{FF2B5EF4-FFF2-40B4-BE49-F238E27FC236}">
                <a16:creationId xmlns:a16="http://schemas.microsoft.com/office/drawing/2014/main" id="{4961659A-8957-407B-1361-5017E5A55255}"/>
              </a:ext>
            </a:extLst>
          </p:cNvPr>
          <p:cNvGrpSpPr/>
          <p:nvPr/>
        </p:nvGrpSpPr>
        <p:grpSpPr>
          <a:xfrm>
            <a:off x="-54494" y="2893282"/>
            <a:ext cx="9477238" cy="3792925"/>
            <a:chOff x="-54494" y="2893282"/>
            <a:chExt cx="9477238" cy="3792925"/>
          </a:xfrm>
        </p:grpSpPr>
        <p:grpSp>
          <p:nvGrpSpPr>
            <p:cNvPr id="5" name="object 4">
              <a:extLst>
                <a:ext uri="{FF2B5EF4-FFF2-40B4-BE49-F238E27FC236}">
                  <a16:creationId xmlns:a16="http://schemas.microsoft.com/office/drawing/2014/main" id="{EBBF2D09-F222-F58E-D164-68618619532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A26CAE0F-4B76-93EB-C5BF-C6CC57E7BFF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52781256-C5C7-1A3E-4EC5-862450F2BD0B}"/>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3318F44-772A-610F-C45C-3235EE7D6536}"/>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F4F9A680-A589-404F-1892-9543ECD100F1}"/>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5891CCD9-2BD4-B599-4722-82C7183ED0C4}"/>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60A87C1D-F2AE-4F33-5C26-4FA03AEF38F1}"/>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29D8CF12-1DA1-0C39-2909-379E27C661B8}"/>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38BCA91D-E8F9-9692-1DBA-D13F9F2D8A26}"/>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290FE71-941D-077E-C538-37F563D02573}"/>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5EFC89E7-4FA1-4DF7-3015-8C490C99496D}"/>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B4B3B41E-E6C4-3155-6C98-80D947ABE88E}"/>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57A5C4DC-A61B-0455-E2C3-4E2621B774DC}"/>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9EDAF47D-3475-7599-1BEE-115E18D83341}"/>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86C7CD4D-9E3A-0EC8-6DC9-3749D2B98BD4}"/>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A946A1D-09EE-C482-2E39-96D62606F235}"/>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EFAB41FB-C46A-28F6-4803-61757A83773A}"/>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A9A0729D-55AB-AF92-A341-1FF4E77A1477}"/>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3A99AA87-367A-93D2-642A-016741E1C2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01732989-E9AB-816D-87FD-E32A01598D74}"/>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7A15198-B78A-45F0-DE0B-59DD44DC28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5BC4B6A7-D989-12F9-0577-C5D27893699D}"/>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AA576502-2059-9B5A-3116-36A9FFC06075}"/>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0E80DE-C438-7E3A-579C-C39E0FDAA0AD}"/>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1456BE20-9EFB-CE11-4CCA-A1D319D2D4B6}"/>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9FB3AAD5-76E6-E30E-7D43-0F1180A45365}"/>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389F6813-2A55-1D57-F887-BD968BFBD6C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CE692365-F16A-24D0-60CF-323DCA14B031}"/>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BFD4869-D339-1951-53F9-E437CAF53BCD}"/>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77E0C518-CE46-8B94-3FC3-AAEADFCE4839}"/>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7" name="object 36">
              <a:extLst>
                <a:ext uri="{FF2B5EF4-FFF2-40B4-BE49-F238E27FC236}">
                  <a16:creationId xmlns:a16="http://schemas.microsoft.com/office/drawing/2014/main" id="{8596806B-0599-0764-28D8-A833D4054A9A}"/>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7047A14B-1B1D-9974-F048-DA4E0AC5AD52}"/>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9D2434D2-60C4-B849-F519-E5C5736258B7}"/>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8F6A2C05-62A9-7460-42E6-AB67EFF708FD}"/>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2517AB40-F96A-4E16-2731-AA151F99204D}"/>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C0DCB697-0433-B312-BB73-AA72E238F8DA}"/>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A4501451-B9B0-6126-7BFF-B84366901585}"/>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67E540FC-F6EA-1C7E-3B89-5C7B51F4E163}"/>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F8407F-0786-B969-5BC8-216DA6D0C400}"/>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14CD85C2-D0EC-21D5-0E64-55F4CE7FD291}"/>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0ACF1E13-F7EA-9897-031D-603986C7CFB1}"/>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EDA5E1CC-17B4-017C-2C49-1F1B7BEBCC18}"/>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8B3EA6C8-07AC-D54D-6735-26A72AD65F03}"/>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323128E9-9147-2D7B-2D2D-7CF409D7F07E}"/>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48E864D1-F21E-D5C1-8372-C959E511FF99}"/>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F4FE3C45-EAD1-5771-0AB0-35F9DBCF55C3}"/>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EF89D14F-3705-4E83-141C-ECCB8F29D680}"/>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FCE2F18B-B44B-94CC-2FB8-5D4EFAE74E90}"/>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28B6688D-56FA-FDAD-584D-4847F8781F58}"/>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9BC9944E-63C0-4AA8-BFEF-BEE7A8F5A742}"/>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78EC7451-42E4-3154-5E01-FAB8EF56647F}"/>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6ECC7380-F10C-0073-72C9-544C37F08DEB}"/>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67EA56A4-70BD-BF39-09B0-C507612088AA}"/>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6D1A6A6C-A196-FE41-B29D-06CC3E77CEE4}"/>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BE23E67E-E365-948C-8F95-BB58E6B37795}"/>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7D9998D3-9EDD-CD3D-4E89-939FD42CD99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F91037F1-E6CD-871F-46D6-3205A537631D}"/>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5781C534-D8B8-D251-797F-7C86CACB8C30}"/>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EEB29331-6E5E-1BFA-73D8-1F8E646FA7F7}"/>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F7F42F7B-BFCB-F958-4650-6405F4611C0A}"/>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1619DB8A-AFBE-ADBF-EE38-EB024266C6B7}"/>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E4DB3213-FA49-71C2-63A5-7562C92FC846}"/>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970E961A-6792-5816-E89F-D5C7986EACE6}"/>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1AA97700-0E2A-8709-327C-14E65B3264DB}"/>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76A250DC-4CDD-7C82-40E2-B9EB024EE462}"/>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39970416-F597-DF66-9F90-02F61ED05258}"/>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1EDE6845-5911-9C40-F0D3-03000EA8A023}"/>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36A09D61-85BE-46A1-3478-B3EA77B7F25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ED270C2-25F1-8437-2007-192667EC99AC}"/>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F64765EF-2E54-01E4-F9E8-BE9173A78332}"/>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C296851D-48DF-63BF-DE55-89639D5DA5D2}"/>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BA61C4E2-6AB3-8343-039A-AC9914D85339}"/>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8E5B3FA-49A4-C3B6-956B-C22C2575E2BA}"/>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E101D2CF-8180-372E-8555-8B5FAB6823AF}"/>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A54E6715-9AEC-1D28-6F20-D12F3D3566E0}"/>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F0F236F9-A3C0-E4E2-CCEF-309A912D88CA}"/>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6A04FC65-E3FE-5CB3-D2EA-E3DA74EBE546}"/>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39093DB2-F55B-D84B-305B-083615EF4F6F}"/>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717A578E-7AAB-6D91-3024-DBC406F90A4D}"/>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EC4D2B74-9CB9-9AE4-8DAA-50414EF92A43}"/>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B70C7AE1-79E9-211F-EC42-CDDDC020AF60}"/>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F0FABE9C-8F9C-D6F7-8E5F-0962086B34C1}"/>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9B68D393-706B-B904-AD1F-529852F79922}"/>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9" name="object 66">
              <a:extLst>
                <a:ext uri="{FF2B5EF4-FFF2-40B4-BE49-F238E27FC236}">
                  <a16:creationId xmlns:a16="http://schemas.microsoft.com/office/drawing/2014/main" id="{2F58F065-B596-00C4-6BBF-F5A12FC0CC96}"/>
                </a:ext>
              </a:extLst>
            </p:cNvPr>
            <p:cNvSpPr txBox="1"/>
            <p:nvPr/>
          </p:nvSpPr>
          <p:spPr>
            <a:xfrm>
              <a:off x="102394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0" name="object 66">
              <a:extLst>
                <a:ext uri="{FF2B5EF4-FFF2-40B4-BE49-F238E27FC236}">
                  <a16:creationId xmlns:a16="http://schemas.microsoft.com/office/drawing/2014/main" id="{4229A949-ACB4-9673-6415-1BC308FF1F70}"/>
                </a:ext>
              </a:extLst>
            </p:cNvPr>
            <p:cNvSpPr txBox="1"/>
            <p:nvPr/>
          </p:nvSpPr>
          <p:spPr>
            <a:xfrm>
              <a:off x="2175548"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1" name="object 66">
              <a:extLst>
                <a:ext uri="{FF2B5EF4-FFF2-40B4-BE49-F238E27FC236}">
                  <a16:creationId xmlns:a16="http://schemas.microsoft.com/office/drawing/2014/main" id="{FE8E3D7F-EBA1-5284-0468-F414D0168676}"/>
                </a:ext>
              </a:extLst>
            </p:cNvPr>
            <p:cNvSpPr txBox="1"/>
            <p:nvPr/>
          </p:nvSpPr>
          <p:spPr>
            <a:xfrm>
              <a:off x="3213557"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2" name="object 66">
              <a:extLst>
                <a:ext uri="{FF2B5EF4-FFF2-40B4-BE49-F238E27FC236}">
                  <a16:creationId xmlns:a16="http://schemas.microsoft.com/office/drawing/2014/main" id="{BC5E6FBC-1EB6-C833-3CCA-150A1AE2957F}"/>
                </a:ext>
              </a:extLst>
            </p:cNvPr>
            <p:cNvSpPr txBox="1"/>
            <p:nvPr/>
          </p:nvSpPr>
          <p:spPr>
            <a:xfrm>
              <a:off x="4408253"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3" name="object 66">
              <a:extLst>
                <a:ext uri="{FF2B5EF4-FFF2-40B4-BE49-F238E27FC236}">
                  <a16:creationId xmlns:a16="http://schemas.microsoft.com/office/drawing/2014/main" id="{5269D356-D585-B296-6224-508FF07BA5A8}"/>
                </a:ext>
              </a:extLst>
            </p:cNvPr>
            <p:cNvSpPr txBox="1"/>
            <p:nvPr/>
          </p:nvSpPr>
          <p:spPr>
            <a:xfrm>
              <a:off x="546555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35" name="object 34">
              <a:extLst>
                <a:ext uri="{FF2B5EF4-FFF2-40B4-BE49-F238E27FC236}">
                  <a16:creationId xmlns:a16="http://schemas.microsoft.com/office/drawing/2014/main" id="{1CF98A6D-5D6E-E49D-2DDA-BE30B5743EEB}"/>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CBD7324-70D5-92CB-B0EA-8D511A43695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dirty="0">
                <a:solidFill>
                  <a:sysClr val="windowText" lastClr="000000"/>
                </a:solidFill>
                <a:latin typeface="Arial MT"/>
                <a:cs typeface="Arial MT"/>
              </a:endParaRPr>
            </a:p>
          </p:txBody>
        </p:sp>
        <p:sp>
          <p:nvSpPr>
            <p:cNvPr id="46" name="object 45">
              <a:extLst>
                <a:ext uri="{FF2B5EF4-FFF2-40B4-BE49-F238E27FC236}">
                  <a16:creationId xmlns:a16="http://schemas.microsoft.com/office/drawing/2014/main" id="{1E1532B5-4F21-392F-F6F1-5068F1DF66E9}"/>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4E62680A-8E22-FBB3-28EA-31FB8ACE8513}"/>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13DDE1FB-42A0-856C-D416-A96D5264965D}"/>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3AD38D70-58D4-6E42-0C00-0831F76227CB}"/>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DD37F308-032B-A6F6-9D4F-756232F7D050}"/>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60FA77F2-AB3C-37B7-4E50-0FDDEEDEE022}"/>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4BED5127-D463-DA8D-1829-EF7AEE86CB2A}"/>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32AD200E-C6E7-8E5A-C647-82E6FBA28368}"/>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87" name="object 87">
              <a:extLst>
                <a:ext uri="{FF2B5EF4-FFF2-40B4-BE49-F238E27FC236}">
                  <a16:creationId xmlns:a16="http://schemas.microsoft.com/office/drawing/2014/main" id="{4702B127-262C-C5DA-1E55-76F8E906DCFD}"/>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7F120B85-EBB6-CFB5-AABC-D28483A204BE}"/>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F08AE40C-B7A0-D887-51F2-25C8DED628DA}"/>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8B8B0683-A476-323F-D8D2-41A7064A05C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772F6D79-B2CC-CDEA-8B63-666E8A666551}"/>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E469607B-C8B0-8B0E-FC8B-0CA7960EFE76}"/>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4" name="object 66">
              <a:extLst>
                <a:ext uri="{FF2B5EF4-FFF2-40B4-BE49-F238E27FC236}">
                  <a16:creationId xmlns:a16="http://schemas.microsoft.com/office/drawing/2014/main" id="{37B11E95-EC04-4F36-3121-FC0AF82E52B4}"/>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65310B06-F31F-43D0-A993-2EF2C0B6D51D}"/>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7014215E-76F3-A9D6-D991-EF665B1CFC2B}"/>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EBB22A25-DCD1-87F7-C3DA-DFCB5D033B0B}"/>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24" name="object 66">
              <a:extLst>
                <a:ext uri="{FF2B5EF4-FFF2-40B4-BE49-F238E27FC236}">
                  <a16:creationId xmlns:a16="http://schemas.microsoft.com/office/drawing/2014/main" id="{3F1AC995-C330-2BE4-D8C8-B2EFE84311ED}"/>
                </a:ext>
              </a:extLst>
            </p:cNvPr>
            <p:cNvSpPr txBox="1"/>
            <p:nvPr/>
          </p:nvSpPr>
          <p:spPr>
            <a:xfrm>
              <a:off x="660821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5" name="object 66">
              <a:extLst>
                <a:ext uri="{FF2B5EF4-FFF2-40B4-BE49-F238E27FC236}">
                  <a16:creationId xmlns:a16="http://schemas.microsoft.com/office/drawing/2014/main" id="{5B004193-7E28-5E24-C97B-C318DD1778BC}"/>
                </a:ext>
              </a:extLst>
            </p:cNvPr>
            <p:cNvSpPr txBox="1"/>
            <p:nvPr/>
          </p:nvSpPr>
          <p:spPr>
            <a:xfrm>
              <a:off x="761995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6" name="object 66">
              <a:extLst>
                <a:ext uri="{FF2B5EF4-FFF2-40B4-BE49-F238E27FC236}">
                  <a16:creationId xmlns:a16="http://schemas.microsoft.com/office/drawing/2014/main" id="{AF35E01D-AEFE-73DC-2657-6B25316B729A}"/>
                </a:ext>
              </a:extLst>
            </p:cNvPr>
            <p:cNvSpPr txBox="1"/>
            <p:nvPr/>
          </p:nvSpPr>
          <p:spPr>
            <a:xfrm>
              <a:off x="8726151"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grpSp>
    </p:spTree>
    <p:extLst>
      <p:ext uri="{BB962C8B-B14F-4D97-AF65-F5344CB8AC3E}">
        <p14:creationId xmlns:p14="http://schemas.microsoft.com/office/powerpoint/2010/main" val="637123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060B0-C74B-961C-27D4-44E6D3C45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9CB94A-4F70-CA95-1BF9-C706197E2D4C}"/>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9615F3DC-4439-1689-2FD5-977CEC08C478}"/>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lang="en-GB" sz="1600" b="0" kern="0" dirty="0">
                <a:solidFill>
                  <a:sysClr val="windowText" lastClr="000000"/>
                </a:solidFill>
                <a:latin typeface="Courier New"/>
                <a:cs typeface="Courier New"/>
              </a:rPr>
              <a:t> i</a:t>
            </a:r>
            <a:r>
              <a:rPr sz="1600" b="0" kern="0" spc="-10" dirty="0">
                <a:solidFill>
                  <a:sysClr val="windowText" lastClr="000000"/>
                </a:solidFill>
                <a:latin typeface="Courier New"/>
                <a:cs typeface="Courier New"/>
              </a:rPr>
              <a:t>\n");</a:t>
            </a:r>
            <a:r>
              <a:rPr lang="en-GB" sz="1600" b="0" kern="0" spc="-15" dirty="0">
                <a:solidFill>
                  <a:sysClr val="windowText" lastClr="000000"/>
                </a:solidFill>
                <a:latin typeface="Courier New"/>
                <a:cs typeface="Courier New"/>
              </a:rPr>
              <a:t> }</a:t>
            </a:r>
            <a:r>
              <a:rPr lang="en-GB" sz="1600" b="0" kern="0" spc="-10" dirty="0">
                <a:solidFill>
                  <a:sysClr val="windowText" lastClr="000000"/>
                </a:solidFill>
                <a:latin typeface="Courier New"/>
                <a:cs typeface="Courier New"/>
              </a:rPr>
              <a:t> //inside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6056B302-E638-70B0-6EC5-BECDDB6EA6CD}"/>
              </a:ext>
            </a:extLst>
          </p:cNvPr>
          <p:cNvSpPr txBox="1">
            <a:spLocks/>
          </p:cNvSpPr>
          <p:nvPr/>
        </p:nvSpPr>
        <p:spPr bwMode="auto">
          <a:xfrm>
            <a:off x="7652221" y="145549"/>
            <a:ext cx="4493879" cy="4944844"/>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This program will print 14 lines.</a:t>
            </a:r>
          </a:p>
          <a:p>
            <a:pPr lvl="1"/>
            <a:r>
              <a:rPr lang="en-GB" sz="1400" b="0" kern="0" dirty="0"/>
              <a:t>Main process: P0</a:t>
            </a:r>
          </a:p>
          <a:p>
            <a:pPr lvl="1"/>
            <a:r>
              <a:rPr lang="en-GB" sz="1400" b="0" kern="0" dirty="0"/>
              <a:t>P0 creates 1 child process by the 1st fork: P1. Then P0 and P1 each prints “Hello 1”</a:t>
            </a:r>
          </a:p>
          <a:p>
            <a:pPr lvl="1"/>
            <a:r>
              <a:rPr lang="en-GB" sz="1400" b="0" kern="0" dirty="0"/>
              <a:t>P0, P1 create 2 child processes by the 2nd fork: P2, P3. Then P0, P1, P2, P3 each prints “Hello 2”</a:t>
            </a:r>
          </a:p>
          <a:p>
            <a:pPr lvl="1"/>
            <a:r>
              <a:rPr lang="en-GB" sz="1400" b="0" kern="0" dirty="0"/>
              <a:t>P0, P1, P2, P3 create 4 child processes by the 3rd fork: P4, P5, P6, P7. Then P0 to P7 each prints “Hello 3”</a:t>
            </a:r>
          </a:p>
          <a:p>
            <a:r>
              <a:rPr lang="en-GB" sz="1600" b="0" kern="0" dirty="0"/>
              <a:t>Order of process execution may vary depending on how OS schedules these processes, so it is non-deterministic which process gets which process ID. The order in which “Hello i” is printed will respect the dependencies in the process creation tree, but parallel branches in the tree may execute in any order</a:t>
            </a:r>
          </a:p>
          <a:p>
            <a:pPr lvl="1"/>
            <a:r>
              <a:rPr lang="en-GB" sz="1400" b="0" kern="0" dirty="0"/>
              <a:t>e.g., “Hello 1” printed by P1 or P3 must appear after “Hello 0” printed by P1, but it may appear before or after “Hello 0” printed by P0.</a:t>
            </a:r>
            <a:endParaRPr lang="en-GB" sz="1200" b="0" kern="0" dirty="0"/>
          </a:p>
          <a:p>
            <a:pPr lvl="1"/>
            <a:endParaRPr lang="en-GB" sz="1400" b="0" kern="0" dirty="0"/>
          </a:p>
        </p:txBody>
      </p:sp>
      <p:grpSp>
        <p:nvGrpSpPr>
          <p:cNvPr id="128" name="Group 127">
            <a:extLst>
              <a:ext uri="{FF2B5EF4-FFF2-40B4-BE49-F238E27FC236}">
                <a16:creationId xmlns:a16="http://schemas.microsoft.com/office/drawing/2014/main" id="{E2332841-E109-0E68-7877-5836F6E8EBD6}"/>
              </a:ext>
            </a:extLst>
          </p:cNvPr>
          <p:cNvGrpSpPr/>
          <p:nvPr/>
        </p:nvGrpSpPr>
        <p:grpSpPr>
          <a:xfrm>
            <a:off x="-54494" y="2893282"/>
            <a:ext cx="9707110" cy="3792925"/>
            <a:chOff x="-54494" y="2893282"/>
            <a:chExt cx="9707110" cy="3792925"/>
          </a:xfrm>
        </p:grpSpPr>
        <p:grpSp>
          <p:nvGrpSpPr>
            <p:cNvPr id="5" name="object 4">
              <a:extLst>
                <a:ext uri="{FF2B5EF4-FFF2-40B4-BE49-F238E27FC236}">
                  <a16:creationId xmlns:a16="http://schemas.microsoft.com/office/drawing/2014/main" id="{BAB76794-9E51-02A1-A009-8520F3F4734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7F24E11B-9C78-A2D5-1BDE-F53C4761CF12}"/>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1883EC94-F885-A064-7A14-61DEC1330089}"/>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1AC24666-3526-07BB-CC31-700F765FCE54}"/>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D48F40FE-7449-DD9F-4E4F-318C9C326E10}"/>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F08B4340-6C16-1A02-0C34-C0B34555E997}"/>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0D60045F-E3E6-32CB-2F7E-FC3FCE3030EE}"/>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191FCDE3-F8BD-6FC0-E8A0-9888C85F2BED}"/>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4E391AEF-862D-F2EF-149D-3546EB889CDA}"/>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0AE356DF-D2F6-F9AB-2461-427A37192879}"/>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3E93C98C-ED5F-E069-89DD-8BE6B490275B}"/>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62B203DE-6ADE-68F1-4589-F0031E0346AD}"/>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051135A-7D73-62AD-0E96-E0A8225B6445}"/>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6E4FA9A-28C8-3715-C8A1-833239635E65}"/>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9A6E86A7-83B6-049C-BD1E-1088BD6374CD}"/>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A144D5A1-1A8D-8773-CCBC-15BA8AA0149D}"/>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918B3F93-04DA-ACD3-0202-C86CF7F0639E}"/>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B5D0E254-79F1-0917-944A-DBF003C1385E}"/>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320B79C-A906-6EAC-2778-E92ABD6897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A621A729-A1FC-05B5-8172-0D57F1379B9B}"/>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A654269B-88CF-BF23-AD03-FA9E61CAB1D7}"/>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706F5EF0-5D75-27F9-7EDF-F3B5BE0E1FC2}"/>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976B8B3C-9451-B57C-1CDA-153AAE76F23B}"/>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8B6E558F-B5BE-0946-0178-A33FF1B9AD51}"/>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76D9D77A-3760-778D-45EA-AB5BF8195D78}"/>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023CD71F-9147-7176-DFC0-E0C50A42A6B7}"/>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1CC7AD55-688B-6721-7A91-0A8BAEFBA29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EA794B17-5549-772B-2EA0-75A98F15F136}"/>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4DA877C-80F5-B201-0B0E-EA2CC65791F0}"/>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E44C65A1-8C72-D542-C06F-4A9ED3059C2E}"/>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5" name="object 34">
              <a:extLst>
                <a:ext uri="{FF2B5EF4-FFF2-40B4-BE49-F238E27FC236}">
                  <a16:creationId xmlns:a16="http://schemas.microsoft.com/office/drawing/2014/main" id="{3919ADFF-35FE-A9FB-A11B-34708E5B3D34}"/>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FDB9DC7-75E5-4CB7-9E68-B981BD41892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FCBFB217-1D54-4C88-3715-74544B64784E}"/>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232D747B-CF9F-29C3-CBF3-C59370C9A555}"/>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47E24507-DD8E-2374-AD93-BFDEFA684E1D}"/>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5E5B2295-97A4-78E4-B576-F2CB95131EE1}"/>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ECAB7178-AEF5-309C-4FF7-3FB494135DD2}"/>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5B53D007-239B-6C94-6C33-45B53A944539}"/>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61B8B0EE-DC02-6B16-EBB7-C87B97560EB3}"/>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EB2259FF-9DD6-E346-8C8E-F525BC2CBF66}"/>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989B30-FCE4-F587-0075-6CFCD006AF47}"/>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45">
              <a:extLst>
                <a:ext uri="{FF2B5EF4-FFF2-40B4-BE49-F238E27FC236}">
                  <a16:creationId xmlns:a16="http://schemas.microsoft.com/office/drawing/2014/main" id="{A2C7197E-BC31-C4D3-1750-0FD6D38A000B}"/>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2B761BA5-F6CE-5895-652F-1DDE9FA1BB68}"/>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30529706-55AF-C7A3-9868-98F717D4C005}"/>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7198F5BB-E0DF-6B85-682E-EF092B04B2D6}"/>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D2E19D25-968E-206F-2735-8CC61F70E531}"/>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B3F02829-E0C8-69BA-BC91-BA617F7E9D56}"/>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EB4A9617-212E-B4AC-4762-15AEF2DA9C40}"/>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985C693A-8A2D-B4A6-4A2B-E099B054F634}"/>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FBD0FC22-76A9-D7F3-D646-06E1BDC82C35}"/>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08EE55F0-3445-7098-4CB9-8D348FFFCABC}"/>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74E12E45-6245-F2B3-B4B3-970FD45809FE}"/>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108518FC-ED18-3AE3-2CA9-EC6353B3597B}"/>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878D5670-A966-8C36-63D5-E8709B5F4D7E}"/>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B16060F0-CA78-CAD6-ED80-1C375BDD66CD}"/>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2F1D611C-93F1-3AB2-9179-A36E1D8AA9A9}"/>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F22D5C66-3377-2672-2BB1-A45D4E847A00}"/>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EFEF8EFF-6EBC-F842-900A-D57020969B06}"/>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99D171F7-00B7-836D-2A48-58427BDAFCC0}"/>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362FF1C3-43AD-8B2D-8D5B-11E802A76BBC}"/>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6E711971-33A1-DB3D-96A7-7AFA1D650DA0}"/>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81FDB182-14D6-69FD-4E69-3B3BC0AF6C19}"/>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dirty="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1D1B5C6C-D3AF-6A34-64FF-1476F0C656AC}"/>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442A798E-5E2B-D050-F0A0-01C86A0255A7}"/>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895D4342-8C5F-14B2-565B-325FD6CB4156}"/>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D8BD3905-EF20-BC15-77A8-F3DC1742801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CFE2B401-5ACA-48BB-5339-1F07B6383AE1}"/>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1A386BF7-DF76-49B9-68CF-35ED5F223C91}"/>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F8146ECB-A0F5-ADB0-0C4F-893C2C5648FA}"/>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C68DDAFD-44AC-D5EC-411F-04F95FA8247E}"/>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57B2ED73-2159-D898-05D5-5ACA5E280FAF}"/>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A114696D-387A-42C0-0EE1-A8AEDA35D042}"/>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8BA0E23D-49F9-50CE-AA5F-660DCD9F891B}"/>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FF958D28-4F1D-6FB8-1D1D-00F38877417F}"/>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93B995D1-E005-B6D7-7FB6-59A40BA6FAEB}"/>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C5EB861D-DE7F-6E69-A6D8-7466981C02EC}"/>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C0C12DAD-2052-DD8E-33AD-35A511F2C62D}"/>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7FD90CDF-A952-D0D3-3C6F-7095E3347C1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6319813-5B64-43B8-BF4C-1EB7F0187746}"/>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E5024755-7DA8-9BA2-DE6B-020A05A32A39}"/>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378CA09B-1A29-2053-27D7-1C8BC69C66CB}"/>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7" name="object 87">
              <a:extLst>
                <a:ext uri="{FF2B5EF4-FFF2-40B4-BE49-F238E27FC236}">
                  <a16:creationId xmlns:a16="http://schemas.microsoft.com/office/drawing/2014/main" id="{B9D22FDE-5E3D-5EFA-21D5-F70626EC527B}"/>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2BBECBA2-5577-48E0-3D74-976482FA02BF}"/>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8162D740-B67C-D2A7-0745-503C2A207156}"/>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AB1F490A-90AD-6532-02E7-792DB84BBF6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BADCD9E2-AC40-9401-7BFD-9E956646639C}"/>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441AF8D5-A524-E451-9D56-911D5CE38AAC}"/>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4C9A56F1-F24C-B43B-E456-3D6CAA1C6D38}"/>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219E360-EC94-7C34-2349-37292CB4A968}"/>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892916A3-33BF-DDD2-9F4D-2D5FBDFFBF45}"/>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84C9207D-09FF-192B-8618-9EB8EF9DC03D}"/>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A8C68B22-4AFA-5D2A-5FEA-B6971C67CEFB}"/>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A5C6AE2B-F8C0-3FEC-4EF9-8D7DDC32D54F}"/>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59D6DB59-93E3-8DF6-9446-456CB4CA014C}"/>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A310C8AB-CF00-6DA0-172F-5C720820B186}"/>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906F2B6C-01C7-D90D-4D36-AAED638FEB4F}"/>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2A0571F9-7580-9046-4EE2-3053EC1675D3}"/>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D8BCBAC4-2C28-216C-341D-3B6C8D09129D}"/>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64451057-C149-1536-82F4-3BFE76B72F67}"/>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4" name="object 66">
              <a:extLst>
                <a:ext uri="{FF2B5EF4-FFF2-40B4-BE49-F238E27FC236}">
                  <a16:creationId xmlns:a16="http://schemas.microsoft.com/office/drawing/2014/main" id="{3154ACD4-4E8D-AF1F-FA51-FC1ACBB0FF17}"/>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2FC3CB26-3646-4CD6-2274-34B5051E1E13}"/>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0100FCA3-E679-ED91-10D7-7E7B7AA00667}"/>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524FCBC2-971D-B5C8-1F4D-0A6806E97ED7}"/>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9" name="object 66">
              <a:extLst>
                <a:ext uri="{FF2B5EF4-FFF2-40B4-BE49-F238E27FC236}">
                  <a16:creationId xmlns:a16="http://schemas.microsoft.com/office/drawing/2014/main" id="{11FA2540-5108-9B8A-9F92-E120B32C8890}"/>
                </a:ext>
              </a:extLst>
            </p:cNvPr>
            <p:cNvSpPr txBox="1"/>
            <p:nvPr/>
          </p:nvSpPr>
          <p:spPr>
            <a:xfrm>
              <a:off x="1023940" y="6396384"/>
              <a:ext cx="935408"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0" name="object 66">
              <a:extLst>
                <a:ext uri="{FF2B5EF4-FFF2-40B4-BE49-F238E27FC236}">
                  <a16:creationId xmlns:a16="http://schemas.microsoft.com/office/drawing/2014/main" id="{DC42319B-85FC-6BB3-407F-92FD20D97461}"/>
                </a:ext>
              </a:extLst>
            </p:cNvPr>
            <p:cNvSpPr txBox="1"/>
            <p:nvPr/>
          </p:nvSpPr>
          <p:spPr>
            <a:xfrm>
              <a:off x="2175548" y="6396384"/>
              <a:ext cx="101712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1" name="object 66">
              <a:extLst>
                <a:ext uri="{FF2B5EF4-FFF2-40B4-BE49-F238E27FC236}">
                  <a16:creationId xmlns:a16="http://schemas.microsoft.com/office/drawing/2014/main" id="{7AD0E9AA-0915-0854-0AB3-64D568929F89}"/>
                </a:ext>
              </a:extLst>
            </p:cNvPr>
            <p:cNvSpPr txBox="1"/>
            <p:nvPr/>
          </p:nvSpPr>
          <p:spPr>
            <a:xfrm>
              <a:off x="3213557"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2" name="object 66">
              <a:extLst>
                <a:ext uri="{FF2B5EF4-FFF2-40B4-BE49-F238E27FC236}">
                  <a16:creationId xmlns:a16="http://schemas.microsoft.com/office/drawing/2014/main" id="{D27BFCA5-58C2-4FA0-B566-91E0BACDC300}"/>
                </a:ext>
              </a:extLst>
            </p:cNvPr>
            <p:cNvSpPr txBox="1"/>
            <p:nvPr/>
          </p:nvSpPr>
          <p:spPr>
            <a:xfrm>
              <a:off x="4408253"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3" name="object 66">
              <a:extLst>
                <a:ext uri="{FF2B5EF4-FFF2-40B4-BE49-F238E27FC236}">
                  <a16:creationId xmlns:a16="http://schemas.microsoft.com/office/drawing/2014/main" id="{A8D7EFF8-B17B-196F-A502-822CDAC3B73B}"/>
                </a:ext>
              </a:extLst>
            </p:cNvPr>
            <p:cNvSpPr txBox="1"/>
            <p:nvPr/>
          </p:nvSpPr>
          <p:spPr>
            <a:xfrm>
              <a:off x="5465551" y="6396384"/>
              <a:ext cx="926464"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4" name="object 66">
              <a:extLst>
                <a:ext uri="{FF2B5EF4-FFF2-40B4-BE49-F238E27FC236}">
                  <a16:creationId xmlns:a16="http://schemas.microsoft.com/office/drawing/2014/main" id="{239965B7-3FA3-1A3E-0A64-70066BC257BD}"/>
                </a:ext>
              </a:extLst>
            </p:cNvPr>
            <p:cNvSpPr txBox="1"/>
            <p:nvPr/>
          </p:nvSpPr>
          <p:spPr>
            <a:xfrm>
              <a:off x="660821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5" name="object 66">
              <a:extLst>
                <a:ext uri="{FF2B5EF4-FFF2-40B4-BE49-F238E27FC236}">
                  <a16:creationId xmlns:a16="http://schemas.microsoft.com/office/drawing/2014/main" id="{1416FEC9-9B17-75FB-72A9-6CEBC8F5E569}"/>
                </a:ext>
              </a:extLst>
            </p:cNvPr>
            <p:cNvSpPr txBox="1"/>
            <p:nvPr/>
          </p:nvSpPr>
          <p:spPr>
            <a:xfrm>
              <a:off x="761995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6" name="object 66">
              <a:extLst>
                <a:ext uri="{FF2B5EF4-FFF2-40B4-BE49-F238E27FC236}">
                  <a16:creationId xmlns:a16="http://schemas.microsoft.com/office/drawing/2014/main" id="{530BA85D-7C40-A930-02BF-02B9B1C9C6CE}"/>
                </a:ext>
              </a:extLst>
            </p:cNvPr>
            <p:cNvSpPr txBox="1"/>
            <p:nvPr/>
          </p:nvSpPr>
          <p:spPr>
            <a:xfrm>
              <a:off x="8726151"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3" name="object 66">
              <a:extLst>
                <a:ext uri="{FF2B5EF4-FFF2-40B4-BE49-F238E27FC236}">
                  <a16:creationId xmlns:a16="http://schemas.microsoft.com/office/drawing/2014/main" id="{0BE1315E-5A6D-E861-C9CE-F46C492D4866}"/>
                </a:ext>
              </a:extLst>
            </p:cNvPr>
            <p:cNvSpPr txBox="1"/>
            <p:nvPr/>
          </p:nvSpPr>
          <p:spPr>
            <a:xfrm>
              <a:off x="1520301" y="3914782"/>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97" name="object 66">
              <a:extLst>
                <a:ext uri="{FF2B5EF4-FFF2-40B4-BE49-F238E27FC236}">
                  <a16:creationId xmlns:a16="http://schemas.microsoft.com/office/drawing/2014/main" id="{45080307-22E1-27D5-A244-C2D7C3DBA4DF}"/>
                </a:ext>
              </a:extLst>
            </p:cNvPr>
            <p:cNvSpPr txBox="1"/>
            <p:nvPr/>
          </p:nvSpPr>
          <p:spPr>
            <a:xfrm>
              <a:off x="5808365" y="3903685"/>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100" name="object 66">
              <a:extLst>
                <a:ext uri="{FF2B5EF4-FFF2-40B4-BE49-F238E27FC236}">
                  <a16:creationId xmlns:a16="http://schemas.microsoft.com/office/drawing/2014/main" id="{A0ED979E-724E-8823-EA32-F38282E73A6E}"/>
                </a:ext>
              </a:extLst>
            </p:cNvPr>
            <p:cNvSpPr txBox="1"/>
            <p:nvPr/>
          </p:nvSpPr>
          <p:spPr>
            <a:xfrm>
              <a:off x="1492782" y="4818120"/>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1" name="object 66">
              <a:extLst>
                <a:ext uri="{FF2B5EF4-FFF2-40B4-BE49-F238E27FC236}">
                  <a16:creationId xmlns:a16="http://schemas.microsoft.com/office/drawing/2014/main" id="{E2AAE5F5-866A-89F8-6B2C-99124FE42540}"/>
                </a:ext>
              </a:extLst>
            </p:cNvPr>
            <p:cNvSpPr txBox="1"/>
            <p:nvPr/>
          </p:nvSpPr>
          <p:spPr>
            <a:xfrm>
              <a:off x="5780846" y="480702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2" name="object 66">
              <a:extLst>
                <a:ext uri="{FF2B5EF4-FFF2-40B4-BE49-F238E27FC236}">
                  <a16:creationId xmlns:a16="http://schemas.microsoft.com/office/drawing/2014/main" id="{2D119572-A25F-2896-801E-A9FE9D43F52B}"/>
                </a:ext>
              </a:extLst>
            </p:cNvPr>
            <p:cNvSpPr txBox="1"/>
            <p:nvPr/>
          </p:nvSpPr>
          <p:spPr>
            <a:xfrm>
              <a:off x="3674349" y="4873066"/>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10" name="object 66">
              <a:extLst>
                <a:ext uri="{FF2B5EF4-FFF2-40B4-BE49-F238E27FC236}">
                  <a16:creationId xmlns:a16="http://schemas.microsoft.com/office/drawing/2014/main" id="{A3861E8A-2188-2EE4-4D17-D0CEF77D741C}"/>
                </a:ext>
              </a:extLst>
            </p:cNvPr>
            <p:cNvSpPr txBox="1"/>
            <p:nvPr/>
          </p:nvSpPr>
          <p:spPr>
            <a:xfrm>
              <a:off x="7962413" y="4861969"/>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grpSp>
    </p:spTree>
    <p:extLst>
      <p:ext uri="{BB962C8B-B14F-4D97-AF65-F5344CB8AC3E}">
        <p14:creationId xmlns:p14="http://schemas.microsoft.com/office/powerpoint/2010/main" val="196505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311D2-4EDA-96F6-8B2F-3A3848BC1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7087E-9570-88B6-F5BF-C8165027A0B9}"/>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01BFEEC7-9100-DB23-CB93-31C3CB06A383}"/>
              </a:ext>
            </a:extLst>
          </p:cNvPr>
          <p:cNvSpPr txBox="1"/>
          <p:nvPr/>
        </p:nvSpPr>
        <p:spPr>
          <a:xfrm>
            <a:off x="165150" y="837966"/>
            <a:ext cx="5401464" cy="78931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lang="en-GB" sz="1600" b="0" kern="0" dirty="0">
                <a:solidFill>
                  <a:sysClr val="windowText" lastClr="000000"/>
                </a:solidFill>
                <a:latin typeface="Courier New"/>
                <a:cs typeface="Courier New"/>
              </a:rPr>
              <a:t>While(true) fork();</a:t>
            </a:r>
            <a:r>
              <a:rPr sz="1600" b="0" kern="0" dirty="0">
                <a:solidFill>
                  <a:sysClr val="windowText" lastClr="000000"/>
                </a:solidFill>
                <a:latin typeface="Courier New"/>
                <a:cs typeface="Courier New"/>
              </a:rPr>
              <a:t> </a:t>
            </a:r>
            <a:endParaRPr lang="en-GB"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67" name="内容占位符 2">
            <a:extLst>
              <a:ext uri="{FF2B5EF4-FFF2-40B4-BE49-F238E27FC236}">
                <a16:creationId xmlns:a16="http://schemas.microsoft.com/office/drawing/2014/main" id="{021607B1-3CD4-6ABC-C3E2-8F55E7409EB0}"/>
              </a:ext>
            </a:extLst>
          </p:cNvPr>
          <p:cNvSpPr txBox="1">
            <a:spLocks/>
          </p:cNvSpPr>
          <p:nvPr/>
        </p:nvSpPr>
        <p:spPr bwMode="auto">
          <a:xfrm>
            <a:off x="5960962" y="837966"/>
            <a:ext cx="5794879" cy="586763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 fork bomb is a type of denial-of-service (DoS) attack designed to exhaust system resources by creating an exponential number of processes. This is achieved through self-replicating code that repeatedly calls the fork() system call. The result is resource starvation, which can slow down or crash the system.</a:t>
            </a:r>
          </a:p>
          <a:p>
            <a:r>
              <a:rPr lang="en-GB" b="0" kern="0" dirty="0"/>
              <a:t>Prevention countermeasures:</a:t>
            </a:r>
          </a:p>
          <a:p>
            <a:pPr lvl="1"/>
            <a:r>
              <a:rPr lang="en-GB" b="0" kern="0" dirty="0"/>
              <a:t>Limit User Processes:  Use </a:t>
            </a:r>
            <a:r>
              <a:rPr lang="en-GB" b="0" kern="0" dirty="0" err="1"/>
              <a:t>ulimit</a:t>
            </a:r>
            <a:r>
              <a:rPr lang="en-GB" b="0" kern="0" dirty="0"/>
              <a:t> in Linux to restrict the number of processes a user can create:</a:t>
            </a:r>
          </a:p>
          <a:p>
            <a:pPr lvl="2"/>
            <a:r>
              <a:rPr lang="en-GB" b="0" kern="0" dirty="0" err="1"/>
              <a:t>ulimit</a:t>
            </a:r>
            <a:r>
              <a:rPr lang="en-GB" b="0" kern="0" dirty="0"/>
              <a:t> -u 30  # Limits user to 30 processes</a:t>
            </a:r>
          </a:p>
          <a:p>
            <a:pPr lvl="1"/>
            <a:r>
              <a:rPr lang="en-GB" b="0" kern="0" dirty="0"/>
              <a:t>Configure /etc/security/</a:t>
            </a:r>
            <a:r>
              <a:rPr lang="en-GB" b="0" kern="0" dirty="0" err="1"/>
              <a:t>limits.conf</a:t>
            </a:r>
            <a:r>
              <a:rPr lang="en-GB" b="0" kern="0" dirty="0"/>
              <a:t> for persistent limits:</a:t>
            </a:r>
          </a:p>
          <a:p>
            <a:pPr lvl="2"/>
            <a:r>
              <a:rPr lang="en-GB" b="0" kern="0" dirty="0"/>
              <a:t>username hard </a:t>
            </a:r>
            <a:r>
              <a:rPr lang="en-GB" b="0" kern="0" dirty="0" err="1"/>
              <a:t>nproc</a:t>
            </a:r>
            <a:r>
              <a:rPr lang="en-GB" b="0" kern="0" dirty="0"/>
              <a:t> 30</a:t>
            </a:r>
          </a:p>
        </p:txBody>
      </p:sp>
      <p:pic>
        <p:nvPicPr>
          <p:cNvPr id="95" name="object 4">
            <a:extLst>
              <a:ext uri="{FF2B5EF4-FFF2-40B4-BE49-F238E27FC236}">
                <a16:creationId xmlns:a16="http://schemas.microsoft.com/office/drawing/2014/main" id="{FB91487A-BFA9-64A0-E06A-84197D964E71}"/>
              </a:ext>
            </a:extLst>
          </p:cNvPr>
          <p:cNvPicPr/>
          <p:nvPr/>
        </p:nvPicPr>
        <p:blipFill>
          <a:blip r:embed="rId2" cstate="print"/>
          <a:stretch>
            <a:fillRect/>
          </a:stretch>
        </p:blipFill>
        <p:spPr>
          <a:xfrm>
            <a:off x="165150" y="2932375"/>
            <a:ext cx="5540884" cy="2902368"/>
          </a:xfrm>
          <a:prstGeom prst="rect">
            <a:avLst/>
          </a:prstGeom>
        </p:spPr>
      </p:pic>
    </p:spTree>
    <p:extLst>
      <p:ext uri="{BB962C8B-B14F-4D97-AF65-F5344CB8AC3E}">
        <p14:creationId xmlns:p14="http://schemas.microsoft.com/office/powerpoint/2010/main" val="3325081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066FD-85B2-E54A-B573-7743FA141CE4}"/>
            </a:ext>
          </a:extLst>
        </p:cNvPr>
        <p:cNvGrpSpPr/>
        <p:nvPr/>
      </p:nvGrpSpPr>
      <p:grpSpPr>
        <a:xfrm>
          <a:off x="0" y="0"/>
          <a:ext cx="0" cy="0"/>
          <a:chOff x="0" y="0"/>
          <a:chExt cx="0" cy="0"/>
        </a:xfrm>
      </p:grpSpPr>
      <p:sp>
        <p:nvSpPr>
          <p:cNvPr id="4" name="object 3">
            <a:extLst>
              <a:ext uri="{FF2B5EF4-FFF2-40B4-BE49-F238E27FC236}">
                <a16:creationId xmlns:a16="http://schemas.microsoft.com/office/drawing/2014/main" id="{A9A875F2-19DF-A113-0A6A-2AEC57405532}"/>
              </a:ext>
            </a:extLst>
          </p:cNvPr>
          <p:cNvSpPr txBox="1"/>
          <p:nvPr/>
        </p:nvSpPr>
        <p:spPr>
          <a:xfrm>
            <a:off x="130597" y="50427"/>
            <a:ext cx="5401464" cy="2328201"/>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pid1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pid2 = fork()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5   if (pid1&gt;0 &amp;&amp; pid2==0){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6    if (pid3=fork()&gt;0){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7 	pid4=fork();}</a:t>
            </a:r>
          </a:p>
          <a:p>
            <a:pPr marL="394969" marR="1337310" indent="-342900" eaLnBrk="1" fontAlgn="auto" hangingPunct="1">
              <a:lnSpc>
                <a:spcPts val="1400"/>
              </a:lnSpc>
              <a:spcBef>
                <a:spcPts val="425"/>
              </a:spcBef>
              <a:spcAft>
                <a:spcPts val="0"/>
              </a:spcAft>
              <a:buAutoNum type="arabicPlain" startAt="8"/>
            </a:pPr>
            <a:r>
              <a:rPr lang="en-GB" sz="1600" b="0" kern="0" dirty="0">
                <a:solidFill>
                  <a:sysClr val="windowText" lastClr="000000"/>
                </a:solidFill>
                <a:latin typeface="Courier New"/>
                <a:cs typeface="Courier New"/>
              </a:rPr>
              <a:t> } // end if</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9   </a:t>
            </a:r>
            <a:r>
              <a:rPr lang="en-US" sz="1600" b="0" kern="0" dirty="0">
                <a:solidFill>
                  <a:sysClr val="windowText" lastClr="000000"/>
                </a:solidFill>
                <a:latin typeface="Courier New"/>
                <a:cs typeface="Courier New"/>
              </a:rPr>
              <a:t>r</a:t>
            </a:r>
            <a:r>
              <a:rPr lang="en-US" altLang="zh-CN" sz="1600" b="0" kern="0" dirty="0">
                <a:solidFill>
                  <a:sysClr val="windowText" lastClr="000000"/>
                </a:solidFill>
                <a:latin typeface="Courier New"/>
                <a:cs typeface="Courier New"/>
              </a:rPr>
              <a:t>eturn 0</a:t>
            </a:r>
            <a:r>
              <a:rPr lang="en-GB" altLang="zh-CN" sz="1600" b="0" kern="0" dirty="0">
                <a:solidFill>
                  <a:sysClr val="windowText" lastClr="000000"/>
                </a:solidFill>
                <a:latin typeface="Courier New"/>
                <a:cs typeface="Courier New"/>
              </a:rPr>
              <a:t>;</a:t>
            </a:r>
            <a:endParaRPr lang="en-GB" sz="1600" b="0" kern="0" dirty="0">
              <a:solidFill>
                <a:sysClr val="windowText" lastClr="000000"/>
              </a:solidFill>
              <a:latin typeface="Courier New"/>
              <a:cs typeface="Courier New"/>
            </a:endParaRP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10} // end main</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B6563B98-BCF0-7DAC-D658-E2FAD6C2A9AC}"/>
              </a:ext>
            </a:extLst>
          </p:cNvPr>
          <p:cNvSpPr txBox="1">
            <a:spLocks/>
          </p:cNvSpPr>
          <p:nvPr/>
        </p:nvSpPr>
        <p:spPr bwMode="auto">
          <a:xfrm>
            <a:off x="7440361" y="28737"/>
            <a:ext cx="4703927" cy="4859166"/>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800" b="0" kern="0" dirty="0"/>
              <a:t>Q: How many processes are generated in total? </a:t>
            </a:r>
          </a:p>
          <a:p>
            <a:r>
              <a:rPr lang="en-GB" sz="1800" b="0" kern="0" dirty="0"/>
              <a:t>A: There are 6 processes in total. </a:t>
            </a:r>
          </a:p>
          <a:p>
            <a:r>
              <a:rPr lang="en-GB" sz="1800" b="0" kern="0" dirty="0"/>
              <a:t>The initial process P0 calls pid1=fork() to generate one child process P1. P0 and P1 each calls pid2=fork() to generate child processes P2 and P3. </a:t>
            </a:r>
          </a:p>
          <a:p>
            <a:r>
              <a:rPr lang="en-GB" sz="1800" b="0" kern="0" dirty="0"/>
              <a:t>The if condition (pid1 &gt; 0 &amp;&amp; pid2 == 0) is checked in all four processes P0 to P3, and it is true only in P2 created by the pid2=fork() in </a:t>
            </a:r>
            <a:r>
              <a:rPr lang="en-US" altLang="zh-CN" sz="1800" b="0" kern="0" dirty="0"/>
              <a:t>P0</a:t>
            </a:r>
            <a:r>
              <a:rPr lang="en-GB" altLang="zh-CN" sz="1800" b="0" kern="0" dirty="0"/>
              <a:t>, so </a:t>
            </a:r>
            <a:r>
              <a:rPr lang="en-GB" sz="1800" b="0" kern="0" dirty="0"/>
              <a:t>P2 calls pid3=fork() to generate child process P4. </a:t>
            </a:r>
          </a:p>
          <a:p>
            <a:r>
              <a:rPr lang="en-GB" sz="1800" b="0" kern="0" dirty="0"/>
              <a:t>The if condition (pid3&gt; 0) is checked in both P2 and P4. It is true in P2, so P2 calls pid4=fork() to generate child process P5. It is false in P4, so P4 stops here and does not call any more fork().</a:t>
            </a:r>
          </a:p>
        </p:txBody>
      </p:sp>
      <p:grpSp>
        <p:nvGrpSpPr>
          <p:cNvPr id="5" name="object 4">
            <a:extLst>
              <a:ext uri="{FF2B5EF4-FFF2-40B4-BE49-F238E27FC236}">
                <a16:creationId xmlns:a16="http://schemas.microsoft.com/office/drawing/2014/main" id="{4465B500-C68B-F0B4-6463-2F19DD1CC737}"/>
              </a:ext>
            </a:extLst>
          </p:cNvPr>
          <p:cNvGrpSpPr/>
          <p:nvPr/>
        </p:nvGrpSpPr>
        <p:grpSpPr>
          <a:xfrm>
            <a:off x="517834" y="2227082"/>
            <a:ext cx="5285740" cy="1358900"/>
            <a:chOff x="562970" y="1379302"/>
            <a:chExt cx="5285740" cy="1358900"/>
          </a:xfrm>
        </p:grpSpPr>
        <p:sp>
          <p:nvSpPr>
            <p:cNvPr id="6" name="object 5">
              <a:extLst>
                <a:ext uri="{FF2B5EF4-FFF2-40B4-BE49-F238E27FC236}">
                  <a16:creationId xmlns:a16="http://schemas.microsoft.com/office/drawing/2014/main" id="{CBB44A89-1BC2-BEE7-C2B4-480C58FBB0B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BDB407CB-2384-910A-DAD4-DE8E30C4DEF6}"/>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223DBF6-84A7-B411-FFF7-9C59FAEC2ECC}"/>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76B1DD19-FF26-0638-335E-4F40E09093B3}"/>
              </a:ext>
            </a:extLst>
          </p:cNvPr>
          <p:cNvSpPr txBox="1"/>
          <p:nvPr/>
        </p:nvSpPr>
        <p:spPr>
          <a:xfrm>
            <a:off x="4995106" y="319386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4941E172-0D46-8C2B-BCD3-1B1F5C0CC503}"/>
              </a:ext>
            </a:extLst>
          </p:cNvPr>
          <p:cNvSpPr txBox="1"/>
          <p:nvPr/>
        </p:nvSpPr>
        <p:spPr>
          <a:xfrm>
            <a:off x="-28898" y="229374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5C458BE2-7E7D-508A-7F7C-074DDBDD8A32}"/>
              </a:ext>
            </a:extLst>
          </p:cNvPr>
          <p:cNvGrpSpPr/>
          <p:nvPr/>
        </p:nvGrpSpPr>
        <p:grpSpPr>
          <a:xfrm>
            <a:off x="932765" y="2730991"/>
            <a:ext cx="121920" cy="351155"/>
            <a:chOff x="977901" y="1883211"/>
            <a:chExt cx="121920" cy="351155"/>
          </a:xfrm>
        </p:grpSpPr>
        <p:sp>
          <p:nvSpPr>
            <p:cNvPr id="13" name="object 12">
              <a:extLst>
                <a:ext uri="{FF2B5EF4-FFF2-40B4-BE49-F238E27FC236}">
                  <a16:creationId xmlns:a16="http://schemas.microsoft.com/office/drawing/2014/main" id="{D17E76EB-88C9-AF8E-31B5-DFA607975563}"/>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4272E9E-7FB8-58E1-2FE3-D04771DD5EE8}"/>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7D054A3A-7F04-7A17-AEA6-BCCF38450070}"/>
              </a:ext>
            </a:extLst>
          </p:cNvPr>
          <p:cNvGrpSpPr/>
          <p:nvPr/>
        </p:nvGrpSpPr>
        <p:grpSpPr>
          <a:xfrm>
            <a:off x="932765" y="2464209"/>
            <a:ext cx="6112841" cy="1576742"/>
            <a:chOff x="977901" y="1616429"/>
            <a:chExt cx="6112841" cy="1576742"/>
          </a:xfrm>
        </p:grpSpPr>
        <p:sp>
          <p:nvSpPr>
            <p:cNvPr id="16" name="object 15">
              <a:extLst>
                <a:ext uri="{FF2B5EF4-FFF2-40B4-BE49-F238E27FC236}">
                  <a16:creationId xmlns:a16="http://schemas.microsoft.com/office/drawing/2014/main" id="{56EA867B-7E69-D3A4-8343-679AB77F5DCA}"/>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44A7F777-0600-2D9E-9E8A-D84054A09D03}"/>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F3D343D-223D-B29B-4EBB-B11E07D84CE2}"/>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F50C14D8-46D8-8C98-F09D-FCA4028DDA95}"/>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02CE91F8-02A0-5B57-C55B-F443B90A4303}"/>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37A68FAD-7B79-81B5-49C0-96EF504801E2}"/>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91FFFF74-6700-36DE-2F64-1EB4A30FEA28}"/>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6526A91D-451F-A954-989D-09930BF5E376}"/>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F564CAB5-4FF4-2063-CB6D-03DD72D1A983}"/>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3F3FBCD-4EAE-7C43-0375-E3C9AE56A2C6}"/>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CF5F3AEE-C79E-A0ED-C189-DF25A573066E}"/>
              </a:ext>
            </a:extLst>
          </p:cNvPr>
          <p:cNvSpPr/>
          <p:nvPr/>
        </p:nvSpPr>
        <p:spPr>
          <a:xfrm>
            <a:off x="530534" y="405659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51F12C33-3C05-22B3-BD50-CA68ECD8543E}"/>
              </a:ext>
            </a:extLst>
          </p:cNvPr>
          <p:cNvSpPr txBox="1"/>
          <p:nvPr/>
        </p:nvSpPr>
        <p:spPr>
          <a:xfrm>
            <a:off x="37684" y="4108798"/>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1F418D-2651-58A7-2E95-1EF105539845}"/>
              </a:ext>
            </a:extLst>
          </p:cNvPr>
          <p:cNvSpPr/>
          <p:nvPr/>
        </p:nvSpPr>
        <p:spPr>
          <a:xfrm>
            <a:off x="2697430" y="410453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72BCC41B-F68D-2133-5486-0EBE20088FBA}"/>
              </a:ext>
            </a:extLst>
          </p:cNvPr>
          <p:cNvSpPr txBox="1"/>
          <p:nvPr/>
        </p:nvSpPr>
        <p:spPr>
          <a:xfrm>
            <a:off x="2828209" y="415020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5" name="object 34">
            <a:extLst>
              <a:ext uri="{FF2B5EF4-FFF2-40B4-BE49-F238E27FC236}">
                <a16:creationId xmlns:a16="http://schemas.microsoft.com/office/drawing/2014/main" id="{671618DD-E2CE-3D2D-649A-0E962C8B2BBF}"/>
              </a:ext>
            </a:extLst>
          </p:cNvPr>
          <p:cNvSpPr/>
          <p:nvPr/>
        </p:nvSpPr>
        <p:spPr>
          <a:xfrm>
            <a:off x="6723632" y="4076878"/>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8211F0BB-5700-D3D5-2A7C-A3285F5B5287}"/>
              </a:ext>
            </a:extLst>
          </p:cNvPr>
          <p:cNvSpPr txBox="1"/>
          <p:nvPr/>
        </p:nvSpPr>
        <p:spPr>
          <a:xfrm>
            <a:off x="6854411" y="41225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E782ABA5-ECEB-EE9B-44A1-FF427B8CE429}"/>
              </a:ext>
            </a:extLst>
          </p:cNvPr>
          <p:cNvSpPr/>
          <p:nvPr/>
        </p:nvSpPr>
        <p:spPr>
          <a:xfrm>
            <a:off x="4864327" y="410453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F92E3A9C-2708-4A0E-FA35-EB7EBB93CCC0}"/>
              </a:ext>
            </a:extLst>
          </p:cNvPr>
          <p:cNvSpPr txBox="1"/>
          <p:nvPr/>
        </p:nvSpPr>
        <p:spPr>
          <a:xfrm>
            <a:off x="4995106" y="415020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544C72D7-B7CE-D08C-195A-430A0F7D8909}"/>
              </a:ext>
            </a:extLst>
          </p:cNvPr>
          <p:cNvSpPr txBox="1"/>
          <p:nvPr/>
        </p:nvSpPr>
        <p:spPr>
          <a:xfrm>
            <a:off x="661313" y="2178908"/>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51C1BC53-B1AB-BE11-873B-D4591F74323C}"/>
              </a:ext>
            </a:extLst>
          </p:cNvPr>
          <p:cNvSpPr txBox="1"/>
          <p:nvPr/>
        </p:nvSpPr>
        <p:spPr>
          <a:xfrm>
            <a:off x="2650872" y="2824841"/>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C4C5537A-1C63-7ABF-E6AB-68B2855F926A}"/>
              </a:ext>
            </a:extLst>
          </p:cNvPr>
          <p:cNvSpPr txBox="1"/>
          <p:nvPr/>
        </p:nvSpPr>
        <p:spPr>
          <a:xfrm>
            <a:off x="1545897" y="217889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C082400C-E436-4845-6CA4-FAF113039191}"/>
              </a:ext>
            </a:extLst>
          </p:cNvPr>
          <p:cNvSpPr txBox="1"/>
          <p:nvPr/>
        </p:nvSpPr>
        <p:spPr>
          <a:xfrm>
            <a:off x="1211714" y="3547421"/>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009EDDF2-4499-B219-F56A-FB6845235CDB}"/>
              </a:ext>
            </a:extLst>
          </p:cNvPr>
          <p:cNvSpPr txBox="1"/>
          <p:nvPr/>
        </p:nvSpPr>
        <p:spPr>
          <a:xfrm>
            <a:off x="5496558" y="354742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17" name="object 66">
            <a:extLst>
              <a:ext uri="{FF2B5EF4-FFF2-40B4-BE49-F238E27FC236}">
                <a16:creationId xmlns:a16="http://schemas.microsoft.com/office/drawing/2014/main" id="{5451271B-6922-1E03-C55A-12B030E654A9}"/>
              </a:ext>
            </a:extLst>
          </p:cNvPr>
          <p:cNvSpPr txBox="1"/>
          <p:nvPr/>
        </p:nvSpPr>
        <p:spPr>
          <a:xfrm>
            <a:off x="7404196" y="44684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32" name="object 66">
            <a:extLst>
              <a:ext uri="{FF2B5EF4-FFF2-40B4-BE49-F238E27FC236}">
                <a16:creationId xmlns:a16="http://schemas.microsoft.com/office/drawing/2014/main" id="{BAEDF013-5386-5B14-0553-D06DBDF5C14E}"/>
              </a:ext>
            </a:extLst>
          </p:cNvPr>
          <p:cNvSpPr txBox="1"/>
          <p:nvPr/>
        </p:nvSpPr>
        <p:spPr>
          <a:xfrm>
            <a:off x="1110485" y="447203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33" name="object 66">
            <a:extLst>
              <a:ext uri="{FF2B5EF4-FFF2-40B4-BE49-F238E27FC236}">
                <a16:creationId xmlns:a16="http://schemas.microsoft.com/office/drawing/2014/main" id="{A32872EF-C93F-C87B-A871-CBC0E6BE48F4}"/>
              </a:ext>
            </a:extLst>
          </p:cNvPr>
          <p:cNvSpPr txBox="1"/>
          <p:nvPr/>
        </p:nvSpPr>
        <p:spPr>
          <a:xfrm>
            <a:off x="5450663" y="452418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34" name="object 66">
            <a:extLst>
              <a:ext uri="{FF2B5EF4-FFF2-40B4-BE49-F238E27FC236}">
                <a16:creationId xmlns:a16="http://schemas.microsoft.com/office/drawing/2014/main" id="{E84FD662-129D-3445-11FA-B9FB49A87C4C}"/>
              </a:ext>
            </a:extLst>
          </p:cNvPr>
          <p:cNvSpPr txBox="1"/>
          <p:nvPr/>
        </p:nvSpPr>
        <p:spPr>
          <a:xfrm>
            <a:off x="3250454" y="450169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39" name="object 30">
            <a:extLst>
              <a:ext uri="{FF2B5EF4-FFF2-40B4-BE49-F238E27FC236}">
                <a16:creationId xmlns:a16="http://schemas.microsoft.com/office/drawing/2014/main" id="{B387BFEB-7C90-BA36-37FF-6F76F4FEDDA1}"/>
              </a:ext>
            </a:extLst>
          </p:cNvPr>
          <p:cNvSpPr/>
          <p:nvPr/>
        </p:nvSpPr>
        <p:spPr>
          <a:xfrm>
            <a:off x="2635989" y="508807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140" name="object 31">
            <a:extLst>
              <a:ext uri="{FF2B5EF4-FFF2-40B4-BE49-F238E27FC236}">
                <a16:creationId xmlns:a16="http://schemas.microsoft.com/office/drawing/2014/main" id="{4E35FAED-3F4B-DF4F-2908-F222F2F6B50A}"/>
              </a:ext>
            </a:extLst>
          </p:cNvPr>
          <p:cNvGrpSpPr/>
          <p:nvPr/>
        </p:nvGrpSpPr>
        <p:grpSpPr>
          <a:xfrm>
            <a:off x="3038220" y="4621124"/>
            <a:ext cx="121920" cy="351155"/>
            <a:chOff x="977901" y="3750317"/>
            <a:chExt cx="121920" cy="351155"/>
          </a:xfrm>
        </p:grpSpPr>
        <p:sp>
          <p:nvSpPr>
            <p:cNvPr id="141" name="object 32">
              <a:extLst>
                <a:ext uri="{FF2B5EF4-FFF2-40B4-BE49-F238E27FC236}">
                  <a16:creationId xmlns:a16="http://schemas.microsoft.com/office/drawing/2014/main" id="{B8AF34B5-1376-2094-EF98-3050EBD25834}"/>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object 33">
              <a:extLst>
                <a:ext uri="{FF2B5EF4-FFF2-40B4-BE49-F238E27FC236}">
                  <a16:creationId xmlns:a16="http://schemas.microsoft.com/office/drawing/2014/main" id="{6921D159-055F-4A8B-91A3-F638685A85FA}"/>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43" name="object 38">
            <a:extLst>
              <a:ext uri="{FF2B5EF4-FFF2-40B4-BE49-F238E27FC236}">
                <a16:creationId xmlns:a16="http://schemas.microsoft.com/office/drawing/2014/main" id="{EFA647BA-3A1D-E2F0-ADE9-2C8D1F00A4E7}"/>
              </a:ext>
            </a:extLst>
          </p:cNvPr>
          <p:cNvGrpSpPr/>
          <p:nvPr/>
        </p:nvGrpSpPr>
        <p:grpSpPr>
          <a:xfrm>
            <a:off x="3541234" y="4571972"/>
            <a:ext cx="445770" cy="445770"/>
            <a:chOff x="1480915" y="3701165"/>
            <a:chExt cx="445770" cy="445770"/>
          </a:xfrm>
        </p:grpSpPr>
        <p:sp>
          <p:nvSpPr>
            <p:cNvPr id="144" name="object 39">
              <a:extLst>
                <a:ext uri="{FF2B5EF4-FFF2-40B4-BE49-F238E27FC236}">
                  <a16:creationId xmlns:a16="http://schemas.microsoft.com/office/drawing/2014/main" id="{D94C0B59-DAE1-E8B5-1383-B6105190E24B}"/>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40">
              <a:extLst>
                <a:ext uri="{FF2B5EF4-FFF2-40B4-BE49-F238E27FC236}">
                  <a16:creationId xmlns:a16="http://schemas.microsoft.com/office/drawing/2014/main" id="{D76F1DFF-3C10-419B-FB23-043C5DB1E790}"/>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46" name="object 41">
            <a:extLst>
              <a:ext uri="{FF2B5EF4-FFF2-40B4-BE49-F238E27FC236}">
                <a16:creationId xmlns:a16="http://schemas.microsoft.com/office/drawing/2014/main" id="{92B98B45-CDF6-40FE-C50A-86AA2AD885F1}"/>
              </a:ext>
            </a:extLst>
          </p:cNvPr>
          <p:cNvSpPr/>
          <p:nvPr/>
        </p:nvSpPr>
        <p:spPr>
          <a:xfrm>
            <a:off x="3719077" y="508807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object 42">
            <a:extLst>
              <a:ext uri="{FF2B5EF4-FFF2-40B4-BE49-F238E27FC236}">
                <a16:creationId xmlns:a16="http://schemas.microsoft.com/office/drawing/2014/main" id="{333F97E6-C02F-396B-AA1E-FF2FFB0EA92E}"/>
              </a:ext>
            </a:extLst>
          </p:cNvPr>
          <p:cNvSpPr txBox="1"/>
          <p:nvPr/>
        </p:nvSpPr>
        <p:spPr>
          <a:xfrm>
            <a:off x="2766768" y="5133747"/>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158" name="object 66">
            <a:extLst>
              <a:ext uri="{FF2B5EF4-FFF2-40B4-BE49-F238E27FC236}">
                <a16:creationId xmlns:a16="http://schemas.microsoft.com/office/drawing/2014/main" id="{6E3665EB-13D9-CC90-5242-50BEDE99CB0F}"/>
              </a:ext>
            </a:extLst>
          </p:cNvPr>
          <p:cNvSpPr txBox="1"/>
          <p:nvPr/>
        </p:nvSpPr>
        <p:spPr>
          <a:xfrm>
            <a:off x="3240947" y="551163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59" name="object 30">
            <a:extLst>
              <a:ext uri="{FF2B5EF4-FFF2-40B4-BE49-F238E27FC236}">
                <a16:creationId xmlns:a16="http://schemas.microsoft.com/office/drawing/2014/main" id="{D0F10CBA-9F69-B19D-D415-A160BF0B7F6A}"/>
              </a:ext>
            </a:extLst>
          </p:cNvPr>
          <p:cNvSpPr/>
          <p:nvPr/>
        </p:nvSpPr>
        <p:spPr>
          <a:xfrm>
            <a:off x="2635081" y="60122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60" name="object 31">
            <a:extLst>
              <a:ext uri="{FF2B5EF4-FFF2-40B4-BE49-F238E27FC236}">
                <a16:creationId xmlns:a16="http://schemas.microsoft.com/office/drawing/2014/main" id="{5EAE14DD-E8B8-657F-8483-854733E7E752}"/>
              </a:ext>
            </a:extLst>
          </p:cNvPr>
          <p:cNvGrpSpPr/>
          <p:nvPr/>
        </p:nvGrpSpPr>
        <p:grpSpPr>
          <a:xfrm>
            <a:off x="3037312" y="5545328"/>
            <a:ext cx="121920" cy="351155"/>
            <a:chOff x="977901" y="3750317"/>
            <a:chExt cx="121920" cy="351155"/>
          </a:xfrm>
        </p:grpSpPr>
        <p:sp>
          <p:nvSpPr>
            <p:cNvPr id="161" name="object 32">
              <a:extLst>
                <a:ext uri="{FF2B5EF4-FFF2-40B4-BE49-F238E27FC236}">
                  <a16:creationId xmlns:a16="http://schemas.microsoft.com/office/drawing/2014/main" id="{CFA39168-9D61-F882-E7E2-6E5109DA98C6}"/>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object 33">
              <a:extLst>
                <a:ext uri="{FF2B5EF4-FFF2-40B4-BE49-F238E27FC236}">
                  <a16:creationId xmlns:a16="http://schemas.microsoft.com/office/drawing/2014/main" id="{06DD9FC7-9207-D3A9-A0FC-215E90A1B0E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63" name="object 38">
            <a:extLst>
              <a:ext uri="{FF2B5EF4-FFF2-40B4-BE49-F238E27FC236}">
                <a16:creationId xmlns:a16="http://schemas.microsoft.com/office/drawing/2014/main" id="{30D6D709-FBF1-6445-40DF-923C4D4955C2}"/>
              </a:ext>
            </a:extLst>
          </p:cNvPr>
          <p:cNvGrpSpPr/>
          <p:nvPr/>
        </p:nvGrpSpPr>
        <p:grpSpPr>
          <a:xfrm>
            <a:off x="3540326" y="5496176"/>
            <a:ext cx="445770" cy="445770"/>
            <a:chOff x="1480915" y="3701165"/>
            <a:chExt cx="445770" cy="445770"/>
          </a:xfrm>
        </p:grpSpPr>
        <p:sp>
          <p:nvSpPr>
            <p:cNvPr id="164" name="object 39">
              <a:extLst>
                <a:ext uri="{FF2B5EF4-FFF2-40B4-BE49-F238E27FC236}">
                  <a16:creationId xmlns:a16="http://schemas.microsoft.com/office/drawing/2014/main" id="{961A23B5-7D28-A256-82AF-D82A61A6C2E5}"/>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40">
              <a:extLst>
                <a:ext uri="{FF2B5EF4-FFF2-40B4-BE49-F238E27FC236}">
                  <a16:creationId xmlns:a16="http://schemas.microsoft.com/office/drawing/2014/main" id="{1686FDBC-332B-D789-D547-933F6FA01639}"/>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6" name="object 41">
            <a:extLst>
              <a:ext uri="{FF2B5EF4-FFF2-40B4-BE49-F238E27FC236}">
                <a16:creationId xmlns:a16="http://schemas.microsoft.com/office/drawing/2014/main" id="{CCFADB1B-8968-0853-78EF-AC186B495FD3}"/>
              </a:ext>
            </a:extLst>
          </p:cNvPr>
          <p:cNvSpPr/>
          <p:nvPr/>
        </p:nvSpPr>
        <p:spPr>
          <a:xfrm>
            <a:off x="3718169" y="60122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42">
            <a:extLst>
              <a:ext uri="{FF2B5EF4-FFF2-40B4-BE49-F238E27FC236}">
                <a16:creationId xmlns:a16="http://schemas.microsoft.com/office/drawing/2014/main" id="{8C43165B-31A7-CC30-C890-715ABD648164}"/>
              </a:ext>
            </a:extLst>
          </p:cNvPr>
          <p:cNvSpPr txBox="1"/>
          <p:nvPr/>
        </p:nvSpPr>
        <p:spPr>
          <a:xfrm>
            <a:off x="2765860" y="60579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6</a:t>
            </a:r>
            <a:endParaRPr b="0" kern="0" dirty="0">
              <a:solidFill>
                <a:sysClr val="windowText" lastClr="000000"/>
              </a:solidFill>
              <a:latin typeface="Arial MT"/>
              <a:cs typeface="Arial MT"/>
            </a:endParaRPr>
          </a:p>
        </p:txBody>
      </p:sp>
      <p:sp>
        <p:nvSpPr>
          <p:cNvPr id="174" name="object 66">
            <a:extLst>
              <a:ext uri="{FF2B5EF4-FFF2-40B4-BE49-F238E27FC236}">
                <a16:creationId xmlns:a16="http://schemas.microsoft.com/office/drawing/2014/main" id="{94BF7764-1D08-2718-E373-9F71D4859FE8}"/>
              </a:ext>
            </a:extLst>
          </p:cNvPr>
          <p:cNvSpPr txBox="1"/>
          <p:nvPr/>
        </p:nvSpPr>
        <p:spPr>
          <a:xfrm>
            <a:off x="3277778" y="645101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75" name="object 66">
            <a:extLst>
              <a:ext uri="{FF2B5EF4-FFF2-40B4-BE49-F238E27FC236}">
                <a16:creationId xmlns:a16="http://schemas.microsoft.com/office/drawing/2014/main" id="{1B5F6197-6086-3D0A-9B94-B91A23CF34F8}"/>
              </a:ext>
            </a:extLst>
          </p:cNvPr>
          <p:cNvSpPr txBox="1"/>
          <p:nvPr/>
        </p:nvSpPr>
        <p:spPr>
          <a:xfrm>
            <a:off x="4385091" y="64370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76" name="object 66">
            <a:extLst>
              <a:ext uri="{FF2B5EF4-FFF2-40B4-BE49-F238E27FC236}">
                <a16:creationId xmlns:a16="http://schemas.microsoft.com/office/drawing/2014/main" id="{4570CE8E-76ED-7E18-9728-EAF15E1411FA}"/>
              </a:ext>
            </a:extLst>
          </p:cNvPr>
          <p:cNvSpPr txBox="1"/>
          <p:nvPr/>
        </p:nvSpPr>
        <p:spPr>
          <a:xfrm>
            <a:off x="4314464" y="55229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78" name="object 9">
            <a:extLst>
              <a:ext uri="{FF2B5EF4-FFF2-40B4-BE49-F238E27FC236}">
                <a16:creationId xmlns:a16="http://schemas.microsoft.com/office/drawing/2014/main" id="{BFEE8EE6-ECAC-D8BC-F2F6-6D022E40D5C8}"/>
              </a:ext>
            </a:extLst>
          </p:cNvPr>
          <p:cNvSpPr txBox="1"/>
          <p:nvPr/>
        </p:nvSpPr>
        <p:spPr>
          <a:xfrm>
            <a:off x="47712" y="277111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L3</a:t>
            </a:r>
            <a:endParaRPr b="0" kern="0" spc="-25" dirty="0">
              <a:solidFill>
                <a:sysClr val="windowText" lastClr="000000"/>
              </a:solidFill>
              <a:latin typeface="Arial MT"/>
            </a:endParaRPr>
          </a:p>
        </p:txBody>
      </p:sp>
      <p:sp>
        <p:nvSpPr>
          <p:cNvPr id="179" name="object 9">
            <a:extLst>
              <a:ext uri="{FF2B5EF4-FFF2-40B4-BE49-F238E27FC236}">
                <a16:creationId xmlns:a16="http://schemas.microsoft.com/office/drawing/2014/main" id="{0052D7EC-12ED-5A64-715F-A939DE28C825}"/>
              </a:ext>
            </a:extLst>
          </p:cNvPr>
          <p:cNvSpPr txBox="1"/>
          <p:nvPr/>
        </p:nvSpPr>
        <p:spPr>
          <a:xfrm>
            <a:off x="69501" y="369524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L4</a:t>
            </a:r>
            <a:endParaRPr b="0" kern="0" spc="-25" dirty="0">
              <a:solidFill>
                <a:sysClr val="windowText" lastClr="000000"/>
              </a:solidFill>
              <a:latin typeface="Arial MT"/>
            </a:endParaRPr>
          </a:p>
        </p:txBody>
      </p:sp>
      <p:sp>
        <p:nvSpPr>
          <p:cNvPr id="180" name="object 9">
            <a:extLst>
              <a:ext uri="{FF2B5EF4-FFF2-40B4-BE49-F238E27FC236}">
                <a16:creationId xmlns:a16="http://schemas.microsoft.com/office/drawing/2014/main" id="{628B90DE-3CD0-F2B4-D2A1-D7AD414D20AA}"/>
              </a:ext>
            </a:extLst>
          </p:cNvPr>
          <p:cNvSpPr txBox="1"/>
          <p:nvPr/>
        </p:nvSpPr>
        <p:spPr>
          <a:xfrm>
            <a:off x="70042" y="4637476"/>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L6</a:t>
            </a:r>
            <a:endParaRPr b="0" kern="0" spc="-25" dirty="0">
              <a:solidFill>
                <a:sysClr val="windowText" lastClr="000000"/>
              </a:solidFill>
              <a:latin typeface="Arial MT"/>
            </a:endParaRPr>
          </a:p>
        </p:txBody>
      </p:sp>
      <p:sp>
        <p:nvSpPr>
          <p:cNvPr id="181" name="object 9">
            <a:extLst>
              <a:ext uri="{FF2B5EF4-FFF2-40B4-BE49-F238E27FC236}">
                <a16:creationId xmlns:a16="http://schemas.microsoft.com/office/drawing/2014/main" id="{4212916F-2534-D489-8170-A0C8AB014A83}"/>
              </a:ext>
            </a:extLst>
          </p:cNvPr>
          <p:cNvSpPr txBox="1"/>
          <p:nvPr/>
        </p:nvSpPr>
        <p:spPr>
          <a:xfrm>
            <a:off x="81159" y="561782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L7</a:t>
            </a:r>
            <a:endParaRPr b="0" kern="0" spc="-25" dirty="0">
              <a:solidFill>
                <a:sysClr val="windowText" lastClr="000000"/>
              </a:solidFill>
              <a:latin typeface="Arial MT"/>
            </a:endParaRPr>
          </a:p>
        </p:txBody>
      </p:sp>
      <p:sp>
        <p:nvSpPr>
          <p:cNvPr id="185" name="object 66">
            <a:extLst>
              <a:ext uri="{FF2B5EF4-FFF2-40B4-BE49-F238E27FC236}">
                <a16:creationId xmlns:a16="http://schemas.microsoft.com/office/drawing/2014/main" id="{F3CA7472-B287-47CA-A561-C76AF9274F80}"/>
              </a:ext>
            </a:extLst>
          </p:cNvPr>
          <p:cNvSpPr txBox="1"/>
          <p:nvPr/>
        </p:nvSpPr>
        <p:spPr>
          <a:xfrm>
            <a:off x="1675782" y="4363787"/>
            <a:ext cx="2004475" cy="777136"/>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pid2==0,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pid3=fork()</a:t>
            </a:r>
            <a:endParaRPr lang="en-GB" sz="1600" b="0" kern="0" dirty="0">
              <a:latin typeface="Arial MT"/>
              <a:cs typeface="Arial MT"/>
            </a:endParaRPr>
          </a:p>
        </p:txBody>
      </p:sp>
      <p:sp>
        <p:nvSpPr>
          <p:cNvPr id="186" name="object 66">
            <a:extLst>
              <a:ext uri="{FF2B5EF4-FFF2-40B4-BE49-F238E27FC236}">
                <a16:creationId xmlns:a16="http://schemas.microsoft.com/office/drawing/2014/main" id="{2FC4CD55-DE1F-4E0E-8BF1-2EBCE863B4E4}"/>
              </a:ext>
            </a:extLst>
          </p:cNvPr>
          <p:cNvSpPr txBox="1"/>
          <p:nvPr/>
        </p:nvSpPr>
        <p:spPr>
          <a:xfrm>
            <a:off x="429997" y="4637476"/>
            <a:ext cx="1290956" cy="751488"/>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pid2&gt;0, stop</a:t>
            </a:r>
            <a:endParaRPr sz="1600" b="0" kern="0" dirty="0">
              <a:latin typeface="Arial MT"/>
              <a:cs typeface="Arial MT"/>
            </a:endParaRPr>
          </a:p>
        </p:txBody>
      </p:sp>
      <p:sp>
        <p:nvSpPr>
          <p:cNvPr id="187" name="object 66">
            <a:extLst>
              <a:ext uri="{FF2B5EF4-FFF2-40B4-BE49-F238E27FC236}">
                <a16:creationId xmlns:a16="http://schemas.microsoft.com/office/drawing/2014/main" id="{3E8FEC04-5898-41DD-ACAD-32EAF012758E}"/>
              </a:ext>
            </a:extLst>
          </p:cNvPr>
          <p:cNvSpPr txBox="1"/>
          <p:nvPr/>
        </p:nvSpPr>
        <p:spPr>
          <a:xfrm>
            <a:off x="4072873" y="4518033"/>
            <a:ext cx="1733838"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pid2&gt;0,stop</a:t>
            </a:r>
            <a:endParaRPr sz="1600" b="0" kern="0" dirty="0">
              <a:latin typeface="Arial MT"/>
              <a:cs typeface="Arial MT"/>
            </a:endParaRPr>
          </a:p>
        </p:txBody>
      </p:sp>
      <p:sp>
        <p:nvSpPr>
          <p:cNvPr id="188" name="object 66">
            <a:extLst>
              <a:ext uri="{FF2B5EF4-FFF2-40B4-BE49-F238E27FC236}">
                <a16:creationId xmlns:a16="http://schemas.microsoft.com/office/drawing/2014/main" id="{6CA29A3B-3193-4239-B252-879345937260}"/>
              </a:ext>
            </a:extLst>
          </p:cNvPr>
          <p:cNvSpPr txBox="1"/>
          <p:nvPr/>
        </p:nvSpPr>
        <p:spPr>
          <a:xfrm>
            <a:off x="6225124" y="4627415"/>
            <a:ext cx="2004475"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190" name="object 66">
            <a:extLst>
              <a:ext uri="{FF2B5EF4-FFF2-40B4-BE49-F238E27FC236}">
                <a16:creationId xmlns:a16="http://schemas.microsoft.com/office/drawing/2014/main" id="{726A7776-1C17-456A-B1E2-5B358A97112A}"/>
              </a:ext>
            </a:extLst>
          </p:cNvPr>
          <p:cNvSpPr txBox="1"/>
          <p:nvPr/>
        </p:nvSpPr>
        <p:spPr>
          <a:xfrm>
            <a:off x="1554954" y="3259876"/>
            <a:ext cx="1971205"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191" name="object 66">
            <a:extLst>
              <a:ext uri="{FF2B5EF4-FFF2-40B4-BE49-F238E27FC236}">
                <a16:creationId xmlns:a16="http://schemas.microsoft.com/office/drawing/2014/main" id="{4BE63078-4632-4B50-877A-9FF7B4F05923}"/>
              </a:ext>
            </a:extLst>
          </p:cNvPr>
          <p:cNvSpPr txBox="1"/>
          <p:nvPr/>
        </p:nvSpPr>
        <p:spPr>
          <a:xfrm>
            <a:off x="1087728" y="5385686"/>
            <a:ext cx="20354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pid3&gt;0,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pid4=fork()</a:t>
            </a:r>
            <a:endParaRPr sz="1600" b="0" kern="0" dirty="0">
              <a:latin typeface="Arial MT"/>
              <a:cs typeface="Arial MT"/>
            </a:endParaRPr>
          </a:p>
        </p:txBody>
      </p:sp>
      <p:sp>
        <p:nvSpPr>
          <p:cNvPr id="192" name="object 66">
            <a:extLst>
              <a:ext uri="{FF2B5EF4-FFF2-40B4-BE49-F238E27FC236}">
                <a16:creationId xmlns:a16="http://schemas.microsoft.com/office/drawing/2014/main" id="{D87042AE-BFD1-4D05-B598-4A90621ED890}"/>
              </a:ext>
            </a:extLst>
          </p:cNvPr>
          <p:cNvSpPr txBox="1"/>
          <p:nvPr/>
        </p:nvSpPr>
        <p:spPr>
          <a:xfrm>
            <a:off x="4667736" y="5402448"/>
            <a:ext cx="129095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stop</a:t>
            </a:r>
            <a:endParaRPr lang="en-GB" sz="1600" b="0" kern="0" dirty="0">
              <a:latin typeface="Arial MT"/>
              <a:cs typeface="Arial MT"/>
            </a:endParaRPr>
          </a:p>
        </p:txBody>
      </p:sp>
      <p:sp>
        <p:nvSpPr>
          <p:cNvPr id="3" name="object 66">
            <a:extLst>
              <a:ext uri="{FF2B5EF4-FFF2-40B4-BE49-F238E27FC236}">
                <a16:creationId xmlns:a16="http://schemas.microsoft.com/office/drawing/2014/main" id="{CEBEC932-61B1-B770-3FAE-3F9CEC9ECD59}"/>
              </a:ext>
            </a:extLst>
          </p:cNvPr>
          <p:cNvSpPr txBox="1"/>
          <p:nvPr/>
        </p:nvSpPr>
        <p:spPr>
          <a:xfrm>
            <a:off x="1959251" y="2278537"/>
            <a:ext cx="212085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
        <p:nvSpPr>
          <p:cNvPr id="10" name="object 66">
            <a:extLst>
              <a:ext uri="{FF2B5EF4-FFF2-40B4-BE49-F238E27FC236}">
                <a16:creationId xmlns:a16="http://schemas.microsoft.com/office/drawing/2014/main" id="{B65AA43B-65EF-1511-68A8-713AAFBE38EF}"/>
              </a:ext>
            </a:extLst>
          </p:cNvPr>
          <p:cNvSpPr txBox="1"/>
          <p:nvPr/>
        </p:nvSpPr>
        <p:spPr>
          <a:xfrm>
            <a:off x="3408895" y="3567307"/>
            <a:ext cx="1971205"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Tree>
    <p:extLst>
      <p:ext uri="{BB962C8B-B14F-4D97-AF65-F5344CB8AC3E}">
        <p14:creationId xmlns:p14="http://schemas.microsoft.com/office/powerpoint/2010/main" val="146703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0CEF-9432-9C90-3C29-C69AEF55A32A}"/>
              </a:ext>
            </a:extLst>
          </p:cNvPr>
          <p:cNvSpPr>
            <a:spLocks noGrp="1"/>
          </p:cNvSpPr>
          <p:nvPr>
            <p:ph type="title"/>
          </p:nvPr>
        </p:nvSpPr>
        <p:spPr/>
        <p:txBody>
          <a:bodyPr/>
          <a:lstStyle/>
          <a:p>
            <a:r>
              <a:rPr lang="en-GB" dirty="0"/>
              <a:t>Quiz: Fork</a:t>
            </a:r>
            <a:endParaRPr lang="en-SE" dirty="0"/>
          </a:p>
        </p:txBody>
      </p:sp>
      <p:sp>
        <p:nvSpPr>
          <p:cNvPr id="78" name="object 3">
            <a:extLst>
              <a:ext uri="{FF2B5EF4-FFF2-40B4-BE49-F238E27FC236}">
                <a16:creationId xmlns:a16="http://schemas.microsoft.com/office/drawing/2014/main" id="{439C9D40-2DAC-C037-A7B6-9BB7B2021930}"/>
              </a:ext>
            </a:extLst>
          </p:cNvPr>
          <p:cNvSpPr txBox="1"/>
          <p:nvPr/>
        </p:nvSpPr>
        <p:spPr>
          <a:xfrm>
            <a:off x="135336" y="795800"/>
            <a:ext cx="5690198" cy="1404872"/>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if(pid1=fork()&gt;0||pid2=fork()&gt;0)</a:t>
            </a:r>
          </a:p>
          <a:p>
            <a:pPr marL="394969" marR="1337310" indent="-342900" eaLnBrk="1" fontAlgn="auto" hangingPunct="1">
              <a:lnSpc>
                <a:spcPts val="1400"/>
              </a:lnSpc>
              <a:spcBef>
                <a:spcPts val="425"/>
              </a:spcBef>
              <a:spcAft>
                <a:spcPts val="0"/>
              </a:spcAft>
              <a:buAutoNum type="arabicPlain" startAt="4"/>
            </a:pPr>
            <a:r>
              <a:rPr lang="en-GB" sz="1600" b="0" kern="0" dirty="0">
                <a:solidFill>
                  <a:sysClr val="windowText" lastClr="000000"/>
                </a:solidFill>
                <a:latin typeface="Courier New"/>
                <a:cs typeface="Courier New"/>
              </a:rPr>
              <a:t>{pid3=fork();}</a:t>
            </a:r>
          </a:p>
          <a:p>
            <a:pPr marL="394969" marR="1337310" indent="-342900" eaLnBrk="1" fontAlgn="auto" hangingPunct="1">
              <a:lnSpc>
                <a:spcPts val="1400"/>
              </a:lnSpc>
              <a:spcBef>
                <a:spcPts val="425"/>
              </a:spcBef>
              <a:spcAft>
                <a:spcPts val="0"/>
              </a:spcAft>
              <a:buAutoNum type="arabicPlain" startAt="4"/>
            </a:pPr>
            <a:r>
              <a:rPr lang="en-US" sz="1600" b="0" kern="0" dirty="0">
                <a:solidFill>
                  <a:sysClr val="windowText" lastClr="000000"/>
                </a:solidFill>
                <a:latin typeface="Courier New"/>
                <a:cs typeface="Courier New"/>
              </a:rPr>
              <a:t>r</a:t>
            </a:r>
            <a:r>
              <a:rPr lang="en-US" altLang="zh-CN" sz="1600" b="0" kern="0" dirty="0">
                <a:solidFill>
                  <a:sysClr val="windowText" lastClr="000000"/>
                </a:solidFill>
                <a:latin typeface="Courier New"/>
                <a:cs typeface="Courier New"/>
              </a:rPr>
              <a:t>eturn 0</a:t>
            </a:r>
            <a:r>
              <a:rPr lang="en-GB" altLang="zh-CN" sz="1600" b="0" kern="0" dirty="0">
                <a:solidFill>
                  <a:sysClr val="windowText" lastClr="000000"/>
                </a:solidFill>
                <a:latin typeface="Courier New"/>
                <a:cs typeface="Courier New"/>
              </a:rPr>
              <a:t>:</a:t>
            </a:r>
            <a:endParaRPr lang="en-GB" sz="1600" b="0" kern="0" dirty="0">
              <a:solidFill>
                <a:sysClr val="windowText" lastClr="000000"/>
              </a:solidFill>
              <a:latin typeface="Courier New"/>
              <a:cs typeface="Courier New"/>
            </a:endParaRPr>
          </a:p>
          <a:p>
            <a:pPr marL="52069" marR="1337310" eaLnBrk="1" fontAlgn="auto" hangingPunct="1">
              <a:lnSpc>
                <a:spcPts val="1400"/>
              </a:lnSpc>
              <a:spcBef>
                <a:spcPts val="425"/>
              </a:spcBef>
              <a:spcAft>
                <a:spcPts val="0"/>
              </a:spcAft>
            </a:pPr>
            <a:r>
              <a:rPr lang="en-GB" sz="1600" b="0" kern="0" spc="-15" dirty="0">
                <a:solidFill>
                  <a:sysClr val="windowText" lastClr="000000"/>
                </a:solidFill>
                <a:latin typeface="Courier New"/>
                <a:cs typeface="Courier New"/>
              </a:rPr>
              <a:t>5 }</a:t>
            </a:r>
            <a:endParaRPr sz="1600" b="0" kern="0" dirty="0">
              <a:solidFill>
                <a:sysClr val="windowText" lastClr="000000"/>
              </a:solidFill>
              <a:latin typeface="Courier New"/>
              <a:cs typeface="Courier New"/>
            </a:endParaRPr>
          </a:p>
        </p:txBody>
      </p:sp>
      <p:sp>
        <p:nvSpPr>
          <p:cNvPr id="88" name="内容占位符 2">
            <a:extLst>
              <a:ext uri="{FF2B5EF4-FFF2-40B4-BE49-F238E27FC236}">
                <a16:creationId xmlns:a16="http://schemas.microsoft.com/office/drawing/2014/main" id="{632E99F7-BC27-2C03-2730-A3E9C7B2DB60}"/>
              </a:ext>
            </a:extLst>
          </p:cNvPr>
          <p:cNvSpPr txBox="1">
            <a:spLocks/>
          </p:cNvSpPr>
          <p:nvPr/>
        </p:nvSpPr>
        <p:spPr bwMode="auto">
          <a:xfrm>
            <a:off x="7451156" y="106625"/>
            <a:ext cx="4647291" cy="6557260"/>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How many processes are generated in total? In C, the logical OR operator (||) employs short-circuit evaluation, meaning it evaluates expressions from left to right and stops as soon as the result of the entire expression is determined. Specifically for (cond1||cond2): If cond1 evaluates to true (non-zero), the overall result of the || operation is already known to be true, so cond2 is not evaluated. If cond1 evaluates to false (zero), the evaluation proceeds to the next operand cond2.</a:t>
            </a:r>
          </a:p>
          <a:p>
            <a:r>
              <a:rPr lang="en-GB" sz="1600" b="0" kern="0" dirty="0"/>
              <a:t>A: There are 5 processes in total.</a:t>
            </a:r>
          </a:p>
          <a:p>
            <a:r>
              <a:rPr lang="en-GB" sz="1600" b="0" kern="0" dirty="0"/>
              <a:t>The initial process P0 calls pid1=fork() to create child process P1. In P0, the if condition (pid1&gt;0||?) = (true&amp;&amp;?)=true, so P0 skips the call pid2=fork() and calls pid3=fork() to create child process P2. </a:t>
            </a:r>
          </a:p>
          <a:p>
            <a:r>
              <a:rPr lang="en-GB" sz="1600" b="0" kern="0" dirty="0"/>
              <a:t>P1 has pid1==0, so it calls pid2=fork() and creates child process P3. The if condition (pid1&gt;0|| pid2&gt;0) is checked in both P1 and P3. In P1, it is (false||true)=true, so P1 calls pid3=fork() to create child process P4. In P3, it is (false||false)=false, so it stops here and does not call any more fork().</a:t>
            </a:r>
          </a:p>
        </p:txBody>
      </p:sp>
      <p:grpSp>
        <p:nvGrpSpPr>
          <p:cNvPr id="6" name="object 4">
            <a:extLst>
              <a:ext uri="{FF2B5EF4-FFF2-40B4-BE49-F238E27FC236}">
                <a16:creationId xmlns:a16="http://schemas.microsoft.com/office/drawing/2014/main" id="{B14D7CB4-AD39-00BC-5986-6871CD46723F}"/>
              </a:ext>
            </a:extLst>
          </p:cNvPr>
          <p:cNvGrpSpPr/>
          <p:nvPr/>
        </p:nvGrpSpPr>
        <p:grpSpPr>
          <a:xfrm>
            <a:off x="92530" y="2418471"/>
            <a:ext cx="5285740" cy="1358900"/>
            <a:chOff x="562970" y="1379302"/>
            <a:chExt cx="5285740" cy="1358900"/>
          </a:xfrm>
        </p:grpSpPr>
        <p:sp>
          <p:nvSpPr>
            <p:cNvPr id="7" name="object 5">
              <a:extLst>
                <a:ext uri="{FF2B5EF4-FFF2-40B4-BE49-F238E27FC236}">
                  <a16:creationId xmlns:a16="http://schemas.microsoft.com/office/drawing/2014/main" id="{F6FC588D-490D-6CFC-B58E-B8B0EE648B71}"/>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6">
              <a:extLst>
                <a:ext uri="{FF2B5EF4-FFF2-40B4-BE49-F238E27FC236}">
                  <a16:creationId xmlns:a16="http://schemas.microsoft.com/office/drawing/2014/main" id="{A334F63B-D844-79A9-BD53-D677CA7C45D7}"/>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7">
              <a:extLst>
                <a:ext uri="{FF2B5EF4-FFF2-40B4-BE49-F238E27FC236}">
                  <a16:creationId xmlns:a16="http://schemas.microsoft.com/office/drawing/2014/main" id="{92D32F5D-4303-CA59-6342-C96B583D9B50}"/>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8">
            <a:extLst>
              <a:ext uri="{FF2B5EF4-FFF2-40B4-BE49-F238E27FC236}">
                <a16:creationId xmlns:a16="http://schemas.microsoft.com/office/drawing/2014/main" id="{6B13D7B5-8DE1-4913-C706-C78973B4D7FE}"/>
              </a:ext>
            </a:extLst>
          </p:cNvPr>
          <p:cNvSpPr txBox="1"/>
          <p:nvPr/>
        </p:nvSpPr>
        <p:spPr>
          <a:xfrm>
            <a:off x="4569802" y="33852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3B81E514-623B-B705-6FFB-ABB756638073}"/>
              </a:ext>
            </a:extLst>
          </p:cNvPr>
          <p:cNvGrpSpPr/>
          <p:nvPr/>
        </p:nvGrpSpPr>
        <p:grpSpPr>
          <a:xfrm>
            <a:off x="507461" y="2922380"/>
            <a:ext cx="121920" cy="351155"/>
            <a:chOff x="977901" y="1883211"/>
            <a:chExt cx="121920" cy="351155"/>
          </a:xfrm>
        </p:grpSpPr>
        <p:sp>
          <p:nvSpPr>
            <p:cNvPr id="13" name="object 12">
              <a:extLst>
                <a:ext uri="{FF2B5EF4-FFF2-40B4-BE49-F238E27FC236}">
                  <a16:creationId xmlns:a16="http://schemas.microsoft.com/office/drawing/2014/main" id="{33FD45A1-CEF4-C0A3-3B08-E06637475DDB}"/>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63DABA63-2146-A65C-0B36-0B182539C012}"/>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15DC8D7E-3658-0A0D-BAF7-030FB3CA42C4}"/>
              </a:ext>
            </a:extLst>
          </p:cNvPr>
          <p:cNvGrpSpPr/>
          <p:nvPr/>
        </p:nvGrpSpPr>
        <p:grpSpPr>
          <a:xfrm>
            <a:off x="507461" y="2655598"/>
            <a:ext cx="6112841" cy="1576742"/>
            <a:chOff x="977901" y="1616429"/>
            <a:chExt cx="6112841" cy="1576742"/>
          </a:xfrm>
        </p:grpSpPr>
        <p:sp>
          <p:nvSpPr>
            <p:cNvPr id="16" name="object 15">
              <a:extLst>
                <a:ext uri="{FF2B5EF4-FFF2-40B4-BE49-F238E27FC236}">
                  <a16:creationId xmlns:a16="http://schemas.microsoft.com/office/drawing/2014/main" id="{44B1E9E1-FB6B-D39F-70F7-7F67DC143304}"/>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92E79072-FD2E-1258-02D9-3321CA40061D}"/>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86F481FB-A103-B4BA-FBA1-675B7CD6FF9F}"/>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B193FA18-0D28-3129-C299-8EED2717BB3A}"/>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EC4FCAB5-B943-EC90-357A-40860F9E9089}"/>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45B703A9-39DE-BF4E-EA85-BF842BD201BF}"/>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72292045-63DF-8AE4-8686-727862414AD6}"/>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D045956-58E0-D28E-A5E4-F6B3D3D74DA5}"/>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65132F63-098D-95F4-55C6-2F63655415BE}"/>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E0CFFB89-CAA0-DFCC-E42E-69994ED659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F7DFE067-E01C-3DC1-696A-36954BD3A717}"/>
              </a:ext>
            </a:extLst>
          </p:cNvPr>
          <p:cNvSpPr/>
          <p:nvPr/>
        </p:nvSpPr>
        <p:spPr>
          <a:xfrm>
            <a:off x="105230" y="42479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0F63C730-0447-1D6A-9C34-96D9010215E7}"/>
              </a:ext>
            </a:extLst>
          </p:cNvPr>
          <p:cNvSpPr txBox="1"/>
          <p:nvPr/>
        </p:nvSpPr>
        <p:spPr>
          <a:xfrm>
            <a:off x="-387620" y="4300187"/>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3712B443-EF6A-6D1D-A21D-464851798D29}"/>
              </a:ext>
            </a:extLst>
          </p:cNvPr>
          <p:cNvSpPr/>
          <p:nvPr/>
        </p:nvSpPr>
        <p:spPr>
          <a:xfrm>
            <a:off x="2272126"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F453C2FC-BD8C-89BE-343B-4FEDD15F7DCE}"/>
              </a:ext>
            </a:extLst>
          </p:cNvPr>
          <p:cNvSpPr txBox="1"/>
          <p:nvPr/>
        </p:nvSpPr>
        <p:spPr>
          <a:xfrm>
            <a:off x="2402905"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34">
            <a:extLst>
              <a:ext uri="{FF2B5EF4-FFF2-40B4-BE49-F238E27FC236}">
                <a16:creationId xmlns:a16="http://schemas.microsoft.com/office/drawing/2014/main" id="{62527CA7-707E-BE68-51B7-59BF313A5E5C}"/>
              </a:ext>
            </a:extLst>
          </p:cNvPr>
          <p:cNvSpPr/>
          <p:nvPr/>
        </p:nvSpPr>
        <p:spPr>
          <a:xfrm>
            <a:off x="6298328" y="426826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5">
            <a:extLst>
              <a:ext uri="{FF2B5EF4-FFF2-40B4-BE49-F238E27FC236}">
                <a16:creationId xmlns:a16="http://schemas.microsoft.com/office/drawing/2014/main" id="{C9BF95D8-7B0D-37E5-C410-378956B0FA9B}"/>
              </a:ext>
            </a:extLst>
          </p:cNvPr>
          <p:cNvSpPr txBox="1"/>
          <p:nvPr/>
        </p:nvSpPr>
        <p:spPr>
          <a:xfrm>
            <a:off x="6429107" y="431394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2" name="object 36">
            <a:extLst>
              <a:ext uri="{FF2B5EF4-FFF2-40B4-BE49-F238E27FC236}">
                <a16:creationId xmlns:a16="http://schemas.microsoft.com/office/drawing/2014/main" id="{8854D403-A6EC-61FA-5764-DCEB44701183}"/>
              </a:ext>
            </a:extLst>
          </p:cNvPr>
          <p:cNvSpPr/>
          <p:nvPr/>
        </p:nvSpPr>
        <p:spPr>
          <a:xfrm>
            <a:off x="4439023"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7">
            <a:extLst>
              <a:ext uri="{FF2B5EF4-FFF2-40B4-BE49-F238E27FC236}">
                <a16:creationId xmlns:a16="http://schemas.microsoft.com/office/drawing/2014/main" id="{9C3FBE64-9E89-43CF-80F8-BACF2113B654}"/>
              </a:ext>
            </a:extLst>
          </p:cNvPr>
          <p:cNvSpPr txBox="1"/>
          <p:nvPr/>
        </p:nvSpPr>
        <p:spPr>
          <a:xfrm>
            <a:off x="4569802"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34" name="object 67">
            <a:extLst>
              <a:ext uri="{FF2B5EF4-FFF2-40B4-BE49-F238E27FC236}">
                <a16:creationId xmlns:a16="http://schemas.microsoft.com/office/drawing/2014/main" id="{D5A0EA02-897E-38DB-CCBD-11E4660B0C9F}"/>
              </a:ext>
            </a:extLst>
          </p:cNvPr>
          <p:cNvSpPr txBox="1"/>
          <p:nvPr/>
        </p:nvSpPr>
        <p:spPr>
          <a:xfrm>
            <a:off x="236009" y="2370297"/>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35" name="object 93">
            <a:extLst>
              <a:ext uri="{FF2B5EF4-FFF2-40B4-BE49-F238E27FC236}">
                <a16:creationId xmlns:a16="http://schemas.microsoft.com/office/drawing/2014/main" id="{F90CF18D-8BA3-D467-12DD-391684FDCEA8}"/>
              </a:ext>
            </a:extLst>
          </p:cNvPr>
          <p:cNvSpPr txBox="1"/>
          <p:nvPr/>
        </p:nvSpPr>
        <p:spPr>
          <a:xfrm>
            <a:off x="2225568" y="3016230"/>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6" name="object 66">
            <a:extLst>
              <a:ext uri="{FF2B5EF4-FFF2-40B4-BE49-F238E27FC236}">
                <a16:creationId xmlns:a16="http://schemas.microsoft.com/office/drawing/2014/main" id="{56070F4E-6470-B061-1D6C-96AA408EF6BA}"/>
              </a:ext>
            </a:extLst>
          </p:cNvPr>
          <p:cNvSpPr txBox="1"/>
          <p:nvPr/>
        </p:nvSpPr>
        <p:spPr>
          <a:xfrm>
            <a:off x="1120593" y="237028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7" name="object 66">
            <a:extLst>
              <a:ext uri="{FF2B5EF4-FFF2-40B4-BE49-F238E27FC236}">
                <a16:creationId xmlns:a16="http://schemas.microsoft.com/office/drawing/2014/main" id="{134857E9-96E8-E9B4-8A4A-E4D62CDA42FB}"/>
              </a:ext>
            </a:extLst>
          </p:cNvPr>
          <p:cNvSpPr txBox="1"/>
          <p:nvPr/>
        </p:nvSpPr>
        <p:spPr>
          <a:xfrm>
            <a:off x="786410" y="3738810"/>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8" name="object 66">
            <a:extLst>
              <a:ext uri="{FF2B5EF4-FFF2-40B4-BE49-F238E27FC236}">
                <a16:creationId xmlns:a16="http://schemas.microsoft.com/office/drawing/2014/main" id="{059FFB84-8D2A-AA36-99F2-3972576CBD52}"/>
              </a:ext>
            </a:extLst>
          </p:cNvPr>
          <p:cNvSpPr txBox="1"/>
          <p:nvPr/>
        </p:nvSpPr>
        <p:spPr>
          <a:xfrm>
            <a:off x="5071254" y="373881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39" name="object 66">
            <a:extLst>
              <a:ext uri="{FF2B5EF4-FFF2-40B4-BE49-F238E27FC236}">
                <a16:creationId xmlns:a16="http://schemas.microsoft.com/office/drawing/2014/main" id="{078D64FC-8FC4-6779-F480-E90EB95D5ECA}"/>
              </a:ext>
            </a:extLst>
          </p:cNvPr>
          <p:cNvSpPr txBox="1"/>
          <p:nvPr/>
        </p:nvSpPr>
        <p:spPr>
          <a:xfrm>
            <a:off x="7233892" y="461317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41" name="object 66">
            <a:extLst>
              <a:ext uri="{FF2B5EF4-FFF2-40B4-BE49-F238E27FC236}">
                <a16:creationId xmlns:a16="http://schemas.microsoft.com/office/drawing/2014/main" id="{B2B9A283-B5BC-9D79-B1E5-4E76BCE3E4B8}"/>
              </a:ext>
            </a:extLst>
          </p:cNvPr>
          <p:cNvSpPr txBox="1"/>
          <p:nvPr/>
        </p:nvSpPr>
        <p:spPr>
          <a:xfrm>
            <a:off x="685181" y="466342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43" name="object 66">
            <a:extLst>
              <a:ext uri="{FF2B5EF4-FFF2-40B4-BE49-F238E27FC236}">
                <a16:creationId xmlns:a16="http://schemas.microsoft.com/office/drawing/2014/main" id="{71FFC9D7-2323-A4E2-EB40-1A6074A5F855}"/>
              </a:ext>
            </a:extLst>
          </p:cNvPr>
          <p:cNvSpPr txBox="1"/>
          <p:nvPr/>
        </p:nvSpPr>
        <p:spPr>
          <a:xfrm>
            <a:off x="5133444" y="468104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44" name="object 30">
            <a:extLst>
              <a:ext uri="{FF2B5EF4-FFF2-40B4-BE49-F238E27FC236}">
                <a16:creationId xmlns:a16="http://schemas.microsoft.com/office/drawing/2014/main" id="{DE267358-CAEF-4BEB-EE5B-2AEF570B5605}"/>
              </a:ext>
            </a:extLst>
          </p:cNvPr>
          <p:cNvSpPr/>
          <p:nvPr/>
        </p:nvSpPr>
        <p:spPr>
          <a:xfrm>
            <a:off x="4474820" y="52057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45" name="object 31">
            <a:extLst>
              <a:ext uri="{FF2B5EF4-FFF2-40B4-BE49-F238E27FC236}">
                <a16:creationId xmlns:a16="http://schemas.microsoft.com/office/drawing/2014/main" id="{D6F5674E-AA95-FFBB-6062-E06ABF7C1625}"/>
              </a:ext>
            </a:extLst>
          </p:cNvPr>
          <p:cNvGrpSpPr/>
          <p:nvPr/>
        </p:nvGrpSpPr>
        <p:grpSpPr>
          <a:xfrm>
            <a:off x="4877051" y="4738828"/>
            <a:ext cx="121920" cy="351155"/>
            <a:chOff x="977901" y="3750317"/>
            <a:chExt cx="121920" cy="351155"/>
          </a:xfrm>
        </p:grpSpPr>
        <p:sp>
          <p:nvSpPr>
            <p:cNvPr id="46" name="object 32">
              <a:extLst>
                <a:ext uri="{FF2B5EF4-FFF2-40B4-BE49-F238E27FC236}">
                  <a16:creationId xmlns:a16="http://schemas.microsoft.com/office/drawing/2014/main" id="{EE70BDED-6504-3B26-8BDA-2BE4D297799E}"/>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33">
              <a:extLst>
                <a:ext uri="{FF2B5EF4-FFF2-40B4-BE49-F238E27FC236}">
                  <a16:creationId xmlns:a16="http://schemas.microsoft.com/office/drawing/2014/main" id="{979C529A-2A58-6A18-10C4-C3CB1A16771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8" name="object 38">
            <a:extLst>
              <a:ext uri="{FF2B5EF4-FFF2-40B4-BE49-F238E27FC236}">
                <a16:creationId xmlns:a16="http://schemas.microsoft.com/office/drawing/2014/main" id="{63F8F1A3-8CAB-7E9C-7AD9-FA9D67DAFBDF}"/>
              </a:ext>
            </a:extLst>
          </p:cNvPr>
          <p:cNvGrpSpPr/>
          <p:nvPr/>
        </p:nvGrpSpPr>
        <p:grpSpPr>
          <a:xfrm>
            <a:off x="5380065" y="4689676"/>
            <a:ext cx="445770" cy="445770"/>
            <a:chOff x="1480915" y="3701165"/>
            <a:chExt cx="445770" cy="445770"/>
          </a:xfrm>
        </p:grpSpPr>
        <p:sp>
          <p:nvSpPr>
            <p:cNvPr id="49" name="object 39">
              <a:extLst>
                <a:ext uri="{FF2B5EF4-FFF2-40B4-BE49-F238E27FC236}">
                  <a16:creationId xmlns:a16="http://schemas.microsoft.com/office/drawing/2014/main" id="{33D28264-74AD-676E-8DAF-896AC04184F2}"/>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0">
              <a:extLst>
                <a:ext uri="{FF2B5EF4-FFF2-40B4-BE49-F238E27FC236}">
                  <a16:creationId xmlns:a16="http://schemas.microsoft.com/office/drawing/2014/main" id="{1F3D2F91-2CE2-82AA-B270-9E686FD57C2C}"/>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 name="object 41">
            <a:extLst>
              <a:ext uri="{FF2B5EF4-FFF2-40B4-BE49-F238E27FC236}">
                <a16:creationId xmlns:a16="http://schemas.microsoft.com/office/drawing/2014/main" id="{D2E189CE-168D-F782-E5D7-1E03EF842513}"/>
              </a:ext>
            </a:extLst>
          </p:cNvPr>
          <p:cNvSpPr/>
          <p:nvPr/>
        </p:nvSpPr>
        <p:spPr>
          <a:xfrm>
            <a:off x="5557908" y="52057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42">
            <a:extLst>
              <a:ext uri="{FF2B5EF4-FFF2-40B4-BE49-F238E27FC236}">
                <a16:creationId xmlns:a16="http://schemas.microsoft.com/office/drawing/2014/main" id="{4001093E-0D48-E5D9-4CB2-A046E7C743C8}"/>
              </a:ext>
            </a:extLst>
          </p:cNvPr>
          <p:cNvSpPr txBox="1"/>
          <p:nvPr/>
        </p:nvSpPr>
        <p:spPr>
          <a:xfrm>
            <a:off x="4605599" y="52514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2</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53" name="object 66">
            <a:extLst>
              <a:ext uri="{FF2B5EF4-FFF2-40B4-BE49-F238E27FC236}">
                <a16:creationId xmlns:a16="http://schemas.microsoft.com/office/drawing/2014/main" id="{EF178771-E722-6095-CFD2-8EBAFE511AA8}"/>
              </a:ext>
            </a:extLst>
          </p:cNvPr>
          <p:cNvSpPr txBox="1"/>
          <p:nvPr/>
        </p:nvSpPr>
        <p:spPr>
          <a:xfrm>
            <a:off x="5079778" y="562933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65" name="object 66">
            <a:extLst>
              <a:ext uri="{FF2B5EF4-FFF2-40B4-BE49-F238E27FC236}">
                <a16:creationId xmlns:a16="http://schemas.microsoft.com/office/drawing/2014/main" id="{C66725A2-D78C-D712-1138-865842717EB4}"/>
              </a:ext>
            </a:extLst>
          </p:cNvPr>
          <p:cNvSpPr txBox="1"/>
          <p:nvPr/>
        </p:nvSpPr>
        <p:spPr>
          <a:xfrm>
            <a:off x="6153295" y="56406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72" name="object 66">
            <a:extLst>
              <a:ext uri="{FF2B5EF4-FFF2-40B4-BE49-F238E27FC236}">
                <a16:creationId xmlns:a16="http://schemas.microsoft.com/office/drawing/2014/main" id="{4A366993-EE99-A732-627C-2313336DFDCA}"/>
              </a:ext>
            </a:extLst>
          </p:cNvPr>
          <p:cNvSpPr txBox="1"/>
          <p:nvPr/>
        </p:nvSpPr>
        <p:spPr>
          <a:xfrm>
            <a:off x="5741634" y="4644341"/>
            <a:ext cx="1669854"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74" name="object 66">
            <a:extLst>
              <a:ext uri="{FF2B5EF4-FFF2-40B4-BE49-F238E27FC236}">
                <a16:creationId xmlns:a16="http://schemas.microsoft.com/office/drawing/2014/main" id="{0461AAEF-98FA-9E88-5C14-60688FBCFD47}"/>
              </a:ext>
            </a:extLst>
          </p:cNvPr>
          <p:cNvSpPr txBox="1"/>
          <p:nvPr/>
        </p:nvSpPr>
        <p:spPr>
          <a:xfrm>
            <a:off x="5471777" y="3283770"/>
            <a:ext cx="2044403"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75" name="object 66">
            <a:extLst>
              <a:ext uri="{FF2B5EF4-FFF2-40B4-BE49-F238E27FC236}">
                <a16:creationId xmlns:a16="http://schemas.microsoft.com/office/drawing/2014/main" id="{C64FFFC7-54C9-E1AD-ED95-19992A529A5B}"/>
              </a:ext>
            </a:extLst>
          </p:cNvPr>
          <p:cNvSpPr txBox="1"/>
          <p:nvPr/>
        </p:nvSpPr>
        <p:spPr>
          <a:xfrm>
            <a:off x="1626557" y="3396060"/>
            <a:ext cx="15268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call  pid3=fork()</a:t>
            </a:r>
            <a:endParaRPr sz="1600" b="0" kern="0" dirty="0">
              <a:latin typeface="Arial MT"/>
              <a:cs typeface="Arial MT"/>
            </a:endParaRPr>
          </a:p>
        </p:txBody>
      </p:sp>
      <p:sp>
        <p:nvSpPr>
          <p:cNvPr id="82" name="object 66">
            <a:extLst>
              <a:ext uri="{FF2B5EF4-FFF2-40B4-BE49-F238E27FC236}">
                <a16:creationId xmlns:a16="http://schemas.microsoft.com/office/drawing/2014/main" id="{5C38D0AB-914E-C27F-698E-A843EF7E7332}"/>
              </a:ext>
            </a:extLst>
          </p:cNvPr>
          <p:cNvSpPr txBox="1"/>
          <p:nvPr/>
        </p:nvSpPr>
        <p:spPr>
          <a:xfrm>
            <a:off x="2874874" y="470588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83" name="object 66">
            <a:extLst>
              <a:ext uri="{FF2B5EF4-FFF2-40B4-BE49-F238E27FC236}">
                <a16:creationId xmlns:a16="http://schemas.microsoft.com/office/drawing/2014/main" id="{609E4569-AE51-A9E3-E760-CA4D0A9832B6}"/>
              </a:ext>
            </a:extLst>
          </p:cNvPr>
          <p:cNvSpPr txBox="1"/>
          <p:nvPr/>
        </p:nvSpPr>
        <p:spPr>
          <a:xfrm>
            <a:off x="3307680" y="4498020"/>
            <a:ext cx="1637257" cy="76431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 call </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pid3=fork()</a:t>
            </a:r>
            <a:endParaRPr lang="en-GB" sz="1600" b="0" kern="0" dirty="0">
              <a:latin typeface="Arial MT"/>
              <a:cs typeface="Arial MT"/>
            </a:endParaRPr>
          </a:p>
        </p:txBody>
      </p:sp>
      <p:sp>
        <p:nvSpPr>
          <p:cNvPr id="3" name="object 66">
            <a:extLst>
              <a:ext uri="{FF2B5EF4-FFF2-40B4-BE49-F238E27FC236}">
                <a16:creationId xmlns:a16="http://schemas.microsoft.com/office/drawing/2014/main" id="{BDD5E8E5-833E-624B-8371-A2F03BF0E7F4}"/>
              </a:ext>
            </a:extLst>
          </p:cNvPr>
          <p:cNvSpPr txBox="1"/>
          <p:nvPr/>
        </p:nvSpPr>
        <p:spPr>
          <a:xfrm>
            <a:off x="1553459" y="2503237"/>
            <a:ext cx="197574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Tree>
    <p:extLst>
      <p:ext uri="{BB962C8B-B14F-4D97-AF65-F5344CB8AC3E}">
        <p14:creationId xmlns:p14="http://schemas.microsoft.com/office/powerpoint/2010/main" val="1438700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34DD5-5848-92D0-2730-2B69B3ADC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C0E9B5-A7BC-3FEF-73D5-E3C881D4DCF6}"/>
              </a:ext>
            </a:extLst>
          </p:cNvPr>
          <p:cNvSpPr>
            <a:spLocks noGrp="1"/>
          </p:cNvSpPr>
          <p:nvPr>
            <p:ph type="title"/>
          </p:nvPr>
        </p:nvSpPr>
        <p:spPr/>
        <p:txBody>
          <a:bodyPr/>
          <a:lstStyle/>
          <a:p>
            <a:r>
              <a:rPr lang="en-GB" dirty="0"/>
              <a:t>TODO Quiz: Fork</a:t>
            </a:r>
            <a:endParaRPr lang="en-SE" dirty="0"/>
          </a:p>
        </p:txBody>
      </p:sp>
      <p:sp>
        <p:nvSpPr>
          <p:cNvPr id="78" name="object 3">
            <a:extLst>
              <a:ext uri="{FF2B5EF4-FFF2-40B4-BE49-F238E27FC236}">
                <a16:creationId xmlns:a16="http://schemas.microsoft.com/office/drawing/2014/main" id="{30BFCDF6-E73B-1AD9-ACAF-6C9A71EC1E18}"/>
              </a:ext>
            </a:extLst>
          </p:cNvPr>
          <p:cNvSpPr txBox="1"/>
          <p:nvPr/>
        </p:nvSpPr>
        <p:spPr>
          <a:xfrm>
            <a:off x="135336" y="795800"/>
            <a:ext cx="5690198" cy="1174039"/>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if(pid1=fork()&gt;0||pid2=fork()&gt;0)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{pid3=fork();}</a:t>
            </a:r>
          </a:p>
          <a:p>
            <a:pPr marL="52069" marR="1337310" eaLnBrk="1" fontAlgn="auto" hangingPunct="1">
              <a:lnSpc>
                <a:spcPts val="1400"/>
              </a:lnSpc>
              <a:spcBef>
                <a:spcPts val="425"/>
              </a:spcBef>
              <a:spcAft>
                <a:spcPts val="0"/>
              </a:spcAft>
            </a:pPr>
            <a:r>
              <a:rPr lang="en-GB" sz="1600" b="0" kern="0" spc="-15" dirty="0">
                <a:solidFill>
                  <a:sysClr val="windowText" lastClr="000000"/>
                </a:solidFill>
                <a:latin typeface="Courier New"/>
                <a:cs typeface="Courier New"/>
              </a:rPr>
              <a:t>5 }</a:t>
            </a:r>
            <a:endParaRPr sz="1600" b="0" kern="0" dirty="0">
              <a:solidFill>
                <a:sysClr val="windowText" lastClr="000000"/>
              </a:solidFill>
              <a:latin typeface="Courier New"/>
              <a:cs typeface="Courier New"/>
            </a:endParaRPr>
          </a:p>
        </p:txBody>
      </p:sp>
      <p:sp>
        <p:nvSpPr>
          <p:cNvPr id="88" name="内容占位符 2">
            <a:extLst>
              <a:ext uri="{FF2B5EF4-FFF2-40B4-BE49-F238E27FC236}">
                <a16:creationId xmlns:a16="http://schemas.microsoft.com/office/drawing/2014/main" id="{37BD552E-39BC-5483-7F5E-8EE8CFB42861}"/>
              </a:ext>
            </a:extLst>
          </p:cNvPr>
          <p:cNvSpPr txBox="1">
            <a:spLocks/>
          </p:cNvSpPr>
          <p:nvPr/>
        </p:nvSpPr>
        <p:spPr bwMode="auto">
          <a:xfrm>
            <a:off x="7451156" y="106625"/>
            <a:ext cx="4647291" cy="6557260"/>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How many processes are generated in total? In C, the logical OR operator (||) employs short-circuit evaluation, meaning it evaluates expressions from left to right and stops as soon as the result of the entire expression is determined. Specifically for (cond1||cond2): If cond1 evaluates to true (non-zero), the overall result of the || operation is already known to be true, so cond2 is not evaluated. If cond1 evaluates to false (zero), the evaluation proceeds to the next operand cond2.</a:t>
            </a:r>
          </a:p>
          <a:p>
            <a:r>
              <a:rPr lang="en-GB" sz="1600" b="0" kern="0" dirty="0"/>
              <a:t>A: There are 5 processes in total.</a:t>
            </a:r>
          </a:p>
          <a:p>
            <a:r>
              <a:rPr lang="en-GB" sz="1600" b="0" kern="0" dirty="0"/>
              <a:t>The initial process P0 calls pid1=fork() to create child process P1. In P0, the if condition (pid1&gt;0||?) = (true&amp;&amp;?)=true, so P0 skips the call pid2=fork() and calls pid3=fork() to create child process P2. </a:t>
            </a:r>
          </a:p>
          <a:p>
            <a:r>
              <a:rPr lang="en-GB" sz="1600" b="0" kern="0" dirty="0"/>
              <a:t>P1 has pid1==0, so it calls pid2=fork() and creates child process P3. The if condition (pid1&gt;0|| pid2&gt;0) is checked in both P1 and P3. In P1, it is (false||true)=true, so P1 calls pid3=fork() to create child process P4. In P3, it is (false||false)=false, so it stops here and does not call any more fork().</a:t>
            </a:r>
          </a:p>
        </p:txBody>
      </p:sp>
      <p:grpSp>
        <p:nvGrpSpPr>
          <p:cNvPr id="6" name="object 4">
            <a:extLst>
              <a:ext uri="{FF2B5EF4-FFF2-40B4-BE49-F238E27FC236}">
                <a16:creationId xmlns:a16="http://schemas.microsoft.com/office/drawing/2014/main" id="{BB63E2F0-9AE4-7D57-26F2-6357B5386A5C}"/>
              </a:ext>
            </a:extLst>
          </p:cNvPr>
          <p:cNvGrpSpPr/>
          <p:nvPr/>
        </p:nvGrpSpPr>
        <p:grpSpPr>
          <a:xfrm>
            <a:off x="92530" y="2418471"/>
            <a:ext cx="5285740" cy="1358900"/>
            <a:chOff x="562970" y="1379302"/>
            <a:chExt cx="5285740" cy="1358900"/>
          </a:xfrm>
        </p:grpSpPr>
        <p:sp>
          <p:nvSpPr>
            <p:cNvPr id="7" name="object 5">
              <a:extLst>
                <a:ext uri="{FF2B5EF4-FFF2-40B4-BE49-F238E27FC236}">
                  <a16:creationId xmlns:a16="http://schemas.microsoft.com/office/drawing/2014/main" id="{15820BC9-3034-F2D9-E040-E0322C29A725}"/>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6">
              <a:extLst>
                <a:ext uri="{FF2B5EF4-FFF2-40B4-BE49-F238E27FC236}">
                  <a16:creationId xmlns:a16="http://schemas.microsoft.com/office/drawing/2014/main" id="{4EED1A18-DE25-8BAF-FF26-ED58CD3F3AE2}"/>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7">
              <a:extLst>
                <a:ext uri="{FF2B5EF4-FFF2-40B4-BE49-F238E27FC236}">
                  <a16:creationId xmlns:a16="http://schemas.microsoft.com/office/drawing/2014/main" id="{31038E5D-CBD6-821B-2C5A-02B6C5067F7B}"/>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8">
            <a:extLst>
              <a:ext uri="{FF2B5EF4-FFF2-40B4-BE49-F238E27FC236}">
                <a16:creationId xmlns:a16="http://schemas.microsoft.com/office/drawing/2014/main" id="{B9EF3F3C-0527-982F-4CD2-651F2696A106}"/>
              </a:ext>
            </a:extLst>
          </p:cNvPr>
          <p:cNvSpPr txBox="1"/>
          <p:nvPr/>
        </p:nvSpPr>
        <p:spPr>
          <a:xfrm>
            <a:off x="4569802" y="33852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5C79A911-AAC4-E7BD-E5A4-68C1C21A14F0}"/>
              </a:ext>
            </a:extLst>
          </p:cNvPr>
          <p:cNvGrpSpPr/>
          <p:nvPr/>
        </p:nvGrpSpPr>
        <p:grpSpPr>
          <a:xfrm>
            <a:off x="507461" y="2922380"/>
            <a:ext cx="121920" cy="351155"/>
            <a:chOff x="977901" y="1883211"/>
            <a:chExt cx="121920" cy="351155"/>
          </a:xfrm>
        </p:grpSpPr>
        <p:sp>
          <p:nvSpPr>
            <p:cNvPr id="13" name="object 12">
              <a:extLst>
                <a:ext uri="{FF2B5EF4-FFF2-40B4-BE49-F238E27FC236}">
                  <a16:creationId xmlns:a16="http://schemas.microsoft.com/office/drawing/2014/main" id="{AD3D50EB-4FB4-6FDA-A733-860A13359BD5}"/>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5615AF6E-B608-773D-A348-C7527AE7F8E4}"/>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D5205364-089B-6755-59C5-3A0C5DC6CF3F}"/>
              </a:ext>
            </a:extLst>
          </p:cNvPr>
          <p:cNvGrpSpPr/>
          <p:nvPr/>
        </p:nvGrpSpPr>
        <p:grpSpPr>
          <a:xfrm>
            <a:off x="507461" y="2655598"/>
            <a:ext cx="6112841" cy="1576742"/>
            <a:chOff x="977901" y="1616429"/>
            <a:chExt cx="6112841" cy="1576742"/>
          </a:xfrm>
        </p:grpSpPr>
        <p:sp>
          <p:nvSpPr>
            <p:cNvPr id="16" name="object 15">
              <a:extLst>
                <a:ext uri="{FF2B5EF4-FFF2-40B4-BE49-F238E27FC236}">
                  <a16:creationId xmlns:a16="http://schemas.microsoft.com/office/drawing/2014/main" id="{73B17AB8-CE89-1435-1B59-8CE3E79D6A89}"/>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E8BE023E-5495-3EBA-36FF-421C28035DF3}"/>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A6F5D1F2-71D0-DEB9-A4BA-A1AE39AF4E6B}"/>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23707B9F-658D-FC2C-C63B-0A8E42829CC0}"/>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6F31E1D1-E70A-0F4B-F0B4-80A40DF382A3}"/>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43AF6413-073E-1784-3E72-1049DC4E3F42}"/>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F599492D-9841-BFEC-0F5F-25D937E48444}"/>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E9EE017F-23CB-2CC5-B7FF-881E21D56DB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6A48C8E6-5CD6-8975-FD5E-BAE519200EE8}"/>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651292AF-FC44-7366-0D8C-162DEDA31AD8}"/>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5B564B91-2EF9-49C6-F58D-750E2C667716}"/>
              </a:ext>
            </a:extLst>
          </p:cNvPr>
          <p:cNvSpPr/>
          <p:nvPr/>
        </p:nvSpPr>
        <p:spPr>
          <a:xfrm>
            <a:off x="105230" y="42479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744537D7-F180-8334-6BA5-596C837D91D4}"/>
              </a:ext>
            </a:extLst>
          </p:cNvPr>
          <p:cNvSpPr txBox="1"/>
          <p:nvPr/>
        </p:nvSpPr>
        <p:spPr>
          <a:xfrm>
            <a:off x="-387620" y="4300187"/>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AFEBA6DA-026F-6F0B-6373-735B1A61CDFB}"/>
              </a:ext>
            </a:extLst>
          </p:cNvPr>
          <p:cNvSpPr/>
          <p:nvPr/>
        </p:nvSpPr>
        <p:spPr>
          <a:xfrm>
            <a:off x="2272126"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4AD200EF-0540-C376-5FDC-3F495651F661}"/>
              </a:ext>
            </a:extLst>
          </p:cNvPr>
          <p:cNvSpPr txBox="1"/>
          <p:nvPr/>
        </p:nvSpPr>
        <p:spPr>
          <a:xfrm>
            <a:off x="2402905"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34">
            <a:extLst>
              <a:ext uri="{FF2B5EF4-FFF2-40B4-BE49-F238E27FC236}">
                <a16:creationId xmlns:a16="http://schemas.microsoft.com/office/drawing/2014/main" id="{CDFA2AD0-4382-37CF-9AAA-BE17643BA3FD}"/>
              </a:ext>
            </a:extLst>
          </p:cNvPr>
          <p:cNvSpPr/>
          <p:nvPr/>
        </p:nvSpPr>
        <p:spPr>
          <a:xfrm>
            <a:off x="6298328" y="426826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5">
            <a:extLst>
              <a:ext uri="{FF2B5EF4-FFF2-40B4-BE49-F238E27FC236}">
                <a16:creationId xmlns:a16="http://schemas.microsoft.com/office/drawing/2014/main" id="{CB2B715C-3CFE-D3FB-AE28-4D83DD8A22CF}"/>
              </a:ext>
            </a:extLst>
          </p:cNvPr>
          <p:cNvSpPr txBox="1"/>
          <p:nvPr/>
        </p:nvSpPr>
        <p:spPr>
          <a:xfrm>
            <a:off x="6429107" y="431394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2" name="object 36">
            <a:extLst>
              <a:ext uri="{FF2B5EF4-FFF2-40B4-BE49-F238E27FC236}">
                <a16:creationId xmlns:a16="http://schemas.microsoft.com/office/drawing/2014/main" id="{C89232DD-3184-AF43-75CC-0906D179523C}"/>
              </a:ext>
            </a:extLst>
          </p:cNvPr>
          <p:cNvSpPr/>
          <p:nvPr/>
        </p:nvSpPr>
        <p:spPr>
          <a:xfrm>
            <a:off x="4439023"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7">
            <a:extLst>
              <a:ext uri="{FF2B5EF4-FFF2-40B4-BE49-F238E27FC236}">
                <a16:creationId xmlns:a16="http://schemas.microsoft.com/office/drawing/2014/main" id="{5E50D22E-AEFB-3D14-FD62-54C508D983CD}"/>
              </a:ext>
            </a:extLst>
          </p:cNvPr>
          <p:cNvSpPr txBox="1"/>
          <p:nvPr/>
        </p:nvSpPr>
        <p:spPr>
          <a:xfrm>
            <a:off x="4569802"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34" name="object 67">
            <a:extLst>
              <a:ext uri="{FF2B5EF4-FFF2-40B4-BE49-F238E27FC236}">
                <a16:creationId xmlns:a16="http://schemas.microsoft.com/office/drawing/2014/main" id="{BA66CAE0-037D-A220-5C4E-645A4ACDCF2D}"/>
              </a:ext>
            </a:extLst>
          </p:cNvPr>
          <p:cNvSpPr txBox="1"/>
          <p:nvPr/>
        </p:nvSpPr>
        <p:spPr>
          <a:xfrm>
            <a:off x="236009" y="2370297"/>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35" name="object 93">
            <a:extLst>
              <a:ext uri="{FF2B5EF4-FFF2-40B4-BE49-F238E27FC236}">
                <a16:creationId xmlns:a16="http://schemas.microsoft.com/office/drawing/2014/main" id="{872CC27E-D9A1-B33B-9B43-50E6CFDAFA20}"/>
              </a:ext>
            </a:extLst>
          </p:cNvPr>
          <p:cNvSpPr txBox="1"/>
          <p:nvPr/>
        </p:nvSpPr>
        <p:spPr>
          <a:xfrm>
            <a:off x="2225568" y="3016230"/>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6" name="object 66">
            <a:extLst>
              <a:ext uri="{FF2B5EF4-FFF2-40B4-BE49-F238E27FC236}">
                <a16:creationId xmlns:a16="http://schemas.microsoft.com/office/drawing/2014/main" id="{1A95F95C-91E4-433D-72C1-E15708E5AC02}"/>
              </a:ext>
            </a:extLst>
          </p:cNvPr>
          <p:cNvSpPr txBox="1"/>
          <p:nvPr/>
        </p:nvSpPr>
        <p:spPr>
          <a:xfrm>
            <a:off x="1120593" y="237028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7" name="object 66">
            <a:extLst>
              <a:ext uri="{FF2B5EF4-FFF2-40B4-BE49-F238E27FC236}">
                <a16:creationId xmlns:a16="http://schemas.microsoft.com/office/drawing/2014/main" id="{65418C7B-482D-7C40-5746-ADDF14A99DAB}"/>
              </a:ext>
            </a:extLst>
          </p:cNvPr>
          <p:cNvSpPr txBox="1"/>
          <p:nvPr/>
        </p:nvSpPr>
        <p:spPr>
          <a:xfrm>
            <a:off x="786410" y="3738810"/>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8" name="object 66">
            <a:extLst>
              <a:ext uri="{FF2B5EF4-FFF2-40B4-BE49-F238E27FC236}">
                <a16:creationId xmlns:a16="http://schemas.microsoft.com/office/drawing/2014/main" id="{7322F63B-B2A7-C696-FFC6-778D59BB8B8A}"/>
              </a:ext>
            </a:extLst>
          </p:cNvPr>
          <p:cNvSpPr txBox="1"/>
          <p:nvPr/>
        </p:nvSpPr>
        <p:spPr>
          <a:xfrm>
            <a:off x="5071254" y="373881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39" name="object 66">
            <a:extLst>
              <a:ext uri="{FF2B5EF4-FFF2-40B4-BE49-F238E27FC236}">
                <a16:creationId xmlns:a16="http://schemas.microsoft.com/office/drawing/2014/main" id="{AD445DAE-1510-D73F-9980-53668E50CD96}"/>
              </a:ext>
            </a:extLst>
          </p:cNvPr>
          <p:cNvSpPr txBox="1"/>
          <p:nvPr/>
        </p:nvSpPr>
        <p:spPr>
          <a:xfrm>
            <a:off x="7233892" y="461317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41" name="object 66">
            <a:extLst>
              <a:ext uri="{FF2B5EF4-FFF2-40B4-BE49-F238E27FC236}">
                <a16:creationId xmlns:a16="http://schemas.microsoft.com/office/drawing/2014/main" id="{9EB29B4C-884C-E932-3A08-950A5BE67ABF}"/>
              </a:ext>
            </a:extLst>
          </p:cNvPr>
          <p:cNvSpPr txBox="1"/>
          <p:nvPr/>
        </p:nvSpPr>
        <p:spPr>
          <a:xfrm>
            <a:off x="685181" y="466342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43" name="object 66">
            <a:extLst>
              <a:ext uri="{FF2B5EF4-FFF2-40B4-BE49-F238E27FC236}">
                <a16:creationId xmlns:a16="http://schemas.microsoft.com/office/drawing/2014/main" id="{017E87E4-CB38-DF18-C6E8-768A5E6C7815}"/>
              </a:ext>
            </a:extLst>
          </p:cNvPr>
          <p:cNvSpPr txBox="1"/>
          <p:nvPr/>
        </p:nvSpPr>
        <p:spPr>
          <a:xfrm>
            <a:off x="5133444" y="468104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44" name="object 30">
            <a:extLst>
              <a:ext uri="{FF2B5EF4-FFF2-40B4-BE49-F238E27FC236}">
                <a16:creationId xmlns:a16="http://schemas.microsoft.com/office/drawing/2014/main" id="{DDB04F6E-1D98-A585-178A-D4F1786C150C}"/>
              </a:ext>
            </a:extLst>
          </p:cNvPr>
          <p:cNvSpPr/>
          <p:nvPr/>
        </p:nvSpPr>
        <p:spPr>
          <a:xfrm>
            <a:off x="4474820" y="52057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45" name="object 31">
            <a:extLst>
              <a:ext uri="{FF2B5EF4-FFF2-40B4-BE49-F238E27FC236}">
                <a16:creationId xmlns:a16="http://schemas.microsoft.com/office/drawing/2014/main" id="{A54CB3BD-A273-A3C0-67DF-6240B73BEC38}"/>
              </a:ext>
            </a:extLst>
          </p:cNvPr>
          <p:cNvGrpSpPr/>
          <p:nvPr/>
        </p:nvGrpSpPr>
        <p:grpSpPr>
          <a:xfrm>
            <a:off x="4877051" y="4738828"/>
            <a:ext cx="121920" cy="351155"/>
            <a:chOff x="977901" y="3750317"/>
            <a:chExt cx="121920" cy="351155"/>
          </a:xfrm>
        </p:grpSpPr>
        <p:sp>
          <p:nvSpPr>
            <p:cNvPr id="46" name="object 32">
              <a:extLst>
                <a:ext uri="{FF2B5EF4-FFF2-40B4-BE49-F238E27FC236}">
                  <a16:creationId xmlns:a16="http://schemas.microsoft.com/office/drawing/2014/main" id="{B9C63E05-425C-F16A-F96A-B21532D6749B}"/>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33">
              <a:extLst>
                <a:ext uri="{FF2B5EF4-FFF2-40B4-BE49-F238E27FC236}">
                  <a16:creationId xmlns:a16="http://schemas.microsoft.com/office/drawing/2014/main" id="{8A5FD992-F779-0168-4FB2-E74FFB295023}"/>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8" name="object 38">
            <a:extLst>
              <a:ext uri="{FF2B5EF4-FFF2-40B4-BE49-F238E27FC236}">
                <a16:creationId xmlns:a16="http://schemas.microsoft.com/office/drawing/2014/main" id="{DD67A738-996E-2612-818D-F6C8F7EE64C8}"/>
              </a:ext>
            </a:extLst>
          </p:cNvPr>
          <p:cNvGrpSpPr/>
          <p:nvPr/>
        </p:nvGrpSpPr>
        <p:grpSpPr>
          <a:xfrm>
            <a:off x="5380065" y="4689676"/>
            <a:ext cx="445770" cy="445770"/>
            <a:chOff x="1480915" y="3701165"/>
            <a:chExt cx="445770" cy="445770"/>
          </a:xfrm>
        </p:grpSpPr>
        <p:sp>
          <p:nvSpPr>
            <p:cNvPr id="49" name="object 39">
              <a:extLst>
                <a:ext uri="{FF2B5EF4-FFF2-40B4-BE49-F238E27FC236}">
                  <a16:creationId xmlns:a16="http://schemas.microsoft.com/office/drawing/2014/main" id="{A4A5489A-A89D-2A1F-8073-B0A85924D868}"/>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0">
              <a:extLst>
                <a:ext uri="{FF2B5EF4-FFF2-40B4-BE49-F238E27FC236}">
                  <a16:creationId xmlns:a16="http://schemas.microsoft.com/office/drawing/2014/main" id="{CD346A5F-C5BA-143F-BB56-15D2D9592F2B}"/>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 name="object 41">
            <a:extLst>
              <a:ext uri="{FF2B5EF4-FFF2-40B4-BE49-F238E27FC236}">
                <a16:creationId xmlns:a16="http://schemas.microsoft.com/office/drawing/2014/main" id="{752F5485-2607-B8BE-5F90-DC67E7CB2E5A}"/>
              </a:ext>
            </a:extLst>
          </p:cNvPr>
          <p:cNvSpPr/>
          <p:nvPr/>
        </p:nvSpPr>
        <p:spPr>
          <a:xfrm>
            <a:off x="5557908" y="52057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42">
            <a:extLst>
              <a:ext uri="{FF2B5EF4-FFF2-40B4-BE49-F238E27FC236}">
                <a16:creationId xmlns:a16="http://schemas.microsoft.com/office/drawing/2014/main" id="{A1CC3C0A-F507-B38C-C8AD-241921343937}"/>
              </a:ext>
            </a:extLst>
          </p:cNvPr>
          <p:cNvSpPr txBox="1"/>
          <p:nvPr/>
        </p:nvSpPr>
        <p:spPr>
          <a:xfrm>
            <a:off x="4605599" y="52514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2</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53" name="object 66">
            <a:extLst>
              <a:ext uri="{FF2B5EF4-FFF2-40B4-BE49-F238E27FC236}">
                <a16:creationId xmlns:a16="http://schemas.microsoft.com/office/drawing/2014/main" id="{2D68F280-54DA-A4FA-9B28-DCEE4718B88C}"/>
              </a:ext>
            </a:extLst>
          </p:cNvPr>
          <p:cNvSpPr txBox="1"/>
          <p:nvPr/>
        </p:nvSpPr>
        <p:spPr>
          <a:xfrm>
            <a:off x="5079778" y="562933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65" name="object 66">
            <a:extLst>
              <a:ext uri="{FF2B5EF4-FFF2-40B4-BE49-F238E27FC236}">
                <a16:creationId xmlns:a16="http://schemas.microsoft.com/office/drawing/2014/main" id="{F095CD7D-3EC1-FA76-A606-700A4B27CB0B}"/>
              </a:ext>
            </a:extLst>
          </p:cNvPr>
          <p:cNvSpPr txBox="1"/>
          <p:nvPr/>
        </p:nvSpPr>
        <p:spPr>
          <a:xfrm>
            <a:off x="6153295" y="56406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72" name="object 66">
            <a:extLst>
              <a:ext uri="{FF2B5EF4-FFF2-40B4-BE49-F238E27FC236}">
                <a16:creationId xmlns:a16="http://schemas.microsoft.com/office/drawing/2014/main" id="{C6A17094-1D66-EDCA-29E2-77F3B0039FF5}"/>
              </a:ext>
            </a:extLst>
          </p:cNvPr>
          <p:cNvSpPr txBox="1"/>
          <p:nvPr/>
        </p:nvSpPr>
        <p:spPr>
          <a:xfrm>
            <a:off x="5741634" y="4644341"/>
            <a:ext cx="1669854"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74" name="object 66">
            <a:extLst>
              <a:ext uri="{FF2B5EF4-FFF2-40B4-BE49-F238E27FC236}">
                <a16:creationId xmlns:a16="http://schemas.microsoft.com/office/drawing/2014/main" id="{512EDEC8-C585-B36B-67F4-F77FB084F50A}"/>
              </a:ext>
            </a:extLst>
          </p:cNvPr>
          <p:cNvSpPr txBox="1"/>
          <p:nvPr/>
        </p:nvSpPr>
        <p:spPr>
          <a:xfrm>
            <a:off x="5471777" y="3283770"/>
            <a:ext cx="2044403"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75" name="object 66">
            <a:extLst>
              <a:ext uri="{FF2B5EF4-FFF2-40B4-BE49-F238E27FC236}">
                <a16:creationId xmlns:a16="http://schemas.microsoft.com/office/drawing/2014/main" id="{C1687126-83C2-7411-1E55-893094C7A7F9}"/>
              </a:ext>
            </a:extLst>
          </p:cNvPr>
          <p:cNvSpPr txBox="1"/>
          <p:nvPr/>
        </p:nvSpPr>
        <p:spPr>
          <a:xfrm>
            <a:off x="1626557" y="3396060"/>
            <a:ext cx="15268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call  pid3=fork()</a:t>
            </a:r>
            <a:endParaRPr sz="1600" b="0" kern="0" dirty="0">
              <a:latin typeface="Arial MT"/>
              <a:cs typeface="Arial MT"/>
            </a:endParaRPr>
          </a:p>
        </p:txBody>
      </p:sp>
      <p:sp>
        <p:nvSpPr>
          <p:cNvPr id="82" name="object 66">
            <a:extLst>
              <a:ext uri="{FF2B5EF4-FFF2-40B4-BE49-F238E27FC236}">
                <a16:creationId xmlns:a16="http://schemas.microsoft.com/office/drawing/2014/main" id="{EF898FE7-A1B8-F979-9AA6-04AF8D073750}"/>
              </a:ext>
            </a:extLst>
          </p:cNvPr>
          <p:cNvSpPr txBox="1"/>
          <p:nvPr/>
        </p:nvSpPr>
        <p:spPr>
          <a:xfrm>
            <a:off x="2874874" y="470588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83" name="object 66">
            <a:extLst>
              <a:ext uri="{FF2B5EF4-FFF2-40B4-BE49-F238E27FC236}">
                <a16:creationId xmlns:a16="http://schemas.microsoft.com/office/drawing/2014/main" id="{C3B14305-7277-CAE5-E03B-521D42F4EF74}"/>
              </a:ext>
            </a:extLst>
          </p:cNvPr>
          <p:cNvSpPr txBox="1"/>
          <p:nvPr/>
        </p:nvSpPr>
        <p:spPr>
          <a:xfrm>
            <a:off x="3307680" y="4498020"/>
            <a:ext cx="1637257" cy="76431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 call </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pid3=fork()</a:t>
            </a:r>
            <a:endParaRPr lang="en-GB" sz="1600" b="0" kern="0" dirty="0">
              <a:latin typeface="Arial MT"/>
              <a:cs typeface="Arial MT"/>
            </a:endParaRPr>
          </a:p>
        </p:txBody>
      </p:sp>
      <p:sp>
        <p:nvSpPr>
          <p:cNvPr id="3" name="object 66">
            <a:extLst>
              <a:ext uri="{FF2B5EF4-FFF2-40B4-BE49-F238E27FC236}">
                <a16:creationId xmlns:a16="http://schemas.microsoft.com/office/drawing/2014/main" id="{DAAEF5EB-9757-901A-B9E6-3D9091547874}"/>
              </a:ext>
            </a:extLst>
          </p:cNvPr>
          <p:cNvSpPr txBox="1"/>
          <p:nvPr/>
        </p:nvSpPr>
        <p:spPr>
          <a:xfrm>
            <a:off x="1553459" y="2503237"/>
            <a:ext cx="197574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Tree>
    <p:extLst>
      <p:ext uri="{BB962C8B-B14F-4D97-AF65-F5344CB8AC3E}">
        <p14:creationId xmlns:p14="http://schemas.microsoft.com/office/powerpoint/2010/main" val="49214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
        <p:nvSpPr>
          <p:cNvPr id="4" name="页脚占位符 3">
            <a:extLst>
              <a:ext uri="{FF2B5EF4-FFF2-40B4-BE49-F238E27FC236}">
                <a16:creationId xmlns:a16="http://schemas.microsoft.com/office/drawing/2014/main" id="{69DFB8A3-E1BE-C334-A263-0CE5196DCBE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70592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r>
              <a:rPr lang="en-US" altLang="zh-CN" sz="2000" dirty="0"/>
              <a:t>.</a:t>
            </a:r>
            <a:r>
              <a:rPr lang="zh-CN" altLang="en-US" sz="2000" dirty="0"/>
              <a:t> </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661CF0C1-7A6D-A792-9708-069317353B40}"/>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343251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marL="457200" lvl="1" indent="0">
              <a:buNone/>
            </a:pPr>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processor time</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yield()</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 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
        <p:nvSpPr>
          <p:cNvPr id="4" name="页脚占位符 3">
            <a:extLst>
              <a:ext uri="{FF2B5EF4-FFF2-40B4-BE49-F238E27FC236}">
                <a16:creationId xmlns:a16="http://schemas.microsoft.com/office/drawing/2014/main" id="{E6E37ACA-281C-049F-BE91-61F2D934424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72040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Process 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
        <p:nvSpPr>
          <p:cNvPr id="4" name="页脚占位符 3">
            <a:extLst>
              <a:ext uri="{FF2B5EF4-FFF2-40B4-BE49-F238E27FC236}">
                <a16:creationId xmlns:a16="http://schemas.microsoft.com/office/drawing/2014/main" id="{22F2170D-6F52-01FA-E332-D923168C1ED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89959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625A3A2-BF02-A078-EA79-28C3648868B9}"/>
              </a:ext>
            </a:extLst>
          </p:cNvPr>
          <p:cNvSpPr>
            <a:spLocks noGrp="1" noChangeArrowheads="1"/>
          </p:cNvSpPr>
          <p:nvPr>
            <p:ph type="title"/>
          </p:nvPr>
        </p:nvSpPr>
        <p:spPr/>
        <p:txBody>
          <a:bodyPr/>
          <a:lstStyle/>
          <a:p>
            <a:r>
              <a:rPr lang="en-US" altLang="en-SE"/>
              <a:t>What’s in a process?</a:t>
            </a:r>
          </a:p>
        </p:txBody>
      </p:sp>
      <p:sp>
        <p:nvSpPr>
          <p:cNvPr id="128003" name="Rectangle 3">
            <a:extLst>
              <a:ext uri="{FF2B5EF4-FFF2-40B4-BE49-F238E27FC236}">
                <a16:creationId xmlns:a16="http://schemas.microsoft.com/office/drawing/2014/main" id="{F83B10EC-D0EE-1818-6CF3-7FCC5F27AAB7}"/>
              </a:ext>
            </a:extLst>
          </p:cNvPr>
          <p:cNvSpPr>
            <a:spLocks noGrp="1" noChangeArrowheads="1"/>
          </p:cNvSpPr>
          <p:nvPr>
            <p:ph type="body" idx="1"/>
          </p:nvPr>
        </p:nvSpPr>
        <p:spPr>
          <a:xfrm>
            <a:off x="812801" y="952500"/>
            <a:ext cx="10889204" cy="4953000"/>
          </a:xfrm>
        </p:spPr>
        <p:txBody>
          <a:bodyPr/>
          <a:lstStyle/>
          <a:p>
            <a:pPr>
              <a:lnSpc>
                <a:spcPct val="90000"/>
              </a:lnSpc>
            </a:pPr>
            <a:r>
              <a:rPr lang="en-US" altLang="en-SE" sz="2800" dirty="0"/>
              <a:t>A process consists of:</a:t>
            </a:r>
          </a:p>
          <a:p>
            <a:pPr lvl="1">
              <a:lnSpc>
                <a:spcPct val="90000"/>
              </a:lnSpc>
            </a:pPr>
            <a:r>
              <a:rPr lang="en-US" altLang="en-SE" sz="2400" dirty="0"/>
              <a:t>an address space</a:t>
            </a:r>
          </a:p>
          <a:p>
            <a:pPr lvl="1">
              <a:lnSpc>
                <a:spcPct val="90000"/>
              </a:lnSpc>
            </a:pPr>
            <a:r>
              <a:rPr lang="en-US" altLang="en-SE" sz="2400" dirty="0"/>
              <a:t>the code for the running program</a:t>
            </a:r>
          </a:p>
          <a:p>
            <a:pPr lvl="1">
              <a:lnSpc>
                <a:spcPct val="90000"/>
              </a:lnSpc>
            </a:pPr>
            <a:r>
              <a:rPr lang="en-US" altLang="en-SE" sz="2400" dirty="0"/>
              <a:t>the data for the running program</a:t>
            </a:r>
          </a:p>
          <a:p>
            <a:pPr lvl="1">
              <a:lnSpc>
                <a:spcPct val="90000"/>
              </a:lnSpc>
            </a:pPr>
            <a:r>
              <a:rPr lang="en-US" altLang="en-SE" sz="2400" dirty="0"/>
              <a:t>at least one thread</a:t>
            </a:r>
          </a:p>
          <a:p>
            <a:pPr lvl="2">
              <a:lnSpc>
                <a:spcPct val="90000"/>
              </a:lnSpc>
            </a:pPr>
            <a:r>
              <a:rPr lang="en-US" altLang="en-SE" sz="2400" dirty="0"/>
              <a:t>Registers, IP</a:t>
            </a:r>
          </a:p>
          <a:p>
            <a:pPr lvl="2">
              <a:lnSpc>
                <a:spcPct val="90000"/>
              </a:lnSpc>
            </a:pPr>
            <a:r>
              <a:rPr lang="en-US" altLang="en-SE" sz="2400" dirty="0"/>
              <a:t>Floating point state</a:t>
            </a:r>
          </a:p>
          <a:p>
            <a:pPr lvl="2">
              <a:lnSpc>
                <a:spcPct val="90000"/>
              </a:lnSpc>
            </a:pPr>
            <a:r>
              <a:rPr lang="en-US" altLang="en-SE" sz="2400" dirty="0"/>
              <a:t>Stack and stack pointer</a:t>
            </a:r>
          </a:p>
          <a:p>
            <a:pPr lvl="1">
              <a:lnSpc>
                <a:spcPct val="90000"/>
              </a:lnSpc>
            </a:pPr>
            <a:r>
              <a:rPr lang="en-US" altLang="en-SE" sz="2400" dirty="0"/>
              <a:t>a set of OS resources</a:t>
            </a:r>
          </a:p>
          <a:p>
            <a:pPr lvl="2">
              <a:lnSpc>
                <a:spcPct val="90000"/>
              </a:lnSpc>
            </a:pPr>
            <a:r>
              <a:rPr lang="en-US" altLang="en-SE" sz="2400" dirty="0"/>
              <a:t>open files, network connections, sound channels, …</a:t>
            </a:r>
          </a:p>
          <a:p>
            <a:pPr>
              <a:lnSpc>
                <a:spcPct val="90000"/>
              </a:lnSpc>
            </a:pPr>
            <a:r>
              <a:rPr lang="en-US" altLang="en-SE" dirty="0"/>
              <a:t>Today: decompose process from threads of control</a:t>
            </a:r>
            <a:endParaRPr lang="en-US" altLang="en-SE" sz="20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C72052-0018-7AC8-D02A-A4EA5F9428E2}"/>
              </a:ext>
            </a:extLst>
          </p:cNvPr>
          <p:cNvSpPr>
            <a:spLocks noGrp="1" noChangeArrowheads="1"/>
          </p:cNvSpPr>
          <p:nvPr>
            <p:ph type="title"/>
          </p:nvPr>
        </p:nvSpPr>
        <p:spPr/>
        <p:txBody>
          <a:bodyPr/>
          <a:lstStyle/>
          <a:p>
            <a:r>
              <a:rPr lang="en-US" altLang="en-SE"/>
              <a:t>Concurrency</a:t>
            </a:r>
          </a:p>
        </p:txBody>
      </p:sp>
      <p:sp>
        <p:nvSpPr>
          <p:cNvPr id="130051" name="Rectangle 3">
            <a:extLst>
              <a:ext uri="{FF2B5EF4-FFF2-40B4-BE49-F238E27FC236}">
                <a16:creationId xmlns:a16="http://schemas.microsoft.com/office/drawing/2014/main" id="{62771CE8-0222-84AD-F7F1-938F64225E53}"/>
              </a:ext>
            </a:extLst>
          </p:cNvPr>
          <p:cNvSpPr>
            <a:spLocks noGrp="1" noChangeArrowheads="1"/>
          </p:cNvSpPr>
          <p:nvPr>
            <p:ph type="body" idx="1"/>
          </p:nvPr>
        </p:nvSpPr>
        <p:spPr>
          <a:xfrm>
            <a:off x="812800" y="666452"/>
            <a:ext cx="10566400" cy="2777861"/>
          </a:xfrm>
        </p:spPr>
        <p:txBody>
          <a:bodyPr/>
          <a:lstStyle/>
          <a:p>
            <a:pPr>
              <a:lnSpc>
                <a:spcPct val="90000"/>
              </a:lnSpc>
            </a:pPr>
            <a:r>
              <a:rPr lang="en-US" altLang="en-SE" sz="2000" dirty="0"/>
              <a:t>Imagine a web server that handles multiple requests concurrently</a:t>
            </a:r>
          </a:p>
          <a:p>
            <a:pPr lvl="1">
              <a:lnSpc>
                <a:spcPct val="90000"/>
              </a:lnSpc>
            </a:pPr>
            <a:r>
              <a:rPr lang="en-US" altLang="en-SE" sz="1800" dirty="0">
                <a:solidFill>
                  <a:schemeClr val="accent2"/>
                </a:solidFill>
              </a:rPr>
              <a:t>Multiple worker threads: while waiting for the credit card server to approve a purchase for one client, it could be retrieving the data requested by another client from disk, and assembling the response for a third client from cached information</a:t>
            </a:r>
          </a:p>
          <a:p>
            <a:pPr>
              <a:lnSpc>
                <a:spcPct val="90000"/>
              </a:lnSpc>
            </a:pPr>
            <a:r>
              <a:rPr lang="en-US" altLang="en-SE" sz="2000" dirty="0"/>
              <a:t>Imagine a web client (browser), which might like to initiate multiple requests concurrently</a:t>
            </a:r>
          </a:p>
          <a:p>
            <a:pPr>
              <a:lnSpc>
                <a:spcPct val="90000"/>
              </a:lnSpc>
            </a:pPr>
            <a:r>
              <a:rPr lang="en-US" altLang="en-SE" sz="2000" dirty="0"/>
              <a:t>Imagine a parallel program running on a multiprocessor, which might like to employ </a:t>
            </a:r>
            <a:r>
              <a:rPr lang="en-US" altLang="zh-CN" sz="2000" dirty="0"/>
              <a:t>parallelism</a:t>
            </a:r>
            <a:r>
              <a:rPr lang="en-GB" altLang="zh-CN" sz="2000" dirty="0"/>
              <a:t> =</a:t>
            </a:r>
            <a:r>
              <a:rPr lang="en-US" altLang="en-SE" sz="2000" dirty="0"/>
              <a:t> “true concurrency”</a:t>
            </a:r>
          </a:p>
          <a:p>
            <a:pPr lvl="1">
              <a:lnSpc>
                <a:spcPct val="90000"/>
              </a:lnSpc>
            </a:pPr>
            <a:r>
              <a:rPr lang="en-US" altLang="en-SE" sz="1800" dirty="0">
                <a:solidFill>
                  <a:schemeClr val="accent2"/>
                </a:solidFill>
              </a:rPr>
              <a:t>For example, multiplying a large matrix – split the output matrix into k regions and compute the entries in each region concurrently using k processors</a:t>
            </a:r>
          </a:p>
        </p:txBody>
      </p:sp>
      <p:pic>
        <p:nvPicPr>
          <p:cNvPr id="2" name="内容占位符 4">
            <a:extLst>
              <a:ext uri="{FF2B5EF4-FFF2-40B4-BE49-F238E27FC236}">
                <a16:creationId xmlns:a16="http://schemas.microsoft.com/office/drawing/2014/main" id="{C44447C8-1372-47E5-00E9-05BDC66D4E99}"/>
              </a:ext>
            </a:extLst>
          </p:cNvPr>
          <p:cNvPicPr>
            <a:picLocks noChangeAspect="1"/>
          </p:cNvPicPr>
          <p:nvPr/>
        </p:nvPicPr>
        <p:blipFill>
          <a:blip r:embed="rId3"/>
          <a:stretch>
            <a:fillRect/>
          </a:stretch>
        </p:blipFill>
        <p:spPr bwMode="auto">
          <a:xfrm>
            <a:off x="219137" y="3367878"/>
            <a:ext cx="5180582" cy="338619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7" name="图片 4">
            <a:extLst>
              <a:ext uri="{FF2B5EF4-FFF2-40B4-BE49-F238E27FC236}">
                <a16:creationId xmlns:a16="http://schemas.microsoft.com/office/drawing/2014/main" id="{C4299522-1A46-C2AC-ADEC-3C1F3A8CD60F}"/>
              </a:ext>
            </a:extLst>
          </p:cNvPr>
          <p:cNvPicPr>
            <a:picLocks noChangeAspect="1"/>
          </p:cNvPicPr>
          <p:nvPr/>
        </p:nvPicPr>
        <p:blipFill>
          <a:blip r:embed="rId4"/>
          <a:stretch>
            <a:fillRect/>
          </a:stretch>
        </p:blipFill>
        <p:spPr>
          <a:xfrm>
            <a:off x="5433236" y="3349167"/>
            <a:ext cx="6235569" cy="3152642"/>
          </a:xfrm>
          <a:prstGeom prst="rect">
            <a:avLst/>
          </a:prstGeom>
        </p:spPr>
      </p:pic>
      <p:sp>
        <p:nvSpPr>
          <p:cNvPr id="8" name="文本框 5">
            <a:extLst>
              <a:ext uri="{FF2B5EF4-FFF2-40B4-BE49-F238E27FC236}">
                <a16:creationId xmlns:a16="http://schemas.microsoft.com/office/drawing/2014/main" id="{838D99AB-0B25-AC90-1B98-5CCC3A21D422}"/>
              </a:ext>
            </a:extLst>
          </p:cNvPr>
          <p:cNvSpPr txBox="1"/>
          <p:nvPr/>
        </p:nvSpPr>
        <p:spPr>
          <a:xfrm>
            <a:off x="5606446" y="5321371"/>
            <a:ext cx="1814863"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keyboard input</a:t>
            </a:r>
            <a:endParaRPr lang="en-US" sz="1600" b="0" dirty="0">
              <a:solidFill>
                <a:srgbClr val="000000"/>
              </a:solidFill>
              <a:latin typeface="Arial" panose="020B0604020202020204"/>
              <a:ea typeface="+mn-ea"/>
              <a:cs typeface="+mn-cs"/>
            </a:endParaRPr>
          </a:p>
        </p:txBody>
      </p:sp>
      <p:sp>
        <p:nvSpPr>
          <p:cNvPr id="9" name="文本框 6">
            <a:extLst>
              <a:ext uri="{FF2B5EF4-FFF2-40B4-BE49-F238E27FC236}">
                <a16:creationId xmlns:a16="http://schemas.microsoft.com/office/drawing/2014/main" id="{69C12452-0D55-6C5E-4E54-3767452982BA}"/>
              </a:ext>
            </a:extLst>
          </p:cNvPr>
          <p:cNvSpPr txBox="1"/>
          <p:nvPr/>
        </p:nvSpPr>
        <p:spPr>
          <a:xfrm>
            <a:off x="10680853" y="5060974"/>
            <a:ext cx="1240606"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disk IO</a:t>
            </a:r>
            <a:endParaRPr lang="en-US" sz="1600" b="0" dirty="0">
              <a:solidFill>
                <a:srgbClr val="000000"/>
              </a:solidFill>
              <a:latin typeface="Arial" panose="020B0604020202020204"/>
              <a:ea typeface="+mn-ea"/>
              <a:cs typeface="+mn-cs"/>
            </a:endParaRPr>
          </a:p>
        </p:txBody>
      </p:sp>
      <p:sp>
        <p:nvSpPr>
          <p:cNvPr id="10" name="文本框 7">
            <a:extLst>
              <a:ext uri="{FF2B5EF4-FFF2-40B4-BE49-F238E27FC236}">
                <a16:creationId xmlns:a16="http://schemas.microsoft.com/office/drawing/2014/main" id="{0326CD46-0816-3AE9-F14C-9C31ACF1712F}"/>
              </a:ext>
            </a:extLst>
          </p:cNvPr>
          <p:cNvSpPr txBox="1"/>
          <p:nvPr/>
        </p:nvSpPr>
        <p:spPr>
          <a:xfrm>
            <a:off x="7644593" y="3199238"/>
            <a:ext cx="2392542" cy="338554"/>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Displaying</a:t>
            </a:r>
            <a:endParaRPr lang="en-US" sz="1600" b="0" dirty="0">
              <a:solidFill>
                <a:srgbClr val="000000"/>
              </a:solidFill>
              <a:latin typeface="Arial" panose="020B0604020202020204"/>
              <a:ea typeface="+mn-ea"/>
              <a:cs typeface="+mn-cs"/>
            </a:endParaRPr>
          </a:p>
        </p:txBody>
      </p:sp>
      <p:sp>
        <p:nvSpPr>
          <p:cNvPr id="11" name="文本框 7">
            <a:extLst>
              <a:ext uri="{FF2B5EF4-FFF2-40B4-BE49-F238E27FC236}">
                <a16:creationId xmlns:a16="http://schemas.microsoft.com/office/drawing/2014/main" id="{36E0AC9E-FDB7-FFCB-B714-6CC8FAB28913}"/>
              </a:ext>
            </a:extLst>
          </p:cNvPr>
          <p:cNvSpPr txBox="1"/>
          <p:nvPr/>
        </p:nvSpPr>
        <p:spPr>
          <a:xfrm>
            <a:off x="2019970" y="6427378"/>
            <a:ext cx="1276123"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Server</a:t>
            </a:r>
            <a:endParaRPr lang="en-US" sz="1600" b="0" dirty="0">
              <a:solidFill>
                <a:srgbClr val="000000"/>
              </a:solidFill>
              <a:latin typeface="Arial" panose="020B0604020202020204"/>
              <a:ea typeface="+mn-ea"/>
              <a:cs typeface="+mn-cs"/>
            </a:endParaRPr>
          </a:p>
        </p:txBody>
      </p:sp>
      <p:sp>
        <p:nvSpPr>
          <p:cNvPr id="12" name="文本框 7">
            <a:extLst>
              <a:ext uri="{FF2B5EF4-FFF2-40B4-BE49-F238E27FC236}">
                <a16:creationId xmlns:a16="http://schemas.microsoft.com/office/drawing/2014/main" id="{504206C2-D527-2EED-6F8D-C4B4423C450E}"/>
              </a:ext>
            </a:extLst>
          </p:cNvPr>
          <p:cNvSpPr txBox="1"/>
          <p:nvPr/>
        </p:nvSpPr>
        <p:spPr>
          <a:xfrm>
            <a:off x="8202802" y="6510361"/>
            <a:ext cx="1451561"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Browser</a:t>
            </a:r>
            <a:endParaRPr lang="en-US" sz="1600" b="0" dirty="0">
              <a:solidFill>
                <a:srgbClr val="000000"/>
              </a:solidFill>
              <a:latin typeface="Arial" panose="020B0604020202020204"/>
              <a:ea typeface="+mn-ea"/>
              <a:cs typeface="+mn-cs"/>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28CB2AA-FD23-1751-B1A1-77F6908800F8}"/>
              </a:ext>
            </a:extLst>
          </p:cNvPr>
          <p:cNvSpPr>
            <a:spLocks noGrp="1" noChangeArrowheads="1"/>
          </p:cNvSpPr>
          <p:nvPr>
            <p:ph type="title"/>
          </p:nvPr>
        </p:nvSpPr>
        <p:spPr/>
        <p:txBody>
          <a:bodyPr/>
          <a:lstStyle/>
          <a:p>
            <a:r>
              <a:rPr lang="en-US" altLang="en-SE"/>
              <a:t>What’s needed?</a:t>
            </a:r>
          </a:p>
        </p:txBody>
      </p:sp>
      <p:sp>
        <p:nvSpPr>
          <p:cNvPr id="134147" name="Rectangle 3">
            <a:extLst>
              <a:ext uri="{FF2B5EF4-FFF2-40B4-BE49-F238E27FC236}">
                <a16:creationId xmlns:a16="http://schemas.microsoft.com/office/drawing/2014/main" id="{CE953AE3-5CAF-12B2-BE9C-EDE56E337765}"/>
              </a:ext>
            </a:extLst>
          </p:cNvPr>
          <p:cNvSpPr>
            <a:spLocks noGrp="1" noChangeArrowheads="1"/>
          </p:cNvSpPr>
          <p:nvPr>
            <p:ph type="body" idx="1"/>
          </p:nvPr>
        </p:nvSpPr>
        <p:spPr>
          <a:xfrm>
            <a:off x="812800" y="743674"/>
            <a:ext cx="10566400" cy="5105400"/>
          </a:xfrm>
        </p:spPr>
        <p:txBody>
          <a:bodyPr/>
          <a:lstStyle/>
          <a:p>
            <a:r>
              <a:rPr lang="en-US" altLang="en-SE" dirty="0"/>
              <a:t>In each of these examples of concurrency (web server, web client, parallel program):</a:t>
            </a:r>
          </a:p>
          <a:p>
            <a:pPr lvl="1"/>
            <a:r>
              <a:rPr lang="en-US" altLang="en-SE" dirty="0"/>
              <a:t>Everybody wants to run the same code</a:t>
            </a:r>
          </a:p>
          <a:p>
            <a:pPr lvl="1"/>
            <a:r>
              <a:rPr lang="en-US" altLang="en-SE" dirty="0"/>
              <a:t>Everybody wants to access the same data</a:t>
            </a:r>
          </a:p>
          <a:p>
            <a:pPr lvl="1"/>
            <a:r>
              <a:rPr lang="en-US" altLang="en-SE" dirty="0"/>
              <a:t>Everybody has the same privileges</a:t>
            </a:r>
          </a:p>
          <a:p>
            <a:pPr lvl="1"/>
            <a:r>
              <a:rPr lang="en-US" altLang="en-SE" dirty="0"/>
              <a:t>Everybody uses the same resources (open files, network connections, etc.)</a:t>
            </a:r>
          </a:p>
          <a:p>
            <a:r>
              <a:rPr lang="en-US" altLang="en-SE" dirty="0"/>
              <a:t>But you’d like to have multiple hardware execution states:</a:t>
            </a:r>
          </a:p>
          <a:p>
            <a:pPr lvl="1"/>
            <a:r>
              <a:rPr lang="en-US" altLang="en-SE" dirty="0"/>
              <a:t>an execution stack and stack pointer (SP)</a:t>
            </a:r>
          </a:p>
          <a:p>
            <a:pPr lvl="2"/>
            <a:r>
              <a:rPr lang="en-US" altLang="en-SE" dirty="0"/>
              <a:t>traces state of procedure calls made</a:t>
            </a:r>
          </a:p>
          <a:p>
            <a:pPr lvl="1"/>
            <a:r>
              <a:rPr lang="en-US" altLang="en-SE" dirty="0"/>
              <a:t>program counter (PC), indicating the next instruction</a:t>
            </a:r>
          </a:p>
          <a:p>
            <a:pPr lvl="1"/>
            <a:r>
              <a:rPr lang="en-US" altLang="en-SE" dirty="0"/>
              <a:t>a set of general-purpose processor registers and their values</a:t>
            </a:r>
          </a:p>
          <a:p>
            <a:r>
              <a:rPr lang="en-US" altLang="en-SE" dirty="0"/>
              <a:t>Creating multiple processes is inefficient</a:t>
            </a:r>
          </a:p>
          <a:p>
            <a:r>
              <a:rPr lang="en-US" altLang="en-SE" dirty="0"/>
              <a:t>Key idea: separate the concept of a process (address space, etc.) from that of a minimal “thread of control” (execution state:  PC, etc.)</a:t>
            </a:r>
          </a:p>
          <a:p>
            <a:r>
              <a:rPr lang="en-US" altLang="en-SE" dirty="0"/>
              <a:t>This execution state is usually called a </a:t>
            </a:r>
            <a:r>
              <a:rPr lang="en-US" altLang="en-SE" dirty="0">
                <a:solidFill>
                  <a:srgbClr val="FF0000"/>
                </a:solidFill>
              </a:rPr>
              <a:t>thread</a:t>
            </a:r>
            <a:r>
              <a:rPr lang="en-US" altLang="en-SE" dirty="0"/>
              <a:t>, or sometimes, a </a:t>
            </a:r>
            <a:r>
              <a:rPr lang="en-US" altLang="en-SE" dirty="0">
                <a:solidFill>
                  <a:srgbClr val="FF0000"/>
                </a:solidFill>
              </a:rPr>
              <a:t>lightweight process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CBF717E-60F8-9B00-CE36-4613C24BC428}"/>
              </a:ext>
            </a:extLst>
          </p:cNvPr>
          <p:cNvSpPr>
            <a:spLocks noGrp="1" noChangeArrowheads="1"/>
          </p:cNvSpPr>
          <p:nvPr>
            <p:ph type="title"/>
          </p:nvPr>
        </p:nvSpPr>
        <p:spPr/>
        <p:txBody>
          <a:bodyPr/>
          <a:lstStyle/>
          <a:p>
            <a:r>
              <a:rPr lang="en-US" altLang="en-SE" dirty="0"/>
              <a:t>Processes and Threads</a:t>
            </a:r>
          </a:p>
        </p:txBody>
      </p:sp>
      <p:sp>
        <p:nvSpPr>
          <p:cNvPr id="109571" name="Rectangle 3">
            <a:extLst>
              <a:ext uri="{FF2B5EF4-FFF2-40B4-BE49-F238E27FC236}">
                <a16:creationId xmlns:a16="http://schemas.microsoft.com/office/drawing/2014/main" id="{9E7DAD4A-8734-4A4E-D151-86FEA2BF7932}"/>
              </a:ext>
            </a:extLst>
          </p:cNvPr>
          <p:cNvSpPr>
            <a:spLocks noGrp="1" noChangeArrowheads="1"/>
          </p:cNvSpPr>
          <p:nvPr>
            <p:ph type="body" idx="1"/>
          </p:nvPr>
        </p:nvSpPr>
        <p:spPr>
          <a:xfrm>
            <a:off x="902825" y="843987"/>
            <a:ext cx="10486663" cy="4953000"/>
          </a:xfrm>
        </p:spPr>
        <p:txBody>
          <a:bodyPr/>
          <a:lstStyle/>
          <a:p>
            <a:pPr>
              <a:lnSpc>
                <a:spcPct val="90000"/>
              </a:lnSpc>
            </a:pPr>
            <a:r>
              <a:rPr lang="en-US" altLang="en-SE" dirty="0"/>
              <a:t>Modern OSes support two entities:</a:t>
            </a:r>
          </a:p>
          <a:p>
            <a:pPr lvl="1">
              <a:lnSpc>
                <a:spcPct val="90000"/>
              </a:lnSpc>
            </a:pPr>
            <a:r>
              <a:rPr lang="en-US" altLang="en-SE" dirty="0"/>
              <a:t>the </a:t>
            </a:r>
            <a:r>
              <a:rPr lang="en-US" altLang="en-SE" dirty="0">
                <a:solidFill>
                  <a:srgbClr val="FF0000"/>
                </a:solidFill>
              </a:rPr>
              <a:t>process</a:t>
            </a:r>
            <a:r>
              <a:rPr lang="en-US" altLang="en-SE" dirty="0"/>
              <a:t>, which defines the address space and general process attributes (such as open files, etc.)</a:t>
            </a:r>
          </a:p>
          <a:p>
            <a:pPr lvl="1">
              <a:lnSpc>
                <a:spcPct val="90000"/>
              </a:lnSpc>
            </a:pPr>
            <a:r>
              <a:rPr lang="en-US" altLang="en-SE" dirty="0"/>
              <a:t>the </a:t>
            </a:r>
            <a:r>
              <a:rPr lang="en-US" altLang="en-SE" dirty="0">
                <a:solidFill>
                  <a:srgbClr val="FF0000"/>
                </a:solidFill>
              </a:rPr>
              <a:t>thread</a:t>
            </a:r>
            <a:r>
              <a:rPr lang="en-US" altLang="en-SE" dirty="0"/>
              <a:t>, which defines a sequential execution stream within a process</a:t>
            </a:r>
          </a:p>
          <a:p>
            <a:pPr>
              <a:lnSpc>
                <a:spcPct val="90000"/>
              </a:lnSpc>
            </a:pPr>
            <a:r>
              <a:rPr lang="en-US" altLang="en-SE" dirty="0"/>
              <a:t>A thread is bound to a single process / address space</a:t>
            </a:r>
          </a:p>
          <a:p>
            <a:pPr lvl="1">
              <a:lnSpc>
                <a:spcPct val="90000"/>
              </a:lnSpc>
            </a:pPr>
            <a:r>
              <a:rPr lang="en-US" altLang="en-SE" dirty="0"/>
              <a:t>address spaces, however, can have multiple threads executing within them</a:t>
            </a:r>
          </a:p>
          <a:p>
            <a:pPr lvl="1">
              <a:lnSpc>
                <a:spcPct val="90000"/>
              </a:lnSpc>
            </a:pPr>
            <a:r>
              <a:rPr lang="en-US" altLang="en-SE" dirty="0"/>
              <a:t>threads in the same process share the same address space, making it easy to share data among them</a:t>
            </a:r>
          </a:p>
          <a:p>
            <a:pPr>
              <a:lnSpc>
                <a:spcPct val="90000"/>
              </a:lnSpc>
            </a:pPr>
            <a:r>
              <a:rPr lang="en-US" altLang="en-SE" dirty="0"/>
              <a:t>Threads become the unit of scheduling</a:t>
            </a:r>
          </a:p>
          <a:p>
            <a:pPr lvl="1">
              <a:lnSpc>
                <a:spcPct val="90000"/>
              </a:lnSpc>
            </a:pPr>
            <a:r>
              <a:rPr lang="en-US" altLang="en-SE" dirty="0"/>
              <a:t>processes / address spaces are just </a:t>
            </a:r>
            <a:r>
              <a:rPr lang="en-US" altLang="en-SE" dirty="0">
                <a:solidFill>
                  <a:srgbClr val="FF0000"/>
                </a:solidFill>
              </a:rPr>
              <a:t>containers</a:t>
            </a:r>
            <a:r>
              <a:rPr lang="en-US" altLang="en-SE" dirty="0"/>
              <a:t> in which threads execute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3F26-4A68-E930-42DE-FA74254AA4A1}"/>
              </a:ext>
            </a:extLst>
          </p:cNvPr>
          <p:cNvSpPr>
            <a:spLocks noGrp="1"/>
          </p:cNvSpPr>
          <p:nvPr>
            <p:ph type="title"/>
          </p:nvPr>
        </p:nvSpPr>
        <p:spPr/>
        <p:txBody>
          <a:bodyPr/>
          <a:lstStyle/>
          <a:p>
            <a:r>
              <a:rPr lang="en-GB" dirty="0"/>
              <a:t>Processes and Threads</a:t>
            </a:r>
            <a:endParaRPr lang="en-SE" dirty="0"/>
          </a:p>
        </p:txBody>
      </p:sp>
      <p:sp>
        <p:nvSpPr>
          <p:cNvPr id="3" name="Content Placeholder 2">
            <a:extLst>
              <a:ext uri="{FF2B5EF4-FFF2-40B4-BE49-F238E27FC236}">
                <a16:creationId xmlns:a16="http://schemas.microsoft.com/office/drawing/2014/main" id="{DA94A7DF-21ED-3C73-F7B0-092CBE254CC3}"/>
              </a:ext>
            </a:extLst>
          </p:cNvPr>
          <p:cNvSpPr>
            <a:spLocks noGrp="1"/>
          </p:cNvSpPr>
          <p:nvPr>
            <p:ph idx="1"/>
          </p:nvPr>
        </p:nvSpPr>
        <p:spPr>
          <a:xfrm>
            <a:off x="106326" y="951614"/>
            <a:ext cx="6358269" cy="5672470"/>
          </a:xfrm>
        </p:spPr>
        <p:txBody>
          <a:bodyPr/>
          <a:lstStyle/>
          <a:p>
            <a:r>
              <a:rPr lang="en-US" altLang="zh-CN" sz="2000" dirty="0">
                <a:effectLst/>
                <a:latin typeface="Gill Sans Light"/>
              </a:rPr>
              <a:t>Multiple threads within a process will share</a:t>
            </a:r>
          </a:p>
          <a:p>
            <a:pPr lvl="1"/>
            <a:r>
              <a:rPr lang="en-US" altLang="zh-CN" sz="2000" dirty="0">
                <a:solidFill>
                  <a:srgbClr val="0070C0"/>
                </a:solidFill>
                <a:effectLst/>
                <a:latin typeface="Gill Sans Light"/>
              </a:rPr>
              <a:t>Process ID</a:t>
            </a:r>
          </a:p>
          <a:p>
            <a:pPr lvl="1"/>
            <a:r>
              <a:rPr lang="en-US" altLang="zh-CN" sz="2000" dirty="0">
                <a:solidFill>
                  <a:srgbClr val="0070C0"/>
                </a:solidFill>
                <a:effectLst/>
                <a:latin typeface="Gill Sans Light"/>
              </a:rPr>
              <a:t>The address space: code, most data (heap)</a:t>
            </a:r>
          </a:p>
          <a:p>
            <a:pPr lvl="1"/>
            <a:r>
              <a:rPr lang="en-US" altLang="zh-CN" sz="2000" dirty="0">
                <a:solidFill>
                  <a:srgbClr val="0070C0"/>
                </a:solidFill>
                <a:effectLst/>
                <a:latin typeface="Gill Sans Light"/>
              </a:rPr>
              <a:t>Open files (file descriptors)</a:t>
            </a:r>
          </a:p>
          <a:p>
            <a:pPr lvl="1"/>
            <a:r>
              <a:rPr lang="en-US" altLang="zh-CN" sz="2000" dirty="0">
                <a:solidFill>
                  <a:srgbClr val="0070C0"/>
                </a:solidFill>
                <a:latin typeface="Gill Sans Light"/>
              </a:rPr>
              <a:t>Current working directory</a:t>
            </a:r>
            <a:endParaRPr lang="en-US" altLang="zh-CN" sz="2000" dirty="0">
              <a:solidFill>
                <a:srgbClr val="0070C0"/>
              </a:solidFill>
              <a:effectLst/>
              <a:latin typeface="Gill Sans Light"/>
            </a:endParaRPr>
          </a:p>
          <a:p>
            <a:pPr lvl="1"/>
            <a:r>
              <a:rPr lang="en-US" altLang="zh-CN" sz="2000" dirty="0">
                <a:solidFill>
                  <a:srgbClr val="0070C0"/>
                </a:solidFill>
                <a:effectLst/>
                <a:latin typeface="Gill Sans Light"/>
              </a:rPr>
              <a:t>Other resources</a:t>
            </a:r>
          </a:p>
          <a:p>
            <a:r>
              <a:rPr lang="en-US" altLang="zh-CN" sz="2000" dirty="0">
                <a:latin typeface="Gill Sans Light"/>
              </a:rPr>
              <a:t>Each thread has its own: </a:t>
            </a:r>
          </a:p>
          <a:p>
            <a:pPr lvl="1"/>
            <a:r>
              <a:rPr lang="en-US" altLang="zh-CN" sz="2000" dirty="0">
                <a:solidFill>
                  <a:srgbClr val="FF0000"/>
                </a:solidFill>
                <a:effectLst/>
                <a:latin typeface="Gill Sans Light"/>
              </a:rPr>
              <a:t>Thread</a:t>
            </a:r>
            <a:r>
              <a:rPr lang="en-US" altLang="zh-CN" sz="2000" dirty="0">
                <a:solidFill>
                  <a:srgbClr val="FF0000"/>
                </a:solidFill>
                <a:latin typeface="Gill Sans Light"/>
              </a:rPr>
              <a:t> ID (TID)</a:t>
            </a:r>
          </a:p>
          <a:p>
            <a:pPr lvl="1"/>
            <a:r>
              <a:rPr lang="en-US" altLang="zh-CN" sz="2000" dirty="0">
                <a:solidFill>
                  <a:srgbClr val="FF0000"/>
                </a:solidFill>
                <a:effectLst/>
                <a:latin typeface="Gill Sans Light"/>
              </a:rPr>
              <a:t>Set of registers, including Program Counter and Stack Pointer</a:t>
            </a:r>
          </a:p>
          <a:p>
            <a:pPr lvl="1"/>
            <a:r>
              <a:rPr lang="en-US" altLang="zh-CN" sz="2000" dirty="0">
                <a:solidFill>
                  <a:srgbClr val="FF0000"/>
                </a:solidFill>
                <a:effectLst/>
                <a:latin typeface="Gill Sans Light"/>
              </a:rPr>
              <a:t>Stack for local variables and return addresses</a:t>
            </a:r>
          </a:p>
          <a:p>
            <a:r>
              <a:rPr lang="en-US" altLang="zh-CN" sz="2000" dirty="0">
                <a:effectLst/>
                <a:latin typeface="Gill Sans Light"/>
              </a:rPr>
              <a:t>Advantages</a:t>
            </a:r>
          </a:p>
          <a:p>
            <a:pPr lvl="1"/>
            <a:r>
              <a:rPr lang="en-US" altLang="zh-CN" sz="2000" dirty="0">
                <a:solidFill>
                  <a:srgbClr val="0070C0"/>
                </a:solidFill>
                <a:effectLst/>
                <a:latin typeface="Gill Sans Light"/>
              </a:rPr>
              <a:t>Efficient and fast resource sharing</a:t>
            </a:r>
          </a:p>
          <a:p>
            <a:pPr lvl="1"/>
            <a:r>
              <a:rPr lang="en-US" altLang="zh-CN" sz="2000" dirty="0">
                <a:solidFill>
                  <a:srgbClr val="0070C0"/>
                </a:solidFill>
                <a:effectLst/>
                <a:latin typeface="Gill Sans Light"/>
              </a:rPr>
              <a:t>Efficient utilization of many CPU cores with only one</a:t>
            </a:r>
            <a:r>
              <a:rPr lang="en-US" altLang="zh-CN" sz="2000" dirty="0">
                <a:solidFill>
                  <a:srgbClr val="0070C0"/>
                </a:solidFill>
                <a:latin typeface="Gill Sans Light"/>
              </a:rPr>
              <a:t> </a:t>
            </a:r>
            <a:r>
              <a:rPr lang="en-US" altLang="zh-CN" sz="2000" dirty="0">
                <a:solidFill>
                  <a:srgbClr val="0070C0"/>
                </a:solidFill>
                <a:effectLst/>
                <a:latin typeface="Gill Sans Light"/>
              </a:rPr>
              <a:t>process</a:t>
            </a:r>
          </a:p>
          <a:p>
            <a:pPr lvl="1"/>
            <a:r>
              <a:rPr lang="en-US" altLang="zh-CN" sz="2000" dirty="0">
                <a:solidFill>
                  <a:srgbClr val="0070C0"/>
                </a:solidFill>
                <a:effectLst/>
                <a:latin typeface="Gill Sans Light"/>
              </a:rPr>
              <a:t>Less context switching overheads</a:t>
            </a:r>
          </a:p>
        </p:txBody>
      </p:sp>
      <p:pic>
        <p:nvPicPr>
          <p:cNvPr id="4" name="Picture 1" descr="4_01.pdf">
            <a:extLst>
              <a:ext uri="{FF2B5EF4-FFF2-40B4-BE49-F238E27FC236}">
                <a16:creationId xmlns:a16="http://schemas.microsoft.com/office/drawing/2014/main" id="{5E485F08-D1B8-BE34-B3C2-6D0A8825AE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114" y="1148260"/>
            <a:ext cx="5962885" cy="387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106488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F4CEF1F-54DD-47C9-4C7F-F6F572CCF454}"/>
              </a:ext>
            </a:extLst>
          </p:cNvPr>
          <p:cNvSpPr>
            <a:spLocks noGrp="1" noChangeArrowheads="1"/>
          </p:cNvSpPr>
          <p:nvPr>
            <p:ph type="title"/>
          </p:nvPr>
        </p:nvSpPr>
        <p:spPr/>
        <p:txBody>
          <a:bodyPr/>
          <a:lstStyle/>
          <a:p>
            <a:r>
              <a:rPr lang="en-US" altLang="en-SE"/>
              <a:t>(old) Process address space</a:t>
            </a:r>
          </a:p>
        </p:txBody>
      </p:sp>
      <p:sp>
        <p:nvSpPr>
          <p:cNvPr id="110596" name="Rectangle 4">
            <a:extLst>
              <a:ext uri="{FF2B5EF4-FFF2-40B4-BE49-F238E27FC236}">
                <a16:creationId xmlns:a16="http://schemas.microsoft.com/office/drawing/2014/main" id="{CC483F9D-9EA2-78F4-A651-F69FDA08B4CC}"/>
              </a:ext>
            </a:extLst>
          </p:cNvPr>
          <p:cNvSpPr>
            <a:spLocks noChangeArrowheads="1"/>
          </p:cNvSpPr>
          <p:nvPr/>
        </p:nvSpPr>
        <p:spPr bwMode="auto">
          <a:xfrm>
            <a:off x="2857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0597" name="Rectangle 5">
            <a:extLst>
              <a:ext uri="{FF2B5EF4-FFF2-40B4-BE49-F238E27FC236}">
                <a16:creationId xmlns:a16="http://schemas.microsoft.com/office/drawing/2014/main" id="{0E6EB7DB-5BA6-A04F-E7F0-77908DB372B3}"/>
              </a:ext>
            </a:extLst>
          </p:cNvPr>
          <p:cNvSpPr>
            <a:spLocks noChangeArrowheads="1"/>
          </p:cNvSpPr>
          <p:nvPr/>
        </p:nvSpPr>
        <p:spPr bwMode="auto">
          <a:xfrm>
            <a:off x="2806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0598" name="Rectangle 6">
            <a:extLst>
              <a:ext uri="{FF2B5EF4-FFF2-40B4-BE49-F238E27FC236}">
                <a16:creationId xmlns:a16="http://schemas.microsoft.com/office/drawing/2014/main" id="{570A2241-E7C7-19EF-CC61-68AE7A413752}"/>
              </a:ext>
            </a:extLst>
          </p:cNvPr>
          <p:cNvSpPr>
            <a:spLocks noChangeArrowheads="1"/>
          </p:cNvSpPr>
          <p:nvPr/>
        </p:nvSpPr>
        <p:spPr bwMode="auto">
          <a:xfrm>
            <a:off x="2743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0599" name="Line 7">
            <a:extLst>
              <a:ext uri="{FF2B5EF4-FFF2-40B4-BE49-F238E27FC236}">
                <a16:creationId xmlns:a16="http://schemas.microsoft.com/office/drawing/2014/main" id="{95B903F5-3DC8-8F0E-0EB5-846897C23B48}"/>
              </a:ext>
            </a:extLst>
          </p:cNvPr>
          <p:cNvSpPr>
            <a:spLocks noChangeShapeType="1"/>
          </p:cNvSpPr>
          <p:nvPr/>
        </p:nvSpPr>
        <p:spPr bwMode="auto">
          <a:xfrm flipV="1">
            <a:off x="3543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0" name="Line 8">
            <a:extLst>
              <a:ext uri="{FF2B5EF4-FFF2-40B4-BE49-F238E27FC236}">
                <a16:creationId xmlns:a16="http://schemas.microsoft.com/office/drawing/2014/main" id="{0ECD8E46-0367-DF51-559F-22716C5B9122}"/>
              </a:ext>
            </a:extLst>
          </p:cNvPr>
          <p:cNvSpPr>
            <a:spLocks noChangeShapeType="1"/>
          </p:cNvSpPr>
          <p:nvPr/>
        </p:nvSpPr>
        <p:spPr bwMode="auto">
          <a:xfrm flipV="1">
            <a:off x="3543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1" name="Rectangle 9">
            <a:extLst>
              <a:ext uri="{FF2B5EF4-FFF2-40B4-BE49-F238E27FC236}">
                <a16:creationId xmlns:a16="http://schemas.microsoft.com/office/drawing/2014/main" id="{D8B1BABC-75D4-4D44-4809-A734D1547D0A}"/>
              </a:ext>
            </a:extLst>
          </p:cNvPr>
          <p:cNvSpPr>
            <a:spLocks noChangeArrowheads="1"/>
          </p:cNvSpPr>
          <p:nvPr/>
        </p:nvSpPr>
        <p:spPr bwMode="auto">
          <a:xfrm>
            <a:off x="4908550" y="4724400"/>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0602" name="Rectangle 10">
            <a:extLst>
              <a:ext uri="{FF2B5EF4-FFF2-40B4-BE49-F238E27FC236}">
                <a16:creationId xmlns:a16="http://schemas.microsoft.com/office/drawing/2014/main" id="{7204F5E9-3017-1DC7-94FC-776EB8CADA0B}"/>
              </a:ext>
            </a:extLst>
          </p:cNvPr>
          <p:cNvSpPr>
            <a:spLocks noChangeArrowheads="1"/>
          </p:cNvSpPr>
          <p:nvPr/>
        </p:nvSpPr>
        <p:spPr bwMode="auto">
          <a:xfrm>
            <a:off x="4908550" y="39624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0603" name="Rectangle 11">
            <a:extLst>
              <a:ext uri="{FF2B5EF4-FFF2-40B4-BE49-F238E27FC236}">
                <a16:creationId xmlns:a16="http://schemas.microsoft.com/office/drawing/2014/main" id="{DA800E2A-0480-AF12-B932-418E5A0A1998}"/>
              </a:ext>
            </a:extLst>
          </p:cNvPr>
          <p:cNvSpPr>
            <a:spLocks noChangeArrowheads="1"/>
          </p:cNvSpPr>
          <p:nvPr/>
        </p:nvSpPr>
        <p:spPr bwMode="auto">
          <a:xfrm>
            <a:off x="4908550" y="32004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0604" name="Rectangle 12">
            <a:extLst>
              <a:ext uri="{FF2B5EF4-FFF2-40B4-BE49-F238E27FC236}">
                <a16:creationId xmlns:a16="http://schemas.microsoft.com/office/drawing/2014/main" id="{74E22BA4-F8BB-A9D0-4F3E-156429C1121F}"/>
              </a:ext>
            </a:extLst>
          </p:cNvPr>
          <p:cNvSpPr>
            <a:spLocks noChangeArrowheads="1"/>
          </p:cNvSpPr>
          <p:nvPr/>
        </p:nvSpPr>
        <p:spPr bwMode="auto">
          <a:xfrm>
            <a:off x="4908550" y="24384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0605" name="Rectangle 13">
            <a:extLst>
              <a:ext uri="{FF2B5EF4-FFF2-40B4-BE49-F238E27FC236}">
                <a16:creationId xmlns:a16="http://schemas.microsoft.com/office/drawing/2014/main" id="{36BE962D-1F9E-8D8E-335E-23DB041B9F7A}"/>
              </a:ext>
            </a:extLst>
          </p:cNvPr>
          <p:cNvSpPr>
            <a:spLocks noChangeArrowheads="1"/>
          </p:cNvSpPr>
          <p:nvPr/>
        </p:nvSpPr>
        <p:spPr bwMode="auto">
          <a:xfrm>
            <a:off x="4908550" y="1676400"/>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stack</a:t>
            </a:r>
          </a:p>
          <a:p>
            <a:r>
              <a:rPr lang="en-US" altLang="en-SE"/>
              <a:t>(dynamic allocated mem)</a:t>
            </a:r>
          </a:p>
        </p:txBody>
      </p:sp>
      <p:sp>
        <p:nvSpPr>
          <p:cNvPr id="110606" name="Line 14">
            <a:extLst>
              <a:ext uri="{FF2B5EF4-FFF2-40B4-BE49-F238E27FC236}">
                <a16:creationId xmlns:a16="http://schemas.microsoft.com/office/drawing/2014/main" id="{0C36DAE3-D6F2-33B4-02B3-F3376452EF73}"/>
              </a:ext>
            </a:extLst>
          </p:cNvPr>
          <p:cNvSpPr>
            <a:spLocks noChangeShapeType="1"/>
          </p:cNvSpPr>
          <p:nvPr/>
        </p:nvSpPr>
        <p:spPr bwMode="auto">
          <a:xfrm>
            <a:off x="6280150" y="24384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7" name="Line 15">
            <a:extLst>
              <a:ext uri="{FF2B5EF4-FFF2-40B4-BE49-F238E27FC236}">
                <a16:creationId xmlns:a16="http://schemas.microsoft.com/office/drawing/2014/main" id="{B8E06487-9DC3-4E4D-404B-944C05706AC5}"/>
              </a:ext>
            </a:extLst>
          </p:cNvPr>
          <p:cNvSpPr>
            <a:spLocks noChangeShapeType="1"/>
          </p:cNvSpPr>
          <p:nvPr/>
        </p:nvSpPr>
        <p:spPr bwMode="auto">
          <a:xfrm>
            <a:off x="6280150" y="29718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8" name="Line 16">
            <a:extLst>
              <a:ext uri="{FF2B5EF4-FFF2-40B4-BE49-F238E27FC236}">
                <a16:creationId xmlns:a16="http://schemas.microsoft.com/office/drawing/2014/main" id="{44BAC007-91CE-7810-8E68-727AEE610388}"/>
              </a:ext>
            </a:extLst>
          </p:cNvPr>
          <p:cNvSpPr>
            <a:spLocks noChangeShapeType="1"/>
          </p:cNvSpPr>
          <p:nvPr/>
        </p:nvSpPr>
        <p:spPr bwMode="auto">
          <a:xfrm flipH="1">
            <a:off x="7804150" y="24384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9" name="Line 17">
            <a:extLst>
              <a:ext uri="{FF2B5EF4-FFF2-40B4-BE49-F238E27FC236}">
                <a16:creationId xmlns:a16="http://schemas.microsoft.com/office/drawing/2014/main" id="{C22755B5-9283-992B-289E-2C6AAE285F60}"/>
              </a:ext>
            </a:extLst>
          </p:cNvPr>
          <p:cNvSpPr>
            <a:spLocks noChangeShapeType="1"/>
          </p:cNvSpPr>
          <p:nvPr/>
        </p:nvSpPr>
        <p:spPr bwMode="auto">
          <a:xfrm flipH="1">
            <a:off x="7804150" y="50292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10" name="Rectangle 18">
            <a:extLst>
              <a:ext uri="{FF2B5EF4-FFF2-40B4-BE49-F238E27FC236}">
                <a16:creationId xmlns:a16="http://schemas.microsoft.com/office/drawing/2014/main" id="{9F5630FB-53F7-5624-429A-DAD52119CF00}"/>
              </a:ext>
            </a:extLst>
          </p:cNvPr>
          <p:cNvSpPr>
            <a:spLocks noChangeArrowheads="1"/>
          </p:cNvSpPr>
          <p:nvPr/>
        </p:nvSpPr>
        <p:spPr bwMode="auto">
          <a:xfrm>
            <a:off x="8185150" y="4891088"/>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110611" name="Rectangle 19">
            <a:extLst>
              <a:ext uri="{FF2B5EF4-FFF2-40B4-BE49-F238E27FC236}">
                <a16:creationId xmlns:a16="http://schemas.microsoft.com/office/drawing/2014/main" id="{119F813A-3F5D-AA05-F547-9DE05CABC918}"/>
              </a:ext>
            </a:extLst>
          </p:cNvPr>
          <p:cNvSpPr>
            <a:spLocks noChangeArrowheads="1"/>
          </p:cNvSpPr>
          <p:nvPr/>
        </p:nvSpPr>
        <p:spPr bwMode="auto">
          <a:xfrm>
            <a:off x="8185150" y="2286001"/>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F6FFC6E-0ED7-255C-1261-708696AC4F1A}"/>
              </a:ext>
            </a:extLst>
          </p:cNvPr>
          <p:cNvSpPr>
            <a:spLocks noGrp="1" noChangeArrowheads="1"/>
          </p:cNvSpPr>
          <p:nvPr>
            <p:ph type="title"/>
          </p:nvPr>
        </p:nvSpPr>
        <p:spPr>
          <a:xfrm>
            <a:off x="1981200" y="228600"/>
            <a:ext cx="8229600" cy="685800"/>
          </a:xfrm>
        </p:spPr>
        <p:txBody>
          <a:bodyPr/>
          <a:lstStyle/>
          <a:p>
            <a:r>
              <a:rPr lang="en-US" altLang="en-SE"/>
              <a:t>(new) Process address space with threads</a:t>
            </a:r>
          </a:p>
        </p:txBody>
      </p:sp>
      <p:sp>
        <p:nvSpPr>
          <p:cNvPr id="111620" name="Rectangle 4">
            <a:extLst>
              <a:ext uri="{FF2B5EF4-FFF2-40B4-BE49-F238E27FC236}">
                <a16:creationId xmlns:a16="http://schemas.microsoft.com/office/drawing/2014/main" id="{830C5012-DFB8-4581-05FB-677F4C0651FB}"/>
              </a:ext>
            </a:extLst>
          </p:cNvPr>
          <p:cNvSpPr>
            <a:spLocks noChangeArrowheads="1"/>
          </p:cNvSpPr>
          <p:nvPr/>
        </p:nvSpPr>
        <p:spPr bwMode="auto">
          <a:xfrm>
            <a:off x="2476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1621" name="Rectangle 5">
            <a:extLst>
              <a:ext uri="{FF2B5EF4-FFF2-40B4-BE49-F238E27FC236}">
                <a16:creationId xmlns:a16="http://schemas.microsoft.com/office/drawing/2014/main" id="{2FDCBA78-BF56-C341-E2E1-F55AE9DE7D18}"/>
              </a:ext>
            </a:extLst>
          </p:cNvPr>
          <p:cNvSpPr>
            <a:spLocks noChangeArrowheads="1"/>
          </p:cNvSpPr>
          <p:nvPr/>
        </p:nvSpPr>
        <p:spPr bwMode="auto">
          <a:xfrm>
            <a:off x="2425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1622" name="Rectangle 6">
            <a:extLst>
              <a:ext uri="{FF2B5EF4-FFF2-40B4-BE49-F238E27FC236}">
                <a16:creationId xmlns:a16="http://schemas.microsoft.com/office/drawing/2014/main" id="{4658519A-84AB-8788-A0FE-24517F2EDC8D}"/>
              </a:ext>
            </a:extLst>
          </p:cNvPr>
          <p:cNvSpPr>
            <a:spLocks noChangeArrowheads="1"/>
          </p:cNvSpPr>
          <p:nvPr/>
        </p:nvSpPr>
        <p:spPr bwMode="auto">
          <a:xfrm>
            <a:off x="2362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1623" name="Line 7">
            <a:extLst>
              <a:ext uri="{FF2B5EF4-FFF2-40B4-BE49-F238E27FC236}">
                <a16:creationId xmlns:a16="http://schemas.microsoft.com/office/drawing/2014/main" id="{43138FBE-9A3F-89BC-CAA8-FB3E1DC7ACB4}"/>
              </a:ext>
            </a:extLst>
          </p:cNvPr>
          <p:cNvSpPr>
            <a:spLocks noChangeShapeType="1"/>
          </p:cNvSpPr>
          <p:nvPr/>
        </p:nvSpPr>
        <p:spPr bwMode="auto">
          <a:xfrm flipV="1">
            <a:off x="3162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4" name="Line 8">
            <a:extLst>
              <a:ext uri="{FF2B5EF4-FFF2-40B4-BE49-F238E27FC236}">
                <a16:creationId xmlns:a16="http://schemas.microsoft.com/office/drawing/2014/main" id="{08D01ACE-BB0B-89C2-4514-AAEC7A96683C}"/>
              </a:ext>
            </a:extLst>
          </p:cNvPr>
          <p:cNvSpPr>
            <a:spLocks noChangeShapeType="1"/>
          </p:cNvSpPr>
          <p:nvPr/>
        </p:nvSpPr>
        <p:spPr bwMode="auto">
          <a:xfrm flipV="1">
            <a:off x="3162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5" name="Rectangle 9">
            <a:extLst>
              <a:ext uri="{FF2B5EF4-FFF2-40B4-BE49-F238E27FC236}">
                <a16:creationId xmlns:a16="http://schemas.microsoft.com/office/drawing/2014/main" id="{27BDA423-4789-45DB-EFB6-857248F76579}"/>
              </a:ext>
            </a:extLst>
          </p:cNvPr>
          <p:cNvSpPr>
            <a:spLocks noChangeArrowheads="1"/>
          </p:cNvSpPr>
          <p:nvPr/>
        </p:nvSpPr>
        <p:spPr bwMode="auto">
          <a:xfrm>
            <a:off x="5334000" y="5257800"/>
            <a:ext cx="2743200" cy="9906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1626" name="Rectangle 10">
            <a:extLst>
              <a:ext uri="{FF2B5EF4-FFF2-40B4-BE49-F238E27FC236}">
                <a16:creationId xmlns:a16="http://schemas.microsoft.com/office/drawing/2014/main" id="{CE4F21A0-CC15-849B-582D-7F8CA358E1EE}"/>
              </a:ext>
            </a:extLst>
          </p:cNvPr>
          <p:cNvSpPr>
            <a:spLocks noChangeArrowheads="1"/>
          </p:cNvSpPr>
          <p:nvPr/>
        </p:nvSpPr>
        <p:spPr bwMode="auto">
          <a:xfrm>
            <a:off x="5334000" y="44958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1627" name="Rectangle 11">
            <a:extLst>
              <a:ext uri="{FF2B5EF4-FFF2-40B4-BE49-F238E27FC236}">
                <a16:creationId xmlns:a16="http://schemas.microsoft.com/office/drawing/2014/main" id="{9AC7EAF8-347C-DCC0-A777-43122CE06582}"/>
              </a:ext>
            </a:extLst>
          </p:cNvPr>
          <p:cNvSpPr>
            <a:spLocks noChangeArrowheads="1"/>
          </p:cNvSpPr>
          <p:nvPr/>
        </p:nvSpPr>
        <p:spPr bwMode="auto">
          <a:xfrm>
            <a:off x="5334000" y="37338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1628" name="Rectangle 12">
            <a:extLst>
              <a:ext uri="{FF2B5EF4-FFF2-40B4-BE49-F238E27FC236}">
                <a16:creationId xmlns:a16="http://schemas.microsoft.com/office/drawing/2014/main" id="{E0A8B15E-1899-4F58-7FC4-FA1ECAA9219D}"/>
              </a:ext>
            </a:extLst>
          </p:cNvPr>
          <p:cNvSpPr>
            <a:spLocks noChangeArrowheads="1"/>
          </p:cNvSpPr>
          <p:nvPr/>
        </p:nvSpPr>
        <p:spPr bwMode="auto">
          <a:xfrm>
            <a:off x="5334000" y="29718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29" name="Rectangle 13">
            <a:extLst>
              <a:ext uri="{FF2B5EF4-FFF2-40B4-BE49-F238E27FC236}">
                <a16:creationId xmlns:a16="http://schemas.microsoft.com/office/drawing/2014/main" id="{421F1274-F1D6-B28D-60BA-69FED7091DC8}"/>
              </a:ext>
            </a:extLst>
          </p:cNvPr>
          <p:cNvSpPr>
            <a:spLocks noChangeArrowheads="1"/>
          </p:cNvSpPr>
          <p:nvPr/>
        </p:nvSpPr>
        <p:spPr bwMode="auto">
          <a:xfrm>
            <a:off x="5334000" y="1143000"/>
            <a:ext cx="2743200" cy="3048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1 stack</a:t>
            </a:r>
          </a:p>
        </p:txBody>
      </p:sp>
      <p:sp>
        <p:nvSpPr>
          <p:cNvPr id="111630" name="Line 14">
            <a:extLst>
              <a:ext uri="{FF2B5EF4-FFF2-40B4-BE49-F238E27FC236}">
                <a16:creationId xmlns:a16="http://schemas.microsoft.com/office/drawing/2014/main" id="{BEDB1F8D-1BB1-0056-D9F5-1449E781ABEC}"/>
              </a:ext>
            </a:extLst>
          </p:cNvPr>
          <p:cNvSpPr>
            <a:spLocks noChangeShapeType="1"/>
          </p:cNvSpPr>
          <p:nvPr/>
        </p:nvSpPr>
        <p:spPr bwMode="auto">
          <a:xfrm>
            <a:off x="6705600" y="2971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1" name="Line 15">
            <a:extLst>
              <a:ext uri="{FF2B5EF4-FFF2-40B4-BE49-F238E27FC236}">
                <a16:creationId xmlns:a16="http://schemas.microsoft.com/office/drawing/2014/main" id="{E45B2A0D-2D55-6E7E-37A8-9ACB867187D0}"/>
              </a:ext>
            </a:extLst>
          </p:cNvPr>
          <p:cNvSpPr>
            <a:spLocks noChangeShapeType="1"/>
          </p:cNvSpPr>
          <p:nvPr/>
        </p:nvSpPr>
        <p:spPr bwMode="auto">
          <a:xfrm>
            <a:off x="6705600" y="35052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2" name="Line 16">
            <a:extLst>
              <a:ext uri="{FF2B5EF4-FFF2-40B4-BE49-F238E27FC236}">
                <a16:creationId xmlns:a16="http://schemas.microsoft.com/office/drawing/2014/main" id="{38CF04BE-3075-4E87-7B21-AFBECE06C558}"/>
              </a:ext>
            </a:extLst>
          </p:cNvPr>
          <p:cNvSpPr>
            <a:spLocks noChangeShapeType="1"/>
          </p:cNvSpPr>
          <p:nvPr/>
        </p:nvSpPr>
        <p:spPr bwMode="auto">
          <a:xfrm flipH="1">
            <a:off x="8229600" y="2286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3" name="Line 17">
            <a:extLst>
              <a:ext uri="{FF2B5EF4-FFF2-40B4-BE49-F238E27FC236}">
                <a16:creationId xmlns:a16="http://schemas.microsoft.com/office/drawing/2014/main" id="{630529B3-EEE6-E332-A504-6559FD95C4B6}"/>
              </a:ext>
            </a:extLst>
          </p:cNvPr>
          <p:cNvSpPr>
            <a:spLocks noChangeShapeType="1"/>
          </p:cNvSpPr>
          <p:nvPr/>
        </p:nvSpPr>
        <p:spPr bwMode="auto">
          <a:xfrm flipH="1">
            <a:off x="8229600" y="54244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4" name="Rectangle 18">
            <a:extLst>
              <a:ext uri="{FF2B5EF4-FFF2-40B4-BE49-F238E27FC236}">
                <a16:creationId xmlns:a16="http://schemas.microsoft.com/office/drawing/2014/main" id="{BBBC28B4-C091-67EC-812C-AADEFF70FEBE}"/>
              </a:ext>
            </a:extLst>
          </p:cNvPr>
          <p:cNvSpPr>
            <a:spLocks noChangeArrowheads="1"/>
          </p:cNvSpPr>
          <p:nvPr/>
        </p:nvSpPr>
        <p:spPr bwMode="auto">
          <a:xfrm>
            <a:off x="8610600" y="52720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(T2)</a:t>
            </a:r>
          </a:p>
        </p:txBody>
      </p:sp>
      <p:sp>
        <p:nvSpPr>
          <p:cNvPr id="111635" name="Rectangle 19">
            <a:extLst>
              <a:ext uri="{FF2B5EF4-FFF2-40B4-BE49-F238E27FC236}">
                <a16:creationId xmlns:a16="http://schemas.microsoft.com/office/drawing/2014/main" id="{9387F680-10D3-7209-EAA5-FFFE521F672B}"/>
              </a:ext>
            </a:extLst>
          </p:cNvPr>
          <p:cNvSpPr>
            <a:spLocks noChangeArrowheads="1"/>
          </p:cNvSpPr>
          <p:nvPr/>
        </p:nvSpPr>
        <p:spPr bwMode="auto">
          <a:xfrm>
            <a:off x="8686800" y="21336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(T2)</a:t>
            </a:r>
          </a:p>
        </p:txBody>
      </p:sp>
      <p:sp>
        <p:nvSpPr>
          <p:cNvPr id="111636" name="Rectangle 20">
            <a:extLst>
              <a:ext uri="{FF2B5EF4-FFF2-40B4-BE49-F238E27FC236}">
                <a16:creationId xmlns:a16="http://schemas.microsoft.com/office/drawing/2014/main" id="{644D5DA0-38A6-5755-D8F8-0FE88810A683}"/>
              </a:ext>
            </a:extLst>
          </p:cNvPr>
          <p:cNvSpPr>
            <a:spLocks noChangeArrowheads="1"/>
          </p:cNvSpPr>
          <p:nvPr/>
        </p:nvSpPr>
        <p:spPr bwMode="auto">
          <a:xfrm>
            <a:off x="5334000" y="14478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7" name="Rectangle 21">
            <a:extLst>
              <a:ext uri="{FF2B5EF4-FFF2-40B4-BE49-F238E27FC236}">
                <a16:creationId xmlns:a16="http://schemas.microsoft.com/office/drawing/2014/main" id="{696DC8F5-A184-36C7-8E58-86C00953BA3C}"/>
              </a:ext>
            </a:extLst>
          </p:cNvPr>
          <p:cNvSpPr>
            <a:spLocks noChangeArrowheads="1"/>
          </p:cNvSpPr>
          <p:nvPr/>
        </p:nvSpPr>
        <p:spPr bwMode="auto">
          <a:xfrm>
            <a:off x="5334000" y="1752600"/>
            <a:ext cx="2743200" cy="5334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2 stack</a:t>
            </a:r>
          </a:p>
        </p:txBody>
      </p:sp>
      <p:sp>
        <p:nvSpPr>
          <p:cNvPr id="111638" name="Rectangle 22">
            <a:extLst>
              <a:ext uri="{FF2B5EF4-FFF2-40B4-BE49-F238E27FC236}">
                <a16:creationId xmlns:a16="http://schemas.microsoft.com/office/drawing/2014/main" id="{F6C0F4D0-9BE2-35F4-66C9-280A96DFAED2}"/>
              </a:ext>
            </a:extLst>
          </p:cNvPr>
          <p:cNvSpPr>
            <a:spLocks noChangeArrowheads="1"/>
          </p:cNvSpPr>
          <p:nvPr/>
        </p:nvSpPr>
        <p:spPr bwMode="auto">
          <a:xfrm>
            <a:off x="5334000" y="22860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9" name="Rectangle 23">
            <a:extLst>
              <a:ext uri="{FF2B5EF4-FFF2-40B4-BE49-F238E27FC236}">
                <a16:creationId xmlns:a16="http://schemas.microsoft.com/office/drawing/2014/main" id="{24D4EC26-8884-361A-8526-1758300F2148}"/>
              </a:ext>
            </a:extLst>
          </p:cNvPr>
          <p:cNvSpPr>
            <a:spLocks noChangeArrowheads="1"/>
          </p:cNvSpPr>
          <p:nvPr/>
        </p:nvSpPr>
        <p:spPr bwMode="auto">
          <a:xfrm>
            <a:off x="5334000" y="2590800"/>
            <a:ext cx="2743200" cy="381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3 stack</a:t>
            </a:r>
          </a:p>
        </p:txBody>
      </p:sp>
      <p:sp>
        <p:nvSpPr>
          <p:cNvPr id="111641" name="Line 25">
            <a:extLst>
              <a:ext uri="{FF2B5EF4-FFF2-40B4-BE49-F238E27FC236}">
                <a16:creationId xmlns:a16="http://schemas.microsoft.com/office/drawing/2014/main" id="{D65F3815-22E6-2D66-77F9-6C50575F0318}"/>
              </a:ext>
            </a:extLst>
          </p:cNvPr>
          <p:cNvSpPr>
            <a:spLocks noChangeShapeType="1"/>
          </p:cNvSpPr>
          <p:nvPr/>
        </p:nvSpPr>
        <p:spPr bwMode="auto">
          <a:xfrm>
            <a:off x="6705600" y="2286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2" name="Line 26">
            <a:extLst>
              <a:ext uri="{FF2B5EF4-FFF2-40B4-BE49-F238E27FC236}">
                <a16:creationId xmlns:a16="http://schemas.microsoft.com/office/drawing/2014/main" id="{6B1FBB1F-EA6C-F2E8-DF98-E3E309B69AA7}"/>
              </a:ext>
            </a:extLst>
          </p:cNvPr>
          <p:cNvSpPr>
            <a:spLocks noChangeShapeType="1"/>
          </p:cNvSpPr>
          <p:nvPr/>
        </p:nvSpPr>
        <p:spPr bwMode="auto">
          <a:xfrm>
            <a:off x="6705600" y="1447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3" name="Line 27">
            <a:extLst>
              <a:ext uri="{FF2B5EF4-FFF2-40B4-BE49-F238E27FC236}">
                <a16:creationId xmlns:a16="http://schemas.microsoft.com/office/drawing/2014/main" id="{81C358BB-05D4-7662-5C74-74AD140E50FA}"/>
              </a:ext>
            </a:extLst>
          </p:cNvPr>
          <p:cNvSpPr>
            <a:spLocks noChangeShapeType="1"/>
          </p:cNvSpPr>
          <p:nvPr/>
        </p:nvSpPr>
        <p:spPr bwMode="auto">
          <a:xfrm flipH="1">
            <a:off x="8229600" y="14478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4" name="Rectangle 28">
            <a:extLst>
              <a:ext uri="{FF2B5EF4-FFF2-40B4-BE49-F238E27FC236}">
                <a16:creationId xmlns:a16="http://schemas.microsoft.com/office/drawing/2014/main" id="{003FC2C0-CAE9-4FE5-BE43-BB335E47DD10}"/>
              </a:ext>
            </a:extLst>
          </p:cNvPr>
          <p:cNvSpPr>
            <a:spLocks noChangeArrowheads="1"/>
          </p:cNvSpPr>
          <p:nvPr/>
        </p:nvSpPr>
        <p:spPr bwMode="auto">
          <a:xfrm>
            <a:off x="8686800" y="12954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(T1)</a:t>
            </a:r>
          </a:p>
        </p:txBody>
      </p:sp>
      <p:sp>
        <p:nvSpPr>
          <p:cNvPr id="111645" name="Line 29">
            <a:extLst>
              <a:ext uri="{FF2B5EF4-FFF2-40B4-BE49-F238E27FC236}">
                <a16:creationId xmlns:a16="http://schemas.microsoft.com/office/drawing/2014/main" id="{81103477-491B-869B-B4B8-3F3844B408B5}"/>
              </a:ext>
            </a:extLst>
          </p:cNvPr>
          <p:cNvSpPr>
            <a:spLocks noChangeShapeType="1"/>
          </p:cNvSpPr>
          <p:nvPr/>
        </p:nvSpPr>
        <p:spPr bwMode="auto">
          <a:xfrm flipH="1">
            <a:off x="8229600" y="2986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6" name="Rectangle 30">
            <a:extLst>
              <a:ext uri="{FF2B5EF4-FFF2-40B4-BE49-F238E27FC236}">
                <a16:creationId xmlns:a16="http://schemas.microsoft.com/office/drawing/2014/main" id="{696416A9-9791-3B06-9B7B-680F3256FA44}"/>
              </a:ext>
            </a:extLst>
          </p:cNvPr>
          <p:cNvSpPr>
            <a:spLocks noChangeArrowheads="1"/>
          </p:cNvSpPr>
          <p:nvPr/>
        </p:nvSpPr>
        <p:spPr bwMode="auto">
          <a:xfrm>
            <a:off x="8686800" y="2833688"/>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(T3)</a:t>
            </a:r>
          </a:p>
        </p:txBody>
      </p:sp>
      <p:sp>
        <p:nvSpPr>
          <p:cNvPr id="111647" name="Line 31">
            <a:extLst>
              <a:ext uri="{FF2B5EF4-FFF2-40B4-BE49-F238E27FC236}">
                <a16:creationId xmlns:a16="http://schemas.microsoft.com/office/drawing/2014/main" id="{13E9BC8F-606D-9F0A-DD99-7E98DC9F34FA}"/>
              </a:ext>
            </a:extLst>
          </p:cNvPr>
          <p:cNvSpPr>
            <a:spLocks noChangeShapeType="1"/>
          </p:cNvSpPr>
          <p:nvPr/>
        </p:nvSpPr>
        <p:spPr bwMode="auto">
          <a:xfrm flipH="1">
            <a:off x="8229600" y="5729288"/>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8" name="Rectangle 32">
            <a:extLst>
              <a:ext uri="{FF2B5EF4-FFF2-40B4-BE49-F238E27FC236}">
                <a16:creationId xmlns:a16="http://schemas.microsoft.com/office/drawing/2014/main" id="{53C093C8-2218-B2A4-84A5-DA2D672032F1}"/>
              </a:ext>
            </a:extLst>
          </p:cNvPr>
          <p:cNvSpPr>
            <a:spLocks noChangeArrowheads="1"/>
          </p:cNvSpPr>
          <p:nvPr/>
        </p:nvSpPr>
        <p:spPr bwMode="auto">
          <a:xfrm>
            <a:off x="9074150" y="55768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(T1)</a:t>
            </a:r>
          </a:p>
        </p:txBody>
      </p:sp>
      <p:sp>
        <p:nvSpPr>
          <p:cNvPr id="111649" name="Line 33">
            <a:extLst>
              <a:ext uri="{FF2B5EF4-FFF2-40B4-BE49-F238E27FC236}">
                <a16:creationId xmlns:a16="http://schemas.microsoft.com/office/drawing/2014/main" id="{DB672ADE-38D0-26DC-98FD-70A690106F5E}"/>
              </a:ext>
            </a:extLst>
          </p:cNvPr>
          <p:cNvSpPr>
            <a:spLocks noChangeShapeType="1"/>
          </p:cNvSpPr>
          <p:nvPr/>
        </p:nvSpPr>
        <p:spPr bwMode="auto">
          <a:xfrm flipH="1">
            <a:off x="8229600" y="6034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50" name="Rectangle 34">
            <a:extLst>
              <a:ext uri="{FF2B5EF4-FFF2-40B4-BE49-F238E27FC236}">
                <a16:creationId xmlns:a16="http://schemas.microsoft.com/office/drawing/2014/main" id="{B65F24F1-C150-83B5-B409-EFCDC154D5BB}"/>
              </a:ext>
            </a:extLst>
          </p:cNvPr>
          <p:cNvSpPr>
            <a:spLocks noChangeArrowheads="1"/>
          </p:cNvSpPr>
          <p:nvPr/>
        </p:nvSpPr>
        <p:spPr bwMode="auto">
          <a:xfrm>
            <a:off x="8610600" y="58816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(T3)</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076A725-DD2B-51BB-EC5B-A766A5B547A8}"/>
              </a:ext>
            </a:extLst>
          </p:cNvPr>
          <p:cNvSpPr>
            <a:spLocks noGrp="1" noChangeArrowheads="1"/>
          </p:cNvSpPr>
          <p:nvPr>
            <p:ph type="title"/>
          </p:nvPr>
        </p:nvSpPr>
        <p:spPr/>
        <p:txBody>
          <a:bodyPr/>
          <a:lstStyle/>
          <a:p>
            <a:r>
              <a:rPr lang="en-US" altLang="en-SE"/>
              <a:t>Process/thread separation</a:t>
            </a:r>
          </a:p>
        </p:txBody>
      </p:sp>
      <p:sp>
        <p:nvSpPr>
          <p:cNvPr id="113667" name="Rectangle 3">
            <a:extLst>
              <a:ext uri="{FF2B5EF4-FFF2-40B4-BE49-F238E27FC236}">
                <a16:creationId xmlns:a16="http://schemas.microsoft.com/office/drawing/2014/main" id="{656945D8-6114-67FC-D5BA-8CAC410606FE}"/>
              </a:ext>
            </a:extLst>
          </p:cNvPr>
          <p:cNvSpPr>
            <a:spLocks noGrp="1" noChangeArrowheads="1"/>
          </p:cNvSpPr>
          <p:nvPr>
            <p:ph type="body" idx="1"/>
          </p:nvPr>
        </p:nvSpPr>
        <p:spPr/>
        <p:txBody>
          <a:bodyPr/>
          <a:lstStyle/>
          <a:p>
            <a:r>
              <a:rPr lang="en-US" altLang="en-SE" dirty="0"/>
              <a:t>Concurrency (multithreading) is useful for:</a:t>
            </a:r>
          </a:p>
          <a:p>
            <a:pPr lvl="1"/>
            <a:r>
              <a:rPr lang="en-US" altLang="en-SE" dirty="0"/>
              <a:t>handling concurrent events (e.g., web servers and clients)</a:t>
            </a:r>
          </a:p>
          <a:p>
            <a:pPr lvl="1"/>
            <a:r>
              <a:rPr lang="en-US" altLang="en-SE" dirty="0"/>
              <a:t>building parallel programs (e.g., matrix multiply, ray tracing)</a:t>
            </a:r>
          </a:p>
          <a:p>
            <a:pPr lvl="1"/>
            <a:r>
              <a:rPr lang="en-US" altLang="en-SE" dirty="0"/>
              <a:t>improving program structure</a:t>
            </a:r>
          </a:p>
          <a:p>
            <a:r>
              <a:rPr lang="en-US" altLang="en-SE" dirty="0"/>
              <a:t>Multithreading is useful even on a uniprocessor</a:t>
            </a:r>
          </a:p>
          <a:p>
            <a:pPr lvl="1"/>
            <a:r>
              <a:rPr lang="en-US" altLang="en-SE" dirty="0"/>
              <a:t>even though only one thread can run at a time, multiple threads may be executed in a time-sharing schedule, so they appear to run concurrently</a:t>
            </a:r>
          </a:p>
          <a:p>
            <a:r>
              <a:rPr lang="en-US" altLang="en-SE" dirty="0"/>
              <a:t>Supporting multithreading – that is, separating the concept of a </a:t>
            </a:r>
            <a:r>
              <a:rPr lang="en-US" altLang="en-SE" dirty="0">
                <a:solidFill>
                  <a:srgbClr val="FF0000"/>
                </a:solidFill>
              </a:rPr>
              <a:t>process</a:t>
            </a:r>
            <a:r>
              <a:rPr lang="en-US" altLang="en-SE" dirty="0"/>
              <a:t> (address space, files, etc.) from that of a minimal </a:t>
            </a:r>
            <a:r>
              <a:rPr lang="en-US" altLang="en-SE" dirty="0">
                <a:solidFill>
                  <a:srgbClr val="FF0000"/>
                </a:solidFill>
              </a:rPr>
              <a:t>thread of control</a:t>
            </a:r>
            <a:r>
              <a:rPr lang="en-US" altLang="en-SE" dirty="0"/>
              <a:t> (execution state), is a big win</a:t>
            </a:r>
          </a:p>
          <a:p>
            <a:pPr lvl="1"/>
            <a:r>
              <a:rPr lang="en-US" altLang="en-SE" dirty="0"/>
              <a:t>creating concurrency does not require creating new processes</a:t>
            </a:r>
          </a:p>
          <a:p>
            <a:pPr lvl="1"/>
            <a:r>
              <a:rPr lang="en-US" altLang="en-SE" dirty="0"/>
              <a:t>faster / better / cheaper</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1111169" y="1144929"/>
            <a:ext cx="4726105" cy="4953000"/>
          </a:xfrm>
        </p:spPr>
        <p:txBody>
          <a:bodyPr/>
          <a:lstStyle/>
          <a:p>
            <a:r>
              <a:rPr lang="en-GB" altLang="en-SE" dirty="0"/>
              <a:t>POSIX thread -&gt; </a:t>
            </a:r>
            <a:r>
              <a:rPr lang="en-GB" altLang="en-SE" dirty="0" err="1"/>
              <a:t>pthread</a:t>
            </a:r>
            <a:endParaRPr lang="en-GB" altLang="en-SE" dirty="0"/>
          </a:p>
          <a:p>
            <a:r>
              <a:rPr lang="en-GB" altLang="en-SE" dirty="0"/>
              <a:t>A Portable Operating System Interface (POSIX) library (IEEE 1003.1c), written in C language</a:t>
            </a:r>
          </a:p>
          <a:p>
            <a:r>
              <a:rPr lang="en-GB" altLang="en-SE" dirty="0" err="1"/>
              <a:t>Pthread</a:t>
            </a:r>
            <a:r>
              <a:rPr lang="en-GB" altLang="en-SE" dirty="0"/>
              <a:t> library: 60+ functions, API specifies </a:t>
            </a:r>
            <a:r>
              <a:rPr lang="en-GB" altLang="en-SE" dirty="0" err="1"/>
              <a:t>behavior</a:t>
            </a:r>
            <a:r>
              <a:rPr lang="en-GB" altLang="en-SE" dirty="0"/>
              <a:t> of the thread library</a:t>
            </a:r>
            <a:endParaRPr lang="en-US" altLang="en-SE" dirty="0"/>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3912358370"/>
              </p:ext>
            </p:extLst>
          </p:nvPr>
        </p:nvGraphicFramePr>
        <p:xfrm>
          <a:off x="5932968" y="989989"/>
          <a:ext cx="5999348" cy="5262880"/>
        </p:xfrm>
        <a:graphic>
          <a:graphicData uri="http://schemas.openxmlformats.org/drawingml/2006/table">
            <a:tbl>
              <a:tblPr firstRow="1" bandRow="1"/>
              <a:tblGrid>
                <a:gridCol w="2999674">
                  <a:extLst>
                    <a:ext uri="{9D8B030D-6E8A-4147-A177-3AD203B41FA5}">
                      <a16:colId xmlns:a16="http://schemas.microsoft.com/office/drawing/2014/main" val="141944448"/>
                    </a:ext>
                  </a:extLst>
                </a:gridCol>
                <a:gridCol w="2999674">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pthread_create</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i="1" kern="1200" dirty="0">
                          <a:solidFill>
                            <a:schemeClr val="dk1"/>
                          </a:solidFill>
                          <a:effectLst/>
                          <a:latin typeface="+mn-lt"/>
                          <a:ea typeface="+mn-ea"/>
                          <a:cs typeface="+mn-cs"/>
                        </a:rPr>
                        <a:t>Create a new thread in the caller’s address space</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pthread_exit</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Terminate the calling thread</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pthread_join</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Wait for a thread to terminate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pthread_mutex_init</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Create a new mutex</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338527755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pthread_mutex_destroy</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Destroy a mutex</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504749006"/>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pthread_mutex_lock</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Lock a mutex</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pthread_mutex_unlock</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Unlock a mutex</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pthread_cond_init</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Create a condition variable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157256535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pthread_cond_destroy</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Destroy a condition variable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14317739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pthread_cond_wait</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Wait on a condition variable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pthread_cond_signal</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Release one thread waiting on a</a:t>
                      </a:r>
                      <a:endParaRPr lang="en-US" altLang="zh-CN" sz="1800" kern="1200" dirty="0">
                        <a:solidFill>
                          <a:schemeClr val="dk1"/>
                        </a:solidFill>
                        <a:effectLst/>
                        <a:latin typeface="+mn-lt"/>
                        <a:ea typeface="+mn-ea"/>
                        <a:cs typeface="+mn-cs"/>
                      </a:endParaRPr>
                    </a:p>
                    <a:p>
                      <a:r>
                        <a:rPr lang="en-US" altLang="zh-CN" sz="1800" i="1" kern="1200" dirty="0">
                          <a:solidFill>
                            <a:schemeClr val="dk1"/>
                          </a:solidFill>
                          <a:effectLst/>
                          <a:latin typeface="+mn-lt"/>
                          <a:ea typeface="+mn-ea"/>
                          <a:cs typeface="+mn-cs"/>
                        </a:rPr>
                        <a:t>condition variable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0470507-F41F-7139-3AD7-69B099B5C663}"/>
              </a:ext>
            </a:extLst>
          </p:cNvPr>
          <p:cNvSpPr>
            <a:spLocks noGrp="1" noChangeArrowheads="1"/>
          </p:cNvSpPr>
          <p:nvPr>
            <p:ph type="title"/>
          </p:nvPr>
        </p:nvSpPr>
        <p:spPr/>
        <p:txBody>
          <a:bodyPr/>
          <a:lstStyle/>
          <a:p>
            <a:r>
              <a:rPr lang="en-US" altLang="en-SE"/>
              <a:t>“Where do threads come from?”</a:t>
            </a:r>
          </a:p>
        </p:txBody>
      </p:sp>
      <p:sp>
        <p:nvSpPr>
          <p:cNvPr id="114691" name="Rectangle 3">
            <a:extLst>
              <a:ext uri="{FF2B5EF4-FFF2-40B4-BE49-F238E27FC236}">
                <a16:creationId xmlns:a16="http://schemas.microsoft.com/office/drawing/2014/main" id="{839A455C-7C36-1DA5-9382-76AA33DCB33F}"/>
              </a:ext>
            </a:extLst>
          </p:cNvPr>
          <p:cNvSpPr>
            <a:spLocks noGrp="1" noChangeArrowheads="1"/>
          </p:cNvSpPr>
          <p:nvPr>
            <p:ph type="body" idx="1"/>
          </p:nvPr>
        </p:nvSpPr>
        <p:spPr>
          <a:xfrm>
            <a:off x="1320800" y="1295400"/>
            <a:ext cx="9550400" cy="5181600"/>
          </a:xfrm>
        </p:spPr>
        <p:txBody>
          <a:bodyPr/>
          <a:lstStyle/>
          <a:p>
            <a:r>
              <a:rPr lang="en-US" altLang="en-SE" dirty="0"/>
              <a:t>The kernel is responsible for creating/managing threads</a:t>
            </a:r>
          </a:p>
          <a:p>
            <a:pPr lvl="1"/>
            <a:r>
              <a:rPr lang="en-US" altLang="en-SE" dirty="0"/>
              <a:t>for example, the kernel call to create a new thread would</a:t>
            </a:r>
          </a:p>
          <a:p>
            <a:pPr lvl="2"/>
            <a:r>
              <a:rPr lang="en-US" altLang="en-SE" dirty="0"/>
              <a:t>allocate an execution stack within the process address space</a:t>
            </a:r>
          </a:p>
          <a:p>
            <a:pPr lvl="2"/>
            <a:r>
              <a:rPr lang="en-US" altLang="en-SE" dirty="0"/>
              <a:t>create and initialize a Thread Control Block</a:t>
            </a:r>
          </a:p>
          <a:p>
            <a:pPr lvl="3"/>
            <a:r>
              <a:rPr lang="en-US" altLang="en-SE" dirty="0"/>
              <a:t>stack pointer, program counter, register values</a:t>
            </a:r>
          </a:p>
          <a:p>
            <a:pPr lvl="2"/>
            <a:r>
              <a:rPr lang="en-US" altLang="en-SE" dirty="0"/>
              <a:t>stick it on the ready queue</a:t>
            </a:r>
          </a:p>
          <a:p>
            <a:pPr lvl="1"/>
            <a:r>
              <a:rPr lang="en-US" altLang="en-SE" dirty="0"/>
              <a:t>we call these </a:t>
            </a:r>
            <a:r>
              <a:rPr lang="en-US" altLang="en-SE" dirty="0">
                <a:solidFill>
                  <a:srgbClr val="FF0000"/>
                </a:solidFill>
              </a:rPr>
              <a:t>kernel threads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D0DACD93-CF00-BDA0-7D95-30435E7ABB5A}"/>
              </a:ext>
            </a:extLst>
          </p:cNvPr>
          <p:cNvSpPr>
            <a:spLocks noGrp="1" noChangeArrowheads="1"/>
          </p:cNvSpPr>
          <p:nvPr>
            <p:ph type="body" idx="1"/>
          </p:nvPr>
        </p:nvSpPr>
        <p:spPr/>
        <p:txBody>
          <a:bodyPr/>
          <a:lstStyle/>
          <a:p>
            <a:r>
              <a:rPr lang="en-US" altLang="en-SE" dirty="0"/>
              <a:t>Threads can also be managed at the user level (that is, entirely from within the process)</a:t>
            </a:r>
          </a:p>
          <a:p>
            <a:pPr lvl="1"/>
            <a:r>
              <a:rPr lang="en-US" altLang="en-SE" dirty="0"/>
              <a:t>a library linked into the program manages the threads</a:t>
            </a:r>
          </a:p>
          <a:p>
            <a:pPr lvl="2"/>
            <a:r>
              <a:rPr lang="en-US" altLang="en-SE" dirty="0"/>
              <a:t>because threads share the same address space, the thread manager doesn’t need to manipulate address spaces (which only the kernel can do)</a:t>
            </a:r>
          </a:p>
          <a:p>
            <a:pPr lvl="2"/>
            <a:r>
              <a:rPr lang="en-US" altLang="en-SE" dirty="0"/>
              <a:t>threads differ (roughly) only in hardware contexts (PC, SP, registers), which can be manipulated by user-level code</a:t>
            </a:r>
          </a:p>
          <a:p>
            <a:pPr lvl="2"/>
            <a:r>
              <a:rPr lang="en-US" altLang="en-SE" dirty="0"/>
              <a:t>the Linux </a:t>
            </a:r>
            <a:r>
              <a:rPr lang="en-US" altLang="en-SE" dirty="0">
                <a:solidFill>
                  <a:srgbClr val="FF0000"/>
                </a:solidFill>
              </a:rPr>
              <a:t>thread package</a:t>
            </a:r>
            <a:r>
              <a:rPr lang="en-US" altLang="en-SE" dirty="0"/>
              <a:t> multiplexes user-level threads on top of kernel thread(s), which it treats as “virtual processors”</a:t>
            </a:r>
          </a:p>
          <a:p>
            <a:pPr lvl="1"/>
            <a:r>
              <a:rPr lang="en-US" altLang="en-SE" dirty="0"/>
              <a:t>we call these </a:t>
            </a:r>
            <a:r>
              <a:rPr lang="en-US" altLang="en-SE" dirty="0">
                <a:solidFill>
                  <a:srgbClr val="FF0000"/>
                </a:solidFill>
              </a:rPr>
              <a:t>user-level threads</a:t>
            </a:r>
            <a:endParaRPr lang="en-US" altLang="en-SE" dirty="0"/>
          </a:p>
        </p:txBody>
      </p:sp>
      <p:sp>
        <p:nvSpPr>
          <p:cNvPr id="136196" name="Rectangle 4">
            <a:extLst>
              <a:ext uri="{FF2B5EF4-FFF2-40B4-BE49-F238E27FC236}">
                <a16:creationId xmlns:a16="http://schemas.microsoft.com/office/drawing/2014/main" id="{6FA71AD3-B37C-E45A-B57C-61547ECFFEFD}"/>
              </a:ext>
            </a:extLst>
          </p:cNvPr>
          <p:cNvSpPr>
            <a:spLocks noGrp="1" noChangeArrowheads="1"/>
          </p:cNvSpPr>
          <p:nvPr>
            <p:ph type="title"/>
          </p:nvPr>
        </p:nvSpPr>
        <p:spPr>
          <a:noFill/>
          <a:ln/>
        </p:spPr>
        <p:txBody>
          <a:bodyPr/>
          <a:lstStyle/>
          <a:p>
            <a:r>
              <a:rPr lang="en-US" altLang="en-SE"/>
              <a:t>“Where do threads come from?” </a:t>
            </a:r>
            <a:r>
              <a:rPr lang="en-US" altLang="en-SE" sz="2800"/>
              <a:t>(2)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39B66C8-6632-A407-54F5-B26A3926F602}"/>
              </a:ext>
            </a:extLst>
          </p:cNvPr>
          <p:cNvSpPr>
            <a:spLocks noGrp="1" noChangeArrowheads="1"/>
          </p:cNvSpPr>
          <p:nvPr>
            <p:ph type="title"/>
          </p:nvPr>
        </p:nvSpPr>
        <p:spPr/>
        <p:txBody>
          <a:bodyPr/>
          <a:lstStyle/>
          <a:p>
            <a:r>
              <a:rPr lang="en-US" altLang="en-SE"/>
              <a:t>Kernel threads</a:t>
            </a:r>
          </a:p>
        </p:txBody>
      </p:sp>
      <p:sp>
        <p:nvSpPr>
          <p:cNvPr id="115715" name="Rectangle 3">
            <a:extLst>
              <a:ext uri="{FF2B5EF4-FFF2-40B4-BE49-F238E27FC236}">
                <a16:creationId xmlns:a16="http://schemas.microsoft.com/office/drawing/2014/main" id="{6FAAD509-C0EB-D3C7-7729-E2463120B77B}"/>
              </a:ext>
            </a:extLst>
          </p:cNvPr>
          <p:cNvSpPr>
            <a:spLocks noGrp="1" noChangeArrowheads="1"/>
          </p:cNvSpPr>
          <p:nvPr>
            <p:ph type="body" idx="1"/>
          </p:nvPr>
        </p:nvSpPr>
        <p:spPr>
          <a:xfrm>
            <a:off x="1041723" y="800100"/>
            <a:ext cx="10012100" cy="5257800"/>
          </a:xfrm>
        </p:spPr>
        <p:txBody>
          <a:bodyPr/>
          <a:lstStyle/>
          <a:p>
            <a:pPr>
              <a:lnSpc>
                <a:spcPct val="90000"/>
              </a:lnSpc>
            </a:pPr>
            <a:r>
              <a:rPr lang="en-US" altLang="en-SE" dirty="0"/>
              <a:t>OS now manages threads </a:t>
            </a:r>
            <a:r>
              <a:rPr lang="en-US" altLang="en-SE" i="1" dirty="0"/>
              <a:t>and</a:t>
            </a:r>
            <a:r>
              <a:rPr lang="en-US" altLang="en-SE" dirty="0"/>
              <a:t> processes</a:t>
            </a:r>
          </a:p>
          <a:p>
            <a:pPr lvl="1">
              <a:lnSpc>
                <a:spcPct val="90000"/>
              </a:lnSpc>
            </a:pPr>
            <a:r>
              <a:rPr lang="en-US" altLang="en-SE" dirty="0"/>
              <a:t>all thread operations are implemented in the kernel</a:t>
            </a:r>
          </a:p>
          <a:p>
            <a:pPr lvl="1">
              <a:lnSpc>
                <a:spcPct val="90000"/>
              </a:lnSpc>
            </a:pPr>
            <a:r>
              <a:rPr lang="en-US" altLang="en-SE" dirty="0"/>
              <a:t>OS schedules all of the threads in a system</a:t>
            </a:r>
          </a:p>
          <a:p>
            <a:pPr lvl="2">
              <a:lnSpc>
                <a:spcPct val="90000"/>
              </a:lnSpc>
            </a:pPr>
            <a:r>
              <a:rPr lang="en-US" altLang="en-SE" dirty="0"/>
              <a:t>if one thread in a process blocks (e.g., on I/O), the OS knows about it, and can run other threads from that process</a:t>
            </a:r>
          </a:p>
          <a:p>
            <a:pPr lvl="2">
              <a:lnSpc>
                <a:spcPct val="90000"/>
              </a:lnSpc>
            </a:pPr>
            <a:r>
              <a:rPr lang="en-US" altLang="en-SE" dirty="0"/>
              <a:t>possible to overlap I/O and computation </a:t>
            </a:r>
            <a:r>
              <a:rPr lang="en-US" altLang="en-SE" dirty="0">
                <a:solidFill>
                  <a:srgbClr val="FF0000"/>
                </a:solidFill>
              </a:rPr>
              <a:t>inside</a:t>
            </a:r>
            <a:r>
              <a:rPr lang="en-US" altLang="en-SE" dirty="0"/>
              <a:t> a process</a:t>
            </a:r>
          </a:p>
          <a:p>
            <a:pPr>
              <a:lnSpc>
                <a:spcPct val="90000"/>
              </a:lnSpc>
            </a:pPr>
            <a:r>
              <a:rPr lang="en-US" altLang="en-SE" dirty="0"/>
              <a:t>Kernel threads are cheaper than processes</a:t>
            </a:r>
          </a:p>
          <a:p>
            <a:pPr lvl="1">
              <a:lnSpc>
                <a:spcPct val="90000"/>
              </a:lnSpc>
            </a:pPr>
            <a:r>
              <a:rPr lang="en-US" altLang="en-SE" dirty="0"/>
              <a:t>less state to allocate and initialize</a:t>
            </a:r>
          </a:p>
          <a:p>
            <a:pPr>
              <a:lnSpc>
                <a:spcPct val="90000"/>
              </a:lnSpc>
            </a:pPr>
            <a:r>
              <a:rPr lang="en-US" altLang="en-SE" dirty="0"/>
              <a:t>But, they’re still expensive for fine-grained use (e.g., orders of magnitude more expensive than a procedure call)</a:t>
            </a:r>
          </a:p>
          <a:p>
            <a:pPr lvl="1">
              <a:lnSpc>
                <a:spcPct val="90000"/>
              </a:lnSpc>
            </a:pPr>
            <a:r>
              <a:rPr lang="en-US" altLang="en-SE" dirty="0"/>
              <a:t>thread operations are all system calls</a:t>
            </a:r>
          </a:p>
          <a:p>
            <a:pPr lvl="2">
              <a:lnSpc>
                <a:spcPct val="90000"/>
              </a:lnSpc>
            </a:pPr>
            <a:r>
              <a:rPr lang="en-US" altLang="en-SE" dirty="0"/>
              <a:t>context switch</a:t>
            </a:r>
          </a:p>
          <a:p>
            <a:pPr lvl="2">
              <a:lnSpc>
                <a:spcPct val="90000"/>
              </a:lnSpc>
            </a:pPr>
            <a:r>
              <a:rPr lang="en-US" altLang="en-SE" dirty="0"/>
              <a:t>argument checks</a:t>
            </a:r>
          </a:p>
          <a:p>
            <a:pPr lvl="1">
              <a:lnSpc>
                <a:spcPct val="90000"/>
              </a:lnSpc>
            </a:pPr>
            <a:r>
              <a:rPr lang="en-US" altLang="en-SE" dirty="0"/>
              <a:t>must maintain kernel state for each thread</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292E58F-71C4-7C6E-BABE-F89D56996447}"/>
              </a:ext>
            </a:extLst>
          </p:cNvPr>
          <p:cNvSpPr>
            <a:spLocks noGrp="1" noChangeArrowheads="1"/>
          </p:cNvSpPr>
          <p:nvPr>
            <p:ph type="title"/>
          </p:nvPr>
        </p:nvSpPr>
        <p:spPr/>
        <p:txBody>
          <a:bodyPr/>
          <a:lstStyle/>
          <a:p>
            <a:r>
              <a:rPr lang="en-US" altLang="en-SE"/>
              <a:t>User-level threads</a:t>
            </a:r>
          </a:p>
        </p:txBody>
      </p:sp>
      <p:sp>
        <p:nvSpPr>
          <p:cNvPr id="116739" name="Rectangle 3">
            <a:extLst>
              <a:ext uri="{FF2B5EF4-FFF2-40B4-BE49-F238E27FC236}">
                <a16:creationId xmlns:a16="http://schemas.microsoft.com/office/drawing/2014/main" id="{E1408920-FF7E-081C-079B-68BED0A79849}"/>
              </a:ext>
            </a:extLst>
          </p:cNvPr>
          <p:cNvSpPr>
            <a:spLocks noGrp="1" noChangeArrowheads="1"/>
          </p:cNvSpPr>
          <p:nvPr>
            <p:ph type="body" idx="1"/>
          </p:nvPr>
        </p:nvSpPr>
        <p:spPr>
          <a:xfrm>
            <a:off x="1145893" y="1122744"/>
            <a:ext cx="9873205" cy="5125656"/>
          </a:xfrm>
        </p:spPr>
        <p:txBody>
          <a:bodyPr>
            <a:normAutofit fontScale="92500" lnSpcReduction="10000"/>
          </a:bodyPr>
          <a:lstStyle/>
          <a:p>
            <a:r>
              <a:rPr lang="en-US" altLang="en-SE" dirty="0"/>
              <a:t>To make threads cheap and fast, they may be implemented at the user level</a:t>
            </a:r>
          </a:p>
          <a:p>
            <a:pPr lvl="1"/>
            <a:r>
              <a:rPr lang="en-US" altLang="en-SE" dirty="0"/>
              <a:t>managed entirely by user-level library, e.g., </a:t>
            </a:r>
            <a:r>
              <a:rPr lang="en-US" altLang="en-SE" dirty="0" err="1">
                <a:latin typeface="Courier New" panose="02070309020205020404" pitchFamily="49" charset="0"/>
              </a:rPr>
              <a:t>libpthreads.a</a:t>
            </a:r>
            <a:endParaRPr lang="en-US" altLang="en-SE" dirty="0">
              <a:latin typeface="Courier New" panose="02070309020205020404" pitchFamily="49" charset="0"/>
            </a:endParaRPr>
          </a:p>
          <a:p>
            <a:r>
              <a:rPr lang="en-US" altLang="en-SE" dirty="0"/>
              <a:t>User-level threads are small and fast</a:t>
            </a:r>
          </a:p>
          <a:p>
            <a:pPr lvl="1"/>
            <a:r>
              <a:rPr lang="en-US" altLang="en-SE" dirty="0"/>
              <a:t>each thread is represented simply by a PC, registers, a stack, and a small </a:t>
            </a:r>
            <a:r>
              <a:rPr lang="en-US" altLang="en-SE" dirty="0">
                <a:solidFill>
                  <a:srgbClr val="FF0000"/>
                </a:solidFill>
              </a:rPr>
              <a:t>thread control block</a:t>
            </a:r>
            <a:r>
              <a:rPr lang="en-US" altLang="en-SE" dirty="0"/>
              <a:t> (user-space TCB)</a:t>
            </a:r>
          </a:p>
          <a:p>
            <a:pPr lvl="1"/>
            <a:r>
              <a:rPr lang="en-US" altLang="en-SE" dirty="0"/>
              <a:t>creating a thread, switching between threads, and synchronizing threads are done via procedure calls</a:t>
            </a:r>
          </a:p>
          <a:p>
            <a:pPr lvl="2"/>
            <a:r>
              <a:rPr lang="en-US" altLang="en-SE" dirty="0"/>
              <a:t>no kernel involvement is necessary!</a:t>
            </a:r>
          </a:p>
          <a:p>
            <a:pPr lvl="1"/>
            <a:r>
              <a:rPr lang="en-US" altLang="en-SE" dirty="0"/>
              <a:t>user-level thread operations can be 10-100x faster than kernel threads as a result</a:t>
            </a:r>
          </a:p>
          <a:p>
            <a:r>
              <a:rPr lang="en-GB" altLang="en-SE" dirty="0"/>
              <a:t>The OS kernel scheduler schedules the kernel threads; the user-level thread scheduler within each process schedules the user-level threads within the time intervals that the underlying kernel thread runs.</a:t>
            </a:r>
          </a:p>
          <a:p>
            <a:pPr lvl="1"/>
            <a:r>
              <a:rPr lang="en-GB" altLang="en-SE" dirty="0"/>
              <a:t>it uses queues to keep track of the thread states:  run, ready, wait. Just like the OS kernel scheduler, but implemented as a user-level library</a:t>
            </a:r>
          </a:p>
          <a:p>
            <a:pPr marL="0" indent="0">
              <a:buNone/>
            </a:pPr>
            <a:r>
              <a:rPr lang="en-US" altLang="en-SE" dirty="0"/>
              <a:t>Example implementations of user-level threads</a:t>
            </a:r>
          </a:p>
          <a:p>
            <a:pPr lvl="1"/>
            <a:r>
              <a:rPr lang="en-US" altLang="en-SE" dirty="0"/>
              <a:t>Fibers, co-routines</a:t>
            </a:r>
          </a:p>
          <a:p>
            <a:endParaRPr lang="en-US" altLang="en-SE" dirty="0"/>
          </a:p>
        </p:txBody>
      </p:sp>
      <p:sp>
        <p:nvSpPr>
          <p:cNvPr id="2" name="Rectangle 1">
            <a:extLst>
              <a:ext uri="{FF2B5EF4-FFF2-40B4-BE49-F238E27FC236}">
                <a16:creationId xmlns:a16="http://schemas.microsoft.com/office/drawing/2014/main" id="{7A985B29-008F-621C-5524-63B77A459B34}"/>
              </a:ext>
            </a:extLst>
          </p:cNvPr>
          <p:cNvSpPr/>
          <p:nvPr/>
        </p:nvSpPr>
        <p:spPr bwMode="auto">
          <a:xfrm>
            <a:off x="3940973" y="6139405"/>
            <a:ext cx="4310053" cy="566195"/>
          </a:xfrm>
          <a:prstGeom prst="rect">
            <a:avLst/>
          </a:prstGeom>
          <a:ln w="9525">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GB" sz="1600" b="0" i="0" dirty="0">
                <a:solidFill>
                  <a:srgbClr val="0F0F0F"/>
                </a:solidFill>
                <a:effectLst/>
                <a:latin typeface="+mj-lt"/>
              </a:rPr>
              <a:t>FANG Interview Question | Process vs Thread</a:t>
            </a:r>
          </a:p>
          <a:p>
            <a:pPr algn="l"/>
            <a:r>
              <a:rPr lang="en-GB" sz="1600" b="0" i="0" dirty="0">
                <a:solidFill>
                  <a:srgbClr val="0F0F0F"/>
                </a:solidFill>
                <a:effectLst/>
                <a:latin typeface="+mj-lt"/>
                <a:hlinkClick r:id="rId3"/>
              </a:rPr>
              <a:t>https://www.youtube.com/watch?v=4rLW7zg21gI</a:t>
            </a:r>
            <a:r>
              <a:rPr lang="en-GB" sz="1600" b="0" i="0" dirty="0">
                <a:solidFill>
                  <a:srgbClr val="0F0F0F"/>
                </a:solidFill>
                <a:effectLst/>
                <a:latin typeface="+mj-lt"/>
              </a:rPr>
              <a:t> </a:t>
            </a:r>
          </a:p>
          <a:p>
            <a:pPr algn="l"/>
            <a:endParaRPr lang="en-GB" sz="1600" b="0" i="0" dirty="0">
              <a:solidFill>
                <a:srgbClr val="0F0F0F"/>
              </a:solidFill>
              <a:effectLst/>
              <a:latin typeface="+mj-lt"/>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0EAE45E-8690-958C-E7F2-434745B2CF83}"/>
              </a:ext>
            </a:extLst>
          </p:cNvPr>
          <p:cNvSpPr>
            <a:spLocks noGrp="1" noChangeArrowheads="1"/>
          </p:cNvSpPr>
          <p:nvPr>
            <p:ph type="title"/>
          </p:nvPr>
        </p:nvSpPr>
        <p:spPr/>
        <p:txBody>
          <a:bodyPr/>
          <a:lstStyle/>
          <a:p>
            <a:r>
              <a:rPr lang="en-US" altLang="en-SE"/>
              <a:t>Summary</a:t>
            </a:r>
          </a:p>
        </p:txBody>
      </p:sp>
      <p:sp>
        <p:nvSpPr>
          <p:cNvPr id="142339" name="Rectangle 3">
            <a:extLst>
              <a:ext uri="{FF2B5EF4-FFF2-40B4-BE49-F238E27FC236}">
                <a16:creationId xmlns:a16="http://schemas.microsoft.com/office/drawing/2014/main" id="{B7B9BAE2-5B77-4CA5-CCD1-DCB779806785}"/>
              </a:ext>
            </a:extLst>
          </p:cNvPr>
          <p:cNvSpPr>
            <a:spLocks noGrp="1" noChangeArrowheads="1"/>
          </p:cNvSpPr>
          <p:nvPr>
            <p:ph type="body" idx="1"/>
          </p:nvPr>
        </p:nvSpPr>
        <p:spPr>
          <a:xfrm>
            <a:off x="1088020" y="1066800"/>
            <a:ext cx="10359342" cy="4953000"/>
          </a:xfrm>
        </p:spPr>
        <p:txBody>
          <a:bodyPr/>
          <a:lstStyle/>
          <a:p>
            <a:r>
              <a:rPr lang="en-US" dirty="0"/>
              <a:t>Processes</a:t>
            </a:r>
          </a:p>
          <a:p>
            <a:pPr lvl="1"/>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pPr lvl="1"/>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pPr lvl="1"/>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en-SE" dirty="0"/>
              <a:t>Threads:</a:t>
            </a:r>
          </a:p>
          <a:p>
            <a:pPr lvl="1"/>
            <a:r>
              <a:rPr lang="en-US" altLang="en-SE" dirty="0"/>
              <a:t>Multiple threads </a:t>
            </a:r>
            <a:r>
              <a:rPr lang="en-US" altLang="en-SE"/>
              <a:t>per process / </a:t>
            </a:r>
            <a:r>
              <a:rPr lang="en-US" altLang="en-SE" dirty="0"/>
              <a:t>address space</a:t>
            </a:r>
          </a:p>
          <a:p>
            <a:pPr lvl="1"/>
            <a:r>
              <a:rPr lang="en-US" altLang="en-SE" dirty="0"/>
              <a:t>Kernel threads are much more efficient than processes, but they’re still not cheap</a:t>
            </a:r>
          </a:p>
          <a:p>
            <a:pPr lvl="2"/>
            <a:r>
              <a:rPr lang="en-US" altLang="en-SE" dirty="0"/>
              <a:t>all operations require a kernel call and parameter verification</a:t>
            </a:r>
          </a:p>
          <a:p>
            <a:pPr lvl="1"/>
            <a:r>
              <a:rPr lang="en-US" altLang="en-SE" dirty="0"/>
              <a:t>User-level threads are very efficient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8215" y="1988050"/>
            <a:ext cx="4673447" cy="5138531"/>
          </a:xfrm>
        </p:spPr>
        <p:txBody>
          <a:bodyPr/>
          <a:lstStyle/>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 memory</a:t>
            </a:r>
          </a:p>
          <a:p>
            <a:pPr lvl="1"/>
            <a:r>
              <a:rPr lang="en-US" altLang="zh-CN" dirty="0">
                <a:solidFill>
                  <a:srgbClr val="00B0F0"/>
                </a:solidFill>
              </a:rPr>
              <a:t>Static 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Code</a:t>
            </a:r>
            <a:r>
              <a:rPr lang="en-US" altLang="zh-CN" dirty="0"/>
              <a:t>:</a:t>
            </a:r>
            <a:r>
              <a:rPr lang="zh-CN" altLang="en-US" dirty="0"/>
              <a:t> </a:t>
            </a:r>
            <a:r>
              <a:rPr lang="en-US" altLang="zh-CN" dirty="0"/>
              <a:t>Instructions</a:t>
            </a:r>
          </a:p>
          <a:p>
            <a:pPr lvl="1"/>
            <a:r>
              <a:rPr lang="en-US" altLang="zh-CN" dirty="0">
                <a:solidFill>
                  <a:srgbClr val="00B0F0"/>
                </a:solidFill>
              </a:rPr>
              <a:t>Registers</a:t>
            </a:r>
            <a:r>
              <a:rPr lang="en-US" altLang="zh-CN" dirty="0"/>
              <a:t>:</a:t>
            </a:r>
            <a:r>
              <a:rPr lang="zh-CN" altLang="en-US" dirty="0"/>
              <a:t> </a:t>
            </a:r>
            <a:r>
              <a:rPr lang="en-GB" altLang="zh-CN" dirty="0"/>
              <a:t>SP (Stack Pointer), PC (</a:t>
            </a:r>
            <a:r>
              <a:rPr lang="en-US" altLang="zh-CN" dirty="0"/>
              <a:t>Program</a:t>
            </a:r>
            <a:r>
              <a:rPr lang="zh-CN" altLang="en-US" dirty="0"/>
              <a:t> </a:t>
            </a:r>
            <a:r>
              <a:rPr lang="en-US" altLang="zh-CN" dirty="0"/>
              <a:t>counter)</a:t>
            </a:r>
            <a:endParaRPr lang="en-GB" altLang="zh-CN" dirty="0"/>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082272"/>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7" name="Rectangle 4">
            <a:extLst>
              <a:ext uri="{FF2B5EF4-FFF2-40B4-BE49-F238E27FC236}">
                <a16:creationId xmlns:a16="http://schemas.microsoft.com/office/drawing/2014/main" id="{7D00D0CA-7160-0F32-48EC-756A7DE7677A}"/>
              </a:ext>
            </a:extLst>
          </p:cNvPr>
          <p:cNvSpPr>
            <a:spLocks noChangeArrowheads="1"/>
          </p:cNvSpPr>
          <p:nvPr/>
        </p:nvSpPr>
        <p:spPr bwMode="auto">
          <a:xfrm>
            <a:off x="4829472" y="5676908"/>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3" name="Rectangle 5">
            <a:extLst>
              <a:ext uri="{FF2B5EF4-FFF2-40B4-BE49-F238E27FC236}">
                <a16:creationId xmlns:a16="http://schemas.microsoft.com/office/drawing/2014/main" id="{10A6F753-038C-049C-ED94-B88BD48FC8A7}"/>
              </a:ext>
            </a:extLst>
          </p:cNvPr>
          <p:cNvSpPr>
            <a:spLocks noChangeArrowheads="1"/>
          </p:cNvSpPr>
          <p:nvPr/>
        </p:nvSpPr>
        <p:spPr bwMode="auto">
          <a:xfrm>
            <a:off x="4778672" y="2095508"/>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8" name="Rectangle 6">
            <a:extLst>
              <a:ext uri="{FF2B5EF4-FFF2-40B4-BE49-F238E27FC236}">
                <a16:creationId xmlns:a16="http://schemas.microsoft.com/office/drawing/2014/main" id="{A5B45412-763D-C925-1129-12AE2CD0CB73}"/>
              </a:ext>
            </a:extLst>
          </p:cNvPr>
          <p:cNvSpPr>
            <a:spLocks noChangeArrowheads="1"/>
          </p:cNvSpPr>
          <p:nvPr/>
        </p:nvSpPr>
        <p:spPr bwMode="auto">
          <a:xfrm>
            <a:off x="4582163" y="3672877"/>
            <a:ext cx="1866217"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dirty="0">
                <a:solidFill>
                  <a:srgbClr val="FF0000"/>
                </a:solidFill>
              </a:rPr>
              <a:t>32-bit memory</a:t>
            </a:r>
          </a:p>
          <a:p>
            <a:pPr>
              <a:spcBef>
                <a:spcPct val="50000"/>
              </a:spcBef>
            </a:pPr>
            <a:r>
              <a:rPr lang="en-US" altLang="en-SE" dirty="0">
                <a:solidFill>
                  <a:srgbClr val="FF0000"/>
                </a:solidFill>
              </a:rPr>
              <a:t>address space</a:t>
            </a:r>
          </a:p>
        </p:txBody>
      </p:sp>
      <p:sp>
        <p:nvSpPr>
          <p:cNvPr id="19" name="Line 7">
            <a:extLst>
              <a:ext uri="{FF2B5EF4-FFF2-40B4-BE49-F238E27FC236}">
                <a16:creationId xmlns:a16="http://schemas.microsoft.com/office/drawing/2014/main" id="{D7A2CEC6-F275-F160-1823-C5A86243C440}"/>
              </a:ext>
            </a:extLst>
          </p:cNvPr>
          <p:cNvSpPr>
            <a:spLocks noChangeShapeType="1"/>
          </p:cNvSpPr>
          <p:nvPr/>
        </p:nvSpPr>
        <p:spPr bwMode="auto">
          <a:xfrm flipV="1">
            <a:off x="5515272" y="2552707"/>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0" name="Line 8">
            <a:extLst>
              <a:ext uri="{FF2B5EF4-FFF2-40B4-BE49-F238E27FC236}">
                <a16:creationId xmlns:a16="http://schemas.microsoft.com/office/drawing/2014/main" id="{F22069DA-2B64-151D-7A5C-4F7135EC9FCD}"/>
              </a:ext>
            </a:extLst>
          </p:cNvPr>
          <p:cNvSpPr>
            <a:spLocks noChangeShapeType="1"/>
          </p:cNvSpPr>
          <p:nvPr/>
        </p:nvSpPr>
        <p:spPr bwMode="auto">
          <a:xfrm flipV="1">
            <a:off x="5515272" y="4305307"/>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1" name="Rectangle 9">
            <a:extLst>
              <a:ext uri="{FF2B5EF4-FFF2-40B4-BE49-F238E27FC236}">
                <a16:creationId xmlns:a16="http://schemas.microsoft.com/office/drawing/2014/main" id="{7846CB91-5A1D-D32E-4B5A-81785BA733A3}"/>
              </a:ext>
            </a:extLst>
          </p:cNvPr>
          <p:cNvSpPr>
            <a:spLocks noChangeArrowheads="1"/>
          </p:cNvSpPr>
          <p:nvPr/>
        </p:nvSpPr>
        <p:spPr bwMode="auto">
          <a:xfrm>
            <a:off x="6486979" y="5219707"/>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22" name="Rectangle 10">
            <a:extLst>
              <a:ext uri="{FF2B5EF4-FFF2-40B4-BE49-F238E27FC236}">
                <a16:creationId xmlns:a16="http://schemas.microsoft.com/office/drawing/2014/main" id="{4899C138-2186-DCFE-5290-7B3B3DF7065F}"/>
              </a:ext>
            </a:extLst>
          </p:cNvPr>
          <p:cNvSpPr>
            <a:spLocks noChangeArrowheads="1"/>
          </p:cNvSpPr>
          <p:nvPr/>
        </p:nvSpPr>
        <p:spPr bwMode="auto">
          <a:xfrm>
            <a:off x="6486979" y="4457707"/>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23" name="Rectangle 11">
            <a:extLst>
              <a:ext uri="{FF2B5EF4-FFF2-40B4-BE49-F238E27FC236}">
                <a16:creationId xmlns:a16="http://schemas.microsoft.com/office/drawing/2014/main" id="{36E6C582-69DE-4018-92E7-8AD882029ECB}"/>
              </a:ext>
            </a:extLst>
          </p:cNvPr>
          <p:cNvSpPr>
            <a:spLocks noChangeArrowheads="1"/>
          </p:cNvSpPr>
          <p:nvPr/>
        </p:nvSpPr>
        <p:spPr bwMode="auto">
          <a:xfrm>
            <a:off x="6486979" y="3695707"/>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24" name="Rectangle 12">
            <a:extLst>
              <a:ext uri="{FF2B5EF4-FFF2-40B4-BE49-F238E27FC236}">
                <a16:creationId xmlns:a16="http://schemas.microsoft.com/office/drawing/2014/main" id="{0AE5E6EC-C557-BA0A-AFF9-2A1DF39EC5C2}"/>
              </a:ext>
            </a:extLst>
          </p:cNvPr>
          <p:cNvSpPr>
            <a:spLocks noChangeArrowheads="1"/>
          </p:cNvSpPr>
          <p:nvPr/>
        </p:nvSpPr>
        <p:spPr bwMode="auto">
          <a:xfrm>
            <a:off x="6486979" y="2933707"/>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5" name="Rectangle 13">
            <a:extLst>
              <a:ext uri="{FF2B5EF4-FFF2-40B4-BE49-F238E27FC236}">
                <a16:creationId xmlns:a16="http://schemas.microsoft.com/office/drawing/2014/main" id="{4CF3D32A-AD11-950A-554F-C984DBD603E0}"/>
              </a:ext>
            </a:extLst>
          </p:cNvPr>
          <p:cNvSpPr>
            <a:spLocks noChangeArrowheads="1"/>
          </p:cNvSpPr>
          <p:nvPr/>
        </p:nvSpPr>
        <p:spPr bwMode="auto">
          <a:xfrm>
            <a:off x="6486979" y="2171707"/>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dirty="0"/>
              <a:t>stack</a:t>
            </a:r>
          </a:p>
          <a:p>
            <a:r>
              <a:rPr lang="en-US" altLang="en-SE" dirty="0"/>
              <a:t>(temporary data)</a:t>
            </a:r>
          </a:p>
        </p:txBody>
      </p:sp>
      <p:sp>
        <p:nvSpPr>
          <p:cNvPr id="26" name="Line 14">
            <a:extLst>
              <a:ext uri="{FF2B5EF4-FFF2-40B4-BE49-F238E27FC236}">
                <a16:creationId xmlns:a16="http://schemas.microsoft.com/office/drawing/2014/main" id="{C76783D9-3716-22B2-39F1-949B47873F8F}"/>
              </a:ext>
            </a:extLst>
          </p:cNvPr>
          <p:cNvSpPr>
            <a:spLocks noChangeShapeType="1"/>
          </p:cNvSpPr>
          <p:nvPr/>
        </p:nvSpPr>
        <p:spPr bwMode="auto">
          <a:xfrm>
            <a:off x="7858579" y="2933707"/>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7" name="Line 15">
            <a:extLst>
              <a:ext uri="{FF2B5EF4-FFF2-40B4-BE49-F238E27FC236}">
                <a16:creationId xmlns:a16="http://schemas.microsoft.com/office/drawing/2014/main" id="{F485195B-9534-714D-706F-26E33E732957}"/>
              </a:ext>
            </a:extLst>
          </p:cNvPr>
          <p:cNvSpPr>
            <a:spLocks noChangeShapeType="1"/>
          </p:cNvSpPr>
          <p:nvPr/>
        </p:nvSpPr>
        <p:spPr bwMode="auto">
          <a:xfrm>
            <a:off x="7858579" y="3467107"/>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8" name="Line 16">
            <a:extLst>
              <a:ext uri="{FF2B5EF4-FFF2-40B4-BE49-F238E27FC236}">
                <a16:creationId xmlns:a16="http://schemas.microsoft.com/office/drawing/2014/main" id="{9D79F38D-F7F9-E439-6C52-847D2E8CABF8}"/>
              </a:ext>
            </a:extLst>
          </p:cNvPr>
          <p:cNvSpPr>
            <a:spLocks noChangeShapeType="1"/>
          </p:cNvSpPr>
          <p:nvPr/>
        </p:nvSpPr>
        <p:spPr bwMode="auto">
          <a:xfrm flipH="1">
            <a:off x="9251947" y="29337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 name="Line 17">
            <a:extLst>
              <a:ext uri="{FF2B5EF4-FFF2-40B4-BE49-F238E27FC236}">
                <a16:creationId xmlns:a16="http://schemas.microsoft.com/office/drawing/2014/main" id="{0EE937A9-D272-B930-711A-9B74B21856E4}"/>
              </a:ext>
            </a:extLst>
          </p:cNvPr>
          <p:cNvSpPr>
            <a:spLocks noChangeShapeType="1"/>
          </p:cNvSpPr>
          <p:nvPr/>
        </p:nvSpPr>
        <p:spPr bwMode="auto">
          <a:xfrm flipH="1">
            <a:off x="9251947" y="55245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0" name="Rectangle 18">
            <a:extLst>
              <a:ext uri="{FF2B5EF4-FFF2-40B4-BE49-F238E27FC236}">
                <a16:creationId xmlns:a16="http://schemas.microsoft.com/office/drawing/2014/main" id="{4A6E3324-5B41-BBA3-E29E-0755B5E5DBAE}"/>
              </a:ext>
            </a:extLst>
          </p:cNvPr>
          <p:cNvSpPr>
            <a:spLocks noChangeArrowheads="1"/>
          </p:cNvSpPr>
          <p:nvPr/>
        </p:nvSpPr>
        <p:spPr bwMode="auto">
          <a:xfrm>
            <a:off x="9632947" y="5386395"/>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31" name="Rectangle 19">
            <a:extLst>
              <a:ext uri="{FF2B5EF4-FFF2-40B4-BE49-F238E27FC236}">
                <a16:creationId xmlns:a16="http://schemas.microsoft.com/office/drawing/2014/main" id="{42E91687-02C3-E621-3633-6C8E2051DCC1}"/>
              </a:ext>
            </a:extLst>
          </p:cNvPr>
          <p:cNvSpPr>
            <a:spLocks noChangeArrowheads="1"/>
          </p:cNvSpPr>
          <p:nvPr/>
        </p:nvSpPr>
        <p:spPr bwMode="auto">
          <a:xfrm>
            <a:off x="9632947" y="2781308"/>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extLst>
      <p:ext uri="{BB962C8B-B14F-4D97-AF65-F5344CB8AC3E}">
        <p14:creationId xmlns:p14="http://schemas.microsoft.com/office/powerpoint/2010/main" val="29698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761514" y="1109525"/>
            <a:ext cx="4298406"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 pointer</a:t>
            </a:r>
          </a:p>
          <a:p>
            <a:pPr lvl="1"/>
            <a:r>
              <a:rPr lang="en-US" altLang="zh-CN" dirty="0"/>
              <a:t>Opened</a:t>
            </a:r>
            <a:r>
              <a:rPr lang="zh-CN" altLang="en-US" dirty="0"/>
              <a:t> </a:t>
            </a:r>
            <a:r>
              <a:rPr lang="en-US" altLang="zh-CN" dirty="0"/>
              <a:t>files</a:t>
            </a:r>
          </a:p>
          <a:p>
            <a:pPr lvl="1"/>
            <a:r>
              <a:rPr lang="en-US" altLang="zh-CN" dirty="0"/>
              <a:t>Many other fields</a:t>
            </a:r>
          </a:p>
          <a:p>
            <a:pPr lvl="1"/>
            <a:r>
              <a:rPr lang="en-US" altLang="zh-CN" dirty="0"/>
              <a:t>PCB in XV6 does not include pointers to child processes for simplicity, but PCB in Linux include them for convenient references to its child processes</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
        <p:nvSpPr>
          <p:cNvPr id="6" name="页脚占位符 5">
            <a:extLst>
              <a:ext uri="{FF2B5EF4-FFF2-40B4-BE49-F238E27FC236}">
                <a16:creationId xmlns:a16="http://schemas.microsoft.com/office/drawing/2014/main" id="{BD13F078-3DD1-AB00-BEE1-DFA30BF505B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21560" y="893790"/>
            <a:ext cx="4658923" cy="3374097"/>
          </a:xfrm>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240206" y="4252686"/>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
        <p:nvSpPr>
          <p:cNvPr id="36" name="圆角矩形 3">
            <a:extLst>
              <a:ext uri="{FF2B5EF4-FFF2-40B4-BE49-F238E27FC236}">
                <a16:creationId xmlns:a16="http://schemas.microsoft.com/office/drawing/2014/main" id="{09EA6710-FF25-23E8-5E27-1C60E6B4E166}"/>
              </a:ext>
            </a:extLst>
          </p:cNvPr>
          <p:cNvSpPr/>
          <p:nvPr/>
        </p:nvSpPr>
        <p:spPr>
          <a:xfrm>
            <a:off x="4504586"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37" name="圆角矩形 4">
            <a:extLst>
              <a:ext uri="{FF2B5EF4-FFF2-40B4-BE49-F238E27FC236}">
                <a16:creationId xmlns:a16="http://schemas.microsoft.com/office/drawing/2014/main" id="{7E49A07F-588A-57F0-8544-A7660B6BF128}"/>
              </a:ext>
            </a:extLst>
          </p:cNvPr>
          <p:cNvSpPr/>
          <p:nvPr/>
        </p:nvSpPr>
        <p:spPr>
          <a:xfrm>
            <a:off x="9790847"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38" name="右箭头 5">
            <a:extLst>
              <a:ext uri="{FF2B5EF4-FFF2-40B4-BE49-F238E27FC236}">
                <a16:creationId xmlns:a16="http://schemas.microsoft.com/office/drawing/2014/main" id="{C038BD7B-5E84-3DB1-C4BA-B177B4148FEE}"/>
              </a:ext>
            </a:extLst>
          </p:cNvPr>
          <p:cNvSpPr/>
          <p:nvPr/>
        </p:nvSpPr>
        <p:spPr>
          <a:xfrm rot="5400000">
            <a:off x="5082972" y="2202722"/>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右箭头 6">
            <a:extLst>
              <a:ext uri="{FF2B5EF4-FFF2-40B4-BE49-F238E27FC236}">
                <a16:creationId xmlns:a16="http://schemas.microsoft.com/office/drawing/2014/main" id="{661A745E-13E0-2B55-2088-3A0BE0B6614C}"/>
              </a:ext>
            </a:extLst>
          </p:cNvPr>
          <p:cNvSpPr/>
          <p:nvPr/>
        </p:nvSpPr>
        <p:spPr>
          <a:xfrm rot="5400000">
            <a:off x="10369234" y="2191702"/>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文本框 7">
            <a:extLst>
              <a:ext uri="{FF2B5EF4-FFF2-40B4-BE49-F238E27FC236}">
                <a16:creationId xmlns:a16="http://schemas.microsoft.com/office/drawing/2014/main" id="{3A6A374D-B621-2D74-94C6-2F527FFDAECB}"/>
              </a:ext>
            </a:extLst>
          </p:cNvPr>
          <p:cNvSpPr txBox="1"/>
          <p:nvPr/>
        </p:nvSpPr>
        <p:spPr>
          <a:xfrm>
            <a:off x="4536880" y="2004150"/>
            <a:ext cx="998991" cy="369332"/>
          </a:xfrm>
          <a:prstGeom prst="rect">
            <a:avLst/>
          </a:prstGeom>
          <a:noFill/>
        </p:spPr>
        <p:txBody>
          <a:bodyPr wrap="none" rtlCol="0">
            <a:spAutoFit/>
          </a:bodyPr>
          <a:lstStyle/>
          <a:p>
            <a:r>
              <a:rPr lang="en-US" altLang="zh-CN" dirty="0"/>
              <a:t>Running</a:t>
            </a:r>
            <a:endParaRPr lang="en-US" dirty="0"/>
          </a:p>
        </p:txBody>
      </p:sp>
      <p:sp>
        <p:nvSpPr>
          <p:cNvPr id="41" name="文本框 8">
            <a:extLst>
              <a:ext uri="{FF2B5EF4-FFF2-40B4-BE49-F238E27FC236}">
                <a16:creationId xmlns:a16="http://schemas.microsoft.com/office/drawing/2014/main" id="{E7F60954-4CEB-05F4-6E7D-15A74EA41A01}"/>
              </a:ext>
            </a:extLst>
          </p:cNvPr>
          <p:cNvSpPr txBox="1"/>
          <p:nvPr/>
        </p:nvSpPr>
        <p:spPr>
          <a:xfrm>
            <a:off x="11085331" y="2054007"/>
            <a:ext cx="851515" cy="369332"/>
          </a:xfrm>
          <a:prstGeom prst="rect">
            <a:avLst/>
          </a:prstGeom>
          <a:noFill/>
        </p:spPr>
        <p:txBody>
          <a:bodyPr wrap="none" rtlCol="0">
            <a:spAutoFit/>
          </a:bodyPr>
          <a:lstStyle/>
          <a:p>
            <a:r>
              <a:rPr lang="en-US" altLang="zh-CN" dirty="0"/>
              <a:t>Ready</a:t>
            </a:r>
            <a:endParaRPr lang="en-US" dirty="0"/>
          </a:p>
        </p:txBody>
      </p:sp>
      <p:sp>
        <p:nvSpPr>
          <p:cNvPr id="42" name="圆角矩形 9">
            <a:extLst>
              <a:ext uri="{FF2B5EF4-FFF2-40B4-BE49-F238E27FC236}">
                <a16:creationId xmlns:a16="http://schemas.microsoft.com/office/drawing/2014/main" id="{9E97887E-7B75-E78F-41EF-32C332A78CC2}"/>
              </a:ext>
            </a:extLst>
          </p:cNvPr>
          <p:cNvSpPr/>
          <p:nvPr/>
        </p:nvSpPr>
        <p:spPr>
          <a:xfrm>
            <a:off x="7534513" y="1101035"/>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43" name="直线箭头连接符 11">
            <a:extLst>
              <a:ext uri="{FF2B5EF4-FFF2-40B4-BE49-F238E27FC236}">
                <a16:creationId xmlns:a16="http://schemas.microsoft.com/office/drawing/2014/main" id="{FBCD134C-2676-2E0F-B6C8-6DF31BF1ED09}"/>
              </a:ext>
            </a:extLst>
          </p:cNvPr>
          <p:cNvCxnSpPr/>
          <p:nvPr/>
        </p:nvCxnSpPr>
        <p:spPr>
          <a:xfrm>
            <a:off x="5765592" y="290779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12">
            <a:extLst>
              <a:ext uri="{FF2B5EF4-FFF2-40B4-BE49-F238E27FC236}">
                <a16:creationId xmlns:a16="http://schemas.microsoft.com/office/drawing/2014/main" id="{E7A6E56E-E87A-FA53-77F6-9EEE4920F54B}"/>
              </a:ext>
            </a:extLst>
          </p:cNvPr>
          <p:cNvSpPr txBox="1"/>
          <p:nvPr/>
        </p:nvSpPr>
        <p:spPr>
          <a:xfrm>
            <a:off x="6307963" y="2527448"/>
            <a:ext cx="1043876" cy="369332"/>
          </a:xfrm>
          <a:prstGeom prst="rect">
            <a:avLst/>
          </a:prstGeom>
          <a:noFill/>
        </p:spPr>
        <p:txBody>
          <a:bodyPr wrap="none" rtlCol="0">
            <a:spAutoFit/>
          </a:bodyPr>
          <a:lstStyle/>
          <a:p>
            <a:r>
              <a:rPr lang="en-US" altLang="zh-CN" dirty="0"/>
              <a:t>Request</a:t>
            </a:r>
            <a:endParaRPr lang="en-US" dirty="0"/>
          </a:p>
        </p:txBody>
      </p:sp>
      <p:sp>
        <p:nvSpPr>
          <p:cNvPr id="45" name="右箭头 13">
            <a:extLst>
              <a:ext uri="{FF2B5EF4-FFF2-40B4-BE49-F238E27FC236}">
                <a16:creationId xmlns:a16="http://schemas.microsoft.com/office/drawing/2014/main" id="{F88CCE7F-8507-EF34-1D2B-049A344480B9}"/>
              </a:ext>
            </a:extLst>
          </p:cNvPr>
          <p:cNvSpPr/>
          <p:nvPr/>
        </p:nvSpPr>
        <p:spPr>
          <a:xfrm rot="5400000">
            <a:off x="5082971" y="3480680"/>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文本框 14">
            <a:extLst>
              <a:ext uri="{FF2B5EF4-FFF2-40B4-BE49-F238E27FC236}">
                <a16:creationId xmlns:a16="http://schemas.microsoft.com/office/drawing/2014/main" id="{65FD1A87-17D6-0EDD-D96D-8C7BD4750A51}"/>
              </a:ext>
            </a:extLst>
          </p:cNvPr>
          <p:cNvSpPr txBox="1"/>
          <p:nvPr/>
        </p:nvSpPr>
        <p:spPr>
          <a:xfrm>
            <a:off x="4782097" y="3436045"/>
            <a:ext cx="758541" cy="369332"/>
          </a:xfrm>
          <a:prstGeom prst="rect">
            <a:avLst/>
          </a:prstGeom>
          <a:noFill/>
        </p:spPr>
        <p:txBody>
          <a:bodyPr wrap="none" rtlCol="0">
            <a:spAutoFit/>
          </a:bodyPr>
          <a:lstStyle/>
          <a:p>
            <a:r>
              <a:rPr lang="en-US" altLang="zh-CN" dirty="0"/>
              <a:t>Block</a:t>
            </a:r>
            <a:endParaRPr lang="en-US" dirty="0"/>
          </a:p>
        </p:txBody>
      </p:sp>
      <p:sp>
        <p:nvSpPr>
          <p:cNvPr id="47" name="右箭头 15">
            <a:extLst>
              <a:ext uri="{FF2B5EF4-FFF2-40B4-BE49-F238E27FC236}">
                <a16:creationId xmlns:a16="http://schemas.microsoft.com/office/drawing/2014/main" id="{522A2AB8-95D1-F83C-035C-87BD7AE30E5B}"/>
              </a:ext>
            </a:extLst>
          </p:cNvPr>
          <p:cNvSpPr/>
          <p:nvPr/>
        </p:nvSpPr>
        <p:spPr>
          <a:xfrm rot="5400000">
            <a:off x="7610424" y="3480681"/>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文本框 16">
            <a:extLst>
              <a:ext uri="{FF2B5EF4-FFF2-40B4-BE49-F238E27FC236}">
                <a16:creationId xmlns:a16="http://schemas.microsoft.com/office/drawing/2014/main" id="{2B87C91F-19B8-3155-01EF-1D6A9C069DE8}"/>
              </a:ext>
            </a:extLst>
          </p:cNvPr>
          <p:cNvSpPr txBox="1"/>
          <p:nvPr/>
        </p:nvSpPr>
        <p:spPr>
          <a:xfrm>
            <a:off x="6829901" y="3271808"/>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49" name="右箭头 17">
            <a:extLst>
              <a:ext uri="{FF2B5EF4-FFF2-40B4-BE49-F238E27FC236}">
                <a16:creationId xmlns:a16="http://schemas.microsoft.com/office/drawing/2014/main" id="{B5CE5971-128B-B1BC-6BBE-125FCE307441}"/>
              </a:ext>
            </a:extLst>
          </p:cNvPr>
          <p:cNvSpPr/>
          <p:nvPr/>
        </p:nvSpPr>
        <p:spPr>
          <a:xfrm rot="5400000">
            <a:off x="10019471" y="3785453"/>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0" name="直线箭头连接符 18">
            <a:extLst>
              <a:ext uri="{FF2B5EF4-FFF2-40B4-BE49-F238E27FC236}">
                <a16:creationId xmlns:a16="http://schemas.microsoft.com/office/drawing/2014/main" id="{93EE13FC-2EB7-DF75-7B30-6998461AB30C}"/>
              </a:ext>
            </a:extLst>
          </p:cNvPr>
          <p:cNvCxnSpPr/>
          <p:nvPr/>
        </p:nvCxnSpPr>
        <p:spPr>
          <a:xfrm>
            <a:off x="8462888" y="2905963"/>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文本框 19">
            <a:extLst>
              <a:ext uri="{FF2B5EF4-FFF2-40B4-BE49-F238E27FC236}">
                <a16:creationId xmlns:a16="http://schemas.microsoft.com/office/drawing/2014/main" id="{77261326-E3B6-8507-3C3B-A1112F83EEDF}"/>
              </a:ext>
            </a:extLst>
          </p:cNvPr>
          <p:cNvSpPr txBox="1"/>
          <p:nvPr/>
        </p:nvSpPr>
        <p:spPr>
          <a:xfrm>
            <a:off x="8933245" y="2469760"/>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52" name="文本框 20">
            <a:extLst>
              <a:ext uri="{FF2B5EF4-FFF2-40B4-BE49-F238E27FC236}">
                <a16:creationId xmlns:a16="http://schemas.microsoft.com/office/drawing/2014/main" id="{D3CBE64B-FC50-A08C-17C8-D35FACC5F049}"/>
              </a:ext>
            </a:extLst>
          </p:cNvPr>
          <p:cNvSpPr txBox="1"/>
          <p:nvPr/>
        </p:nvSpPr>
        <p:spPr>
          <a:xfrm>
            <a:off x="11080788" y="3381258"/>
            <a:ext cx="998991" cy="369332"/>
          </a:xfrm>
          <a:prstGeom prst="rect">
            <a:avLst/>
          </a:prstGeom>
          <a:noFill/>
        </p:spPr>
        <p:txBody>
          <a:bodyPr wrap="none" rtlCol="0">
            <a:spAutoFit/>
          </a:bodyPr>
          <a:lstStyle/>
          <a:p>
            <a:r>
              <a:rPr lang="en-US" altLang="zh-CN" dirty="0"/>
              <a:t>Running</a:t>
            </a:r>
            <a:endParaRPr lang="en-US" dirty="0"/>
          </a:p>
        </p:txBody>
      </p:sp>
      <p:cxnSp>
        <p:nvCxnSpPr>
          <p:cNvPr id="53" name="直线箭头连接符 21">
            <a:extLst>
              <a:ext uri="{FF2B5EF4-FFF2-40B4-BE49-F238E27FC236}">
                <a16:creationId xmlns:a16="http://schemas.microsoft.com/office/drawing/2014/main" id="{41A51C9D-AF09-3BF9-5C1A-EEB310ADA442}"/>
              </a:ext>
            </a:extLst>
          </p:cNvPr>
          <p:cNvCxnSpPr>
            <a:cxnSpLocks/>
          </p:cNvCxnSpPr>
          <p:nvPr/>
        </p:nvCxnSpPr>
        <p:spPr>
          <a:xfrm flipH="1">
            <a:off x="5834914" y="4196777"/>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文本框 23">
            <a:extLst>
              <a:ext uri="{FF2B5EF4-FFF2-40B4-BE49-F238E27FC236}">
                <a16:creationId xmlns:a16="http://schemas.microsoft.com/office/drawing/2014/main" id="{060DF13B-D9B4-EAF1-B33F-704F6B89C286}"/>
              </a:ext>
            </a:extLst>
          </p:cNvPr>
          <p:cNvSpPr txBox="1"/>
          <p:nvPr/>
        </p:nvSpPr>
        <p:spPr>
          <a:xfrm>
            <a:off x="6353938" y="4220100"/>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55" name="右箭头 24">
            <a:extLst>
              <a:ext uri="{FF2B5EF4-FFF2-40B4-BE49-F238E27FC236}">
                <a16:creationId xmlns:a16="http://schemas.microsoft.com/office/drawing/2014/main" id="{156CF75A-464A-50C0-7B8E-3610E8CAEA2E}"/>
              </a:ext>
            </a:extLst>
          </p:cNvPr>
          <p:cNvSpPr/>
          <p:nvPr/>
        </p:nvSpPr>
        <p:spPr>
          <a:xfrm rot="5400000">
            <a:off x="5386061" y="4433517"/>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文本框 25">
            <a:extLst>
              <a:ext uri="{FF2B5EF4-FFF2-40B4-BE49-F238E27FC236}">
                <a16:creationId xmlns:a16="http://schemas.microsoft.com/office/drawing/2014/main" id="{43F204BA-581C-027B-DEE8-3300C79658E2}"/>
              </a:ext>
            </a:extLst>
          </p:cNvPr>
          <p:cNvSpPr txBox="1"/>
          <p:nvPr/>
        </p:nvSpPr>
        <p:spPr>
          <a:xfrm>
            <a:off x="4654681" y="4362256"/>
            <a:ext cx="851515" cy="369332"/>
          </a:xfrm>
          <a:prstGeom prst="rect">
            <a:avLst/>
          </a:prstGeom>
          <a:noFill/>
        </p:spPr>
        <p:txBody>
          <a:bodyPr wrap="none" rtlCol="0">
            <a:spAutoFit/>
          </a:bodyPr>
          <a:lstStyle/>
          <a:p>
            <a:r>
              <a:rPr lang="en-US" altLang="zh-CN" dirty="0"/>
              <a:t>Ready</a:t>
            </a:r>
            <a:endParaRPr lang="en-US" dirty="0"/>
          </a:p>
        </p:txBody>
      </p:sp>
      <p:cxnSp>
        <p:nvCxnSpPr>
          <p:cNvPr id="57" name="直线箭头连接符 26">
            <a:extLst>
              <a:ext uri="{FF2B5EF4-FFF2-40B4-BE49-F238E27FC236}">
                <a16:creationId xmlns:a16="http://schemas.microsoft.com/office/drawing/2014/main" id="{89DEBFF2-49B0-3946-445D-0FCE19EF2ACA}"/>
              </a:ext>
            </a:extLst>
          </p:cNvPr>
          <p:cNvCxnSpPr>
            <a:cxnSpLocks/>
          </p:cNvCxnSpPr>
          <p:nvPr/>
        </p:nvCxnSpPr>
        <p:spPr>
          <a:xfrm flipH="1">
            <a:off x="5834914" y="4841981"/>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文本框 28">
            <a:extLst>
              <a:ext uri="{FF2B5EF4-FFF2-40B4-BE49-F238E27FC236}">
                <a16:creationId xmlns:a16="http://schemas.microsoft.com/office/drawing/2014/main" id="{C5CBA33A-A2DD-5BA0-A50B-2545FC9883FA}"/>
              </a:ext>
            </a:extLst>
          </p:cNvPr>
          <p:cNvSpPr txBox="1"/>
          <p:nvPr/>
        </p:nvSpPr>
        <p:spPr>
          <a:xfrm>
            <a:off x="10599332" y="4998891"/>
            <a:ext cx="736099" cy="369332"/>
          </a:xfrm>
          <a:prstGeom prst="rect">
            <a:avLst/>
          </a:prstGeom>
          <a:noFill/>
        </p:spPr>
        <p:txBody>
          <a:bodyPr wrap="none" rtlCol="0">
            <a:spAutoFit/>
          </a:bodyPr>
          <a:lstStyle/>
          <a:p>
            <a:r>
              <a:rPr lang="en-US" altLang="zh-CN" dirty="0"/>
              <a:t>Done</a:t>
            </a:r>
            <a:endParaRPr lang="en-US" dirty="0"/>
          </a:p>
        </p:txBody>
      </p:sp>
      <p:sp>
        <p:nvSpPr>
          <p:cNvPr id="59" name="右箭头 29">
            <a:extLst>
              <a:ext uri="{FF2B5EF4-FFF2-40B4-BE49-F238E27FC236}">
                <a16:creationId xmlns:a16="http://schemas.microsoft.com/office/drawing/2014/main" id="{38376900-345B-AAB9-78A4-BA2FE6040B5A}"/>
              </a:ext>
            </a:extLst>
          </p:cNvPr>
          <p:cNvSpPr/>
          <p:nvPr/>
        </p:nvSpPr>
        <p:spPr>
          <a:xfrm rot="5400000">
            <a:off x="5444344" y="5013503"/>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文本框 30">
            <a:extLst>
              <a:ext uri="{FF2B5EF4-FFF2-40B4-BE49-F238E27FC236}">
                <a16:creationId xmlns:a16="http://schemas.microsoft.com/office/drawing/2014/main" id="{45EC714F-F7D5-2348-09EE-20601D1A4C05}"/>
              </a:ext>
            </a:extLst>
          </p:cNvPr>
          <p:cNvSpPr txBox="1"/>
          <p:nvPr/>
        </p:nvSpPr>
        <p:spPr>
          <a:xfrm>
            <a:off x="4549529" y="4887719"/>
            <a:ext cx="998991" cy="369332"/>
          </a:xfrm>
          <a:prstGeom prst="rect">
            <a:avLst/>
          </a:prstGeom>
          <a:noFill/>
        </p:spPr>
        <p:txBody>
          <a:bodyPr wrap="none" rtlCol="0">
            <a:spAutoFit/>
          </a:bodyPr>
          <a:lstStyle/>
          <a:p>
            <a:r>
              <a:rPr lang="en-US" altLang="zh-CN" dirty="0"/>
              <a:t>Running</a:t>
            </a:r>
            <a:endParaRPr lang="en-US" dirty="0"/>
          </a:p>
        </p:txBody>
      </p:sp>
      <p:sp>
        <p:nvSpPr>
          <p:cNvPr id="61" name="文本框 31">
            <a:extLst>
              <a:ext uri="{FF2B5EF4-FFF2-40B4-BE49-F238E27FC236}">
                <a16:creationId xmlns:a16="http://schemas.microsoft.com/office/drawing/2014/main" id="{CD366374-F10D-4C16-FDE1-659EA8BC5C22}"/>
              </a:ext>
            </a:extLst>
          </p:cNvPr>
          <p:cNvSpPr txBox="1"/>
          <p:nvPr/>
        </p:nvSpPr>
        <p:spPr>
          <a:xfrm>
            <a:off x="5313069" y="5415241"/>
            <a:ext cx="736099" cy="369332"/>
          </a:xfrm>
          <a:prstGeom prst="rect">
            <a:avLst/>
          </a:prstGeom>
          <a:noFill/>
        </p:spPr>
        <p:txBody>
          <a:bodyPr wrap="none" rtlCol="0">
            <a:spAutoFit/>
          </a:bodyPr>
          <a:lstStyle/>
          <a:p>
            <a:r>
              <a:rPr lang="en-US" altLang="zh-CN" dirty="0"/>
              <a:t>Done</a:t>
            </a:r>
            <a:endParaRPr lang="en-US" dirty="0"/>
          </a:p>
        </p:txBody>
      </p:sp>
      <p:sp>
        <p:nvSpPr>
          <p:cNvPr id="62" name="TextBox 61">
            <a:extLst>
              <a:ext uri="{FF2B5EF4-FFF2-40B4-BE49-F238E27FC236}">
                <a16:creationId xmlns:a16="http://schemas.microsoft.com/office/drawing/2014/main" id="{65729C14-7EB8-244B-BFB8-141DF34A9510}"/>
              </a:ext>
            </a:extLst>
          </p:cNvPr>
          <p:cNvSpPr txBox="1"/>
          <p:nvPr/>
        </p:nvSpPr>
        <p:spPr>
          <a:xfrm>
            <a:off x="3897650" y="6247618"/>
            <a:ext cx="4485453"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GB" sz="1600" b="0" i="0" dirty="0">
                <a:solidFill>
                  <a:srgbClr val="0F0F0F"/>
                </a:solidFill>
                <a:effectLst/>
                <a:latin typeface="+mj-lt"/>
              </a:rPr>
              <a:t>What is a Process in an Operating System?</a:t>
            </a:r>
          </a:p>
          <a:p>
            <a:pPr algn="l"/>
            <a:r>
              <a:rPr lang="en-GB" sz="1600" b="0" i="0" dirty="0">
                <a:solidFill>
                  <a:srgbClr val="0F0F0F"/>
                </a:solidFill>
                <a:effectLst/>
                <a:latin typeface="+mj-lt"/>
                <a:hlinkClick r:id="rId4"/>
              </a:rPr>
              <a:t>https://www.youtube.com/watch?v=vLwMl9qK4T8</a:t>
            </a:r>
            <a:r>
              <a:rPr lang="en-GB" sz="1600" b="0" i="0" dirty="0">
                <a:solidFill>
                  <a:srgbClr val="0F0F0F"/>
                </a:solidFill>
                <a:effectLst/>
                <a:latin typeface="+mj-lt"/>
              </a:rPr>
              <a:t> </a:t>
            </a:r>
          </a:p>
        </p:txBody>
      </p:sp>
    </p:spTree>
    <p:extLst>
      <p:ext uri="{BB962C8B-B14F-4D97-AF65-F5344CB8AC3E}">
        <p14:creationId xmlns:p14="http://schemas.microsoft.com/office/powerpoint/2010/main" val="24167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6" grpId="0"/>
      <p:bldP spid="47" grpId="0" animBg="1"/>
      <p:bldP spid="48" grpId="0"/>
      <p:bldP spid="49" grpId="0" animBg="1"/>
      <p:bldP spid="51" grpId="0"/>
      <p:bldP spid="52" grpId="0"/>
      <p:bldP spid="54" grpId="0"/>
      <p:bldP spid="55" grpId="0" animBg="1"/>
      <p:bldP spid="56" grpId="0"/>
      <p:bldP spid="58" grpId="0"/>
      <p:bldP spid="59" grpId="0" animBg="1"/>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
        <p:nvSpPr>
          <p:cNvPr id="4" name="页脚占位符 3">
            <a:extLst>
              <a:ext uri="{FF2B5EF4-FFF2-40B4-BE49-F238E27FC236}">
                <a16:creationId xmlns:a16="http://schemas.microsoft.com/office/drawing/2014/main" id="{6701F35C-325E-C0BB-1DC0-F9C992C0031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5224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
        <p:nvSpPr>
          <p:cNvPr id="4" name="页脚占位符 3">
            <a:extLst>
              <a:ext uri="{FF2B5EF4-FFF2-40B4-BE49-F238E27FC236}">
                <a16:creationId xmlns:a16="http://schemas.microsoft.com/office/drawing/2014/main" id="{CA92268A-2DCE-0BDC-31AD-54BC4E61A1D2}"/>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380590396"/>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0</TotalTime>
  <Words>7959</Words>
  <Application>Microsoft Office PowerPoint</Application>
  <PresentationFormat>Widescreen</PresentationFormat>
  <Paragraphs>965</Paragraphs>
  <Slides>46</Slides>
  <Notes>38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Arial MT</vt:lpstr>
      <vt:lpstr>Courier</vt:lpstr>
      <vt:lpstr>Gill Sans</vt:lpstr>
      <vt:lpstr>Gill Sans Light</vt:lpstr>
      <vt:lpstr>맑은 고딕</vt:lpstr>
      <vt:lpstr>Palatino</vt:lpstr>
      <vt:lpstr>Arial</vt:lpstr>
      <vt:lpstr>Comic Sans MS</vt:lpstr>
      <vt:lpstr>Courier New</vt:lpstr>
      <vt:lpstr>Helvetica</vt:lpstr>
      <vt:lpstr>Nunito</vt:lpstr>
      <vt:lpstr>Roboto</vt:lpstr>
      <vt:lpstr>Office</vt:lpstr>
      <vt:lpstr>CSC 112: Computer Operating Systems Lecture 2  Processes and Threads</vt:lpstr>
      <vt:lpstr>Overview</vt:lpstr>
      <vt:lpstr>Process</vt:lpstr>
      <vt:lpstr>Process</vt:lpstr>
      <vt:lpstr>Process</vt:lpstr>
      <vt:lpstr>Process</vt:lpstr>
      <vt:lpstr>Process States</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Quiz: Fork</vt:lpstr>
      <vt:lpstr>Quiz: Fork</vt:lpstr>
      <vt:lpstr>Quiz: Fork</vt:lpstr>
      <vt:lpstr>Quiz: Fork</vt:lpstr>
      <vt:lpstr>Quiz: Fork</vt:lpstr>
      <vt:lpstr>PowerPoint Presentation</vt:lpstr>
      <vt:lpstr>Quiz: Fork</vt:lpstr>
      <vt:lpstr>TODO Quiz: Fork</vt:lpstr>
      <vt:lpstr>User/Kernel Mode Separation</vt:lpstr>
      <vt:lpstr>User/Kernel Mode Separation</vt:lpstr>
      <vt:lpstr>Process Scheduling</vt:lpstr>
      <vt:lpstr>Process Summary</vt:lpstr>
      <vt:lpstr>What’s in a process?</vt:lpstr>
      <vt:lpstr>Concurrency</vt:lpstr>
      <vt:lpstr>What’s needed?</vt:lpstr>
      <vt:lpstr>Processes and Threads</vt:lpstr>
      <vt:lpstr>Processes and Threads</vt:lpstr>
      <vt:lpstr>(old) Process address space</vt:lpstr>
      <vt:lpstr>(new) Process address space with threads</vt:lpstr>
      <vt:lpstr>Process/thread separation</vt:lpstr>
      <vt:lpstr>POSIX pthreads API</vt:lpstr>
      <vt:lpstr>“Where do threads come from?”</vt:lpstr>
      <vt:lpstr>“Where do threads come from?” (2)</vt:lpstr>
      <vt:lpstr>Kernel threads</vt:lpstr>
      <vt:lpstr>User-level threads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2025-01-23T14:58:16Z</dcterms:created>
  <dcterms:modified xsi:type="dcterms:W3CDTF">2025-02-09T20:18:26Z</dcterms:modified>
</cp:coreProperties>
</file>