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 id="2147483684" r:id="rId4"/>
  </p:sldMasterIdLst>
  <p:notesMasterIdLst>
    <p:notesMasterId r:id="rId57"/>
  </p:notesMasterIdLst>
  <p:handoutMasterIdLst>
    <p:handoutMasterId r:id="rId58"/>
  </p:handoutMasterIdLst>
  <p:sldIdLst>
    <p:sldId id="256" r:id="rId5"/>
    <p:sldId id="687" r:id="rId6"/>
    <p:sldId id="478" r:id="rId7"/>
    <p:sldId id="461" r:id="rId8"/>
    <p:sldId id="412" r:id="rId9"/>
    <p:sldId id="384" r:id="rId10"/>
    <p:sldId id="479" r:id="rId11"/>
    <p:sldId id="381" r:id="rId12"/>
    <p:sldId id="323" r:id="rId13"/>
    <p:sldId id="380" r:id="rId14"/>
    <p:sldId id="462" r:id="rId15"/>
    <p:sldId id="463" r:id="rId16"/>
    <p:sldId id="464" r:id="rId17"/>
    <p:sldId id="465" r:id="rId18"/>
    <p:sldId id="466" r:id="rId19"/>
    <p:sldId id="467" r:id="rId20"/>
    <p:sldId id="468" r:id="rId21"/>
    <p:sldId id="469" r:id="rId22"/>
    <p:sldId id="470" r:id="rId23"/>
    <p:sldId id="460" r:id="rId24"/>
    <p:sldId id="472" r:id="rId25"/>
    <p:sldId id="473" r:id="rId26"/>
    <p:sldId id="474" r:id="rId27"/>
    <p:sldId id="475" r:id="rId28"/>
    <p:sldId id="452" r:id="rId29"/>
    <p:sldId id="451" r:id="rId30"/>
    <p:sldId id="454" r:id="rId31"/>
    <p:sldId id="455" r:id="rId32"/>
    <p:sldId id="457" r:id="rId33"/>
    <p:sldId id="453" r:id="rId34"/>
    <p:sldId id="456" r:id="rId35"/>
    <p:sldId id="447" r:id="rId36"/>
    <p:sldId id="448" r:id="rId37"/>
    <p:sldId id="418" r:id="rId38"/>
    <p:sldId id="428" r:id="rId39"/>
    <p:sldId id="417" r:id="rId40"/>
    <p:sldId id="427" r:id="rId41"/>
    <p:sldId id="420" r:id="rId42"/>
    <p:sldId id="433" r:id="rId43"/>
    <p:sldId id="434" r:id="rId44"/>
    <p:sldId id="421" r:id="rId45"/>
    <p:sldId id="430" r:id="rId46"/>
    <p:sldId id="459" r:id="rId47"/>
    <p:sldId id="423" r:id="rId48"/>
    <p:sldId id="431" r:id="rId49"/>
    <p:sldId id="424" r:id="rId50"/>
    <p:sldId id="432" r:id="rId51"/>
    <p:sldId id="425" r:id="rId52"/>
    <p:sldId id="426" r:id="rId53"/>
    <p:sldId id="435" r:id="rId54"/>
    <p:sldId id="437" r:id="rId55"/>
    <p:sldId id="476" r:id="rId5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89542" autoAdjust="0"/>
  </p:normalViewPr>
  <p:slideViewPr>
    <p:cSldViewPr>
      <p:cViewPr varScale="1">
        <p:scale>
          <a:sx n="74" d="100"/>
          <a:sy n="74" d="100"/>
        </p:scale>
        <p:origin x="1070" y="43"/>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p:scale>
        <a:sx n="100" d="100"/>
        <a:sy n="100" d="100"/>
      </p:scale>
      <p:origin x="0" y="-3701"/>
    </p:cViewPr>
  </p:sorterViewPr>
  <p:notesViewPr>
    <p:cSldViewPr snapToGrid="0" snapToObjects="1">
      <p:cViewPr varScale="1">
        <p:scale>
          <a:sx n="126" d="100"/>
          <a:sy n="126" d="100"/>
        </p:scale>
        <p:origin x="4912" y="6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8933265-5E23-BF49-B6BF-1934B9BC786E}" type="datetimeFigureOut">
              <a:rPr lang="en-US" smtClean="0"/>
              <a:pPr/>
              <a:t>4/30/2025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AA1BC7-CCFC-484A-97F3-979F740C57F6}" type="datetimeFigureOut">
              <a:rPr lang="en-US" smtClean="0"/>
              <a:pPr/>
              <a:t>4/30/2025</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28</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106934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30</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496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32</a:t>
            </a:fld>
            <a:endParaRPr lang="en-US"/>
          </a:p>
        </p:txBody>
      </p:sp>
    </p:spTree>
    <p:extLst>
      <p:ext uri="{BB962C8B-B14F-4D97-AF65-F5344CB8AC3E}">
        <p14:creationId xmlns:p14="http://schemas.microsoft.com/office/powerpoint/2010/main" val="47312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a:p>
        </p:txBody>
      </p:sp>
    </p:spTree>
    <p:extLst>
      <p:ext uri="{BB962C8B-B14F-4D97-AF65-F5344CB8AC3E}">
        <p14:creationId xmlns:p14="http://schemas.microsoft.com/office/powerpoint/2010/main" val="42683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36</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428056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37</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30449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379580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val="319297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pPr marL="0" indent="0">
              <a:lnSpc>
                <a:spcPct val="85000"/>
              </a:lnSpc>
              <a:spcBef>
                <a:spcPts val="600"/>
              </a:spcBef>
              <a:buNone/>
            </a:pPr>
            <a:r>
              <a:rPr lang="en-US" sz="1200" dirty="0"/>
              <a:t>	(ii) The cache needs N comparators</a:t>
            </a:r>
          </a:p>
          <a:p>
            <a:pPr marL="0" indent="0">
              <a:lnSpc>
                <a:spcPct val="85000"/>
              </a:lnSpc>
              <a:spcBef>
                <a:spcPts val="600"/>
              </a:spcBef>
              <a:buNone/>
            </a:pPr>
            <a:r>
              <a:rPr lang="en-US" sz="1200" dirty="0"/>
              <a:t>	(iii) B = N x S</a:t>
            </a:r>
          </a:p>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40</a:t>
            </a:fld>
            <a:endParaRPr lang="en-US">
              <a:solidFill>
                <a:srgbClr val="000000"/>
              </a:solidFill>
            </a:endParaRPr>
          </a:p>
        </p:txBody>
      </p:sp>
    </p:spTree>
    <p:extLst>
      <p:ext uri="{BB962C8B-B14F-4D97-AF65-F5344CB8AC3E}">
        <p14:creationId xmlns:p14="http://schemas.microsoft.com/office/powerpoint/2010/main" val="179274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309134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Total # cache blocks = Associativity  *  # sets </a:t>
            </a:r>
            <a:r>
              <a:rPr lang="en-US" sz="1200" i="1" dirty="0"/>
              <a:t>= #ways (blocks/set)  × # sets  ×  Bytes/block  </a:t>
            </a:r>
            <a:r>
              <a:rPr lang="en-US" sz="1200" i="1" dirty="0">
                <a:solidFill>
                  <a:srgbClr val="3366FF"/>
                </a:solidFill>
              </a:rPr>
              <a:t>C = N  ×  S  ×  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dirty="0"/>
              <a:t> </a:t>
            </a:r>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339652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42</a:t>
            </a:fld>
            <a:endParaRPr lang="en-US"/>
          </a:p>
        </p:txBody>
      </p:sp>
    </p:spTree>
    <p:extLst>
      <p:ext uri="{BB962C8B-B14F-4D97-AF65-F5344CB8AC3E}">
        <p14:creationId xmlns:p14="http://schemas.microsoft.com/office/powerpoint/2010/main" val="282743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16 Memory blocks = 16 words = 64 bytes =&gt; 6 bits to address all bytes (Memory and cache blocks always have the same size) 4 Cache blocks, 4 bytes (1 word) per block</a:t>
            </a:r>
          </a:p>
          <a:p>
            <a:pPr defTabSz="466618">
              <a:defRPr/>
            </a:pPr>
            <a:r>
              <a:rPr lang="en-US" dirty="0"/>
              <a:t>4 sets *1 block per set (direct mapped cache) = 4 blocks =</a:t>
            </a:r>
          </a:p>
          <a:p>
            <a:endParaRPr lang="en-US" sz="2000" dirty="0"/>
          </a:p>
          <a:p>
            <a:r>
              <a:rPr lang="en-US" sz="2000" dirty="0"/>
              <a:t># Memory blocks (16) &gt;&gt; # Cache blocks (4)</a:t>
            </a:r>
          </a:p>
          <a:p>
            <a:pPr lvl="1"/>
            <a:r>
              <a:rPr lang="en-US" sz="1600" dirty="0"/>
              <a:t>4 Memory blocks map to each cache block</a:t>
            </a:r>
          </a:p>
          <a:p>
            <a:r>
              <a:rPr lang="en-US" sz="2000" dirty="0"/>
              <a:t>Given a memory block, how to determine which cache set it is mapped to? </a:t>
            </a:r>
          </a:p>
          <a:p>
            <a:pPr lvl="1"/>
            <a:r>
              <a:rPr lang="en-US" sz="1600" dirty="0"/>
              <a:t>Look at </a:t>
            </a:r>
            <a:r>
              <a:rPr lang="en-US" altLang="zh-CN" sz="1600" i="1" dirty="0">
                <a:solidFill>
                  <a:srgbClr val="0000FF"/>
                </a:solidFill>
              </a:rPr>
              <a:t>Set I</a:t>
            </a:r>
            <a:r>
              <a:rPr lang="en-US" sz="1600" i="1" dirty="0">
                <a:solidFill>
                  <a:srgbClr val="0000FF"/>
                </a:solidFill>
              </a:rPr>
              <a:t>ndex</a:t>
            </a:r>
            <a:r>
              <a:rPr lang="en-US" sz="1600" dirty="0"/>
              <a:t>: middle two bits</a:t>
            </a:r>
          </a:p>
          <a:p>
            <a:r>
              <a:rPr lang="en-US" sz="2000" dirty="0"/>
              <a:t>A cache set may contain 1 of 4 possible memory blocks, which exact memory block is mapped to it? </a:t>
            </a:r>
          </a:p>
          <a:p>
            <a:pPr lvl="1"/>
            <a:r>
              <a:rPr lang="en-US" sz="1600" dirty="0"/>
              <a:t>Look at </a:t>
            </a:r>
            <a:r>
              <a:rPr lang="en-US" sz="1600" i="1" dirty="0">
                <a:solidFill>
                  <a:srgbClr val="0000FF"/>
                </a:solidFill>
              </a:rPr>
              <a:t>tag</a:t>
            </a:r>
            <a:r>
              <a:rPr lang="en-US" sz="1600" dirty="0"/>
              <a:t>: top two bits</a:t>
            </a:r>
          </a:p>
          <a:p>
            <a:pPr defTabSz="466618">
              <a:defRPr/>
            </a:pPr>
            <a:endParaRPr lang="en-US" dirty="0"/>
          </a:p>
          <a:p>
            <a:pPr defTabSz="466618">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a:p>
        </p:txBody>
      </p:sp>
    </p:spTree>
    <p:extLst>
      <p:ext uri="{BB962C8B-B14F-4D97-AF65-F5344CB8AC3E}">
        <p14:creationId xmlns:p14="http://schemas.microsoft.com/office/powerpoint/2010/main" val="2246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25</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23612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27</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9324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467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1743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18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791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0959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26935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62150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5143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6952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3752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99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0405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419219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942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2901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3182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9218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24411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115C6C03-F572-1B9D-12F3-FAF5F4147DF1}"/>
              </a:ext>
            </a:extLst>
          </p:cNvPr>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31384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4"/>
          </p:nvPr>
        </p:nvSpPr>
        <p:spPr>
          <a:xfrm>
            <a:off x="9367520" y="655383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6661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87840" y="655923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78716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81555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6412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998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946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075198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739506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Calibri" panose="020F0502020204030204" pitchFamily="34" charset="0"/>
          <a:ea typeface="+mj-ea"/>
          <a:cs typeface="Calibri" panose="020F0502020204030204" pitchFamily="34" charset="0"/>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19742627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33560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br>
              <a:rPr lang="en-US" sz="3000" dirty="0"/>
            </a:br>
            <a:r>
              <a:rPr lang="en-US" sz="3000" dirty="0"/>
              <a:t>Memory System I: Cache</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5" name="Slide Number Placeholder 5">
            <a:extLst>
              <a:ext uri="{FF2B5EF4-FFF2-40B4-BE49-F238E27FC236}">
                <a16:creationId xmlns:a16="http://schemas.microsoft.com/office/drawing/2014/main" id="{BABC8C65-26D0-B01A-D99E-0F9C16DF226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11</a:t>
            </a:fld>
            <a:endParaRPr lang="en-US"/>
          </a:p>
        </p:txBody>
      </p:sp>
      <p:sp>
        <p:nvSpPr>
          <p:cNvPr id="56" name="Content Placeholder 55"/>
          <p:cNvSpPr>
            <a:spLocks noGrp="1"/>
          </p:cNvSpPr>
          <p:nvPr>
            <p:ph idx="1"/>
          </p:nvPr>
        </p:nvSpPr>
        <p:spPr>
          <a:xfrm>
            <a:off x="381000" y="1219200"/>
            <a:ext cx="11125200" cy="2209800"/>
          </a:xfrm>
        </p:spPr>
        <p:txBody>
          <a:bodyPr>
            <a:normAutofit fontScale="70000" lnSpcReduction="20000"/>
          </a:bodyPr>
          <a:lstStyle/>
          <a:p>
            <a:r>
              <a:rPr lang="en-US" dirty="0"/>
              <a:t>Consider 12-bit memory address; DM cache with block size 4B; total of 16 cache blocks, with contents shown below ("—“ means invalid data). All values are in hex. Within each block, B0 refers to Byte address 00, B1 refers to Byte address 01, and so on. </a:t>
            </a:r>
          </a:p>
          <a:p>
            <a:pPr lvl="1"/>
            <a:r>
              <a:rPr lang="en-US" altLang="zh-CN" dirty="0"/>
              <a:t>1. What are the sizes of Tag, Set Index, Offset?</a:t>
            </a:r>
          </a:p>
          <a:p>
            <a:pPr lvl="1"/>
            <a:r>
              <a:rPr lang="en-US" dirty="0"/>
              <a:t>2. Cache hit or miss </a:t>
            </a:r>
            <a:r>
              <a:rPr lang="en-US" altLang="zh-CN" dirty="0"/>
              <a:t>for referencing the following memory addresses (individually, not sequentially) ? If cache hit, give the actual value returned: </a:t>
            </a:r>
            <a:r>
              <a:rPr lang="en-US" dirty="0"/>
              <a:t>0x7AC, 0x024, 0x99F</a:t>
            </a:r>
          </a:p>
          <a:p>
            <a:pPr lvl="1"/>
            <a:endParaRPr lang="en-US" dirty="0"/>
          </a:p>
        </p:txBody>
      </p:sp>
      <p:pic>
        <p:nvPicPr>
          <p:cNvPr id="3" name="Picture 2"/>
          <p:cNvPicPr>
            <a:picLocks noChangeAspect="1"/>
          </p:cNvPicPr>
          <p:nvPr/>
        </p:nvPicPr>
        <p:blipFill>
          <a:blip r:embed="rId2"/>
          <a:stretch>
            <a:fillRect/>
          </a:stretch>
        </p:blipFill>
        <p:spPr>
          <a:xfrm>
            <a:off x="1524000" y="3103460"/>
            <a:ext cx="9677400" cy="3602140"/>
          </a:xfrm>
          <a:prstGeom prst="rect">
            <a:avLst/>
          </a:prstGeom>
        </p:spPr>
      </p:pic>
    </p:spTree>
    <p:extLst>
      <p:ext uri="{BB962C8B-B14F-4D97-AF65-F5344CB8AC3E}">
        <p14:creationId xmlns:p14="http://schemas.microsoft.com/office/powerpoint/2010/main" val="419995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12</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 Blocks for DM cache)=16, hence SI size=4</a:t>
            </a:r>
          </a:p>
          <a:p>
            <a:r>
              <a:rPr lang="en-US" altLang="zh-CN" dirty="0"/>
              <a:t>Tag size=12-4-2=6</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3" name="Picture 2"/>
          <p:cNvPicPr>
            <a:picLocks noChangeAspect="1"/>
          </p:cNvPicPr>
          <p:nvPr/>
        </p:nvPicPr>
        <p:blipFill>
          <a:blip r:embed="rId2"/>
          <a:stretch>
            <a:fillRect/>
          </a:stretch>
        </p:blipFill>
        <p:spPr>
          <a:xfrm>
            <a:off x="7467600" y="0"/>
            <a:ext cx="4686718" cy="1744499"/>
          </a:xfrm>
          <a:prstGeom prst="rect">
            <a:avLst/>
          </a:prstGeom>
        </p:spPr>
      </p:pic>
    </p:spTree>
    <p:extLst>
      <p:ext uri="{BB962C8B-B14F-4D97-AF65-F5344CB8AC3E}">
        <p14:creationId xmlns:p14="http://schemas.microsoft.com/office/powerpoint/2010/main" val="1843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13</a:t>
            </a:fld>
            <a:endParaRPr lang="en-US"/>
          </a:p>
        </p:txBody>
      </p:sp>
      <p:sp>
        <p:nvSpPr>
          <p:cNvPr id="56" name="Content Placeholder 55"/>
          <p:cNvSpPr>
            <a:spLocks noGrp="1"/>
          </p:cNvSpPr>
          <p:nvPr>
            <p:ph idx="1"/>
          </p:nvPr>
        </p:nvSpPr>
        <p:spPr>
          <a:xfrm>
            <a:off x="381000" y="1744499"/>
            <a:ext cx="10972800" cy="5251708"/>
          </a:xfrm>
        </p:spPr>
        <p:txBody>
          <a:bodyPr>
            <a:normAutofit fontScale="85000" lnSpcReduction="10000"/>
          </a:bodyPr>
          <a:lstStyle/>
          <a:p>
            <a:r>
              <a:rPr lang="en-US" dirty="0"/>
              <a:t>2. Cache hit or miss </a:t>
            </a:r>
            <a:r>
              <a:rPr lang="en-US" altLang="zh-CN" dirty="0"/>
              <a:t>for referencing the following memory addresses? If cache hit, give the actual value returned: </a:t>
            </a:r>
            <a:r>
              <a:rPr lang="en-US" dirty="0"/>
              <a:t>0x7AC, 0x024, 0x99F</a:t>
            </a:r>
          </a:p>
          <a:p>
            <a:r>
              <a:rPr lang="en-US" dirty="0"/>
              <a:t>0x7AC = </a:t>
            </a:r>
            <a:r>
              <a:rPr lang="en-US" dirty="0">
                <a:solidFill>
                  <a:srgbClr val="FF0000"/>
                </a:solidFill>
              </a:rPr>
              <a:t>0111 10</a:t>
            </a:r>
            <a:r>
              <a:rPr lang="en-US" dirty="0">
                <a:solidFill>
                  <a:schemeClr val="tx2"/>
                </a:solidFill>
              </a:rPr>
              <a:t>10 11</a:t>
            </a:r>
            <a:r>
              <a:rPr lang="en-US" dirty="0"/>
              <a:t>00 (bin). Set Index=</a:t>
            </a:r>
            <a:r>
              <a:rPr lang="en-US" dirty="0">
                <a:solidFill>
                  <a:schemeClr val="tx2"/>
                </a:solidFill>
              </a:rPr>
              <a:t>1011</a:t>
            </a:r>
            <a:r>
              <a:rPr lang="en-US" dirty="0"/>
              <a:t>(bin)=0xB. The set with index 0xB has a single block with Valid=0, hence it is a cache miss (no need to check for tag match. Even though the table shows some data in this block, all data is invalid with Valid=0).</a:t>
            </a:r>
          </a:p>
          <a:p>
            <a:r>
              <a:rPr lang="en-US" dirty="0"/>
              <a:t>0x024 = </a:t>
            </a:r>
            <a:r>
              <a:rPr lang="en-US" dirty="0">
                <a:solidFill>
                  <a:srgbClr val="FF0000"/>
                </a:solidFill>
              </a:rPr>
              <a:t>0000 00</a:t>
            </a:r>
            <a:r>
              <a:rPr lang="en-US" dirty="0">
                <a:solidFill>
                  <a:schemeClr val="tx2"/>
                </a:solidFill>
              </a:rPr>
              <a:t>10 01</a:t>
            </a:r>
            <a:r>
              <a:rPr lang="en-US" dirty="0"/>
              <a:t>00 (bin). Set Index=</a:t>
            </a:r>
            <a:r>
              <a:rPr lang="en-US" dirty="0">
                <a:solidFill>
                  <a:schemeClr val="tx2"/>
                </a:solidFill>
              </a:rPr>
              <a:t>1001</a:t>
            </a:r>
            <a:r>
              <a:rPr lang="en-US" dirty="0"/>
              <a:t>(bin)=0x9. The set with index 0x9 has a single block with Valid=1, and the Tag </a:t>
            </a:r>
            <a:r>
              <a:rPr lang="en-US" dirty="0">
                <a:solidFill>
                  <a:srgbClr val="FF0000"/>
                </a:solidFill>
              </a:rPr>
              <a:t>000000 </a:t>
            </a:r>
            <a:r>
              <a:rPr lang="en-US" dirty="0"/>
              <a:t>(bin) = 0x0 matches, hence it is a cache hit. The Byte offset is 00, hence the actual data returned is 0x01 contained in B0.</a:t>
            </a:r>
          </a:p>
          <a:p>
            <a:r>
              <a:rPr lang="en-US" dirty="0"/>
              <a:t>0x99F = </a:t>
            </a:r>
            <a:r>
              <a:rPr lang="en-US" dirty="0">
                <a:solidFill>
                  <a:srgbClr val="FF0000"/>
                </a:solidFill>
              </a:rPr>
              <a:t>1001 10</a:t>
            </a:r>
            <a:r>
              <a:rPr lang="en-US" dirty="0">
                <a:solidFill>
                  <a:schemeClr val="tx2"/>
                </a:solidFill>
              </a:rPr>
              <a:t>01 11</a:t>
            </a:r>
            <a:r>
              <a:rPr lang="en-US" dirty="0"/>
              <a:t>11</a:t>
            </a:r>
            <a:r>
              <a:rPr lang="en-US" dirty="0">
                <a:solidFill>
                  <a:srgbClr val="FF0000"/>
                </a:solidFill>
              </a:rPr>
              <a:t> </a:t>
            </a:r>
            <a:r>
              <a:rPr lang="en-US" dirty="0"/>
              <a:t>(bin). Set Index=</a:t>
            </a:r>
            <a:r>
              <a:rPr lang="en-US" dirty="0">
                <a:solidFill>
                  <a:schemeClr val="tx2"/>
                </a:solidFill>
              </a:rPr>
              <a:t>0111</a:t>
            </a:r>
            <a:r>
              <a:rPr lang="en-US" dirty="0"/>
              <a:t>(bin)=0x7. The set with index 0x7 has a single block with Valid=0, hence it is a cache miss (no need to check for tag match).</a:t>
            </a:r>
          </a:p>
        </p:txBody>
      </p:sp>
      <p:pic>
        <p:nvPicPr>
          <p:cNvPr id="9" name="Picture 8"/>
          <p:cNvPicPr>
            <a:picLocks noChangeAspect="1"/>
          </p:cNvPicPr>
          <p:nvPr/>
        </p:nvPicPr>
        <p:blipFill>
          <a:blip r:embed="rId2"/>
          <a:stretch>
            <a:fillRect/>
          </a:stretch>
        </p:blipFill>
        <p:spPr>
          <a:xfrm>
            <a:off x="7467600" y="0"/>
            <a:ext cx="4686718" cy="1744499"/>
          </a:xfrm>
          <a:prstGeom prst="rect">
            <a:avLst/>
          </a:prstGeom>
        </p:spPr>
      </p:pic>
    </p:spTree>
    <p:extLst>
      <p:ext uri="{BB962C8B-B14F-4D97-AF65-F5344CB8AC3E}">
        <p14:creationId xmlns:p14="http://schemas.microsoft.com/office/powerpoint/2010/main" val="9724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14</a:t>
            </a:fld>
            <a:endParaRPr lang="en-US"/>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2-way SA cache with block size 4B</a:t>
            </a:r>
            <a:r>
              <a:rPr lang="en-US"/>
              <a:t>; total of </a:t>
            </a:r>
            <a:r>
              <a:rPr lang="en-US" dirty="0"/>
              <a:t>16 cache blocks with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0x435, 0x388, 0x0D3</a:t>
            </a:r>
          </a:p>
        </p:txBody>
      </p:sp>
      <p:pic>
        <p:nvPicPr>
          <p:cNvPr id="3" name="Picture 2"/>
          <p:cNvPicPr>
            <a:picLocks noChangeAspect="1"/>
          </p:cNvPicPr>
          <p:nvPr/>
        </p:nvPicPr>
        <p:blipFill>
          <a:blip r:embed="rId2"/>
          <a:stretch>
            <a:fillRect/>
          </a:stretch>
        </p:blipFill>
        <p:spPr>
          <a:xfrm>
            <a:off x="1600199" y="3124200"/>
            <a:ext cx="9292877" cy="3505200"/>
          </a:xfrm>
          <a:prstGeom prst="rect">
            <a:avLst/>
          </a:prstGeom>
        </p:spPr>
      </p:pic>
    </p:spTree>
    <p:extLst>
      <p:ext uri="{BB962C8B-B14F-4D97-AF65-F5344CB8AC3E}">
        <p14:creationId xmlns:p14="http://schemas.microsoft.com/office/powerpoint/2010/main" val="225729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15</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Sets=#blocks/#ways=16/2=8, hence SI size=3</a:t>
            </a:r>
          </a:p>
          <a:p>
            <a:r>
              <a:rPr lang="en-US" altLang="zh-CN" dirty="0"/>
              <a:t>Tag size=12-3-2=7</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Tree>
    <p:extLst>
      <p:ext uri="{BB962C8B-B14F-4D97-AF65-F5344CB8AC3E}">
        <p14:creationId xmlns:p14="http://schemas.microsoft.com/office/powerpoint/2010/main" val="3289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16</a:t>
            </a:fld>
            <a:endParaRPr lang="en-US"/>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
        <p:nvSpPr>
          <p:cNvPr id="9" name="Content Placeholder 55"/>
          <p:cNvSpPr txBox="1">
            <a:spLocks/>
          </p:cNvSpPr>
          <p:nvPr/>
        </p:nvSpPr>
        <p:spPr>
          <a:xfrm>
            <a:off x="381000" y="1744499"/>
            <a:ext cx="10972800" cy="525170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0x435, 0x388, 0x0D3</a:t>
            </a:r>
          </a:p>
          <a:p>
            <a:r>
              <a:rPr lang="en-US" dirty="0"/>
              <a:t>0x435 = </a:t>
            </a:r>
            <a:r>
              <a:rPr lang="en-US" dirty="0">
                <a:solidFill>
                  <a:srgbClr val="FF0000"/>
                </a:solidFill>
              </a:rPr>
              <a:t>0100 001</a:t>
            </a:r>
            <a:r>
              <a:rPr lang="en-US" dirty="0">
                <a:solidFill>
                  <a:schemeClr val="tx2"/>
                </a:solidFill>
              </a:rPr>
              <a:t>1 01</a:t>
            </a:r>
            <a:r>
              <a:rPr lang="en-US" dirty="0"/>
              <a:t>01 (bin). Set Index=</a:t>
            </a:r>
            <a:r>
              <a:rPr lang="en-US" dirty="0">
                <a:solidFill>
                  <a:schemeClr val="tx2"/>
                </a:solidFill>
              </a:rPr>
              <a:t>101</a:t>
            </a:r>
            <a:r>
              <a:rPr lang="en-US" dirty="0"/>
              <a:t>(bin)=0x5. The set with index 0x5 has 2 blocks, but only one block with Valid=1. The Tag </a:t>
            </a:r>
            <a:r>
              <a:rPr lang="en-US" dirty="0">
                <a:solidFill>
                  <a:srgbClr val="FF0000"/>
                </a:solidFill>
              </a:rPr>
              <a:t>0100001 </a:t>
            </a:r>
            <a:r>
              <a:rPr lang="en-US" dirty="0"/>
              <a:t>(bin) = 0x21 matches the valid block Tag, hence it is a cache hit. The Byte offset is 01, hence the actual data returned is 0xAD contained in B1.</a:t>
            </a:r>
          </a:p>
          <a:p>
            <a:r>
              <a:rPr lang="en-US" dirty="0"/>
              <a:t>0x388 = </a:t>
            </a:r>
            <a:r>
              <a:rPr lang="en-US" dirty="0">
                <a:solidFill>
                  <a:srgbClr val="FF0000"/>
                </a:solidFill>
              </a:rPr>
              <a:t>0011 100</a:t>
            </a:r>
            <a:r>
              <a:rPr lang="en-US" dirty="0">
                <a:solidFill>
                  <a:schemeClr val="tx2"/>
                </a:solidFill>
              </a:rPr>
              <a:t>0 10</a:t>
            </a:r>
            <a:r>
              <a:rPr lang="en-US" dirty="0"/>
              <a:t>00 (bin). Set Index=</a:t>
            </a:r>
            <a:r>
              <a:rPr lang="en-US" dirty="0">
                <a:solidFill>
                  <a:schemeClr val="tx2"/>
                </a:solidFill>
              </a:rPr>
              <a:t>010</a:t>
            </a:r>
            <a:r>
              <a:rPr lang="en-US" dirty="0"/>
              <a:t>(bin)=0x2. The set with index 0x2 has 2 blocks, both with Valid=1, but the Tag </a:t>
            </a:r>
            <a:r>
              <a:rPr lang="en-US" dirty="0">
                <a:solidFill>
                  <a:srgbClr val="FF0000"/>
                </a:solidFill>
              </a:rPr>
              <a:t>0011100 </a:t>
            </a:r>
            <a:r>
              <a:rPr lang="en-US" dirty="0"/>
              <a:t>(bin) = 0x1C does not match any valid block Tag (0x03, 0x0E), hence it is a cache miss.</a:t>
            </a:r>
          </a:p>
          <a:p>
            <a:r>
              <a:rPr lang="en-US" dirty="0"/>
              <a:t>0x0D3 = </a:t>
            </a:r>
            <a:r>
              <a:rPr lang="en-US" dirty="0">
                <a:solidFill>
                  <a:srgbClr val="FF0000"/>
                </a:solidFill>
              </a:rPr>
              <a:t>0000 110</a:t>
            </a:r>
            <a:r>
              <a:rPr lang="en-US" dirty="0">
                <a:solidFill>
                  <a:schemeClr val="tx2"/>
                </a:solidFill>
              </a:rPr>
              <a:t>1 00</a:t>
            </a:r>
            <a:r>
              <a:rPr lang="en-US" dirty="0"/>
              <a:t>11</a:t>
            </a:r>
            <a:r>
              <a:rPr lang="en-US" dirty="0">
                <a:solidFill>
                  <a:srgbClr val="FF0000"/>
                </a:solidFill>
              </a:rPr>
              <a:t> </a:t>
            </a:r>
            <a:r>
              <a:rPr lang="en-US" dirty="0"/>
              <a:t>(bin). Set Index=</a:t>
            </a:r>
            <a:r>
              <a:rPr lang="en-US" dirty="0">
                <a:solidFill>
                  <a:schemeClr val="tx2"/>
                </a:solidFill>
              </a:rPr>
              <a:t>100</a:t>
            </a:r>
            <a:r>
              <a:rPr lang="en-US" dirty="0"/>
              <a:t>(bin)=0x4. The set with index 0x4 has 2 blocks, both with Valid=0, hence it is a cache miss (no need to check for tag match).</a:t>
            </a:r>
          </a:p>
        </p:txBody>
      </p:sp>
    </p:spTree>
    <p:extLst>
      <p:ext uri="{BB962C8B-B14F-4D97-AF65-F5344CB8AC3E}">
        <p14:creationId xmlns:p14="http://schemas.microsoft.com/office/powerpoint/2010/main" val="3436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17</a:t>
            </a:fld>
            <a:endParaRPr lang="en-US"/>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FA cache with block size 4B;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0x1DD, 0x719, 0x2AA</a:t>
            </a:r>
          </a:p>
        </p:txBody>
      </p:sp>
      <p:pic>
        <p:nvPicPr>
          <p:cNvPr id="5" name="Picture 4"/>
          <p:cNvPicPr>
            <a:picLocks noChangeAspect="1"/>
          </p:cNvPicPr>
          <p:nvPr/>
        </p:nvPicPr>
        <p:blipFill>
          <a:blip r:embed="rId2"/>
          <a:stretch>
            <a:fillRect/>
          </a:stretch>
        </p:blipFill>
        <p:spPr>
          <a:xfrm>
            <a:off x="990600" y="3124200"/>
            <a:ext cx="9911868" cy="3670687"/>
          </a:xfrm>
          <a:prstGeom prst="rect">
            <a:avLst/>
          </a:prstGeom>
        </p:spPr>
      </p:pic>
    </p:spTree>
    <p:extLst>
      <p:ext uri="{BB962C8B-B14F-4D97-AF65-F5344CB8AC3E}">
        <p14:creationId xmlns:p14="http://schemas.microsoft.com/office/powerpoint/2010/main" val="174687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18</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Sets=1 for FA cache, hence SI size=0</a:t>
            </a:r>
          </a:p>
          <a:p>
            <a:r>
              <a:rPr lang="en-US" altLang="zh-CN" dirty="0"/>
              <a:t>Tag size=12-0-2=10</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9" name="Picture 8"/>
          <p:cNvPicPr>
            <a:picLocks noChangeAspect="1"/>
          </p:cNvPicPr>
          <p:nvPr/>
        </p:nvPicPr>
        <p:blipFill>
          <a:blip r:embed="rId2"/>
          <a:stretch>
            <a:fillRect/>
          </a:stretch>
        </p:blipFill>
        <p:spPr>
          <a:xfrm>
            <a:off x="7271751" y="32717"/>
            <a:ext cx="4849918" cy="1796083"/>
          </a:xfrm>
          <a:prstGeom prst="rect">
            <a:avLst/>
          </a:prstGeom>
        </p:spPr>
      </p:pic>
    </p:spTree>
    <p:extLst>
      <p:ext uri="{BB962C8B-B14F-4D97-AF65-F5344CB8AC3E}">
        <p14:creationId xmlns:p14="http://schemas.microsoft.com/office/powerpoint/2010/main" val="28469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19</a:t>
            </a:fld>
            <a:endParaRPr lang="en-US"/>
          </a:p>
        </p:txBody>
      </p:sp>
      <p:sp>
        <p:nvSpPr>
          <p:cNvPr id="9" name="Content Placeholder 55"/>
          <p:cNvSpPr txBox="1">
            <a:spLocks/>
          </p:cNvSpPr>
          <p:nvPr/>
        </p:nvSpPr>
        <p:spPr>
          <a:xfrm>
            <a:off x="381000" y="1744499"/>
            <a:ext cx="10972800" cy="525170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0x1DD, 0x719, 0x2AA</a:t>
            </a:r>
          </a:p>
          <a:p>
            <a:r>
              <a:rPr lang="en-US" dirty="0"/>
              <a:t>0x1DD = </a:t>
            </a:r>
            <a:r>
              <a:rPr lang="en-US" dirty="0">
                <a:solidFill>
                  <a:srgbClr val="FF0000"/>
                </a:solidFill>
              </a:rPr>
              <a:t>00001 1101 11</a:t>
            </a:r>
            <a:r>
              <a:rPr lang="en-US" dirty="0"/>
              <a:t>01 (bin). The Tag </a:t>
            </a:r>
            <a:r>
              <a:rPr lang="en-US" dirty="0">
                <a:solidFill>
                  <a:srgbClr val="FF0000"/>
                </a:solidFill>
              </a:rPr>
              <a:t>00001110111</a:t>
            </a:r>
            <a:r>
              <a:rPr lang="en-US" dirty="0"/>
              <a:t> (bin) = 0x77, which matches a block with Valid=1, hence it is a cache hit. The Byte offset is 01, hence the actual data returned is 0x23 contained in B1</a:t>
            </a:r>
          </a:p>
          <a:p>
            <a:r>
              <a:rPr lang="en-US" dirty="0"/>
              <a:t>0x719 = </a:t>
            </a:r>
            <a:r>
              <a:rPr lang="en-US" dirty="0">
                <a:solidFill>
                  <a:srgbClr val="FF0000"/>
                </a:solidFill>
              </a:rPr>
              <a:t>0111 0001 10</a:t>
            </a:r>
            <a:r>
              <a:rPr lang="en-US" dirty="0"/>
              <a:t>01 (bin). The Tag </a:t>
            </a:r>
            <a:r>
              <a:rPr lang="en-US" dirty="0">
                <a:solidFill>
                  <a:srgbClr val="FF0000"/>
                </a:solidFill>
              </a:rPr>
              <a:t>0111000110</a:t>
            </a:r>
            <a:r>
              <a:rPr lang="en-US" dirty="0"/>
              <a:t> (bin) = 0x1C6, which matches a block with Valid=1, hence it is a cache hit. The Byte offset is 01, hence the actual data returned is 0x11 contained in B1</a:t>
            </a:r>
          </a:p>
          <a:p>
            <a:r>
              <a:rPr lang="en-US" dirty="0"/>
              <a:t>0x2AA = </a:t>
            </a:r>
            <a:r>
              <a:rPr lang="en-US" dirty="0">
                <a:solidFill>
                  <a:srgbClr val="FF0000"/>
                </a:solidFill>
              </a:rPr>
              <a:t>0010 1010 10</a:t>
            </a:r>
            <a:r>
              <a:rPr lang="en-US" dirty="0"/>
              <a:t>10 (bin). The Tag </a:t>
            </a:r>
            <a:r>
              <a:rPr lang="en-US" dirty="0">
                <a:solidFill>
                  <a:srgbClr val="FF0000"/>
                </a:solidFill>
              </a:rPr>
              <a:t>0010101010</a:t>
            </a:r>
            <a:r>
              <a:rPr lang="en-US" dirty="0"/>
              <a:t> (bin) = 0xAA, which does not match any block with Valid=1, hence it is a </a:t>
            </a:r>
            <a:r>
              <a:rPr lang="en-US"/>
              <a:t>cache miss.</a:t>
            </a:r>
            <a:endParaRPr lang="en-US" dirty="0"/>
          </a:p>
        </p:txBody>
      </p:sp>
      <p:pic>
        <p:nvPicPr>
          <p:cNvPr id="6" name="Picture 5"/>
          <p:cNvPicPr>
            <a:picLocks noChangeAspect="1"/>
          </p:cNvPicPr>
          <p:nvPr/>
        </p:nvPicPr>
        <p:blipFill>
          <a:blip r:embed="rId2"/>
          <a:stretch>
            <a:fillRect/>
          </a:stretch>
        </p:blipFill>
        <p:spPr>
          <a:xfrm>
            <a:off x="7271751" y="32717"/>
            <a:ext cx="4849918" cy="1796083"/>
          </a:xfrm>
          <a:prstGeom prst="rect">
            <a:avLst/>
          </a:prstGeom>
        </p:spPr>
      </p:pic>
    </p:spTree>
    <p:extLst>
      <p:ext uri="{BB962C8B-B14F-4D97-AF65-F5344CB8AC3E}">
        <p14:creationId xmlns:p14="http://schemas.microsoft.com/office/powerpoint/2010/main" val="27893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8F0A37F-DF26-B2FB-F819-D2E739FA45AC}"/>
              </a:ext>
            </a:extLst>
          </p:cNvPr>
          <p:cNvSpPr/>
          <p:nvPr/>
        </p:nvSpPr>
        <p:spPr>
          <a:xfrm>
            <a:off x="507697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DD121284-0753-7860-1192-FEF307E5D940}"/>
              </a:ext>
            </a:extLst>
          </p:cNvPr>
          <p:cNvSpPr/>
          <p:nvPr/>
        </p:nvSpPr>
        <p:spPr>
          <a:xfrm>
            <a:off x="589881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7240015B-EC78-1CC5-EF6F-DC94270466AE}"/>
              </a:ext>
            </a:extLst>
          </p:cNvPr>
          <p:cNvSpPr/>
          <p:nvPr/>
        </p:nvSpPr>
        <p:spPr>
          <a:xfrm>
            <a:off x="672066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D9F7C5FD-9E96-5B59-22F0-B40E5913CB3B}"/>
              </a:ext>
            </a:extLst>
          </p:cNvPr>
          <p:cNvSpPr/>
          <p:nvPr/>
        </p:nvSpPr>
        <p:spPr>
          <a:xfrm>
            <a:off x="754250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A5B21D6C-08FB-F2FC-E5E2-3D8A860F7C9D}"/>
              </a:ext>
            </a:extLst>
          </p:cNvPr>
          <p:cNvSpPr/>
          <p:nvPr/>
        </p:nvSpPr>
        <p:spPr>
          <a:xfrm>
            <a:off x="836435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D039A9F6-4BD7-0909-6295-148C0430F14F}"/>
              </a:ext>
            </a:extLst>
          </p:cNvPr>
          <p:cNvSpPr/>
          <p:nvPr/>
        </p:nvSpPr>
        <p:spPr>
          <a:xfrm>
            <a:off x="918619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679034E9-D88B-3AF3-BF5A-895DD6AB0881}"/>
              </a:ext>
            </a:extLst>
          </p:cNvPr>
          <p:cNvSpPr/>
          <p:nvPr/>
        </p:nvSpPr>
        <p:spPr>
          <a:xfrm>
            <a:off x="10008046"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Cache Organization</a:t>
            </a:r>
          </a:p>
        </p:txBody>
      </p:sp>
      <p:sp>
        <p:nvSpPr>
          <p:cNvPr id="6" name="Left Brace 5"/>
          <p:cNvSpPr/>
          <p:nvPr/>
        </p:nvSpPr>
        <p:spPr>
          <a:xfrm>
            <a:off x="4614694" y="2788016"/>
            <a:ext cx="398780" cy="300736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Left Brace 6"/>
          <p:cNvSpPr/>
          <p:nvPr/>
        </p:nvSpPr>
        <p:spPr>
          <a:xfrm rot="5400000">
            <a:off x="7755404" y="-359044"/>
            <a:ext cx="398780" cy="575564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Box 7"/>
          <p:cNvSpPr txBox="1"/>
          <p:nvPr/>
        </p:nvSpPr>
        <p:spPr>
          <a:xfrm>
            <a:off x="6456585" y="1857721"/>
            <a:ext cx="323543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ways (associativity)</a:t>
            </a:r>
          </a:p>
        </p:txBody>
      </p:sp>
      <p:sp>
        <p:nvSpPr>
          <p:cNvPr id="9" name="TextBox 8"/>
          <p:cNvSpPr txBox="1"/>
          <p:nvPr/>
        </p:nvSpPr>
        <p:spPr>
          <a:xfrm>
            <a:off x="3590375" y="4030086"/>
            <a:ext cx="1024319"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a:t>
            </a:r>
            <a:r>
              <a:rPr kumimoji="0" lang="en-US" sz="2800" b="0" i="0" u="none" strike="noStrike" kern="1200" cap="none" spc="0" normalizeH="0" baseline="0" noProof="0" dirty="0">
                <a:ln>
                  <a:noFill/>
                </a:ln>
                <a:solidFill>
                  <a:prstClr val="black"/>
                </a:solidFill>
                <a:effectLst/>
                <a:uLnTx/>
                <a:uFillTx/>
                <a:latin typeface="Calibri"/>
                <a:ea typeface="+mn-ea"/>
                <a:cs typeface="+mn-cs"/>
              </a:rPr>
              <a:t>ets</a:t>
            </a:r>
          </a:p>
        </p:txBody>
      </p:sp>
      <p:sp>
        <p:nvSpPr>
          <p:cNvPr id="5" name="Slide Number Placeholder 5">
            <a:extLst>
              <a:ext uri="{FF2B5EF4-FFF2-40B4-BE49-F238E27FC236}">
                <a16:creationId xmlns:a16="http://schemas.microsoft.com/office/drawing/2014/main" id="{FE044E0F-3A70-70A6-8637-E59E37C78C1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11" name="Table 10">
            <a:extLst>
              <a:ext uri="{FF2B5EF4-FFF2-40B4-BE49-F238E27FC236}">
                <a16:creationId xmlns:a16="http://schemas.microsoft.com/office/drawing/2014/main" id="{DFD2B972-C795-5446-576F-BD2AC6A8D48E}"/>
              </a:ext>
            </a:extLst>
          </p:cNvPr>
          <p:cNvGraphicFramePr>
            <a:graphicFrameLocks noGrp="1"/>
          </p:cNvGraphicFramePr>
          <p:nvPr/>
        </p:nvGraphicFramePr>
        <p:xfrm>
          <a:off x="940376" y="2263468"/>
          <a:ext cx="3873708" cy="396240"/>
        </p:xfrm>
        <a:graphic>
          <a:graphicData uri="http://schemas.openxmlformats.org/drawingml/2006/table">
            <a:tbl>
              <a:tblPr firstRow="1" bandRow="1">
                <a:tableStyleId>{5940675A-B579-460E-94D1-54222C63F5DA}</a:tableStyleId>
              </a:tblPr>
              <a:tblGrid>
                <a:gridCol w="1291236">
                  <a:extLst>
                    <a:ext uri="{9D8B030D-6E8A-4147-A177-3AD203B41FA5}">
                      <a16:colId xmlns:a16="http://schemas.microsoft.com/office/drawing/2014/main" val="492541661"/>
                    </a:ext>
                  </a:extLst>
                </a:gridCol>
                <a:gridCol w="1291236">
                  <a:extLst>
                    <a:ext uri="{9D8B030D-6E8A-4147-A177-3AD203B41FA5}">
                      <a16:colId xmlns:a16="http://schemas.microsoft.com/office/drawing/2014/main" val="2367715831"/>
                    </a:ext>
                  </a:extLst>
                </a:gridCol>
                <a:gridCol w="1291236">
                  <a:extLst>
                    <a:ext uri="{9D8B030D-6E8A-4147-A177-3AD203B41FA5}">
                      <a16:colId xmlns:a16="http://schemas.microsoft.com/office/drawing/2014/main" val="128688196"/>
                    </a:ext>
                  </a:extLst>
                </a:gridCol>
              </a:tblGrid>
              <a:tr h="370840">
                <a:tc>
                  <a:txBody>
                    <a:bodyPr/>
                    <a:lstStyle/>
                    <a:p>
                      <a:pPr algn="ctr"/>
                      <a:r>
                        <a:rPr lang="en-GB" sz="2000" b="0" dirty="0">
                          <a:solidFill>
                            <a:srgbClr val="FF0000"/>
                          </a:solidFill>
                        </a:rPr>
                        <a:t>Tag</a:t>
                      </a:r>
                      <a:endParaRPr lang="en-SE" sz="2000" b="0" dirty="0">
                        <a:solidFill>
                          <a:srgbClr val="FF0000"/>
                        </a:solidFill>
                      </a:endParaRPr>
                    </a:p>
                  </a:txBody>
                  <a:tcPr/>
                </a:tc>
                <a:tc>
                  <a:txBody>
                    <a:bodyPr/>
                    <a:lstStyle/>
                    <a:p>
                      <a:pPr algn="ctr"/>
                      <a:r>
                        <a:rPr lang="en-GB" sz="2000" b="0" dirty="0">
                          <a:solidFill>
                            <a:schemeClr val="tx1"/>
                          </a:solidFill>
                        </a:rPr>
                        <a:t>Set Index</a:t>
                      </a:r>
                      <a:endParaRPr lang="en-SE" sz="2000" b="0" dirty="0">
                        <a:solidFill>
                          <a:schemeClr val="tx1"/>
                        </a:solidFill>
                      </a:endParaRPr>
                    </a:p>
                  </a:txBody>
                  <a:tcPr/>
                </a:tc>
                <a:tc>
                  <a:txBody>
                    <a:bodyPr/>
                    <a:lstStyle/>
                    <a:p>
                      <a:pPr algn="ctr"/>
                      <a:r>
                        <a:rPr lang="en-GB" sz="2000" b="0" dirty="0">
                          <a:solidFill>
                            <a:schemeClr val="tx1"/>
                          </a:solidFill>
                        </a:rPr>
                        <a:t>Offset</a:t>
                      </a:r>
                      <a:endParaRPr lang="en-SE" sz="2000" b="0" dirty="0">
                        <a:solidFill>
                          <a:schemeClr val="tx1"/>
                        </a:solidFill>
                      </a:endParaRPr>
                    </a:p>
                  </a:txBody>
                  <a:tcPr/>
                </a:tc>
                <a:extLst>
                  <a:ext uri="{0D108BD9-81ED-4DB2-BD59-A6C34878D82A}">
                    <a16:rowId xmlns:a16="http://schemas.microsoft.com/office/drawing/2014/main" val="2784313523"/>
                  </a:ext>
                </a:extLst>
              </a:tr>
            </a:tbl>
          </a:graphicData>
        </a:graphic>
      </p:graphicFrame>
      <p:graphicFrame>
        <p:nvGraphicFramePr>
          <p:cNvPr id="19" name="Table 18">
            <a:extLst>
              <a:ext uri="{FF2B5EF4-FFF2-40B4-BE49-F238E27FC236}">
                <a16:creationId xmlns:a16="http://schemas.microsoft.com/office/drawing/2014/main" id="{61BF530C-D38D-F716-5DD8-9DB7F9765DA6}"/>
              </a:ext>
            </a:extLst>
          </p:cNvPr>
          <p:cNvGraphicFramePr>
            <a:graphicFrameLocks noGrp="1"/>
          </p:cNvGraphicFramePr>
          <p:nvPr/>
        </p:nvGraphicFramePr>
        <p:xfrm>
          <a:off x="5076976" y="2797363"/>
          <a:ext cx="5755638" cy="2966720"/>
        </p:xfrm>
        <a:graphic>
          <a:graphicData uri="http://schemas.openxmlformats.org/drawingml/2006/table">
            <a:tbl>
              <a:tblPr firstRow="1" bandRow="1">
                <a:tableStyleId>{5940675A-B579-460E-94D1-54222C63F5DA}</a:tableStyleId>
              </a:tblPr>
              <a:tblGrid>
                <a:gridCol w="822234">
                  <a:extLst>
                    <a:ext uri="{9D8B030D-6E8A-4147-A177-3AD203B41FA5}">
                      <a16:colId xmlns:a16="http://schemas.microsoft.com/office/drawing/2014/main" val="3797973422"/>
                    </a:ext>
                  </a:extLst>
                </a:gridCol>
                <a:gridCol w="822234">
                  <a:extLst>
                    <a:ext uri="{9D8B030D-6E8A-4147-A177-3AD203B41FA5}">
                      <a16:colId xmlns:a16="http://schemas.microsoft.com/office/drawing/2014/main" val="2438368854"/>
                    </a:ext>
                  </a:extLst>
                </a:gridCol>
                <a:gridCol w="822234">
                  <a:extLst>
                    <a:ext uri="{9D8B030D-6E8A-4147-A177-3AD203B41FA5}">
                      <a16:colId xmlns:a16="http://schemas.microsoft.com/office/drawing/2014/main" val="3839776722"/>
                    </a:ext>
                  </a:extLst>
                </a:gridCol>
                <a:gridCol w="822234">
                  <a:extLst>
                    <a:ext uri="{9D8B030D-6E8A-4147-A177-3AD203B41FA5}">
                      <a16:colId xmlns:a16="http://schemas.microsoft.com/office/drawing/2014/main" val="1040822280"/>
                    </a:ext>
                  </a:extLst>
                </a:gridCol>
                <a:gridCol w="822234">
                  <a:extLst>
                    <a:ext uri="{9D8B030D-6E8A-4147-A177-3AD203B41FA5}">
                      <a16:colId xmlns:a16="http://schemas.microsoft.com/office/drawing/2014/main" val="2958240477"/>
                    </a:ext>
                  </a:extLst>
                </a:gridCol>
                <a:gridCol w="822234">
                  <a:extLst>
                    <a:ext uri="{9D8B030D-6E8A-4147-A177-3AD203B41FA5}">
                      <a16:colId xmlns:a16="http://schemas.microsoft.com/office/drawing/2014/main" val="4271429150"/>
                    </a:ext>
                  </a:extLst>
                </a:gridCol>
                <a:gridCol w="822234">
                  <a:extLst>
                    <a:ext uri="{9D8B030D-6E8A-4147-A177-3AD203B41FA5}">
                      <a16:colId xmlns:a16="http://schemas.microsoft.com/office/drawing/2014/main" val="237150650"/>
                    </a:ext>
                  </a:extLst>
                </a:gridCol>
              </a:tblGrid>
              <a:tr h="370840">
                <a:tc>
                  <a:txBody>
                    <a:bodyPr/>
                    <a:lstStyle/>
                    <a:p>
                      <a:endParaRPr lang="en-SE" dirty="0"/>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7981691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953895253"/>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5796976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dirty="0"/>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728080798"/>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155337429"/>
                  </a:ext>
                </a:extLst>
              </a:tr>
              <a:tr h="370840">
                <a:tc>
                  <a:txBody>
                    <a:bodyPr/>
                    <a:lstStyle/>
                    <a:p>
                      <a:endParaRPr lang="en-SE"/>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1891282742"/>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000676"/>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34731742"/>
                  </a:ext>
                </a:extLst>
              </a:tr>
            </a:tbl>
          </a:graphicData>
        </a:graphic>
      </p:graphicFrame>
      <p:sp>
        <p:nvSpPr>
          <p:cNvPr id="23" name="TextBox 22">
            <a:extLst>
              <a:ext uri="{FF2B5EF4-FFF2-40B4-BE49-F238E27FC236}">
                <a16:creationId xmlns:a16="http://schemas.microsoft.com/office/drawing/2014/main" id="{37E74A18-7D4F-AF0B-19CB-CCC6CB749152}"/>
              </a:ext>
            </a:extLst>
          </p:cNvPr>
          <p:cNvSpPr txBox="1"/>
          <p:nvPr/>
        </p:nvSpPr>
        <p:spPr>
          <a:xfrm>
            <a:off x="6278189" y="5843280"/>
            <a:ext cx="3951789"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#blocks = #ways * #sets</a:t>
            </a:r>
          </a:p>
        </p:txBody>
      </p:sp>
      <p:sp>
        <p:nvSpPr>
          <p:cNvPr id="38" name="Rectangle 37">
            <a:extLst>
              <a:ext uri="{FF2B5EF4-FFF2-40B4-BE49-F238E27FC236}">
                <a16:creationId xmlns:a16="http://schemas.microsoft.com/office/drawing/2014/main" id="{4730E6A4-1870-4DFC-4313-91491AEB5B48}"/>
              </a:ext>
            </a:extLst>
          </p:cNvPr>
          <p:cNvSpPr/>
          <p:nvPr/>
        </p:nvSpPr>
        <p:spPr>
          <a:xfrm>
            <a:off x="6720664" y="3894268"/>
            <a:ext cx="821845" cy="39803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solidFill>
                  <a:srgbClr val="FF0000"/>
                </a:solidFill>
              </a:ln>
              <a:solidFill>
                <a:prstClr val="white"/>
              </a:solidFill>
              <a:effectLst/>
              <a:uLnTx/>
              <a:uFillTx/>
              <a:latin typeface="Calibri"/>
              <a:ea typeface="+mn-ea"/>
              <a:cs typeface="+mn-cs"/>
            </a:endParaRPr>
          </a:p>
        </p:txBody>
      </p:sp>
      <p:grpSp>
        <p:nvGrpSpPr>
          <p:cNvPr id="12" name="Group 11">
            <a:extLst>
              <a:ext uri="{FF2B5EF4-FFF2-40B4-BE49-F238E27FC236}">
                <a16:creationId xmlns:a16="http://schemas.microsoft.com/office/drawing/2014/main" id="{F6B10571-6886-E721-22C8-BC71F2100D9E}"/>
              </a:ext>
            </a:extLst>
          </p:cNvPr>
          <p:cNvGrpSpPr/>
          <p:nvPr/>
        </p:nvGrpSpPr>
        <p:grpSpPr>
          <a:xfrm>
            <a:off x="1097847" y="1247886"/>
            <a:ext cx="6604133" cy="3058923"/>
            <a:chOff x="1097847" y="1247886"/>
            <a:chExt cx="6604133" cy="3058923"/>
          </a:xfrm>
        </p:grpSpPr>
        <p:sp>
          <p:nvSpPr>
            <p:cNvPr id="37" name="Arc 36">
              <a:extLst>
                <a:ext uri="{FF2B5EF4-FFF2-40B4-BE49-F238E27FC236}">
                  <a16:creationId xmlns:a16="http://schemas.microsoft.com/office/drawing/2014/main" id="{3771EA32-8D18-B827-0463-FE40D6457F81}"/>
                </a:ext>
              </a:extLst>
            </p:cNvPr>
            <p:cNvSpPr/>
            <p:nvPr/>
          </p:nvSpPr>
          <p:spPr>
            <a:xfrm rot="10800000">
              <a:off x="2966438" y="1247886"/>
              <a:ext cx="4735542" cy="2853386"/>
            </a:xfrm>
            <a:prstGeom prst="arc">
              <a:avLst>
                <a:gd name="adj1" fmla="val 16807953"/>
                <a:gd name="adj2" fmla="val 0"/>
              </a:avLst>
            </a:prstGeom>
            <a:ln>
              <a:prstDash val="lgDash"/>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970EE1C8-7832-AFF1-2241-525EA9484898}"/>
                </a:ext>
              </a:extLst>
            </p:cNvPr>
            <p:cNvSpPr txBox="1"/>
            <p:nvPr/>
          </p:nvSpPr>
          <p:spPr>
            <a:xfrm>
              <a:off x="1097847" y="347581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Use Set Index to select a set</a:t>
              </a:r>
            </a:p>
          </p:txBody>
        </p:sp>
      </p:grpSp>
      <p:grpSp>
        <p:nvGrpSpPr>
          <p:cNvPr id="13" name="Group 12">
            <a:extLst>
              <a:ext uri="{FF2B5EF4-FFF2-40B4-BE49-F238E27FC236}">
                <a16:creationId xmlns:a16="http://schemas.microsoft.com/office/drawing/2014/main" id="{827626C8-101D-5CC3-571E-5F50AB1B3A3C}"/>
              </a:ext>
            </a:extLst>
          </p:cNvPr>
          <p:cNvGrpSpPr/>
          <p:nvPr/>
        </p:nvGrpSpPr>
        <p:grpSpPr>
          <a:xfrm>
            <a:off x="824444" y="1242066"/>
            <a:ext cx="6870228" cy="7591005"/>
            <a:chOff x="824444" y="1242066"/>
            <a:chExt cx="6870228" cy="7591005"/>
          </a:xfrm>
        </p:grpSpPr>
        <p:sp>
          <p:nvSpPr>
            <p:cNvPr id="36" name="Arc 35">
              <a:extLst>
                <a:ext uri="{FF2B5EF4-FFF2-40B4-BE49-F238E27FC236}">
                  <a16:creationId xmlns:a16="http://schemas.microsoft.com/office/drawing/2014/main" id="{EA8E3FD6-B7F0-47EE-44F8-60FED68020C6}"/>
                </a:ext>
              </a:extLst>
            </p:cNvPr>
            <p:cNvSpPr/>
            <p:nvPr/>
          </p:nvSpPr>
          <p:spPr>
            <a:xfrm rot="19103189">
              <a:off x="824444" y="1242066"/>
              <a:ext cx="6870228" cy="7591005"/>
            </a:xfrm>
            <a:prstGeom prst="arc">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576297FE-1FA4-8AFA-EA6B-C3171ADBFEE6}"/>
                </a:ext>
              </a:extLst>
            </p:cNvPr>
            <p:cNvSpPr txBox="1"/>
            <p:nvPr/>
          </p:nvSpPr>
          <p:spPr>
            <a:xfrm>
              <a:off x="2567281" y="140919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Compare Tag to select a way</a:t>
              </a:r>
            </a:p>
          </p:txBody>
        </p:sp>
      </p:grpSp>
      <p:sp>
        <p:nvSpPr>
          <p:cNvPr id="41" name="TextBox 40">
            <a:extLst>
              <a:ext uri="{FF2B5EF4-FFF2-40B4-BE49-F238E27FC236}">
                <a16:creationId xmlns:a16="http://schemas.microsoft.com/office/drawing/2014/main" id="{60780A25-2754-4B5D-8CA2-07D2D78C94B8}"/>
              </a:ext>
            </a:extLst>
          </p:cNvPr>
          <p:cNvSpPr txBox="1"/>
          <p:nvPr/>
        </p:nvSpPr>
        <p:spPr>
          <a:xfrm>
            <a:off x="4915697" y="5958456"/>
            <a:ext cx="603913"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Tag</a:t>
            </a:r>
          </a:p>
        </p:txBody>
      </p:sp>
      <p:sp>
        <p:nvSpPr>
          <p:cNvPr id="42" name="TextBox 41">
            <a:extLst>
              <a:ext uri="{FF2B5EF4-FFF2-40B4-BE49-F238E27FC236}">
                <a16:creationId xmlns:a16="http://schemas.microsoft.com/office/drawing/2014/main" id="{7091BE9B-8306-2572-39AF-0B298819C675}"/>
              </a:ext>
            </a:extLst>
          </p:cNvPr>
          <p:cNvSpPr txBox="1"/>
          <p:nvPr/>
        </p:nvSpPr>
        <p:spPr>
          <a:xfrm>
            <a:off x="5319656" y="5958456"/>
            <a:ext cx="754874"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a:t>
            </a:r>
          </a:p>
        </p:txBody>
      </p:sp>
      <p:cxnSp>
        <p:nvCxnSpPr>
          <p:cNvPr id="44" name="Straight Arrow Connector 43">
            <a:extLst>
              <a:ext uri="{FF2B5EF4-FFF2-40B4-BE49-F238E27FC236}">
                <a16:creationId xmlns:a16="http://schemas.microsoft.com/office/drawing/2014/main" id="{ED980BE1-414A-C005-25ED-A55FFA4BC509}"/>
              </a:ext>
            </a:extLst>
          </p:cNvPr>
          <p:cNvCxnSpPr>
            <a:cxnSpLocks/>
          </p:cNvCxnSpPr>
          <p:nvPr/>
        </p:nvCxnSpPr>
        <p:spPr>
          <a:xfrm flipV="1">
            <a:off x="5237040" y="5813357"/>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4CB52E8-2DE0-375D-4895-24EDC5F2D2A4}"/>
              </a:ext>
            </a:extLst>
          </p:cNvPr>
          <p:cNvCxnSpPr>
            <a:cxnSpLocks/>
          </p:cNvCxnSpPr>
          <p:nvPr/>
        </p:nvCxnSpPr>
        <p:spPr>
          <a:xfrm flipV="1">
            <a:off x="5645831" y="5795376"/>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AD4AC8B-9F12-DDD2-E7DD-184FD0E9830E}"/>
              </a:ext>
            </a:extLst>
          </p:cNvPr>
          <p:cNvSpPr txBox="1"/>
          <p:nvPr/>
        </p:nvSpPr>
        <p:spPr>
          <a:xfrm>
            <a:off x="4422012" y="6248257"/>
            <a:ext cx="2195195"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(Valid bit omitted)</a:t>
            </a:r>
          </a:p>
        </p:txBody>
      </p:sp>
      <p:grpSp>
        <p:nvGrpSpPr>
          <p:cNvPr id="20" name="Group 19">
            <a:extLst>
              <a:ext uri="{FF2B5EF4-FFF2-40B4-BE49-F238E27FC236}">
                <a16:creationId xmlns:a16="http://schemas.microsoft.com/office/drawing/2014/main" id="{F3122B27-C151-BFC7-5065-EA422489F7B2}"/>
              </a:ext>
            </a:extLst>
          </p:cNvPr>
          <p:cNvGrpSpPr/>
          <p:nvPr/>
        </p:nvGrpSpPr>
        <p:grpSpPr>
          <a:xfrm>
            <a:off x="3174648" y="2674579"/>
            <a:ext cx="4097521" cy="1219689"/>
            <a:chOff x="3174648" y="2674579"/>
            <a:chExt cx="4097521" cy="1219689"/>
          </a:xfrm>
        </p:grpSpPr>
        <p:sp>
          <p:nvSpPr>
            <p:cNvPr id="18" name="TextBox 17">
              <a:extLst>
                <a:ext uri="{FF2B5EF4-FFF2-40B4-BE49-F238E27FC236}">
                  <a16:creationId xmlns:a16="http://schemas.microsoft.com/office/drawing/2014/main" id="{66752D27-E1C5-061F-39F9-E52C30495E09}"/>
                </a:ext>
              </a:extLst>
            </p:cNvPr>
            <p:cNvSpPr txBox="1"/>
            <p:nvPr/>
          </p:nvSpPr>
          <p:spPr>
            <a:xfrm>
              <a:off x="3174648" y="2690891"/>
              <a:ext cx="2043005" cy="92333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Use Offset to find Byte address within cache block </a:t>
              </a:r>
              <a:endParaRPr kumimoji="0" lang="en-SE"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BBB3F562-5C62-BFB4-CC0E-BF474F594549}"/>
                </a:ext>
              </a:extLst>
            </p:cNvPr>
            <p:cNvCxnSpPr/>
            <p:nvPr/>
          </p:nvCxnSpPr>
          <p:spPr>
            <a:xfrm>
              <a:off x="4216998" y="2674579"/>
              <a:ext cx="3055171" cy="1219689"/>
            </a:xfrm>
            <a:prstGeom prst="straightConnector1">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cxnSp>
      </p:grpSp>
      <p:cxnSp>
        <p:nvCxnSpPr>
          <p:cNvPr id="4" name="Straight Arrow Connector 3">
            <a:extLst>
              <a:ext uri="{FF2B5EF4-FFF2-40B4-BE49-F238E27FC236}">
                <a16:creationId xmlns:a16="http://schemas.microsoft.com/office/drawing/2014/main" id="{18919E27-772F-A466-C4C9-6109B8485783}"/>
              </a:ext>
            </a:extLst>
          </p:cNvPr>
          <p:cNvCxnSpPr>
            <a:cxnSpLocks/>
          </p:cNvCxnSpPr>
          <p:nvPr/>
        </p:nvCxnSpPr>
        <p:spPr>
          <a:xfrm>
            <a:off x="5509787" y="2788016"/>
            <a:ext cx="0" cy="3007360"/>
          </a:xfrm>
          <a:prstGeom prst="straightConnector1">
            <a:avLst/>
          </a:prstGeom>
          <a:ln w="1905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1177440E-81D0-A174-D2A1-400016D088B2}"/>
              </a:ext>
            </a:extLst>
          </p:cNvPr>
          <p:cNvSpPr txBox="1"/>
          <p:nvPr/>
        </p:nvSpPr>
        <p:spPr>
          <a:xfrm>
            <a:off x="3439533" y="4463371"/>
            <a:ext cx="1546647"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a:ea typeface="+mn-ea"/>
                <a:cs typeface="+mn-cs"/>
              </a:rPr>
              <a:t>(Set Index increases from top to bottom)</a:t>
            </a:r>
            <a:endParaRPr kumimoji="0" lang="en-SE" sz="2400" b="0" i="0" u="none" strike="noStrike" kern="1200" cap="none" spc="0" normalizeH="0" baseline="0" noProof="0" dirty="0">
              <a:ln>
                <a:noFill/>
              </a:ln>
              <a:solidFill>
                <a:srgbClr val="00B050"/>
              </a:solidFill>
              <a:effectLst/>
              <a:uLnTx/>
              <a:uFillTx/>
              <a:latin typeface="Calibri"/>
              <a:ea typeface="+mn-ea"/>
              <a:cs typeface="+mn-cs"/>
            </a:endParaRPr>
          </a:p>
        </p:txBody>
      </p:sp>
      <p:sp>
        <p:nvSpPr>
          <p:cNvPr id="10" name="Horizontal Scroll 14">
            <a:extLst>
              <a:ext uri="{FF2B5EF4-FFF2-40B4-BE49-F238E27FC236}">
                <a16:creationId xmlns:a16="http://schemas.microsoft.com/office/drawing/2014/main" id="{BF1F704F-A04C-DEFA-B9FB-5E1F74E50DD5}"/>
              </a:ext>
            </a:extLst>
          </p:cNvPr>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58013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en-US" sz="4000" dirty="0"/>
              <a:t>Question: Tag</a:t>
            </a:r>
          </a:p>
        </p:txBody>
      </p:sp>
      <p:sp>
        <p:nvSpPr>
          <p:cNvPr id="29" name="Content Placeholder 28"/>
          <p:cNvSpPr>
            <a:spLocks noGrp="1"/>
          </p:cNvSpPr>
          <p:nvPr>
            <p:ph idx="1"/>
          </p:nvPr>
        </p:nvSpPr>
        <p:spPr>
          <a:xfrm>
            <a:off x="609600" y="2633651"/>
            <a:ext cx="10972800" cy="3995749"/>
          </a:xfrm>
        </p:spPr>
        <p:txBody>
          <a:bodyPr>
            <a:noAutofit/>
          </a:bodyPr>
          <a:lstStyle/>
          <a:p>
            <a:r>
              <a:rPr lang="en-US" sz="2000" dirty="0"/>
              <a:t>Assume: DM cache; 6</a:t>
            </a:r>
            <a:r>
              <a:rPr lang="en-US" altLang="zh-CN" sz="2000" dirty="0"/>
              <a:t>-bit memory </a:t>
            </a:r>
            <a:r>
              <a:rPr lang="en-US" sz="2000" dirty="0"/>
              <a:t>address: 2-bit Tag, 2-bit index, 2-bit Offset. Compute cache capacity and memory size.</a:t>
            </a:r>
          </a:p>
          <a:p>
            <a:pPr lvl="1"/>
            <a:r>
              <a:rPr lang="en-US" sz="1600" dirty="0"/>
              <a:t>2-bit Offset </a:t>
            </a:r>
            <a:r>
              <a:rPr lang="en-US" altLang="zh-CN" sz="1600" dirty="0"/>
              <a:t>=&gt; </a:t>
            </a:r>
            <a:r>
              <a:rPr lang="en-US" sz="1600" dirty="0"/>
              <a:t>Bytes/block = 4; </a:t>
            </a:r>
          </a:p>
          <a:p>
            <a:pPr lvl="1"/>
            <a:r>
              <a:rPr lang="en-US" sz="1600" dirty="0"/>
              <a:t># sets = 2</a:t>
            </a:r>
            <a:r>
              <a:rPr lang="en-US" sz="1600" baseline="30000" dirty="0"/>
              <a:t>SI </a:t>
            </a:r>
            <a:r>
              <a:rPr lang="en-US" altLang="zh-CN" sz="1600" baseline="30000" dirty="0"/>
              <a:t>Size</a:t>
            </a:r>
            <a:r>
              <a:rPr lang="en-US" sz="1600" dirty="0"/>
              <a:t> = 4</a:t>
            </a:r>
          </a:p>
          <a:p>
            <a:pPr lvl="1"/>
            <a:r>
              <a:rPr lang="en-US" sz="1600" dirty="0"/>
              <a:t># cache blocks = </a:t>
            </a:r>
            <a:r>
              <a:rPr lang="en-US" sz="1600" kern="0" dirty="0">
                <a:solidFill>
                  <a:prstClr val="black"/>
                </a:solidFill>
              </a:rPr>
              <a:t># ways * # sets = 1*4 = 4</a:t>
            </a:r>
          </a:p>
          <a:p>
            <a:pPr lvl="1"/>
            <a:r>
              <a:rPr lang="en-US" sz="1600" kern="0" dirty="0">
                <a:solidFill>
                  <a:prstClr val="black"/>
                </a:solidFill>
              </a:rPr>
              <a:t>cache capacity  = # cache blocks * Bytes/block = 4*4 = 16B</a:t>
            </a:r>
          </a:p>
          <a:p>
            <a:r>
              <a:rPr lang="en-US" sz="2000" dirty="0"/>
              <a:t>Memory size: 2^4 (2-bit tag +2-bit SI) = 16 blocks = 64 Bytes</a:t>
            </a:r>
            <a:endParaRPr lang="en-US" sz="1600" dirty="0"/>
          </a:p>
        </p:txBody>
      </p:sp>
      <p:sp>
        <p:nvSpPr>
          <p:cNvPr id="26" name="Slide Number Placeholder 5"/>
          <p:cNvSpPr>
            <a:spLocks noGrp="1"/>
          </p:cNvSpPr>
          <p:nvPr>
            <p:ph type="sldNum" sz="quarter" idx="4294967295"/>
          </p:nvPr>
        </p:nvSpPr>
        <p:spPr>
          <a:xfrm>
            <a:off x="92710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20</a:t>
            </a:fld>
            <a:endParaRPr lang="en-US"/>
          </a:p>
        </p:txBody>
      </p:sp>
      <p:sp>
        <p:nvSpPr>
          <p:cNvPr id="7" name="Rectangle 6"/>
          <p:cNvSpPr/>
          <p:nvPr/>
        </p:nvSpPr>
        <p:spPr>
          <a:xfrm>
            <a:off x="2971800" y="1743214"/>
            <a:ext cx="6235700" cy="47539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2971801" y="1371600"/>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a:t>0</a:t>
              </a:r>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a:t>5</a:t>
              </a:r>
            </a:p>
          </p:txBody>
        </p:sp>
      </p:grpSp>
      <p:cxnSp>
        <p:nvCxnSpPr>
          <p:cNvPr id="9" name="Straight Connector 8"/>
          <p:cNvCxnSpPr/>
          <p:nvPr/>
        </p:nvCxnSpPr>
        <p:spPr>
          <a:xfrm>
            <a:off x="7187407" y="1736924"/>
            <a:ext cx="0" cy="4816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99607" y="1371600"/>
            <a:ext cx="314659" cy="400110"/>
          </a:xfrm>
          <a:prstGeom prst="rect">
            <a:avLst/>
          </a:prstGeom>
          <a:noFill/>
        </p:spPr>
        <p:txBody>
          <a:bodyPr wrap="none" rtlCol="0">
            <a:spAutoFit/>
          </a:bodyPr>
          <a:lstStyle/>
          <a:p>
            <a:r>
              <a:rPr lang="en-US" sz="2000" dirty="0"/>
              <a:t>1</a:t>
            </a:r>
          </a:p>
        </p:txBody>
      </p:sp>
      <p:sp>
        <p:nvSpPr>
          <p:cNvPr id="18" name="TextBox 17"/>
          <p:cNvSpPr txBox="1"/>
          <p:nvPr/>
        </p:nvSpPr>
        <p:spPr>
          <a:xfrm>
            <a:off x="7210639" y="2158255"/>
            <a:ext cx="2031325" cy="400110"/>
          </a:xfrm>
          <a:prstGeom prst="rect">
            <a:avLst/>
          </a:prstGeom>
          <a:noFill/>
        </p:spPr>
        <p:txBody>
          <a:bodyPr wrap="none" rtlCol="0">
            <a:spAutoFit/>
          </a:bodyPr>
          <a:lstStyle/>
          <a:p>
            <a:r>
              <a:rPr lang="en-US" sz="2000" dirty="0"/>
              <a:t>Byte Within Block</a:t>
            </a:r>
          </a:p>
        </p:txBody>
      </p:sp>
      <p:sp>
        <p:nvSpPr>
          <p:cNvPr id="22" name="TextBox 21"/>
          <p:cNvSpPr txBox="1"/>
          <p:nvPr/>
        </p:nvSpPr>
        <p:spPr>
          <a:xfrm>
            <a:off x="7239001" y="1752600"/>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13" name="TextBox 12"/>
          <p:cNvSpPr txBox="1"/>
          <p:nvPr/>
        </p:nvSpPr>
        <p:spPr>
          <a:xfrm>
            <a:off x="6844007" y="1371600"/>
            <a:ext cx="314659" cy="400110"/>
          </a:xfrm>
          <a:prstGeom prst="rect">
            <a:avLst/>
          </a:prstGeom>
          <a:noFill/>
        </p:spPr>
        <p:txBody>
          <a:bodyPr wrap="none" rtlCol="0">
            <a:spAutoFit/>
          </a:bodyPr>
          <a:lstStyle/>
          <a:p>
            <a:r>
              <a:rPr lang="en-US" sz="2000" dirty="0"/>
              <a:t>2</a:t>
            </a:r>
          </a:p>
        </p:txBody>
      </p:sp>
      <p:cxnSp>
        <p:nvCxnSpPr>
          <p:cNvPr id="14" name="Straight Connector 13"/>
          <p:cNvCxnSpPr/>
          <p:nvPr/>
        </p:nvCxnSpPr>
        <p:spPr>
          <a:xfrm>
            <a:off x="5131595" y="1749624"/>
            <a:ext cx="0" cy="4689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70154" y="1371600"/>
            <a:ext cx="314659" cy="400110"/>
          </a:xfrm>
          <a:prstGeom prst="rect">
            <a:avLst/>
          </a:prstGeom>
          <a:noFill/>
        </p:spPr>
        <p:txBody>
          <a:bodyPr wrap="none" rtlCol="0">
            <a:spAutoFit/>
          </a:bodyPr>
          <a:lstStyle/>
          <a:p>
            <a:r>
              <a:rPr lang="en-US" sz="2000" dirty="0"/>
              <a:t>3</a:t>
            </a:r>
          </a:p>
        </p:txBody>
      </p:sp>
      <p:sp>
        <p:nvSpPr>
          <p:cNvPr id="19" name="TextBox 18"/>
          <p:cNvSpPr txBox="1"/>
          <p:nvPr/>
        </p:nvSpPr>
        <p:spPr>
          <a:xfrm>
            <a:off x="5296336" y="2173535"/>
            <a:ext cx="1690612" cy="400110"/>
          </a:xfrm>
          <a:prstGeom prst="rect">
            <a:avLst/>
          </a:prstGeom>
          <a:noFill/>
        </p:spPr>
        <p:txBody>
          <a:bodyPr wrap="none" rtlCol="0">
            <a:spAutoFit/>
          </a:bodyPr>
          <a:lstStyle/>
          <a:p>
            <a:pPr algn="ctr"/>
            <a:r>
              <a:rPr lang="en-US" sz="2000" dirty="0"/>
              <a:t>Block Within $</a:t>
            </a:r>
          </a:p>
        </p:txBody>
      </p:sp>
      <p:sp>
        <p:nvSpPr>
          <p:cNvPr id="16" name="TextBox 15"/>
          <p:cNvSpPr txBox="1"/>
          <p:nvPr/>
        </p:nvSpPr>
        <p:spPr>
          <a:xfrm>
            <a:off x="4762851" y="1371600"/>
            <a:ext cx="314659" cy="400110"/>
          </a:xfrm>
          <a:prstGeom prst="rect">
            <a:avLst/>
          </a:prstGeom>
          <a:noFill/>
        </p:spPr>
        <p:txBody>
          <a:bodyPr wrap="none" rtlCol="0">
            <a:spAutoFit/>
          </a:bodyPr>
          <a:lstStyle/>
          <a:p>
            <a:r>
              <a:rPr lang="en-US" sz="2000" dirty="0"/>
              <a:t>4</a:t>
            </a:r>
          </a:p>
        </p:txBody>
      </p:sp>
      <p:sp>
        <p:nvSpPr>
          <p:cNvPr id="20" name="TextBox 19"/>
          <p:cNvSpPr txBox="1"/>
          <p:nvPr/>
        </p:nvSpPr>
        <p:spPr>
          <a:xfrm>
            <a:off x="2326470" y="2181304"/>
            <a:ext cx="3031808" cy="400110"/>
          </a:xfrm>
          <a:prstGeom prst="rect">
            <a:avLst/>
          </a:prstGeom>
          <a:noFill/>
        </p:spPr>
        <p:txBody>
          <a:bodyPr wrap="square" rtlCol="0">
            <a:spAutoFit/>
          </a:bodyPr>
          <a:lstStyle/>
          <a:p>
            <a:pPr algn="ctr"/>
            <a:r>
              <a:rPr lang="en-US" sz="2000" dirty="0"/>
              <a:t>Mem Block Within $Block</a:t>
            </a:r>
          </a:p>
        </p:txBody>
      </p:sp>
      <p:sp>
        <p:nvSpPr>
          <p:cNvPr id="4" name="TextBox 3"/>
          <p:cNvSpPr txBox="1"/>
          <p:nvPr/>
        </p:nvSpPr>
        <p:spPr>
          <a:xfrm>
            <a:off x="3505200" y="1752600"/>
            <a:ext cx="626582" cy="461665"/>
          </a:xfrm>
          <a:prstGeom prst="rect">
            <a:avLst/>
          </a:prstGeom>
          <a:noFill/>
        </p:spPr>
        <p:txBody>
          <a:bodyPr wrap="none" rtlCol="0">
            <a:spAutoFit/>
          </a:bodyPr>
          <a:lstStyle/>
          <a:p>
            <a:r>
              <a:rPr lang="en-US" sz="2400" i="1" dirty="0">
                <a:solidFill>
                  <a:srgbClr val="0000FF"/>
                </a:solidFill>
              </a:rPr>
              <a:t>Tag</a:t>
            </a:r>
            <a:endParaRPr lang="en-US" sz="2800" i="1" dirty="0">
              <a:solidFill>
                <a:srgbClr val="0000FF"/>
              </a:solidFill>
            </a:endParaRPr>
          </a:p>
        </p:txBody>
      </p:sp>
      <p:sp>
        <p:nvSpPr>
          <p:cNvPr id="5" name="TextBox 4"/>
          <p:cNvSpPr txBox="1"/>
          <p:nvPr/>
        </p:nvSpPr>
        <p:spPr>
          <a:xfrm>
            <a:off x="5562600" y="1752600"/>
            <a:ext cx="1310039" cy="461665"/>
          </a:xfrm>
          <a:prstGeom prst="rect">
            <a:avLst/>
          </a:prstGeom>
          <a:noFill/>
        </p:spPr>
        <p:txBody>
          <a:bodyPr wrap="none" rtlCol="0">
            <a:spAutoFit/>
          </a:bodyPr>
          <a:lstStyle/>
          <a:p>
            <a:r>
              <a:rPr lang="en-US" sz="2400" i="1" dirty="0">
                <a:solidFill>
                  <a:srgbClr val="0000FF"/>
                </a:solidFill>
              </a:rPr>
              <a:t>Set Index</a:t>
            </a:r>
          </a:p>
        </p:txBody>
      </p:sp>
      <p:sp>
        <p:nvSpPr>
          <p:cNvPr id="24"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dirty="0"/>
          </a:p>
        </p:txBody>
      </p:sp>
      <p:sp>
        <p:nvSpPr>
          <p:cNvPr id="2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TextBox 22"/>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27" name="TextBox 2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68463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a:t>
            </a:r>
            <a:r>
              <a:rPr lang="en-US" altLang="zh-CN" dirty="0" err="1"/>
              <a:t>SetIndex</a:t>
            </a:r>
            <a:r>
              <a:rPr lang="en-US" altLang="zh-CN" dirty="0"/>
              <a:t>-Offset? </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21</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58350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DM cache, # Sets = # blocks = 64 KB/16 Bytes/block = 4K  SI size=12</a:t>
            </a:r>
          </a:p>
          <a:p>
            <a:r>
              <a:rPr lang="en-US" altLang="zh-CN" dirty="0">
                <a:sym typeface="Wingdings" panose="05000000000000000000" pitchFamily="2" charset="2"/>
              </a:rPr>
              <a:t>Tag size = 32-12-4=16</a:t>
            </a:r>
            <a:endParaRPr lang="en-US" altLang="zh-CN"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22</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934518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23</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95719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a:xfrm>
            <a:off x="609600" y="1600201"/>
            <a:ext cx="10972800" cy="3657599"/>
          </a:xfrm>
        </p:spPr>
        <p:txBody>
          <a:bodyPr>
            <a:normAutofit lnSpcReduction="10000"/>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8-way SA cache, # Sets = # blocks/8 = (64 KB/16 Bytes/block)/8 = 0.5K  SI size=9</a:t>
            </a:r>
          </a:p>
          <a:p>
            <a:r>
              <a:rPr lang="en-US" altLang="zh-CN" dirty="0">
                <a:sym typeface="Wingdings" panose="05000000000000000000" pitchFamily="2" charset="2"/>
              </a:rPr>
              <a:t>Tag size = 32-9-4=19</a:t>
            </a:r>
            <a:endParaRPr lang="en-US" altLang="zh-CN"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24</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10384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914400" rtl="0" eaLnBrk="0" fontAlgn="base" latinLnBrk="0" hangingPunct="0">
              <a:lnSpc>
                <a:spcPct val="100000"/>
              </a:lnSpc>
              <a:spcBef>
                <a:spcPts val="0"/>
              </a:spcBef>
              <a:spcAft>
                <a:spcPct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914400" rtl="0" eaLnBrk="0" fontAlgn="base" latinLnBrk="0" hangingPunct="0">
                <a:lnSpc>
                  <a:spcPct val="100000"/>
                </a:lnSpc>
                <a:spcBef>
                  <a:spcPts val="0"/>
                </a:spcBef>
                <a:spcAft>
                  <a:spcPct val="0"/>
                </a:spcAft>
                <a:buClrTx/>
                <a:buSzTx/>
                <a:buFontTx/>
                <a:buNone/>
                <a:tabLst/>
                <a:defRPr/>
              </a:pPr>
              <a:t>25</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1434628" name="Group 4"/>
          <p:cNvGrpSpPr>
            <a:grpSpLocks/>
          </p:cNvGrpSpPr>
          <p:nvPr/>
        </p:nvGrpSpPr>
        <p:grpSpPr bwMode="auto">
          <a:xfrm rot="5400000">
            <a:off x="8616951" y="3411538"/>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2" name="Group 1"/>
          <p:cNvGrpSpPr/>
          <p:nvPr/>
        </p:nvGrpSpPr>
        <p:grpSpPr>
          <a:xfrm rot="5400000">
            <a:off x="4581525" y="3407569"/>
            <a:ext cx="604837" cy="1054100"/>
            <a:chOff x="4583906" y="3405187"/>
            <a:chExt cx="604837" cy="1054100"/>
          </a:xfrm>
        </p:grpSpPr>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31479" y="3415530"/>
            <a:ext cx="604837" cy="1054100"/>
            <a:chOff x="6533674" y="3412962"/>
            <a:chExt cx="604837" cy="1054100"/>
          </a:xfrm>
        </p:grpSpPr>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7" name="TextBox 76"/>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8" name="TextBox 77"/>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6620854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26</a:t>
            </a:fld>
            <a:endParaRPr lang="en-US" dirty="0"/>
          </a:p>
        </p:txBody>
      </p:sp>
      <p:sp>
        <p:nvSpPr>
          <p:cNvPr id="4" name="Content Placeholder 2"/>
          <p:cNvSpPr txBox="1">
            <a:spLocks/>
          </p:cNvSpPr>
          <p:nvPr/>
        </p:nvSpPr>
        <p:spPr>
          <a:xfrm>
            <a:off x="609600" y="1143000"/>
            <a:ext cx="10972800" cy="3886200"/>
          </a:xfrm>
          <a:prstGeom prst="rect">
            <a:avLst/>
          </a:prstGeom>
        </p:spPr>
        <p:txBody>
          <a:bodyPr>
            <a:normAutofit fontScale="85000" lnSpcReduction="1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4 = # ways (1)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2</a:t>
            </a:r>
            <a:r>
              <a:rPr lang="en-US" altLang="zh-CN" kern="0" dirty="0"/>
              <a:t>-way SA cache:</a:t>
            </a:r>
            <a:endParaRPr lang="en-US" kern="0" dirty="0"/>
          </a:p>
          <a:p>
            <a:pPr lvl="1" defTabSz="914400"/>
            <a:r>
              <a:rPr lang="en-US" kern="0" dirty="0"/>
              <a:t># cache blocks = 4 = # ways (2)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(4</a:t>
            </a:r>
            <a:r>
              <a:rPr lang="en-US" altLang="zh-CN" kern="0" dirty="0"/>
              <a:t>-way SA) cache:</a:t>
            </a:r>
          </a:p>
          <a:p>
            <a:pPr lvl="1" defTabSz="914400"/>
            <a:r>
              <a:rPr lang="en-US" kern="0" dirty="0"/>
              <a:t># cache blocks = 4 = # ways (4)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66343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914400" rtl="0" eaLnBrk="0" fontAlgn="base" latinLnBrk="0" hangingPunct="0">
              <a:lnSpc>
                <a:spcPct val="100000"/>
              </a:lnSpc>
              <a:spcBef>
                <a:spcPts val="0"/>
              </a:spcBef>
              <a:spcAft>
                <a:spcPct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914400" rtl="0" eaLnBrk="0" fontAlgn="base" latinLnBrk="0" hangingPunct="0">
                <a:lnSpc>
                  <a:spcPct val="100000"/>
                </a:lnSpc>
                <a:spcBef>
                  <a:spcPts val="0"/>
                </a:spcBef>
                <a:spcAft>
                  <a:spcPct val="0"/>
                </a:spcAft>
                <a:buClrTx/>
                <a:buSzTx/>
                <a:buFontTx/>
                <a:buNone/>
                <a:tabLst/>
                <a:defRPr/>
              </a:pPr>
              <a:t>27</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5" name="Group 4"/>
          <p:cNvGrpSpPr/>
          <p:nvPr/>
        </p:nvGrpSpPr>
        <p:grpSpPr>
          <a:xfrm rot="5400000">
            <a:off x="8610600" y="3398837"/>
            <a:ext cx="617540" cy="1066800"/>
            <a:chOff x="8610600" y="3398837"/>
            <a:chExt cx="617540" cy="1066800"/>
          </a:xfrm>
        </p:grpSpPr>
        <p:sp>
          <p:nvSpPr>
            <p:cNvPr id="1434627" name="Rectangle 3"/>
            <p:cNvSpPr>
              <a:spLocks noChangeArrowheads="1"/>
            </p:cNvSpPr>
            <p:nvPr/>
          </p:nvSpPr>
          <p:spPr bwMode="auto">
            <a:xfrm>
              <a:off x="8610600" y="3398837"/>
              <a:ext cx="617537"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434628" name="Group 4"/>
            <p:cNvGrpSpPr>
              <a:grpSpLocks/>
            </p:cNvGrpSpPr>
            <p:nvPr/>
          </p:nvGrpSpPr>
          <p:grpSpPr bwMode="auto">
            <a:xfrm>
              <a:off x="8623302" y="3405187"/>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grpSp>
        <p:nvGrpSpPr>
          <p:cNvPr id="2" name="Group 1"/>
          <p:cNvGrpSpPr/>
          <p:nvPr/>
        </p:nvGrpSpPr>
        <p:grpSpPr>
          <a:xfrm rot="5400000">
            <a:off x="4579143" y="3398837"/>
            <a:ext cx="609600" cy="1066800"/>
            <a:chOff x="4579143" y="3398837"/>
            <a:chExt cx="609600" cy="1066800"/>
          </a:xfrm>
        </p:grpSpPr>
        <p:sp>
          <p:nvSpPr>
            <p:cNvPr id="1434637" name="Rectangle 13"/>
            <p:cNvSpPr>
              <a:spLocks noChangeArrowheads="1"/>
            </p:cNvSpPr>
            <p:nvPr/>
          </p:nvSpPr>
          <p:spPr bwMode="auto">
            <a:xfrm>
              <a:off x="4579143"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28911" y="3406612"/>
            <a:ext cx="609600" cy="1067172"/>
            <a:chOff x="6528911" y="3406612"/>
            <a:chExt cx="609600" cy="1067172"/>
          </a:xfrm>
        </p:grpSpPr>
        <p:sp>
          <p:nvSpPr>
            <p:cNvPr id="73" name="Rectangle 13"/>
            <p:cNvSpPr>
              <a:spLocks noChangeArrowheads="1"/>
            </p:cNvSpPr>
            <p:nvPr/>
          </p:nvSpPr>
          <p:spPr bwMode="auto">
            <a:xfrm>
              <a:off x="6832124" y="3406984"/>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7" name="Rectangle 13"/>
            <p:cNvSpPr>
              <a:spLocks noChangeArrowheads="1"/>
            </p:cNvSpPr>
            <p:nvPr/>
          </p:nvSpPr>
          <p:spPr bwMode="auto">
            <a:xfrm>
              <a:off x="6528911" y="3406612"/>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6" name="TextBox 75"/>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7" name="TextBox 7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6259537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1434628" name="Group 4"/>
          <p:cNvGrpSpPr>
            <a:grpSpLocks/>
          </p:cNvGrpSpPr>
          <p:nvPr/>
        </p:nvGrpSpPr>
        <p:grpSpPr bwMode="auto">
          <a:xfrm rot="5400000">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nvGrpSpPr>
          <p:cNvPr id="1434638" name="Group 14"/>
          <p:cNvGrpSpPr>
            <a:grpSpLocks/>
          </p:cNvGrpSpPr>
          <p:nvPr/>
        </p:nvGrpSpPr>
        <p:grpSpPr bwMode="auto">
          <a:xfrm rot="5400000">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811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85" name="Group 14"/>
          <p:cNvGrpSpPr>
            <a:grpSpLocks/>
          </p:cNvGrpSpPr>
          <p:nvPr/>
        </p:nvGrpSpPr>
        <p:grpSpPr bwMode="auto">
          <a:xfrm rot="5400000">
            <a:off x="4831580" y="3421718"/>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noProof="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100" name="Group 14"/>
          <p:cNvGrpSpPr>
            <a:grpSpLocks/>
          </p:cNvGrpSpPr>
          <p:nvPr/>
        </p:nvGrpSpPr>
        <p:grpSpPr bwMode="auto">
          <a:xfrm rot="5400000">
            <a:off x="6944455" y="3418543"/>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99" name="TextBox 98"/>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1" name="TextBox 110"/>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4998179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29</a:t>
            </a:fld>
            <a:endParaRPr lang="en-US" dirty="0"/>
          </a:p>
        </p:txBody>
      </p:sp>
      <p:sp>
        <p:nvSpPr>
          <p:cNvPr id="4" name="Content Placeholder 2"/>
          <p:cNvSpPr txBox="1">
            <a:spLocks/>
          </p:cNvSpPr>
          <p:nvPr/>
        </p:nvSpPr>
        <p:spPr>
          <a:xfrm>
            <a:off x="609600" y="1143000"/>
            <a:ext cx="10972800" cy="3886200"/>
          </a:xfrm>
          <a:prstGeom prst="rect">
            <a:avLst/>
          </a:prstGeom>
        </p:spPr>
        <p:txBody>
          <a:bodyPr>
            <a:normAutofit fontScale="70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8 = # ways (1) * # sets</a:t>
            </a:r>
          </a:p>
          <a:p>
            <a:pPr lvl="1" defTabSz="914400"/>
            <a:r>
              <a:rPr lang="en-US" kern="0" dirty="0"/>
              <a:t>=&gt; # sets = 8 = 2</a:t>
            </a:r>
            <a:r>
              <a:rPr lang="en-US" kern="0" baseline="30000" dirty="0"/>
              <a:t>3</a:t>
            </a:r>
            <a:r>
              <a:rPr lang="en-US" kern="0" dirty="0"/>
              <a:t> =&gt; Set Index has 3b =&gt; Set Index is 100 (4) (last 3b in 01100)</a:t>
            </a:r>
          </a:p>
          <a:p>
            <a:pPr lvl="1" defTabSz="914400"/>
            <a:r>
              <a:rPr lang="en-US" kern="0" dirty="0"/>
              <a:t>Tag (2b); Set Index (3b)</a:t>
            </a:r>
          </a:p>
          <a:p>
            <a:pPr defTabSz="914400"/>
            <a:r>
              <a:rPr lang="en-US" kern="0" dirty="0"/>
              <a:t>For 2-way SA cache:</a:t>
            </a:r>
          </a:p>
          <a:p>
            <a:pPr lvl="1" defTabSz="914400"/>
            <a:r>
              <a:rPr lang="en-US" kern="0" dirty="0"/>
              <a:t># cache blocks = 8 = # ways (2)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4</a:t>
            </a:r>
            <a:r>
              <a:rPr lang="en-US" altLang="zh-CN" kern="0" dirty="0"/>
              <a:t>-way SA cache:</a:t>
            </a:r>
            <a:endParaRPr lang="en-US" kern="0" dirty="0"/>
          </a:p>
          <a:p>
            <a:pPr lvl="1" defTabSz="914400"/>
            <a:r>
              <a:rPr lang="en-US" kern="0" dirty="0"/>
              <a:t># cache blocks = 8 = # ways (4)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(8</a:t>
            </a:r>
            <a:r>
              <a:rPr lang="en-US" altLang="zh-CN" kern="0" dirty="0"/>
              <a:t>-way SA) cache:</a:t>
            </a:r>
          </a:p>
          <a:p>
            <a:pPr lvl="1" defTabSz="914400"/>
            <a:r>
              <a:rPr lang="en-US" kern="0" dirty="0"/>
              <a:t># cache blocks = 8 = # ways (8)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26503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3997"/>
            <a:ext cx="8229600" cy="487362"/>
          </a:xfrm>
        </p:spPr>
        <p:txBody>
          <a:bodyPr>
            <a:noAutofit/>
          </a:bodyPr>
          <a:lstStyle/>
          <a:p>
            <a:r>
              <a:rPr lang="en-US" sz="5400" dirty="0"/>
              <a:t>Key Equations</a:t>
            </a:r>
          </a:p>
        </p:txBody>
      </p:sp>
      <p:sp>
        <p:nvSpPr>
          <p:cNvPr id="7" name="Rectangle 6"/>
          <p:cNvSpPr/>
          <p:nvPr/>
        </p:nvSpPr>
        <p:spPr>
          <a:xfrm>
            <a:off x="3358665" y="5110139"/>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091537" y="5442176"/>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105371" y="545289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txBox="1">
            <a:spLocks/>
          </p:cNvSpPr>
          <p:nvPr/>
        </p:nvSpPr>
        <p:spPr>
          <a:xfrm>
            <a:off x="729916"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19" name="Slide Number Placeholder 5"/>
          <p:cNvSpPr>
            <a:spLocks noGrp="1"/>
          </p:cNvSpPr>
          <p:nvPr>
            <p:ph type="sldNum" sz="quarter" idx="4294967295"/>
          </p:nvPr>
        </p:nvSpPr>
        <p:spPr>
          <a:xfrm>
            <a:off x="9296399"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a:t>
            </a:fld>
            <a:endParaRPr lang="en-US"/>
          </a:p>
        </p:txBody>
      </p:sp>
      <p:sp>
        <p:nvSpPr>
          <p:cNvPr id="17" name="TextBox 16"/>
          <p:cNvSpPr txBox="1"/>
          <p:nvPr/>
        </p:nvSpPr>
        <p:spPr>
          <a:xfrm>
            <a:off x="7523510" y="5189858"/>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20" name="TextBox 19"/>
          <p:cNvSpPr txBox="1"/>
          <p:nvPr/>
        </p:nvSpPr>
        <p:spPr>
          <a:xfrm>
            <a:off x="3887098" y="5189858"/>
            <a:ext cx="626582" cy="461665"/>
          </a:xfrm>
          <a:prstGeom prst="rect">
            <a:avLst/>
          </a:prstGeom>
          <a:noFill/>
        </p:spPr>
        <p:txBody>
          <a:bodyPr wrap="none" rtlCol="0">
            <a:spAutoFit/>
          </a:bodyPr>
          <a:lstStyle/>
          <a:p>
            <a:r>
              <a:rPr lang="en-US" sz="2400" i="1" dirty="0">
                <a:solidFill>
                  <a:srgbClr val="0000FF"/>
                </a:solidFill>
              </a:rPr>
              <a:t>Tag</a:t>
            </a:r>
          </a:p>
        </p:txBody>
      </p:sp>
      <p:sp>
        <p:nvSpPr>
          <p:cNvPr id="25" name="TextBox 24"/>
          <p:cNvSpPr txBox="1"/>
          <p:nvPr/>
        </p:nvSpPr>
        <p:spPr>
          <a:xfrm>
            <a:off x="5873265" y="5189858"/>
            <a:ext cx="1310039" cy="461665"/>
          </a:xfrm>
          <a:prstGeom prst="rect">
            <a:avLst/>
          </a:prstGeom>
          <a:noFill/>
        </p:spPr>
        <p:txBody>
          <a:bodyPr wrap="none" rtlCol="0">
            <a:spAutoFit/>
          </a:bodyPr>
          <a:lstStyle/>
          <a:p>
            <a:r>
              <a:rPr lang="en-US" altLang="zh-CN" sz="2400" i="1" dirty="0">
                <a:solidFill>
                  <a:srgbClr val="FF0000"/>
                </a:solidFill>
              </a:rPr>
              <a:t>Set </a:t>
            </a:r>
            <a:r>
              <a:rPr lang="en-US" sz="2400" i="1" dirty="0">
                <a:solidFill>
                  <a:srgbClr val="FF0000"/>
                </a:solidFill>
              </a:rPr>
              <a:t>Index</a:t>
            </a:r>
          </a:p>
        </p:txBody>
      </p:sp>
      <p:sp>
        <p:nvSpPr>
          <p:cNvPr id="14" name="TextBox 13"/>
          <p:cNvSpPr txBox="1"/>
          <p:nvPr/>
        </p:nvSpPr>
        <p:spPr>
          <a:xfrm>
            <a:off x="2133600" y="1600200"/>
            <a:ext cx="803148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 sets = 2</a:t>
            </a:r>
            <a:r>
              <a:rPr lang="en-US" altLang="zh-CN" sz="3600" baseline="30000" dirty="0"/>
              <a:t>SI size</a:t>
            </a:r>
            <a:r>
              <a:rPr lang="en-US" altLang="zh-CN" sz="3600" dirty="0"/>
              <a:t>; # Bytes/block=2</a:t>
            </a:r>
            <a:r>
              <a:rPr lang="en-US" altLang="zh-CN" sz="3600" baseline="30000" dirty="0"/>
              <a:t>Offset size</a:t>
            </a:r>
          </a:p>
          <a:p>
            <a:r>
              <a:rPr lang="en-US" sz="3600" dirty="0"/>
              <a:t># blocks = # ways (associativity) * # sets</a:t>
            </a:r>
          </a:p>
          <a:p>
            <a:r>
              <a:rPr lang="en-US" altLang="zh-CN" sz="3600" dirty="0"/>
              <a:t>cache capacity  = </a:t>
            </a:r>
            <a:r>
              <a:rPr lang="en-US" sz="3600" dirty="0"/>
              <a:t># blocks * # Bytes/block</a:t>
            </a:r>
          </a:p>
        </p:txBody>
      </p:sp>
      <p:sp>
        <p:nvSpPr>
          <p:cNvPr id="3" name="Rounded Rectangular Callout 2"/>
          <p:cNvSpPr/>
          <p:nvPr/>
        </p:nvSpPr>
        <p:spPr>
          <a:xfrm>
            <a:off x="5263665" y="3718644"/>
            <a:ext cx="2579069" cy="1127912"/>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FF0000"/>
                </a:solidFill>
              </a:rPr>
              <a:t>SI size determines # sets = 2</a:t>
            </a:r>
            <a:r>
              <a:rPr lang="en-US" altLang="zh-CN" sz="2400" baseline="30000" dirty="0">
                <a:solidFill>
                  <a:srgbClr val="FF0000"/>
                </a:solidFill>
              </a:rPr>
              <a:t>SI size</a:t>
            </a:r>
            <a:endParaRPr lang="en-US" sz="2400" dirty="0">
              <a:solidFill>
                <a:srgbClr val="FF0000"/>
              </a:solidFill>
            </a:endParaRPr>
          </a:p>
        </p:txBody>
      </p:sp>
      <p:sp>
        <p:nvSpPr>
          <p:cNvPr id="21" name="Rounded Rectangular Callout 20"/>
          <p:cNvSpPr/>
          <p:nvPr/>
        </p:nvSpPr>
        <p:spPr>
          <a:xfrm>
            <a:off x="8088930" y="3718644"/>
            <a:ext cx="3112470" cy="1126237"/>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Offset size determines Bytes/block = 2</a:t>
            </a:r>
            <a:r>
              <a:rPr lang="en-US" altLang="zh-CN" sz="2400" baseline="30000" dirty="0"/>
              <a:t>Offset size</a:t>
            </a:r>
            <a:endParaRPr lang="en-US" sz="2400" baseline="30000" dirty="0"/>
          </a:p>
        </p:txBody>
      </p:sp>
      <p:sp>
        <p:nvSpPr>
          <p:cNvPr id="22" name="Rounded Rectangular Callout 21"/>
          <p:cNvSpPr/>
          <p:nvPr/>
        </p:nvSpPr>
        <p:spPr>
          <a:xfrm>
            <a:off x="457200" y="3655925"/>
            <a:ext cx="4343400" cy="1090096"/>
          </a:xfrm>
          <a:prstGeom prst="wedgeRoundRectCallout">
            <a:avLst>
              <a:gd name="adj1" fmla="val 40634"/>
              <a:gd name="adj2" fmla="val 911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Tag </a:t>
            </a:r>
            <a:r>
              <a:rPr lang="en-US" altLang="zh-CN" sz="2400" dirty="0"/>
              <a:t>size</a:t>
            </a:r>
            <a:r>
              <a:rPr lang="en-US" sz="2400" dirty="0"/>
              <a:t> does not affect cache capacity; depends on memory address length</a:t>
            </a:r>
          </a:p>
        </p:txBody>
      </p:sp>
      <p:sp>
        <p:nvSpPr>
          <p:cNvPr id="15" name="Horizontal Scroll 1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554497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5" name="Group 4"/>
          <p:cNvGrpSpPr/>
          <p:nvPr/>
        </p:nvGrpSpPr>
        <p:grpSpPr>
          <a:xfrm rot="5400000">
            <a:off x="8829015" y="3398837"/>
            <a:ext cx="1219200" cy="1066800"/>
            <a:chOff x="8829015" y="3398837"/>
            <a:chExt cx="1219200" cy="1066800"/>
          </a:xfrm>
        </p:grpSpPr>
        <p:sp>
          <p:nvSpPr>
            <p:cNvPr id="1434627" name="Rectangle 3"/>
            <p:cNvSpPr>
              <a:spLocks noChangeArrowheads="1"/>
            </p:cNvSpPr>
            <p:nvPr/>
          </p:nvSpPr>
          <p:spPr bwMode="auto">
            <a:xfrm>
              <a:off x="8829015" y="3398837"/>
              <a:ext cx="1219200"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28" name="Group 4"/>
            <p:cNvGrpSpPr>
              <a:grpSpLocks/>
            </p:cNvGrpSpPr>
            <p:nvPr/>
          </p:nvGrpSpPr>
          <p:grpSpPr bwMode="auto">
            <a:xfrm>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grpSp>
        <p:nvGrpSpPr>
          <p:cNvPr id="2" name="Group 1"/>
          <p:cNvGrpSpPr/>
          <p:nvPr/>
        </p:nvGrpSpPr>
        <p:grpSpPr>
          <a:xfrm rot="5400000">
            <a:off x="2951025" y="3398837"/>
            <a:ext cx="1193800" cy="1066800"/>
            <a:chOff x="2951025" y="3398837"/>
            <a:chExt cx="1193800" cy="1066800"/>
          </a:xfrm>
        </p:grpSpPr>
        <p:sp>
          <p:nvSpPr>
            <p:cNvPr id="1434637" name="Rectangle 13"/>
            <p:cNvSpPr>
              <a:spLocks noChangeArrowheads="1"/>
            </p:cNvSpPr>
            <p:nvPr/>
          </p:nvSpPr>
          <p:spPr bwMode="auto">
            <a:xfrm>
              <a:off x="3547925"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38" name="Group 14"/>
            <p:cNvGrpSpPr>
              <a:grpSpLocks/>
            </p:cNvGrpSpPr>
            <p:nvPr/>
          </p:nvGrpSpPr>
          <p:grpSpPr bwMode="auto">
            <a:xfrm>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658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3" name="Group 2"/>
          <p:cNvGrpSpPr/>
          <p:nvPr/>
        </p:nvGrpSpPr>
        <p:grpSpPr>
          <a:xfrm rot="5400000">
            <a:off x="4830721" y="3411537"/>
            <a:ext cx="1201461" cy="1066800"/>
            <a:chOff x="4830721" y="3411537"/>
            <a:chExt cx="1201461" cy="1066800"/>
          </a:xfrm>
        </p:grpSpPr>
        <p:sp>
          <p:nvSpPr>
            <p:cNvPr id="94" name="Rectangle 13"/>
            <p:cNvSpPr>
              <a:spLocks noChangeArrowheads="1"/>
            </p:cNvSpPr>
            <p:nvPr/>
          </p:nvSpPr>
          <p:spPr bwMode="auto">
            <a:xfrm>
              <a:off x="483072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5" name="Rectangle 13"/>
            <p:cNvSpPr>
              <a:spLocks noChangeArrowheads="1"/>
            </p:cNvSpPr>
            <p:nvPr/>
          </p:nvSpPr>
          <p:spPr bwMode="auto">
            <a:xfrm>
              <a:off x="543925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85" name="Group 14"/>
            <p:cNvGrpSpPr>
              <a:grpSpLocks/>
            </p:cNvGrpSpPr>
            <p:nvPr/>
          </p:nvGrpSpPr>
          <p:grpSpPr bwMode="auto">
            <a:xfrm>
              <a:off x="4838382" y="3420859"/>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4          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      (8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4" name="Group 3"/>
          <p:cNvGrpSpPr/>
          <p:nvPr/>
        </p:nvGrpSpPr>
        <p:grpSpPr>
          <a:xfrm rot="5400000">
            <a:off x="6946771" y="3405187"/>
            <a:ext cx="1201461" cy="1073150"/>
            <a:chOff x="6946771" y="3405187"/>
            <a:chExt cx="1201461" cy="1073150"/>
          </a:xfrm>
        </p:grpSpPr>
        <p:sp>
          <p:nvSpPr>
            <p:cNvPr id="110" name="Rectangle 13"/>
            <p:cNvSpPr>
              <a:spLocks noChangeArrowheads="1"/>
            </p:cNvSpPr>
            <p:nvPr/>
          </p:nvSpPr>
          <p:spPr bwMode="auto">
            <a:xfrm>
              <a:off x="7864069" y="340518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7" name="Rectangle 13"/>
            <p:cNvSpPr>
              <a:spLocks noChangeArrowheads="1"/>
            </p:cNvSpPr>
            <p:nvPr/>
          </p:nvSpPr>
          <p:spPr bwMode="auto">
            <a:xfrm>
              <a:off x="694677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8" name="Rectangle 13"/>
            <p:cNvSpPr>
              <a:spLocks noChangeArrowheads="1"/>
            </p:cNvSpPr>
            <p:nvPr/>
          </p:nvSpPr>
          <p:spPr bwMode="auto">
            <a:xfrm>
              <a:off x="755530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00" name="Group 14"/>
            <p:cNvGrpSpPr>
              <a:grpSpLocks/>
            </p:cNvGrpSpPr>
            <p:nvPr/>
          </p:nvGrpSpPr>
          <p:grpSpPr bwMode="auto">
            <a:xfrm>
              <a:off x="6954432" y="3420859"/>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09" name="Rectangle 13"/>
            <p:cNvSpPr>
              <a:spLocks noChangeArrowheads="1"/>
            </p:cNvSpPr>
            <p:nvPr/>
          </p:nvSpPr>
          <p:spPr bwMode="auto">
            <a:xfrm>
              <a:off x="7244150" y="3408159"/>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112" name="TextBox 111"/>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7" name="TextBox 116"/>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529003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31</a:t>
            </a:fld>
            <a:endParaRPr lang="en-US" dirty="0"/>
          </a:p>
        </p:txBody>
      </p:sp>
      <p:sp>
        <p:nvSpPr>
          <p:cNvPr id="4"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 cache blocks = 32; Block #12 in decimal is 01100 in binary</a:t>
            </a:r>
          </a:p>
          <a:p>
            <a:pPr defTabSz="914400"/>
            <a:r>
              <a:rPr lang="en-US" kern="0" dirty="0"/>
              <a:t>For DM cache: Tag (2b); Set Index (3b)</a:t>
            </a:r>
          </a:p>
          <a:p>
            <a:pPr lvl="1" defTabSz="914400"/>
            <a:r>
              <a:rPr lang="en-US" altLang="zh-CN" kern="0" dirty="0"/>
              <a:t>Set Index=100, hence it is set 4 (1 block)</a:t>
            </a:r>
            <a:endParaRPr lang="en-US" kern="0" dirty="0"/>
          </a:p>
          <a:p>
            <a:pPr defTabSz="914400"/>
            <a:r>
              <a:rPr lang="en-US" kern="0" dirty="0"/>
              <a:t>For 2</a:t>
            </a:r>
            <a:r>
              <a:rPr lang="en-US" altLang="zh-CN" kern="0" dirty="0"/>
              <a:t>-way SA cache: </a:t>
            </a:r>
            <a:r>
              <a:rPr lang="en-US" kern="0" dirty="0"/>
              <a:t>Tag (3b); Set Index (2b)</a:t>
            </a:r>
          </a:p>
          <a:p>
            <a:pPr lvl="1" defTabSz="914400"/>
            <a:r>
              <a:rPr lang="en-US" altLang="zh-CN" kern="0" dirty="0"/>
              <a:t>Set Index=00, hence it is set 0 (2 blocks)</a:t>
            </a:r>
          </a:p>
          <a:p>
            <a:pPr defTabSz="914400"/>
            <a:r>
              <a:rPr lang="en-US" kern="0" dirty="0"/>
              <a:t>For 4</a:t>
            </a:r>
            <a:r>
              <a:rPr lang="en-US" altLang="zh-CN" kern="0" dirty="0"/>
              <a:t>-way SA cache: </a:t>
            </a:r>
            <a:r>
              <a:rPr lang="en-US" kern="0" dirty="0"/>
              <a:t>Tag (4b); Set Index (1b)</a:t>
            </a:r>
          </a:p>
          <a:p>
            <a:pPr lvl="1" defTabSz="914400"/>
            <a:r>
              <a:rPr lang="en-US" altLang="zh-CN" kern="0" dirty="0"/>
              <a:t>Set Index=0, hence it is set 0 (2 blocks)</a:t>
            </a:r>
            <a:endParaRPr lang="en-US" kern="0" dirty="0"/>
          </a:p>
          <a:p>
            <a:pPr defTabSz="914400"/>
            <a:r>
              <a:rPr lang="en-US" kern="0" dirty="0"/>
              <a:t>For FA (8</a:t>
            </a:r>
            <a:r>
              <a:rPr lang="en-US" altLang="zh-CN" kern="0" dirty="0"/>
              <a:t>-way SA) cache: </a:t>
            </a:r>
            <a:r>
              <a:rPr lang="en-US" kern="0" dirty="0"/>
              <a:t>Tag (5b)</a:t>
            </a:r>
          </a:p>
          <a:p>
            <a:pPr lvl="1" defTabSz="914400"/>
            <a:r>
              <a:rPr lang="en-US" kern="0" dirty="0"/>
              <a:t>Can be anywhere for SA cache</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7" name="TextBox 6"/>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8" name="TextBox 7"/>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88926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70000" lnSpcReduction="20000"/>
          </a:bodyPr>
          <a:lstStyle/>
          <a:p>
            <a:r>
              <a:rPr lang="en-US" dirty="0"/>
              <a:t>What are the possible locations in the cache that memory address 0x1833 (0b0001 1000 0011 0011) be mapped? Assuming: 16-bit memory address, Bytes/block=16, # cache blocks=8</a:t>
            </a:r>
          </a:p>
          <a:p>
            <a:r>
              <a:rPr lang="en-US" dirty="0"/>
              <a:t>For DM cache: </a:t>
            </a:r>
          </a:p>
          <a:p>
            <a:r>
              <a:rPr lang="en-US" dirty="0"/>
              <a:t>For 2</a:t>
            </a:r>
            <a:r>
              <a:rPr lang="en-US" altLang="zh-CN" dirty="0"/>
              <a:t>-way SA cache:</a:t>
            </a:r>
            <a:endParaRPr lang="en-US" dirty="0"/>
          </a:p>
          <a:p>
            <a:r>
              <a:rPr lang="en-US" dirty="0"/>
              <a:t>For 4</a:t>
            </a:r>
            <a:r>
              <a:rPr lang="en-US" altLang="zh-CN" dirty="0"/>
              <a:t>-way SA cache:</a:t>
            </a:r>
            <a:endParaRPr lang="en-US" dirty="0"/>
          </a:p>
          <a:p>
            <a:r>
              <a:rPr lang="en-US" dirty="0"/>
              <a:t>For FA cache (8-way SA):</a:t>
            </a:r>
          </a:p>
          <a:p>
            <a:endParaRPr lang="en-US"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32</a:t>
            </a:fld>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Question: Cache Address Mapping </a:t>
            </a:r>
          </a:p>
        </p:txBody>
      </p:sp>
      <p:graphicFrame>
        <p:nvGraphicFramePr>
          <p:cNvPr id="14" name="Table 13"/>
          <p:cNvGraphicFramePr>
            <a:graphicFrameLocks noGrp="1"/>
          </p:cNvGraphicFramePr>
          <p:nvPr>
            <p:extLst>
              <p:ext uri="{D42A27DB-BD31-4B8C-83A1-F6EECF244321}">
                <p14:modId xmlns:p14="http://schemas.microsoft.com/office/powerpoint/2010/main" val="3168091114"/>
              </p:ext>
            </p:extLst>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4827745"/>
              </p:ext>
            </p:extLst>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3267881771"/>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3226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55000" lnSpcReduction="20000"/>
          </a:bodyPr>
          <a:lstStyle/>
          <a:p>
            <a:r>
              <a:rPr lang="en-US" dirty="0"/>
              <a:t>What are the possible locations in the cache that memory address 0x1833 (0b0001 1000 0011 XXXX) be mapped? Assuming: 16-bit memory address, Bytes/block=16, # cache blocks=8</a:t>
            </a:r>
          </a:p>
          <a:p>
            <a:r>
              <a:rPr lang="en-US" dirty="0"/>
              <a:t>For DM cache: Tag (9b); Set Index (3b); Offset (4b)</a:t>
            </a:r>
          </a:p>
          <a:p>
            <a:pPr lvl="1"/>
            <a:r>
              <a:rPr lang="en-US" altLang="zh-CN" dirty="0"/>
              <a:t>Set Index=011, hence it is set 3 (1 block)</a:t>
            </a:r>
            <a:endParaRPr lang="en-US" dirty="0"/>
          </a:p>
          <a:p>
            <a:r>
              <a:rPr lang="en-US" dirty="0"/>
              <a:t>For 2</a:t>
            </a:r>
            <a:r>
              <a:rPr lang="en-US" altLang="zh-CN" dirty="0"/>
              <a:t>-way SA cache: </a:t>
            </a:r>
            <a:r>
              <a:rPr lang="en-US" dirty="0"/>
              <a:t>Tag (10b); Set Index (2b); Offset (4b)</a:t>
            </a:r>
          </a:p>
          <a:p>
            <a:pPr lvl="1"/>
            <a:r>
              <a:rPr lang="en-US" altLang="zh-CN" dirty="0"/>
              <a:t>Set Index=11, hence it is set 3 (2 blocks)</a:t>
            </a:r>
            <a:endParaRPr lang="en-US" dirty="0"/>
          </a:p>
          <a:p>
            <a:r>
              <a:rPr lang="en-US" dirty="0"/>
              <a:t>For 4</a:t>
            </a:r>
            <a:r>
              <a:rPr lang="en-US" altLang="zh-CN" dirty="0"/>
              <a:t>-way SA cache: </a:t>
            </a:r>
            <a:r>
              <a:rPr lang="en-US" dirty="0"/>
              <a:t>Tag (11b); Set Index (1b); Offset (4b)</a:t>
            </a:r>
          </a:p>
          <a:p>
            <a:pPr lvl="1"/>
            <a:r>
              <a:rPr lang="en-US" dirty="0"/>
              <a:t>Set Index=1, hence it is set 1 (4 blocks)</a:t>
            </a:r>
          </a:p>
          <a:p>
            <a:r>
              <a:rPr lang="en-US" dirty="0"/>
              <a:t>For FA cache (8-way SA): Tag (12b); Offset (4b)</a:t>
            </a:r>
          </a:p>
          <a:p>
            <a:endParaRPr lang="en-US"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33</a:t>
            </a:fld>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Answer: Cache Address Mapping </a:t>
            </a:r>
          </a:p>
        </p:txBody>
      </p:sp>
      <p:graphicFrame>
        <p:nvGraphicFramePr>
          <p:cNvPr id="14" name="Table 13"/>
          <p:cNvGraphicFramePr>
            <a:graphicFrameLocks noGrp="1"/>
          </p:cNvGraphicFramePr>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angle 1"/>
          <p:cNvSpPr/>
          <p:nvPr/>
        </p:nvSpPr>
        <p:spPr>
          <a:xfrm>
            <a:off x="1981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48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652433"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239000"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39000"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239000"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239000"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2359100073"/>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2" name="Rectangle 31"/>
          <p:cNvSpPr/>
          <p:nvPr/>
        </p:nvSpPr>
        <p:spPr>
          <a:xfrm>
            <a:off x="9836995"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9836995"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9836995"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836995"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836995" y="489682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841228" y="5396693"/>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36995" y="5882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60173E-5B25-978E-1CAF-A751EA0B70A7}"/>
              </a:ext>
            </a:extLst>
          </p:cNvPr>
          <p:cNvSpPr/>
          <p:nvPr/>
        </p:nvSpPr>
        <p:spPr>
          <a:xfrm>
            <a:off x="9847386" y="44057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5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34</a:t>
            </a:fld>
            <a:endParaRPr lang="en-US"/>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2" name="TextBox 11"/>
          <p:cNvSpPr txBox="1"/>
          <p:nvPr/>
        </p:nvSpPr>
        <p:spPr>
          <a:xfrm>
            <a:off x="3422810" y="2794570"/>
            <a:ext cx="326934" cy="400110"/>
          </a:xfrm>
          <a:prstGeom prst="rect">
            <a:avLst/>
          </a:prstGeom>
          <a:noFill/>
        </p:spPr>
        <p:txBody>
          <a:bodyPr wrap="square" rtlCol="0">
            <a:spAutoFit/>
          </a:bodyPr>
          <a:lstStyle/>
          <a:p>
            <a:r>
              <a:rPr lang="en-US" sz="2000" i="1" dirty="0">
                <a:solidFill>
                  <a:srgbClr val="0000FF"/>
                </a:solidFill>
              </a:rPr>
              <a:t>O</a:t>
            </a:r>
            <a:endParaRPr lang="en-US" sz="2000" i="1" dirty="0"/>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598643" cy="400110"/>
          </a:xfrm>
          <a:prstGeom prst="rect">
            <a:avLst/>
          </a:prstGeom>
          <a:noFill/>
        </p:spPr>
        <p:txBody>
          <a:bodyPr wrap="none" rtlCol="0">
            <a:spAutoFit/>
          </a:bodyPr>
          <a:lstStyle/>
          <a:p>
            <a:r>
              <a:rPr lang="en-US" sz="2000" dirty="0"/>
              <a:t>4-way SA (FA)</a:t>
            </a:r>
          </a:p>
        </p:txBody>
      </p:sp>
      <p:sp>
        <p:nvSpPr>
          <p:cNvPr id="44" name="TextBox 43"/>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47" name="TextBox 4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5" name="TextBox 44"/>
          <p:cNvSpPr txBox="1"/>
          <p:nvPr/>
        </p:nvSpPr>
        <p:spPr>
          <a:xfrm>
            <a:off x="6698648" y="278813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46" name="TextBox 45"/>
          <p:cNvSpPr txBox="1"/>
          <p:nvPr/>
        </p:nvSpPr>
        <p:spPr>
          <a:xfrm>
            <a:off x="9971833" y="2794570"/>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Tree>
    <p:extLst>
      <p:ext uri="{BB962C8B-B14F-4D97-AF65-F5344CB8AC3E}">
        <p14:creationId xmlns:p14="http://schemas.microsoft.com/office/powerpoint/2010/main" val="4025092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35</a:t>
            </a:fld>
            <a:endParaRPr lang="en-US"/>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3" name="Rectangle 82"/>
          <p:cNvSpPr/>
          <p:nvPr/>
        </p:nvSpPr>
        <p:spPr>
          <a:xfrm>
            <a:off x="704594" y="3172361"/>
            <a:ext cx="3728193" cy="1323439"/>
          </a:xfrm>
          <a:prstGeom prst="rect">
            <a:avLst/>
          </a:prstGeom>
        </p:spPr>
        <p:txBody>
          <a:bodyPr wrap="square">
            <a:spAutoFit/>
          </a:bodyPr>
          <a:lstStyle/>
          <a:p>
            <a:pPr lvl="1"/>
            <a:r>
              <a:rPr lang="en-US" sz="2000" dirty="0">
                <a:solidFill>
                  <a:srgbClr val="FF0000"/>
                </a:solidFill>
              </a:rPr>
              <a:t># cache blocks = 1 way * 2</a:t>
            </a:r>
            <a:r>
              <a:rPr lang="en-US" sz="2000" baseline="30000" dirty="0">
                <a:solidFill>
                  <a:srgbClr val="FF0000"/>
                </a:solidFill>
              </a:rPr>
              <a:t>^2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130566" cy="400110"/>
          </a:xfrm>
          <a:prstGeom prst="rect">
            <a:avLst/>
          </a:prstGeom>
          <a:noFill/>
        </p:spPr>
        <p:txBody>
          <a:bodyPr wrap="none" rtlCol="0">
            <a:spAutoFit/>
          </a:bodyPr>
          <a:lstStyle/>
          <a:p>
            <a:r>
              <a:rPr lang="en-US" sz="2000" dirty="0"/>
              <a:t>4-way SA</a:t>
            </a:r>
          </a:p>
        </p:txBody>
      </p:sp>
      <p:sp>
        <p:nvSpPr>
          <p:cNvPr id="47" name="Rectangle 46"/>
          <p:cNvSpPr/>
          <p:nvPr/>
        </p:nvSpPr>
        <p:spPr>
          <a:xfrm>
            <a:off x="3930870" y="3169989"/>
            <a:ext cx="3728193" cy="1323439"/>
          </a:xfrm>
          <a:prstGeom prst="rect">
            <a:avLst/>
          </a:prstGeom>
        </p:spPr>
        <p:txBody>
          <a:bodyPr wrap="square">
            <a:spAutoFit/>
          </a:bodyPr>
          <a:lstStyle/>
          <a:p>
            <a:pPr lvl="1"/>
            <a:r>
              <a:rPr lang="en-US" sz="2000" dirty="0">
                <a:solidFill>
                  <a:srgbClr val="FF0000"/>
                </a:solidFill>
              </a:rPr>
              <a:t># cache blocks = 2 ways * 2</a:t>
            </a:r>
            <a:r>
              <a:rPr lang="en-US" sz="2000" baseline="30000" dirty="0">
                <a:solidFill>
                  <a:srgbClr val="FF0000"/>
                </a:solidFill>
              </a:rPr>
              <a:t>^1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8" name="Rectangle 47"/>
          <p:cNvSpPr/>
          <p:nvPr/>
        </p:nvSpPr>
        <p:spPr>
          <a:xfrm>
            <a:off x="7213996" y="3191353"/>
            <a:ext cx="3728193" cy="1323439"/>
          </a:xfrm>
          <a:prstGeom prst="rect">
            <a:avLst/>
          </a:prstGeom>
        </p:spPr>
        <p:txBody>
          <a:bodyPr wrap="square">
            <a:spAutoFit/>
          </a:bodyPr>
          <a:lstStyle/>
          <a:p>
            <a:pPr lvl="1"/>
            <a:r>
              <a:rPr lang="en-US" sz="2000" dirty="0">
                <a:solidFill>
                  <a:srgbClr val="FF0000"/>
                </a:solidFill>
              </a:rPr>
              <a:t># cache blocks = 4 ways * 2</a:t>
            </a:r>
            <a:r>
              <a:rPr lang="en-US" sz="2000" baseline="30000" dirty="0">
                <a:solidFill>
                  <a:srgbClr val="FF0000"/>
                </a:solidFill>
              </a:rPr>
              <a:t>^0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9" name="TextBox 4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50" name="TextBox 4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2" name="TextBox 51"/>
          <p:cNvSpPr txBox="1"/>
          <p:nvPr/>
        </p:nvSpPr>
        <p:spPr>
          <a:xfrm>
            <a:off x="3457018" y="2791749"/>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3" name="TextBox 52"/>
          <p:cNvSpPr txBox="1"/>
          <p:nvPr/>
        </p:nvSpPr>
        <p:spPr>
          <a:xfrm>
            <a:off x="6707468" y="2796371"/>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4" name="TextBox 53"/>
          <p:cNvSpPr txBox="1"/>
          <p:nvPr/>
        </p:nvSpPr>
        <p:spPr>
          <a:xfrm>
            <a:off x="9960117" y="279574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Rectangle 4"/>
          <p:cNvSpPr/>
          <p:nvPr/>
        </p:nvSpPr>
        <p:spPr>
          <a:xfrm>
            <a:off x="7811756" y="4650155"/>
            <a:ext cx="3285196" cy="646331"/>
          </a:xfrm>
          <a:prstGeom prst="rect">
            <a:avLst/>
          </a:prstGeom>
        </p:spPr>
        <p:txBody>
          <a:bodyPr wrap="square">
            <a:spAutoFit/>
          </a:bodyPr>
          <a:lstStyle/>
          <a:p>
            <a:r>
              <a:rPr lang="en-US" dirty="0"/>
              <a:t>(Just saying FA is not enough to determine cache capacity!)</a:t>
            </a:r>
          </a:p>
        </p:txBody>
      </p:sp>
    </p:spTree>
    <p:extLst>
      <p:ext uri="{BB962C8B-B14F-4D97-AF65-F5344CB8AC3E}">
        <p14:creationId xmlns:p14="http://schemas.microsoft.com/office/powerpoint/2010/main" val="1337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2</a:t>
            </a:r>
          </a:p>
        </p:txBody>
      </p:sp>
      <p:sp>
        <p:nvSpPr>
          <p:cNvPr id="3" name="Content Placeholder 2"/>
          <p:cNvSpPr>
            <a:spLocks noGrp="1"/>
          </p:cNvSpPr>
          <p:nvPr>
            <p:ph idx="1"/>
          </p:nvPr>
        </p:nvSpPr>
        <p:spPr>
          <a:xfrm>
            <a:off x="609600" y="1143001"/>
            <a:ext cx="10972800" cy="4038599"/>
          </a:xfrm>
        </p:spPr>
        <p:txBody>
          <a:bodyPr>
            <a:normAutofit/>
          </a:bodyPr>
          <a:lstStyle/>
          <a:p>
            <a:r>
              <a:rPr lang="en-US" dirty="0"/>
              <a:t>Q: What is the cache capacity  of a DM cache with 15 Tag bits, 15 Set Index bits, and 2 Offset bits? </a:t>
            </a:r>
          </a:p>
          <a:p>
            <a:pPr marL="0" indent="0">
              <a:buNone/>
            </a:pPr>
            <a:endParaRPr lang="en-US" dirty="0"/>
          </a:p>
          <a:p>
            <a:r>
              <a:rPr lang="en-US" dirty="0"/>
              <a:t>Q: What is the cache capacity  of a 2-way SA cache with 15 Tag bits, 15 Set Index bits, and 2 Offset bits? </a:t>
            </a:r>
          </a:p>
          <a:p>
            <a:pPr marL="0" indent="0">
              <a:buNone/>
            </a:pPr>
            <a:endParaRPr lang="en-US" baseline="30000" dirty="0"/>
          </a:p>
        </p:txBody>
      </p:sp>
      <p:sp>
        <p:nvSpPr>
          <p:cNvPr id="4" name="Slide Number Placeholder 3"/>
          <p:cNvSpPr>
            <a:spLocks noGrp="1"/>
          </p:cNvSpPr>
          <p:nvPr>
            <p:ph type="sldNum" sz="quarter" idx="4294967295"/>
          </p:nvPr>
        </p:nvSpPr>
        <p:spPr/>
        <p:txBody>
          <a:bodyPr/>
          <a:lstStyle/>
          <a:p>
            <a:pPr algn="ctr" defTabSz="914400" eaLnBrk="0" fontAlgn="base" hangingPunct="0">
              <a:spcBef>
                <a:spcPct val="0"/>
              </a:spcBef>
              <a:spcAft>
                <a:spcPct val="0"/>
              </a:spcAft>
              <a:defRPr/>
            </a:pPr>
            <a:fld id="{79ACD604-DE96-4BF4-B014-6BD05026CF1E}" type="slidenum">
              <a:rPr lang="en-US" altLang="zh-CN">
                <a:solidFill>
                  <a:prstClr val="black"/>
                </a:solidFill>
                <a:latin typeface="Times New Roman" pitchFamily="18" charset="0"/>
                <a:ea typeface="宋体" panose="02010600030101010101" pitchFamily="2" charset="-122"/>
              </a:rPr>
              <a:pPr algn="ctr" defTabSz="914400" eaLnBrk="0" fontAlgn="base" hangingPunct="0">
                <a:spcBef>
                  <a:spcPct val="0"/>
                </a:spcBef>
                <a:spcAft>
                  <a:spcPct val="0"/>
                </a:spcAft>
                <a:defRPr/>
              </a:pPr>
              <a:t>36</a:t>
            </a:fld>
            <a:endParaRPr lang="en-US" altLang="zh-CN">
              <a:solidFill>
                <a:prstClr val="black"/>
              </a:solidFill>
              <a:latin typeface="Times New Roman" pitchFamily="18" charset="0"/>
              <a:ea typeface="宋体" panose="02010600030101010101" pitchFamily="2" charset="-122"/>
            </a:endParaRPr>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5642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2</a:t>
            </a:r>
          </a:p>
        </p:txBody>
      </p:sp>
      <p:sp>
        <p:nvSpPr>
          <p:cNvPr id="3" name="Content Placeholder 2"/>
          <p:cNvSpPr>
            <a:spLocks noGrp="1"/>
          </p:cNvSpPr>
          <p:nvPr>
            <p:ph idx="1"/>
          </p:nvPr>
        </p:nvSpPr>
        <p:spPr>
          <a:xfrm>
            <a:off x="609600" y="1143001"/>
            <a:ext cx="10972800" cy="4038599"/>
          </a:xfrm>
        </p:spPr>
        <p:txBody>
          <a:bodyPr>
            <a:normAutofit lnSpcReduction="10000"/>
          </a:bodyPr>
          <a:lstStyle/>
          <a:p>
            <a:r>
              <a:rPr lang="en-US" dirty="0"/>
              <a:t>Q: What is the cache capacity  of a DM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1 way * 2</a:t>
            </a:r>
            <a:r>
              <a:rPr lang="en-US" baseline="30000" dirty="0">
                <a:solidFill>
                  <a:srgbClr val="FF0000"/>
                </a:solidFill>
              </a:rPr>
              <a:t>15</a:t>
            </a:r>
            <a:r>
              <a:rPr lang="en-US" dirty="0">
                <a:solidFill>
                  <a:srgbClr val="FF0000"/>
                </a:solidFill>
              </a:rPr>
              <a:t> = 2</a:t>
            </a:r>
            <a:r>
              <a:rPr lang="en-US" baseline="30000" dirty="0">
                <a:solidFill>
                  <a:srgbClr val="FF0000"/>
                </a:solidFill>
              </a:rPr>
              <a:t>15</a:t>
            </a:r>
            <a:r>
              <a:rPr lang="en-US" dirty="0">
                <a:solidFill>
                  <a:srgbClr val="FF0000"/>
                </a:solidFill>
              </a:rPr>
              <a:t>;  cache capacity  = 2</a:t>
            </a:r>
            <a:r>
              <a:rPr lang="en-US" baseline="30000" dirty="0">
                <a:solidFill>
                  <a:srgbClr val="FF0000"/>
                </a:solidFill>
              </a:rPr>
              <a:t>15 </a:t>
            </a:r>
            <a:r>
              <a:rPr lang="en-US" dirty="0">
                <a:solidFill>
                  <a:srgbClr val="FF0000"/>
                </a:solidFill>
              </a:rPr>
              <a:t>blocks * 2</a:t>
            </a:r>
            <a:r>
              <a:rPr lang="en-US" baseline="30000" dirty="0">
                <a:solidFill>
                  <a:srgbClr val="FF0000"/>
                </a:solidFill>
              </a:rPr>
              <a:t>2</a:t>
            </a:r>
            <a:r>
              <a:rPr lang="en-US" dirty="0">
                <a:solidFill>
                  <a:srgbClr val="FF0000"/>
                </a:solidFill>
              </a:rPr>
              <a:t> Bytes/block=2</a:t>
            </a:r>
            <a:r>
              <a:rPr lang="en-US" baseline="30000" dirty="0">
                <a:solidFill>
                  <a:srgbClr val="FF0000"/>
                </a:solidFill>
              </a:rPr>
              <a:t>17</a:t>
            </a:r>
            <a:r>
              <a:rPr lang="en-US" dirty="0">
                <a:solidFill>
                  <a:srgbClr val="FF0000"/>
                </a:solidFill>
              </a:rPr>
              <a:t> Bytes </a:t>
            </a:r>
          </a:p>
          <a:p>
            <a:r>
              <a:rPr lang="en-US" dirty="0"/>
              <a:t>Q: What is the cache capacity  of a 2-way SA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2 ways * 2</a:t>
            </a:r>
            <a:r>
              <a:rPr lang="en-US" baseline="30000" dirty="0">
                <a:solidFill>
                  <a:srgbClr val="FF0000"/>
                </a:solidFill>
              </a:rPr>
              <a:t>15</a:t>
            </a:r>
            <a:r>
              <a:rPr lang="en-US" dirty="0">
                <a:solidFill>
                  <a:srgbClr val="FF0000"/>
                </a:solidFill>
              </a:rPr>
              <a:t> = 2</a:t>
            </a:r>
            <a:r>
              <a:rPr lang="en-US" baseline="30000" dirty="0">
                <a:solidFill>
                  <a:srgbClr val="FF0000"/>
                </a:solidFill>
              </a:rPr>
              <a:t>16</a:t>
            </a:r>
            <a:r>
              <a:rPr lang="en-US" dirty="0">
                <a:solidFill>
                  <a:srgbClr val="FF0000"/>
                </a:solidFill>
              </a:rPr>
              <a:t>;  cache capacity  = 2</a:t>
            </a:r>
            <a:r>
              <a:rPr lang="en-US" baseline="30000" dirty="0">
                <a:solidFill>
                  <a:srgbClr val="FF0000"/>
                </a:solidFill>
              </a:rPr>
              <a:t>16 </a:t>
            </a:r>
            <a:r>
              <a:rPr lang="en-US" dirty="0">
                <a:solidFill>
                  <a:srgbClr val="FF0000"/>
                </a:solidFill>
              </a:rPr>
              <a:t>blocks * </a:t>
            </a:r>
            <a:r>
              <a:rPr lang="en-US">
                <a:solidFill>
                  <a:srgbClr val="FF0000"/>
                </a:solidFill>
              </a:rPr>
              <a:t>2</a:t>
            </a:r>
            <a:r>
              <a:rPr lang="en-US" baseline="30000">
                <a:solidFill>
                  <a:srgbClr val="FF0000"/>
                </a:solidFill>
              </a:rPr>
              <a:t>2</a:t>
            </a:r>
            <a:r>
              <a:rPr lang="en-US">
                <a:solidFill>
                  <a:srgbClr val="FF0000"/>
                </a:solidFill>
              </a:rPr>
              <a:t> Bytes/block=2</a:t>
            </a:r>
            <a:r>
              <a:rPr lang="en-US" baseline="30000">
                <a:solidFill>
                  <a:srgbClr val="FF0000"/>
                </a:solidFill>
              </a:rPr>
              <a:t>18</a:t>
            </a:r>
            <a:r>
              <a:rPr lang="en-US">
                <a:solidFill>
                  <a:srgbClr val="FF0000"/>
                </a:solidFill>
              </a:rPr>
              <a:t> </a:t>
            </a:r>
            <a:r>
              <a:rPr lang="en-US" dirty="0">
                <a:solidFill>
                  <a:srgbClr val="FF0000"/>
                </a:solidFill>
              </a:rPr>
              <a:t>Bytes</a:t>
            </a:r>
          </a:p>
          <a:p>
            <a:endParaRPr lang="en-US" baseline="30000" dirty="0"/>
          </a:p>
        </p:txBody>
      </p:sp>
      <p:sp>
        <p:nvSpPr>
          <p:cNvPr id="4" name="Slide Number Placeholder 3"/>
          <p:cNvSpPr>
            <a:spLocks noGrp="1"/>
          </p:cNvSpPr>
          <p:nvPr>
            <p:ph type="sldNum" sz="quarter" idx="4294967295"/>
          </p:nvPr>
        </p:nvSpPr>
        <p:spPr/>
        <p:txBody>
          <a:bodyPr/>
          <a:lstStyle/>
          <a:p>
            <a:pPr algn="ctr" defTabSz="914400" eaLnBrk="0" fontAlgn="base" hangingPunct="0">
              <a:spcBef>
                <a:spcPct val="0"/>
              </a:spcBef>
              <a:spcAft>
                <a:spcPct val="0"/>
              </a:spcAft>
              <a:defRPr/>
            </a:pPr>
            <a:fld id="{79ACD604-DE96-4BF4-B014-6BD05026CF1E}" type="slidenum">
              <a:rPr lang="en-US" altLang="zh-CN">
                <a:solidFill>
                  <a:prstClr val="black"/>
                </a:solidFill>
                <a:latin typeface="Times New Roman" pitchFamily="18" charset="0"/>
                <a:ea typeface="宋体" panose="02010600030101010101" pitchFamily="2" charset="-122"/>
              </a:rPr>
              <a:pPr algn="ctr" defTabSz="914400" eaLnBrk="0" fontAlgn="base" hangingPunct="0">
                <a:spcBef>
                  <a:spcPct val="0"/>
                </a:spcBef>
                <a:spcAft>
                  <a:spcPct val="0"/>
                </a:spcAft>
                <a:defRPr/>
              </a:pPr>
              <a:t>37</a:t>
            </a:fld>
            <a:endParaRPr lang="en-US" altLang="zh-CN">
              <a:solidFill>
                <a:prstClr val="black"/>
              </a:solidFill>
              <a:latin typeface="Times New Roman" pitchFamily="18" charset="0"/>
              <a:ea typeface="宋体" panose="02010600030101010101" pitchFamily="2" charset="-122"/>
            </a:endParaRPr>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8" name="TextBox 7"/>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8810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_256_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_32_</a:t>
            </a:r>
            <a:r>
              <a:rPr lang="en-US" sz="2600" dirty="0"/>
              <a:t> sets, each of </a:t>
            </a:r>
            <a:r>
              <a:rPr lang="en-US" sz="2600" u="sng" dirty="0">
                <a:solidFill>
                  <a:srgbClr val="FF0000"/>
                </a:solidFill>
              </a:rPr>
              <a:t>_2_</a:t>
            </a:r>
            <a:r>
              <a:rPr lang="en-US" sz="2600" dirty="0"/>
              <a:t> blocks, and </a:t>
            </a:r>
            <a:r>
              <a:rPr lang="en-US" sz="2600" u="sng" dirty="0">
                <a:solidFill>
                  <a:srgbClr val="FF0000"/>
                </a:solidFill>
              </a:rPr>
              <a:t>_2_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_16_</a:t>
            </a:r>
            <a:r>
              <a:rPr lang="en-US" sz="2600" dirty="0"/>
              <a:t> sets each of </a:t>
            </a:r>
            <a:r>
              <a:rPr lang="en-US" sz="2600" u="sng" dirty="0">
                <a:solidFill>
                  <a:srgbClr val="FF0000"/>
                </a:solidFill>
              </a:rPr>
              <a:t>_4_</a:t>
            </a:r>
            <a:r>
              <a:rPr lang="en-US" sz="2600" dirty="0"/>
              <a:t> blocks and </a:t>
            </a:r>
            <a:r>
              <a:rPr lang="en-US" sz="2600" u="sng" dirty="0">
                <a:solidFill>
                  <a:srgbClr val="FF0000"/>
                </a:solidFill>
              </a:rPr>
              <a:t>_4_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_8_</a:t>
            </a:r>
            <a:r>
              <a:rPr lang="en-US" sz="2600" dirty="0"/>
              <a:t> sets each of </a:t>
            </a:r>
            <a:r>
              <a:rPr lang="en-US" sz="2600" u="sng" dirty="0">
                <a:solidFill>
                  <a:srgbClr val="FF0000"/>
                </a:solidFill>
              </a:rPr>
              <a:t>_8_</a:t>
            </a:r>
            <a:r>
              <a:rPr lang="en-US" sz="2600" dirty="0"/>
              <a:t> blocks and </a:t>
            </a:r>
            <a:r>
              <a:rPr lang="en-US" sz="2600" u="sng" dirty="0">
                <a:solidFill>
                  <a:srgbClr val="FF0000"/>
                </a:solidFill>
              </a:rPr>
              <a:t>_8_</a:t>
            </a:r>
            <a:r>
              <a:rPr lang="en-US" sz="2600" dirty="0"/>
              <a:t> places a block from memory could be placed.</a:t>
            </a:r>
          </a:p>
        </p:txBody>
      </p:sp>
      <p:sp>
        <p:nvSpPr>
          <p:cNvPr id="17" name="Slide Number Placeholder 5"/>
          <p:cNvSpPr>
            <a:spLocks noGrp="1"/>
          </p:cNvSpPr>
          <p:nvPr>
            <p:ph type="sldNum" sz="quarter" idx="4294967295"/>
          </p:nvPr>
        </p:nvSpPr>
        <p:spPr>
          <a:xfrm>
            <a:off x="937661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38</a:t>
            </a:fld>
            <a:endParaRPr lang="en-US"/>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403335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br>
              <a:rPr lang="en-US" sz="2800" dirty="0"/>
            </a:br>
            <a:endParaRPr lang="en-US" sz="2800" dirty="0"/>
          </a:p>
          <a:p>
            <a:pPr marL="0" indent="0">
              <a:lnSpc>
                <a:spcPct val="85000"/>
              </a:lnSpc>
              <a:spcBef>
                <a:spcPts val="600"/>
              </a:spcBef>
              <a:buNone/>
            </a:pPr>
            <a:r>
              <a:rPr lang="en-US" dirty="0"/>
              <a:t>	</a:t>
            </a:r>
          </a:p>
        </p:txBody>
      </p:sp>
      <p:sp>
        <p:nvSpPr>
          <p:cNvPr id="17" name="Slide Number Placeholder 5"/>
          <p:cNvSpPr>
            <a:spLocks noGrp="1"/>
          </p:cNvSpPr>
          <p:nvPr>
            <p:ph type="sldNum" sz="quarter" idx="4294967295"/>
          </p:nvPr>
        </p:nvSpPr>
        <p:spPr>
          <a:xfrm>
            <a:off x="929640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39</a:t>
            </a:fld>
            <a:endParaRPr lang="en-US"/>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07790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algn="l" defTabSz="914400">
              <a:defRPr/>
            </a:pPr>
            <a:fld id="{EA7C8D44-3667-46F6-9772-CC52308E2A7F}" type="slidenum">
              <a:rPr lang="en-US" sz="1400">
                <a:solidFill>
                  <a:srgbClr val="1F497D"/>
                </a:solidFill>
                <a:latin typeface="Gill Sans MT"/>
              </a:rPr>
              <a:pPr algn="l" defTabSz="914400">
                <a:defRPr/>
              </a:pPr>
              <a:t>4</a:t>
            </a:fld>
            <a:endParaRPr lang="en-US" sz="1400" dirty="0">
              <a:solidFill>
                <a:srgbClr val="1F497D"/>
              </a:solidFill>
              <a:latin typeface="Gill Sans MT"/>
            </a:endParaRPr>
          </a:p>
        </p:txBody>
      </p:sp>
      <p:graphicFrame>
        <p:nvGraphicFramePr>
          <p:cNvPr id="5" name="Table 4"/>
          <p:cNvGraphicFramePr>
            <a:graphicFrameLocks noGrp="1"/>
          </p:cNvGraphicFramePr>
          <p:nvPr/>
        </p:nvGraphicFramePr>
        <p:xfrm>
          <a:off x="4213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5148221"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a:defRPr/>
            </a:pPr>
            <a:r>
              <a:rPr lang="en-US" dirty="0">
                <a:solidFill>
                  <a:prstClr val="black"/>
                </a:solidFill>
                <a:latin typeface="Gill Sans MT"/>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8990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 true?</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Size of </a:t>
            </a:r>
            <a:r>
              <a:rPr lang="en-US" altLang="zh-CN" sz="2800" dirty="0"/>
              <a:t>Set</a:t>
            </a:r>
            <a:r>
              <a:rPr lang="en-US" sz="2800" dirty="0"/>
              <a:t> Index (in # bits) = Log</a:t>
            </a:r>
            <a:r>
              <a:rPr lang="en-US" sz="2800" baseline="-25000" dirty="0"/>
              <a:t>2</a:t>
            </a:r>
            <a:r>
              <a:rPr lang="en-US" sz="2800" dirty="0"/>
              <a:t>(S)</a:t>
            </a:r>
          </a:p>
          <a:p>
            <a:pPr>
              <a:lnSpc>
                <a:spcPct val="85000"/>
              </a:lnSpc>
              <a:spcBef>
                <a:spcPts val="600"/>
              </a:spcBef>
            </a:pPr>
            <a:r>
              <a:rPr lang="en-US" altLang="zh-CN" sz="2800" dirty="0">
                <a:solidFill>
                  <a:srgbClr val="FF0000"/>
                </a:solidFill>
              </a:rPr>
              <a:t>A: All statements are true</a:t>
            </a:r>
            <a:endParaRPr lang="en-US" dirty="0">
              <a:solidFill>
                <a:srgbClr val="FF0000"/>
              </a:solidFill>
            </a:endParaRPr>
          </a:p>
        </p:txBody>
      </p:sp>
      <p:sp>
        <p:nvSpPr>
          <p:cNvPr id="17" name="Slide Number Placeholder 5"/>
          <p:cNvSpPr>
            <a:spLocks noGrp="1"/>
          </p:cNvSpPr>
          <p:nvPr>
            <p:ph type="sldNum" sz="quarter" idx="4294967295"/>
          </p:nvPr>
        </p:nvSpPr>
        <p:spPr>
          <a:xfrm>
            <a:off x="929640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40</a:t>
            </a:fld>
            <a:endParaRPr lang="en-US"/>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156419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41</a:t>
            </a:fld>
            <a:endParaRPr lang="en-US" dirty="0">
              <a:solidFill>
                <a:prstClr val="black">
                  <a:tint val="75000"/>
                </a:prstClr>
              </a:solidFill>
            </a:endParaRPr>
          </a:p>
        </p:txBody>
      </p:sp>
      <p:sp>
        <p:nvSpPr>
          <p:cNvPr id="10" name="TextBox 9"/>
          <p:cNvSpPr txBox="1"/>
          <p:nvPr/>
        </p:nvSpPr>
        <p:spPr>
          <a:xfrm>
            <a:off x="990599" y="2399691"/>
            <a:ext cx="10515601" cy="2554545"/>
          </a:xfrm>
          <a:prstGeom prst="rect">
            <a:avLst/>
          </a:prstGeom>
          <a:noFill/>
        </p:spPr>
        <p:txBody>
          <a:bodyPr wrap="square" rtlCol="0">
            <a:spAutoFit/>
          </a:bodyPr>
          <a:lstStyle/>
          <a:p>
            <a:r>
              <a:rPr lang="en-US" altLang="zh-CN" sz="2000" dirty="0"/>
              <a:t>ANS: T – 19, SI – 8, O – 5</a:t>
            </a:r>
          </a:p>
          <a:p>
            <a:r>
              <a:rPr lang="en-US" altLang="zh-CN" sz="2000" dirty="0"/>
              <a:t>Bytes/block=8 words=32B </a:t>
            </a:r>
            <a:r>
              <a:rPr lang="en-US" sz="2000" dirty="0"/>
              <a:t>=&gt; Offset is 5b</a:t>
            </a:r>
          </a:p>
          <a:p>
            <a:r>
              <a:rPr lang="en-US" sz="2000" dirty="0"/>
              <a:t>cache capacity (32KB) = # cache blocks*32B/block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(4) * # sets</a:t>
            </a:r>
          </a:p>
          <a:p>
            <a:r>
              <a:rPr lang="en-US" sz="2000" dirty="0"/>
              <a:t>=&gt; </a:t>
            </a:r>
            <a:r>
              <a:rPr lang="en-US" altLang="zh-CN" sz="2000" dirty="0"/>
              <a:t># sets = 2</a:t>
            </a:r>
            <a:r>
              <a:rPr lang="en-US" altLang="zh-CN" sz="2000" baseline="30000" dirty="0"/>
              <a:t>8</a:t>
            </a:r>
            <a:r>
              <a:rPr lang="en-US" sz="2000" dirty="0"/>
              <a:t> =&gt; Set Index has 8b</a:t>
            </a:r>
          </a:p>
          <a:p>
            <a:r>
              <a:rPr lang="en-US" sz="2000" dirty="0"/>
              <a:t>Memory address length (32) </a:t>
            </a:r>
          </a:p>
          <a:p>
            <a:r>
              <a:rPr lang="en-US" sz="2000" dirty="0"/>
              <a:t>=&gt; T = 32</a:t>
            </a:r>
            <a:r>
              <a:rPr lang="en-US" altLang="zh-CN" sz="2000" dirty="0"/>
              <a:t>b</a:t>
            </a:r>
            <a:r>
              <a:rPr lang="en-US" sz="2000" dirty="0"/>
              <a:t> – (8b+5b) = 19b</a:t>
            </a:r>
          </a:p>
        </p:txBody>
      </p:sp>
      <p:sp>
        <p:nvSpPr>
          <p:cNvPr id="11"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 </a:t>
            </a:r>
            <a:r>
              <a:rPr lang="en-US" altLang="zh-CN" dirty="0"/>
              <a:t>Bits in Memory Address 1</a:t>
            </a:r>
            <a:endParaRPr lang="en-US" dirty="0"/>
          </a:p>
        </p:txBody>
      </p:sp>
      <p:sp>
        <p:nvSpPr>
          <p:cNvPr id="12" name="TextBox 11"/>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1029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42</a:t>
            </a:fld>
            <a:endParaRPr lang="en-US" dirty="0">
              <a:solidFill>
                <a:prstClr val="black">
                  <a:tint val="75000"/>
                </a:prstClr>
              </a:solidFill>
            </a:endParaRPr>
          </a:p>
        </p:txBody>
      </p:sp>
      <p:sp>
        <p:nvSpPr>
          <p:cNvPr id="10" name="TextBox 9"/>
          <p:cNvSpPr txBox="1"/>
          <p:nvPr/>
        </p:nvSpPr>
        <p:spPr>
          <a:xfrm>
            <a:off x="762001" y="2399691"/>
            <a:ext cx="10591800" cy="2554545"/>
          </a:xfrm>
          <a:prstGeom prst="rect">
            <a:avLst/>
          </a:prstGeom>
          <a:noFill/>
        </p:spPr>
        <p:txBody>
          <a:bodyPr wrap="square" rtlCol="0">
            <a:spAutoFit/>
          </a:bodyPr>
          <a:lstStyle/>
          <a:p>
            <a:r>
              <a:rPr lang="en-US" altLang="zh-CN" sz="2000" dirty="0"/>
              <a:t>ANS: T - 18, SI – 10, O – 4</a:t>
            </a:r>
          </a:p>
          <a:p>
            <a:r>
              <a:rPr lang="en-US" altLang="zh-CN" sz="2000" dirty="0"/>
              <a:t>Bytes/block=4 words=16B </a:t>
            </a:r>
            <a:r>
              <a:rPr lang="en-US" sz="2000" dirty="0"/>
              <a:t>=&gt; Offset is 4b</a:t>
            </a:r>
          </a:p>
          <a:p>
            <a:r>
              <a:rPr lang="en-US" sz="2000" dirty="0"/>
              <a:t>cache capacity (16KB) = # cache blocks*16B/block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(1) * # sets</a:t>
            </a:r>
          </a:p>
          <a:p>
            <a:r>
              <a:rPr lang="en-US" sz="2000" dirty="0"/>
              <a:t>=&gt; </a:t>
            </a:r>
            <a:r>
              <a:rPr lang="en-US" altLang="zh-CN" sz="2000" dirty="0"/>
              <a:t># sets = 2</a:t>
            </a:r>
            <a:r>
              <a:rPr lang="en-US" altLang="zh-CN" sz="2000" baseline="30000" dirty="0"/>
              <a:t>10</a:t>
            </a:r>
            <a:r>
              <a:rPr lang="en-US" sz="2000" dirty="0"/>
              <a:t> =&gt; Set Index has 10b</a:t>
            </a:r>
          </a:p>
          <a:p>
            <a:r>
              <a:rPr lang="en-US" sz="2000" dirty="0"/>
              <a:t>Memory address length (32) </a:t>
            </a:r>
          </a:p>
          <a:p>
            <a:r>
              <a:rPr lang="en-US" sz="2000" dirty="0"/>
              <a:t>=&gt; T = 32</a:t>
            </a:r>
            <a:r>
              <a:rPr lang="en-US" altLang="zh-CN" sz="2000" dirty="0"/>
              <a:t>b</a:t>
            </a:r>
            <a:r>
              <a:rPr lang="en-US" sz="2000" dirty="0"/>
              <a:t> – (10b+4b) = 18b</a:t>
            </a:r>
          </a:p>
        </p:txBody>
      </p:sp>
      <p:sp>
        <p:nvSpPr>
          <p:cNvPr id="12" name="Title 1"/>
          <p:cNvSpPr>
            <a:spLocks noGrp="1"/>
          </p:cNvSpPr>
          <p:nvPr>
            <p:ph type="title"/>
          </p:nvPr>
        </p:nvSpPr>
        <p:spPr>
          <a:xfrm>
            <a:off x="871013" y="197356"/>
            <a:ext cx="10972800" cy="1143000"/>
          </a:xfrm>
        </p:spPr>
        <p:txBody>
          <a:bodyPr/>
          <a:lstStyle/>
          <a:p>
            <a:r>
              <a:rPr lang="en-US" dirty="0"/>
              <a:t>Q. </a:t>
            </a:r>
            <a:r>
              <a:rPr lang="en-US" altLang="zh-CN" dirty="0"/>
              <a:t>Bits in Memory Address 2</a:t>
            </a:r>
            <a:endParaRPr lang="en-US" dirty="0"/>
          </a:p>
        </p:txBody>
      </p:sp>
      <p:sp>
        <p:nvSpPr>
          <p:cNvPr id="11" name="TextBox 10"/>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756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a:t>
            </a:r>
            <a:r>
              <a:rPr lang="en-US" dirty="0"/>
              <a:t> </a:t>
            </a:r>
            <a:r>
              <a:rPr lang="en-US" altLang="zh-CN" dirty="0"/>
              <a:t>Bits in Memory Address 3</a:t>
            </a:r>
            <a:endParaRPr lang="en-US" dirty="0"/>
          </a:p>
        </p:txBody>
      </p:sp>
      <p:sp>
        <p:nvSpPr>
          <p:cNvPr id="3" name="Slide Number Placeholder 2"/>
          <p:cNvSpPr>
            <a:spLocks noGrp="1"/>
          </p:cNvSpPr>
          <p:nvPr>
            <p:ph type="sldNum" sz="quarter" idx="4294967295"/>
          </p:nvPr>
        </p:nvSpPr>
        <p:spPr/>
        <p:txBody>
          <a:bodyPr/>
          <a:lstStyle/>
          <a:p>
            <a:fld id="{3CC63E4C-4642-794D-A2FD-70F6B81535F5}" type="slidenum">
              <a:rPr lang="en-US" smtClean="0"/>
              <a:pPr/>
              <a:t>43</a:t>
            </a:fld>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Bytes.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838201" y="1981200"/>
            <a:ext cx="10134600" cy="3046988"/>
          </a:xfrm>
          <a:prstGeom prst="rect">
            <a:avLst/>
          </a:prstGeom>
          <a:noFill/>
        </p:spPr>
        <p:txBody>
          <a:bodyPr wrap="square" rtlCol="0">
            <a:spAutoFit/>
          </a:bodyPr>
          <a:lstStyle/>
          <a:p>
            <a:r>
              <a:rPr lang="en-US" altLang="zh-CN" sz="2400" dirty="0">
                <a:solidFill>
                  <a:srgbClr val="C0504D"/>
                </a:solidFill>
                <a:latin typeface="Calibri"/>
                <a:ea typeface="宋体" panose="02010600030101010101" pitchFamily="2" charset="-122"/>
              </a:rPr>
              <a:t>Bytes/block=128B = 2</a:t>
            </a:r>
            <a:r>
              <a:rPr lang="en-US" altLang="zh-CN" sz="2400" baseline="30000" dirty="0">
                <a:solidFill>
                  <a:srgbClr val="C0504D"/>
                </a:solidFill>
                <a:latin typeface="Calibri"/>
                <a:ea typeface="宋体" panose="02010600030101010101" pitchFamily="2" charset="-122"/>
              </a:rPr>
              <a:t>7</a:t>
            </a:r>
            <a:r>
              <a:rPr lang="en-US" altLang="zh-CN" sz="2400" dirty="0">
                <a:solidFill>
                  <a:srgbClr val="C0504D"/>
                </a:solidFill>
                <a:latin typeface="Calibri"/>
                <a:ea typeface="宋体" panose="02010600030101010101" pitchFamily="2" charset="-122"/>
              </a:rPr>
              <a:t>B </a:t>
            </a:r>
            <a:r>
              <a:rPr lang="en-US" sz="2400" dirty="0">
                <a:solidFill>
                  <a:srgbClr val="C0504D"/>
                </a:solidFill>
                <a:latin typeface="Calibri"/>
              </a:rPr>
              <a:t>=&gt; Offset has 7b</a:t>
            </a:r>
          </a:p>
          <a:p>
            <a:r>
              <a:rPr lang="en-US" sz="2400" dirty="0">
                <a:solidFill>
                  <a:srgbClr val="C0504D"/>
                </a:solidFill>
                <a:latin typeface="Calibri"/>
              </a:rPr>
              <a:t>cache capacity (2KB=2</a:t>
            </a:r>
            <a:r>
              <a:rPr lang="en-US" sz="2400" baseline="30000" dirty="0">
                <a:solidFill>
                  <a:srgbClr val="C0504D"/>
                </a:solidFill>
                <a:latin typeface="Calibri"/>
              </a:rPr>
              <a:t>11</a:t>
            </a:r>
            <a:r>
              <a:rPr lang="en-US" sz="2400" dirty="0">
                <a:solidFill>
                  <a:srgbClr val="C0504D"/>
                </a:solidFill>
                <a:latin typeface="Calibri"/>
              </a:rPr>
              <a:t>B) = # cache blocks*2</a:t>
            </a:r>
            <a:r>
              <a:rPr lang="en-US" sz="2400" baseline="30000" dirty="0">
                <a:solidFill>
                  <a:srgbClr val="C0504D"/>
                </a:solidFill>
                <a:latin typeface="Calibri"/>
              </a:rPr>
              <a:t>7</a:t>
            </a:r>
            <a:r>
              <a:rPr lang="en-US" sz="2400" dirty="0">
                <a:solidFill>
                  <a:srgbClr val="C0504D"/>
                </a:solidFill>
                <a:latin typeface="Calibri"/>
              </a:rPr>
              <a:t>B/block</a:t>
            </a:r>
          </a:p>
          <a:p>
            <a:r>
              <a:rPr lang="en-US" sz="2400" dirty="0">
                <a:solidFill>
                  <a:srgbClr val="C0504D"/>
                </a:solidFill>
                <a:latin typeface="Calibri"/>
              </a:rPr>
              <a:t>=&gt; # cache blocks = 16 = 2</a:t>
            </a:r>
            <a:r>
              <a:rPr lang="en-US" sz="2400" baseline="30000" dirty="0">
                <a:solidFill>
                  <a:srgbClr val="C0504D"/>
                </a:solidFill>
                <a:latin typeface="Calibri"/>
              </a:rPr>
              <a:t>4</a:t>
            </a:r>
          </a:p>
          <a:p>
            <a:r>
              <a:rPr lang="en-US" altLang="zh-CN" sz="2400" dirty="0">
                <a:solidFill>
                  <a:srgbClr val="C0504D"/>
                </a:solidFill>
                <a:latin typeface="Calibri"/>
                <a:ea typeface="宋体" panose="02010600030101010101" pitchFamily="2" charset="-122"/>
              </a:rPr>
              <a:t># cache blocks (</a:t>
            </a:r>
            <a:r>
              <a:rPr lang="en-US" sz="2400" dirty="0">
                <a:solidFill>
                  <a:srgbClr val="C0504D"/>
                </a:solidFill>
                <a:latin typeface="Calibri"/>
              </a:rPr>
              <a:t>16</a:t>
            </a:r>
            <a:r>
              <a:rPr lang="en-US" altLang="zh-CN" sz="2400" dirty="0">
                <a:solidFill>
                  <a:srgbClr val="C0504D"/>
                </a:solidFill>
                <a:latin typeface="Calibri"/>
                <a:ea typeface="宋体" panose="02010600030101010101" pitchFamily="2" charset="-122"/>
              </a:rPr>
              <a:t>) = # ways * # sets (2)</a:t>
            </a:r>
          </a:p>
          <a:p>
            <a:pPr marL="342900" indent="-342900">
              <a:buFont typeface="Symbol"/>
              <a:buChar char="Þ"/>
            </a:pPr>
            <a:r>
              <a:rPr lang="en-US" altLang="zh-CN" sz="2400" dirty="0">
                <a:solidFill>
                  <a:srgbClr val="C0504D"/>
                </a:solidFill>
                <a:latin typeface="Calibri"/>
                <a:ea typeface="宋体" panose="02010600030101010101" pitchFamily="2" charset="-122"/>
              </a:rPr>
              <a:t># ways = 8</a:t>
            </a:r>
            <a:r>
              <a:rPr lang="en-US" sz="2400" dirty="0">
                <a:solidFill>
                  <a:srgbClr val="C0504D"/>
                </a:solidFill>
                <a:latin typeface="Calibri"/>
              </a:rPr>
              <a:t> = 2</a:t>
            </a:r>
            <a:r>
              <a:rPr lang="en-US" sz="2400" baseline="30000" dirty="0">
                <a:solidFill>
                  <a:srgbClr val="C0504D"/>
                </a:solidFill>
                <a:latin typeface="Calibri"/>
              </a:rPr>
              <a:t>3</a:t>
            </a:r>
            <a:endParaRPr lang="en-US" sz="2400" dirty="0">
              <a:solidFill>
                <a:srgbClr val="C0504D"/>
              </a:solidFill>
              <a:latin typeface="Calibri"/>
            </a:endParaRPr>
          </a:p>
          <a:p>
            <a:r>
              <a:rPr lang="en-US" sz="2400" dirty="0">
                <a:solidFill>
                  <a:srgbClr val="C0504D"/>
                </a:solidFill>
                <a:latin typeface="Calibri"/>
              </a:rPr>
              <a:t>Set Index has 1b</a:t>
            </a:r>
          </a:p>
          <a:p>
            <a:r>
              <a:rPr lang="en-US" sz="2400" dirty="0">
                <a:solidFill>
                  <a:srgbClr val="C0504D"/>
                </a:solidFill>
                <a:latin typeface="Calibri"/>
              </a:rPr>
              <a:t>Memory address length (16) = T + SI + O </a:t>
            </a:r>
          </a:p>
          <a:p>
            <a:r>
              <a:rPr lang="en-US" sz="2400" dirty="0">
                <a:solidFill>
                  <a:srgbClr val="C0504D"/>
                </a:solidFill>
                <a:latin typeface="Calibri"/>
              </a:rPr>
              <a:t>=&gt; T = 16</a:t>
            </a:r>
            <a:r>
              <a:rPr lang="en-US" altLang="zh-CN" sz="2400" dirty="0">
                <a:solidFill>
                  <a:srgbClr val="C0504D"/>
                </a:solidFill>
                <a:latin typeface="Calibri"/>
                <a:ea typeface="宋体" panose="02010600030101010101" pitchFamily="2" charset="-122"/>
              </a:rPr>
              <a:t>b</a:t>
            </a:r>
            <a:r>
              <a:rPr lang="en-US" sz="2400" dirty="0">
                <a:solidFill>
                  <a:srgbClr val="C0504D"/>
                </a:solidFill>
                <a:latin typeface="Calibri"/>
              </a:rPr>
              <a:t> – (1b+7b) = 8b</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1354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3742724"/>
          </a:xfrm>
        </p:spPr>
        <p:txBody>
          <a:bodyPr>
            <a:normAutofit/>
          </a:bodyPr>
          <a:lstStyle/>
          <a:p>
            <a:r>
              <a:rPr lang="en-US" dirty="0"/>
              <a:t>32 bit address space, 32KB DM cache with 8-word blocks</a:t>
            </a:r>
          </a:p>
          <a:p>
            <a:endParaRPr lang="en-US" dirty="0"/>
          </a:p>
          <a:p>
            <a:r>
              <a:rPr lang="en-US" dirty="0"/>
              <a:t>32 bit address space, 16KB 2-way SA cache with 4-word blocks</a:t>
            </a:r>
          </a:p>
          <a:p>
            <a:endParaRPr lang="en-US" dirty="0"/>
          </a:p>
          <a:p>
            <a:r>
              <a:rPr lang="en-US" dirty="0"/>
              <a:t>32 bit address space, 32KB FA cache with 8-word blocks</a:t>
            </a:r>
          </a:p>
          <a:p>
            <a:pPr marL="0" indent="0">
              <a:buNone/>
            </a:pPr>
            <a:endParaRPr lang="en-US" dirty="0"/>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Question: </a:t>
            </a:r>
            <a:r>
              <a:rPr lang="en-US" altLang="zh-CN" dirty="0"/>
              <a:t>Bits in Memory Address 4</a:t>
            </a:r>
            <a:endParaRPr lang="en-US" dirty="0"/>
          </a:p>
        </p:txBody>
      </p:sp>
    </p:spTree>
    <p:extLst>
      <p:ext uri="{BB962C8B-B14F-4D97-AF65-F5344CB8AC3E}">
        <p14:creationId xmlns:p14="http://schemas.microsoft.com/office/powerpoint/2010/main" val="34721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2"/>
            <a:ext cx="10972800" cy="3657598"/>
          </a:xfrm>
        </p:spPr>
        <p:txBody>
          <a:bodyPr>
            <a:normAutofit fontScale="85000" lnSpcReduction="20000"/>
          </a:bodyPr>
          <a:lstStyle/>
          <a:p>
            <a:r>
              <a:rPr lang="en-US" dirty="0"/>
              <a:t>32 bit address space, 32KB DM cache with 8-word blocks</a:t>
            </a:r>
          </a:p>
          <a:p>
            <a:r>
              <a:rPr lang="en-US" dirty="0">
                <a:solidFill>
                  <a:srgbClr val="FF0000"/>
                </a:solidFill>
              </a:rPr>
              <a:t>T - 17, SI - 10, O – 5 (</a:t>
            </a:r>
            <a:r>
              <a:rPr lang="en-US" altLang="zh-CN" dirty="0">
                <a:solidFill>
                  <a:srgbClr val="FF0000"/>
                </a:solidFill>
              </a:rPr>
              <a:t># blocks = # sets = 2</a:t>
            </a:r>
            <a:r>
              <a:rPr lang="en-US" altLang="zh-CN" baseline="30000" dirty="0">
                <a:solidFill>
                  <a:srgbClr val="FF0000"/>
                </a:solidFill>
              </a:rPr>
              <a:t>10</a:t>
            </a:r>
            <a:r>
              <a:rPr lang="en-US" dirty="0">
                <a:solidFill>
                  <a:srgbClr val="FF0000"/>
                </a:solidFill>
              </a:rPr>
              <a:t> =&gt; SI has 10b, T = 32b–(10b+5b)=17b)</a:t>
            </a:r>
          </a:p>
          <a:p>
            <a:r>
              <a:rPr lang="en-US" dirty="0"/>
              <a:t>32 bit address space, 16KB 2-way SA cache with 4-word blocks</a:t>
            </a:r>
          </a:p>
          <a:p>
            <a:r>
              <a:rPr lang="en-US" dirty="0">
                <a:solidFill>
                  <a:srgbClr val="FF0000"/>
                </a:solidFill>
              </a:rPr>
              <a:t>T - 19, SI - 9, O – 4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2</a:t>
            </a:r>
            <a:r>
              <a:rPr lang="en-US" altLang="zh-CN" baseline="30000" dirty="0">
                <a:solidFill>
                  <a:srgbClr val="FF0000"/>
                </a:solidFill>
              </a:rPr>
              <a:t>10</a:t>
            </a:r>
            <a:r>
              <a:rPr lang="en-US" dirty="0">
                <a:solidFill>
                  <a:srgbClr val="FF0000"/>
                </a:solidFill>
              </a:rPr>
              <a:t>/2=</a:t>
            </a:r>
            <a:r>
              <a:rPr lang="en-US" altLang="zh-CN" dirty="0">
                <a:solidFill>
                  <a:srgbClr val="FF0000"/>
                </a:solidFill>
              </a:rPr>
              <a:t>2</a:t>
            </a:r>
            <a:r>
              <a:rPr lang="en-US" altLang="zh-CN" baseline="30000" dirty="0">
                <a:solidFill>
                  <a:srgbClr val="FF0000"/>
                </a:solidFill>
              </a:rPr>
              <a:t>9 </a:t>
            </a:r>
            <a:r>
              <a:rPr lang="en-US" dirty="0">
                <a:solidFill>
                  <a:srgbClr val="FF0000"/>
                </a:solidFill>
              </a:rPr>
              <a:t>=&gt; SI has 9b, T = 32b–(9b+4b)=19b)</a:t>
            </a:r>
          </a:p>
          <a:p>
            <a:r>
              <a:rPr lang="en-US" dirty="0"/>
              <a:t>32 bit address space, 32KB FA cache with 8-word blocks</a:t>
            </a:r>
          </a:p>
          <a:p>
            <a:r>
              <a:rPr lang="en-US" dirty="0">
                <a:solidFill>
                  <a:srgbClr val="FF0000"/>
                </a:solidFill>
              </a:rPr>
              <a:t>T - 27, SI - 0, O – 5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1</a:t>
            </a:r>
            <a:r>
              <a:rPr lang="en-US" dirty="0">
                <a:solidFill>
                  <a:srgbClr val="FF0000"/>
                </a:solidFill>
              </a:rPr>
              <a:t> =&gt; SI has 0b, T = 32b–(0b+5b) = 27b)</a:t>
            </a:r>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t>
            </a:r>
            <a:r>
              <a:rPr lang="en-US" altLang="zh-CN"/>
              <a:t>Address 4</a:t>
            </a:r>
            <a:endParaRPr lang="en-US" dirty="0"/>
          </a:p>
        </p:txBody>
      </p:sp>
    </p:spTree>
    <p:extLst>
      <p:ext uri="{BB962C8B-B14F-4D97-AF65-F5344CB8AC3E}">
        <p14:creationId xmlns:p14="http://schemas.microsoft.com/office/powerpoint/2010/main" val="28756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index decreases</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46</a:t>
            </a:fld>
            <a:endParaRPr lang="en-US"/>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6514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a:t>
            </a:r>
            <a:r>
              <a:rPr lang="en-US"/>
              <a:t>index width </a:t>
            </a:r>
            <a:r>
              <a:rPr lang="en-US" dirty="0"/>
              <a:t>decreases</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47</a:t>
            </a:fld>
            <a:endParaRPr lang="en-US"/>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3" name="Group 32"/>
          <p:cNvGrpSpPr/>
          <p:nvPr/>
        </p:nvGrpSpPr>
        <p:grpSpPr>
          <a:xfrm>
            <a:off x="762000" y="2971800"/>
            <a:ext cx="8458200" cy="3160341"/>
            <a:chOff x="762000" y="2971800"/>
            <a:chExt cx="8458200" cy="3160341"/>
          </a:xfrm>
        </p:grpSpPr>
        <p:sp>
          <p:nvSpPr>
            <p:cNvPr id="4" name="Rectangle 3"/>
            <p:cNvSpPr/>
            <p:nvPr/>
          </p:nvSpPr>
          <p:spPr>
            <a:xfrm>
              <a:off x="762000" y="2971800"/>
              <a:ext cx="6934200" cy="609600"/>
            </a:xfrm>
            <a:prstGeom prst="rect">
              <a:avLst/>
            </a:prstGeom>
            <a:noFill/>
            <a:ln w="50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6969" y="4704502"/>
              <a:ext cx="4094390" cy="461665"/>
            </a:xfrm>
            <a:prstGeom prst="rect">
              <a:avLst/>
            </a:prstGeom>
            <a:noFill/>
          </p:spPr>
          <p:txBody>
            <a:bodyPr wrap="none" rtlCol="0">
              <a:spAutoFit/>
            </a:bodyPr>
            <a:lstStyle/>
            <a:p>
              <a:r>
                <a:rPr lang="en-US" sz="2400" dirty="0"/>
                <a:t>More Associativity (more ways)</a:t>
              </a:r>
            </a:p>
          </p:txBody>
        </p:sp>
        <p:cxnSp>
          <p:nvCxnSpPr>
            <p:cNvPr id="26" name="Straight Arrow Connector 25"/>
            <p:cNvCxnSpPr/>
            <p:nvPr/>
          </p:nvCxnSpPr>
          <p:spPr>
            <a:xfrm rot="10800000" flipH="1">
              <a:off x="4679467" y="5260804"/>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200400" y="5451080"/>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6933272" y="5783117"/>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848600" y="5565604"/>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0" name="Straight Connector 29"/>
            <p:cNvCxnSpPr/>
            <p:nvPr/>
          </p:nvCxnSpPr>
          <p:spPr>
            <a:xfrm rot="5400000">
              <a:off x="4947106" y="5793832"/>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3786106" y="5565604"/>
              <a:ext cx="626582" cy="461665"/>
            </a:xfrm>
            <a:prstGeom prst="rect">
              <a:avLst/>
            </a:prstGeom>
            <a:noFill/>
          </p:spPr>
          <p:txBody>
            <a:bodyPr wrap="none" rtlCol="0">
              <a:spAutoFit/>
            </a:bodyPr>
            <a:lstStyle/>
            <a:p>
              <a:r>
                <a:rPr lang="en-US" sz="2400" i="1" dirty="0">
                  <a:solidFill>
                    <a:srgbClr val="0000FF"/>
                  </a:solidFill>
                </a:rPr>
                <a:t>Tag</a:t>
              </a:r>
            </a:p>
          </p:txBody>
        </p:sp>
        <p:sp>
          <p:nvSpPr>
            <p:cNvPr id="32" name="TextBox 31"/>
            <p:cNvSpPr txBox="1"/>
            <p:nvPr/>
          </p:nvSpPr>
          <p:spPr>
            <a:xfrm>
              <a:off x="5772273" y="5565604"/>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Tree>
    <p:extLst>
      <p:ext uri="{BB962C8B-B14F-4D97-AF65-F5344CB8AC3E}">
        <p14:creationId xmlns:p14="http://schemas.microsoft.com/office/powerpoint/2010/main" val="37041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2</a:t>
            </a:r>
            <a:endParaRPr lang="en-US" dirty="0"/>
          </a:p>
        </p:txBody>
      </p:sp>
      <p:sp>
        <p:nvSpPr>
          <p:cNvPr id="19"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48</a:t>
            </a:fld>
            <a:endParaRPr lang="en-US"/>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169133" y="4572000"/>
            <a:ext cx="6019800" cy="685799"/>
            <a:chOff x="3169133" y="2189640"/>
            <a:chExt cx="6019800" cy="685799"/>
          </a:xfrm>
        </p:grpSpPr>
        <p:sp>
          <p:nvSpPr>
            <p:cNvPr id="32" name="Rectangle 31"/>
            <p:cNvSpPr/>
            <p:nvPr/>
          </p:nvSpPr>
          <p:spPr>
            <a:xfrm>
              <a:off x="3169133" y="2194378"/>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6902005" y="2526415"/>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772400" y="2308902"/>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6" name="Straight Connector 35"/>
            <p:cNvCxnSpPr/>
            <p:nvPr/>
          </p:nvCxnSpPr>
          <p:spPr>
            <a:xfrm rot="5400000">
              <a:off x="4915839" y="2537130"/>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3754839" y="2308902"/>
              <a:ext cx="626582" cy="461665"/>
            </a:xfrm>
            <a:prstGeom prst="rect">
              <a:avLst/>
            </a:prstGeom>
            <a:noFill/>
          </p:spPr>
          <p:txBody>
            <a:bodyPr wrap="none" rtlCol="0">
              <a:spAutoFit/>
            </a:bodyPr>
            <a:lstStyle/>
            <a:p>
              <a:r>
                <a:rPr lang="en-US" sz="2400" i="1" dirty="0">
                  <a:solidFill>
                    <a:srgbClr val="0000FF"/>
                  </a:solidFill>
                </a:rPr>
                <a:t>Tag</a:t>
              </a:r>
            </a:p>
          </p:txBody>
        </p:sp>
        <p:sp>
          <p:nvSpPr>
            <p:cNvPr id="38" name="TextBox 37"/>
            <p:cNvSpPr txBox="1"/>
            <p:nvPr/>
          </p:nvSpPr>
          <p:spPr>
            <a:xfrm>
              <a:off x="5741006" y="2308902"/>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39" name="TextBox 38"/>
          <p:cNvSpPr txBox="1"/>
          <p:nvPr/>
        </p:nvSpPr>
        <p:spPr>
          <a:xfrm>
            <a:off x="1219200" y="1600200"/>
            <a:ext cx="8274894"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solidFill>
                  <a:srgbClr val="FF0000"/>
                </a:solidFill>
              </a:rPr>
              <a:t>?</a:t>
            </a:r>
            <a:r>
              <a:rPr lang="en-US" sz="2800" i="1" dirty="0"/>
              <a:t>; </a:t>
            </a:r>
            <a:r>
              <a:rPr lang="en-US" sz="2800" dirty="0"/>
              <a:t># sets</a:t>
            </a:r>
            <a:r>
              <a:rPr lang="en-US" sz="2800" i="1" dirty="0">
                <a:solidFill>
                  <a:srgbClr val="FF0000"/>
                </a:solidFill>
              </a:rPr>
              <a:t>?</a:t>
            </a:r>
            <a:r>
              <a:rPr lang="en-US" altLang="zh-CN" sz="2800" dirty="0"/>
              <a:t>;</a:t>
            </a:r>
            <a:r>
              <a:rPr lang="en-US" altLang="zh-CN" sz="2800" dirty="0">
                <a:solidFill>
                  <a:srgbClr val="FF0000"/>
                </a:solidFill>
              </a:rPr>
              <a:t> </a:t>
            </a:r>
            <a:r>
              <a:rPr lang="en-US" altLang="zh-CN" sz="2800" dirty="0"/>
              <a:t># 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a:t>
            </a:r>
            <a:r>
              <a:rPr lang="en-US" altLang="zh-CN" sz="2800" i="1" dirty="0"/>
              <a:t>HW </a:t>
            </a:r>
            <a:r>
              <a:rPr lang="en-US" sz="2800" i="1" dirty="0"/>
              <a:t>comparators </a:t>
            </a:r>
            <a:r>
              <a:rPr lang="en-US" sz="2800" i="1" dirty="0">
                <a:solidFill>
                  <a:srgbClr val="FF0000"/>
                </a:solidFill>
              </a:rPr>
              <a:t>?</a:t>
            </a: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t> </a:t>
            </a:r>
            <a:r>
              <a:rPr lang="en-US" sz="2800" i="1" dirty="0">
                <a:solidFill>
                  <a:srgbClr val="FF0000"/>
                </a:solidFill>
              </a:rPr>
              <a:t>?</a:t>
            </a:r>
            <a:r>
              <a:rPr lang="en-US" sz="2800" i="1" dirty="0"/>
              <a:t>; # sets </a:t>
            </a:r>
            <a:r>
              <a:rPr lang="en-US" sz="2800" i="1" dirty="0">
                <a:solidFill>
                  <a:srgbClr val="FF0000"/>
                </a:solidFill>
              </a:rPr>
              <a:t>?</a:t>
            </a:r>
            <a:r>
              <a:rPr lang="en-US" sz="2800" i="1" dirty="0"/>
              <a:t>; # </a:t>
            </a:r>
            <a:r>
              <a:rPr lang="en-US" altLang="zh-CN" sz="2800" dirty="0"/>
              <a:t>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HW comparators </a:t>
            </a:r>
            <a:r>
              <a:rPr lang="en-US" sz="2800" i="1" dirty="0">
                <a:solidFill>
                  <a:srgbClr val="FF0000"/>
                </a:solidFill>
              </a:rPr>
              <a:t>?</a:t>
            </a:r>
          </a:p>
          <a:p>
            <a:endParaRPr lang="en-US" sz="2800" dirty="0"/>
          </a:p>
        </p:txBody>
      </p:sp>
    </p:spTree>
    <p:extLst>
      <p:ext uri="{BB962C8B-B14F-4D97-AF65-F5344CB8AC3E}">
        <p14:creationId xmlns:p14="http://schemas.microsoft.com/office/powerpoint/2010/main" val="15584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2</a:t>
            </a:r>
            <a:endParaRPr lang="en-US" dirty="0"/>
          </a:p>
        </p:txBody>
      </p:sp>
      <p:sp>
        <p:nvSpPr>
          <p:cNvPr id="19"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49</a:t>
            </a:fld>
            <a:endParaRPr lang="en-US"/>
          </a:p>
        </p:txBody>
      </p:sp>
      <p:sp>
        <p:nvSpPr>
          <p:cNvPr id="25" name="TextBox 24"/>
          <p:cNvSpPr txBox="1"/>
          <p:nvPr/>
        </p:nvSpPr>
        <p:spPr>
          <a:xfrm>
            <a:off x="1244847" y="1388012"/>
            <a:ext cx="10364889"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a:t>
            </a:r>
            <a:r>
              <a:rPr lang="en-US" sz="2800" dirty="0"/>
              <a:t># sets</a:t>
            </a:r>
            <a:r>
              <a:rPr lang="en-US" altLang="zh-CN" sz="2800" dirty="0"/>
              <a:t> </a:t>
            </a:r>
            <a:r>
              <a:rPr lang="en-US" altLang="zh-CN" sz="2800" dirty="0">
                <a:solidFill>
                  <a:srgbClr val="FF0000"/>
                </a:solidFill>
              </a:rPr>
              <a:t>halved</a:t>
            </a:r>
            <a:r>
              <a:rPr lang="en-US" altLang="zh-CN" sz="2800" dirty="0"/>
              <a:t>;</a:t>
            </a:r>
            <a:r>
              <a:rPr lang="en-US" altLang="zh-CN" sz="2800" dirty="0">
                <a:solidFill>
                  <a:srgbClr val="FF0000"/>
                </a:solidFill>
              </a:rPr>
              <a:t> </a:t>
            </a:r>
            <a:r>
              <a:rPr lang="en-US" altLang="zh-CN" sz="2800" dirty="0"/>
              <a:t># ways/associativity </a:t>
            </a:r>
            <a:r>
              <a:rPr lang="en-US" altLang="zh-CN" sz="2800" dirty="0">
                <a:solidFill>
                  <a:srgbClr val="FF0000"/>
                </a:solidFill>
              </a:rPr>
              <a:t>doubled; </a:t>
            </a:r>
          </a:p>
          <a:p>
            <a:pPr>
              <a:lnSpc>
                <a:spcPct val="85000"/>
              </a:lnSpc>
            </a:pPr>
            <a:r>
              <a:rPr lang="en-US" sz="2800" i="1" dirty="0"/>
              <a:t># HW comparators </a:t>
            </a:r>
            <a:r>
              <a:rPr lang="en-US" altLang="zh-CN" sz="2800" i="1" dirty="0">
                <a:solidFill>
                  <a:srgbClr val="FF0000"/>
                </a:solidFill>
              </a:rPr>
              <a:t>doubled</a:t>
            </a:r>
            <a:endParaRPr lang="en-US" sz="2800" i="1" dirty="0">
              <a:solidFill>
                <a:srgbClr val="FF0000"/>
              </a:solidFill>
            </a:endParaRP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 sets </a:t>
            </a:r>
            <a:r>
              <a:rPr lang="en-US" sz="2800" i="1" dirty="0">
                <a:solidFill>
                  <a:srgbClr val="FF0000"/>
                </a:solidFill>
              </a:rPr>
              <a:t>doubled</a:t>
            </a:r>
            <a:r>
              <a:rPr lang="en-US" sz="2800" i="1" dirty="0"/>
              <a:t>; # </a:t>
            </a:r>
            <a:r>
              <a:rPr lang="en-US" altLang="zh-CN" sz="2800" dirty="0"/>
              <a:t>ways/associativity </a:t>
            </a:r>
            <a:r>
              <a:rPr lang="en-US" altLang="zh-CN" sz="2800" dirty="0">
                <a:solidFill>
                  <a:srgbClr val="FF0000"/>
                </a:solidFill>
              </a:rPr>
              <a:t>halved; </a:t>
            </a:r>
          </a:p>
          <a:p>
            <a:pPr>
              <a:lnSpc>
                <a:spcPct val="85000"/>
              </a:lnSpc>
            </a:pPr>
            <a:r>
              <a:rPr lang="en-US" sz="2800" i="1" dirty="0"/>
              <a:t># HW comparators </a:t>
            </a:r>
            <a:r>
              <a:rPr lang="en-US" sz="2800" i="1" dirty="0">
                <a:solidFill>
                  <a:srgbClr val="FF0000"/>
                </a:solidFill>
              </a:rPr>
              <a:t>halved</a:t>
            </a:r>
          </a:p>
          <a:p>
            <a:endParaRPr lang="en-US" sz="2800"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200400" y="3810000"/>
            <a:ext cx="6019800" cy="2118902"/>
            <a:chOff x="3200400" y="1279527"/>
            <a:chExt cx="6019800" cy="2118902"/>
          </a:xfrm>
        </p:grpSpPr>
        <p:sp>
          <p:nvSpPr>
            <p:cNvPr id="13" name="TextBox 12"/>
            <p:cNvSpPr txBox="1"/>
            <p:nvPr/>
          </p:nvSpPr>
          <p:spPr>
            <a:xfrm>
              <a:off x="3566969" y="1279527"/>
              <a:ext cx="4094390" cy="461665"/>
            </a:xfrm>
            <a:prstGeom prst="rect">
              <a:avLst/>
            </a:prstGeom>
            <a:noFill/>
          </p:spPr>
          <p:txBody>
            <a:bodyPr wrap="none" rtlCol="0">
              <a:spAutoFit/>
            </a:bodyPr>
            <a:lstStyle/>
            <a:p>
              <a:r>
                <a:rPr lang="en-US" sz="2400" dirty="0"/>
                <a:t>More associativity (more ways)</a:t>
              </a:r>
            </a:p>
          </p:txBody>
        </p:sp>
        <p:cxnSp>
          <p:nvCxnSpPr>
            <p:cNvPr id="20" name="Straight Arrow Connector 19"/>
            <p:cNvCxnSpPr/>
            <p:nvPr/>
          </p:nvCxnSpPr>
          <p:spPr>
            <a:xfrm rot="10800000" flipH="1">
              <a:off x="4679467" y="1835829"/>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200400" y="2026105"/>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6933272" y="2358142"/>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848600" y="2140629"/>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24" name="Straight Connector 23"/>
            <p:cNvCxnSpPr/>
            <p:nvPr/>
          </p:nvCxnSpPr>
          <p:spPr>
            <a:xfrm rot="5400000">
              <a:off x="4947106" y="2368857"/>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786106" y="2140629"/>
              <a:ext cx="626582" cy="461665"/>
            </a:xfrm>
            <a:prstGeom prst="rect">
              <a:avLst/>
            </a:prstGeom>
            <a:noFill/>
          </p:spPr>
          <p:txBody>
            <a:bodyPr wrap="none" rtlCol="0">
              <a:spAutoFit/>
            </a:bodyPr>
            <a:lstStyle/>
            <a:p>
              <a:r>
                <a:rPr lang="en-US" sz="2400" i="1" dirty="0">
                  <a:solidFill>
                    <a:srgbClr val="0000FF"/>
                  </a:solidFill>
                </a:rPr>
                <a:t>Tag</a:t>
              </a:r>
            </a:p>
          </p:txBody>
        </p:sp>
        <p:sp>
          <p:nvSpPr>
            <p:cNvPr id="29" name="TextBox 28"/>
            <p:cNvSpPr txBox="1"/>
            <p:nvPr/>
          </p:nvSpPr>
          <p:spPr>
            <a:xfrm>
              <a:off x="5772273" y="2140629"/>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sp>
          <p:nvSpPr>
            <p:cNvPr id="31" name="TextBox 30"/>
            <p:cNvSpPr txBox="1"/>
            <p:nvPr/>
          </p:nvSpPr>
          <p:spPr>
            <a:xfrm>
              <a:off x="3688102" y="2936764"/>
              <a:ext cx="3984232" cy="461665"/>
            </a:xfrm>
            <a:prstGeom prst="rect">
              <a:avLst/>
            </a:prstGeom>
            <a:noFill/>
          </p:spPr>
          <p:txBody>
            <a:bodyPr wrap="none" rtlCol="0">
              <a:spAutoFit/>
            </a:bodyPr>
            <a:lstStyle/>
            <a:p>
              <a:r>
                <a:rPr lang="en-US" altLang="zh-CN" sz="2400" dirty="0"/>
                <a:t>Less</a:t>
              </a:r>
              <a:r>
                <a:rPr lang="en-US" sz="2400" dirty="0"/>
                <a:t> associativity (fewer ways)</a:t>
              </a:r>
            </a:p>
          </p:txBody>
        </p:sp>
        <p:cxnSp>
          <p:nvCxnSpPr>
            <p:cNvPr id="32" name="Straight Arrow Connector 31"/>
            <p:cNvCxnSpPr/>
            <p:nvPr/>
          </p:nvCxnSpPr>
          <p:spPr>
            <a:xfrm rot="10800000" flipH="1">
              <a:off x="4695509" y="2888289"/>
              <a:ext cx="1343394" cy="1588"/>
            </a:xfrm>
            <a:prstGeom prst="straightConnector1">
              <a:avLst/>
            </a:prstGeom>
            <a:ln w="57150" cap="flat" cmpd="sng" algn="ctr">
              <a:solidFill>
                <a:schemeClr val="accent1"/>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8838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85000" lnSpcReduction="20000"/>
          </a:bodyPr>
          <a:lstStyle/>
          <a:p>
            <a:r>
              <a:rPr lang="en-GB" dirty="0"/>
              <a:t>Memory hierarchies take advantage of spatial locality by keeping the most recent data items closer to the processor.</a:t>
            </a:r>
          </a:p>
          <a:p>
            <a:pPr lvl="1"/>
            <a:r>
              <a:rPr lang="en-GB" dirty="0"/>
              <a:t>False. This is called temporal locality.</a:t>
            </a:r>
          </a:p>
          <a:p>
            <a:r>
              <a:rPr lang="en-GB" dirty="0"/>
              <a:t>For a given cache size, a larger block size may cause lower hit rate than a smaller one.</a:t>
            </a:r>
          </a:p>
          <a:p>
            <a:pPr lvl="1"/>
            <a:r>
              <a:rPr lang="en-GB" dirty="0"/>
              <a:t>True. The relationship between block size and hit rate is non-monotonic. A large block size leads to fewer cache blocks, so it may cause lower hit rate since useless junk may be brought into cache along with useful data. But it may lead to higher hit rate if the program has good locality. </a:t>
            </a:r>
          </a:p>
          <a:p>
            <a:r>
              <a:rPr lang="en-GB" dirty="0"/>
              <a:t>If you know your computer’s cache size, you can often make your code run faster.</a:t>
            </a:r>
          </a:p>
          <a:p>
            <a:pPr lvl="1"/>
            <a:r>
              <a:rPr lang="en-GB" dirty="0"/>
              <a:t>True. By tuning your code to be cache-aware.</a:t>
            </a:r>
            <a:endParaRPr lang="en-SE" dirty="0"/>
          </a:p>
        </p:txBody>
      </p:sp>
      <p:sp>
        <p:nvSpPr>
          <p:cNvPr id="5" name="Slide Number Placeholder 5">
            <a:extLst>
              <a:ext uri="{FF2B5EF4-FFF2-40B4-BE49-F238E27FC236}">
                <a16:creationId xmlns:a16="http://schemas.microsoft.com/office/drawing/2014/main" id="{35915231-452E-18F1-357D-430D559E68B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600219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__________ in hit time, and __________ in miss rate</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50</a:t>
            </a:fld>
            <a:endParaRPr lang="en-US"/>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50379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a:t>
            </a:r>
            <a:r>
              <a:rPr lang="en-US" dirty="0">
                <a:solidFill>
                  <a:srgbClr val="FF0000"/>
                </a:solidFill>
              </a:rPr>
              <a:t>increase</a:t>
            </a:r>
            <a:r>
              <a:rPr lang="en-US" dirty="0"/>
              <a:t>_ in hit time, and _</a:t>
            </a:r>
            <a:r>
              <a:rPr lang="en-US" dirty="0">
                <a:solidFill>
                  <a:srgbClr val="FF0000"/>
                </a:solidFill>
              </a:rPr>
              <a:t>decrease</a:t>
            </a:r>
            <a:r>
              <a:rPr lang="en-US" dirty="0"/>
              <a:t>_ in miss rate</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51</a:t>
            </a:fld>
            <a:endParaRPr lang="en-US"/>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7028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Tag bits &amp; </a:t>
            </a:r>
            <a:r>
              <a:rPr lang="en-US" altLang="zh-CN"/>
              <a:t>Offset bits</a:t>
            </a:r>
            <a:endParaRPr lang="en-US" dirty="0"/>
          </a:p>
        </p:txBody>
      </p:sp>
      <p:sp>
        <p:nvSpPr>
          <p:cNvPr id="3" name="Content Placeholder 2"/>
          <p:cNvSpPr>
            <a:spLocks noGrp="1"/>
          </p:cNvSpPr>
          <p:nvPr>
            <p:ph idx="1"/>
          </p:nvPr>
        </p:nvSpPr>
        <p:spPr>
          <a:xfrm>
            <a:off x="609600" y="1600201"/>
            <a:ext cx="8382000" cy="5121275"/>
          </a:xfrm>
        </p:spPr>
        <p:txBody>
          <a:bodyPr>
            <a:normAutofit fontScale="85000" lnSpcReduction="10000"/>
          </a:bodyPr>
          <a:lstStyle/>
          <a:p>
            <a:r>
              <a:rPr lang="en-US" dirty="0"/>
              <a:t>Q: Under what condition will we have # Offset bits = 0? Under what condition will we have # Tag bits = 0?</a:t>
            </a:r>
          </a:p>
          <a:p>
            <a:r>
              <a:rPr lang="en-US" dirty="0"/>
              <a:t>A: # Offset bits = 0 when size of a cache block = 1 Byte</a:t>
            </a:r>
          </a:p>
          <a:p>
            <a:pPr lvl="1"/>
            <a:r>
              <a:rPr lang="en-US" dirty="0"/>
              <a:t>(not realistic, since it cannot even fit a 16b short or 32b </a:t>
            </a:r>
            <a:r>
              <a:rPr lang="en-US" dirty="0" err="1"/>
              <a:t>int</a:t>
            </a:r>
            <a:r>
              <a:rPr lang="en-US" dirty="0"/>
              <a:t>)</a:t>
            </a:r>
          </a:p>
          <a:p>
            <a:r>
              <a:rPr lang="en-US" dirty="0"/>
              <a:t># Tag bits = 0 when we have a DM cache with the same size as memory</a:t>
            </a:r>
          </a:p>
          <a:p>
            <a:pPr lvl="1"/>
            <a:r>
              <a:rPr lang="en-US" dirty="0"/>
              <a:t>Tag bits are needed to disambiguate among multiple possible memory blocks that may be mapped to one cache bloc</a:t>
            </a:r>
            <a:r>
              <a:rPr lang="en-US" altLang="zh-CN" dirty="0"/>
              <a:t>k; if there is a 1-to-1 correspondence between cache blocks and memory blocks, then Tag bits are not needed</a:t>
            </a:r>
          </a:p>
          <a:p>
            <a:pPr lvl="1"/>
            <a:r>
              <a:rPr lang="en-US" dirty="0"/>
              <a:t>(not realistic, since cache must be small in order to be fast)</a:t>
            </a:r>
          </a:p>
        </p:txBody>
      </p:sp>
      <p:sp>
        <p:nvSpPr>
          <p:cNvPr id="4" name="Slide Number Placeholder 3"/>
          <p:cNvSpPr>
            <a:spLocks noGrp="1"/>
          </p:cNvSpPr>
          <p:nvPr>
            <p:ph type="sldNum" sz="quarter" idx="12"/>
          </p:nvPr>
        </p:nvSpPr>
        <p:spPr/>
        <p:txBody>
          <a:bodyPr/>
          <a:lstStyle/>
          <a:p>
            <a:fld id="{3CC63E4C-4642-794D-A2FD-70F6B81535F5}" type="slidenum">
              <a:rPr lang="en-US" smtClean="0"/>
              <a:pPr/>
              <a:t>52</a:t>
            </a:fld>
            <a:endParaRPr lang="en-US"/>
          </a:p>
        </p:txBody>
      </p:sp>
      <p:grpSp>
        <p:nvGrpSpPr>
          <p:cNvPr id="133" name="Group 132"/>
          <p:cNvGrpSpPr/>
          <p:nvPr/>
        </p:nvGrpSpPr>
        <p:grpSpPr>
          <a:xfrm>
            <a:off x="9067800" y="977628"/>
            <a:ext cx="2804783" cy="5194572"/>
            <a:chOff x="9067800" y="977628"/>
            <a:chExt cx="2804783" cy="5194572"/>
          </a:xfrm>
          <a:noFill/>
        </p:grpSpPr>
        <p:sp>
          <p:nvSpPr>
            <p:cNvPr id="80" name="Rectangle 43" descr="5%"/>
            <p:cNvSpPr>
              <a:spLocks noChangeArrowheads="1"/>
            </p:cNvSpPr>
            <p:nvPr/>
          </p:nvSpPr>
          <p:spPr bwMode="auto">
            <a:xfrm>
              <a:off x="10591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81" name="Line 8"/>
            <p:cNvSpPr>
              <a:spLocks noChangeShapeType="1"/>
            </p:cNvSpPr>
            <p:nvPr/>
          </p:nvSpPr>
          <p:spPr bwMode="auto">
            <a:xfrm>
              <a:off x="10591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82" name="Line 9"/>
            <p:cNvSpPr>
              <a:spLocks noChangeShapeType="1"/>
            </p:cNvSpPr>
            <p:nvPr/>
          </p:nvSpPr>
          <p:spPr bwMode="auto">
            <a:xfrm>
              <a:off x="10591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83" name="Line 10"/>
            <p:cNvSpPr>
              <a:spLocks noChangeShapeType="1"/>
            </p:cNvSpPr>
            <p:nvPr/>
          </p:nvSpPr>
          <p:spPr bwMode="auto">
            <a:xfrm>
              <a:off x="10591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84" name="Line 11"/>
            <p:cNvSpPr>
              <a:spLocks noChangeShapeType="1"/>
            </p:cNvSpPr>
            <p:nvPr/>
          </p:nvSpPr>
          <p:spPr bwMode="auto">
            <a:xfrm>
              <a:off x="10591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85" name="Line 14"/>
            <p:cNvSpPr>
              <a:spLocks noChangeShapeType="1"/>
            </p:cNvSpPr>
            <p:nvPr/>
          </p:nvSpPr>
          <p:spPr bwMode="auto">
            <a:xfrm flipH="1" flipV="1">
              <a:off x="10591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86" name="Line 15"/>
            <p:cNvSpPr>
              <a:spLocks noChangeShapeType="1"/>
            </p:cNvSpPr>
            <p:nvPr/>
          </p:nvSpPr>
          <p:spPr bwMode="auto">
            <a:xfrm flipH="1" flipV="1">
              <a:off x="10591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87" name="Line 16"/>
            <p:cNvSpPr>
              <a:spLocks noChangeShapeType="1"/>
            </p:cNvSpPr>
            <p:nvPr/>
          </p:nvSpPr>
          <p:spPr bwMode="auto">
            <a:xfrm flipH="1" flipV="1">
              <a:off x="10591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88" name="Text Box 25"/>
            <p:cNvSpPr txBox="1">
              <a:spLocks noChangeArrowheads="1"/>
            </p:cNvSpPr>
            <p:nvPr/>
          </p:nvSpPr>
          <p:spPr bwMode="auto">
            <a:xfrm>
              <a:off x="10319657" y="977628"/>
              <a:ext cx="1552926" cy="369332"/>
            </a:xfrm>
            <a:prstGeom prst="rect">
              <a:avLst/>
            </a:prstGeom>
            <a:grpFill/>
            <a:ln w="12700">
              <a:noFill/>
              <a:miter lim="800000"/>
              <a:headEnd/>
              <a:tailEnd/>
            </a:ln>
            <a:effectLst/>
          </p:spPr>
          <p:txBody>
            <a:bodyPr wrap="none">
              <a:spAutoFit/>
            </a:bodyPr>
            <a:lstStyle/>
            <a:p>
              <a:r>
                <a:rPr lang="en-US" b="1" dirty="0"/>
                <a:t>Main Memory</a:t>
              </a:r>
            </a:p>
          </p:txBody>
        </p:sp>
        <p:sp>
          <p:nvSpPr>
            <p:cNvPr id="89" name="Line 27"/>
            <p:cNvSpPr>
              <a:spLocks noChangeShapeType="1"/>
            </p:cNvSpPr>
            <p:nvPr/>
          </p:nvSpPr>
          <p:spPr bwMode="auto">
            <a:xfrm>
              <a:off x="10591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90" name="Line 28"/>
            <p:cNvSpPr>
              <a:spLocks noChangeShapeType="1"/>
            </p:cNvSpPr>
            <p:nvPr/>
          </p:nvSpPr>
          <p:spPr bwMode="auto">
            <a:xfrm>
              <a:off x="10591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91" name="Line 29"/>
            <p:cNvSpPr>
              <a:spLocks noChangeShapeType="1"/>
            </p:cNvSpPr>
            <p:nvPr/>
          </p:nvSpPr>
          <p:spPr bwMode="auto">
            <a:xfrm>
              <a:off x="10591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92" name="Line 30"/>
            <p:cNvSpPr>
              <a:spLocks noChangeShapeType="1"/>
            </p:cNvSpPr>
            <p:nvPr/>
          </p:nvSpPr>
          <p:spPr bwMode="auto">
            <a:xfrm>
              <a:off x="10591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93" name="Line 31"/>
            <p:cNvSpPr>
              <a:spLocks noChangeShapeType="1"/>
            </p:cNvSpPr>
            <p:nvPr/>
          </p:nvSpPr>
          <p:spPr bwMode="auto">
            <a:xfrm>
              <a:off x="10591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94" name="Line 32"/>
            <p:cNvSpPr>
              <a:spLocks noChangeShapeType="1"/>
            </p:cNvSpPr>
            <p:nvPr/>
          </p:nvSpPr>
          <p:spPr bwMode="auto">
            <a:xfrm>
              <a:off x="10591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95" name="Line 33"/>
            <p:cNvSpPr>
              <a:spLocks noChangeShapeType="1"/>
            </p:cNvSpPr>
            <p:nvPr/>
          </p:nvSpPr>
          <p:spPr bwMode="auto">
            <a:xfrm>
              <a:off x="10591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96" name="Line 34"/>
            <p:cNvSpPr>
              <a:spLocks noChangeShapeType="1"/>
            </p:cNvSpPr>
            <p:nvPr/>
          </p:nvSpPr>
          <p:spPr bwMode="auto">
            <a:xfrm>
              <a:off x="10591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97" name="Line 35"/>
            <p:cNvSpPr>
              <a:spLocks noChangeShapeType="1"/>
            </p:cNvSpPr>
            <p:nvPr/>
          </p:nvSpPr>
          <p:spPr bwMode="auto">
            <a:xfrm>
              <a:off x="10591800" y="4648200"/>
              <a:ext cx="990600" cy="0"/>
            </a:xfrm>
            <a:prstGeom prst="line">
              <a:avLst/>
            </a:prstGeom>
            <a:grpFill/>
            <a:ln w="12700">
              <a:solidFill>
                <a:schemeClr val="tx1"/>
              </a:solidFill>
              <a:round/>
              <a:headEnd/>
              <a:tailEnd/>
            </a:ln>
            <a:effectLst/>
          </p:spPr>
          <p:txBody>
            <a:bodyPr wrap="none" anchor="ctr"/>
            <a:lstStyle/>
            <a:p>
              <a:endParaRPr lang="en-US"/>
            </a:p>
          </p:txBody>
        </p:sp>
        <p:sp>
          <p:nvSpPr>
            <p:cNvPr id="98" name="Rectangle 43" descr="5%"/>
            <p:cNvSpPr>
              <a:spLocks noChangeArrowheads="1"/>
            </p:cNvSpPr>
            <p:nvPr/>
          </p:nvSpPr>
          <p:spPr bwMode="auto">
            <a:xfrm>
              <a:off x="9067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99" name="Line 8"/>
            <p:cNvSpPr>
              <a:spLocks noChangeShapeType="1"/>
            </p:cNvSpPr>
            <p:nvPr/>
          </p:nvSpPr>
          <p:spPr bwMode="auto">
            <a:xfrm>
              <a:off x="9067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100" name="Line 9"/>
            <p:cNvSpPr>
              <a:spLocks noChangeShapeType="1"/>
            </p:cNvSpPr>
            <p:nvPr/>
          </p:nvSpPr>
          <p:spPr bwMode="auto">
            <a:xfrm>
              <a:off x="9067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101" name="Line 10"/>
            <p:cNvSpPr>
              <a:spLocks noChangeShapeType="1"/>
            </p:cNvSpPr>
            <p:nvPr/>
          </p:nvSpPr>
          <p:spPr bwMode="auto">
            <a:xfrm>
              <a:off x="9067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102" name="Line 11"/>
            <p:cNvSpPr>
              <a:spLocks noChangeShapeType="1"/>
            </p:cNvSpPr>
            <p:nvPr/>
          </p:nvSpPr>
          <p:spPr bwMode="auto">
            <a:xfrm>
              <a:off x="9067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103" name="Line 14"/>
            <p:cNvSpPr>
              <a:spLocks noChangeShapeType="1"/>
            </p:cNvSpPr>
            <p:nvPr/>
          </p:nvSpPr>
          <p:spPr bwMode="auto">
            <a:xfrm flipH="1" flipV="1">
              <a:off x="9067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104" name="Line 15"/>
            <p:cNvSpPr>
              <a:spLocks noChangeShapeType="1"/>
            </p:cNvSpPr>
            <p:nvPr/>
          </p:nvSpPr>
          <p:spPr bwMode="auto">
            <a:xfrm flipH="1" flipV="1">
              <a:off x="9067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105" name="Line 16"/>
            <p:cNvSpPr>
              <a:spLocks noChangeShapeType="1"/>
            </p:cNvSpPr>
            <p:nvPr/>
          </p:nvSpPr>
          <p:spPr bwMode="auto">
            <a:xfrm flipH="1" flipV="1">
              <a:off x="9067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106" name="Text Box 25"/>
            <p:cNvSpPr txBox="1">
              <a:spLocks noChangeArrowheads="1"/>
            </p:cNvSpPr>
            <p:nvPr/>
          </p:nvSpPr>
          <p:spPr bwMode="auto">
            <a:xfrm>
              <a:off x="9144000" y="977628"/>
              <a:ext cx="755335" cy="369332"/>
            </a:xfrm>
            <a:prstGeom prst="rect">
              <a:avLst/>
            </a:prstGeom>
            <a:grpFill/>
            <a:ln w="12700">
              <a:noFill/>
              <a:miter lim="800000"/>
              <a:headEnd/>
              <a:tailEnd/>
            </a:ln>
            <a:effectLst/>
          </p:spPr>
          <p:txBody>
            <a:bodyPr wrap="none">
              <a:spAutoFit/>
            </a:bodyPr>
            <a:lstStyle/>
            <a:p>
              <a:r>
                <a:rPr lang="en-US" b="1" dirty="0"/>
                <a:t>Cache</a:t>
              </a:r>
            </a:p>
          </p:txBody>
        </p:sp>
        <p:sp>
          <p:nvSpPr>
            <p:cNvPr id="107" name="Line 27"/>
            <p:cNvSpPr>
              <a:spLocks noChangeShapeType="1"/>
            </p:cNvSpPr>
            <p:nvPr/>
          </p:nvSpPr>
          <p:spPr bwMode="auto">
            <a:xfrm>
              <a:off x="9067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108" name="Line 28"/>
            <p:cNvSpPr>
              <a:spLocks noChangeShapeType="1"/>
            </p:cNvSpPr>
            <p:nvPr/>
          </p:nvSpPr>
          <p:spPr bwMode="auto">
            <a:xfrm>
              <a:off x="9067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109" name="Line 29"/>
            <p:cNvSpPr>
              <a:spLocks noChangeShapeType="1"/>
            </p:cNvSpPr>
            <p:nvPr/>
          </p:nvSpPr>
          <p:spPr bwMode="auto">
            <a:xfrm>
              <a:off x="9067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110" name="Line 30"/>
            <p:cNvSpPr>
              <a:spLocks noChangeShapeType="1"/>
            </p:cNvSpPr>
            <p:nvPr/>
          </p:nvSpPr>
          <p:spPr bwMode="auto">
            <a:xfrm>
              <a:off x="9067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111" name="Line 31"/>
            <p:cNvSpPr>
              <a:spLocks noChangeShapeType="1"/>
            </p:cNvSpPr>
            <p:nvPr/>
          </p:nvSpPr>
          <p:spPr bwMode="auto">
            <a:xfrm>
              <a:off x="9067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112" name="Line 32"/>
            <p:cNvSpPr>
              <a:spLocks noChangeShapeType="1"/>
            </p:cNvSpPr>
            <p:nvPr/>
          </p:nvSpPr>
          <p:spPr bwMode="auto">
            <a:xfrm>
              <a:off x="9067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113" name="Line 33"/>
            <p:cNvSpPr>
              <a:spLocks noChangeShapeType="1"/>
            </p:cNvSpPr>
            <p:nvPr/>
          </p:nvSpPr>
          <p:spPr bwMode="auto">
            <a:xfrm>
              <a:off x="9067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114" name="Line 34"/>
            <p:cNvSpPr>
              <a:spLocks noChangeShapeType="1"/>
            </p:cNvSpPr>
            <p:nvPr/>
          </p:nvSpPr>
          <p:spPr bwMode="auto">
            <a:xfrm>
              <a:off x="9067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115" name="Line 35"/>
            <p:cNvSpPr>
              <a:spLocks noChangeShapeType="1"/>
            </p:cNvSpPr>
            <p:nvPr/>
          </p:nvSpPr>
          <p:spPr bwMode="auto">
            <a:xfrm>
              <a:off x="9067800" y="4648200"/>
              <a:ext cx="990600" cy="0"/>
            </a:xfrm>
            <a:prstGeom prst="line">
              <a:avLst/>
            </a:prstGeom>
            <a:grpFill/>
            <a:ln w="12700">
              <a:solidFill>
                <a:schemeClr val="tx1"/>
              </a:solidFill>
              <a:round/>
              <a:headEnd/>
              <a:tailEnd/>
            </a:ln>
            <a:effectLst/>
          </p:spPr>
          <p:txBody>
            <a:bodyPr wrap="none" anchor="ctr"/>
            <a:lstStyle/>
            <a:p>
              <a:endParaRPr lang="en-US"/>
            </a:p>
          </p:txBody>
        </p:sp>
        <p:cxnSp>
          <p:nvCxnSpPr>
            <p:cNvPr id="117" name="Straight Arrow Connector 116"/>
            <p:cNvCxnSpPr/>
            <p:nvPr/>
          </p:nvCxnSpPr>
          <p:spPr>
            <a:xfrm>
              <a:off x="10046697" y="1447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0046697" y="1752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0046697" y="2057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0046697" y="2362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046697" y="2667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0046697" y="2971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0046697" y="3276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0046697" y="3581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0046697" y="3886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0046697" y="4191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0046697" y="4495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0046697" y="4800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0046697" y="5105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0046697" y="5410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0046697" y="5715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046697" y="6019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308837" y="5919342"/>
            <a:ext cx="3416021" cy="437009"/>
            <a:chOff x="2577821" y="6000566"/>
            <a:chExt cx="6019800" cy="770107"/>
          </a:xfrm>
        </p:grpSpPr>
        <p:sp>
          <p:nvSpPr>
            <p:cNvPr id="58" name="Rectangle 57"/>
            <p:cNvSpPr/>
            <p:nvPr/>
          </p:nvSpPr>
          <p:spPr>
            <a:xfrm>
              <a:off x="2577821" y="6005304"/>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9" name="Straight Connector 58"/>
            <p:cNvCxnSpPr/>
            <p:nvPr/>
          </p:nvCxnSpPr>
          <p:spPr>
            <a:xfrm rot="5400000">
              <a:off x="6310693" y="633734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162799" y="6119828"/>
              <a:ext cx="1325535" cy="650845"/>
            </a:xfrm>
            <a:prstGeom prst="rect">
              <a:avLst/>
            </a:prstGeom>
            <a:noFill/>
          </p:spPr>
          <p:txBody>
            <a:bodyPr wrap="none" rtlCol="0">
              <a:spAutoFit/>
            </a:bodyPr>
            <a:lstStyle/>
            <a:p>
              <a:r>
                <a:rPr lang="en-US" i="1" dirty="0">
                  <a:solidFill>
                    <a:srgbClr val="0000FF"/>
                  </a:solidFill>
                </a:rPr>
                <a:t>Offset</a:t>
              </a:r>
              <a:endParaRPr lang="en-US" i="1" dirty="0"/>
            </a:p>
          </p:txBody>
        </p:sp>
        <p:sp>
          <p:nvSpPr>
            <p:cNvPr id="61" name="TextBox 60"/>
            <p:cNvSpPr txBox="1"/>
            <p:nvPr/>
          </p:nvSpPr>
          <p:spPr>
            <a:xfrm>
              <a:off x="3949421" y="6119828"/>
              <a:ext cx="1812088" cy="650845"/>
            </a:xfrm>
            <a:prstGeom prst="rect">
              <a:avLst/>
            </a:prstGeom>
            <a:noFill/>
          </p:spPr>
          <p:txBody>
            <a:bodyPr wrap="none" rtlCol="0">
              <a:spAutoFit/>
            </a:bodyPr>
            <a:lstStyle/>
            <a:p>
              <a:r>
                <a:rPr lang="en-US" altLang="zh-CN" i="1" dirty="0">
                  <a:solidFill>
                    <a:srgbClr val="0000FF"/>
                  </a:solidFill>
                </a:rPr>
                <a:t>Set </a:t>
              </a:r>
              <a:r>
                <a:rPr lang="en-US" i="1" dirty="0">
                  <a:solidFill>
                    <a:srgbClr val="0000FF"/>
                  </a:solidFill>
                </a:rPr>
                <a:t>Index</a:t>
              </a:r>
            </a:p>
          </p:txBody>
        </p:sp>
      </p:grpSp>
    </p:spTree>
    <p:extLst>
      <p:ext uri="{BB962C8B-B14F-4D97-AF65-F5344CB8AC3E}">
        <p14:creationId xmlns:p14="http://schemas.microsoft.com/office/powerpoint/2010/main" val="32074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5" name="Slide Number Placeholder 5">
            <a:extLst>
              <a:ext uri="{FF2B5EF4-FFF2-40B4-BE49-F238E27FC236}">
                <a16:creationId xmlns:a16="http://schemas.microsoft.com/office/drawing/2014/main" id="{84B20718-512A-73E0-8F3C-84F6D3BAE5C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a:t>
            </a:r>
          </a:p>
        </p:txBody>
      </p:sp>
      <p:sp>
        <p:nvSpPr>
          <p:cNvPr id="3" name="Content Placeholder 2"/>
          <p:cNvSpPr>
            <a:spLocks noGrp="1"/>
          </p:cNvSpPr>
          <p:nvPr>
            <p:ph idx="1"/>
          </p:nvPr>
        </p:nvSpPr>
        <p:spPr/>
        <p:txBody>
          <a:bodyPr>
            <a:normAutofit fontScale="92500" lnSpcReduction="10000"/>
          </a:bodyPr>
          <a:lstStyle/>
          <a:p>
            <a:r>
              <a:rPr lang="en-US" dirty="0"/>
              <a:t>Q: Consider 32-bit address space; a </a:t>
            </a:r>
            <a:r>
              <a:rPr lang="en-US" dirty="0">
                <a:solidFill>
                  <a:srgbClr val="FF0000"/>
                </a:solidFill>
              </a:rPr>
              <a:t>direct-mapped</a:t>
            </a:r>
            <a:r>
              <a:rPr lang="en-US" dirty="0"/>
              <a:t> cache with size 16KB;each cache block is 4 words. What is the TIO breakdown?</a:t>
            </a:r>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US" dirty="0"/>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7</a:t>
            </a:fld>
            <a:endParaRPr lang="en-US" altLang="zh-CN"/>
          </a:p>
        </p:txBody>
      </p:sp>
    </p:spTree>
    <p:extLst>
      <p:ext uri="{BB962C8B-B14F-4D97-AF65-F5344CB8AC3E}">
        <p14:creationId xmlns:p14="http://schemas.microsoft.com/office/powerpoint/2010/main" val="19408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85000" lnSpcReduction="10000"/>
          </a:bodyPr>
          <a:lstStyle/>
          <a:p>
            <a:r>
              <a:rPr lang="en-US" dirty="0"/>
              <a:t>Q: Consider 32-bit address space; a </a:t>
            </a:r>
            <a:r>
              <a:rPr lang="en-US" dirty="0">
                <a:solidFill>
                  <a:srgbClr val="FF0000"/>
                </a:solidFill>
              </a:rPr>
              <a:t>two-way set-associative</a:t>
            </a:r>
            <a:r>
              <a:rPr lang="en-US" dirty="0"/>
              <a:t> cache</a:t>
            </a:r>
            <a:r>
              <a:rPr lang="en-US" dirty="0">
                <a:solidFill>
                  <a:srgbClr val="FF0000"/>
                </a:solidFill>
              </a:rPr>
              <a:t> </a:t>
            </a:r>
            <a:r>
              <a:rPr lang="en-US" dirty="0"/>
              <a:t>with size 16KB;each cache block is 4 words. What is the TIO breakdown?</a:t>
            </a:r>
          </a:p>
          <a:p>
            <a:r>
              <a:rPr lang="en-US" dirty="0"/>
              <a:t>A: </a:t>
            </a:r>
          </a:p>
          <a:p>
            <a:r>
              <a:rPr lang="en-US" dirty="0"/>
              <a:t>Cache size = 16 * 2^10 bytes</a:t>
            </a:r>
          </a:p>
          <a:p>
            <a:r>
              <a:rPr lang="en-US" dirty="0"/>
              <a:t>cache block size = 16 bytes</a:t>
            </a:r>
          </a:p>
          <a:p>
            <a:r>
              <a:rPr lang="en-US" dirty="0"/>
              <a:t>Set size = cache block size * set </a:t>
            </a:r>
            <a:r>
              <a:rPr lang="en-US" dirty="0" err="1"/>
              <a:t>associativity</a:t>
            </a:r>
            <a:r>
              <a:rPr lang="en-US" dirty="0"/>
              <a:t>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8</a:t>
            </a:fld>
            <a:endParaRPr lang="en-US" altLang="zh-CN"/>
          </a:p>
        </p:txBody>
      </p:sp>
    </p:spTree>
    <p:extLst>
      <p:ext uri="{BB962C8B-B14F-4D97-AF65-F5344CB8AC3E}">
        <p14:creationId xmlns:p14="http://schemas.microsoft.com/office/powerpoint/2010/main" val="40996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5" name="Slide Number Placeholder 5">
            <a:extLst>
              <a:ext uri="{FF2B5EF4-FFF2-40B4-BE49-F238E27FC236}">
                <a16:creationId xmlns:a16="http://schemas.microsoft.com/office/drawing/2014/main" id="{6780E627-7CF5-4440-9E76-FF8A4524502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9</a:t>
            </a:fld>
            <a:endParaRPr lang="en-US" dirty="0"/>
          </a:p>
        </p:txBody>
      </p:sp>
    </p:spTree>
    <p:extLst>
      <p:ext uri="{BB962C8B-B14F-4D97-AF65-F5344CB8AC3E}">
        <p14:creationId xmlns:p14="http://schemas.microsoft.com/office/powerpoint/2010/main" val="89764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19888</TotalTime>
  <Words>7761</Words>
  <Application>Microsoft Office PowerPoint</Application>
  <PresentationFormat>Widescreen</PresentationFormat>
  <Paragraphs>931</Paragraphs>
  <Slides>52</Slides>
  <Notes>20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52</vt:i4>
      </vt:variant>
    </vt:vector>
  </HeadingPairs>
  <TitlesOfParts>
    <vt:vector size="67" baseType="lpstr">
      <vt:lpstr>Gill Sans</vt:lpstr>
      <vt:lpstr>Gill Sans Light</vt:lpstr>
      <vt:lpstr>Arial</vt:lpstr>
      <vt:lpstr>Calibri</vt:lpstr>
      <vt:lpstr>Comic Sans MS</vt:lpstr>
      <vt:lpstr>Consolas</vt:lpstr>
      <vt:lpstr>Gill Sans MT</vt:lpstr>
      <vt:lpstr>Symbol</vt:lpstr>
      <vt:lpstr>Times New Roman</vt:lpstr>
      <vt:lpstr>Verdana</vt:lpstr>
      <vt:lpstr>Wingdings</vt:lpstr>
      <vt:lpstr>Office Theme</vt:lpstr>
      <vt:lpstr>1_CS252-template</vt:lpstr>
      <vt:lpstr>Office</vt:lpstr>
      <vt:lpstr>1_Office Theme</vt:lpstr>
      <vt:lpstr>CSC 112: Computer Operating Systems Lecture 7   Memory System I: Cache Exercises ANS</vt:lpstr>
      <vt:lpstr>Cache Organization</vt:lpstr>
      <vt:lpstr>Key Equations</vt:lpstr>
      <vt:lpstr>Decimal, Binary and Hex</vt:lpstr>
      <vt:lpstr>Quiz</vt:lpstr>
      <vt:lpstr>Quiz</vt:lpstr>
      <vt:lpstr>Quiz I</vt:lpstr>
      <vt:lpstr>Quiz II</vt:lpstr>
      <vt:lpstr>Quiz</vt:lpstr>
      <vt:lpstr>Quiz</vt:lpstr>
      <vt:lpstr>Q: 12-bit DM Cache</vt:lpstr>
      <vt:lpstr>A: 12-bit DM Cache</vt:lpstr>
      <vt:lpstr>A: 12-bit DM Cache</vt:lpstr>
      <vt:lpstr>Q: 12-bit 2-way SA Cache</vt:lpstr>
      <vt:lpstr>A: 12-bit 2-way SA Cache</vt:lpstr>
      <vt:lpstr>A: 12-bit 2-way SA Cache</vt:lpstr>
      <vt:lpstr>Q: 12-bit FA Cache</vt:lpstr>
      <vt:lpstr>A: 12-bit FA Cache</vt:lpstr>
      <vt:lpstr>A: 12-bit FA Cache</vt:lpstr>
      <vt:lpstr>Question: Tag</vt:lpstr>
      <vt:lpstr>Question: T-SI-O Distribution</vt:lpstr>
      <vt:lpstr>Answer: T-SI-O Distribution</vt:lpstr>
      <vt:lpstr>Question: T-SI-O Distribution</vt:lpstr>
      <vt:lpstr>Answer: T-SI-O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Cache Address Mapping </vt:lpstr>
      <vt:lpstr>Answer: Cache Address Mapping </vt:lpstr>
      <vt:lpstr>Question: Cache Capacity 1</vt:lpstr>
      <vt:lpstr>Answer: Cache Capacity 1</vt:lpstr>
      <vt:lpstr>Question: Cache Capacity 2</vt:lpstr>
      <vt:lpstr>Answer: Cache Capacity 2</vt:lpstr>
      <vt:lpstr>Answer: Cache Capacity 3</vt:lpstr>
      <vt:lpstr>Question: Cache Capacity 4</vt:lpstr>
      <vt:lpstr>Answer: Cache Capacity 4</vt:lpstr>
      <vt:lpstr>PowerPoint Presentation</vt:lpstr>
      <vt:lpstr>Q. Bits in Memory Address 2</vt:lpstr>
      <vt:lpstr>Q. Bits in Memory Address 3</vt:lpstr>
      <vt:lpstr>PowerPoint Presentation</vt:lpstr>
      <vt:lpstr>PowerPoint Presentation</vt:lpstr>
      <vt:lpstr>Question: Associativity 1</vt:lpstr>
      <vt:lpstr>Answer: Associativity 1</vt:lpstr>
      <vt:lpstr>Question: Associativity 2</vt:lpstr>
      <vt:lpstr>Answer: Associativity 2</vt:lpstr>
      <vt:lpstr>Question: Associativity vs. Performance</vt:lpstr>
      <vt:lpstr>Answer: Associativity vs. Performance</vt:lpstr>
      <vt:lpstr>Question: Tag bits &amp; Offset bits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482</cp:revision>
  <cp:lastPrinted>2018-04-18T12:53:19Z</cp:lastPrinted>
  <dcterms:created xsi:type="dcterms:W3CDTF">2012-02-15T14:17:37Z</dcterms:created>
  <dcterms:modified xsi:type="dcterms:W3CDTF">2025-04-29T22:38:08Z</dcterms:modified>
</cp:coreProperties>
</file>