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1"/>
  </p:notesMasterIdLst>
  <p:handoutMasterIdLst>
    <p:handoutMasterId r:id="rId62"/>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1402" r:id="rId31"/>
    <p:sldId id="1404" r:id="rId32"/>
    <p:sldId id="1405" r:id="rId33"/>
    <p:sldId id="1403" r:id="rId34"/>
    <p:sldId id="380" r:id="rId35"/>
    <p:sldId id="1365" r:id="rId36"/>
    <p:sldId id="1376" r:id="rId37"/>
    <p:sldId id="1367" r:id="rId38"/>
    <p:sldId id="1370" r:id="rId39"/>
    <p:sldId id="1296" r:id="rId40"/>
    <p:sldId id="1188" r:id="rId41"/>
    <p:sldId id="1373" r:id="rId42"/>
    <p:sldId id="1372" r:id="rId43"/>
    <p:sldId id="1302" r:id="rId44"/>
    <p:sldId id="1299" r:id="rId45"/>
    <p:sldId id="1301" r:id="rId46"/>
    <p:sldId id="371" r:id="rId47"/>
    <p:sldId id="1396" r:id="rId48"/>
    <p:sldId id="396" r:id="rId49"/>
    <p:sldId id="1397" r:id="rId50"/>
    <p:sldId id="1381" r:id="rId51"/>
    <p:sldId id="1388" r:id="rId52"/>
    <p:sldId id="1392" r:id="rId53"/>
    <p:sldId id="1390" r:id="rId54"/>
    <p:sldId id="1391" r:id="rId55"/>
    <p:sldId id="1385" r:id="rId56"/>
    <p:sldId id="1395" r:id="rId57"/>
    <p:sldId id="1386" r:id="rId58"/>
    <p:sldId id="1394" r:id="rId59"/>
    <p:sldId id="1356" r:id="rId6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34"/>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2657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42</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using Semaphores, Prefers Readers</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or WWs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104200"/>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 {</a:t>
            </a:r>
            <a:r>
              <a:rPr lang="en-US" altLang="ko-KR" sz="1600" b="0" dirty="0">
                <a:solidFill>
                  <a:schemeClr val="accent2"/>
                </a:solidFill>
                <a:latin typeface="Courier New" charset="0"/>
                <a:ea typeface="굴림" charset="0"/>
                <a:cs typeface="굴림" charset="0"/>
              </a:rPr>
              <a:t>//Give priority to WWs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WW, 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29</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9574484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14E0-6763-C6B3-80D2-C95B62A92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5EFF1-F15A-6FD8-12B2-55EEE44B81BA}"/>
              </a:ext>
            </a:extLst>
          </p:cNvPr>
          <p:cNvSpPr>
            <a:spLocks noGrp="1"/>
          </p:cNvSpPr>
          <p:nvPr>
            <p:ph type="title"/>
          </p:nvPr>
        </p:nvSpPr>
        <p:spPr/>
        <p:txBody>
          <a:bodyPr/>
          <a:lstStyle/>
          <a:p>
            <a:r>
              <a:rPr lang="en-GB" dirty="0"/>
              <a:t>Readers/Writers Solution:</a:t>
            </a:r>
            <a:r>
              <a:rPr lang="zh-CN" altLang="en-US" dirty="0"/>
              <a:t> </a:t>
            </a:r>
            <a:r>
              <a:rPr lang="en-GB" altLang="zh-CN" dirty="0"/>
              <a:t>Prefers Writers</a:t>
            </a:r>
            <a:endParaRPr lang="en-US" dirty="0"/>
          </a:p>
        </p:txBody>
      </p:sp>
      <p:sp>
        <p:nvSpPr>
          <p:cNvPr id="3" name="Content Placeholder 2">
            <a:extLst>
              <a:ext uri="{FF2B5EF4-FFF2-40B4-BE49-F238E27FC236}">
                <a16:creationId xmlns:a16="http://schemas.microsoft.com/office/drawing/2014/main" id="{69811267-0EA9-E99E-F8CD-A3DEADA43138}"/>
              </a:ext>
            </a:extLst>
          </p:cNvPr>
          <p:cNvSpPr>
            <a:spLocks noGrp="1"/>
          </p:cNvSpPr>
          <p:nvPr>
            <p:ph idx="1"/>
          </p:nvPr>
        </p:nvSpPr>
        <p:spPr/>
        <p:txBody>
          <a:bodyPr>
            <a:normAutofit fontScale="92500" lnSpcReduction="10000"/>
          </a:bodyPr>
          <a:lstStyle/>
          <a:p>
            <a:r>
              <a:rPr lang="en-US" dirty="0"/>
              <a:t>while ((AW + WW) &gt; 0) </a:t>
            </a:r>
          </a:p>
          <a:p>
            <a:pPr lvl="1"/>
            <a:r>
              <a:rPr lang="en-US" dirty="0"/>
              <a:t>A reader waits for both Active Writers and Waiting Writers.</a:t>
            </a:r>
          </a:p>
          <a:p>
            <a:r>
              <a:rPr lang="en-US" dirty="0"/>
              <a:t>Check (WW &gt; 0) before (WR &gt; 0)</a:t>
            </a:r>
          </a:p>
          <a:p>
            <a:pPr lvl="1"/>
            <a:r>
              <a:rPr lang="en-US" dirty="0"/>
              <a:t>Wake up a Waiting Writer, and if there is no Waiting Writer, then wake up all Waiting Readers.</a:t>
            </a:r>
          </a:p>
          <a:p>
            <a:r>
              <a:rPr lang="en-US" dirty="0" err="1"/>
              <a:t>cond_signal</a:t>
            </a:r>
            <a:r>
              <a:rPr lang="en-US" dirty="0"/>
              <a:t>(&amp;</a:t>
            </a:r>
            <a:r>
              <a:rPr lang="en-US" dirty="0" err="1"/>
              <a:t>okToWrite</a:t>
            </a:r>
            <a:r>
              <a:rPr lang="en-US" dirty="0"/>
              <a:t>)</a:t>
            </a:r>
          </a:p>
          <a:p>
            <a:pPr lvl="1"/>
            <a:r>
              <a:rPr lang="en-US" dirty="0"/>
              <a:t>Wake up one Waiting Writer, since at most one writer can write.</a:t>
            </a:r>
          </a:p>
          <a:p>
            <a:pPr lvl="1"/>
            <a:r>
              <a:rPr lang="en-US" dirty="0"/>
              <a:t>If you use </a:t>
            </a:r>
            <a:r>
              <a:rPr lang="en-US" dirty="0" err="1"/>
              <a:t>cond_broadcast</a:t>
            </a:r>
            <a:r>
              <a:rPr lang="en-US" dirty="0"/>
              <a:t>(&amp;</a:t>
            </a:r>
            <a:r>
              <a:rPr lang="en-US" dirty="0" err="1"/>
              <a:t>okToWrite</a:t>
            </a:r>
            <a:r>
              <a:rPr lang="en-US" dirty="0"/>
              <a:t>) to wake up all Waiting Writers, only one Writer can start to write, and the rest will go back to sleep. </a:t>
            </a:r>
          </a:p>
          <a:p>
            <a:r>
              <a:rPr lang="en-US" dirty="0" err="1"/>
              <a:t>cond_broadcast</a:t>
            </a:r>
            <a:r>
              <a:rPr lang="en-US" dirty="0"/>
              <a:t>(&amp;</a:t>
            </a:r>
            <a:r>
              <a:rPr lang="en-US" dirty="0" err="1"/>
              <a:t>okToRead</a:t>
            </a:r>
            <a:r>
              <a:rPr lang="en-US" dirty="0"/>
              <a:t>) </a:t>
            </a:r>
          </a:p>
          <a:p>
            <a:pPr lvl="1"/>
            <a:r>
              <a:rPr lang="en-US" dirty="0"/>
              <a:t>Wake up all Waiting Readers, since multiple readers can read simultaneously.</a:t>
            </a:r>
          </a:p>
          <a:p>
            <a:pPr lvl="1"/>
            <a:endParaRPr lang="en-US" dirty="0"/>
          </a:p>
          <a:p>
            <a:endParaRPr lang="en-US" dirty="0"/>
          </a:p>
          <a:p>
            <a:endParaRPr lang="en-US" dirty="0"/>
          </a:p>
        </p:txBody>
      </p:sp>
    </p:spTree>
    <p:extLst>
      <p:ext uri="{BB962C8B-B14F-4D97-AF65-F5344CB8AC3E}">
        <p14:creationId xmlns:p14="http://schemas.microsoft.com/office/powerpoint/2010/main" val="8577052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23899-946D-A84F-52CF-4627CC8D0B0F}"/>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8B7C1048-4810-3CB2-9578-3DE937180224}"/>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891CA62D-2131-3267-C22F-D7A2D1FD32F5}"/>
              </a:ext>
            </a:extLst>
          </p:cNvPr>
          <p:cNvSpPr txBox="1"/>
          <p:nvPr/>
        </p:nvSpPr>
        <p:spPr>
          <a:xfrm>
            <a:off x="6096000" y="1826446"/>
            <a:ext cx="6019800" cy="4301177"/>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//Give priority to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r>
              <a:rPr lang="en-US" altLang="ko-KR" sz="1600" b="0" dirty="0">
                <a:solidFill>
                  <a:srgbClr val="FF0000"/>
                </a:solidFill>
                <a:latin typeface="Courier New" charset="0"/>
                <a:ea typeface="굴림" charset="0"/>
                <a:cs typeface="굴림" charset="0"/>
              </a:rPr>
              <a:t>else if (WW &gt; 0) </a:t>
            </a: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WR, 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BAF6986-0FC9-480C-C7F6-2693938E70AE}"/>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6E0DACDC-5E6F-0407-8721-841F35774C1B}"/>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Readers</a:t>
            </a:r>
            <a:endParaRPr lang="en-SE" sz="2000" dirty="0"/>
          </a:p>
        </p:txBody>
      </p:sp>
      <p:sp>
        <p:nvSpPr>
          <p:cNvPr id="8" name="Plassholder for lysbildenummer 5">
            <a:extLst>
              <a:ext uri="{FF2B5EF4-FFF2-40B4-BE49-F238E27FC236}">
                <a16:creationId xmlns:a16="http://schemas.microsoft.com/office/drawing/2014/main" id="{DC3FF6A7-C62D-F86E-6EB0-2348AAF2F5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703578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DC1C-5885-469E-9230-96D42EE72197}"/>
              </a:ext>
            </a:extLst>
          </p:cNvPr>
          <p:cNvSpPr>
            <a:spLocks noGrp="1"/>
          </p:cNvSpPr>
          <p:nvPr>
            <p:ph type="title"/>
          </p:nvPr>
        </p:nvSpPr>
        <p:spPr/>
        <p:txBody>
          <a:bodyPr/>
          <a:lstStyle/>
          <a:p>
            <a:r>
              <a:rPr lang="en-GB" dirty="0"/>
              <a:t>Readers/Writers Solution:</a:t>
            </a:r>
            <a:r>
              <a:rPr lang="zh-CN" altLang="en-US" dirty="0"/>
              <a:t> </a:t>
            </a:r>
            <a:r>
              <a:rPr lang="en-GB" altLang="zh-CN" dirty="0"/>
              <a:t>Prefers Readers</a:t>
            </a:r>
            <a:endParaRPr lang="en-US" dirty="0"/>
          </a:p>
        </p:txBody>
      </p:sp>
      <p:sp>
        <p:nvSpPr>
          <p:cNvPr id="3" name="Content Placeholder 2">
            <a:extLst>
              <a:ext uri="{FF2B5EF4-FFF2-40B4-BE49-F238E27FC236}">
                <a16:creationId xmlns:a16="http://schemas.microsoft.com/office/drawing/2014/main" id="{6BCAFEF6-C2E6-40B6-B084-C33D7E9EC400}"/>
              </a:ext>
            </a:extLst>
          </p:cNvPr>
          <p:cNvSpPr>
            <a:spLocks noGrp="1"/>
          </p:cNvSpPr>
          <p:nvPr>
            <p:ph idx="1"/>
          </p:nvPr>
        </p:nvSpPr>
        <p:spPr/>
        <p:txBody>
          <a:bodyPr>
            <a:normAutofit/>
          </a:bodyPr>
          <a:lstStyle/>
          <a:p>
            <a:r>
              <a:rPr lang="en-US" dirty="0"/>
              <a:t>while (AW &gt; 0) </a:t>
            </a:r>
          </a:p>
          <a:p>
            <a:pPr lvl="1"/>
            <a:r>
              <a:rPr lang="en-US" dirty="0"/>
              <a:t>A reader only waits for Active Writers, not Waiting Writers.</a:t>
            </a:r>
          </a:p>
          <a:p>
            <a:r>
              <a:rPr lang="en-US" dirty="0"/>
              <a:t>Check (WR &gt; 0)  before (WW &gt; 0)</a:t>
            </a:r>
          </a:p>
          <a:p>
            <a:pPr lvl="1"/>
            <a:r>
              <a:rPr lang="en-US" dirty="0"/>
              <a:t>Wake up all Waiting Readers, and if there is no Waiting Reader, then wake up a Waiting Writer.</a:t>
            </a:r>
          </a:p>
          <a:p>
            <a:endParaRPr lang="en-US" dirty="0"/>
          </a:p>
          <a:p>
            <a:endParaRPr lang="en-US" dirty="0"/>
          </a:p>
        </p:txBody>
      </p:sp>
    </p:spTree>
    <p:extLst>
      <p:ext uri="{BB962C8B-B14F-4D97-AF65-F5344CB8AC3E}">
        <p14:creationId xmlns:p14="http://schemas.microsoft.com/office/powerpoint/2010/main" val="19808388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a:t>
            </a:r>
            <a:r>
              <a:rPr lang="en-GB"/>
              <a:t>forks atomically within </a:t>
            </a:r>
            <a:r>
              <a:rPr lang="en-GB" dirty="0"/>
              <a:t>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atomically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95992</TotalTime>
  <Pages>60</Pages>
  <Words>14606</Words>
  <Application>Microsoft Office PowerPoint</Application>
  <PresentationFormat>Widescreen</PresentationFormat>
  <Paragraphs>1496</Paragraphs>
  <Slides>58</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58</vt:i4>
      </vt:variant>
    </vt:vector>
  </HeadingPairs>
  <TitlesOfParts>
    <vt:vector size="77" baseType="lpstr">
      <vt:lpstr>Gill Sans</vt:lpstr>
      <vt:lpstr>Gill Sans Light</vt:lpstr>
      <vt:lpstr>Google Sans</vt:lpstr>
      <vt:lpstr>굴림</vt:lpstr>
      <vt:lpstr>굴림</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using Semaphores, Prefers Readers</vt:lpstr>
      <vt:lpstr>Readers/Writers Solution using Monitors, Prefers Writers</vt:lpstr>
      <vt:lpstr>Readers/Writers Solution: Prefers Writers</vt:lpstr>
      <vt:lpstr>Readers/Writers Solution using Monitors, Prefers Readers</vt:lpstr>
      <vt:lpstr>Readers/Writers Solution: Prefers Readers</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1365</cp:revision>
  <cp:lastPrinted>2022-03-10T08:20:00Z</cp:lastPrinted>
  <dcterms:created xsi:type="dcterms:W3CDTF">1995-08-12T11:37:26Z</dcterms:created>
  <dcterms:modified xsi:type="dcterms:W3CDTF">2025-02-26T21:59:15Z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