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7" r:id="rId2"/>
    <p:sldId id="414" r:id="rId3"/>
    <p:sldId id="417" r:id="rId4"/>
    <p:sldId id="420" r:id="rId5"/>
    <p:sldId id="1390" r:id="rId6"/>
    <p:sldId id="1384" r:id="rId7"/>
    <p:sldId id="1385" r:id="rId8"/>
    <p:sldId id="1386" r:id="rId9"/>
    <p:sldId id="1387" r:id="rId10"/>
    <p:sldId id="1388" r:id="rId11"/>
    <p:sldId id="1389" r:id="rId12"/>
    <p:sldId id="381" r:id="rId13"/>
    <p:sldId id="383" r:id="rId14"/>
    <p:sldId id="1383" r:id="rId1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391" autoAdjust="0"/>
    <p:restoredTop sz="83268" autoAdjust="0"/>
  </p:normalViewPr>
  <p:slideViewPr>
    <p:cSldViewPr>
      <p:cViewPr varScale="1">
        <p:scale>
          <a:sx n="68" d="100"/>
          <a:sy n="68" d="100"/>
        </p:scale>
        <p:origin x="1109"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204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https://people.eecs.berkeley.edu/~kubitron/courses/cs162-F07/exams/fa07mt1-solutions.pdf</a:t>
            </a:r>
          </a:p>
          <a:p>
            <a:r>
              <a:rPr lang="en-GB" dirty="0"/>
              <a:t>The lawyers are so busy talking that they can only grab one chopstick at a time. Design a deadlock-free algorithm using monitors and Bankers algorithm. </a:t>
            </a:r>
            <a:endParaRPr lang="en-SE" dirty="0"/>
          </a:p>
        </p:txBody>
      </p:sp>
    </p:spTree>
    <p:extLst>
      <p:ext uri="{BB962C8B-B14F-4D97-AF65-F5344CB8AC3E}">
        <p14:creationId xmlns:p14="http://schemas.microsoft.com/office/powerpoint/2010/main" val="24093729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6D6EC-77A2-DC5C-D4B6-BB31E80331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B974B8-0DD5-7144-CC65-CBCE4E7DCC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61DD93-26BC-5851-C378-5EE960429464}"/>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2718700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11610822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F52BF-13A7-12B3-9EB5-79A3E489F0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7029F-E40F-5AFA-C540-4980355A5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CE0125-326C-5D51-3AC4-B1609F0B00FA}"/>
              </a:ext>
            </a:extLst>
          </p:cNvPr>
          <p:cNvSpPr>
            <a:spLocks noGrp="1"/>
          </p:cNvSpPr>
          <p:nvPr>
            <p:ph type="body" idx="1"/>
          </p:nvPr>
        </p:nvSpPr>
        <p:spPr/>
        <p:txBody>
          <a:bodyPr/>
          <a:lstStyle/>
          <a:p>
            <a:r>
              <a:rPr lang="en-GB" dirty="0"/>
              <a:t>A</a:t>
            </a:r>
          </a:p>
          <a:p>
            <a:endParaRPr lang="en-SE" dirty="0"/>
          </a:p>
        </p:txBody>
      </p:sp>
    </p:spTree>
    <p:extLst>
      <p:ext uri="{BB962C8B-B14F-4D97-AF65-F5344CB8AC3E}">
        <p14:creationId xmlns:p14="http://schemas.microsoft.com/office/powerpoint/2010/main" val="36342654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A: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SE" dirty="0"/>
          </a:p>
        </p:txBody>
      </p:sp>
    </p:spTree>
    <p:extLst>
      <p:ext uri="{BB962C8B-B14F-4D97-AF65-F5344CB8AC3E}">
        <p14:creationId xmlns:p14="http://schemas.microsoft.com/office/powerpoint/2010/main" val="2527268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609600" y="533400"/>
            <a:ext cx="10972800" cy="1143000"/>
          </a:xfrm>
        </p:spPr>
        <p:txBody>
          <a:bodyPr/>
          <a:lstStyle/>
          <a:p>
            <a:r>
              <a:rPr lang="en-US"/>
              <a:t>Click to edit Master title style</a:t>
            </a:r>
            <a:endParaRPr lang="en-CA"/>
          </a:p>
        </p:txBody>
      </p:sp>
      <p:sp>
        <p:nvSpPr>
          <p:cNvPr id="3" name="Content Placeholder 2"/>
          <p:cNvSpPr>
            <a:spLocks noGrp="1"/>
          </p:cNvSpPr>
          <p:nvPr>
            <p:ph sz="quarter" idx="1"/>
          </p:nvPr>
        </p:nvSpPr>
        <p:spPr>
          <a:xfrm>
            <a:off x="6096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quarter" idx="2"/>
          </p:nvPr>
        </p:nvSpPr>
        <p:spPr>
          <a:xfrm>
            <a:off x="6248400" y="1917701"/>
            <a:ext cx="5435600" cy="20748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Content Placeholder 4"/>
          <p:cNvSpPr>
            <a:spLocks noGrp="1"/>
          </p:cNvSpPr>
          <p:nvPr>
            <p:ph sz="quarter" idx="3"/>
          </p:nvPr>
        </p:nvSpPr>
        <p:spPr>
          <a:xfrm>
            <a:off x="6096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Content Placeholder 5"/>
          <p:cNvSpPr>
            <a:spLocks noGrp="1"/>
          </p:cNvSpPr>
          <p:nvPr>
            <p:ph sz="quarter" idx="4"/>
          </p:nvPr>
        </p:nvSpPr>
        <p:spPr>
          <a:xfrm>
            <a:off x="6248400" y="4144963"/>
            <a:ext cx="5435600" cy="20748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9" name="Rectangle 6"/>
          <p:cNvSpPr>
            <a:spLocks noGrp="1" noChangeArrowheads="1"/>
          </p:cNvSpPr>
          <p:nvPr>
            <p:ph type="sldNum" sz="quarter" idx="10"/>
          </p:nvPr>
        </p:nvSpPr>
        <p:spPr bwMode="auto">
          <a:xfrm>
            <a:off x="9042400" y="6364288"/>
            <a:ext cx="2540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latin typeface="Arial" charset="0"/>
                <a:ea typeface="宋体" charset="-122"/>
              </a:defRPr>
            </a:lvl1pPr>
          </a:lstStyle>
          <a:p>
            <a:pPr>
              <a:defRPr/>
            </a:pPr>
            <a:fld id="{827A0A33-D1BC-4593-884F-3C34146062BE}" type="slidenum">
              <a:rPr lang="en-US" altLang="zh-CN"/>
              <a:pPr>
                <a:defRPr/>
              </a:pPr>
              <a:t>‹#›</a:t>
            </a:fld>
            <a:endParaRPr lang="en-US" altLang="zh-CN"/>
          </a:p>
        </p:txBody>
      </p:sp>
      <p:sp>
        <p:nvSpPr>
          <p:cNvPr id="10" name="Rectangle 4"/>
          <p:cNvSpPr>
            <a:spLocks noGrp="1" noChangeArrowheads="1"/>
          </p:cNvSpPr>
          <p:nvPr>
            <p:ph type="dt" sz="half" idx="11"/>
          </p:nvPr>
        </p:nvSpPr>
        <p:spPr>
          <a:xfrm>
            <a:off x="609600" y="6364288"/>
            <a:ext cx="5852584" cy="457200"/>
          </a:xfrm>
          <a:prstGeom prst="rect">
            <a:avLst/>
          </a:prstGeom>
          <a:ln/>
        </p:spPr>
        <p:txBody>
          <a:bodyPr/>
          <a:lstStyle>
            <a:lvl1pPr>
              <a:defRPr/>
            </a:lvl1pPr>
          </a:lstStyle>
          <a:p>
            <a:pPr>
              <a:defRPr/>
            </a:pPr>
            <a:r>
              <a:rPr lang="en-US"/>
              <a:t> © </a:t>
            </a:r>
            <a:r>
              <a:rPr lang="en-US" err="1"/>
              <a:t>Zonghua</a:t>
            </a:r>
            <a:r>
              <a:rPr lang="en-US"/>
              <a:t> </a:t>
            </a:r>
            <a:r>
              <a:rPr lang="en-US" err="1"/>
              <a:t>Gu</a:t>
            </a:r>
            <a:r>
              <a:rPr lang="en-US"/>
              <a:t>, CMPT 300, Fall 2011 </a:t>
            </a:r>
          </a:p>
        </p:txBody>
      </p:sp>
    </p:spTree>
    <p:extLst>
      <p:ext uri="{BB962C8B-B14F-4D97-AF65-F5344CB8AC3E}">
        <p14:creationId xmlns:p14="http://schemas.microsoft.com/office/powerpoint/2010/main" val="39129538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C1122AA0-51BA-FB92-7E72-DEDEC17FA8AB}"/>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74.png"/><Relationship Id="rId4" Type="http://schemas.openxmlformats.org/officeDocument/2006/relationships/image" Target="../media/image7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4</a:t>
            </a:r>
            <a:br>
              <a:rPr lang="en-US" sz="3000" dirty="0"/>
            </a:br>
            <a:br>
              <a:rPr lang="en-US" sz="3000" dirty="0"/>
            </a:br>
            <a:br>
              <a:rPr lang="en-US" sz="3000" dirty="0"/>
            </a:br>
            <a:r>
              <a:rPr lang="en-US" sz="3000" dirty="0"/>
              <a:t>Deadlocks Exercises</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32A10-41A5-9895-0B16-ACEA70293288}"/>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E9304C07-65AC-81BF-04CE-B8BAC4C0342A}"/>
              </a:ext>
            </a:extLst>
          </p:cNvPr>
          <p:cNvSpPr>
            <a:spLocks noGrp="1"/>
          </p:cNvSpPr>
          <p:nvPr>
            <p:ph idx="1"/>
          </p:nvPr>
        </p:nvSpPr>
        <p:spPr/>
        <p:txBody>
          <a:bodyPr>
            <a:normAutofit lnSpcReduction="10000"/>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a knife </a:t>
            </a:r>
          </a:p>
          <a:p>
            <a:pPr lvl="1"/>
            <a:r>
              <a:rPr lang="en-GB" dirty="0"/>
              <a:t>(2) Pick up another knife</a:t>
            </a:r>
          </a:p>
          <a:p>
            <a:pPr lvl="1"/>
            <a:r>
              <a:rPr lang="en-GB" dirty="0"/>
              <a:t>(3) Pick up a fork </a:t>
            </a:r>
          </a:p>
          <a:p>
            <a:pPr lvl="1"/>
            <a:r>
              <a:rPr lang="en-GB" dirty="0"/>
              <a:t>(4) Pick up another fork</a:t>
            </a:r>
          </a:p>
          <a:p>
            <a:pPr lvl="1"/>
            <a:r>
              <a:rPr lang="en-GB" dirty="0"/>
              <a:t>(5) Eat</a:t>
            </a:r>
          </a:p>
          <a:p>
            <a:pPr lvl="1"/>
            <a:r>
              <a:rPr lang="en-GB" dirty="0"/>
              <a:t>(6) Return the knife and fork to the pile </a:t>
            </a:r>
          </a:p>
          <a:p>
            <a:r>
              <a:rPr lang="en-GB" dirty="0"/>
              <a:t>Q1: Can the system be deadlocked?</a:t>
            </a:r>
          </a:p>
          <a:p>
            <a:r>
              <a:rPr lang="en-GB" dirty="0"/>
              <a:t>Q2: What if each lawyer may have a different number of arms, and may request a different ratio of knives vs. forks?</a:t>
            </a:r>
          </a:p>
        </p:txBody>
      </p:sp>
    </p:spTree>
    <p:extLst>
      <p:ext uri="{BB962C8B-B14F-4D97-AF65-F5344CB8AC3E}">
        <p14:creationId xmlns:p14="http://schemas.microsoft.com/office/powerpoint/2010/main" val="299691336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1E3C6-DB30-A1E9-DFCA-C0DB035A3476}"/>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C424F860-A329-4AAB-E4E1-43E329EB1652}"/>
              </a:ext>
            </a:extLst>
          </p:cNvPr>
          <p:cNvSpPr>
            <a:spLocks noGrp="1"/>
          </p:cNvSpPr>
          <p:nvPr>
            <p:ph idx="1"/>
          </p:nvPr>
        </p:nvSpPr>
        <p:spPr>
          <a:xfrm>
            <a:off x="189706" y="914400"/>
            <a:ext cx="6159103" cy="5791200"/>
          </a:xfrm>
        </p:spPr>
        <p:txBody>
          <a:bodyPr>
            <a:normAutofit fontScale="77500" lnSpcReduction="20000"/>
          </a:bodyPr>
          <a:lstStyle/>
          <a:p>
            <a:r>
              <a:rPr lang="en-GB" dirty="0"/>
              <a:t>ANS1: Yes, since requests for each resource type (knife or fork) are not granted atomically. Need Banker’s algorithm to detect (potential) deadlocks.</a:t>
            </a:r>
          </a:p>
          <a:p>
            <a:r>
              <a:rPr lang="en-GB" dirty="0"/>
              <a:t>Consider 2 lawyers, and a total of 2 knives and 2 forks available. If each lawyer picks up a knife, the system is deadlocked.</a:t>
            </a:r>
          </a:p>
          <a:p>
            <a:r>
              <a:rPr lang="en-GB" dirty="0"/>
              <a:t>Recall: “Define a total order of resources; If a thread holds  certain resources, it can subsequently request only resources that follow the types of held resources in the total order.” Since all knives are the same and not numbered, you cannot form a total order like “request knife 1 before knife 2”. If a lawyer requests a knife while holding a knife, there may be circular waiting.</a:t>
            </a:r>
          </a:p>
          <a:p>
            <a:r>
              <a:rPr lang="en-GB" dirty="0"/>
              <a:t>ANS2: The solution is basically the same, except implementation of Banker’s algorithm needs to take into account this factor, e.g., have an array of variables </a:t>
            </a:r>
            <a:r>
              <a:rPr lang="en-GB" dirty="0" err="1"/>
              <a:t>NumArms</a:t>
            </a:r>
            <a:r>
              <a:rPr lang="en-GB" dirty="0"/>
              <a:t>[] instead of a single variable </a:t>
            </a:r>
            <a:r>
              <a:rPr lang="en-GB" dirty="0" err="1"/>
              <a:t>NumArms</a:t>
            </a:r>
            <a:r>
              <a:rPr lang="en-GB" dirty="0"/>
              <a:t>, and so on.</a:t>
            </a:r>
          </a:p>
          <a:p>
            <a:endParaRPr lang="en-GB" dirty="0"/>
          </a:p>
        </p:txBody>
      </p:sp>
      <p:sp>
        <p:nvSpPr>
          <p:cNvPr id="4" name="Oval 4">
            <a:extLst>
              <a:ext uri="{FF2B5EF4-FFF2-40B4-BE49-F238E27FC236}">
                <a16:creationId xmlns:a16="http://schemas.microsoft.com/office/drawing/2014/main" id="{703F310A-3C49-FA35-FE37-A4B233EFCBCA}"/>
              </a:ext>
            </a:extLst>
          </p:cNvPr>
          <p:cNvSpPr>
            <a:spLocks noChangeArrowheads="1"/>
          </p:cNvSpPr>
          <p:nvPr/>
        </p:nvSpPr>
        <p:spPr bwMode="auto">
          <a:xfrm>
            <a:off x="72253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16712572-E31F-98DA-B7EC-B243DE172D5E}"/>
              </a:ext>
            </a:extLst>
          </p:cNvPr>
          <p:cNvSpPr>
            <a:spLocks noChangeArrowheads="1"/>
          </p:cNvSpPr>
          <p:nvPr/>
        </p:nvSpPr>
        <p:spPr bwMode="auto">
          <a:xfrm>
            <a:off x="10641629" y="2528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3D507504-CBE5-35C9-D9EE-43D108EBE673}"/>
              </a:ext>
            </a:extLst>
          </p:cNvPr>
          <p:cNvSpPr>
            <a:spLocks noChangeArrowheads="1"/>
          </p:cNvSpPr>
          <p:nvPr/>
        </p:nvSpPr>
        <p:spPr bwMode="auto">
          <a:xfrm>
            <a:off x="8758854" y="3490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7" name="Rectangle 9">
            <a:extLst>
              <a:ext uri="{FF2B5EF4-FFF2-40B4-BE49-F238E27FC236}">
                <a16:creationId xmlns:a16="http://schemas.microsoft.com/office/drawing/2014/main" id="{F34144E5-E9DA-F3D7-2A7B-F188FAE92E83}"/>
              </a:ext>
            </a:extLst>
          </p:cNvPr>
          <p:cNvSpPr>
            <a:spLocks noChangeArrowheads="1"/>
          </p:cNvSpPr>
          <p:nvPr/>
        </p:nvSpPr>
        <p:spPr bwMode="auto">
          <a:xfrm>
            <a:off x="8638204" y="1752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DF90F4A2-F8CC-F423-99BF-7A2E08F208D9}"/>
              </a:ext>
            </a:extLst>
          </p:cNvPr>
          <p:cNvSpPr>
            <a:spLocks noChangeShapeType="1"/>
          </p:cNvSpPr>
          <p:nvPr/>
        </p:nvSpPr>
        <p:spPr bwMode="auto">
          <a:xfrm>
            <a:off x="7863504" y="3281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12DD28F7-BB0C-A96C-54A3-C0316DF68033}"/>
              </a:ext>
            </a:extLst>
          </p:cNvPr>
          <p:cNvSpPr>
            <a:spLocks noChangeShapeType="1"/>
          </p:cNvSpPr>
          <p:nvPr/>
        </p:nvSpPr>
        <p:spPr bwMode="auto">
          <a:xfrm flipV="1">
            <a:off x="9344642" y="3281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45E8F91C-B88A-8B64-D6B0-29262B733B28}"/>
              </a:ext>
            </a:extLst>
          </p:cNvPr>
          <p:cNvSpPr txBox="1">
            <a:spLocks noChangeArrowheads="1"/>
          </p:cNvSpPr>
          <p:nvPr/>
        </p:nvSpPr>
        <p:spPr bwMode="auto">
          <a:xfrm>
            <a:off x="10028060" y="3576285"/>
            <a:ext cx="2163940"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held by Thread 2</a:t>
            </a:r>
          </a:p>
        </p:txBody>
      </p:sp>
      <p:sp>
        <p:nvSpPr>
          <p:cNvPr id="11" name="Line 13">
            <a:extLst>
              <a:ext uri="{FF2B5EF4-FFF2-40B4-BE49-F238E27FC236}">
                <a16:creationId xmlns:a16="http://schemas.microsoft.com/office/drawing/2014/main" id="{91E8F84C-B021-39BC-EB3A-D96505DFC7AA}"/>
              </a:ext>
            </a:extLst>
          </p:cNvPr>
          <p:cNvSpPr>
            <a:spLocks noChangeShapeType="1"/>
          </p:cNvSpPr>
          <p:nvPr/>
        </p:nvSpPr>
        <p:spPr bwMode="auto">
          <a:xfrm flipH="1" flipV="1">
            <a:off x="9622455" y="2257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69EC455E-36DB-192E-53C3-D9A561E674AA}"/>
              </a:ext>
            </a:extLst>
          </p:cNvPr>
          <p:cNvSpPr txBox="1">
            <a:spLocks noChangeArrowheads="1"/>
          </p:cNvSpPr>
          <p:nvPr/>
        </p:nvSpPr>
        <p:spPr bwMode="auto">
          <a:xfrm>
            <a:off x="9786496" y="1838919"/>
            <a:ext cx="247985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B80A516D-DAD0-86AE-A39D-229A57142B44}"/>
              </a:ext>
            </a:extLst>
          </p:cNvPr>
          <p:cNvSpPr>
            <a:spLocks noChangeArrowheads="1"/>
          </p:cNvSpPr>
          <p:nvPr/>
        </p:nvSpPr>
        <p:spPr bwMode="auto">
          <a:xfrm>
            <a:off x="9195417" y="2405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550B89-1E13-69B5-318E-A230B79D9B30}"/>
              </a:ext>
            </a:extLst>
          </p:cNvPr>
          <p:cNvSpPr>
            <a:spLocks noChangeShapeType="1"/>
          </p:cNvSpPr>
          <p:nvPr/>
        </p:nvSpPr>
        <p:spPr bwMode="auto">
          <a:xfrm flipH="1">
            <a:off x="8036542" y="2528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D5EC7209-87D9-E3E2-487A-86D11079F482}"/>
              </a:ext>
            </a:extLst>
          </p:cNvPr>
          <p:cNvSpPr txBox="1"/>
          <p:nvPr/>
        </p:nvSpPr>
        <p:spPr>
          <a:xfrm>
            <a:off x="7946847" y="4716110"/>
            <a:ext cx="3711753"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possible under the resource acquisition order: a knife, a knife, a fork, a fork.</a:t>
            </a:r>
            <a:endParaRPr lang="en-SE" sz="2000" dirty="0">
              <a:latin typeface="Gill Sans Light"/>
            </a:endParaRPr>
          </a:p>
        </p:txBody>
      </p:sp>
      <p:sp>
        <p:nvSpPr>
          <p:cNvPr id="16" name="Text Box 12">
            <a:extLst>
              <a:ext uri="{FF2B5EF4-FFF2-40B4-BE49-F238E27FC236}">
                <a16:creationId xmlns:a16="http://schemas.microsoft.com/office/drawing/2014/main" id="{60E67E28-9013-69AD-295A-774D2B97A885}"/>
              </a:ext>
            </a:extLst>
          </p:cNvPr>
          <p:cNvSpPr txBox="1">
            <a:spLocks noChangeArrowheads="1"/>
          </p:cNvSpPr>
          <p:nvPr/>
        </p:nvSpPr>
        <p:spPr bwMode="auto">
          <a:xfrm>
            <a:off x="6107247" y="3576285"/>
            <a:ext cx="2279913"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knife) requested by Thread 2</a:t>
            </a:r>
          </a:p>
        </p:txBody>
      </p:sp>
      <p:sp>
        <p:nvSpPr>
          <p:cNvPr id="17" name="Text Box 14">
            <a:extLst>
              <a:ext uri="{FF2B5EF4-FFF2-40B4-BE49-F238E27FC236}">
                <a16:creationId xmlns:a16="http://schemas.microsoft.com/office/drawing/2014/main" id="{B338ECD2-FFCF-FF7E-AEEB-C7A59593E0CC}"/>
              </a:ext>
            </a:extLst>
          </p:cNvPr>
          <p:cNvSpPr txBox="1">
            <a:spLocks noChangeArrowheads="1"/>
          </p:cNvSpPr>
          <p:nvPr/>
        </p:nvSpPr>
        <p:spPr bwMode="auto">
          <a:xfrm>
            <a:off x="6107247" y="1838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3496017273"/>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C7A1E-92F2-8D72-D28F-25A8DA3DA403}"/>
              </a:ext>
            </a:extLst>
          </p:cNvPr>
          <p:cNvSpPr>
            <a:spLocks noGrp="1"/>
          </p:cNvSpPr>
          <p:nvPr>
            <p:ph type="title"/>
          </p:nvPr>
        </p:nvSpPr>
        <p:spPr/>
        <p:txBody>
          <a:bodyPr/>
          <a:lstStyle/>
          <a:p>
            <a:r>
              <a:rPr lang="en-GB" dirty="0"/>
              <a:t>Quiz: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BFFEFB49-0AA8-B6B6-3070-8CE7F63F52DD}"/>
                  </a:ext>
                </a:extLst>
              </p:cNvPr>
              <p:cNvSpPr txBox="1"/>
              <p:nvPr/>
            </p:nvSpPr>
            <p:spPr bwMode="auto">
              <a:xfrm>
                <a:off x="5486159" y="2355881"/>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BFFEFB49-0AA8-B6B6-3070-8CE7F63F52DD}"/>
                  </a:ext>
                </a:extLst>
              </p:cNvPr>
              <p:cNvSpPr txBox="1">
                <a:spLocks noRot="1" noChangeAspect="1" noMove="1" noResize="1" noEditPoints="1" noAdjustHandles="1" noChangeArrowheads="1" noChangeShapeType="1" noTextEdit="1"/>
              </p:cNvSpPr>
              <p:nvPr/>
            </p:nvSpPr>
            <p:spPr bwMode="auto">
              <a:xfrm>
                <a:off x="5486159" y="2355881"/>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8" name="Object 8">
                <a:extLst>
                  <a:ext uri="{FF2B5EF4-FFF2-40B4-BE49-F238E27FC236}">
                    <a16:creationId xmlns:a16="http://schemas.microsoft.com/office/drawing/2014/main" id="{8B4A5A5E-888A-4AC1-CCA4-2666AECA4071}"/>
                  </a:ext>
                </a:extLst>
              </p:cNvPr>
              <p:cNvSpPr txBox="1"/>
              <p:nvPr/>
            </p:nvSpPr>
            <p:spPr bwMode="auto">
              <a:xfrm>
                <a:off x="5766886" y="474544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8" name="Object 8">
                <a:extLst>
                  <a:ext uri="{FF2B5EF4-FFF2-40B4-BE49-F238E27FC236}">
                    <a16:creationId xmlns:a16="http://schemas.microsoft.com/office/drawing/2014/main" id="{8B4A5A5E-888A-4AC1-CCA4-2666AECA4071}"/>
                  </a:ext>
                </a:extLst>
              </p:cNvPr>
              <p:cNvSpPr txBox="1">
                <a:spLocks noRot="1" noChangeAspect="1" noMove="1" noResize="1" noEditPoints="1" noAdjustHandles="1" noChangeArrowheads="1" noChangeShapeType="1" noTextEdit="1"/>
              </p:cNvSpPr>
              <p:nvPr/>
            </p:nvSpPr>
            <p:spPr bwMode="auto">
              <a:xfrm>
                <a:off x="5766886" y="4745445"/>
                <a:ext cx="2310314" cy="449263"/>
              </a:xfrm>
              <a:prstGeom prst="rect">
                <a:avLst/>
              </a:prstGeom>
              <a:blipFill>
                <a:blip r:embed="rId3"/>
                <a:stretch>
                  <a:fillRect l="-528" b="-2703"/>
                </a:stretch>
              </a:blipFill>
            </p:spPr>
            <p:txBody>
              <a:bodyPr/>
              <a:lstStyle/>
              <a:p>
                <a:r>
                  <a:rPr lang="en-SE">
                    <a:noFill/>
                  </a:rPr>
                  <a:t> </a:t>
                </a:r>
              </a:p>
            </p:txBody>
          </p:sp>
        </mc:Fallback>
      </mc:AlternateContent>
      <p:sp>
        <p:nvSpPr>
          <p:cNvPr id="22" name="Rectangle 3">
            <a:extLst>
              <a:ext uri="{FF2B5EF4-FFF2-40B4-BE49-F238E27FC236}">
                <a16:creationId xmlns:a16="http://schemas.microsoft.com/office/drawing/2014/main" id="{E6AF71B3-F5D1-B2DE-B835-5C8208F44553}"/>
              </a:ext>
            </a:extLst>
          </p:cNvPr>
          <p:cNvSpPr txBox="1">
            <a:spLocks noChangeArrowheads="1"/>
          </p:cNvSpPr>
          <p:nvPr/>
        </p:nvSpPr>
        <p:spPr bwMode="auto">
          <a:xfrm>
            <a:off x="144889" y="1676400"/>
            <a:ext cx="5100637" cy="436721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chemeClr val="bg2"/>
              </a:buClr>
              <a:buSzPct val="90000"/>
              <a:buFont typeface="Wingdings" pitchFamily="2" charset="2"/>
              <a:buChar char="]"/>
              <a:defRPr sz="3200">
                <a:solidFill>
                  <a:schemeClr val="tx1"/>
                </a:solidFill>
                <a:latin typeface="+mn-lt"/>
                <a:ea typeface="+mn-ea"/>
                <a:cs typeface="+mn-cs"/>
              </a:defRPr>
            </a:lvl1pPr>
            <a:lvl2pPr marL="908050" indent="-436563" algn="l" rtl="0" eaLnBrk="1" fontAlgn="base" hangingPunct="1">
              <a:spcBef>
                <a:spcPct val="20000"/>
              </a:spcBef>
              <a:spcAft>
                <a:spcPct val="0"/>
              </a:spcAft>
              <a:buClr>
                <a:schemeClr val="accent2"/>
              </a:buClr>
              <a:buSzPct val="85000"/>
              <a:buFont typeface="Wingdings" pitchFamily="2" charset="2"/>
              <a:buChar char="S"/>
              <a:defRPr sz="2800">
                <a:solidFill>
                  <a:schemeClr val="tx1"/>
                </a:solidFill>
                <a:latin typeface="+mn-lt"/>
              </a:defRPr>
            </a:lvl2pPr>
            <a:lvl3pPr marL="1377950" indent="-468313" algn="l" rtl="0" eaLnBrk="1" fontAlgn="base" hangingPunct="1">
              <a:spcBef>
                <a:spcPct val="20000"/>
              </a:spcBef>
              <a:spcAft>
                <a:spcPct val="0"/>
              </a:spcAft>
              <a:buClr>
                <a:schemeClr val="bg2"/>
              </a:buClr>
              <a:buSzPct val="75000"/>
              <a:buFont typeface="Wingdings" pitchFamily="2" charset="2"/>
              <a:buChar char="l"/>
              <a:defRPr sz="2400">
                <a:solidFill>
                  <a:schemeClr val="tx1"/>
                </a:solidFill>
                <a:latin typeface="+mn-lt"/>
              </a:defRPr>
            </a:lvl3pPr>
            <a:lvl4pPr marL="1827213" indent="-438150" algn="l" rtl="0" eaLnBrk="1" fontAlgn="base" hangingPunct="1">
              <a:spcBef>
                <a:spcPct val="20000"/>
              </a:spcBef>
              <a:spcAft>
                <a:spcPct val="0"/>
              </a:spcAft>
              <a:buClr>
                <a:schemeClr val="accent2"/>
              </a:buClr>
              <a:buSzPct val="75000"/>
              <a:buFont typeface="Wingdings" pitchFamily="2" charset="2"/>
              <a:buChar char="n"/>
              <a:defRPr sz="2000">
                <a:solidFill>
                  <a:schemeClr val="tx1"/>
                </a:solidFill>
                <a:latin typeface="+mn-lt"/>
              </a:defRPr>
            </a:lvl4pPr>
            <a:lvl5pPr marL="22971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5pPr>
            <a:lvl6pPr marL="27543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6pPr>
            <a:lvl7pPr marL="32115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7pPr>
            <a:lvl8pPr marL="36687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8pPr>
            <a:lvl9pPr marL="4125913" indent="-468313" algn="l" rtl="0" eaLnBrk="1" fontAlgn="base" hangingPunct="1">
              <a:spcBef>
                <a:spcPct val="20000"/>
              </a:spcBef>
              <a:spcAft>
                <a:spcPct val="0"/>
              </a:spcAft>
              <a:buClr>
                <a:schemeClr val="accent1"/>
              </a:buClr>
              <a:buSzPct val="50000"/>
              <a:buFont typeface="Wingdings" pitchFamily="2" charset="2"/>
              <a:buChar char="o"/>
              <a:defRPr sz="2000">
                <a:solidFill>
                  <a:schemeClr val="tx1"/>
                </a:solidFill>
                <a:latin typeface="+mn-lt"/>
              </a:defRPr>
            </a:lvl9pPr>
          </a:lstStyle>
          <a:p>
            <a:pPr>
              <a:lnSpc>
                <a:spcPct val="90000"/>
              </a:lnSpc>
            </a:pPr>
            <a:r>
              <a:rPr lang="en-GB" altLang="zh-CN" sz="2800" b="0" kern="0" dirty="0">
                <a:latin typeface="Gill Sans" panose="020B0502020104020203"/>
                <a:ea typeface="宋体" charset="-122"/>
              </a:rPr>
              <a:t>4 processes P0 through P4; 4 resource types with 10, 5, 6, 5 instances each.</a:t>
            </a:r>
          </a:p>
          <a:p>
            <a:pPr>
              <a:lnSpc>
                <a:spcPct val="90000"/>
              </a:lnSpc>
            </a:pPr>
            <a:r>
              <a:rPr lang="en-GB" altLang="zh-CN" sz="2800" b="0" kern="0" dirty="0">
                <a:latin typeface="Gill Sans" panose="020B0502020104020203"/>
                <a:ea typeface="宋体" charset="-122"/>
              </a:rPr>
              <a:t>Is the current system state safe?</a:t>
            </a:r>
          </a:p>
          <a:p>
            <a:pPr>
              <a:lnSpc>
                <a:spcPct val="90000"/>
              </a:lnSpc>
            </a:pPr>
            <a:endParaRPr lang="en-US" altLang="zh-CN" sz="2400" b="0" kern="0" dirty="0">
              <a:latin typeface="Gill Sans" panose="020B0502020104020203"/>
              <a:ea typeface="宋体" charset="-122"/>
            </a:endParaRPr>
          </a:p>
        </p:txBody>
      </p:sp>
      <mc:AlternateContent xmlns:mc="http://schemas.openxmlformats.org/markup-compatibility/2006">
        <mc:Choice xmlns:a14="http://schemas.microsoft.com/office/drawing/2010/main" Requires="a14">
          <p:sp>
            <p:nvSpPr>
              <p:cNvPr id="35" name="Object 4">
                <a:extLst>
                  <a:ext uri="{FF2B5EF4-FFF2-40B4-BE49-F238E27FC236}">
                    <a16:creationId xmlns:a16="http://schemas.microsoft.com/office/drawing/2014/main" id="{376BA3C3-16D1-1577-C8A1-E66E0B609483}"/>
                  </a:ext>
                </a:extLst>
              </p:cNvPr>
              <p:cNvSpPr txBox="1"/>
              <p:nvPr/>
            </p:nvSpPr>
            <p:spPr bwMode="auto">
              <a:xfrm>
                <a:off x="8910577" y="2315238"/>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p:sp>
            <p:nvSpPr>
              <p:cNvPr id="35" name="Object 4">
                <a:extLst>
                  <a:ext uri="{FF2B5EF4-FFF2-40B4-BE49-F238E27FC236}">
                    <a16:creationId xmlns:a16="http://schemas.microsoft.com/office/drawing/2014/main" id="{376BA3C3-16D1-1577-C8A1-E66E0B609483}"/>
                  </a:ext>
                </a:extLst>
              </p:cNvPr>
              <p:cNvSpPr txBox="1">
                <a:spLocks noRot="1" noChangeAspect="1" noMove="1" noResize="1" noEditPoints="1" noAdjustHandles="1" noChangeArrowheads="1" noChangeShapeType="1" noTextEdit="1"/>
              </p:cNvSpPr>
              <p:nvPr/>
            </p:nvSpPr>
            <p:spPr bwMode="auto">
              <a:xfrm>
                <a:off x="8910577" y="2315238"/>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37" name="Object 8">
                <a:extLst>
                  <a:ext uri="{FF2B5EF4-FFF2-40B4-BE49-F238E27FC236}">
                    <a16:creationId xmlns:a16="http://schemas.microsoft.com/office/drawing/2014/main" id="{E0B0D861-7422-6B09-1146-2956C9308FD5}"/>
                  </a:ext>
                </a:extLst>
              </p:cNvPr>
              <p:cNvSpPr txBox="1"/>
              <p:nvPr/>
            </p:nvSpPr>
            <p:spPr bwMode="auto">
              <a:xfrm>
                <a:off x="9106956" y="474544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37" name="Object 8">
                <a:extLst>
                  <a:ext uri="{FF2B5EF4-FFF2-40B4-BE49-F238E27FC236}">
                    <a16:creationId xmlns:a16="http://schemas.microsoft.com/office/drawing/2014/main" id="{E0B0D861-7422-6B09-1146-2956C9308FD5}"/>
                  </a:ext>
                </a:extLst>
              </p:cNvPr>
              <p:cNvSpPr txBox="1">
                <a:spLocks noRot="1" noChangeAspect="1" noMove="1" noResize="1" noEditPoints="1" noAdjustHandles="1" noChangeArrowheads="1" noChangeShapeType="1" noTextEdit="1"/>
              </p:cNvSpPr>
              <p:nvPr/>
            </p:nvSpPr>
            <p:spPr bwMode="auto">
              <a:xfrm>
                <a:off x="9106956" y="4745445"/>
                <a:ext cx="2225495" cy="449263"/>
              </a:xfrm>
              <a:prstGeom prst="rect">
                <a:avLst/>
              </a:prstGeom>
              <a:blipFill>
                <a:blip r:embed="rId5"/>
                <a:stretch>
                  <a:fillRect l="-822"/>
                </a:stretch>
              </a:blipFill>
            </p:spPr>
            <p:txBody>
              <a:bodyPr/>
              <a:lstStyle/>
              <a:p>
                <a:r>
                  <a:rPr lang="en-SE">
                    <a:noFill/>
                  </a:rPr>
                  <a:t> </a:t>
                </a:r>
              </a:p>
            </p:txBody>
          </p:sp>
        </mc:Fallback>
      </mc:AlternateContent>
      <p:sp>
        <p:nvSpPr>
          <p:cNvPr id="3" name="TextBox 2">
            <a:extLst>
              <a:ext uri="{FF2B5EF4-FFF2-40B4-BE49-F238E27FC236}">
                <a16:creationId xmlns:a16="http://schemas.microsoft.com/office/drawing/2014/main" id="{3D5F76B2-BEDF-C8B9-87B6-041FA03BECF8}"/>
              </a:ext>
            </a:extLst>
          </p:cNvPr>
          <p:cNvSpPr txBox="1"/>
          <p:nvPr/>
        </p:nvSpPr>
        <p:spPr>
          <a:xfrm>
            <a:off x="6397227" y="1955771"/>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8D8AE84D-4AB2-7599-CFFF-56C948A18EA1}"/>
              </a:ext>
            </a:extLst>
          </p:cNvPr>
          <p:cNvSpPr txBox="1"/>
          <p:nvPr/>
        </p:nvSpPr>
        <p:spPr>
          <a:xfrm>
            <a:off x="9533457" y="1955771"/>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D8691D54-1C06-B2D6-EAA8-E71A928FC5F5}"/>
              </a:ext>
            </a:extLst>
          </p:cNvPr>
          <p:cNvSpPr txBox="1"/>
          <p:nvPr/>
        </p:nvSpPr>
        <p:spPr>
          <a:xfrm>
            <a:off x="6430107" y="4417698"/>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7" name="TextBox 6">
            <a:extLst>
              <a:ext uri="{FF2B5EF4-FFF2-40B4-BE49-F238E27FC236}">
                <a16:creationId xmlns:a16="http://schemas.microsoft.com/office/drawing/2014/main" id="{95FD2F79-F8E3-4919-2562-A7C61FD58C31}"/>
              </a:ext>
            </a:extLst>
          </p:cNvPr>
          <p:cNvSpPr txBox="1"/>
          <p:nvPr/>
        </p:nvSpPr>
        <p:spPr>
          <a:xfrm>
            <a:off x="9630789" y="4417698"/>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223847337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F7FDD-632A-D1DD-5014-0014812D9E78}"/>
              </a:ext>
            </a:extLst>
          </p:cNvPr>
          <p:cNvSpPr>
            <a:spLocks noGrp="1"/>
          </p:cNvSpPr>
          <p:nvPr>
            <p:ph type="title"/>
          </p:nvPr>
        </p:nvSpPr>
        <p:spPr/>
        <p:txBody>
          <a:bodyPr/>
          <a:lstStyle/>
          <a:p>
            <a:r>
              <a:rPr lang="en-GB" dirty="0"/>
              <a:t>Quiz Solution: Banker’s algorithm</a:t>
            </a:r>
            <a:endParaRPr lang="en-SE" dirty="0"/>
          </a:p>
        </p:txBody>
      </p:sp>
      <mc:AlternateContent xmlns:mc="http://schemas.openxmlformats.org/markup-compatibility/2006" xmlns:a14="http://schemas.microsoft.com/office/drawing/2010/main">
        <mc:Choice Requires="a14">
          <p:sp>
            <p:nvSpPr>
              <p:cNvPr id="6" name="Object 4">
                <a:extLst>
                  <a:ext uri="{FF2B5EF4-FFF2-40B4-BE49-F238E27FC236}">
                    <a16:creationId xmlns:a16="http://schemas.microsoft.com/office/drawing/2014/main" id="{8455DFA9-07DC-3C15-794C-562B8D9726FC}"/>
                  </a:ext>
                </a:extLst>
              </p:cNvPr>
              <p:cNvSpPr txBox="1"/>
              <p:nvPr/>
            </p:nvSpPr>
            <p:spPr bwMode="auto">
              <a:xfrm>
                <a:off x="1516442" y="3902917"/>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9</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mr>
                          </m:m>
                        </m:e>
                      </m:d>
                    </m:oMath>
                  </m:oMathPara>
                </a14:m>
                <a:endParaRPr lang="en-SE" sz="2000" dirty="0"/>
              </a:p>
            </p:txBody>
          </p:sp>
        </mc:Choice>
        <mc:Fallback xmlns="">
          <p:sp>
            <p:nvSpPr>
              <p:cNvPr id="6" name="Object 4">
                <a:extLst>
                  <a:ext uri="{FF2B5EF4-FFF2-40B4-BE49-F238E27FC236}">
                    <a16:creationId xmlns:a16="http://schemas.microsoft.com/office/drawing/2014/main" id="{8455DFA9-07DC-3C15-794C-562B8D9726FC}"/>
                  </a:ext>
                </a:extLst>
              </p:cNvPr>
              <p:cNvSpPr txBox="1">
                <a:spLocks noRot="1" noChangeAspect="1" noMove="1" noResize="1" noEditPoints="1" noAdjustHandles="1" noChangeArrowheads="1" noChangeShapeType="1" noTextEdit="1"/>
              </p:cNvSpPr>
              <p:nvPr/>
            </p:nvSpPr>
            <p:spPr bwMode="auto">
              <a:xfrm>
                <a:off x="1516442" y="3902917"/>
                <a:ext cx="2506222" cy="2430207"/>
              </a:xfrm>
              <a:prstGeom prst="rect">
                <a:avLst/>
              </a:prstGeom>
              <a:blipFill>
                <a:blip r:embed="rId2"/>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7" name="Object 8">
                <a:extLst>
                  <a:ext uri="{FF2B5EF4-FFF2-40B4-BE49-F238E27FC236}">
                    <a16:creationId xmlns:a16="http://schemas.microsoft.com/office/drawing/2014/main" id="{3A226EDC-0D51-C42F-5740-C1C8FCB0122C}"/>
                  </a:ext>
                </a:extLst>
              </p:cNvPr>
              <p:cNvSpPr txBox="1"/>
              <p:nvPr/>
            </p:nvSpPr>
            <p:spPr bwMode="auto">
              <a:xfrm>
                <a:off x="1797169" y="6010795"/>
                <a:ext cx="2310314"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SE" sz="2400" b="0" i="1" smtClean="0">
                          <a:solidFill>
                            <a:srgbClr val="000000"/>
                          </a:solidFill>
                          <a:latin typeface="Cambria Math" panose="02040503050406030204" pitchFamily="18" charset="0"/>
                        </a:rPr>
                        <m:t>𝐸</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10</m:t>
                                </m:r>
                              </m:e>
                              <m:e>
                                <m:r>
                                  <a:rPr lang="en-GB" sz="2400" b="0" i="0" smtClean="0">
                                    <a:solidFill>
                                      <a:srgbClr val="000000"/>
                                    </a:solidFill>
                                    <a:latin typeface="Cambria Math" panose="02040503050406030204" pitchFamily="18" charset="0"/>
                                  </a:rPr>
                                  <m:t>5</m:t>
                                </m:r>
                              </m:e>
                              <m:e>
                                <m:r>
                                  <a:rPr lang="en-GB" sz="2400" b="0" i="0" smtClean="0">
                                    <a:solidFill>
                                      <a:srgbClr val="000000"/>
                                    </a:solidFill>
                                    <a:latin typeface="Cambria Math" panose="02040503050406030204" pitchFamily="18" charset="0"/>
                                  </a:rPr>
                                  <m:t>7</m:t>
                                </m:r>
                              </m:e>
                            </m:mr>
                          </m:m>
                        </m:e>
                      </m:d>
                    </m:oMath>
                  </m:oMathPara>
                </a14:m>
                <a:endParaRPr lang="en-SE" sz="2400" b="0" dirty="0"/>
              </a:p>
            </p:txBody>
          </p:sp>
        </mc:Choice>
        <mc:Fallback xmlns="">
          <p:sp>
            <p:nvSpPr>
              <p:cNvPr id="7" name="Object 8">
                <a:extLst>
                  <a:ext uri="{FF2B5EF4-FFF2-40B4-BE49-F238E27FC236}">
                    <a16:creationId xmlns:a16="http://schemas.microsoft.com/office/drawing/2014/main" id="{3A226EDC-0D51-C42F-5740-C1C8FCB0122C}"/>
                  </a:ext>
                </a:extLst>
              </p:cNvPr>
              <p:cNvSpPr txBox="1">
                <a:spLocks noRot="1" noChangeAspect="1" noMove="1" noResize="1" noEditPoints="1" noAdjustHandles="1" noChangeArrowheads="1" noChangeShapeType="1" noTextEdit="1"/>
              </p:cNvSpPr>
              <p:nvPr/>
            </p:nvSpPr>
            <p:spPr bwMode="auto">
              <a:xfrm>
                <a:off x="1797169" y="6010795"/>
                <a:ext cx="2310314" cy="449263"/>
              </a:xfrm>
              <a:prstGeom prst="rect">
                <a:avLst/>
              </a:prstGeom>
              <a:blipFill>
                <a:blip r:embed="rId3"/>
                <a:stretch>
                  <a:fillRect l="-792" b="-2703"/>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0" name="Object 4">
                <a:extLst>
                  <a:ext uri="{FF2B5EF4-FFF2-40B4-BE49-F238E27FC236}">
                    <a16:creationId xmlns:a16="http://schemas.microsoft.com/office/drawing/2014/main" id="{3A5E180C-3879-415C-602E-29D92CD197E4}"/>
                  </a:ext>
                </a:extLst>
              </p:cNvPr>
              <p:cNvSpPr txBox="1"/>
              <p:nvPr/>
            </p:nvSpPr>
            <p:spPr bwMode="auto">
              <a:xfrm>
                <a:off x="4940860" y="3862274"/>
                <a:ext cx="2506222"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𝐶</m:t>
                      </m:r>
                      <m:r>
                        <a:rPr lang="en-SE" sz="2400" i="1"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m:rPr>
                                    <m:brk m:alnAt="7"/>
                                  </m:rP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2</m:t>
                                </m:r>
                              </m:e>
                            </m:mr>
                          </m:m>
                        </m:e>
                      </m:d>
                    </m:oMath>
                  </m:oMathPara>
                </a14:m>
                <a:endParaRPr lang="en-SE" sz="2000" dirty="0"/>
              </a:p>
            </p:txBody>
          </p:sp>
        </mc:Choice>
        <mc:Fallback xmlns="">
          <p:sp>
            <p:nvSpPr>
              <p:cNvPr id="10" name="Object 4">
                <a:extLst>
                  <a:ext uri="{FF2B5EF4-FFF2-40B4-BE49-F238E27FC236}">
                    <a16:creationId xmlns:a16="http://schemas.microsoft.com/office/drawing/2014/main" id="{3A5E180C-3879-415C-602E-29D92CD197E4}"/>
                  </a:ext>
                </a:extLst>
              </p:cNvPr>
              <p:cNvSpPr txBox="1">
                <a:spLocks noRot="1" noChangeAspect="1" noMove="1" noResize="1" noEditPoints="1" noAdjustHandles="1" noChangeArrowheads="1" noChangeShapeType="1" noTextEdit="1"/>
              </p:cNvSpPr>
              <p:nvPr/>
            </p:nvSpPr>
            <p:spPr bwMode="auto">
              <a:xfrm>
                <a:off x="4940860" y="3862274"/>
                <a:ext cx="2506222" cy="2430207"/>
              </a:xfrm>
              <a:prstGeom prst="rect">
                <a:avLst/>
              </a:prstGeom>
              <a:blipFill>
                <a:blip r:embed="rId4"/>
                <a:stretch>
                  <a:fillRect/>
                </a:stretch>
              </a:blipFill>
            </p:spPr>
            <p:txBody>
              <a:bodyPr/>
              <a:lstStyle/>
              <a:p>
                <a:r>
                  <a:rPr lang="en-SE">
                    <a:noFill/>
                  </a:rPr>
                  <a:t> </a:t>
                </a:r>
              </a:p>
            </p:txBody>
          </p:sp>
        </mc:Fallback>
      </mc:AlternateContent>
      <mc:AlternateContent xmlns:mc="http://schemas.openxmlformats.org/markup-compatibility/2006" xmlns:a14="http://schemas.microsoft.com/office/drawing/2010/main">
        <mc:Choice Requires="a14">
          <p:sp>
            <p:nvSpPr>
              <p:cNvPr id="11" name="Object 8">
                <a:extLst>
                  <a:ext uri="{FF2B5EF4-FFF2-40B4-BE49-F238E27FC236}">
                    <a16:creationId xmlns:a16="http://schemas.microsoft.com/office/drawing/2014/main" id="{892848FA-2EF5-2E20-5B27-FA63DF2C1FDC}"/>
                  </a:ext>
                </a:extLst>
              </p:cNvPr>
              <p:cNvSpPr txBox="1"/>
              <p:nvPr/>
            </p:nvSpPr>
            <p:spPr bwMode="auto">
              <a:xfrm>
                <a:off x="5137239" y="6010795"/>
                <a:ext cx="2225495" cy="449263"/>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a:rPr lang="en-GB" sz="2400" b="0" i="1" smtClean="0">
                          <a:solidFill>
                            <a:srgbClr val="000000"/>
                          </a:solidFill>
                          <a:latin typeface="Cambria Math" panose="02040503050406030204" pitchFamily="18" charset="0"/>
                        </a:rPr>
                        <m:t>𝐴</m:t>
                      </m:r>
                      <m:r>
                        <a:rPr lang="en-SE" sz="2400" b="0" i="0"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plcHide m:val="on"/>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2</m:t>
                                </m:r>
                              </m:e>
                            </m:mr>
                          </m:m>
                        </m:e>
                      </m:d>
                    </m:oMath>
                  </m:oMathPara>
                </a14:m>
                <a:endParaRPr lang="en-SE" sz="2400" b="0" dirty="0"/>
              </a:p>
            </p:txBody>
          </p:sp>
        </mc:Choice>
        <mc:Fallback xmlns="">
          <p:sp>
            <p:nvSpPr>
              <p:cNvPr id="11" name="Object 8">
                <a:extLst>
                  <a:ext uri="{FF2B5EF4-FFF2-40B4-BE49-F238E27FC236}">
                    <a16:creationId xmlns:a16="http://schemas.microsoft.com/office/drawing/2014/main" id="{892848FA-2EF5-2E20-5B27-FA63DF2C1FDC}"/>
                  </a:ext>
                </a:extLst>
              </p:cNvPr>
              <p:cNvSpPr txBox="1">
                <a:spLocks noRot="1" noChangeAspect="1" noMove="1" noResize="1" noEditPoints="1" noAdjustHandles="1" noChangeArrowheads="1" noChangeShapeType="1" noTextEdit="1"/>
              </p:cNvSpPr>
              <p:nvPr/>
            </p:nvSpPr>
            <p:spPr bwMode="auto">
              <a:xfrm>
                <a:off x="5137239" y="6010795"/>
                <a:ext cx="2225495" cy="449263"/>
              </a:xfrm>
              <a:prstGeom prst="rect">
                <a:avLst/>
              </a:prstGeom>
              <a:blipFill>
                <a:blip r:embed="rId5"/>
                <a:stretch>
                  <a:fillRect l="-822"/>
                </a:stretch>
              </a:blipFill>
            </p:spPr>
            <p:txBody>
              <a:bodyPr/>
              <a:lstStyle/>
              <a:p>
                <a:r>
                  <a:rPr lang="en-SE">
                    <a:noFill/>
                  </a:rPr>
                  <a:t> </a:t>
                </a:r>
              </a:p>
            </p:txBody>
          </p:sp>
        </mc:Fallback>
      </mc:AlternateContent>
      <mc:AlternateContent xmlns:mc="http://schemas.openxmlformats.org/markup-compatibility/2006">
        <mc:Choice xmlns:a14="http://schemas.microsoft.com/office/drawing/2010/main" Requires="a14">
          <p:sp>
            <p:nvSpPr>
              <p:cNvPr id="14" name="Object 4">
                <a:extLst>
                  <a:ext uri="{FF2B5EF4-FFF2-40B4-BE49-F238E27FC236}">
                    <a16:creationId xmlns:a16="http://schemas.microsoft.com/office/drawing/2014/main" id="{9F902A61-FA36-057F-2983-9B3D7E3C86A2}"/>
                  </a:ext>
                </a:extLst>
              </p:cNvPr>
              <p:cNvSpPr txBox="1"/>
              <p:nvPr/>
            </p:nvSpPr>
            <p:spPr bwMode="auto">
              <a:xfrm>
                <a:off x="7936255" y="3970593"/>
                <a:ext cx="2731745" cy="2430207"/>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en-SE" sz="2400" i="1" smtClean="0">
                          <a:solidFill>
                            <a:srgbClr val="000000"/>
                          </a:solidFill>
                          <a:latin typeface="Cambria Math" panose="02040503050406030204" pitchFamily="18" charset="0"/>
                        </a:rPr>
                        <m:t>𝑅</m:t>
                      </m:r>
                      <m:r>
                        <a:rPr lang="en-GB" sz="2400" b="0" i="1" smtClean="0">
                          <a:solidFill>
                            <a:srgbClr val="000000"/>
                          </a:solidFill>
                          <a:latin typeface="Cambria Math" panose="02040503050406030204" pitchFamily="18" charset="0"/>
                        </a:rPr>
                        <m:t>−</m:t>
                      </m:r>
                      <m:r>
                        <a:rPr lang="en-GB" sz="2400" b="0" i="1" smtClean="0">
                          <a:solidFill>
                            <a:srgbClr val="000000"/>
                          </a:solidFill>
                          <a:latin typeface="Cambria Math" panose="02040503050406030204" pitchFamily="18" charset="0"/>
                        </a:rPr>
                        <m:t>𝐶</m:t>
                      </m:r>
                      <m:r>
                        <a:rPr lang="en-SE" sz="2400" b="0" i="1" smtClean="0">
                          <a:solidFill>
                            <a:srgbClr val="000000"/>
                          </a:solidFill>
                          <a:latin typeface="Cambria Math" panose="02040503050406030204" pitchFamily="18" charset="0"/>
                        </a:rPr>
                        <m:t>=</m:t>
                      </m:r>
                      <m:d>
                        <m:dPr>
                          <m:begChr m:val="["/>
                          <m:endChr m:val="]"/>
                          <m:ctrlPr>
                            <a:rPr lang="en-SE" sz="2400" b="0" i="1">
                              <a:solidFill>
                                <a:srgbClr val="000000"/>
                              </a:solidFill>
                              <a:latin typeface="Cambria Math" panose="02040503050406030204" pitchFamily="18" charset="0"/>
                            </a:rPr>
                          </m:ctrlPr>
                        </m:dPr>
                        <m:e>
                          <m:m>
                            <m:mPr>
                              <m:mcs>
                                <m:mc>
                                  <m:mcPr>
                                    <m:count m:val="3"/>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7</m:t>
                                </m:r>
                              </m:e>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mr>
                            <m:mr>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2</m:t>
                                </m:r>
                              </m:e>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6</m:t>
                                </m:r>
                              </m:e>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e>
                                <m:r>
                                  <a:rPr lang="en-GB" sz="2400" b="0" i="0" smtClean="0">
                                    <a:solidFill>
                                      <a:srgbClr val="000000"/>
                                    </a:solidFill>
                                    <a:latin typeface="Cambria Math" panose="02040503050406030204" pitchFamily="18" charset="0"/>
                                  </a:rPr>
                                  <m:t>1</m:t>
                                </m:r>
                              </m:e>
                              <m:e>
                                <m:r>
                                  <a:rPr lang="en-GB" sz="2400" b="0" i="0" smtClean="0">
                                    <a:solidFill>
                                      <a:srgbClr val="000000"/>
                                    </a:solidFill>
                                    <a:latin typeface="Cambria Math" panose="02040503050406030204" pitchFamily="18" charset="0"/>
                                  </a:rPr>
                                  <m:t>1</m:t>
                                </m:r>
                              </m:e>
                            </m:mr>
                            <m:mr>
                              <m:e>
                                <m:r>
                                  <a:rPr lang="en-GB" sz="2400" b="0" i="0" smtClean="0">
                                    <a:solidFill>
                                      <a:srgbClr val="000000"/>
                                    </a:solidFill>
                                    <a:latin typeface="Cambria Math" panose="02040503050406030204" pitchFamily="18" charset="0"/>
                                  </a:rPr>
                                  <m:t>4</m:t>
                                </m:r>
                              </m:e>
                              <m:e>
                                <m:r>
                                  <a:rPr lang="en-GB" sz="2400" b="0" i="0" smtClean="0">
                                    <a:solidFill>
                                      <a:srgbClr val="000000"/>
                                    </a:solidFill>
                                    <a:latin typeface="Cambria Math" panose="02040503050406030204" pitchFamily="18" charset="0"/>
                                  </a:rPr>
                                  <m:t>3</m:t>
                                </m:r>
                              </m:e>
                              <m:e>
                                <m:r>
                                  <a:rPr lang="en-GB" sz="2400" b="0" i="0" smtClean="0">
                                    <a:solidFill>
                                      <a:srgbClr val="000000"/>
                                    </a:solidFill>
                                    <a:latin typeface="Cambria Math" panose="02040503050406030204" pitchFamily="18" charset="0"/>
                                  </a:rPr>
                                  <m:t>1</m:t>
                                </m:r>
                              </m:e>
                            </m:mr>
                          </m:m>
                        </m:e>
                      </m:d>
                    </m:oMath>
                  </m:oMathPara>
                </a14:m>
                <a:endParaRPr lang="en-SE" sz="2000" b="0" dirty="0"/>
              </a:p>
            </p:txBody>
          </p:sp>
        </mc:Choice>
        <mc:Fallback>
          <p:sp>
            <p:nvSpPr>
              <p:cNvPr id="14" name="Object 4">
                <a:extLst>
                  <a:ext uri="{FF2B5EF4-FFF2-40B4-BE49-F238E27FC236}">
                    <a16:creationId xmlns:a16="http://schemas.microsoft.com/office/drawing/2014/main" id="{9F902A61-FA36-057F-2983-9B3D7E3C86A2}"/>
                  </a:ext>
                </a:extLst>
              </p:cNvPr>
              <p:cNvSpPr txBox="1">
                <a:spLocks noRot="1" noChangeAspect="1" noMove="1" noResize="1" noEditPoints="1" noAdjustHandles="1" noChangeArrowheads="1" noChangeShapeType="1" noTextEdit="1"/>
              </p:cNvSpPr>
              <p:nvPr/>
            </p:nvSpPr>
            <p:spPr bwMode="auto">
              <a:xfrm>
                <a:off x="7936255" y="3970593"/>
                <a:ext cx="2731745" cy="2430207"/>
              </a:xfrm>
              <a:prstGeom prst="rect">
                <a:avLst/>
              </a:prstGeom>
              <a:blipFill>
                <a:blip r:embed="rId6"/>
                <a:stretch>
                  <a:fillRect/>
                </a:stretch>
              </a:blipFill>
            </p:spPr>
            <p:txBody>
              <a:bodyPr/>
              <a:lstStyle/>
              <a:p>
                <a:r>
                  <a:rPr lang="en-SE">
                    <a:noFill/>
                  </a:rPr>
                  <a:t> </a:t>
                </a:r>
              </a:p>
            </p:txBody>
          </p:sp>
        </mc:Fallback>
      </mc:AlternateContent>
      <p:sp>
        <p:nvSpPr>
          <p:cNvPr id="15" name="TextBox 14">
            <a:extLst>
              <a:ext uri="{FF2B5EF4-FFF2-40B4-BE49-F238E27FC236}">
                <a16:creationId xmlns:a16="http://schemas.microsoft.com/office/drawing/2014/main" id="{403C13E9-EE6E-FE44-423C-133C0B887231}"/>
              </a:ext>
            </a:extLst>
          </p:cNvPr>
          <p:cNvSpPr txBox="1"/>
          <p:nvPr/>
        </p:nvSpPr>
        <p:spPr>
          <a:xfrm>
            <a:off x="9304949" y="3525838"/>
            <a:ext cx="822661" cy="400110"/>
          </a:xfrm>
          <a:prstGeom prst="rect">
            <a:avLst/>
          </a:prstGeom>
          <a:noFill/>
        </p:spPr>
        <p:txBody>
          <a:bodyPr wrap="none" rtlCol="0">
            <a:spAutoFit/>
          </a:bodyPr>
          <a:lstStyle/>
          <a:p>
            <a:r>
              <a:rPr lang="en-GB" sz="2000" b="0" dirty="0">
                <a:solidFill>
                  <a:schemeClr val="dk1"/>
                </a:solidFill>
                <a:latin typeface="+mn-lt"/>
                <a:ea typeface="+mn-ea"/>
                <a:cs typeface="+mn-cs"/>
              </a:rPr>
              <a:t>Need</a:t>
            </a:r>
          </a:p>
        </p:txBody>
      </p:sp>
      <p:sp>
        <p:nvSpPr>
          <p:cNvPr id="16" name="Content Placeholder 2">
            <a:extLst>
              <a:ext uri="{FF2B5EF4-FFF2-40B4-BE49-F238E27FC236}">
                <a16:creationId xmlns:a16="http://schemas.microsoft.com/office/drawing/2014/main" id="{74536704-FA59-F01E-D7D3-A7E722017BD4}"/>
              </a:ext>
            </a:extLst>
          </p:cNvPr>
          <p:cNvSpPr>
            <a:spLocks noGrp="1"/>
          </p:cNvSpPr>
          <p:nvPr>
            <p:ph idx="1"/>
          </p:nvPr>
        </p:nvSpPr>
        <p:spPr>
          <a:xfrm>
            <a:off x="457200" y="746284"/>
            <a:ext cx="11074400" cy="2808023"/>
          </a:xfrm>
        </p:spPr>
        <p:txBody>
          <a:bodyPr>
            <a:normAutofit lnSpcReduction="10000"/>
          </a:bodyPr>
          <a:lstStyle/>
          <a:p>
            <a:r>
              <a:rPr lang="en-GB" sz="2000" dirty="0"/>
              <a:t>First compute the Resources needed matrix </a:t>
            </a:r>
            <a:r>
              <a:rPr lang="en-GB" sz="2000" i="1" dirty="0"/>
              <a:t>R-C</a:t>
            </a:r>
            <a:r>
              <a:rPr lang="en-GB" sz="2000" dirty="0"/>
              <a:t> and Resources available vector </a:t>
            </a:r>
            <a:r>
              <a:rPr lang="en-GB" sz="2000" i="1" dirty="0"/>
              <a:t>A.</a:t>
            </a:r>
          </a:p>
          <a:p>
            <a:r>
              <a:rPr lang="en-GB" sz="2000" dirty="0"/>
              <a:t>We can verify that the system is in a safe state, with a possible feasible execution sequence P2, P4, P5, P3, P1.</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2</a:t>
            </a:r>
            <a:r>
              <a:rPr lang="en-US" altLang="zh-CN" sz="2000" b="0" dirty="0">
                <a:solidFill>
                  <a:srgbClr val="000000"/>
                </a:solidFill>
                <a:ea typeface="宋体" charset="-122"/>
                <a:cs typeface="+mn-cs"/>
              </a:rPr>
              <a:t> = [1, 2, 2] &lt;= A = [3, 3, 2]. Run P2 to completion and free its resources. Now A = [3, 3, 2] + [3, 2, 2] = [6, 5, 4]</a:t>
            </a:r>
          </a:p>
          <a:p>
            <a:r>
              <a:rPr lang="en-US" altLang="zh-CN" sz="2000" b="0" dirty="0">
                <a:solidFill>
                  <a:srgbClr val="000000"/>
                </a:solidFill>
                <a:ea typeface="宋体" charset="-122"/>
                <a:cs typeface="+mn-cs"/>
              </a:rPr>
              <a:t>(R-C)</a:t>
            </a:r>
            <a:r>
              <a:rPr lang="en-US" altLang="zh-CN" sz="2000" b="0" baseline="-25000" dirty="0">
                <a:solidFill>
                  <a:srgbClr val="000000"/>
                </a:solidFill>
                <a:ea typeface="宋体" charset="-122"/>
                <a:cs typeface="+mn-cs"/>
              </a:rPr>
              <a:t>4</a:t>
            </a:r>
            <a:r>
              <a:rPr lang="en-US" altLang="zh-CN" sz="2000" b="0" dirty="0">
                <a:solidFill>
                  <a:srgbClr val="000000"/>
                </a:solidFill>
                <a:ea typeface="宋体" charset="-122"/>
                <a:cs typeface="+mn-cs"/>
              </a:rPr>
              <a:t> = [6, 0, 0] &lt;= A = [6, 5, 4]. Run P4 to completion and free its resources. Now A = [6, 5, 4] + [2, 2, 2] = [8, 7, 6] (We can also run P4 before P2.)</a:t>
            </a:r>
          </a:p>
          <a:p>
            <a:r>
              <a:rPr lang="en-US" altLang="zh-CN" sz="2000" b="0" dirty="0">
                <a:solidFill>
                  <a:srgbClr val="000000"/>
                </a:solidFill>
                <a:ea typeface="宋体" charset="-122"/>
                <a:cs typeface="+mn-cs"/>
              </a:rPr>
              <a:t>We can run the remaining processes </a:t>
            </a:r>
            <a:r>
              <a:rPr lang="en-GB" sz="2000" dirty="0"/>
              <a:t>P5, P3, P1 in any order</a:t>
            </a:r>
            <a:r>
              <a:rPr lang="en-US" altLang="zh-CN" sz="2000" b="0" dirty="0">
                <a:solidFill>
                  <a:srgbClr val="000000"/>
                </a:solidFill>
                <a:ea typeface="宋体" charset="-122"/>
                <a:cs typeface="+mn-cs"/>
              </a:rPr>
              <a:t> since the available resources are enough to satisfy each </a:t>
            </a:r>
            <a:r>
              <a:rPr lang="en-US" altLang="zh-CN" sz="2000" b="0">
                <a:solidFill>
                  <a:srgbClr val="000000"/>
                </a:solidFill>
                <a:ea typeface="宋体" charset="-122"/>
                <a:cs typeface="+mn-cs"/>
              </a:rPr>
              <a:t>processes’ </a:t>
            </a:r>
            <a:r>
              <a:rPr lang="en-US" altLang="zh-CN" sz="2000" b="0" dirty="0">
                <a:solidFill>
                  <a:srgbClr val="000000"/>
                </a:solidFill>
                <a:ea typeface="宋体" charset="-122"/>
                <a:cs typeface="+mn-cs"/>
              </a:rPr>
              <a:t>needed resources.</a:t>
            </a:r>
            <a:r>
              <a:rPr lang="en-GB" sz="2000" dirty="0"/>
              <a:t> </a:t>
            </a:r>
          </a:p>
          <a:p>
            <a:endParaRPr lang="en-SE" sz="2000" dirty="0"/>
          </a:p>
        </p:txBody>
      </p:sp>
      <p:sp>
        <p:nvSpPr>
          <p:cNvPr id="3" name="TextBox 2">
            <a:extLst>
              <a:ext uri="{FF2B5EF4-FFF2-40B4-BE49-F238E27FC236}">
                <a16:creationId xmlns:a16="http://schemas.microsoft.com/office/drawing/2014/main" id="{7E09B359-210E-4ADB-3DB7-AB9987F13964}"/>
              </a:ext>
            </a:extLst>
          </p:cNvPr>
          <p:cNvSpPr txBox="1"/>
          <p:nvPr/>
        </p:nvSpPr>
        <p:spPr>
          <a:xfrm>
            <a:off x="2473722" y="3525838"/>
            <a:ext cx="692818" cy="400110"/>
          </a:xfrm>
          <a:prstGeom prst="rect">
            <a:avLst/>
          </a:prstGeom>
          <a:noFill/>
        </p:spPr>
        <p:txBody>
          <a:bodyPr wrap="none" rtlCol="0">
            <a:spAutoFit/>
          </a:bodyPr>
          <a:lstStyle/>
          <a:p>
            <a:r>
              <a:rPr lang="en-GB" sz="2000" b="0" dirty="0">
                <a:solidFill>
                  <a:schemeClr val="dk1"/>
                </a:solidFill>
                <a:latin typeface="+mn-lt"/>
                <a:ea typeface="+mn-ea"/>
                <a:cs typeface="+mn-cs"/>
              </a:rPr>
              <a:t>Max</a:t>
            </a:r>
          </a:p>
        </p:txBody>
      </p:sp>
      <p:sp>
        <p:nvSpPr>
          <p:cNvPr id="4" name="TextBox 3">
            <a:extLst>
              <a:ext uri="{FF2B5EF4-FFF2-40B4-BE49-F238E27FC236}">
                <a16:creationId xmlns:a16="http://schemas.microsoft.com/office/drawing/2014/main" id="{3C62692A-4344-BD4B-2E26-CA286172834D}"/>
              </a:ext>
            </a:extLst>
          </p:cNvPr>
          <p:cNvSpPr txBox="1"/>
          <p:nvPr/>
        </p:nvSpPr>
        <p:spPr>
          <a:xfrm>
            <a:off x="5609952" y="3525838"/>
            <a:ext cx="1372492" cy="400110"/>
          </a:xfrm>
          <a:prstGeom prst="rect">
            <a:avLst/>
          </a:prstGeom>
          <a:noFill/>
        </p:spPr>
        <p:txBody>
          <a:bodyPr wrap="none" rtlCol="0">
            <a:spAutoFit/>
          </a:bodyPr>
          <a:lstStyle/>
          <a:p>
            <a:r>
              <a:rPr lang="en-GB" sz="2000" b="0" dirty="0">
                <a:solidFill>
                  <a:schemeClr val="dk1"/>
                </a:solidFill>
                <a:latin typeface="+mn-lt"/>
                <a:ea typeface="+mn-ea"/>
                <a:cs typeface="+mn-cs"/>
              </a:rPr>
              <a:t>Allocation</a:t>
            </a:r>
          </a:p>
        </p:txBody>
      </p:sp>
      <p:sp>
        <p:nvSpPr>
          <p:cNvPr id="5" name="TextBox 4">
            <a:extLst>
              <a:ext uri="{FF2B5EF4-FFF2-40B4-BE49-F238E27FC236}">
                <a16:creationId xmlns:a16="http://schemas.microsoft.com/office/drawing/2014/main" id="{A9F170D1-A81D-F4C3-4D27-B66AF0C5D939}"/>
              </a:ext>
            </a:extLst>
          </p:cNvPr>
          <p:cNvSpPr txBox="1"/>
          <p:nvPr/>
        </p:nvSpPr>
        <p:spPr>
          <a:xfrm>
            <a:off x="2506602" y="5772090"/>
            <a:ext cx="816249" cy="400110"/>
          </a:xfrm>
          <a:prstGeom prst="rect">
            <a:avLst/>
          </a:prstGeom>
          <a:noFill/>
        </p:spPr>
        <p:txBody>
          <a:bodyPr wrap="none" rtlCol="0">
            <a:spAutoFit/>
          </a:bodyPr>
          <a:lstStyle/>
          <a:p>
            <a:r>
              <a:rPr lang="en-GB" sz="2000" b="0" dirty="0">
                <a:solidFill>
                  <a:schemeClr val="dk1"/>
                </a:solidFill>
                <a:latin typeface="+mn-lt"/>
                <a:ea typeface="+mn-ea"/>
                <a:cs typeface="+mn-cs"/>
              </a:rPr>
              <a:t>Total</a:t>
            </a:r>
          </a:p>
        </p:txBody>
      </p:sp>
      <p:sp>
        <p:nvSpPr>
          <p:cNvPr id="17" name="TextBox 16">
            <a:extLst>
              <a:ext uri="{FF2B5EF4-FFF2-40B4-BE49-F238E27FC236}">
                <a16:creationId xmlns:a16="http://schemas.microsoft.com/office/drawing/2014/main" id="{F118DA40-55FB-548B-E5BE-5DE49D12E846}"/>
              </a:ext>
            </a:extLst>
          </p:cNvPr>
          <p:cNvSpPr txBox="1"/>
          <p:nvPr/>
        </p:nvSpPr>
        <p:spPr>
          <a:xfrm>
            <a:off x="5707284" y="5772090"/>
            <a:ext cx="1266693" cy="400110"/>
          </a:xfrm>
          <a:prstGeom prst="rect">
            <a:avLst/>
          </a:prstGeom>
          <a:noFill/>
        </p:spPr>
        <p:txBody>
          <a:bodyPr wrap="none" rtlCol="0">
            <a:spAutoFit/>
          </a:bodyPr>
          <a:lstStyle/>
          <a:p>
            <a:r>
              <a:rPr lang="en-GB" sz="2000" b="0" dirty="0">
                <a:solidFill>
                  <a:schemeClr val="dk1"/>
                </a:solidFill>
                <a:latin typeface="+mn-lt"/>
                <a:ea typeface="+mn-ea"/>
                <a:cs typeface="+mn-cs"/>
              </a:rPr>
              <a:t>Available</a:t>
            </a:r>
          </a:p>
        </p:txBody>
      </p:sp>
    </p:spTree>
    <p:extLst>
      <p:ext uri="{BB962C8B-B14F-4D97-AF65-F5344CB8AC3E}">
        <p14:creationId xmlns:p14="http://schemas.microsoft.com/office/powerpoint/2010/main" val="3697485444"/>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3D3F3-6935-47F2-C47D-DA6888C12654}"/>
              </a:ext>
            </a:extLst>
          </p:cNvPr>
          <p:cNvSpPr>
            <a:spLocks noGrp="1"/>
          </p:cNvSpPr>
          <p:nvPr>
            <p:ph type="title"/>
          </p:nvPr>
        </p:nvSpPr>
        <p:spPr>
          <a:xfrm>
            <a:off x="1320800" y="152400"/>
            <a:ext cx="5461000" cy="533400"/>
          </a:xfrm>
        </p:spPr>
        <p:txBody>
          <a:bodyPr/>
          <a:lstStyle/>
          <a:p>
            <a:r>
              <a:rPr lang="en-GB" dirty="0"/>
              <a:t>Quiz: Deadlocks II</a:t>
            </a:r>
            <a:endParaRPr lang="en-SE" dirty="0"/>
          </a:p>
        </p:txBody>
      </p:sp>
      <p:sp>
        <p:nvSpPr>
          <p:cNvPr id="3" name="Content Placeholder 2">
            <a:extLst>
              <a:ext uri="{FF2B5EF4-FFF2-40B4-BE49-F238E27FC236}">
                <a16:creationId xmlns:a16="http://schemas.microsoft.com/office/drawing/2014/main" id="{30D2229F-2CFC-9FAC-679A-B3EF4E2F81A2}"/>
              </a:ext>
            </a:extLst>
          </p:cNvPr>
          <p:cNvSpPr>
            <a:spLocks noGrp="1"/>
          </p:cNvSpPr>
          <p:nvPr>
            <p:ph idx="1"/>
          </p:nvPr>
        </p:nvSpPr>
        <p:spPr>
          <a:xfrm>
            <a:off x="330487" y="914400"/>
            <a:ext cx="5994114" cy="5105400"/>
          </a:xfrm>
        </p:spPr>
        <p:txBody>
          <a:bodyPr>
            <a:normAutofit fontScale="92500"/>
          </a:bodyPr>
          <a:lstStyle/>
          <a:p>
            <a:r>
              <a:rPr lang="en-GB" dirty="0"/>
              <a:t>Is there a possible deadlock?</a:t>
            </a:r>
          </a:p>
          <a:p>
            <a:r>
              <a:rPr lang="en-GB" dirty="0"/>
              <a:t>Yes, there is a deadlock. Consider the following interleaving:</a:t>
            </a:r>
          </a:p>
          <a:p>
            <a:pPr lvl="1"/>
            <a:r>
              <a:rPr lang="en-GB" dirty="0"/>
              <a:t>thread 1: L1.wait();</a:t>
            </a:r>
          </a:p>
          <a:p>
            <a:pPr lvl="1"/>
            <a:r>
              <a:rPr lang="en-GB" dirty="0"/>
              <a:t>thread 2: L3.wait();</a:t>
            </a:r>
          </a:p>
          <a:p>
            <a:pPr lvl="1"/>
            <a:r>
              <a:rPr lang="en-GB" dirty="0"/>
              <a:t>thread 3: L2.wait();</a:t>
            </a:r>
          </a:p>
          <a:p>
            <a:r>
              <a:rPr lang="en-GB" dirty="0"/>
              <a:t>Now there is a circular wait condition:</a:t>
            </a:r>
          </a:p>
          <a:p>
            <a:r>
              <a:rPr lang="en-GB" dirty="0"/>
              <a:t>thread 1 waiting for L2 (held by </a:t>
            </a:r>
            <a:r>
              <a:rPr lang="en-GB" dirty="0" err="1"/>
              <a:t>thr</a:t>
            </a:r>
            <a:r>
              <a:rPr lang="en-GB" dirty="0"/>
              <a:t>. 3) → </a:t>
            </a:r>
            <a:r>
              <a:rPr lang="en-GB" dirty="0" err="1"/>
              <a:t>thr</a:t>
            </a:r>
            <a:r>
              <a:rPr lang="en-GB" dirty="0"/>
              <a:t>. 2 waiting for L1 (held by </a:t>
            </a:r>
            <a:r>
              <a:rPr lang="en-GB" dirty="0" err="1"/>
              <a:t>thr</a:t>
            </a:r>
            <a:r>
              <a:rPr lang="en-GB" dirty="0"/>
              <a:t>. 1) → </a:t>
            </a:r>
            <a:r>
              <a:rPr lang="en-GB" dirty="0" err="1"/>
              <a:t>thr</a:t>
            </a:r>
            <a:r>
              <a:rPr lang="en-GB" dirty="0"/>
              <a:t>. 3 waiting for L3 (held by </a:t>
            </a:r>
            <a:r>
              <a:rPr lang="en-GB" dirty="0" err="1"/>
              <a:t>thr</a:t>
            </a:r>
            <a:r>
              <a:rPr lang="en-GB" dirty="0"/>
              <a:t>. 2).</a:t>
            </a:r>
          </a:p>
          <a:p>
            <a:r>
              <a:rPr lang="en-GB" dirty="0"/>
              <a:t>Solution: each thread should acquire locks in the same order, say, L1, L2, L3.</a:t>
            </a:r>
          </a:p>
          <a:p>
            <a:endParaRPr lang="en-GB" dirty="0"/>
          </a:p>
          <a:p>
            <a:endParaRPr lang="en-GB" dirty="0"/>
          </a:p>
          <a:p>
            <a:endParaRPr lang="en-SE" dirty="0"/>
          </a:p>
        </p:txBody>
      </p:sp>
      <p:sp>
        <p:nvSpPr>
          <p:cNvPr id="5" name="object 9">
            <a:extLst>
              <a:ext uri="{FF2B5EF4-FFF2-40B4-BE49-F238E27FC236}">
                <a16:creationId xmlns:a16="http://schemas.microsoft.com/office/drawing/2014/main" id="{6AC16764-0F2D-B238-9D81-900B4D251691}"/>
              </a:ext>
            </a:extLst>
          </p:cNvPr>
          <p:cNvSpPr txBox="1"/>
          <p:nvPr/>
        </p:nvSpPr>
        <p:spPr>
          <a:xfrm>
            <a:off x="6387676" y="846004"/>
            <a:ext cx="5632900" cy="5049458"/>
          </a:xfrm>
          <a:prstGeom prst="rect">
            <a:avLst/>
          </a:prstGeom>
        </p:spPr>
        <p:txBody>
          <a:bodyPr vert="horz" wrap="square" lIns="0" tIns="55244" rIns="0" bIns="0" rtlCol="0">
            <a:spAutoFit/>
          </a:bodyPr>
          <a:lstStyle/>
          <a:p>
            <a:pPr marL="133350" eaLnBrk="1" fontAlgn="auto" hangingPunct="1">
              <a:spcBef>
                <a:spcPts val="434"/>
              </a:spcBef>
              <a:spcAft>
                <a:spcPts val="0"/>
              </a:spcAft>
              <a:tabLst>
                <a:tab pos="532765" algn="l"/>
              </a:tabLst>
            </a:pPr>
            <a:r>
              <a:rPr sz="1200" b="0" kern="0" spc="-50" dirty="0">
                <a:solidFill>
                  <a:sysClr val="windowText" lastClr="000000"/>
                </a:solidFill>
                <a:latin typeface="Arial MT"/>
                <a:cs typeface="Arial MT"/>
              </a:rPr>
              <a:t>1</a:t>
            </a:r>
            <a:r>
              <a:rPr sz="1200" b="0" kern="0" dirty="0">
                <a:solidFill>
                  <a:sysClr val="windowText" lastClr="000000"/>
                </a:solidFill>
                <a:latin typeface="Arial MT"/>
                <a:cs typeface="Arial MT"/>
              </a:rPr>
              <a:t>	</a:t>
            </a:r>
            <a:r>
              <a:rPr sz="1400" b="0" kern="0" dirty="0">
                <a:solidFill>
                  <a:sysClr val="windowText" lastClr="000000"/>
                </a:solidFill>
                <a:latin typeface="Courier New"/>
                <a:cs typeface="Courier New"/>
              </a:rPr>
              <a:t>Semaphore</a:t>
            </a:r>
            <a:r>
              <a:rPr sz="1400" b="0" kern="0" spc="-5" dirty="0">
                <a:solidFill>
                  <a:sysClr val="windowText" lastClr="000000"/>
                </a:solidFill>
                <a:latin typeface="Courier New"/>
                <a:cs typeface="Courier New"/>
              </a:rPr>
              <a:t> </a:t>
            </a:r>
            <a:r>
              <a:rPr sz="1400" b="0" kern="0" dirty="0">
                <a:solidFill>
                  <a:sysClr val="windowText" lastClr="000000"/>
                </a:solidFill>
                <a:latin typeface="Courier New"/>
                <a:cs typeface="Courier New"/>
              </a:rPr>
              <a:t>L1=1,</a:t>
            </a:r>
            <a:r>
              <a:rPr sz="1400" b="0" kern="0" spc="-40" dirty="0">
                <a:solidFill>
                  <a:sysClr val="windowText" lastClr="000000"/>
                </a:solidFill>
                <a:latin typeface="Courier New"/>
                <a:cs typeface="Courier New"/>
              </a:rPr>
              <a:t> </a:t>
            </a:r>
            <a:r>
              <a:rPr sz="1400" b="0" kern="0" dirty="0">
                <a:solidFill>
                  <a:sysClr val="windowText" lastClr="000000"/>
                </a:solidFill>
                <a:latin typeface="Courier New"/>
                <a:cs typeface="Courier New"/>
              </a:rPr>
              <a:t>L2=1,</a:t>
            </a:r>
            <a:r>
              <a:rPr sz="1400" b="0" kern="0" spc="-40" dirty="0">
                <a:solidFill>
                  <a:sysClr val="windowText" lastClr="000000"/>
                </a:solidFill>
                <a:latin typeface="Courier New"/>
                <a:cs typeface="Courier New"/>
              </a:rPr>
              <a:t> </a:t>
            </a:r>
            <a:r>
              <a:rPr sz="1400" b="0" kern="0" spc="-10" dirty="0">
                <a:solidFill>
                  <a:sysClr val="windowText" lastClr="000000"/>
                </a:solidFill>
                <a:latin typeface="Courier New"/>
                <a:cs typeface="Courier New"/>
              </a:rPr>
              <a:t>L3=1;</a:t>
            </a:r>
            <a:endParaRPr sz="1400" b="0" kern="0" dirty="0">
              <a:solidFill>
                <a:sysClr val="windowText" lastClr="000000"/>
              </a:solidFill>
              <a:latin typeface="Courier New"/>
              <a:cs typeface="Courier New"/>
            </a:endParaRPr>
          </a:p>
          <a:p>
            <a:pPr marL="133350" eaLnBrk="1" fontAlgn="auto" hangingPunct="1">
              <a:spcBef>
                <a:spcPts val="295"/>
              </a:spcBef>
              <a:spcAft>
                <a:spcPts val="0"/>
              </a:spcAft>
            </a:pPr>
            <a:r>
              <a:rPr sz="1200" b="0" kern="0" spc="-50" dirty="0">
                <a:solidFill>
                  <a:sysClr val="windowText" lastClr="000000"/>
                </a:solidFill>
                <a:latin typeface="Arial MT"/>
                <a:cs typeface="Arial MT"/>
              </a:rPr>
              <a:t>2</a:t>
            </a:r>
            <a:endParaRPr sz="1200" b="0" kern="0" dirty="0">
              <a:solidFill>
                <a:sysClr val="windowText" lastClr="000000"/>
              </a:solidFill>
              <a:latin typeface="Arial MT"/>
              <a:cs typeface="Arial MT"/>
            </a:endParaRPr>
          </a:p>
          <a:p>
            <a:pPr marL="511175" indent="-377825" eaLnBrk="1" fontAlgn="auto" hangingPunct="1">
              <a:spcBef>
                <a:spcPts val="13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1:</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396875" eaLnBrk="1" fontAlgn="auto" hangingPunct="1">
              <a:spcBef>
                <a:spcPts val="95"/>
              </a:spcBef>
              <a:spcAft>
                <a:spcPts val="0"/>
              </a:spcAft>
              <a:buSzPct val="90476"/>
              <a:buFont typeface="Arial MT"/>
              <a:buAutoNum type="arabicPlain" startAt="3"/>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377825" eaLnBrk="1" fontAlgn="auto" hangingPunct="1">
              <a:spcBef>
                <a:spcPts val="90"/>
              </a:spcBef>
              <a:spcAft>
                <a:spcPts val="0"/>
              </a:spcAft>
              <a:buSzPct val="90476"/>
              <a:buFont typeface="Arial MT"/>
              <a:buAutoNum type="arabicPlain" startAt="3"/>
              <a:tabLst>
                <a:tab pos="511175" algn="l"/>
              </a:tabLst>
            </a:pPr>
            <a:r>
              <a:rPr sz="1400" b="0" i="1" kern="0" dirty="0">
                <a:solidFill>
                  <a:sysClr val="windowText" lastClr="000000"/>
                </a:solidFill>
                <a:latin typeface="Courier New"/>
                <a:cs typeface="Courier New"/>
              </a:rPr>
              <a:t>// critical section requiring L1 and L2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398145" eaLnBrk="1" fontAlgn="auto" hangingPunct="1">
              <a:spcBef>
                <a:spcPts val="95"/>
              </a:spcBef>
              <a:spcAft>
                <a:spcPts val="0"/>
              </a:spcAft>
              <a:buSzPct val="90476"/>
              <a:buFont typeface="Arial MT"/>
              <a:buAutoNum type="arabicPlain" startAt="3"/>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133350" eaLnBrk="1" fontAlgn="auto" hangingPunct="1">
              <a:spcBef>
                <a:spcPts val="290"/>
              </a:spcBef>
              <a:spcAft>
                <a:spcPts val="0"/>
              </a:spcAft>
            </a:pPr>
            <a:r>
              <a:rPr sz="1200" b="0" kern="0" spc="-50" dirty="0">
                <a:solidFill>
                  <a:sysClr val="windowText" lastClr="000000"/>
                </a:solidFill>
                <a:latin typeface="Arial MT"/>
                <a:cs typeface="Arial MT"/>
              </a:rPr>
              <a:t>9</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2:</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0"/>
              <a:tabLst>
                <a:tab pos="530225" algn="l"/>
              </a:tabLst>
            </a:pPr>
            <a:r>
              <a:rPr lang="en-GB" sz="1400" b="0" kern="0" spc="-10" dirty="0">
                <a:solidFill>
                  <a:sysClr val="windowText" lastClr="000000"/>
                </a:solidFill>
                <a:latin typeface="Courier New"/>
                <a:cs typeface="Courier New"/>
              </a:rPr>
              <a:t>L1.wait()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0"/>
              <a:tabLst>
                <a:tab pos="511175" algn="l"/>
              </a:tabLst>
            </a:pPr>
            <a:r>
              <a:rPr sz="1400" b="0" i="1" kern="0" dirty="0">
                <a:solidFill>
                  <a:sysClr val="windowText" lastClr="000000"/>
                </a:solidFill>
                <a:latin typeface="Courier New"/>
                <a:cs typeface="Courier New"/>
              </a:rPr>
              <a:t>// critical section requiring L3 and L1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L1.post()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0"/>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eaLnBrk="1" fontAlgn="auto" hangingPunct="1">
              <a:spcBef>
                <a:spcPts val="295"/>
              </a:spcBef>
              <a:spcAft>
                <a:spcPts val="0"/>
              </a:spcAft>
            </a:pPr>
            <a:r>
              <a:rPr sz="1200" b="0" kern="0" spc="-25" dirty="0">
                <a:solidFill>
                  <a:sysClr val="windowText" lastClr="000000"/>
                </a:solidFill>
                <a:latin typeface="Arial MT"/>
                <a:cs typeface="Arial MT"/>
              </a:rPr>
              <a:t>16</a:t>
            </a:r>
            <a:endParaRPr sz="1200" b="0" kern="0" dirty="0">
              <a:solidFill>
                <a:sysClr val="windowText" lastClr="000000"/>
              </a:solidFill>
              <a:latin typeface="Arial MT"/>
              <a:cs typeface="Arial MT"/>
            </a:endParaRPr>
          </a:p>
          <a:p>
            <a:pPr marL="511175" indent="-511175" eaLnBrk="1" fontAlgn="auto" hangingPunct="1">
              <a:spcBef>
                <a:spcPts val="13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Thread </a:t>
            </a:r>
            <a:r>
              <a:rPr sz="1400" b="0" i="1" kern="0" spc="-25" dirty="0">
                <a:solidFill>
                  <a:sysClr val="windowText" lastClr="000000"/>
                </a:solidFill>
                <a:latin typeface="Courier New"/>
                <a:cs typeface="Courier New"/>
              </a:rPr>
              <a:t>3:</a:t>
            </a:r>
            <a:endParaRPr sz="1400" b="0" kern="0" dirty="0">
              <a:solidFill>
                <a:sysClr val="windowText" lastClr="000000"/>
              </a:solidFill>
              <a:latin typeface="Courier New"/>
              <a:cs typeface="Courier New"/>
            </a:endParaRPr>
          </a:p>
          <a:p>
            <a:pPr marL="530225" indent="-530225" eaLnBrk="1" fontAlgn="auto" hangingPunct="1">
              <a:spcBef>
                <a:spcPts val="90"/>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L2.wait()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0225" indent="-530225" eaLnBrk="1" fontAlgn="auto" hangingPunct="1">
              <a:spcBef>
                <a:spcPts val="95"/>
              </a:spcBef>
              <a:spcAft>
                <a:spcPts val="0"/>
              </a:spcAft>
              <a:buSzPct val="90476"/>
              <a:buFont typeface="Arial MT"/>
              <a:buAutoNum type="arabicPlain" startAt="17"/>
              <a:tabLst>
                <a:tab pos="530225" algn="l"/>
              </a:tabLst>
            </a:pPr>
            <a:r>
              <a:rPr lang="en-GB" sz="1400" b="0" kern="0" spc="-10" dirty="0">
                <a:solidFill>
                  <a:sysClr val="windowText" lastClr="000000"/>
                </a:solidFill>
                <a:latin typeface="Courier New"/>
                <a:cs typeface="Courier New"/>
              </a:rPr>
              <a:t>L3.wait()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11175" indent="-511175" eaLnBrk="1" fontAlgn="auto" hangingPunct="1">
              <a:spcBef>
                <a:spcPts val="95"/>
              </a:spcBef>
              <a:spcAft>
                <a:spcPts val="0"/>
              </a:spcAft>
              <a:buSzPct val="90476"/>
              <a:buFont typeface="Arial MT"/>
              <a:buAutoNum type="arabicPlain" startAt="17"/>
              <a:tabLst>
                <a:tab pos="511175" algn="l"/>
              </a:tabLst>
            </a:pPr>
            <a:r>
              <a:rPr sz="1400" b="0" i="1" kern="0" dirty="0">
                <a:solidFill>
                  <a:sysClr val="windowText" lastClr="000000"/>
                </a:solidFill>
                <a:latin typeface="Courier New"/>
                <a:cs typeface="Courier New"/>
              </a:rPr>
              <a:t>// critical section requiring L2 and L3 </a:t>
            </a:r>
            <a:r>
              <a:rPr sz="1400" b="0" i="1" kern="0" spc="-10" dirty="0">
                <a:solidFill>
                  <a:sysClr val="windowText" lastClr="000000"/>
                </a:solidFill>
                <a:latin typeface="Courier New"/>
                <a:cs typeface="Courier New"/>
              </a:rPr>
              <a:t>locked.</a:t>
            </a:r>
            <a:endParaRPr sz="1400" b="0" kern="0" dirty="0">
              <a:solidFill>
                <a:sysClr val="windowText" lastClr="000000"/>
              </a:solidFill>
              <a:latin typeface="Courier New"/>
              <a:cs typeface="Courier New"/>
            </a:endParaRPr>
          </a:p>
          <a:p>
            <a:pPr marL="531495" indent="-531495" eaLnBrk="1" fontAlgn="auto" hangingPunct="1">
              <a:spcBef>
                <a:spcPts val="95"/>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L3.post()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a:p>
            <a:pPr marL="531495" indent="-531495" eaLnBrk="1" fontAlgn="auto" hangingPunct="1">
              <a:spcBef>
                <a:spcPts val="90"/>
              </a:spcBef>
              <a:spcAft>
                <a:spcPts val="0"/>
              </a:spcAft>
              <a:buSzPct val="90476"/>
              <a:buFont typeface="Arial MT"/>
              <a:buAutoNum type="arabicPlain" startAt="17"/>
              <a:tabLst>
                <a:tab pos="531495" algn="l"/>
              </a:tabLst>
            </a:pPr>
            <a:r>
              <a:rPr lang="en-GB" sz="1400" b="0" kern="0" spc="-10" dirty="0">
                <a:solidFill>
                  <a:sysClr val="windowText" lastClr="000000"/>
                </a:solidFill>
                <a:latin typeface="Courier New"/>
                <a:cs typeface="Courier New"/>
              </a:rPr>
              <a:t>L2.post()</a:t>
            </a:r>
            <a:r>
              <a:rPr sz="1400" b="0" kern="0" spc="-10" dirty="0">
                <a:solidFill>
                  <a:sysClr val="windowText" lastClr="000000"/>
                </a:solidFill>
                <a:latin typeface="Courier New"/>
                <a:cs typeface="Courier New"/>
              </a:rPr>
              <a:t>;</a:t>
            </a:r>
            <a:endParaRPr sz="1400" b="0" kern="0" dirty="0">
              <a:solidFill>
                <a:sysClr val="windowText" lastClr="000000"/>
              </a:solidFill>
              <a:latin typeface="Courier New"/>
              <a:cs typeface="Courier New"/>
            </a:endParaRPr>
          </a:p>
        </p:txBody>
      </p:sp>
      <p:sp>
        <p:nvSpPr>
          <p:cNvPr id="6" name="object 10">
            <a:extLst>
              <a:ext uri="{FF2B5EF4-FFF2-40B4-BE49-F238E27FC236}">
                <a16:creationId xmlns:a16="http://schemas.microsoft.com/office/drawing/2014/main" id="{B7867E32-F4AD-9B90-BF25-CCA021803154}"/>
              </a:ext>
            </a:extLst>
          </p:cNvPr>
          <p:cNvSpPr/>
          <p:nvPr/>
        </p:nvSpPr>
        <p:spPr>
          <a:xfrm>
            <a:off x="6350001" y="829563"/>
            <a:ext cx="5715000" cy="5190237"/>
          </a:xfrm>
          <a:custGeom>
            <a:avLst/>
            <a:gdLst/>
            <a:ahLst/>
            <a:cxnLst/>
            <a:rect l="l" t="t" r="r" b="b"/>
            <a:pathLst>
              <a:path w="8177530" h="7403465">
                <a:moveTo>
                  <a:pt x="0" y="0"/>
                </a:moveTo>
                <a:lnTo>
                  <a:pt x="8177267" y="0"/>
                </a:lnTo>
                <a:lnTo>
                  <a:pt x="8177267" y="7402992"/>
                </a:lnTo>
                <a:lnTo>
                  <a:pt x="0" y="7402992"/>
                </a:lnTo>
                <a:lnTo>
                  <a:pt x="0" y="0"/>
                </a:lnTo>
                <a:close/>
              </a:path>
            </a:pathLst>
          </a:custGeom>
          <a:ln w="10470">
            <a:solidFill>
              <a:srgbClr val="000000"/>
            </a:solidFill>
          </a:ln>
        </p:spPr>
        <p:txBody>
          <a:bodyPr wrap="square" lIns="0" tIns="0" rIns="0" bIns="0" rtlCol="0"/>
          <a:lstStyle/>
          <a:p>
            <a:pPr marL="0" marR="0" lvl="0" indent="0" defTabSz="914400" eaLnBrk="1" fontAlgn="auto" latinLnBrk="0" hangingPunct="1">
              <a:lnSpc>
                <a:spcPct val="100000"/>
              </a:lnSpc>
              <a:spcBef>
                <a:spcPts val="0"/>
              </a:spcBef>
              <a:spcAft>
                <a:spcPts val="0"/>
              </a:spcAft>
              <a:buClrTx/>
              <a:buSzTx/>
              <a:buFontTx/>
              <a:buNone/>
              <a:tabLst/>
              <a:defRPr/>
            </a:pPr>
            <a:endParaRPr kumimoji="0" sz="1100" b="0" i="0" u="none" strike="noStrike" kern="0" cap="none" spc="0" normalizeH="0" baseline="0" noProof="0">
              <a:ln>
                <a:noFill/>
              </a:ln>
              <a:solidFill>
                <a:sysClr val="windowText" lastClr="000000"/>
              </a:solidFill>
              <a:effectLst/>
              <a:uLnTx/>
              <a:uFillTx/>
            </a:endParaRPr>
          </a:p>
        </p:txBody>
      </p:sp>
    </p:spTree>
    <p:extLst>
      <p:ext uri="{BB962C8B-B14F-4D97-AF65-F5344CB8AC3E}">
        <p14:creationId xmlns:p14="http://schemas.microsoft.com/office/powerpoint/2010/main" val="422225929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67176-6D53-DD91-2D8E-422B727B2EE4}"/>
              </a:ext>
            </a:extLst>
          </p:cNvPr>
          <p:cNvSpPr>
            <a:spLocks noGrp="1"/>
          </p:cNvSpPr>
          <p:nvPr>
            <p:ph type="title"/>
          </p:nvPr>
        </p:nvSpPr>
        <p:spPr/>
        <p:txBody>
          <a:bodyPr/>
          <a:lstStyle/>
          <a:p>
            <a:r>
              <a:rPr lang="en-GB" dirty="0"/>
              <a:t>Multi-Armed Lawyers</a:t>
            </a:r>
            <a:endParaRPr lang="en-SE" dirty="0"/>
          </a:p>
        </p:txBody>
      </p:sp>
      <p:sp>
        <p:nvSpPr>
          <p:cNvPr id="3" name="Content Placeholder 2">
            <a:extLst>
              <a:ext uri="{FF2B5EF4-FFF2-40B4-BE49-F238E27FC236}">
                <a16:creationId xmlns:a16="http://schemas.microsoft.com/office/drawing/2014/main" id="{5D24D6A1-3E13-A94F-063A-2C32586CB08A}"/>
              </a:ext>
            </a:extLst>
          </p:cNvPr>
          <p:cNvSpPr>
            <a:spLocks noGrp="1"/>
          </p:cNvSpPr>
          <p:nvPr>
            <p:ph idx="1"/>
          </p:nvPr>
        </p:nvSpPr>
        <p:spPr>
          <a:xfrm>
            <a:off x="812800" y="914400"/>
            <a:ext cx="10566400" cy="5562600"/>
          </a:xfrm>
        </p:spPr>
        <p:txBody>
          <a:bodyPr>
            <a:normAutofit/>
          </a:bodyPr>
          <a:lstStyle/>
          <a:p>
            <a:r>
              <a:rPr lang="en-GB" dirty="0"/>
              <a:t>Consider a large table with identical multi-armed alien lawyers. There is a pile of chopsticks at the </a:t>
            </a:r>
            <a:r>
              <a:rPr lang="en-GB" dirty="0" err="1"/>
              <a:t>center</a:t>
            </a:r>
            <a:r>
              <a:rPr lang="en-GB" dirty="0"/>
              <a:t> of the table. In order to eat, a lawyer must have one chopstick in each hand. Assume total number of chopsticks &gt;= number of hands of each lawyer, so at least one lawyer can eat.</a:t>
            </a:r>
          </a:p>
          <a:p>
            <a:r>
              <a:rPr lang="en-GB" dirty="0"/>
              <a:t>It is not a generalization of the 2-armed Dining Philosophers problem. Since the chopsticks are in a pile at </a:t>
            </a:r>
            <a:r>
              <a:rPr lang="en-GB" dirty="0" err="1"/>
              <a:t>center</a:t>
            </a:r>
            <a:r>
              <a:rPr lang="en-GB" dirty="0"/>
              <a:t> of the table, we should model them as a single resource with multiple instances, instead of multiple resources for the Dining Philosophers, where each fork (chopstick) has a fixed position in-between two philosophers. Hence the R and C matrices have a single column.</a:t>
            </a:r>
          </a:p>
        </p:txBody>
      </p:sp>
      <p:sp>
        <p:nvSpPr>
          <p:cNvPr id="4" name="Rectangle 3">
            <a:extLst>
              <a:ext uri="{FF2B5EF4-FFF2-40B4-BE49-F238E27FC236}">
                <a16:creationId xmlns:a16="http://schemas.microsoft.com/office/drawing/2014/main" id="{358E381C-BBBB-E844-A692-437444C89492}"/>
              </a:ext>
            </a:extLst>
          </p:cNvPr>
          <p:cNvSpPr/>
          <p:nvPr/>
        </p:nvSpPr>
        <p:spPr bwMode="auto">
          <a:xfrm>
            <a:off x="4267200" y="6477000"/>
            <a:ext cx="4419600" cy="304801"/>
          </a:xfrm>
          <a:prstGeom prst="rect">
            <a:avLst/>
          </a:prstGeom>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r>
              <a:rPr lang="en-GB" sz="1400" b="0" dirty="0">
                <a:latin typeface="Gill Sans" panose="020B0502020104020203"/>
              </a:rPr>
              <a:t>Ack: this example is taken from UC Berkeley CS162 course.</a:t>
            </a:r>
            <a:endParaRPr kumimoji="0" lang="en-SE" sz="1400" b="0" i="0" u="none" strike="noStrike" cap="none" normalizeH="0" baseline="0" dirty="0">
              <a:ln>
                <a:noFill/>
              </a:ln>
              <a:solidFill>
                <a:schemeClr val="tx1"/>
              </a:solidFill>
              <a:effectLst/>
              <a:latin typeface="Gill Sans" panose="020B0502020104020203"/>
            </a:endParaRPr>
          </a:p>
        </p:txBody>
      </p:sp>
    </p:spTree>
    <p:extLst>
      <p:ext uri="{BB962C8B-B14F-4D97-AF65-F5344CB8AC3E}">
        <p14:creationId xmlns:p14="http://schemas.microsoft.com/office/powerpoint/2010/main" val="391253455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CD035D-F5B9-F2C6-59A2-7DE1BCA7D592}"/>
            </a:ext>
          </a:extLst>
        </p:cNvPr>
        <p:cNvGrpSpPr/>
        <p:nvPr/>
      </p:nvGrpSpPr>
      <p:grpSpPr>
        <a:xfrm>
          <a:off x="0" y="0"/>
          <a:ext cx="0" cy="0"/>
          <a:chOff x="0" y="0"/>
          <a:chExt cx="0" cy="0"/>
        </a:xfrm>
      </p:grpSpPr>
      <p:sp>
        <p:nvSpPr>
          <p:cNvPr id="1032" name="Rectangle 2">
            <a:extLst>
              <a:ext uri="{FF2B5EF4-FFF2-40B4-BE49-F238E27FC236}">
                <a16:creationId xmlns:a16="http://schemas.microsoft.com/office/drawing/2014/main" id="{D1236058-8546-8757-C024-E7ACC5EBEB3C}"/>
              </a:ext>
            </a:extLst>
          </p:cNvPr>
          <p:cNvSpPr>
            <a:spLocks noGrp="1" noChangeArrowheads="1"/>
          </p:cNvSpPr>
          <p:nvPr>
            <p:ph type="title" sz="quarter"/>
          </p:nvPr>
        </p:nvSpPr>
        <p:spPr>
          <a:xfrm>
            <a:off x="1981200" y="-114300"/>
            <a:ext cx="8991600" cy="1143000"/>
          </a:xfrm>
        </p:spPr>
        <p:txBody>
          <a:bodyPr/>
          <a:lstStyle/>
          <a:p>
            <a:pPr eaLnBrk="1" hangingPunct="1"/>
            <a:r>
              <a:rPr lang="en-US" altLang="zh-CN" dirty="0">
                <a:ea typeface="宋体" charset="-122"/>
              </a:rPr>
              <a:t>Example: 5 Lawyers, each with 2 arms, 5 chopsticks</a:t>
            </a:r>
          </a:p>
        </p:txBody>
      </p:sp>
      <mc:AlternateContent xmlns:mc="http://schemas.openxmlformats.org/markup-compatibility/2006">
        <mc:Choice xmlns:a14="http://schemas.microsoft.com/office/drawing/2010/main" Requires="a14">
          <p:sp>
            <p:nvSpPr>
              <p:cNvPr id="128006" name="Object 3">
                <a:extLst>
                  <a:ext uri="{FF2B5EF4-FFF2-40B4-BE49-F238E27FC236}">
                    <a16:creationId xmlns:a16="http://schemas.microsoft.com/office/drawing/2014/main" id="{D733E9EA-4D44-2FDB-7DFB-1CCA55413039}"/>
                  </a:ext>
                </a:extLst>
              </p:cNvPr>
              <p:cNvSpPr txBox="1"/>
              <p:nvPr/>
            </p:nvSpPr>
            <p:spPr bwMode="auto">
              <a:xfrm>
                <a:off x="2971800" y="7620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kern="0">
                          <a:latin typeface="Gill Sans" charset="0"/>
                          <a:cs typeface="Gill Sans" charset="0"/>
                        </a:rPr>
                        <m:t>Max</m:t>
                      </m:r>
                      <m:r>
                        <a:rPr lang="en-GB" sz="2400" b="0" kern="0">
                          <a:latin typeface="Gill Sans" charset="0"/>
                          <a:cs typeface="Gill Sans" charset="0"/>
                        </a:rPr>
                        <m:t>:</m:t>
                      </m:r>
                      <m:d>
                        <m:dPr>
                          <m:begChr m:val="|"/>
                          <m:endChr m:val="|"/>
                          <m:ctrlPr>
                            <a:rPr lang="en-SE" sz="2400" b="0" kern="0">
                              <a:latin typeface="Gill Sans" charset="0"/>
                              <a:cs typeface="Gill Sans" charset="0"/>
                            </a:rPr>
                          </m:ctrlPr>
                        </m:dPr>
                        <m:e>
                          <m:m>
                            <m:mPr>
                              <m:plcHide m:val="on"/>
                              <m:mcs>
                                <m:mc>
                                  <m:mcPr>
                                    <m:count m:val="1"/>
                                    <m:mcJc m:val="center"/>
                                  </m:mcPr>
                                </m:mc>
                              </m:mcs>
                              <m:ctrlPr>
                                <a:rPr lang="en-SE" sz="2400" b="0" kern="0">
                                  <a:latin typeface="Gill Sans" charset="0"/>
                                  <a:cs typeface="Gill Sans" charset="0"/>
                                </a:rPr>
                              </m:ctrlPr>
                            </m:mPr>
                            <m:mr>
                              <m:e>
                                <m:r>
                                  <a:rPr lang="en-GB" sz="2400" b="0" kern="0">
                                    <a:latin typeface="Gill Sans" charset="0"/>
                                    <a:cs typeface="Gill Sans" charset="0"/>
                                  </a:rPr>
                                  <m:t>2</m:t>
                                </m:r>
                              </m:e>
                            </m:mr>
                            <m:mr>
                              <m:e>
                                <m:r>
                                  <a:rPr lang="en-GB" sz="2400" b="0" kern="0">
                                    <a:latin typeface="Gill Sans" charset="0"/>
                                    <a:cs typeface="Gill Sans" charset="0"/>
                                  </a:rPr>
                                  <m:t>2</m:t>
                                </m:r>
                              </m:e>
                            </m:mr>
                            <m:mr>
                              <m:e>
                                <m:r>
                                  <a:rPr lang="en-GB" sz="2400" b="0" kern="0">
                                    <a:latin typeface="Gill Sans" charset="0"/>
                                    <a:cs typeface="Gill Sans" charset="0"/>
                                  </a:rPr>
                                  <m:t>2</m:t>
                                </m:r>
                              </m:e>
                            </m:mr>
                            <m:mr>
                              <m:e>
                                <m:r>
                                  <a:rPr lang="en-GB" sz="2400" b="0" kern="0">
                                    <a:latin typeface="Gill Sans" charset="0"/>
                                    <a:cs typeface="Gill Sans" charset="0"/>
                                  </a:rPr>
                                  <m:t>2</m:t>
                                </m:r>
                              </m:e>
                            </m:mr>
                            <m:mr>
                              <m:e>
                                <m:r>
                                  <a:rPr lang="en-GB" sz="2400" b="0" kern="0">
                                    <a:latin typeface="Gill Sans" charset="0"/>
                                    <a:cs typeface="Gill Sans" charset="0"/>
                                  </a:rPr>
                                  <m:t>2</m:t>
                                </m:r>
                              </m:e>
                            </m:mr>
                          </m:m>
                        </m:e>
                      </m:d>
                      <m:r>
                        <a:rPr lang="en-GB" sz="2400" b="0" kern="0">
                          <a:latin typeface="Gill Sans" charset="0"/>
                          <a:cs typeface="Gill Sans" charset="0"/>
                        </a:rPr>
                        <m:t>, </m:t>
                      </m:r>
                      <m:r>
                        <m:rPr>
                          <m:sty m:val="p"/>
                        </m:rPr>
                        <a:rPr lang="en-GB" sz="2400" b="0" kern="0">
                          <a:latin typeface="Gill Sans" charset="0"/>
                          <a:cs typeface="Gill Sans" charset="0"/>
                        </a:rPr>
                        <m:t>Allocation</m:t>
                      </m:r>
                      <m:r>
                        <a:rPr lang="en-GB" sz="2400" b="0" kern="0">
                          <a:latin typeface="Gill Sans" charset="0"/>
                          <a:cs typeface="Gill Sans" charset="0"/>
                        </a:rPr>
                        <m:t>:</m:t>
                      </m:r>
                      <m:d>
                        <m:dPr>
                          <m:begChr m:val="|"/>
                          <m:endChr m:val="|"/>
                          <m:ctrlPr>
                            <a:rPr lang="en-SE" sz="2400" b="0" kern="0">
                              <a:latin typeface="Gill Sans" charset="0"/>
                              <a:cs typeface="Gill Sans" charset="0"/>
                            </a:rPr>
                          </m:ctrlPr>
                        </m:dPr>
                        <m:e>
                          <m:m>
                            <m:mPr>
                              <m:plcHide m:val="on"/>
                              <m:mcs>
                                <m:mc>
                                  <m:mcPr>
                                    <m:count m:val="1"/>
                                    <m:mcJc m:val="center"/>
                                  </m:mcPr>
                                </m:mc>
                              </m:mcs>
                              <m:ctrlPr>
                                <a:rPr lang="en-SE" sz="2400" b="0" kern="0">
                                  <a:latin typeface="Gill Sans" charset="0"/>
                                  <a:cs typeface="Gill Sans" charset="0"/>
                                </a:rPr>
                              </m:ctrlPr>
                            </m:mPr>
                            <m:mr>
                              <m:e>
                                <m:r>
                                  <a:rPr lang="en-GB" sz="2400" b="0" kern="0">
                                    <a:latin typeface="Gill Sans" charset="0"/>
                                    <a:cs typeface="Gill Sans" charset="0"/>
                                  </a:rPr>
                                  <m:t>0</m:t>
                                </m:r>
                              </m:e>
                            </m:mr>
                            <m:mr>
                              <m:e>
                                <m:r>
                                  <a:rPr lang="en-GB" sz="2400" b="0" kern="0">
                                    <a:latin typeface="Gill Sans" charset="0"/>
                                    <a:cs typeface="Gill Sans" charset="0"/>
                                  </a:rPr>
                                  <m:t>0</m:t>
                                </m:r>
                              </m:e>
                            </m:mr>
                            <m:mr>
                              <m:e>
                                <m:r>
                                  <a:rPr lang="en-GB" sz="2400" b="0" kern="0">
                                    <a:latin typeface="Gill Sans" charset="0"/>
                                    <a:cs typeface="Gill Sans" charset="0"/>
                                  </a:rPr>
                                  <m:t>0</m:t>
                                </m:r>
                              </m:e>
                            </m:mr>
                            <m:mr>
                              <m:e>
                                <m:r>
                                  <a:rPr lang="en-GB" sz="2400" b="0" kern="0">
                                    <a:latin typeface="Gill Sans" charset="0"/>
                                    <a:cs typeface="Gill Sans" charset="0"/>
                                  </a:rPr>
                                  <m:t>0</m:t>
                                </m:r>
                              </m:e>
                            </m:mr>
                            <m:mr>
                              <m:e>
                                <m:r>
                                  <a:rPr lang="en-GB" sz="2400" b="0" kern="0">
                                    <a:latin typeface="Gill Sans" charset="0"/>
                                    <a:cs typeface="Gill Sans" charset="0"/>
                                  </a:rPr>
                                  <m:t>0</m:t>
                                </m:r>
                              </m:e>
                            </m:mr>
                          </m:m>
                        </m:e>
                      </m:d>
                      <m:r>
                        <a:rPr lang="en-GB" sz="2400" b="0" kern="0">
                          <a:latin typeface="Gill Sans" charset="0"/>
                          <a:cs typeface="Gill Sans" charset="0"/>
                        </a:rPr>
                        <m:t>, </m:t>
                      </m:r>
                      <m:r>
                        <m:rPr>
                          <m:sty m:val="p"/>
                        </m:rPr>
                        <a:rPr lang="en-GB" sz="2400" b="0" kern="0">
                          <a:latin typeface="Gill Sans" charset="0"/>
                          <a:cs typeface="Gill Sans" charset="0"/>
                        </a:rPr>
                        <m:t>Total</m:t>
                      </m:r>
                      <m:r>
                        <a:rPr lang="en-GB" sz="2400" b="0" kern="0">
                          <a:latin typeface="Gill Sans" charset="0"/>
                          <a:cs typeface="Gill Sans" charset="0"/>
                        </a:rPr>
                        <m:t>: </m:t>
                      </m:r>
                      <m:d>
                        <m:dPr>
                          <m:begChr m:val="|"/>
                          <m:endChr m:val="|"/>
                          <m:ctrlPr>
                            <a:rPr lang="en-SE" sz="2400" b="0" kern="0">
                              <a:latin typeface="Gill Sans" charset="0"/>
                              <a:cs typeface="Gill Sans" charset="0"/>
                            </a:rPr>
                          </m:ctrlPr>
                        </m:dPr>
                        <m:e>
                          <m:r>
                            <a:rPr lang="en-GB" sz="2400" b="0" kern="0">
                              <a:latin typeface="Gill Sans" charset="0"/>
                              <a:cs typeface="Gill Sans" charset="0"/>
                            </a:rPr>
                            <m:t>5</m:t>
                          </m:r>
                        </m:e>
                      </m:d>
                      <m:r>
                        <a:rPr lang="en-GB" sz="2400" b="0" kern="0">
                          <a:latin typeface="Gill Sans" charset="0"/>
                          <a:cs typeface="Gill Sans" charset="0"/>
                        </a:rPr>
                        <m:t>, </m:t>
                      </m:r>
                      <m:r>
                        <m:rPr>
                          <m:sty m:val="p"/>
                        </m:rPr>
                        <a:rPr lang="en-GB" sz="2400" b="0" kern="0">
                          <a:latin typeface="Gill Sans" charset="0"/>
                          <a:cs typeface="Gill Sans" charset="0"/>
                        </a:rPr>
                        <m:t>Available</m:t>
                      </m:r>
                      <m:r>
                        <a:rPr lang="en-GB" sz="2400" b="0" kern="0">
                          <a:latin typeface="Gill Sans" charset="0"/>
                          <a:cs typeface="Gill Sans" charset="0"/>
                        </a:rPr>
                        <m:t>:</m:t>
                      </m:r>
                      <m:d>
                        <m:dPr>
                          <m:begChr m:val="|"/>
                          <m:endChr m:val="|"/>
                          <m:ctrlPr>
                            <a:rPr lang="en-SE" sz="2400" b="0" kern="0">
                              <a:latin typeface="Gill Sans" charset="0"/>
                              <a:cs typeface="Gill Sans" charset="0"/>
                            </a:rPr>
                          </m:ctrlPr>
                        </m:dPr>
                        <m:e>
                          <m:r>
                            <a:rPr lang="en-GB" sz="2400" b="0" kern="0">
                              <a:latin typeface="Gill Sans" charset="0"/>
                              <a:cs typeface="Gill Sans" charset="0"/>
                            </a:rPr>
                            <m:t>5</m:t>
                          </m:r>
                        </m:e>
                      </m:d>
                    </m:oMath>
                  </m:oMathPara>
                </a14:m>
                <a:endParaRPr lang="en-SE" sz="2400" b="0" kern="0" dirty="0">
                  <a:latin typeface="Gill Sans" charset="0"/>
                  <a:cs typeface="Gill Sans" charset="0"/>
                </a:endParaRPr>
              </a:p>
            </p:txBody>
          </p:sp>
        </mc:Choice>
        <mc:Fallback>
          <p:sp>
            <p:nvSpPr>
              <p:cNvPr id="128006" name="Object 3">
                <a:extLst>
                  <a:ext uri="{FF2B5EF4-FFF2-40B4-BE49-F238E27FC236}">
                    <a16:creationId xmlns:a16="http://schemas.microsoft.com/office/drawing/2014/main" id="{D733E9EA-4D44-2FDB-7DFB-1CCA55413039}"/>
                  </a:ext>
                </a:extLst>
              </p:cNvPr>
              <p:cNvSpPr txBox="1">
                <a:spLocks noRot="1" noChangeAspect="1" noMove="1" noResize="1" noEditPoints="1" noAdjustHandles="1" noChangeArrowheads="1" noChangeShapeType="1" noTextEdit="1"/>
              </p:cNvSpPr>
              <p:nvPr/>
            </p:nvSpPr>
            <p:spPr bwMode="auto">
              <a:xfrm>
                <a:off x="2971800" y="762000"/>
                <a:ext cx="6529387" cy="2387600"/>
              </a:xfrm>
              <a:prstGeom prst="rect">
                <a:avLst/>
              </a:prstGeom>
              <a:blipFill>
                <a:blip r:embed="rId2"/>
                <a:stretch>
                  <a:fillRect/>
                </a:stretch>
              </a:blipFill>
            </p:spPr>
            <p:txBody>
              <a:bodyPr/>
              <a:lstStyle/>
              <a:p>
                <a:r>
                  <a:rPr lang="en-SE">
                    <a:noFill/>
                  </a:rPr>
                  <a:t> </a:t>
                </a:r>
              </a:p>
            </p:txBody>
          </p:sp>
        </mc:Fallback>
      </mc:AlternateContent>
      <p:sp>
        <p:nvSpPr>
          <p:cNvPr id="14" name="Content Placeholder 2">
            <a:extLst>
              <a:ext uri="{FF2B5EF4-FFF2-40B4-BE49-F238E27FC236}">
                <a16:creationId xmlns:a16="http://schemas.microsoft.com/office/drawing/2014/main" id="{1B4E313D-DF96-E850-F367-13C977EC5412}"/>
              </a:ext>
            </a:extLst>
          </p:cNvPr>
          <p:cNvSpPr>
            <a:spLocks noGrp="1"/>
          </p:cNvSpPr>
          <p:nvPr>
            <p:ph idx="1"/>
          </p:nvPr>
        </p:nvSpPr>
        <p:spPr>
          <a:xfrm>
            <a:off x="3739444" y="2903637"/>
            <a:ext cx="4368846" cy="478183"/>
          </a:xfrm>
        </p:spPr>
        <p:txBody>
          <a:bodyPr>
            <a:normAutofit/>
          </a:bodyPr>
          <a:lstStyle/>
          <a:p>
            <a:r>
              <a:rPr lang="en-GB" dirty="0"/>
              <a:t>Initially, all chopsticks are free.</a:t>
            </a:r>
          </a:p>
        </p:txBody>
      </p:sp>
      <p:sp>
        <p:nvSpPr>
          <p:cNvPr id="15" name="Content Placeholder 2">
            <a:extLst>
              <a:ext uri="{FF2B5EF4-FFF2-40B4-BE49-F238E27FC236}">
                <a16:creationId xmlns:a16="http://schemas.microsoft.com/office/drawing/2014/main" id="{BB02F49F-8484-BF8A-E401-8537506797F6}"/>
              </a:ext>
            </a:extLst>
          </p:cNvPr>
          <p:cNvSpPr txBox="1">
            <a:spLocks/>
          </p:cNvSpPr>
          <p:nvPr/>
        </p:nvSpPr>
        <p:spPr bwMode="auto">
          <a:xfrm>
            <a:off x="3581400" y="5653709"/>
            <a:ext cx="5791200" cy="10668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Two lawyers each grab two chopsticks and start eating. No other lawyers can eat.</a:t>
            </a:r>
          </a:p>
        </p:txBody>
      </p:sp>
      <mc:AlternateContent xmlns:mc="http://schemas.openxmlformats.org/markup-compatibility/2006">
        <mc:Choice xmlns:a14="http://schemas.microsoft.com/office/drawing/2010/main" Requires="a14">
          <p:sp>
            <p:nvSpPr>
              <p:cNvPr id="3" name="Object 3">
                <a:extLst>
                  <a:ext uri="{FF2B5EF4-FFF2-40B4-BE49-F238E27FC236}">
                    <a16:creationId xmlns:a16="http://schemas.microsoft.com/office/drawing/2014/main" id="{C12D90C4-78CA-392B-F3A9-86D0F16AF3D9}"/>
                  </a:ext>
                </a:extLst>
              </p:cNvPr>
              <p:cNvSpPr txBox="1"/>
              <p:nvPr/>
            </p:nvSpPr>
            <p:spPr bwMode="auto">
              <a:xfrm>
                <a:off x="2971800" y="3505200"/>
                <a:ext cx="6529387" cy="2387600"/>
              </a:xfrm>
              <a:prstGeom prst="rect">
                <a:avLst/>
              </a:prstGeom>
              <a:noFill/>
            </p:spPr>
            <p:txBody>
              <a:bodyPr>
                <a:noAutofit/>
              </a:bodyPr>
              <a:lstStyle/>
              <a:p>
                <a:pPr/>
                <a14:m>
                  <m:oMathPara xmlns:m="http://schemas.openxmlformats.org/officeDocument/2006/math">
                    <m:oMathParaPr>
                      <m:jc m:val="left"/>
                    </m:oMathParaPr>
                    <m:oMath xmlns:m="http://schemas.openxmlformats.org/officeDocument/2006/math">
                      <m:r>
                        <m:rPr>
                          <m:sty m:val="p"/>
                        </m:rPr>
                        <a:rPr lang="en-GB" sz="2400" b="0" i="0" smtClean="0">
                          <a:solidFill>
                            <a:srgbClr val="000000"/>
                          </a:solidFill>
                          <a:latin typeface="Cambria Math" panose="02040503050406030204" pitchFamily="18" charset="0"/>
                        </a:rPr>
                        <m:t>Max</m:t>
                      </m:r>
                      <m:r>
                        <a:rPr lang="en-GB" sz="2400" b="0" i="0" smtClean="0">
                          <a:solidFill>
                            <a:srgbClr val="000000"/>
                          </a:solidFill>
                          <a:latin typeface="Cambria Math" panose="02040503050406030204" pitchFamily="18" charset="0"/>
                        </a:rPr>
                        <m:t>:</m:t>
                      </m:r>
                      <m:d>
                        <m:dPr>
                          <m:begChr m:val="|"/>
                          <m:endChr m:val="|"/>
                          <m:ctrlPr>
                            <a:rPr lang="en-SE" sz="2400" i="1" smtClean="0">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r>
                              <m:e>
                                <m:r>
                                  <a:rPr lang="en-GB" sz="2400" b="0">
                                    <a:solidFill>
                                      <a:srgbClr val="000000"/>
                                    </a:solidFill>
                                    <a:latin typeface="Cambria Math" panose="02040503050406030204" pitchFamily="18" charset="0"/>
                                  </a:rPr>
                                  <m:t>2</m:t>
                                </m:r>
                              </m:e>
                            </m:mr>
                          </m:m>
                        </m:e>
                      </m:d>
                      <m:r>
                        <a:rPr lang="en-GB" sz="2400" b="1"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Allocation</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m>
                            <m:mPr>
                              <m:plcHide m:val="on"/>
                              <m:mcs>
                                <m:mc>
                                  <m:mcPr>
                                    <m:count m:val="1"/>
                                    <m:mcJc m:val="center"/>
                                  </m:mcPr>
                                </m:mc>
                              </m:mcs>
                              <m:ctrlPr>
                                <a:rPr lang="en-SE" sz="2400" b="0" i="1">
                                  <a:solidFill>
                                    <a:srgbClr val="000000"/>
                                  </a:solidFill>
                                  <a:latin typeface="Cambria Math" panose="02040503050406030204" pitchFamily="18" charset="0"/>
                                </a:rPr>
                              </m:ctrlPr>
                            </m:mP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2</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r>
                              <m:e>
                                <m:r>
                                  <a:rPr lang="en-GB" sz="2400" b="0" i="0" smtClean="0">
                                    <a:solidFill>
                                      <a:srgbClr val="000000"/>
                                    </a:solidFill>
                                    <a:latin typeface="Cambria Math" panose="02040503050406030204" pitchFamily="18" charset="0"/>
                                  </a:rPr>
                                  <m:t>0</m:t>
                                </m:r>
                              </m:e>
                            </m:mr>
                          </m:m>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Total</m:t>
                      </m:r>
                      <m:r>
                        <a:rPr lang="en-GB" sz="2400" b="0" i="0" smtClean="0">
                          <a:solidFill>
                            <a:srgbClr val="000000"/>
                          </a:solidFill>
                          <a:latin typeface="Cambria Math" panose="02040503050406030204" pitchFamily="18" charset="0"/>
                        </a:rPr>
                        <m:t>: </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5</m:t>
                          </m:r>
                        </m:e>
                      </m:d>
                      <m:r>
                        <a:rPr lang="en-GB" sz="2400" b="0" i="1" smtClean="0">
                          <a:solidFill>
                            <a:srgbClr val="000000"/>
                          </a:solidFill>
                          <a:latin typeface="Cambria Math" panose="02040503050406030204" pitchFamily="18" charset="0"/>
                        </a:rPr>
                        <m:t>, </m:t>
                      </m:r>
                      <m:r>
                        <m:rPr>
                          <m:sty m:val="p"/>
                        </m:rPr>
                        <a:rPr lang="en-GB" sz="2400" b="0" i="0" smtClean="0">
                          <a:solidFill>
                            <a:srgbClr val="000000"/>
                          </a:solidFill>
                          <a:latin typeface="Cambria Math" panose="02040503050406030204" pitchFamily="18" charset="0"/>
                        </a:rPr>
                        <m:t>Available</m:t>
                      </m:r>
                      <m:r>
                        <a:rPr lang="en-GB" sz="2400" b="0" i="0" smtClean="0">
                          <a:solidFill>
                            <a:srgbClr val="000000"/>
                          </a:solidFill>
                          <a:latin typeface="Cambria Math" panose="02040503050406030204" pitchFamily="18" charset="0"/>
                        </a:rPr>
                        <m:t>:</m:t>
                      </m:r>
                      <m:d>
                        <m:dPr>
                          <m:begChr m:val="|"/>
                          <m:endChr m:val="|"/>
                          <m:ctrlPr>
                            <a:rPr lang="en-SE" sz="2400" i="1">
                              <a:solidFill>
                                <a:srgbClr val="000000"/>
                              </a:solidFill>
                              <a:latin typeface="Cambria Math" panose="02040503050406030204" pitchFamily="18" charset="0"/>
                            </a:rPr>
                          </m:ctrlPr>
                        </m:dPr>
                        <m:e>
                          <m:r>
                            <a:rPr lang="en-GB" sz="2400" b="0" i="1" smtClean="0">
                              <a:solidFill>
                                <a:srgbClr val="000000"/>
                              </a:solidFill>
                              <a:latin typeface="Cambria Math" panose="02040503050406030204" pitchFamily="18" charset="0"/>
                            </a:rPr>
                            <m:t>1</m:t>
                          </m:r>
                        </m:e>
                      </m:d>
                    </m:oMath>
                  </m:oMathPara>
                </a14:m>
                <a:endParaRPr lang="en-SE" sz="2400" b="0" dirty="0"/>
              </a:p>
            </p:txBody>
          </p:sp>
        </mc:Choice>
        <mc:Fallback>
          <p:sp>
            <p:nvSpPr>
              <p:cNvPr id="3" name="Object 3">
                <a:extLst>
                  <a:ext uri="{FF2B5EF4-FFF2-40B4-BE49-F238E27FC236}">
                    <a16:creationId xmlns:a16="http://schemas.microsoft.com/office/drawing/2014/main" id="{C12D90C4-78CA-392B-F3A9-86D0F16AF3D9}"/>
                  </a:ext>
                </a:extLst>
              </p:cNvPr>
              <p:cNvSpPr txBox="1">
                <a:spLocks noRot="1" noChangeAspect="1" noMove="1" noResize="1" noEditPoints="1" noAdjustHandles="1" noChangeArrowheads="1" noChangeShapeType="1" noTextEdit="1"/>
              </p:cNvSpPr>
              <p:nvPr/>
            </p:nvSpPr>
            <p:spPr bwMode="auto">
              <a:xfrm>
                <a:off x="2971800" y="3505200"/>
                <a:ext cx="6529387" cy="2387600"/>
              </a:xfrm>
              <a:prstGeom prst="rect">
                <a:avLst/>
              </a:prstGeom>
              <a:blipFill>
                <a:blip r:embed="rId3"/>
                <a:stretch>
                  <a:fillRect/>
                </a:stretch>
              </a:blipFill>
            </p:spPr>
            <p:txBody>
              <a:bodyPr/>
              <a:lstStyle/>
              <a:p>
                <a:r>
                  <a:rPr lang="en-SE">
                    <a:noFill/>
                  </a:rPr>
                  <a:t> </a:t>
                </a:r>
              </a:p>
            </p:txBody>
          </p:sp>
        </mc:Fallback>
      </mc:AlternateContent>
    </p:spTree>
    <p:extLst>
      <p:ext uri="{BB962C8B-B14F-4D97-AF65-F5344CB8AC3E}">
        <p14:creationId xmlns:p14="http://schemas.microsoft.com/office/powerpoint/2010/main" val="18988893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73AE9-0C56-1BC7-737D-9D60B38A23B0}"/>
              </a:ext>
            </a:extLst>
          </p:cNvPr>
          <p:cNvSpPr>
            <a:spLocks noGrp="1"/>
          </p:cNvSpPr>
          <p:nvPr>
            <p:ph type="title"/>
          </p:nvPr>
        </p:nvSpPr>
        <p:spPr/>
        <p:txBody>
          <a:bodyPr/>
          <a:lstStyle/>
          <a:p>
            <a:r>
              <a:rPr lang="en-GB" dirty="0"/>
              <a:t>Quiz: Dining Lawyers I</a:t>
            </a:r>
            <a:endParaRPr lang="en-SE" dirty="0"/>
          </a:p>
        </p:txBody>
      </p:sp>
      <p:sp>
        <p:nvSpPr>
          <p:cNvPr id="7" name="Content Placeholder 2">
            <a:extLst>
              <a:ext uri="{FF2B5EF4-FFF2-40B4-BE49-F238E27FC236}">
                <a16:creationId xmlns:a16="http://schemas.microsoft.com/office/drawing/2014/main" id="{8BDE5981-C58E-1D2C-A988-FFF28496CD9B}"/>
              </a:ext>
            </a:extLst>
          </p:cNvPr>
          <p:cNvSpPr>
            <a:spLocks noGrp="1"/>
          </p:cNvSpPr>
          <p:nvPr>
            <p:ph idx="1"/>
          </p:nvPr>
        </p:nvSpPr>
        <p:spPr>
          <a:xfrm>
            <a:off x="812800" y="914400"/>
            <a:ext cx="10566400" cy="5105400"/>
          </a:xfrm>
        </p:spPr>
        <p:txBody>
          <a:bodyPr>
            <a:normAutofit/>
          </a:bodyPr>
          <a:lstStyle/>
          <a:p>
            <a:r>
              <a:rPr lang="en-GB" dirty="0"/>
              <a:t>If each lawyer has 2 arms, and there is a pile of chopsticks at the </a:t>
            </a:r>
            <a:r>
              <a:rPr lang="en-GB" dirty="0" err="1"/>
              <a:t>center</a:t>
            </a:r>
            <a:r>
              <a:rPr lang="en-GB" dirty="0"/>
              <a:t> of the table. Assume there are at least 2 chopsticks, so at least one lawyer can eat. Each lawyer follows the following steps:</a:t>
            </a:r>
          </a:p>
          <a:p>
            <a:pPr lvl="1"/>
            <a:r>
              <a:rPr lang="en-GB" dirty="0"/>
              <a:t>(1) Pick up a chopstick </a:t>
            </a:r>
          </a:p>
          <a:p>
            <a:pPr lvl="1"/>
            <a:r>
              <a:rPr lang="en-GB" dirty="0"/>
              <a:t>(2) Pick up another chopstick </a:t>
            </a:r>
          </a:p>
          <a:p>
            <a:pPr lvl="1"/>
            <a:r>
              <a:rPr lang="en-GB" dirty="0"/>
              <a:t>(3) Eat</a:t>
            </a:r>
          </a:p>
          <a:p>
            <a:pPr lvl="1"/>
            <a:r>
              <a:rPr lang="en-GB" dirty="0"/>
              <a:t>(4) Return both chopsticks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382380109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87ED22-D34C-809C-CB81-8B81311B23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672F65-707F-4882-0A07-6EE3AF8D8CD1}"/>
              </a:ext>
            </a:extLst>
          </p:cNvPr>
          <p:cNvSpPr>
            <a:spLocks noGrp="1"/>
          </p:cNvSpPr>
          <p:nvPr>
            <p:ph type="title"/>
          </p:nvPr>
        </p:nvSpPr>
        <p:spPr/>
        <p:txBody>
          <a:bodyPr/>
          <a:lstStyle/>
          <a:p>
            <a:r>
              <a:rPr lang="en-GB" dirty="0"/>
              <a:t>Quiz: Dining Lawyers I Answer</a:t>
            </a:r>
            <a:endParaRPr lang="en-SE" dirty="0"/>
          </a:p>
        </p:txBody>
      </p:sp>
      <p:sp>
        <p:nvSpPr>
          <p:cNvPr id="3" name="Content Placeholder 2">
            <a:extLst>
              <a:ext uri="{FF2B5EF4-FFF2-40B4-BE49-F238E27FC236}">
                <a16:creationId xmlns:a16="http://schemas.microsoft.com/office/drawing/2014/main" id="{9C000246-BEE0-8C19-82AA-B03E07199A78}"/>
              </a:ext>
            </a:extLst>
          </p:cNvPr>
          <p:cNvSpPr>
            <a:spLocks noGrp="1"/>
          </p:cNvSpPr>
          <p:nvPr>
            <p:ph idx="1"/>
          </p:nvPr>
        </p:nvSpPr>
        <p:spPr>
          <a:xfrm>
            <a:off x="685800" y="990600"/>
            <a:ext cx="10515600" cy="5105400"/>
          </a:xfrm>
        </p:spPr>
        <p:txBody>
          <a:bodyPr>
            <a:normAutofit/>
          </a:bodyPr>
          <a:lstStyle/>
          <a:p>
            <a:r>
              <a:rPr lang="en-GB" dirty="0"/>
              <a:t>ANS: No deadlocks, since there is only one type of resource, so it is not possible to have circular waiting.</a:t>
            </a:r>
          </a:p>
        </p:txBody>
      </p:sp>
    </p:spTree>
    <p:extLst>
      <p:ext uri="{BB962C8B-B14F-4D97-AF65-F5344CB8AC3E}">
        <p14:creationId xmlns:p14="http://schemas.microsoft.com/office/powerpoint/2010/main" val="98404191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D010E-0DE6-664D-E651-1315BFD2A9E4}"/>
              </a:ext>
            </a:extLst>
          </p:cNvPr>
          <p:cNvSpPr>
            <a:spLocks noGrp="1"/>
          </p:cNvSpPr>
          <p:nvPr>
            <p:ph type="title"/>
          </p:nvPr>
        </p:nvSpPr>
        <p:spPr/>
        <p:txBody>
          <a:bodyPr/>
          <a:lstStyle/>
          <a:p>
            <a:r>
              <a:rPr lang="en-GB" dirty="0"/>
              <a:t>Quiz: Dining Lawyers II </a:t>
            </a:r>
            <a:endParaRPr lang="en-SE" dirty="0"/>
          </a:p>
        </p:txBody>
      </p:sp>
      <p:sp>
        <p:nvSpPr>
          <p:cNvPr id="3" name="Content Placeholder 2">
            <a:extLst>
              <a:ext uri="{FF2B5EF4-FFF2-40B4-BE49-F238E27FC236}">
                <a16:creationId xmlns:a16="http://schemas.microsoft.com/office/drawing/2014/main" id="{C96CE106-EFF2-89A6-A94C-94BA0CA70C60}"/>
              </a:ext>
            </a:extLst>
          </p:cNvPr>
          <p:cNvSpPr>
            <a:spLocks noGrp="1"/>
          </p:cNvSpPr>
          <p:nvPr>
            <p:ph idx="1"/>
          </p:nvPr>
        </p:nvSpPr>
        <p:spPr/>
        <p:txBody>
          <a:bodyPr>
            <a:normAutofit/>
          </a:bodyPr>
          <a:lstStyle/>
          <a:p>
            <a:r>
              <a:rPr lang="en-GB" dirty="0"/>
              <a:t>If each lawyer has 2 arms, and there is a pile of knives and forks at </a:t>
            </a:r>
            <a:r>
              <a:rPr lang="en-GB" dirty="0" err="1"/>
              <a:t>center</a:t>
            </a:r>
            <a:r>
              <a:rPr lang="en-GB" dirty="0"/>
              <a:t> of the table. Assume there are at least 1 knife and 1 fork, so at least one lawyer can eat. Each lawyer follows the following steps:</a:t>
            </a:r>
          </a:p>
          <a:p>
            <a:pPr lvl="1"/>
            <a:r>
              <a:rPr lang="en-GB" dirty="0"/>
              <a:t>(1) Pick up a knife </a:t>
            </a:r>
          </a:p>
          <a:p>
            <a:pPr lvl="1"/>
            <a:r>
              <a:rPr lang="en-GB" dirty="0"/>
              <a:t>(2) Pick up a fork </a:t>
            </a:r>
          </a:p>
          <a:p>
            <a:pPr lvl="1"/>
            <a:r>
              <a:rPr lang="en-GB" dirty="0"/>
              <a:t>(3) Eat</a:t>
            </a:r>
          </a:p>
          <a:p>
            <a:pPr lvl="1"/>
            <a:r>
              <a:rPr lang="en-GB" dirty="0"/>
              <a:t>(4) Return the knife and fork to the pile </a:t>
            </a:r>
          </a:p>
          <a:p>
            <a:r>
              <a:rPr lang="en-GB" dirty="0"/>
              <a:t>Q: Can the system be deadlocked?</a:t>
            </a:r>
          </a:p>
          <a:p>
            <a:endParaRPr lang="en-GB" dirty="0"/>
          </a:p>
          <a:p>
            <a:endParaRPr lang="en-GB" dirty="0"/>
          </a:p>
          <a:p>
            <a:endParaRPr lang="en-SE" dirty="0"/>
          </a:p>
        </p:txBody>
      </p:sp>
    </p:spTree>
    <p:extLst>
      <p:ext uri="{BB962C8B-B14F-4D97-AF65-F5344CB8AC3E}">
        <p14:creationId xmlns:p14="http://schemas.microsoft.com/office/powerpoint/2010/main" val="93732988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7CBEC-05EA-7A5F-F4B4-1BC21C95AD1B}"/>
              </a:ext>
            </a:extLst>
          </p:cNvPr>
          <p:cNvSpPr>
            <a:spLocks noGrp="1"/>
          </p:cNvSpPr>
          <p:nvPr>
            <p:ph type="title"/>
          </p:nvPr>
        </p:nvSpPr>
        <p:spPr/>
        <p:txBody>
          <a:bodyPr/>
          <a:lstStyle/>
          <a:p>
            <a:r>
              <a:rPr lang="en-GB" dirty="0"/>
              <a:t>Quiz: Dining Lawyers II Answer</a:t>
            </a:r>
            <a:endParaRPr lang="en-SE" dirty="0"/>
          </a:p>
        </p:txBody>
      </p:sp>
      <p:sp>
        <p:nvSpPr>
          <p:cNvPr id="3" name="Content Placeholder 2">
            <a:extLst>
              <a:ext uri="{FF2B5EF4-FFF2-40B4-BE49-F238E27FC236}">
                <a16:creationId xmlns:a16="http://schemas.microsoft.com/office/drawing/2014/main" id="{122E96A8-E236-1836-858B-8BE14C20DCB7}"/>
              </a:ext>
            </a:extLst>
          </p:cNvPr>
          <p:cNvSpPr>
            <a:spLocks noGrp="1"/>
          </p:cNvSpPr>
          <p:nvPr>
            <p:ph idx="1"/>
          </p:nvPr>
        </p:nvSpPr>
        <p:spPr>
          <a:xfrm>
            <a:off x="330200" y="914400"/>
            <a:ext cx="6108700" cy="5105400"/>
          </a:xfrm>
        </p:spPr>
        <p:txBody>
          <a:bodyPr>
            <a:normAutofit fontScale="92500" lnSpcReduction="20000"/>
          </a:bodyPr>
          <a:lstStyle/>
          <a:p>
            <a:r>
              <a:rPr lang="en-GB" dirty="0"/>
              <a:t>ANS: No deadlocks, since it’s not possible to have circular waiting.</a:t>
            </a:r>
          </a:p>
          <a:p>
            <a:r>
              <a:rPr lang="en-GB" dirty="0"/>
              <a:t>All lawyers follow the same resource acquisition order:</a:t>
            </a:r>
          </a:p>
          <a:p>
            <a:pPr lvl="1"/>
            <a:r>
              <a:rPr lang="en-GB" dirty="0"/>
              <a:t>1. Knife</a:t>
            </a:r>
          </a:p>
          <a:p>
            <a:pPr lvl="1"/>
            <a:r>
              <a:rPr lang="en-GB" dirty="0"/>
              <a:t>2. Fork</a:t>
            </a:r>
          </a:p>
          <a:p>
            <a:r>
              <a:rPr lang="en-GB" dirty="0"/>
              <a:t>Since lawyers do not wait for resources held by others in a cyclic manner, no circular dependency forms.</a:t>
            </a:r>
          </a:p>
          <a:p>
            <a:r>
              <a:rPr lang="en-GB" dirty="0"/>
              <a:t>Example: If all knives are taken, lawyers without knives wait for returned knives. Those with knives either acquire forks (if available) or wait for forks to be returned. With at least one fork in the system, progress is guaranteed once utensils are released.</a:t>
            </a:r>
            <a:endParaRPr lang="en-SE" dirty="0"/>
          </a:p>
        </p:txBody>
      </p:sp>
      <p:sp>
        <p:nvSpPr>
          <p:cNvPr id="4" name="Oval 4">
            <a:extLst>
              <a:ext uri="{FF2B5EF4-FFF2-40B4-BE49-F238E27FC236}">
                <a16:creationId xmlns:a16="http://schemas.microsoft.com/office/drawing/2014/main" id="{E867835D-6934-3C2A-08B6-CCB61809774A}"/>
              </a:ext>
            </a:extLst>
          </p:cNvPr>
          <p:cNvSpPr>
            <a:spLocks noChangeArrowheads="1"/>
          </p:cNvSpPr>
          <p:nvPr/>
        </p:nvSpPr>
        <p:spPr bwMode="auto">
          <a:xfrm>
            <a:off x="71977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552F5B16-4803-988A-522D-9EBAB66A1DAE}"/>
              </a:ext>
            </a:extLst>
          </p:cNvPr>
          <p:cNvSpPr>
            <a:spLocks noChangeArrowheads="1"/>
          </p:cNvSpPr>
          <p:nvPr/>
        </p:nvSpPr>
        <p:spPr bwMode="auto">
          <a:xfrm>
            <a:off x="10614025" y="24526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698A0198-3468-DF0F-8B71-8F9519F71B44}"/>
              </a:ext>
            </a:extLst>
          </p:cNvPr>
          <p:cNvSpPr>
            <a:spLocks noChangeArrowheads="1"/>
          </p:cNvSpPr>
          <p:nvPr/>
        </p:nvSpPr>
        <p:spPr bwMode="auto">
          <a:xfrm>
            <a:off x="8731250" y="34147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fork</a:t>
            </a:r>
          </a:p>
        </p:txBody>
      </p:sp>
      <p:sp>
        <p:nvSpPr>
          <p:cNvPr id="7" name="Rectangle 9">
            <a:extLst>
              <a:ext uri="{FF2B5EF4-FFF2-40B4-BE49-F238E27FC236}">
                <a16:creationId xmlns:a16="http://schemas.microsoft.com/office/drawing/2014/main" id="{44737D0F-486E-A5BB-4C27-1A899C0D2973}"/>
              </a:ext>
            </a:extLst>
          </p:cNvPr>
          <p:cNvSpPr>
            <a:spLocks noChangeArrowheads="1"/>
          </p:cNvSpPr>
          <p:nvPr/>
        </p:nvSpPr>
        <p:spPr bwMode="auto">
          <a:xfrm>
            <a:off x="8610600" y="16764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1 knife</a:t>
            </a:r>
          </a:p>
        </p:txBody>
      </p:sp>
      <p:sp>
        <p:nvSpPr>
          <p:cNvPr id="8" name="Line 10">
            <a:extLst>
              <a:ext uri="{FF2B5EF4-FFF2-40B4-BE49-F238E27FC236}">
                <a16:creationId xmlns:a16="http://schemas.microsoft.com/office/drawing/2014/main" id="{3ABED2A5-A545-E8D9-3972-F0692A3E9BD1}"/>
              </a:ext>
            </a:extLst>
          </p:cNvPr>
          <p:cNvSpPr>
            <a:spLocks noChangeShapeType="1"/>
          </p:cNvSpPr>
          <p:nvPr/>
        </p:nvSpPr>
        <p:spPr bwMode="auto">
          <a:xfrm>
            <a:off x="7835900" y="32051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D682D274-68F0-E988-E39C-AA5D48447C2B}"/>
              </a:ext>
            </a:extLst>
          </p:cNvPr>
          <p:cNvSpPr>
            <a:spLocks noChangeShapeType="1"/>
          </p:cNvSpPr>
          <p:nvPr/>
        </p:nvSpPr>
        <p:spPr bwMode="auto">
          <a:xfrm flipV="1">
            <a:off x="9317038" y="32051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D13E50A3-7BB4-9B85-B418-59F4517F681D}"/>
              </a:ext>
            </a:extLst>
          </p:cNvPr>
          <p:cNvSpPr txBox="1">
            <a:spLocks noChangeArrowheads="1"/>
          </p:cNvSpPr>
          <p:nvPr/>
        </p:nvSpPr>
        <p:spPr bwMode="auto">
          <a:xfrm>
            <a:off x="10000456" y="3500085"/>
            <a:ext cx="2038350" cy="64135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held by Thread 2</a:t>
            </a:r>
          </a:p>
        </p:txBody>
      </p:sp>
      <p:sp>
        <p:nvSpPr>
          <p:cNvPr id="11" name="Line 13">
            <a:extLst>
              <a:ext uri="{FF2B5EF4-FFF2-40B4-BE49-F238E27FC236}">
                <a16:creationId xmlns:a16="http://schemas.microsoft.com/office/drawing/2014/main" id="{B8D13756-C7C2-7DAE-B92E-A81A5D6F93EF}"/>
              </a:ext>
            </a:extLst>
          </p:cNvPr>
          <p:cNvSpPr>
            <a:spLocks noChangeShapeType="1"/>
          </p:cNvSpPr>
          <p:nvPr/>
        </p:nvSpPr>
        <p:spPr bwMode="auto">
          <a:xfrm flipH="1" flipV="1">
            <a:off x="9594851" y="21812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D3F189B8-BEA8-06E5-5DA0-8DDC8DE6B186}"/>
              </a:ext>
            </a:extLst>
          </p:cNvPr>
          <p:cNvSpPr txBox="1">
            <a:spLocks noChangeArrowheads="1"/>
          </p:cNvSpPr>
          <p:nvPr/>
        </p:nvSpPr>
        <p:spPr bwMode="auto">
          <a:xfrm>
            <a:off x="9758893" y="170814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requested by Thread 2</a:t>
            </a:r>
          </a:p>
        </p:txBody>
      </p:sp>
      <p:sp>
        <p:nvSpPr>
          <p:cNvPr id="13" name="Oval 15">
            <a:extLst>
              <a:ext uri="{FF2B5EF4-FFF2-40B4-BE49-F238E27FC236}">
                <a16:creationId xmlns:a16="http://schemas.microsoft.com/office/drawing/2014/main" id="{AC5435DB-07CC-24DD-611F-BE5F6681D918}"/>
              </a:ext>
            </a:extLst>
          </p:cNvPr>
          <p:cNvSpPr>
            <a:spLocks noChangeArrowheads="1"/>
          </p:cNvSpPr>
          <p:nvPr/>
        </p:nvSpPr>
        <p:spPr bwMode="auto">
          <a:xfrm>
            <a:off x="9167813" y="23288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D058D1D8-D5D7-8B94-64B3-4E1BABE6FD1D}"/>
              </a:ext>
            </a:extLst>
          </p:cNvPr>
          <p:cNvSpPr>
            <a:spLocks noChangeShapeType="1"/>
          </p:cNvSpPr>
          <p:nvPr/>
        </p:nvSpPr>
        <p:spPr bwMode="auto">
          <a:xfrm flipH="1">
            <a:off x="8008938" y="24526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4F59604D-A012-D748-3A24-CA14FE0BA4A8}"/>
              </a:ext>
            </a:extLst>
          </p:cNvPr>
          <p:cNvSpPr txBox="1"/>
          <p:nvPr/>
        </p:nvSpPr>
        <p:spPr>
          <a:xfrm>
            <a:off x="7919243" y="46399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1. Knife 2. Fork</a:t>
            </a:r>
            <a:endParaRPr lang="en-SE" sz="2000" dirty="0">
              <a:latin typeface="Gill Sans Light"/>
            </a:endParaRPr>
          </a:p>
        </p:txBody>
      </p:sp>
      <p:sp>
        <p:nvSpPr>
          <p:cNvPr id="16" name="Text Box 12">
            <a:extLst>
              <a:ext uri="{FF2B5EF4-FFF2-40B4-BE49-F238E27FC236}">
                <a16:creationId xmlns:a16="http://schemas.microsoft.com/office/drawing/2014/main" id="{50B76F4E-1708-533E-4648-F80099B60CC5}"/>
              </a:ext>
            </a:extLst>
          </p:cNvPr>
          <p:cNvSpPr txBox="1">
            <a:spLocks noChangeArrowheads="1"/>
          </p:cNvSpPr>
          <p:nvPr/>
        </p:nvSpPr>
        <p:spPr bwMode="auto">
          <a:xfrm>
            <a:off x="6296819" y="3500085"/>
            <a:ext cx="225019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(a fork) requested by Thread 2</a:t>
            </a:r>
          </a:p>
        </p:txBody>
      </p:sp>
      <p:sp>
        <p:nvSpPr>
          <p:cNvPr id="17" name="Text Box 14">
            <a:extLst>
              <a:ext uri="{FF2B5EF4-FFF2-40B4-BE49-F238E27FC236}">
                <a16:creationId xmlns:a16="http://schemas.microsoft.com/office/drawing/2014/main" id="{53A1967F-EDC4-4D04-69BA-C16A961E1FF5}"/>
              </a:ext>
            </a:extLst>
          </p:cNvPr>
          <p:cNvSpPr txBox="1">
            <a:spLocks noChangeArrowheads="1"/>
          </p:cNvSpPr>
          <p:nvPr/>
        </p:nvSpPr>
        <p:spPr bwMode="auto">
          <a:xfrm>
            <a:off x="6296819" y="170814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(a knife) held by Thread 2</a:t>
            </a:r>
          </a:p>
        </p:txBody>
      </p:sp>
    </p:spTree>
    <p:extLst>
      <p:ext uri="{BB962C8B-B14F-4D97-AF65-F5344CB8AC3E}">
        <p14:creationId xmlns:p14="http://schemas.microsoft.com/office/powerpoint/2010/main" val="203483917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ECE1A-5EE0-BB49-216D-B4B1AF277470}"/>
              </a:ext>
            </a:extLst>
          </p:cNvPr>
          <p:cNvSpPr>
            <a:spLocks noGrp="1"/>
          </p:cNvSpPr>
          <p:nvPr>
            <p:ph type="title"/>
          </p:nvPr>
        </p:nvSpPr>
        <p:spPr/>
        <p:txBody>
          <a:bodyPr/>
          <a:lstStyle/>
          <a:p>
            <a:r>
              <a:rPr lang="en-GB" dirty="0"/>
              <a:t>Quiz: Dining Lawyers III</a:t>
            </a:r>
            <a:endParaRPr lang="en-SE" dirty="0"/>
          </a:p>
        </p:txBody>
      </p:sp>
      <p:sp>
        <p:nvSpPr>
          <p:cNvPr id="3" name="Content Placeholder 2">
            <a:extLst>
              <a:ext uri="{FF2B5EF4-FFF2-40B4-BE49-F238E27FC236}">
                <a16:creationId xmlns:a16="http://schemas.microsoft.com/office/drawing/2014/main" id="{2C890D62-C0BE-DA6D-366C-8F725FB1BCE9}"/>
              </a:ext>
            </a:extLst>
          </p:cNvPr>
          <p:cNvSpPr>
            <a:spLocks noGrp="1"/>
          </p:cNvSpPr>
          <p:nvPr>
            <p:ph idx="1"/>
          </p:nvPr>
        </p:nvSpPr>
        <p:spPr/>
        <p:txBody>
          <a:bodyPr/>
          <a:lstStyle/>
          <a:p>
            <a:r>
              <a:rPr lang="en-GB" dirty="0"/>
              <a:t>If each lawyer has 4 arms, and there is a pile of knives and forks at </a:t>
            </a:r>
            <a:r>
              <a:rPr lang="en-GB" dirty="0" err="1"/>
              <a:t>center</a:t>
            </a:r>
            <a:r>
              <a:rPr lang="en-GB" dirty="0"/>
              <a:t> of the table. Assume there are at least 2 knives and 2 forks, so at least one lawyer can eat. Each lawyer follows the following steps:</a:t>
            </a:r>
          </a:p>
          <a:p>
            <a:pPr lvl="1"/>
            <a:r>
              <a:rPr lang="en-GB" dirty="0"/>
              <a:t>(1) Pick up 2 knives atomically</a:t>
            </a:r>
          </a:p>
          <a:p>
            <a:pPr lvl="1"/>
            <a:r>
              <a:rPr lang="en-GB" dirty="0"/>
              <a:t>(2) Pick up 2 forks atomically</a:t>
            </a:r>
          </a:p>
          <a:p>
            <a:pPr lvl="1"/>
            <a:r>
              <a:rPr lang="en-GB" dirty="0"/>
              <a:t>(3) Eat</a:t>
            </a:r>
          </a:p>
          <a:p>
            <a:pPr lvl="1"/>
            <a:r>
              <a:rPr lang="en-GB" dirty="0"/>
              <a:t>(4) Return the knives and forks to the pile </a:t>
            </a:r>
          </a:p>
          <a:p>
            <a:r>
              <a:rPr lang="en-GB" dirty="0"/>
              <a:t>Q: Can the system be deadlocked?</a:t>
            </a:r>
          </a:p>
          <a:p>
            <a:pPr marL="0" indent="0">
              <a:buNone/>
            </a:pPr>
            <a:endParaRPr lang="en-GB" dirty="0"/>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210011671"/>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31B84-41FA-87C7-092D-0B4F9BD49C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7E5918-C3C6-5BBC-2B9F-D220ED8337BB}"/>
              </a:ext>
            </a:extLst>
          </p:cNvPr>
          <p:cNvSpPr>
            <a:spLocks noGrp="1"/>
          </p:cNvSpPr>
          <p:nvPr>
            <p:ph type="title"/>
          </p:nvPr>
        </p:nvSpPr>
        <p:spPr/>
        <p:txBody>
          <a:bodyPr/>
          <a:lstStyle/>
          <a:p>
            <a:r>
              <a:rPr lang="en-GB" dirty="0"/>
              <a:t>Quiz: Dining Lawyers III Answer</a:t>
            </a:r>
            <a:endParaRPr lang="en-SE" dirty="0"/>
          </a:p>
        </p:txBody>
      </p:sp>
      <p:sp>
        <p:nvSpPr>
          <p:cNvPr id="3" name="Content Placeholder 2">
            <a:extLst>
              <a:ext uri="{FF2B5EF4-FFF2-40B4-BE49-F238E27FC236}">
                <a16:creationId xmlns:a16="http://schemas.microsoft.com/office/drawing/2014/main" id="{9384C27C-506C-58B9-A616-57AF72E5CEE6}"/>
              </a:ext>
            </a:extLst>
          </p:cNvPr>
          <p:cNvSpPr>
            <a:spLocks noGrp="1"/>
          </p:cNvSpPr>
          <p:nvPr>
            <p:ph idx="1"/>
          </p:nvPr>
        </p:nvSpPr>
        <p:spPr>
          <a:xfrm>
            <a:off x="330200" y="914400"/>
            <a:ext cx="6831012" cy="5105400"/>
          </a:xfrm>
        </p:spPr>
        <p:txBody>
          <a:bodyPr>
            <a:normAutofit/>
          </a:bodyPr>
          <a:lstStyle/>
          <a:p>
            <a:r>
              <a:rPr lang="en-GB" dirty="0"/>
              <a:t>ANS: No deadlocks, since it’s not possible to have circular waiting.</a:t>
            </a:r>
          </a:p>
          <a:p>
            <a:r>
              <a:rPr lang="en-GB" dirty="0"/>
              <a:t>All lawyers follow the same resource acquisition order:</a:t>
            </a:r>
          </a:p>
          <a:p>
            <a:pPr lvl="1"/>
            <a:r>
              <a:rPr lang="en-GB" dirty="0"/>
              <a:t>1. Two knives</a:t>
            </a:r>
          </a:p>
          <a:p>
            <a:pPr lvl="1"/>
            <a:r>
              <a:rPr lang="en-GB" dirty="0"/>
              <a:t>2. Two forks</a:t>
            </a:r>
          </a:p>
          <a:p>
            <a:r>
              <a:rPr lang="en-GB" dirty="0"/>
              <a:t>Since lawyers do not wait for resources held by others in a cyclic manner, no circular dependency forms.</a:t>
            </a:r>
            <a:endParaRPr lang="en-SE" dirty="0"/>
          </a:p>
        </p:txBody>
      </p:sp>
      <p:sp>
        <p:nvSpPr>
          <p:cNvPr id="4" name="Oval 4">
            <a:extLst>
              <a:ext uri="{FF2B5EF4-FFF2-40B4-BE49-F238E27FC236}">
                <a16:creationId xmlns:a16="http://schemas.microsoft.com/office/drawing/2014/main" id="{1ABF8111-4C7E-340C-8175-EB71A7218CCF}"/>
              </a:ext>
            </a:extLst>
          </p:cNvPr>
          <p:cNvSpPr>
            <a:spLocks noChangeArrowheads="1"/>
          </p:cNvSpPr>
          <p:nvPr/>
        </p:nvSpPr>
        <p:spPr bwMode="auto">
          <a:xfrm>
            <a:off x="71612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P1</a:t>
            </a:r>
          </a:p>
        </p:txBody>
      </p:sp>
      <p:sp>
        <p:nvSpPr>
          <p:cNvPr id="5" name="Oval 6">
            <a:extLst>
              <a:ext uri="{FF2B5EF4-FFF2-40B4-BE49-F238E27FC236}">
                <a16:creationId xmlns:a16="http://schemas.microsoft.com/office/drawing/2014/main" id="{7DC6FA58-E833-D056-4D42-25A1A013EA0A}"/>
              </a:ext>
            </a:extLst>
          </p:cNvPr>
          <p:cNvSpPr>
            <a:spLocks noChangeArrowheads="1"/>
          </p:cNvSpPr>
          <p:nvPr/>
        </p:nvSpPr>
        <p:spPr bwMode="auto">
          <a:xfrm>
            <a:off x="10577513" y="2909888"/>
            <a:ext cx="811212" cy="752475"/>
          </a:xfrm>
          <a:prstGeom prst="ellipse">
            <a:avLst/>
          </a:prstGeom>
          <a:solidFill>
            <a:schemeClr val="bg1"/>
          </a:solidFill>
          <a:ln w="38100" algn="ctr">
            <a:solidFill>
              <a:schemeClr val="tx1"/>
            </a:solidFill>
            <a:round/>
            <a:headEnd/>
            <a:tailEnd/>
          </a:ln>
        </p:spPr>
        <p:txBody>
          <a:bodyPr wrap="none" anchor="ctr"/>
          <a:lstStyle/>
          <a:p>
            <a:pPr algn="ctr"/>
            <a:r>
              <a:rPr lang="en-US" altLang="zh-CN" b="0">
                <a:solidFill>
                  <a:srgbClr val="000000"/>
                </a:solidFill>
                <a:latin typeface="Times New Roman" pitchFamily="18" charset="0"/>
                <a:ea typeface="宋体" charset="-122"/>
                <a:cs typeface="+mn-cs"/>
              </a:rPr>
              <a:t>P2</a:t>
            </a:r>
          </a:p>
        </p:txBody>
      </p:sp>
      <p:sp>
        <p:nvSpPr>
          <p:cNvPr id="6" name="Rectangle 7">
            <a:extLst>
              <a:ext uri="{FF2B5EF4-FFF2-40B4-BE49-F238E27FC236}">
                <a16:creationId xmlns:a16="http://schemas.microsoft.com/office/drawing/2014/main" id="{4F7F7DEC-7F30-789D-D157-ABDE3C9D3567}"/>
              </a:ext>
            </a:extLst>
          </p:cNvPr>
          <p:cNvSpPr>
            <a:spLocks noChangeArrowheads="1"/>
          </p:cNvSpPr>
          <p:nvPr/>
        </p:nvSpPr>
        <p:spPr bwMode="auto">
          <a:xfrm>
            <a:off x="8694738" y="3871913"/>
            <a:ext cx="982662" cy="93027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forks</a:t>
            </a:r>
          </a:p>
        </p:txBody>
      </p:sp>
      <p:sp>
        <p:nvSpPr>
          <p:cNvPr id="7" name="Rectangle 9">
            <a:extLst>
              <a:ext uri="{FF2B5EF4-FFF2-40B4-BE49-F238E27FC236}">
                <a16:creationId xmlns:a16="http://schemas.microsoft.com/office/drawing/2014/main" id="{17304DAE-3755-C34A-6084-C43A09569FDA}"/>
              </a:ext>
            </a:extLst>
          </p:cNvPr>
          <p:cNvSpPr>
            <a:spLocks noChangeArrowheads="1"/>
          </p:cNvSpPr>
          <p:nvPr/>
        </p:nvSpPr>
        <p:spPr bwMode="auto">
          <a:xfrm>
            <a:off x="8574088" y="2133600"/>
            <a:ext cx="984250" cy="949325"/>
          </a:xfrm>
          <a:prstGeom prst="rect">
            <a:avLst/>
          </a:prstGeom>
          <a:solidFill>
            <a:schemeClr val="bg1"/>
          </a:solidFill>
          <a:ln w="38100" algn="ctr">
            <a:solidFill>
              <a:schemeClr val="tx1"/>
            </a:solidFill>
            <a:miter lim="800000"/>
            <a:headEnd/>
            <a:tailEnd/>
          </a:ln>
        </p:spPr>
        <p:txBody>
          <a:bodyPr wrap="none" anchor="ctr"/>
          <a:lstStyle/>
          <a:p>
            <a:pPr algn="ctr"/>
            <a:r>
              <a:rPr lang="en-US" altLang="zh-CN" b="0" dirty="0">
                <a:solidFill>
                  <a:srgbClr val="000000"/>
                </a:solidFill>
                <a:latin typeface="Times New Roman" pitchFamily="18" charset="0"/>
                <a:ea typeface="宋体" charset="-122"/>
                <a:cs typeface="+mn-cs"/>
              </a:rPr>
              <a:t>2 knives</a:t>
            </a:r>
          </a:p>
        </p:txBody>
      </p:sp>
      <p:sp>
        <p:nvSpPr>
          <p:cNvPr id="8" name="Line 10">
            <a:extLst>
              <a:ext uri="{FF2B5EF4-FFF2-40B4-BE49-F238E27FC236}">
                <a16:creationId xmlns:a16="http://schemas.microsoft.com/office/drawing/2014/main" id="{E9297EC3-1D9B-BB80-3EFC-AD0F4B66554F}"/>
              </a:ext>
            </a:extLst>
          </p:cNvPr>
          <p:cNvSpPr>
            <a:spLocks noChangeShapeType="1"/>
          </p:cNvSpPr>
          <p:nvPr/>
        </p:nvSpPr>
        <p:spPr bwMode="auto">
          <a:xfrm>
            <a:off x="7799388" y="3662363"/>
            <a:ext cx="895350" cy="67468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9" name="Line 11">
            <a:extLst>
              <a:ext uri="{FF2B5EF4-FFF2-40B4-BE49-F238E27FC236}">
                <a16:creationId xmlns:a16="http://schemas.microsoft.com/office/drawing/2014/main" id="{FBB6A143-2A2B-1CA4-EFDD-FBC72D90E26F}"/>
              </a:ext>
            </a:extLst>
          </p:cNvPr>
          <p:cNvSpPr>
            <a:spLocks noChangeShapeType="1"/>
          </p:cNvSpPr>
          <p:nvPr/>
        </p:nvSpPr>
        <p:spPr bwMode="auto">
          <a:xfrm flipV="1">
            <a:off x="9280526" y="3662363"/>
            <a:ext cx="1482725" cy="860425"/>
          </a:xfrm>
          <a:prstGeom prst="line">
            <a:avLst/>
          </a:prstGeom>
          <a:noFill/>
          <a:ln w="38100">
            <a:solidFill>
              <a:schemeClr val="tx1"/>
            </a:solidFill>
            <a:round/>
            <a:headEnd type="oval" w="lg" len="lg"/>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0" name="Text Box 12">
            <a:extLst>
              <a:ext uri="{FF2B5EF4-FFF2-40B4-BE49-F238E27FC236}">
                <a16:creationId xmlns:a16="http://schemas.microsoft.com/office/drawing/2014/main" id="{1AA660D7-B331-D41F-2420-3F6D7A18D527}"/>
              </a:ext>
            </a:extLst>
          </p:cNvPr>
          <p:cNvSpPr txBox="1">
            <a:spLocks noChangeArrowheads="1"/>
          </p:cNvSpPr>
          <p:nvPr/>
        </p:nvSpPr>
        <p:spPr bwMode="auto">
          <a:xfrm>
            <a:off x="9963944" y="3957285"/>
            <a:ext cx="2075656"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held by Thread 2</a:t>
            </a:r>
          </a:p>
        </p:txBody>
      </p:sp>
      <p:sp>
        <p:nvSpPr>
          <p:cNvPr id="11" name="Line 13">
            <a:extLst>
              <a:ext uri="{FF2B5EF4-FFF2-40B4-BE49-F238E27FC236}">
                <a16:creationId xmlns:a16="http://schemas.microsoft.com/office/drawing/2014/main" id="{017AD7A2-6259-B784-F61C-AC860FFFF73B}"/>
              </a:ext>
            </a:extLst>
          </p:cNvPr>
          <p:cNvSpPr>
            <a:spLocks noChangeShapeType="1"/>
          </p:cNvSpPr>
          <p:nvPr/>
        </p:nvSpPr>
        <p:spPr bwMode="auto">
          <a:xfrm flipH="1" flipV="1">
            <a:off x="9558339" y="2638424"/>
            <a:ext cx="1019175" cy="444500"/>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2" name="Text Box 14">
            <a:extLst>
              <a:ext uri="{FF2B5EF4-FFF2-40B4-BE49-F238E27FC236}">
                <a16:creationId xmlns:a16="http://schemas.microsoft.com/office/drawing/2014/main" id="{5E306CCF-E803-FD8C-4C50-70BAA94E6978}"/>
              </a:ext>
            </a:extLst>
          </p:cNvPr>
          <p:cNvSpPr txBox="1">
            <a:spLocks noChangeArrowheads="1"/>
          </p:cNvSpPr>
          <p:nvPr/>
        </p:nvSpPr>
        <p:spPr bwMode="auto">
          <a:xfrm>
            <a:off x="9722381" y="2219919"/>
            <a:ext cx="2184400" cy="923330"/>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requested by Thread 2</a:t>
            </a:r>
          </a:p>
        </p:txBody>
      </p:sp>
      <p:sp>
        <p:nvSpPr>
          <p:cNvPr id="13" name="Oval 15">
            <a:extLst>
              <a:ext uri="{FF2B5EF4-FFF2-40B4-BE49-F238E27FC236}">
                <a16:creationId xmlns:a16="http://schemas.microsoft.com/office/drawing/2014/main" id="{113B7605-B2C4-354D-456E-CDDD8314090F}"/>
              </a:ext>
            </a:extLst>
          </p:cNvPr>
          <p:cNvSpPr>
            <a:spLocks noChangeArrowheads="1"/>
          </p:cNvSpPr>
          <p:nvPr/>
        </p:nvSpPr>
        <p:spPr bwMode="auto">
          <a:xfrm>
            <a:off x="9131301" y="2786063"/>
            <a:ext cx="149225" cy="123825"/>
          </a:xfrm>
          <a:prstGeom prst="ellipse">
            <a:avLst/>
          </a:prstGeom>
          <a:solidFill>
            <a:srgbClr val="000000"/>
          </a:solidFill>
          <a:ln w="38100" algn="ctr">
            <a:solidFill>
              <a:schemeClr val="tx1"/>
            </a:solidFill>
            <a:round/>
            <a:headEnd/>
            <a:tailEnd/>
          </a:ln>
        </p:spPr>
        <p:txBody>
          <a:bodyPr wrap="none" anchor="ctr"/>
          <a:lstStyle/>
          <a:p>
            <a:pPr algn="ctr"/>
            <a:endParaRPr lang="en-CA" b="0">
              <a:solidFill>
                <a:srgbClr val="000000"/>
              </a:solidFill>
              <a:latin typeface="Times New Roman" pitchFamily="18" charset="0"/>
              <a:ea typeface="+mn-ea"/>
              <a:cs typeface="+mn-cs"/>
            </a:endParaRPr>
          </a:p>
        </p:txBody>
      </p:sp>
      <p:sp>
        <p:nvSpPr>
          <p:cNvPr id="14" name="Line 16">
            <a:extLst>
              <a:ext uri="{FF2B5EF4-FFF2-40B4-BE49-F238E27FC236}">
                <a16:creationId xmlns:a16="http://schemas.microsoft.com/office/drawing/2014/main" id="{4420B6C5-EAC0-14DB-EC87-C78D4C19BDA1}"/>
              </a:ext>
            </a:extLst>
          </p:cNvPr>
          <p:cNvSpPr>
            <a:spLocks noChangeShapeType="1"/>
          </p:cNvSpPr>
          <p:nvPr/>
        </p:nvSpPr>
        <p:spPr bwMode="auto">
          <a:xfrm flipH="1">
            <a:off x="7972426" y="2909888"/>
            <a:ext cx="1158875" cy="173037"/>
          </a:xfrm>
          <a:prstGeom prst="line">
            <a:avLst/>
          </a:prstGeom>
          <a:noFill/>
          <a:ln w="38100">
            <a:solidFill>
              <a:schemeClr val="tx1"/>
            </a:solidFill>
            <a:round/>
            <a:headEnd/>
            <a:tailEnd type="triangle" w="med" len="med"/>
          </a:ln>
        </p:spPr>
        <p:txBody>
          <a:bodyPr wrap="none" anchor="ctr"/>
          <a:lstStyle/>
          <a:p>
            <a:pPr algn="ctr"/>
            <a:endParaRPr lang="zh-CN" altLang="en-US" b="0">
              <a:solidFill>
                <a:srgbClr val="000000"/>
              </a:solidFill>
              <a:latin typeface="Times New Roman" pitchFamily="18" charset="0"/>
              <a:ea typeface="+mn-ea"/>
              <a:cs typeface="+mn-cs"/>
            </a:endParaRPr>
          </a:p>
        </p:txBody>
      </p:sp>
      <p:sp>
        <p:nvSpPr>
          <p:cNvPr id="15" name="TextBox 14">
            <a:extLst>
              <a:ext uri="{FF2B5EF4-FFF2-40B4-BE49-F238E27FC236}">
                <a16:creationId xmlns:a16="http://schemas.microsoft.com/office/drawing/2014/main" id="{1A369346-8FE9-8490-5422-FDCB9F0178A4}"/>
              </a:ext>
            </a:extLst>
          </p:cNvPr>
          <p:cNvSpPr txBox="1"/>
          <p:nvPr/>
        </p:nvSpPr>
        <p:spPr>
          <a:xfrm>
            <a:off x="7882731" y="5097110"/>
            <a:ext cx="3589337" cy="1015663"/>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GB" sz="2000" dirty="0">
                <a:latin typeface="Gill Sans Light"/>
              </a:rPr>
              <a:t>This deadlock scenario is not possible under the fixed resource acquisition order: 2 knives, 2 forks</a:t>
            </a:r>
            <a:endParaRPr lang="en-SE" sz="2000" dirty="0">
              <a:latin typeface="Gill Sans Light"/>
            </a:endParaRPr>
          </a:p>
        </p:txBody>
      </p:sp>
      <p:sp>
        <p:nvSpPr>
          <p:cNvPr id="16" name="Text Box 12">
            <a:extLst>
              <a:ext uri="{FF2B5EF4-FFF2-40B4-BE49-F238E27FC236}">
                <a16:creationId xmlns:a16="http://schemas.microsoft.com/office/drawing/2014/main" id="{C5A80AF3-98A4-E3E6-FACE-C40AB3E50C71}"/>
              </a:ext>
            </a:extLst>
          </p:cNvPr>
          <p:cNvSpPr txBox="1">
            <a:spLocks noChangeArrowheads="1"/>
          </p:cNvSpPr>
          <p:nvPr/>
        </p:nvSpPr>
        <p:spPr bwMode="auto">
          <a:xfrm>
            <a:off x="6096000" y="3957285"/>
            <a:ext cx="2227044" cy="646331"/>
          </a:xfrm>
          <a:prstGeom prst="rect">
            <a:avLst/>
          </a:prstGeom>
          <a:noFill/>
          <a:ln w="38100" algn="ctr">
            <a:noFill/>
            <a:miter lim="800000"/>
            <a:headEnd/>
            <a:tailEnd/>
          </a:ln>
        </p:spPr>
        <p:txBody>
          <a:bodyPr wrap="square">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1 (2 forks) requested by Thread 2</a:t>
            </a:r>
          </a:p>
        </p:txBody>
      </p:sp>
      <p:sp>
        <p:nvSpPr>
          <p:cNvPr id="17" name="Text Box 14">
            <a:extLst>
              <a:ext uri="{FF2B5EF4-FFF2-40B4-BE49-F238E27FC236}">
                <a16:creationId xmlns:a16="http://schemas.microsoft.com/office/drawing/2014/main" id="{61E54510-0D21-A762-B803-2A246842BDFC}"/>
              </a:ext>
            </a:extLst>
          </p:cNvPr>
          <p:cNvSpPr txBox="1">
            <a:spLocks noChangeArrowheads="1"/>
          </p:cNvSpPr>
          <p:nvPr/>
        </p:nvSpPr>
        <p:spPr bwMode="auto">
          <a:xfrm>
            <a:off x="6043131" y="2219919"/>
            <a:ext cx="2184400" cy="646331"/>
          </a:xfrm>
          <a:prstGeom prst="rect">
            <a:avLst/>
          </a:prstGeom>
          <a:noFill/>
          <a:ln w="38100" algn="ctr">
            <a:noFill/>
            <a:miter lim="800000"/>
            <a:headEnd/>
            <a:tailEnd/>
          </a:ln>
        </p:spPr>
        <p:txBody>
          <a:bodyPr>
            <a:spAutoFit/>
          </a:bodyPr>
          <a:lstStyle/>
          <a:p>
            <a:pPr algn="ctr">
              <a:spcBef>
                <a:spcPct val="50000"/>
              </a:spcBef>
            </a:pPr>
            <a:r>
              <a:rPr lang="en-US" altLang="zh-CN" b="0" dirty="0">
                <a:solidFill>
                  <a:srgbClr val="000000"/>
                </a:solidFill>
                <a:latin typeface="Times New Roman" pitchFamily="18" charset="0"/>
                <a:ea typeface="宋体" charset="-122"/>
                <a:cs typeface="+mn-cs"/>
              </a:rPr>
              <a:t>Resource 2 (2 knives) held by Thread 2</a:t>
            </a:r>
          </a:p>
        </p:txBody>
      </p:sp>
    </p:spTree>
    <p:extLst>
      <p:ext uri="{BB962C8B-B14F-4D97-AF65-F5344CB8AC3E}">
        <p14:creationId xmlns:p14="http://schemas.microsoft.com/office/powerpoint/2010/main" val="60386171"/>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98430</TotalTime>
  <Pages>60</Pages>
  <Words>1801</Words>
  <Application>Microsoft Office PowerPoint</Application>
  <PresentationFormat>Widescreen</PresentationFormat>
  <Paragraphs>162</Paragraphs>
  <Slides>14</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14</vt:i4>
      </vt:variant>
    </vt:vector>
  </HeadingPairs>
  <TitlesOfParts>
    <vt:vector size="24" baseType="lpstr">
      <vt:lpstr>Arial MT</vt:lpstr>
      <vt:lpstr>Gill Sans</vt:lpstr>
      <vt:lpstr>Gill Sans Light</vt:lpstr>
      <vt:lpstr>宋体</vt:lpstr>
      <vt:lpstr>Arial</vt:lpstr>
      <vt:lpstr>Cambria Math</vt:lpstr>
      <vt:lpstr>Comic Sans MS</vt:lpstr>
      <vt:lpstr>Courier New</vt:lpstr>
      <vt:lpstr>Times New Roman</vt:lpstr>
      <vt:lpstr>Office</vt:lpstr>
      <vt:lpstr>CSC 112: Computer Operating Systems Lecture 4   Deadlocks Exercises</vt:lpstr>
      <vt:lpstr>Multi-Armed Lawyers</vt:lpstr>
      <vt:lpstr>Example: 5 Lawyers, each with 2 arms, 5 chopsticks</vt:lpstr>
      <vt:lpstr>Quiz: Dining Lawyers I</vt:lpstr>
      <vt:lpstr>Quiz: Dining Lawyers I Answer</vt:lpstr>
      <vt:lpstr>Quiz: Dining Lawyers II </vt:lpstr>
      <vt:lpstr>Quiz: Dining Lawyers II Answer</vt:lpstr>
      <vt:lpstr>Quiz: Dining Lawyers III</vt:lpstr>
      <vt:lpstr>Quiz: Dining Lawyers III Answer</vt:lpstr>
      <vt:lpstr>Quiz: Dining Lawyers III</vt:lpstr>
      <vt:lpstr>Quiz: Dining Lawyers III Answer</vt:lpstr>
      <vt:lpstr>Quiz: Banker’s algorithm</vt:lpstr>
      <vt:lpstr>Quiz Solution: Banker’s algorithm</vt:lpstr>
      <vt:lpstr>Quiz: 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1043</cp:revision>
  <cp:lastPrinted>2022-03-15T20:14:46Z</cp:lastPrinted>
  <dcterms:created xsi:type="dcterms:W3CDTF">1995-08-12T11:37:26Z</dcterms:created>
  <dcterms:modified xsi:type="dcterms:W3CDTF">2025-02-27T02:33:34Z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