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414" r:id="rId3"/>
    <p:sldId id="417" r:id="rId4"/>
    <p:sldId id="420" r:id="rId5"/>
    <p:sldId id="1384" r:id="rId6"/>
    <p:sldId id="1386" r:id="rId7"/>
    <p:sldId id="1388" r:id="rId8"/>
    <p:sldId id="381" r:id="rId9"/>
    <p:sldId id="1383" r:id="rId10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391" autoAdjust="0"/>
    <p:restoredTop sz="83268" autoAdjust="0"/>
  </p:normalViewPr>
  <p:slideViewPr>
    <p:cSldViewPr>
      <p:cViewPr varScale="1">
        <p:scale>
          <a:sx n="68" d="100"/>
          <a:sy n="68" d="100"/>
        </p:scale>
        <p:origin x="110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https://people.eecs.berkeley.edu/~kubitron/courses/cs162-F07/exams/fa07mt1-solutions.pdf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0937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042400" y="63642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7A0A33-D1BC-4593-884F-3C3414606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364288"/>
            <a:ext cx="5852584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12818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Plassholder for lysbildenummer 5">
            <a:extLst>
              <a:ext uri="{FF2B5EF4-FFF2-40B4-BE49-F238E27FC236}">
                <a16:creationId xmlns:a16="http://schemas.microsoft.com/office/drawing/2014/main" id="{C1122AA0-51BA-FB92-7E72-DEDEC17FA8AB}"/>
              </a:ext>
            </a:extLst>
          </p:cNvPr>
          <p:cNvSpPr txBox="1">
            <a:spLocks/>
          </p:cNvSpPr>
          <p:nvPr userDrawn="1"/>
        </p:nvSpPr>
        <p:spPr>
          <a:xfrm>
            <a:off x="11734800" y="6492875"/>
            <a:ext cx="456108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400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sz="1400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4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Deadlocks Exercises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176-6D53-DD91-2D8E-422B727B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Multi-Armed Lawyers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D6A1-3E13-A94F-063A-2C32586C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562600"/>
          </a:xfrm>
        </p:spPr>
        <p:txBody>
          <a:bodyPr>
            <a:normAutofit/>
          </a:bodyPr>
          <a:lstStyle/>
          <a:p>
            <a:r>
              <a:rPr lang="en-GB" dirty="0"/>
              <a:t>Consider a large table with IDENTICAL multi-armed alien lawyers. In the </a:t>
            </a:r>
            <a:r>
              <a:rPr lang="en-GB" dirty="0" err="1"/>
              <a:t>center</a:t>
            </a:r>
            <a:r>
              <a:rPr lang="en-GB" dirty="0"/>
              <a:t> is a pile of chopsticks. In order to eat, a lawyer must have one chopstick in each hand. The lawyers are so busy talking that they can only grab one chopstick at a time. Design a deadlock-free algorithm using monitors and Bankers algorithm. Assume total number of chopsticks &gt;= number of hands of each lawyer, so at least one lawyer can eat.</a:t>
            </a:r>
          </a:p>
          <a:p>
            <a:r>
              <a:rPr lang="en-GB" dirty="0"/>
              <a:t>It is not a generalization of the 2-armed Dining Philosophers problem. Since the chopsticks are in a pile at </a:t>
            </a:r>
            <a:r>
              <a:rPr lang="en-GB" dirty="0" err="1"/>
              <a:t>center</a:t>
            </a:r>
            <a:r>
              <a:rPr lang="en-GB" dirty="0"/>
              <a:t> of the table, we should model them as a single resource with multiple instances, instead of multiple resources for the Dining Philosophers, where each fork (chopstick) has a fixed position in-between two philosophers. Hence the R and C matrices have a single </a:t>
            </a:r>
            <a:r>
              <a:rPr lang="en-GB"/>
              <a:t>column.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E381C-BBBB-E844-A692-437444C89492}"/>
              </a:ext>
            </a:extLst>
          </p:cNvPr>
          <p:cNvSpPr/>
          <p:nvPr/>
        </p:nvSpPr>
        <p:spPr bwMode="auto">
          <a:xfrm>
            <a:off x="4267200" y="6477000"/>
            <a:ext cx="4419600" cy="304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latin typeface="Gill Sans" panose="020B0502020104020203"/>
              </a:rPr>
              <a:t>Ack: this example is taken from UC Berkeley CS162 course.</a:t>
            </a:r>
            <a:endParaRPr kumimoji="0" 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125345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035D-F5B9-F2C6-59A2-7DE1BCA7D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D1236058-8546-8757-C024-E7ACC5EBEB3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981200" y="-11430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Example: 5 Lawyers, each with 2 arms, 5 chopsticks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006" name="Object 3">
                <a:extLst>
                  <a:ext uri="{FF2B5EF4-FFF2-40B4-BE49-F238E27FC236}">
                    <a16:creationId xmlns:a16="http://schemas.microsoft.com/office/drawing/2014/main" id="{D733E9EA-4D44-2FDB-7DFB-1CCA55413039}"/>
                  </a:ext>
                </a:extLst>
              </p:cNvPr>
              <p:cNvSpPr txBox="1"/>
              <p:nvPr/>
            </p:nvSpPr>
            <p:spPr bwMode="auto">
              <a:xfrm>
                <a:off x="0" y="2235200"/>
                <a:ext cx="6529387" cy="2387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SE" sz="3200" b="0" dirty="0"/>
              </a:p>
            </p:txBody>
          </p:sp>
        </mc:Choice>
        <mc:Fallback xmlns="">
          <p:sp>
            <p:nvSpPr>
              <p:cNvPr id="128006" name="Object 3">
                <a:extLst>
                  <a:ext uri="{FF2B5EF4-FFF2-40B4-BE49-F238E27FC236}">
                    <a16:creationId xmlns:a16="http://schemas.microsoft.com/office/drawing/2014/main" id="{D733E9EA-4D44-2FDB-7DFB-1CCA5541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235200"/>
                <a:ext cx="6529387" cy="2387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A9DF53D-E8B6-2D43-AF98-8670D7BD153D}"/>
              </a:ext>
            </a:extLst>
          </p:cNvPr>
          <p:cNvSpPr txBox="1"/>
          <p:nvPr/>
        </p:nvSpPr>
        <p:spPr>
          <a:xfrm>
            <a:off x="3962400" y="762000"/>
            <a:ext cx="4687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 Request matrix R (</a:t>
            </a:r>
            <a:r>
              <a:rPr lang="en-GB" sz="2000" b="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NumArms</a:t>
            </a:r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=2)</a:t>
            </a:r>
          </a:p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Current allocation matrix C</a:t>
            </a:r>
          </a:p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Resources in existence E</a:t>
            </a:r>
          </a:p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Resources available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383810C9-DF9E-5963-DF9D-4ED86D8D8BEC}"/>
                  </a:ext>
                </a:extLst>
              </p:cNvPr>
              <p:cNvSpPr txBox="1"/>
              <p:nvPr/>
            </p:nvSpPr>
            <p:spPr bwMode="auto">
              <a:xfrm>
                <a:off x="6172200" y="2230783"/>
                <a:ext cx="6529387" cy="2387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SE" sz="3200" b="0" dirty="0"/>
              </a:p>
            </p:txBody>
          </p:sp>
        </mc:Choice>
        <mc:Fallback xmlns="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383810C9-DF9E-5963-DF9D-4ED86D8D8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2230783"/>
                <a:ext cx="6529387" cy="238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4E313D-DF96-E850-F367-13C977EC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876800"/>
            <a:ext cx="4368846" cy="478183"/>
          </a:xfrm>
        </p:spPr>
        <p:txBody>
          <a:bodyPr>
            <a:normAutofit/>
          </a:bodyPr>
          <a:lstStyle/>
          <a:p>
            <a:r>
              <a:rPr lang="en-GB" dirty="0"/>
              <a:t>Initially, all chopsticks are free.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2F49F-8484-BF8A-E401-8537506797F6}"/>
              </a:ext>
            </a:extLst>
          </p:cNvPr>
          <p:cNvSpPr txBox="1">
            <a:spLocks/>
          </p:cNvSpPr>
          <p:nvPr/>
        </p:nvSpPr>
        <p:spPr bwMode="auto">
          <a:xfrm>
            <a:off x="6858000" y="4876800"/>
            <a:ext cx="44958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/>
              <a:t>Two lawyers grab two chopsticks each and start eating. No other lawyers can eat.</a:t>
            </a:r>
          </a:p>
        </p:txBody>
      </p:sp>
    </p:spTree>
    <p:extLst>
      <p:ext uri="{BB962C8B-B14F-4D97-AF65-F5344CB8AC3E}">
        <p14:creationId xmlns:p14="http://schemas.microsoft.com/office/powerpoint/2010/main" val="189888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3AE9-0C56-1BC7-737D-9D60B38A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1BCA-C95E-530C-11CF-544C9B09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it possible for the system to get into deadlock?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238010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010E-0DE6-664D-E651-1315BFD2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E106-EFF2-89A6-A94C-94BA0CA7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each lawyer has 2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1 knife and 1 fork, so at least one lawyer can eat. (There is no other constraint on the numbers of knives, forks, or lawyers.) Each lawyer follows the following steps:</a:t>
            </a:r>
          </a:p>
          <a:p>
            <a:r>
              <a:rPr lang="en-GB" dirty="0"/>
              <a:t>(1) Pick up a knife </a:t>
            </a:r>
          </a:p>
          <a:p>
            <a:r>
              <a:rPr lang="en-GB" dirty="0"/>
              <a:t>(2) Pick up a fork </a:t>
            </a:r>
          </a:p>
          <a:p>
            <a:r>
              <a:rPr lang="en-GB" dirty="0"/>
              <a:t>(3) Eat</a:t>
            </a:r>
          </a:p>
          <a:p>
            <a:r>
              <a:rPr lang="en-GB" dirty="0"/>
              <a:t>(4) Return the knife and fork to the pile </a:t>
            </a:r>
          </a:p>
          <a:p>
            <a:r>
              <a:rPr lang="en-GB" dirty="0"/>
              <a:t>Q: Can the system be deadlocked?</a:t>
            </a:r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373298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CE1A-5EE0-BB49-216D-B4B1AF2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0D62-C0BE-DA6D-366C-8F725FB1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r>
              <a:rPr lang="en-GB" dirty="0"/>
              <a:t>(1) Pick up 2 knives atomically</a:t>
            </a:r>
          </a:p>
          <a:p>
            <a:r>
              <a:rPr lang="en-GB" dirty="0"/>
              <a:t>(2) Pick up 2 forks atomically</a:t>
            </a:r>
          </a:p>
          <a:p>
            <a:r>
              <a:rPr lang="en-GB" dirty="0"/>
              <a:t>(3) Eat</a:t>
            </a:r>
          </a:p>
          <a:p>
            <a:r>
              <a:rPr lang="en-GB" dirty="0"/>
              <a:t>(4) Return the knives and forks to the pile </a:t>
            </a:r>
          </a:p>
          <a:p>
            <a:r>
              <a:rPr lang="en-GB" dirty="0"/>
              <a:t>Q: Can the system be deadlocked?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00116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2A10-41A5-9895-0B16-ACEA7029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C07-65AC-81BF-04CE-B8BAC4C0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r>
              <a:rPr lang="en-GB" dirty="0"/>
              <a:t>(1) Pick up a knife </a:t>
            </a:r>
          </a:p>
          <a:p>
            <a:r>
              <a:rPr lang="en-GB" dirty="0"/>
              <a:t>(2) Pick up another knife</a:t>
            </a:r>
          </a:p>
          <a:p>
            <a:r>
              <a:rPr lang="en-GB" dirty="0"/>
              <a:t>(3) Pick up a fork </a:t>
            </a:r>
          </a:p>
          <a:p>
            <a:r>
              <a:rPr lang="en-GB" dirty="0"/>
              <a:t>(4) Pick up another fork</a:t>
            </a:r>
          </a:p>
          <a:p>
            <a:r>
              <a:rPr lang="en-GB" dirty="0"/>
              <a:t>(5) Eat</a:t>
            </a:r>
          </a:p>
          <a:p>
            <a:r>
              <a:rPr lang="en-GB" dirty="0"/>
              <a:t>(6) Return the knife and fork to the pile </a:t>
            </a:r>
          </a:p>
          <a:p>
            <a:r>
              <a:rPr lang="en-GB" dirty="0"/>
              <a:t>Q1: Can the system be deadlocked?</a:t>
            </a:r>
          </a:p>
          <a:p>
            <a:r>
              <a:rPr lang="en-GB" dirty="0"/>
              <a:t>Q2: What if each lawyer may have a different number of arms, and may request a different ratio of knives vs. forks?</a:t>
            </a:r>
          </a:p>
        </p:txBody>
      </p:sp>
    </p:spTree>
    <p:extLst>
      <p:ext uri="{BB962C8B-B14F-4D97-AF65-F5344CB8AC3E}">
        <p14:creationId xmlns:p14="http://schemas.microsoft.com/office/powerpoint/2010/main" val="29969133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7A1E-92F2-8D72-D28F-25A8DA3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/>
              <p:nvPr/>
            </p:nvSpPr>
            <p:spPr bwMode="auto">
              <a:xfrm>
                <a:off x="5486159" y="2355881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159" y="2355881"/>
                <a:ext cx="2506222" cy="2430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8B4A5A5E-888A-4AC1-CCA4-2666AECA4071}"/>
                  </a:ext>
                </a:extLst>
              </p:cNvPr>
              <p:cNvSpPr txBox="1"/>
              <p:nvPr/>
            </p:nvSpPr>
            <p:spPr bwMode="auto">
              <a:xfrm>
                <a:off x="5766886" y="4745445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8B4A5A5E-888A-4AC1-CCA4-2666AECA4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6886" y="4745445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282522-2241-2BF8-0AD4-91AC8515D634}"/>
              </a:ext>
            </a:extLst>
          </p:cNvPr>
          <p:cNvSpPr txBox="1"/>
          <p:nvPr/>
        </p:nvSpPr>
        <p:spPr>
          <a:xfrm>
            <a:off x="5364212" y="4400522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Resources in existence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F3C78-150B-401A-3DF8-FF4B619D2820}"/>
              </a:ext>
            </a:extLst>
          </p:cNvPr>
          <p:cNvSpPr txBox="1"/>
          <p:nvPr/>
        </p:nvSpPr>
        <p:spPr>
          <a:xfrm>
            <a:off x="8836255" y="4400522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Resources available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6AF71B3-F5D1-B2DE-B835-5C8208F4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89" y="1676400"/>
            <a:ext cx="5100637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4 threads P0 through P4; 4 resource types with 10, 5, 6, 5 instances each.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Current system state  encoded in matrices </a:t>
            </a:r>
            <a:r>
              <a:rPr lang="en-GB" altLang="zh-CN" sz="2800" b="0" i="1" kern="0" dirty="0">
                <a:latin typeface="Gill Sans" panose="020B0502020104020203"/>
                <a:ea typeface="宋体" charset="-122"/>
              </a:rPr>
              <a:t>R, C </a:t>
            </a: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and vector </a:t>
            </a:r>
            <a:r>
              <a:rPr lang="en-GB" altLang="zh-CN" sz="2800" b="0" i="1" kern="0" dirty="0">
                <a:latin typeface="Gill Sans" panose="020B0502020104020203"/>
                <a:ea typeface="宋体" charset="-122"/>
              </a:rPr>
              <a:t>E.</a:t>
            </a:r>
          </a:p>
          <a:p>
            <a:pPr>
              <a:lnSpc>
                <a:spcPct val="90000"/>
              </a:lnSpc>
            </a:pP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/>
              <p:nvPr/>
            </p:nvSpPr>
            <p:spPr bwMode="auto">
              <a:xfrm>
                <a:off x="8910577" y="2315238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0577" y="2315238"/>
                <a:ext cx="2506222" cy="2430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8">
                <a:extLst>
                  <a:ext uri="{FF2B5EF4-FFF2-40B4-BE49-F238E27FC236}">
                    <a16:creationId xmlns:a16="http://schemas.microsoft.com/office/drawing/2014/main" id="{E0B0D861-7422-6B09-1146-2956C9308FD5}"/>
                  </a:ext>
                </a:extLst>
              </p:cNvPr>
              <p:cNvSpPr txBox="1"/>
              <p:nvPr/>
            </p:nvSpPr>
            <p:spPr bwMode="auto">
              <a:xfrm>
                <a:off x="9106956" y="4745445"/>
                <a:ext cx="2225495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37" name="Object 8">
                <a:extLst>
                  <a:ext uri="{FF2B5EF4-FFF2-40B4-BE49-F238E27FC236}">
                    <a16:creationId xmlns:a16="http://schemas.microsoft.com/office/drawing/2014/main" id="{E0B0D861-7422-6B09-1146-2956C930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06956" y="4745445"/>
                <a:ext cx="2225495" cy="449263"/>
              </a:xfrm>
              <a:prstGeom prst="rect">
                <a:avLst/>
              </a:prstGeom>
              <a:blipFill>
                <a:blip r:embed="rId5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DDFDB70-DB09-A8AE-ECFA-29BC2D3C2A06}"/>
              </a:ext>
            </a:extLst>
          </p:cNvPr>
          <p:cNvSpPr txBox="1"/>
          <p:nvPr/>
        </p:nvSpPr>
        <p:spPr>
          <a:xfrm>
            <a:off x="5377716" y="1998174"/>
            <a:ext cx="252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 Request matrix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668693-DC80-5EB2-C55A-1A4F500873ED}"/>
              </a:ext>
            </a:extLst>
          </p:cNvPr>
          <p:cNvSpPr txBox="1"/>
          <p:nvPr/>
        </p:nvSpPr>
        <p:spPr>
          <a:xfrm>
            <a:off x="8821425" y="1998174"/>
            <a:ext cx="296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Current allocation matrix</a:t>
            </a:r>
          </a:p>
        </p:txBody>
      </p:sp>
    </p:spTree>
    <p:extLst>
      <p:ext uri="{BB962C8B-B14F-4D97-AF65-F5344CB8AC3E}">
        <p14:creationId xmlns:p14="http://schemas.microsoft.com/office/powerpoint/2010/main" val="22384733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D3F3-6935-47F2-C47D-DA6888C1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5461000" cy="533400"/>
          </a:xfrm>
        </p:spPr>
        <p:txBody>
          <a:bodyPr/>
          <a:lstStyle/>
          <a:p>
            <a:r>
              <a:rPr lang="en-GB" dirty="0"/>
              <a:t>Quiz: Deadlocks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229F-2CFC-9FAC-679A-B3EF4E2F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7" y="914400"/>
            <a:ext cx="5994114" cy="5105400"/>
          </a:xfrm>
        </p:spPr>
        <p:txBody>
          <a:bodyPr>
            <a:normAutofit/>
          </a:bodyPr>
          <a:lstStyle/>
          <a:p>
            <a:r>
              <a:rPr lang="en-GB" dirty="0"/>
              <a:t>Is there a possible </a:t>
            </a:r>
            <a:r>
              <a:rPr lang="en-GB"/>
              <a:t>deadlock?</a:t>
            </a:r>
            <a:endParaRPr lang="en-GB" dirty="0"/>
          </a:p>
          <a:p>
            <a:endParaRPr lang="en-GB" dirty="0"/>
          </a:p>
          <a:p>
            <a:endParaRPr lang="en-SE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AC16764-0F2D-B238-9D81-900B4D251691}"/>
              </a:ext>
            </a:extLst>
          </p:cNvPr>
          <p:cNvSpPr txBox="1"/>
          <p:nvPr/>
        </p:nvSpPr>
        <p:spPr>
          <a:xfrm>
            <a:off x="6387676" y="846004"/>
            <a:ext cx="5632900" cy="50494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3350" eaLnBrk="1" fontAlgn="auto" hangingPunct="1">
              <a:spcBef>
                <a:spcPts val="434"/>
              </a:spcBef>
              <a:spcAft>
                <a:spcPts val="0"/>
              </a:spcAft>
              <a:tabLst>
                <a:tab pos="532765" algn="l"/>
              </a:tabLs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1</a:t>
            </a:r>
            <a:r>
              <a:rPr sz="1200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	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Semaphore</a:t>
            </a:r>
            <a:r>
              <a:rPr sz="1400" b="0" kern="0" spc="-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L3=1;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2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377825" eaLnBrk="1" fontAlgn="auto" hangingPunct="1">
              <a:spcBef>
                <a:spcPts val="13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1: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3778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L1 and L2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0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9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2: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L3 and L1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25" dirty="0">
                <a:solidFill>
                  <a:sysClr val="windowText" lastClr="000000"/>
                </a:solidFill>
                <a:latin typeface="Arial MT"/>
                <a:cs typeface="Arial MT"/>
              </a:rPr>
              <a:t>16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3: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L2 and L3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7867E32-F4AD-9B90-BF25-CCA021803154}"/>
              </a:ext>
            </a:extLst>
          </p:cNvPr>
          <p:cNvSpPr/>
          <p:nvPr/>
        </p:nvSpPr>
        <p:spPr>
          <a:xfrm>
            <a:off x="6350001" y="829563"/>
            <a:ext cx="5715000" cy="5190237"/>
          </a:xfrm>
          <a:custGeom>
            <a:avLst/>
            <a:gdLst/>
            <a:ahLst/>
            <a:cxnLst/>
            <a:rect l="l" t="t" r="r" b="b"/>
            <a:pathLst>
              <a:path w="8177530" h="7403465">
                <a:moveTo>
                  <a:pt x="0" y="0"/>
                </a:moveTo>
                <a:lnTo>
                  <a:pt x="8177267" y="0"/>
                </a:lnTo>
                <a:lnTo>
                  <a:pt x="8177267" y="7402992"/>
                </a:lnTo>
                <a:lnTo>
                  <a:pt x="0" y="740299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22592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98443</TotalTime>
  <Pages>60</Pages>
  <Words>836</Words>
  <Application>Microsoft Office PowerPoint</Application>
  <PresentationFormat>Widescreen</PresentationFormat>
  <Paragraphs>83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MT</vt:lpstr>
      <vt:lpstr>Gill Sans</vt:lpstr>
      <vt:lpstr>Gill Sans Light</vt:lpstr>
      <vt:lpstr>宋体</vt:lpstr>
      <vt:lpstr>Arial</vt:lpstr>
      <vt:lpstr>Cambria Math</vt:lpstr>
      <vt:lpstr>Comic Sans MS</vt:lpstr>
      <vt:lpstr>Courier New</vt:lpstr>
      <vt:lpstr>Office</vt:lpstr>
      <vt:lpstr>CSC 112: Computer Operating Systems Lecture 4   Deadlocks Exercises</vt:lpstr>
      <vt:lpstr>Multi-Armed Lawyers</vt:lpstr>
      <vt:lpstr>Example: 5 Lawyers, each with 2 arms, 5 chopsticks</vt:lpstr>
      <vt:lpstr>Quiz: Dining Lawyers I</vt:lpstr>
      <vt:lpstr>Quiz: Dining Lawyers I </vt:lpstr>
      <vt:lpstr>Quiz: Dining Lawyers II</vt:lpstr>
      <vt:lpstr>Quiz: Dining Lawyers III</vt:lpstr>
      <vt:lpstr>Quiz: Banker’s algorithm</vt:lpstr>
      <vt:lpstr>Quiz: Deadlocks II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1041</cp:revision>
  <cp:lastPrinted>2022-03-15T20:14:46Z</cp:lastPrinted>
  <dcterms:created xsi:type="dcterms:W3CDTF">1995-08-12T11:37:26Z</dcterms:created>
  <dcterms:modified xsi:type="dcterms:W3CDTF">2025-02-27T02:43:53Z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