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35" r:id="rId10"/>
    <p:sldId id="351" r:id="rId11"/>
    <p:sldId id="352" r:id="rId12"/>
    <p:sldId id="353" r:id="rId13"/>
    <p:sldId id="354" r:id="rId14"/>
    <p:sldId id="355" r:id="rId15"/>
    <p:sldId id="304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963"/>
    <p:restoredTop sz="85229" autoAdjust="0"/>
  </p:normalViewPr>
  <p:slideViewPr>
    <p:cSldViewPr>
      <p:cViewPr varScale="1">
        <p:scale>
          <a:sx n="70" d="100"/>
          <a:sy n="70" d="100"/>
        </p:scale>
        <p:origin x="144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6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07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6.1.1</a:t>
            </a:r>
          </a:p>
          <a:p>
            <a:endParaRPr lang="en-US" dirty="0"/>
          </a:p>
          <a:p>
            <a:r>
              <a:rPr lang="en-US" altLang="zh-CN" dirty="0"/>
              <a:t>17,900 lines of code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40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98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 short process before a long one decreases the waiting time of the short process more than it increases the waiting time of the long process.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06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fixed-length</a:t>
            </a:r>
            <a:r>
              <a:rPr lang="zh-CN" altLang="en-US" dirty="0"/>
              <a:t> </a:t>
            </a:r>
            <a:r>
              <a:rPr lang="en-US" altLang="zh-CN" dirty="0"/>
              <a:t>time-slice,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circular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6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fixed-length</a:t>
            </a:r>
            <a:r>
              <a:rPr lang="zh-CN" altLang="en-US" dirty="0"/>
              <a:t> </a:t>
            </a:r>
            <a:r>
              <a:rPr lang="en-US" altLang="zh-CN" dirty="0"/>
              <a:t>time-slice,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circular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73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47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when they shut down the IBM 7094 at MIT in 1973, they found a low-priority process that had been submitted in 1967 and had not yet been run.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18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burst</a:t>
            </a:r>
          </a:p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burst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process execution consists of a </a:t>
            </a:r>
            <a:r>
              <a:rPr lang="en-US" altLang="zh-CN" sz="1800" b="1" dirty="0">
                <a:solidFill>
                  <a:srgbClr val="00AAED"/>
                </a:solidFill>
                <a:effectLst/>
                <a:latin typeface="Palatino" pitchFamily="2" charset="0"/>
              </a:rPr>
              <a:t>cycle </a:t>
            </a: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of CPU execution and I/O wait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6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Internal:</a:t>
            </a:r>
            <a:r>
              <a:rPr lang="zh-CN" altLang="en-US" dirty="0"/>
              <a:t> </a:t>
            </a:r>
            <a:r>
              <a:rPr lang="en-US" altLang="zh-CN" dirty="0"/>
              <a:t>timing constraints, memory requirements, the ratio of average I/O burst to average CPU burst</a:t>
            </a:r>
          </a:p>
          <a:p>
            <a:endParaRPr lang="en-US" altLang="zh-CN" dirty="0"/>
          </a:p>
          <a:p>
            <a:r>
              <a:rPr lang="en-US" altLang="zh-CN" dirty="0"/>
              <a:t>External:</a:t>
            </a:r>
            <a:r>
              <a:rPr lang="zh-CN" altLang="en-US" dirty="0"/>
              <a:t> </a:t>
            </a:r>
            <a:r>
              <a:rPr lang="en-US" altLang="zh-CN" dirty="0"/>
              <a:t>Importance of the process, financial considerations, hierarchy among users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05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299734" y="6421248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A15C49A1-BC26-B840-8B82-5FC8C44A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11336392" cy="532956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1DE0F04C-E32E-A34D-9B7C-4A11215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073427"/>
            <a:ext cx="11336392" cy="51385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21C0E94-795B-5AEF-10F3-5559E4F215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064659-2CA1-B4C5-59CA-AF504B083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2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51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3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750DB-B7EA-0A6B-95BF-A5B4E88F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C71FE-4ACC-D996-E18E-CB3D5F4B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(70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80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90)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80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B660F-C61B-1EFF-2D2E-E9A0EE1A0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A50A889-B44A-34DD-9C2C-0B9530B4A429}"/>
              </a:ext>
            </a:extLst>
          </p:cNvPr>
          <p:cNvSpPr/>
          <p:nvPr/>
        </p:nvSpPr>
        <p:spPr>
          <a:xfrm>
            <a:off x="2041339" y="111914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strike="sngStrike" dirty="0"/>
              <a:t>Each job runs for the same amount of time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0095D8-2F92-72E1-948B-E5CE905D1A87}"/>
              </a:ext>
            </a:extLst>
          </p:cNvPr>
          <p:cNvGraphicFramePr>
            <a:graphicFrameLocks noGrp="1"/>
          </p:cNvGraphicFramePr>
          <p:nvPr/>
        </p:nvGraphicFramePr>
        <p:xfrm>
          <a:off x="2540717" y="2025650"/>
          <a:ext cx="70980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731FAC2-15CA-362B-3CDF-556BAC057615}"/>
              </a:ext>
            </a:extLst>
          </p:cNvPr>
          <p:cNvCxnSpPr/>
          <p:nvPr/>
        </p:nvCxnSpPr>
        <p:spPr>
          <a:xfrm>
            <a:off x="2584356" y="4553007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722300-A93A-BCAF-AF30-CADE0AC628DF}"/>
              </a:ext>
            </a:extLst>
          </p:cNvPr>
          <p:cNvSpPr/>
          <p:nvPr/>
        </p:nvSpPr>
        <p:spPr>
          <a:xfrm>
            <a:off x="2584356" y="4015797"/>
            <a:ext cx="3340194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D016585-5C87-7217-5CB4-BFCB8661345B}"/>
              </a:ext>
            </a:extLst>
          </p:cNvPr>
          <p:cNvSpPr/>
          <p:nvPr/>
        </p:nvSpPr>
        <p:spPr>
          <a:xfrm>
            <a:off x="5924550" y="4004367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5CEF901-15DB-7504-EED4-52B761722FD5}"/>
              </a:ext>
            </a:extLst>
          </p:cNvPr>
          <p:cNvSpPr/>
          <p:nvPr/>
        </p:nvSpPr>
        <p:spPr>
          <a:xfrm>
            <a:off x="6601095" y="4004367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B8581E-E3F0-B0A7-BEF9-3148D50C0C8D}"/>
              </a:ext>
            </a:extLst>
          </p:cNvPr>
          <p:cNvSpPr txBox="1"/>
          <p:nvPr/>
        </p:nvSpPr>
        <p:spPr>
          <a:xfrm>
            <a:off x="5007589" y="482141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627B0B-43C7-F5FD-0B4A-7A682A1B612B}"/>
              </a:ext>
            </a:extLst>
          </p:cNvPr>
          <p:cNvSpPr txBox="1"/>
          <p:nvPr/>
        </p:nvSpPr>
        <p:spPr>
          <a:xfrm>
            <a:off x="2427903" y="45645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941319-D5E4-8F7B-FB58-3AD7EB09559A}"/>
              </a:ext>
            </a:extLst>
          </p:cNvPr>
          <p:cNvSpPr txBox="1"/>
          <p:nvPr/>
        </p:nvSpPr>
        <p:spPr>
          <a:xfrm>
            <a:off x="5692225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E7210B-A79B-0CE1-CC78-7757E0457FD4}"/>
              </a:ext>
            </a:extLst>
          </p:cNvPr>
          <p:cNvSpPr txBox="1"/>
          <p:nvPr/>
        </p:nvSpPr>
        <p:spPr>
          <a:xfrm>
            <a:off x="6394658" y="45415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EA543F-202D-C78B-AC74-5D53477CDFFC}"/>
              </a:ext>
            </a:extLst>
          </p:cNvPr>
          <p:cNvSpPr txBox="1"/>
          <p:nvPr/>
        </p:nvSpPr>
        <p:spPr>
          <a:xfrm>
            <a:off x="7054892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42A35F-B8E5-4568-3818-DA40878AA050}"/>
              </a:ext>
            </a:extLst>
          </p:cNvPr>
          <p:cNvSpPr txBox="1"/>
          <p:nvPr/>
        </p:nvSpPr>
        <p:spPr>
          <a:xfrm>
            <a:off x="3098706" y="362505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Gantt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Chart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F0E719-3D5C-88A5-D0FD-693B29058419}"/>
              </a:ext>
            </a:extLst>
          </p:cNvPr>
          <p:cNvSpPr/>
          <p:nvPr/>
        </p:nvSpPr>
        <p:spPr>
          <a:xfrm>
            <a:off x="7140940" y="2405961"/>
            <a:ext cx="1169675" cy="10744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91052-C70A-EF5E-D914-14FC1EC8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921B6-51FE-0E9D-D96C-68436814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  <a:p>
            <a:pPr lvl="1"/>
            <a:r>
              <a:rPr lang="en-US" dirty="0"/>
              <a:t>A scheduling phenomenon in which a number of </a:t>
            </a:r>
            <a:r>
              <a:rPr lang="en-US" altLang="zh-CN" dirty="0"/>
              <a:t>jobs</a:t>
            </a:r>
            <a:r>
              <a:rPr lang="en-US" dirty="0"/>
              <a:t> wait for one </a:t>
            </a:r>
            <a:r>
              <a:rPr lang="en-US" altLang="zh-CN" dirty="0"/>
              <a:t>job</a:t>
            </a:r>
            <a:r>
              <a:rPr lang="en-US" dirty="0"/>
              <a:t> to get off a core, causing overall device and CPU utilization to be suboptimal.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8BA9BA-A249-A5B0-EC08-6F9E966DF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1026" name="Picture 2" descr="Shopping cart full of food isolated flat Vector Image">
            <a:extLst>
              <a:ext uri="{FF2B5EF4-FFF2-40B4-BE49-F238E27FC236}">
                <a16:creationId xmlns:a16="http://schemas.microsoft.com/office/drawing/2014/main" id="{0A63F0E3-67DF-5F2A-01F2-B007F230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0" t="23167" r="14360" b="19833"/>
          <a:stretch/>
        </p:blipFill>
        <p:spPr bwMode="auto">
          <a:xfrm>
            <a:off x="2965550" y="3166110"/>
            <a:ext cx="2147470" cy="2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stic beverage bottles icon set bottled cold Vector Image">
            <a:extLst>
              <a:ext uri="{FF2B5EF4-FFF2-40B4-BE49-F238E27FC236}">
                <a16:creationId xmlns:a16="http://schemas.microsoft.com/office/drawing/2014/main" id="{C86BADB7-C1D3-B0D3-265A-281EB2660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t="18666" r="59679" b="27834"/>
          <a:stretch/>
        </p:blipFill>
        <p:spPr bwMode="auto">
          <a:xfrm>
            <a:off x="5532957" y="3566160"/>
            <a:ext cx="112608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nack - Free food icons">
            <a:extLst>
              <a:ext uri="{FF2B5EF4-FFF2-40B4-BE49-F238E27FC236}">
                <a16:creationId xmlns:a16="http://schemas.microsoft.com/office/drawing/2014/main" id="{9141B4EC-48FA-D199-3601-36400A67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60" y="3566160"/>
            <a:ext cx="1548130" cy="15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B8F49A-918C-5E65-D9A9-49ADAAB254DD}"/>
              </a:ext>
            </a:extLst>
          </p:cNvPr>
          <p:cNvSpPr txBox="1"/>
          <p:nvPr/>
        </p:nvSpPr>
        <p:spPr>
          <a:xfrm>
            <a:off x="2780820" y="5415242"/>
            <a:ext cx="23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1271D-1FE3-3DCA-9D16-A49773A9E6E4}"/>
              </a:ext>
            </a:extLst>
          </p:cNvPr>
          <p:cNvSpPr txBox="1"/>
          <p:nvPr/>
        </p:nvSpPr>
        <p:spPr>
          <a:xfrm>
            <a:off x="5630700" y="5361617"/>
            <a:ext cx="23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BE7BE-8AE3-41A9-E64B-6975FCA42231}"/>
              </a:ext>
            </a:extLst>
          </p:cNvPr>
          <p:cNvSpPr txBox="1"/>
          <p:nvPr/>
        </p:nvSpPr>
        <p:spPr>
          <a:xfrm>
            <a:off x="7570471" y="5361617"/>
            <a:ext cx="23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4485-9DC5-7E9E-4BF0-5DFDA3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9EF6B-D35F-18DD-EF96-21EFC50E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90)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80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214EA3-BE16-788E-167A-0FFE3CC317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A72AB0-EABB-5EF1-6977-43009874C7F4}"/>
              </a:ext>
            </a:extLst>
          </p:cNvPr>
          <p:cNvGraphicFramePr>
            <a:graphicFrameLocks noGrp="1"/>
          </p:cNvGraphicFramePr>
          <p:nvPr/>
        </p:nvGraphicFramePr>
        <p:xfrm>
          <a:off x="3615137" y="2037080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6DD9118-C110-6A2E-B44D-6DDBBE996F51}"/>
              </a:ext>
            </a:extLst>
          </p:cNvPr>
          <p:cNvCxnSpPr/>
          <p:nvPr/>
        </p:nvCxnSpPr>
        <p:spPr>
          <a:xfrm>
            <a:off x="2584356" y="4553007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C911FDC1-F9B8-90C5-8F69-2B43BC06D664}"/>
              </a:ext>
            </a:extLst>
          </p:cNvPr>
          <p:cNvSpPr/>
          <p:nvPr/>
        </p:nvSpPr>
        <p:spPr>
          <a:xfrm>
            <a:off x="3982753" y="4004367"/>
            <a:ext cx="3340194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E1CB38A-483C-7FB9-A375-043059873DD2}"/>
              </a:ext>
            </a:extLst>
          </p:cNvPr>
          <p:cNvSpPr/>
          <p:nvPr/>
        </p:nvSpPr>
        <p:spPr>
          <a:xfrm>
            <a:off x="2604528" y="4004367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A78BAD9-6B2F-2CF0-2C46-310BE8EF80B3}"/>
              </a:ext>
            </a:extLst>
          </p:cNvPr>
          <p:cNvSpPr/>
          <p:nvPr/>
        </p:nvSpPr>
        <p:spPr>
          <a:xfrm>
            <a:off x="3286602" y="4015797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7E9F59-C9DC-1752-3640-F533DA309759}"/>
              </a:ext>
            </a:extLst>
          </p:cNvPr>
          <p:cNvSpPr txBox="1"/>
          <p:nvPr/>
        </p:nvSpPr>
        <p:spPr>
          <a:xfrm>
            <a:off x="5007589" y="482141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B90C2-5ED7-B66D-213B-4AC7FA8A55F1}"/>
              </a:ext>
            </a:extLst>
          </p:cNvPr>
          <p:cNvSpPr txBox="1"/>
          <p:nvPr/>
        </p:nvSpPr>
        <p:spPr>
          <a:xfrm>
            <a:off x="2427903" y="45645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8EA8A1-6A46-7A4D-1F19-A5E7084048B2}"/>
              </a:ext>
            </a:extLst>
          </p:cNvPr>
          <p:cNvSpPr txBox="1"/>
          <p:nvPr/>
        </p:nvSpPr>
        <p:spPr>
          <a:xfrm>
            <a:off x="3034819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BD899C-1DC2-DC6E-C1D4-24D95ACCACFD}"/>
              </a:ext>
            </a:extLst>
          </p:cNvPr>
          <p:cNvSpPr txBox="1"/>
          <p:nvPr/>
        </p:nvSpPr>
        <p:spPr>
          <a:xfrm>
            <a:off x="3740399" y="45797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9BFAE-F21D-EF10-49C6-3D329601782F}"/>
              </a:ext>
            </a:extLst>
          </p:cNvPr>
          <p:cNvSpPr txBox="1"/>
          <p:nvPr/>
        </p:nvSpPr>
        <p:spPr>
          <a:xfrm>
            <a:off x="7054892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D680-9508-4EDE-C53A-317A10C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(SJF)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54F77-7603-64E1-6299-1F83F2D9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9FD19-5221-3AA2-528E-DADF0845C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16FDE-ABEB-F733-1910-71B967FA8992}"/>
              </a:ext>
            </a:extLst>
          </p:cNvPr>
          <p:cNvGraphicFramePr>
            <a:graphicFrameLocks noGrp="1"/>
          </p:cNvGraphicFramePr>
          <p:nvPr/>
        </p:nvGraphicFramePr>
        <p:xfrm>
          <a:off x="2357837" y="2022171"/>
          <a:ext cx="7098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3726"/>
                  </a:ext>
                </a:extLst>
              </a:tr>
            </a:tbl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56F6A08A-6E8D-6999-CE6C-C5791DA76EA3}"/>
              </a:ext>
            </a:extLst>
          </p:cNvPr>
          <p:cNvSpPr/>
          <p:nvPr/>
        </p:nvSpPr>
        <p:spPr>
          <a:xfrm>
            <a:off x="2057933" y="4181199"/>
            <a:ext cx="8063603" cy="17259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All jobs arrive at the same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Once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started,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each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job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runs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completion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(Preemption)</a:t>
            </a:r>
          </a:p>
        </p:txBody>
      </p:sp>
    </p:spTree>
    <p:extLst>
      <p:ext uri="{BB962C8B-B14F-4D97-AF65-F5344CB8AC3E}">
        <p14:creationId xmlns:p14="http://schemas.microsoft.com/office/powerpoint/2010/main" val="30357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E59BF-E91B-AE7D-B780-938963F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(SJF)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46855-BDAE-E50B-A3B1-8326A59B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hold,</a:t>
            </a:r>
            <a:r>
              <a:rPr lang="zh-CN" altLang="en-US" dirty="0"/>
              <a:t> </a:t>
            </a:r>
            <a:r>
              <a:rPr lang="en-US" altLang="zh-CN" dirty="0"/>
              <a:t>SJF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average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0CAFFA-6536-1D2B-0946-2299BA72A5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A0ABE30-449F-4A49-CCBA-A9984B5CFA84}"/>
              </a:ext>
            </a:extLst>
          </p:cNvPr>
          <p:cNvSpPr/>
          <p:nvPr/>
        </p:nvSpPr>
        <p:spPr>
          <a:xfrm>
            <a:off x="2244091" y="199925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All jobs arrive at the same time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CFAFB5-24F6-3AA7-3585-D4622223CEB8}"/>
              </a:ext>
            </a:extLst>
          </p:cNvPr>
          <p:cNvGraphicFramePr>
            <a:graphicFrameLocks noGrp="1"/>
          </p:cNvGraphicFramePr>
          <p:nvPr/>
        </p:nvGraphicFramePr>
        <p:xfrm>
          <a:off x="3615137" y="2789196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10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20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FB9545B-3826-EB50-2EFD-81BB2F1BDFB4}"/>
              </a:ext>
            </a:extLst>
          </p:cNvPr>
          <p:cNvCxnSpPr/>
          <p:nvPr/>
        </p:nvCxnSpPr>
        <p:spPr>
          <a:xfrm>
            <a:off x="2261333" y="5045583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2E40BB58-5058-58B5-5A04-1D69AC15DED3}"/>
              </a:ext>
            </a:extLst>
          </p:cNvPr>
          <p:cNvSpPr/>
          <p:nvPr/>
        </p:nvSpPr>
        <p:spPr>
          <a:xfrm>
            <a:off x="2250462" y="4484250"/>
            <a:ext cx="3340194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3BC7B33-C107-AAA3-E8FC-D3F28371D794}"/>
              </a:ext>
            </a:extLst>
          </p:cNvPr>
          <p:cNvSpPr/>
          <p:nvPr/>
        </p:nvSpPr>
        <p:spPr>
          <a:xfrm>
            <a:off x="5618115" y="4481647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2029976-036E-FF0D-222B-4F4718BD5585}"/>
              </a:ext>
            </a:extLst>
          </p:cNvPr>
          <p:cNvSpPr/>
          <p:nvPr/>
        </p:nvSpPr>
        <p:spPr>
          <a:xfrm>
            <a:off x="6319944" y="4481647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329FB-A658-48AA-FE76-64E0273D00C6}"/>
              </a:ext>
            </a:extLst>
          </p:cNvPr>
          <p:cNvSpPr txBox="1"/>
          <p:nvPr/>
        </p:nvSpPr>
        <p:spPr>
          <a:xfrm>
            <a:off x="4684566" y="53139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C049C-C38F-516D-5441-05414C0BB2AD}"/>
              </a:ext>
            </a:extLst>
          </p:cNvPr>
          <p:cNvSpPr txBox="1"/>
          <p:nvPr/>
        </p:nvSpPr>
        <p:spPr>
          <a:xfrm>
            <a:off x="2104880" y="50571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CCE7E1-5909-5B13-8CF9-9FD6A85EC437}"/>
              </a:ext>
            </a:extLst>
          </p:cNvPr>
          <p:cNvSpPr txBox="1"/>
          <p:nvPr/>
        </p:nvSpPr>
        <p:spPr>
          <a:xfrm>
            <a:off x="5366214" y="51025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60AC10-56E0-85E8-D9A1-D15103667089}"/>
              </a:ext>
            </a:extLst>
          </p:cNvPr>
          <p:cNvSpPr txBox="1"/>
          <p:nvPr/>
        </p:nvSpPr>
        <p:spPr>
          <a:xfrm>
            <a:off x="6099371" y="50697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0A811-7871-7939-3D5F-0D8690FFEDA4}"/>
              </a:ext>
            </a:extLst>
          </p:cNvPr>
          <p:cNvSpPr txBox="1"/>
          <p:nvPr/>
        </p:nvSpPr>
        <p:spPr>
          <a:xfrm>
            <a:off x="6731869" y="50571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  <p:sp>
        <p:nvSpPr>
          <p:cNvPr id="17" name="左箭头 16">
            <a:extLst>
              <a:ext uri="{FF2B5EF4-FFF2-40B4-BE49-F238E27FC236}">
                <a16:creationId xmlns:a16="http://schemas.microsoft.com/office/drawing/2014/main" id="{67B403ED-C50A-B0C9-3975-7551FDC8A237}"/>
              </a:ext>
            </a:extLst>
          </p:cNvPr>
          <p:cNvSpPr/>
          <p:nvPr/>
        </p:nvSpPr>
        <p:spPr>
          <a:xfrm rot="5400000" flipV="1">
            <a:off x="2767197" y="5164448"/>
            <a:ext cx="412362" cy="134085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D13912-1C18-663B-F14C-48C49B6C3F87}"/>
              </a:ext>
            </a:extLst>
          </p:cNvPr>
          <p:cNvSpPr txBox="1"/>
          <p:nvPr/>
        </p:nvSpPr>
        <p:spPr>
          <a:xfrm>
            <a:off x="2684811" y="5650433"/>
            <a:ext cx="7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scheduled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due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completion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requirement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左箭头 18">
            <a:extLst>
              <a:ext uri="{FF2B5EF4-FFF2-40B4-BE49-F238E27FC236}">
                <a16:creationId xmlns:a16="http://schemas.microsoft.com/office/drawing/2014/main" id="{BD337A94-71B9-BC16-75C1-8E154C60D9B3}"/>
              </a:ext>
            </a:extLst>
          </p:cNvPr>
          <p:cNvSpPr/>
          <p:nvPr/>
        </p:nvSpPr>
        <p:spPr>
          <a:xfrm rot="5400000" flipV="1">
            <a:off x="3391765" y="5157997"/>
            <a:ext cx="412362" cy="134085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7" grpId="0" animBg="1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0C13D-DD77-0D77-8395-DB620640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(SJF)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676B1-B5C8-E942-6087-1CD70841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turnaround?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6106F-4713-19D7-4894-10192DE18D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2E3057-6864-4932-DD0C-71ADE1EBC9E4}"/>
              </a:ext>
            </a:extLst>
          </p:cNvPr>
          <p:cNvGraphicFramePr>
            <a:graphicFrameLocks noGrp="1"/>
          </p:cNvGraphicFramePr>
          <p:nvPr/>
        </p:nvGraphicFramePr>
        <p:xfrm>
          <a:off x="2414987" y="1073426"/>
          <a:ext cx="7098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10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(70+70+70)/3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3726"/>
                  </a:ext>
                </a:extLst>
              </a:tr>
            </a:tbl>
          </a:graphicData>
        </a:graphic>
      </p:graphicFrame>
      <p:sp>
        <p:nvSpPr>
          <p:cNvPr id="8" name="圆角矩形 7">
            <a:extLst>
              <a:ext uri="{FF2B5EF4-FFF2-40B4-BE49-F238E27FC236}">
                <a16:creationId xmlns:a16="http://schemas.microsoft.com/office/drawing/2014/main" id="{0F9F129D-67DE-164F-CEEA-6BD997CFF517}"/>
              </a:ext>
            </a:extLst>
          </p:cNvPr>
          <p:cNvSpPr/>
          <p:nvPr/>
        </p:nvSpPr>
        <p:spPr>
          <a:xfrm>
            <a:off x="2057933" y="3928830"/>
            <a:ext cx="8063603" cy="17259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Once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started,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each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job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runs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completion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(Preemption)</a:t>
            </a: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D90FD918-F102-587D-D3C6-52EEC740193E}"/>
              </a:ext>
            </a:extLst>
          </p:cNvPr>
          <p:cNvSpPr/>
          <p:nvPr/>
        </p:nvSpPr>
        <p:spPr>
          <a:xfrm>
            <a:off x="6945123" y="2556098"/>
            <a:ext cx="2674417" cy="3715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BA9D-FB6C-23FD-4CE2-3C0B14E8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657963" cy="532956"/>
          </a:xfrm>
        </p:spPr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Time-to-Complete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(STCF)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8B09D-3472-5C35-7152-7E94376A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preemption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SJF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non-preemptive</a:t>
            </a:r>
            <a:r>
              <a:rPr lang="zh-CN" altLang="en-US" dirty="0"/>
              <a:t> </a:t>
            </a:r>
            <a:r>
              <a:rPr lang="en-US" altLang="zh-CN" dirty="0"/>
              <a:t>schedulers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policy: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preemptive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endParaRPr lang="en-US" dirty="0"/>
          </a:p>
          <a:p>
            <a:r>
              <a:rPr lang="en-US" altLang="zh-CN" dirty="0"/>
              <a:t>STFC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hold.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5C494-A516-E522-54A8-D0DC3BD34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611555A-6C42-EB6F-503C-D0298892E0A4}"/>
              </a:ext>
            </a:extLst>
          </p:cNvPr>
          <p:cNvSpPr/>
          <p:nvPr/>
        </p:nvSpPr>
        <p:spPr>
          <a:xfrm>
            <a:off x="2119172" y="107342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Once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started,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each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job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runs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to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161505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BA9D-FB6C-23FD-4CE2-3C0B14E8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657963" cy="532956"/>
          </a:xfrm>
        </p:spPr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Time-to-Complete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(STCF)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5C494-A516-E522-54A8-D0DC3BD34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F0CDDB-A2D8-5CFD-E34D-EC409543A423}"/>
              </a:ext>
            </a:extLst>
          </p:cNvPr>
          <p:cNvGraphicFramePr>
            <a:graphicFrameLocks noGrp="1"/>
          </p:cNvGraphicFramePr>
          <p:nvPr/>
        </p:nvGraphicFramePr>
        <p:xfrm>
          <a:off x="2403556" y="1222016"/>
          <a:ext cx="7372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56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958983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679175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891788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10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(90+20+30)/3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46.7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3726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770E49E-738B-A0DB-5656-656EC553CEE9}"/>
              </a:ext>
            </a:extLst>
          </p:cNvPr>
          <p:cNvCxnSpPr/>
          <p:nvPr/>
        </p:nvCxnSpPr>
        <p:spPr>
          <a:xfrm>
            <a:off x="2414428" y="3990333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F52FDE14-541F-D3D5-DC12-EE8CDEE83844}"/>
              </a:ext>
            </a:extLst>
          </p:cNvPr>
          <p:cNvSpPr/>
          <p:nvPr/>
        </p:nvSpPr>
        <p:spPr>
          <a:xfrm>
            <a:off x="2403557" y="3429000"/>
            <a:ext cx="674370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4B2037A-9303-79E7-D6DE-A736E13E2DF4}"/>
              </a:ext>
            </a:extLst>
          </p:cNvPr>
          <p:cNvSpPr/>
          <p:nvPr/>
        </p:nvSpPr>
        <p:spPr>
          <a:xfrm>
            <a:off x="3083370" y="3414185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FDA7BA8-E0B8-BB67-57FD-EC3835EC5743}"/>
              </a:ext>
            </a:extLst>
          </p:cNvPr>
          <p:cNvSpPr/>
          <p:nvPr/>
        </p:nvSpPr>
        <p:spPr>
          <a:xfrm>
            <a:off x="3757740" y="3414185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B73935-6232-6A8C-660A-5B1AC2AC93AE}"/>
              </a:ext>
            </a:extLst>
          </p:cNvPr>
          <p:cNvSpPr txBox="1"/>
          <p:nvPr/>
        </p:nvSpPr>
        <p:spPr>
          <a:xfrm>
            <a:off x="4837661" y="425873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C5FDE-E9C8-07E3-48C7-637B6C75070C}"/>
              </a:ext>
            </a:extLst>
          </p:cNvPr>
          <p:cNvSpPr txBox="1"/>
          <p:nvPr/>
        </p:nvSpPr>
        <p:spPr>
          <a:xfrm>
            <a:off x="2257975" y="40018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BC288C-0B4E-96C4-17CF-4C7139A204FE}"/>
              </a:ext>
            </a:extLst>
          </p:cNvPr>
          <p:cNvSpPr txBox="1"/>
          <p:nvPr/>
        </p:nvSpPr>
        <p:spPr>
          <a:xfrm>
            <a:off x="2905900" y="44300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1ABA54-9610-1863-F92D-521259F3D44C}"/>
              </a:ext>
            </a:extLst>
          </p:cNvPr>
          <p:cNvSpPr txBox="1"/>
          <p:nvPr/>
        </p:nvSpPr>
        <p:spPr>
          <a:xfrm>
            <a:off x="3530468" y="44434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CD45FB-CABE-414D-704E-02410FB76AD0}"/>
              </a:ext>
            </a:extLst>
          </p:cNvPr>
          <p:cNvSpPr txBox="1"/>
          <p:nvPr/>
        </p:nvSpPr>
        <p:spPr>
          <a:xfrm>
            <a:off x="6884964" y="40018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  <p:sp>
        <p:nvSpPr>
          <p:cNvPr id="15" name="左箭头 14">
            <a:extLst>
              <a:ext uri="{FF2B5EF4-FFF2-40B4-BE49-F238E27FC236}">
                <a16:creationId xmlns:a16="http://schemas.microsoft.com/office/drawing/2014/main" id="{DF7C4257-54A2-123D-6F35-2166EFEB2C7C}"/>
              </a:ext>
            </a:extLst>
          </p:cNvPr>
          <p:cNvSpPr/>
          <p:nvPr/>
        </p:nvSpPr>
        <p:spPr>
          <a:xfrm rot="5400000" flipV="1">
            <a:off x="2920292" y="4109198"/>
            <a:ext cx="412362" cy="134085"/>
          </a:xfrm>
          <a:prstGeom prst="lef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左箭头 15">
            <a:extLst>
              <a:ext uri="{FF2B5EF4-FFF2-40B4-BE49-F238E27FC236}">
                <a16:creationId xmlns:a16="http://schemas.microsoft.com/office/drawing/2014/main" id="{4412B980-7363-CBBF-2DAA-D24D6ED91C02}"/>
              </a:ext>
            </a:extLst>
          </p:cNvPr>
          <p:cNvSpPr/>
          <p:nvPr/>
        </p:nvSpPr>
        <p:spPr>
          <a:xfrm rot="5400000" flipV="1">
            <a:off x="3544860" y="4102747"/>
            <a:ext cx="412362" cy="134085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7D6869C-AE47-A7CD-B391-9FBEE4DBB753}"/>
              </a:ext>
            </a:extLst>
          </p:cNvPr>
          <p:cNvSpPr/>
          <p:nvPr/>
        </p:nvSpPr>
        <p:spPr>
          <a:xfrm>
            <a:off x="4432111" y="3405510"/>
            <a:ext cx="2674417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2D2CC-8CE5-6434-DD9F-BA3FDE35A045}"/>
              </a:ext>
            </a:extLst>
          </p:cNvPr>
          <p:cNvSpPr txBox="1"/>
          <p:nvPr/>
        </p:nvSpPr>
        <p:spPr>
          <a:xfrm>
            <a:off x="4217529" y="40607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2F17A0-C720-AD67-9B11-752F99306E69}"/>
              </a:ext>
            </a:extLst>
          </p:cNvPr>
          <p:cNvSpPr/>
          <p:nvPr/>
        </p:nvSpPr>
        <p:spPr>
          <a:xfrm>
            <a:off x="6884965" y="2711741"/>
            <a:ext cx="2674417" cy="3715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7D20CAB-4126-98E2-B30A-B5AFA3B7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STCF may cause </a:t>
            </a:r>
            <a:r>
              <a:rPr lang="en-NO" b="1" dirty="0">
                <a:solidFill>
                  <a:srgbClr val="FF0000"/>
                </a:solidFill>
              </a:rPr>
              <a:t>starvation</a:t>
            </a:r>
            <a:r>
              <a:rPr lang="en-NO" dirty="0"/>
              <a:t> </a:t>
            </a:r>
          </a:p>
          <a:p>
            <a:r>
              <a:rPr lang="en-NO" dirty="0"/>
              <a:t>How about other metric?</a:t>
            </a:r>
          </a:p>
        </p:txBody>
      </p:sp>
    </p:spTree>
    <p:extLst>
      <p:ext uri="{BB962C8B-B14F-4D97-AF65-F5344CB8AC3E}">
        <p14:creationId xmlns:p14="http://schemas.microsoft.com/office/powerpoint/2010/main" val="28462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/>
      <p:bldP spid="15" grpId="0" animBg="1"/>
      <p:bldP spid="16" grpId="0" animBg="1"/>
      <p:bldP spid="1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7919-F5B6-19B4-6598-BFCD5DB7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692253" cy="532956"/>
          </a:xfrm>
        </p:spPr>
        <p:txBody>
          <a:bodyPr/>
          <a:lstStyle/>
          <a:p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D2F37-7010-E921-FE0A-87F59297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Response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metric,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FIFO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26.7</a:t>
            </a:r>
          </a:p>
          <a:p>
            <a:r>
              <a:rPr lang="en-US" altLang="zh-CN" dirty="0"/>
              <a:t>SJF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30)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13.3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6E58E-210D-B449-5C92-065D50FEC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59A77E-1BFA-F7E2-B43B-502C55C852ED}"/>
              </a:ext>
            </a:extLst>
          </p:cNvPr>
          <p:cNvGraphicFramePr>
            <a:graphicFrameLocks noGrp="1"/>
          </p:cNvGraphicFramePr>
          <p:nvPr/>
        </p:nvGraphicFramePr>
        <p:xfrm>
          <a:off x="3695147" y="1945640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2B9A-D092-2751-1C01-1F7F7709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CF32-0E67-792B-E0E1-4902BE98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quantum/time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slice/scheduling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quantum: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</a:p>
          <a:p>
            <a:endParaRPr lang="en-US" altLang="zh-CN" dirty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slice</a:t>
            </a:r>
          </a:p>
          <a:p>
            <a:endParaRPr lang="en-US" altLang="zh-CN" dirty="0"/>
          </a:p>
          <a:p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regardless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whether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completed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its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execution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execution,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incomplete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queue,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queue.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ECEE2-07B0-4078-7817-B604DEBA7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EEA7ACF6-5787-234C-A802-A4DD4EC2805D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F39DFD39-9D6A-7C45-8FB1-8D615446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56" y="3249231"/>
            <a:ext cx="8114088" cy="646331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Operating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Systems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3" name="Undertittel 2">
            <a:extLst>
              <a:ext uri="{FF2B5EF4-FFF2-40B4-BE49-F238E27FC236}">
                <a16:creationId xmlns:a16="http://schemas.microsoft.com/office/drawing/2014/main" id="{EB2E6B2E-0ED6-1348-BE3E-82AEC75E7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957" y="3889490"/>
            <a:ext cx="8114089" cy="59809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Scheduling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D11BDE5A-5D6A-D348-9185-C1EA5CC4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22" y="1493737"/>
            <a:ext cx="5406359" cy="5043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9C440B0-7279-A809-5CD0-670C80D04BC3}"/>
              </a:ext>
            </a:extLst>
          </p:cNvPr>
          <p:cNvSpPr txBox="1"/>
          <p:nvPr/>
        </p:nvSpPr>
        <p:spPr>
          <a:xfrm>
            <a:off x="5081751" y="5145527"/>
            <a:ext cx="217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2"/>
                </a:solidFill>
              </a:rPr>
              <a:t>Di</a:t>
            </a:r>
            <a:r>
              <a:rPr kumimoji="1" lang="zh-CN" altLang="en-US" sz="2800" dirty="0">
                <a:solidFill>
                  <a:schemeClr val="bg2"/>
                </a:solidFill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</a:rPr>
              <a:t>Liu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60B4EDFE-BCA8-9BE2-FC47-C6BA6F1BE9DF}"/>
              </a:ext>
            </a:extLst>
          </p:cNvPr>
          <p:cNvSpPr txBox="1">
            <a:spLocks/>
          </p:cNvSpPr>
          <p:nvPr/>
        </p:nvSpPr>
        <p:spPr>
          <a:xfrm>
            <a:off x="2038956" y="2700237"/>
            <a:ext cx="8114088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TDT4186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2B9A-D092-2751-1C01-1F7F7709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CF32-0E67-792B-E0E1-4902BE98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5s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ECEE2-07B0-4078-7817-B604DEBA7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DB6B79-875C-591C-3800-15A12DFA5315}"/>
              </a:ext>
            </a:extLst>
          </p:cNvPr>
          <p:cNvGraphicFramePr>
            <a:graphicFrameLocks noGrp="1"/>
          </p:cNvGraphicFramePr>
          <p:nvPr/>
        </p:nvGraphicFramePr>
        <p:xfrm>
          <a:off x="3669565" y="1349855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24A864D-6579-FF81-B221-E7F784545DBC}"/>
              </a:ext>
            </a:extLst>
          </p:cNvPr>
          <p:cNvCxnSpPr/>
          <p:nvPr/>
        </p:nvCxnSpPr>
        <p:spPr>
          <a:xfrm>
            <a:off x="2624613" y="4031623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6C0C2CFC-0FFB-A406-9288-0174253EC5A3}"/>
              </a:ext>
            </a:extLst>
          </p:cNvPr>
          <p:cNvSpPr/>
          <p:nvPr/>
        </p:nvSpPr>
        <p:spPr>
          <a:xfrm>
            <a:off x="2613742" y="3470290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B7822AC-D871-D6B1-E7AE-D38D5C782FAE}"/>
              </a:ext>
            </a:extLst>
          </p:cNvPr>
          <p:cNvSpPr/>
          <p:nvPr/>
        </p:nvSpPr>
        <p:spPr>
          <a:xfrm>
            <a:off x="2939152" y="3467531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9124663-502F-8C5A-F004-CFC6C0B6564C}"/>
              </a:ext>
            </a:extLst>
          </p:cNvPr>
          <p:cNvSpPr/>
          <p:nvPr/>
        </p:nvSpPr>
        <p:spPr>
          <a:xfrm>
            <a:off x="3258694" y="3467065"/>
            <a:ext cx="312906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1A6B3-9DBA-99C0-77A1-A8586E4C32E2}"/>
              </a:ext>
            </a:extLst>
          </p:cNvPr>
          <p:cNvSpPr txBox="1"/>
          <p:nvPr/>
        </p:nvSpPr>
        <p:spPr>
          <a:xfrm>
            <a:off x="5047846" y="430002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174378-53C8-962F-E921-0E7D6E3939C7}"/>
              </a:ext>
            </a:extLst>
          </p:cNvPr>
          <p:cNvSpPr txBox="1"/>
          <p:nvPr/>
        </p:nvSpPr>
        <p:spPr>
          <a:xfrm>
            <a:off x="2468160" y="404316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7EDA9-0729-9B78-B5EC-7D325BEB2ACB}"/>
              </a:ext>
            </a:extLst>
          </p:cNvPr>
          <p:cNvSpPr txBox="1"/>
          <p:nvPr/>
        </p:nvSpPr>
        <p:spPr>
          <a:xfrm>
            <a:off x="6294935" y="40440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</a:t>
            </a:r>
            <a:endParaRPr 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24579DF-11BD-C1AA-90B7-D085C87DCDA1}"/>
              </a:ext>
            </a:extLst>
          </p:cNvPr>
          <p:cNvSpPr/>
          <p:nvPr/>
        </p:nvSpPr>
        <p:spPr>
          <a:xfrm>
            <a:off x="4555954" y="3480739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7241C5C-4F87-2CF9-E01A-E59CB7633F08}"/>
              </a:ext>
            </a:extLst>
          </p:cNvPr>
          <p:cNvSpPr/>
          <p:nvPr/>
        </p:nvSpPr>
        <p:spPr>
          <a:xfrm>
            <a:off x="3590740" y="3468509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74D6836-CB48-CF7D-E055-C68CEE038A19}"/>
              </a:ext>
            </a:extLst>
          </p:cNvPr>
          <p:cNvSpPr/>
          <p:nvPr/>
        </p:nvSpPr>
        <p:spPr>
          <a:xfrm>
            <a:off x="3916150" y="3470840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001CFF4-DD3C-439E-3DA6-0FFD407357EC}"/>
              </a:ext>
            </a:extLst>
          </p:cNvPr>
          <p:cNvSpPr/>
          <p:nvPr/>
        </p:nvSpPr>
        <p:spPr>
          <a:xfrm>
            <a:off x="4235692" y="3470374"/>
            <a:ext cx="312906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35C7BA4-4366-9BF9-8C45-EDD8896FCD9F}"/>
              </a:ext>
            </a:extLst>
          </p:cNvPr>
          <p:cNvSpPr/>
          <p:nvPr/>
        </p:nvSpPr>
        <p:spPr>
          <a:xfrm>
            <a:off x="5214603" y="3467065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A66C93D-563F-DF87-3EE2-C6BA7D1B7033}"/>
              </a:ext>
            </a:extLst>
          </p:cNvPr>
          <p:cNvSpPr/>
          <p:nvPr/>
        </p:nvSpPr>
        <p:spPr>
          <a:xfrm>
            <a:off x="4888001" y="3480739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40FA7ED1-E137-7B44-4542-C89BFE328408}"/>
              </a:ext>
            </a:extLst>
          </p:cNvPr>
          <p:cNvSpPr/>
          <p:nvPr/>
        </p:nvSpPr>
        <p:spPr>
          <a:xfrm>
            <a:off x="5867168" y="3473902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9551334-9E5D-A7AB-9E10-F8B1A162902E}"/>
              </a:ext>
            </a:extLst>
          </p:cNvPr>
          <p:cNvSpPr/>
          <p:nvPr/>
        </p:nvSpPr>
        <p:spPr>
          <a:xfrm>
            <a:off x="5540566" y="3487576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BD0D59F-4FE7-0C4B-5A4C-502197CC40B1}"/>
              </a:ext>
            </a:extLst>
          </p:cNvPr>
          <p:cNvSpPr/>
          <p:nvPr/>
        </p:nvSpPr>
        <p:spPr>
          <a:xfrm>
            <a:off x="6193130" y="3480432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D3B684-3C83-6CD9-369C-478A4ED96387}"/>
              </a:ext>
            </a:extLst>
          </p:cNvPr>
          <p:cNvSpPr txBox="1"/>
          <p:nvPr/>
        </p:nvSpPr>
        <p:spPr>
          <a:xfrm>
            <a:off x="2468160" y="5045367"/>
            <a:ext cx="5750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3200" dirty="0">
                <a:solidFill>
                  <a:srgbClr val="0070C0"/>
                </a:solidFill>
              </a:rPr>
              <a:t>R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=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(0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+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5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+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10)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/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3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=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7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889F-E8BF-71F4-4E9A-EC4CC6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66B64-7E4A-D623-FECD-405467C0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RR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response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poor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turnaround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en-US" altLang="zh-CN" dirty="0"/>
              <a:t>FIFO: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(5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15)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SJF: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(5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15)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RR: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(13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15)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14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8C44E-5CD7-4815-73EB-DDDE88667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7AE3A4-4E92-E386-129A-BD727C43F863}"/>
              </a:ext>
            </a:extLst>
          </p:cNvPr>
          <p:cNvGraphicFramePr>
            <a:graphicFrameLocks noGrp="1"/>
          </p:cNvGraphicFramePr>
          <p:nvPr/>
        </p:nvGraphicFramePr>
        <p:xfrm>
          <a:off x="3095075" y="1065362"/>
          <a:ext cx="64642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904635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70005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1870005">
                  <a:extLst>
                    <a:ext uri="{9D8B030D-6E8A-4147-A177-3AD203B41FA5}">
                      <a16:colId xmlns:a16="http://schemas.microsoft.com/office/drawing/2014/main" val="42301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quantum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4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3190B-5FB7-892F-F4D1-BF44D3F3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25B7A-0C93-E721-82EE-9667A678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n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</a:t>
            </a:r>
            <a:r>
              <a:rPr lang="en-US" altLang="zh-CN" dirty="0"/>
              <a:t>,</a:t>
            </a:r>
            <a:r>
              <a:rPr lang="zh-CN" altLang="en-US" b="1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waits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(n-1)q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carefully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(Usually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10-100 milliseconds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Switching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overhead,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context-switch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E3548C-AA09-82EC-0949-79110CFD4A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E797B20-01EE-D234-F5BF-09F462D7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30" y="4183435"/>
            <a:ext cx="4560570" cy="202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2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33305-BD62-C288-E093-FF9EF5B5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39E11-96BC-74A3-22D0-672ABD04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starvation-free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pPr lvl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scheduled,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STCF</a:t>
            </a:r>
          </a:p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fair,</a:t>
            </a:r>
            <a:r>
              <a:rPr lang="zh-CN" altLang="en-US" dirty="0"/>
              <a:t> </a:t>
            </a:r>
            <a:r>
              <a:rPr lang="en-US" altLang="zh-CN" dirty="0"/>
              <a:t>simple,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OSs,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MacOS.</a:t>
            </a:r>
            <a:r>
              <a:rPr lang="zh-CN" altLang="en-US" dirty="0"/>
              <a:t> </a:t>
            </a:r>
            <a:endParaRPr lang="nb-NO" altLang="zh-CN" dirty="0"/>
          </a:p>
          <a:p>
            <a:r>
              <a:rPr lang="nb-NO" dirty="0"/>
              <a:t>XV6 </a:t>
            </a:r>
            <a:r>
              <a:rPr lang="en-US" dirty="0"/>
              <a:t>implements</a:t>
            </a:r>
            <a:r>
              <a:rPr lang="nb-NO"/>
              <a:t> </a:t>
            </a:r>
            <a:r>
              <a:rPr lang="nb-NO" dirty="0"/>
              <a:t>a simple RR.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1E3C06-62CC-C84B-6850-BC5D7A8514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7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7F4CF-9D3C-4E9F-658B-DD1DF758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5267E-FEBF-D708-6BD1-3097E2B3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algorithms.</a:t>
            </a:r>
          </a:p>
          <a:p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scheduler,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suffers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convoy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r>
              <a:rPr lang="en-US" altLang="zh-CN" dirty="0"/>
              <a:t>SJF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simultaneously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</a:p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F279A-081B-B0FC-434A-6F78D4D53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9062C-477A-E6BF-53DB-F00A1B8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dirty="0"/>
              <a:t>I</a:t>
            </a:r>
            <a:r>
              <a:rPr lang="en-US" altLang="zh-CN" dirty="0"/>
              <a:t>/O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8961-1A55-E3CF-5C0E-F15FAF5E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CPU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burst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I/O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burst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9F27C-AACF-83A3-F946-E8EEA0E24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9C7DBC-36DE-4A79-8B0C-E4BE5F6F7E09}"/>
              </a:ext>
            </a:extLst>
          </p:cNvPr>
          <p:cNvCxnSpPr>
            <a:cxnSpLocks/>
          </p:cNvCxnSpPr>
          <p:nvPr/>
        </p:nvCxnSpPr>
        <p:spPr>
          <a:xfrm flipV="1">
            <a:off x="2744678" y="5473911"/>
            <a:ext cx="3114675" cy="1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50A45272-5F59-D688-4C12-FC778A702F55}"/>
              </a:ext>
            </a:extLst>
          </p:cNvPr>
          <p:cNvSpPr/>
          <p:nvPr/>
        </p:nvSpPr>
        <p:spPr>
          <a:xfrm>
            <a:off x="2746309" y="4195914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3A7397-C10B-C62A-7768-251F06A5A549}"/>
              </a:ext>
            </a:extLst>
          </p:cNvPr>
          <p:cNvSpPr txBox="1"/>
          <p:nvPr/>
        </p:nvSpPr>
        <p:spPr>
          <a:xfrm>
            <a:off x="2048812" y="49764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E08F4C-A22D-0463-344A-9622D59353EB}"/>
              </a:ext>
            </a:extLst>
          </p:cNvPr>
          <p:cNvSpPr txBox="1"/>
          <p:nvPr/>
        </p:nvSpPr>
        <p:spPr>
          <a:xfrm>
            <a:off x="1992902" y="42521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5658E47-6065-B681-24E7-4842355FDBEE}"/>
              </a:ext>
            </a:extLst>
          </p:cNvPr>
          <p:cNvSpPr/>
          <p:nvPr/>
        </p:nvSpPr>
        <p:spPr>
          <a:xfrm>
            <a:off x="3372121" y="4209482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B85DA4A-F8D6-B81B-B8B5-06B68ED6BC36}"/>
              </a:ext>
            </a:extLst>
          </p:cNvPr>
          <p:cNvSpPr/>
          <p:nvPr/>
        </p:nvSpPr>
        <p:spPr>
          <a:xfrm>
            <a:off x="3059215" y="4936701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C1EEE39-886A-572B-81EC-2590A90D6062}"/>
              </a:ext>
            </a:extLst>
          </p:cNvPr>
          <p:cNvSpPr/>
          <p:nvPr/>
        </p:nvSpPr>
        <p:spPr>
          <a:xfrm>
            <a:off x="4327862" y="4204307"/>
            <a:ext cx="133004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F1A77BE-A46D-00FC-A580-AAEF4C71D98D}"/>
              </a:ext>
            </a:extLst>
          </p:cNvPr>
          <p:cNvSpPr/>
          <p:nvPr/>
        </p:nvSpPr>
        <p:spPr>
          <a:xfrm>
            <a:off x="3997933" y="4205353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2CFC68A-2FD5-9521-0167-69357EFA9016}"/>
              </a:ext>
            </a:extLst>
          </p:cNvPr>
          <p:cNvSpPr/>
          <p:nvPr/>
        </p:nvSpPr>
        <p:spPr>
          <a:xfrm>
            <a:off x="3685027" y="4936701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AB9C80D-415A-E639-3F39-C4F0E6D560C9}"/>
              </a:ext>
            </a:extLst>
          </p:cNvPr>
          <p:cNvSpPr/>
          <p:nvPr/>
        </p:nvSpPr>
        <p:spPr>
          <a:xfrm>
            <a:off x="2119172" y="107342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All jobs only use the CPU (no I/O)</a:t>
            </a:r>
          </a:p>
        </p:txBody>
      </p:sp>
      <p:pic>
        <p:nvPicPr>
          <p:cNvPr id="27" name="Picture 1" descr="6_01.pdf">
            <a:extLst>
              <a:ext uri="{FF2B5EF4-FFF2-40B4-BE49-F238E27FC236}">
                <a16:creationId xmlns:a16="http://schemas.microsoft.com/office/drawing/2014/main" id="{8235EDF5-12CB-E626-04E1-41C8B194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67" y="1679217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772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E14F0-70D1-0EA1-A8BC-00A17C7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C03F8-E7A2-5C9B-EC6F-882ABD23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Treating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burst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sub-job</a:t>
            </a:r>
          </a:p>
          <a:p>
            <a:pPr lvl="1"/>
            <a:r>
              <a:rPr lang="en-US" dirty="0"/>
              <a:t>Schedule a CPU burst</a:t>
            </a:r>
          </a:p>
          <a:p>
            <a:pPr lvl="1"/>
            <a:r>
              <a:rPr lang="en-US" dirty="0"/>
              <a:t>Initialize the subsequent I/O burst, when the CPU burst completes</a:t>
            </a:r>
          </a:p>
          <a:p>
            <a:pPr lvl="1"/>
            <a:r>
              <a:rPr lang="en-US" dirty="0"/>
              <a:t>Switch to another process </a:t>
            </a: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C5008-9C4B-C095-2D15-B9262828C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6C0CFF8-954E-E228-AF66-27496C6A38ED}"/>
              </a:ext>
            </a:extLst>
          </p:cNvPr>
          <p:cNvGrpSpPr/>
          <p:nvPr/>
        </p:nvGrpSpPr>
        <p:grpSpPr>
          <a:xfrm>
            <a:off x="1851120" y="3323699"/>
            <a:ext cx="3866451" cy="1295457"/>
            <a:chOff x="468901" y="4195914"/>
            <a:chExt cx="3866451" cy="1295457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372032D3-3703-2F60-3BD1-8E74D8EA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677" y="5473911"/>
              <a:ext cx="3114675" cy="1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55292CE-5BA5-A8D7-C595-2B32C7C62DBF}"/>
                </a:ext>
              </a:extLst>
            </p:cNvPr>
            <p:cNvSpPr/>
            <p:nvPr/>
          </p:nvSpPr>
          <p:spPr>
            <a:xfrm>
              <a:off x="1222309" y="4195914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D109A40-2850-6543-BD5B-90C5C79B0D59}"/>
                </a:ext>
              </a:extLst>
            </p:cNvPr>
            <p:cNvSpPr txBox="1"/>
            <p:nvPr/>
          </p:nvSpPr>
          <p:spPr>
            <a:xfrm>
              <a:off x="524811" y="497642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I/O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A71E048-9BC1-3514-68DA-10802DFAA17B}"/>
                </a:ext>
              </a:extLst>
            </p:cNvPr>
            <p:cNvSpPr txBox="1"/>
            <p:nvPr/>
          </p:nvSpPr>
          <p:spPr>
            <a:xfrm>
              <a:off x="468901" y="425216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CPU</a:t>
              </a:r>
              <a:endParaRPr lang="en-US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F500FE40-1F69-A71F-F8A1-8B0E1847ABA3}"/>
                </a:ext>
              </a:extLst>
            </p:cNvPr>
            <p:cNvSpPr/>
            <p:nvPr/>
          </p:nvSpPr>
          <p:spPr>
            <a:xfrm>
              <a:off x="1848121" y="4209482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DC81E8C1-B5EE-5ED9-9A78-6B0525211739}"/>
                </a:ext>
              </a:extLst>
            </p:cNvPr>
            <p:cNvSpPr/>
            <p:nvPr/>
          </p:nvSpPr>
          <p:spPr>
            <a:xfrm>
              <a:off x="1535215" y="4936701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5D99A64D-673E-0919-1CEB-6B16091F2784}"/>
                </a:ext>
              </a:extLst>
            </p:cNvPr>
            <p:cNvSpPr/>
            <p:nvPr/>
          </p:nvSpPr>
          <p:spPr>
            <a:xfrm>
              <a:off x="2803861" y="4204307"/>
              <a:ext cx="1330043" cy="53721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991972B5-4129-9201-A76D-D4EB7AEC4330}"/>
                </a:ext>
              </a:extLst>
            </p:cNvPr>
            <p:cNvSpPr/>
            <p:nvPr/>
          </p:nvSpPr>
          <p:spPr>
            <a:xfrm>
              <a:off x="2473933" y="4205353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600864F8-9798-5949-01CF-981FABBFFB6C}"/>
                </a:ext>
              </a:extLst>
            </p:cNvPr>
            <p:cNvSpPr/>
            <p:nvPr/>
          </p:nvSpPr>
          <p:spPr>
            <a:xfrm>
              <a:off x="2161027" y="4936701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E4010D7-9DAA-A6F3-372C-DCABE799BE56}"/>
              </a:ext>
            </a:extLst>
          </p:cNvPr>
          <p:cNvGrpSpPr/>
          <p:nvPr/>
        </p:nvGrpSpPr>
        <p:grpSpPr>
          <a:xfrm>
            <a:off x="6542873" y="3221573"/>
            <a:ext cx="3866451" cy="1295457"/>
            <a:chOff x="4622424" y="4308815"/>
            <a:chExt cx="3866451" cy="129545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3921FBE-B92B-0213-1450-BD89E293C69F}"/>
                </a:ext>
              </a:extLst>
            </p:cNvPr>
            <p:cNvGrpSpPr/>
            <p:nvPr/>
          </p:nvGrpSpPr>
          <p:grpSpPr>
            <a:xfrm>
              <a:off x="4622424" y="4308815"/>
              <a:ext cx="3866451" cy="1295457"/>
              <a:chOff x="468901" y="4195914"/>
              <a:chExt cx="3866451" cy="1295457"/>
            </a:xfrm>
          </p:grpSpPr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F5AD9EE-C3A8-1979-B1BD-9B685D1D5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0677" y="5473911"/>
                <a:ext cx="3114675" cy="17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21E47268-6389-35D5-085F-0E4FECCE6002}"/>
                  </a:ext>
                </a:extLst>
              </p:cNvPr>
              <p:cNvSpPr/>
              <p:nvPr/>
            </p:nvSpPr>
            <p:spPr>
              <a:xfrm>
                <a:off x="1222309" y="4195914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F45739-6CD3-CB0C-06CA-4A181B9191CB}"/>
                  </a:ext>
                </a:extLst>
              </p:cNvPr>
              <p:cNvSpPr txBox="1"/>
              <p:nvPr/>
            </p:nvSpPr>
            <p:spPr>
              <a:xfrm>
                <a:off x="524811" y="4976429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I/O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3B08378-EB03-47FB-7C46-B00BF484E8F8}"/>
                  </a:ext>
                </a:extLst>
              </p:cNvPr>
              <p:cNvSpPr txBox="1"/>
              <p:nvPr/>
            </p:nvSpPr>
            <p:spPr>
              <a:xfrm>
                <a:off x="468901" y="4252162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CPU</a:t>
                </a:r>
                <a:endParaRPr lang="en-US" dirty="0"/>
              </a:p>
            </p:txBody>
          </p:sp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2FBE212B-C171-C047-640E-7DC3EF2CFE31}"/>
                  </a:ext>
                </a:extLst>
              </p:cNvPr>
              <p:cNvSpPr/>
              <p:nvPr/>
            </p:nvSpPr>
            <p:spPr>
              <a:xfrm>
                <a:off x="1848121" y="4209482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168AEFC8-CBCA-D484-0B42-B0058D5FF2BD}"/>
                  </a:ext>
                </a:extLst>
              </p:cNvPr>
              <p:cNvSpPr/>
              <p:nvPr/>
            </p:nvSpPr>
            <p:spPr>
              <a:xfrm>
                <a:off x="1535215" y="4936701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F9AD975C-190C-71D0-186E-54BEB9AB96DC}"/>
                  </a:ext>
                </a:extLst>
              </p:cNvPr>
              <p:cNvSpPr/>
              <p:nvPr/>
            </p:nvSpPr>
            <p:spPr>
              <a:xfrm>
                <a:off x="2803861" y="4204307"/>
                <a:ext cx="312907" cy="537210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endParaRPr lang="en-US" dirty="0"/>
              </a:p>
            </p:txBody>
          </p:sp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4CE784C-529E-A160-0D17-6C43004DA30B}"/>
                  </a:ext>
                </a:extLst>
              </p:cNvPr>
              <p:cNvSpPr/>
              <p:nvPr/>
            </p:nvSpPr>
            <p:spPr>
              <a:xfrm>
                <a:off x="2473933" y="4205353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2F49445E-F86C-8387-26AC-774EBB0EC0FF}"/>
                  </a:ext>
                </a:extLst>
              </p:cNvPr>
              <p:cNvSpPr/>
              <p:nvPr/>
            </p:nvSpPr>
            <p:spPr>
              <a:xfrm>
                <a:off x="2161027" y="4936701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</p:grp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F460E6A-92A3-D7F9-892A-995910DDB148}"/>
                </a:ext>
              </a:extLst>
            </p:cNvPr>
            <p:cNvSpPr/>
            <p:nvPr/>
          </p:nvSpPr>
          <p:spPr>
            <a:xfrm>
              <a:off x="5705760" y="4308815"/>
              <a:ext cx="295884" cy="53721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7295C83A-1E9D-BB73-C1A2-6D41B40D0975}"/>
                </a:ext>
              </a:extLst>
            </p:cNvPr>
            <p:cNvSpPr/>
            <p:nvPr/>
          </p:nvSpPr>
          <p:spPr>
            <a:xfrm>
              <a:off x="6323061" y="4314776"/>
              <a:ext cx="295884" cy="53721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</p:grpSp>
      <p:sp>
        <p:nvSpPr>
          <p:cNvPr id="28" name="右箭头 27">
            <a:extLst>
              <a:ext uri="{FF2B5EF4-FFF2-40B4-BE49-F238E27FC236}">
                <a16:creationId xmlns:a16="http://schemas.microsoft.com/office/drawing/2014/main" id="{587CF345-5315-59C0-C5B1-F2A84B967358}"/>
              </a:ext>
            </a:extLst>
          </p:cNvPr>
          <p:cNvSpPr/>
          <p:nvPr/>
        </p:nvSpPr>
        <p:spPr>
          <a:xfrm>
            <a:off x="5706490" y="3748374"/>
            <a:ext cx="881212" cy="42797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08F7C63-EDE8-A852-95AE-17031D3A4A81}"/>
              </a:ext>
            </a:extLst>
          </p:cNvPr>
          <p:cNvSpPr txBox="1"/>
          <p:nvPr/>
        </p:nvSpPr>
        <p:spPr>
          <a:xfrm>
            <a:off x="5650807" y="335925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91106AC8-5B2C-9206-B01A-9512AC08ECCA}"/>
              </a:ext>
            </a:extLst>
          </p:cNvPr>
          <p:cNvSpPr/>
          <p:nvPr/>
        </p:nvSpPr>
        <p:spPr>
          <a:xfrm>
            <a:off x="2134301" y="5291634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chemeClr val="bg1"/>
                </a:solidFill>
              </a:rPr>
              <a:t>Run-time of each job is known</a:t>
            </a:r>
          </a:p>
        </p:txBody>
      </p:sp>
    </p:spTree>
    <p:extLst>
      <p:ext uri="{BB962C8B-B14F-4D97-AF65-F5344CB8AC3E}">
        <p14:creationId xmlns:p14="http://schemas.microsoft.com/office/powerpoint/2010/main" val="120869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16C0-4D42-20EA-39A1-C6BD202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5CE0E-CE5C-6C6C-6FDD-ED18E753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(integer)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FIFO,</a:t>
            </a:r>
            <a:r>
              <a:rPr lang="zh-CN" altLang="en-US" dirty="0"/>
              <a:t> </a:t>
            </a:r>
            <a:r>
              <a:rPr lang="en-US" altLang="zh-CN" dirty="0"/>
              <a:t>SJF,</a:t>
            </a:r>
            <a:r>
              <a:rPr lang="zh-CN" altLang="en-US" dirty="0"/>
              <a:t> </a:t>
            </a:r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special</a:t>
            </a:r>
            <a:r>
              <a:rPr lang="zh-CN" altLang="en-US" dirty="0"/>
              <a:t> </a:t>
            </a:r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highest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priority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Preemptive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Non-preemptive</a:t>
            </a:r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pPr lvl="1"/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(usually)</a:t>
            </a:r>
          </a:p>
          <a:p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suffer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starvation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(solution: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aging)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61578-8446-A6F7-2450-B2B1BA58AC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TDT4186 | Spring 2023 | Di Liu</a:t>
            </a:r>
            <a:endParaRPr 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17D6669-5B7D-D0C0-F41E-682F819CF1D7}"/>
              </a:ext>
            </a:extLst>
          </p:cNvPr>
          <p:cNvSpPr/>
          <p:nvPr/>
        </p:nvSpPr>
        <p:spPr>
          <a:xfrm>
            <a:off x="2119172" y="107342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Run-time of each job is known</a:t>
            </a:r>
          </a:p>
        </p:txBody>
      </p:sp>
    </p:spTree>
    <p:extLst>
      <p:ext uri="{BB962C8B-B14F-4D97-AF65-F5344CB8AC3E}">
        <p14:creationId xmlns:p14="http://schemas.microsoft.com/office/powerpoint/2010/main" val="340021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11FD-56ED-9856-50EF-7BEC4926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altLang="zh-CN" dirty="0"/>
              <a:t>L</a:t>
            </a:r>
            <a:r>
              <a:rPr lang="en-US" dirty="0"/>
              <a:t>evel Feedback Queue (MLFQ)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D47F1-3006-7B4C-3606-96652BA2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SJF and STCF are </a:t>
            </a:r>
            <a:r>
              <a:rPr lang="en-US" dirty="0">
                <a:solidFill>
                  <a:srgbClr val="0070C0"/>
                </a:solidFill>
              </a:rPr>
              <a:t>good</a:t>
            </a:r>
            <a:r>
              <a:rPr lang="en-US" dirty="0"/>
              <a:t> for </a:t>
            </a:r>
            <a:r>
              <a:rPr lang="en-US" dirty="0">
                <a:solidFill>
                  <a:srgbClr val="0070C0"/>
                </a:solidFill>
              </a:rPr>
              <a:t>turnaround time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poor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response time</a:t>
            </a:r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contrast,</a:t>
            </a:r>
            <a:r>
              <a:rPr lang="zh-CN" altLang="en-US" dirty="0"/>
              <a:t> </a:t>
            </a:r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response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terrible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turnaround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</a:p>
          <a:p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turnaround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batch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programs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response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interactive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programs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dirty="0"/>
              <a:t>M</a:t>
            </a:r>
            <a:r>
              <a:rPr lang="en-US" altLang="zh-CN" dirty="0"/>
              <a:t>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r>
              <a:rPr lang="zh-CN" altLang="en-US" dirty="0"/>
              <a:t> </a:t>
            </a:r>
            <a:r>
              <a:rPr lang="en-US" altLang="zh-CN" dirty="0"/>
              <a:t>combines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Priority-based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RR</a:t>
            </a: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E5EAA-7D2F-198C-FF99-1FF928B06F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9E502-9E63-F65C-A36B-BB364DE0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 Feedback Queue 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659D6-5322-1F14-E614-C3DDC90C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 </a:t>
            </a:r>
            <a:r>
              <a:rPr lang="en-US" altLang="zh-CN" dirty="0"/>
              <a:t>maintains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queues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(multi-level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queue)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priority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level</a:t>
            </a:r>
          </a:p>
          <a:p>
            <a:pPr lvl="1"/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</a:p>
          <a:p>
            <a:r>
              <a:rPr lang="en-US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0D2F2-B272-DA3E-A214-F0B0DD16F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B0DC99A7-45B2-9A86-9CD6-620DA5BB0DB9}"/>
              </a:ext>
            </a:extLst>
          </p:cNvPr>
          <p:cNvSpPr/>
          <p:nvPr/>
        </p:nvSpPr>
        <p:spPr>
          <a:xfrm>
            <a:off x="2967990" y="3361664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A8FE3B5E-0C73-0E3D-B663-4D6CD174E71C}"/>
              </a:ext>
            </a:extLst>
          </p:cNvPr>
          <p:cNvSpPr/>
          <p:nvPr/>
        </p:nvSpPr>
        <p:spPr>
          <a:xfrm>
            <a:off x="2967990" y="3849357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D081B482-9B7A-E45C-C3EC-5A87FF2686AD}"/>
              </a:ext>
            </a:extLst>
          </p:cNvPr>
          <p:cNvSpPr/>
          <p:nvPr/>
        </p:nvSpPr>
        <p:spPr>
          <a:xfrm>
            <a:off x="2967990" y="4366648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02B21D1F-4A2A-A707-742A-99B199063335}"/>
              </a:ext>
            </a:extLst>
          </p:cNvPr>
          <p:cNvSpPr/>
          <p:nvPr/>
        </p:nvSpPr>
        <p:spPr>
          <a:xfrm>
            <a:off x="2990850" y="4844817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E40EDD76-1161-397A-ACE8-3B64F7FACA4E}"/>
              </a:ext>
            </a:extLst>
          </p:cNvPr>
          <p:cNvSpPr/>
          <p:nvPr/>
        </p:nvSpPr>
        <p:spPr>
          <a:xfrm>
            <a:off x="2990850" y="5366815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F0B38B79-F58F-BC42-D959-E5D98810B180}"/>
              </a:ext>
            </a:extLst>
          </p:cNvPr>
          <p:cNvSpPr/>
          <p:nvPr/>
        </p:nvSpPr>
        <p:spPr>
          <a:xfrm>
            <a:off x="2990850" y="5888813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62112A-B74B-8852-86C3-900398A38CD7}"/>
              </a:ext>
            </a:extLst>
          </p:cNvPr>
          <p:cNvSpPr/>
          <p:nvPr/>
        </p:nvSpPr>
        <p:spPr>
          <a:xfrm>
            <a:off x="4490085" y="3277746"/>
            <a:ext cx="445770" cy="3810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B90D09A-AF77-7157-86B3-DA1DF935EE90}"/>
              </a:ext>
            </a:extLst>
          </p:cNvPr>
          <p:cNvSpPr/>
          <p:nvPr/>
        </p:nvSpPr>
        <p:spPr>
          <a:xfrm>
            <a:off x="5292090" y="3281072"/>
            <a:ext cx="445770" cy="3810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FECEF79-33F1-D23C-F295-6CF1B08CFBBD}"/>
              </a:ext>
            </a:extLst>
          </p:cNvPr>
          <p:cNvSpPr/>
          <p:nvPr/>
        </p:nvSpPr>
        <p:spPr>
          <a:xfrm>
            <a:off x="4490085" y="4802858"/>
            <a:ext cx="445770" cy="3810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7653E8-5678-432C-5EDD-EA601D3789E9}"/>
              </a:ext>
            </a:extLst>
          </p:cNvPr>
          <p:cNvSpPr txBox="1"/>
          <p:nvPr/>
        </p:nvSpPr>
        <p:spPr>
          <a:xfrm>
            <a:off x="1588723" y="331288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B9C61-DEDA-5E8D-AF39-95625596A25D}"/>
              </a:ext>
            </a:extLst>
          </p:cNvPr>
          <p:cNvSpPr txBox="1"/>
          <p:nvPr/>
        </p:nvSpPr>
        <p:spPr>
          <a:xfrm>
            <a:off x="1614371" y="585273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0BA8F1-38E4-1211-CDF6-5237E4BEBDC4}"/>
              </a:ext>
            </a:extLst>
          </p:cNvPr>
          <p:cNvSpPr txBox="1"/>
          <p:nvPr/>
        </p:nvSpPr>
        <p:spPr>
          <a:xfrm>
            <a:off x="5975193" y="3484080"/>
            <a:ext cx="4365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Rule 1</a:t>
            </a:r>
            <a:r>
              <a:rPr lang="en-US" altLang="zh-CN" dirty="0"/>
              <a:t>: If priority(A) &gt; Priority(B), A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A&amp;B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Rule 2</a:t>
            </a:r>
            <a:r>
              <a:rPr lang="en-US" altLang="zh-CN" dirty="0"/>
              <a:t>: If priority(A) == Priority(B), A &amp; B run in 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7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07EAD-5E08-B5B8-CE38-21DAC355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1F94C-5719-A7DC-37D4-A908068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Goals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</a:p>
          <a:p>
            <a:pPr lvl="1"/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(SFJ)</a:t>
            </a:r>
          </a:p>
          <a:p>
            <a:pPr lvl="1"/>
            <a:r>
              <a:rPr lang="en-US" altLang="zh-CN" dirty="0"/>
              <a:t>Shortest time-to-complete first (SCTF)</a:t>
            </a:r>
          </a:p>
          <a:p>
            <a:pPr lvl="1"/>
            <a:r>
              <a:rPr lang="en-US" altLang="zh-CN" dirty="0"/>
              <a:t>Round-robin (RR)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69F4E-386D-73DD-E94F-4B50B4DF0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27606-E4CD-B5E0-313A-7B24D67D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 Feedback Queue 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829A8-D4A1-6EC9-2772-21D2124E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varies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</a:p>
          <a:p>
            <a:r>
              <a:rPr lang="en-US" dirty="0"/>
              <a:t>MLFQ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varies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its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observed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behavior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731B2-7171-2E9D-1637-6E031D9BE1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EEA1A6-2DCD-61BD-B36C-4F8598AA383D}"/>
              </a:ext>
            </a:extLst>
          </p:cNvPr>
          <p:cNvSpPr txBox="1"/>
          <p:nvPr/>
        </p:nvSpPr>
        <p:spPr>
          <a:xfrm>
            <a:off x="2129790" y="2939516"/>
            <a:ext cx="7600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95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D271C-D9CE-9769-49A0-D4E9AAD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</a:t>
            </a:r>
            <a:r>
              <a:rPr lang="en-US" altLang="zh-CN" dirty="0"/>
              <a:t>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4FA7-5520-4F28-5E02-CD4A39CE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4a</a:t>
            </a:r>
            <a:r>
              <a:rPr lang="zh-CN" altLang="en-US" dirty="0"/>
              <a:t> </a:t>
            </a:r>
            <a:r>
              <a:rPr lang="en-US" altLang="zh-CN" dirty="0"/>
              <a:t>(starts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finished)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job;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10ms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8CBD9-4322-7DEA-E76B-95C3CD7FC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5" name="그룹 27">
            <a:extLst>
              <a:ext uri="{FF2B5EF4-FFF2-40B4-BE49-F238E27FC236}">
                <a16:creationId xmlns:a16="http://schemas.microsoft.com/office/drawing/2014/main" id="{468D54B9-E3B3-4701-1D13-9753E8E312B3}"/>
              </a:ext>
            </a:extLst>
          </p:cNvPr>
          <p:cNvGrpSpPr/>
          <p:nvPr/>
        </p:nvGrpSpPr>
        <p:grpSpPr>
          <a:xfrm>
            <a:off x="4039573" y="2833691"/>
            <a:ext cx="4448447" cy="2440609"/>
            <a:chOff x="1419697" y="1772896"/>
            <a:chExt cx="4448447" cy="2440609"/>
          </a:xfrm>
        </p:grpSpPr>
        <p:cxnSp>
          <p:nvCxnSpPr>
            <p:cNvPr id="6" name="직선 연결선 6">
              <a:extLst>
                <a:ext uri="{FF2B5EF4-FFF2-40B4-BE49-F238E27FC236}">
                  <a16:creationId xmlns:a16="http://schemas.microsoft.com/office/drawing/2014/main" id="{3719BE87-6419-9764-B4D8-6BC4313C6C8A}"/>
                </a:ext>
              </a:extLst>
            </p:cNvPr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7">
              <a:extLst>
                <a:ext uri="{FF2B5EF4-FFF2-40B4-BE49-F238E27FC236}">
                  <a16:creationId xmlns:a16="http://schemas.microsoft.com/office/drawing/2014/main" id="{AB324B25-2EB6-D9FC-65ED-44B2D49B0AA7}"/>
                </a:ext>
              </a:extLst>
            </p:cNvPr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연결선 8">
              <a:extLst>
                <a:ext uri="{FF2B5EF4-FFF2-40B4-BE49-F238E27FC236}">
                  <a16:creationId xmlns:a16="http://schemas.microsoft.com/office/drawing/2014/main" id="{9B16B9D6-5464-C82C-5D82-06E3DC2A2165}"/>
                </a:ext>
              </a:extLst>
            </p:cNvPr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9">
              <a:extLst>
                <a:ext uri="{FF2B5EF4-FFF2-40B4-BE49-F238E27FC236}">
                  <a16:creationId xmlns:a16="http://schemas.microsoft.com/office/drawing/2014/main" id="{10222858-2CE9-CA2E-E80E-B28C9A8B90EF}"/>
                </a:ext>
              </a:extLst>
            </p:cNvPr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연결선 10">
              <a:extLst>
                <a:ext uri="{FF2B5EF4-FFF2-40B4-BE49-F238E27FC236}">
                  <a16:creationId xmlns:a16="http://schemas.microsoft.com/office/drawing/2014/main" id="{6E5DAAA6-E1B9-3779-9A52-5C89CFD3811A}"/>
                </a:ext>
              </a:extLst>
            </p:cNvPr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1">
              <a:extLst>
                <a:ext uri="{FF2B5EF4-FFF2-40B4-BE49-F238E27FC236}">
                  <a16:creationId xmlns:a16="http://schemas.microsoft.com/office/drawing/2014/main" id="{ACC91CCA-7F54-56DB-B79C-B9D515F864BE}"/>
                </a:ext>
              </a:extLst>
            </p:cNvPr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17C9BC7-5BF6-DD70-78FF-11A0ADF20BA0}"/>
                </a:ext>
              </a:extLst>
            </p:cNvPr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15F2BC0-1081-BAC7-3207-DDD2430C9509}"/>
                </a:ext>
              </a:extLst>
            </p:cNvPr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720C9D42-6909-FFEA-242B-5A4A3186C3A3}"/>
                </a:ext>
              </a:extLst>
            </p:cNvPr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E06B9B1B-591E-997A-9F8B-864A0BA893FC}"/>
                </a:ext>
              </a:extLst>
            </p:cNvPr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987D1F40-7D75-4D68-CDB6-905A8670D0F5}"/>
                </a:ext>
              </a:extLst>
            </p:cNvPr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E89793C9-BAB9-4604-0609-9CEACBCEAC91}"/>
                </a:ext>
              </a:extLst>
            </p:cNvPr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7A871CB-9EB5-9F0F-7B31-283FBE0DC3BF}"/>
                </a:ext>
              </a:extLst>
            </p:cNvPr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3A906FD5-DD41-F6C9-9657-A4B67EFD04C5}"/>
                </a:ext>
              </a:extLst>
            </p:cNvPr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7146C17-841B-2CDC-1BEF-12F7ECE1ABCD}"/>
              </a:ext>
            </a:extLst>
          </p:cNvPr>
          <p:cNvSpPr txBox="1"/>
          <p:nvPr/>
        </p:nvSpPr>
        <p:spPr>
          <a:xfrm>
            <a:off x="5661848" y="541524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998644-9463-283D-0C21-31A7B87561DE}"/>
              </a:ext>
            </a:extLst>
          </p:cNvPr>
          <p:cNvSpPr txBox="1"/>
          <p:nvPr/>
        </p:nvSpPr>
        <p:spPr>
          <a:xfrm>
            <a:off x="2824752" y="297762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39F25A-EF1E-8879-64D2-E7E7CD75C26C}"/>
              </a:ext>
            </a:extLst>
          </p:cNvPr>
          <p:cNvSpPr txBox="1"/>
          <p:nvPr/>
        </p:nvSpPr>
        <p:spPr>
          <a:xfrm>
            <a:off x="2850400" y="437851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3" name="左箭头 22">
            <a:extLst>
              <a:ext uri="{FF2B5EF4-FFF2-40B4-BE49-F238E27FC236}">
                <a16:creationId xmlns:a16="http://schemas.microsoft.com/office/drawing/2014/main" id="{76209C90-B2FA-9E2F-760A-C04DC55E90E7}"/>
              </a:ext>
            </a:extLst>
          </p:cNvPr>
          <p:cNvSpPr/>
          <p:nvPr/>
        </p:nvSpPr>
        <p:spPr>
          <a:xfrm rot="906858">
            <a:off x="5278045" y="3507815"/>
            <a:ext cx="720213" cy="146313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A7F1B9-CF88-96F9-F5EB-3FF44BDE8C12}"/>
              </a:ext>
            </a:extLst>
          </p:cNvPr>
          <p:cNvSpPr txBox="1"/>
          <p:nvPr/>
        </p:nvSpPr>
        <p:spPr>
          <a:xfrm>
            <a:off x="6071162" y="351477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F646DFD8-B928-6816-A555-FCFE0C7E37CB}"/>
              </a:ext>
            </a:extLst>
          </p:cNvPr>
          <p:cNvSpPr/>
          <p:nvPr/>
        </p:nvSpPr>
        <p:spPr>
          <a:xfrm rot="20263134">
            <a:off x="5346912" y="3959495"/>
            <a:ext cx="720213" cy="146313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B2B96958-654C-B69C-FE5B-E6041DE236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98" y="2131461"/>
            <a:ext cx="4558203" cy="38411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1D271C-D9CE-9769-49A0-D4E9AAD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</a:t>
            </a:r>
            <a:r>
              <a:rPr lang="en-US" altLang="zh-CN" dirty="0"/>
              <a:t>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4FA7-5520-4F28-5E02-CD4A39CE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Job A</a:t>
            </a:r>
            <a:r>
              <a:rPr lang="en-US" altLang="zh-CN" dirty="0"/>
              <a:t>: A long-running CPU-intensive job</a:t>
            </a:r>
          </a:p>
          <a:p>
            <a:r>
              <a:rPr lang="en-US" altLang="zh-CN" b="1" dirty="0"/>
              <a:t>Job B</a:t>
            </a:r>
            <a:r>
              <a:rPr lang="en-US" altLang="zh-CN" dirty="0"/>
              <a:t>: A short-running interactive job (20ms runtime),</a:t>
            </a:r>
            <a:r>
              <a:rPr lang="zh-CN" altLang="en-US" dirty="0"/>
              <a:t> </a:t>
            </a:r>
            <a:r>
              <a:rPr lang="en-US" altLang="zh-CN" dirty="0"/>
              <a:t>arrives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100ms</a:t>
            </a:r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8CBD9-4322-7DEA-E76B-95C3CD7FC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146C17-841B-2CDC-1BEF-12F7ECE1ABCD}"/>
              </a:ext>
            </a:extLst>
          </p:cNvPr>
          <p:cNvSpPr txBox="1"/>
          <p:nvPr/>
        </p:nvSpPr>
        <p:spPr>
          <a:xfrm>
            <a:off x="5724088" y="599508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998644-9463-283D-0C21-31A7B87561DE}"/>
              </a:ext>
            </a:extLst>
          </p:cNvPr>
          <p:cNvSpPr txBox="1"/>
          <p:nvPr/>
        </p:nvSpPr>
        <p:spPr>
          <a:xfrm>
            <a:off x="2777126" y="262474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39F25A-EF1E-8879-64D2-E7E7CD75C26C}"/>
              </a:ext>
            </a:extLst>
          </p:cNvPr>
          <p:cNvSpPr txBox="1"/>
          <p:nvPr/>
        </p:nvSpPr>
        <p:spPr>
          <a:xfrm>
            <a:off x="2777126" y="4949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3" name="左箭头 22">
            <a:extLst>
              <a:ext uri="{FF2B5EF4-FFF2-40B4-BE49-F238E27FC236}">
                <a16:creationId xmlns:a16="http://schemas.microsoft.com/office/drawing/2014/main" id="{76209C90-B2FA-9E2F-760A-C04DC55E90E7}"/>
              </a:ext>
            </a:extLst>
          </p:cNvPr>
          <p:cNvSpPr/>
          <p:nvPr/>
        </p:nvSpPr>
        <p:spPr>
          <a:xfrm rot="17977144">
            <a:off x="4719899" y="3478421"/>
            <a:ext cx="720213" cy="140532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A7F1B9-CF88-96F9-F5EB-3FF44BDE8C12}"/>
              </a:ext>
            </a:extLst>
          </p:cNvPr>
          <p:cNvSpPr txBox="1"/>
          <p:nvPr/>
        </p:nvSpPr>
        <p:spPr>
          <a:xfrm>
            <a:off x="4832089" y="264718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655C99-1FE1-239C-9E97-CF34445CB95F}"/>
              </a:ext>
            </a:extLst>
          </p:cNvPr>
          <p:cNvSpPr txBox="1"/>
          <p:nvPr/>
        </p:nvSpPr>
        <p:spPr>
          <a:xfrm>
            <a:off x="4484566" y="228618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853CF4-BAA2-F927-11FC-4DF7F246783F}"/>
              </a:ext>
            </a:extLst>
          </p:cNvPr>
          <p:cNvSpPr txBox="1"/>
          <p:nvPr/>
        </p:nvSpPr>
        <p:spPr>
          <a:xfrm>
            <a:off x="6646379" y="215819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28" name="左箭头 27">
            <a:extLst>
              <a:ext uri="{FF2B5EF4-FFF2-40B4-BE49-F238E27FC236}">
                <a16:creationId xmlns:a16="http://schemas.microsoft.com/office/drawing/2014/main" id="{828A965D-BC9B-E9E3-1D4A-544240A8111D}"/>
              </a:ext>
            </a:extLst>
          </p:cNvPr>
          <p:cNvSpPr/>
          <p:nvPr/>
        </p:nvSpPr>
        <p:spPr>
          <a:xfrm rot="12561847">
            <a:off x="5747507" y="3141347"/>
            <a:ext cx="720213" cy="117119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7ED6A5-D0A9-CBC1-B187-ADE8B1E5E0EC}"/>
              </a:ext>
            </a:extLst>
          </p:cNvPr>
          <p:cNvSpPr txBox="1"/>
          <p:nvPr/>
        </p:nvSpPr>
        <p:spPr>
          <a:xfrm>
            <a:off x="6269494" y="419553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Preemption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左箭头 29">
            <a:extLst>
              <a:ext uri="{FF2B5EF4-FFF2-40B4-BE49-F238E27FC236}">
                <a16:creationId xmlns:a16="http://schemas.microsoft.com/office/drawing/2014/main" id="{472A5CF0-AEA3-6B98-98DC-2F0517961701}"/>
              </a:ext>
            </a:extLst>
          </p:cNvPr>
          <p:cNvSpPr/>
          <p:nvPr/>
        </p:nvSpPr>
        <p:spPr>
          <a:xfrm rot="17977144">
            <a:off x="6201569" y="4728347"/>
            <a:ext cx="569356" cy="172898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3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D271C-D9CE-9769-49A0-D4E9AAD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</a:t>
            </a:r>
            <a:r>
              <a:rPr lang="en-US" altLang="zh-CN" dirty="0"/>
              <a:t>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4FA7-5520-4F28-5E02-CD4A39CE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4b</a:t>
            </a:r>
            <a:r>
              <a:rPr lang="zh-CN" altLang="en-US" dirty="0"/>
              <a:t> </a:t>
            </a:r>
            <a:r>
              <a:rPr lang="en-US" altLang="zh-CN" dirty="0"/>
              <a:t>(stays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priority);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Job A</a:t>
            </a:r>
            <a:r>
              <a:rPr lang="en-US" altLang="zh-CN" dirty="0"/>
              <a:t>: A long-running CPU-intensive job</a:t>
            </a:r>
          </a:p>
          <a:p>
            <a:r>
              <a:rPr lang="en-US" altLang="zh-CN" b="1" dirty="0"/>
              <a:t>Job B</a:t>
            </a:r>
            <a:r>
              <a:rPr lang="en-US" altLang="zh-CN" dirty="0"/>
              <a:t>: An</a:t>
            </a:r>
            <a:r>
              <a:rPr lang="zh-CN" altLang="en-US" dirty="0"/>
              <a:t> </a:t>
            </a:r>
            <a:r>
              <a:rPr lang="en-US" altLang="zh-CN" dirty="0"/>
              <a:t>interactive job that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5ms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8CBD9-4322-7DEA-E76B-95C3CD7FC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146C17-841B-2CDC-1BEF-12F7ECE1ABCD}"/>
              </a:ext>
            </a:extLst>
          </p:cNvPr>
          <p:cNvSpPr txBox="1"/>
          <p:nvPr/>
        </p:nvSpPr>
        <p:spPr>
          <a:xfrm>
            <a:off x="6038969" y="585286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16DA7F8-3D41-0113-B0A3-565079DADCDA}"/>
              </a:ext>
            </a:extLst>
          </p:cNvPr>
          <p:cNvGrpSpPr/>
          <p:nvPr/>
        </p:nvGrpSpPr>
        <p:grpSpPr>
          <a:xfrm>
            <a:off x="2684483" y="2469104"/>
            <a:ext cx="7220097" cy="3069066"/>
            <a:chOff x="1160482" y="2469104"/>
            <a:chExt cx="7220097" cy="306906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998644-9463-283D-0C21-31A7B87561DE}"/>
                </a:ext>
              </a:extLst>
            </p:cNvPr>
            <p:cNvSpPr txBox="1"/>
            <p:nvPr/>
          </p:nvSpPr>
          <p:spPr>
            <a:xfrm>
              <a:off x="1160482" y="3170074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39F25A-EF1E-8879-64D2-E7E7CD75C26C}"/>
                </a:ext>
              </a:extLst>
            </p:cNvPr>
            <p:cNvSpPr txBox="1"/>
            <p:nvPr/>
          </p:nvSpPr>
          <p:spPr>
            <a:xfrm>
              <a:off x="1253126" y="4949777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Low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FA7F1B9-CF88-96F9-F5EB-3FF44BDE8C12}"/>
                </a:ext>
              </a:extLst>
            </p:cNvPr>
            <p:cNvSpPr txBox="1"/>
            <p:nvPr/>
          </p:nvSpPr>
          <p:spPr>
            <a:xfrm>
              <a:off x="3492335" y="3750485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Lower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655C99-1FE1-239C-9E97-CF34445CB95F}"/>
                </a:ext>
              </a:extLst>
            </p:cNvPr>
            <p:cNvSpPr txBox="1"/>
            <p:nvPr/>
          </p:nvSpPr>
          <p:spPr>
            <a:xfrm>
              <a:off x="2932078" y="2810181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en-US" sz="28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6853CF4-BAA2-F927-11FC-4DF7F246783F}"/>
                </a:ext>
              </a:extLst>
            </p:cNvPr>
            <p:cNvSpPr txBox="1"/>
            <p:nvPr/>
          </p:nvSpPr>
          <p:spPr>
            <a:xfrm>
              <a:off x="4930931" y="2598037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en-US" sz="2800" dirty="0"/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4C7326CC-661C-1B05-F851-AC9F8ED2A041}"/>
                </a:ext>
              </a:extLst>
            </p:cNvPr>
            <p:cNvCxnSpPr/>
            <p:nvPr/>
          </p:nvCxnSpPr>
          <p:spPr>
            <a:xfrm>
              <a:off x="3028950" y="5532120"/>
              <a:ext cx="5143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E2691E4-D340-A7DF-BAB4-BAAE307008C1}"/>
                </a:ext>
              </a:extLst>
            </p:cNvPr>
            <p:cNvSpPr txBox="1"/>
            <p:nvPr/>
          </p:nvSpPr>
          <p:spPr>
            <a:xfrm>
              <a:off x="2536507" y="4754869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Q0</a:t>
              </a:r>
              <a:endParaRPr 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7212E5F-1A6D-55A1-9344-6A10C9B43981}"/>
                </a:ext>
              </a:extLst>
            </p:cNvPr>
            <p:cNvSpPr txBox="1"/>
            <p:nvPr/>
          </p:nvSpPr>
          <p:spPr>
            <a:xfrm>
              <a:off x="2536507" y="3890367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Q1</a:t>
              </a:r>
              <a:endParaRPr 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DB05BCB-63FB-962F-B9ED-57F2F472FE4F}"/>
                </a:ext>
              </a:extLst>
            </p:cNvPr>
            <p:cNvSpPr txBox="1"/>
            <p:nvPr/>
          </p:nvSpPr>
          <p:spPr>
            <a:xfrm>
              <a:off x="2494649" y="3130217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Q2</a:t>
              </a:r>
              <a:endParaRPr 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D2289D1-0359-5454-C8A2-0ECE1CB46CBA}"/>
                </a:ext>
              </a:extLst>
            </p:cNvPr>
            <p:cNvSpPr/>
            <p:nvPr/>
          </p:nvSpPr>
          <p:spPr>
            <a:xfrm>
              <a:off x="3073311" y="3275637"/>
              <a:ext cx="196210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2FFBD22-B520-3C7D-42B7-49053C51042E}"/>
                </a:ext>
              </a:extLst>
            </p:cNvPr>
            <p:cNvSpPr/>
            <p:nvPr/>
          </p:nvSpPr>
          <p:spPr>
            <a:xfrm>
              <a:off x="3266190" y="3998752"/>
              <a:ext cx="196210" cy="7833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49B3D9-E02F-6861-7905-4FF4A34233C8}"/>
                </a:ext>
              </a:extLst>
            </p:cNvPr>
            <p:cNvSpPr/>
            <p:nvPr/>
          </p:nvSpPr>
          <p:spPr>
            <a:xfrm>
              <a:off x="3462806" y="4779497"/>
              <a:ext cx="1887760" cy="758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0D4D2D8-E0C5-0A76-ACE1-5B2869B1633B}"/>
                </a:ext>
              </a:extLst>
            </p:cNvPr>
            <p:cNvSpPr/>
            <p:nvPr/>
          </p:nvSpPr>
          <p:spPr>
            <a:xfrm flipH="1">
              <a:off x="5427112" y="247497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8601162-2733-17B2-02F8-A75BB102D751}"/>
                </a:ext>
              </a:extLst>
            </p:cNvPr>
            <p:cNvSpPr/>
            <p:nvPr/>
          </p:nvSpPr>
          <p:spPr>
            <a:xfrm flipH="1">
              <a:off x="5639407" y="247497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1EE1836-30A1-076A-4FC9-5F6352CBA9B7}"/>
                </a:ext>
              </a:extLst>
            </p:cNvPr>
            <p:cNvSpPr/>
            <p:nvPr/>
          </p:nvSpPr>
          <p:spPr>
            <a:xfrm flipH="1">
              <a:off x="5859478" y="2474973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73AAE3-12A4-788F-526E-972219C4FA8E}"/>
                </a:ext>
              </a:extLst>
            </p:cNvPr>
            <p:cNvSpPr/>
            <p:nvPr/>
          </p:nvSpPr>
          <p:spPr>
            <a:xfrm flipH="1">
              <a:off x="6070730" y="2469106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6F6E0B3-6A88-0BF9-52C5-63C6430786FC}"/>
                </a:ext>
              </a:extLst>
            </p:cNvPr>
            <p:cNvSpPr/>
            <p:nvPr/>
          </p:nvSpPr>
          <p:spPr>
            <a:xfrm flipH="1">
              <a:off x="6283025" y="246910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D40778-7B08-36CC-B930-3BD8B628FE24}"/>
                </a:ext>
              </a:extLst>
            </p:cNvPr>
            <p:cNvSpPr/>
            <p:nvPr/>
          </p:nvSpPr>
          <p:spPr>
            <a:xfrm flipH="1">
              <a:off x="6503096" y="246910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49440C9-89FB-52E7-A29D-B86B849FACB8}"/>
                </a:ext>
              </a:extLst>
            </p:cNvPr>
            <p:cNvSpPr/>
            <p:nvPr/>
          </p:nvSpPr>
          <p:spPr>
            <a:xfrm flipH="1">
              <a:off x="5351379" y="478536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AD99E3F-3C1F-39E0-F387-E8F9027D5FB6}"/>
                </a:ext>
              </a:extLst>
            </p:cNvPr>
            <p:cNvSpPr/>
            <p:nvPr/>
          </p:nvSpPr>
          <p:spPr>
            <a:xfrm flipH="1">
              <a:off x="5563674" y="478536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1F20F3A-8043-6EFF-25A5-35236E5B59A1}"/>
                </a:ext>
              </a:extLst>
            </p:cNvPr>
            <p:cNvSpPr/>
            <p:nvPr/>
          </p:nvSpPr>
          <p:spPr>
            <a:xfrm flipH="1">
              <a:off x="5783745" y="4785367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6F5D6D0-C978-D5E9-6B68-E4D0111C49C1}"/>
                </a:ext>
              </a:extLst>
            </p:cNvPr>
            <p:cNvSpPr/>
            <p:nvPr/>
          </p:nvSpPr>
          <p:spPr>
            <a:xfrm flipH="1">
              <a:off x="5994997" y="4779500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2709E17-F2A9-5F2E-86BC-E0475F158486}"/>
                </a:ext>
              </a:extLst>
            </p:cNvPr>
            <p:cNvSpPr/>
            <p:nvPr/>
          </p:nvSpPr>
          <p:spPr>
            <a:xfrm flipH="1">
              <a:off x="6207292" y="477949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A14F69A-9597-01FA-AE97-CB6C25B968DA}"/>
                </a:ext>
              </a:extLst>
            </p:cNvPr>
            <p:cNvSpPr/>
            <p:nvPr/>
          </p:nvSpPr>
          <p:spPr>
            <a:xfrm flipH="1">
              <a:off x="6387782" y="477949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78742EB-FCA4-0286-E609-1B3CFCB0EF14}"/>
                </a:ext>
              </a:extLst>
            </p:cNvPr>
            <p:cNvSpPr txBox="1"/>
            <p:nvPr/>
          </p:nvSpPr>
          <p:spPr>
            <a:xfrm>
              <a:off x="6687870" y="2656607"/>
              <a:ext cx="1692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Remain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at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the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same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697A62D-9358-9433-DE91-0DEB82726D44}"/>
                </a:ext>
              </a:extLst>
            </p:cNvPr>
            <p:cNvSpPr/>
            <p:nvPr/>
          </p:nvSpPr>
          <p:spPr>
            <a:xfrm flipH="1">
              <a:off x="6622916" y="4791342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766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D361D-0F41-F5EB-83F0-48670BFA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FFCCA-416E-CC43-FD9E-CE7BDFCE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MLFQ?</a:t>
            </a:r>
          </a:p>
          <a:p>
            <a:pPr lvl="1"/>
            <a:r>
              <a:rPr lang="en-US" altLang="zh-CN" dirty="0"/>
              <a:t>Starvation</a:t>
            </a:r>
          </a:p>
          <a:p>
            <a:pPr lvl="1"/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pPr lvl="2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sneaky</a:t>
            </a:r>
            <a:r>
              <a:rPr lang="zh-CN" altLang="en-US" dirty="0"/>
              <a:t> </a:t>
            </a:r>
            <a:r>
              <a:rPr lang="en-US" altLang="zh-CN" dirty="0"/>
              <a:t>tricks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</a:p>
          <a:p>
            <a:pPr lvl="1"/>
            <a:r>
              <a:rPr lang="en-US" altLang="zh-CN" dirty="0"/>
              <a:t>Changed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8DED0-73AD-51D1-3CF0-0A0D21340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BAD179-472C-CA56-9E30-62426AA2ACD4}"/>
              </a:ext>
            </a:extLst>
          </p:cNvPr>
          <p:cNvGrpSpPr/>
          <p:nvPr/>
        </p:nvGrpSpPr>
        <p:grpSpPr>
          <a:xfrm>
            <a:off x="2802267" y="3632780"/>
            <a:ext cx="6210773" cy="2119083"/>
            <a:chOff x="1022830" y="2454680"/>
            <a:chExt cx="7357749" cy="308349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F3E69D0-D1A2-1C95-C223-D1586C2CBD39}"/>
                </a:ext>
              </a:extLst>
            </p:cNvPr>
            <p:cNvSpPr txBox="1"/>
            <p:nvPr/>
          </p:nvSpPr>
          <p:spPr>
            <a:xfrm>
              <a:off x="1022830" y="3121257"/>
              <a:ext cx="1910812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F1A9D7-D88B-D4A6-FE40-07E3584F3FE2}"/>
                </a:ext>
              </a:extLst>
            </p:cNvPr>
            <p:cNvSpPr txBox="1"/>
            <p:nvPr/>
          </p:nvSpPr>
          <p:spPr>
            <a:xfrm>
              <a:off x="1022830" y="4783626"/>
              <a:ext cx="1804467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Low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8DA9E0-3270-27D9-2BC4-D9F0FC83B8AF}"/>
                </a:ext>
              </a:extLst>
            </p:cNvPr>
            <p:cNvSpPr txBox="1"/>
            <p:nvPr/>
          </p:nvSpPr>
          <p:spPr>
            <a:xfrm>
              <a:off x="3492335" y="3750485"/>
              <a:ext cx="2089322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Lower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E8592B1-9DDD-BB14-8E2A-84691BACF2B1}"/>
                </a:ext>
              </a:extLst>
            </p:cNvPr>
            <p:cNvSpPr txBox="1"/>
            <p:nvPr/>
          </p:nvSpPr>
          <p:spPr>
            <a:xfrm>
              <a:off x="2874646" y="2454680"/>
              <a:ext cx="530211" cy="7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en-US" sz="28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330851-D40B-249C-03CF-F1B9FE06882B}"/>
                </a:ext>
              </a:extLst>
            </p:cNvPr>
            <p:cNvSpPr txBox="1"/>
            <p:nvPr/>
          </p:nvSpPr>
          <p:spPr>
            <a:xfrm>
              <a:off x="4930931" y="2598037"/>
              <a:ext cx="486534" cy="7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en-US" sz="28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35E1624E-2CE8-BE78-8917-F98C9615841D}"/>
                </a:ext>
              </a:extLst>
            </p:cNvPr>
            <p:cNvCxnSpPr/>
            <p:nvPr/>
          </p:nvCxnSpPr>
          <p:spPr>
            <a:xfrm>
              <a:off x="3028950" y="5532120"/>
              <a:ext cx="5143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344DC9-7D49-8012-5540-AB304872E470}"/>
                </a:ext>
              </a:extLst>
            </p:cNvPr>
            <p:cNvSpPr txBox="1"/>
            <p:nvPr/>
          </p:nvSpPr>
          <p:spPr>
            <a:xfrm>
              <a:off x="2536507" y="4754869"/>
              <a:ext cx="625164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Q0</a:t>
              </a:r>
              <a:endParaRPr 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5D7DDD-01DC-D59A-E23D-29DF985FC3AC}"/>
                </a:ext>
              </a:extLst>
            </p:cNvPr>
            <p:cNvSpPr txBox="1"/>
            <p:nvPr/>
          </p:nvSpPr>
          <p:spPr>
            <a:xfrm>
              <a:off x="2536507" y="3890367"/>
              <a:ext cx="625164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Q1</a:t>
              </a:r>
              <a:endParaRPr 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5EC9BF-834C-F985-A0D1-44FF7E0CDFA1}"/>
                </a:ext>
              </a:extLst>
            </p:cNvPr>
            <p:cNvSpPr txBox="1"/>
            <p:nvPr/>
          </p:nvSpPr>
          <p:spPr>
            <a:xfrm>
              <a:off x="2494649" y="3130217"/>
              <a:ext cx="625164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Q2</a:t>
              </a:r>
              <a:endParaRPr 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944914-F3F4-31AC-F51D-0D910729FC7A}"/>
                </a:ext>
              </a:extLst>
            </p:cNvPr>
            <p:cNvSpPr/>
            <p:nvPr/>
          </p:nvSpPr>
          <p:spPr>
            <a:xfrm>
              <a:off x="3073311" y="3275637"/>
              <a:ext cx="196210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7D3B39-6416-DB75-498A-2418A03C8FF8}"/>
                </a:ext>
              </a:extLst>
            </p:cNvPr>
            <p:cNvSpPr/>
            <p:nvPr/>
          </p:nvSpPr>
          <p:spPr>
            <a:xfrm>
              <a:off x="3266190" y="3998752"/>
              <a:ext cx="196210" cy="7833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8C195D-58E5-800B-5A38-6EAF67470746}"/>
                </a:ext>
              </a:extLst>
            </p:cNvPr>
            <p:cNvSpPr/>
            <p:nvPr/>
          </p:nvSpPr>
          <p:spPr>
            <a:xfrm>
              <a:off x="3462806" y="4779497"/>
              <a:ext cx="1887760" cy="758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6EA619-F399-A5A7-45D5-691CEA5FC9D4}"/>
                </a:ext>
              </a:extLst>
            </p:cNvPr>
            <p:cNvSpPr/>
            <p:nvPr/>
          </p:nvSpPr>
          <p:spPr>
            <a:xfrm flipH="1">
              <a:off x="5427112" y="247497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4425D2-53C1-B343-B1B1-36117442CC35}"/>
                </a:ext>
              </a:extLst>
            </p:cNvPr>
            <p:cNvSpPr/>
            <p:nvPr/>
          </p:nvSpPr>
          <p:spPr>
            <a:xfrm flipH="1">
              <a:off x="5639407" y="247497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A3EECE-6A02-F920-21AC-1AAA7EA198B2}"/>
                </a:ext>
              </a:extLst>
            </p:cNvPr>
            <p:cNvSpPr/>
            <p:nvPr/>
          </p:nvSpPr>
          <p:spPr>
            <a:xfrm flipH="1">
              <a:off x="5859478" y="2474973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6A4656-AD3B-7626-0F46-D0FE74FCBEF9}"/>
                </a:ext>
              </a:extLst>
            </p:cNvPr>
            <p:cNvSpPr/>
            <p:nvPr/>
          </p:nvSpPr>
          <p:spPr>
            <a:xfrm flipH="1">
              <a:off x="6070730" y="2469106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B3D409-43E4-03F9-0550-27B1D678C5D9}"/>
                </a:ext>
              </a:extLst>
            </p:cNvPr>
            <p:cNvSpPr/>
            <p:nvPr/>
          </p:nvSpPr>
          <p:spPr>
            <a:xfrm flipH="1">
              <a:off x="6283025" y="246910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905D4E0-F363-A161-2D99-40CF432DE9C1}"/>
                </a:ext>
              </a:extLst>
            </p:cNvPr>
            <p:cNvSpPr/>
            <p:nvPr/>
          </p:nvSpPr>
          <p:spPr>
            <a:xfrm flipH="1">
              <a:off x="6503096" y="246910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086DEB6-FAF9-8E89-9918-13634F4E054E}"/>
                </a:ext>
              </a:extLst>
            </p:cNvPr>
            <p:cNvSpPr/>
            <p:nvPr/>
          </p:nvSpPr>
          <p:spPr>
            <a:xfrm flipH="1">
              <a:off x="5351379" y="478536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BEAF23E-B88D-3F8F-C355-B45139850661}"/>
                </a:ext>
              </a:extLst>
            </p:cNvPr>
            <p:cNvSpPr/>
            <p:nvPr/>
          </p:nvSpPr>
          <p:spPr>
            <a:xfrm flipH="1">
              <a:off x="5563674" y="478536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4ABCE7-857D-C02E-7656-D809A115C628}"/>
                </a:ext>
              </a:extLst>
            </p:cNvPr>
            <p:cNvSpPr/>
            <p:nvPr/>
          </p:nvSpPr>
          <p:spPr>
            <a:xfrm flipH="1">
              <a:off x="5783745" y="4785367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BBB25E-E87E-C724-9712-BA360B454F29}"/>
                </a:ext>
              </a:extLst>
            </p:cNvPr>
            <p:cNvSpPr/>
            <p:nvPr/>
          </p:nvSpPr>
          <p:spPr>
            <a:xfrm flipH="1">
              <a:off x="5994997" y="4779500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CD359C-C657-7A30-07F1-82092132D425}"/>
                </a:ext>
              </a:extLst>
            </p:cNvPr>
            <p:cNvSpPr/>
            <p:nvPr/>
          </p:nvSpPr>
          <p:spPr>
            <a:xfrm flipH="1">
              <a:off x="6207292" y="477949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89DA84-896A-E5FF-576D-56A7053032F2}"/>
                </a:ext>
              </a:extLst>
            </p:cNvPr>
            <p:cNvSpPr/>
            <p:nvPr/>
          </p:nvSpPr>
          <p:spPr>
            <a:xfrm flipH="1">
              <a:off x="6387782" y="477949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2D235A7-8880-31E7-715E-F9487143A688}"/>
                </a:ext>
              </a:extLst>
            </p:cNvPr>
            <p:cNvSpPr txBox="1"/>
            <p:nvPr/>
          </p:nvSpPr>
          <p:spPr>
            <a:xfrm>
              <a:off x="6687870" y="2656606"/>
              <a:ext cx="1692709" cy="134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Remain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at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the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same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2EE773-C318-C86F-BF1D-7508AC13EA03}"/>
                </a:ext>
              </a:extLst>
            </p:cNvPr>
            <p:cNvSpPr/>
            <p:nvPr/>
          </p:nvSpPr>
          <p:spPr>
            <a:xfrm flipH="1">
              <a:off x="6622916" y="4791342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06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28FE-E1AD-B3E9-CCE0-2D98FD1F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67BD1-C562-AA20-36B2-303F9357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Starvation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42E94-1B5F-F419-6C45-CC9B062FF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2AC03-F33C-40C4-B6EA-1E5A91A2C68D}"/>
              </a:ext>
            </a:extLst>
          </p:cNvPr>
          <p:cNvSpPr txBox="1"/>
          <p:nvPr/>
        </p:nvSpPr>
        <p:spPr>
          <a:xfrm>
            <a:off x="2341582" y="298719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F676C2-B01A-1B3F-9D3B-F79AD98FA061}"/>
              </a:ext>
            </a:extLst>
          </p:cNvPr>
          <p:cNvSpPr txBox="1"/>
          <p:nvPr/>
        </p:nvSpPr>
        <p:spPr>
          <a:xfrm>
            <a:off x="2434226" y="476689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546C7-3F28-C44B-3F4F-75142F32DA6A}"/>
              </a:ext>
            </a:extLst>
          </p:cNvPr>
          <p:cNvSpPr txBox="1"/>
          <p:nvPr/>
        </p:nvSpPr>
        <p:spPr>
          <a:xfrm>
            <a:off x="4673435" y="356760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8653A2-A268-1454-FDFC-1C09D2348DA9}"/>
              </a:ext>
            </a:extLst>
          </p:cNvPr>
          <p:cNvSpPr txBox="1"/>
          <p:nvPr/>
        </p:nvSpPr>
        <p:spPr>
          <a:xfrm>
            <a:off x="4113178" y="262730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CE486-C2BE-758E-40F0-4082F44ABCCB}"/>
              </a:ext>
            </a:extLst>
          </p:cNvPr>
          <p:cNvSpPr txBox="1"/>
          <p:nvPr/>
        </p:nvSpPr>
        <p:spPr>
          <a:xfrm>
            <a:off x="6112031" y="2415157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en-US" sz="28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AF6700A-2415-E222-2A8B-DB7B8BC8558D}"/>
              </a:ext>
            </a:extLst>
          </p:cNvPr>
          <p:cNvCxnSpPr/>
          <p:nvPr/>
        </p:nvCxnSpPr>
        <p:spPr>
          <a:xfrm>
            <a:off x="4210050" y="5349240"/>
            <a:ext cx="51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C2E06C7-847C-C611-CF7B-9EE618006329}"/>
              </a:ext>
            </a:extLst>
          </p:cNvPr>
          <p:cNvSpPr txBox="1"/>
          <p:nvPr/>
        </p:nvSpPr>
        <p:spPr>
          <a:xfrm>
            <a:off x="3717608" y="457198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7C95F-96B8-87EE-7FC7-D116C68BB421}"/>
              </a:ext>
            </a:extLst>
          </p:cNvPr>
          <p:cNvSpPr txBox="1"/>
          <p:nvPr/>
        </p:nvSpPr>
        <p:spPr>
          <a:xfrm>
            <a:off x="3717608" y="37074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AC440-5AD5-DA44-C1AF-A8E09729CB97}"/>
              </a:ext>
            </a:extLst>
          </p:cNvPr>
          <p:cNvSpPr txBox="1"/>
          <p:nvPr/>
        </p:nvSpPr>
        <p:spPr>
          <a:xfrm>
            <a:off x="3675750" y="29473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5EA782-D7AB-ACDC-373E-CA26556931DB}"/>
              </a:ext>
            </a:extLst>
          </p:cNvPr>
          <p:cNvSpPr/>
          <p:nvPr/>
        </p:nvSpPr>
        <p:spPr>
          <a:xfrm>
            <a:off x="4254411" y="3092758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1A0499-252C-BFF6-E67B-D03BD3C39754}"/>
              </a:ext>
            </a:extLst>
          </p:cNvPr>
          <p:cNvSpPr/>
          <p:nvPr/>
        </p:nvSpPr>
        <p:spPr>
          <a:xfrm>
            <a:off x="4447290" y="3815872"/>
            <a:ext cx="196210" cy="7833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6619F7-A142-E004-B211-7252D6CD01EB}"/>
              </a:ext>
            </a:extLst>
          </p:cNvPr>
          <p:cNvSpPr/>
          <p:nvPr/>
        </p:nvSpPr>
        <p:spPr>
          <a:xfrm>
            <a:off x="4643906" y="4596618"/>
            <a:ext cx="1887760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8813B4-96C3-5753-4A8E-BB0B32DDF4BD}"/>
              </a:ext>
            </a:extLst>
          </p:cNvPr>
          <p:cNvSpPr/>
          <p:nvPr/>
        </p:nvSpPr>
        <p:spPr>
          <a:xfrm flipH="1">
            <a:off x="6608213" y="22920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532172-B301-9276-C9CD-CBC3BB30DDFB}"/>
              </a:ext>
            </a:extLst>
          </p:cNvPr>
          <p:cNvSpPr/>
          <p:nvPr/>
        </p:nvSpPr>
        <p:spPr>
          <a:xfrm flipH="1">
            <a:off x="6820508" y="229209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17738E-D921-0A66-AC2E-A771AD44DEA8}"/>
              </a:ext>
            </a:extLst>
          </p:cNvPr>
          <p:cNvSpPr/>
          <p:nvPr/>
        </p:nvSpPr>
        <p:spPr>
          <a:xfrm flipH="1">
            <a:off x="7040579" y="2292094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28B42A-7324-E3DA-8937-E3E8E578E736}"/>
              </a:ext>
            </a:extLst>
          </p:cNvPr>
          <p:cNvSpPr/>
          <p:nvPr/>
        </p:nvSpPr>
        <p:spPr>
          <a:xfrm flipH="1">
            <a:off x="7251831" y="2286227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DC7D9F-925A-B4EB-B56F-AD8AE9239467}"/>
              </a:ext>
            </a:extLst>
          </p:cNvPr>
          <p:cNvSpPr/>
          <p:nvPr/>
        </p:nvSpPr>
        <p:spPr>
          <a:xfrm flipH="1">
            <a:off x="7464126" y="228622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34941D-7D30-3CF5-EE2B-F217CE6EE067}"/>
              </a:ext>
            </a:extLst>
          </p:cNvPr>
          <p:cNvSpPr/>
          <p:nvPr/>
        </p:nvSpPr>
        <p:spPr>
          <a:xfrm flipH="1">
            <a:off x="7684197" y="228622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FD4604-FF6C-8B52-600E-44756F06D24E}"/>
              </a:ext>
            </a:extLst>
          </p:cNvPr>
          <p:cNvSpPr/>
          <p:nvPr/>
        </p:nvSpPr>
        <p:spPr>
          <a:xfrm flipH="1">
            <a:off x="6532480" y="4602490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6EC32A-B6C7-A345-2FF0-C890E8B0E64A}"/>
              </a:ext>
            </a:extLst>
          </p:cNvPr>
          <p:cNvSpPr txBox="1"/>
          <p:nvPr/>
        </p:nvSpPr>
        <p:spPr>
          <a:xfrm>
            <a:off x="7977529" y="1929106"/>
            <a:ext cx="169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Interactive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jobs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always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occupy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5B7FAD-7068-7F6F-74EA-3C717414C168}"/>
              </a:ext>
            </a:extLst>
          </p:cNvPr>
          <p:cNvSpPr txBox="1"/>
          <p:nvPr/>
        </p:nvSpPr>
        <p:spPr>
          <a:xfrm>
            <a:off x="6094109" y="160855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F6643B2-197D-B3F6-07AD-4C32F06D7652}"/>
              </a:ext>
            </a:extLst>
          </p:cNvPr>
          <p:cNvSpPr/>
          <p:nvPr/>
        </p:nvSpPr>
        <p:spPr>
          <a:xfrm flipH="1">
            <a:off x="6712970" y="15628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0DE07CA-AC73-D927-1D91-F19747788E91}"/>
              </a:ext>
            </a:extLst>
          </p:cNvPr>
          <p:cNvSpPr/>
          <p:nvPr/>
        </p:nvSpPr>
        <p:spPr>
          <a:xfrm flipH="1">
            <a:off x="6925265" y="156280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82DD994-A0F6-0EA3-BE18-1C4231F2E750}"/>
              </a:ext>
            </a:extLst>
          </p:cNvPr>
          <p:cNvSpPr/>
          <p:nvPr/>
        </p:nvSpPr>
        <p:spPr>
          <a:xfrm flipH="1">
            <a:off x="7145336" y="1562806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AA23BD-ABA5-6E83-2065-8CBAD0AE5BFE}"/>
              </a:ext>
            </a:extLst>
          </p:cNvPr>
          <p:cNvSpPr/>
          <p:nvPr/>
        </p:nvSpPr>
        <p:spPr>
          <a:xfrm flipH="1">
            <a:off x="7356588" y="1556939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06F660B-E5F7-5C3C-0EC5-38CD67FDAFFD}"/>
              </a:ext>
            </a:extLst>
          </p:cNvPr>
          <p:cNvSpPr/>
          <p:nvPr/>
        </p:nvSpPr>
        <p:spPr>
          <a:xfrm flipH="1">
            <a:off x="7568883" y="155693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FF7B61A-097F-22B1-359E-9B1363F74F14}"/>
              </a:ext>
            </a:extLst>
          </p:cNvPr>
          <p:cNvSpPr/>
          <p:nvPr/>
        </p:nvSpPr>
        <p:spPr>
          <a:xfrm flipH="1">
            <a:off x="7788954" y="155693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81B631-14BD-9B0A-6E1B-60FA54AFA94E}"/>
              </a:ext>
            </a:extLst>
          </p:cNvPr>
          <p:cNvSpPr txBox="1"/>
          <p:nvPr/>
        </p:nvSpPr>
        <p:spPr>
          <a:xfrm>
            <a:off x="6942599" y="4094866"/>
            <a:ext cx="169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Long-running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job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starves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8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D68F5-797F-4CE1-6D0A-538BCBF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8F4B-E212-CA40-9DF0-10008298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592355-C77F-1500-81A8-CA888EE6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8950-9214-A66D-9F05-DDE8E15F49D6}"/>
              </a:ext>
            </a:extLst>
          </p:cNvPr>
          <p:cNvSpPr txBox="1"/>
          <p:nvPr/>
        </p:nvSpPr>
        <p:spPr>
          <a:xfrm>
            <a:off x="2375872" y="355869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317E82-C74A-875A-5BDF-8B9964FE8797}"/>
              </a:ext>
            </a:extLst>
          </p:cNvPr>
          <p:cNvSpPr txBox="1"/>
          <p:nvPr/>
        </p:nvSpPr>
        <p:spPr>
          <a:xfrm>
            <a:off x="2468516" y="533839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BE072-05CE-9876-404C-3CACE84342BD}"/>
              </a:ext>
            </a:extLst>
          </p:cNvPr>
          <p:cNvSpPr txBox="1"/>
          <p:nvPr/>
        </p:nvSpPr>
        <p:spPr>
          <a:xfrm>
            <a:off x="4147468" y="319880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C85992-AF96-90D7-8218-8E0E1121424F}"/>
              </a:ext>
            </a:extLst>
          </p:cNvPr>
          <p:cNvSpPr txBox="1"/>
          <p:nvPr/>
        </p:nvSpPr>
        <p:spPr>
          <a:xfrm>
            <a:off x="6146321" y="2986657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en-US" sz="28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22A7B14-D0C6-7B36-1A18-34AF91E7A16C}"/>
              </a:ext>
            </a:extLst>
          </p:cNvPr>
          <p:cNvCxnSpPr/>
          <p:nvPr/>
        </p:nvCxnSpPr>
        <p:spPr>
          <a:xfrm>
            <a:off x="4244340" y="5920740"/>
            <a:ext cx="51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FE49ED-27D0-3A54-1F8D-812ADFFD3675}"/>
              </a:ext>
            </a:extLst>
          </p:cNvPr>
          <p:cNvSpPr txBox="1"/>
          <p:nvPr/>
        </p:nvSpPr>
        <p:spPr>
          <a:xfrm>
            <a:off x="3751898" y="514348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7246E5-D398-5D2B-C96E-90257A12F9B9}"/>
              </a:ext>
            </a:extLst>
          </p:cNvPr>
          <p:cNvSpPr txBox="1"/>
          <p:nvPr/>
        </p:nvSpPr>
        <p:spPr>
          <a:xfrm>
            <a:off x="3751898" y="42789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9635B0-C2CF-29C8-CE42-8BBE5F10C2F1}"/>
              </a:ext>
            </a:extLst>
          </p:cNvPr>
          <p:cNvSpPr txBox="1"/>
          <p:nvPr/>
        </p:nvSpPr>
        <p:spPr>
          <a:xfrm>
            <a:off x="3710040" y="35188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A011EC-67D7-3C51-3E0D-72A8330D0D28}"/>
              </a:ext>
            </a:extLst>
          </p:cNvPr>
          <p:cNvSpPr/>
          <p:nvPr/>
        </p:nvSpPr>
        <p:spPr>
          <a:xfrm>
            <a:off x="4288701" y="3664258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24B291-8336-7203-3F20-FBBAEACAC2A2}"/>
              </a:ext>
            </a:extLst>
          </p:cNvPr>
          <p:cNvSpPr/>
          <p:nvPr/>
        </p:nvSpPr>
        <p:spPr>
          <a:xfrm>
            <a:off x="4481580" y="4387372"/>
            <a:ext cx="196210" cy="7833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805E20-0D74-5666-58D3-154849D4DDF4}"/>
              </a:ext>
            </a:extLst>
          </p:cNvPr>
          <p:cNvSpPr/>
          <p:nvPr/>
        </p:nvSpPr>
        <p:spPr>
          <a:xfrm>
            <a:off x="4678197" y="5168118"/>
            <a:ext cx="849525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89CA41-5D0C-FB67-BC89-99A72194C88A}"/>
              </a:ext>
            </a:extLst>
          </p:cNvPr>
          <p:cNvSpPr/>
          <p:nvPr/>
        </p:nvSpPr>
        <p:spPr>
          <a:xfrm flipH="1">
            <a:off x="6642503" y="28635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0C2B31-66B5-6D60-1457-075C428D876F}"/>
              </a:ext>
            </a:extLst>
          </p:cNvPr>
          <p:cNvSpPr/>
          <p:nvPr/>
        </p:nvSpPr>
        <p:spPr>
          <a:xfrm flipH="1">
            <a:off x="6854798" y="286359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571ABF-A78F-C0A5-2742-ED7E11B4F3F7}"/>
              </a:ext>
            </a:extLst>
          </p:cNvPr>
          <p:cNvSpPr/>
          <p:nvPr/>
        </p:nvSpPr>
        <p:spPr>
          <a:xfrm flipH="1">
            <a:off x="7300303" y="2851463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DB9B79-E9A8-8A47-0EF9-57E89002A768}"/>
              </a:ext>
            </a:extLst>
          </p:cNvPr>
          <p:cNvSpPr/>
          <p:nvPr/>
        </p:nvSpPr>
        <p:spPr>
          <a:xfrm flipH="1">
            <a:off x="7511555" y="28455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AEDB08-FB76-1CDD-7121-FA36F69E01E0}"/>
              </a:ext>
            </a:extLst>
          </p:cNvPr>
          <p:cNvSpPr/>
          <p:nvPr/>
        </p:nvSpPr>
        <p:spPr>
          <a:xfrm flipH="1">
            <a:off x="7940223" y="28455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BDBBB4-495D-9F68-A5C5-27082BC70D94}"/>
              </a:ext>
            </a:extLst>
          </p:cNvPr>
          <p:cNvSpPr/>
          <p:nvPr/>
        </p:nvSpPr>
        <p:spPr>
          <a:xfrm flipH="1">
            <a:off x="8160294" y="284559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272D6D-D3B8-1E5C-6A1E-D2232169C662}"/>
              </a:ext>
            </a:extLst>
          </p:cNvPr>
          <p:cNvSpPr txBox="1"/>
          <p:nvPr/>
        </p:nvSpPr>
        <p:spPr>
          <a:xfrm>
            <a:off x="6128399" y="218005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AA5B15-8C47-8AAA-11E9-C9D1CCD539C8}"/>
              </a:ext>
            </a:extLst>
          </p:cNvPr>
          <p:cNvSpPr/>
          <p:nvPr/>
        </p:nvSpPr>
        <p:spPr>
          <a:xfrm flipH="1">
            <a:off x="6747260" y="21343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0709B6-A97D-1372-EC6A-90A40C949190}"/>
              </a:ext>
            </a:extLst>
          </p:cNvPr>
          <p:cNvSpPr/>
          <p:nvPr/>
        </p:nvSpPr>
        <p:spPr>
          <a:xfrm flipH="1">
            <a:off x="6959555" y="213430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503B4E-47C6-B73B-D94D-406BCDC073D5}"/>
              </a:ext>
            </a:extLst>
          </p:cNvPr>
          <p:cNvSpPr/>
          <p:nvPr/>
        </p:nvSpPr>
        <p:spPr>
          <a:xfrm flipH="1">
            <a:off x="7405060" y="2122175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0B134D8-0355-F820-AA02-9FC09F3F1C76}"/>
              </a:ext>
            </a:extLst>
          </p:cNvPr>
          <p:cNvSpPr/>
          <p:nvPr/>
        </p:nvSpPr>
        <p:spPr>
          <a:xfrm flipH="1">
            <a:off x="7616312" y="21163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100B31-D75F-DDBC-47C0-6C71E85E1D1C}"/>
              </a:ext>
            </a:extLst>
          </p:cNvPr>
          <p:cNvSpPr/>
          <p:nvPr/>
        </p:nvSpPr>
        <p:spPr>
          <a:xfrm flipH="1">
            <a:off x="8044980" y="21163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AE2513-FDD5-D240-B7AE-36F37BEF9201}"/>
              </a:ext>
            </a:extLst>
          </p:cNvPr>
          <p:cNvSpPr/>
          <p:nvPr/>
        </p:nvSpPr>
        <p:spPr>
          <a:xfrm flipH="1">
            <a:off x="8265051" y="211630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EE4960-12CB-7AFE-C0AB-4B69AFC5F9D1}"/>
              </a:ext>
            </a:extLst>
          </p:cNvPr>
          <p:cNvSpPr/>
          <p:nvPr/>
        </p:nvSpPr>
        <p:spPr>
          <a:xfrm>
            <a:off x="7104092" y="3667193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C5BF5EC-9057-2B21-2E56-742B6BB9A56A}"/>
              </a:ext>
            </a:extLst>
          </p:cNvPr>
          <p:cNvSpPr/>
          <p:nvPr/>
        </p:nvSpPr>
        <p:spPr>
          <a:xfrm>
            <a:off x="7744012" y="4416882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E979B9-186F-0A80-AA56-8A9117E55EB6}"/>
              </a:ext>
            </a:extLst>
          </p:cNvPr>
          <p:cNvSpPr txBox="1"/>
          <p:nvPr/>
        </p:nvSpPr>
        <p:spPr>
          <a:xfrm>
            <a:off x="7065873" y="6163637"/>
            <a:ext cx="169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Priority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boost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102AACB-D9E9-7344-DB40-051724C604CC}"/>
              </a:ext>
            </a:extLst>
          </p:cNvPr>
          <p:cNvSpPr txBox="1"/>
          <p:nvPr/>
        </p:nvSpPr>
        <p:spPr>
          <a:xfrm>
            <a:off x="8127009" y="4064775"/>
            <a:ext cx="22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Helpful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for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changed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behavior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1AC6C59-315E-F7E9-2BEA-6472AABF769D}"/>
              </a:ext>
            </a:extLst>
          </p:cNvPr>
          <p:cNvCxnSpPr>
            <a:cxnSpLocks/>
          </p:cNvCxnSpPr>
          <p:nvPr/>
        </p:nvCxnSpPr>
        <p:spPr>
          <a:xfrm>
            <a:off x="4288701" y="6166677"/>
            <a:ext cx="1404494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EF0FAA3-6EA9-8E7F-318A-464C400BDAD5}"/>
              </a:ext>
            </a:extLst>
          </p:cNvPr>
          <p:cNvSpPr/>
          <p:nvPr/>
        </p:nvSpPr>
        <p:spPr>
          <a:xfrm>
            <a:off x="5713473" y="3646355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93139C6-D68A-E0F6-F44B-CA1AC23FDAC5}"/>
              </a:ext>
            </a:extLst>
          </p:cNvPr>
          <p:cNvSpPr/>
          <p:nvPr/>
        </p:nvSpPr>
        <p:spPr>
          <a:xfrm>
            <a:off x="5897272" y="4381670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30D18B9-517B-EC2A-F37E-4B78A6BB9C96}"/>
              </a:ext>
            </a:extLst>
          </p:cNvPr>
          <p:cNvSpPr/>
          <p:nvPr/>
        </p:nvSpPr>
        <p:spPr>
          <a:xfrm>
            <a:off x="6093483" y="5137666"/>
            <a:ext cx="653777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7F99D46-C0D0-1849-D29B-86C5B1B91A02}"/>
              </a:ext>
            </a:extLst>
          </p:cNvPr>
          <p:cNvCxnSpPr>
            <a:cxnSpLocks/>
          </p:cNvCxnSpPr>
          <p:nvPr/>
        </p:nvCxnSpPr>
        <p:spPr>
          <a:xfrm flipV="1">
            <a:off x="5679955" y="6147125"/>
            <a:ext cx="1397599" cy="16513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9360763-7790-3901-7723-DEE3AAFE9B29}"/>
              </a:ext>
            </a:extLst>
          </p:cNvPr>
          <p:cNvCxnSpPr/>
          <p:nvPr/>
        </p:nvCxnSpPr>
        <p:spPr>
          <a:xfrm>
            <a:off x="7064311" y="3248268"/>
            <a:ext cx="0" cy="32906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2C2CAC-57EC-9119-BF34-FB5A0AC212E9}"/>
              </a:ext>
            </a:extLst>
          </p:cNvPr>
          <p:cNvCxnSpPr/>
          <p:nvPr/>
        </p:nvCxnSpPr>
        <p:spPr>
          <a:xfrm>
            <a:off x="5713473" y="3248268"/>
            <a:ext cx="0" cy="32906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9C09340-104A-FB75-78FD-1CF0F9F8D3FE}"/>
              </a:ext>
            </a:extLst>
          </p:cNvPr>
          <p:cNvSpPr txBox="1"/>
          <p:nvPr/>
        </p:nvSpPr>
        <p:spPr>
          <a:xfrm>
            <a:off x="4364480" y="28469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41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643D-448D-6F74-0E00-D5FC46EB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AB10B-F796-7238-A6A3-1F1587B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33DA3-45E8-A7A6-67F1-8ED61179D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78921F8-31E0-FE9B-5F81-F3795C8A1461}"/>
              </a:ext>
            </a:extLst>
          </p:cNvPr>
          <p:cNvSpPr/>
          <p:nvPr/>
        </p:nvSpPr>
        <p:spPr>
          <a:xfrm>
            <a:off x="2221230" y="1120140"/>
            <a:ext cx="7635240" cy="12687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FFBB888F-B5C0-6DEB-C5D1-1898C5EF6A5F}"/>
              </a:ext>
            </a:extLst>
          </p:cNvPr>
          <p:cNvSpPr/>
          <p:nvPr/>
        </p:nvSpPr>
        <p:spPr>
          <a:xfrm>
            <a:off x="5695950" y="2480310"/>
            <a:ext cx="400050" cy="582930"/>
          </a:xfrm>
          <a:prstGeom prst="down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A906F3F-F2F9-C2BD-8A01-C11FA74D76ED}"/>
              </a:ext>
            </a:extLst>
          </p:cNvPr>
          <p:cNvSpPr/>
          <p:nvPr/>
        </p:nvSpPr>
        <p:spPr>
          <a:xfrm>
            <a:off x="2221230" y="3200401"/>
            <a:ext cx="7635240" cy="12687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</a:t>
            </a:r>
            <a:r>
              <a:rPr lang="en-US" altLang="ko-KR" dirty="0"/>
              <a:t>: Once a job uses up its </a:t>
            </a:r>
            <a:r>
              <a:rPr lang="en-US" altLang="ko-KR" b="1" dirty="0">
                <a:solidFill>
                  <a:srgbClr val="FF0000"/>
                </a:solidFill>
              </a:rPr>
              <a:t>time allotment </a:t>
            </a:r>
            <a:r>
              <a:rPr lang="en-US" altLang="ko-KR" dirty="0"/>
              <a:t>at a given level (regardless of how many times it has given up the CPU), its priority is reduced(i.e., it moves down on</a:t>
            </a:r>
            <a:r>
              <a:rPr lang="en-US" altLang="zh-CN" dirty="0"/>
              <a:t>e</a:t>
            </a:r>
            <a:r>
              <a:rPr lang="en-US" altLang="ko-KR" dirty="0"/>
              <a:t> queue).</a:t>
            </a:r>
          </a:p>
        </p:txBody>
      </p:sp>
    </p:spTree>
    <p:extLst>
      <p:ext uri="{BB962C8B-B14F-4D97-AF65-F5344CB8AC3E}">
        <p14:creationId xmlns:p14="http://schemas.microsoft.com/office/powerpoint/2010/main" val="2234283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643D-448D-6F74-0E00-D5FC46EB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AB10B-F796-7238-A6A3-1F1587B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33DA3-45E8-A7A6-67F1-8ED61179D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7CF5C-9C6C-33B7-BD05-7AAD2BB0328E}"/>
              </a:ext>
            </a:extLst>
          </p:cNvPr>
          <p:cNvSpPr txBox="1"/>
          <p:nvPr/>
        </p:nvSpPr>
        <p:spPr>
          <a:xfrm>
            <a:off x="2524462" y="251581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2BA43-B4EB-39BB-0CB2-9D173B8FA552}"/>
              </a:ext>
            </a:extLst>
          </p:cNvPr>
          <p:cNvSpPr txBox="1"/>
          <p:nvPr/>
        </p:nvSpPr>
        <p:spPr>
          <a:xfrm>
            <a:off x="2617106" y="429551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673AE0-4080-1CFC-79E5-FC15047057C9}"/>
              </a:ext>
            </a:extLst>
          </p:cNvPr>
          <p:cNvSpPr txBox="1"/>
          <p:nvPr/>
        </p:nvSpPr>
        <p:spPr>
          <a:xfrm>
            <a:off x="4856315" y="309622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0E37C-0786-5A07-DEB6-ED59B43CB2BB}"/>
              </a:ext>
            </a:extLst>
          </p:cNvPr>
          <p:cNvSpPr txBox="1"/>
          <p:nvPr/>
        </p:nvSpPr>
        <p:spPr>
          <a:xfrm>
            <a:off x="4296058" y="215592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7AC85AE-D957-614C-1336-E12394C1F1BC}"/>
              </a:ext>
            </a:extLst>
          </p:cNvPr>
          <p:cNvCxnSpPr/>
          <p:nvPr/>
        </p:nvCxnSpPr>
        <p:spPr>
          <a:xfrm>
            <a:off x="4392930" y="4877860"/>
            <a:ext cx="51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AECD311-7F82-9924-AF0F-66DBF4C11A40}"/>
              </a:ext>
            </a:extLst>
          </p:cNvPr>
          <p:cNvSpPr txBox="1"/>
          <p:nvPr/>
        </p:nvSpPr>
        <p:spPr>
          <a:xfrm>
            <a:off x="3900488" y="410060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0554BC-80E7-8A77-3345-564D587E003E}"/>
              </a:ext>
            </a:extLst>
          </p:cNvPr>
          <p:cNvSpPr txBox="1"/>
          <p:nvPr/>
        </p:nvSpPr>
        <p:spPr>
          <a:xfrm>
            <a:off x="3900488" y="32361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928559-209E-DB82-4B27-815328B1CD6A}"/>
              </a:ext>
            </a:extLst>
          </p:cNvPr>
          <p:cNvSpPr txBox="1"/>
          <p:nvPr/>
        </p:nvSpPr>
        <p:spPr>
          <a:xfrm>
            <a:off x="3858630" y="247595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CC525E-D0AF-2681-0428-8775EF0688E1}"/>
              </a:ext>
            </a:extLst>
          </p:cNvPr>
          <p:cNvSpPr/>
          <p:nvPr/>
        </p:nvSpPr>
        <p:spPr>
          <a:xfrm>
            <a:off x="4437291" y="2621378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6E2D48-B1AA-E15C-64C9-02D73ECFE310}"/>
              </a:ext>
            </a:extLst>
          </p:cNvPr>
          <p:cNvSpPr/>
          <p:nvPr/>
        </p:nvSpPr>
        <p:spPr>
          <a:xfrm>
            <a:off x="4630170" y="3344492"/>
            <a:ext cx="196210" cy="7833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5BE0A7-6A0B-5736-BD9A-BD876AD39EDB}"/>
              </a:ext>
            </a:extLst>
          </p:cNvPr>
          <p:cNvSpPr/>
          <p:nvPr/>
        </p:nvSpPr>
        <p:spPr>
          <a:xfrm>
            <a:off x="4826786" y="4125238"/>
            <a:ext cx="1887760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A1C9AB-595A-A34F-AC93-BB48B2F9D208}"/>
              </a:ext>
            </a:extLst>
          </p:cNvPr>
          <p:cNvSpPr/>
          <p:nvPr/>
        </p:nvSpPr>
        <p:spPr>
          <a:xfrm flipH="1">
            <a:off x="6917403" y="4139572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D4187F-A0B2-4BB6-7D21-8B2BDD39BEC8}"/>
              </a:ext>
            </a:extLst>
          </p:cNvPr>
          <p:cNvSpPr/>
          <p:nvPr/>
        </p:nvSpPr>
        <p:spPr>
          <a:xfrm flipH="1">
            <a:off x="7128214" y="4139572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E93D83-565C-D892-AC62-A64FFA073FD7}"/>
              </a:ext>
            </a:extLst>
          </p:cNvPr>
          <p:cNvSpPr/>
          <p:nvPr/>
        </p:nvSpPr>
        <p:spPr>
          <a:xfrm flipH="1">
            <a:off x="6715360" y="4131110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7327BA-5230-849F-A5A1-99CB5F9DD93D}"/>
              </a:ext>
            </a:extLst>
          </p:cNvPr>
          <p:cNvSpPr txBox="1"/>
          <p:nvPr/>
        </p:nvSpPr>
        <p:spPr>
          <a:xfrm>
            <a:off x="6256425" y="192609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E1BCDF-12DD-4DDC-4C01-2251B4515DEE}"/>
              </a:ext>
            </a:extLst>
          </p:cNvPr>
          <p:cNvSpPr/>
          <p:nvPr/>
        </p:nvSpPr>
        <p:spPr>
          <a:xfrm flipH="1">
            <a:off x="6770529" y="188034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877094-006D-CB9B-3BF5-8C3B72CF787B}"/>
              </a:ext>
            </a:extLst>
          </p:cNvPr>
          <p:cNvSpPr/>
          <p:nvPr/>
        </p:nvSpPr>
        <p:spPr>
          <a:xfrm flipH="1">
            <a:off x="6982249" y="188034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1B7A58-4AB8-1BCB-8025-61D77E52E5AD}"/>
              </a:ext>
            </a:extLst>
          </p:cNvPr>
          <p:cNvSpPr/>
          <p:nvPr/>
        </p:nvSpPr>
        <p:spPr>
          <a:xfrm flipH="1">
            <a:off x="7232206" y="3381325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4DA1CF-B795-11BC-1C66-5740492F0114}"/>
              </a:ext>
            </a:extLst>
          </p:cNvPr>
          <p:cNvSpPr/>
          <p:nvPr/>
        </p:nvSpPr>
        <p:spPr>
          <a:xfrm flipH="1">
            <a:off x="7456799" y="33922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447366-101F-ED6D-17D3-2FD5A2562705}"/>
              </a:ext>
            </a:extLst>
          </p:cNvPr>
          <p:cNvSpPr/>
          <p:nvPr/>
        </p:nvSpPr>
        <p:spPr>
          <a:xfrm flipH="1">
            <a:off x="7764412" y="4139572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50AA83-BCCB-5726-06A0-C3515CA5F719}"/>
              </a:ext>
            </a:extLst>
          </p:cNvPr>
          <p:cNvSpPr/>
          <p:nvPr/>
        </p:nvSpPr>
        <p:spPr>
          <a:xfrm flipH="1">
            <a:off x="8084358" y="412523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90BAA7-1E45-3D19-89F4-E32294B282A7}"/>
              </a:ext>
            </a:extLst>
          </p:cNvPr>
          <p:cNvSpPr/>
          <p:nvPr/>
        </p:nvSpPr>
        <p:spPr>
          <a:xfrm>
            <a:off x="7559750" y="4139572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12BBC6-7243-EA6F-8A9A-441A8963549E}"/>
              </a:ext>
            </a:extLst>
          </p:cNvPr>
          <p:cNvSpPr/>
          <p:nvPr/>
        </p:nvSpPr>
        <p:spPr>
          <a:xfrm>
            <a:off x="7877117" y="4139572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5298146-B31A-39BF-A71C-5BDDF1CCF72E}"/>
              </a:ext>
            </a:extLst>
          </p:cNvPr>
          <p:cNvSpPr txBox="1"/>
          <p:nvPr/>
        </p:nvSpPr>
        <p:spPr>
          <a:xfrm>
            <a:off x="7284584" y="2675486"/>
            <a:ext cx="169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Used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up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its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allotment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B0ED0D8-8A5E-5B88-74E4-D124E5B7FA86}"/>
              </a:ext>
            </a:extLst>
          </p:cNvPr>
          <p:cNvSpPr/>
          <p:nvPr/>
        </p:nvSpPr>
        <p:spPr>
          <a:xfrm flipH="1">
            <a:off x="7352807" y="4139572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42C04-3A83-70F3-05CF-AD4DF489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73F1-6696-AC04-8169-621E595A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6C88D-CCF4-4A5D-1FE2-2E818AFBD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D320-17D8-BF9C-8A76-CE435488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3DE5-6EA9-6451-C1A3-EA97CDBF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contexts,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logistics,</a:t>
            </a:r>
            <a:r>
              <a:rPr lang="zh-CN" altLang="en-US" dirty="0"/>
              <a:t> </a:t>
            </a:r>
            <a:r>
              <a:rPr lang="en-US" altLang="zh-CN" dirty="0"/>
              <a:t>airports,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schedule,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r>
              <a:rPr lang="zh-CN" altLang="en-US"/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employs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endParaRPr lang="en-US" dirty="0"/>
          </a:p>
          <a:p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algorithms/schedulers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diverse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demonstrate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F9DFCC-E437-A5AF-2A6D-FDCDABE11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54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">
            <a:extLst>
              <a:ext uri="{FF2B5EF4-FFF2-40B4-BE49-F238E27FC236}">
                <a16:creationId xmlns:a16="http://schemas.microsoft.com/office/drawing/2014/main" id="{3C81CE8F-83EF-9350-FE89-34E882F2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34" y="3429001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6E51637-AAB7-9AC7-B9BF-B1CC8816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8A15D-4C36-1FB2-A038-F37A497D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 lvl="1"/>
            <a:r>
              <a:rPr lang="en-US" altLang="zh-CN" dirty="0"/>
              <a:t>N</a:t>
            </a:r>
            <a:r>
              <a:rPr lang="en-US" dirty="0"/>
              <a:t>umber of queues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boosted?</a:t>
            </a:r>
            <a:endParaRPr lang="en-US" dirty="0"/>
          </a:p>
          <a:p>
            <a:pPr lvl="1"/>
            <a:r>
              <a:rPr lang="en-US" altLang="zh-CN" dirty="0"/>
              <a:t>S</a:t>
            </a:r>
            <a:r>
              <a:rPr lang="en-US" dirty="0"/>
              <a:t>cheduling algorithms for each queue</a:t>
            </a:r>
          </a:p>
          <a:p>
            <a:pPr lvl="1"/>
            <a:r>
              <a:rPr lang="en-US" altLang="zh-CN" dirty="0"/>
              <a:t>etc.</a:t>
            </a:r>
          </a:p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</a:p>
          <a:p>
            <a:pPr lvl="1"/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Response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</a:p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</a:p>
          <a:p>
            <a:pPr lvl="1"/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(CPU-intensive)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Turnaround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427291-825D-5241-07F2-BD8908C3E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4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A1D85-6A52-C2A4-5CC3-AAB4D06B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4408B-7B03-D07C-AA4B-4D82C82E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  <a:p>
            <a:r>
              <a:rPr lang="en-US" altLang="zh-CN" b="1" dirty="0">
                <a:solidFill>
                  <a:srgbClr val="0070C0"/>
                </a:solidFill>
              </a:rPr>
              <a:t>Lottery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</a:p>
          <a:p>
            <a:pPr lvl="1"/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tickets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tickets</a:t>
            </a:r>
            <a:r>
              <a:rPr lang="zh-CN" altLang="en-US" dirty="0"/>
              <a:t> </a:t>
            </a:r>
            <a:r>
              <a:rPr lang="en-US" altLang="zh-CN" dirty="0"/>
              <a:t>denotes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2"/>
            <a:endParaRPr lang="en-US" altLang="zh-CN" dirty="0"/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endParaRPr lang="en-US" altLang="zh-CN" dirty="0"/>
          </a:p>
          <a:p>
            <a:pPr lvl="2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53D81-613B-0249-2D86-A3330AB25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2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BF268-26DC-3BFC-D107-BA574ED6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8EC00-025F-A349-C3D5-6DC65B7A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probabilistic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  <a:r>
              <a:rPr lang="zh-CN" altLang="en-US" dirty="0"/>
              <a:t> </a:t>
            </a:r>
            <a:r>
              <a:rPr lang="en-US" altLang="zh-CN" dirty="0"/>
              <a:t>(like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RR)</a:t>
            </a:r>
          </a:p>
          <a:p>
            <a:pPr lvl="1"/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knows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tickets</a:t>
            </a:r>
            <a:r>
              <a:rPr lang="zh-CN" altLang="en-US" dirty="0"/>
              <a:t> </a:t>
            </a:r>
            <a:r>
              <a:rPr lang="en-US" altLang="zh-CN" dirty="0"/>
              <a:t>exist</a:t>
            </a:r>
          </a:p>
          <a:p>
            <a:pPr lvl="1"/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picks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tickets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</a:p>
          <a:p>
            <a:pPr lvl="1"/>
            <a:endParaRPr lang="en-US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C71B7-9FB8-D578-692E-CC56CD3F7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5" name="그룹 24">
            <a:extLst>
              <a:ext uri="{FF2B5EF4-FFF2-40B4-BE49-F238E27FC236}">
                <a16:creationId xmlns:a16="http://schemas.microsoft.com/office/drawing/2014/main" id="{02D97F36-0479-A311-3415-E83FF987696E}"/>
              </a:ext>
            </a:extLst>
          </p:cNvPr>
          <p:cNvGrpSpPr/>
          <p:nvPr/>
        </p:nvGrpSpPr>
        <p:grpSpPr>
          <a:xfrm>
            <a:off x="2381322" y="4830812"/>
            <a:ext cx="7416824" cy="679443"/>
            <a:chOff x="539552" y="4353478"/>
            <a:chExt cx="7416824" cy="67944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B5CC31F-03FE-4AF4-7C5F-7B55CEC99786}"/>
                </a:ext>
              </a:extLst>
            </p:cNvPr>
            <p:cNvSpPr txBox="1"/>
            <p:nvPr/>
          </p:nvSpPr>
          <p:spPr>
            <a:xfrm>
              <a:off x="539552" y="4353478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47AFB81-A1AC-B89C-951B-1FCA247DF5F8}"/>
                </a:ext>
              </a:extLst>
            </p:cNvPr>
            <p:cNvSpPr txBox="1"/>
            <p:nvPr/>
          </p:nvSpPr>
          <p:spPr>
            <a:xfrm>
              <a:off x="2987824" y="4353478"/>
              <a:ext cx="4968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3135931-72F8-43E1-CE1A-73537867DA63}"/>
                </a:ext>
              </a:extLst>
            </p:cNvPr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54991D4-19C1-2840-40CF-EA7CCE2187CF}"/>
                </a:ext>
              </a:extLst>
            </p:cNvPr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0E9C7C5-A3A1-452E-0DC1-2D17EA265A90}"/>
                </a:ext>
              </a:extLst>
            </p:cNvPr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A335E9F-C2AE-FEB9-E8A7-122826517C43}"/>
                </a:ext>
              </a:extLst>
            </p:cNvPr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91720E7-FA93-6857-B318-A1480AC2449A}"/>
                </a:ext>
              </a:extLst>
            </p:cNvPr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0054636-E90F-59A8-85CD-7A4E3C21292E}"/>
                </a:ext>
              </a:extLst>
            </p:cNvPr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A04148E-8874-5C32-EC65-98FD188A4535}"/>
                </a:ext>
              </a:extLst>
            </p:cNvPr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B1FC2F45-86CB-C853-E965-6693B8C5E260}"/>
                </a:ext>
              </a:extLst>
            </p:cNvPr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AB20BEA-BB8B-1D32-6100-B40CB3C2F6C9}"/>
                </a:ext>
              </a:extLst>
            </p:cNvPr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365C2BF1-C04D-11B5-720F-F7AAF8D82A71}"/>
                </a:ext>
              </a:extLst>
            </p:cNvPr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C99D97CB-A024-7A01-712E-A4018D3EAB14}"/>
                </a:ext>
              </a:extLst>
            </p:cNvPr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12BAFCF-13C8-079E-A721-5AB79BA818AE}"/>
                </a:ext>
              </a:extLst>
            </p:cNvPr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5649224-2198-7B1C-803F-F0D87B231FA6}"/>
                </a:ext>
              </a:extLst>
            </p:cNvPr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DA33BD51-6EB7-E4DD-63FD-38CC2D4E97C5}"/>
                </a:ext>
              </a:extLst>
            </p:cNvPr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834E00E-A816-14BB-D0F3-9B103C19B30C}"/>
                </a:ext>
              </a:extLst>
            </p:cNvPr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805F962-547E-80FA-203C-28FB8E910857}"/>
                </a:ext>
              </a:extLst>
            </p:cNvPr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8506404-84A7-7864-473F-A18C7F99009A}"/>
              </a:ext>
            </a:extLst>
          </p:cNvPr>
          <p:cNvSpPr txBox="1"/>
          <p:nvPr/>
        </p:nvSpPr>
        <p:spPr>
          <a:xfrm>
            <a:off x="2689861" y="573015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zh-CN" altLang="en-US" b="1" dirty="0">
                <a:solidFill>
                  <a:srgbClr val="0070C0"/>
                </a:solidFill>
              </a:rPr>
              <a:t> ≈ </a:t>
            </a:r>
            <a:r>
              <a:rPr lang="en-US" altLang="zh-CN" b="1" dirty="0">
                <a:solidFill>
                  <a:srgbClr val="0070C0"/>
                </a:solidFill>
              </a:rPr>
              <a:t>74%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3E7F76-2619-4CA8-8F72-FE3895C21E9D}"/>
              </a:ext>
            </a:extLst>
          </p:cNvPr>
          <p:cNvSpPr txBox="1"/>
          <p:nvPr/>
        </p:nvSpPr>
        <p:spPr>
          <a:xfrm>
            <a:off x="4829595" y="573015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B</a:t>
            </a:r>
            <a:r>
              <a:rPr lang="zh-CN" altLang="en-US" b="1" dirty="0">
                <a:solidFill>
                  <a:srgbClr val="0070C0"/>
                </a:solidFill>
              </a:rPr>
              <a:t> ≈ </a:t>
            </a:r>
            <a:r>
              <a:rPr lang="en-US" altLang="zh-CN" b="1" dirty="0">
                <a:solidFill>
                  <a:srgbClr val="0070C0"/>
                </a:solidFill>
              </a:rPr>
              <a:t>26%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27D4B-F3AB-EABF-B075-E9870BD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66159-FEC6-4FC1-2238-0C25BA24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Choose the process with lowest execution time: </a:t>
            </a:r>
            <a:r>
              <a:rPr lang="en-US" altLang="ko-KR" b="1" i="1" dirty="0" err="1">
                <a:solidFill>
                  <a:srgbClr val="0070C0"/>
                </a:solidFill>
              </a:rPr>
              <a:t>vruntime</a:t>
            </a:r>
            <a:r>
              <a:rPr lang="en-US" altLang="ko-KR" i="1" dirty="0"/>
              <a:t>.</a:t>
            </a:r>
          </a:p>
          <a:p>
            <a:pPr lvl="1"/>
            <a:r>
              <a:rPr lang="en-US" altLang="ko-KR" dirty="0"/>
              <a:t>Run the process for a </a:t>
            </a:r>
            <a:r>
              <a:rPr lang="en-US" altLang="ko-KR" b="1" i="1" dirty="0">
                <a:solidFill>
                  <a:srgbClr val="0070C0"/>
                </a:solidFill>
              </a:rPr>
              <a:t>time</a:t>
            </a:r>
            <a:r>
              <a:rPr lang="zh-CN" altLang="en-US" b="1" i="1" dirty="0">
                <a:solidFill>
                  <a:srgbClr val="0070C0"/>
                </a:solidFill>
              </a:rPr>
              <a:t> </a:t>
            </a:r>
            <a:r>
              <a:rPr lang="en-US" altLang="ko-KR" b="1" i="1" dirty="0">
                <a:solidFill>
                  <a:srgbClr val="0070C0"/>
                </a:solidFill>
              </a:rPr>
              <a:t>slice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current CPU scheduler in Linux</a:t>
            </a:r>
            <a:r>
              <a:rPr lang="zh-CN" altLang="en-US" dirty="0"/>
              <a:t> </a:t>
            </a:r>
            <a:r>
              <a:rPr lang="en-US" altLang="zh-CN" dirty="0"/>
              <a:t>(since</a:t>
            </a:r>
            <a:r>
              <a:rPr lang="zh-CN" altLang="en-US" dirty="0"/>
              <a:t> </a:t>
            </a:r>
            <a:r>
              <a:rPr lang="en-US" altLang="zh-CN" dirty="0"/>
              <a:t>2.6.23,</a:t>
            </a:r>
            <a:r>
              <a:rPr lang="zh-CN" altLang="en-US" dirty="0"/>
              <a:t> </a:t>
            </a:r>
            <a:r>
              <a:rPr lang="en-US" altLang="zh-CN" dirty="0"/>
              <a:t>2007)</a:t>
            </a:r>
            <a:endParaRPr lang="en-US" altLang="ko-KR" dirty="0"/>
          </a:p>
          <a:p>
            <a:pPr lvl="1"/>
            <a:r>
              <a:rPr lang="en-US" altLang="ko-KR" dirty="0"/>
              <a:t>Non-fixed time</a:t>
            </a:r>
            <a:r>
              <a:rPr lang="zh-CN" altLang="en-US" dirty="0"/>
              <a:t> </a:t>
            </a:r>
            <a:r>
              <a:rPr lang="en-US" altLang="ko-KR" dirty="0"/>
              <a:t>slice.</a:t>
            </a:r>
          </a:p>
          <a:p>
            <a:pPr lvl="2"/>
            <a:r>
              <a:rPr lang="en-US" altLang="ko-KR" dirty="0"/>
              <a:t>CFS assigns process`s time</a:t>
            </a:r>
            <a:r>
              <a:rPr lang="zh-CN" altLang="en-US" dirty="0"/>
              <a:t> </a:t>
            </a:r>
            <a:r>
              <a:rPr lang="en-US" altLang="ko-KR" dirty="0"/>
              <a:t>slice a proportion of the processor.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Priority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Enables control over priority by using </a:t>
            </a:r>
            <a:r>
              <a:rPr lang="en-US" altLang="ko-KR" b="1" dirty="0">
                <a:solidFill>
                  <a:srgbClr val="0070C0"/>
                </a:solidFill>
              </a:rPr>
              <a:t>nice value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Efficient data structure.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b="1" dirty="0">
                <a:solidFill>
                  <a:srgbClr val="0070C0"/>
                </a:solidFill>
              </a:rPr>
              <a:t>red-black</a:t>
            </a:r>
            <a:r>
              <a:rPr lang="en-US" altLang="ko-KR" dirty="0"/>
              <a:t> tree for efficient search, insertion and deletion of a process. 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FB5FDD-5F5E-DF71-EB11-A29393418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05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9D64-A39E-9848-B1FA-7623A0BA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4512A-B801-D7E7-EC46-B58132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lt"/>
              </a:rPr>
              <a:t>Virtual runtime </a:t>
            </a:r>
            <a:r>
              <a:rPr lang="en-US" altLang="ko-KR" sz="2000" dirty="0">
                <a:latin typeface="+mn-lt"/>
              </a:rPr>
              <a:t>(</a:t>
            </a:r>
            <a:r>
              <a:rPr lang="en-US" altLang="ko-KR" sz="2000" dirty="0" err="1">
                <a:latin typeface="+mn-lt"/>
              </a:rPr>
              <a:t>vruntime</a:t>
            </a:r>
            <a:r>
              <a:rPr lang="en-US" altLang="ko-KR" sz="2000" dirty="0">
                <a:latin typeface="+mn-lt"/>
              </a:rPr>
              <a:t>)</a:t>
            </a:r>
          </a:p>
          <a:p>
            <a:pPr lvl="1"/>
            <a:r>
              <a:rPr lang="en-US" altLang="ko-KR" sz="1800" dirty="0">
                <a:latin typeface="+mn-lt"/>
              </a:rPr>
              <a:t>Denotes how long the process has been executing.</a:t>
            </a:r>
          </a:p>
          <a:p>
            <a:pPr lvl="1"/>
            <a:r>
              <a:rPr lang="en-US" altLang="ko-KR" sz="1800" dirty="0">
                <a:latin typeface="+mn-lt"/>
              </a:rPr>
              <a:t>Per-process variable</a:t>
            </a:r>
          </a:p>
          <a:p>
            <a:pPr lvl="1"/>
            <a:r>
              <a:rPr lang="en-US" altLang="ko-KR" sz="1800" dirty="0">
                <a:latin typeface="+mn-lt"/>
              </a:rPr>
              <a:t>Increases in </a:t>
            </a:r>
            <a:r>
              <a:rPr lang="en-US" altLang="ko-KR" sz="1800" b="1" dirty="0">
                <a:latin typeface="+mn-lt"/>
              </a:rPr>
              <a:t>proportion with physical (real) time </a:t>
            </a:r>
            <a:r>
              <a:rPr lang="en-US" altLang="ko-KR" sz="1800" dirty="0">
                <a:latin typeface="+mn-lt"/>
              </a:rPr>
              <a:t>when it runs.</a:t>
            </a:r>
          </a:p>
          <a:p>
            <a:pPr lvl="1"/>
            <a:r>
              <a:rPr lang="en-US" altLang="ko-KR" sz="1800" dirty="0">
                <a:latin typeface="+mn-lt"/>
              </a:rPr>
              <a:t>CFS will pick the process with the </a:t>
            </a:r>
            <a:r>
              <a:rPr lang="en-US" altLang="ko-KR" sz="1800" b="1" dirty="0">
                <a:latin typeface="+mn-lt"/>
              </a:rPr>
              <a:t>lowest </a:t>
            </a:r>
            <a:r>
              <a:rPr lang="en-US" altLang="ko-KR" sz="1800" b="1" dirty="0" err="1">
                <a:latin typeface="+mn-lt"/>
              </a:rPr>
              <a:t>vruntime</a:t>
            </a:r>
            <a:r>
              <a:rPr lang="en-US" altLang="ko-KR" sz="1800" b="1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to run next.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sched_latency</a:t>
            </a:r>
            <a:r>
              <a:rPr lang="en-US" altLang="ko-KR" sz="2000" dirty="0">
                <a:latin typeface="+mn-lt"/>
              </a:rPr>
              <a:t> </a:t>
            </a:r>
          </a:p>
          <a:p>
            <a:pPr lvl="1"/>
            <a:r>
              <a:rPr lang="en-US" altLang="ko-KR" sz="1800" dirty="0">
                <a:latin typeface="+mn-lt"/>
              </a:rPr>
              <a:t>Used to determine how long a process should run before considering a switch.</a:t>
            </a:r>
          </a:p>
          <a:p>
            <a:pPr lvl="1"/>
            <a:r>
              <a:rPr lang="en-US" altLang="ko-KR" sz="1800" dirty="0">
                <a:latin typeface="+mn-lt"/>
              </a:rPr>
              <a:t>A typical value is 48 (milliseconds)</a:t>
            </a:r>
          </a:p>
          <a:p>
            <a:pPr lvl="1"/>
            <a:r>
              <a:rPr lang="en-US" altLang="ko-KR" sz="1800" dirty="0">
                <a:latin typeface="+mn-lt"/>
              </a:rPr>
              <a:t>process`s time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slice = sched_latency / (the number of process)</a:t>
            </a:r>
          </a:p>
          <a:p>
            <a:pPr lvl="2"/>
            <a:r>
              <a:rPr lang="en-US" altLang="ko-KR" sz="1600" dirty="0">
                <a:latin typeface="+mn-lt"/>
              </a:rPr>
              <a:t>N = 4, time slice = 12msec</a:t>
            </a:r>
          </a:p>
          <a:p>
            <a:pPr lvl="2"/>
            <a:r>
              <a:rPr lang="en-US" altLang="ko-KR" sz="1600" dirty="0">
                <a:latin typeface="+mn-lt"/>
              </a:rPr>
              <a:t>N = 2, time slice = 24 msec</a:t>
            </a:r>
          </a:p>
          <a:p>
            <a:pPr lvl="2"/>
            <a:r>
              <a:rPr lang="en-US" altLang="ko-KR" sz="1600" dirty="0">
                <a:latin typeface="+mn-lt"/>
              </a:rPr>
              <a:t>What if N = infinite, set the 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minimum time slice value to 6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ms</a:t>
            </a:r>
            <a:r>
              <a:rPr lang="en-US" altLang="ko-KR" sz="1600" dirty="0" err="1">
                <a:latin typeface="+mn-lt"/>
              </a:rPr>
              <a:t>.</a:t>
            </a:r>
            <a:endParaRPr lang="en-US" altLang="ko-KR" sz="1600" dirty="0">
              <a:latin typeface="+mn-lt"/>
            </a:endParaRPr>
          </a:p>
          <a:p>
            <a:pPr lvl="2"/>
            <a:endParaRPr lang="en-US" b="1" dirty="0">
              <a:solidFill>
                <a:srgbClr val="0070C0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08041-7123-97A5-271A-167E8D64F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EC286D8-27E4-2F55-A6FF-C1797C86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50" y="4481226"/>
            <a:ext cx="4733251" cy="16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8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FC4E0-5EB1-9172-5887-F324FCF9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E2927-1DEE-9D8B-837D-F8AEC206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CFS</a:t>
            </a:r>
            <a:r>
              <a:rPr lang="zh-CN" altLang="en-US" dirty="0"/>
              <a:t> </a:t>
            </a:r>
            <a:r>
              <a:rPr lang="en-US" altLang="zh-CN" dirty="0"/>
              <a:t>deploys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red-black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Ordered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vruntime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Complexity: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2"/>
            <a:r>
              <a:rPr lang="en-US" altLang="zh-CN" dirty="0"/>
              <a:t>insertion,</a:t>
            </a:r>
            <a:r>
              <a:rPr lang="zh-CN" altLang="en-US" dirty="0"/>
              <a:t> </a:t>
            </a:r>
            <a:r>
              <a:rPr lang="en-US" altLang="zh-CN" dirty="0"/>
              <a:t>deletion,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O(</a:t>
            </a:r>
            <a:r>
              <a:rPr lang="en-US" altLang="zh-CN" b="1" dirty="0" err="1">
                <a:solidFill>
                  <a:srgbClr val="0070C0"/>
                </a:solidFill>
              </a:rPr>
              <a:t>logN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altLang="zh-CN" dirty="0"/>
          </a:p>
          <a:p>
            <a:pPr lvl="2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O(1)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184D3-38CB-A752-E1B7-D1CF122CC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3074" name="Picture 2" descr="[Red-black tree]">
            <a:extLst>
              <a:ext uri="{FF2B5EF4-FFF2-40B4-BE49-F238E27FC236}">
                <a16:creationId xmlns:a16="http://schemas.microsoft.com/office/drawing/2014/main" id="{A3146F4A-0423-0C9A-69A6-F33E3E8E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37560"/>
            <a:ext cx="4445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27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9DB3-2461-0EC0-CB7C-7624D88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F7870-788F-2118-0A57-3EC93E60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CFS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sleep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I/O,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turns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sleep</a:t>
            </a:r>
            <a:r>
              <a:rPr lang="zh-CN" altLang="en-US" dirty="0"/>
              <a:t> </a:t>
            </a:r>
            <a:r>
              <a:rPr lang="en-US" altLang="zh-CN" dirty="0"/>
              <a:t>state.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zh-CN" altLang="en-US" dirty="0"/>
              <a:t> </a:t>
            </a:r>
            <a:r>
              <a:rPr lang="en-US" altLang="zh-CN" dirty="0"/>
              <a:t>accumulate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vruntime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soon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long-sleep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waked</a:t>
            </a:r>
            <a:r>
              <a:rPr lang="zh-CN" altLang="en-US" dirty="0"/>
              <a:t> </a:t>
            </a:r>
            <a:r>
              <a:rPr lang="en-US" altLang="zh-CN" dirty="0"/>
              <a:t>up,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 err="1"/>
              <a:t>vruntime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monopolize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while.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Solution: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vruntime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wake-up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RB-tree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How CFS boosts interactivity:</a:t>
            </a:r>
          </a:p>
          <a:p>
            <a:pPr lvl="1"/>
            <a:r>
              <a:rPr lang="en-US" dirty="0"/>
              <a:t>I/O-bound</a:t>
            </a:r>
            <a:r>
              <a:rPr lang="zh-CN" altLang="en-US" dirty="0"/>
              <a:t> </a:t>
            </a:r>
            <a:r>
              <a:rPr lang="en-US" altLang="zh-CN" dirty="0"/>
              <a:t>(Interactive)</a:t>
            </a:r>
            <a:r>
              <a:rPr lang="en-US" dirty="0"/>
              <a:t> processes typically have shorter CPU</a:t>
            </a:r>
            <a:r>
              <a:rPr lang="zh-CN" altLang="en-US" dirty="0"/>
              <a:t> </a:t>
            </a:r>
            <a:r>
              <a:rPr lang="en-US" dirty="0"/>
              <a:t>bursts and thus will have a low </a:t>
            </a:r>
            <a:r>
              <a:rPr lang="en-US" dirty="0" err="1"/>
              <a:t>vruntime</a:t>
            </a:r>
            <a:r>
              <a:rPr lang="en-US" dirty="0"/>
              <a:t> – higher</a:t>
            </a:r>
            <a:r>
              <a:rPr lang="zh-CN" altLang="en-US" dirty="0"/>
              <a:t> </a:t>
            </a:r>
            <a:r>
              <a:rPr lang="en-US" dirty="0"/>
              <a:t>priority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F8D9-648A-4FB0-2761-869F504B6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06EEF-E364-BFBD-8585-2869E67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57660-2448-AF72-A986-E3AA53330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Scheduling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metrics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goals: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b="1" dirty="0">
                    <a:solidFill>
                      <a:srgbClr val="0070C0"/>
                    </a:solidFill>
                  </a:rPr>
                  <a:t>CPU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utilization: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percentage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jobs</a:t>
                </a:r>
              </a:p>
              <a:p>
                <a:pPr lvl="1"/>
                <a:r>
                  <a:rPr lang="en-US" altLang="zh-CN" b="1" dirty="0">
                    <a:solidFill>
                      <a:srgbClr val="0070C0"/>
                    </a:solidFill>
                  </a:rPr>
                  <a:t>Throughput: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amount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Turnaround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time: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elapses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arrival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competition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Waiting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time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</a:t>
                </a:r>
                <a:r>
                  <a:rPr lang="zh-CN" altLang="en-US" dirty="0"/>
                  <a:t> </a:t>
                </a:r>
                <a:r>
                  <a:rPr lang="nb-NO" altLang="zh-CN" dirty="0" err="1"/>
                  <a:t>spends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ready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queue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Response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Time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nb-NO" altLang="zh-CN" dirty="0"/>
                  <a:t>e</a:t>
                </a:r>
                <a:r>
                  <a:rPr lang="en-US" altLang="zh-CN" dirty="0"/>
                  <a:t>lapses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process’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arrival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output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Maximize: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CPU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utilization,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throughput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Minimize: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Turnaround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Time,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waiting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time,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response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time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57660-2448-AF72-A986-E3AA53330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4" t="-98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F1F4F3-E8A0-522D-4E13-1B230EFC5B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5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102B-767E-AFC3-480C-F5E86B1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502294" cy="532956"/>
          </a:xfrm>
        </p:spPr>
        <p:txBody>
          <a:bodyPr/>
          <a:lstStyle/>
          <a:p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Workloads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F6587-CE61-56B6-728A-C1DFD017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Each job runs for the same amount of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arrive at the same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Once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started,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each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job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runs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completion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Preemption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8DD13-E2E7-D492-F283-C9D1BE6C2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CAE78-8AA9-31D4-2481-631B743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43079-6769-4822-FBF8-928C34FE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Served</a:t>
            </a:r>
            <a:r>
              <a:rPr lang="zh-CN" altLang="en-US" dirty="0"/>
              <a:t> </a:t>
            </a:r>
            <a:r>
              <a:rPr lang="en-US" altLang="zh-CN" dirty="0"/>
              <a:t>(FCFS)</a:t>
            </a:r>
          </a:p>
          <a:p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arrival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later,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A1748-7FE7-46DD-27FA-05E35E09B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TDT4186 | Spring 2023 | Di Liu</a:t>
            </a:r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C55EFE9-2096-14AE-6421-4B77F7DD229F}"/>
              </a:ext>
            </a:extLst>
          </p:cNvPr>
          <p:cNvGraphicFramePr>
            <a:graphicFrameLocks noGrp="1"/>
          </p:cNvGraphicFramePr>
          <p:nvPr/>
        </p:nvGraphicFramePr>
        <p:xfrm>
          <a:off x="3041734" y="24942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CF8FBDF-8A4F-294C-8287-4CB1EEA98993}"/>
              </a:ext>
            </a:extLst>
          </p:cNvPr>
          <p:cNvCxnSpPr/>
          <p:nvPr/>
        </p:nvCxnSpPr>
        <p:spPr>
          <a:xfrm>
            <a:off x="2792730" y="5612130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0DBCCE8C-D3A7-78CE-E285-1BF55DA72E14}"/>
              </a:ext>
            </a:extLst>
          </p:cNvPr>
          <p:cNvSpPr/>
          <p:nvPr/>
        </p:nvSpPr>
        <p:spPr>
          <a:xfrm>
            <a:off x="2792730" y="5074920"/>
            <a:ext cx="674370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E1FDEB-FC38-ECE8-E34E-80BE4D061993}"/>
              </a:ext>
            </a:extLst>
          </p:cNvPr>
          <p:cNvSpPr/>
          <p:nvPr/>
        </p:nvSpPr>
        <p:spPr>
          <a:xfrm>
            <a:off x="3467100" y="5074920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3D4738D-0846-71C1-1FFC-39652A9AE5AA}"/>
              </a:ext>
            </a:extLst>
          </p:cNvPr>
          <p:cNvSpPr/>
          <p:nvPr/>
        </p:nvSpPr>
        <p:spPr>
          <a:xfrm>
            <a:off x="4152900" y="5063490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B16845-E880-F88A-E002-8EF0267E1DA6}"/>
              </a:ext>
            </a:extLst>
          </p:cNvPr>
          <p:cNvSpPr txBox="1"/>
          <p:nvPr/>
        </p:nvSpPr>
        <p:spPr>
          <a:xfrm>
            <a:off x="6564631" y="57273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47C389-E295-49EA-FD70-873C7854146B}"/>
              </a:ext>
            </a:extLst>
          </p:cNvPr>
          <p:cNvSpPr txBox="1"/>
          <p:nvPr/>
        </p:nvSpPr>
        <p:spPr>
          <a:xfrm>
            <a:off x="2636277" y="562367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2400D9-122B-CD6D-3A80-D197598641FC}"/>
              </a:ext>
            </a:extLst>
          </p:cNvPr>
          <p:cNvSpPr txBox="1"/>
          <p:nvPr/>
        </p:nvSpPr>
        <p:spPr>
          <a:xfrm>
            <a:off x="3320961" y="56236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67FE76-0364-65DF-EED0-F3AAAA228298}"/>
              </a:ext>
            </a:extLst>
          </p:cNvPr>
          <p:cNvSpPr txBox="1"/>
          <p:nvPr/>
        </p:nvSpPr>
        <p:spPr>
          <a:xfrm>
            <a:off x="3932327" y="56312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1ED6FC-34A9-3564-5B0F-D4D154D2B871}"/>
              </a:ext>
            </a:extLst>
          </p:cNvPr>
          <p:cNvSpPr txBox="1"/>
          <p:nvPr/>
        </p:nvSpPr>
        <p:spPr>
          <a:xfrm>
            <a:off x="4691504" y="56377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642B5F-D1C1-9B8C-C5D8-A0A9155E03F2}"/>
              </a:ext>
            </a:extLst>
          </p:cNvPr>
          <p:cNvSpPr txBox="1"/>
          <p:nvPr/>
        </p:nvSpPr>
        <p:spPr>
          <a:xfrm>
            <a:off x="6393180" y="47205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Gantt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Chart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A556D-D0F1-36EE-76A8-0AB1A401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31DF-EEB5-FAD8-78F9-85423417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FIFO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turnaround?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10-0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10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B: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20-0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C: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30-0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30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Av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erage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turnaround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time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(10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+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+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30)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/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31DF-EEB5-FAD8-78F9-85423417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4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0DF332-1E75-9204-8671-A57BDE0844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4467D6-8518-45AC-EE74-FA1B34C17668}"/>
              </a:ext>
            </a:extLst>
          </p:cNvPr>
          <p:cNvGraphicFramePr>
            <a:graphicFrameLocks noGrp="1"/>
          </p:cNvGraphicFramePr>
          <p:nvPr/>
        </p:nvGraphicFramePr>
        <p:xfrm>
          <a:off x="2987040" y="1637030"/>
          <a:ext cx="70980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102B-767E-AFC3-480C-F5E86B1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502294" cy="532956"/>
          </a:xfrm>
        </p:spPr>
        <p:txBody>
          <a:bodyPr/>
          <a:lstStyle/>
          <a:p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Workloads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F6587-CE61-56B6-728A-C1DFD017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Each job runs for the same amount of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arrive at the same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Once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started,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each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job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runs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completion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Preemption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8DD13-E2E7-D492-F283-C9D1BE6C2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5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98175</TotalTime>
  <Pages>60</Pages>
  <Words>3614</Words>
  <Application>Microsoft Office PowerPoint</Application>
  <PresentationFormat>Widescreen</PresentationFormat>
  <Paragraphs>786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American Typewriter</vt:lpstr>
      <vt:lpstr>Gill Sans</vt:lpstr>
      <vt:lpstr>Gill Sans Light</vt:lpstr>
      <vt:lpstr>맑은 고딕</vt:lpstr>
      <vt:lpstr>Palatino</vt:lpstr>
      <vt:lpstr>Arial</vt:lpstr>
      <vt:lpstr>Cambria Math</vt:lpstr>
      <vt:lpstr>Comic Sans MS</vt:lpstr>
      <vt:lpstr>Courier New</vt:lpstr>
      <vt:lpstr>Wingdings</vt:lpstr>
      <vt:lpstr>Office</vt:lpstr>
      <vt:lpstr>CSC 112: Computer Operating Systems Lecture 3   Scheduling</vt:lpstr>
      <vt:lpstr>Operating Systems</vt:lpstr>
      <vt:lpstr>Overview</vt:lpstr>
      <vt:lpstr>Scheduling</vt:lpstr>
      <vt:lpstr>Terminologies</vt:lpstr>
      <vt:lpstr>Assumptions For Workloads</vt:lpstr>
      <vt:lpstr>First In First Out (FIFO)</vt:lpstr>
      <vt:lpstr>First In First Out (FIFO)</vt:lpstr>
      <vt:lpstr>Assumptions For Workloads</vt:lpstr>
      <vt:lpstr>First In First Out (FIFO)</vt:lpstr>
      <vt:lpstr>First In First Out (FIFO)</vt:lpstr>
      <vt:lpstr>First In First Out (FIFO)</vt:lpstr>
      <vt:lpstr>Shortest Job First (SJF)</vt:lpstr>
      <vt:lpstr>Shortest Job First (SJF)</vt:lpstr>
      <vt:lpstr>Shortest Job First (SJF)</vt:lpstr>
      <vt:lpstr>Shortest Time-to-Complete First (STCF)</vt:lpstr>
      <vt:lpstr>Shortest Time-to-Complete First (STCF)</vt:lpstr>
      <vt:lpstr>Response Time</vt:lpstr>
      <vt:lpstr>Round-Robin (RR)</vt:lpstr>
      <vt:lpstr>Round-Robin (RR)</vt:lpstr>
      <vt:lpstr>Round-Robin (RR)</vt:lpstr>
      <vt:lpstr>Round-Robin (RR)</vt:lpstr>
      <vt:lpstr>Round-Robin (RR)</vt:lpstr>
      <vt:lpstr>Summary</vt:lpstr>
      <vt:lpstr>Incorporating I/O</vt:lpstr>
      <vt:lpstr>Incorporating I/O</vt:lpstr>
      <vt:lpstr>Priority-Based Scheduling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Proportional Share Scheduling</vt:lpstr>
      <vt:lpstr>Proportional Share Scheduling</vt:lpstr>
      <vt:lpstr>Completely Fair Scheduling (CFS)</vt:lpstr>
      <vt:lpstr>Completely Fair Scheduling (CFS)</vt:lpstr>
      <vt:lpstr>Completely Fair Scheduling (CFS)</vt:lpstr>
      <vt:lpstr>Completely Fair Scheduling (CFS)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1028</cp:revision>
  <cp:lastPrinted>2022-03-15T20:14:46Z</cp:lastPrinted>
  <dcterms:created xsi:type="dcterms:W3CDTF">1995-08-12T11:37:26Z</dcterms:created>
  <dcterms:modified xsi:type="dcterms:W3CDTF">2025-02-13T23:22:10Z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