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56" r:id="rId2"/>
    <p:sldId id="1382" r:id="rId3"/>
    <p:sldId id="1383" r:id="rId4"/>
    <p:sldId id="1381" r:id="rId5"/>
    <p:sldId id="257" r:id="rId6"/>
    <p:sldId id="258" r:id="rId7"/>
    <p:sldId id="259" r:id="rId8"/>
    <p:sldId id="260" r:id="rId9"/>
    <p:sldId id="1379" r:id="rId10"/>
    <p:sldId id="1380" r:id="rId11"/>
    <p:sldId id="262" r:id="rId12"/>
    <p:sldId id="263" r:id="rId13"/>
    <p:sldId id="264" r:id="rId14"/>
    <p:sldId id="421" r:id="rId1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forces alternating accesses to the critical section.</a:t>
            </a:r>
            <a:endParaRPr lang="en-SE" dirty="0"/>
          </a:p>
        </p:txBody>
      </p:sp>
    </p:spTree>
    <p:extLst>
      <p:ext uri="{BB962C8B-B14F-4D97-AF65-F5344CB8AC3E}">
        <p14:creationId xmlns:p14="http://schemas.microsoft.com/office/powerpoint/2010/main" val="210216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11</a:t>
            </a:fld>
            <a:endParaRPr lang="nb-NO" sz="1400" b="0" i="0" dirty="0">
              <a:solidFill>
                <a:schemeClr val="tx1"/>
              </a:solidFill>
              <a:latin typeface="Arial"/>
              <a:cs typeface="Aria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561527" cy="1654299"/>
          </a:xfrm>
          <a:prstGeom prst="rect">
            <a:avLst/>
          </a:prstGeom>
        </p:spPr>
        <p:txBody>
          <a:bodyPr vert="horz" wrap="square" lIns="0" tIns="63500" rIns="0" bIns="0" rtlCol="0">
            <a:spAutoFit/>
          </a:bodyPr>
          <a:lstStyle/>
          <a:p>
            <a:pPr marL="12700">
              <a:spcBef>
                <a:spcPts val="500"/>
              </a:spcBef>
            </a:pPr>
            <a:r>
              <a:rPr b="0" dirty="0">
                <a:latin typeface="Arial MT"/>
                <a:cs typeface="Arial MT"/>
              </a:rPr>
              <a:t>a.</a:t>
            </a:r>
            <a:r>
              <a:rPr b="0" spc="-15" dirty="0">
                <a:latin typeface="Arial MT"/>
                <a:cs typeface="Arial MT"/>
              </a:rPr>
              <a:t> </a:t>
            </a:r>
            <a:r>
              <a:rPr b="0" dirty="0">
                <a:latin typeface="Arial MT"/>
                <a:cs typeface="Arial MT"/>
              </a:rPr>
              <a:t>Executing</a:t>
            </a:r>
            <a:r>
              <a:rPr b="0" spc="-10" dirty="0">
                <a:latin typeface="Arial MT"/>
                <a:cs typeface="Arial MT"/>
              </a:rPr>
              <a:t> </a:t>
            </a:r>
            <a:r>
              <a:rPr b="0" dirty="0">
                <a:latin typeface="Arial MT"/>
                <a:cs typeface="Arial MT"/>
              </a:rPr>
              <a:t>the</a:t>
            </a:r>
            <a:r>
              <a:rPr b="0" spc="-5" dirty="0">
                <a:latin typeface="Arial MT"/>
                <a:cs typeface="Arial MT"/>
              </a:rPr>
              <a:t> </a:t>
            </a:r>
            <a:r>
              <a:rPr b="0" dirty="0">
                <a:latin typeface="Arial MT"/>
                <a:cs typeface="Arial MT"/>
              </a:rPr>
              <a:t>threads</a:t>
            </a:r>
            <a:r>
              <a:rPr b="0" spc="-15" dirty="0">
                <a:latin typeface="Arial MT"/>
                <a:cs typeface="Arial MT"/>
              </a:rPr>
              <a:t> </a:t>
            </a:r>
            <a:r>
              <a:rPr b="0" dirty="0">
                <a:latin typeface="Arial MT"/>
                <a:cs typeface="Arial MT"/>
              </a:rPr>
              <a:t>in</a:t>
            </a:r>
            <a:r>
              <a:rPr b="0" spc="-10" dirty="0">
                <a:latin typeface="Arial MT"/>
                <a:cs typeface="Arial MT"/>
              </a:rPr>
              <a:t> </a:t>
            </a:r>
            <a:r>
              <a:rPr b="0" dirty="0">
                <a:latin typeface="Arial MT"/>
                <a:cs typeface="Arial MT"/>
              </a:rPr>
              <a:t>parallel</a:t>
            </a:r>
            <a:r>
              <a:rPr b="0" spc="-5" dirty="0">
                <a:latin typeface="Arial MT"/>
                <a:cs typeface="Arial MT"/>
              </a:rPr>
              <a:t> </a:t>
            </a:r>
            <a:r>
              <a:rPr b="0" dirty="0">
                <a:latin typeface="Arial MT"/>
                <a:cs typeface="Arial MT"/>
              </a:rPr>
              <a:t>could</a:t>
            </a:r>
            <a:r>
              <a:rPr b="0" spc="-10" dirty="0">
                <a:latin typeface="Arial MT"/>
                <a:cs typeface="Arial MT"/>
              </a:rPr>
              <a:t> </a:t>
            </a:r>
            <a:r>
              <a:rPr b="0" dirty="0">
                <a:latin typeface="Arial MT"/>
                <a:cs typeface="Arial MT"/>
              </a:rPr>
              <a:t>result</a:t>
            </a:r>
            <a:r>
              <a:rPr b="0" spc="-1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a</a:t>
            </a:r>
            <a:r>
              <a:rPr b="0" spc="-10" dirty="0">
                <a:latin typeface="Arial MT"/>
                <a:cs typeface="Arial MT"/>
              </a:rPr>
              <a:t> </a:t>
            </a:r>
            <a:r>
              <a:rPr b="0" dirty="0">
                <a:latin typeface="Arial MT"/>
                <a:cs typeface="Arial MT"/>
              </a:rPr>
              <a:t>deadlock.</a:t>
            </a:r>
            <a:r>
              <a:rPr b="0" spc="-15" dirty="0">
                <a:latin typeface="Arial MT"/>
                <a:cs typeface="Arial MT"/>
              </a:rPr>
              <a:t> </a:t>
            </a:r>
            <a:r>
              <a:rPr b="0" spc="-20" dirty="0">
                <a:latin typeface="Arial MT"/>
                <a:cs typeface="Arial MT"/>
              </a:rPr>
              <a:t>Why?</a:t>
            </a:r>
            <a:endParaRPr b="0" dirty="0">
              <a:latin typeface="Arial MT"/>
              <a:cs typeface="Arial MT"/>
            </a:endParaRPr>
          </a:p>
          <a:p>
            <a:pPr marL="193040" indent="-180340">
              <a:spcBef>
                <a:spcPts val="400"/>
              </a:spcBef>
              <a:buChar char="•"/>
              <a:tabLst>
                <a:tab pos="193040" algn="l"/>
              </a:tabLst>
            </a:pPr>
            <a:r>
              <a:rPr b="0" dirty="0">
                <a:latin typeface="Arial MT"/>
                <a:cs typeface="Arial MT"/>
              </a:rPr>
              <a:t>t1</a:t>
            </a:r>
            <a:r>
              <a:rPr b="0" spc="-10" dirty="0">
                <a:latin typeface="Arial MT"/>
                <a:cs typeface="Arial MT"/>
              </a:rPr>
              <a:t> </a:t>
            </a:r>
            <a:r>
              <a:rPr b="0" dirty="0">
                <a:latin typeface="Arial MT"/>
                <a:cs typeface="Arial MT"/>
              </a:rPr>
              <a:t>runs</a:t>
            </a:r>
            <a:r>
              <a:rPr b="0" spc="-15" dirty="0">
                <a:latin typeface="Arial MT"/>
                <a:cs typeface="Arial MT"/>
              </a:rPr>
              <a:t> </a:t>
            </a:r>
            <a:r>
              <a:rPr b="0" dirty="0">
                <a:latin typeface="Arial MT"/>
                <a:cs typeface="Arial MT"/>
              </a:rPr>
              <a:t>first</a:t>
            </a:r>
            <a:r>
              <a:rPr b="0" spc="-10" dirty="0">
                <a:latin typeface="Arial MT"/>
                <a:cs typeface="Arial MT"/>
              </a:rPr>
              <a:t> </a:t>
            </a:r>
            <a:r>
              <a:rPr b="0" dirty="0">
                <a:latin typeface="Arial MT"/>
                <a:cs typeface="Arial MT"/>
              </a:rPr>
              <a:t>until</a:t>
            </a:r>
            <a:r>
              <a:rPr b="0" spc="-10" dirty="0">
                <a:latin typeface="Arial MT"/>
                <a:cs typeface="Arial MT"/>
              </a:rPr>
              <a:t> </a:t>
            </a:r>
            <a:r>
              <a:rPr b="0" dirty="0">
                <a:latin typeface="Arial MT"/>
                <a:cs typeface="Arial MT"/>
              </a:rPr>
              <a:t>line</a:t>
            </a:r>
            <a:r>
              <a:rPr b="0" spc="-10" dirty="0">
                <a:latin typeface="Arial MT"/>
                <a:cs typeface="Arial MT"/>
              </a:rPr>
              <a:t> </a:t>
            </a:r>
            <a:r>
              <a:rPr b="0" dirty="0">
                <a:latin typeface="Arial MT"/>
                <a:cs typeface="Arial MT"/>
              </a:rPr>
              <a:t>4</a:t>
            </a:r>
            <a:r>
              <a:rPr b="0" spc="-5" dirty="0">
                <a:latin typeface="Arial MT"/>
                <a:cs typeface="Arial MT"/>
              </a:rPr>
              <a:t> </a:t>
            </a:r>
            <a:r>
              <a:rPr b="0" dirty="0">
                <a:latin typeface="Arial MT"/>
                <a:cs typeface="Arial MT"/>
              </a:rPr>
              <a:t>(so</a:t>
            </a:r>
            <a:r>
              <a:rPr b="0" spc="-10" dirty="0">
                <a:latin typeface="Arial MT"/>
                <a:cs typeface="Arial MT"/>
              </a:rPr>
              <a:t> </a:t>
            </a:r>
            <a:r>
              <a:rPr b="0" dirty="0">
                <a:latin typeface="Arial MT"/>
                <a:cs typeface="Arial MT"/>
              </a:rPr>
              <a:t>lock1=0,</a:t>
            </a:r>
            <a:r>
              <a:rPr b="0" spc="-10" dirty="0">
                <a:latin typeface="Arial MT"/>
                <a:cs typeface="Arial MT"/>
              </a:rPr>
              <a:t> </a:t>
            </a:r>
            <a:r>
              <a:rPr b="0" dirty="0">
                <a:latin typeface="Arial MT"/>
                <a:cs typeface="Arial MT"/>
              </a:rPr>
              <a:t>lock2=1)</a:t>
            </a:r>
            <a:r>
              <a:rPr lang="en-GB" b="0" spc="-10" dirty="0">
                <a:latin typeface="Arial MT"/>
                <a:cs typeface="Arial MT"/>
              </a:rPr>
              <a:t>;</a:t>
            </a:r>
            <a:r>
              <a:rPr b="0" spc="90" dirty="0">
                <a:latin typeface="Cambria"/>
                <a:cs typeface="Cambria"/>
              </a:rPr>
              <a:t> </a:t>
            </a:r>
            <a:r>
              <a:rPr b="0" dirty="0">
                <a:latin typeface="Arial MT"/>
                <a:cs typeface="Arial MT"/>
              </a:rPr>
              <a:t>switch</a:t>
            </a:r>
            <a:r>
              <a:rPr b="0" spc="-5" dirty="0">
                <a:latin typeface="Arial MT"/>
                <a:cs typeface="Arial MT"/>
              </a:rPr>
              <a:t> </a:t>
            </a:r>
            <a:r>
              <a:rPr b="0" dirty="0">
                <a:latin typeface="Arial MT"/>
                <a:cs typeface="Arial MT"/>
              </a:rPr>
              <a:t>to</a:t>
            </a:r>
            <a:r>
              <a:rPr b="0" spc="-10" dirty="0">
                <a:latin typeface="Arial MT"/>
                <a:cs typeface="Arial MT"/>
              </a:rPr>
              <a:t> </a:t>
            </a:r>
            <a:r>
              <a:rPr b="0" spc="-25" dirty="0">
                <a:latin typeface="Arial MT"/>
                <a:cs typeface="Arial MT"/>
              </a:rPr>
              <a:t>t2</a:t>
            </a:r>
            <a:endParaRPr b="0" dirty="0">
              <a:latin typeface="Arial MT"/>
              <a:cs typeface="Arial MT"/>
            </a:endParaRPr>
          </a:p>
          <a:p>
            <a:pPr marL="193040" indent="-180340">
              <a:spcBef>
                <a:spcPts val="430"/>
              </a:spcBef>
              <a:buChar char="•"/>
              <a:tabLst>
                <a:tab pos="193040" algn="l"/>
              </a:tabLst>
            </a:pPr>
            <a:r>
              <a:rPr b="0" dirty="0">
                <a:latin typeface="Arial MT"/>
                <a:cs typeface="Arial MT"/>
              </a:rPr>
              <a:t>t2</a:t>
            </a:r>
            <a:r>
              <a:rPr b="0" spc="-10" dirty="0">
                <a:latin typeface="Arial MT"/>
                <a:cs typeface="Arial MT"/>
              </a:rPr>
              <a:t> </a:t>
            </a:r>
            <a:r>
              <a:rPr b="0" dirty="0">
                <a:latin typeface="Arial MT"/>
                <a:cs typeface="Arial MT"/>
              </a:rPr>
              <a:t>starts</a:t>
            </a:r>
            <a:r>
              <a:rPr b="0" spc="-10" dirty="0">
                <a:latin typeface="Arial MT"/>
                <a:cs typeface="Arial MT"/>
              </a:rPr>
              <a:t> </a:t>
            </a:r>
            <a:r>
              <a:rPr b="0" dirty="0">
                <a:latin typeface="Arial MT"/>
                <a:cs typeface="Arial MT"/>
              </a:rPr>
              <a:t>and</a:t>
            </a:r>
            <a:r>
              <a:rPr b="0" spc="-5" dirty="0">
                <a:latin typeface="Arial MT"/>
                <a:cs typeface="Arial MT"/>
              </a:rPr>
              <a:t> </a:t>
            </a:r>
            <a:r>
              <a:rPr b="0" dirty="0">
                <a:latin typeface="Arial MT"/>
                <a:cs typeface="Arial MT"/>
              </a:rPr>
              <a:t>runs</a:t>
            </a:r>
            <a:r>
              <a:rPr b="0" spc="-10" dirty="0">
                <a:latin typeface="Arial MT"/>
                <a:cs typeface="Arial MT"/>
              </a:rPr>
              <a:t> </a:t>
            </a:r>
            <a:r>
              <a:rPr b="0" dirty="0">
                <a:latin typeface="Arial MT"/>
                <a:cs typeface="Arial MT"/>
              </a:rPr>
              <a:t>until</a:t>
            </a:r>
            <a:r>
              <a:rPr b="0" spc="-5" dirty="0">
                <a:latin typeface="Arial MT"/>
                <a:cs typeface="Arial MT"/>
              </a:rPr>
              <a:t> </a:t>
            </a:r>
            <a:r>
              <a:rPr b="0" dirty="0">
                <a:latin typeface="Arial MT"/>
                <a:cs typeface="Arial MT"/>
              </a:rPr>
              <a:t>line</a:t>
            </a:r>
            <a:r>
              <a:rPr b="0" spc="-5" dirty="0">
                <a:latin typeface="Arial MT"/>
                <a:cs typeface="Arial MT"/>
              </a:rPr>
              <a:t> </a:t>
            </a:r>
            <a:r>
              <a:rPr b="0" dirty="0">
                <a:latin typeface="Arial MT"/>
                <a:cs typeface="Arial MT"/>
              </a:rPr>
              <a:t>3</a:t>
            </a:r>
            <a:r>
              <a:rPr b="0" spc="-5" dirty="0">
                <a:latin typeface="Arial MT"/>
                <a:cs typeface="Arial MT"/>
              </a:rPr>
              <a:t> </a:t>
            </a:r>
            <a:r>
              <a:rPr b="0" dirty="0">
                <a:latin typeface="Arial MT"/>
                <a:cs typeface="Arial MT"/>
              </a:rPr>
              <a:t>(so</a:t>
            </a:r>
            <a:r>
              <a:rPr b="0" spc="-5" dirty="0">
                <a:latin typeface="Arial MT"/>
                <a:cs typeface="Arial MT"/>
              </a:rPr>
              <a:t> </a:t>
            </a:r>
            <a:r>
              <a:rPr b="0" dirty="0">
                <a:latin typeface="Arial MT"/>
                <a:cs typeface="Arial MT"/>
              </a:rPr>
              <a:t>lock1=0,</a:t>
            </a:r>
            <a:r>
              <a:rPr b="0" spc="-10" dirty="0">
                <a:latin typeface="Arial MT"/>
                <a:cs typeface="Arial MT"/>
              </a:rPr>
              <a:t> </a:t>
            </a:r>
            <a:r>
              <a:rPr b="0" dirty="0">
                <a:latin typeface="Arial MT"/>
                <a:cs typeface="Arial MT"/>
              </a:rPr>
              <a:t>lock2=0)</a:t>
            </a:r>
            <a:r>
              <a:rPr lang="en-GB" b="0" spc="-10" dirty="0">
                <a:latin typeface="Arial MT"/>
                <a:cs typeface="Arial MT"/>
              </a:rPr>
              <a:t>;</a:t>
            </a:r>
            <a:r>
              <a:rPr b="0" spc="95" dirty="0">
                <a:latin typeface="Cambria"/>
                <a:cs typeface="Cambria"/>
              </a:rPr>
              <a:t> </a:t>
            </a:r>
            <a:r>
              <a:rPr b="0" dirty="0">
                <a:latin typeface="Arial MT"/>
                <a:cs typeface="Arial MT"/>
              </a:rPr>
              <a:t>back</a:t>
            </a:r>
            <a:r>
              <a:rPr b="0" spc="-10" dirty="0">
                <a:latin typeface="Arial MT"/>
                <a:cs typeface="Arial MT"/>
              </a:rPr>
              <a:t> </a:t>
            </a:r>
            <a:r>
              <a:rPr b="0" dirty="0">
                <a:latin typeface="Arial MT"/>
                <a:cs typeface="Arial MT"/>
              </a:rPr>
              <a:t>to</a:t>
            </a:r>
            <a:r>
              <a:rPr b="0" spc="-5" dirty="0">
                <a:latin typeface="Arial MT"/>
                <a:cs typeface="Arial MT"/>
              </a:rPr>
              <a:t> </a:t>
            </a:r>
            <a:r>
              <a:rPr b="0" spc="-25" dirty="0">
                <a:latin typeface="Arial MT"/>
                <a:cs typeface="Arial MT"/>
              </a:rPr>
              <a:t>t1</a:t>
            </a:r>
            <a:endParaRPr b="0" dirty="0">
              <a:latin typeface="Arial MT"/>
              <a:cs typeface="Arial MT"/>
            </a:endParaRPr>
          </a:p>
          <a:p>
            <a:pPr marL="193040" indent="-180340">
              <a:spcBef>
                <a:spcPts val="434"/>
              </a:spcBef>
              <a:buChar char="•"/>
              <a:tabLst>
                <a:tab pos="193040" algn="l"/>
              </a:tabLst>
            </a:pPr>
            <a:r>
              <a:rPr b="0" dirty="0">
                <a:latin typeface="Arial MT"/>
                <a:cs typeface="Arial MT"/>
              </a:rPr>
              <a:t>t1</a:t>
            </a:r>
            <a:r>
              <a:rPr b="0" spc="-10" dirty="0">
                <a:latin typeface="Arial MT"/>
                <a:cs typeface="Arial MT"/>
              </a:rPr>
              <a:t> </a:t>
            </a:r>
            <a:r>
              <a:rPr b="0" dirty="0">
                <a:latin typeface="Arial MT"/>
                <a:cs typeface="Arial MT"/>
              </a:rPr>
              <a:t>waits</a:t>
            </a:r>
            <a:r>
              <a:rPr b="0" spc="-10" dirty="0">
                <a:latin typeface="Arial MT"/>
                <a:cs typeface="Arial MT"/>
              </a:rPr>
              <a:t> </a:t>
            </a:r>
            <a:r>
              <a:rPr b="0" dirty="0">
                <a:latin typeface="Arial MT"/>
                <a:cs typeface="Arial MT"/>
              </a:rPr>
              <a:t>for</a:t>
            </a:r>
            <a:r>
              <a:rPr b="0" spc="-10" dirty="0">
                <a:latin typeface="Arial MT"/>
                <a:cs typeface="Arial MT"/>
              </a:rPr>
              <a:t> </a:t>
            </a:r>
            <a:r>
              <a:rPr b="0" dirty="0">
                <a:latin typeface="Arial MT"/>
                <a:cs typeface="Arial MT"/>
              </a:rPr>
              <a:t>lock2</a:t>
            </a:r>
            <a:r>
              <a:rPr b="0" spc="-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line</a:t>
            </a:r>
            <a:r>
              <a:rPr b="0" spc="-5" dirty="0">
                <a:latin typeface="Arial MT"/>
                <a:cs typeface="Arial MT"/>
              </a:rPr>
              <a:t> </a:t>
            </a:r>
            <a:r>
              <a:rPr b="0" dirty="0">
                <a:latin typeface="Arial MT"/>
                <a:cs typeface="Arial MT"/>
              </a:rPr>
              <a:t>5</a:t>
            </a:r>
            <a:r>
              <a:rPr b="0" spc="-5" dirty="0">
                <a:latin typeface="Arial MT"/>
                <a:cs typeface="Arial MT"/>
              </a:rPr>
              <a:t> </a:t>
            </a:r>
            <a:r>
              <a:rPr b="0" dirty="0">
                <a:latin typeface="Cambria"/>
                <a:cs typeface="Cambria"/>
              </a:rPr>
              <a:t>↯</a:t>
            </a:r>
            <a:r>
              <a:rPr b="0" spc="95" dirty="0">
                <a:latin typeface="Cambria"/>
                <a:cs typeface="Cambria"/>
              </a:rPr>
              <a:t> </a:t>
            </a:r>
            <a:r>
              <a:rPr b="0" dirty="0">
                <a:latin typeface="Arial MT"/>
                <a:cs typeface="Arial MT"/>
              </a:rPr>
              <a:t>switch</a:t>
            </a:r>
            <a:r>
              <a:rPr b="0" spc="-5" dirty="0">
                <a:latin typeface="Arial MT"/>
                <a:cs typeface="Arial MT"/>
              </a:rPr>
              <a:t> </a:t>
            </a:r>
            <a:r>
              <a:rPr b="0" dirty="0">
                <a:latin typeface="Arial MT"/>
                <a:cs typeface="Arial MT"/>
              </a:rPr>
              <a:t>to</a:t>
            </a:r>
            <a:r>
              <a:rPr b="0" spc="-5" dirty="0">
                <a:latin typeface="Arial MT"/>
                <a:cs typeface="Arial MT"/>
              </a:rPr>
              <a:t> </a:t>
            </a:r>
            <a:r>
              <a:rPr b="0" dirty="0">
                <a:latin typeface="Arial MT"/>
                <a:cs typeface="Arial MT"/>
              </a:rPr>
              <a:t>t2,</a:t>
            </a:r>
            <a:r>
              <a:rPr b="0" spc="-10" dirty="0">
                <a:latin typeface="Arial MT"/>
                <a:cs typeface="Arial MT"/>
              </a:rPr>
              <a:t> </a:t>
            </a:r>
            <a:r>
              <a:rPr b="0" dirty="0">
                <a:latin typeface="Arial MT"/>
                <a:cs typeface="Arial MT"/>
              </a:rPr>
              <a:t>waits</a:t>
            </a:r>
            <a:r>
              <a:rPr b="0" spc="-10" dirty="0">
                <a:latin typeface="Arial MT"/>
                <a:cs typeface="Arial MT"/>
              </a:rPr>
              <a:t> </a:t>
            </a:r>
            <a:r>
              <a:rPr b="0" dirty="0">
                <a:latin typeface="Arial MT"/>
                <a:cs typeface="Arial MT"/>
              </a:rPr>
              <a:t>for</a:t>
            </a:r>
            <a:r>
              <a:rPr b="0" spc="-10" dirty="0">
                <a:latin typeface="Arial MT"/>
                <a:cs typeface="Arial MT"/>
              </a:rPr>
              <a:t> </a:t>
            </a:r>
            <a:r>
              <a:rPr b="0" dirty="0">
                <a:latin typeface="Arial MT"/>
                <a:cs typeface="Arial MT"/>
              </a:rPr>
              <a:t>lock1</a:t>
            </a:r>
            <a:r>
              <a:rPr b="0" spc="-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line</a:t>
            </a:r>
            <a:r>
              <a:rPr b="0" spc="-5" dirty="0">
                <a:latin typeface="Arial MT"/>
                <a:cs typeface="Arial MT"/>
              </a:rPr>
              <a:t> </a:t>
            </a:r>
            <a:r>
              <a:rPr b="0" spc="-50" dirty="0">
                <a:latin typeface="Arial MT"/>
                <a:cs typeface="Arial MT"/>
              </a:rPr>
              <a:t>4</a:t>
            </a:r>
            <a:endParaRPr b="0" dirty="0">
              <a:latin typeface="Arial MT"/>
              <a:cs typeface="Arial MT"/>
            </a:endParaRPr>
          </a:p>
          <a:p>
            <a:pPr marL="193040" indent="-180340">
              <a:spcBef>
                <a:spcPts val="400"/>
              </a:spcBef>
              <a:buChar char="•"/>
              <a:tabLst>
                <a:tab pos="193040" algn="l"/>
              </a:tabLst>
            </a:pPr>
            <a:r>
              <a:rPr b="0" dirty="0">
                <a:latin typeface="Arial MT"/>
                <a:cs typeface="Arial MT"/>
              </a:rPr>
              <a:t>This</a:t>
            </a:r>
            <a:r>
              <a:rPr b="0" spc="-30" dirty="0">
                <a:latin typeface="Arial MT"/>
                <a:cs typeface="Arial MT"/>
              </a:rPr>
              <a:t> </a:t>
            </a:r>
            <a:r>
              <a:rPr b="0" dirty="0">
                <a:latin typeface="Arial MT"/>
                <a:cs typeface="Arial MT"/>
              </a:rPr>
              <a:t>results</a:t>
            </a:r>
            <a:r>
              <a:rPr b="0" spc="-30" dirty="0">
                <a:latin typeface="Arial MT"/>
                <a:cs typeface="Arial MT"/>
              </a:rPr>
              <a:t> </a:t>
            </a:r>
            <a:r>
              <a:rPr b="0" dirty="0">
                <a:latin typeface="Arial MT"/>
                <a:cs typeface="Arial MT"/>
              </a:rPr>
              <a:t>in</a:t>
            </a:r>
            <a:r>
              <a:rPr b="0" spc="-25" dirty="0">
                <a:latin typeface="Arial MT"/>
                <a:cs typeface="Arial MT"/>
              </a:rPr>
              <a:t> </a:t>
            </a:r>
            <a:r>
              <a:rPr b="0" dirty="0">
                <a:latin typeface="Arial MT"/>
                <a:cs typeface="Arial MT"/>
              </a:rPr>
              <a:t>a</a:t>
            </a:r>
            <a:r>
              <a:rPr b="0" spc="-25" dirty="0">
                <a:latin typeface="Arial MT"/>
                <a:cs typeface="Arial MT"/>
              </a:rPr>
              <a:t> </a:t>
            </a:r>
            <a:r>
              <a:rPr lang="en-GB" b="0" i="1" dirty="0">
                <a:latin typeface="Arial"/>
                <a:cs typeface="Arial"/>
              </a:rPr>
              <a:t>circular</a:t>
            </a:r>
            <a:r>
              <a:rPr b="0" i="1" spc="-30" dirty="0">
                <a:latin typeface="Arial"/>
                <a:cs typeface="Arial"/>
              </a:rPr>
              <a:t> </a:t>
            </a:r>
            <a:r>
              <a:rPr b="0" i="1" dirty="0">
                <a:latin typeface="Arial"/>
                <a:cs typeface="Arial"/>
              </a:rPr>
              <a:t>waiting</a:t>
            </a:r>
            <a:r>
              <a:rPr b="0" i="1" spc="-30" dirty="0">
                <a:latin typeface="Arial"/>
                <a:cs typeface="Arial"/>
              </a:rPr>
              <a:t> </a:t>
            </a:r>
            <a:r>
              <a:rPr b="0" i="1" dirty="0">
                <a:latin typeface="Arial"/>
                <a:cs typeface="Arial"/>
              </a:rPr>
              <a:t>condition</a:t>
            </a:r>
            <a:r>
              <a:rPr b="0" i="1" spc="-30" dirty="0">
                <a:latin typeface="Arial"/>
                <a:cs typeface="Arial"/>
              </a:rPr>
              <a:t> </a:t>
            </a:r>
            <a:r>
              <a:rPr b="0" dirty="0">
                <a:latin typeface="Arial MT"/>
                <a:cs typeface="Arial MT"/>
              </a:rPr>
              <a:t>which</a:t>
            </a:r>
            <a:r>
              <a:rPr b="0" spc="-20" dirty="0">
                <a:latin typeface="Arial MT"/>
                <a:cs typeface="Arial MT"/>
              </a:rPr>
              <a:t> </a:t>
            </a:r>
            <a:r>
              <a:rPr b="0" dirty="0">
                <a:latin typeface="Arial MT"/>
                <a:cs typeface="Arial MT"/>
              </a:rPr>
              <a:t>is</a:t>
            </a:r>
            <a:r>
              <a:rPr b="0" spc="-30" dirty="0">
                <a:latin typeface="Arial MT"/>
                <a:cs typeface="Arial MT"/>
              </a:rPr>
              <a:t> </a:t>
            </a:r>
            <a:r>
              <a:rPr b="0" dirty="0">
                <a:latin typeface="Arial MT"/>
                <a:cs typeface="Arial MT"/>
              </a:rPr>
              <a:t>not</a:t>
            </a:r>
            <a:r>
              <a:rPr b="0" spc="-30" dirty="0">
                <a:latin typeface="Arial MT"/>
                <a:cs typeface="Arial MT"/>
              </a:rPr>
              <a:t> </a:t>
            </a:r>
            <a:r>
              <a:rPr b="0" spc="-10" dirty="0">
                <a:latin typeface="Arial MT"/>
                <a:cs typeface="Arial MT"/>
              </a:rPr>
              <a:t>resolved</a:t>
            </a:r>
            <a:endParaRPr b="0" dirty="0">
              <a:latin typeface="Arial"/>
              <a:cs typeface="Arial"/>
            </a:endParaRPr>
          </a:p>
        </p:txBody>
      </p:sp>
      <p:sp>
        <p:nvSpPr>
          <p:cNvPr id="4" name="object 4"/>
          <p:cNvSpPr/>
          <p:nvPr/>
        </p:nvSpPr>
        <p:spPr>
          <a:xfrm>
            <a:off x="3536988" y="1676400"/>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4079361" y="1945386"/>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6" name="object 6"/>
          <p:cNvSpPr txBox="1"/>
          <p:nvPr/>
        </p:nvSpPr>
        <p:spPr>
          <a:xfrm>
            <a:off x="4079362" y="2707386"/>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7" name="object 7"/>
          <p:cNvSpPr txBox="1"/>
          <p:nvPr/>
        </p:nvSpPr>
        <p:spPr>
          <a:xfrm>
            <a:off x="3550958" y="1967062"/>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8" name="object 8"/>
          <p:cNvSpPr txBox="1"/>
          <p:nvPr/>
        </p:nvSpPr>
        <p:spPr>
          <a:xfrm>
            <a:off x="4495800" y="721113"/>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9" name="object 9"/>
          <p:cNvSpPr/>
          <p:nvPr/>
        </p:nvSpPr>
        <p:spPr>
          <a:xfrm>
            <a:off x="6400800" y="1676400"/>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3538258" y="1691386"/>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11" name="object 11"/>
          <p:cNvSpPr txBox="1"/>
          <p:nvPr/>
        </p:nvSpPr>
        <p:spPr>
          <a:xfrm>
            <a:off x="6943172" y="1945386"/>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2" name="object 12"/>
          <p:cNvSpPr txBox="1"/>
          <p:nvPr/>
        </p:nvSpPr>
        <p:spPr>
          <a:xfrm>
            <a:off x="6943171" y="2199386"/>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3" name="object 13"/>
          <p:cNvSpPr txBox="1"/>
          <p:nvPr/>
        </p:nvSpPr>
        <p:spPr>
          <a:xfrm>
            <a:off x="6414770" y="1967062"/>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4" name="object 14"/>
          <p:cNvGrpSpPr/>
          <p:nvPr/>
        </p:nvGrpSpPr>
        <p:grpSpPr>
          <a:xfrm>
            <a:off x="5873673" y="1869197"/>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a:t>
            </a:r>
            <a:endParaRPr spc="-10" dirty="0"/>
          </a:p>
        </p:txBody>
      </p:sp>
      <p:sp>
        <p:nvSpPr>
          <p:cNvPr id="2" name="Plassholder for lysbildenummer 5">
            <a:extLst>
              <a:ext uri="{FF2B5EF4-FFF2-40B4-BE49-F238E27FC236}">
                <a16:creationId xmlns:a16="http://schemas.microsoft.com/office/drawing/2014/main" id="{05AB1AF8-E666-E292-A2ED-D5C70A3DB56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12</a:t>
            </a:fld>
            <a:endParaRPr lang="nb-NO" sz="1400" b="0" i="0" dirty="0">
              <a:solidFill>
                <a:schemeClr val="tx1"/>
              </a:solidFill>
              <a:latin typeface="Arial"/>
              <a:cs typeface="Aria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latin typeface="Gill Sans" panose="020B0502020104020203"/>
                <a:cs typeface="Arial MT"/>
              </a:rPr>
              <a:t>t2</a:t>
            </a:r>
            <a:r>
              <a:rPr sz="3225" b="0" spc="60" baseline="1291" dirty="0">
                <a:latin typeface="Gill Sans" panose="020B0502020104020203"/>
                <a:cs typeface="Arial MT"/>
              </a:rPr>
              <a:t> </a:t>
            </a:r>
            <a:r>
              <a:rPr sz="3225" b="0" baseline="1291" dirty="0">
                <a:latin typeface="Gill Sans" panose="020B0502020104020203"/>
                <a:cs typeface="Arial MT"/>
              </a:rPr>
              <a:t>runs</a:t>
            </a:r>
            <a:r>
              <a:rPr sz="3225" b="0" spc="60" baseline="1291" dirty="0">
                <a:latin typeface="Gill Sans" panose="020B0502020104020203"/>
                <a:cs typeface="Arial MT"/>
              </a:rPr>
              <a:t> </a:t>
            </a:r>
            <a:r>
              <a:rPr sz="3225" b="0" baseline="1291" dirty="0">
                <a:latin typeface="Gill Sans" panose="020B0502020104020203"/>
                <a:cs typeface="Arial MT"/>
              </a:rPr>
              <a:t>first</a:t>
            </a:r>
            <a:r>
              <a:rPr sz="3225" b="0" spc="60" baseline="1291" dirty="0">
                <a:latin typeface="Gill Sans" panose="020B0502020104020203"/>
                <a:cs typeface="Arial MT"/>
              </a:rPr>
              <a:t> </a:t>
            </a:r>
            <a:r>
              <a:rPr sz="3225" b="0" baseline="1291" dirty="0">
                <a:latin typeface="Gill Sans" panose="020B0502020104020203"/>
                <a:cs typeface="Arial MT"/>
              </a:rPr>
              <a:t>until</a:t>
            </a:r>
            <a:r>
              <a:rPr sz="3225" b="0" spc="60" baseline="1291" dirty="0">
                <a:latin typeface="Gill Sans" panose="020B0502020104020203"/>
                <a:cs typeface="Arial MT"/>
              </a:rPr>
              <a:t> </a:t>
            </a:r>
            <a:r>
              <a:rPr sz="3225" b="0" baseline="1291" dirty="0">
                <a:latin typeface="Gill Sans" panose="020B0502020104020203"/>
                <a:cs typeface="Arial MT"/>
              </a:rPr>
              <a:t>line</a:t>
            </a:r>
            <a:r>
              <a:rPr sz="3225" b="0" spc="60" baseline="1291" dirty="0">
                <a:latin typeface="Gill Sans" panose="020B0502020104020203"/>
                <a:cs typeface="Arial MT"/>
              </a:rPr>
              <a:t> </a:t>
            </a:r>
            <a:r>
              <a:rPr sz="3225" b="0" baseline="1291" dirty="0">
                <a:latin typeface="Gill Sans" panose="020B0502020104020203"/>
                <a:cs typeface="Arial MT"/>
              </a:rPr>
              <a:t>2</a:t>
            </a:r>
            <a:r>
              <a:rPr sz="3225" b="0" spc="60" baseline="1291" dirty="0">
                <a:latin typeface="Gill Sans" panose="020B0502020104020203"/>
                <a:cs typeface="Arial MT"/>
              </a:rPr>
              <a:t> </a:t>
            </a:r>
            <a:r>
              <a:rPr sz="3225" b="0" baseline="1291" dirty="0">
                <a:latin typeface="Gill Sans" panose="020B0502020104020203"/>
                <a:cs typeface="Arial MT"/>
              </a:rPr>
              <a:t>(so</a:t>
            </a:r>
            <a:r>
              <a:rPr sz="3225" b="0" spc="60" baseline="1291" dirty="0">
                <a:latin typeface="Gill Sans" panose="020B0502020104020203"/>
                <a:cs typeface="Arial MT"/>
              </a:rPr>
              <a:t> </a:t>
            </a:r>
            <a:r>
              <a:rPr sz="3225" b="0" baseline="1291" dirty="0">
                <a:latin typeface="Gill Sans" panose="020B0502020104020203"/>
                <a:cs typeface="Arial MT"/>
              </a:rPr>
              <a:t>lock2=0,</a:t>
            </a:r>
            <a:r>
              <a:rPr sz="3225" b="0" spc="60" baseline="1291" dirty="0">
                <a:latin typeface="Gill Sans" panose="020B0502020104020203"/>
                <a:cs typeface="Arial MT"/>
              </a:rPr>
              <a:t> </a:t>
            </a:r>
            <a:r>
              <a:rPr sz="3225" b="0" baseline="1291" dirty="0">
                <a:latin typeface="Gill Sans" panose="020B0502020104020203"/>
                <a:cs typeface="Arial MT"/>
              </a:rPr>
              <a:t>lock1=1)</a:t>
            </a:r>
            <a:r>
              <a:rPr lang="en-GB" sz="3225" b="0" spc="60" baseline="1291" dirty="0">
                <a:latin typeface="Gill Sans" panose="020B0502020104020203"/>
                <a:cs typeface="Arial MT"/>
              </a:rPr>
              <a:t>; </a:t>
            </a:r>
            <a:r>
              <a:rPr sz="3225" b="0" baseline="1291" dirty="0">
                <a:latin typeface="Gill Sans" panose="020B0502020104020203"/>
                <a:cs typeface="Arial MT"/>
              </a:rPr>
              <a:t>switch</a:t>
            </a:r>
            <a:r>
              <a:rPr sz="3225" b="0" spc="60" baseline="1291" dirty="0">
                <a:latin typeface="Gill Sans" panose="020B0502020104020203"/>
                <a:cs typeface="Arial MT"/>
              </a:rPr>
              <a:t> </a:t>
            </a:r>
            <a:r>
              <a:rPr sz="3225" b="0" baseline="1291" dirty="0">
                <a:latin typeface="Gill Sans" panose="020B0502020104020203"/>
                <a:cs typeface="Arial MT"/>
              </a:rPr>
              <a:t>to</a:t>
            </a:r>
            <a:r>
              <a:rPr sz="3225" b="0" spc="52" baseline="1291" dirty="0">
                <a:latin typeface="Gill Sans" panose="020B0502020104020203"/>
                <a:cs typeface="Arial MT"/>
              </a:rPr>
              <a:t> </a:t>
            </a:r>
            <a:r>
              <a:rPr sz="3225" b="0" spc="-37" baseline="1291" dirty="0">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latin typeface="Gill Sans" panose="020B0502020104020203"/>
                <a:cs typeface="Arial MT"/>
              </a:rPr>
              <a:t>t1</a:t>
            </a:r>
            <a:r>
              <a:rPr sz="3225" b="0" spc="44" baseline="1291" dirty="0">
                <a:latin typeface="Gill Sans" panose="020B0502020104020203"/>
                <a:cs typeface="Arial MT"/>
              </a:rPr>
              <a:t> </a:t>
            </a:r>
            <a:r>
              <a:rPr sz="3225" b="0" baseline="1291" dirty="0">
                <a:latin typeface="Gill Sans" panose="020B0502020104020203"/>
                <a:cs typeface="Arial MT"/>
              </a:rPr>
              <a:t>starts</a:t>
            </a:r>
            <a:r>
              <a:rPr sz="3225" b="0" spc="60" baseline="1291" dirty="0">
                <a:latin typeface="Gill Sans" panose="020B0502020104020203"/>
                <a:cs typeface="Arial MT"/>
              </a:rPr>
              <a:t> </a:t>
            </a:r>
            <a:r>
              <a:rPr sz="3225" b="0" baseline="1291" dirty="0">
                <a:latin typeface="Gill Sans" panose="020B0502020104020203"/>
                <a:cs typeface="Arial MT"/>
              </a:rPr>
              <a:t>and</a:t>
            </a:r>
            <a:r>
              <a:rPr sz="3225" b="0" spc="60" baseline="1291" dirty="0">
                <a:latin typeface="Gill Sans" panose="020B0502020104020203"/>
                <a:cs typeface="Arial MT"/>
              </a:rPr>
              <a:t> </a:t>
            </a:r>
            <a:r>
              <a:rPr sz="3225" b="0" baseline="1291" dirty="0">
                <a:latin typeface="Gill Sans" panose="020B0502020104020203"/>
                <a:cs typeface="Arial MT"/>
              </a:rPr>
              <a:t>runs</a:t>
            </a:r>
            <a:r>
              <a:rPr sz="3225" b="0" spc="60" baseline="1291" dirty="0">
                <a:latin typeface="Gill Sans" panose="020B0502020104020203"/>
                <a:cs typeface="Arial MT"/>
              </a:rPr>
              <a:t> </a:t>
            </a:r>
            <a:r>
              <a:rPr sz="3225" b="0" baseline="1291" dirty="0">
                <a:latin typeface="Gill Sans" panose="020B0502020104020203"/>
                <a:cs typeface="Arial MT"/>
              </a:rPr>
              <a:t>until</a:t>
            </a:r>
            <a:r>
              <a:rPr sz="3225" b="0" spc="60" baseline="1291" dirty="0">
                <a:latin typeface="Gill Sans" panose="020B0502020104020203"/>
                <a:cs typeface="Arial MT"/>
              </a:rPr>
              <a:t> </a:t>
            </a:r>
            <a:r>
              <a:rPr sz="3225" b="0" baseline="1291" dirty="0">
                <a:latin typeface="Gill Sans" panose="020B0502020104020203"/>
                <a:cs typeface="Arial MT"/>
              </a:rPr>
              <a:t>line</a:t>
            </a:r>
            <a:r>
              <a:rPr sz="3225" b="0" spc="60" baseline="1291" dirty="0">
                <a:latin typeface="Gill Sans" panose="020B0502020104020203"/>
                <a:cs typeface="Arial MT"/>
              </a:rPr>
              <a:t> </a:t>
            </a:r>
            <a:r>
              <a:rPr sz="3225" b="0" baseline="1291" dirty="0">
                <a:latin typeface="Gill Sans" panose="020B0502020104020203"/>
                <a:cs typeface="Arial MT"/>
              </a:rPr>
              <a:t>3</a:t>
            </a:r>
            <a:r>
              <a:rPr sz="3225" b="0" spc="60" baseline="1291" dirty="0">
                <a:latin typeface="Gill Sans" panose="020B0502020104020203"/>
                <a:cs typeface="Arial MT"/>
              </a:rPr>
              <a:t> </a:t>
            </a:r>
            <a:r>
              <a:rPr sz="3225" b="0" baseline="1291" dirty="0">
                <a:latin typeface="Gill Sans" panose="020B0502020104020203"/>
                <a:cs typeface="Arial MT"/>
              </a:rPr>
              <a:t>(so</a:t>
            </a:r>
            <a:r>
              <a:rPr sz="3225" b="0" spc="60" baseline="1291" dirty="0">
                <a:latin typeface="Gill Sans" panose="020B0502020104020203"/>
                <a:cs typeface="Arial MT"/>
              </a:rPr>
              <a:t> </a:t>
            </a:r>
            <a:r>
              <a:rPr sz="3225" b="0" baseline="1291" dirty="0">
                <a:latin typeface="Gill Sans" panose="020B0502020104020203"/>
                <a:cs typeface="Arial MT"/>
              </a:rPr>
              <a:t>lock1=0,</a:t>
            </a:r>
            <a:r>
              <a:rPr sz="3225" b="0" spc="60" baseline="1291" dirty="0">
                <a:latin typeface="Gill Sans" panose="020B0502020104020203"/>
                <a:cs typeface="Arial MT"/>
              </a:rPr>
              <a:t> </a:t>
            </a:r>
            <a:r>
              <a:rPr sz="3225" b="0" baseline="1291" dirty="0">
                <a:latin typeface="Gill Sans" panose="020B0502020104020203"/>
                <a:cs typeface="Arial MT"/>
              </a:rPr>
              <a:t>lock2=0)</a:t>
            </a:r>
            <a:r>
              <a:rPr lang="en-GB" sz="3225" b="0" spc="67" baseline="1291" dirty="0">
                <a:latin typeface="Gill Sans" panose="020B0502020104020203"/>
                <a:cs typeface="Arial MT"/>
              </a:rPr>
              <a:t>; </a:t>
            </a:r>
            <a:r>
              <a:rPr sz="3225" b="0" baseline="1291" dirty="0">
                <a:latin typeface="Gill Sans" panose="020B0502020104020203"/>
                <a:cs typeface="Arial MT"/>
              </a:rPr>
              <a:t>back</a:t>
            </a:r>
            <a:r>
              <a:rPr sz="3225" b="0" spc="60" baseline="1291" dirty="0">
                <a:latin typeface="Gill Sans" panose="020B0502020104020203"/>
                <a:cs typeface="Arial MT"/>
              </a:rPr>
              <a:t> </a:t>
            </a:r>
            <a:r>
              <a:rPr sz="3225" b="0" baseline="1291" dirty="0">
                <a:latin typeface="Gill Sans" panose="020B0502020104020203"/>
                <a:cs typeface="Arial MT"/>
              </a:rPr>
              <a:t>to</a:t>
            </a:r>
            <a:r>
              <a:rPr sz="3225" b="0" spc="67" baseline="1291" dirty="0">
                <a:latin typeface="Gill Sans" panose="020B0502020104020203"/>
                <a:cs typeface="Arial MT"/>
              </a:rPr>
              <a:t> </a:t>
            </a:r>
            <a:r>
              <a:rPr sz="3225" b="0" spc="-37" baseline="1291" dirty="0">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latin typeface="Gill Sans" panose="020B0502020104020203"/>
                <a:cs typeface="Arial MT"/>
              </a:rPr>
              <a:t>t2</a:t>
            </a:r>
            <a:r>
              <a:rPr sz="3225" b="0" spc="52" baseline="1291" dirty="0">
                <a:latin typeface="Gill Sans" panose="020B0502020104020203"/>
                <a:cs typeface="Arial MT"/>
              </a:rPr>
              <a:t> </a:t>
            </a:r>
            <a:r>
              <a:rPr sz="3225" b="0" baseline="1291" dirty="0">
                <a:latin typeface="Gill Sans" panose="020B0502020104020203"/>
                <a:cs typeface="Arial MT"/>
              </a:rPr>
              <a:t>waits</a:t>
            </a:r>
            <a:r>
              <a:rPr sz="3225" b="0" spc="52" baseline="1291" dirty="0">
                <a:latin typeface="Gill Sans" panose="020B0502020104020203"/>
                <a:cs typeface="Arial MT"/>
              </a:rPr>
              <a:t> </a:t>
            </a:r>
            <a:r>
              <a:rPr sz="3225" b="0" baseline="1291" dirty="0">
                <a:latin typeface="Gill Sans" panose="020B0502020104020203"/>
                <a:cs typeface="Arial MT"/>
              </a:rPr>
              <a:t>for</a:t>
            </a:r>
            <a:r>
              <a:rPr sz="3225" b="0" spc="52" baseline="1291" dirty="0">
                <a:latin typeface="Gill Sans" panose="020B0502020104020203"/>
                <a:cs typeface="Arial MT"/>
              </a:rPr>
              <a:t> </a:t>
            </a:r>
            <a:r>
              <a:rPr sz="3225" b="0" baseline="1291" dirty="0">
                <a:latin typeface="Gill Sans" panose="020B0502020104020203"/>
                <a:cs typeface="Arial MT"/>
              </a:rPr>
              <a:t>lock2</a:t>
            </a:r>
            <a:r>
              <a:rPr sz="3225" b="0" spc="52" baseline="1291" dirty="0">
                <a:latin typeface="Gill Sans" panose="020B0502020104020203"/>
                <a:cs typeface="Arial MT"/>
              </a:rPr>
              <a:t> </a:t>
            </a:r>
            <a:r>
              <a:rPr sz="3225" b="0" baseline="1291" dirty="0">
                <a:latin typeface="Gill Sans" panose="020B0502020104020203"/>
                <a:cs typeface="Arial MT"/>
              </a:rPr>
              <a:t>in</a:t>
            </a:r>
            <a:r>
              <a:rPr sz="3225" b="0" spc="52" baseline="1291" dirty="0">
                <a:latin typeface="Gill Sans" panose="020B0502020104020203"/>
                <a:cs typeface="Arial MT"/>
              </a:rPr>
              <a:t> </a:t>
            </a:r>
            <a:r>
              <a:rPr sz="3225" b="0" baseline="1291" dirty="0">
                <a:latin typeface="Gill Sans" panose="020B0502020104020203"/>
                <a:cs typeface="Arial MT"/>
              </a:rPr>
              <a:t>line</a:t>
            </a:r>
            <a:r>
              <a:rPr sz="3225" b="0" spc="52" baseline="1291" dirty="0">
                <a:latin typeface="Gill Sans" panose="020B0502020104020203"/>
                <a:cs typeface="Arial MT"/>
              </a:rPr>
              <a:t> </a:t>
            </a:r>
            <a:r>
              <a:rPr sz="3225" b="0" baseline="1291" dirty="0">
                <a:latin typeface="Gill Sans" panose="020B0502020104020203"/>
                <a:cs typeface="Arial MT"/>
              </a:rPr>
              <a:t>4</a:t>
            </a:r>
            <a:r>
              <a:rPr lang="en-GB" sz="3225" b="0" spc="52" baseline="1291" dirty="0">
                <a:latin typeface="Gill Sans" panose="020B0502020104020203"/>
                <a:cs typeface="Arial MT"/>
              </a:rPr>
              <a:t>;</a:t>
            </a:r>
            <a:r>
              <a:rPr sz="3225" b="0" spc="240" baseline="1291" dirty="0">
                <a:latin typeface="Gill Sans" panose="020B0502020104020203"/>
                <a:cs typeface="Cambria"/>
              </a:rPr>
              <a:t> </a:t>
            </a:r>
            <a:r>
              <a:rPr sz="3225" b="0" baseline="1291" dirty="0">
                <a:latin typeface="Gill Sans" panose="020B0502020104020203"/>
                <a:cs typeface="Arial MT"/>
              </a:rPr>
              <a:t>switch</a:t>
            </a:r>
            <a:r>
              <a:rPr sz="3225" b="0" spc="52" baseline="1291" dirty="0">
                <a:latin typeface="Gill Sans" panose="020B0502020104020203"/>
                <a:cs typeface="Arial MT"/>
              </a:rPr>
              <a:t> </a:t>
            </a:r>
            <a:r>
              <a:rPr sz="3225" b="0" baseline="1291" dirty="0">
                <a:latin typeface="Gill Sans" panose="020B0502020104020203"/>
                <a:cs typeface="Arial MT"/>
              </a:rPr>
              <a:t>to</a:t>
            </a:r>
            <a:r>
              <a:rPr sz="3225" b="0" spc="52" baseline="1291" dirty="0">
                <a:latin typeface="Gill Sans" panose="020B0502020104020203"/>
                <a:cs typeface="Arial MT"/>
              </a:rPr>
              <a:t> </a:t>
            </a:r>
            <a:r>
              <a:rPr sz="3225" b="0" baseline="1291" dirty="0">
                <a:latin typeface="Gill Sans" panose="020B0502020104020203"/>
                <a:cs typeface="Arial MT"/>
              </a:rPr>
              <a:t>t1,</a:t>
            </a:r>
            <a:r>
              <a:rPr sz="3225" b="0" spc="52" baseline="1291" dirty="0">
                <a:latin typeface="Gill Sans" panose="020B0502020104020203"/>
                <a:cs typeface="Arial MT"/>
              </a:rPr>
              <a:t> </a:t>
            </a:r>
            <a:r>
              <a:rPr sz="3225" b="0" baseline="1291" dirty="0">
                <a:latin typeface="Gill Sans" panose="020B0502020104020203"/>
                <a:cs typeface="Arial MT"/>
              </a:rPr>
              <a:t>waits</a:t>
            </a:r>
            <a:r>
              <a:rPr sz="3225" b="0" spc="52" baseline="1291" dirty="0">
                <a:latin typeface="Gill Sans" panose="020B0502020104020203"/>
                <a:cs typeface="Arial MT"/>
              </a:rPr>
              <a:t> </a:t>
            </a:r>
            <a:r>
              <a:rPr sz="3225" b="0" baseline="1291" dirty="0">
                <a:latin typeface="Gill Sans" panose="020B0502020104020203"/>
                <a:cs typeface="Arial MT"/>
              </a:rPr>
              <a:t>for</a:t>
            </a:r>
            <a:r>
              <a:rPr sz="3225" b="0" spc="52" baseline="1291" dirty="0">
                <a:latin typeface="Gill Sans" panose="020B0502020104020203"/>
                <a:cs typeface="Arial MT"/>
              </a:rPr>
              <a:t> </a:t>
            </a:r>
            <a:r>
              <a:rPr sz="3225" b="0" baseline="1291" dirty="0">
                <a:latin typeface="Gill Sans" panose="020B0502020104020203"/>
                <a:cs typeface="Arial MT"/>
              </a:rPr>
              <a:t>lock1</a:t>
            </a:r>
            <a:r>
              <a:rPr sz="3225" b="0" spc="52" baseline="1291" dirty="0">
                <a:latin typeface="Gill Sans" panose="020B0502020104020203"/>
                <a:cs typeface="Arial MT"/>
              </a:rPr>
              <a:t> </a:t>
            </a:r>
            <a:r>
              <a:rPr sz="3225" b="0" baseline="1291" dirty="0">
                <a:latin typeface="Gill Sans" panose="020B0502020104020203"/>
                <a:cs typeface="Arial MT"/>
              </a:rPr>
              <a:t>in</a:t>
            </a:r>
            <a:r>
              <a:rPr sz="3225" b="0" spc="52" baseline="1291" dirty="0">
                <a:latin typeface="Gill Sans" panose="020B0502020104020203"/>
                <a:cs typeface="Arial MT"/>
              </a:rPr>
              <a:t> </a:t>
            </a:r>
            <a:r>
              <a:rPr sz="3225" b="0" baseline="1291" dirty="0">
                <a:latin typeface="Gill Sans" panose="020B0502020104020203"/>
                <a:cs typeface="Arial MT"/>
              </a:rPr>
              <a:t>line</a:t>
            </a:r>
            <a:r>
              <a:rPr sz="3225" b="0" spc="52" baseline="1291" dirty="0">
                <a:latin typeface="Gill Sans" panose="020B0502020104020203"/>
                <a:cs typeface="Arial MT"/>
              </a:rPr>
              <a:t> </a:t>
            </a:r>
            <a:r>
              <a:rPr sz="3225" b="0" spc="-75" baseline="1291" dirty="0">
                <a:latin typeface="Gill Sans" panose="020B0502020104020203"/>
                <a:cs typeface="Arial MT"/>
              </a:rPr>
              <a:t>5</a:t>
            </a:r>
            <a:endParaRPr lang="en-GB" sz="3225" b="0" spc="-75" baseline="1291" dirty="0">
              <a:latin typeface="Gill Sans" panose="020B0502020104020203"/>
              <a:cs typeface="Arial MT"/>
            </a:endParaRPr>
          </a:p>
          <a:p>
            <a:pPr marL="12700">
              <a:spcBef>
                <a:spcPts val="600"/>
              </a:spcBef>
              <a:tabLst>
                <a:tab pos="231140" algn="l"/>
              </a:tabLst>
            </a:pPr>
            <a:r>
              <a:rPr lang="en-GB" sz="3225" b="0" spc="-75" baseline="1291" dirty="0">
                <a:latin typeface="Gill Sans" panose="020B0502020104020203"/>
                <a:cs typeface="Arial MT"/>
              </a:rPr>
              <a:t>Note: There are other possible </a:t>
            </a:r>
            <a:r>
              <a:rPr lang="en-GB" sz="3225" b="0" spc="-75" baseline="1291" dirty="0" err="1">
                <a:latin typeface="Gill Sans" panose="020B0502020104020203"/>
                <a:cs typeface="Arial MT"/>
              </a:rPr>
              <a:t>interleavings</a:t>
            </a:r>
            <a:r>
              <a:rPr lang="en-GB" sz="3225" b="0" spc="-75" baseline="1291" dirty="0">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13</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4495800" y="721113"/>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a:p>
            <a:r>
              <a:rPr lang="en-GB" sz="2600" kern="1200" dirty="0">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10D3-35D1-5755-854F-4A57993FF246}"/>
              </a:ext>
            </a:extLst>
          </p:cNvPr>
          <p:cNvSpPr>
            <a:spLocks noGrp="1"/>
          </p:cNvSpPr>
          <p:nvPr>
            <p:ph type="title"/>
          </p:nvPr>
        </p:nvSpPr>
        <p:spPr/>
        <p:txBody>
          <a:bodyPr/>
          <a:lstStyle/>
          <a:p>
            <a:r>
              <a:rPr lang="en-GB" dirty="0"/>
              <a:t>Concurrency</a:t>
            </a:r>
            <a:endParaRPr lang="en-SE" dirty="0"/>
          </a:p>
        </p:txBody>
      </p:sp>
      <p:sp>
        <p:nvSpPr>
          <p:cNvPr id="3" name="Content Placeholder 2">
            <a:extLst>
              <a:ext uri="{FF2B5EF4-FFF2-40B4-BE49-F238E27FC236}">
                <a16:creationId xmlns:a16="http://schemas.microsoft.com/office/drawing/2014/main" id="{61DE6410-1D53-A799-D91F-A88DF94EB205}"/>
              </a:ext>
            </a:extLst>
          </p:cNvPr>
          <p:cNvSpPr>
            <a:spLocks noGrp="1"/>
          </p:cNvSpPr>
          <p:nvPr>
            <p:ph idx="1"/>
          </p:nvPr>
        </p:nvSpPr>
        <p:spPr>
          <a:xfrm>
            <a:off x="187124" y="914400"/>
            <a:ext cx="4384876" cy="5105400"/>
          </a:xfrm>
        </p:spPr>
        <p:txBody>
          <a:bodyPr>
            <a:normAutofit fontScale="70000" lnSpcReduction="20000"/>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p:txBody>
      </p:sp>
      <p:sp>
        <p:nvSpPr>
          <p:cNvPr id="4" name="Plassholder for innhold 2">
            <a:extLst>
              <a:ext uri="{FF2B5EF4-FFF2-40B4-BE49-F238E27FC236}">
                <a16:creationId xmlns:a16="http://schemas.microsoft.com/office/drawing/2014/main" id="{077BD84A-10BF-3492-424D-69909E68206A}"/>
              </a:ext>
            </a:extLst>
          </p:cNvPr>
          <p:cNvSpPr txBox="1">
            <a:spLocks/>
          </p:cNvSpPr>
          <p:nvPr/>
        </p:nvSpPr>
        <p:spPr bwMode="auto">
          <a:xfrm>
            <a:off x="4495800" y="1864141"/>
            <a:ext cx="3699076" cy="118385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//Method use by Thread T1</a:t>
            </a:r>
          </a:p>
          <a:p>
            <a:pPr marL="0" indent="0">
              <a:buFontTx/>
              <a:buNone/>
            </a:pPr>
            <a:r>
              <a:rPr lang="en-GB" altLang="zh-CN" sz="1700" b="0" kern="0" dirty="0">
                <a:latin typeface="Courier New" panose="02070309020205020404" pitchFamily="49" charset="0"/>
                <a:cs typeface="Courier New" panose="02070309020205020404" pitchFamily="49" charset="0"/>
              </a:rPr>
              <a:t>while (S1 == S2);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S1 = S2;</a:t>
            </a:r>
          </a:p>
        </p:txBody>
      </p:sp>
      <p:sp>
        <p:nvSpPr>
          <p:cNvPr id="5" name="Plassholder for innhold 2">
            <a:extLst>
              <a:ext uri="{FF2B5EF4-FFF2-40B4-BE49-F238E27FC236}">
                <a16:creationId xmlns:a16="http://schemas.microsoft.com/office/drawing/2014/main" id="{46BC64E7-3475-3F45-3E78-F71C458130CB}"/>
              </a:ext>
            </a:extLst>
          </p:cNvPr>
          <p:cNvSpPr txBox="1">
            <a:spLocks/>
          </p:cNvSpPr>
          <p:nvPr/>
        </p:nvSpPr>
        <p:spPr bwMode="auto">
          <a:xfrm>
            <a:off x="8305800" y="1864141"/>
            <a:ext cx="3699076" cy="118385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//Method use by Thread T2</a:t>
            </a:r>
          </a:p>
          <a:p>
            <a:pPr marL="0" indent="0">
              <a:buFontTx/>
              <a:buNone/>
            </a:pPr>
            <a:r>
              <a:rPr lang="en-GB" altLang="zh-CN" sz="1700" b="0" kern="0" dirty="0">
                <a:latin typeface="Courier New" panose="02070309020205020404" pitchFamily="49" charset="0"/>
                <a:cs typeface="Courier New" panose="02070309020205020404" pitchFamily="49" charset="0"/>
              </a:rPr>
              <a:t>while (S2 != S1);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S2 = !S1;</a:t>
            </a:r>
          </a:p>
        </p:txBody>
      </p:sp>
      <p:sp>
        <p:nvSpPr>
          <p:cNvPr id="6" name="Plassholder for innhold 2">
            <a:extLst>
              <a:ext uri="{FF2B5EF4-FFF2-40B4-BE49-F238E27FC236}">
                <a16:creationId xmlns:a16="http://schemas.microsoft.com/office/drawing/2014/main" id="{BF78502D-7EA6-357F-BB80-996B599311F2}"/>
              </a:ext>
            </a:extLst>
          </p:cNvPr>
          <p:cNvSpPr txBox="1">
            <a:spLocks/>
          </p:cNvSpPr>
          <p:nvPr/>
        </p:nvSpPr>
        <p:spPr bwMode="auto">
          <a:xfrm>
            <a:off x="5902124" y="762000"/>
            <a:ext cx="4969076"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//Initialization to arbitrary values</a:t>
            </a:r>
          </a:p>
          <a:p>
            <a:pPr marL="0" indent="0">
              <a:buFontTx/>
              <a:buNone/>
            </a:pPr>
            <a:r>
              <a:rPr lang="en-GB" altLang="zh-CN" sz="1800" b="0" kern="0" dirty="0">
                <a:latin typeface="Courier New" panose="02070309020205020404" pitchFamily="49" charset="0"/>
                <a:cs typeface="Courier New" panose="02070309020205020404" pitchFamily="49" charset="0"/>
              </a:rPr>
              <a:t>Boolean S1={true or false};</a:t>
            </a:r>
          </a:p>
          <a:p>
            <a:pPr marL="0" indent="0">
              <a:buFontTx/>
              <a:buNone/>
            </a:pPr>
            <a:r>
              <a:rPr lang="en-GB" altLang="zh-CN" sz="1800" b="0" kern="0" dirty="0">
                <a:latin typeface="Courier New" panose="02070309020205020404" pitchFamily="49" charset="0"/>
                <a:cs typeface="Courier New" panose="02070309020205020404" pitchFamily="49" charset="0"/>
              </a:rPr>
              <a:t>Boolean S2={true or false};</a:t>
            </a:r>
            <a:endParaRPr lang="en-US" altLang="zh-CN" sz="1800" b="0" kern="0" dirty="0">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F02679B6-A5E1-C06F-DDDE-44273B3D39D4}"/>
              </a:ext>
            </a:extLst>
          </p:cNvPr>
          <p:cNvSpPr txBox="1">
            <a:spLocks/>
          </p:cNvSpPr>
          <p:nvPr/>
        </p:nvSpPr>
        <p:spPr bwMode="auto">
          <a:xfrm>
            <a:off x="5638800" y="3276600"/>
            <a:ext cx="4384876"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32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800" b="0" i="0">
                <a:solidFill>
                  <a:schemeClr val="tx1"/>
                </a:solidFill>
                <a:latin typeface="Gill Sans"/>
                <a:ea typeface="Gill Sans"/>
                <a:cs typeface="Gill Sans"/>
              </a:defRPr>
            </a:lvl2pPr>
            <a:lvl3pPr marL="1143000" indent="-22860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endParaRPr lang="en-SE" kern="0" dirty="0"/>
          </a:p>
        </p:txBody>
      </p:sp>
    </p:spTree>
    <p:extLst>
      <p:ext uri="{BB962C8B-B14F-4D97-AF65-F5344CB8AC3E}">
        <p14:creationId xmlns:p14="http://schemas.microsoft.com/office/powerpoint/2010/main" val="40958708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187124" y="914400"/>
            <a:ext cx="4308676" cy="5105400"/>
          </a:xfrm>
        </p:spPr>
        <p:txBody>
          <a:bodyPr>
            <a:normAutofit fontScale="85000" lnSpcReduction="20000"/>
          </a:bodyPr>
          <a:lstStyle/>
          <a:p>
            <a:r>
              <a:rPr lang="en-GB" dirty="0"/>
              <a:t>Which one of the following statements is TRUE about the above construct? </a:t>
            </a:r>
          </a:p>
          <a:p>
            <a:r>
              <a:rPr lang="en-GB" dirty="0"/>
              <a:t>(a) It does not ensure mutual exclusion. </a:t>
            </a:r>
          </a:p>
          <a:p>
            <a:r>
              <a:rPr lang="en-GB" dirty="0"/>
              <a:t>(b) It does not ensure bounded waiting. </a:t>
            </a:r>
          </a:p>
          <a:p>
            <a:r>
              <a:rPr lang="en-GB" dirty="0"/>
              <a:t>(c) It requires that processes enter the critical section in strict alternation. </a:t>
            </a:r>
          </a:p>
          <a:p>
            <a:r>
              <a:rPr lang="en-GB" dirty="0"/>
              <a:t>(d) It does not prevent deadlocks, but ensures mutual exclusion.</a:t>
            </a:r>
          </a:p>
          <a:p>
            <a:r>
              <a:rPr lang="en-GB"/>
              <a:t>ANS:</a:t>
            </a:r>
            <a:endParaRPr lang="en-SE" dirty="0"/>
          </a:p>
        </p:txBody>
      </p:sp>
      <p:sp>
        <p:nvSpPr>
          <p:cNvPr id="7" name="Plassholder for innhold 2">
            <a:extLst>
              <a:ext uri="{FF2B5EF4-FFF2-40B4-BE49-F238E27FC236}">
                <a16:creationId xmlns:a16="http://schemas.microsoft.com/office/drawing/2014/main" id="{50AF9CD0-B4AE-90ED-D88B-DE9D3C4BC125}"/>
              </a:ext>
            </a:extLst>
          </p:cNvPr>
          <p:cNvSpPr txBox="1">
            <a:spLocks/>
          </p:cNvSpPr>
          <p:nvPr/>
        </p:nvSpPr>
        <p:spPr bwMode="auto">
          <a:xfrm>
            <a:off x="4495800" y="1635541"/>
            <a:ext cx="36990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wants1 = true;  </a:t>
            </a:r>
          </a:p>
          <a:p>
            <a:pPr marL="0" indent="0">
              <a:buFontTx/>
              <a:buNone/>
            </a:pPr>
            <a:r>
              <a:rPr lang="en-GB" altLang="zh-CN" sz="1700" b="0" kern="0" dirty="0">
                <a:latin typeface="Courier New" panose="02070309020205020404" pitchFamily="49" charset="0"/>
                <a:cs typeface="Courier New" panose="02070309020205020404" pitchFamily="49" charset="0"/>
              </a:rPr>
              <a:t>    while (wants2 == 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wants1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Remainder section */ </a:t>
            </a:r>
          </a:p>
        </p:txBody>
      </p:sp>
      <p:sp>
        <p:nvSpPr>
          <p:cNvPr id="9" name="Plassholder for innhold 2">
            <a:extLst>
              <a:ext uri="{FF2B5EF4-FFF2-40B4-BE49-F238E27FC236}">
                <a16:creationId xmlns:a16="http://schemas.microsoft.com/office/drawing/2014/main" id="{21E872E3-8E77-B054-B625-09C44BC43167}"/>
              </a:ext>
            </a:extLst>
          </p:cNvPr>
          <p:cNvSpPr txBox="1">
            <a:spLocks/>
          </p:cNvSpPr>
          <p:nvPr/>
        </p:nvSpPr>
        <p:spPr bwMode="auto">
          <a:xfrm>
            <a:off x="8305800" y="1635541"/>
            <a:ext cx="3699076" cy="251982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wants2 = true;  </a:t>
            </a:r>
          </a:p>
          <a:p>
            <a:pPr marL="0" indent="0">
              <a:buFontTx/>
              <a:buNone/>
            </a:pPr>
            <a:r>
              <a:rPr lang="en-GB" altLang="zh-CN" sz="1700" b="0" kern="0" dirty="0">
                <a:latin typeface="Courier New" panose="02070309020205020404" pitchFamily="49" charset="0"/>
                <a:cs typeface="Courier New" panose="02070309020205020404" pitchFamily="49" charset="0"/>
              </a:rPr>
              <a:t>    while (wants1 == 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wants2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Remainder section */ </a:t>
            </a:r>
          </a:p>
        </p:txBody>
      </p:sp>
      <p:sp>
        <p:nvSpPr>
          <p:cNvPr id="10" name="Plassholder for innhold 2">
            <a:extLst>
              <a:ext uri="{FF2B5EF4-FFF2-40B4-BE49-F238E27FC236}">
                <a16:creationId xmlns:a16="http://schemas.microsoft.com/office/drawing/2014/main" id="{0738BA63-05BE-D9B4-8077-59652BFA6C5E}"/>
              </a:ext>
            </a:extLst>
          </p:cNvPr>
          <p:cNvSpPr txBox="1">
            <a:spLocks/>
          </p:cNvSpPr>
          <p:nvPr/>
        </p:nvSpPr>
        <p:spPr bwMode="auto">
          <a:xfrm>
            <a:off x="6616700" y="762000"/>
            <a:ext cx="3378200" cy="797341"/>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//Initialization</a:t>
            </a:r>
          </a:p>
          <a:p>
            <a:pPr marL="0" indent="0">
              <a:buFontTx/>
              <a:buNone/>
            </a:pPr>
            <a:r>
              <a:rPr lang="en-GB" altLang="zh-CN" sz="1800" b="0" kern="0" dirty="0">
                <a:latin typeface="Courier New" panose="02070309020205020404" pitchFamily="49" charset="0"/>
                <a:cs typeface="Courier New" panose="02070309020205020404" pitchFamily="49" charset="0"/>
              </a:rPr>
              <a:t>Boolean wants1=false, Boolean wants2=false;</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a:t>
            </a:fld>
            <a:endParaRPr lang="nb-NO" sz="1400" b="0" i="0" dirty="0">
              <a:solidFill>
                <a:schemeClr val="tx1"/>
              </a:solidFill>
              <a:latin typeface="Aria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a:t>
            </a:fld>
            <a:endParaRPr lang="nb-NO" sz="1400" b="0" i="0" dirty="0">
              <a:solidFill>
                <a:schemeClr val="tx1"/>
              </a:solidFill>
              <a:latin typeface="Arial"/>
              <a:cs typeface="Aria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7</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8</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95341</TotalTime>
  <Pages>60</Pages>
  <Words>2955</Words>
  <Application>Microsoft Office PowerPoint</Application>
  <PresentationFormat>Widescreen</PresentationFormat>
  <Paragraphs>405</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 MT</vt:lpstr>
      <vt:lpstr>Gill Sans</vt:lpstr>
      <vt:lpstr>Gill Sans Light</vt:lpstr>
      <vt:lpstr>Arial</vt:lpstr>
      <vt:lpstr>Cambria</vt:lpstr>
      <vt:lpstr>Comic Sans MS</vt:lpstr>
      <vt:lpstr>Courier New</vt:lpstr>
      <vt:lpstr>Times New Roman</vt:lpstr>
      <vt:lpstr>Office</vt:lpstr>
      <vt:lpstr>CSC 112: Computer Operating Systems Lecture 3  Synchronization</vt:lpstr>
      <vt:lpstr>Concurrency</vt:lpstr>
      <vt:lpstr>Concurrency</vt:lpstr>
      <vt:lpstr>Mutual Exclusion</vt:lpstr>
      <vt:lpstr>Race Conditions</vt:lpstr>
      <vt:lpstr>Race Conditions</vt:lpstr>
      <vt:lpstr>Race Conditions</vt:lpstr>
      <vt:lpstr>Semaphores I</vt:lpstr>
      <vt:lpstr>Semaphores II</vt:lpstr>
      <vt:lpstr>Semaphores II Solution</vt:lpstr>
      <vt:lpstr>Semaphores III</vt:lpstr>
      <vt:lpstr>Deadlocks</vt:lpstr>
      <vt:lpstr>Quiz: Deadlocks</vt:lpstr>
      <vt:lpstr>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1337</cp:revision>
  <cp:lastPrinted>2022-03-10T08:20:00Z</cp:lastPrinted>
  <dcterms:created xsi:type="dcterms:W3CDTF">1995-08-12T11:37:26Z</dcterms:created>
  <dcterms:modified xsi:type="dcterms:W3CDTF">2025-02-13T22:32:18Z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