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57"/>
  </p:notesMasterIdLst>
  <p:handoutMasterIdLst>
    <p:handoutMasterId r:id="rId58"/>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1396" r:id="rId44"/>
    <p:sldId id="396" r:id="rId45"/>
    <p:sldId id="1397" r:id="rId46"/>
    <p:sldId id="1381" r:id="rId47"/>
    <p:sldId id="1388" r:id="rId48"/>
    <p:sldId id="1392" r:id="rId49"/>
    <p:sldId id="1390" r:id="rId50"/>
    <p:sldId id="1391" r:id="rId51"/>
    <p:sldId id="1385" r:id="rId52"/>
    <p:sldId id="1395" r:id="rId53"/>
    <p:sldId id="1386" r:id="rId54"/>
    <p:sldId id="1394" r:id="rId55"/>
    <p:sldId id="1356" r:id="rId5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688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381001" y="762000"/>
            <a:ext cx="5257799"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 </a:t>
            </a:r>
          </a:p>
          <a:p>
            <a:pPr>
              <a:lnSpc>
                <a:spcPct val="80000"/>
              </a:lnSpc>
            </a:pPr>
            <a:r>
              <a:rPr lang="en-GB" altLang="ko-KR" dirty="0">
                <a:ea typeface="굴림" charset="0"/>
                <a:cs typeface="Gill Sans Light"/>
              </a:rPr>
              <a:t>Any thread can signal or release the semaphore, regardless of which thread acquired it. 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//Why not if(buffer empty) here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1030259" y="27432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1310785" y="5029200"/>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2362200" y="1879708"/>
            <a:ext cx="5638800" cy="4597292"/>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205940" y="733516"/>
            <a:ext cx="6381984"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600" b="0" kern="0" dirty="0"/>
              <a:t>Semaphore </a:t>
            </a:r>
            <a:r>
              <a:rPr lang="en-GB" sz="2600" b="0" kern="0" dirty="0" err="1"/>
              <a:t>sem</a:t>
            </a:r>
            <a:r>
              <a:rPr lang="en-GB" sz="2600" b="0" kern="0" dirty="0"/>
              <a:t> acts as the synchronization flag.</a:t>
            </a:r>
          </a:p>
          <a:p>
            <a:r>
              <a:rPr lang="en-GB" sz="2600" b="0" kern="0" dirty="0"/>
              <a:t>Works correctly regardless of whether parent or child executes first:</a:t>
            </a:r>
          </a:p>
          <a:p>
            <a:pPr lvl="1"/>
            <a:r>
              <a:rPr lang="en-GB" sz="2400" b="0" kern="0" dirty="0"/>
              <a:t>If child finishes first: </a:t>
            </a:r>
            <a:r>
              <a:rPr lang="en-GB" sz="2400" b="0" kern="0" dirty="0" err="1"/>
              <a:t>sem_post</a:t>
            </a:r>
            <a:r>
              <a:rPr lang="en-GB" sz="2400" b="0" kern="0" dirty="0"/>
              <a:t>(&amp;</a:t>
            </a:r>
            <a:r>
              <a:rPr lang="en-GB" sz="2400" b="0" kern="0" dirty="0" err="1"/>
              <a:t>sem</a:t>
            </a:r>
            <a:r>
              <a:rPr lang="en-GB" sz="2400" b="0" kern="0" dirty="0"/>
              <a:t>) increases </a:t>
            </a:r>
            <a:r>
              <a:rPr lang="en-GB" sz="2400" b="0" kern="0" dirty="0" err="1"/>
              <a:t>sem</a:t>
            </a:r>
            <a:r>
              <a:rPr lang="en-GB" sz="2400" b="0" kern="0" dirty="0"/>
              <a:t> to 1, subsequent </a:t>
            </a:r>
            <a:r>
              <a:rPr lang="en-GB" sz="2400" b="0" kern="0" dirty="0" err="1"/>
              <a:t>sem_wait</a:t>
            </a:r>
            <a:r>
              <a:rPr lang="en-GB" sz="2400" b="0" kern="0" dirty="0"/>
              <a:t>(&amp;</a:t>
            </a:r>
            <a:r>
              <a:rPr lang="en-GB" sz="2400" b="0" kern="0" dirty="0" err="1"/>
              <a:t>sem</a:t>
            </a:r>
            <a:r>
              <a:rPr lang="en-GB" sz="2400" b="0" kern="0" dirty="0"/>
              <a:t>) decrements it and parent thread continues immediately</a:t>
            </a:r>
          </a:p>
          <a:p>
            <a:pPr lvl="1"/>
            <a:r>
              <a:rPr lang="en-GB" sz="2400" b="0" kern="0" dirty="0"/>
              <a:t>If parent waits first: </a:t>
            </a:r>
            <a:r>
              <a:rPr lang="en-GB" sz="2400" b="0" kern="0" dirty="0" err="1"/>
              <a:t>sem_wait</a:t>
            </a:r>
            <a:r>
              <a:rPr lang="en-GB" sz="2400" b="0" kern="0" dirty="0"/>
              <a:t>(&amp;</a:t>
            </a:r>
            <a:r>
              <a:rPr lang="en-GB" sz="2400" b="0" kern="0" dirty="0" err="1"/>
              <a:t>sem</a:t>
            </a:r>
            <a:r>
              <a:rPr lang="en-GB" sz="2400" b="0" kern="0" dirty="0"/>
              <a:t>) blocks until child's </a:t>
            </a:r>
            <a:r>
              <a:rPr lang="en-GB" sz="2400" b="0" kern="0" dirty="0" err="1"/>
              <a:t>sem_post</a:t>
            </a:r>
            <a:r>
              <a:rPr lang="en-GB" sz="2400" b="0" kern="0" dirty="0"/>
              <a:t>(&amp;</a:t>
            </a:r>
            <a:r>
              <a:rPr lang="en-GB" sz="2400" b="0" kern="0" dirty="0" err="1"/>
              <a:t>sem</a:t>
            </a:r>
            <a:r>
              <a:rPr lang="en-GB" sz="2400" b="0" kern="0" dirty="0"/>
              <a:t>) wakes it up</a:t>
            </a:r>
          </a:p>
          <a:p>
            <a:r>
              <a:rPr lang="en-GB" sz="2600" b="0" kern="0" dirty="0"/>
              <a:t>No Race Condition:</a:t>
            </a:r>
          </a:p>
          <a:p>
            <a:pPr lvl="1"/>
            <a:r>
              <a:rPr lang="en-GB" sz="2400" b="0" kern="0" dirty="0"/>
              <a:t>Unlike condition variables, semaphores maintain state; No need for additional flags or mutex protection.</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247416" y="742193"/>
            <a:ext cx="5543784"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Boolean flag done is a state variable to track whether the child thread has completed. It ensures that even if </a:t>
            </a:r>
            <a:r>
              <a:rPr lang="en-GB" b="0" kern="0" dirty="0" err="1"/>
              <a:t>pthread_cond_signal</a:t>
            </a:r>
            <a:r>
              <a:rPr lang="en-GB" b="0" kern="0" dirty="0"/>
              <a:t> occurs before </a:t>
            </a:r>
            <a:r>
              <a:rPr lang="en-GB" b="0" kern="0" dirty="0" err="1"/>
              <a:t>pthread_cond_wait</a:t>
            </a:r>
            <a:r>
              <a:rPr lang="en-GB" b="0" kern="0" dirty="0"/>
              <a:t>, the parent will not block indefinitely because it will detect that done is already set. While loop around </a:t>
            </a:r>
            <a:r>
              <a:rPr lang="en-GB" b="0" kern="0" dirty="0" err="1"/>
              <a:t>pthread_cond_wait</a:t>
            </a:r>
            <a:r>
              <a:rPr lang="en-GB" b="0" kern="0" dirty="0"/>
              <a:t> ensures correctness in case of spurious wakeups.</a:t>
            </a:r>
          </a:p>
          <a:p>
            <a:r>
              <a:rPr lang="en-GB" b="0" kern="0" dirty="0"/>
              <a:t>Condition variables don't preserve state like semaphores do, so we need explicit mutex protection, and a shared </a:t>
            </a:r>
            <a:r>
              <a:rPr lang="en-GB" b="0" kern="0" dirty="0" err="1"/>
              <a:t>boolean</a:t>
            </a:r>
            <a:r>
              <a:rPr lang="en-GB" b="0" kern="0" dirty="0"/>
              <a:t> flag to track completion status of child. (similar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205381"/>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7" name="Content Placeholder 6">
            <a:extLst>
              <a:ext uri="{FF2B5EF4-FFF2-40B4-BE49-F238E27FC236}">
                <a16:creationId xmlns:a16="http://schemas.microsoft.com/office/drawing/2014/main" id="{8E9B6DDC-B27C-A70C-7483-79C76CCE02FE}"/>
              </a:ext>
            </a:extLst>
          </p:cNvPr>
          <p:cNvSpPr txBox="1">
            <a:spLocks/>
          </p:cNvSpPr>
          <p:nvPr/>
        </p:nvSpPr>
        <p:spPr bwMode="auto">
          <a:xfrm>
            <a:off x="0" y="742193"/>
            <a:ext cx="5791200" cy="3081621"/>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If child calls </a:t>
            </a:r>
            <a:r>
              <a:rPr lang="en-GB" b="0" kern="0" dirty="0" err="1"/>
              <a:t>thr_exit</a:t>
            </a:r>
            <a:r>
              <a:rPr lang="en-GB" b="0" kern="0" dirty="0"/>
              <a:t>() before parent calls </a:t>
            </a:r>
            <a:r>
              <a:rPr lang="en-GB" b="0" kern="0" dirty="0" err="1"/>
              <a:t>thr_join</a:t>
            </a:r>
            <a:r>
              <a:rPr lang="en-GB" b="0" kern="0" dirty="0"/>
              <a:t>(), the signal will be lost because condition variables don't maintain state, and Parent will wait forever.</a:t>
            </a:r>
          </a:p>
          <a:p>
            <a:pPr lvl="1"/>
            <a:r>
              <a:rPr lang="en-GB" b="0" kern="0" dirty="0"/>
              <a:t>In contrast, semaphores maintain state; No need for additional flags or mutex protection. </a:t>
            </a:r>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2635392825"/>
              </p:ext>
            </p:extLst>
          </p:nvPr>
        </p:nvGraphicFramePr>
        <p:xfrm>
          <a:off x="1238083" y="455456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314167889"/>
              </p:ext>
            </p:extLst>
          </p:nvPr>
        </p:nvGraphicFramePr>
        <p:xfrm>
          <a:off x="1248531" y="6048471"/>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644353" y="3751897"/>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656957" y="5257553"/>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Tree>
    <p:extLst>
      <p:ext uri="{BB962C8B-B14F-4D97-AF65-F5344CB8AC3E}">
        <p14:creationId xmlns:p14="http://schemas.microsoft.com/office/powerpoint/2010/main" val="15922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395706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95417</TotalTime>
  <Pages>60</Pages>
  <Words>13486</Words>
  <Application>Microsoft Office PowerPoint</Application>
  <PresentationFormat>Widescreen</PresentationFormat>
  <Paragraphs>1440</Paragraphs>
  <Slides>54</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54</vt:i4>
      </vt:variant>
    </vt:vector>
  </HeadingPairs>
  <TitlesOfParts>
    <vt:vector size="73" baseType="lpstr">
      <vt:lpstr>Gill Sans</vt:lpstr>
      <vt:lpstr>Gill Sans Light</vt:lpstr>
      <vt:lpstr>Google Sans</vt:lpstr>
      <vt:lpstr>굴림</vt:lpstr>
      <vt:lpstr>굴림</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1327</cp:revision>
  <cp:lastPrinted>2022-03-10T08:20:00Z</cp:lastPrinted>
  <dcterms:created xsi:type="dcterms:W3CDTF">1995-08-12T11:37:26Z</dcterms:created>
  <dcterms:modified xsi:type="dcterms:W3CDTF">2025-02-14T21:56:59Z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