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47" r:id="rId27"/>
    <p:sldId id="1489" r:id="rId28"/>
    <p:sldId id="1461" r:id="rId29"/>
    <p:sldId id="1490" r:id="rId30"/>
    <p:sldId id="1474" r:id="rId3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60392" autoAdjust="0"/>
  </p:normalViewPr>
  <p:slideViewPr>
    <p:cSldViewPr>
      <p:cViewPr varScale="1">
        <p:scale>
          <a:sx n="50" d="100"/>
          <a:sy n="50" d="100"/>
        </p:scale>
        <p:origin x="1013" y="1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(6 + 11)/2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Run whatever job has least amount of computation to do</a:t>
            </a:r>
          </a:p>
          <a:p>
            <a:r>
              <a:rPr lang="en-US" altLang="ko-KR" dirty="0"/>
              <a:t>Shortest Remaining Time First (SRTF):</a:t>
            </a:r>
          </a:p>
          <a:p>
            <a:pPr lvl="1"/>
            <a:r>
              <a:rPr lang="en-US" altLang="ko-KR" dirty="0"/>
              <a:t>Also called Preemptive SJF: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446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446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1/10=90%,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1/10=90%,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1600200" y="685800"/>
            <a:ext cx="8597900" cy="59436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827833"/>
            <a:ext cx="10591800" cy="5105400"/>
          </a:xfrm>
        </p:spPr>
        <p:txBody>
          <a:bodyPr>
            <a:normAutofit fontScale="92500"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pPr lvl="2"/>
            <a:r>
              <a:rPr lang="en-US" altLang="ko-KR" dirty="0">
                <a:sym typeface="Symbol" panose="05050102010706020507" pitchFamily="18" charset="2"/>
              </a:rPr>
              <a:t>If computer behavior were random, wouldn’t help</a:t>
            </a:r>
            <a:endParaRPr lang="en-US" altLang="ko-KR" dirty="0"/>
          </a:p>
          <a:p>
            <a:r>
              <a:rPr lang="en-US" altLang="ko-KR" dirty="0"/>
              <a:t>Example: SRTF with estimated burst length</a:t>
            </a:r>
          </a:p>
          <a:p>
            <a:pPr lvl="1"/>
            <a:r>
              <a:rPr lang="en-US" altLang="ko-KR" dirty="0"/>
              <a:t>Use an estimator function on previous bursts: </a:t>
            </a:r>
            <a:br>
              <a:rPr lang="en-US" altLang="ko-KR" dirty="0"/>
            </a:br>
            <a:r>
              <a:rPr lang="en-US" altLang="ko-KR" dirty="0"/>
              <a:t>Let tn-1, tn-2, tn-3, etc. be previous CPU burst lengths. </a:t>
            </a:r>
            <a:br>
              <a:rPr lang="en-US" altLang="ko-KR" dirty="0"/>
            </a:br>
            <a:r>
              <a:rPr lang="en-US" altLang="ko-KR" dirty="0"/>
              <a:t>Estimate next burst </a:t>
            </a:r>
            <a:r>
              <a:rPr lang="en-US" altLang="ko-KR" dirty="0">
                <a:sym typeface="Symbol" panose="05050102010706020507" pitchFamily="18" charset="2"/>
              </a:rPr>
              <a:t>n = f(</a:t>
            </a:r>
            <a:r>
              <a:rPr lang="en-US" altLang="ko-KR" dirty="0"/>
              <a:t>tn-1, tn-2, tn-3, …)</a:t>
            </a:r>
          </a:p>
          <a:p>
            <a:pPr lvl="1"/>
            <a:r>
              <a:rPr lang="en-US" altLang="ko-KR" dirty="0"/>
              <a:t>Function f could be one of many different time series estimation schemes </a:t>
            </a:r>
            <a:br>
              <a:rPr lang="en-US" altLang="ko-KR" dirty="0"/>
            </a:br>
            <a:r>
              <a:rPr lang="en-US" altLang="ko-KR" dirty="0"/>
              <a:t>(</a:t>
            </a:r>
            <a:r>
              <a:rPr lang="en-US" altLang="ko-KR" dirty="0" err="1"/>
              <a:t>Kalman</a:t>
            </a:r>
            <a:r>
              <a:rPr lang="en-US" altLang="ko-KR" dirty="0"/>
              <a:t> filters, </a:t>
            </a:r>
            <a:r>
              <a:rPr lang="en-US" altLang="ko-KR" dirty="0" err="1"/>
              <a:t>etc</a:t>
            </a:r>
            <a:r>
              <a:rPr lang="en-US" altLang="ko-KR" dirty="0"/>
              <a:t>)</a:t>
            </a:r>
          </a:p>
          <a:p>
            <a:pPr lvl="1"/>
            <a:r>
              <a:rPr lang="en-US" altLang="ko-KR" dirty="0"/>
              <a:t>For instance, 	</a:t>
            </a:r>
            <a:r>
              <a:rPr lang="en-US" altLang="ko-KR" dirty="0">
                <a:solidFill>
                  <a:srgbClr val="FF0000"/>
                </a:solidFill>
              </a:rPr>
              <a:t>exponential averaging</a:t>
            </a:r>
            <a:br>
              <a:rPr lang="en-US" altLang="ko-KR" dirty="0">
                <a:solidFill>
                  <a:srgbClr val="FF0000"/>
                </a:solidFill>
              </a:rPr>
            </a:br>
            <a:r>
              <a:rPr lang="en-US" altLang="ko-KR" dirty="0">
                <a:solidFill>
                  <a:srgbClr val="FF0000"/>
                </a:solidFill>
              </a:rPr>
              <a:t>			</a:t>
            </a:r>
            <a:r>
              <a:rPr lang="en-US" altLang="ko-KR" dirty="0">
                <a:solidFill>
                  <a:srgbClr val="FF0000"/>
                </a:solidFill>
                <a:sym typeface="Symbol" panose="05050102010706020507" pitchFamily="18" charset="2"/>
              </a:rPr>
              <a:t>n = tn-1+(1-)n-1</a:t>
            </a:r>
            <a:br>
              <a:rPr lang="en-US" altLang="ko-KR" dirty="0">
                <a:solidFill>
                  <a:srgbClr val="FF0000"/>
                </a:solidFill>
                <a:sym typeface="Symbol" panose="05050102010706020507" pitchFamily="18" charset="2"/>
              </a:rPr>
            </a:br>
            <a:r>
              <a:rPr lang="en-US" altLang="ko-KR" dirty="0">
                <a:solidFill>
                  <a:srgbClr val="FF0000"/>
                </a:solidFill>
                <a:sym typeface="Symbol" panose="05050102010706020507" pitchFamily="18" charset="2"/>
              </a:rPr>
              <a:t>			with (0&lt;1)</a:t>
            </a:r>
          </a:p>
          <a:p>
            <a:pPr marL="457200" lvl="1" indent="0">
              <a:buNone/>
            </a:pPr>
            <a:br>
              <a:rPr lang="en-US" altLang="ko-KR" dirty="0">
                <a:sym typeface="Symbol" panose="05050102010706020507" pitchFamily="18" charset="2"/>
              </a:rPr>
            </a:br>
            <a:endParaRPr lang="en-US" altLang="ko-KR" dirty="0">
              <a:sym typeface="Symbol" panose="05050102010706020507" pitchFamily="18" charset="2"/>
            </a:endParaRPr>
          </a:p>
        </p:txBody>
      </p:sp>
      <p:pic>
        <p:nvPicPr>
          <p:cNvPr id="62669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641" t="2280" r="641" b="2849"/>
          <a:stretch>
            <a:fillRect/>
          </a:stretch>
        </p:blipFill>
        <p:spPr bwMode="auto">
          <a:xfrm>
            <a:off x="6705600" y="4180633"/>
            <a:ext cx="3352800" cy="2143967"/>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6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626692"/>
                                        </p:tgtEl>
                                        <p:attrNameLst>
                                          <p:attrName>style.visibility</p:attrName>
                                        </p:attrNameLst>
                                      </p:cBhvr>
                                      <p:to>
                                        <p:strVal val="visible"/>
                                      </p:to>
                                    </p:set>
                                    <p:anim calcmode="lin" valueType="num">
                                      <p:cBhvr additive="base">
                                        <p:cTn id="29" dur="500" fill="hold"/>
                                        <p:tgtEl>
                                          <p:spTgt spid="626692"/>
                                        </p:tgtEl>
                                        <p:attrNameLst>
                                          <p:attrName>ppt_x</p:attrName>
                                        </p:attrNameLst>
                                      </p:cBhvr>
                                      <p:tavLst>
                                        <p:tav tm="0">
                                          <p:val>
                                            <p:strVal val="1+#ppt_w/2"/>
                                          </p:val>
                                        </p:tav>
                                        <p:tav tm="100000">
                                          <p:val>
                                            <p:strVal val="#ppt_x"/>
                                          </p:val>
                                        </p:tav>
                                      </p:tavLst>
                                    </p:anim>
                                    <p:anim calcmode="lin" valueType="num">
                                      <p:cBhvr additive="base">
                                        <p:cTn id="30"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mc:Choice xmlns:a14="http://schemas.microsoft.com/office/drawing/2010/main"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98323</TotalTime>
  <Pages>60</Pages>
  <Words>4175</Words>
  <Application>Microsoft Office PowerPoint</Application>
  <PresentationFormat>Widescreen</PresentationFormat>
  <Paragraphs>654</Paragraphs>
  <Slides>30</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XX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1074</cp:revision>
  <cp:lastPrinted>2022-03-15T20:14:46Z</cp:lastPrinted>
  <dcterms:created xsi:type="dcterms:W3CDTF">1995-08-12T11:37:26Z</dcterms:created>
  <dcterms:modified xsi:type="dcterms:W3CDTF">2025-02-14T12:41:02Z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