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9" r:id="rId3"/>
    <p:sldId id="314" r:id="rId4"/>
    <p:sldId id="284" r:id="rId5"/>
    <p:sldId id="310" r:id="rId6"/>
    <p:sldId id="287" r:id="rId7"/>
    <p:sldId id="329" r:id="rId8"/>
    <p:sldId id="304" r:id="rId9"/>
    <p:sldId id="273" r:id="rId10"/>
    <p:sldId id="293" r:id="rId11"/>
    <p:sldId id="285" r:id="rId12"/>
    <p:sldId id="311" r:id="rId13"/>
    <p:sldId id="330" r:id="rId14"/>
    <p:sldId id="274" r:id="rId15"/>
    <p:sldId id="277" r:id="rId16"/>
    <p:sldId id="278" r:id="rId17"/>
    <p:sldId id="332" r:id="rId18"/>
    <p:sldId id="279" r:id="rId19"/>
    <p:sldId id="280" r:id="rId20"/>
    <p:sldId id="281" r:id="rId21"/>
    <p:sldId id="282" r:id="rId22"/>
    <p:sldId id="333" r:id="rId23"/>
    <p:sldId id="334" r:id="rId24"/>
    <p:sldId id="288" r:id="rId25"/>
    <p:sldId id="289" r:id="rId26"/>
    <p:sldId id="290" r:id="rId27"/>
    <p:sldId id="291" r:id="rId28"/>
    <p:sldId id="306" r:id="rId29"/>
    <p:sldId id="294" r:id="rId30"/>
    <p:sldId id="305" r:id="rId31"/>
    <p:sldId id="292" r:id="rId32"/>
    <p:sldId id="303" r:id="rId33"/>
    <p:sldId id="295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DA681-D38C-41FE-9900-CB92D4E63979}" v="2" dt="2025-09-02T00:06:22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4" autoAdjust="0"/>
    <p:restoredTop sz="85158" autoAdjust="0"/>
  </p:normalViewPr>
  <p:slideViewPr>
    <p:cSldViewPr>
      <p:cViewPr varScale="1">
        <p:scale>
          <a:sx n="70" d="100"/>
          <a:sy n="70" d="100"/>
        </p:scale>
        <p:origin x="9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redo custSel addSld delSld modSld sldOrd">
      <pc:chgData name="Zonghua Gu" userId="9a7e1853e1951ef5" providerId="LiveId" clId="{CF1FAA12-072C-4ED5-BA76-0FFFAEFDB88A}" dt="2025-09-02T18:15:41.059" v="160" actId="20577"/>
      <pc:docMkLst>
        <pc:docMk/>
      </pc:docMkLst>
      <pc:sldChg chg="addSp delSp modSp mod">
        <pc:chgData name="Zonghua Gu" userId="9a7e1853e1951ef5" providerId="LiveId" clId="{CF1FAA12-072C-4ED5-BA76-0FFFAEFDB88A}" dt="2025-09-02T18:15:41.059" v="160" actId="20577"/>
        <pc:sldMkLst>
          <pc:docMk/>
          <pc:sldMk cId="1227639730" sldId="256"/>
        </pc:sldMkLst>
        <pc:spChg chg="add del mod">
          <ac:chgData name="Zonghua Gu" userId="9a7e1853e1951ef5" providerId="LiveId" clId="{CF1FAA12-072C-4ED5-BA76-0FFFAEFDB88A}" dt="2025-09-02T00:34:19.362" v="88" actId="20577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02T00:00:12.464" v="84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02T18:15:41.059" v="160" actId="20577"/>
          <ac:spMkLst>
            <pc:docMk/>
            <pc:sldMk cId="1227639730" sldId="256"/>
            <ac:spMk id="5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01T23:58:54.510" v="4" actId="478"/>
          <ac:spMkLst>
            <pc:docMk/>
            <pc:sldMk cId="1227639730" sldId="256"/>
            <ac:spMk id="8" creationId="{C528C851-BBD4-9AAE-1CC9-265DDC8D57F3}"/>
          </ac:spMkLst>
        </pc:spChg>
        <pc:spChg chg="add del mod">
          <ac:chgData name="Zonghua Gu" userId="9a7e1853e1951ef5" providerId="LiveId" clId="{CF1FAA12-072C-4ED5-BA76-0FFFAEFDB88A}" dt="2025-09-01T23:58:54.510" v="4" actId="478"/>
          <ac:spMkLst>
            <pc:docMk/>
            <pc:sldMk cId="1227639730" sldId="256"/>
            <ac:spMk id="10" creationId="{2492686E-F8F4-B68C-3B92-26CD26AB32A1}"/>
          </ac:spMkLst>
        </pc:spChg>
        <pc:spChg chg="add mod">
          <ac:chgData name="Zonghua Gu" userId="9a7e1853e1951ef5" providerId="LiveId" clId="{CF1FAA12-072C-4ED5-BA76-0FFFAEFDB88A}" dt="2025-09-02T00:00:17.954" v="85"/>
          <ac:spMkLst>
            <pc:docMk/>
            <pc:sldMk cId="1227639730" sldId="256"/>
            <ac:spMk id="11" creationId="{A950AF61-E22F-B40C-FB60-A35C53D05D61}"/>
          </ac:spMkLst>
        </pc:spChg>
        <pc:spChg chg="add mod">
          <ac:chgData name="Zonghua Gu" userId="9a7e1853e1951ef5" providerId="LiveId" clId="{CF1FAA12-072C-4ED5-BA76-0FFFAEFDB88A}" dt="2025-09-02T00:00:17.954" v="85"/>
          <ac:spMkLst>
            <pc:docMk/>
            <pc:sldMk cId="1227639730" sldId="256"/>
            <ac:spMk id="12" creationId="{1C0124AA-0FAC-5E69-7E78-364D932E0C51}"/>
          </ac:spMkLst>
        </pc:spChg>
        <pc:spChg chg="add mod">
          <ac:chgData name="Zonghua Gu" userId="9a7e1853e1951ef5" providerId="LiveId" clId="{CF1FAA12-072C-4ED5-BA76-0FFFAEFDB88A}" dt="2025-09-02T00:33:20.809" v="87" actId="1076"/>
          <ac:spMkLst>
            <pc:docMk/>
            <pc:sldMk cId="1227639730" sldId="256"/>
            <ac:spMk id="13" creationId="{273EC5B2-C191-2980-14D0-C87219AED9C5}"/>
          </ac:spMkLst>
        </pc:spChg>
      </pc:sldChg>
      <pc:sldChg chg="del">
        <pc:chgData name="Zonghua Gu" userId="9a7e1853e1951ef5" providerId="LiveId" clId="{CF1FAA12-072C-4ED5-BA76-0FFFAEFDB88A}" dt="2025-09-02T18:12:34.634" v="95" actId="47"/>
        <pc:sldMkLst>
          <pc:docMk/>
          <pc:sldMk cId="0" sldId="269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4120563788" sldId="298"/>
        </pc:sldMkLst>
      </pc:sldChg>
      <pc:sldChg chg="modSp mod">
        <pc:chgData name="Zonghua Gu" userId="9a7e1853e1951ef5" providerId="LiveId" clId="{CF1FAA12-072C-4ED5-BA76-0FFFAEFDB88A}" dt="2025-09-02T18:12:01.028" v="92" actId="6549"/>
        <pc:sldMkLst>
          <pc:docMk/>
          <pc:sldMk cId="2794581249" sldId="299"/>
        </pc:sldMkLst>
        <pc:spChg chg="mod">
          <ac:chgData name="Zonghua Gu" userId="9a7e1853e1951ef5" providerId="LiveId" clId="{CF1FAA12-072C-4ED5-BA76-0FFFAEFDB88A}" dt="2025-09-02T18:12:01.028" v="92" actId="6549"/>
          <ac:spMkLst>
            <pc:docMk/>
            <pc:sldMk cId="2794581249" sldId="299"/>
            <ac:spMk id="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02T18:13:04.752" v="96" actId="2696"/>
        <pc:sldMkLst>
          <pc:docMk/>
          <pc:sldMk cId="214128531" sldId="302"/>
        </pc:sldMkLst>
      </pc:sldChg>
      <pc:sldChg chg="ord">
        <pc:chgData name="Zonghua Gu" userId="9a7e1853e1951ef5" providerId="LiveId" clId="{CF1FAA12-072C-4ED5-BA76-0FFFAEFDB88A}" dt="2025-09-02T18:12:32.178" v="94"/>
        <pc:sldMkLst>
          <pc:docMk/>
          <pc:sldMk cId="2731613935" sldId="314"/>
        </pc:sldMkLst>
      </pc:sldChg>
      <pc:sldChg chg="del">
        <pc:chgData name="Zonghua Gu" userId="9a7e1853e1951ef5" providerId="LiveId" clId="{CF1FAA12-072C-4ED5-BA76-0FFFAEFDB88A}" dt="2025-09-02T18:12:34.634" v="95" actId="47"/>
        <pc:sldMkLst>
          <pc:docMk/>
          <pc:sldMk cId="2827351946" sldId="315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366938679" sldId="316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4137594575" sldId="317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3140709302" sldId="318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2329082627" sldId="319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1528607366" sldId="320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1987719153" sldId="321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2847335995" sldId="327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1033575312" sldId="328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3238561967" sldId="331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3425213275" sldId="335"/>
        </pc:sldMkLst>
      </pc:sldChg>
      <pc:sldChg chg="add del">
        <pc:chgData name="Zonghua Gu" userId="9a7e1853e1951ef5" providerId="LiveId" clId="{CF1FAA12-072C-4ED5-BA76-0FFFAEFDB88A}" dt="2025-09-01T23:58:58.181" v="6" actId="47"/>
        <pc:sldMkLst>
          <pc:docMk/>
          <pc:sldMk cId="3597654300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E2268D-B161-4F55-8E86-B84AB374FCB2}" type="datetime1">
              <a:rPr lang="en-US" smtClean="0">
                <a:latin typeface="Arial" charset="0"/>
                <a:cs typeface="Arial" charset="0"/>
              </a:rPr>
              <a:pPr/>
              <a:t>9/2/2025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A89EF-330F-4697-A9DC-33E71612D529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7588" y="512763"/>
            <a:ext cx="4570412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278" y="3257861"/>
            <a:ext cx="7311447" cy="3086723"/>
          </a:xfrm>
          <a:noFill/>
          <a:ln/>
        </p:spPr>
        <p:txBody>
          <a:bodyPr/>
          <a:lstStyle/>
          <a:p>
            <a:pPr eaLnBrk="1" hangingPunct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215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9/2/2025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9/2/2025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/>
              <a:t>Zonghua Gu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37547"/>
            <a:ext cx="967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832" y="1828801"/>
            <a:ext cx="629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Introduction to ARM Processor and </a:t>
            </a:r>
            <a:r>
              <a:rPr lang="en-US" sz="2400" b="1">
                <a:solidFill>
                  <a:srgbClr val="C00000"/>
                </a:solidFill>
              </a:rPr>
              <a:t>ARM Assembly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50AF61-E22F-B40C-FB60-A35C53D05D61}"/>
              </a:ext>
            </a:extLst>
          </p:cNvPr>
          <p:cNvSpPr txBox="1">
            <a:spLocks/>
          </p:cNvSpPr>
          <p:nvPr/>
        </p:nvSpPr>
        <p:spPr>
          <a:xfrm>
            <a:off x="162560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Zonghua Gu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C0124AA-0FAC-5E69-7E78-364D932E0C51}"/>
              </a:ext>
            </a:extLst>
          </p:cNvPr>
          <p:cNvSpPr txBox="1">
            <a:spLocks/>
          </p:cNvSpPr>
          <p:nvPr/>
        </p:nvSpPr>
        <p:spPr>
          <a:xfrm>
            <a:off x="1625600" y="5124450"/>
            <a:ext cx="9144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EC5B2-C191-2980-14D0-C87219AED9C5}"/>
              </a:ext>
            </a:extLst>
          </p:cNvPr>
          <p:cNvSpPr txBox="1"/>
          <p:nvPr/>
        </p:nvSpPr>
        <p:spPr>
          <a:xfrm>
            <a:off x="23347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3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Registers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049140"/>
              </p:ext>
            </p:extLst>
          </p:nvPr>
        </p:nvGraphicFramePr>
        <p:xfrm>
          <a:off x="228600" y="1143000"/>
          <a:ext cx="8305800" cy="501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305800" cy="5010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781800" y="1371600"/>
            <a:ext cx="5257800" cy="3124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Fastest way to read and write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Registers are within the processor chip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register stores 32-bit value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ARM Cortex-M has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R0-R12</a:t>
            </a:r>
            <a:r>
              <a:rPr lang="en-US" sz="1800" dirty="0"/>
              <a:t>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en-US" sz="1800" dirty="0"/>
              <a:t> general-purpose registers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R13</a:t>
            </a:r>
            <a:r>
              <a:rPr lang="en-US" sz="1800" dirty="0"/>
              <a:t>: Stack pointer (Shadow of MSP or PSP)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R14</a:t>
            </a:r>
            <a:r>
              <a:rPr lang="en-US" sz="1800" dirty="0"/>
              <a:t>: Link register (LR)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R15</a:t>
            </a:r>
            <a:r>
              <a:rPr lang="en-US" sz="1800" dirty="0"/>
              <a:t>: Program counter (PC)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Special registers (</a:t>
            </a:r>
            <a:r>
              <a:rPr lang="en-US" sz="1800" dirty="0" err="1"/>
              <a:t>xPSR</a:t>
            </a:r>
            <a:r>
              <a:rPr lang="en-US" sz="1800" dirty="0"/>
              <a:t>, BASEPRI, PRIMASK,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4660" y="1272546"/>
            <a:ext cx="10997739" cy="762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Program Counter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PC) </a:t>
            </a:r>
            <a:r>
              <a:rPr lang="en-US" sz="2000" dirty="0"/>
              <a:t>is a register that holds the memory address of the next instruction to be fetched from the memory.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1564" y="2496456"/>
            <a:ext cx="1741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1. Fetch instruction at PC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163926"/>
            <a:ext cx="1438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2. Decode the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364" y="4087726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3. Execute the instruction</a:t>
            </a:r>
          </a:p>
        </p:txBody>
      </p:sp>
      <p:sp>
        <p:nvSpPr>
          <p:cNvPr id="10" name="Circular Arrow 9"/>
          <p:cNvSpPr/>
          <p:nvPr/>
        </p:nvSpPr>
        <p:spPr>
          <a:xfrm>
            <a:off x="2658164" y="28774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7038085"/>
              <a:gd name="adj4" fmla="val 2713974"/>
              <a:gd name="adj5" fmla="val 842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ircular Arrow 10"/>
          <p:cNvSpPr/>
          <p:nvPr/>
        </p:nvSpPr>
        <p:spPr>
          <a:xfrm>
            <a:off x="2353364" y="27250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13912791"/>
              <a:gd name="adj4" fmla="val 10955213"/>
              <a:gd name="adj5" fmla="val 83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Circular Arrow 11"/>
          <p:cNvSpPr/>
          <p:nvPr/>
        </p:nvSpPr>
        <p:spPr>
          <a:xfrm>
            <a:off x="3039164" y="2648856"/>
            <a:ext cx="2590800" cy="2667000"/>
          </a:xfrm>
          <a:prstGeom prst="circularArrow">
            <a:avLst>
              <a:gd name="adj1" fmla="val 9498"/>
              <a:gd name="adj2" fmla="val 1142319"/>
              <a:gd name="adj3" fmla="val 20725568"/>
              <a:gd name="adj4" fmla="val 18161247"/>
              <a:gd name="adj5" fmla="val 773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9357" y="3107531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23363" y="3119825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253357" y="34197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53357" y="3715061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3357" y="39912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53357" y="426433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42205" y="3662551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32352" y="2297668"/>
            <a:ext cx="17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7680405" y="3846195"/>
            <a:ext cx="578952" cy="1022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61927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2206" y="4707731"/>
            <a:ext cx="29706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PC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solidFill>
                  <a:srgbClr val="C00000"/>
                </a:solidFill>
              </a:rPr>
              <a:t>Instruction =</a:t>
            </a:r>
            <a:r>
              <a:rPr lang="en-US" b="1" dirty="0">
                <a:solidFill>
                  <a:srgbClr val="C00000"/>
                </a:solidFill>
                <a:latin typeface="Gill Sans MT (Body)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2000188B or 8B180020 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408" y="1291717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4008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70150"/>
            <a:ext cx="638991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4119275" y="5702503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32-bit</a:t>
            </a:r>
            <a:r>
              <a:rPr lang="en-US" b="1" dirty="0">
                <a:solidFill>
                  <a:schemeClr val="accent1"/>
                </a:solidFill>
              </a:rPr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5202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1312" y="1275974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246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4267200" y="586740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16-bit</a:t>
            </a:r>
            <a:r>
              <a:rPr lang="en-US" b="1" dirty="0">
                <a:solidFill>
                  <a:schemeClr val="accent1"/>
                </a:solidFill>
              </a:rPr>
              <a:t>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CF490-1824-4368-9D9D-F1EA3D83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209800"/>
            <a:ext cx="6843095" cy="33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8" y="190831"/>
            <a:ext cx="8229600" cy="914400"/>
          </a:xfrm>
        </p:spPr>
        <p:txBody>
          <a:bodyPr/>
          <a:lstStyle/>
          <a:p>
            <a:r>
              <a:rPr lang="en-US" dirty="0"/>
              <a:t>Machine codes are stored in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5744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Instruction: pc = </a:t>
            </a:r>
            <a:r>
              <a:rPr lang="en-US" dirty="0">
                <a:latin typeface="Consolas" panose="020B0609020204030204" pitchFamily="49" charset="0"/>
              </a:rPr>
              <a:t>0x08001AC</a:t>
            </a:r>
            <a:br>
              <a:rPr lang="en-US" dirty="0"/>
            </a:br>
            <a:r>
              <a:rPr lang="en-US" dirty="0"/>
              <a:t>Decode Instruction: </a:t>
            </a:r>
            <a:r>
              <a:rPr lang="en-US" dirty="0">
                <a:latin typeface="Consolas" panose="020B0609020204030204" pitchFamily="49" charset="0"/>
              </a:rPr>
              <a:t>2100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8614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Execute Instruction: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385" y="1776063"/>
            <a:ext cx="20907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Thumb-2 consists of a mix of 16- &amp; 32-bit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reality, we always fetch 4 bytes from the instruction memory (either one 32-bit instruction or two 16-bit instructions)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To simplify the demo, we assume we only fetch 2 bytes from the instruction memory in this example.</a:t>
            </a:r>
          </a:p>
        </p:txBody>
      </p:sp>
    </p:spTree>
    <p:extLst>
      <p:ext uri="{BB962C8B-B14F-4D97-AF65-F5344CB8AC3E}">
        <p14:creationId xmlns:p14="http://schemas.microsoft.com/office/powerpoint/2010/main" val="326461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2201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r2, #0x01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80945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188B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ADDS r3, r1, r2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0x080001B0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4655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188B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>
            <a:endCxn id="82" idx="1"/>
          </p:cNvCxnSpPr>
          <p:nvPr/>
        </p:nvCxnSpPr>
        <p:spPr>
          <a:xfrm>
            <a:off x="4572000" y="1409701"/>
            <a:ext cx="4044600" cy="2439845"/>
          </a:xfrm>
          <a:prstGeom prst="bentConnector3">
            <a:avLst>
              <a:gd name="adj1" fmla="val 83113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71" name="Elbow Connector 70"/>
          <p:cNvCxnSpPr>
            <a:stCxn id="18" idx="3"/>
          </p:cNvCxnSpPr>
          <p:nvPr/>
        </p:nvCxnSpPr>
        <p:spPr>
          <a:xfrm flipV="1">
            <a:off x="4191000" y="3886200"/>
            <a:ext cx="1219200" cy="182880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 flipH="1" flipV="1">
            <a:off x="4038600" y="4038600"/>
            <a:ext cx="2133600" cy="609600"/>
          </a:xfrm>
          <a:prstGeom prst="bentConnector3">
            <a:avLst>
              <a:gd name="adj1" fmla="val 99405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" idx="3"/>
          </p:cNvCxnSpPr>
          <p:nvPr/>
        </p:nvCxnSpPr>
        <p:spPr>
          <a:xfrm>
            <a:off x="4191000" y="5409432"/>
            <a:ext cx="609600" cy="7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 flipV="1">
            <a:off x="4191000" y="3568700"/>
            <a:ext cx="2260600" cy="1536700"/>
          </a:xfrm>
          <a:prstGeom prst="bentConnector3">
            <a:avLst>
              <a:gd name="adj1" fmla="val 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6858000" y="1325136"/>
            <a:ext cx="6319192" cy="4878288"/>
            <a:chOff x="3995936" y="1340768"/>
            <a:chExt cx="5904656" cy="468052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340768"/>
              <a:ext cx="5904656" cy="468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/>
              <a:lightRig rig="threePt" dir="t"/>
            </a:scene3d>
          </p:spPr>
        </p:pic>
        <p:grpSp>
          <p:nvGrpSpPr>
            <p:cNvPr id="7" name="Group 33"/>
            <p:cNvGrpSpPr/>
            <p:nvPr/>
          </p:nvGrpSpPr>
          <p:grpSpPr>
            <a:xfrm>
              <a:off x="5441632" y="2178688"/>
              <a:ext cx="3018800" cy="2978504"/>
              <a:chOff x="8567934" y="1916832"/>
              <a:chExt cx="3060850" cy="3142458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8" name="Rounded Rectangle 7"/>
              <p:cNvSpPr/>
              <p:nvPr/>
            </p:nvSpPr>
            <p:spPr>
              <a:xfrm>
                <a:off x="8586192" y="1916832"/>
                <a:ext cx="1440160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ADC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567936" y="263691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567936" y="335699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USART,SPI, I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C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8567934" y="4005064"/>
                <a:ext cx="1476672" cy="105422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LCD Driver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0116616" y="1916832"/>
                <a:ext cx="1512168" cy="50405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USB 2.0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152112" y="256490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Touch sensing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52112" y="328498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Advanced timers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152110" y="4005065"/>
                <a:ext cx="1476672" cy="981667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Motor control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ARM 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010400" cy="4785360"/>
          </a:xfrm>
        </p:spPr>
        <p:txBody>
          <a:bodyPr>
            <a:normAutofit/>
          </a:bodyPr>
          <a:lstStyle/>
          <a:p>
            <a:r>
              <a:rPr lang="en-US" sz="2000" dirty="0"/>
              <a:t>ARM: 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/>
              <a:t>cron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R</a:t>
            </a:r>
            <a:r>
              <a:rPr lang="en-US" sz="2000" dirty="0"/>
              <a:t>ISC </a:t>
            </a:r>
            <a:r>
              <a:rPr lang="en-US" sz="2000" dirty="0">
                <a:solidFill>
                  <a:srgbClr val="C00000"/>
                </a:solidFill>
              </a:rPr>
              <a:t>M</a:t>
            </a:r>
            <a:r>
              <a:rPr lang="en-US" sz="2000" dirty="0"/>
              <a:t>achine, founded in 1990</a:t>
            </a:r>
          </a:p>
          <a:p>
            <a:endParaRPr lang="en-US" sz="2000" dirty="0"/>
          </a:p>
          <a:p>
            <a:r>
              <a:rPr lang="en-US" sz="2000" dirty="0"/>
              <a:t>Public company, Headquarter at Cambridge, England, UK,  2023 Revenue: US$2.68 billion</a:t>
            </a:r>
          </a:p>
          <a:p>
            <a:endParaRPr lang="en-US" sz="2000" dirty="0"/>
          </a:p>
          <a:p>
            <a:r>
              <a:rPr lang="en-US" sz="2000" dirty="0"/>
              <a:t>Arm processors are used as the main CPU for most mobile phones and handhelds. </a:t>
            </a:r>
          </a:p>
          <a:p>
            <a:endParaRPr lang="en-US" sz="2000" dirty="0"/>
          </a:p>
          <a:p>
            <a:r>
              <a:rPr lang="en-US" sz="2000" dirty="0"/>
              <a:t>The world's second fastest supercomputer (previously fastest) in 2022, the Japanese </a:t>
            </a:r>
            <a:r>
              <a:rPr lang="en-US" sz="2000" dirty="0" err="1"/>
              <a:t>Fugaku</a:t>
            </a:r>
            <a:r>
              <a:rPr lang="en-US" sz="2000" dirty="0"/>
              <a:t> is based on Arm AArch64 architecture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58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00" y="134584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2000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r0,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2000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171700"/>
          </a:xfrm>
          <a:prstGeom prst="bentConnector3">
            <a:avLst>
              <a:gd name="adj1" fmla="val 82075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0x080001B4</a:t>
            </a:r>
          </a:p>
          <a:p>
            <a:r>
              <a:rPr lang="en-US" dirty="0"/>
              <a:t>0x080001B2</a:t>
            </a:r>
          </a:p>
          <a:p>
            <a:r>
              <a:rPr lang="en-US" dirty="0"/>
              <a:t>0x080001B0</a:t>
            </a:r>
          </a:p>
          <a:p>
            <a:r>
              <a:rPr lang="en-US" dirty="0"/>
              <a:t>0x080001AE</a:t>
            </a:r>
          </a:p>
          <a:p>
            <a:r>
              <a:rPr lang="en-US" dirty="0"/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4" y="161132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Decode: </a:t>
            </a:r>
            <a:r>
              <a:rPr lang="en-US" dirty="0">
                <a:latin typeface="Consolas" panose="020B0609020204030204" pitchFamily="49" charset="0"/>
              </a:rPr>
              <a:t>4770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BX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0x080001B4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4770 </a:t>
            </a:r>
            <a:r>
              <a:rPr lang="pl-PL" dirty="0">
                <a:latin typeface="Consolas" panose="020B0609020204030204" pitchFamily="49" charset="0"/>
              </a:rPr>
              <a:t>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1943100"/>
          </a:xfrm>
          <a:prstGeom prst="bentConnector3">
            <a:avLst>
              <a:gd name="adj1" fmla="val 82704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2987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347402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11125200" cy="4937760"/>
          </a:xfrm>
        </p:spPr>
        <p:txBody>
          <a:bodyPr>
            <a:normAutofit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of a 32-bit instruction. </a:t>
            </a:r>
          </a:p>
          <a:p>
            <a:pPr marL="548640" lvl="2" indent="0">
              <a:buNone/>
            </a:pPr>
            <a:r>
              <a:rPr lang="en-US" sz="1700" dirty="0"/>
              <a:t>Otherwise, it is a 16-bit instruction.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26670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41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9900" y="2057400"/>
            <a:ext cx="61722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a[10] = {1, 2, 3, 4, 5, 6, 7, 8, 9, 10};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		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+=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} </a:t>
            </a:r>
          </a:p>
          <a:p>
            <a:r>
              <a:rPr lang="en-US" dirty="0">
                <a:latin typeface="Consolas" panose="020B0609020204030204" pitchFamily="49" charset="0"/>
              </a:rPr>
              <a:t>  while(1);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637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289437"/>
            <a:ext cx="2133600" cy="1201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534400" y="3289437"/>
            <a:ext cx="2057400" cy="1196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I/O Devices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27051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7162800" y="4503895"/>
            <a:ext cx="381000" cy="614342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93726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2133600" y="5042037"/>
            <a:ext cx="8077200" cy="30480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4" name="Up-Down Arrow 13"/>
          <p:cNvSpPr/>
          <p:nvPr/>
        </p:nvSpPr>
        <p:spPr>
          <a:xfrm>
            <a:off x="49530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4600" y="1936314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8516" y="1948233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921423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600" y="2989355"/>
            <a:ext cx="2057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0954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7039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0x20000000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468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8885" y="1828800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752601" y="1828801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8885" y="2801991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5039" y="4300168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60087"/>
              </p:ext>
            </p:extLst>
          </p:nvPr>
        </p:nvGraphicFramePr>
        <p:xfrm>
          <a:off x="4572000" y="1338919"/>
          <a:ext cx="1981200" cy="4495805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0010 0001 0000 0000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0010 0000 0000 0000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1110 0000 0000 1000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0100 1001 0000 0111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1111 1000 0101 0001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0001 0000 0010 0000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0110 1000 0001 0010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0100 0100 0001 0001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0100 1010 0000 0011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0001 1100 0100 0000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0010 1000 0000 1010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1101 1011 1111 0100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1011 1111 0000 0000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1110 0111 1111 1110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1295400"/>
            <a:ext cx="1981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816286" y="1295401"/>
            <a:ext cx="755715" cy="150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6286" y="4371652"/>
            <a:ext cx="755715" cy="149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6781800" y="3309123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51109"/>
              </p:ext>
            </p:extLst>
          </p:nvPr>
        </p:nvGraphicFramePr>
        <p:xfrm>
          <a:off x="7467600" y="1752600"/>
          <a:ext cx="2895600" cy="3627120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r1,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r0,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B          Check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Loop: LDR      r1, = </a:t>
                      </a:r>
                      <a:r>
                        <a:rPr lang="en-US" sz="1400" b="1" dirty="0" err="1">
                          <a:effectLst/>
                        </a:rPr>
                        <a:t>a_addr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r1, [r1, r0, LSL #2]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     r1, r1, r2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ADDS   r0, r0, #1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Check: CMP   r0, #0x0A     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BLT        Loop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NOP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Self:  B             Self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467600" y="1752600"/>
            <a:ext cx="2819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47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89097"/>
              </p:ext>
            </p:extLst>
          </p:nvPr>
        </p:nvGraphicFramePr>
        <p:xfrm>
          <a:off x="6429080" y="13418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429080" y="1295401"/>
            <a:ext cx="1066800" cy="460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48200" y="1295401"/>
            <a:ext cx="790280" cy="169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00" y="3619501"/>
            <a:ext cx="790280" cy="217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1945116"/>
            <a:ext cx="28956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52600" y="1933198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2986240"/>
            <a:ext cx="2895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52600" y="4487966"/>
            <a:ext cx="289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Assume the starting memory address of the data memory is </a:t>
            </a:r>
            <a:r>
              <a:rPr lang="en-US" sz="1050" b="1" dirty="0" err="1">
                <a:solidFill>
                  <a:srgbClr val="FF0000"/>
                </a:solidFill>
              </a:rPr>
              <a:t>0x20000000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22272"/>
              </p:ext>
            </p:extLst>
          </p:nvPr>
        </p:nvGraphicFramePr>
        <p:xfrm>
          <a:off x="5368565" y="13334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0x2000003C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8048" y="5795831"/>
            <a:ext cx="948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Memory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address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in bytes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5940" y="5903553"/>
            <a:ext cx="9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</a:t>
            </a:r>
          </a:p>
          <a:p>
            <a:r>
              <a:rPr lang="en-US" sz="1400" b="1" dirty="0"/>
              <a:t>content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74247"/>
              </p:ext>
            </p:extLst>
          </p:nvPr>
        </p:nvGraphicFramePr>
        <p:xfrm>
          <a:off x="7568184" y="3581399"/>
          <a:ext cx="2903264" cy="2491848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90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total= 0x00000000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a[9] = 0x0000000A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a[8] = 0x00000009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a[7] = 0x00000008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a[6] = 0x00000007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a[5] = 0x00000006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a[4] = 0x00000005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a[3] = 0x00000004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a[2] = 0x00000003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a[1] = 0x00000002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a[0] = 0x00000001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0800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9812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69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6294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53251" idx="3"/>
          </p:cNvCxnSpPr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3251" idx="3"/>
          </p:cNvCxnSpPr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 descr="http://ecx.images-amazon.com/images/I/61YRYwYtSJ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44704"/>
            <a:ext cx="3583409" cy="201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53256" name="Picture 8" descr="http://shawncraine.com/presentations/automotive-embedded-systems/images/trans-porsch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3276600"/>
            <a:ext cx="4562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0" name="Picture 12" descr="http://i00.i.aliimg.com/photo/v0/859900826/F05062_RC_Quadcopter_ARF_F450_Frame_K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93" y="1167044"/>
            <a:ext cx="3013579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0" name="Picture 2" descr="SmartWat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829"/>
            <a:ext cx="3200400" cy="21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http://news.thomasnet.com/IMT/wp-content/uploads/sites/2/2014/08/google-gla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75" y="1383792"/>
            <a:ext cx="3281623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4" name="Picture 16" descr="http://www.robotshop.com/blog/en/files/atlas-boston0dynamic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56" y="3053182"/>
            <a:ext cx="267955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1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288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19200"/>
            <a:ext cx="91249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4950D-58CC-45A5-B31A-18E8E5E2F5A6}"/>
              </a:ext>
            </a:extLst>
          </p:cNvPr>
          <p:cNvSpPr txBox="1"/>
          <p:nvPr/>
        </p:nvSpPr>
        <p:spPr>
          <a:xfrm>
            <a:off x="7620000" y="4572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Stack is 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Heap is used only if dynamic allocation (e.g. </a:t>
            </a:r>
            <a:r>
              <a:rPr lang="en-US" sz="1300" b="1" i="1" dirty="0">
                <a:solidFill>
                  <a:srgbClr val="C00000"/>
                </a:solidFill>
              </a:rPr>
              <a:t>malloc</a:t>
            </a:r>
            <a:r>
              <a:rPr lang="en-US" sz="1300" b="1" dirty="0">
                <a:solidFill>
                  <a:srgbClr val="C00000"/>
                </a:solidFill>
              </a:rPr>
              <a:t>, </a:t>
            </a:r>
            <a:r>
              <a:rPr lang="en-US" sz="1300" b="1" i="1" dirty="0">
                <a:solidFill>
                  <a:srgbClr val="C00000"/>
                </a:solidFill>
              </a:rPr>
              <a:t>calloc</a:t>
            </a:r>
            <a:r>
              <a:rPr lang="en-US" sz="1300" b="1" dirty="0">
                <a:solidFill>
                  <a:srgbClr val="C00000"/>
                </a:solidFill>
              </a:rPr>
              <a:t>) is used. </a:t>
            </a:r>
          </a:p>
        </p:txBody>
      </p:sp>
    </p:spTree>
    <p:extLst>
      <p:ext uri="{BB962C8B-B14F-4D97-AF65-F5344CB8AC3E}">
        <p14:creationId xmlns:p14="http://schemas.microsoft.com/office/powerpoint/2010/main" val="206423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Binary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77" y="1294068"/>
            <a:ext cx="9017561" cy="495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358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" y="6351331"/>
            <a:ext cx="456931" cy="274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27" tIns="45714" rIns="91427" bIns="45714"/>
          <a:lstStyle/>
          <a:p>
            <a:fld id="{EC4A1ABF-A7D6-487E-8C83-4E5B5028A8FD}" type="slidenum">
              <a:rPr lang="fr-FR"/>
              <a:pPr/>
              <a:t>32</a:t>
            </a:fld>
            <a:endParaRPr lang="fr-FR" dirty="0"/>
          </a:p>
        </p:txBody>
      </p:sp>
      <p:sp>
        <p:nvSpPr>
          <p:cNvPr id="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8192"/>
            <a:ext cx="8075240" cy="762000"/>
          </a:xfrm>
          <a:noFill/>
          <a:ln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/>
              <a:t>STM32L4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47800"/>
            <a:ext cx="1533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703448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93810" y="6304002"/>
            <a:ext cx="1257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from st.com</a:t>
            </a:r>
          </a:p>
        </p:txBody>
      </p:sp>
    </p:spTree>
    <p:extLst>
      <p:ext uri="{BB962C8B-B14F-4D97-AF65-F5344CB8AC3E}">
        <p14:creationId xmlns:p14="http://schemas.microsoft.com/office/powerpoint/2010/main" val="21224322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70" y="228600"/>
            <a:ext cx="565069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7888" y="1418590"/>
            <a:ext cx="6324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Memory is arranged as a series of “locations”</a:t>
            </a:r>
          </a:p>
          <a:p>
            <a:pPr lvl="1"/>
            <a:r>
              <a:rPr lang="en-US" dirty="0"/>
              <a:t>Each location has a unique “address”</a:t>
            </a:r>
          </a:p>
          <a:p>
            <a:pPr lvl="1"/>
            <a:r>
              <a:rPr lang="en-US" dirty="0"/>
              <a:t>Each location holds a byte (</a:t>
            </a:r>
            <a:r>
              <a:rPr lang="en-US" b="1" i="1" dirty="0">
                <a:solidFill>
                  <a:srgbClr val="C00000"/>
                </a:solidFill>
              </a:rPr>
              <a:t>byte-addressable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 the memory location at address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  <a:r>
              <a:rPr lang="en-US" dirty="0"/>
              <a:t> contains the byte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, i.e.,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  <a:p>
            <a:r>
              <a:rPr lang="en-US" dirty="0"/>
              <a:t>The number of locations in memory is limited</a:t>
            </a:r>
          </a:p>
          <a:p>
            <a:pPr lvl="1"/>
            <a:r>
              <a:rPr lang="en-US" dirty="0"/>
              <a:t>e.g. 4 GB of RAM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Gigabyte (GB) = 2</a:t>
            </a:r>
            <a:r>
              <a:rPr lang="en-US" baseline="30000" dirty="0"/>
              <a:t>30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locations 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4,294,967,296 locations!</a:t>
            </a:r>
          </a:p>
          <a:p>
            <a:r>
              <a:rPr lang="en-US" dirty="0"/>
              <a:t>Values stored at each location can represent either </a:t>
            </a:r>
            <a:r>
              <a:rPr lang="en-US" dirty="0">
                <a:solidFill>
                  <a:srgbClr val="C00000"/>
                </a:solidFill>
              </a:rPr>
              <a:t>program data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program instructions</a:t>
            </a:r>
          </a:p>
          <a:p>
            <a:pPr lvl="1"/>
            <a:r>
              <a:rPr lang="en-US" dirty="0"/>
              <a:t>e.g. the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 might be the code used to tell the processor to add two values together</a:t>
            </a:r>
          </a:p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136648" y="635635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70    </a:t>
            </a: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BC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18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01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A0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79271" y="60314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972" y="1295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9" name="Rectangle 8"/>
          <p:cNvSpPr/>
          <p:nvPr/>
        </p:nvSpPr>
        <p:spPr>
          <a:xfrm>
            <a:off x="9280606" y="3124200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0x080001AF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0x080001AD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6601" y="6399229"/>
            <a:ext cx="19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2114" y="545068"/>
            <a:ext cx="8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1" y="545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608244" y="896034"/>
            <a:ext cx="766557" cy="399366"/>
            <a:chOff x="7084243" y="933071"/>
            <a:chExt cx="766557" cy="39936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84243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78400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4243" y="1202004"/>
              <a:ext cx="68815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156379" y="93307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8 bits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0591800" y="1034534"/>
            <a:ext cx="0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302400" y="1164967"/>
            <a:ext cx="12894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25001" y="9144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32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5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3" y="3275949"/>
            <a:ext cx="2762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1"/>
            <a:ext cx="2762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1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94" y="2667001"/>
            <a:ext cx="3636372" cy="298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73400"/>
            <a:ext cx="3650093" cy="340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</p:spTree>
    <p:extLst>
      <p:ext uri="{BB962C8B-B14F-4D97-AF65-F5344CB8AC3E}">
        <p14:creationId xmlns:p14="http://schemas.microsoft.com/office/powerpoint/2010/main" val="13082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064-FED4-4CA4-A2B9-4727A9D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Cortex-M Series Family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4C90F-CA76-4531-AEEA-4F76F67B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90A4-A52E-490C-A018-C9ED15E0966D}"/>
              </a:ext>
            </a:extLst>
          </p:cNvPr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B3AD8-FADA-4F7A-B815-1B2D85F36EC2}"/>
              </a:ext>
            </a:extLst>
          </p:cNvPr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84527-C9CB-4208-90E2-189579A115D0}"/>
              </a:ext>
            </a:extLst>
          </p:cNvPr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F0AE-20E7-4B0E-AD21-B50132960117}"/>
              </a:ext>
            </a:extLst>
          </p:cNvPr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A28F77-7033-4C7B-8630-60425783D715}"/>
              </a:ext>
            </a:extLst>
          </p:cNvPr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7C225-F83D-4816-A449-BECAAC103419}"/>
              </a:ext>
            </a:extLst>
          </p:cNvPr>
          <p:cNvGrpSpPr>
            <a:grpSpLocks/>
          </p:cNvGrpSpPr>
          <p:nvPr/>
        </p:nvGrpSpPr>
        <p:grpSpPr bwMode="auto">
          <a:xfrm>
            <a:off x="2076485" y="2870807"/>
            <a:ext cx="1207526" cy="1101376"/>
            <a:chOff x="6790786" y="4391025"/>
            <a:chExt cx="1227904" cy="1227904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E714B200-320E-4F41-B7A6-F6F19AF01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3463D4-2F3A-4345-88A9-1D4B494C1D8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3C6CB3-517E-4719-832D-8CECD75DEEA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B7BE6E-9D0A-454D-800B-15E74BE83B3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F69FD1-5616-413F-9B1C-EE6965CB4F38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65F24E-2189-4FB0-9862-3F9C53DAA7E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8B2E214-F4E9-4422-804A-8BBA4F396EF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05CB2A-E924-4287-B638-9FB9BA78C38A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B8A551-F093-433E-99E5-7B5F78F7165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CDAFE8A7-1C63-4EF2-9DFB-4D7ABAFB507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3A69D6-6525-4320-95F5-6D56D73797DB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8AC61E-21BC-4F43-B341-32C7A04885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1511E4-F9E1-409B-8418-C2547D89895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7D8F76-E5DB-48B7-BA78-0C3AD5B79DA3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011D2C-C184-4210-BA39-2DB2C9C5ADFD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89B35-4A70-49DE-90B3-8F9AB7C2A354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1E3533-EB75-4514-B824-60D21189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AB87C16-00BE-466D-A216-5CCE97B61158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37E58A-8688-4691-8A19-D857900DEE18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</a:t>
              </a:r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D3AB79EC-FDFB-4A53-8687-EC720D05A8F6}"/>
              </a:ext>
            </a:extLst>
          </p:cNvPr>
          <p:cNvGrpSpPr>
            <a:grpSpLocks/>
          </p:cNvGrpSpPr>
          <p:nvPr/>
        </p:nvGrpSpPr>
        <p:grpSpPr bwMode="auto">
          <a:xfrm>
            <a:off x="2086548" y="4441720"/>
            <a:ext cx="1207526" cy="1101376"/>
            <a:chOff x="6790786" y="4391025"/>
            <a:chExt cx="1227904" cy="1227904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B51510F2-4C34-4517-BDB5-5F887A57F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E6CA901-73D0-4D73-A2C1-CFF6B898B285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6AE8F3C-D234-49C2-8FDD-01E68EA57EFA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0203D6-1D1D-4CDD-993F-6B87792550D2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91FA4F-1B1F-4A16-A4D1-4335A77E80A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A8DE51-0466-4025-9106-BB0877367DF4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2F36AA-DA16-4FE7-9A17-E6B64B224F2A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7CA364D-DD50-4DA6-9458-6948F29B6690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673B77-A8EE-4EC9-BE95-FD073448611F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F59730A1-A34D-4623-97DD-EC90CD58407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A0993B-0400-47F0-80B8-5C4182C428E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543212-96DE-4F69-BDED-2222397B114D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DB57E4-5934-48D3-81B8-C1975E868F44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B0E42D-5CCC-4FDD-88C0-4F27F5D56A25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63A85F-EA30-4942-8300-8FA6F3397A4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67F62C-A8EE-424C-A2B6-99AAF2805C6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FEB3B0-47BA-4BF4-9E20-7EC631093155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F226A6-E4FB-475E-A0F1-EB0591B707E6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ED5DEE-910C-4DC3-BBF5-C0048FC496A7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Cortex-M1</a:t>
              </a: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4DD5CF1F-80A5-4359-B788-D7ECFFCBBB68}"/>
              </a:ext>
            </a:extLst>
          </p:cNvPr>
          <p:cNvGrpSpPr>
            <a:grpSpLocks/>
          </p:cNvGrpSpPr>
          <p:nvPr/>
        </p:nvGrpSpPr>
        <p:grpSpPr bwMode="auto">
          <a:xfrm>
            <a:off x="3938905" y="2866300"/>
            <a:ext cx="1207526" cy="1101376"/>
            <a:chOff x="6790786" y="4391025"/>
            <a:chExt cx="1227904" cy="1227904"/>
          </a:xfrm>
        </p:grpSpPr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62E7C0BE-C44B-4C22-8220-E19F9AB0A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16EE86C-EF75-41E9-9A11-600194A4B4A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E46ABE8-AF2E-4A46-8988-53491AB5F0D5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4C10C91-2322-49E0-A218-C7CAF5AAE59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102F3DE-7DA1-43E8-8451-8958EB89DAC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2D393D-D338-4F15-B268-4BEE6130F8B2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6B5617E-9148-42A5-A33B-6A6856A9322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998A2F9-8C1E-4476-9845-1794A3747FA2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E3A93FB-00DE-45BE-97AC-7F3D32F9B57E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1" name="Group 8">
              <a:extLst>
                <a:ext uri="{FF2B5EF4-FFF2-40B4-BE49-F238E27FC236}">
                  <a16:creationId xmlns:a16="http://schemas.microsoft.com/office/drawing/2014/main" id="{E35B690F-A2CF-4F2C-9C82-7CA843CEF13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97A799F-6E23-48B0-B6A9-D256502DAA64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E0D7D22-CA94-48F9-9787-07861E35C7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AB9851-2AA2-4E6F-811F-1C71D86F4A0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8356977-51EE-4C26-B912-EAAE958B314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7C0ACFB-9B0E-4314-BEAF-3DC4B5AEAC3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6F677-958C-4F7C-B77C-5D92F777B58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9F19C0-B8D7-417D-B601-CD36AFC9DEB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A82108F-1D1A-4D57-AC51-F9D98B6623A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FCAF15-8329-42A4-91D0-F08487B76BD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Cortex-M0+</a:t>
              </a:r>
            </a:p>
          </p:txBody>
        </p:sp>
      </p:grpSp>
      <p:grpSp>
        <p:nvGrpSpPr>
          <p:cNvPr id="109" name="Group 6">
            <a:extLst>
              <a:ext uri="{FF2B5EF4-FFF2-40B4-BE49-F238E27FC236}">
                <a16:creationId xmlns:a16="http://schemas.microsoft.com/office/drawing/2014/main" id="{258E1E90-5A5B-4AEE-97CE-0493F38B171F}"/>
              </a:ext>
            </a:extLst>
          </p:cNvPr>
          <p:cNvGrpSpPr>
            <a:grpSpLocks/>
          </p:cNvGrpSpPr>
          <p:nvPr/>
        </p:nvGrpSpPr>
        <p:grpSpPr bwMode="auto">
          <a:xfrm>
            <a:off x="3938904" y="4455657"/>
            <a:ext cx="1207526" cy="1101376"/>
            <a:chOff x="6790786" y="4391025"/>
            <a:chExt cx="1227904" cy="1227904"/>
          </a:xfrm>
        </p:grpSpPr>
        <p:grpSp>
          <p:nvGrpSpPr>
            <p:cNvPr id="110" name="Group 7">
              <a:extLst>
                <a:ext uri="{FF2B5EF4-FFF2-40B4-BE49-F238E27FC236}">
                  <a16:creationId xmlns:a16="http://schemas.microsoft.com/office/drawing/2014/main" id="{2143B845-2ADD-4E0F-A2E2-B2AC25116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DC25AF7-50F6-4CAE-9956-7BF996B755F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6DF2D03-F248-4035-9D80-512BF385BBE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7E4D27A-2C4D-4696-A023-7D59002AD51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D25358D-25C6-4FF4-A445-A555BEB30BA7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BD45DF-FD77-4620-A7C2-6221A7690B3F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AEF048-FEA2-4B89-B937-6111AD1BC4F2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464946E-C7EA-4682-AD64-93EB5E3BDE57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308D701-BC5C-42F8-B96D-7EF5DF84A6CA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1" name="Group 8">
              <a:extLst>
                <a:ext uri="{FF2B5EF4-FFF2-40B4-BE49-F238E27FC236}">
                  <a16:creationId xmlns:a16="http://schemas.microsoft.com/office/drawing/2014/main" id="{6932581E-CF0D-451C-9DF9-87F02341F4A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93936E6-2421-4B3A-9209-F0D5BC3C2D3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9B7E9B-413B-4EB8-A568-9F288EB7929A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37B5862-EA91-4001-A10D-44AB31038DE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2ED8AEF-1BFD-4B7D-976F-CBCB5474FF7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46A701-473F-4979-BFC7-4F2C93AFD82F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677976C-57AE-4C47-9BB5-773F8C09F45C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DC43A05-0352-44D1-A1FD-3C711FA1C203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6FF26C6-A854-4B95-B868-FA3D078BD6C7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ADE83DF-D9B7-450C-841A-C5A22A7EEA2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Cortex-M23</a:t>
              </a:r>
            </a:p>
          </p:txBody>
        </p:sp>
      </p:grpSp>
      <p:grpSp>
        <p:nvGrpSpPr>
          <p:cNvPr id="129" name="Group 6">
            <a:extLst>
              <a:ext uri="{FF2B5EF4-FFF2-40B4-BE49-F238E27FC236}">
                <a16:creationId xmlns:a16="http://schemas.microsoft.com/office/drawing/2014/main" id="{3F7BD2AB-77D1-4E24-BAAB-DC5FE1B06345}"/>
              </a:ext>
            </a:extLst>
          </p:cNvPr>
          <p:cNvGrpSpPr>
            <a:grpSpLocks/>
          </p:cNvGrpSpPr>
          <p:nvPr/>
        </p:nvGrpSpPr>
        <p:grpSpPr bwMode="auto">
          <a:xfrm>
            <a:off x="6681187" y="2866300"/>
            <a:ext cx="1207526" cy="1101376"/>
            <a:chOff x="6790786" y="4391025"/>
            <a:chExt cx="1227904" cy="1227904"/>
          </a:xfrm>
        </p:grpSpPr>
        <p:grpSp>
          <p:nvGrpSpPr>
            <p:cNvPr id="130" name="Group 7">
              <a:extLst>
                <a:ext uri="{FF2B5EF4-FFF2-40B4-BE49-F238E27FC236}">
                  <a16:creationId xmlns:a16="http://schemas.microsoft.com/office/drawing/2014/main" id="{BC5E8D1A-91E9-4B09-A366-AF22F8212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F0EDD1F-0060-4600-B395-B54DC3E8A3B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017D3DA-7278-4265-A7DF-0F984A211DB7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EE679FE-D6C2-4957-8052-49EAE16BECA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F9A391-72B2-45CD-9223-07966B9E9E7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F686AC3-EB44-43A1-A95B-58CFE5524DC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5FD7A45-0026-4488-AF06-56224321E77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A171978-77DB-4E8E-B780-F6D79B939E63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97E3916-5AEE-464F-A1BB-5A5BE261D7BC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1" name="Group 8">
              <a:extLst>
                <a:ext uri="{FF2B5EF4-FFF2-40B4-BE49-F238E27FC236}">
                  <a16:creationId xmlns:a16="http://schemas.microsoft.com/office/drawing/2014/main" id="{309C165A-876C-42E5-9343-27974F5476D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8213DD2-9B2D-458D-B1B2-E7B431774A1D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097BEFC-7595-4CC7-8C96-390479D9990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790BC23-0D1A-4F17-BB4B-5ED075EC5912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00F10C6-2D22-4257-A701-8094AE67892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5553515-6D7C-4F84-B341-0096B086A50E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9DEB76B-4AD4-4B22-9DEA-42F1641C1E49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CB41010-37C0-419D-A918-42A57364920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EF4B8-65CF-4425-815A-4A301AE8E37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9891C67-24A6-40AA-872A-96799205BE1D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</a:t>
              </a:r>
            </a:p>
          </p:txBody>
        </p:sp>
      </p:grpSp>
      <p:grpSp>
        <p:nvGrpSpPr>
          <p:cNvPr id="149" name="Group 6">
            <a:extLst>
              <a:ext uri="{FF2B5EF4-FFF2-40B4-BE49-F238E27FC236}">
                <a16:creationId xmlns:a16="http://schemas.microsoft.com/office/drawing/2014/main" id="{CC4D4C2E-1B5D-4A3A-8CE8-CDD3D37CD04B}"/>
              </a:ext>
            </a:extLst>
          </p:cNvPr>
          <p:cNvGrpSpPr>
            <a:grpSpLocks/>
          </p:cNvGrpSpPr>
          <p:nvPr/>
        </p:nvGrpSpPr>
        <p:grpSpPr bwMode="auto">
          <a:xfrm>
            <a:off x="6691250" y="4437213"/>
            <a:ext cx="1207526" cy="1101376"/>
            <a:chOff x="6790786" y="4391025"/>
            <a:chExt cx="1227904" cy="1227904"/>
          </a:xfrm>
        </p:grpSpPr>
        <p:grpSp>
          <p:nvGrpSpPr>
            <p:cNvPr id="150" name="Group 7">
              <a:extLst>
                <a:ext uri="{FF2B5EF4-FFF2-40B4-BE49-F238E27FC236}">
                  <a16:creationId xmlns:a16="http://schemas.microsoft.com/office/drawing/2014/main" id="{122C8905-7A9C-4EE5-A5B7-3EAC8F0C0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C6CA4D4-064A-4CED-A50B-AC1F988475C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8A6B8BA-4707-4A09-B3BE-0407D4182F32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9E9520B-452B-4AA8-8ECA-BF39CAC3F471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B775E3A-22B0-4943-910A-ADFF3F4B1DA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4667B3F-116A-4108-B991-0790DA330DB8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D372BD6-3DC1-4229-9E96-79391CF51644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B8A6E3D-F11D-421A-9FAD-730AE399040F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21251F9-7849-4A51-88C6-0FAD2CBBA90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8">
              <a:extLst>
                <a:ext uri="{FF2B5EF4-FFF2-40B4-BE49-F238E27FC236}">
                  <a16:creationId xmlns:a16="http://schemas.microsoft.com/office/drawing/2014/main" id="{4B7D366A-DF45-4A7C-A065-1106406D93B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D1E1BB-95BC-4027-959F-ADFA60BDAEC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3615E36-CF98-4B62-9DD9-FD265CCB0DC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22C20-E85D-4C81-A685-9AFC1C1DE4BF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65ADD8-D789-4A76-8FE4-BCD1D90B3E5F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30A640D-1939-425A-819E-DF5D890B66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2C2FD68-A310-409F-B217-44740CA68A8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2FC16FA-E202-432A-A232-A49735A9F0EF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6A4B41B-6673-4B14-8059-8CAB8F826791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0E6BE3A-A2B7-4523-BF67-4829F5251CB5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Cortex-M7</a:t>
              </a:r>
            </a:p>
          </p:txBody>
        </p:sp>
      </p:grpSp>
      <p:grpSp>
        <p:nvGrpSpPr>
          <p:cNvPr id="169" name="Group 6">
            <a:extLst>
              <a:ext uri="{FF2B5EF4-FFF2-40B4-BE49-F238E27FC236}">
                <a16:creationId xmlns:a16="http://schemas.microsoft.com/office/drawing/2014/main" id="{35A655C5-947A-488C-9704-8D038628CF57}"/>
              </a:ext>
            </a:extLst>
          </p:cNvPr>
          <p:cNvGrpSpPr>
            <a:grpSpLocks/>
          </p:cNvGrpSpPr>
          <p:nvPr/>
        </p:nvGrpSpPr>
        <p:grpSpPr bwMode="auto">
          <a:xfrm>
            <a:off x="8543607" y="2861793"/>
            <a:ext cx="1207526" cy="1101376"/>
            <a:chOff x="6790786" y="4391025"/>
            <a:chExt cx="1227904" cy="1227904"/>
          </a:xfrm>
        </p:grpSpPr>
        <p:grpSp>
          <p:nvGrpSpPr>
            <p:cNvPr id="170" name="Group 7">
              <a:extLst>
                <a:ext uri="{FF2B5EF4-FFF2-40B4-BE49-F238E27FC236}">
                  <a16:creationId xmlns:a16="http://schemas.microsoft.com/office/drawing/2014/main" id="{0732D3DE-78A8-4457-87C8-7CCB764C6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49C50E9-D0CE-496F-94B4-77D8135E913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10A2CA0-66AC-49BC-A389-5B54FF4058AD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1AC9D83-C1FC-4881-9659-62065B6ABC7E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77A49AB-0BF6-40B0-878B-7ADC4CFBDE0C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ABE886F-9CB4-4D9C-A59A-470B506D342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F4E682E-2504-4CA1-9F78-339AF8D915C8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60B62AC-1BA6-4248-811A-53B6A3CFBB19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AC62B60-E3AA-44A5-B61B-860A62482684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1" name="Group 8">
              <a:extLst>
                <a:ext uri="{FF2B5EF4-FFF2-40B4-BE49-F238E27FC236}">
                  <a16:creationId xmlns:a16="http://schemas.microsoft.com/office/drawing/2014/main" id="{32B89549-4100-4315-900B-97C8CD8C072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F103F1C-022A-4E02-8495-2A8AE9F8E29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AA9444C-9964-4684-9073-9CD1D7F3A0BC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5CB7C72-62DD-49FA-9B6F-198BA1EC45F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D7DFB75-F5A7-4CA2-9A1E-944F97FBE831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CB7607C4-7815-4E08-968E-92BB583552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F603CA5-6DAA-45C8-A0C7-74D04A38054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9867875-230E-426A-81A1-9BA26AC8491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AA2743C-F41A-4C4F-9BBB-F51E5734DF9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EB05FB0-33BE-4662-A884-5D2141A9231B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Cortex-M4</a:t>
              </a:r>
            </a:p>
          </p:txBody>
        </p:sp>
      </p:grpSp>
      <p:grpSp>
        <p:nvGrpSpPr>
          <p:cNvPr id="189" name="Group 6">
            <a:extLst>
              <a:ext uri="{FF2B5EF4-FFF2-40B4-BE49-F238E27FC236}">
                <a16:creationId xmlns:a16="http://schemas.microsoft.com/office/drawing/2014/main" id="{745AC529-3761-41B9-9D56-CF80F59B46D6}"/>
              </a:ext>
            </a:extLst>
          </p:cNvPr>
          <p:cNvGrpSpPr>
            <a:grpSpLocks/>
          </p:cNvGrpSpPr>
          <p:nvPr/>
        </p:nvGrpSpPr>
        <p:grpSpPr bwMode="auto">
          <a:xfrm>
            <a:off x="8543606" y="4451150"/>
            <a:ext cx="1207526" cy="1101376"/>
            <a:chOff x="6790786" y="4391025"/>
            <a:chExt cx="1227904" cy="1227904"/>
          </a:xfrm>
        </p:grpSpPr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798F10C9-71A3-4BC7-A3EF-D8E1A1F80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1232CE3-6ACA-45C7-B5A4-D8A084CDE86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4A7ED74-94FF-4B54-AB2D-6E70D8B12FEF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F47FF23-22C0-45E8-80D3-D323BAD2E86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D2C000E-323C-4320-8852-1172C86505BE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A1E44EF-A795-403D-905E-A3FBAD4A367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2D1A17C-E340-47A5-9FCE-3F55EFD32FD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CA21C62-4454-491B-AE6C-5CE0D017AAB8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FE11C00-4C7D-4EA7-8773-64FF0AC6331B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1" name="Group 8">
              <a:extLst>
                <a:ext uri="{FF2B5EF4-FFF2-40B4-BE49-F238E27FC236}">
                  <a16:creationId xmlns:a16="http://schemas.microsoft.com/office/drawing/2014/main" id="{50A63910-98CB-4516-9FCB-B03FFE5F781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6E2D4E5-7052-44B4-8900-7FB3466A93F0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05693A0-BC06-4364-BACC-38DB61246557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355FC8E-EF5F-4907-AB4B-90213AFB764B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D1454EA-77C1-4CAA-9934-482C5774442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01AFB30-E982-4840-9DF5-D04C55E95D6A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781C20-B5B2-40B8-9690-55A3C7C4FD8A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F2725CC-E9A0-45FA-B5E7-F26F4D10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CC18E-2D04-412D-B4E6-3FA39717C4F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E38EE38-D61F-484A-979F-1C0E4947EF93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Cortex-M33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89A4512-8668-415E-AE41-F3B06EB8C796}"/>
              </a:ext>
            </a:extLst>
          </p:cNvPr>
          <p:cNvSpPr/>
          <p:nvPr/>
        </p:nvSpPr>
        <p:spPr>
          <a:xfrm>
            <a:off x="2345717" y="398612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407291A-5A9C-4E2D-972E-5A94FF2031C1}"/>
              </a:ext>
            </a:extLst>
          </p:cNvPr>
          <p:cNvSpPr/>
          <p:nvPr/>
        </p:nvSpPr>
        <p:spPr>
          <a:xfrm>
            <a:off x="4228867" y="396240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1F1A2AC-F161-48EC-9893-4DAD0892F0B0}"/>
              </a:ext>
            </a:extLst>
          </p:cNvPr>
          <p:cNvSpPr/>
          <p:nvPr/>
        </p:nvSpPr>
        <p:spPr>
          <a:xfrm>
            <a:off x="2385924" y="5552526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A9C64FA-C3CB-48F6-886D-2689E30328C8}"/>
              </a:ext>
            </a:extLst>
          </p:cNvPr>
          <p:cNvSpPr/>
          <p:nvPr/>
        </p:nvSpPr>
        <p:spPr>
          <a:xfrm>
            <a:off x="4131778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396807D-B7AF-4878-80C1-F79B40AC1160}"/>
              </a:ext>
            </a:extLst>
          </p:cNvPr>
          <p:cNvSpPr/>
          <p:nvPr/>
        </p:nvSpPr>
        <p:spPr>
          <a:xfrm>
            <a:off x="6918935" y="3959128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ARMv7-M</a:t>
            </a:r>
            <a:endParaRPr lang="en-US" sz="11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0CDC0A-2783-451E-987B-6B62CE3FDFAC}"/>
              </a:ext>
            </a:extLst>
          </p:cNvPr>
          <p:cNvSpPr/>
          <p:nvPr/>
        </p:nvSpPr>
        <p:spPr>
          <a:xfrm>
            <a:off x="8738436" y="3933528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7D0014-5F83-43F1-B2FC-6376C78F80F7}"/>
              </a:ext>
            </a:extLst>
          </p:cNvPr>
          <p:cNvSpPr/>
          <p:nvPr/>
        </p:nvSpPr>
        <p:spPr>
          <a:xfrm>
            <a:off x="6862165" y="5552359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DC535E3-389D-4F28-87F2-DA95120ADEB0}"/>
              </a:ext>
            </a:extLst>
          </p:cNvPr>
          <p:cNvSpPr/>
          <p:nvPr/>
        </p:nvSpPr>
        <p:spPr>
          <a:xfrm>
            <a:off x="8738436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15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09600" y="3403733"/>
            <a:ext cx="3657600" cy="193026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Level of abstraction closer to problem domain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Provides for productivity and portability 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>
          <a:xfrm>
            <a:off x="841248" y="1230868"/>
            <a:ext cx="138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 Program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07013" y="2360432"/>
            <a:ext cx="1012797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53010" y="1975354"/>
            <a:ext cx="106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Compile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1400" y="1981200"/>
            <a:ext cx="1120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Assemble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08187" y="2360432"/>
            <a:ext cx="107110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81992" y="1230868"/>
            <a:ext cx="2868613" cy="4179332"/>
            <a:chOff x="3760787" y="1230868"/>
            <a:chExt cx="2868613" cy="4179332"/>
          </a:xfrm>
        </p:grpSpPr>
        <p:pic>
          <p:nvPicPr>
            <p:cNvPr id="522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600200"/>
              <a:ext cx="2247900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886200" y="1230868"/>
              <a:ext cx="22372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Assembly Program</a:t>
              </a:r>
            </a:p>
          </p:txBody>
        </p:sp>
        <p:sp>
          <p:nvSpPr>
            <p:cNvPr id="27" name="Rectangle 9"/>
            <p:cNvSpPr txBox="1">
              <a:spLocks noChangeArrowheads="1"/>
            </p:cNvSpPr>
            <p:nvPr/>
          </p:nvSpPr>
          <p:spPr>
            <a:xfrm>
              <a:off x="3760787" y="3449637"/>
              <a:ext cx="2868613" cy="19605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Assembly language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Textual representation of instructions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Human-readable format instructions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00" y="1143000"/>
            <a:ext cx="2971800" cy="4800600"/>
            <a:chOff x="6858000" y="1143000"/>
            <a:chExt cx="2971800" cy="4800600"/>
          </a:xfrm>
        </p:grpSpPr>
        <p:sp>
          <p:nvSpPr>
            <p:cNvPr id="12" name="Rectangle 11"/>
            <p:cNvSpPr/>
            <p:nvPr/>
          </p:nvSpPr>
          <p:spPr>
            <a:xfrm>
              <a:off x="7040154" y="1143000"/>
              <a:ext cx="2103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Machine Program</a:t>
              </a:r>
            </a:p>
          </p:txBody>
        </p:sp>
        <p:sp>
          <p:nvSpPr>
            <p:cNvPr id="28" name="Rectangle 9"/>
            <p:cNvSpPr txBox="1">
              <a:spLocks noChangeArrowheads="1"/>
            </p:cNvSpPr>
            <p:nvPr/>
          </p:nvSpPr>
          <p:spPr>
            <a:xfrm>
              <a:off x="6858000" y="3449637"/>
              <a:ext cx="2971800" cy="24939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Hardware representation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Binary digits (bits)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Encoded instructions and data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Computer-readable format instructions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0" y="1493056"/>
              <a:ext cx="1752600" cy="178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0010000000000000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1110000000000001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0100010000000001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0001110001000000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0010100000001010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1101110011111011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1011111100000000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1110011111111110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841248" y="1667452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 = 0;</a:t>
            </a:r>
          </a:p>
          <a:p>
            <a:r>
              <a:rPr lang="nn-NO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 = 0; i &lt; 10; i++) 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while(1); // Dead loop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5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 Program Runs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67757"/>
            <a:ext cx="228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1;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latin typeface="Consolas" panose="020B0609020204030204" pitchFamily="49" charset="0"/>
              </a:rPr>
              <a:t>  c = a + b;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1028" y="6351508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1" y="114300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28894" y="1326922"/>
            <a:ext cx="5762905" cy="1870098"/>
            <a:chOff x="3304893" y="1326922"/>
            <a:chExt cx="5762905" cy="1870098"/>
          </a:xfrm>
        </p:grpSpPr>
        <p:sp>
          <p:nvSpPr>
            <p:cNvPr id="6" name="Right Arrow 5"/>
            <p:cNvSpPr/>
            <p:nvPr/>
          </p:nvSpPr>
          <p:spPr>
            <a:xfrm>
              <a:off x="3352800" y="2382156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4893" y="2012824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99" y="1719692"/>
              <a:ext cx="4495799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MOVS r1, #0x00  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a = 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r2, #0x01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b = 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ADDS r3, r1, r2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c = a + 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r0, 0x00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set return value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BX lr	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return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32692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Assembly 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82081" y="3314416"/>
            <a:ext cx="1166451" cy="530624"/>
            <a:chOff x="3458080" y="3314416"/>
            <a:chExt cx="1166451" cy="530624"/>
          </a:xfrm>
        </p:grpSpPr>
        <p:sp>
          <p:nvSpPr>
            <p:cNvPr id="11" name="Right Arrow 10"/>
            <p:cNvSpPr/>
            <p:nvPr/>
          </p:nvSpPr>
          <p:spPr>
            <a:xfrm rot="8470994">
              <a:off x="3710131" y="369264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9364359">
              <a:off x="3458080" y="3314416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76400" y="3930134"/>
            <a:ext cx="2286000" cy="2306598"/>
            <a:chOff x="152400" y="3930134"/>
            <a:chExt cx="2286000" cy="2306598"/>
          </a:xfrm>
        </p:grpSpPr>
        <p:sp>
          <p:nvSpPr>
            <p:cNvPr id="12" name="Rectangle 11"/>
            <p:cNvSpPr/>
            <p:nvPr/>
          </p:nvSpPr>
          <p:spPr>
            <a:xfrm>
              <a:off x="152400" y="4348120"/>
              <a:ext cx="2286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0010000100000000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0010001000000001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0001100010001011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0010000000000000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0100011101110000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3930134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 Code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927" y="5867400"/>
              <a:ext cx="1015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Binary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1600" y="4353228"/>
            <a:ext cx="2895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r1,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r2, #0x01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ADDS r3, r1, r2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r0,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BX lr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41925" y="4348120"/>
            <a:ext cx="816249" cy="1896030"/>
            <a:chOff x="2617924" y="4348120"/>
            <a:chExt cx="816249" cy="1896030"/>
          </a:xfrm>
        </p:grpSpPr>
        <p:sp>
          <p:nvSpPr>
            <p:cNvPr id="13" name="Rectangle 12"/>
            <p:cNvSpPr/>
            <p:nvPr/>
          </p:nvSpPr>
          <p:spPr>
            <a:xfrm>
              <a:off x="2667000" y="4348120"/>
              <a:ext cx="762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2100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2201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188B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4770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7924" y="5874818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Hex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3152</TotalTime>
  <Words>2205</Words>
  <Application>Microsoft Office PowerPoint</Application>
  <PresentationFormat>Widescreen</PresentationFormat>
  <Paragraphs>761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Bookman Old Style (Headings)</vt:lpstr>
      <vt:lpstr>Gill Sans Light</vt:lpstr>
      <vt:lpstr>Gill Sans MT (Body)</vt:lpstr>
      <vt:lpstr>Arial</vt:lpstr>
      <vt:lpstr>Bookman Old Style</vt:lpstr>
      <vt:lpstr>Calibri</vt:lpstr>
      <vt:lpstr>Cambria</vt:lpstr>
      <vt:lpstr>Consolas</vt:lpstr>
      <vt:lpstr>Gill Sans MT</vt:lpstr>
      <vt:lpstr>Wingdings</vt:lpstr>
      <vt:lpstr>Wingdings 3</vt:lpstr>
      <vt:lpstr>Origin</vt:lpstr>
      <vt:lpstr>Visio</vt:lpstr>
      <vt:lpstr>Zonghua Gu</vt:lpstr>
      <vt:lpstr>Why ARM processor</vt:lpstr>
      <vt:lpstr>Embedded Systems</vt:lpstr>
      <vt:lpstr>Memory</vt:lpstr>
      <vt:lpstr>Computer Architecture</vt:lpstr>
      <vt:lpstr>Computer Architecture</vt:lpstr>
      <vt:lpstr>ARM Cortex-M Series Family</vt:lpstr>
      <vt:lpstr>Levels of Program Code</vt:lpstr>
      <vt:lpstr>See a Program Runs</vt:lpstr>
      <vt:lpstr>Processor Registers</vt:lpstr>
      <vt:lpstr>Program Execution</vt:lpstr>
      <vt:lpstr>Three-state pipeline:  Fetch, Decode, Execution</vt:lpstr>
      <vt:lpstr>Three-state pipeline:  Fetch, Decode, Execution</vt:lpstr>
      <vt:lpstr>Machine codes are stored in memory</vt:lpstr>
      <vt:lpstr>Fetch Instruction: pc = 0x08001AC Decode Instruction: 2100 = MOVS r1, #0x00 </vt:lpstr>
      <vt:lpstr>Execute Instruction:  MOVS r1, #0x00</vt:lpstr>
      <vt:lpstr>Fetch Next Instruction: pc = pc + 2 </vt:lpstr>
      <vt:lpstr>Fetch Next Instruction: pc = pc + 2 Decode &amp; Execute: 2201 = MOVS r2, #0x01</vt:lpstr>
      <vt:lpstr>Fetch Next Instruction: pc = pc + 2 Decode &amp; Execute: 188B = ADDS r3, r1, r2</vt:lpstr>
      <vt:lpstr>Fetch Next Instruction: pc = pc + 2 Decode &amp; Execute: 2000 = MOVS r0, #0x00</vt:lpstr>
      <vt:lpstr>Fetch Next Instruction: pc = pc + 2 Decode &amp; Decode: 4770 = BX lr</vt:lpstr>
      <vt:lpstr>Realities</vt:lpstr>
      <vt:lpstr>Realities</vt:lpstr>
      <vt:lpstr>Example:  Calculate the Sum of an Array</vt:lpstr>
      <vt:lpstr>Example:  Calculate the Sum of an Array</vt:lpstr>
      <vt:lpstr>Example:  Calculate the Sum of an Array</vt:lpstr>
      <vt:lpstr>Example:  Calculate the Sum of an Array</vt:lpstr>
      <vt:lpstr>Loading Code and Data into Memory</vt:lpstr>
      <vt:lpstr>Loading Code and Data into Memory</vt:lpstr>
      <vt:lpstr>Loading Code and Data into Memory</vt:lpstr>
      <vt:lpstr>View of a Binary Program</vt:lpstr>
      <vt:lpstr>STM32L4</vt:lpstr>
      <vt:lpstr>Memory 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247</cp:revision>
  <dcterms:created xsi:type="dcterms:W3CDTF">2013-05-12T07:12:15Z</dcterms:created>
  <dcterms:modified xsi:type="dcterms:W3CDTF">2025-09-02T18:15:42Z</dcterms:modified>
</cp:coreProperties>
</file>