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743" r:id="rId3"/>
    <p:sldId id="732" r:id="rId4"/>
    <p:sldId id="736" r:id="rId5"/>
    <p:sldId id="737" r:id="rId6"/>
    <p:sldId id="744" r:id="rId7"/>
    <p:sldId id="733" r:id="rId8"/>
    <p:sldId id="734" r:id="rId9"/>
    <p:sldId id="739" r:id="rId10"/>
    <p:sldId id="740" r:id="rId11"/>
    <p:sldId id="742" r:id="rId12"/>
    <p:sldId id="272" r:id="rId13"/>
    <p:sldId id="281" r:id="rId14"/>
    <p:sldId id="282" r:id="rId15"/>
    <p:sldId id="329" r:id="rId16"/>
    <p:sldId id="328" r:id="rId17"/>
    <p:sldId id="741" r:id="rId18"/>
    <p:sldId id="738" r:id="rId19"/>
    <p:sldId id="745" r:id="rId20"/>
    <p:sldId id="284" r:id="rId21"/>
    <p:sldId id="285" r:id="rId22"/>
    <p:sldId id="291" r:id="rId23"/>
    <p:sldId id="750" r:id="rId24"/>
    <p:sldId id="292" r:id="rId25"/>
    <p:sldId id="313" r:id="rId26"/>
    <p:sldId id="312" r:id="rId27"/>
    <p:sldId id="286" r:id="rId28"/>
    <p:sldId id="287" r:id="rId29"/>
    <p:sldId id="288" r:id="rId30"/>
    <p:sldId id="289" r:id="rId31"/>
    <p:sldId id="307" r:id="rId32"/>
    <p:sldId id="293" r:id="rId33"/>
    <p:sldId id="326" r:id="rId34"/>
    <p:sldId id="315" r:id="rId35"/>
    <p:sldId id="316" r:id="rId36"/>
    <p:sldId id="317" r:id="rId37"/>
    <p:sldId id="318" r:id="rId38"/>
    <p:sldId id="320" r:id="rId39"/>
    <p:sldId id="295" r:id="rId40"/>
    <p:sldId id="277" r:id="rId41"/>
    <p:sldId id="330" r:id="rId42"/>
    <p:sldId id="735" r:id="rId43"/>
    <p:sldId id="337" r:id="rId44"/>
    <p:sldId id="279" r:id="rId45"/>
    <p:sldId id="332" r:id="rId46"/>
    <p:sldId id="331" r:id="rId47"/>
    <p:sldId id="746" r:id="rId48"/>
    <p:sldId id="747" r:id="rId49"/>
    <p:sldId id="748" r:id="rId50"/>
    <p:sldId id="749" r:id="rId51"/>
    <p:sldId id="333" r:id="rId52"/>
    <p:sldId id="334" r:id="rId53"/>
    <p:sldId id="335" r:id="rId54"/>
    <p:sldId id="336" r:id="rId55"/>
    <p:sldId id="338" r:id="rId56"/>
    <p:sldId id="306" r:id="rId57"/>
    <p:sldId id="322" r:id="rId58"/>
    <p:sldId id="323" r:id="rId59"/>
    <p:sldId id="325" r:id="rId60"/>
    <p:sldId id="324" r:id="rId61"/>
    <p:sldId id="341" r:id="rId62"/>
    <p:sldId id="344" r:id="rId63"/>
    <p:sldId id="342" r:id="rId64"/>
    <p:sldId id="345" r:id="rId65"/>
    <p:sldId id="346" r:id="rId66"/>
    <p:sldId id="343" r:id="rId67"/>
    <p:sldId id="751" r:id="rId68"/>
    <p:sldId id="752" r:id="rId69"/>
    <p:sldId id="753" r:id="rId70"/>
    <p:sldId id="754" r:id="rId71"/>
    <p:sldId id="755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3B1FB-D15A-414F-9F2C-DE0574415BD1}" v="4" dt="2025-09-02T00:43:27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1" autoAdjust="0"/>
    <p:restoredTop sz="93567"/>
  </p:normalViewPr>
  <p:slideViewPr>
    <p:cSldViewPr>
      <p:cViewPr varScale="1">
        <p:scale>
          <a:sx n="77" d="100"/>
          <a:sy n="77" d="100"/>
        </p:scale>
        <p:origin x="103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custSel modSld">
      <pc:chgData name="Zonghua Gu" userId="9a7e1853e1951ef5" providerId="LiveId" clId="{CF1FAA12-072C-4ED5-BA76-0FFFAEFDB88A}" dt="2025-09-02T00:43:33.543" v="33" actId="20577"/>
      <pc:docMkLst>
        <pc:docMk/>
      </pc:docMkLst>
      <pc:sldChg chg="addSp modSp mod">
        <pc:chgData name="Zonghua Gu" userId="9a7e1853e1951ef5" providerId="LiveId" clId="{CF1FAA12-072C-4ED5-BA76-0FFFAEFDB88A}" dt="2025-09-02T00:39:01.543" v="11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02T00:38:49.431" v="9" actId="20577"/>
          <ac:spMkLst>
            <pc:docMk/>
            <pc:sldMk cId="1227639730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02T00:38:52.261" v="10" actId="20577"/>
          <ac:spMkLst>
            <pc:docMk/>
            <pc:sldMk cId="1227639730" sldId="256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02T00:39:01.543" v="11"/>
          <ac:spMkLst>
            <pc:docMk/>
            <pc:sldMk cId="1227639730" sldId="256"/>
            <ac:spMk id="7" creationId="{FC3CA17C-07DD-236E-9CC9-1F9B0AF92806}"/>
          </ac:spMkLst>
        </pc:spChg>
      </pc:sldChg>
      <pc:sldChg chg="modSp mod">
        <pc:chgData name="Zonghua Gu" userId="9a7e1853e1951ef5" providerId="LiveId" clId="{CF1FAA12-072C-4ED5-BA76-0FFFAEFDB88A}" dt="2025-09-02T00:39:01.733" v="12" actId="27636"/>
        <pc:sldMkLst>
          <pc:docMk/>
          <pc:sldMk cId="1337576135" sldId="293"/>
        </pc:sldMkLst>
        <pc:spChg chg="mod">
          <ac:chgData name="Zonghua Gu" userId="9a7e1853e1951ef5" providerId="LiveId" clId="{CF1FAA12-072C-4ED5-BA76-0FFFAEFDB88A}" dt="2025-09-02T00:39:01.733" v="12" actId="27636"/>
          <ac:spMkLst>
            <pc:docMk/>
            <pc:sldMk cId="1337576135" sldId="293"/>
            <ac:spMk id="3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02T00:43:33.543" v="33" actId="20577"/>
        <pc:sldMkLst>
          <pc:docMk/>
          <pc:sldMk cId="2785807384" sldId="307"/>
        </pc:sldMkLst>
        <pc:spChg chg="mod">
          <ac:chgData name="Zonghua Gu" userId="9a7e1853e1951ef5" providerId="LiveId" clId="{CF1FAA12-072C-4ED5-BA76-0FFFAEFDB88A}" dt="2025-09-02T00:43:33.543" v="33" actId="20577"/>
          <ac:spMkLst>
            <pc:docMk/>
            <pc:sldMk cId="2785807384" sldId="307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F4C3A-4FFF-4769-A3DC-CFCC34F8DA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85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F4C3A-4FFF-4769-A3DC-CFCC34F8DA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2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BIC	bit clear</a:t>
            </a:r>
          </a:p>
          <a:p>
            <a:r>
              <a:rPr lang="en-US"/>
              <a:t>ORR	bit set</a:t>
            </a:r>
          </a:p>
          <a:p>
            <a:r>
              <a:rPr lang="en-US"/>
              <a:t>AND	bit mask</a:t>
            </a:r>
          </a:p>
          <a:p>
            <a:r>
              <a:rPr lang="en-US"/>
              <a:t>EOR	bit invert</a:t>
            </a:r>
          </a:p>
          <a:p>
            <a:endParaRPr lang="en-US"/>
          </a:p>
          <a:p>
            <a:r>
              <a:rPr lang="en-US"/>
              <a:t>Comparisons produce no results - just set condition codes.</a:t>
            </a:r>
          </a:p>
          <a:p>
            <a:r>
              <a:rPr lang="en-US"/>
              <a:t>CMP	like SUB</a:t>
            </a:r>
          </a:p>
          <a:p>
            <a:r>
              <a:rPr lang="en-US"/>
              <a:t>CMN	like ADD (subtract of a negative number is the same as add)</a:t>
            </a:r>
          </a:p>
          <a:p>
            <a:r>
              <a:rPr lang="en-US"/>
              <a:t>TST	like AND</a:t>
            </a:r>
          </a:p>
          <a:p>
            <a:r>
              <a:rPr lang="en-US"/>
              <a:t>TEQ	like EOR (eor of identical numbers gives result of zero)</a:t>
            </a:r>
          </a:p>
          <a:p>
            <a:endParaRPr lang="en-US"/>
          </a:p>
          <a:p>
            <a:r>
              <a:rPr lang="en-US"/>
              <a:t>Generally single-cycle execution (except write to PC and register-controlled shift).  Mention ARM NOP &amp; Thumb NOP.</a:t>
            </a:r>
          </a:p>
          <a:p>
            <a:r>
              <a:rPr lang="en-US"/>
              <a:t>Explain RSB and RSC which do subtract in other order (e.g. y-x not x-y)</a:t>
            </a:r>
          </a:p>
          <a:p>
            <a:r>
              <a:rPr lang="en-US"/>
              <a:t>Does not include multiply (separate instr format).  No divide - compiler uses run-time library or barrel shifter to perform division.</a:t>
            </a:r>
          </a:p>
          <a:p>
            <a:r>
              <a:rPr lang="en-US"/>
              <a:t>Can combine “S” bit with conditional execution, e.g.</a:t>
            </a:r>
          </a:p>
          <a:p>
            <a:r>
              <a:rPr lang="en-US"/>
              <a:t>	ADDEQS r0, r1, r2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8638" y="855663"/>
            <a:ext cx="5811837" cy="3270250"/>
          </a:xfrm>
          <a:ln/>
        </p:spPr>
      </p:sp>
    </p:spTree>
    <p:extLst>
      <p:ext uri="{BB962C8B-B14F-4D97-AF65-F5344CB8AC3E}">
        <p14:creationId xmlns:p14="http://schemas.microsoft.com/office/powerpoint/2010/main" val="3261672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7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Combined Program Status Register (</a:t>
            </a:r>
            <a:r>
              <a:rPr lang="en-US" dirty="0" err="1"/>
              <a:t>xPSR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353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1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7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F4C3A-4FFF-4769-A3DC-CFCC34F8DA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9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4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1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F4C3A-4FFF-4769-A3DC-CFCC34F8DA1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9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8638" y="855663"/>
            <a:ext cx="5811837" cy="3270250"/>
          </a:xfrm>
          <a:ln/>
        </p:spPr>
      </p:sp>
    </p:spTree>
    <p:extLst>
      <p:ext uri="{BB962C8B-B14F-4D97-AF65-F5344CB8AC3E}">
        <p14:creationId xmlns:p14="http://schemas.microsoft.com/office/powerpoint/2010/main" val="2389135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73395" y="4578461"/>
            <a:ext cx="5368413" cy="43354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516" tIns="48258" rIns="96516" bIns="48258"/>
          <a:lstStyle/>
          <a:p>
            <a:endParaRPr lang="en-US" dirty="0"/>
          </a:p>
        </p:txBody>
      </p:sp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2775" y="898525"/>
            <a:ext cx="6102350" cy="3433763"/>
          </a:xfrm>
          <a:ln/>
        </p:spPr>
      </p:sp>
    </p:spTree>
    <p:extLst>
      <p:ext uri="{BB962C8B-B14F-4D97-AF65-F5344CB8AC3E}">
        <p14:creationId xmlns:p14="http://schemas.microsoft.com/office/powerpoint/2010/main" val="2260415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73395" y="4578461"/>
            <a:ext cx="5368413" cy="43354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516" tIns="48258" rIns="96516" bIns="48258"/>
          <a:lstStyle/>
          <a:p>
            <a:endParaRPr lang="en-US" dirty="0"/>
          </a:p>
        </p:txBody>
      </p:sp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2775" y="898525"/>
            <a:ext cx="6102350" cy="3433763"/>
          </a:xfrm>
          <a:ln/>
        </p:spPr>
      </p:sp>
    </p:spTree>
    <p:extLst>
      <p:ext uri="{BB962C8B-B14F-4D97-AF65-F5344CB8AC3E}">
        <p14:creationId xmlns:p14="http://schemas.microsoft.com/office/powerpoint/2010/main" val="308398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73395" y="4578461"/>
            <a:ext cx="5368413" cy="43354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516" tIns="48258" rIns="96516" bIns="48258"/>
          <a:lstStyle/>
          <a:p>
            <a:endParaRPr lang="en-US" dirty="0"/>
          </a:p>
        </p:txBody>
      </p:sp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2775" y="898525"/>
            <a:ext cx="6102350" cy="3433763"/>
          </a:xfrm>
          <a:ln/>
        </p:spPr>
      </p:sp>
    </p:spTree>
    <p:extLst>
      <p:ext uri="{BB962C8B-B14F-4D97-AF65-F5344CB8AC3E}">
        <p14:creationId xmlns:p14="http://schemas.microsoft.com/office/powerpoint/2010/main" val="32101897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73395" y="4578461"/>
            <a:ext cx="5368413" cy="43354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516" tIns="48258" rIns="96516" bIns="48258"/>
          <a:lstStyle/>
          <a:p>
            <a:endParaRPr lang="en-US" dirty="0"/>
          </a:p>
        </p:txBody>
      </p:sp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2775" y="898525"/>
            <a:ext cx="6102350" cy="3433763"/>
          </a:xfrm>
          <a:ln/>
        </p:spPr>
      </p:sp>
    </p:spTree>
    <p:extLst>
      <p:ext uri="{BB962C8B-B14F-4D97-AF65-F5344CB8AC3E}">
        <p14:creationId xmlns:p14="http://schemas.microsoft.com/office/powerpoint/2010/main" val="14361457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body" idx="1"/>
          </p:nvPr>
        </p:nvSpPr>
        <p:spPr>
          <a:xfrm>
            <a:off x="973395" y="4578461"/>
            <a:ext cx="5368413" cy="433544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516" tIns="48258" rIns="96516" bIns="48258"/>
          <a:lstStyle/>
          <a:p>
            <a:endParaRPr lang="en-US" dirty="0"/>
          </a:p>
        </p:txBody>
      </p:sp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12775" y="898525"/>
            <a:ext cx="6102350" cy="3433763"/>
          </a:xfrm>
          <a:ln/>
        </p:spPr>
      </p:sp>
    </p:spTree>
    <p:extLst>
      <p:ext uri="{BB962C8B-B14F-4D97-AF65-F5344CB8AC3E}">
        <p14:creationId xmlns:p14="http://schemas.microsoft.com/office/powerpoint/2010/main" val="809714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F4C3A-4FFF-4769-A3DC-CFCC34F8DA1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23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0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5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F4C3A-4FFF-4769-A3DC-CFCC34F8DA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0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F4C3A-4FFF-4769-A3DC-CFCC34F8DA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17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F4C3A-4FFF-4769-A3DC-CFCC34F8DA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92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F4C3A-4FFF-4769-A3DC-CFCC34F8DA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0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F4C3A-4FFF-4769-A3DC-CFCC34F8DA1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32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F4C3A-4FFF-4769-A3DC-CFCC34F8DA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8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9/1/2025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if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4572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9050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CA17C-07DD-236E-9CC9-1F9B0AF92806}"/>
              </a:ext>
            </a:extLst>
          </p:cNvPr>
          <p:cNvSpPr txBox="1"/>
          <p:nvPr/>
        </p:nvSpPr>
        <p:spPr>
          <a:xfrm>
            <a:off x="2334738" y="6321031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CF99-82D8-E241-B8B2-658848DB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Shift &amp; Rotate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231B3-19EE-7A4E-8D41-CAA882B6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4DA11-CB46-7D48-BA7B-DF2FD7B6DC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8403" y="1318895"/>
            <a:ext cx="6627383" cy="4861560"/>
          </a:xfrm>
        </p:spPr>
        <p:txBody>
          <a:bodyPr>
            <a:no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r0, r1, r2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Logical shift left,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r0 =  r1 &lt;&lt; r2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LSR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r0, r1, r2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Logical shift right,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r0 =  r1 &gt;&gt; r2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ASR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r0, r1, r2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Arithmetic shift right, r0 =  r1 &gt;&gt; r2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ROR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r0, r1, r2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Rotate right,  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r0 = r1 rotate by r2 bits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RRX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r0, r1, r2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Extended rotate right, {C, r0} = {C, r1} rotate by r2 bits</a:t>
            </a:r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6E705DD6-9553-D04B-A555-CCFDA3792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94" y="2154120"/>
            <a:ext cx="3111500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Arial" pitchFamily="34" charset="0"/>
              </a:rPr>
              <a:t>Logical Shift Right (</a:t>
            </a:r>
            <a:r>
              <a:rPr lang="en-US" sz="1600" b="1" dirty="0" err="1">
                <a:latin typeface="Arial" pitchFamily="34" charset="0"/>
              </a:rPr>
              <a:t>LSR</a:t>
            </a:r>
            <a:r>
              <a:rPr lang="en-US" sz="1600" dirty="0">
                <a:latin typeface="Arial" pitchFamily="34" charset="0"/>
              </a:rPr>
              <a:t>)</a:t>
            </a: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32668D47-568D-B949-AA9F-F3397AFB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235" y="4214755"/>
            <a:ext cx="3113087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Arial" pitchFamily="34" charset="0"/>
              </a:rPr>
              <a:t>Rotate Right (</a:t>
            </a:r>
            <a:r>
              <a:rPr lang="en-US" sz="1600" b="1" dirty="0" err="1">
                <a:latin typeface="Arial" pitchFamily="34" charset="0"/>
              </a:rPr>
              <a:t>ROR</a:t>
            </a:r>
            <a:r>
              <a:rPr lang="en-US" sz="1600" dirty="0">
                <a:latin typeface="Arial" pitchFamily="34" charset="0"/>
              </a:rPr>
              <a:t>)</a:t>
            </a:r>
          </a:p>
        </p:txBody>
      </p:sp>
      <p:sp>
        <p:nvSpPr>
          <p:cNvPr id="9" name="Rectangle 44">
            <a:extLst>
              <a:ext uri="{FF2B5EF4-FFF2-40B4-BE49-F238E27FC236}">
                <a16:creationId xmlns:a16="http://schemas.microsoft.com/office/drawing/2014/main" id="{36B390E0-2BA9-D74A-92AD-8A9A49F1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235" y="5275212"/>
            <a:ext cx="3351213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Arial" pitchFamily="34" charset="0"/>
              </a:rPr>
              <a:t>Rotate Right Extended (</a:t>
            </a:r>
            <a:r>
              <a:rPr lang="en-US" sz="1600" b="1" dirty="0" err="1">
                <a:latin typeface="Arial" pitchFamily="34" charset="0"/>
              </a:rPr>
              <a:t>RRX</a:t>
            </a:r>
            <a:r>
              <a:rPr lang="en-US" sz="1600" dirty="0">
                <a:latin typeface="Arial" pitchFamily="34" charset="0"/>
              </a:rPr>
              <a:t>)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A48F613-746A-B14C-87F2-95EBA60A1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94" y="1233664"/>
            <a:ext cx="3111500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Arial" pitchFamily="34" charset="0"/>
              </a:rPr>
              <a:t>Logical Shift Left (</a:t>
            </a:r>
            <a:r>
              <a:rPr lang="en-US" sz="1600" b="1" dirty="0" err="1">
                <a:latin typeface="Arial" pitchFamily="34" charset="0"/>
              </a:rPr>
              <a:t>LSL</a:t>
            </a:r>
            <a:r>
              <a:rPr lang="en-US" sz="1600" dirty="0">
                <a:latin typeface="Arial" pitchFamily="34" charset="0"/>
              </a:rPr>
              <a:t>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22FDA22-8047-1549-B43C-54780DE6D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983" y="1524000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7A320F70-8292-564B-8875-A0378AA4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87" y="2397632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7BA2A80D-35FE-764E-85CA-85CE09B0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19" y="3359166"/>
            <a:ext cx="3629836" cy="80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20155FA5-BF02-5C46-ADE5-37D802D1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377" y="4495800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60CF74F4-7D89-4C4E-9311-1651D105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820" y="5562600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E6CD599F-2EF7-0342-AB7A-65CE00639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094" y="3125783"/>
            <a:ext cx="3332163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Arial" pitchFamily="34" charset="0"/>
              </a:rPr>
              <a:t>Arithmetic Shift Right (</a:t>
            </a:r>
            <a:r>
              <a:rPr lang="en-US" sz="1600" b="1" dirty="0">
                <a:latin typeface="Arial" pitchFamily="34" charset="0"/>
              </a:rPr>
              <a:t>ASR</a:t>
            </a:r>
            <a:r>
              <a:rPr lang="en-US" sz="1600" dirty="0"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3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CF99-82D8-E241-B8B2-658848DB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Transfer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231B3-19EE-7A4E-8D41-CAA882B6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4DA11-CB46-7D48-BA7B-DF2FD7B6DC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9448800" cy="1143000"/>
          </a:xfrm>
        </p:spPr>
        <p:txBody>
          <a:bodyPr>
            <a:noAutofit/>
          </a:bodyPr>
          <a:lstStyle/>
          <a:p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r0, r1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Move, r0 = r1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r0, r1 </a:t>
            </a:r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Move NOT, r0 = bitwise NOT r1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A20E8F-5EF6-6B4F-A3A3-59744F654F2F}"/>
              </a:ext>
            </a:extLst>
          </p:cNvPr>
          <p:cNvGrpSpPr/>
          <p:nvPr/>
        </p:nvGrpSpPr>
        <p:grpSpPr>
          <a:xfrm>
            <a:off x="1152382" y="3047999"/>
            <a:ext cx="9887236" cy="1828801"/>
            <a:chOff x="816864" y="3048000"/>
            <a:chExt cx="9887236" cy="18288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0B05C9-6CCA-7B46-A4A8-74D135E92AE5}"/>
                </a:ext>
              </a:extLst>
            </p:cNvPr>
            <p:cNvSpPr/>
            <p:nvPr/>
          </p:nvSpPr>
          <p:spPr>
            <a:xfrm>
              <a:off x="2133600" y="3684779"/>
              <a:ext cx="85705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0  0  0  0  0  0  0  0  0  0  0  0  0  0  0  0  0  0  0  0  0  0  0  0  0  0  0  0  1  1  1  1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1EF1A7-03B2-CF4C-A2F4-E8EAD94CA0A3}"/>
                </a:ext>
              </a:extLst>
            </p:cNvPr>
            <p:cNvSpPr txBox="1"/>
            <p:nvPr/>
          </p:nvSpPr>
          <p:spPr>
            <a:xfrm>
              <a:off x="1788700" y="365760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752A507-1928-CF4D-92A9-905ED152C7DD}"/>
                </a:ext>
              </a:extLst>
            </p:cNvPr>
            <p:cNvSpPr/>
            <p:nvPr/>
          </p:nvSpPr>
          <p:spPr>
            <a:xfrm>
              <a:off x="2133600" y="4054111"/>
              <a:ext cx="85705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1  1  1  1  1  1  1  1  1  1  1  1  1  1  1  1  1  1  1  1  1  1  1  1  1  1  1  1  0  0  0  0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B49E65-A099-B746-874F-189F1D745CAF}"/>
                </a:ext>
              </a:extLst>
            </p:cNvPr>
            <p:cNvSpPr txBox="1"/>
            <p:nvPr/>
          </p:nvSpPr>
          <p:spPr>
            <a:xfrm>
              <a:off x="1788698" y="4050268"/>
              <a:ext cx="437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39E4C4-7294-6D4F-BAFF-450011500CB0}"/>
                </a:ext>
              </a:extLst>
            </p:cNvPr>
            <p:cNvSpPr/>
            <p:nvPr/>
          </p:nvSpPr>
          <p:spPr>
            <a:xfrm>
              <a:off x="936543" y="3160716"/>
              <a:ext cx="17043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MVN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r0, r1 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1136A2-B60D-7242-9571-F8DDFF17B5B6}"/>
                </a:ext>
              </a:extLst>
            </p:cNvPr>
            <p:cNvSpPr/>
            <p:nvPr/>
          </p:nvSpPr>
          <p:spPr>
            <a:xfrm>
              <a:off x="816864" y="3048000"/>
              <a:ext cx="9622535" cy="18288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D00231-F501-F847-820E-19CDF75A393C}"/>
                </a:ext>
              </a:extLst>
            </p:cNvPr>
            <p:cNvSpPr/>
            <p:nvPr/>
          </p:nvSpPr>
          <p:spPr>
            <a:xfrm>
              <a:off x="936543" y="3187544"/>
              <a:ext cx="1654257" cy="3444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1787B29-1E21-714D-86B8-D1558C8EE4D2}"/>
              </a:ext>
            </a:extLst>
          </p:cNvPr>
          <p:cNvSpPr txBox="1"/>
          <p:nvPr/>
        </p:nvSpPr>
        <p:spPr>
          <a:xfrm>
            <a:off x="4939458" y="4474705"/>
            <a:ext cx="2048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3096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214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649789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214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649789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622389" y="128905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</a:t>
            </a:r>
            <a:br>
              <a:rPr lang="en-US" dirty="0"/>
            </a:br>
            <a:r>
              <a:rPr lang="en-US" dirty="0"/>
              <a:t>Arithmetic and Logic Instructions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10972800" cy="47091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Shift</a:t>
            </a:r>
            <a:r>
              <a:rPr lang="en-US" sz="1600" dirty="0"/>
              <a:t> : </a:t>
            </a:r>
            <a:r>
              <a:rPr lang="en-US" sz="1400" b="1" dirty="0">
                <a:solidFill>
                  <a:srgbClr val="FF0000"/>
                </a:solidFill>
              </a:rPr>
              <a:t>LSL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left), </a:t>
            </a:r>
            <a:r>
              <a:rPr lang="en-US" sz="1400" b="1" dirty="0">
                <a:solidFill>
                  <a:srgbClr val="FF0000"/>
                </a:solidFill>
              </a:rPr>
              <a:t>LSR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right),  </a:t>
            </a:r>
            <a:r>
              <a:rPr lang="en-US" sz="1400" b="1" dirty="0">
                <a:solidFill>
                  <a:srgbClr val="FF0000"/>
                </a:solidFill>
              </a:rPr>
              <a:t>ASR</a:t>
            </a:r>
            <a:r>
              <a:rPr lang="en-US" sz="1400" dirty="0"/>
              <a:t> (arithmetic shift right), </a:t>
            </a:r>
            <a:r>
              <a:rPr lang="en-US" sz="1400" b="1" dirty="0">
                <a:solidFill>
                  <a:srgbClr val="FF0000"/>
                </a:solidFill>
              </a:rPr>
              <a:t>ROR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right), </a:t>
            </a:r>
            <a:r>
              <a:rPr lang="en-US" sz="1400" b="1" dirty="0">
                <a:solidFill>
                  <a:srgbClr val="FF0000"/>
                </a:solidFill>
              </a:rPr>
              <a:t>RRX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 with extend)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Logic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AND</a:t>
            </a:r>
            <a:r>
              <a:rPr lang="en-US" sz="1400" dirty="0"/>
              <a:t> (bitwise and), </a:t>
            </a:r>
            <a:r>
              <a:rPr lang="en-US" sz="1400" b="1" dirty="0">
                <a:solidFill>
                  <a:srgbClr val="FF0000"/>
                </a:solidFill>
              </a:rPr>
              <a:t>ORR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or), </a:t>
            </a:r>
            <a:r>
              <a:rPr lang="en-US" sz="1400" b="1" dirty="0">
                <a:solidFill>
                  <a:srgbClr val="FF0000"/>
                </a:solidFill>
              </a:rPr>
              <a:t>EOR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exclusive or), </a:t>
            </a:r>
            <a:r>
              <a:rPr lang="en-US" sz="1400" b="1" dirty="0">
                <a:solidFill>
                  <a:srgbClr val="FF0000"/>
                </a:solidFill>
              </a:rPr>
              <a:t>ORN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 not), </a:t>
            </a:r>
            <a:r>
              <a:rPr lang="en-US" sz="1400" b="1" dirty="0">
                <a:solidFill>
                  <a:srgbClr val="FF0000"/>
                </a:solidFill>
              </a:rPr>
              <a:t>MVN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(move not)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set/clear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BFC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clear), </a:t>
            </a:r>
            <a:r>
              <a:rPr lang="en-US" sz="1400" b="1" dirty="0">
                <a:solidFill>
                  <a:srgbClr val="FF0000"/>
                </a:solidFill>
              </a:rPr>
              <a:t>BFI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insert), </a:t>
            </a:r>
            <a:r>
              <a:rPr lang="en-US" sz="1400" b="1" dirty="0">
                <a:solidFill>
                  <a:srgbClr val="FF0000"/>
                </a:solidFill>
              </a:rPr>
              <a:t>BIC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clear), </a:t>
            </a:r>
            <a:r>
              <a:rPr lang="en-US" sz="1400" b="1" dirty="0">
                <a:solidFill>
                  <a:srgbClr val="FF0000"/>
                </a:solidFill>
              </a:rPr>
              <a:t>CLZ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(count leading zeroes)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Bit/byte reordering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RBIT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bit order in a word), </a:t>
            </a:r>
            <a:r>
              <a:rPr lang="en-US" sz="1400" b="1" dirty="0">
                <a:solidFill>
                  <a:srgbClr val="FF0000"/>
                </a:solidFill>
              </a:rPr>
              <a:t>REV</a:t>
            </a:r>
            <a:r>
              <a:rPr lang="en-US" sz="1400" dirty="0"/>
              <a:t> (reverse byte order in a word), </a:t>
            </a:r>
            <a:r>
              <a:rPr lang="en-US" sz="1400" b="1" dirty="0">
                <a:solidFill>
                  <a:srgbClr val="FF0000"/>
                </a:solidFill>
              </a:rPr>
              <a:t>REV16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independently), </a:t>
            </a:r>
            <a:r>
              <a:rPr lang="en-US" sz="1400" b="1" dirty="0">
                <a:solidFill>
                  <a:srgbClr val="FF0000"/>
                </a:solidFill>
              </a:rPr>
              <a:t>REVSH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Addition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ADD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ADC</a:t>
            </a:r>
            <a:r>
              <a:rPr lang="en-US" sz="1400" dirty="0"/>
              <a:t> (add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Subtraction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SUB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RSB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subtract), </a:t>
            </a:r>
            <a:r>
              <a:rPr lang="en-US" sz="1400" b="1" dirty="0">
                <a:solidFill>
                  <a:srgbClr val="FF0000"/>
                </a:solidFill>
              </a:rPr>
              <a:t>SBC</a:t>
            </a:r>
            <a:r>
              <a:rPr lang="en-US" sz="1400" dirty="0"/>
              <a:t> (subtract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Multiplication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MUL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(multiply), </a:t>
            </a:r>
            <a:r>
              <a:rPr lang="en-US" sz="1400" b="1" dirty="0">
                <a:solidFill>
                  <a:srgbClr val="FF0000"/>
                </a:solidFill>
              </a:rPr>
              <a:t>MLA</a:t>
            </a:r>
            <a:r>
              <a:rPr lang="en-US" sz="1400" dirty="0"/>
              <a:t> (multiply-accumulate),  </a:t>
            </a:r>
            <a:r>
              <a:rPr lang="en-US" sz="1400" b="1" dirty="0">
                <a:solidFill>
                  <a:srgbClr val="FF0000"/>
                </a:solidFill>
              </a:rPr>
              <a:t>MLS</a:t>
            </a:r>
            <a:r>
              <a:rPr lang="en-US" sz="1400" dirty="0"/>
              <a:t> (multiply-subtract), </a:t>
            </a:r>
            <a:r>
              <a:rPr lang="en-US" sz="1400" b="1" dirty="0">
                <a:solidFill>
                  <a:srgbClr val="FF0000"/>
                </a:solidFill>
              </a:rPr>
              <a:t>SMULL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 </a:t>
            </a:r>
            <a:r>
              <a:rPr lang="en-US" sz="1400" b="1" dirty="0">
                <a:solidFill>
                  <a:srgbClr val="FF0000"/>
                </a:solidFill>
              </a:rPr>
              <a:t>SMLAL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</a:t>
            </a:r>
            <a:r>
              <a:rPr lang="en-US" sz="1400" b="1" dirty="0">
                <a:solidFill>
                  <a:srgbClr val="FF0000"/>
                </a:solidFill>
              </a:rPr>
              <a:t>UMULL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multiply-subtract),  </a:t>
            </a:r>
            <a:r>
              <a:rPr lang="en-US" sz="1400" b="1" dirty="0">
                <a:solidFill>
                  <a:srgbClr val="FF0000"/>
                </a:solidFill>
              </a:rPr>
              <a:t>UMLAL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Division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Saturation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Sign extension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SXTB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SXTH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UXTH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field extract: </a:t>
            </a:r>
            <a:r>
              <a:rPr lang="en-US" sz="1400" b="1" dirty="0">
                <a:solidFill>
                  <a:srgbClr val="FF0000"/>
                </a:solidFill>
              </a:rPr>
              <a:t>SBFX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Syntax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	&lt;Operation&gt;{&lt;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&gt;}{S} Rd, Rn,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Operand2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076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344" y="1278664"/>
            <a:ext cx="8534400" cy="493776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400" dirty="0"/>
              <a:t>Unified Assembler Language (UAL)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r2, r3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r2, #4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+ 4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pt-BR" altLang="zh-TW" sz="2400" dirty="0">
                <a:cs typeface="Consolas" panose="020B0609020204030204" pitchFamily="49" charset="0"/>
              </a:rPr>
              <a:t>Traditional Thumb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r3 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#15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+ 15</a:t>
            </a:r>
          </a:p>
        </p:txBody>
      </p:sp>
    </p:spTree>
    <p:extLst>
      <p:ext uri="{BB962C8B-B14F-4D97-AF65-F5344CB8AC3E}">
        <p14:creationId xmlns:p14="http://schemas.microsoft.com/office/powerpoint/2010/main" val="301284288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Arithmetic </a:t>
            </a:r>
            <a:r>
              <a:rPr lang="en-US" altLang="zh-TW" dirty="0"/>
              <a:t>Operations</a:t>
            </a:r>
            <a:endParaRPr lang="zh-TW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64002"/>
              </p:ext>
            </p:extLst>
          </p:nvPr>
        </p:nvGraphicFramePr>
        <p:xfrm>
          <a:off x="1963119" y="1219200"/>
          <a:ext cx="8229600" cy="521055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 + 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+ Op2 + Carry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 + Carry - 1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RSB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Reverse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Op2 - Rn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(Rn × Rm)[31:0]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MLA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with accumulate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+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MLS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and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–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350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 (PSR)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72047" y="1230936"/>
            <a:ext cx="8534400" cy="533400"/>
          </a:xfrm>
        </p:spPr>
        <p:txBody>
          <a:bodyPr>
            <a:normAutofit/>
          </a:bodyPr>
          <a:lstStyle/>
          <a:p>
            <a:r>
              <a:rPr lang="en-US" sz="2000" dirty="0"/>
              <a:t>Application PSR (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APSR</a:t>
            </a:r>
            <a:r>
              <a:rPr lang="en-US" sz="2000" dirty="0"/>
              <a:t>),  Interrupt PSR (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IPSR</a:t>
            </a:r>
            <a:r>
              <a:rPr lang="en-US" sz="2000" dirty="0"/>
              <a:t>),  Execution PSR (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EPSR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99031" y="5264910"/>
            <a:ext cx="5045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02235-DF68-4C77-B40A-CB0A304DB2A6}"/>
              </a:ext>
            </a:extLst>
          </p:cNvPr>
          <p:cNvSpPr/>
          <p:nvPr/>
        </p:nvSpPr>
        <p:spPr bwMode="auto">
          <a:xfrm>
            <a:off x="2679108" y="2261453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76E83-FCE2-4BA2-A7C7-6C5D7761E419}"/>
              </a:ext>
            </a:extLst>
          </p:cNvPr>
          <p:cNvSpPr/>
          <p:nvPr/>
        </p:nvSpPr>
        <p:spPr bwMode="auto">
          <a:xfrm>
            <a:off x="2916917" y="2261453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57DAC-B1B9-422D-8858-754340693C42}"/>
              </a:ext>
            </a:extLst>
          </p:cNvPr>
          <p:cNvSpPr/>
          <p:nvPr/>
        </p:nvSpPr>
        <p:spPr bwMode="auto">
          <a:xfrm>
            <a:off x="3150922" y="2261453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47148-7D46-4863-B4B2-C63310ABF626}"/>
              </a:ext>
            </a:extLst>
          </p:cNvPr>
          <p:cNvSpPr/>
          <p:nvPr/>
        </p:nvSpPr>
        <p:spPr bwMode="auto">
          <a:xfrm>
            <a:off x="3390633" y="2261453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C9496-ABEB-42E9-B3A7-3E437E775E80}"/>
              </a:ext>
            </a:extLst>
          </p:cNvPr>
          <p:cNvSpPr/>
          <p:nvPr/>
        </p:nvSpPr>
        <p:spPr bwMode="auto">
          <a:xfrm>
            <a:off x="3873862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18C6D-E05D-4EA0-855E-18FF1C10E398}"/>
              </a:ext>
            </a:extLst>
          </p:cNvPr>
          <p:cNvSpPr/>
          <p:nvPr/>
        </p:nvSpPr>
        <p:spPr bwMode="auto">
          <a:xfrm>
            <a:off x="4107866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C2EDD-1A03-41EE-8326-88CA9C913318}"/>
              </a:ext>
            </a:extLst>
          </p:cNvPr>
          <p:cNvSpPr/>
          <p:nvPr/>
        </p:nvSpPr>
        <p:spPr bwMode="auto">
          <a:xfrm>
            <a:off x="4347577" y="2261453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246560-A84D-4CC1-AD4F-2F245D8C1DA8}"/>
              </a:ext>
            </a:extLst>
          </p:cNvPr>
          <p:cNvSpPr/>
          <p:nvPr/>
        </p:nvSpPr>
        <p:spPr bwMode="auto">
          <a:xfrm>
            <a:off x="4579679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C68C78-795A-4BB4-9313-C851BE696721}"/>
              </a:ext>
            </a:extLst>
          </p:cNvPr>
          <p:cNvSpPr/>
          <p:nvPr/>
        </p:nvSpPr>
        <p:spPr bwMode="auto">
          <a:xfrm>
            <a:off x="4819391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E5F4B-5F98-4081-A8C9-864D82DF841E}"/>
              </a:ext>
            </a:extLst>
          </p:cNvPr>
          <p:cNvSpPr/>
          <p:nvPr/>
        </p:nvSpPr>
        <p:spPr bwMode="auto">
          <a:xfrm>
            <a:off x="5053396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4E4A2-C8E4-4D1C-91A7-203BCBA4D6EF}"/>
              </a:ext>
            </a:extLst>
          </p:cNvPr>
          <p:cNvSpPr/>
          <p:nvPr/>
        </p:nvSpPr>
        <p:spPr bwMode="auto">
          <a:xfrm>
            <a:off x="5293108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C75E3-986E-47B9-88CB-093930A867A0}"/>
              </a:ext>
            </a:extLst>
          </p:cNvPr>
          <p:cNvSpPr/>
          <p:nvPr/>
        </p:nvSpPr>
        <p:spPr bwMode="auto">
          <a:xfrm>
            <a:off x="5532820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01C15E-0FA0-47FE-AEE4-412F66A55255}"/>
              </a:ext>
            </a:extLst>
          </p:cNvPr>
          <p:cNvSpPr/>
          <p:nvPr/>
        </p:nvSpPr>
        <p:spPr bwMode="auto">
          <a:xfrm>
            <a:off x="5772532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39C4D-0E1E-49BA-BA29-9542A3FC5420}"/>
              </a:ext>
            </a:extLst>
          </p:cNvPr>
          <p:cNvSpPr/>
          <p:nvPr/>
        </p:nvSpPr>
        <p:spPr bwMode="auto">
          <a:xfrm>
            <a:off x="6006535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9D180-4C3F-4C04-9794-72EB79D6BC79}"/>
              </a:ext>
            </a:extLst>
          </p:cNvPr>
          <p:cNvSpPr/>
          <p:nvPr/>
        </p:nvSpPr>
        <p:spPr bwMode="auto">
          <a:xfrm>
            <a:off x="6246247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413A7-DE74-43A8-B9C8-58966DF1A2A0}"/>
              </a:ext>
            </a:extLst>
          </p:cNvPr>
          <p:cNvSpPr/>
          <p:nvPr/>
        </p:nvSpPr>
        <p:spPr bwMode="auto">
          <a:xfrm>
            <a:off x="6480252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10284-2902-427E-9C56-F498EA9D44C7}"/>
              </a:ext>
            </a:extLst>
          </p:cNvPr>
          <p:cNvSpPr/>
          <p:nvPr/>
        </p:nvSpPr>
        <p:spPr bwMode="auto">
          <a:xfrm>
            <a:off x="6719964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A61E98-46CA-418B-81EA-F14F053B3E55}"/>
              </a:ext>
            </a:extLst>
          </p:cNvPr>
          <p:cNvSpPr/>
          <p:nvPr/>
        </p:nvSpPr>
        <p:spPr bwMode="auto">
          <a:xfrm>
            <a:off x="6953968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1AA6C-0B4E-4BE4-BD3E-A8CF421DF4EC}"/>
              </a:ext>
            </a:extLst>
          </p:cNvPr>
          <p:cNvSpPr/>
          <p:nvPr/>
        </p:nvSpPr>
        <p:spPr bwMode="auto">
          <a:xfrm>
            <a:off x="7193679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F1A0D-9F22-483C-945E-2C70FE7D6FF4}"/>
              </a:ext>
            </a:extLst>
          </p:cNvPr>
          <p:cNvSpPr/>
          <p:nvPr/>
        </p:nvSpPr>
        <p:spPr bwMode="auto">
          <a:xfrm>
            <a:off x="7433391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7E9AA-DF2C-481C-999C-B818CABCEA58}"/>
              </a:ext>
            </a:extLst>
          </p:cNvPr>
          <p:cNvSpPr/>
          <p:nvPr/>
        </p:nvSpPr>
        <p:spPr bwMode="auto">
          <a:xfrm>
            <a:off x="7673103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4509EB-0208-4A22-A9A3-2A761776C361}"/>
              </a:ext>
            </a:extLst>
          </p:cNvPr>
          <p:cNvSpPr/>
          <p:nvPr/>
        </p:nvSpPr>
        <p:spPr bwMode="auto">
          <a:xfrm>
            <a:off x="7907108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F2164-B461-4AD4-9EA8-792FA22336CC}"/>
              </a:ext>
            </a:extLst>
          </p:cNvPr>
          <p:cNvSpPr/>
          <p:nvPr/>
        </p:nvSpPr>
        <p:spPr bwMode="auto">
          <a:xfrm>
            <a:off x="8146820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107AD-4886-425E-85BE-FB0E2AF3E979}"/>
              </a:ext>
            </a:extLst>
          </p:cNvPr>
          <p:cNvSpPr/>
          <p:nvPr/>
        </p:nvSpPr>
        <p:spPr bwMode="auto">
          <a:xfrm>
            <a:off x="8380824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7B7E2-0166-4D5A-8120-1B8EE5978B59}"/>
              </a:ext>
            </a:extLst>
          </p:cNvPr>
          <p:cNvSpPr/>
          <p:nvPr/>
        </p:nvSpPr>
        <p:spPr bwMode="auto">
          <a:xfrm>
            <a:off x="8620535" y="2261453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DC7C3-DFD1-4D11-AED5-AF477F95F8E1}"/>
              </a:ext>
            </a:extLst>
          </p:cNvPr>
          <p:cNvSpPr/>
          <p:nvPr/>
        </p:nvSpPr>
        <p:spPr bwMode="auto">
          <a:xfrm>
            <a:off x="8852637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0ADAF-C912-4131-83BD-8DCAD2747609}"/>
              </a:ext>
            </a:extLst>
          </p:cNvPr>
          <p:cNvSpPr/>
          <p:nvPr/>
        </p:nvSpPr>
        <p:spPr bwMode="auto">
          <a:xfrm>
            <a:off x="9092349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394A5-6BD5-43D2-B13C-3039C766ABE9}"/>
              </a:ext>
            </a:extLst>
          </p:cNvPr>
          <p:cNvSpPr/>
          <p:nvPr/>
        </p:nvSpPr>
        <p:spPr bwMode="auto">
          <a:xfrm>
            <a:off x="9332061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0E03E-B9A1-4DF5-B408-10765295937B}"/>
              </a:ext>
            </a:extLst>
          </p:cNvPr>
          <p:cNvSpPr/>
          <p:nvPr/>
        </p:nvSpPr>
        <p:spPr bwMode="auto">
          <a:xfrm>
            <a:off x="9571772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3C704-003E-479A-AD30-CBB182EA9D64}"/>
              </a:ext>
            </a:extLst>
          </p:cNvPr>
          <p:cNvSpPr/>
          <p:nvPr/>
        </p:nvSpPr>
        <p:spPr bwMode="auto">
          <a:xfrm>
            <a:off x="9805777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D548A-318E-4B3E-B81B-AFD2D004B4F0}"/>
              </a:ext>
            </a:extLst>
          </p:cNvPr>
          <p:cNvSpPr/>
          <p:nvPr/>
        </p:nvSpPr>
        <p:spPr bwMode="auto">
          <a:xfrm>
            <a:off x="10045489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2A596-B1D3-4918-87B5-3F16F9666853}"/>
              </a:ext>
            </a:extLst>
          </p:cNvPr>
          <p:cNvSpPr/>
          <p:nvPr/>
        </p:nvSpPr>
        <p:spPr bwMode="auto">
          <a:xfrm>
            <a:off x="2679109" y="2261453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50074-AA5B-46F6-9D58-80FA1C6405F0}"/>
              </a:ext>
            </a:extLst>
          </p:cNvPr>
          <p:cNvSpPr/>
          <p:nvPr/>
        </p:nvSpPr>
        <p:spPr bwMode="auto">
          <a:xfrm>
            <a:off x="2679108" y="2781031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0C56E9-9FD6-4444-99B6-F34BC29FF2FF}"/>
              </a:ext>
            </a:extLst>
          </p:cNvPr>
          <p:cNvSpPr/>
          <p:nvPr/>
        </p:nvSpPr>
        <p:spPr bwMode="auto">
          <a:xfrm>
            <a:off x="2916917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66B88D-DD4B-49D8-AE8D-F657FA405AEA}"/>
              </a:ext>
            </a:extLst>
          </p:cNvPr>
          <p:cNvSpPr/>
          <p:nvPr/>
        </p:nvSpPr>
        <p:spPr bwMode="auto">
          <a:xfrm>
            <a:off x="3150922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E8EB-9B93-41A6-BCF4-DEA30D9A9F3B}"/>
              </a:ext>
            </a:extLst>
          </p:cNvPr>
          <p:cNvSpPr/>
          <p:nvPr/>
        </p:nvSpPr>
        <p:spPr bwMode="auto">
          <a:xfrm>
            <a:off x="3390633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762F8F-FFE5-44F7-B7B9-714EE1E99E20}"/>
              </a:ext>
            </a:extLst>
          </p:cNvPr>
          <p:cNvSpPr/>
          <p:nvPr/>
        </p:nvSpPr>
        <p:spPr bwMode="auto">
          <a:xfrm>
            <a:off x="3634151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ECD6FB-D74A-486E-9104-DDA6272BE814}"/>
              </a:ext>
            </a:extLst>
          </p:cNvPr>
          <p:cNvSpPr/>
          <p:nvPr/>
        </p:nvSpPr>
        <p:spPr bwMode="auto">
          <a:xfrm>
            <a:off x="3873862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EB88C7-E88D-4FDD-BE8D-98A69BF31468}"/>
              </a:ext>
            </a:extLst>
          </p:cNvPr>
          <p:cNvSpPr/>
          <p:nvPr/>
        </p:nvSpPr>
        <p:spPr bwMode="auto">
          <a:xfrm>
            <a:off x="4107866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48F981-0A70-46B7-9838-94CC9F2DFBFE}"/>
              </a:ext>
            </a:extLst>
          </p:cNvPr>
          <p:cNvSpPr/>
          <p:nvPr/>
        </p:nvSpPr>
        <p:spPr bwMode="auto">
          <a:xfrm>
            <a:off x="4347577" y="2781031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C12FC0-513A-43F2-82F4-6388472E3BBE}"/>
              </a:ext>
            </a:extLst>
          </p:cNvPr>
          <p:cNvSpPr/>
          <p:nvPr/>
        </p:nvSpPr>
        <p:spPr bwMode="auto">
          <a:xfrm>
            <a:off x="4579679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6A3A8D-F78D-4E2E-B04F-041A91708668}"/>
              </a:ext>
            </a:extLst>
          </p:cNvPr>
          <p:cNvSpPr/>
          <p:nvPr/>
        </p:nvSpPr>
        <p:spPr bwMode="auto">
          <a:xfrm>
            <a:off x="4819391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7113D4-E33B-4259-8C20-E085FE8D5D43}"/>
              </a:ext>
            </a:extLst>
          </p:cNvPr>
          <p:cNvSpPr/>
          <p:nvPr/>
        </p:nvSpPr>
        <p:spPr bwMode="auto">
          <a:xfrm>
            <a:off x="5053396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DCCB7-C39D-4280-BC16-3FC88586A4C5}"/>
              </a:ext>
            </a:extLst>
          </p:cNvPr>
          <p:cNvSpPr/>
          <p:nvPr/>
        </p:nvSpPr>
        <p:spPr bwMode="auto">
          <a:xfrm>
            <a:off x="5293108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24598-1EA0-4B74-BF4F-6095C145CB92}"/>
              </a:ext>
            </a:extLst>
          </p:cNvPr>
          <p:cNvSpPr/>
          <p:nvPr/>
        </p:nvSpPr>
        <p:spPr bwMode="auto">
          <a:xfrm>
            <a:off x="5532820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DE5F7-7FA8-449F-B247-B529BC03A4C4}"/>
              </a:ext>
            </a:extLst>
          </p:cNvPr>
          <p:cNvSpPr/>
          <p:nvPr/>
        </p:nvSpPr>
        <p:spPr bwMode="auto">
          <a:xfrm>
            <a:off x="5772532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8F9888-9686-4CA3-BB87-16836E0663F7}"/>
              </a:ext>
            </a:extLst>
          </p:cNvPr>
          <p:cNvSpPr/>
          <p:nvPr/>
        </p:nvSpPr>
        <p:spPr bwMode="auto">
          <a:xfrm>
            <a:off x="6006535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BE982-03E2-4F11-9951-ACE3FDD30ED9}"/>
              </a:ext>
            </a:extLst>
          </p:cNvPr>
          <p:cNvSpPr/>
          <p:nvPr/>
        </p:nvSpPr>
        <p:spPr bwMode="auto">
          <a:xfrm>
            <a:off x="6246247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AC800C-0E5A-4389-9520-B15B9B0BA86B}"/>
              </a:ext>
            </a:extLst>
          </p:cNvPr>
          <p:cNvSpPr/>
          <p:nvPr/>
        </p:nvSpPr>
        <p:spPr bwMode="auto">
          <a:xfrm>
            <a:off x="6480252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61F19D-2997-47C1-9B81-9394EF576B43}"/>
              </a:ext>
            </a:extLst>
          </p:cNvPr>
          <p:cNvSpPr/>
          <p:nvPr/>
        </p:nvSpPr>
        <p:spPr bwMode="auto">
          <a:xfrm>
            <a:off x="6719964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4674CA-6B5C-4A6B-8596-DAF114961C16}"/>
              </a:ext>
            </a:extLst>
          </p:cNvPr>
          <p:cNvSpPr/>
          <p:nvPr/>
        </p:nvSpPr>
        <p:spPr bwMode="auto">
          <a:xfrm>
            <a:off x="6953968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9BC2D5-FD6B-494D-91E9-C988B69D836C}"/>
              </a:ext>
            </a:extLst>
          </p:cNvPr>
          <p:cNvSpPr/>
          <p:nvPr/>
        </p:nvSpPr>
        <p:spPr bwMode="auto">
          <a:xfrm>
            <a:off x="7193679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D421CA-F30B-4E6B-A934-96D4E79D90F3}"/>
              </a:ext>
            </a:extLst>
          </p:cNvPr>
          <p:cNvSpPr/>
          <p:nvPr/>
        </p:nvSpPr>
        <p:spPr bwMode="auto">
          <a:xfrm>
            <a:off x="7433391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AA37E9-6126-4ADB-B61B-503E776769ED}"/>
              </a:ext>
            </a:extLst>
          </p:cNvPr>
          <p:cNvSpPr/>
          <p:nvPr/>
        </p:nvSpPr>
        <p:spPr bwMode="auto">
          <a:xfrm>
            <a:off x="7673103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DBE824-2DCC-477B-8239-F233AA62DF1B}"/>
              </a:ext>
            </a:extLst>
          </p:cNvPr>
          <p:cNvSpPr/>
          <p:nvPr/>
        </p:nvSpPr>
        <p:spPr bwMode="auto">
          <a:xfrm>
            <a:off x="7907108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33629-7235-4778-B466-75C046E02585}"/>
              </a:ext>
            </a:extLst>
          </p:cNvPr>
          <p:cNvSpPr/>
          <p:nvPr/>
        </p:nvSpPr>
        <p:spPr bwMode="auto">
          <a:xfrm>
            <a:off x="8146820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25FAE1-98E4-4170-B180-80E698E8A588}"/>
              </a:ext>
            </a:extLst>
          </p:cNvPr>
          <p:cNvSpPr/>
          <p:nvPr/>
        </p:nvSpPr>
        <p:spPr bwMode="auto">
          <a:xfrm>
            <a:off x="8380824" y="2781031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30B1A7-370B-4E19-80AC-12C7AC4E671C}"/>
              </a:ext>
            </a:extLst>
          </p:cNvPr>
          <p:cNvSpPr/>
          <p:nvPr/>
        </p:nvSpPr>
        <p:spPr bwMode="auto">
          <a:xfrm>
            <a:off x="8620535" y="2781031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8057E2-C052-4A3C-898B-9E82DFCC90C5}"/>
              </a:ext>
            </a:extLst>
          </p:cNvPr>
          <p:cNvSpPr/>
          <p:nvPr/>
        </p:nvSpPr>
        <p:spPr bwMode="auto">
          <a:xfrm>
            <a:off x="8852637" y="2781031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CB929F-562A-45AA-BC64-90250EF48B42}"/>
              </a:ext>
            </a:extLst>
          </p:cNvPr>
          <p:cNvSpPr/>
          <p:nvPr/>
        </p:nvSpPr>
        <p:spPr bwMode="auto">
          <a:xfrm>
            <a:off x="9092349" y="2781031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1E2AAC-B9C0-41A5-8232-AE183094877C}"/>
              </a:ext>
            </a:extLst>
          </p:cNvPr>
          <p:cNvSpPr/>
          <p:nvPr/>
        </p:nvSpPr>
        <p:spPr bwMode="auto">
          <a:xfrm>
            <a:off x="9332061" y="2781031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FA16BF-2DC1-4B40-BA64-7769D4A32A7E}"/>
              </a:ext>
            </a:extLst>
          </p:cNvPr>
          <p:cNvSpPr/>
          <p:nvPr/>
        </p:nvSpPr>
        <p:spPr bwMode="auto">
          <a:xfrm>
            <a:off x="9571772" y="2781031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3429AE-4C1C-4E02-9B81-76AEBB8682EF}"/>
              </a:ext>
            </a:extLst>
          </p:cNvPr>
          <p:cNvSpPr/>
          <p:nvPr/>
        </p:nvSpPr>
        <p:spPr bwMode="auto">
          <a:xfrm>
            <a:off x="9805777" y="2781031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3A4CAE-0ED7-4448-BBCB-9AB886F5BC36}"/>
              </a:ext>
            </a:extLst>
          </p:cNvPr>
          <p:cNvSpPr/>
          <p:nvPr/>
        </p:nvSpPr>
        <p:spPr bwMode="auto">
          <a:xfrm>
            <a:off x="10045489" y="2781031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08E368-706D-415F-8ACE-CC85CFDC7150}"/>
              </a:ext>
            </a:extLst>
          </p:cNvPr>
          <p:cNvSpPr/>
          <p:nvPr/>
        </p:nvSpPr>
        <p:spPr bwMode="auto">
          <a:xfrm>
            <a:off x="2679109" y="2781031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537" y="2781031"/>
            <a:ext cx="1457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63" y="2226851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301" y="2781031"/>
            <a:ext cx="1249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079CF8-4C52-4671-9319-8F6A9DB1D715}"/>
              </a:ext>
            </a:extLst>
          </p:cNvPr>
          <p:cNvSpPr/>
          <p:nvPr/>
        </p:nvSpPr>
        <p:spPr bwMode="auto">
          <a:xfrm>
            <a:off x="2679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1F95844-9CA2-4FFB-BA44-366C71430821}"/>
              </a:ext>
            </a:extLst>
          </p:cNvPr>
          <p:cNvSpPr/>
          <p:nvPr/>
        </p:nvSpPr>
        <p:spPr bwMode="auto">
          <a:xfrm>
            <a:off x="2916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33337-3E8B-41A0-B573-1815406E02FF}"/>
              </a:ext>
            </a:extLst>
          </p:cNvPr>
          <p:cNvSpPr/>
          <p:nvPr/>
        </p:nvSpPr>
        <p:spPr bwMode="auto">
          <a:xfrm>
            <a:off x="3150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F93C2D-36F1-4F3D-8792-C354A6386E80}"/>
              </a:ext>
            </a:extLst>
          </p:cNvPr>
          <p:cNvSpPr/>
          <p:nvPr/>
        </p:nvSpPr>
        <p:spPr bwMode="auto">
          <a:xfrm>
            <a:off x="3390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EB32BE-B49D-4985-B20B-6527A63632C6}"/>
              </a:ext>
            </a:extLst>
          </p:cNvPr>
          <p:cNvSpPr/>
          <p:nvPr/>
        </p:nvSpPr>
        <p:spPr bwMode="auto">
          <a:xfrm>
            <a:off x="3634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E3F855-3DF5-4365-9FC5-C60661F1E07F}"/>
              </a:ext>
            </a:extLst>
          </p:cNvPr>
          <p:cNvSpPr/>
          <p:nvPr/>
        </p:nvSpPr>
        <p:spPr bwMode="auto">
          <a:xfrm>
            <a:off x="3873864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6D7B86-6495-4C4C-A0E1-57DCAB617D3D}"/>
              </a:ext>
            </a:extLst>
          </p:cNvPr>
          <p:cNvSpPr/>
          <p:nvPr/>
        </p:nvSpPr>
        <p:spPr bwMode="auto">
          <a:xfrm>
            <a:off x="457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07D17B-DE10-4278-B6BC-0E8BEA42BD4C}"/>
              </a:ext>
            </a:extLst>
          </p:cNvPr>
          <p:cNvSpPr/>
          <p:nvPr/>
        </p:nvSpPr>
        <p:spPr bwMode="auto">
          <a:xfrm>
            <a:off x="481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BBCBCC-D2B8-4A62-B226-901338046285}"/>
              </a:ext>
            </a:extLst>
          </p:cNvPr>
          <p:cNvSpPr/>
          <p:nvPr/>
        </p:nvSpPr>
        <p:spPr bwMode="auto">
          <a:xfrm>
            <a:off x="5053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BFBC24-88F6-49D8-B36D-141DAE14A026}"/>
              </a:ext>
            </a:extLst>
          </p:cNvPr>
          <p:cNvSpPr/>
          <p:nvPr/>
        </p:nvSpPr>
        <p:spPr bwMode="auto">
          <a:xfrm>
            <a:off x="529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73E29B-FB34-4560-AB83-493A58F8DFF5}"/>
              </a:ext>
            </a:extLst>
          </p:cNvPr>
          <p:cNvSpPr/>
          <p:nvPr/>
        </p:nvSpPr>
        <p:spPr bwMode="auto">
          <a:xfrm>
            <a:off x="553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07B545-9400-40EF-BB69-604CC47ACECE}"/>
              </a:ext>
            </a:extLst>
          </p:cNvPr>
          <p:cNvSpPr/>
          <p:nvPr/>
        </p:nvSpPr>
        <p:spPr bwMode="auto">
          <a:xfrm>
            <a:off x="5772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7A977D-1C18-4797-B12F-29B634F8F680}"/>
              </a:ext>
            </a:extLst>
          </p:cNvPr>
          <p:cNvSpPr/>
          <p:nvPr/>
        </p:nvSpPr>
        <p:spPr bwMode="auto">
          <a:xfrm>
            <a:off x="6006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9EAFC-6B94-4BA4-BE6A-410ABA1A1678}"/>
              </a:ext>
            </a:extLst>
          </p:cNvPr>
          <p:cNvSpPr/>
          <p:nvPr/>
        </p:nvSpPr>
        <p:spPr bwMode="auto">
          <a:xfrm>
            <a:off x="6246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29A6F-61CB-4D64-A905-2D90C68F1CD6}"/>
              </a:ext>
            </a:extLst>
          </p:cNvPr>
          <p:cNvSpPr/>
          <p:nvPr/>
        </p:nvSpPr>
        <p:spPr bwMode="auto">
          <a:xfrm>
            <a:off x="6480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E3BC30-DD4F-442B-85AD-183CBDE1FA47}"/>
              </a:ext>
            </a:extLst>
          </p:cNvPr>
          <p:cNvSpPr/>
          <p:nvPr/>
        </p:nvSpPr>
        <p:spPr bwMode="auto">
          <a:xfrm>
            <a:off x="6719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DC25C1-F75F-480A-B8A7-1566474E50B9}"/>
              </a:ext>
            </a:extLst>
          </p:cNvPr>
          <p:cNvSpPr/>
          <p:nvPr/>
        </p:nvSpPr>
        <p:spPr bwMode="auto">
          <a:xfrm>
            <a:off x="6953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2016F0-BA5F-4F10-820C-56A9ED045E81}"/>
              </a:ext>
            </a:extLst>
          </p:cNvPr>
          <p:cNvSpPr/>
          <p:nvPr/>
        </p:nvSpPr>
        <p:spPr bwMode="auto">
          <a:xfrm>
            <a:off x="7193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5194C4-9765-4508-A5CF-24E9288C01EA}"/>
              </a:ext>
            </a:extLst>
          </p:cNvPr>
          <p:cNvSpPr/>
          <p:nvPr/>
        </p:nvSpPr>
        <p:spPr bwMode="auto">
          <a:xfrm>
            <a:off x="7433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947076-561F-44A0-9CD6-6CB6D1B2330C}"/>
              </a:ext>
            </a:extLst>
          </p:cNvPr>
          <p:cNvSpPr/>
          <p:nvPr/>
        </p:nvSpPr>
        <p:spPr bwMode="auto">
          <a:xfrm>
            <a:off x="7673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8FCCE4-D7DB-4787-ACEA-AB60AE73F2A3}"/>
              </a:ext>
            </a:extLst>
          </p:cNvPr>
          <p:cNvSpPr/>
          <p:nvPr/>
        </p:nvSpPr>
        <p:spPr bwMode="auto">
          <a:xfrm>
            <a:off x="7907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45663A-7C9D-4A4F-8E3E-65E276C04B0A}"/>
              </a:ext>
            </a:extLst>
          </p:cNvPr>
          <p:cNvSpPr/>
          <p:nvPr/>
        </p:nvSpPr>
        <p:spPr bwMode="auto">
          <a:xfrm>
            <a:off x="8146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DC54E-08DE-4AFF-8327-1CBF063FED4D}"/>
              </a:ext>
            </a:extLst>
          </p:cNvPr>
          <p:cNvSpPr/>
          <p:nvPr/>
        </p:nvSpPr>
        <p:spPr bwMode="auto">
          <a:xfrm>
            <a:off x="8380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5851EE-648A-4860-81F6-6DF1B0C439CF}"/>
              </a:ext>
            </a:extLst>
          </p:cNvPr>
          <p:cNvSpPr/>
          <p:nvPr/>
        </p:nvSpPr>
        <p:spPr bwMode="auto">
          <a:xfrm>
            <a:off x="8620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462E99-F2BD-46BC-94BB-8F3F0CD2965B}"/>
              </a:ext>
            </a:extLst>
          </p:cNvPr>
          <p:cNvSpPr/>
          <p:nvPr/>
        </p:nvSpPr>
        <p:spPr bwMode="auto">
          <a:xfrm>
            <a:off x="8852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ED1942-6D73-4CEE-9B71-4C861B38048B}"/>
              </a:ext>
            </a:extLst>
          </p:cNvPr>
          <p:cNvSpPr/>
          <p:nvPr/>
        </p:nvSpPr>
        <p:spPr bwMode="auto">
          <a:xfrm>
            <a:off x="9092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31B128-617A-48A5-AC08-7D5A984BA73C}"/>
              </a:ext>
            </a:extLst>
          </p:cNvPr>
          <p:cNvSpPr/>
          <p:nvPr/>
        </p:nvSpPr>
        <p:spPr bwMode="auto">
          <a:xfrm>
            <a:off x="9332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08A09-8F05-48DF-AFEF-E477EEBC4FC2}"/>
              </a:ext>
            </a:extLst>
          </p:cNvPr>
          <p:cNvSpPr/>
          <p:nvPr/>
        </p:nvSpPr>
        <p:spPr bwMode="auto">
          <a:xfrm>
            <a:off x="9571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1B2B94-A08C-4456-882B-B3CDE1B80A35}"/>
              </a:ext>
            </a:extLst>
          </p:cNvPr>
          <p:cNvSpPr/>
          <p:nvPr/>
        </p:nvSpPr>
        <p:spPr bwMode="auto">
          <a:xfrm>
            <a:off x="9805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513D1F-87ED-4174-8673-A2C1F38E8DB9}"/>
              </a:ext>
            </a:extLst>
          </p:cNvPr>
          <p:cNvSpPr/>
          <p:nvPr/>
        </p:nvSpPr>
        <p:spPr bwMode="auto">
          <a:xfrm>
            <a:off x="10045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455893-FC01-444C-95FE-F79D2C8CB943}"/>
              </a:ext>
            </a:extLst>
          </p:cNvPr>
          <p:cNvSpPr/>
          <p:nvPr/>
        </p:nvSpPr>
        <p:spPr bwMode="auto">
          <a:xfrm>
            <a:off x="2679109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948" y="3339149"/>
            <a:ext cx="12480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ECF288-2E80-4463-B2CF-59DD4F4B17E7}"/>
              </a:ext>
            </a:extLst>
          </p:cNvPr>
          <p:cNvSpPr/>
          <p:nvPr/>
        </p:nvSpPr>
        <p:spPr bwMode="auto">
          <a:xfrm>
            <a:off x="4347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Arial" charset="0"/>
              </a:rPr>
              <a:t>T</a:t>
            </a: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704" y="2242896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338" y="2769612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067" y="3326303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CEAF0E8-BA17-4D51-B3E3-32E7F5F887BE}"/>
              </a:ext>
            </a:extLst>
          </p:cNvPr>
          <p:cNvSpPr/>
          <p:nvPr/>
        </p:nvSpPr>
        <p:spPr bwMode="auto">
          <a:xfrm>
            <a:off x="3630345" y="2261453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C5C6772-9B34-48B3-B35B-7E317F28FA48}"/>
              </a:ext>
            </a:extLst>
          </p:cNvPr>
          <p:cNvSpPr/>
          <p:nvPr/>
        </p:nvSpPr>
        <p:spPr bwMode="auto">
          <a:xfrm>
            <a:off x="7675958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436D0-0111-4AEB-AF9D-59837A5D9AB9}"/>
              </a:ext>
            </a:extLst>
          </p:cNvPr>
          <p:cNvSpPr/>
          <p:nvPr/>
        </p:nvSpPr>
        <p:spPr bwMode="auto">
          <a:xfrm>
            <a:off x="3873862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F532E8-752E-4140-9A07-EB8A3FF1F025}"/>
              </a:ext>
            </a:extLst>
          </p:cNvPr>
          <p:cNvSpPr/>
          <p:nvPr/>
        </p:nvSpPr>
        <p:spPr bwMode="auto">
          <a:xfrm>
            <a:off x="4107866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357A616-79B3-44E3-A86F-CA9699F9F020}"/>
              </a:ext>
            </a:extLst>
          </p:cNvPr>
          <p:cNvSpPr/>
          <p:nvPr/>
        </p:nvSpPr>
        <p:spPr bwMode="auto">
          <a:xfrm>
            <a:off x="4347577" y="1983275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983A5E-2621-4B97-B01A-21EAAC761ADB}"/>
              </a:ext>
            </a:extLst>
          </p:cNvPr>
          <p:cNvSpPr/>
          <p:nvPr/>
        </p:nvSpPr>
        <p:spPr bwMode="auto">
          <a:xfrm>
            <a:off x="4579679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E354AD-8939-41F4-9CE2-51F3549C873B}"/>
              </a:ext>
            </a:extLst>
          </p:cNvPr>
          <p:cNvSpPr/>
          <p:nvPr/>
        </p:nvSpPr>
        <p:spPr bwMode="auto">
          <a:xfrm>
            <a:off x="4819391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C0D6A6-C56B-4AED-A9F1-CAD32F92C7FB}"/>
              </a:ext>
            </a:extLst>
          </p:cNvPr>
          <p:cNvSpPr/>
          <p:nvPr/>
        </p:nvSpPr>
        <p:spPr bwMode="auto">
          <a:xfrm>
            <a:off x="5053396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78AA74F-27C7-4705-AB82-9CA4E3218E41}"/>
              </a:ext>
            </a:extLst>
          </p:cNvPr>
          <p:cNvSpPr/>
          <p:nvPr/>
        </p:nvSpPr>
        <p:spPr bwMode="auto">
          <a:xfrm>
            <a:off x="5293108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DABE315-AB84-4FA5-B8A5-15C6B8C01DC8}"/>
              </a:ext>
            </a:extLst>
          </p:cNvPr>
          <p:cNvSpPr/>
          <p:nvPr/>
        </p:nvSpPr>
        <p:spPr bwMode="auto">
          <a:xfrm>
            <a:off x="5532820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7BE3781-4872-4BCA-929A-B18A5C3D90D0}"/>
              </a:ext>
            </a:extLst>
          </p:cNvPr>
          <p:cNvSpPr/>
          <p:nvPr/>
        </p:nvSpPr>
        <p:spPr bwMode="auto">
          <a:xfrm>
            <a:off x="5772532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E489DB-B273-4A1D-A481-1044EB120F22}"/>
              </a:ext>
            </a:extLst>
          </p:cNvPr>
          <p:cNvSpPr/>
          <p:nvPr/>
        </p:nvSpPr>
        <p:spPr bwMode="auto">
          <a:xfrm>
            <a:off x="6006535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E8EB63-9CC6-457F-8316-8E8F15423204}"/>
              </a:ext>
            </a:extLst>
          </p:cNvPr>
          <p:cNvSpPr/>
          <p:nvPr/>
        </p:nvSpPr>
        <p:spPr bwMode="auto">
          <a:xfrm>
            <a:off x="6246247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348944-0BAA-4609-B702-10AD73B7E1E9}"/>
              </a:ext>
            </a:extLst>
          </p:cNvPr>
          <p:cNvSpPr/>
          <p:nvPr/>
        </p:nvSpPr>
        <p:spPr bwMode="auto">
          <a:xfrm>
            <a:off x="6480252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D90ADC4-3AFC-44CD-993C-DA70103E1345}"/>
              </a:ext>
            </a:extLst>
          </p:cNvPr>
          <p:cNvSpPr/>
          <p:nvPr/>
        </p:nvSpPr>
        <p:spPr bwMode="auto">
          <a:xfrm>
            <a:off x="6719964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6689AF7-A7EB-4B27-8F15-D61D230D7568}"/>
              </a:ext>
            </a:extLst>
          </p:cNvPr>
          <p:cNvSpPr/>
          <p:nvPr/>
        </p:nvSpPr>
        <p:spPr bwMode="auto">
          <a:xfrm>
            <a:off x="6953968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0103A2-FF36-4438-A7BC-B9CE17515E2E}"/>
              </a:ext>
            </a:extLst>
          </p:cNvPr>
          <p:cNvSpPr/>
          <p:nvPr/>
        </p:nvSpPr>
        <p:spPr bwMode="auto">
          <a:xfrm>
            <a:off x="7193679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4F50D91-4602-41DA-856C-E195E547047D}"/>
              </a:ext>
            </a:extLst>
          </p:cNvPr>
          <p:cNvSpPr/>
          <p:nvPr/>
        </p:nvSpPr>
        <p:spPr bwMode="auto">
          <a:xfrm>
            <a:off x="7433391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E23828C-1073-483A-8B03-3CF9D12B1E9D}"/>
              </a:ext>
            </a:extLst>
          </p:cNvPr>
          <p:cNvSpPr/>
          <p:nvPr/>
        </p:nvSpPr>
        <p:spPr bwMode="auto">
          <a:xfrm>
            <a:off x="7673103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AB28BA-EC6D-49DE-BB9C-9A14888BC703}"/>
              </a:ext>
            </a:extLst>
          </p:cNvPr>
          <p:cNvSpPr/>
          <p:nvPr/>
        </p:nvSpPr>
        <p:spPr bwMode="auto">
          <a:xfrm>
            <a:off x="7907108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ABBE835-1D7F-4B5B-945D-E2FF7E90077E}"/>
              </a:ext>
            </a:extLst>
          </p:cNvPr>
          <p:cNvSpPr/>
          <p:nvPr/>
        </p:nvSpPr>
        <p:spPr bwMode="auto">
          <a:xfrm>
            <a:off x="8146820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F9CD00-3549-42B1-8E48-68646758B889}"/>
              </a:ext>
            </a:extLst>
          </p:cNvPr>
          <p:cNvSpPr/>
          <p:nvPr/>
        </p:nvSpPr>
        <p:spPr bwMode="auto">
          <a:xfrm>
            <a:off x="8380824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EB8D20-3DBC-4FBD-B4B7-7F568492B515}"/>
              </a:ext>
            </a:extLst>
          </p:cNvPr>
          <p:cNvSpPr/>
          <p:nvPr/>
        </p:nvSpPr>
        <p:spPr bwMode="auto">
          <a:xfrm>
            <a:off x="8620535" y="1983275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1E4984E-D964-4127-A94D-DAF7723E87C1}"/>
              </a:ext>
            </a:extLst>
          </p:cNvPr>
          <p:cNvSpPr/>
          <p:nvPr/>
        </p:nvSpPr>
        <p:spPr bwMode="auto">
          <a:xfrm>
            <a:off x="8852637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8595B-BF2E-498F-83FC-B62D8475CC0B}"/>
              </a:ext>
            </a:extLst>
          </p:cNvPr>
          <p:cNvSpPr/>
          <p:nvPr/>
        </p:nvSpPr>
        <p:spPr bwMode="auto">
          <a:xfrm>
            <a:off x="9092349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309E76-4F14-463E-BE62-C8F561F3A781}"/>
              </a:ext>
            </a:extLst>
          </p:cNvPr>
          <p:cNvSpPr/>
          <p:nvPr/>
        </p:nvSpPr>
        <p:spPr bwMode="auto">
          <a:xfrm>
            <a:off x="9332061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FA5803-D95D-4128-A39D-3ABFF287FD7D}"/>
              </a:ext>
            </a:extLst>
          </p:cNvPr>
          <p:cNvSpPr/>
          <p:nvPr/>
        </p:nvSpPr>
        <p:spPr bwMode="auto">
          <a:xfrm>
            <a:off x="9571772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1F71BA1-72B1-49DF-9B21-B7BFB4F6F146}"/>
              </a:ext>
            </a:extLst>
          </p:cNvPr>
          <p:cNvSpPr/>
          <p:nvPr/>
        </p:nvSpPr>
        <p:spPr bwMode="auto">
          <a:xfrm>
            <a:off x="9805777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609A8D-2714-48C8-94C5-CE77F72B4032}"/>
              </a:ext>
            </a:extLst>
          </p:cNvPr>
          <p:cNvSpPr/>
          <p:nvPr/>
        </p:nvSpPr>
        <p:spPr bwMode="auto">
          <a:xfrm>
            <a:off x="10045489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2F57FC-5807-409C-9221-99B22D8A285E}"/>
              </a:ext>
            </a:extLst>
          </p:cNvPr>
          <p:cNvSpPr/>
          <p:nvPr/>
        </p:nvSpPr>
        <p:spPr bwMode="auto">
          <a:xfrm>
            <a:off x="2686263" y="1981201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34F344-EB89-4EB9-B815-46666BAF73D8}"/>
              </a:ext>
            </a:extLst>
          </p:cNvPr>
          <p:cNvSpPr/>
          <p:nvPr/>
        </p:nvSpPr>
        <p:spPr bwMode="auto">
          <a:xfrm>
            <a:off x="2925974" y="1981201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600F56-A17B-4CA5-BAE0-DB2D9978E702}"/>
              </a:ext>
            </a:extLst>
          </p:cNvPr>
          <p:cNvSpPr/>
          <p:nvPr/>
        </p:nvSpPr>
        <p:spPr bwMode="auto">
          <a:xfrm>
            <a:off x="3158076" y="1981201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F607C8-1083-471B-B621-AC7385F04F57}"/>
              </a:ext>
            </a:extLst>
          </p:cNvPr>
          <p:cNvSpPr/>
          <p:nvPr/>
        </p:nvSpPr>
        <p:spPr bwMode="auto">
          <a:xfrm>
            <a:off x="3397788" y="1981201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28E4285-088D-4927-BF70-BCA6FE0E3CC5}"/>
              </a:ext>
            </a:extLst>
          </p:cNvPr>
          <p:cNvSpPr/>
          <p:nvPr/>
        </p:nvSpPr>
        <p:spPr bwMode="auto">
          <a:xfrm>
            <a:off x="3631793" y="1981201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E571097-D5A4-4173-8762-EA485FF7AEF9}"/>
              </a:ext>
            </a:extLst>
          </p:cNvPr>
          <p:cNvSpPr/>
          <p:nvPr/>
        </p:nvSpPr>
        <p:spPr bwMode="auto">
          <a:xfrm>
            <a:off x="5533545" y="2260025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614" y="2231465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214821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PSR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1201" y="5168839"/>
            <a:ext cx="5045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PSR in code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02235-DF68-4C77-B40A-CB0A304DB2A6}"/>
              </a:ext>
            </a:extLst>
          </p:cNvPr>
          <p:cNvSpPr/>
          <p:nvPr/>
        </p:nvSpPr>
        <p:spPr bwMode="auto">
          <a:xfrm>
            <a:off x="2679108" y="2261453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76E83-FCE2-4BA2-A7C7-6C5D7761E419}"/>
              </a:ext>
            </a:extLst>
          </p:cNvPr>
          <p:cNvSpPr/>
          <p:nvPr/>
        </p:nvSpPr>
        <p:spPr bwMode="auto">
          <a:xfrm>
            <a:off x="2916917" y="2261453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57DAC-B1B9-422D-8858-754340693C42}"/>
              </a:ext>
            </a:extLst>
          </p:cNvPr>
          <p:cNvSpPr/>
          <p:nvPr/>
        </p:nvSpPr>
        <p:spPr bwMode="auto">
          <a:xfrm>
            <a:off x="3150922" y="2261453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47148-7D46-4863-B4B2-C63310ABF626}"/>
              </a:ext>
            </a:extLst>
          </p:cNvPr>
          <p:cNvSpPr/>
          <p:nvPr/>
        </p:nvSpPr>
        <p:spPr bwMode="auto">
          <a:xfrm>
            <a:off x="3390633" y="2261453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C9496-ABEB-42E9-B3A7-3E437E775E80}"/>
              </a:ext>
            </a:extLst>
          </p:cNvPr>
          <p:cNvSpPr/>
          <p:nvPr/>
        </p:nvSpPr>
        <p:spPr bwMode="auto">
          <a:xfrm>
            <a:off x="3873862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18C6D-E05D-4EA0-855E-18FF1C10E398}"/>
              </a:ext>
            </a:extLst>
          </p:cNvPr>
          <p:cNvSpPr/>
          <p:nvPr/>
        </p:nvSpPr>
        <p:spPr bwMode="auto">
          <a:xfrm>
            <a:off x="4107866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C2EDD-1A03-41EE-8326-88CA9C913318}"/>
              </a:ext>
            </a:extLst>
          </p:cNvPr>
          <p:cNvSpPr/>
          <p:nvPr/>
        </p:nvSpPr>
        <p:spPr bwMode="auto">
          <a:xfrm>
            <a:off x="4347577" y="2261453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246560-A84D-4CC1-AD4F-2F245D8C1DA8}"/>
              </a:ext>
            </a:extLst>
          </p:cNvPr>
          <p:cNvSpPr/>
          <p:nvPr/>
        </p:nvSpPr>
        <p:spPr bwMode="auto">
          <a:xfrm>
            <a:off x="4579679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C68C78-795A-4BB4-9313-C851BE696721}"/>
              </a:ext>
            </a:extLst>
          </p:cNvPr>
          <p:cNvSpPr/>
          <p:nvPr/>
        </p:nvSpPr>
        <p:spPr bwMode="auto">
          <a:xfrm>
            <a:off x="4819391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E5F4B-5F98-4081-A8C9-864D82DF841E}"/>
              </a:ext>
            </a:extLst>
          </p:cNvPr>
          <p:cNvSpPr/>
          <p:nvPr/>
        </p:nvSpPr>
        <p:spPr bwMode="auto">
          <a:xfrm>
            <a:off x="5053396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4E4A2-C8E4-4D1C-91A7-203BCBA4D6EF}"/>
              </a:ext>
            </a:extLst>
          </p:cNvPr>
          <p:cNvSpPr/>
          <p:nvPr/>
        </p:nvSpPr>
        <p:spPr bwMode="auto">
          <a:xfrm>
            <a:off x="5293108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C75E3-986E-47B9-88CB-093930A867A0}"/>
              </a:ext>
            </a:extLst>
          </p:cNvPr>
          <p:cNvSpPr/>
          <p:nvPr/>
        </p:nvSpPr>
        <p:spPr bwMode="auto">
          <a:xfrm>
            <a:off x="5532820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01C15E-0FA0-47FE-AEE4-412F66A55255}"/>
              </a:ext>
            </a:extLst>
          </p:cNvPr>
          <p:cNvSpPr/>
          <p:nvPr/>
        </p:nvSpPr>
        <p:spPr bwMode="auto">
          <a:xfrm>
            <a:off x="5772532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39C4D-0E1E-49BA-BA29-9542A3FC5420}"/>
              </a:ext>
            </a:extLst>
          </p:cNvPr>
          <p:cNvSpPr/>
          <p:nvPr/>
        </p:nvSpPr>
        <p:spPr bwMode="auto">
          <a:xfrm>
            <a:off x="6006535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9D180-4C3F-4C04-9794-72EB79D6BC79}"/>
              </a:ext>
            </a:extLst>
          </p:cNvPr>
          <p:cNvSpPr/>
          <p:nvPr/>
        </p:nvSpPr>
        <p:spPr bwMode="auto">
          <a:xfrm>
            <a:off x="6246247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413A7-DE74-43A8-B9C8-58966DF1A2A0}"/>
              </a:ext>
            </a:extLst>
          </p:cNvPr>
          <p:cNvSpPr/>
          <p:nvPr/>
        </p:nvSpPr>
        <p:spPr bwMode="auto">
          <a:xfrm>
            <a:off x="6480252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10284-2902-427E-9C56-F498EA9D44C7}"/>
              </a:ext>
            </a:extLst>
          </p:cNvPr>
          <p:cNvSpPr/>
          <p:nvPr/>
        </p:nvSpPr>
        <p:spPr bwMode="auto">
          <a:xfrm>
            <a:off x="6719964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A61E98-46CA-418B-81EA-F14F053B3E55}"/>
              </a:ext>
            </a:extLst>
          </p:cNvPr>
          <p:cNvSpPr/>
          <p:nvPr/>
        </p:nvSpPr>
        <p:spPr bwMode="auto">
          <a:xfrm>
            <a:off x="6953968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1AA6C-0B4E-4BE4-BD3E-A8CF421DF4EC}"/>
              </a:ext>
            </a:extLst>
          </p:cNvPr>
          <p:cNvSpPr/>
          <p:nvPr/>
        </p:nvSpPr>
        <p:spPr bwMode="auto">
          <a:xfrm>
            <a:off x="7193679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F1A0D-9F22-483C-945E-2C70FE7D6FF4}"/>
              </a:ext>
            </a:extLst>
          </p:cNvPr>
          <p:cNvSpPr/>
          <p:nvPr/>
        </p:nvSpPr>
        <p:spPr bwMode="auto">
          <a:xfrm>
            <a:off x="7433391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7E9AA-DF2C-481C-999C-B818CABCEA58}"/>
              </a:ext>
            </a:extLst>
          </p:cNvPr>
          <p:cNvSpPr/>
          <p:nvPr/>
        </p:nvSpPr>
        <p:spPr bwMode="auto">
          <a:xfrm>
            <a:off x="7673103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4509EB-0208-4A22-A9A3-2A761776C361}"/>
              </a:ext>
            </a:extLst>
          </p:cNvPr>
          <p:cNvSpPr/>
          <p:nvPr/>
        </p:nvSpPr>
        <p:spPr bwMode="auto">
          <a:xfrm>
            <a:off x="7907108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F2164-B461-4AD4-9EA8-792FA22336CC}"/>
              </a:ext>
            </a:extLst>
          </p:cNvPr>
          <p:cNvSpPr/>
          <p:nvPr/>
        </p:nvSpPr>
        <p:spPr bwMode="auto">
          <a:xfrm>
            <a:off x="8146820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107AD-4886-425E-85BE-FB0E2AF3E979}"/>
              </a:ext>
            </a:extLst>
          </p:cNvPr>
          <p:cNvSpPr/>
          <p:nvPr/>
        </p:nvSpPr>
        <p:spPr bwMode="auto">
          <a:xfrm>
            <a:off x="8380824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7B7E2-0166-4D5A-8120-1B8EE5978B59}"/>
              </a:ext>
            </a:extLst>
          </p:cNvPr>
          <p:cNvSpPr/>
          <p:nvPr/>
        </p:nvSpPr>
        <p:spPr bwMode="auto">
          <a:xfrm>
            <a:off x="8620535" y="2261453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DC7C3-DFD1-4D11-AED5-AF477F95F8E1}"/>
              </a:ext>
            </a:extLst>
          </p:cNvPr>
          <p:cNvSpPr/>
          <p:nvPr/>
        </p:nvSpPr>
        <p:spPr bwMode="auto">
          <a:xfrm>
            <a:off x="8852637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0ADAF-C912-4131-83BD-8DCAD2747609}"/>
              </a:ext>
            </a:extLst>
          </p:cNvPr>
          <p:cNvSpPr/>
          <p:nvPr/>
        </p:nvSpPr>
        <p:spPr bwMode="auto">
          <a:xfrm>
            <a:off x="9092349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394A5-6BD5-43D2-B13C-3039C766ABE9}"/>
              </a:ext>
            </a:extLst>
          </p:cNvPr>
          <p:cNvSpPr/>
          <p:nvPr/>
        </p:nvSpPr>
        <p:spPr bwMode="auto">
          <a:xfrm>
            <a:off x="9332061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0E03E-B9A1-4DF5-B408-10765295937B}"/>
              </a:ext>
            </a:extLst>
          </p:cNvPr>
          <p:cNvSpPr/>
          <p:nvPr/>
        </p:nvSpPr>
        <p:spPr bwMode="auto">
          <a:xfrm>
            <a:off x="9571772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3C704-003E-479A-AD30-CBB182EA9D64}"/>
              </a:ext>
            </a:extLst>
          </p:cNvPr>
          <p:cNvSpPr/>
          <p:nvPr/>
        </p:nvSpPr>
        <p:spPr bwMode="auto">
          <a:xfrm>
            <a:off x="9805777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D548A-318E-4B3E-B81B-AFD2D004B4F0}"/>
              </a:ext>
            </a:extLst>
          </p:cNvPr>
          <p:cNvSpPr/>
          <p:nvPr/>
        </p:nvSpPr>
        <p:spPr bwMode="auto">
          <a:xfrm>
            <a:off x="10045489" y="226145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2A596-B1D3-4918-87B5-3F16F9666853}"/>
              </a:ext>
            </a:extLst>
          </p:cNvPr>
          <p:cNvSpPr/>
          <p:nvPr/>
        </p:nvSpPr>
        <p:spPr bwMode="auto">
          <a:xfrm>
            <a:off x="2679109" y="2261453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50074-AA5B-46F6-9D58-80FA1C6405F0}"/>
              </a:ext>
            </a:extLst>
          </p:cNvPr>
          <p:cNvSpPr/>
          <p:nvPr/>
        </p:nvSpPr>
        <p:spPr bwMode="auto">
          <a:xfrm>
            <a:off x="2679108" y="2781031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0C56E9-9FD6-4444-99B6-F34BC29FF2FF}"/>
              </a:ext>
            </a:extLst>
          </p:cNvPr>
          <p:cNvSpPr/>
          <p:nvPr/>
        </p:nvSpPr>
        <p:spPr bwMode="auto">
          <a:xfrm>
            <a:off x="2916917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66B88D-DD4B-49D8-AE8D-F657FA405AEA}"/>
              </a:ext>
            </a:extLst>
          </p:cNvPr>
          <p:cNvSpPr/>
          <p:nvPr/>
        </p:nvSpPr>
        <p:spPr bwMode="auto">
          <a:xfrm>
            <a:off x="3150922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E8EB-9B93-41A6-BCF4-DEA30D9A9F3B}"/>
              </a:ext>
            </a:extLst>
          </p:cNvPr>
          <p:cNvSpPr/>
          <p:nvPr/>
        </p:nvSpPr>
        <p:spPr bwMode="auto">
          <a:xfrm>
            <a:off x="3390633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762F8F-FFE5-44F7-B7B9-714EE1E99E20}"/>
              </a:ext>
            </a:extLst>
          </p:cNvPr>
          <p:cNvSpPr/>
          <p:nvPr/>
        </p:nvSpPr>
        <p:spPr bwMode="auto">
          <a:xfrm>
            <a:off x="3634151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ECD6FB-D74A-486E-9104-DDA6272BE814}"/>
              </a:ext>
            </a:extLst>
          </p:cNvPr>
          <p:cNvSpPr/>
          <p:nvPr/>
        </p:nvSpPr>
        <p:spPr bwMode="auto">
          <a:xfrm>
            <a:off x="3873862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EB88C7-E88D-4FDD-BE8D-98A69BF31468}"/>
              </a:ext>
            </a:extLst>
          </p:cNvPr>
          <p:cNvSpPr/>
          <p:nvPr/>
        </p:nvSpPr>
        <p:spPr bwMode="auto">
          <a:xfrm>
            <a:off x="4107866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48F981-0A70-46B7-9838-94CC9F2DFBFE}"/>
              </a:ext>
            </a:extLst>
          </p:cNvPr>
          <p:cNvSpPr/>
          <p:nvPr/>
        </p:nvSpPr>
        <p:spPr bwMode="auto">
          <a:xfrm>
            <a:off x="4347577" y="2781031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C12FC0-513A-43F2-82F4-6388472E3BBE}"/>
              </a:ext>
            </a:extLst>
          </p:cNvPr>
          <p:cNvSpPr/>
          <p:nvPr/>
        </p:nvSpPr>
        <p:spPr bwMode="auto">
          <a:xfrm>
            <a:off x="4579679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6A3A8D-F78D-4E2E-B04F-041A91708668}"/>
              </a:ext>
            </a:extLst>
          </p:cNvPr>
          <p:cNvSpPr/>
          <p:nvPr/>
        </p:nvSpPr>
        <p:spPr bwMode="auto">
          <a:xfrm>
            <a:off x="4819391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7113D4-E33B-4259-8C20-E085FE8D5D43}"/>
              </a:ext>
            </a:extLst>
          </p:cNvPr>
          <p:cNvSpPr/>
          <p:nvPr/>
        </p:nvSpPr>
        <p:spPr bwMode="auto">
          <a:xfrm>
            <a:off x="5053396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DCCB7-C39D-4280-BC16-3FC88586A4C5}"/>
              </a:ext>
            </a:extLst>
          </p:cNvPr>
          <p:cNvSpPr/>
          <p:nvPr/>
        </p:nvSpPr>
        <p:spPr bwMode="auto">
          <a:xfrm>
            <a:off x="5293108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24598-1EA0-4B74-BF4F-6095C145CB92}"/>
              </a:ext>
            </a:extLst>
          </p:cNvPr>
          <p:cNvSpPr/>
          <p:nvPr/>
        </p:nvSpPr>
        <p:spPr bwMode="auto">
          <a:xfrm>
            <a:off x="5532820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DE5F7-7FA8-449F-B247-B529BC03A4C4}"/>
              </a:ext>
            </a:extLst>
          </p:cNvPr>
          <p:cNvSpPr/>
          <p:nvPr/>
        </p:nvSpPr>
        <p:spPr bwMode="auto">
          <a:xfrm>
            <a:off x="5772532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8F9888-9686-4CA3-BB87-16836E0663F7}"/>
              </a:ext>
            </a:extLst>
          </p:cNvPr>
          <p:cNvSpPr/>
          <p:nvPr/>
        </p:nvSpPr>
        <p:spPr bwMode="auto">
          <a:xfrm>
            <a:off x="6006535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BE982-03E2-4F11-9951-ACE3FDD30ED9}"/>
              </a:ext>
            </a:extLst>
          </p:cNvPr>
          <p:cNvSpPr/>
          <p:nvPr/>
        </p:nvSpPr>
        <p:spPr bwMode="auto">
          <a:xfrm>
            <a:off x="6246247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AC800C-0E5A-4389-9520-B15B9B0BA86B}"/>
              </a:ext>
            </a:extLst>
          </p:cNvPr>
          <p:cNvSpPr/>
          <p:nvPr/>
        </p:nvSpPr>
        <p:spPr bwMode="auto">
          <a:xfrm>
            <a:off x="6480252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61F19D-2997-47C1-9B81-9394EF576B43}"/>
              </a:ext>
            </a:extLst>
          </p:cNvPr>
          <p:cNvSpPr/>
          <p:nvPr/>
        </p:nvSpPr>
        <p:spPr bwMode="auto">
          <a:xfrm>
            <a:off x="6719964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4674CA-6B5C-4A6B-8596-DAF114961C16}"/>
              </a:ext>
            </a:extLst>
          </p:cNvPr>
          <p:cNvSpPr/>
          <p:nvPr/>
        </p:nvSpPr>
        <p:spPr bwMode="auto">
          <a:xfrm>
            <a:off x="6953968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9BC2D5-FD6B-494D-91E9-C988B69D836C}"/>
              </a:ext>
            </a:extLst>
          </p:cNvPr>
          <p:cNvSpPr/>
          <p:nvPr/>
        </p:nvSpPr>
        <p:spPr bwMode="auto">
          <a:xfrm>
            <a:off x="7193679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D421CA-F30B-4E6B-A934-96D4E79D90F3}"/>
              </a:ext>
            </a:extLst>
          </p:cNvPr>
          <p:cNvSpPr/>
          <p:nvPr/>
        </p:nvSpPr>
        <p:spPr bwMode="auto">
          <a:xfrm>
            <a:off x="7433391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AA37E9-6126-4ADB-B61B-503E776769ED}"/>
              </a:ext>
            </a:extLst>
          </p:cNvPr>
          <p:cNvSpPr/>
          <p:nvPr/>
        </p:nvSpPr>
        <p:spPr bwMode="auto">
          <a:xfrm>
            <a:off x="7673103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DBE824-2DCC-477B-8239-F233AA62DF1B}"/>
              </a:ext>
            </a:extLst>
          </p:cNvPr>
          <p:cNvSpPr/>
          <p:nvPr/>
        </p:nvSpPr>
        <p:spPr bwMode="auto">
          <a:xfrm>
            <a:off x="7907108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33629-7235-4778-B466-75C046E02585}"/>
              </a:ext>
            </a:extLst>
          </p:cNvPr>
          <p:cNvSpPr/>
          <p:nvPr/>
        </p:nvSpPr>
        <p:spPr bwMode="auto">
          <a:xfrm>
            <a:off x="8146820" y="2781031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25FAE1-98E4-4170-B180-80E698E8A588}"/>
              </a:ext>
            </a:extLst>
          </p:cNvPr>
          <p:cNvSpPr/>
          <p:nvPr/>
        </p:nvSpPr>
        <p:spPr bwMode="auto">
          <a:xfrm>
            <a:off x="8380824" y="2781031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30B1A7-370B-4E19-80AC-12C7AC4E671C}"/>
              </a:ext>
            </a:extLst>
          </p:cNvPr>
          <p:cNvSpPr/>
          <p:nvPr/>
        </p:nvSpPr>
        <p:spPr bwMode="auto">
          <a:xfrm>
            <a:off x="8620535" y="2781031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8057E2-C052-4A3C-898B-9E82DFCC90C5}"/>
              </a:ext>
            </a:extLst>
          </p:cNvPr>
          <p:cNvSpPr/>
          <p:nvPr/>
        </p:nvSpPr>
        <p:spPr bwMode="auto">
          <a:xfrm>
            <a:off x="8852637" y="2781031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CB929F-562A-45AA-BC64-90250EF48B42}"/>
              </a:ext>
            </a:extLst>
          </p:cNvPr>
          <p:cNvSpPr/>
          <p:nvPr/>
        </p:nvSpPr>
        <p:spPr bwMode="auto">
          <a:xfrm>
            <a:off x="9092349" y="2781031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1E2AAC-B9C0-41A5-8232-AE183094877C}"/>
              </a:ext>
            </a:extLst>
          </p:cNvPr>
          <p:cNvSpPr/>
          <p:nvPr/>
        </p:nvSpPr>
        <p:spPr bwMode="auto">
          <a:xfrm>
            <a:off x="9332061" y="2781031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FA16BF-2DC1-4B40-BA64-7769D4A32A7E}"/>
              </a:ext>
            </a:extLst>
          </p:cNvPr>
          <p:cNvSpPr/>
          <p:nvPr/>
        </p:nvSpPr>
        <p:spPr bwMode="auto">
          <a:xfrm>
            <a:off x="9571772" y="2781031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3429AE-4C1C-4E02-9B81-76AEBB8682EF}"/>
              </a:ext>
            </a:extLst>
          </p:cNvPr>
          <p:cNvSpPr/>
          <p:nvPr/>
        </p:nvSpPr>
        <p:spPr bwMode="auto">
          <a:xfrm>
            <a:off x="9805777" y="2781031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3A4CAE-0ED7-4448-BBCB-9AB886F5BC36}"/>
              </a:ext>
            </a:extLst>
          </p:cNvPr>
          <p:cNvSpPr/>
          <p:nvPr/>
        </p:nvSpPr>
        <p:spPr bwMode="auto">
          <a:xfrm>
            <a:off x="10045489" y="2781031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08E368-706D-415F-8ACE-CC85CFDC7150}"/>
              </a:ext>
            </a:extLst>
          </p:cNvPr>
          <p:cNvSpPr/>
          <p:nvPr/>
        </p:nvSpPr>
        <p:spPr bwMode="auto">
          <a:xfrm>
            <a:off x="2679109" y="2781031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537" y="2781031"/>
            <a:ext cx="1457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63" y="2226851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301" y="2781031"/>
            <a:ext cx="12499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079CF8-4C52-4671-9319-8F6A9DB1D715}"/>
              </a:ext>
            </a:extLst>
          </p:cNvPr>
          <p:cNvSpPr/>
          <p:nvPr/>
        </p:nvSpPr>
        <p:spPr bwMode="auto">
          <a:xfrm>
            <a:off x="2679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1F95844-9CA2-4FFB-BA44-366C71430821}"/>
              </a:ext>
            </a:extLst>
          </p:cNvPr>
          <p:cNvSpPr/>
          <p:nvPr/>
        </p:nvSpPr>
        <p:spPr bwMode="auto">
          <a:xfrm>
            <a:off x="2916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33337-3E8B-41A0-B573-1815406E02FF}"/>
              </a:ext>
            </a:extLst>
          </p:cNvPr>
          <p:cNvSpPr/>
          <p:nvPr/>
        </p:nvSpPr>
        <p:spPr bwMode="auto">
          <a:xfrm>
            <a:off x="3150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F93C2D-36F1-4F3D-8792-C354A6386E80}"/>
              </a:ext>
            </a:extLst>
          </p:cNvPr>
          <p:cNvSpPr/>
          <p:nvPr/>
        </p:nvSpPr>
        <p:spPr bwMode="auto">
          <a:xfrm>
            <a:off x="3390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EB32BE-B49D-4985-B20B-6527A63632C6}"/>
              </a:ext>
            </a:extLst>
          </p:cNvPr>
          <p:cNvSpPr/>
          <p:nvPr/>
        </p:nvSpPr>
        <p:spPr bwMode="auto">
          <a:xfrm>
            <a:off x="3634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E3F855-3DF5-4365-9FC5-C60661F1E07F}"/>
              </a:ext>
            </a:extLst>
          </p:cNvPr>
          <p:cNvSpPr/>
          <p:nvPr/>
        </p:nvSpPr>
        <p:spPr bwMode="auto">
          <a:xfrm>
            <a:off x="3873864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6D7B86-6495-4C4C-A0E1-57DCAB617D3D}"/>
              </a:ext>
            </a:extLst>
          </p:cNvPr>
          <p:cNvSpPr/>
          <p:nvPr/>
        </p:nvSpPr>
        <p:spPr bwMode="auto">
          <a:xfrm>
            <a:off x="457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07D17B-DE10-4278-B6BC-0E8BEA42BD4C}"/>
              </a:ext>
            </a:extLst>
          </p:cNvPr>
          <p:cNvSpPr/>
          <p:nvPr/>
        </p:nvSpPr>
        <p:spPr bwMode="auto">
          <a:xfrm>
            <a:off x="481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BBCBCC-D2B8-4A62-B226-901338046285}"/>
              </a:ext>
            </a:extLst>
          </p:cNvPr>
          <p:cNvSpPr/>
          <p:nvPr/>
        </p:nvSpPr>
        <p:spPr bwMode="auto">
          <a:xfrm>
            <a:off x="5053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BFBC24-88F6-49D8-B36D-141DAE14A026}"/>
              </a:ext>
            </a:extLst>
          </p:cNvPr>
          <p:cNvSpPr/>
          <p:nvPr/>
        </p:nvSpPr>
        <p:spPr bwMode="auto">
          <a:xfrm>
            <a:off x="529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73E29B-FB34-4560-AB83-493A58F8DFF5}"/>
              </a:ext>
            </a:extLst>
          </p:cNvPr>
          <p:cNvSpPr/>
          <p:nvPr/>
        </p:nvSpPr>
        <p:spPr bwMode="auto">
          <a:xfrm>
            <a:off x="553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07B545-9400-40EF-BB69-604CC47ACECE}"/>
              </a:ext>
            </a:extLst>
          </p:cNvPr>
          <p:cNvSpPr/>
          <p:nvPr/>
        </p:nvSpPr>
        <p:spPr bwMode="auto">
          <a:xfrm>
            <a:off x="5772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7A977D-1C18-4797-B12F-29B634F8F680}"/>
              </a:ext>
            </a:extLst>
          </p:cNvPr>
          <p:cNvSpPr/>
          <p:nvPr/>
        </p:nvSpPr>
        <p:spPr bwMode="auto">
          <a:xfrm>
            <a:off x="6006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9EAFC-6B94-4BA4-BE6A-410ABA1A1678}"/>
              </a:ext>
            </a:extLst>
          </p:cNvPr>
          <p:cNvSpPr/>
          <p:nvPr/>
        </p:nvSpPr>
        <p:spPr bwMode="auto">
          <a:xfrm>
            <a:off x="6246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29A6F-61CB-4D64-A905-2D90C68F1CD6}"/>
              </a:ext>
            </a:extLst>
          </p:cNvPr>
          <p:cNvSpPr/>
          <p:nvPr/>
        </p:nvSpPr>
        <p:spPr bwMode="auto">
          <a:xfrm>
            <a:off x="6480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E3BC30-DD4F-442B-85AD-183CBDE1FA47}"/>
              </a:ext>
            </a:extLst>
          </p:cNvPr>
          <p:cNvSpPr/>
          <p:nvPr/>
        </p:nvSpPr>
        <p:spPr bwMode="auto">
          <a:xfrm>
            <a:off x="6719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DC25C1-F75F-480A-B8A7-1566474E50B9}"/>
              </a:ext>
            </a:extLst>
          </p:cNvPr>
          <p:cNvSpPr/>
          <p:nvPr/>
        </p:nvSpPr>
        <p:spPr bwMode="auto">
          <a:xfrm>
            <a:off x="6953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2016F0-BA5F-4F10-820C-56A9ED045E81}"/>
              </a:ext>
            </a:extLst>
          </p:cNvPr>
          <p:cNvSpPr/>
          <p:nvPr/>
        </p:nvSpPr>
        <p:spPr bwMode="auto">
          <a:xfrm>
            <a:off x="7193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5194C4-9765-4508-A5CF-24E9288C01EA}"/>
              </a:ext>
            </a:extLst>
          </p:cNvPr>
          <p:cNvSpPr/>
          <p:nvPr/>
        </p:nvSpPr>
        <p:spPr bwMode="auto">
          <a:xfrm>
            <a:off x="7433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947076-561F-44A0-9CD6-6CB6D1B2330C}"/>
              </a:ext>
            </a:extLst>
          </p:cNvPr>
          <p:cNvSpPr/>
          <p:nvPr/>
        </p:nvSpPr>
        <p:spPr bwMode="auto">
          <a:xfrm>
            <a:off x="7673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8FCCE4-D7DB-4787-ACEA-AB60AE73F2A3}"/>
              </a:ext>
            </a:extLst>
          </p:cNvPr>
          <p:cNvSpPr/>
          <p:nvPr/>
        </p:nvSpPr>
        <p:spPr bwMode="auto">
          <a:xfrm>
            <a:off x="7907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45663A-7C9D-4A4F-8E3E-65E276C04B0A}"/>
              </a:ext>
            </a:extLst>
          </p:cNvPr>
          <p:cNvSpPr/>
          <p:nvPr/>
        </p:nvSpPr>
        <p:spPr bwMode="auto">
          <a:xfrm>
            <a:off x="8146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DC54E-08DE-4AFF-8327-1CBF063FED4D}"/>
              </a:ext>
            </a:extLst>
          </p:cNvPr>
          <p:cNvSpPr/>
          <p:nvPr/>
        </p:nvSpPr>
        <p:spPr bwMode="auto">
          <a:xfrm>
            <a:off x="8380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5851EE-648A-4860-81F6-6DF1B0C439CF}"/>
              </a:ext>
            </a:extLst>
          </p:cNvPr>
          <p:cNvSpPr/>
          <p:nvPr/>
        </p:nvSpPr>
        <p:spPr bwMode="auto">
          <a:xfrm>
            <a:off x="8620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462E99-F2BD-46BC-94BB-8F3F0CD2965B}"/>
              </a:ext>
            </a:extLst>
          </p:cNvPr>
          <p:cNvSpPr/>
          <p:nvPr/>
        </p:nvSpPr>
        <p:spPr bwMode="auto">
          <a:xfrm>
            <a:off x="8852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ED1942-6D73-4CEE-9B71-4C861B38048B}"/>
              </a:ext>
            </a:extLst>
          </p:cNvPr>
          <p:cNvSpPr/>
          <p:nvPr/>
        </p:nvSpPr>
        <p:spPr bwMode="auto">
          <a:xfrm>
            <a:off x="9092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31B128-617A-48A5-AC08-7D5A984BA73C}"/>
              </a:ext>
            </a:extLst>
          </p:cNvPr>
          <p:cNvSpPr/>
          <p:nvPr/>
        </p:nvSpPr>
        <p:spPr bwMode="auto">
          <a:xfrm>
            <a:off x="9332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08A09-8F05-48DF-AFEF-E477EEBC4FC2}"/>
              </a:ext>
            </a:extLst>
          </p:cNvPr>
          <p:cNvSpPr/>
          <p:nvPr/>
        </p:nvSpPr>
        <p:spPr bwMode="auto">
          <a:xfrm>
            <a:off x="9571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1B2B94-A08C-4456-882B-B3CDE1B80A35}"/>
              </a:ext>
            </a:extLst>
          </p:cNvPr>
          <p:cNvSpPr/>
          <p:nvPr/>
        </p:nvSpPr>
        <p:spPr bwMode="auto">
          <a:xfrm>
            <a:off x="9805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513D1F-87ED-4174-8673-A2C1F38E8DB9}"/>
              </a:ext>
            </a:extLst>
          </p:cNvPr>
          <p:cNvSpPr/>
          <p:nvPr/>
        </p:nvSpPr>
        <p:spPr bwMode="auto">
          <a:xfrm>
            <a:off x="10045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455893-FC01-444C-95FE-F79D2C8CB943}"/>
              </a:ext>
            </a:extLst>
          </p:cNvPr>
          <p:cNvSpPr/>
          <p:nvPr/>
        </p:nvSpPr>
        <p:spPr bwMode="auto">
          <a:xfrm>
            <a:off x="2679109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1948" y="3339149"/>
            <a:ext cx="124802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ECF288-2E80-4463-B2CF-59DD4F4B17E7}"/>
              </a:ext>
            </a:extLst>
          </p:cNvPr>
          <p:cNvSpPr/>
          <p:nvPr/>
        </p:nvSpPr>
        <p:spPr bwMode="auto">
          <a:xfrm>
            <a:off x="4347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Arial" charset="0"/>
              </a:rPr>
              <a:t>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65754D-DE16-4F39-B1B0-DA5943946BF1}"/>
              </a:ext>
            </a:extLst>
          </p:cNvPr>
          <p:cNvSpPr/>
          <p:nvPr/>
        </p:nvSpPr>
        <p:spPr bwMode="auto">
          <a:xfrm>
            <a:off x="4579679" y="4514357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E93E8F1-45C8-45CC-B373-7F5661A4CDAC}"/>
              </a:ext>
            </a:extLst>
          </p:cNvPr>
          <p:cNvSpPr/>
          <p:nvPr/>
        </p:nvSpPr>
        <p:spPr bwMode="auto">
          <a:xfrm>
            <a:off x="4819391" y="4514357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FCC2AB-1DE5-4E46-A408-A603476BC0DC}"/>
              </a:ext>
            </a:extLst>
          </p:cNvPr>
          <p:cNvSpPr/>
          <p:nvPr/>
        </p:nvSpPr>
        <p:spPr bwMode="auto">
          <a:xfrm>
            <a:off x="5053396" y="4514357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D1D7D1A-5E84-4709-8248-A578919960E8}"/>
              </a:ext>
            </a:extLst>
          </p:cNvPr>
          <p:cNvSpPr/>
          <p:nvPr/>
        </p:nvSpPr>
        <p:spPr bwMode="auto">
          <a:xfrm>
            <a:off x="5293108" y="4514357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012AA1-6463-46CA-9447-F46147A08F0D}"/>
              </a:ext>
            </a:extLst>
          </p:cNvPr>
          <p:cNvSpPr/>
          <p:nvPr/>
        </p:nvSpPr>
        <p:spPr bwMode="auto">
          <a:xfrm>
            <a:off x="5532820" y="4514357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0CD862-50B5-4C82-A42C-3DCF77853209}"/>
              </a:ext>
            </a:extLst>
          </p:cNvPr>
          <p:cNvSpPr/>
          <p:nvPr/>
        </p:nvSpPr>
        <p:spPr bwMode="auto">
          <a:xfrm>
            <a:off x="5772532" y="4514357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4B20A9-0070-459B-AD5B-2686AAB485F3}"/>
              </a:ext>
            </a:extLst>
          </p:cNvPr>
          <p:cNvSpPr/>
          <p:nvPr/>
        </p:nvSpPr>
        <p:spPr bwMode="auto">
          <a:xfrm>
            <a:off x="6006535" y="4514357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66CDDF-BF45-403E-87AF-598F6C2E43FE}"/>
              </a:ext>
            </a:extLst>
          </p:cNvPr>
          <p:cNvSpPr/>
          <p:nvPr/>
        </p:nvSpPr>
        <p:spPr bwMode="auto">
          <a:xfrm>
            <a:off x="6246247" y="4514357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E4A65F3-34EF-471D-9C2E-7512DF187876}"/>
              </a:ext>
            </a:extLst>
          </p:cNvPr>
          <p:cNvSpPr/>
          <p:nvPr/>
        </p:nvSpPr>
        <p:spPr bwMode="auto">
          <a:xfrm>
            <a:off x="6480252" y="4514357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DB2790-A34C-4D7B-ADEA-5F46A4AB8753}"/>
              </a:ext>
            </a:extLst>
          </p:cNvPr>
          <p:cNvSpPr/>
          <p:nvPr/>
        </p:nvSpPr>
        <p:spPr bwMode="auto">
          <a:xfrm>
            <a:off x="6719964" y="4514357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C4CDFA-F92B-4AC6-A958-80818AFD4FD0}"/>
              </a:ext>
            </a:extLst>
          </p:cNvPr>
          <p:cNvSpPr/>
          <p:nvPr/>
        </p:nvSpPr>
        <p:spPr bwMode="auto">
          <a:xfrm>
            <a:off x="6953968" y="4514357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CE36A-EF5F-4EE4-A95B-86B9DB4AF71C}"/>
              </a:ext>
            </a:extLst>
          </p:cNvPr>
          <p:cNvSpPr/>
          <p:nvPr/>
        </p:nvSpPr>
        <p:spPr bwMode="auto">
          <a:xfrm>
            <a:off x="7193679" y="4514357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E111690-1753-4E03-B833-C0D763FC959F}"/>
              </a:ext>
            </a:extLst>
          </p:cNvPr>
          <p:cNvSpPr/>
          <p:nvPr/>
        </p:nvSpPr>
        <p:spPr bwMode="auto">
          <a:xfrm>
            <a:off x="7433391" y="4514357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6BF773-7EBF-46BA-8C7B-D1E8AC322732}"/>
              </a:ext>
            </a:extLst>
          </p:cNvPr>
          <p:cNvSpPr/>
          <p:nvPr/>
        </p:nvSpPr>
        <p:spPr bwMode="auto">
          <a:xfrm>
            <a:off x="7673103" y="450579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28641D4-6BE4-42F0-9DEF-5328BBB089B2}"/>
              </a:ext>
            </a:extLst>
          </p:cNvPr>
          <p:cNvSpPr/>
          <p:nvPr/>
        </p:nvSpPr>
        <p:spPr bwMode="auto">
          <a:xfrm>
            <a:off x="7907108" y="4505793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60E56F-D602-4907-BE12-BC4495F32E15}"/>
              </a:ext>
            </a:extLst>
          </p:cNvPr>
          <p:cNvSpPr/>
          <p:nvPr/>
        </p:nvSpPr>
        <p:spPr bwMode="auto">
          <a:xfrm>
            <a:off x="8146820" y="4514357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9516BC-AC41-4F00-AD9D-4D90FA55F70D}"/>
              </a:ext>
            </a:extLst>
          </p:cNvPr>
          <p:cNvSpPr/>
          <p:nvPr/>
        </p:nvSpPr>
        <p:spPr bwMode="auto">
          <a:xfrm>
            <a:off x="8380824" y="4514357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4E1D1CC-70EC-4CA7-8615-4B382AA3D3C2}"/>
              </a:ext>
            </a:extLst>
          </p:cNvPr>
          <p:cNvSpPr/>
          <p:nvPr/>
        </p:nvSpPr>
        <p:spPr bwMode="auto">
          <a:xfrm>
            <a:off x="8620535" y="4514357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6" name="TextBox 175">
            <a:extLst>
              <a:ext uri="{FF2B5EF4-FFF2-40B4-BE49-F238E27FC236}">
                <a16:creationId xmlns:a16="http://schemas.microsoft.com/office/drawing/2014/main" id="{68648CD0-3075-4696-B669-7E74DA96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132" y="4514357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525114-3B9F-40BF-8378-90F023342A73}"/>
              </a:ext>
            </a:extLst>
          </p:cNvPr>
          <p:cNvSpPr/>
          <p:nvPr/>
        </p:nvSpPr>
        <p:spPr bwMode="auto">
          <a:xfrm>
            <a:off x="885263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26853F-3ADD-4E19-B18E-B805DC1E278B}"/>
              </a:ext>
            </a:extLst>
          </p:cNvPr>
          <p:cNvSpPr/>
          <p:nvPr/>
        </p:nvSpPr>
        <p:spPr bwMode="auto">
          <a:xfrm>
            <a:off x="909234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D55D5F5-D625-4899-A7C0-8BE44198F5DC}"/>
              </a:ext>
            </a:extLst>
          </p:cNvPr>
          <p:cNvSpPr/>
          <p:nvPr/>
        </p:nvSpPr>
        <p:spPr bwMode="auto">
          <a:xfrm>
            <a:off x="9332061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A3B9F4-3E85-41FC-A10B-E5971133B270}"/>
              </a:ext>
            </a:extLst>
          </p:cNvPr>
          <p:cNvSpPr/>
          <p:nvPr/>
        </p:nvSpPr>
        <p:spPr bwMode="auto">
          <a:xfrm>
            <a:off x="9571772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B4E03AC-784F-4130-8827-18D68D5F6E44}"/>
              </a:ext>
            </a:extLst>
          </p:cNvPr>
          <p:cNvSpPr/>
          <p:nvPr/>
        </p:nvSpPr>
        <p:spPr bwMode="auto">
          <a:xfrm>
            <a:off x="980577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6447CF9-AD34-4EFD-99F1-FF7212AF0999}"/>
              </a:ext>
            </a:extLst>
          </p:cNvPr>
          <p:cNvSpPr/>
          <p:nvPr/>
        </p:nvSpPr>
        <p:spPr bwMode="auto">
          <a:xfrm>
            <a:off x="1004548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3" name="TextBox 187">
            <a:extLst>
              <a:ext uri="{FF2B5EF4-FFF2-40B4-BE49-F238E27FC236}">
                <a16:creationId xmlns:a16="http://schemas.microsoft.com/office/drawing/2014/main" id="{4FC34199-D78E-4AAD-BD4F-3D1CA46C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9513" y="4508648"/>
            <a:ext cx="1457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1593D0-75BC-44AC-8888-D7FEEBDDA23B}"/>
              </a:ext>
            </a:extLst>
          </p:cNvPr>
          <p:cNvSpPr/>
          <p:nvPr/>
        </p:nvSpPr>
        <p:spPr bwMode="auto">
          <a:xfrm>
            <a:off x="2679109" y="4514357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704" y="2242896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338" y="2769612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067" y="3326303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48" name="TextBox 192">
            <a:extLst>
              <a:ext uri="{FF2B5EF4-FFF2-40B4-BE49-F238E27FC236}">
                <a16:creationId xmlns:a16="http://schemas.microsoft.com/office/drawing/2014/main" id="{A82AD67E-01CD-4280-99DA-A2D9DBBA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338" y="4495801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CEAF0E8-BA17-4D51-B3E3-32E7F5F887BE}"/>
              </a:ext>
            </a:extLst>
          </p:cNvPr>
          <p:cNvSpPr/>
          <p:nvPr/>
        </p:nvSpPr>
        <p:spPr bwMode="auto">
          <a:xfrm>
            <a:off x="3630345" y="2261453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6A4B8D1-4535-44B8-B29B-C02808A256A9}"/>
              </a:ext>
            </a:extLst>
          </p:cNvPr>
          <p:cNvSpPr/>
          <p:nvPr/>
        </p:nvSpPr>
        <p:spPr bwMode="auto">
          <a:xfrm>
            <a:off x="3873864" y="4512501"/>
            <a:ext cx="473715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dirty="0">
                <a:cs typeface="Arial" charset="0"/>
              </a:rPr>
              <a:t>ICI/IT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5AD78AE-C3D6-45BC-8E10-E7B863D9686E}"/>
              </a:ext>
            </a:extLst>
          </p:cNvPr>
          <p:cNvSpPr/>
          <p:nvPr/>
        </p:nvSpPr>
        <p:spPr bwMode="auto">
          <a:xfrm>
            <a:off x="4347577" y="4512501"/>
            <a:ext cx="237810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Arial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25A097-4EBD-4C13-895B-09051144B7A4}"/>
              </a:ext>
            </a:extLst>
          </p:cNvPr>
          <p:cNvSpPr/>
          <p:nvPr/>
        </p:nvSpPr>
        <p:spPr bwMode="auto">
          <a:xfrm>
            <a:off x="2679108" y="4512931"/>
            <a:ext cx="237808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DEF319D-969E-486D-84A8-E35102197EDB}"/>
              </a:ext>
            </a:extLst>
          </p:cNvPr>
          <p:cNvSpPr/>
          <p:nvPr/>
        </p:nvSpPr>
        <p:spPr bwMode="auto">
          <a:xfrm>
            <a:off x="2916917" y="4512931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1265415-19E5-4060-87AA-110FFDA83F85}"/>
              </a:ext>
            </a:extLst>
          </p:cNvPr>
          <p:cNvSpPr/>
          <p:nvPr/>
        </p:nvSpPr>
        <p:spPr bwMode="auto">
          <a:xfrm>
            <a:off x="3150922" y="4512931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9678C94-2C85-403A-B830-B0E8C5460086}"/>
              </a:ext>
            </a:extLst>
          </p:cNvPr>
          <p:cNvSpPr/>
          <p:nvPr/>
        </p:nvSpPr>
        <p:spPr bwMode="auto">
          <a:xfrm>
            <a:off x="3390633" y="4512931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B9FC768-1AC3-4342-9A16-035324535CA0}"/>
              </a:ext>
            </a:extLst>
          </p:cNvPr>
          <p:cNvSpPr/>
          <p:nvPr/>
        </p:nvSpPr>
        <p:spPr bwMode="auto">
          <a:xfrm>
            <a:off x="3630345" y="4512931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C5C6772-9B34-48B3-B35B-7E317F28FA48}"/>
              </a:ext>
            </a:extLst>
          </p:cNvPr>
          <p:cNvSpPr/>
          <p:nvPr/>
        </p:nvSpPr>
        <p:spPr bwMode="auto">
          <a:xfrm>
            <a:off x="7675958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ICI/IT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D4E244D-1ECE-4A09-A40F-FBFBC680BB13}"/>
              </a:ext>
            </a:extLst>
          </p:cNvPr>
          <p:cNvSpPr/>
          <p:nvPr/>
        </p:nvSpPr>
        <p:spPr bwMode="auto">
          <a:xfrm>
            <a:off x="7675958" y="4514559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436D0-0111-4AEB-AF9D-59837A5D9AB9}"/>
              </a:ext>
            </a:extLst>
          </p:cNvPr>
          <p:cNvSpPr/>
          <p:nvPr/>
        </p:nvSpPr>
        <p:spPr bwMode="auto">
          <a:xfrm>
            <a:off x="3873862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F532E8-752E-4140-9A07-EB8A3FF1F025}"/>
              </a:ext>
            </a:extLst>
          </p:cNvPr>
          <p:cNvSpPr/>
          <p:nvPr/>
        </p:nvSpPr>
        <p:spPr bwMode="auto">
          <a:xfrm>
            <a:off x="4107866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357A616-79B3-44E3-A86F-CA9699F9F020}"/>
              </a:ext>
            </a:extLst>
          </p:cNvPr>
          <p:cNvSpPr/>
          <p:nvPr/>
        </p:nvSpPr>
        <p:spPr bwMode="auto">
          <a:xfrm>
            <a:off x="4347577" y="1983275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983A5E-2621-4B97-B01A-21EAAC761ADB}"/>
              </a:ext>
            </a:extLst>
          </p:cNvPr>
          <p:cNvSpPr/>
          <p:nvPr/>
        </p:nvSpPr>
        <p:spPr bwMode="auto">
          <a:xfrm>
            <a:off x="4579679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E354AD-8939-41F4-9CE2-51F3549C873B}"/>
              </a:ext>
            </a:extLst>
          </p:cNvPr>
          <p:cNvSpPr/>
          <p:nvPr/>
        </p:nvSpPr>
        <p:spPr bwMode="auto">
          <a:xfrm>
            <a:off x="4819391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C0D6A6-C56B-4AED-A9F1-CAD32F92C7FB}"/>
              </a:ext>
            </a:extLst>
          </p:cNvPr>
          <p:cNvSpPr/>
          <p:nvPr/>
        </p:nvSpPr>
        <p:spPr bwMode="auto">
          <a:xfrm>
            <a:off x="5053396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78AA74F-27C7-4705-AB82-9CA4E3218E41}"/>
              </a:ext>
            </a:extLst>
          </p:cNvPr>
          <p:cNvSpPr/>
          <p:nvPr/>
        </p:nvSpPr>
        <p:spPr bwMode="auto">
          <a:xfrm>
            <a:off x="5293108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DABE315-AB84-4FA5-B8A5-15C6B8C01DC8}"/>
              </a:ext>
            </a:extLst>
          </p:cNvPr>
          <p:cNvSpPr/>
          <p:nvPr/>
        </p:nvSpPr>
        <p:spPr bwMode="auto">
          <a:xfrm>
            <a:off x="5532820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7BE3781-4872-4BCA-929A-B18A5C3D90D0}"/>
              </a:ext>
            </a:extLst>
          </p:cNvPr>
          <p:cNvSpPr/>
          <p:nvPr/>
        </p:nvSpPr>
        <p:spPr bwMode="auto">
          <a:xfrm>
            <a:off x="5772532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E489DB-B273-4A1D-A481-1044EB120F22}"/>
              </a:ext>
            </a:extLst>
          </p:cNvPr>
          <p:cNvSpPr/>
          <p:nvPr/>
        </p:nvSpPr>
        <p:spPr bwMode="auto">
          <a:xfrm>
            <a:off x="6006535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E8EB63-9CC6-457F-8316-8E8F15423204}"/>
              </a:ext>
            </a:extLst>
          </p:cNvPr>
          <p:cNvSpPr/>
          <p:nvPr/>
        </p:nvSpPr>
        <p:spPr bwMode="auto">
          <a:xfrm>
            <a:off x="6246247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348944-0BAA-4609-B702-10AD73B7E1E9}"/>
              </a:ext>
            </a:extLst>
          </p:cNvPr>
          <p:cNvSpPr/>
          <p:nvPr/>
        </p:nvSpPr>
        <p:spPr bwMode="auto">
          <a:xfrm>
            <a:off x="6480252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D90ADC4-3AFC-44CD-993C-DA70103E1345}"/>
              </a:ext>
            </a:extLst>
          </p:cNvPr>
          <p:cNvSpPr/>
          <p:nvPr/>
        </p:nvSpPr>
        <p:spPr bwMode="auto">
          <a:xfrm>
            <a:off x="6719964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6689AF7-A7EB-4B27-8F15-D61D230D7568}"/>
              </a:ext>
            </a:extLst>
          </p:cNvPr>
          <p:cNvSpPr/>
          <p:nvPr/>
        </p:nvSpPr>
        <p:spPr bwMode="auto">
          <a:xfrm>
            <a:off x="6953968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0103A2-FF36-4438-A7BC-B9CE17515E2E}"/>
              </a:ext>
            </a:extLst>
          </p:cNvPr>
          <p:cNvSpPr/>
          <p:nvPr/>
        </p:nvSpPr>
        <p:spPr bwMode="auto">
          <a:xfrm>
            <a:off x="7193679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4F50D91-4602-41DA-856C-E195E547047D}"/>
              </a:ext>
            </a:extLst>
          </p:cNvPr>
          <p:cNvSpPr/>
          <p:nvPr/>
        </p:nvSpPr>
        <p:spPr bwMode="auto">
          <a:xfrm>
            <a:off x="7433391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E23828C-1073-483A-8B03-3CF9D12B1E9D}"/>
              </a:ext>
            </a:extLst>
          </p:cNvPr>
          <p:cNvSpPr/>
          <p:nvPr/>
        </p:nvSpPr>
        <p:spPr bwMode="auto">
          <a:xfrm>
            <a:off x="7673103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AB28BA-EC6D-49DE-BB9C-9A14888BC703}"/>
              </a:ext>
            </a:extLst>
          </p:cNvPr>
          <p:cNvSpPr/>
          <p:nvPr/>
        </p:nvSpPr>
        <p:spPr bwMode="auto">
          <a:xfrm>
            <a:off x="7907108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ABBE835-1D7F-4B5B-945D-E2FF7E90077E}"/>
              </a:ext>
            </a:extLst>
          </p:cNvPr>
          <p:cNvSpPr/>
          <p:nvPr/>
        </p:nvSpPr>
        <p:spPr bwMode="auto">
          <a:xfrm>
            <a:off x="8146820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F9CD00-3549-42B1-8E48-68646758B889}"/>
              </a:ext>
            </a:extLst>
          </p:cNvPr>
          <p:cNvSpPr/>
          <p:nvPr/>
        </p:nvSpPr>
        <p:spPr bwMode="auto">
          <a:xfrm>
            <a:off x="8380824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EB8D20-3DBC-4FBD-B4B7-7F568492B515}"/>
              </a:ext>
            </a:extLst>
          </p:cNvPr>
          <p:cNvSpPr/>
          <p:nvPr/>
        </p:nvSpPr>
        <p:spPr bwMode="auto">
          <a:xfrm>
            <a:off x="8620535" y="1983275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1E4984E-D964-4127-A94D-DAF7723E87C1}"/>
              </a:ext>
            </a:extLst>
          </p:cNvPr>
          <p:cNvSpPr/>
          <p:nvPr/>
        </p:nvSpPr>
        <p:spPr bwMode="auto">
          <a:xfrm>
            <a:off x="8852637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8595B-BF2E-498F-83FC-B62D8475CC0B}"/>
              </a:ext>
            </a:extLst>
          </p:cNvPr>
          <p:cNvSpPr/>
          <p:nvPr/>
        </p:nvSpPr>
        <p:spPr bwMode="auto">
          <a:xfrm>
            <a:off x="9092349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309E76-4F14-463E-BE62-C8F561F3A781}"/>
              </a:ext>
            </a:extLst>
          </p:cNvPr>
          <p:cNvSpPr/>
          <p:nvPr/>
        </p:nvSpPr>
        <p:spPr bwMode="auto">
          <a:xfrm>
            <a:off x="9332061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FA5803-D95D-4128-A39D-3ABFF287FD7D}"/>
              </a:ext>
            </a:extLst>
          </p:cNvPr>
          <p:cNvSpPr/>
          <p:nvPr/>
        </p:nvSpPr>
        <p:spPr bwMode="auto">
          <a:xfrm>
            <a:off x="9571772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1F71BA1-72B1-49DF-9B21-B7BFB4F6F146}"/>
              </a:ext>
            </a:extLst>
          </p:cNvPr>
          <p:cNvSpPr/>
          <p:nvPr/>
        </p:nvSpPr>
        <p:spPr bwMode="auto">
          <a:xfrm>
            <a:off x="9805777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609A8D-2714-48C8-94C5-CE77F72B4032}"/>
              </a:ext>
            </a:extLst>
          </p:cNvPr>
          <p:cNvSpPr/>
          <p:nvPr/>
        </p:nvSpPr>
        <p:spPr bwMode="auto">
          <a:xfrm>
            <a:off x="10045489" y="1983275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2F57FC-5807-409C-9221-99B22D8A285E}"/>
              </a:ext>
            </a:extLst>
          </p:cNvPr>
          <p:cNvSpPr/>
          <p:nvPr/>
        </p:nvSpPr>
        <p:spPr bwMode="auto">
          <a:xfrm>
            <a:off x="2686263" y="1981201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34F344-EB89-4EB9-B815-46666BAF73D8}"/>
              </a:ext>
            </a:extLst>
          </p:cNvPr>
          <p:cNvSpPr/>
          <p:nvPr/>
        </p:nvSpPr>
        <p:spPr bwMode="auto">
          <a:xfrm>
            <a:off x="2925974" y="1981201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600F56-A17B-4CA5-BAE0-DB2D9978E702}"/>
              </a:ext>
            </a:extLst>
          </p:cNvPr>
          <p:cNvSpPr/>
          <p:nvPr/>
        </p:nvSpPr>
        <p:spPr bwMode="auto">
          <a:xfrm>
            <a:off x="3158076" y="1981201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F607C8-1083-471B-B621-AC7385F04F57}"/>
              </a:ext>
            </a:extLst>
          </p:cNvPr>
          <p:cNvSpPr/>
          <p:nvPr/>
        </p:nvSpPr>
        <p:spPr bwMode="auto">
          <a:xfrm>
            <a:off x="3397788" y="1981201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28E4285-088D-4927-BF70-BCA6FE0E3CC5}"/>
              </a:ext>
            </a:extLst>
          </p:cNvPr>
          <p:cNvSpPr/>
          <p:nvPr/>
        </p:nvSpPr>
        <p:spPr bwMode="auto">
          <a:xfrm>
            <a:off x="3631793" y="1981201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787421E-5E17-42CF-831D-FC13CE3CF974}"/>
              </a:ext>
            </a:extLst>
          </p:cNvPr>
          <p:cNvSpPr/>
          <p:nvPr/>
        </p:nvSpPr>
        <p:spPr>
          <a:xfrm>
            <a:off x="1866552" y="3953266"/>
            <a:ext cx="5665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Combine them together into one register (</a:t>
            </a:r>
            <a:r>
              <a:rPr lang="en-US" b="1" dirty="0">
                <a:solidFill>
                  <a:srgbClr val="C00000"/>
                </a:solidFill>
              </a:rPr>
              <a:t>PSR</a:t>
            </a:r>
            <a:r>
              <a:rPr lang="en-US" dirty="0"/>
              <a:t>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E571097-D5A4-4173-8762-EA485FF7AEF9}"/>
              </a:ext>
            </a:extLst>
          </p:cNvPr>
          <p:cNvSpPr/>
          <p:nvPr/>
        </p:nvSpPr>
        <p:spPr bwMode="auto">
          <a:xfrm>
            <a:off x="5533545" y="2260025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614" y="2231465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85393E0-B838-4933-8333-EA5CC9833BCE}"/>
              </a:ext>
            </a:extLst>
          </p:cNvPr>
          <p:cNvSpPr/>
          <p:nvPr/>
        </p:nvSpPr>
        <p:spPr bwMode="auto">
          <a:xfrm>
            <a:off x="5540212" y="4511547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Arial" charset="0"/>
              </a:rPr>
              <a:t>GE</a:t>
            </a:r>
          </a:p>
        </p:txBody>
      </p:sp>
      <p:sp>
        <p:nvSpPr>
          <p:cNvPr id="202" name="TextBox 175">
            <a:extLst>
              <a:ext uri="{FF2B5EF4-FFF2-40B4-BE49-F238E27FC236}">
                <a16:creationId xmlns:a16="http://schemas.microsoft.com/office/drawing/2014/main" id="{BD7F47C9-A0AF-4D8D-A4A8-65B792F7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428" y="4483939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209" name="Content Placeholder 3">
            <a:extLst>
              <a:ext uri="{FF2B5EF4-FFF2-40B4-BE49-F238E27FC236}">
                <a16:creationId xmlns:a16="http://schemas.microsoft.com/office/drawing/2014/main" id="{F9E2ADFB-FC6C-9442-BE64-6207E038898B}"/>
              </a:ext>
            </a:extLst>
          </p:cNvPr>
          <p:cNvSpPr txBox="1">
            <a:spLocks/>
          </p:cNvSpPr>
          <p:nvPr/>
        </p:nvSpPr>
        <p:spPr>
          <a:xfrm>
            <a:off x="672047" y="1230936"/>
            <a:ext cx="85344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Application PSR 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APSR</a:t>
            </a:r>
            <a:r>
              <a:rPr lang="en-US" sz="2000"/>
              <a:t>),  Interrupt PSR 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IPSR</a:t>
            </a:r>
            <a:r>
              <a:rPr lang="en-US" sz="2000"/>
              <a:t>),  Execution PSR 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EPSR</a:t>
            </a:r>
            <a:r>
              <a:rPr lang="en-US" sz="2000"/>
              <a:t>)</a:t>
            </a:r>
          </a:p>
          <a:p>
            <a:pPr marL="0" indent="0">
              <a:buFont typeface="Wingdings 3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58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191D-A47A-E447-8835-46C8A587A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NZCV flags in PSR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2C454B-C029-D447-BA6D-2305EB76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7F5FEF2-BC7F-D145-88A5-A68358C03FA5}"/>
              </a:ext>
            </a:extLst>
          </p:cNvPr>
          <p:cNvGraphicFramePr>
            <a:graphicFrameLocks noGrp="1"/>
          </p:cNvGraphicFramePr>
          <p:nvPr/>
        </p:nvGraphicFramePr>
        <p:xfrm>
          <a:off x="591948" y="1447800"/>
          <a:ext cx="396239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11095262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300005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21802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  <a:latin typeface="+mn-lt"/>
                          <a:cs typeface="Consolas" panose="020B0609020204030204" pitchFamily="49" charset="0"/>
                        </a:rPr>
                        <a:t>Flags not changed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n-lt"/>
                          <a:cs typeface="Consolas" panose="020B0609020204030204" pitchFamily="49" charset="0"/>
                        </a:rPr>
                        <a:t>Flags updated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4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58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1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78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UDIV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UDIV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37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7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ORR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77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LSL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752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1859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2EA487D-8C25-2144-8595-4223F96EC224}"/>
              </a:ext>
            </a:extLst>
          </p:cNvPr>
          <p:cNvSpPr/>
          <p:nvPr/>
        </p:nvSpPr>
        <p:spPr>
          <a:xfrm>
            <a:off x="228600" y="5290258"/>
            <a:ext cx="4876801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</a:rPr>
              <a:t>Most instructions update NZCV flags </a:t>
            </a:r>
          </a:p>
          <a:p>
            <a:pPr algn="ctr"/>
            <a:r>
              <a:rPr lang="en-US" i="1" dirty="0">
                <a:solidFill>
                  <a:srgbClr val="C00000"/>
                </a:solidFill>
              </a:rPr>
              <a:t>only if S suffix is present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52AD2-6CE8-8145-9E90-22884E7A3821}"/>
              </a:ext>
            </a:extLst>
          </p:cNvPr>
          <p:cNvSpPr txBox="1"/>
          <p:nvPr/>
        </p:nvSpPr>
        <p:spPr>
          <a:xfrm>
            <a:off x="5105401" y="2667000"/>
            <a:ext cx="67056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instructions update NZCV flags even if no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/>
              <a:t> is specified. </a:t>
            </a:r>
          </a:p>
          <a:p>
            <a:endParaRPr lang="en-US" sz="16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Compare, like SUBS but without destination register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CMN: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Compare Negative, like ADDS but without destination register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TST: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Test, like ANDS but without destination register 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TEQ: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 equivalence, like EORS but without destination register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73866-664D-E743-B0A9-396013B6B6F4}"/>
              </a:ext>
            </a:extLst>
          </p:cNvPr>
          <p:cNvSpPr txBox="1"/>
          <p:nvPr/>
        </p:nvSpPr>
        <p:spPr>
          <a:xfrm>
            <a:off x="6361626" y="1919434"/>
            <a:ext cx="39645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 r1, r2  </a:t>
            </a:r>
            <a:r>
              <a:rPr lang="en-US" i="1" dirty="0"/>
              <a:t>vs</a:t>
            </a:r>
            <a:r>
              <a:rPr lang="en-US" dirty="0"/>
              <a:t>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 r0, r1, r2</a:t>
            </a:r>
          </a:p>
        </p:txBody>
      </p:sp>
    </p:spTree>
    <p:extLst>
      <p:ext uri="{BB962C8B-B14F-4D97-AF65-F5344CB8AC3E}">
        <p14:creationId xmlns:p14="http://schemas.microsoft.com/office/powerpoint/2010/main" val="116900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03CE-A3F8-1446-8F5C-7C2E703EC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BF7CBC-114A-CC46-9630-97E81FB8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F4E5D-CDCA-304D-8F0D-A98BE811CE5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0634" y="3023959"/>
            <a:ext cx="10829365" cy="31851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400" dirty="0"/>
              <a:t> does not update flags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ADDS</a:t>
            </a:r>
            <a:r>
              <a:rPr lang="en-US" sz="2400" dirty="0"/>
              <a:t> updates flags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xPSR.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bit 31 of result 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xPSR.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IsZero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(result) 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xPSR.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carry, assuming r1 and r2 representing unsigned integers 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xPSR.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overflow, assuming r1 and r2 representing signed integers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5B6DE-8738-674C-B1B9-05AE37CA9F28}"/>
              </a:ext>
            </a:extLst>
          </p:cNvPr>
          <p:cNvSpPr txBox="1"/>
          <p:nvPr/>
        </p:nvSpPr>
        <p:spPr>
          <a:xfrm>
            <a:off x="609600" y="1658470"/>
            <a:ext cx="9360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r0, r1, r2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r1 + r2, NZCV flags unchanged 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r0, r1, r2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r1 + r2, NZCV flags updated 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44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80430"/>
            <a:ext cx="6629164" cy="669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19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Suffix </a:t>
            </a:r>
            <a:r>
              <a:rPr lang="en-US" altLang="zh-TW" dirty="0">
                <a:solidFill>
                  <a:srgbClr val="FF0000"/>
                </a:solidFill>
              </a:rPr>
              <a:t>S: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Update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1422736"/>
            <a:ext cx="41148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D3ADF8-DBA3-1142-8B33-C3BC69B85536}"/>
              </a:ext>
            </a:extLst>
          </p:cNvPr>
          <p:cNvSpPr txBox="1"/>
          <p:nvPr/>
        </p:nvSpPr>
        <p:spPr>
          <a:xfrm>
            <a:off x="1295400" y="4153400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(Negative)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(Zero)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(Carry)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oVerflow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7953E-C988-FF45-8B16-AAF1E76A4677}"/>
              </a:ext>
            </a:extLst>
          </p:cNvPr>
          <p:cNvSpPr/>
          <p:nvPr/>
        </p:nvSpPr>
        <p:spPr>
          <a:xfrm>
            <a:off x="1905000" y="277958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0xFFFFFFFF 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9C7F-537F-C04A-92B4-43F5CF8E6E89}"/>
              </a:ext>
            </a:extLst>
          </p:cNvPr>
          <p:cNvSpPr/>
          <p:nvPr/>
        </p:nvSpPr>
        <p:spPr>
          <a:xfrm>
            <a:off x="1905000" y="3077695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0x00000001 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BE81BA-43CA-A541-8055-2AD632A843C3}"/>
              </a:ext>
            </a:extLst>
          </p:cNvPr>
          <p:cNvCxnSpPr/>
          <p:nvPr/>
        </p:nvCxnSpPr>
        <p:spPr>
          <a:xfrm>
            <a:off x="1421574" y="3447027"/>
            <a:ext cx="193446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68640AF-FFAE-5C4E-8FC9-1D1FDB5E0569}"/>
              </a:ext>
            </a:extLst>
          </p:cNvPr>
          <p:cNvSpPr txBox="1"/>
          <p:nvPr/>
        </p:nvSpPr>
        <p:spPr>
          <a:xfrm>
            <a:off x="1561385" y="30776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DDFC4E-BE92-9344-8620-15A334685DF7}"/>
              </a:ext>
            </a:extLst>
          </p:cNvPr>
          <p:cNvSpPr/>
          <p:nvPr/>
        </p:nvSpPr>
        <p:spPr>
          <a:xfrm>
            <a:off x="1895131" y="347206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0x00000000  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369936317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78C4-3EAF-C64C-84F3-A58280AE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312E3-2F7B-2C43-90A0-5CEA91E0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27E09-A6EA-0344-9F3F-4EE0E475974F}"/>
              </a:ext>
            </a:extLst>
          </p:cNvPr>
          <p:cNvSpPr/>
          <p:nvPr/>
        </p:nvSpPr>
        <p:spPr>
          <a:xfrm>
            <a:off x="915572" y="4620047"/>
            <a:ext cx="2232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91AE1-74A7-9341-B1DF-52B509E96479}"/>
              </a:ext>
            </a:extLst>
          </p:cNvPr>
          <p:cNvSpPr/>
          <p:nvPr/>
        </p:nvSpPr>
        <p:spPr>
          <a:xfrm>
            <a:off x="660259" y="4495800"/>
            <a:ext cx="2730137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D7DC0-B2A1-334F-B723-CD4699563F56}"/>
              </a:ext>
            </a:extLst>
          </p:cNvPr>
          <p:cNvSpPr/>
          <p:nvPr/>
        </p:nvSpPr>
        <p:spPr>
          <a:xfrm>
            <a:off x="1172464" y="1800136"/>
            <a:ext cx="2563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1;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10298-527B-E641-BC63-81C7BE2D72EB}"/>
              </a:ext>
            </a:extLst>
          </p:cNvPr>
          <p:cNvSpPr/>
          <p:nvPr/>
        </p:nvSpPr>
        <p:spPr>
          <a:xfrm>
            <a:off x="715264" y="1676400"/>
            <a:ext cx="2743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CF71279-7834-EB48-80F1-138FCBFBAC13}"/>
              </a:ext>
            </a:extLst>
          </p:cNvPr>
          <p:cNvSpPr txBox="1">
            <a:spLocks/>
          </p:cNvSpPr>
          <p:nvPr/>
        </p:nvSpPr>
        <p:spPr>
          <a:xfrm>
            <a:off x="3403459" y="3546566"/>
            <a:ext cx="3017129" cy="1330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values are in registers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in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/>
              <a:t> in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/>
              <a:t> in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5FD643-FD48-0C42-8E79-F52526E5C6CD}"/>
              </a:ext>
            </a:extLst>
          </p:cNvPr>
          <p:cNvSpPr/>
          <p:nvPr/>
        </p:nvSpPr>
        <p:spPr>
          <a:xfrm>
            <a:off x="6420588" y="4495800"/>
            <a:ext cx="3505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93947A-9232-4248-89B8-46DCB0885F3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390396" y="4876800"/>
            <a:ext cx="30301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DA62C5-1C79-8F4C-97AB-667FAFD46EEA}"/>
              </a:ext>
            </a:extLst>
          </p:cNvPr>
          <p:cNvSpPr txBox="1"/>
          <p:nvPr/>
        </p:nvSpPr>
        <p:spPr>
          <a:xfrm>
            <a:off x="1344692" y="406091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Statement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F18185-453A-9C4E-8D27-4AFE98751D4B}"/>
              </a:ext>
            </a:extLst>
          </p:cNvPr>
          <p:cNvSpPr txBox="1"/>
          <p:nvPr/>
        </p:nvSpPr>
        <p:spPr>
          <a:xfrm>
            <a:off x="7229809" y="4060185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Assembly Statement</a:t>
            </a:r>
          </a:p>
        </p:txBody>
      </p:sp>
      <p:pic>
        <p:nvPicPr>
          <p:cNvPr id="26" name="Graphic 25" descr="Question Mark with solid fill">
            <a:extLst>
              <a:ext uri="{FF2B5EF4-FFF2-40B4-BE49-F238E27FC236}">
                <a16:creationId xmlns:a16="http://schemas.microsoft.com/office/drawing/2014/main" id="{41B280B5-FCEA-8A42-9DC5-D094F49DE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011" y="4590623"/>
            <a:ext cx="572353" cy="5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75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3200400" y="2590800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096000" y="1752601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3508478" y="1752600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8" name="Straight Connector 3137"/>
          <p:cNvCxnSpPr/>
          <p:nvPr/>
        </p:nvCxnSpPr>
        <p:spPr>
          <a:xfrm>
            <a:off x="8839200" y="1752600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3522962" y="1828801"/>
            <a:ext cx="5480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0   0   0   0   0   0   0   7     0   0   0   0   0   0   0   0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3508478" y="1752600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096000" y="1752600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3731766" y="1524000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276601" y="1524000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149" name="TextBox 3148"/>
          <p:cNvSpPr txBox="1"/>
          <p:nvPr/>
        </p:nvSpPr>
        <p:spPr>
          <a:xfrm>
            <a:off x="3124200" y="2286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cxnSp>
        <p:nvCxnSpPr>
          <p:cNvPr id="3157" name="Straight Arrow Connector 3156"/>
          <p:cNvCxnSpPr/>
          <p:nvPr/>
        </p:nvCxnSpPr>
        <p:spPr>
          <a:xfrm flipH="1">
            <a:off x="5943600" y="2819400"/>
            <a:ext cx="3198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TextBox 3162"/>
          <p:cNvSpPr txBox="1"/>
          <p:nvPr/>
        </p:nvSpPr>
        <p:spPr>
          <a:xfrm>
            <a:off x="5544818" y="3124200"/>
            <a:ext cx="124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Carry out</a:t>
            </a:r>
          </a:p>
        </p:txBody>
      </p:sp>
      <p:sp>
        <p:nvSpPr>
          <p:cNvPr id="3164" name="TextBox 3163"/>
          <p:cNvSpPr txBox="1"/>
          <p:nvPr/>
        </p:nvSpPr>
        <p:spPr>
          <a:xfrm>
            <a:off x="3731766" y="4343400"/>
            <a:ext cx="4684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register can only store 32 bits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64-bit integer needs two registers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Split 64-bit addition into two 32-bit additions</a:t>
            </a:r>
          </a:p>
        </p:txBody>
      </p:sp>
    </p:spTree>
    <p:extLst>
      <p:ext uri="{BB962C8B-B14F-4D97-AF65-F5344CB8AC3E}">
        <p14:creationId xmlns:p14="http://schemas.microsoft.com/office/powerpoint/2010/main" val="27143532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371601"/>
            <a:ext cx="9296400" cy="452431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+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Add A to B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 r2, r0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 = A[31..0] +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ADC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r3, r1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C[64..32] = A[64..32] + B[64..32] +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A9C449-E51C-B140-9146-A11EC4E0A1E8}"/>
              </a:ext>
            </a:extLst>
          </p:cNvPr>
          <p:cNvGrpSpPr/>
          <p:nvPr/>
        </p:nvGrpSpPr>
        <p:grpSpPr>
          <a:xfrm>
            <a:off x="6934200" y="1981200"/>
            <a:ext cx="5105400" cy="2539183"/>
            <a:chOff x="6934200" y="1981200"/>
            <a:chExt cx="5105400" cy="253918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B4C759-A698-A944-AB9A-F3A62B2236FC}"/>
                </a:ext>
              </a:extLst>
            </p:cNvPr>
            <p:cNvSpPr txBox="1"/>
            <p:nvPr/>
          </p:nvSpPr>
          <p:spPr>
            <a:xfrm>
              <a:off x="7620218" y="2605896"/>
              <a:ext cx="15291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C9C7FD-C0DB-9A44-AEB3-2172D7A1E2DE}"/>
                </a:ext>
              </a:extLst>
            </p:cNvPr>
            <p:cNvSpPr txBox="1"/>
            <p:nvPr/>
          </p:nvSpPr>
          <p:spPr>
            <a:xfrm>
              <a:off x="9314075" y="2605896"/>
              <a:ext cx="1529155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6B074D-B9F8-D748-BFB3-55E94D140411}"/>
                </a:ext>
              </a:extLst>
            </p:cNvPr>
            <p:cNvSpPr txBox="1"/>
            <p:nvPr/>
          </p:nvSpPr>
          <p:spPr>
            <a:xfrm>
              <a:off x="7615052" y="3063096"/>
              <a:ext cx="1529155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19480FC-F7B3-2D4D-86B3-CFA045859CF4}"/>
                </a:ext>
              </a:extLst>
            </p:cNvPr>
            <p:cNvSpPr txBox="1"/>
            <p:nvPr/>
          </p:nvSpPr>
          <p:spPr>
            <a:xfrm>
              <a:off x="9310201" y="3063096"/>
              <a:ext cx="1538751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D40629-5F22-6344-91EA-69DFCCDC4902}"/>
                </a:ext>
              </a:extLst>
            </p:cNvPr>
            <p:cNvSpPr txBox="1"/>
            <p:nvPr/>
          </p:nvSpPr>
          <p:spPr>
            <a:xfrm>
              <a:off x="7609441" y="3672696"/>
              <a:ext cx="1539944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78A60BC-7F31-A240-83C0-8BFF65D2E2FC}"/>
                </a:ext>
              </a:extLst>
            </p:cNvPr>
            <p:cNvSpPr txBox="1"/>
            <p:nvPr/>
          </p:nvSpPr>
          <p:spPr>
            <a:xfrm>
              <a:off x="9319785" y="3672902"/>
              <a:ext cx="1523445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51F1F6-B83A-5440-A730-16F4E60758D6}"/>
                </a:ext>
              </a:extLst>
            </p:cNvPr>
            <p:cNvCxnSpPr>
              <a:cxnSpLocks/>
            </p:cNvCxnSpPr>
            <p:nvPr/>
          </p:nvCxnSpPr>
          <p:spPr>
            <a:xfrm>
              <a:off x="7168185" y="3545934"/>
              <a:ext cx="380028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B9634DB-9E04-C047-A4D9-EF669D3DC62C}"/>
                </a:ext>
              </a:extLst>
            </p:cNvPr>
            <p:cNvGrpSpPr/>
            <p:nvPr/>
          </p:nvGrpSpPr>
          <p:grpSpPr>
            <a:xfrm>
              <a:off x="7168185" y="3171563"/>
              <a:ext cx="162732" cy="152399"/>
              <a:chOff x="6619068" y="533400"/>
              <a:chExt cx="162732" cy="152399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0282A4E-CF87-B846-9DBF-DEDA193BBFED}"/>
                  </a:ext>
                </a:extLst>
              </p:cNvPr>
              <p:cNvCxnSpPr/>
              <p:nvPr/>
            </p:nvCxnSpPr>
            <p:spPr>
              <a:xfrm>
                <a:off x="6619068" y="609600"/>
                <a:ext cx="1627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C4F5148-4F8B-154B-9343-62CB70B97C2D}"/>
                  </a:ext>
                </a:extLst>
              </p:cNvPr>
              <p:cNvCxnSpPr/>
              <p:nvPr/>
            </p:nvCxnSpPr>
            <p:spPr>
              <a:xfrm flipV="1">
                <a:off x="6700434" y="533400"/>
                <a:ext cx="0" cy="152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23672A-C77C-C349-8623-B1FB27163125}"/>
                </a:ext>
              </a:extLst>
            </p:cNvPr>
            <p:cNvSpPr txBox="1"/>
            <p:nvPr/>
          </p:nvSpPr>
          <p:spPr>
            <a:xfrm>
              <a:off x="10968473" y="2603604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Addend1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8798E3-25E9-904A-B0AB-491FBF107449}"/>
                </a:ext>
              </a:extLst>
            </p:cNvPr>
            <p:cNvSpPr txBox="1"/>
            <p:nvPr/>
          </p:nvSpPr>
          <p:spPr>
            <a:xfrm>
              <a:off x="10968473" y="3077401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  <a:latin typeface="Consolas" panose="020B0609020204030204" pitchFamily="49" charset="0"/>
                </a:rPr>
                <a:t>Addend2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9D8CAD-3568-DE4D-B9CB-F6AF75CB2CC9}"/>
                </a:ext>
              </a:extLst>
            </p:cNvPr>
            <p:cNvSpPr txBox="1"/>
            <p:nvPr/>
          </p:nvSpPr>
          <p:spPr>
            <a:xfrm>
              <a:off x="10968473" y="368259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Sum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70C9C-D927-9442-A372-F9498FB2D90B}"/>
                </a:ext>
              </a:extLst>
            </p:cNvPr>
            <p:cNvSpPr txBox="1"/>
            <p:nvPr/>
          </p:nvSpPr>
          <p:spPr>
            <a:xfrm>
              <a:off x="7609441" y="2151266"/>
              <a:ext cx="15456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Upper 32 bits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CD5C09-D040-E64C-BA73-3A95E75FBD1A}"/>
                </a:ext>
              </a:extLst>
            </p:cNvPr>
            <p:cNvSpPr txBox="1"/>
            <p:nvPr/>
          </p:nvSpPr>
          <p:spPr>
            <a:xfrm>
              <a:off x="9319784" y="2145939"/>
              <a:ext cx="15234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Lower 32 bits</a:t>
              </a: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35F52858-8795-304E-9934-BEC0E425A2D5}"/>
                </a:ext>
              </a:extLst>
            </p:cNvPr>
            <p:cNvSpPr/>
            <p:nvPr/>
          </p:nvSpPr>
          <p:spPr>
            <a:xfrm>
              <a:off x="9039876" y="3730598"/>
              <a:ext cx="389418" cy="426002"/>
            </a:xfrm>
            <a:prstGeom prst="arc">
              <a:avLst>
                <a:gd name="adj1" fmla="val 21322083"/>
                <a:gd name="adj2" fmla="val 10995906"/>
              </a:avLst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ACD368-33EC-8B4F-AE19-08FD2A93390A}"/>
                </a:ext>
              </a:extLst>
            </p:cNvPr>
            <p:cNvSpPr txBox="1"/>
            <p:nvPr/>
          </p:nvSpPr>
          <p:spPr>
            <a:xfrm>
              <a:off x="8713997" y="4181829"/>
              <a:ext cx="10191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Carry out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4A0CD92-9435-BA41-BBE4-AFB35E7C1C98}"/>
                </a:ext>
              </a:extLst>
            </p:cNvPr>
            <p:cNvGrpSpPr/>
            <p:nvPr/>
          </p:nvGrpSpPr>
          <p:grpSpPr>
            <a:xfrm>
              <a:off x="7609439" y="2438400"/>
              <a:ext cx="1539944" cy="76200"/>
              <a:chOff x="4556056" y="1828800"/>
              <a:chExt cx="1539944" cy="762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AA6FC79-8EC2-A647-97FC-1DD1FAAD5326}"/>
                  </a:ext>
                </a:extLst>
              </p:cNvPr>
              <p:cNvCxnSpPr/>
              <p:nvPr/>
            </p:nvCxnSpPr>
            <p:spPr>
              <a:xfrm>
                <a:off x="4556058" y="1828800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CD4CCFA-6622-6349-8C39-71D524D9BBA6}"/>
                  </a:ext>
                </a:extLst>
              </p:cNvPr>
              <p:cNvCxnSpPr/>
              <p:nvPr/>
            </p:nvCxnSpPr>
            <p:spPr>
              <a:xfrm>
                <a:off x="6096000" y="1828800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04676A8-B6DA-C843-88F3-EBB756B35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6056" y="1866900"/>
                <a:ext cx="1539944" cy="0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58F391-01F8-914C-B2B7-32F4F02C1634}"/>
                </a:ext>
              </a:extLst>
            </p:cNvPr>
            <p:cNvGrpSpPr/>
            <p:nvPr/>
          </p:nvGrpSpPr>
          <p:grpSpPr>
            <a:xfrm>
              <a:off x="9319784" y="2438400"/>
              <a:ext cx="1539944" cy="76200"/>
              <a:chOff x="4556056" y="1828800"/>
              <a:chExt cx="1539944" cy="7620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0D3773E-8B01-4449-9BA3-C12938CE57DF}"/>
                  </a:ext>
                </a:extLst>
              </p:cNvPr>
              <p:cNvCxnSpPr/>
              <p:nvPr/>
            </p:nvCxnSpPr>
            <p:spPr>
              <a:xfrm>
                <a:off x="4556058" y="1828800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CD66532-3C9D-DB48-A839-61EA7E6D18C5}"/>
                  </a:ext>
                </a:extLst>
              </p:cNvPr>
              <p:cNvCxnSpPr/>
              <p:nvPr/>
            </p:nvCxnSpPr>
            <p:spPr>
              <a:xfrm>
                <a:off x="6096000" y="1828800"/>
                <a:ext cx="0" cy="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BD186B3-BC97-1141-8942-8F6A83DC11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6056" y="1866900"/>
                <a:ext cx="1539944" cy="0"/>
              </a:xfrm>
              <a:prstGeom prst="line">
                <a:avLst/>
              </a:prstGeom>
              <a:ln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0DB7E7-85D4-7943-BEFC-C7C72996EC34}"/>
                </a:ext>
              </a:extLst>
            </p:cNvPr>
            <p:cNvSpPr/>
            <p:nvPr/>
          </p:nvSpPr>
          <p:spPr>
            <a:xfrm>
              <a:off x="6934200" y="1981200"/>
              <a:ext cx="5105400" cy="25391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55236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220" y="1487517"/>
            <a:ext cx="8712200" cy="452431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-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Subtract B from 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SUB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C[31..0]= A[31..0] -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r1,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C[64..32]= A[64..32] - B[64..32] – (1 – Carry)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63000" y="2057400"/>
            <a:ext cx="2819400" cy="1828800"/>
            <a:chOff x="6019800" y="2438400"/>
            <a:chExt cx="2819400" cy="1828800"/>
          </a:xfrm>
        </p:grpSpPr>
        <p:sp>
          <p:nvSpPr>
            <p:cNvPr id="7" name="Rectangle 6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172200" y="3232667"/>
              <a:ext cx="1627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5532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3C7A-4433-DFDC-D1E8-3637706B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solidFill>
                  <a:srgbClr val="FF0000"/>
                </a:solidFill>
              </a:rPr>
              <a:t>96-bit Subtraction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A5132-E7E8-7019-33DA-90E8F7FC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4AC64-8321-F0C2-90D0-690A73E2CD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91000" y="4999990"/>
            <a:ext cx="2514600" cy="1356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SUBS r6, r0, r3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SBCS r7, r1, r4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SBC  r8, r2, r5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8055C-BDDB-836D-9BC5-4411736C8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95400"/>
            <a:ext cx="9197578" cy="34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42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Short Multiplication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Division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7700" y="1690305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MUL: Signed multiply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UMUL: Unsigned multiply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MLA: Multiply with accumulation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+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MLS:  Multiply with subtract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ED3BF-EAA9-AC49-B8FA-6515C69C7BC2}"/>
              </a:ext>
            </a:extLst>
          </p:cNvPr>
          <p:cNvSpPr txBox="1"/>
          <p:nvPr/>
        </p:nvSpPr>
        <p:spPr>
          <a:xfrm>
            <a:off x="4267201" y="5315972"/>
            <a:ext cx="303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LSB32</a:t>
            </a:r>
            <a:r>
              <a:rPr lang="en-US" dirty="0"/>
              <a:t>: Least significant 32 bits</a:t>
            </a:r>
          </a:p>
        </p:txBody>
      </p:sp>
    </p:spTree>
    <p:extLst>
      <p:ext uri="{BB962C8B-B14F-4D97-AF65-F5344CB8AC3E}">
        <p14:creationId xmlns:p14="http://schemas.microsoft.com/office/powerpoint/2010/main" val="177170922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Long Multiplication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383402"/>
              </p:ext>
            </p:extLst>
          </p:nvPr>
        </p:nvGraphicFramePr>
        <p:xfrm>
          <a:off x="1790700" y="1371600"/>
          <a:ext cx="8724900" cy="27432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93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828800" y="4724400"/>
            <a:ext cx="807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90134" y="4234934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 has 64 bits, placed in two registers.</a:t>
            </a:r>
          </a:p>
        </p:txBody>
      </p:sp>
    </p:spTree>
    <p:extLst>
      <p:ext uri="{BB962C8B-B14F-4D97-AF65-F5344CB8AC3E}">
        <p14:creationId xmlns:p14="http://schemas.microsoft.com/office/powerpoint/2010/main" val="127730444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9708"/>
              </p:ext>
            </p:extLst>
          </p:nvPr>
        </p:nvGraphicFramePr>
        <p:xfrm>
          <a:off x="1981200" y="1295400"/>
          <a:ext cx="8458200" cy="4953002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AND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exclusive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^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NOT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(NOT operand2)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BIC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NOT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0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BFI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</a:t>
                      </a:r>
                      <a:r>
                        <a:rPr lang="en-US" sz="1600" b="0" baseline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Rn,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insert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Rn[(width-1):0]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NOT, logically negate all bits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0xFFFFFFFF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1947460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234960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2105413" y="1676401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2138617" y="2008538"/>
            <a:ext cx="8237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1  0  0  0  0  0  0  0  0  0  0  0  0  0  0  1  0  0  0  0  0  0  0  0  0  0  0  0  0  0  0  1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2176060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5606250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71860" y="19928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71860" y="226283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54929" y="28194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1311" y="3505200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310660446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1950685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0238185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2179284" y="1743166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2141842" y="2008538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2179285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5609475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45731" y="20085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45731" y="2286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8800" y="28141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4537" y="350520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64669394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BIC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2188139" y="4982570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2379296" y="4238473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46946" y="4199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24000" y="45159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81200" y="50440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1961" y="1307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Clear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97245" y="171703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&amp; NOT r1</a:t>
            </a:r>
          </a:p>
        </p:txBody>
      </p:sp>
      <p:sp>
        <p:nvSpPr>
          <p:cNvPr id="3" name="Rectangle 2"/>
          <p:cNvSpPr/>
          <p:nvPr/>
        </p:nvSpPr>
        <p:spPr>
          <a:xfrm>
            <a:off x="2402300" y="2711398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0  0  0  0  0  0  0  0  0  0  0  0  0  0  0  0  0  0  0  0  0  0  0  0  0  0  0  0  1  1  1  1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400" y="26937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02300" y="3080730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0" y="3059668"/>
            <a:ext cx="158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6005" y="229766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6168" y="38100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28443246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78C4-3EAF-C64C-84F3-A58280AE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312E3-2F7B-2C43-90A0-5CEA91E0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27E09-A6EA-0344-9F3F-4EE0E475974F}"/>
              </a:ext>
            </a:extLst>
          </p:cNvPr>
          <p:cNvSpPr/>
          <p:nvPr/>
        </p:nvSpPr>
        <p:spPr>
          <a:xfrm>
            <a:off x="915572" y="4620047"/>
            <a:ext cx="2232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91AE1-74A7-9341-B1DF-52B509E96479}"/>
              </a:ext>
            </a:extLst>
          </p:cNvPr>
          <p:cNvSpPr/>
          <p:nvPr/>
        </p:nvSpPr>
        <p:spPr>
          <a:xfrm>
            <a:off x="660259" y="4495800"/>
            <a:ext cx="2730137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D7DC0-B2A1-334F-B723-CD4699563F56}"/>
              </a:ext>
            </a:extLst>
          </p:cNvPr>
          <p:cNvSpPr/>
          <p:nvPr/>
        </p:nvSpPr>
        <p:spPr>
          <a:xfrm>
            <a:off x="1172464" y="1800136"/>
            <a:ext cx="2563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1;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10298-527B-E641-BC63-81C7BE2D72EB}"/>
              </a:ext>
            </a:extLst>
          </p:cNvPr>
          <p:cNvSpPr/>
          <p:nvPr/>
        </p:nvSpPr>
        <p:spPr>
          <a:xfrm>
            <a:off x="715264" y="1676400"/>
            <a:ext cx="2743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0BEE9D-2F1F-CA4D-8D2A-219E1CCF77D2}"/>
              </a:ext>
            </a:extLst>
          </p:cNvPr>
          <p:cNvSpPr/>
          <p:nvPr/>
        </p:nvSpPr>
        <p:spPr>
          <a:xfrm>
            <a:off x="6176609" y="4631772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ADD   ,   ,   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5FD643-FD48-0C42-8E79-F52526E5C6CD}"/>
              </a:ext>
            </a:extLst>
          </p:cNvPr>
          <p:cNvSpPr/>
          <p:nvPr/>
        </p:nvSpPr>
        <p:spPr>
          <a:xfrm>
            <a:off x="6420588" y="4495800"/>
            <a:ext cx="3505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93947A-9232-4248-89B8-46DCB0885F3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390396" y="4876800"/>
            <a:ext cx="30301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826E29-2BE5-7249-99F2-68AF7CE4E7D7}"/>
              </a:ext>
            </a:extLst>
          </p:cNvPr>
          <p:cNvCxnSpPr>
            <a:cxnSpLocks/>
          </p:cNvCxnSpPr>
          <p:nvPr/>
        </p:nvCxnSpPr>
        <p:spPr>
          <a:xfrm flipV="1">
            <a:off x="7873769" y="5104360"/>
            <a:ext cx="0" cy="5344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35BF16-DA30-0040-A3F3-952D814B9134}"/>
              </a:ext>
            </a:extLst>
          </p:cNvPr>
          <p:cNvCxnSpPr>
            <a:cxnSpLocks/>
          </p:cNvCxnSpPr>
          <p:nvPr/>
        </p:nvCxnSpPr>
        <p:spPr>
          <a:xfrm flipH="1" flipV="1">
            <a:off x="8555694" y="5104360"/>
            <a:ext cx="3875" cy="915440"/>
          </a:xfrm>
          <a:prstGeom prst="line">
            <a:avLst/>
          </a:prstGeom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764CC6-68A5-C044-BCA1-696806728AC8}"/>
              </a:ext>
            </a:extLst>
          </p:cNvPr>
          <p:cNvCxnSpPr>
            <a:cxnSpLocks/>
          </p:cNvCxnSpPr>
          <p:nvPr/>
        </p:nvCxnSpPr>
        <p:spPr>
          <a:xfrm>
            <a:off x="7416569" y="5638800"/>
            <a:ext cx="457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62FE3A-16A8-9343-A329-7572F8B89554}"/>
              </a:ext>
            </a:extLst>
          </p:cNvPr>
          <p:cNvCxnSpPr>
            <a:cxnSpLocks/>
          </p:cNvCxnSpPr>
          <p:nvPr/>
        </p:nvCxnSpPr>
        <p:spPr>
          <a:xfrm flipV="1">
            <a:off x="9165294" y="5085113"/>
            <a:ext cx="0" cy="476967"/>
          </a:xfrm>
          <a:prstGeom prst="line">
            <a:avLst/>
          </a:prstGeom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50375F-5850-4B40-A618-9AFC5D7E0E7F}"/>
              </a:ext>
            </a:extLst>
          </p:cNvPr>
          <p:cNvCxnSpPr>
            <a:cxnSpLocks/>
          </p:cNvCxnSpPr>
          <p:nvPr/>
        </p:nvCxnSpPr>
        <p:spPr>
          <a:xfrm>
            <a:off x="9165294" y="5562600"/>
            <a:ext cx="457200" cy="0"/>
          </a:xfrm>
          <a:prstGeom prst="line">
            <a:avLst/>
          </a:prstGeom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A90F78-6BDC-D740-B4BF-027EA3A68C27}"/>
              </a:ext>
            </a:extLst>
          </p:cNvPr>
          <p:cNvCxnSpPr>
            <a:cxnSpLocks/>
          </p:cNvCxnSpPr>
          <p:nvPr/>
        </p:nvCxnSpPr>
        <p:spPr>
          <a:xfrm>
            <a:off x="8559569" y="6019800"/>
            <a:ext cx="1062925" cy="0"/>
          </a:xfrm>
          <a:prstGeom prst="line">
            <a:avLst/>
          </a:prstGeom>
          <a:ln w="28575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E08C015-7492-3341-9D8F-DE5EFECAC711}"/>
              </a:ext>
            </a:extLst>
          </p:cNvPr>
          <p:cNvSpPr txBox="1"/>
          <p:nvPr/>
        </p:nvSpPr>
        <p:spPr>
          <a:xfrm>
            <a:off x="9602104" y="5362315"/>
            <a:ext cx="198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Source Operand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432FF"/>
                </a:solidFill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DDBA8A-1BD0-D54C-A3BC-6007AFDD4738}"/>
              </a:ext>
            </a:extLst>
          </p:cNvPr>
          <p:cNvSpPr txBox="1"/>
          <p:nvPr/>
        </p:nvSpPr>
        <p:spPr>
          <a:xfrm>
            <a:off x="9622494" y="5804544"/>
            <a:ext cx="198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Source Operand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432FF"/>
                </a:solidFill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A0D524-B0B7-824D-AB49-E0588C9B77A6}"/>
              </a:ext>
            </a:extLst>
          </p:cNvPr>
          <p:cNvSpPr txBox="1"/>
          <p:nvPr/>
        </p:nvSpPr>
        <p:spPr>
          <a:xfrm>
            <a:off x="6148272" y="5468976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Destination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1715D0-00F6-8A47-8E51-2A80B626040A}"/>
              </a:ext>
            </a:extLst>
          </p:cNvPr>
          <p:cNvSpPr/>
          <p:nvPr/>
        </p:nvSpPr>
        <p:spPr>
          <a:xfrm>
            <a:off x="7595098" y="4631772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589AFC-EF17-A243-9734-710DC39770C4}"/>
              </a:ext>
            </a:extLst>
          </p:cNvPr>
          <p:cNvSpPr/>
          <p:nvPr/>
        </p:nvSpPr>
        <p:spPr>
          <a:xfrm>
            <a:off x="8270799" y="4622495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2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4F8AEB-B979-0041-91F3-1415210A8079}"/>
              </a:ext>
            </a:extLst>
          </p:cNvPr>
          <p:cNvSpPr/>
          <p:nvPr/>
        </p:nvSpPr>
        <p:spPr>
          <a:xfrm>
            <a:off x="8907538" y="4620046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A62C5-1C79-8F4C-97AB-667FAFD46EEA}"/>
              </a:ext>
            </a:extLst>
          </p:cNvPr>
          <p:cNvSpPr txBox="1"/>
          <p:nvPr/>
        </p:nvSpPr>
        <p:spPr>
          <a:xfrm>
            <a:off x="1344692" y="406091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Statement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F18185-453A-9C4E-8D27-4AFE98751D4B}"/>
              </a:ext>
            </a:extLst>
          </p:cNvPr>
          <p:cNvSpPr txBox="1"/>
          <p:nvPr/>
        </p:nvSpPr>
        <p:spPr>
          <a:xfrm>
            <a:off x="7229809" y="4060185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Assembly Statement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88A572CD-4ED3-4241-AFBC-A3E6A7AA7A24}"/>
              </a:ext>
            </a:extLst>
          </p:cNvPr>
          <p:cNvSpPr txBox="1">
            <a:spLocks/>
          </p:cNvSpPr>
          <p:nvPr/>
        </p:nvSpPr>
        <p:spPr>
          <a:xfrm>
            <a:off x="3403459" y="3546566"/>
            <a:ext cx="3017129" cy="1330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values are in registers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in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/>
              <a:t> in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/>
              <a:t> in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0293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2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1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1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1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10"/>
                            </p:stCondLst>
                            <p:childTnLst>
                              <p:par>
                                <p:cTn id="3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432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2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2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9" grpId="0"/>
      <p:bldP spid="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696200" cy="46329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Bit Field Clear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800" dirty="0"/>
              <a:t>) and Bit Field Insert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Syntax</a:t>
            </a:r>
          </a:p>
          <a:p>
            <a:pPr lvl="1">
              <a:lnSpc>
                <a:spcPct val="90000"/>
              </a:lnSpc>
            </a:pPr>
            <a:r>
              <a:rPr lang="en-US" altLang="zh-TW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Rn,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</a:p>
          <a:p>
            <a:pPr lvl="1">
              <a:lnSpc>
                <a:spcPct val="90000"/>
              </a:lnSpc>
            </a:pPr>
            <a:endParaRPr lang="en-US" altLang="zh-TW" sz="25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Examples: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#8, #12    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Clear bit 8 to bit 19 (a total of 12 bits) of R4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zh-TW" sz="25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R9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#8, #12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Replace bit 8 to bit 19 (12 bits) of R9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with bit 0 to bit 11 from R2.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5822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4229"/>
            <a:ext cx="11125200" cy="990600"/>
          </a:xfrm>
        </p:spPr>
        <p:txBody>
          <a:bodyPr>
            <a:normAutofit/>
          </a:bodyPr>
          <a:lstStyle/>
          <a:p>
            <a:r>
              <a:rPr lang="en-US" sz="2800" dirty="0">
                <a:ea typeface="DejaVu Sans" charset="0"/>
                <a:cs typeface="DejaVu Sans" charset="0"/>
              </a:rPr>
              <a:t>Bit Operators 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(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&amp;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~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)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vs  </a:t>
            </a:r>
            <a:r>
              <a:rPr lang="en-US" sz="2800" dirty="0">
                <a:ea typeface="DejaVu Sans" charset="0"/>
                <a:cs typeface="DejaVu Sans" charset="0"/>
              </a:rPr>
              <a:t>Boolean Operators 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(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&amp;&amp;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,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||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!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3581400"/>
            <a:ext cx="9982200" cy="249936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Boolean operators perform word-wide operations, not bitwise. </a:t>
            </a:r>
          </a:p>
          <a:p>
            <a:pPr lvl="0"/>
            <a:r>
              <a:rPr lang="en-US" sz="2400" dirty="0"/>
              <a:t>For example,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“0x10 &amp; 0x01” = 0x00,  but  “0x10 &amp;&amp; 0x01” = 0x01. (2 &amp;&amp; 1 = 1)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“~0x01” = 0xFFFFFFFE,  but  “!0x01” = 0x00. </a:t>
            </a:r>
            <a:r>
              <a:rPr lang="en-US" sz="1600">
                <a:latin typeface="Consolas" panose="020B0609020204030204" pitchFamily="49" charset="0"/>
                <a:cs typeface="Consolas" panose="020B0609020204030204" pitchFamily="49" charset="0"/>
              </a:rPr>
              <a:t>(!1 = 0)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28375"/>
              </p:ext>
            </p:extLst>
          </p:nvPr>
        </p:nvGraphicFramePr>
        <p:xfrm>
          <a:off x="2438400" y="1600200"/>
          <a:ext cx="70104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A||B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C00000"/>
                          </a:solidFill>
                        </a:rPr>
                        <a:t>A|B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807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Saturating Instruction: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SSAT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8839200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Syntax: </a:t>
                </a:r>
              </a:p>
              <a:p>
                <a:pPr lvl="1"/>
                <a:r>
                  <a:rPr lang="en-US" dirty="0"/>
                  <a:t>op{</a:t>
                </a:r>
                <a:r>
                  <a:rPr lang="en-US" dirty="0" err="1"/>
                  <a:t>cond</a:t>
                </a:r>
                <a:r>
                  <a:rPr lang="en-US" dirty="0"/>
                  <a:t>} Rd, </a:t>
                </a:r>
                <a:r>
                  <a:rPr lang="en-US" dirty="0">
                    <a:solidFill>
                      <a:srgbClr val="FF0000"/>
                    </a:solidFill>
                  </a:rPr>
                  <a:t>#n</a:t>
                </a:r>
                <a:r>
                  <a:rPr lang="en-US" dirty="0"/>
                  <a:t>, Rm{, shift}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dirty="0"/>
                  <a:t> saturates a signed value to the signed range -2</a:t>
                </a:r>
                <a:r>
                  <a:rPr lang="en-US" baseline="30000" dirty="0"/>
                  <a:t>n-1</a:t>
                </a:r>
                <a:r>
                  <a:rPr lang="en-US" dirty="0"/>
                  <a:t> ≤ x ≤ 2</a:t>
                </a:r>
                <a:r>
                  <a:rPr lang="en-US" baseline="30000" dirty="0"/>
                  <a:t>n-1</a:t>
                </a:r>
                <a:r>
                  <a:rPr lang="en-US" dirty="0"/>
                  <a:t> -1.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dirty="0"/>
                  <a:t> saturates a signed value to the unsigned range 0 ≤ x ≤ 2</a:t>
                </a:r>
                <a:r>
                  <a:rPr lang="en-US" baseline="30000" dirty="0"/>
                  <a:t>n</a:t>
                </a:r>
                <a:r>
                  <a:rPr lang="en-US" dirty="0"/>
                  <a:t> - 1.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−1 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#11,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; output range: -2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en-US" sz="33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#11,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r3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; output range: 0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8839200" cy="4937760"/>
              </a:xfrm>
              <a:blipFill>
                <a:blip r:embed="rId2"/>
                <a:stretch>
                  <a:fillRect l="-483" t="-2469" r="-966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37576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Saturation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90800"/>
            <a:ext cx="34544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219200"/>
            <a:ext cx="3759200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981450"/>
            <a:ext cx="3683000" cy="276225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5130800" y="2628900"/>
            <a:ext cx="119380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5130800" y="3886201"/>
            <a:ext cx="1270000" cy="14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24121" y="2309546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saturation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53002" y="4611470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saturation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28801" y="1370052"/>
            <a:ext cx="33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data are limited to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/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975851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89798"/>
              </p:ext>
            </p:extLst>
          </p:nvPr>
        </p:nvGraphicFramePr>
        <p:xfrm>
          <a:off x="2188762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4267200"/>
            <a:ext cx="7334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22926" y="373380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Rd, Rn</a:t>
            </a:r>
            <a:endParaRPr lang="en-US" dirty="0"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7475" y="41910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97475" y="46482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4915" y="5565475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Reverse bits,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0x1E6A2C48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98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</p:spTree>
    <p:extLst>
      <p:ext uri="{BB962C8B-B14F-4D97-AF65-F5344CB8AC3E}">
        <p14:creationId xmlns:p14="http://schemas.microsoft.com/office/powerpoint/2010/main" val="430688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1951487" y="3733800"/>
            <a:ext cx="13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REV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4103132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57400" y="48050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4915" y="5565475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 R1, R0  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0x78563412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8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764" y="4191001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2627"/>
              </p:ext>
            </p:extLst>
          </p:nvPr>
        </p:nvGraphicFramePr>
        <p:xfrm>
          <a:off x="2188762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225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4851" y="3733800"/>
            <a:ext cx="15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REV16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00240" y="405026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01403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4915" y="5565475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REV16 R2,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0x34127856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8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10040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71935"/>
              </p:ext>
            </p:extLst>
          </p:nvPr>
        </p:nvGraphicFramePr>
        <p:xfrm>
          <a:off x="2188762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302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1785578" y="3733800"/>
            <a:ext cx="165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0618" y="41148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70618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4915" y="5565475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=0x33448899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0x33448899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REVSH R1,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0xFFFF9988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8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764" y="4162426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70377"/>
              </p:ext>
            </p:extLst>
          </p:nvPr>
        </p:nvGraphicFramePr>
        <p:xfrm>
          <a:off x="2188762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44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2095500" y="1995349"/>
            <a:ext cx="8001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int8_t  a = -1;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8-bit integer,  a = 0xFF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int16_t b = -2;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16-bit integer, b = 0xFFFE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int32_t c;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32-bit integer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0xFFFFFFFF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b;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0xFFFFFFFE</a:t>
            </a:r>
          </a:p>
        </p:txBody>
      </p:sp>
    </p:spTree>
    <p:extLst>
      <p:ext uri="{BB962C8B-B14F-4D97-AF65-F5344CB8AC3E}">
        <p14:creationId xmlns:p14="http://schemas.microsoft.com/office/powerpoint/2010/main" val="31522838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3505200" y="4420711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=0x55AA8765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0xFFFF8765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0x00008765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80916"/>
              </p:ext>
            </p:extLst>
          </p:nvPr>
        </p:nvGraphicFramePr>
        <p:xfrm>
          <a:off x="1981200" y="1371600"/>
          <a:ext cx="8458200" cy="25908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307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5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78C4-3EAF-C64C-84F3-A58280AE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312E3-2F7B-2C43-90A0-5CEA91E0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27E09-A6EA-0344-9F3F-4EE0E475974F}"/>
              </a:ext>
            </a:extLst>
          </p:cNvPr>
          <p:cNvSpPr/>
          <p:nvPr/>
        </p:nvSpPr>
        <p:spPr>
          <a:xfrm>
            <a:off x="915572" y="4620047"/>
            <a:ext cx="2232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z = x + y;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91AE1-74A7-9341-B1DF-52B509E96479}"/>
              </a:ext>
            </a:extLst>
          </p:cNvPr>
          <p:cNvSpPr/>
          <p:nvPr/>
        </p:nvSpPr>
        <p:spPr>
          <a:xfrm>
            <a:off x="660259" y="4495800"/>
            <a:ext cx="2730137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D7DC0-B2A1-334F-B723-CD4699563F56}"/>
              </a:ext>
            </a:extLst>
          </p:cNvPr>
          <p:cNvSpPr/>
          <p:nvPr/>
        </p:nvSpPr>
        <p:spPr>
          <a:xfrm>
            <a:off x="1023886" y="1796962"/>
            <a:ext cx="2563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1;  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10298-527B-E641-BC63-81C7BE2D72EB}"/>
              </a:ext>
            </a:extLst>
          </p:cNvPr>
          <p:cNvSpPr/>
          <p:nvPr/>
        </p:nvSpPr>
        <p:spPr>
          <a:xfrm>
            <a:off x="715264" y="1676400"/>
            <a:ext cx="2743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CF71279-7834-EB48-80F1-138FCBFBAC13}"/>
              </a:ext>
            </a:extLst>
          </p:cNvPr>
          <p:cNvSpPr txBox="1">
            <a:spLocks/>
          </p:cNvSpPr>
          <p:nvPr/>
        </p:nvSpPr>
        <p:spPr>
          <a:xfrm>
            <a:off x="3403459" y="3546566"/>
            <a:ext cx="3017127" cy="1330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values are in registers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in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/>
              <a:t> in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/>
              <a:t> in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5FD643-FD48-0C42-8E79-F52526E5C6CD}"/>
              </a:ext>
            </a:extLst>
          </p:cNvPr>
          <p:cNvSpPr/>
          <p:nvPr/>
        </p:nvSpPr>
        <p:spPr>
          <a:xfrm>
            <a:off x="6420588" y="4495800"/>
            <a:ext cx="3505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93947A-9232-4248-89B8-46DCB0885F3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390396" y="4876800"/>
            <a:ext cx="30301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071EC724-72E6-814C-9C63-7FF857DE0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011" y="4590623"/>
            <a:ext cx="572353" cy="5723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5A4F3DF-DD76-A049-B2F3-F44E9B8BA0EF}"/>
              </a:ext>
            </a:extLst>
          </p:cNvPr>
          <p:cNvSpPr txBox="1"/>
          <p:nvPr/>
        </p:nvSpPr>
        <p:spPr>
          <a:xfrm>
            <a:off x="1344692" y="406091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Statement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60DBBA-EC80-C644-A176-62165ED8FBB6}"/>
              </a:ext>
            </a:extLst>
          </p:cNvPr>
          <p:cNvSpPr txBox="1"/>
          <p:nvPr/>
        </p:nvSpPr>
        <p:spPr>
          <a:xfrm>
            <a:off x="7229809" y="4060185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Assembly Statement</a:t>
            </a:r>
          </a:p>
        </p:txBody>
      </p:sp>
    </p:spTree>
    <p:extLst>
      <p:ext uri="{BB962C8B-B14F-4D97-AF65-F5344CB8AC3E}">
        <p14:creationId xmlns:p14="http://schemas.microsoft.com/office/powerpoint/2010/main" val="2101084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40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Data between Registers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3352800"/>
            <a:ext cx="7391400" cy="160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r5 to r4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r4 = bitwise logical NOT of r5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r2, LSL #3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&lt;&lt;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r0, PC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PC (r15) to r0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SP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SP (r14) to r1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74935"/>
              </p:ext>
            </p:extLst>
          </p:nvPr>
        </p:nvGraphicFramePr>
        <p:xfrm>
          <a:off x="2136648" y="1447800"/>
          <a:ext cx="7696200" cy="12954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8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NOT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MRS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Move from special register to general register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MSR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Move from general register to special register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4310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41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Immediate Number to Register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0" y="3218020"/>
            <a:ext cx="5105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0x87654321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zh-TW" sz="1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443"/>
              </p:ext>
            </p:extLst>
          </p:nvPr>
        </p:nvGraphicFramePr>
        <p:xfrm>
          <a:off x="3543300" y="1316326"/>
          <a:ext cx="5943600" cy="1247829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5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MOVW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Wide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MOVT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Top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 &lt;&lt; 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  <a:sym typeface="Symbol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BE0760-6769-4463-87A6-B11275CD8231}"/>
              </a:ext>
            </a:extLst>
          </p:cNvPr>
          <p:cNvSpPr/>
          <p:nvPr/>
        </p:nvSpPr>
        <p:spPr>
          <a:xfrm>
            <a:off x="3200401" y="4492823"/>
            <a:ext cx="39011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MOVW</a:t>
            </a:r>
            <a:r>
              <a:rPr lang="en-US" dirty="0"/>
              <a:t> will zero the upper halfword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MOVT</a:t>
            </a:r>
            <a:r>
              <a:rPr lang="en-US" dirty="0"/>
              <a:t> won’t zero the lower halfword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27B3EE2-112D-476A-AEA7-FFD0C40971E1}"/>
              </a:ext>
            </a:extLst>
          </p:cNvPr>
          <p:cNvSpPr txBox="1">
            <a:spLocks noChangeArrowheads="1"/>
          </p:cNvSpPr>
          <p:nvPr/>
        </p:nvSpPr>
        <p:spPr>
          <a:xfrm>
            <a:off x="3962400" y="5257800"/>
            <a:ext cx="5105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0x8765xxxx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6001C-16DC-44CD-A44F-4F1CF6EF3D3C}"/>
              </a:ext>
            </a:extLst>
          </p:cNvPr>
          <p:cNvSpPr txBox="1"/>
          <p:nvPr/>
        </p:nvSpPr>
        <p:spPr>
          <a:xfrm>
            <a:off x="2667001" y="4133080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does matter!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49EE0-C28A-47E9-BF5E-0848074C94F1}"/>
              </a:ext>
            </a:extLst>
          </p:cNvPr>
          <p:cNvSpPr txBox="1"/>
          <p:nvPr/>
        </p:nvSpPr>
        <p:spPr>
          <a:xfrm>
            <a:off x="2023025" y="2695628"/>
            <a:ext cx="492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 Load a 32-bit number into a register</a:t>
            </a:r>
          </a:p>
        </p:txBody>
      </p:sp>
    </p:spTree>
    <p:extLst>
      <p:ext uri="{BB962C8B-B14F-4D97-AF65-F5344CB8AC3E}">
        <p14:creationId xmlns:p14="http://schemas.microsoft.com/office/powerpoint/2010/main" val="138073584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F2F1-5CB1-474C-B3BA-56EA6EC2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2</a:t>
            </a:r>
            <a:r>
              <a:rPr lang="en-US" baseline="30000" dirty="0"/>
              <a:t>nd</a:t>
            </a:r>
            <a:r>
              <a:rPr lang="en-US" dirty="0"/>
              <a:t> Source Operand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1CD31-2F76-5044-9C79-FD924897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2989E-5BA0-3248-ACDD-E59483B687A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4128497"/>
            <a:ext cx="10972800" cy="2055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ADD r0, r1,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Operand2</a:t>
            </a:r>
          </a:p>
          <a:p>
            <a:pPr marL="0" indent="0"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Add r0, r1,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r1 + 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Add r0, r1,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#1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r1 + 1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Add r0, r1,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LSL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#2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r1 + r2 &lt;&lt; 2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84C1CC-A4A2-C84E-A828-32DAA7FED6FA}"/>
              </a:ext>
            </a:extLst>
          </p:cNvPr>
          <p:cNvGrpSpPr/>
          <p:nvPr/>
        </p:nvGrpSpPr>
        <p:grpSpPr>
          <a:xfrm>
            <a:off x="2743200" y="1498409"/>
            <a:ext cx="7194288" cy="2536686"/>
            <a:chOff x="2498856" y="3655224"/>
            <a:chExt cx="7194288" cy="253668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43F6647-7BEA-1347-BCBA-CA3092CF7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856" y="3655224"/>
              <a:ext cx="7194288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453D5C-05CB-BD41-92C5-48E2C985D8EF}"/>
                </a:ext>
              </a:extLst>
            </p:cNvPr>
            <p:cNvSpPr/>
            <p:nvPr/>
          </p:nvSpPr>
          <p:spPr>
            <a:xfrm>
              <a:off x="4241800" y="5484024"/>
              <a:ext cx="18796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432FF"/>
                  </a:solidFill>
                  <a:latin typeface="Consolas" panose="020B0609020204030204" pitchFamily="49" charset="0"/>
                </a:rPr>
                <a:t>LSL,LSR,ASR,</a:t>
              </a:r>
            </a:p>
            <a:p>
              <a:pPr algn="ctr"/>
              <a:r>
                <a:rPr lang="en-US" sz="2000" dirty="0">
                  <a:solidFill>
                    <a:srgbClr val="0432FF"/>
                  </a:solidFill>
                  <a:latin typeface="Consolas" panose="020B0609020204030204" pitchFamily="49" charset="0"/>
                </a:rPr>
                <a:t>ROR,RRX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523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89154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Use Barrel shifter to speed up multiplication and division</a:t>
            </a:r>
          </a:p>
          <a:p>
            <a:pPr lvl="1"/>
            <a:r>
              <a:rPr lang="en-US" sz="2100" dirty="0"/>
              <a:t>Shifting left 1 bit multiplies a number by 2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9 × r0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LSL #3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&lt;=&gt;  MOV r2, #9  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9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MUL r1, r0, r2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* 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0" y="4267200"/>
            <a:ext cx="63246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LSR #3   </a:t>
            </a:r>
          </a:p>
          <a:p>
            <a:pPr indent="-182880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(unsigned)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ASR #3  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(signed)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6954" y="3318748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r0 &lt;&lt; 3 = r0 + 8 × r0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14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649789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anchor="b" anchorCtr="0">
            <a:normAutofit/>
          </a:bodyPr>
          <a:lstStyle/>
          <a:p>
            <a:pPr defTabSz="938213"/>
            <a:r>
              <a:rPr lang="en-US" dirty="0"/>
              <a:t>Barrel Shifter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839724" y="1472945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Logical Shift Left (</a:t>
            </a:r>
            <a:r>
              <a:rPr lang="en-US" b="1" dirty="0" err="1">
                <a:latin typeface="Arial" pitchFamily="34" charset="0"/>
              </a:rPr>
              <a:t>LSL</a:t>
            </a:r>
            <a:r>
              <a:rPr lang="en-US" dirty="0">
                <a:latin typeface="Arial" pitchFamily="34" charset="0"/>
              </a:rPr>
              <a:t>)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7247979" y="1547978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Arithmetic 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915924" y="3078671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Logical Shift 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7247979" y="3146539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915925" y="4456674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6936496" y="4756382"/>
            <a:ext cx="301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Why is there rotate right but no rotate left?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10400" y="5343457"/>
            <a:ext cx="3394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1FF"/>
                </a:solidFill>
              </a:rPr>
              <a:t>Rotate left can be replaced by a rotate right with a different rotate offset.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13" y="1879919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4" y="3461313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979" y="1987570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15" y="3718653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96" y="4964086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6457440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APSR 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8821"/>
              </p:ext>
            </p:extLst>
          </p:nvPr>
        </p:nvGraphicFramePr>
        <p:xfrm>
          <a:off x="2438400" y="2041956"/>
          <a:ext cx="7162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69896381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6825349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74765214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1914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R&lt;31&gt;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IsZeroBit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unchanged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260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76956" y="1276150"/>
            <a:ext cx="801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“S” is present, the instruction update flags. Otherwise, the flags are not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</a:t>
            </a:r>
            <a:r>
              <a:rPr lang="en-US" b="1" dirty="0">
                <a:latin typeface="Consolas" panose="020B0609020204030204" pitchFamily="49" charset="0"/>
              </a:rPr>
              <a:t>R</a:t>
            </a:r>
            <a:r>
              <a:rPr lang="en-US" dirty="0"/>
              <a:t> be the final 32-bit result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56" y="3276600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94" y="4206666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50" y="3310806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037" y="4536478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67" y="5036279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480411" y="36878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82995" y="462444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82994" y="57326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RRXS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78795" y="406212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ASRS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78795" y="53118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RORS</a:t>
            </a:r>
          </a:p>
        </p:txBody>
      </p:sp>
    </p:spTree>
    <p:extLst>
      <p:ext uri="{BB962C8B-B14F-4D97-AF65-F5344CB8AC3E}">
        <p14:creationId xmlns:p14="http://schemas.microsoft.com/office/powerpoint/2010/main" val="41347589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14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anchor="b" anchorCtr="0">
            <a:normAutofit/>
          </a:bodyPr>
          <a:lstStyle/>
          <a:p>
            <a:pPr defTabSz="938213"/>
            <a:r>
              <a:rPr lang="en-US" dirty="0"/>
              <a:t>Shift Operations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685800" y="1283472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Logical Shift Left (</a:t>
            </a:r>
            <a:r>
              <a:rPr lang="en-US" b="1" dirty="0" err="1">
                <a:latin typeface="Arial" pitchFamily="34" charset="0"/>
              </a:rPr>
              <a:t>LSL</a:t>
            </a:r>
            <a:r>
              <a:rPr lang="en-US" b="1" dirty="0">
                <a:latin typeface="Arial" pitchFamily="34" charset="0"/>
              </a:rPr>
              <a:t>)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881575" y="2398217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 {S} Rd, Rn, &lt;shift&gt; 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6248401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914399" y="2895601"/>
            <a:ext cx="4761477" cy="97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moves all the bits of a register by </a:t>
            </a:r>
            <a:r>
              <a:rPr lang="en-US" i="1" dirty="0">
                <a:latin typeface="Arial" pitchFamily="34" charset="0"/>
              </a:rPr>
              <a:t>n</a:t>
            </a:r>
            <a:r>
              <a:rPr lang="en-US" dirty="0">
                <a:latin typeface="Arial" pitchFamily="34" charset="0"/>
              </a:rPr>
              <a:t> positions to the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left</a:t>
            </a:r>
            <a:r>
              <a:rPr lang="en-US" dirty="0">
                <a:latin typeface="Arial" pitchFamily="34" charset="0"/>
              </a:rPr>
              <a:t> and inserts </a:t>
            </a:r>
            <a:r>
              <a:rPr lang="en-US" i="1" dirty="0">
                <a:latin typeface="Arial" pitchFamily="34" charset="0"/>
              </a:rPr>
              <a:t>n</a:t>
            </a:r>
            <a:r>
              <a:rPr lang="en-US" dirty="0">
                <a:latin typeface="Arial" pitchFamily="34" charset="0"/>
              </a:rPr>
              <a:t> zeros in the right end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0 ≤ n ≤ 31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990600" y="4035929"/>
            <a:ext cx="3863410" cy="11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0x0000_0001 (#1)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LSL r3, r2, #3</a:t>
            </a: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477000" y="1293674"/>
            <a:ext cx="3863410" cy="11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2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0x0000_0003 (#3)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LSL r3, r2, #2</a:t>
            </a: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6400799" y="3198674"/>
            <a:ext cx="5114191" cy="11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r3 = 0xFFFF_0000 (#-65536)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LSL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r2, r3, #1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5677" y="5165771"/>
                <a:ext cx="3473923" cy="100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r3 = 0x0000_0008 (#8)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; 8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∗1</m:t>
                    </m:r>
                  </m:oMath>
                </a14:m>
                <a:endParaRPr lang="en-US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77" y="5165771"/>
                <a:ext cx="3473923" cy="1006429"/>
              </a:xfrm>
              <a:prstGeom prst="rect">
                <a:avLst/>
              </a:prstGeom>
              <a:blipFill>
                <a:blip r:embed="rId4"/>
                <a:stretch>
                  <a:fillRect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77000" y="2360474"/>
                <a:ext cx="3886200" cy="100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; r3 = 0x0000_000C (#12)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; 12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∗3</m:t>
                    </m:r>
                  </m:oMath>
                </a14:m>
                <a:endParaRPr lang="en-US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360474"/>
                <a:ext cx="3886200" cy="1006429"/>
              </a:xfrm>
              <a:prstGeom prst="rect">
                <a:avLst/>
              </a:prstGeom>
              <a:blipFill>
                <a:blip r:embed="rId5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77000" y="4341674"/>
                <a:ext cx="5029200" cy="1505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r2 = 0xFFFE_0000 (#-131072)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-131072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∗−65536</m:t>
                    </m:r>
                  </m:oMath>
                </a14:m>
                <a:endParaRPr lang="en-US" b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rgbClr val="0041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C=1, N=1, Z=0, V=not updated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b="1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341674"/>
                <a:ext cx="5029200" cy="1505027"/>
              </a:xfrm>
              <a:prstGeom prst="rect">
                <a:avLst/>
              </a:prstGeom>
              <a:blipFill>
                <a:blip r:embed="rId6"/>
                <a:stretch>
                  <a:fillRect l="-1259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448646" y="5590219"/>
            <a:ext cx="53427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suffix S is used,  the carry flag is updated to the value of  the last shifted bit. </a:t>
            </a:r>
          </a:p>
        </p:txBody>
      </p:sp>
    </p:spTree>
    <p:extLst>
      <p:ext uri="{BB962C8B-B14F-4D97-AF65-F5344CB8AC3E}">
        <p14:creationId xmlns:p14="http://schemas.microsoft.com/office/powerpoint/2010/main" val="1990400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anchor="b" anchorCtr="0">
            <a:normAutofit/>
          </a:bodyPr>
          <a:lstStyle/>
          <a:p>
            <a:pPr defTabSz="938213"/>
            <a:r>
              <a:rPr lang="en-US" dirty="0"/>
              <a:t>Shift Operations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630494" y="1247854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Logical Shift Right (LSR)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47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6248401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859094" y="2859983"/>
            <a:ext cx="4932106" cy="97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moves all the bits of a register by </a:t>
            </a:r>
            <a:r>
              <a:rPr lang="en-US" i="1" dirty="0">
                <a:latin typeface="Arial" pitchFamily="34" charset="0"/>
              </a:rPr>
              <a:t>n</a:t>
            </a:r>
            <a:r>
              <a:rPr lang="en-US" dirty="0">
                <a:latin typeface="Arial" pitchFamily="34" charset="0"/>
              </a:rPr>
              <a:t> positions to the right and inserts </a:t>
            </a:r>
            <a:r>
              <a:rPr lang="en-US" i="1" dirty="0">
                <a:latin typeface="Arial" pitchFamily="34" charset="0"/>
              </a:rPr>
              <a:t>n</a:t>
            </a:r>
            <a:r>
              <a:rPr lang="en-US" dirty="0">
                <a:latin typeface="Arial" pitchFamily="34" charset="0"/>
              </a:rPr>
              <a:t> zeros in the left end 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1 ≤ n ≤ 32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935294" y="4249912"/>
            <a:ext cx="3863410" cy="150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0x0000_0010 (#16)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LSR r1, r2, #3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400801" y="1295401"/>
            <a:ext cx="5371077" cy="11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2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0x8000_0000 (# -2,147,483,648)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LSR r2, r2, #2</a:t>
            </a: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6400800" y="3835770"/>
            <a:ext cx="3863410" cy="150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0x0000_0001 (#1)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LSR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r3, r2, #1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94" y="1716982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706694" y="2386319"/>
            <a:ext cx="4359583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LSR{S}  Rd, Rn, &lt;shift&gt;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5294" y="5374582"/>
                <a:ext cx="3787210" cy="72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; r1 =0x0000_0002 (#2)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; 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16/2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94" y="5374582"/>
                <a:ext cx="3787210" cy="729430"/>
              </a:xfrm>
              <a:prstGeom prst="rect">
                <a:avLst/>
              </a:prstGeom>
              <a:blipFill>
                <a:blip r:embed="rId4"/>
                <a:stretch>
                  <a:fillRect t="-6897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00801" y="2464171"/>
                <a:ext cx="5371077" cy="1117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; r2 = 0x2000_0000 (# 536,870,912)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; 536,870,912 = -2,147,483,648/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rgbClr val="FF0000"/>
                    </a:solidFill>
                  </a:rPr>
                  <a:t>                 with LSR sign bit is lost !</a:t>
                </a:r>
                <a:endParaRPr lang="en-US" b="1" dirty="0">
                  <a:solidFill>
                    <a:srgbClr val="FF0000"/>
                  </a:solidFill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464171"/>
                <a:ext cx="5371077" cy="1117229"/>
              </a:xfrm>
              <a:prstGeom prst="rect">
                <a:avLst/>
              </a:prstGeom>
              <a:blipFill>
                <a:blip r:embed="rId5"/>
                <a:stretch>
                  <a:fillRect t="-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 flipV="1">
            <a:off x="6973324" y="3347467"/>
            <a:ext cx="403172" cy="1289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53200" y="4902571"/>
                <a:ext cx="5371077" cy="1117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r3 = 0x0000_0000 (#0)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0=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rgbClr val="0041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C=1, N=0, Z=1,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V=not updated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902571"/>
                <a:ext cx="5371077" cy="1117229"/>
              </a:xfrm>
              <a:prstGeom prst="rect">
                <a:avLst/>
              </a:prstGeom>
              <a:blipFill>
                <a:blip r:embed="rId6"/>
                <a:stretch>
                  <a:fillRect l="-908" t="-4891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422065" y="6001434"/>
            <a:ext cx="5641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suffix S is used,  the carry flag is updated to the value of  the last shifted bit. </a:t>
            </a:r>
          </a:p>
        </p:txBody>
      </p:sp>
    </p:spTree>
    <p:extLst>
      <p:ext uri="{BB962C8B-B14F-4D97-AF65-F5344CB8AC3E}">
        <p14:creationId xmlns:p14="http://schemas.microsoft.com/office/powerpoint/2010/main" val="638370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 animBg="1"/>
      <p:bldP spid="6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14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anchor="b" anchorCtr="0">
            <a:normAutofit/>
          </a:bodyPr>
          <a:lstStyle/>
          <a:p>
            <a:pPr defTabSz="938213"/>
            <a:r>
              <a:rPr lang="en-US" dirty="0"/>
              <a:t>Shift Operations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248401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1046162" y="2971307"/>
            <a:ext cx="4897438" cy="1228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moves all the bits of a register by </a:t>
            </a:r>
            <a:r>
              <a:rPr lang="en-US" i="1" dirty="0">
                <a:latin typeface="Arial" pitchFamily="34" charset="0"/>
              </a:rPr>
              <a:t>n</a:t>
            </a:r>
            <a:r>
              <a:rPr lang="en-US" dirty="0">
                <a:latin typeface="Arial" pitchFamily="34" charset="0"/>
              </a:rPr>
              <a:t> positions to the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right</a:t>
            </a:r>
            <a:r>
              <a:rPr lang="en-US" dirty="0">
                <a:latin typeface="Arial" pitchFamily="34" charset="0"/>
              </a:rPr>
              <a:t> and inserts </a:t>
            </a:r>
            <a:r>
              <a:rPr lang="en-US" i="1" dirty="0">
                <a:latin typeface="Arial" pitchFamily="34" charset="0"/>
              </a:rPr>
              <a:t>n</a:t>
            </a:r>
            <a:r>
              <a:rPr lang="en-US" dirty="0">
                <a:latin typeface="Arial" pitchFamily="34" charset="0"/>
              </a:rPr>
              <a:t> copies of the sign bit in the left end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1 ≤ n ≤ 32 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838199" y="4209330"/>
            <a:ext cx="4400039" cy="150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r0 = 0xFFF8_0000 (-524288)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ASR r1, r0, #3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400801" y="1355771"/>
            <a:ext cx="5181599" cy="11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2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0x8000_0000 (-2,147,483,648)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ASR r2, r2, #2</a:t>
            </a: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6400799" y="3657600"/>
            <a:ext cx="5314439" cy="150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0xFFFF_F001 (#-4095)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ASR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r3, r2, #1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b="1" dirty="0">
              <a:latin typeface="Arial" pitchFamily="34" charset="0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730230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609600" y="1290638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Arithmetic Shift Right 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969963" y="2590801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ASR{S} Rd, Rn, &lt;shift&gt;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46162" y="5334000"/>
                <a:ext cx="3886200" cy="738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r1 = 0xFFFF_0000 (-65536)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-65536=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−524288/2</m:t>
                        </m:r>
                      </m:e>
                      <m:sup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62" y="5334000"/>
                <a:ext cx="3886200" cy="738151"/>
              </a:xfrm>
              <a:prstGeom prst="rect">
                <a:avLst/>
              </a:prstGeom>
              <a:blipFill>
                <a:blip r:embed="rId4"/>
                <a:stretch>
                  <a:fillRect l="-1303" t="-8475"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00800" y="2498771"/>
                <a:ext cx="5393866" cy="100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; r2 = 0xE000_0000 (# -536,870,912)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; -536,870,912= -2,147,483,648/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    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498771"/>
                <a:ext cx="5393866" cy="1006429"/>
              </a:xfrm>
              <a:prstGeom prst="rect">
                <a:avLst/>
              </a:prstGeom>
              <a:blipFill>
                <a:blip r:embed="rId5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9335" y="6044762"/>
            <a:ext cx="53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        ASR is equivalent to signed integer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00801" y="4724401"/>
                <a:ext cx="5393867" cy="1505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; r3 = 0xFFFF_F800 (#-2048)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; -2048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−4096/2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dirty="0">
                    <a:solidFill>
                      <a:srgbClr val="0041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C=1, N=1, Z=0,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V=not updated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</a:pP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4724401"/>
                <a:ext cx="5393867" cy="1505027"/>
              </a:xfrm>
              <a:prstGeom prst="rect">
                <a:avLst/>
              </a:prstGeom>
              <a:blipFill>
                <a:blip r:embed="rId6"/>
                <a:stretch>
                  <a:fillRect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/>
          <p:cNvSpPr/>
          <p:nvPr/>
        </p:nvSpPr>
        <p:spPr>
          <a:xfrm>
            <a:off x="6324600" y="598307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suffix S is used,  the carry flag is updated to the value of  the last shifted bit. </a:t>
            </a:r>
          </a:p>
        </p:txBody>
      </p:sp>
    </p:spTree>
    <p:extLst>
      <p:ext uri="{BB962C8B-B14F-4D97-AF65-F5344CB8AC3E}">
        <p14:creationId xmlns:p14="http://schemas.microsoft.com/office/powerpoint/2010/main" val="1952014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2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anchor="b" anchorCtr="0">
            <a:normAutofit/>
          </a:bodyPr>
          <a:lstStyle/>
          <a:p>
            <a:pPr defTabSz="938213"/>
            <a:r>
              <a:rPr lang="en-US" dirty="0"/>
              <a:t>Rotate Operations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49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6248401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841672" y="2929390"/>
            <a:ext cx="5367607" cy="14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Circular shifts of all the bits of a register by </a:t>
            </a:r>
            <a:r>
              <a:rPr lang="en-US" i="1" dirty="0">
                <a:latin typeface="Arial" pitchFamily="34" charset="0"/>
              </a:rPr>
              <a:t>n</a:t>
            </a:r>
            <a:r>
              <a:rPr lang="en-US" dirty="0">
                <a:latin typeface="Arial" pitchFamily="34" charset="0"/>
              </a:rPr>
              <a:t> positions to the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right</a:t>
            </a:r>
            <a:r>
              <a:rPr lang="en-US" dirty="0">
                <a:latin typeface="Arial" pitchFamily="34" charset="0"/>
              </a:rPr>
              <a:t> as if the right end of the register is joined with its left end. The last shifted bit updates the carry bit</a:t>
            </a:r>
          </a:p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1 ≤ n ≤ 31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914399" y="4673330"/>
            <a:ext cx="3863410" cy="11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0x0008_0000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ROR r2, r2, #10</a:t>
            </a: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324601" y="1219200"/>
            <a:ext cx="4114801" cy="11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2: rotate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</a:rPr>
              <a:t>left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 by 12 bits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r0 = 0xF000_0000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ROR r2, r0, #20</a:t>
            </a: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6400800" y="3657600"/>
            <a:ext cx="3863410" cy="150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0xF0F0_F001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r1 = 0x0000_000E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ROR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r3, r2, r1</a:t>
            </a:r>
            <a:endParaRPr lang="en-US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96852" y="2743200"/>
            <a:ext cx="462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Rotate left by m bits is equivalent to rotate right ROR by 32-m bits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676401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609600" y="1285725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ROR</a:t>
            </a:r>
            <a:r>
              <a:rPr lang="en-US" b="1" dirty="0">
                <a:latin typeface="Arial" pitchFamily="34" charset="0"/>
              </a:rPr>
              <a:t>)</a:t>
            </a: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914400" y="2555876"/>
            <a:ext cx="3610274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ROR{S}  Rd, Rn, &lt;shift&gt;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5513" y="5802868"/>
            <a:ext cx="387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0x0000_0200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2362199"/>
            <a:ext cx="31242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0x0000_0F00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799" y="5181600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r3 = 0xC007_C3C3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64315" y="5569262"/>
            <a:ext cx="387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C=1, N=1, Z=0,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V=not updated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83200" y="5983070"/>
            <a:ext cx="5732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suffix S is used,  the carry flag is updated to the value of  the last shifted bit. </a:t>
            </a:r>
          </a:p>
        </p:txBody>
      </p:sp>
    </p:spTree>
    <p:extLst>
      <p:ext uri="{BB962C8B-B14F-4D97-AF65-F5344CB8AC3E}">
        <p14:creationId xmlns:p14="http://schemas.microsoft.com/office/powerpoint/2010/main" val="2400318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5" grpId="0"/>
      <p:bldP spid="6" grpId="0"/>
      <p:bldP spid="26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78C4-3EAF-C64C-84F3-A58280AE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312E3-2F7B-2C43-90A0-5CEA91E0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27E09-A6EA-0344-9F3F-4EE0E475974F}"/>
              </a:ext>
            </a:extLst>
          </p:cNvPr>
          <p:cNvSpPr/>
          <p:nvPr/>
        </p:nvSpPr>
        <p:spPr>
          <a:xfrm>
            <a:off x="915572" y="4620047"/>
            <a:ext cx="2232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z = x + y;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91AE1-74A7-9341-B1DF-52B509E96479}"/>
              </a:ext>
            </a:extLst>
          </p:cNvPr>
          <p:cNvSpPr/>
          <p:nvPr/>
        </p:nvSpPr>
        <p:spPr>
          <a:xfrm>
            <a:off x="660259" y="4495800"/>
            <a:ext cx="2730137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D7DC0-B2A1-334F-B723-CD4699563F56}"/>
              </a:ext>
            </a:extLst>
          </p:cNvPr>
          <p:cNvSpPr/>
          <p:nvPr/>
        </p:nvSpPr>
        <p:spPr>
          <a:xfrm>
            <a:off x="1023886" y="1796962"/>
            <a:ext cx="2563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1;  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10298-527B-E641-BC63-81C7BE2D72EB}"/>
              </a:ext>
            </a:extLst>
          </p:cNvPr>
          <p:cNvSpPr/>
          <p:nvPr/>
        </p:nvSpPr>
        <p:spPr>
          <a:xfrm>
            <a:off x="715264" y="1676400"/>
            <a:ext cx="2743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0BEE9D-2F1F-CA4D-8D2A-219E1CCF77D2}"/>
              </a:ext>
            </a:extLst>
          </p:cNvPr>
          <p:cNvSpPr/>
          <p:nvPr/>
        </p:nvSpPr>
        <p:spPr>
          <a:xfrm>
            <a:off x="6176609" y="4631772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,   ,   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5FD643-FD48-0C42-8E79-F52526E5C6CD}"/>
              </a:ext>
            </a:extLst>
          </p:cNvPr>
          <p:cNvSpPr/>
          <p:nvPr/>
        </p:nvSpPr>
        <p:spPr>
          <a:xfrm>
            <a:off x="6420588" y="4495800"/>
            <a:ext cx="3505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93947A-9232-4248-89B8-46DCB0885F3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>
            <a:off x="3390396" y="4876800"/>
            <a:ext cx="30301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91715D0-00F6-8A47-8E51-2A80B626040A}"/>
              </a:ext>
            </a:extLst>
          </p:cNvPr>
          <p:cNvSpPr/>
          <p:nvPr/>
        </p:nvSpPr>
        <p:spPr>
          <a:xfrm>
            <a:off x="7595098" y="4631772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589AFC-EF17-A243-9734-710DC39770C4}"/>
              </a:ext>
            </a:extLst>
          </p:cNvPr>
          <p:cNvSpPr/>
          <p:nvPr/>
        </p:nvSpPr>
        <p:spPr>
          <a:xfrm>
            <a:off x="8270799" y="4622495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4F8AEB-B979-0041-91F3-1415210A8079}"/>
              </a:ext>
            </a:extLst>
          </p:cNvPr>
          <p:cNvSpPr/>
          <p:nvPr/>
        </p:nvSpPr>
        <p:spPr>
          <a:xfrm>
            <a:off x="8907538" y="4620046"/>
            <a:ext cx="524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586F1E6-25F6-E04C-8DDA-1F611AF4A007}"/>
              </a:ext>
            </a:extLst>
          </p:cNvPr>
          <p:cNvSpPr txBox="1">
            <a:spLocks/>
          </p:cNvSpPr>
          <p:nvPr/>
        </p:nvSpPr>
        <p:spPr>
          <a:xfrm>
            <a:off x="3403459" y="3546566"/>
            <a:ext cx="3017129" cy="1330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values are in registers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in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/>
              <a:t> in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/>
              <a:t> in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D8AB9D-BC4E-DC4B-80CE-C8256CA54BF1}"/>
              </a:ext>
            </a:extLst>
          </p:cNvPr>
          <p:cNvSpPr txBox="1"/>
          <p:nvPr/>
        </p:nvSpPr>
        <p:spPr>
          <a:xfrm>
            <a:off x="1344692" y="406091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3C6E7C-52B6-E544-AF67-E975A7243524}"/>
              </a:ext>
            </a:extLst>
          </p:cNvPr>
          <p:cNvSpPr txBox="1"/>
          <p:nvPr/>
        </p:nvSpPr>
        <p:spPr>
          <a:xfrm>
            <a:off x="7229809" y="4060185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Assembly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659EC-4086-7D4C-82CB-9B19841DCF49}"/>
              </a:ext>
            </a:extLst>
          </p:cNvPr>
          <p:cNvSpPr txBox="1"/>
          <p:nvPr/>
        </p:nvSpPr>
        <p:spPr>
          <a:xfrm>
            <a:off x="7822599" y="5442879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432FF"/>
                </a:solidFill>
              </a:rPr>
              <a:t> works for both signed and unsigned add operations.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4040BC-124A-B242-8064-9E6EB050A4FB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7365399" y="5065923"/>
            <a:ext cx="457200" cy="700122"/>
          </a:xfrm>
          <a:prstGeom prst="straightConnector1">
            <a:avLst/>
          </a:prstGeom>
          <a:ln w="28575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214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anchor="b" anchorCtr="0">
            <a:normAutofit/>
          </a:bodyPr>
          <a:lstStyle/>
          <a:p>
            <a:pPr defTabSz="938213"/>
            <a:r>
              <a:rPr lang="en-US" dirty="0"/>
              <a:t>Rotate Operations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838201" y="2438401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RRX{S}  Rd, Rn</a:t>
            </a: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50</a:t>
            </a:fld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248401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762001" y="2859061"/>
            <a:ext cx="4953000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This is a one-bit rotate instruction. 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866172" y="3935251"/>
            <a:ext cx="3863410" cy="11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1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0x0008_0003, c = 1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RRX r2, r2</a:t>
            </a: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477000" y="1383133"/>
            <a:ext cx="4114801" cy="11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2: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0xF000_0001, c = 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RRX r1, r2</a:t>
            </a: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6499790" y="3330714"/>
            <a:ext cx="3863410" cy="111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</a:rPr>
              <a:t>Example 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0xF0F0_F001, c = 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RRX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r3,r2</a:t>
            </a:r>
          </a:p>
        </p:txBody>
      </p:sp>
      <p:sp>
        <p:nvSpPr>
          <p:cNvPr id="17" name="Rectangle 44"/>
          <p:cNvSpPr>
            <a:spLocks noChangeArrowheads="1"/>
          </p:cNvSpPr>
          <p:nvPr/>
        </p:nvSpPr>
        <p:spPr bwMode="auto">
          <a:xfrm>
            <a:off x="762001" y="1260476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b="1" dirty="0">
                <a:latin typeface="Arial" pitchFamily="34" charset="0"/>
              </a:rPr>
              <a:t>Rotate Right 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b="1" dirty="0">
                <a:latin typeface="Arial" pitchFamily="34" charset="0"/>
              </a:rPr>
              <a:t>)</a:t>
            </a:r>
          </a:p>
        </p:txBody>
      </p:sp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72" y="1682552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6172" y="501639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r2 = 0x8004_0001, c = 1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9790" y="2514601"/>
            <a:ext cx="477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r1 = 0x7800_0000, c = 0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9790" y="4549914"/>
            <a:ext cx="386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r3 = 0x7878_7800, c = 1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56130" y="5112908"/>
            <a:ext cx="387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C=1, N=0, Z=0,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V= not updated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0799" y="5540514"/>
            <a:ext cx="5599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</a:t>
            </a:r>
            <a:r>
              <a:rPr lang="en-US" dirty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carry flag is updated by 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if the suffix S is used, otherwise it keeps its original value</a:t>
            </a:r>
          </a:p>
        </p:txBody>
      </p:sp>
    </p:spTree>
    <p:extLst>
      <p:ext uri="{BB962C8B-B14F-4D97-AF65-F5344CB8AC3E}">
        <p14:creationId xmlns:p14="http://schemas.microsoft.com/office/powerpoint/2010/main" val="6058180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6" grpId="0"/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1: </a:t>
            </a:r>
            <a:r>
              <a:rPr lang="en-US" dirty="0">
                <a:latin typeface="Consolas" panose="020B0609020204030204" pitchFamily="49" charset="0"/>
              </a:rPr>
              <a:t>ANDS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51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1981200" y="1332530"/>
            <a:ext cx="38862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?,  Z = ?,  C = ?,  V = ?</a:t>
            </a:r>
          </a:p>
        </p:txBody>
      </p:sp>
    </p:spTree>
    <p:extLst>
      <p:ext uri="{BB962C8B-B14F-4D97-AF65-F5344CB8AC3E}">
        <p14:creationId xmlns:p14="http://schemas.microsoft.com/office/powerpoint/2010/main" val="45956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810000" y="2022826"/>
            <a:ext cx="4681474" cy="406214"/>
            <a:chOff x="2286000" y="2022826"/>
            <a:chExt cx="4681474" cy="406214"/>
          </a:xfrm>
        </p:grpSpPr>
        <p:sp>
          <p:nvSpPr>
            <p:cNvPr id="8" name="Rounded Rectangle 7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178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 carry flag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1: </a:t>
            </a:r>
            <a:r>
              <a:rPr lang="en-US" dirty="0">
                <a:latin typeface="Consolas" panose="020B0609020204030204" pitchFamily="49" charset="0"/>
              </a:rPr>
              <a:t>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52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1981200" y="1332530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7621" y="3200401"/>
            <a:ext cx="7253909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AND{S}&lt;c&gt;&lt;q&gt; {&lt;Rd&gt;,} &lt;Rn&gt;, &lt;Rm&gt; {,&lt;shift&gt;}</a:t>
            </a:r>
          </a:p>
          <a:p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</a:t>
            </a:r>
            <a:r>
              <a:rPr lang="en-US" sz="1600" dirty="0" err="1">
                <a:latin typeface="Consolas" panose="020B0609020204030204" pitchFamily="49" charset="0"/>
              </a:rPr>
              <a:t>ConditionPassed</a:t>
            </a:r>
            <a:r>
              <a:rPr lang="en-US" sz="1600" dirty="0">
                <a:latin typeface="Consolas" panose="020B0609020204030204" pitchFamily="49" charset="0"/>
              </a:rPr>
              <a:t>() then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EncodingSpecificOperations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(shifted,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600" dirty="0">
                <a:latin typeface="Consolas" panose="020B0609020204030204" pitchFamily="49" charset="0"/>
              </a:rPr>
              <a:t>) = </a:t>
            </a:r>
            <a:r>
              <a:rPr lang="en-US" sz="1600" dirty="0" err="1">
                <a:latin typeface="Consolas" panose="020B0609020204030204" pitchFamily="49" charset="0"/>
              </a:rPr>
              <a:t>Shift_C</a:t>
            </a:r>
            <a:r>
              <a:rPr lang="en-US" sz="1600" dirty="0">
                <a:latin typeface="Consolas" panose="020B0609020204030204" pitchFamily="49" charset="0"/>
              </a:rPr>
              <a:t>(R[m], </a:t>
            </a:r>
            <a:r>
              <a:rPr lang="en-US" sz="1600" dirty="0" err="1">
                <a:latin typeface="Consolas" panose="020B0609020204030204" pitchFamily="49" charset="0"/>
              </a:rPr>
              <a:t>shift_t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shift_n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APSR.C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result = R[n] AND shifted;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R[d] = result;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</a:t>
            </a:r>
            <a:r>
              <a:rPr lang="en-US" sz="1600" dirty="0" err="1">
                <a:latin typeface="Consolas" panose="020B0609020204030204" pitchFamily="49" charset="0"/>
              </a:rPr>
              <a:t>setflags</a:t>
            </a:r>
            <a:r>
              <a:rPr lang="en-US" sz="1600" dirty="0">
                <a:latin typeface="Consolas" panose="020B0609020204030204" pitchFamily="49" charset="0"/>
              </a:rPr>
              <a:t> then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APSR.N = result&lt;31&gt;;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APSR.Z = </a:t>
            </a:r>
            <a:r>
              <a:rPr lang="en-US" sz="1600" dirty="0" err="1">
                <a:latin typeface="Consolas" panose="020B0609020204030204" pitchFamily="49" charset="0"/>
              </a:rPr>
              <a:t>IsZeroBit</a:t>
            </a:r>
            <a:r>
              <a:rPr lang="en-US" sz="16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APSR.C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// APSR.V unchanged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1" y="6356350"/>
            <a:ext cx="3453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ARMv7-M Architecture Reference Manual</a:t>
            </a:r>
          </a:p>
        </p:txBody>
      </p:sp>
    </p:spTree>
    <p:extLst>
      <p:ext uri="{BB962C8B-B14F-4D97-AF65-F5344CB8AC3E}">
        <p14:creationId xmlns:p14="http://schemas.microsoft.com/office/powerpoint/2010/main" val="19131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2: </a:t>
            </a:r>
            <a:r>
              <a:rPr lang="en-US" dirty="0">
                <a:latin typeface="Consolas" panose="020B0609020204030204" pitchFamily="49" charset="0"/>
              </a:rPr>
              <a:t>ADDS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53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1981200" y="1332530"/>
            <a:ext cx="38862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ADD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?,  Z = ?,  C = ?,  V = ?</a:t>
            </a:r>
          </a:p>
        </p:txBody>
      </p:sp>
    </p:spTree>
    <p:extLst>
      <p:ext uri="{BB962C8B-B14F-4D97-AF65-F5344CB8AC3E}">
        <p14:creationId xmlns:p14="http://schemas.microsoft.com/office/powerpoint/2010/main" val="3816386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810001" y="2022826"/>
            <a:ext cx="5754909" cy="406214"/>
            <a:chOff x="2286000" y="2022826"/>
            <a:chExt cx="5754909" cy="406214"/>
          </a:xfrm>
        </p:grpSpPr>
        <p:sp>
          <p:nvSpPr>
            <p:cNvPr id="9" name="Rounded Rectangle 8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859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Does NOT update carry flag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2: </a:t>
            </a:r>
            <a:r>
              <a:rPr lang="en-US" dirty="0">
                <a:latin typeface="Consolas" panose="020B0609020204030204" pitchFamily="49" charset="0"/>
              </a:rPr>
              <a:t>ADDS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54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1981200" y="1332530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ADD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5947" y="3122803"/>
            <a:ext cx="7520715" cy="33855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ADD{S}&lt;c&gt;&lt;q&gt; {&lt;Rd&gt;,} &lt;Rn&gt;, &lt;Rm&gt; {,&lt;shift&gt;}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if </a:t>
            </a:r>
            <a:r>
              <a:rPr lang="en-US" sz="1400" dirty="0" err="1">
                <a:latin typeface="Consolas" panose="020B0609020204030204" pitchFamily="49" charset="0"/>
              </a:rPr>
              <a:t>ConditionPassed</a:t>
            </a:r>
            <a:r>
              <a:rPr lang="en-US" sz="1400" dirty="0">
                <a:latin typeface="Consolas" panose="020B0609020204030204" pitchFamily="49" charset="0"/>
              </a:rPr>
              <a:t>() then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EncodingSpecificOperations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shifted = Shift(R[m], </a:t>
            </a:r>
            <a:r>
              <a:rPr lang="en-US" sz="1400" dirty="0" err="1">
                <a:latin typeface="Consolas" panose="020B0609020204030204" pitchFamily="49" charset="0"/>
              </a:rPr>
              <a:t>shift_t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shift_n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b="1" dirty="0">
                <a:latin typeface="Consolas" panose="020B0609020204030204" pitchFamily="49" charset="0"/>
              </a:rPr>
              <a:t>APSR.C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(result,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400" dirty="0">
                <a:latin typeface="Consolas" panose="020B0609020204030204" pitchFamily="49" charset="0"/>
              </a:rPr>
              <a:t>, overflow) = </a:t>
            </a:r>
            <a:r>
              <a:rPr lang="en-US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AddWithCarry</a:t>
            </a:r>
            <a:r>
              <a:rPr lang="en-US" sz="1400" dirty="0">
                <a:latin typeface="Consolas" panose="020B0609020204030204" pitchFamily="49" charset="0"/>
              </a:rPr>
              <a:t>(R[n], shifted, '0');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d == 15 then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ALUWritePC</a:t>
            </a:r>
            <a:r>
              <a:rPr lang="en-US" sz="1400" dirty="0">
                <a:latin typeface="Consolas" panose="020B0609020204030204" pitchFamily="49" charset="0"/>
              </a:rPr>
              <a:t>(result); // </a:t>
            </a:r>
            <a:r>
              <a:rPr lang="en-US" sz="1400" dirty="0" err="1">
                <a:latin typeface="Consolas" panose="020B0609020204030204" pitchFamily="49" charset="0"/>
              </a:rPr>
              <a:t>setflags</a:t>
            </a:r>
            <a:r>
              <a:rPr lang="en-US" sz="1400" dirty="0">
                <a:latin typeface="Consolas" panose="020B0609020204030204" pitchFamily="49" charset="0"/>
              </a:rPr>
              <a:t> is always FALSE here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R[d] = result;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if </a:t>
            </a:r>
            <a:r>
              <a:rPr lang="en-US" sz="1400" dirty="0" err="1">
                <a:latin typeface="Consolas" panose="020B0609020204030204" pitchFamily="49" charset="0"/>
              </a:rPr>
              <a:t>setflags</a:t>
            </a:r>
            <a:r>
              <a:rPr lang="en-US" sz="1400" dirty="0">
                <a:latin typeface="Consolas" panose="020B0609020204030204" pitchFamily="49" charset="0"/>
              </a:rPr>
              <a:t> then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APSR.N = result&lt;31&gt;;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APSR.Z = </a:t>
            </a:r>
            <a:r>
              <a:rPr lang="en-US" sz="1400" dirty="0" err="1">
                <a:latin typeface="Consolas" panose="020B0609020204030204" pitchFamily="49" charset="0"/>
              </a:rPr>
              <a:t>IsZeroBit</a:t>
            </a:r>
            <a:r>
              <a:rPr lang="en-US" sz="14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APSR.C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APSR.V = overflow;</a:t>
            </a:r>
          </a:p>
        </p:txBody>
      </p:sp>
      <p:sp>
        <p:nvSpPr>
          <p:cNvPr id="7" name="Rectangle 6"/>
          <p:cNvSpPr/>
          <p:nvPr/>
        </p:nvSpPr>
        <p:spPr>
          <a:xfrm>
            <a:off x="5943601" y="6107397"/>
            <a:ext cx="34530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ARMv7-M Architecture Reference Manual</a:t>
            </a:r>
          </a:p>
        </p:txBody>
      </p:sp>
    </p:spTree>
    <p:extLst>
      <p:ext uri="{BB962C8B-B14F-4D97-AF65-F5344CB8AC3E}">
        <p14:creationId xmlns:p14="http://schemas.microsoft.com/office/powerpoint/2010/main" val="35258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55</a:t>
            </a:fld>
            <a:endParaRPr kumimoji="0" lang="en-US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230" y="2729106"/>
            <a:ext cx="3962400" cy="73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702630" y="4419601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 we shift or shift or rotate </a:t>
            </a:r>
            <a:r>
              <a:rPr lang="en-US" sz="2400" b="1" dirty="0">
                <a:latin typeface="Consolas" panose="020B0609020204030204" pitchFamily="49" charset="0"/>
              </a:rPr>
              <a:t>n</a:t>
            </a:r>
            <a:r>
              <a:rPr lang="en-US" sz="2400" dirty="0"/>
              <a:t> bits within a single clock cycle?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42" y="1988081"/>
            <a:ext cx="4337289" cy="49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6710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56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1759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3018"/>
              </p:ext>
            </p:extLst>
          </p:nvPr>
        </p:nvGraphicFramePr>
        <p:xfrm>
          <a:off x="7772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81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Typically, Barrel shifters are implemented as a cascade of parallel 2-to-1 multiplexers.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22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84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57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1759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55595"/>
              </p:ext>
            </p:extLst>
          </p:nvPr>
        </p:nvGraphicFramePr>
        <p:xfrm>
          <a:off x="7772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22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10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58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1759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34776"/>
              </p:ext>
            </p:extLst>
          </p:nvPr>
        </p:nvGraphicFramePr>
        <p:xfrm>
          <a:off x="7772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22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08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59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1759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00696"/>
              </p:ext>
            </p:extLst>
          </p:nvPr>
        </p:nvGraphicFramePr>
        <p:xfrm>
          <a:off x="7772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81200" y="12954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22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78C4-3EAF-C64C-84F3-A58280AE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312E3-2F7B-2C43-90A0-5CEA91E0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27E09-A6EA-0344-9F3F-4EE0E475974F}"/>
              </a:ext>
            </a:extLst>
          </p:cNvPr>
          <p:cNvSpPr/>
          <p:nvPr/>
        </p:nvSpPr>
        <p:spPr>
          <a:xfrm>
            <a:off x="915572" y="4620047"/>
            <a:ext cx="2232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z = x + y;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91AE1-74A7-9341-B1DF-52B509E96479}"/>
              </a:ext>
            </a:extLst>
          </p:cNvPr>
          <p:cNvSpPr/>
          <p:nvPr/>
        </p:nvSpPr>
        <p:spPr>
          <a:xfrm>
            <a:off x="660259" y="4495800"/>
            <a:ext cx="2730137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D7DC0-B2A1-334F-B723-CD4699563F56}"/>
              </a:ext>
            </a:extLst>
          </p:cNvPr>
          <p:cNvSpPr/>
          <p:nvPr/>
        </p:nvSpPr>
        <p:spPr>
          <a:xfrm>
            <a:off x="1172464" y="1800136"/>
            <a:ext cx="2563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x = 1;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y = 2;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z;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10298-527B-E641-BC63-81C7BE2D72EB}"/>
              </a:ext>
            </a:extLst>
          </p:cNvPr>
          <p:cNvSpPr/>
          <p:nvPr/>
        </p:nvSpPr>
        <p:spPr>
          <a:xfrm>
            <a:off x="715264" y="1676400"/>
            <a:ext cx="2743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CF71279-7834-EB48-80F1-138FCBFBAC13}"/>
              </a:ext>
            </a:extLst>
          </p:cNvPr>
          <p:cNvSpPr txBox="1">
            <a:spLocks/>
          </p:cNvSpPr>
          <p:nvPr/>
        </p:nvSpPr>
        <p:spPr>
          <a:xfrm>
            <a:off x="3276600" y="3520645"/>
            <a:ext cx="3276600" cy="1330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addresses are in registers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Address</a:t>
            </a:r>
            <a:r>
              <a:rPr lang="en-US" dirty="0"/>
              <a:t>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Address</a:t>
            </a:r>
            <a:r>
              <a:rPr lang="en-US" dirty="0"/>
              <a:t>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Address</a:t>
            </a:r>
            <a:r>
              <a:rPr lang="en-US" dirty="0"/>
              <a:t>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93947A-9232-4248-89B8-46DCB0885F3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390396" y="4859383"/>
            <a:ext cx="3030192" cy="17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D0A66F-23E2-3A4D-97BB-3E3F900003A5}"/>
              </a:ext>
            </a:extLst>
          </p:cNvPr>
          <p:cNvSpPr txBox="1"/>
          <p:nvPr/>
        </p:nvSpPr>
        <p:spPr>
          <a:xfrm>
            <a:off x="1344692" y="406091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Statement</a:t>
            </a:r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D9C6DECC-0DA3-BA40-853A-EF2B71FF0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95096" y="4495800"/>
            <a:ext cx="572353" cy="57235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B8E278A-D1C7-434E-85A2-D0992704D4C5}"/>
              </a:ext>
            </a:extLst>
          </p:cNvPr>
          <p:cNvSpPr/>
          <p:nvPr/>
        </p:nvSpPr>
        <p:spPr>
          <a:xfrm>
            <a:off x="6420588" y="3927566"/>
            <a:ext cx="4323612" cy="186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07E71-3A58-7D41-A68A-B0A067D6C6A1}"/>
              </a:ext>
            </a:extLst>
          </p:cNvPr>
          <p:cNvSpPr txBox="1"/>
          <p:nvPr/>
        </p:nvSpPr>
        <p:spPr>
          <a:xfrm>
            <a:off x="7696200" y="3503138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Assembly Statements</a:t>
            </a:r>
          </a:p>
        </p:txBody>
      </p:sp>
    </p:spTree>
    <p:extLst>
      <p:ext uri="{BB962C8B-B14F-4D97-AF65-F5344CB8AC3E}">
        <p14:creationId xmlns:p14="http://schemas.microsoft.com/office/powerpoint/2010/main" val="42799197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60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1759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45348"/>
              </p:ext>
            </p:extLst>
          </p:nvPr>
        </p:nvGraphicFramePr>
        <p:xfrm>
          <a:off x="7772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81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22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61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1334869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k)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1" y="2325470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 = a | (1 &lt;&lt; 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1" y="198120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026479"/>
              </p:ext>
            </p:extLst>
          </p:nvPr>
        </p:nvGraphicFramePr>
        <p:xfrm>
          <a:off x="3429965" y="3873743"/>
          <a:ext cx="541866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sz="2400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9710" y="3056599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92014" y="3916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63085" y="4374877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104263" y="4840010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| (1 &lt;&lt; 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B2674-F2AA-6443-8E9B-6D46783B06F4}"/>
              </a:ext>
            </a:extLst>
          </p:cNvPr>
          <p:cNvSpPr txBox="1"/>
          <p:nvPr/>
        </p:nvSpPr>
        <p:spPr>
          <a:xfrm>
            <a:off x="3921852" y="5453306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42704724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648200" y="1331907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864" y="2426235"/>
            <a:ext cx="563880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6865" y="4464223"/>
            <a:ext cx="672693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C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343401" y="1752600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~(1&lt;&lt;k)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78481"/>
              </p:ext>
            </p:extLst>
          </p:nvPr>
        </p:nvGraphicFramePr>
        <p:xfrm>
          <a:off x="3436334" y="3511575"/>
          <a:ext cx="541866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sz="2400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2255396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2014" y="35585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05048" y="3996927"/>
            <a:ext cx="112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~(1 &lt;&lt; k)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016236" y="4474512"/>
            <a:ext cx="1452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&amp; ~(1&lt;&lt;k)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F2A38-5015-B348-A02E-8F5D807F4547}"/>
              </a:ext>
            </a:extLst>
          </p:cNvPr>
          <p:cNvSpPr txBox="1"/>
          <p:nvPr/>
        </p:nvSpPr>
        <p:spPr>
          <a:xfrm>
            <a:off x="3921852" y="5453306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3897190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Assembly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208476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814" y="3581400"/>
            <a:ext cx="8066269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latin typeface="Consolas" panose="020B0609020204030204" pitchFamily="49" charset="0"/>
              </a:rPr>
              <a:t>MOVS</a:t>
            </a:r>
            <a:r>
              <a:rPr lang="pt-BR" sz="2000" dirty="0">
                <a:latin typeface="Consolas" panose="020B0609020204030204" pitchFamily="49" charset="0"/>
              </a:rPr>
              <a:t> r4, #1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latin typeface="Consolas" panose="020B0609020204030204" pitchFamily="49" charset="0"/>
              </a:rPr>
              <a:t>MVNS</a:t>
            </a:r>
            <a:r>
              <a:rPr lang="pt-BR" sz="2000" dirty="0">
                <a:latin typeface="Consolas" panose="020B0609020204030204" pitchFamily="49" charset="0"/>
              </a:rPr>
              <a:t> r4, </a:t>
            </a:r>
            <a:r>
              <a:rPr lang="pt-BR" sz="2000" dirty="0">
                <a:solidFill>
                  <a:srgbClr val="C00000"/>
                </a:solidFill>
                <a:latin typeface="Consolas" panose="020B0609020204030204" pitchFamily="49" charset="0"/>
              </a:rPr>
              <a:t>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9814" y="5141692"/>
            <a:ext cx="806626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3: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latin typeface="Consolas" panose="020B0609020204030204" pitchFamily="49" charset="0"/>
              </a:rPr>
              <a:t>MOVS</a:t>
            </a:r>
            <a:r>
              <a:rPr lang="pt-BR" sz="2000" dirty="0">
                <a:latin typeface="Consolas" panose="020B0609020204030204" pitchFamily="49" charset="0"/>
              </a:rPr>
              <a:t>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BICS</a:t>
            </a:r>
            <a:r>
              <a:rPr lang="pt-BR" sz="2000" dirty="0">
                <a:latin typeface="Consolas" panose="020B0609020204030204" pitchFamily="49" charset="0"/>
              </a:rPr>
              <a:t> r0, r0, </a:t>
            </a:r>
            <a:r>
              <a:rPr lang="pt-BR" sz="2000" dirty="0">
                <a:solidFill>
                  <a:srgbClr val="C00000"/>
                </a:solidFill>
                <a:latin typeface="Consolas" panose="020B0609020204030204" pitchFamily="49" charset="0"/>
              </a:rPr>
              <a:t>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&amp; </a:t>
            </a:r>
            <a:r>
              <a:rPr lang="pt-B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(1&lt;&lt;5)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800" y="1797784"/>
            <a:ext cx="8066269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latin typeface="Consolas" panose="020B0609020204030204" pitchFamily="49" charset="0"/>
              </a:rPr>
              <a:t>MOVS</a:t>
            </a:r>
            <a:r>
              <a:rPr lang="pt-BR" sz="2000" dirty="0">
                <a:latin typeface="Consolas" panose="020B0609020204030204" pitchFamily="49" charset="0"/>
              </a:rPr>
              <a:t>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latin typeface="Consolas" panose="020B0609020204030204" pitchFamily="49" charset="0"/>
              </a:rPr>
              <a:t>LSLS</a:t>
            </a:r>
            <a:r>
              <a:rPr lang="pt-BR" sz="2000" dirty="0">
                <a:latin typeface="Consolas" panose="020B0609020204030204" pitchFamily="49" charset="0"/>
              </a:rPr>
              <a:t>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latin typeface="Consolas" panose="020B0609020204030204" pitchFamily="49" charset="0"/>
              </a:rPr>
              <a:t>MVNS</a:t>
            </a:r>
            <a:r>
              <a:rPr lang="pt-BR" sz="2000" dirty="0">
                <a:latin typeface="Consolas" panose="020B0609020204030204" pitchFamily="49" charset="0"/>
              </a:rPr>
              <a:t> r4,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65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1676401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87324"/>
              </p:ext>
            </p:extLst>
          </p:nvPr>
        </p:nvGraphicFramePr>
        <p:xfrm>
          <a:off x="3429000" y="2912172"/>
          <a:ext cx="744134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1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01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01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01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7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sz="2400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sz="2400" b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sz="24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4520" y="2378639"/>
            <a:ext cx="211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3092014" y="2912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76140" y="339121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191330" y="3870944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^ (1&lt;&lt;k)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1250590"/>
            <a:ext cx="74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knowing the initial value, a bit can be toggled by </a:t>
            </a:r>
            <a:r>
              <a:rPr lang="en-US" dirty="0" err="1"/>
              <a:t>XORing</a:t>
            </a:r>
            <a:r>
              <a:rPr lang="en-US" dirty="0"/>
              <a:t> it with a “</a:t>
            </a:r>
            <a:r>
              <a:rPr lang="en-US" dirty="0">
                <a:latin typeface="Consolas"/>
                <a:cs typeface="Consolas"/>
              </a:rPr>
              <a:t>1</a:t>
            </a:r>
            <a:r>
              <a:rPr lang="en-US" dirty="0"/>
              <a:t>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DFBB9D-3DF4-8243-9966-134E40736165}"/>
              </a:ext>
            </a:extLst>
          </p:cNvPr>
          <p:cNvSpPr/>
          <p:nvPr/>
        </p:nvSpPr>
        <p:spPr>
          <a:xfrm>
            <a:off x="4038600" y="4881256"/>
            <a:ext cx="19955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Truth table of </a:t>
            </a:r>
            <a:r>
              <a:rPr lang="en-US" b="1" dirty="0">
                <a:latin typeface="Consolas" panose="020B0609020204030204" pitchFamily="49" charset="0"/>
              </a:rPr>
              <a:t>Exclusive OR</a:t>
            </a:r>
          </a:p>
        </p:txBody>
      </p:sp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9375F5FC-8E30-B44D-B9BA-A4861648A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999527"/>
              </p:ext>
            </p:extLst>
          </p:nvPr>
        </p:nvGraphicFramePr>
        <p:xfrm>
          <a:off x="6172200" y="4415821"/>
          <a:ext cx="289560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134620909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27491372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776243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m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Arial Unicode MS"/>
                          <a:cs typeface="Arial Unicode MS"/>
                        </a:rPr>
                        <a:t>⊕n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16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34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83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6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67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665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66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710613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71600" y="2819400"/>
            <a:ext cx="806626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EORS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^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404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CC4E-0CA8-321E-F4B3-6EF6D209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30680-51F9-B8F2-7171-3BA3C4AB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58C5A-4752-4EBD-2EDE-9B46C01874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3962400"/>
            <a:ext cx="10972800" cy="2194560"/>
          </a:xfrm>
        </p:spPr>
        <p:txBody>
          <a:bodyPr/>
          <a:lstStyle/>
          <a:p>
            <a:r>
              <a:rPr lang="en-US" dirty="0"/>
              <a:t>Bits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8-11</a:t>
            </a:r>
            <a:r>
              <a:rPr lang="en-US" dirty="0"/>
              <a:t> and bits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16-23</a:t>
            </a:r>
            <a:r>
              <a:rPr lang="en-US" dirty="0"/>
              <a:t> are </a:t>
            </a:r>
            <a:r>
              <a:rPr lang="en-US" b="1" dirty="0">
                <a:solidFill>
                  <a:srgbClr val="C00000"/>
                </a:solidFill>
              </a:rPr>
              <a:t>masked</a:t>
            </a:r>
            <a:r>
              <a:rPr lang="en-US" dirty="0"/>
              <a:t>.</a:t>
            </a:r>
          </a:p>
          <a:p>
            <a:r>
              <a:rPr lang="en-US" dirty="0"/>
              <a:t>All the rest bits are </a:t>
            </a:r>
            <a:r>
              <a:rPr lang="en-US" b="1" dirty="0">
                <a:solidFill>
                  <a:srgbClr val="C00000"/>
                </a:solidFill>
              </a:rPr>
              <a:t>unmasked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0EA6D-1175-A319-5647-1416D124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1086763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668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CC4E-0CA8-321E-F4B3-6EF6D209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all unmasked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30680-51F9-B8F2-7171-3BA3C4AB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68</a:t>
            </a:fld>
            <a:endParaRPr kumimoji="0"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0EA6D-1175-A319-5647-1416D124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10867635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7E808-5DD2-CF73-A705-5014BD3FE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723114"/>
            <a:ext cx="10337614" cy="7726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578BA-F689-F5D6-405A-45806D834C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43200" y="5166360"/>
            <a:ext cx="8839200" cy="6248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Data &amp;= Mask;</a:t>
            </a:r>
          </a:p>
        </p:txBody>
      </p:sp>
    </p:spTree>
    <p:extLst>
      <p:ext uri="{BB962C8B-B14F-4D97-AF65-F5344CB8AC3E}">
        <p14:creationId xmlns:p14="http://schemas.microsoft.com/office/powerpoint/2010/main" val="12392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CC4E-0CA8-321E-F4B3-6EF6D209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all masked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30680-51F9-B8F2-7171-3BA3C4AB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69</a:t>
            </a:fld>
            <a:endParaRPr kumimoji="0"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0EA6D-1175-A319-5647-1416D124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10867635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75825-716B-4986-76FD-85A551EC3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23502"/>
            <a:ext cx="10823438" cy="76894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198E4-A775-A01E-3DF7-8713377F6E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43200" y="5166360"/>
            <a:ext cx="8839200" cy="6248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Data &amp;= ~Mask;</a:t>
            </a:r>
          </a:p>
        </p:txBody>
      </p:sp>
    </p:spTree>
    <p:extLst>
      <p:ext uri="{BB962C8B-B14F-4D97-AF65-F5344CB8AC3E}">
        <p14:creationId xmlns:p14="http://schemas.microsoft.com/office/powerpoint/2010/main" val="27911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78C4-3EAF-C64C-84F3-A58280AE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312E3-2F7B-2C43-90A0-5CEA91E0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E27E09-A6EA-0344-9F3F-4EE0E475974F}"/>
              </a:ext>
            </a:extLst>
          </p:cNvPr>
          <p:cNvSpPr/>
          <p:nvPr/>
        </p:nvSpPr>
        <p:spPr>
          <a:xfrm>
            <a:off x="915572" y="4620047"/>
            <a:ext cx="2232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z = x + y;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991AE1-74A7-9341-B1DF-52B509E96479}"/>
              </a:ext>
            </a:extLst>
          </p:cNvPr>
          <p:cNvSpPr/>
          <p:nvPr/>
        </p:nvSpPr>
        <p:spPr>
          <a:xfrm>
            <a:off x="660259" y="4495800"/>
            <a:ext cx="2730137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D7DC0-B2A1-334F-B723-CD4699563F56}"/>
              </a:ext>
            </a:extLst>
          </p:cNvPr>
          <p:cNvSpPr/>
          <p:nvPr/>
        </p:nvSpPr>
        <p:spPr>
          <a:xfrm>
            <a:off x="1172464" y="1800136"/>
            <a:ext cx="2563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x = 1; 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y = 2;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z;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A10298-527B-E641-BC63-81C7BE2D72EB}"/>
              </a:ext>
            </a:extLst>
          </p:cNvPr>
          <p:cNvSpPr/>
          <p:nvPr/>
        </p:nvSpPr>
        <p:spPr>
          <a:xfrm>
            <a:off x="715264" y="1676400"/>
            <a:ext cx="27432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CF71279-7834-EB48-80F1-138FCBFBAC13}"/>
              </a:ext>
            </a:extLst>
          </p:cNvPr>
          <p:cNvSpPr txBox="1">
            <a:spLocks/>
          </p:cNvSpPr>
          <p:nvPr/>
        </p:nvSpPr>
        <p:spPr>
          <a:xfrm>
            <a:off x="3276600" y="3520645"/>
            <a:ext cx="3276600" cy="1330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addresses are in registers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Address</a:t>
            </a:r>
            <a:r>
              <a:rPr lang="en-US" dirty="0"/>
              <a:t>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Address</a:t>
            </a:r>
            <a:r>
              <a:rPr lang="en-US" dirty="0"/>
              <a:t>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Address</a:t>
            </a:r>
            <a:r>
              <a:rPr lang="en-US" dirty="0"/>
              <a:t>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/>
              <a:t>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0BEE9D-2F1F-CA4D-8D2A-219E1CCF77D2}"/>
              </a:ext>
            </a:extLst>
          </p:cNvPr>
          <p:cNvSpPr/>
          <p:nvPr/>
        </p:nvSpPr>
        <p:spPr>
          <a:xfrm>
            <a:off x="6703038" y="4091970"/>
            <a:ext cx="44221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LDR r3, [r0]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Read x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LDR r4, [r1]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Read y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r5, r3, 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 r5, [r2]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Write z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5FD643-FD48-0C42-8E79-F52526E5C6CD}"/>
              </a:ext>
            </a:extLst>
          </p:cNvPr>
          <p:cNvSpPr/>
          <p:nvPr/>
        </p:nvSpPr>
        <p:spPr>
          <a:xfrm>
            <a:off x="6420588" y="3927566"/>
            <a:ext cx="4323612" cy="186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93947A-9232-4248-89B8-46DCB0885F3B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3390396" y="4859383"/>
            <a:ext cx="3030192" cy="17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D0A66F-23E2-3A4D-97BB-3E3F900003A5}"/>
              </a:ext>
            </a:extLst>
          </p:cNvPr>
          <p:cNvSpPr txBox="1"/>
          <p:nvPr/>
        </p:nvSpPr>
        <p:spPr>
          <a:xfrm>
            <a:off x="1344692" y="406091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2E701D-CCD6-C341-A8D5-820DB4749F0C}"/>
              </a:ext>
            </a:extLst>
          </p:cNvPr>
          <p:cNvSpPr txBox="1"/>
          <p:nvPr/>
        </p:nvSpPr>
        <p:spPr>
          <a:xfrm>
            <a:off x="7696200" y="3503138"/>
            <a:ext cx="2170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Assembly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B41B-1128-554A-BF0F-D176AA23D3B0}"/>
              </a:ext>
            </a:extLst>
          </p:cNvPr>
          <p:cNvSpPr txBox="1"/>
          <p:nvPr/>
        </p:nvSpPr>
        <p:spPr>
          <a:xfrm>
            <a:off x="7421820" y="5826034"/>
            <a:ext cx="232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Load, modify, and store</a:t>
            </a:r>
          </a:p>
        </p:txBody>
      </p:sp>
    </p:spTree>
    <p:extLst>
      <p:ext uri="{BB962C8B-B14F-4D97-AF65-F5344CB8AC3E}">
        <p14:creationId xmlns:p14="http://schemas.microsoft.com/office/powerpoint/2010/main" val="34928712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CC4E-0CA8-321E-F4B3-6EF6D209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all masked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30680-51F9-B8F2-7171-3BA3C4AB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70</a:t>
            </a:fld>
            <a:endParaRPr kumimoji="0"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0EA6D-1175-A319-5647-1416D124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10867635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EEEDE0-3CBB-D9BF-0E0B-96D2C1DDC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28" y="3803283"/>
            <a:ext cx="10179672" cy="76871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7D8C-7F6B-0FAF-5DFD-481029C21C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667000" y="5166360"/>
            <a:ext cx="8915400" cy="6248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Data |= Mask;</a:t>
            </a:r>
          </a:p>
        </p:txBody>
      </p:sp>
    </p:spTree>
    <p:extLst>
      <p:ext uri="{BB962C8B-B14F-4D97-AF65-F5344CB8AC3E}">
        <p14:creationId xmlns:p14="http://schemas.microsoft.com/office/powerpoint/2010/main" val="157407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CC4E-0CA8-321E-F4B3-6EF6D209C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all tasked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30680-51F9-B8F2-7171-3BA3C4AB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71</a:t>
            </a:fld>
            <a:endParaRPr kumimoji="0"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0EA6D-1175-A319-5647-1416D124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47800"/>
            <a:ext cx="10867635" cy="198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EFE3F-CEFA-96E6-1C25-27CBA9261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87157"/>
            <a:ext cx="10258035" cy="76104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DFC2-46D5-513A-4D61-89195DFE31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743200" y="5166360"/>
            <a:ext cx="8839200" cy="6248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Data ^= Mask;</a:t>
            </a:r>
          </a:p>
        </p:txBody>
      </p:sp>
    </p:spTree>
    <p:extLst>
      <p:ext uri="{BB962C8B-B14F-4D97-AF65-F5344CB8AC3E}">
        <p14:creationId xmlns:p14="http://schemas.microsoft.com/office/powerpoint/2010/main" val="33317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CF99-82D8-E241-B8B2-658848DB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Arithmetic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231B3-19EE-7A4E-8D41-CAA882B6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4DA11-CB46-7D48-BA7B-DF2FD7B6DC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1582400" cy="4937760"/>
          </a:xfrm>
        </p:spPr>
        <p:txBody>
          <a:bodyPr>
            <a:noAutofit/>
          </a:bodyPr>
          <a:lstStyle/>
          <a:p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r0, r1, r2 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r1 + r2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r0, r1, r2 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Add with carry, r0 = r1 + r2 + carry </a:t>
            </a:r>
          </a:p>
          <a:p>
            <a:endParaRPr lang="en-US" sz="19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r0, r1, r2 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r1 - r2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SBC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r0, r1, r2 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Subtract with borrow, r0 = r1 - r2 – (1 – carry) </a:t>
            </a:r>
          </a:p>
          <a:p>
            <a:endParaRPr lang="en-US" sz="19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 r0, r1, r2 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r1 * r2, product limited to 32 bits</a:t>
            </a:r>
          </a:p>
          <a:p>
            <a:endParaRPr lang="en-US" sz="19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UDIV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r0, r1, r2 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Unsigned divide, r0 = r1 / r2 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SDIV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r0, r1, r2 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Signed divide, r0 = r1 / r2 </a:t>
            </a:r>
          </a:p>
          <a:p>
            <a:pPr marL="0" indent="0">
              <a:buNone/>
            </a:pPr>
            <a:endParaRPr lang="en-US" sz="19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SMULL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r0, r1, r2, r3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Signed multiply (64-bit product), r1:r0 = r2 * r3 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UMULL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 r0, r1, r2, r3 </a:t>
            </a:r>
            <a:r>
              <a:rPr lang="en-US" sz="19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Unsigned multiply (64-bit product), r1:r0 = r2 * r3 </a:t>
            </a:r>
          </a:p>
          <a:p>
            <a:endParaRPr lang="en-US" sz="19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6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5CF99-82D8-E241-B8B2-658848DB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Logical Instructions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F231B3-19EE-7A4E-8D41-CAA882B6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4DA11-CB46-7D48-BA7B-DF2FD7B6DC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058400" cy="1904995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r0, r1, r2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Bitwise AND, r0 = r1 AND r2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r0, r1, r2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Bitwise OR, r0 = r1 OR r2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r0, r1, r2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Bitwise Exclusive OR, r0 = r1 EOR r2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r0, r1, r2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Bitwise OR NOT, r0 = r1 ORN r2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r0, r1, r2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Bit clear, r0 = r1 &amp; ~r2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F823B5-D55E-B441-B550-44C323E1936A}"/>
              </a:ext>
            </a:extLst>
          </p:cNvPr>
          <p:cNvGrpSpPr/>
          <p:nvPr/>
        </p:nvGrpSpPr>
        <p:grpSpPr>
          <a:xfrm>
            <a:off x="1371600" y="3505200"/>
            <a:ext cx="9829800" cy="2590800"/>
            <a:chOff x="609600" y="3657600"/>
            <a:chExt cx="9829800" cy="25908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6493F81-2B07-1E4D-B8F9-4D2F4FDEB8DC}"/>
                </a:ext>
              </a:extLst>
            </p:cNvPr>
            <p:cNvCxnSpPr/>
            <p:nvPr/>
          </p:nvCxnSpPr>
          <p:spPr>
            <a:xfrm>
              <a:off x="1866243" y="5261575"/>
              <a:ext cx="833954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4981E17-ABF7-FB4A-B201-BCA02CCCC258}"/>
                </a:ext>
              </a:extLst>
            </p:cNvPr>
            <p:cNvCxnSpPr/>
            <p:nvPr/>
          </p:nvCxnSpPr>
          <p:spPr>
            <a:xfrm>
              <a:off x="10153743" y="4252105"/>
              <a:ext cx="0" cy="29536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06813D-EC71-B946-ACC5-BDB124A52093}"/>
                </a:ext>
              </a:extLst>
            </p:cNvPr>
            <p:cNvCxnSpPr/>
            <p:nvPr/>
          </p:nvCxnSpPr>
          <p:spPr>
            <a:xfrm>
              <a:off x="2057400" y="4257765"/>
              <a:ext cx="0" cy="3142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48B124-687E-524F-9814-31D45E8494E9}"/>
                </a:ext>
              </a:extLst>
            </p:cNvPr>
            <p:cNvSpPr txBox="1"/>
            <p:nvPr/>
          </p:nvSpPr>
          <p:spPr>
            <a:xfrm>
              <a:off x="2057400" y="4517478"/>
              <a:ext cx="823753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1  1  0  1  0  1  0  1  0  1  0  1  0  1  0  1  0  1  0  1  0  1  0  1  0  1  0  1  0  1  0  1</a:t>
              </a:r>
            </a:p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1  0  1  0  1  0  1  0  1  0  1  0  1  0  1  1  1  0  1  0  1  0  1  0  1  0  1  0  1  0  1  1</a:t>
              </a:r>
            </a:p>
            <a:p>
              <a:r>
                <a:rPr lang="en-US" b="1" dirty="0"/>
                <a:t> </a:t>
              </a:r>
            </a:p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1  0  0  0  0  0  0  0  0  0  0  0  0  0  0  1  0  0  0  0  0  0  0  0  0  0  0  0  0  0  0  1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F261751-3A68-4844-B814-D9F84DD73D12}"/>
                </a:ext>
              </a:extLst>
            </p:cNvPr>
            <p:cNvCxnSpPr/>
            <p:nvPr/>
          </p:nvCxnSpPr>
          <p:spPr>
            <a:xfrm>
              <a:off x="2094843" y="4423375"/>
              <a:ext cx="8058901" cy="0"/>
            </a:xfrm>
            <a:prstGeom prst="straightConnector1">
              <a:avLst/>
            </a:prstGeom>
            <a:ln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FFDC3F-F75E-2E4B-9B25-D7507BE39B3C}"/>
                </a:ext>
              </a:extLst>
            </p:cNvPr>
            <p:cNvSpPr txBox="1"/>
            <p:nvPr/>
          </p:nvSpPr>
          <p:spPr>
            <a:xfrm>
              <a:off x="5525033" y="4109140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32 bits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5F647D-55AF-1A4E-A3AC-47DCCE763325}"/>
                </a:ext>
              </a:extLst>
            </p:cNvPr>
            <p:cNvSpPr txBox="1"/>
            <p:nvPr/>
          </p:nvSpPr>
          <p:spPr>
            <a:xfrm>
              <a:off x="1690643" y="449580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CA5AEC-5795-C242-BA24-FBD9BD93DB2B}"/>
                </a:ext>
              </a:extLst>
            </p:cNvPr>
            <p:cNvSpPr txBox="1"/>
            <p:nvPr/>
          </p:nvSpPr>
          <p:spPr>
            <a:xfrm>
              <a:off x="1690643" y="477665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432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776E56-00AC-254D-95D2-AB0EE8090247}"/>
                </a:ext>
              </a:extLst>
            </p:cNvPr>
            <p:cNvSpPr txBox="1"/>
            <p:nvPr/>
          </p:nvSpPr>
          <p:spPr>
            <a:xfrm>
              <a:off x="1673712" y="532834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4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D3886D-7DFF-1542-B200-3D6BE8F6D063}"/>
                </a:ext>
              </a:extLst>
            </p:cNvPr>
            <p:cNvSpPr txBox="1"/>
            <p:nvPr/>
          </p:nvSpPr>
          <p:spPr>
            <a:xfrm>
              <a:off x="4828894" y="5798514"/>
              <a:ext cx="2037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Bit-wise Logic </a:t>
              </a:r>
              <a:r>
                <a:rPr lang="en-US" dirty="0">
                  <a:solidFill>
                    <a:srgbClr val="FF0000"/>
                  </a:solidFill>
                </a:rPr>
                <a:t>AND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0DF428-B653-C84F-BFA6-B30CA2C23303}"/>
                </a:ext>
              </a:extLst>
            </p:cNvPr>
            <p:cNvSpPr/>
            <p:nvPr/>
          </p:nvSpPr>
          <p:spPr>
            <a:xfrm>
              <a:off x="760812" y="3742715"/>
              <a:ext cx="22108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AND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dirty="0">
                  <a:solidFill>
                    <a:srgbClr val="FF4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r0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0432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r1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dirty="0">
                  <a:solidFill>
                    <a:srgbClr val="0432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r2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AA5DE9-55F8-8542-8C15-B77174797D82}"/>
                </a:ext>
              </a:extLst>
            </p:cNvPr>
            <p:cNvSpPr/>
            <p:nvPr/>
          </p:nvSpPr>
          <p:spPr>
            <a:xfrm>
              <a:off x="609600" y="3657600"/>
              <a:ext cx="9829800" cy="2590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474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3351</TotalTime>
  <Words>7507</Words>
  <Application>Microsoft Office PowerPoint</Application>
  <PresentationFormat>Widescreen</PresentationFormat>
  <Paragraphs>1352</Paragraphs>
  <Slides>71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7" baseType="lpstr">
      <vt:lpstr>Bookman Old Style (Headings)</vt:lpstr>
      <vt:lpstr>DejaVu Sans</vt:lpstr>
      <vt:lpstr>Gill Sans Light</vt:lpstr>
      <vt:lpstr>Arial</vt:lpstr>
      <vt:lpstr>Arial Narrow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Times New Roman</vt:lpstr>
      <vt:lpstr>Wingdings</vt:lpstr>
      <vt:lpstr>Wingdings 3</vt:lpstr>
      <vt:lpstr>Origin</vt:lpstr>
      <vt:lpstr>Zonghua Gu</vt:lpstr>
      <vt:lpstr>Adding Two Integers</vt:lpstr>
      <vt:lpstr>Adding Two Integers</vt:lpstr>
      <vt:lpstr>Adding Two Integers</vt:lpstr>
      <vt:lpstr>Adding Two Integers</vt:lpstr>
      <vt:lpstr>Adding Two Integers</vt:lpstr>
      <vt:lpstr>Adding Two Integers</vt:lpstr>
      <vt:lpstr>Example Arithmetic Instructions</vt:lpstr>
      <vt:lpstr>Example Logical Instructions</vt:lpstr>
      <vt:lpstr>Example Shift &amp; Rotate Instructions</vt:lpstr>
      <vt:lpstr>Example Data Transfer Instructions</vt:lpstr>
      <vt:lpstr>Overview:  Arithmetic and Logic Instructions</vt:lpstr>
      <vt:lpstr>Example: Add </vt:lpstr>
      <vt:lpstr>Commonly Used Arithmetic Operations</vt:lpstr>
      <vt:lpstr>Program Status Register (PSR)</vt:lpstr>
      <vt:lpstr>Program Status Register (PSR)</vt:lpstr>
      <vt:lpstr>Updating NZCV flags in PSR</vt:lpstr>
      <vt:lpstr>ADD vs ADDS</vt:lpstr>
      <vt:lpstr>Suffix S:  Update Flags</vt:lpstr>
      <vt:lpstr>Example: 64-bit Addition</vt:lpstr>
      <vt:lpstr>Example: 64-bit Addition</vt:lpstr>
      <vt:lpstr>Example: 64-bit Subtraction</vt:lpstr>
      <vt:lpstr>Example: 96-bit Subtraction</vt:lpstr>
      <vt:lpstr>Example: Short Multiplication and Division</vt:lpstr>
      <vt:lpstr>Example: Long Multiplication</vt:lpstr>
      <vt:lpstr>Bitwise Logic</vt:lpstr>
      <vt:lpstr>Example: AND r2, r0, r1</vt:lpstr>
      <vt:lpstr>Example: ORR r2, r0, r1</vt:lpstr>
      <vt:lpstr>Example: BIC r2, r0, r1</vt:lpstr>
      <vt:lpstr>Example: BFC and BFI</vt:lpstr>
      <vt:lpstr>Bit Operators (&amp;, |, ~) vs  Boolean Operators (&amp;&amp; ,||, !)</vt:lpstr>
      <vt:lpstr>Saturating Instruction: SSAT and USAT</vt:lpstr>
      <vt:lpstr>Example of Saturation</vt:lpstr>
      <vt:lpstr>Reverse Order</vt:lpstr>
      <vt:lpstr>Reverse Order</vt:lpstr>
      <vt:lpstr>Reverse Order</vt:lpstr>
      <vt:lpstr>Reverse Order</vt:lpstr>
      <vt:lpstr>Sign and Zero Extension</vt:lpstr>
      <vt:lpstr>Sign and Zero Extension</vt:lpstr>
      <vt:lpstr>Move Data between Registers</vt:lpstr>
      <vt:lpstr>Move Immediate Number to Register</vt:lpstr>
      <vt:lpstr>Flexible 2nd Source Operand</vt:lpstr>
      <vt:lpstr>Trick</vt:lpstr>
      <vt:lpstr>Barrel Shifter</vt:lpstr>
      <vt:lpstr>Updating APSR Flags</vt:lpstr>
      <vt:lpstr>Shift Operations</vt:lpstr>
      <vt:lpstr>Shift Operations</vt:lpstr>
      <vt:lpstr>Shift Operations</vt:lpstr>
      <vt:lpstr>Rotate Operations</vt:lpstr>
      <vt:lpstr>Rotate Operations</vt:lpstr>
      <vt:lpstr>Quiz 1: ANDS</vt:lpstr>
      <vt:lpstr>Quiz 1: ANDS</vt:lpstr>
      <vt:lpstr>Quiz 2: ADDS</vt:lpstr>
      <vt:lpstr>Quiz 2: ADDS</vt:lpstr>
      <vt:lpstr>Implementation of Barrel Shifter</vt:lpstr>
      <vt:lpstr>Implementation of Barrel Shifter</vt:lpstr>
      <vt:lpstr>Implementation of Barrel Shifter</vt:lpstr>
      <vt:lpstr>Implementation of Barrel Shifter</vt:lpstr>
      <vt:lpstr>Implementation of Barrel Shifter</vt:lpstr>
      <vt:lpstr>Implementation of Barrel Shifter</vt:lpstr>
      <vt:lpstr>Set a Bit in C</vt:lpstr>
      <vt:lpstr>Set a Bit in Assembly</vt:lpstr>
      <vt:lpstr>Clear a Bit in C</vt:lpstr>
      <vt:lpstr>Clear a Bit in Assembly</vt:lpstr>
      <vt:lpstr>Toggle a Bit in C</vt:lpstr>
      <vt:lpstr>Toggle a Bit in Assembly</vt:lpstr>
      <vt:lpstr>Mask</vt:lpstr>
      <vt:lpstr>Clear all unmasked bits</vt:lpstr>
      <vt:lpstr>Clear all masked bits</vt:lpstr>
      <vt:lpstr>Set all masked bits</vt:lpstr>
      <vt:lpstr>Toggle all tasked 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378</cp:revision>
  <dcterms:created xsi:type="dcterms:W3CDTF">2014-02-05T02:41:42Z</dcterms:created>
  <dcterms:modified xsi:type="dcterms:W3CDTF">2025-09-02T00:43:37Z</dcterms:modified>
</cp:coreProperties>
</file>