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2"/>
  </p:notesMasterIdLst>
  <p:handoutMasterIdLst>
    <p:handoutMasterId r:id="rId23"/>
  </p:handoutMasterIdLst>
  <p:sldIdLst>
    <p:sldId id="256" r:id="rId2"/>
    <p:sldId id="1382" r:id="rId3"/>
    <p:sldId id="348" r:id="rId4"/>
    <p:sldId id="1381" r:id="rId5"/>
    <p:sldId id="1390" r:id="rId6"/>
    <p:sldId id="1388" r:id="rId7"/>
    <p:sldId id="1391" r:id="rId8"/>
    <p:sldId id="1384" r:id="rId9"/>
    <p:sldId id="1392" r:id="rId10"/>
    <p:sldId id="1389" r:id="rId11"/>
    <p:sldId id="1393" r:id="rId12"/>
    <p:sldId id="257" r:id="rId13"/>
    <p:sldId id="258" r:id="rId14"/>
    <p:sldId id="259" r:id="rId15"/>
    <p:sldId id="260" r:id="rId16"/>
    <p:sldId id="1379" r:id="rId17"/>
    <p:sldId id="1380" r:id="rId18"/>
    <p:sldId id="262" r:id="rId19"/>
    <p:sldId id="264" r:id="rId20"/>
    <p:sldId id="421" r:id="rId2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guaranteed. </a:t>
            </a:r>
          </a:p>
          <a:p>
            <a:r>
              <a:rPr lang="en-GB" dirty="0"/>
              <a:t>Not satisfied. There is no mechanism to ensure that a thread waiting to enter its critical section will eventually proceed, e.g., if the other thread stops.</a:t>
            </a:r>
          </a:p>
          <a:p>
            <a:endParaRPr lang="en-SE" b="1" dirty="0"/>
          </a:p>
        </p:txBody>
      </p:sp>
    </p:spTree>
    <p:extLst>
      <p:ext uri="{BB962C8B-B14F-4D97-AF65-F5344CB8AC3E}">
        <p14:creationId xmlns:p14="http://schemas.microsoft.com/office/powerpoint/2010/main" val="76835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err="1"/>
              <a:t>TestAndSet</a:t>
            </a:r>
            <a:r>
              <a:rPr lang="en-GB" dirty="0"/>
              <a:t> Instruction: Not required. The solution relies on simple Boolean flags.</a:t>
            </a:r>
          </a:p>
          <a:p>
            <a:endParaRPr lang="en-GB" dirty="0"/>
          </a:p>
          <a:p>
            <a:r>
              <a:rPr lang="en-GB" dirty="0"/>
              <a:t>Major Flaw: The lack of a tie-breaking mechanism means that simultaneous entry attempts by both threads can lead to deadlock.</a:t>
            </a:r>
            <a:endParaRPr lang="en-SE" dirty="0"/>
          </a:p>
          <a:p>
            <a:endParaRPr lang="en-SE" dirty="0"/>
          </a:p>
        </p:txBody>
      </p:sp>
    </p:spTree>
    <p:extLst>
      <p:ext uri="{BB962C8B-B14F-4D97-AF65-F5344CB8AC3E}">
        <p14:creationId xmlns:p14="http://schemas.microsoft.com/office/powerpoint/2010/main" val="26147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932E-7F1E-EAEA-6681-26AEABC86FAB}"/>
              </a:ext>
            </a:extLst>
          </p:cNvPr>
          <p:cNvSpPr>
            <a:spLocks noGrp="1"/>
          </p:cNvSpPr>
          <p:nvPr>
            <p:ph type="title"/>
          </p:nvPr>
        </p:nvSpPr>
        <p:spPr/>
        <p:txBody>
          <a:bodyPr/>
          <a:lstStyle/>
          <a:p>
            <a:r>
              <a:rPr lang="en-GB" sz="2800" dirty="0"/>
              <a:t>Mutual Exclusion III (Peterson’s Solution Variation) </a:t>
            </a:r>
            <a:r>
              <a:rPr lang="en-GB" sz="2800" dirty="0" err="1"/>
              <a:t>Analuysis</a:t>
            </a:r>
            <a:endParaRPr lang="en-SE" sz="2800" dirty="0"/>
          </a:p>
        </p:txBody>
      </p:sp>
      <p:sp>
        <p:nvSpPr>
          <p:cNvPr id="3" name="Content Placeholder 2">
            <a:extLst>
              <a:ext uri="{FF2B5EF4-FFF2-40B4-BE49-F238E27FC236}">
                <a16:creationId xmlns:a16="http://schemas.microsoft.com/office/drawing/2014/main" id="{32ADBEE9-D45C-A671-FE7D-B611934F74D5}"/>
              </a:ext>
            </a:extLst>
          </p:cNvPr>
          <p:cNvSpPr>
            <a:spLocks noGrp="1"/>
          </p:cNvSpPr>
          <p:nvPr>
            <p:ph idx="1"/>
          </p:nvPr>
        </p:nvSpPr>
        <p:spPr/>
        <p:txBody>
          <a:bodyPr>
            <a:normAutofit fontScale="70000" lnSpcReduction="20000"/>
          </a:bodyPr>
          <a:lstStyle/>
          <a:p>
            <a:r>
              <a:rPr lang="en-GB" dirty="0"/>
              <a:t>This variation is similar to Peterson's Solution but with an incorrect implementation of the turn variable:</a:t>
            </a:r>
          </a:p>
          <a:p>
            <a:endParaRPr lang="en-GB" dirty="0"/>
          </a:p>
          <a:p>
            <a:r>
              <a:rPr lang="en-GB" dirty="0"/>
              <a:t>Mutual Exclusion: Achieved. Only one thread can enter its critical section at a time due to the conditions on flag and turn.</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Not satisfied. A thread may be indefinitely delayed if the other repeatedly sets its flag and does not allow alternation via the turn variable, i.e., one thread can repeatedly enter the CS and starve the other thread.</a:t>
            </a:r>
          </a:p>
          <a:p>
            <a:endParaRPr lang="en-GB" dirty="0"/>
          </a:p>
          <a:p>
            <a:r>
              <a:rPr lang="en-GB" dirty="0" err="1"/>
              <a:t>TestAndSet</a:t>
            </a:r>
            <a:r>
              <a:rPr lang="en-GB" dirty="0"/>
              <a:t> Instruction: Not required.</a:t>
            </a:r>
          </a:p>
          <a:p>
            <a:endParaRPr lang="en-GB" dirty="0"/>
          </a:p>
          <a:p>
            <a:r>
              <a:rPr lang="en-GB" dirty="0"/>
              <a:t>Major Flaw: Incorrect handling of the turn variable leads to potential </a:t>
            </a:r>
            <a:r>
              <a:rPr lang="en-GB" dirty="0" err="1"/>
              <a:t>livelock</a:t>
            </a:r>
            <a:r>
              <a:rPr lang="en-GB" dirty="0"/>
              <a:t> or starvation.</a:t>
            </a:r>
            <a:endParaRPr lang="en-SE" dirty="0"/>
          </a:p>
        </p:txBody>
      </p:sp>
    </p:spTree>
    <p:extLst>
      <p:ext uri="{BB962C8B-B14F-4D97-AF65-F5344CB8AC3E}">
        <p14:creationId xmlns:p14="http://schemas.microsoft.com/office/powerpoint/2010/main" val="40580329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12</a:t>
            </a:fld>
            <a:endParaRPr lang="nb-NO" sz="1400" b="0" i="0" dirty="0">
              <a:solidFill>
                <a:schemeClr val="tx1"/>
              </a:solidFill>
              <a:latin typeface="Arial"/>
              <a:cs typeface="Aria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13</a:t>
            </a:fld>
            <a:endParaRPr lang="nb-NO" sz="1400" b="0" i="0" dirty="0">
              <a:solidFill>
                <a:schemeClr val="tx1"/>
              </a:solidFill>
              <a:latin typeface="Arial"/>
              <a:cs typeface="Aria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14</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15</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18</a:t>
            </a:fld>
            <a:endParaRPr lang="nb-NO" sz="1400" b="0" i="0" dirty="0">
              <a:solidFill>
                <a:schemeClr val="tx1"/>
              </a:solidFill>
              <a:latin typeface="Arial"/>
              <a:cs typeface="Aria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19</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1183173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2514600" y="1695674"/>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6324600" y="1695673"/>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8587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F0A-A9A9-E0B0-7D22-544B1D24C05D}"/>
              </a:ext>
            </a:extLst>
          </p:cNvPr>
          <p:cNvSpPr>
            <a:spLocks noGrp="1"/>
          </p:cNvSpPr>
          <p:nvPr>
            <p:ph type="title"/>
          </p:nvPr>
        </p:nvSpPr>
        <p:spPr/>
        <p:txBody>
          <a:bodyPr/>
          <a:lstStyle/>
          <a:p>
            <a:r>
              <a:rPr lang="en-GB" dirty="0"/>
              <a:t>Mutual Exclusion I Analysis</a:t>
            </a:r>
            <a:endParaRPr lang="en-SE" dirty="0"/>
          </a:p>
        </p:txBody>
      </p:sp>
      <p:sp>
        <p:nvSpPr>
          <p:cNvPr id="3" name="Content Placeholder 2">
            <a:extLst>
              <a:ext uri="{FF2B5EF4-FFF2-40B4-BE49-F238E27FC236}">
                <a16:creationId xmlns:a16="http://schemas.microsoft.com/office/drawing/2014/main" id="{35407599-2031-1FF3-31FE-1DBC93910C6F}"/>
              </a:ext>
            </a:extLst>
          </p:cNvPr>
          <p:cNvSpPr>
            <a:spLocks noGrp="1"/>
          </p:cNvSpPr>
          <p:nvPr>
            <p:ph idx="1"/>
          </p:nvPr>
        </p:nvSpPr>
        <p:spPr>
          <a:xfrm>
            <a:off x="812800" y="914400"/>
            <a:ext cx="10566400" cy="5791200"/>
          </a:xfrm>
        </p:spPr>
        <p:txBody>
          <a:bodyPr>
            <a:normAutofit fontScale="62500" lnSpcReduction="20000"/>
          </a:bodyPr>
          <a:lstStyle/>
          <a:p>
            <a:r>
              <a:rPr lang="en-GB" dirty="0"/>
              <a:t>Mutual Exclusion: Achieved. Only one thread can enter its critical section at a time because the conditions S0 == S1 and S0 != S1 ensure that only one thread can proceed.</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Achieved. </a:t>
            </a:r>
            <a:r>
              <a:rPr lang="en-GB"/>
              <a:t>Both </a:t>
            </a:r>
            <a:r>
              <a:rPr lang="en-GB" dirty="0"/>
              <a:t>threads actively participating in strict alternation order, i.e., T0, T1, T0, </a:t>
            </a:r>
            <a:r>
              <a:rPr lang="en-GB"/>
              <a:t>T1.</a:t>
            </a:r>
            <a:endParaRPr lang="en-GB" dirty="0"/>
          </a:p>
          <a:p>
            <a:endParaRPr lang="en-GB" dirty="0"/>
          </a:p>
          <a:p>
            <a:r>
              <a:rPr lang="en-GB" dirty="0" err="1"/>
              <a:t>TestAndSet</a:t>
            </a:r>
            <a:r>
              <a:rPr lang="en-GB" dirty="0"/>
              <a:t> Instruction: Not required. The solution uses simple Boolean variables and logical operations. In the previous slide “Locks: Loads/Stores”, all threads read and update a single global shared flag variable, so CPU atomic instructions like </a:t>
            </a:r>
            <a:r>
              <a:rPr lang="en-GB" dirty="0" err="1"/>
              <a:t>TestAndSet</a:t>
            </a:r>
            <a:r>
              <a:rPr lang="en-GB" dirty="0"/>
              <a:t> is needed to ensure atomicity of (</a:t>
            </a:r>
            <a:r>
              <a:rPr lang="en-GB" dirty="0" err="1"/>
              <a:t>read+modify+write</a:t>
            </a:r>
            <a:r>
              <a:rPr lang="en-GB" dirty="0"/>
              <a:t>). But in this solution, each thread reads both S0 and S1, but T0 only updates S0 and T1 only updates S1, so no mutual exclusion is needed.</a:t>
            </a:r>
          </a:p>
          <a:p>
            <a:endParaRPr lang="en-GB" dirty="0"/>
          </a:p>
          <a:p>
            <a:r>
              <a:rPr lang="en-GB" dirty="0"/>
              <a:t>Major Flaw: The algorithm relies on both threads actively participating in strict alternation order, i.e., T0, T1, T0, T1… If one thread stops due to some program bug or crashing, or is delayed indefinitely, the other thread might be blocked forever, leading to a potential deadlock. This may not happen for the example of two simple while loops, but it is just for illustration, whereas in reality each thread may run a large program with complex control flow, and use these instructions as lock/unlock instructions.</a:t>
            </a:r>
          </a:p>
          <a:p>
            <a:endParaRPr lang="en-SE" dirty="0"/>
          </a:p>
        </p:txBody>
      </p:sp>
    </p:spTree>
    <p:extLst>
      <p:ext uri="{BB962C8B-B14F-4D97-AF65-F5344CB8AC3E}">
        <p14:creationId xmlns:p14="http://schemas.microsoft.com/office/powerpoint/2010/main" val="39298202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8188-A45C-D189-E464-CB210DB13D76}"/>
              </a:ext>
            </a:extLst>
          </p:cNvPr>
          <p:cNvSpPr>
            <a:spLocks noGrp="1"/>
          </p:cNvSpPr>
          <p:nvPr>
            <p:ph type="title"/>
          </p:nvPr>
        </p:nvSpPr>
        <p:spPr/>
        <p:txBody>
          <a:bodyPr/>
          <a:lstStyle/>
          <a:p>
            <a:r>
              <a:rPr lang="en-GB" dirty="0"/>
              <a:t>Mutual Exclusion II Analysis</a:t>
            </a:r>
            <a:endParaRPr lang="en-SE" dirty="0"/>
          </a:p>
        </p:txBody>
      </p:sp>
      <p:sp>
        <p:nvSpPr>
          <p:cNvPr id="3" name="Content Placeholder 2">
            <a:extLst>
              <a:ext uri="{FF2B5EF4-FFF2-40B4-BE49-F238E27FC236}">
                <a16:creationId xmlns:a16="http://schemas.microsoft.com/office/drawing/2014/main" id="{1C959C3D-626C-4FEE-BCDD-C45D4996F1A6}"/>
              </a:ext>
            </a:extLst>
          </p:cNvPr>
          <p:cNvSpPr>
            <a:spLocks noGrp="1"/>
          </p:cNvSpPr>
          <p:nvPr>
            <p:ph idx="1"/>
          </p:nvPr>
        </p:nvSpPr>
        <p:spPr/>
        <p:txBody>
          <a:bodyPr>
            <a:normAutofit lnSpcReduction="10000"/>
          </a:bodyPr>
          <a:lstStyle/>
          <a:p>
            <a:r>
              <a:rPr lang="en-GB" dirty="0"/>
              <a:t>Mutual Exclusion: Achieved. The use of flags ensures that only one thread can enter its critical section at a time.</a:t>
            </a:r>
          </a:p>
          <a:p>
            <a:endParaRPr lang="en-GB" dirty="0"/>
          </a:p>
          <a:p>
            <a:r>
              <a:rPr lang="en-GB" dirty="0"/>
              <a:t>Progress (Deadlock-Free): Not guaranteed. If both threads set their flags simultaneously, they will block each other indefinitely, resulting in deadlock.</a:t>
            </a:r>
          </a:p>
          <a:p>
            <a:endParaRPr lang="en-GB" dirty="0"/>
          </a:p>
          <a:p>
            <a:r>
              <a:rPr lang="en-GB" dirty="0"/>
              <a:t>Bounded Waiting (Starvation-Free): Not satisfied. There is no mechanism to ensure fairness or bounded waiting, as one thread can repeatedly enter the CS and starve the other thread.</a:t>
            </a:r>
          </a:p>
        </p:txBody>
      </p:sp>
    </p:spTree>
    <p:extLst>
      <p:ext uri="{BB962C8B-B14F-4D97-AF65-F5344CB8AC3E}">
        <p14:creationId xmlns:p14="http://schemas.microsoft.com/office/powerpoint/2010/main" val="42870703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4D07-14D3-2F7D-45E2-B1FD2B2DDD0A}"/>
              </a:ext>
            </a:extLst>
          </p:cNvPr>
          <p:cNvSpPr>
            <a:spLocks noGrp="1"/>
          </p:cNvSpPr>
          <p:nvPr>
            <p:ph type="title"/>
          </p:nvPr>
        </p:nvSpPr>
        <p:spPr/>
        <p:txBody>
          <a:bodyPr/>
          <a:lstStyle/>
          <a:p>
            <a:r>
              <a:rPr lang="en-GB" dirty="0"/>
              <a:t>Mutual Exclusion III (Peterson’s Solution) Analysis</a:t>
            </a:r>
            <a:endParaRPr lang="en-SE" dirty="0"/>
          </a:p>
        </p:txBody>
      </p:sp>
      <p:sp>
        <p:nvSpPr>
          <p:cNvPr id="3" name="Content Placeholder 2">
            <a:extLst>
              <a:ext uri="{FF2B5EF4-FFF2-40B4-BE49-F238E27FC236}">
                <a16:creationId xmlns:a16="http://schemas.microsoft.com/office/drawing/2014/main" id="{28DED17B-03E7-3D44-E8B9-4D0632D6C4DA}"/>
              </a:ext>
            </a:extLst>
          </p:cNvPr>
          <p:cNvSpPr>
            <a:spLocks noGrp="1"/>
          </p:cNvSpPr>
          <p:nvPr>
            <p:ph idx="1"/>
          </p:nvPr>
        </p:nvSpPr>
        <p:spPr/>
        <p:txBody>
          <a:bodyPr>
            <a:normAutofit fontScale="92500" lnSpcReduction="10000"/>
          </a:bodyPr>
          <a:lstStyle/>
          <a:p>
            <a:r>
              <a:rPr lang="en-GB" dirty="0"/>
              <a:t>Mutual Exclusion: Achieved. The combination of flag and turn ensures that only one thread can enter its critical section at a time.</a:t>
            </a:r>
          </a:p>
          <a:p>
            <a:endParaRPr lang="en-GB" dirty="0"/>
          </a:p>
          <a:p>
            <a:r>
              <a:rPr lang="en-GB" dirty="0"/>
              <a:t>Progress (Deadlock-Free): Guaranteed. The turn variable ensures that if both threads want to enter their critical sections, one will eventually proceed. It is not possible for each thread to be blocked forever waiting for each other.</a:t>
            </a:r>
          </a:p>
          <a:p>
            <a:endParaRPr lang="en-GB" dirty="0"/>
          </a:p>
          <a:p>
            <a:r>
              <a:rPr lang="en-GB" dirty="0"/>
              <a:t>Bounded Waiting (Starvation-Free): Guaranteed. Each thread gets a fair chance to enter its critical section due to the alternation enforced by the turn variable.</a:t>
            </a:r>
          </a:p>
        </p:txBody>
      </p:sp>
    </p:spTree>
    <p:extLst>
      <p:ext uri="{BB962C8B-B14F-4D97-AF65-F5344CB8AC3E}">
        <p14:creationId xmlns:p14="http://schemas.microsoft.com/office/powerpoint/2010/main" val="1874218625"/>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95597</TotalTime>
  <Pages>60</Pages>
  <Words>4274</Words>
  <Application>Microsoft Office PowerPoint</Application>
  <PresentationFormat>Widescreen</PresentationFormat>
  <Paragraphs>529</Paragraphs>
  <Slides>20</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 MT</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vt:lpstr>
      <vt:lpstr>Recall: Locks: Loads/Stores</vt:lpstr>
      <vt:lpstr>Mutual Exclusion I</vt:lpstr>
      <vt:lpstr>Mutual Exclusion I Analysis</vt:lpstr>
      <vt:lpstr>Mutual Exclusion II</vt:lpstr>
      <vt:lpstr>Mutual Exclusion II Analysis</vt:lpstr>
      <vt:lpstr>Mutual Exclusion III (Peterson’s Solution)</vt:lpstr>
      <vt:lpstr>Mutual Exclusion III (Peterson’s Solution) Analysis</vt:lpstr>
      <vt:lpstr>Mutual Exclusion III (Peterson’s Solution Variation)</vt:lpstr>
      <vt:lpstr>Mutual Exclusion III (Peterson’s Solution Variation) Analuysis</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1357</cp:revision>
  <cp:lastPrinted>2022-03-10T08:20:00Z</cp:lastPrinted>
  <dcterms:created xsi:type="dcterms:W3CDTF">1995-08-12T11:37:26Z</dcterms:created>
  <dcterms:modified xsi:type="dcterms:W3CDTF">2025-02-19T22:11:49Z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