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18"/>
  </p:notesMasterIdLst>
  <p:handoutMasterIdLst>
    <p:handoutMasterId r:id="rId19"/>
  </p:handoutMasterIdLst>
  <p:sldIdLst>
    <p:sldId id="256" r:id="rId2"/>
    <p:sldId id="1382" r:id="rId3"/>
    <p:sldId id="348" r:id="rId4"/>
    <p:sldId id="1381" r:id="rId5"/>
    <p:sldId id="1388" r:id="rId6"/>
    <p:sldId id="1384" r:id="rId7"/>
    <p:sldId id="1389" r:id="rId8"/>
    <p:sldId id="257" r:id="rId9"/>
    <p:sldId id="258" r:id="rId10"/>
    <p:sldId id="259" r:id="rId11"/>
    <p:sldId id="260" r:id="rId12"/>
    <p:sldId id="1379" r:id="rId13"/>
    <p:sldId id="1380" r:id="rId14"/>
    <p:sldId id="262" r:id="rId15"/>
    <p:sldId id="264" r:id="rId16"/>
    <p:sldId id="421" r:id="rId17"/>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CFFBC"/>
    <a:srgbClr val="FFFFAA"/>
    <a:srgbClr val="FF0000"/>
    <a:srgbClr val="2A40E2"/>
    <a:srgbClr val="F430AB"/>
    <a:srgbClr val="A18623"/>
    <a:srgbClr val="9E7800"/>
    <a:srgbClr val="C49500"/>
    <a:srgbClr val="E6E703"/>
    <a:srgbClr val="72AAAE"/>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74118" autoAdjust="0"/>
  </p:normalViewPr>
  <p:slideViewPr>
    <p:cSldViewPr>
      <p:cViewPr varScale="1">
        <p:scale>
          <a:sx n="61" d="100"/>
          <a:sy n="61" d="100"/>
        </p:scale>
        <p:origin x="1522" y="48"/>
      </p:cViewPr>
      <p:guideLst>
        <p:guide orient="horz" pos="2160"/>
        <p:guide pos="3840"/>
      </p:guideLst>
    </p:cSldViewPr>
  </p:slideViewPr>
  <p:outlineViewPr>
    <p:cViewPr>
      <p:scale>
        <a:sx n="33" d="100"/>
        <a:sy n="33" d="100"/>
      </p:scale>
      <p:origin x="0" y="-34171"/>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handoutMaster" Target="handoutMasters/handoutMaster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theme" Target="theme/theme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6"/>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177">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3" y="6956426"/>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75" tIns="46978" rIns="92275" bIns="46978">
            <a:spAutoFit/>
          </a:bodyPr>
          <a:lstStyle/>
          <a:p>
            <a:pPr algn="ctr" defTabSz="917177">
              <a:lnSpc>
                <a:spcPct val="90000"/>
              </a:lnSpc>
            </a:pPr>
            <a:r>
              <a:rPr lang="en-US" sz="1300" b="0"/>
              <a:t>Page </a:t>
            </a:r>
            <a:fld id="{6D259941-7246-4245-A40C-55C6F952DF9E}" type="slidenum">
              <a:rPr lang="en-US" sz="1300" b="0"/>
              <a:pPr algn="ctr" defTabSz="917177">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2"/>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29" tIns="46978" rIns="95629" bIns="46978"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dirty="0">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C28EC2B-0355-2195-037E-0CA3AC2C914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7F9B553-D39D-CA95-A74B-081EC33888D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890D39E-EACB-09A3-301B-BF290D93A2EB}"/>
              </a:ext>
            </a:extLst>
          </p:cNvPr>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2913584268"/>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dirty="0">
                <a:solidFill>
                  <a:srgbClr val="0365C0"/>
                </a:solidFill>
                <a:latin typeface="Gill Sans" panose="020B0502020104020203"/>
                <a:cs typeface="Arial MT"/>
              </a:rPr>
              <a:t>Here,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we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have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used</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i="1" dirty="0">
                <a:solidFill>
                  <a:srgbClr val="0365C0"/>
                </a:solidFill>
                <a:latin typeface="Gill Sans" panose="020B0502020104020203"/>
                <a:cs typeface="Arial"/>
              </a:rPr>
              <a:t>regular</a:t>
            </a:r>
            <a:r>
              <a:rPr lang="en-GB" sz="1200" b="0" i="1" spc="-3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expression</a:t>
            </a:r>
            <a:r>
              <a:rPr lang="en-GB" sz="1200" b="0" i="1" spc="-40" dirty="0">
                <a:solidFill>
                  <a:srgbClr val="0365C0"/>
                </a:solidFill>
                <a:latin typeface="Gill Sans" panose="020B0502020104020203"/>
                <a:cs typeface="Arial"/>
              </a:rPr>
              <a:t> </a:t>
            </a:r>
            <a:r>
              <a:rPr lang="en-GB" sz="1200" b="0" dirty="0">
                <a:solidFill>
                  <a:srgbClr val="0365C0"/>
                </a:solidFill>
                <a:latin typeface="Gill Sans" panose="020B0502020104020203"/>
                <a:cs typeface="Arial MT"/>
              </a:rPr>
              <a:t>to</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indicate</a:t>
            </a:r>
            <a:r>
              <a:rPr lang="en-GB" sz="1200" b="0" spc="-2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the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structure</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of</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2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text </a:t>
            </a:r>
            <a:r>
              <a:rPr lang="en-GB" sz="1200" b="0" dirty="0">
                <a:solidFill>
                  <a:srgbClr val="0365C0"/>
                </a:solidFill>
                <a:latin typeface="Gill Sans" panose="020B0502020104020203"/>
                <a:cs typeface="Arial MT"/>
              </a:rPr>
              <a:t>pattern.</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Regular</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expressions</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(short:</a:t>
            </a:r>
            <a:r>
              <a:rPr lang="en-GB" sz="1200" b="0" spc="-35" dirty="0">
                <a:solidFill>
                  <a:srgbClr val="0365C0"/>
                </a:solidFill>
                <a:latin typeface="Gill Sans" panose="020B0502020104020203"/>
                <a:cs typeface="Arial MT"/>
              </a:rPr>
              <a:t> </a:t>
            </a:r>
            <a:r>
              <a:rPr lang="en-GB" sz="1200" b="0" dirty="0" err="1">
                <a:solidFill>
                  <a:srgbClr val="0365C0"/>
                </a:solidFill>
                <a:latin typeface="Gill Sans" panose="020B0502020104020203"/>
                <a:cs typeface="Arial MT"/>
              </a:rPr>
              <a:t>regexps</a:t>
            </a:r>
            <a:r>
              <a:rPr lang="en-GB" sz="1200" b="0" dirty="0">
                <a:solidFill>
                  <a:srgbClr val="0365C0"/>
                </a:solidFill>
                <a:latin typeface="Gill Sans" panose="020B0502020104020203"/>
                <a:cs typeface="Arial MT"/>
              </a:rPr>
              <a:t>)</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are</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a</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common</a:t>
            </a:r>
            <a:r>
              <a:rPr lang="en-GB" sz="1200" b="0" spc="-30"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tool</a:t>
            </a:r>
            <a:r>
              <a:rPr lang="en-GB" sz="1200" b="0" spc="-35" dirty="0">
                <a:solidFill>
                  <a:srgbClr val="0365C0"/>
                </a:solidFill>
                <a:latin typeface="Gill Sans" panose="020B0502020104020203"/>
                <a:cs typeface="Arial MT"/>
              </a:rPr>
              <a:t> </a:t>
            </a:r>
            <a:r>
              <a:rPr lang="en-GB" sz="1200" b="0" dirty="0">
                <a:solidFill>
                  <a:srgbClr val="0365C0"/>
                </a:solidFill>
                <a:latin typeface="Gill Sans" panose="020B0502020104020203"/>
                <a:cs typeface="Arial MT"/>
              </a:rPr>
              <a:t>in</a:t>
            </a:r>
            <a:r>
              <a:rPr lang="en-GB" sz="1200" b="0" spc="-35" dirty="0">
                <a:solidFill>
                  <a:srgbClr val="0365C0"/>
                </a:solidFill>
                <a:latin typeface="Gill Sans" panose="020B0502020104020203"/>
                <a:cs typeface="Arial MT"/>
              </a:rPr>
              <a:t> </a:t>
            </a:r>
            <a:r>
              <a:rPr lang="en-GB" sz="1200" b="0" spc="-20" dirty="0">
                <a:solidFill>
                  <a:srgbClr val="0365C0"/>
                </a:solidFill>
                <a:latin typeface="Gill Sans" panose="020B0502020104020203"/>
                <a:cs typeface="Arial MT"/>
              </a:rPr>
              <a:t>Unix</a:t>
            </a:r>
            <a:endParaRPr lang="en-GB" sz="1200" b="0" dirty="0">
              <a:latin typeface="Gill Sans" panose="020B0502020104020203"/>
              <a:cs typeface="Arial MT"/>
            </a:endParaRPr>
          </a:p>
          <a:p>
            <a:endParaRPr lang="en-SE" dirty="0"/>
          </a:p>
        </p:txBody>
      </p:sp>
    </p:spTree>
    <p:extLst>
      <p:ext uri="{BB962C8B-B14F-4D97-AF65-F5344CB8AC3E}">
        <p14:creationId xmlns:p14="http://schemas.microsoft.com/office/powerpoint/2010/main" val="33718478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sz="1200" b="0" i="1" dirty="0">
                <a:solidFill>
                  <a:srgbClr val="0365C0"/>
                </a:solidFill>
                <a:latin typeface="Gill Sans" panose="020B0502020104020203"/>
                <a:cs typeface="Arial"/>
              </a:rPr>
              <a:t>Are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there</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other</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execution</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orders</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leading</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to</a:t>
            </a:r>
            <a:r>
              <a:rPr lang="en-GB" sz="1200" b="0" i="1" spc="50" dirty="0">
                <a:solidFill>
                  <a:srgbClr val="0365C0"/>
                </a:solidFill>
                <a:latin typeface="Gill Sans" panose="020B0502020104020203"/>
                <a:cs typeface="Arial"/>
              </a:rPr>
              <a:t> </a:t>
            </a:r>
            <a:r>
              <a:rPr lang="en-GB" sz="1200" b="0" i="1" dirty="0">
                <a:solidFill>
                  <a:srgbClr val="0365C0"/>
                </a:solidFill>
                <a:latin typeface="Gill Sans" panose="020B0502020104020203"/>
                <a:cs typeface="Arial"/>
              </a:rPr>
              <a:t>a</a:t>
            </a:r>
            <a:r>
              <a:rPr lang="en-GB" sz="1200" b="0" i="1" spc="45" dirty="0">
                <a:solidFill>
                  <a:srgbClr val="0365C0"/>
                </a:solidFill>
                <a:latin typeface="Gill Sans" panose="020B0502020104020203"/>
                <a:cs typeface="Arial"/>
              </a:rPr>
              <a:t> </a:t>
            </a:r>
            <a:r>
              <a:rPr lang="en-GB" sz="1200" b="0" i="1" spc="-10" dirty="0">
                <a:solidFill>
                  <a:srgbClr val="0365C0"/>
                </a:solidFill>
                <a:latin typeface="Gill Sans" panose="020B0502020104020203"/>
                <a:cs typeface="Arial"/>
              </a:rPr>
              <a:t>deadlock?</a:t>
            </a:r>
            <a:endParaRPr lang="en-GB" sz="1200" b="0" dirty="0">
              <a:latin typeface="Gill Sans" panose="020B0502020104020203"/>
              <a:cs typeface="Arial"/>
            </a:endParaRPr>
          </a:p>
          <a:p>
            <a:r>
              <a:rPr lang="en-GB" sz="1200" b="0" spc="-75" baseline="1291" dirty="0">
                <a:latin typeface="Gill Sans" panose="020B0502020104020203"/>
                <a:cs typeface="Arial MT"/>
              </a:rPr>
              <a:t>You can remove all other statements and only leave the lock wait() instructions and get into this deadlock.)</a:t>
            </a:r>
            <a:endParaRPr lang="en-SE" dirty="0"/>
          </a:p>
        </p:txBody>
      </p:sp>
    </p:spTree>
    <p:extLst>
      <p:ext uri="{BB962C8B-B14F-4D97-AF65-F5344CB8AC3E}">
        <p14:creationId xmlns:p14="http://schemas.microsoft.com/office/powerpoint/2010/main" val="255493064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ltLang="zh-CN" dirty="0"/>
              <a:t>Semaphores</a:t>
            </a:r>
            <a:r>
              <a:rPr lang="zh-CN" altLang="en-US" dirty="0"/>
              <a:t> </a:t>
            </a:r>
            <a:r>
              <a:rPr lang="en-US" altLang="zh-CN" dirty="0"/>
              <a:t>-&gt;</a:t>
            </a:r>
            <a:r>
              <a:rPr lang="zh-CN" altLang="en-US" dirty="0"/>
              <a:t> </a:t>
            </a:r>
            <a:r>
              <a:rPr lang="en-US" altLang="zh-CN" dirty="0"/>
              <a:t>locks</a:t>
            </a:r>
            <a:r>
              <a:rPr lang="zh-CN" altLang="en-US" dirty="0"/>
              <a:t> </a:t>
            </a:r>
            <a:r>
              <a:rPr lang="en-US" altLang="zh-CN" dirty="0"/>
              <a:t>+</a:t>
            </a:r>
            <a:r>
              <a:rPr lang="zh-CN" altLang="en-US" dirty="0"/>
              <a:t> </a:t>
            </a:r>
            <a:r>
              <a:rPr lang="en-US" altLang="zh-CN" dirty="0"/>
              <a:t>condition</a:t>
            </a:r>
            <a:r>
              <a:rPr lang="zh-CN" altLang="en-US" dirty="0"/>
              <a:t> </a:t>
            </a:r>
            <a:r>
              <a:rPr lang="en-US" altLang="zh-CN" dirty="0"/>
              <a:t>variables</a:t>
            </a:r>
          </a:p>
          <a:p>
            <a:pPr lvl="1"/>
            <a:r>
              <a:rPr lang="en-US" altLang="zh-CN" dirty="0"/>
              <a:t>Binary</a:t>
            </a:r>
            <a:r>
              <a:rPr lang="zh-CN" altLang="en-US" dirty="0"/>
              <a:t> </a:t>
            </a:r>
            <a:r>
              <a:rPr lang="en-US" altLang="zh-CN" dirty="0"/>
              <a:t>semaphores</a:t>
            </a:r>
            <a:r>
              <a:rPr lang="zh-CN" altLang="en-US" dirty="0"/>
              <a:t> </a:t>
            </a:r>
            <a:r>
              <a:rPr lang="en-US" altLang="zh-CN" dirty="0"/>
              <a:t>-&gt;</a:t>
            </a:r>
            <a:r>
              <a:rPr lang="zh-CN" altLang="en-US" dirty="0"/>
              <a:t> </a:t>
            </a:r>
            <a:r>
              <a:rPr lang="en-US" altLang="zh-CN" dirty="0"/>
              <a:t>locks</a:t>
            </a:r>
          </a:p>
          <a:p>
            <a:pPr lvl="1"/>
            <a:r>
              <a:rPr lang="en-US" altLang="zh-CN" dirty="0"/>
              <a:t>Semaphore</a:t>
            </a:r>
            <a:r>
              <a:rPr lang="zh-CN" altLang="en-US" dirty="0"/>
              <a:t> </a:t>
            </a:r>
            <a:r>
              <a:rPr lang="en-US" altLang="zh-CN" dirty="0"/>
              <a:t>for</a:t>
            </a:r>
            <a:r>
              <a:rPr lang="zh-CN" altLang="en-US" dirty="0"/>
              <a:t> </a:t>
            </a:r>
            <a:r>
              <a:rPr lang="en-US" altLang="zh-CN" dirty="0"/>
              <a:t>ordering</a:t>
            </a:r>
          </a:p>
          <a:p>
            <a:r>
              <a:rPr lang="en-US" altLang="zh-CN" dirty="0"/>
              <a:t>Semaphore</a:t>
            </a:r>
            <a:r>
              <a:rPr lang="zh-CN" altLang="en-US" dirty="0"/>
              <a:t> </a:t>
            </a:r>
            <a:r>
              <a:rPr lang="en-US" altLang="zh-CN" dirty="0"/>
              <a:t>for</a:t>
            </a:r>
            <a:r>
              <a:rPr lang="zh-CN" altLang="en-US" dirty="0"/>
              <a:t> </a:t>
            </a:r>
            <a:r>
              <a:rPr lang="en-US" altLang="zh-CN" dirty="0"/>
              <a:t>P/C</a:t>
            </a:r>
            <a:endParaRPr lang="en-US" dirty="0"/>
          </a:p>
          <a:p>
            <a:endParaRPr lang="en-SE" dirty="0"/>
          </a:p>
        </p:txBody>
      </p:sp>
    </p:spTree>
    <p:extLst>
      <p:ext uri="{BB962C8B-B14F-4D97-AF65-F5344CB8AC3E}">
        <p14:creationId xmlns:p14="http://schemas.microsoft.com/office/powerpoint/2010/main" val="1597106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US" altLang="zh-CN" dirty="0"/>
              <a:t>Another</a:t>
            </a:r>
            <a:r>
              <a:rPr lang="zh-CN" altLang="en-US" dirty="0"/>
              <a:t> </a:t>
            </a:r>
            <a:r>
              <a:rPr lang="en-US" altLang="zh-CN" dirty="0"/>
              <a:t>problem:</a:t>
            </a:r>
            <a:r>
              <a:rPr lang="zh-CN" altLang="en-US" dirty="0"/>
              <a:t> </a:t>
            </a:r>
            <a:r>
              <a:rPr lang="en-US" altLang="zh-CN" dirty="0"/>
              <a:t>performance</a:t>
            </a:r>
            <a:r>
              <a:rPr lang="zh-CN" altLang="en-US" dirty="0"/>
              <a:t> </a:t>
            </a:r>
            <a:r>
              <a:rPr lang="en-US" altLang="zh-CN" dirty="0"/>
              <a:t>overhead!</a:t>
            </a:r>
            <a:endParaRPr lang="en-US" dirty="0"/>
          </a:p>
          <a:p>
            <a:endParaRPr lang="en-SE" dirty="0"/>
          </a:p>
        </p:txBody>
      </p:sp>
    </p:spTree>
    <p:extLst>
      <p:ext uri="{BB962C8B-B14F-4D97-AF65-F5344CB8AC3E}">
        <p14:creationId xmlns:p14="http://schemas.microsoft.com/office/powerpoint/2010/main" val="294442624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Consider the methods used by threads T1 and T2 for accessing their critical sections whenever needed, as given below. (These are the only methods for accessing the critical section, and T1 and T2 each runs a separate higher-level program that uses these methods which is not shown.) The initial values of S1 and S2 are arbitrary.</a:t>
            </a:r>
          </a:p>
          <a:p>
            <a:r>
              <a:rPr lang="en-GB" dirty="0"/>
              <a:t>Which of the following is true?</a:t>
            </a:r>
          </a:p>
          <a:p>
            <a:r>
              <a:rPr lang="en-GB" dirty="0"/>
              <a:t> (a) Mutual exclusion but not progress</a:t>
            </a:r>
          </a:p>
          <a:p>
            <a:r>
              <a:rPr lang="en-GB" dirty="0"/>
              <a:t>(b) Progress but not mutual exclusion</a:t>
            </a:r>
          </a:p>
          <a:p>
            <a:r>
              <a:rPr lang="en-GB" dirty="0"/>
              <a:t>(c) Neither mutual exclusion nor progress</a:t>
            </a:r>
          </a:p>
          <a:p>
            <a:r>
              <a:rPr lang="en-GB" dirty="0"/>
              <a:t>ANS:</a:t>
            </a:r>
          </a:p>
          <a:p>
            <a:endParaRPr lang="en-GB" dirty="0"/>
          </a:p>
          <a:p>
            <a:r>
              <a:rPr lang="en-GB" dirty="0" err="1"/>
              <a:t>acd</a:t>
            </a:r>
            <a:endParaRPr lang="en-GB" dirty="0"/>
          </a:p>
        </p:txBody>
      </p:sp>
    </p:spTree>
    <p:extLst>
      <p:ext uri="{BB962C8B-B14F-4D97-AF65-F5344CB8AC3E}">
        <p14:creationId xmlns:p14="http://schemas.microsoft.com/office/powerpoint/2010/main" val="2821442684"/>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A062D16-3AD3-4012-9D72-69459300C9D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54074D5B-6419-DB7E-9633-49EDCA1C95D4}"/>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69AC596-4871-BB0D-2BC3-BAEEBB3A97F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Boolean flag[2] = {false, false};</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T0</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flag[0]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pPr marL="0" marR="0" lvl="0" indent="0" algn="l" defTabSz="914400" rtl="0" eaLnBrk="0" fontAlgn="base" latinLnBrk="0" hangingPunct="0">
              <a:lnSpc>
                <a:spcPct val="90000"/>
              </a:lnSpc>
              <a:spcBef>
                <a:spcPct val="40000"/>
              </a:spcBef>
              <a:spcAft>
                <a:spcPct val="0"/>
              </a:spcAft>
              <a:buClrTx/>
              <a:buSzTx/>
              <a:buFontTx/>
              <a:buNone/>
              <a:tabLst/>
              <a:defRPr/>
            </a:pPr>
            <a:endParaRPr lang="en-GB" altLang="zh-CN" sz="1200" b="0" kern="0" dirty="0">
              <a:latin typeface="Courier New" panose="02070309020205020404" pitchFamily="49" charset="0"/>
              <a:cs typeface="Courier New" panose="02070309020205020404" pitchFamily="49" charset="0"/>
            </a:endParaRP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Thread T1</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while (true)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while (flag[0] == true);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 Critical Section */</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    flag[1] = false;</a:t>
            </a:r>
          </a:p>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a:t>
            </a:r>
          </a:p>
          <a:p>
            <a:endParaRPr lang="en-SE" dirty="0"/>
          </a:p>
        </p:txBody>
      </p:sp>
    </p:spTree>
    <p:extLst>
      <p:ext uri="{BB962C8B-B14F-4D97-AF65-F5344CB8AC3E}">
        <p14:creationId xmlns:p14="http://schemas.microsoft.com/office/powerpoint/2010/main" val="337167656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56FB93F-D85E-340F-C5B2-139C0827310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4706A92-3314-AE2C-0222-AC29ACDBB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C9270E-6176-A5D1-3996-17D51BAF7234}"/>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379631752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C49EE6A-EA47-0F19-EB5F-2EEC8BC5084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DD6795E-BB01-AB9B-0700-DE496F6C8079}"/>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B329E49-9A60-A3E1-513C-C77A61DA383A}"/>
              </a:ext>
            </a:extLst>
          </p:cNvPr>
          <p:cNvSpPr>
            <a:spLocks noGrp="1"/>
          </p:cNvSpPr>
          <p:nvPr>
            <p:ph type="body" idx="1"/>
          </p:nvPr>
        </p:nvSpPr>
        <p:spPr/>
        <p:txBody>
          <a:bodyPr/>
          <a:lstStyle/>
          <a:p>
            <a:pPr marL="0" marR="0" lvl="0" indent="0" algn="l" defTabSz="914400" rtl="0" eaLnBrk="0" fontAlgn="base" latinLnBrk="0" hangingPunct="0">
              <a:lnSpc>
                <a:spcPct val="90000"/>
              </a:lnSpc>
              <a:spcBef>
                <a:spcPct val="40000"/>
              </a:spcBef>
              <a:spcAft>
                <a:spcPct val="0"/>
              </a:spcAft>
              <a:buClrTx/>
              <a:buSzTx/>
              <a:buFontTx/>
              <a:buNone/>
              <a:tabLst/>
              <a:defRPr/>
            </a:pPr>
            <a:r>
              <a:rPr lang="en-GB" altLang="zh-CN" sz="1200" b="0" kern="0" dirty="0">
                <a:latin typeface="Courier New" panose="02070309020205020404" pitchFamily="49" charset="0"/>
                <a:cs typeface="Courier New" panose="02070309020205020404" pitchFamily="49" charset="0"/>
              </a:rPr>
              <a:t>int i=0, j=1;</a:t>
            </a:r>
          </a:p>
          <a:p>
            <a:endParaRPr lang="en-SE" dirty="0"/>
          </a:p>
        </p:txBody>
      </p:sp>
    </p:spTree>
    <p:extLst>
      <p:ext uri="{BB962C8B-B14F-4D97-AF65-F5344CB8AC3E}">
        <p14:creationId xmlns:p14="http://schemas.microsoft.com/office/powerpoint/2010/main" val="1028389194"/>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SE" dirty="0"/>
          </a:p>
        </p:txBody>
      </p:sp>
    </p:spTree>
    <p:extLst>
      <p:ext uri="{BB962C8B-B14F-4D97-AF65-F5344CB8AC3E}">
        <p14:creationId xmlns:p14="http://schemas.microsoft.com/office/powerpoint/2010/main" val="1293910497"/>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250825" indent="-238125">
              <a:spcBef>
                <a:spcPts val="560"/>
              </a:spcBef>
              <a:buFontTx/>
              <a:buChar char="•"/>
              <a:tabLst>
                <a:tab pos="250825" algn="l"/>
              </a:tabLst>
            </a:pPr>
            <a:endParaRPr lang="en-GB" sz="2400" b="0" dirty="0">
              <a:latin typeface="Gill Sans" panose="020B0502020104020203"/>
              <a:cs typeface="Arial MT"/>
            </a:endParaRPr>
          </a:p>
          <a:p>
            <a:pPr marL="250825" indent="-238125">
              <a:spcBef>
                <a:spcPts val="560"/>
              </a:spcBef>
              <a:buChar char="•"/>
              <a:tabLst>
                <a:tab pos="250825" algn="l"/>
              </a:tabLst>
            </a:pPr>
            <a:endParaRPr lang="en-GB" sz="2400" b="0" dirty="0">
              <a:latin typeface="Gill Sans" panose="020B0502020104020203"/>
              <a:cs typeface="Arial MT"/>
            </a:endParaRPr>
          </a:p>
          <a:p>
            <a:pPr marL="631825" lvl="1" indent="-238760">
              <a:spcBef>
                <a:spcPts val="550"/>
              </a:spcBef>
              <a:buChar char="•"/>
              <a:tabLst>
                <a:tab pos="631825" algn="l"/>
              </a:tabLst>
            </a:pPr>
            <a:r>
              <a:rPr lang="en-GB" sz="2400" b="0" dirty="0">
                <a:solidFill>
                  <a:srgbClr val="0365C0"/>
                </a:solidFill>
                <a:latin typeface="Gill Sans" panose="020B0502020104020203"/>
                <a:cs typeface="Arial MT"/>
              </a:rPr>
              <a:t>It</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signalled</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by</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t1,</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the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initial</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value</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of</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s2</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has</a:t>
            </a:r>
            <a:r>
              <a:rPr lang="en-GB" sz="2400" b="0" spc="5"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to</a:t>
            </a:r>
            <a:r>
              <a:rPr lang="en-GB" sz="2400" b="0" spc="10" dirty="0">
                <a:solidFill>
                  <a:srgbClr val="0365C0"/>
                </a:solidFill>
                <a:latin typeface="Gill Sans" panose="020B0502020104020203"/>
                <a:cs typeface="Arial MT"/>
              </a:rPr>
              <a:t> </a:t>
            </a:r>
            <a:r>
              <a:rPr lang="en-GB" sz="2400" b="0" dirty="0">
                <a:solidFill>
                  <a:srgbClr val="0365C0"/>
                </a:solidFill>
                <a:latin typeface="Gill Sans" panose="020B0502020104020203"/>
                <a:cs typeface="Arial MT"/>
              </a:rPr>
              <a:t>be</a:t>
            </a:r>
            <a:r>
              <a:rPr lang="en-GB" sz="2400" b="0" spc="5" dirty="0">
                <a:solidFill>
                  <a:srgbClr val="0365C0"/>
                </a:solidFill>
                <a:latin typeface="Gill Sans" panose="020B0502020104020203"/>
                <a:cs typeface="Arial MT"/>
              </a:rPr>
              <a:t> </a:t>
            </a:r>
            <a:r>
              <a:rPr lang="en-GB" sz="2400" b="0" spc="-25" dirty="0">
                <a:solidFill>
                  <a:srgbClr val="0365C0"/>
                </a:solidFill>
                <a:latin typeface="Gill Sans" panose="020B0502020104020203"/>
                <a:cs typeface="Arial MT"/>
              </a:rPr>
              <a:t>0.</a:t>
            </a:r>
            <a:endParaRPr lang="en-GB" sz="2400" b="0" dirty="0">
              <a:latin typeface="Gill Sans" panose="020B0502020104020203"/>
              <a:cs typeface="Arial MT"/>
            </a:endParaRPr>
          </a:p>
          <a:p>
            <a:endParaRPr lang="en-SE" dirty="0"/>
          </a:p>
        </p:txBody>
      </p:sp>
    </p:spTree>
    <p:extLst>
      <p:ext uri="{BB962C8B-B14F-4D97-AF65-F5344CB8AC3E}">
        <p14:creationId xmlns:p14="http://schemas.microsoft.com/office/powerpoint/2010/main" val="276090805"/>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GB" dirty="0"/>
              <a:t>Insert appropriate wait or signal operations in the code lines indicated with // SYNC and give the correct initial values for the semaphores. Give the completed functions and the initial values for the semaphores.</a:t>
            </a:r>
          </a:p>
          <a:p>
            <a:r>
              <a:rPr lang="en-GB" dirty="0"/>
              <a:t>Hint: Note that it might not be required to add a wait or signal operations in all of the places indicated.</a:t>
            </a:r>
          </a:p>
          <a:p>
            <a:endParaRPr lang="en-SE" dirty="0"/>
          </a:p>
        </p:txBody>
      </p:sp>
    </p:spTree>
    <p:extLst>
      <p:ext uri="{BB962C8B-B14F-4D97-AF65-F5344CB8AC3E}">
        <p14:creationId xmlns:p14="http://schemas.microsoft.com/office/powerpoint/2010/main" val="158543818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dirty="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Tittel og innhold">
    <p:spTree>
      <p:nvGrpSpPr>
        <p:cNvPr id="1" name=""/>
        <p:cNvGrpSpPr/>
        <p:nvPr/>
      </p:nvGrpSpPr>
      <p:grpSpPr>
        <a:xfrm>
          <a:off x="0" y="0"/>
          <a:ext cx="0" cy="0"/>
          <a:chOff x="0" y="0"/>
          <a:chExt cx="0" cy="0"/>
        </a:xfrm>
      </p:grpSpPr>
      <p:sp>
        <p:nvSpPr>
          <p:cNvPr id="14" name="Plassholder for lysbildenummer 5"/>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
        <p:nvSpPr>
          <p:cNvPr id="5" name="Tittel 1">
            <a:extLst>
              <a:ext uri="{FF2B5EF4-FFF2-40B4-BE49-F238E27FC236}">
                <a16:creationId xmlns:a16="http://schemas.microsoft.com/office/drawing/2014/main" id="{A15C49A1-BC26-B840-8B82-5FC8C44A8183}"/>
              </a:ext>
            </a:extLst>
          </p:cNvPr>
          <p:cNvSpPr>
            <a:spLocks noGrp="1"/>
          </p:cNvSpPr>
          <p:nvPr>
            <p:ph type="title"/>
          </p:nvPr>
        </p:nvSpPr>
        <p:spPr>
          <a:xfrm>
            <a:off x="419449" y="274639"/>
            <a:ext cx="11336392" cy="532956"/>
          </a:xfrm>
        </p:spPr>
        <p:txBody>
          <a:bodyPr wrap="square" anchor="t" anchorCtr="0">
            <a:spAutoFit/>
          </a:bodyPr>
          <a:lstStyle/>
          <a:p>
            <a:r>
              <a:rPr lang="nb-NO"/>
              <a:t>Klikk for å redigere tittelstil</a:t>
            </a:r>
          </a:p>
        </p:txBody>
      </p:sp>
      <p:sp>
        <p:nvSpPr>
          <p:cNvPr id="6" name="Plassholder for innhold 2">
            <a:extLst>
              <a:ext uri="{FF2B5EF4-FFF2-40B4-BE49-F238E27FC236}">
                <a16:creationId xmlns:a16="http://schemas.microsoft.com/office/drawing/2014/main" id="{1DE0F04C-E32E-A34D-9B7C-4A11215E7ABC}"/>
              </a:ext>
            </a:extLst>
          </p:cNvPr>
          <p:cNvSpPr>
            <a:spLocks noGrp="1"/>
          </p:cNvSpPr>
          <p:nvPr>
            <p:ph idx="1"/>
          </p:nvPr>
        </p:nvSpPr>
        <p:spPr>
          <a:xfrm>
            <a:off x="419449" y="1073427"/>
            <a:ext cx="11336392" cy="5138531"/>
          </a:xfrm>
        </p:spPr>
        <p:txBody>
          <a:bodyPr/>
          <a:lstStyle/>
          <a:p>
            <a:pPr lvl="0"/>
            <a:r>
              <a:rPr lang="nb-NO"/>
              <a:t>Klikk for å redigere tekststiler i malen</a:t>
            </a:r>
          </a:p>
          <a:p>
            <a:pPr lvl="1"/>
            <a:r>
              <a:rPr lang="nb-NO"/>
              <a:t>Andre nivå</a:t>
            </a:r>
          </a:p>
          <a:p>
            <a:pPr lvl="2"/>
            <a:r>
              <a:rPr lang="nb-NO"/>
              <a:t>Tredje nivå</a:t>
            </a:r>
          </a:p>
          <a:p>
            <a:pPr lvl="3"/>
            <a:r>
              <a:rPr lang="nb-NO"/>
              <a:t>Fjerde nivå</a:t>
            </a:r>
          </a:p>
          <a:p>
            <a:pPr lvl="4"/>
            <a:r>
              <a:rPr lang="nb-NO"/>
              <a:t>Femte nivå</a:t>
            </a:r>
          </a:p>
        </p:txBody>
      </p:sp>
    </p:spTree>
    <p:extLst>
      <p:ext uri="{BB962C8B-B14F-4D97-AF65-F5344CB8AC3E}">
        <p14:creationId xmlns:p14="http://schemas.microsoft.com/office/powerpoint/2010/main" val="7999053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sz="3200" b="0" i="0">
                <a:latin typeface="Gill Sans" panose="020B0502020104020203"/>
                <a:ea typeface="Gill Sans" panose="020B0502020104020203"/>
                <a:cs typeface="Gill Sans" panose="020B0502020104020203"/>
              </a:defRPr>
            </a:lvl1pPr>
            <a:lvl2pPr>
              <a:defRPr sz="2800" b="0" i="0">
                <a:latin typeface="Gill Sans"/>
                <a:ea typeface="Gill Sans"/>
                <a:cs typeface="Gill Sans"/>
              </a:defRPr>
            </a:lvl2pPr>
            <a:lvl3pPr>
              <a:defRPr sz="2800" b="0" i="0">
                <a:latin typeface="Gill Sans Light" charset="0"/>
                <a:ea typeface="Gill Sans" panose="020B0502020104020203"/>
                <a:cs typeface="Gill Sans" panose="020B0502020104020203"/>
              </a:defRPr>
            </a:lvl3pPr>
            <a:lvl4pPr>
              <a:defRPr sz="2800" b="0" i="0">
                <a:latin typeface="Gill Sans Light" charset="0"/>
                <a:ea typeface="Gill Sans" panose="020B0502020104020203"/>
                <a:cs typeface="Gill Sans" panose="020B0502020104020203"/>
              </a:defRPr>
            </a:lvl4pPr>
            <a:lvl5pPr>
              <a:defRPr sz="2800" b="0" i="0">
                <a:latin typeface="Gill Sans Light" charset="0"/>
                <a:ea typeface="Gill Sans" panose="020B0502020104020203"/>
                <a:cs typeface="Gill Sans" panose="020B0502020104020203"/>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
        <p:nvSpPr>
          <p:cNvPr id="2" name="Plassholder for lysbildenummer 5">
            <a:extLst>
              <a:ext uri="{FF2B5EF4-FFF2-40B4-BE49-F238E27FC236}">
                <a16:creationId xmlns:a16="http://schemas.microsoft.com/office/drawing/2014/main" id="{5CC94D3F-3FC5-C1FD-220C-E7592F7E4D81}"/>
              </a:ext>
            </a:extLst>
          </p:cNvPr>
          <p:cNvSpPr txBox="1">
            <a:spLocks/>
          </p:cNvSpPr>
          <p:nvPr userDrawn="1"/>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a:t>
            </a:fld>
            <a:endParaRPr lang="nb-NO" sz="1400" b="0" i="0" dirty="0">
              <a:solidFill>
                <a:schemeClr val="tx1"/>
              </a:solidFill>
              <a:latin typeface="Arial"/>
              <a:cs typeface="Arial"/>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 id="2147483739" r:id="rId13"/>
  </p:sldLayoutIdLst>
  <p:transition/>
  <p:hf sldNum="0" hdr="0" ftr="0" dt="0"/>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13.xml"/><Relationship Id="rId4" Type="http://schemas.openxmlformats.org/officeDocument/2006/relationships/image" Target="../media/image2.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3</a:t>
            </a:r>
            <a:br>
              <a:rPr lang="en-US" sz="3000" dirty="0"/>
            </a:br>
            <a:br>
              <a:rPr lang="en-US" sz="3000" dirty="0"/>
            </a:br>
            <a:r>
              <a:rPr lang="en-US" sz="3000" dirty="0"/>
              <a:t>Synchronization</a:t>
            </a:r>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A0154E98-6D47-0851-88FB-96BF6FC4A29F}"/>
              </a:ext>
            </a:extLst>
          </p:cNvPr>
          <p:cNvSpPr txBox="1"/>
          <p:nvPr/>
        </p:nvSpPr>
        <p:spPr>
          <a:xfrm>
            <a:off x="2713676" y="6362881"/>
            <a:ext cx="6963724" cy="461665"/>
          </a:xfrm>
          <a:prstGeom prst="rect">
            <a:avLst/>
          </a:prstGeom>
        </p:spPr>
        <p:style>
          <a:lnRef idx="2">
            <a:schemeClr val="accent5"/>
          </a:lnRef>
          <a:fillRef idx="1">
            <a:schemeClr val="lt1"/>
          </a:fillRef>
          <a:effectRef idx="0">
            <a:schemeClr val="accent5"/>
          </a:effectRef>
          <a:fontRef idx="minor">
            <a:schemeClr val="dk1"/>
          </a:fontRef>
        </p:style>
        <p:txBody>
          <a:bodyPr wrap="squar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p>
          <a:p>
            <a:r>
              <a:rPr lang="en-US" sz="1200" dirty="0">
                <a:latin typeface="Gill Sans Light"/>
              </a:rPr>
              <a:t>And NTNU course on Operating Systems</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409406" y="760912"/>
            <a:ext cx="9715794" cy="2288255"/>
          </a:xfrm>
          <a:prstGeom prst="rect">
            <a:avLst/>
          </a:prstGeom>
        </p:spPr>
        <p:txBody>
          <a:bodyPr vert="horz" wrap="square" lIns="0" tIns="17145" rIns="0" bIns="0" rtlCol="0">
            <a:spAutoFit/>
          </a:bodyPr>
          <a:lstStyle/>
          <a:p>
            <a:pPr marL="12700">
              <a:lnSpc>
                <a:spcPts val="2510"/>
              </a:lnSpc>
              <a:spcBef>
                <a:spcPts val="135"/>
              </a:spcBef>
            </a:pPr>
            <a:r>
              <a:rPr lang="en-GB" sz="2400" b="0" dirty="0">
                <a:latin typeface="Gill Sans" panose="020B0502020104020203"/>
                <a:cs typeface="Arial MT"/>
              </a:rPr>
              <a:t>Q.</a:t>
            </a:r>
            <a:r>
              <a:rPr sz="2400" b="0" spc="50" dirty="0">
                <a:latin typeface="Gill Sans" panose="020B0502020104020203"/>
                <a:cs typeface="Arial MT"/>
              </a:rPr>
              <a:t> </a:t>
            </a:r>
            <a:r>
              <a:rPr lang="en-GB" sz="2400" b="0" dirty="0">
                <a:latin typeface="Gill Sans" panose="020B0502020104020203"/>
                <a:cs typeface="Arial MT"/>
              </a:rPr>
              <a:t>G</a:t>
            </a:r>
            <a:r>
              <a:rPr sz="2400" b="0" dirty="0" err="1">
                <a:latin typeface="Gill Sans" panose="020B0502020104020203"/>
                <a:cs typeface="Arial MT"/>
              </a:rPr>
              <a:t>ive</a:t>
            </a:r>
            <a:r>
              <a:rPr sz="2400" b="0" spc="85" dirty="0">
                <a:latin typeface="Gill Sans" panose="020B0502020104020203"/>
                <a:cs typeface="Arial MT"/>
              </a:rPr>
              <a:t> </a:t>
            </a:r>
            <a:r>
              <a:rPr sz="2400" b="0" dirty="0">
                <a:latin typeface="Gill Sans" panose="020B0502020104020203"/>
                <a:cs typeface="Arial MT"/>
              </a:rPr>
              <a:t>a</a:t>
            </a:r>
            <a:r>
              <a:rPr sz="2400" b="0" spc="80" dirty="0">
                <a:latin typeface="Gill Sans" panose="020B0502020104020203"/>
                <a:cs typeface="Arial MT"/>
              </a:rPr>
              <a:t> </a:t>
            </a:r>
            <a:r>
              <a:rPr sz="2400" b="0" dirty="0">
                <a:latin typeface="Gill Sans" panose="020B0502020104020203"/>
                <a:cs typeface="Arial MT"/>
              </a:rPr>
              <a:t>solution</a:t>
            </a:r>
            <a:r>
              <a:rPr sz="2400" b="0" spc="80" dirty="0">
                <a:latin typeface="Gill Sans" panose="020B0502020104020203"/>
                <a:cs typeface="Arial MT"/>
              </a:rPr>
              <a:t> </a:t>
            </a:r>
            <a:r>
              <a:rPr sz="2400" b="0" dirty="0">
                <a:latin typeface="Gill Sans" panose="020B0502020104020203"/>
                <a:cs typeface="Arial MT"/>
              </a:rPr>
              <a:t>using</a:t>
            </a:r>
            <a:r>
              <a:rPr sz="2400" b="0" spc="80" dirty="0">
                <a:latin typeface="Gill Sans" panose="020B0502020104020203"/>
                <a:cs typeface="Arial MT"/>
              </a:rPr>
              <a:t> </a:t>
            </a:r>
            <a:r>
              <a:rPr sz="2400" b="0" dirty="0">
                <a:latin typeface="Gill Sans" panose="020B0502020104020203"/>
                <a:cs typeface="Arial MT"/>
              </a:rPr>
              <a:t>semaphores</a:t>
            </a:r>
            <a:r>
              <a:rPr sz="2400" b="0" spc="-10" dirty="0">
                <a:latin typeface="Gill Sans" panose="020B0502020104020203"/>
                <a:cs typeface="Arial MT"/>
              </a:rPr>
              <a:t>. </a:t>
            </a:r>
            <a:endParaRPr lang="en-GB" sz="2400" b="0" spc="-10" dirty="0">
              <a:latin typeface="Gill Sans" panose="020B0502020104020203"/>
              <a:cs typeface="Arial MT"/>
            </a:endParaRPr>
          </a:p>
          <a:p>
            <a:pPr marL="12700">
              <a:lnSpc>
                <a:spcPts val="2510"/>
              </a:lnSpc>
              <a:spcBef>
                <a:spcPts val="135"/>
              </a:spcBef>
            </a:pPr>
            <a:r>
              <a:rPr lang="en-GB" sz="2400" b="0" dirty="0">
                <a:latin typeface="Gill Sans" panose="020B0502020104020203"/>
                <a:cs typeface="Arial MT"/>
              </a:rPr>
              <a:t>Solution: w</a:t>
            </a:r>
            <a:r>
              <a:rPr sz="2400" b="0" dirty="0">
                <a:latin typeface="Gill Sans" panose="020B0502020104020203"/>
                <a:cs typeface="Arial MT"/>
              </a:rPr>
              <a:t>e</a:t>
            </a:r>
            <a:r>
              <a:rPr sz="2400" b="0" spc="55" dirty="0">
                <a:latin typeface="Gill Sans" panose="020B0502020104020203"/>
                <a:cs typeface="Arial MT"/>
              </a:rPr>
              <a:t> </a:t>
            </a:r>
            <a:r>
              <a:rPr sz="2400" b="0" dirty="0">
                <a:latin typeface="Gill Sans" panose="020B0502020104020203"/>
                <a:cs typeface="Arial MT"/>
              </a:rPr>
              <a:t>protect</a:t>
            </a:r>
            <a:r>
              <a:rPr sz="2400" b="0" spc="50" dirty="0">
                <a:latin typeface="Gill Sans" panose="020B0502020104020203"/>
                <a:cs typeface="Arial MT"/>
              </a:rPr>
              <a:t> </a:t>
            </a:r>
            <a:r>
              <a:rPr lang="en-GB" sz="2400" b="0" spc="50" dirty="0">
                <a:latin typeface="Gill Sans" panose="020B0502020104020203"/>
                <a:cs typeface="Arial MT"/>
              </a:rPr>
              <a:t>the </a:t>
            </a:r>
            <a:r>
              <a:rPr lang="en-GB" sz="2400" b="0" dirty="0">
                <a:latin typeface="Gill Sans" panose="020B0502020104020203"/>
                <a:cs typeface="Arial MT"/>
              </a:rPr>
              <a:t>addition</a:t>
            </a:r>
            <a:r>
              <a:rPr lang="en-GB" sz="2400" b="0" spc="50" dirty="0">
                <a:latin typeface="Gill Sans" panose="020B0502020104020203"/>
                <a:cs typeface="Arial MT"/>
              </a:rPr>
              <a:t> </a:t>
            </a:r>
            <a:r>
              <a:rPr lang="en-GB" sz="2400" b="0" dirty="0">
                <a:latin typeface="Gill Sans" panose="020B0502020104020203"/>
                <a:cs typeface="Arial MT"/>
              </a:rPr>
              <a:t>x</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50" dirty="0">
                <a:latin typeface="Gill Sans" panose="020B0502020104020203"/>
                <a:cs typeface="Arial MT"/>
              </a:rPr>
              <a:t> </a:t>
            </a:r>
            <a:r>
              <a:rPr lang="en-GB" sz="2400" b="0" dirty="0">
                <a:latin typeface="Gill Sans" panose="020B0502020104020203"/>
                <a:cs typeface="Arial MT"/>
              </a:rPr>
              <a:t>y</a:t>
            </a:r>
            <a:r>
              <a:rPr lang="en-GB" sz="2400" b="0" spc="45" dirty="0">
                <a:latin typeface="Gill Sans" panose="020B0502020104020203"/>
                <a:cs typeface="Arial MT"/>
              </a:rPr>
              <a:t> </a:t>
            </a:r>
            <a:r>
              <a:rPr lang="en-GB" sz="2400" b="0" dirty="0">
                <a:latin typeface="Gill Sans" panose="020B0502020104020203"/>
                <a:cs typeface="Arial MT"/>
              </a:rPr>
              <a:t>+</a:t>
            </a:r>
            <a:r>
              <a:rPr lang="en-GB" sz="2400" b="0" spc="45" dirty="0">
                <a:latin typeface="Gill Sans" panose="020B0502020104020203"/>
                <a:cs typeface="Arial MT"/>
              </a:rPr>
              <a:t> </a:t>
            </a:r>
            <a:r>
              <a:rPr lang="en-GB" sz="2400" b="0" dirty="0">
                <a:latin typeface="Gill Sans" panose="020B0502020104020203"/>
                <a:cs typeface="Arial MT"/>
              </a:rPr>
              <a:t>z</a:t>
            </a:r>
            <a:r>
              <a:rPr lang="en-GB" sz="2400" b="0" spc="45" dirty="0">
                <a:latin typeface="Gill Sans" panose="020B0502020104020203"/>
                <a:cs typeface="Arial MT"/>
              </a:rPr>
              <a:t> within a </a:t>
            </a:r>
            <a:r>
              <a:rPr lang="en-GB" sz="2400" b="0" dirty="0">
                <a:latin typeface="Gill Sans" panose="020B0502020104020203"/>
                <a:cs typeface="Arial"/>
              </a:rPr>
              <a:t>critical</a:t>
            </a:r>
            <a:r>
              <a:rPr lang="en-GB" sz="2400" b="0" spc="40" dirty="0">
                <a:latin typeface="Gill Sans" panose="020B0502020104020203"/>
                <a:cs typeface="Arial"/>
              </a:rPr>
              <a:t> </a:t>
            </a:r>
            <a:r>
              <a:rPr lang="en-GB" sz="2400" b="0" spc="-10" dirty="0">
                <a:latin typeface="Gill Sans" panose="020B0502020104020203"/>
                <a:cs typeface="Arial"/>
              </a:rPr>
              <a:t>section</a:t>
            </a:r>
            <a:r>
              <a:rPr lang="en-GB" sz="2400" b="0" i="1" spc="-10" dirty="0">
                <a:latin typeface="Gill Sans" panose="020B0502020104020203"/>
                <a:cs typeface="Arial"/>
              </a:rPr>
              <a:t>, using</a:t>
            </a:r>
            <a:r>
              <a:rPr sz="2400" b="0" spc="55" dirty="0">
                <a:latin typeface="Gill Sans" panose="020B0502020104020203"/>
                <a:cs typeface="Arial MT"/>
              </a:rPr>
              <a:t> </a:t>
            </a:r>
            <a:r>
              <a:rPr sz="2400" b="0" dirty="0">
                <a:latin typeface="Gill Sans" panose="020B0502020104020203"/>
                <a:cs typeface="Arial MT"/>
              </a:rPr>
              <a:t>a</a:t>
            </a:r>
            <a:r>
              <a:rPr sz="2400" b="0" spc="55" dirty="0">
                <a:latin typeface="Gill Sans" panose="020B0502020104020203"/>
                <a:cs typeface="Arial MT"/>
              </a:rPr>
              <a:t> </a:t>
            </a:r>
            <a:r>
              <a:rPr lang="en-GB" sz="2400" b="0" spc="55" dirty="0">
                <a:latin typeface="Gill Sans" panose="020B0502020104020203"/>
                <a:cs typeface="Arial MT"/>
              </a:rPr>
              <a:t>binary </a:t>
            </a:r>
            <a:r>
              <a:rPr sz="2400" b="0" dirty="0">
                <a:latin typeface="Gill Sans" panose="020B0502020104020203"/>
                <a:cs typeface="Arial MT"/>
              </a:rPr>
              <a:t>semaphore</a:t>
            </a:r>
            <a:r>
              <a:rPr sz="2400" b="0" spc="55" dirty="0">
                <a:latin typeface="Gill Sans" panose="020B0502020104020203"/>
                <a:cs typeface="Arial MT"/>
              </a:rPr>
              <a:t> </a:t>
            </a:r>
            <a:r>
              <a:rPr lang="en-GB" sz="2400" b="0" spc="55" dirty="0">
                <a:latin typeface="Gill Sans" panose="020B0502020104020203"/>
                <a:cs typeface="Arial MT"/>
              </a:rPr>
              <a:t>(</a:t>
            </a:r>
            <a:r>
              <a:rPr sz="2400" b="0" spc="-10" dirty="0">
                <a:latin typeface="Gill Sans" panose="020B0502020104020203"/>
                <a:cs typeface="Arial MT"/>
              </a:rPr>
              <a:t>mutex</a:t>
            </a:r>
            <a:r>
              <a:rPr lang="en-GB" sz="2400" b="0" spc="-10" dirty="0">
                <a:latin typeface="Gill Sans" panose="020B0502020104020203"/>
                <a:cs typeface="Arial MT"/>
              </a:rPr>
              <a:t>). This code </a:t>
            </a:r>
            <a:r>
              <a:rPr lang="en-GB" sz="2400" b="0" dirty="0">
                <a:latin typeface="Gill Sans" panose="020B0502020104020203"/>
                <a:cs typeface="Arial MT"/>
              </a:rPr>
              <a:t>guarantees</a:t>
            </a:r>
            <a:r>
              <a:rPr lang="en-GB" sz="2400" b="0" spc="70" dirty="0">
                <a:latin typeface="Gill Sans" panose="020B0502020104020203"/>
                <a:cs typeface="Arial MT"/>
              </a:rPr>
              <a:t> </a:t>
            </a:r>
            <a:r>
              <a:rPr lang="en-GB" sz="2400" b="0" dirty="0">
                <a:latin typeface="Gill Sans" panose="020B0502020104020203"/>
                <a:cs typeface="Arial MT"/>
              </a:rPr>
              <a:t>that</a:t>
            </a:r>
            <a:r>
              <a:rPr lang="en-GB" sz="2400" b="0" spc="60" dirty="0">
                <a:latin typeface="Gill Sans" panose="020B0502020104020203"/>
                <a:cs typeface="Arial MT"/>
              </a:rPr>
              <a:t> </a:t>
            </a:r>
            <a:r>
              <a:rPr lang="en-GB" sz="2400" b="0" dirty="0">
                <a:latin typeface="Gill Sans" panose="020B0502020104020203"/>
                <a:cs typeface="Arial MT"/>
              </a:rPr>
              <a:t>x</a:t>
            </a:r>
            <a:r>
              <a:rPr lang="en-GB" sz="2400" b="0" spc="65" dirty="0">
                <a:latin typeface="Gill Sans" panose="020B0502020104020203"/>
                <a:cs typeface="Arial MT"/>
              </a:rPr>
              <a:t> </a:t>
            </a:r>
            <a:r>
              <a:rPr lang="en-GB" sz="2400" b="0" dirty="0">
                <a:latin typeface="Gill Sans" panose="020B0502020104020203"/>
                <a:cs typeface="Arial MT"/>
              </a:rPr>
              <a:t>can</a:t>
            </a:r>
            <a:r>
              <a:rPr lang="en-GB" sz="2400" b="0" spc="70" dirty="0">
                <a:latin typeface="Gill Sans" panose="020B0502020104020203"/>
                <a:cs typeface="Arial MT"/>
              </a:rPr>
              <a:t> </a:t>
            </a:r>
            <a:r>
              <a:rPr lang="en-GB" sz="2400" b="0" dirty="0">
                <a:latin typeface="Gill Sans" panose="020B0502020104020203"/>
                <a:cs typeface="Arial"/>
              </a:rPr>
              <a:t>never</a:t>
            </a:r>
            <a:r>
              <a:rPr lang="en-GB" sz="2400" b="0" i="1" spc="70" dirty="0">
                <a:latin typeface="Gill Sans" panose="020B0502020104020203"/>
                <a:cs typeface="Arial"/>
              </a:rPr>
              <a:t> </a:t>
            </a:r>
            <a:r>
              <a:rPr lang="en-GB" sz="2400" b="0" dirty="0">
                <a:latin typeface="Gill Sans" panose="020B0502020104020203"/>
                <a:cs typeface="Arial MT"/>
              </a:rPr>
              <a:t>have</a:t>
            </a:r>
            <a:r>
              <a:rPr lang="en-GB" sz="2400" b="0" spc="70" dirty="0">
                <a:latin typeface="Gill Sans" panose="020B0502020104020203"/>
                <a:cs typeface="Arial MT"/>
              </a:rPr>
              <a:t> </a:t>
            </a:r>
            <a:r>
              <a:rPr lang="en-GB" sz="2400" b="0" dirty="0">
                <a:latin typeface="Gill Sans" panose="020B0502020104020203"/>
                <a:cs typeface="Arial MT"/>
              </a:rPr>
              <a:t>the</a:t>
            </a:r>
            <a:r>
              <a:rPr lang="en-GB" sz="2400" b="0" spc="70" dirty="0">
                <a:latin typeface="Gill Sans" panose="020B0502020104020203"/>
                <a:cs typeface="Arial MT"/>
              </a:rPr>
              <a:t> </a:t>
            </a:r>
            <a:r>
              <a:rPr lang="en-GB" sz="2400" b="0" dirty="0">
                <a:latin typeface="Gill Sans" panose="020B0502020104020203"/>
                <a:cs typeface="Arial MT"/>
              </a:rPr>
              <a:t>value</a:t>
            </a:r>
            <a:r>
              <a:rPr lang="en-GB" sz="2400" b="0" spc="70" dirty="0">
                <a:latin typeface="Gill Sans" panose="020B0502020104020203"/>
                <a:cs typeface="Arial MT"/>
              </a:rPr>
              <a:t> 1 or </a:t>
            </a:r>
            <a:r>
              <a:rPr lang="en-GB" sz="2400" b="0" spc="-50" dirty="0">
                <a:latin typeface="Gill Sans" panose="020B0502020104020203"/>
                <a:cs typeface="Arial MT"/>
              </a:rPr>
              <a:t>2, possible values are x = 0, 3</a:t>
            </a:r>
          </a:p>
          <a:p>
            <a:pPr marL="12700">
              <a:lnSpc>
                <a:spcPts val="2510"/>
              </a:lnSpc>
              <a:spcBef>
                <a:spcPts val="135"/>
              </a:spcBef>
            </a:pPr>
            <a:r>
              <a:rPr lang="en-GB" sz="2400" b="0" spc="-50" dirty="0">
                <a:latin typeface="Gill Sans" panose="020B0502020104020203"/>
                <a:cs typeface="Arial MT"/>
              </a:rPr>
              <a:t>(Line “int x” can be outside or inside the critical section with no difference. We use a slightly different notation of </a:t>
            </a:r>
            <a:r>
              <a:rPr lang="en-GB" sz="2400" b="0" spc="-50" dirty="0" err="1">
                <a:latin typeface="Gill Sans" panose="020B0502020104020203"/>
                <a:cs typeface="Arial MT"/>
              </a:rPr>
              <a:t>s.wait</a:t>
            </a:r>
            <a:r>
              <a:rPr lang="en-GB" sz="2400" b="0" spc="-50" dirty="0">
                <a:latin typeface="Gill Sans" panose="020B0502020104020203"/>
                <a:cs typeface="Arial MT"/>
              </a:rPr>
              <a:t>()/</a:t>
            </a:r>
            <a:r>
              <a:rPr lang="en-GB" sz="2400" b="0" spc="-50" dirty="0" err="1">
                <a:latin typeface="Gill Sans" panose="020B0502020104020203"/>
                <a:cs typeface="Arial MT"/>
              </a:rPr>
              <a:t>s.signal</a:t>
            </a:r>
            <a:r>
              <a:rPr lang="en-GB" sz="2400" b="0" spc="-50" dirty="0">
                <a:latin typeface="Gill Sans" panose="020B0502020104020203"/>
                <a:cs typeface="Arial MT"/>
              </a:rPr>
              <a:t>() to denote </a:t>
            </a:r>
            <a:r>
              <a:rPr lang="en-GB" sz="2400" b="0" spc="-50" dirty="0" err="1">
                <a:latin typeface="Gill Sans" panose="020B0502020104020203"/>
                <a:cs typeface="Arial MT"/>
              </a:rPr>
              <a:t>sem_wait</a:t>
            </a:r>
            <a:r>
              <a:rPr lang="en-GB" sz="2400" b="0" spc="-50" dirty="0">
                <a:latin typeface="Gill Sans" panose="020B0502020104020203"/>
                <a:cs typeface="Arial MT"/>
              </a:rPr>
              <a:t>(&amp;s) and </a:t>
            </a:r>
            <a:r>
              <a:rPr lang="en-GB" sz="2400" b="0" spc="-50" dirty="0" err="1">
                <a:latin typeface="Gill Sans" panose="020B0502020104020203"/>
                <a:cs typeface="Arial MT"/>
              </a:rPr>
              <a:t>sem_post</a:t>
            </a:r>
            <a:r>
              <a:rPr lang="en-GB" sz="2400" b="0" spc="-50" dirty="0">
                <a:latin typeface="Gill Sans" panose="020B0502020104020203"/>
                <a:cs typeface="Arial MT"/>
              </a:rPr>
              <a:t>(&amp;s).</a:t>
            </a:r>
            <a:endParaRPr sz="2400" b="0" dirty="0">
              <a:latin typeface="Gill Sans" panose="020B0502020104020203"/>
              <a:cs typeface="Arial MT"/>
            </a:endParaRPr>
          </a:p>
        </p:txBody>
      </p:sp>
      <p:graphicFrame>
        <p:nvGraphicFramePr>
          <p:cNvPr id="5" name="object 5"/>
          <p:cNvGraphicFramePr>
            <a:graphicFrameLocks noGrp="1"/>
          </p:cNvGraphicFramePr>
          <p:nvPr>
            <p:extLst>
              <p:ext uri="{D42A27DB-BD31-4B8C-83A1-F6EECF244321}">
                <p14:modId xmlns:p14="http://schemas.microsoft.com/office/powerpoint/2010/main" val="1692427717"/>
              </p:ext>
            </p:extLst>
          </p:nvPr>
        </p:nvGraphicFramePr>
        <p:xfrm>
          <a:off x="3505200" y="4462859"/>
          <a:ext cx="5479414" cy="1609090"/>
        </p:xfrm>
        <a:graphic>
          <a:graphicData uri="http://schemas.openxmlformats.org/drawingml/2006/table">
            <a:tbl>
              <a:tblPr firstRow="1" bandRow="1">
                <a:tableStyleId>{2D5ABB26-0587-4C30-8999-92F81FD0307C}</a:tableStyleId>
              </a:tblPr>
              <a:tblGrid>
                <a:gridCol w="449580">
                  <a:extLst>
                    <a:ext uri="{9D8B030D-6E8A-4147-A177-3AD203B41FA5}">
                      <a16:colId xmlns:a16="http://schemas.microsoft.com/office/drawing/2014/main" val="20000"/>
                    </a:ext>
                  </a:extLst>
                </a:gridCol>
                <a:gridCol w="2764154">
                  <a:extLst>
                    <a:ext uri="{9D8B030D-6E8A-4147-A177-3AD203B41FA5}">
                      <a16:colId xmlns:a16="http://schemas.microsoft.com/office/drawing/2014/main" val="20001"/>
                    </a:ext>
                  </a:extLst>
                </a:gridCol>
                <a:gridCol w="2265680">
                  <a:extLst>
                    <a:ext uri="{9D8B030D-6E8A-4147-A177-3AD203B41FA5}">
                      <a16:colId xmlns:a16="http://schemas.microsoft.com/office/drawing/2014/main" val="20003"/>
                    </a:ext>
                  </a:extLst>
                </a:gridCol>
              </a:tblGrid>
              <a:tr h="306070">
                <a:tc gridSpan="2">
                  <a:txBody>
                    <a:bodyPr/>
                    <a:lstStyle/>
                    <a:p>
                      <a:pPr marL="60960">
                        <a:lnSpc>
                          <a:spcPts val="1914"/>
                        </a:lnSpc>
                        <a:tabLst>
                          <a:tab pos="792480" algn="l"/>
                          <a:tab pos="147828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w="12700">
                      <a:noFill/>
                      <a:prstDash val="solid"/>
                    </a:lnT>
                    <a:lnB>
                      <a:noFill/>
                    </a:lnB>
                    <a:lnTlToBr w="12700" cmpd="sng">
                      <a:noFill/>
                      <a:prstDash val="solid"/>
                    </a:lnTlToBr>
                    <a:lnBlToTr w="12700" cmpd="sng">
                      <a:noFill/>
                      <a:prstDash val="solid"/>
                    </a:lnBlToTr>
                  </a:tcPr>
                </a:tc>
                <a:tc hMerge="1">
                  <a:txBody>
                    <a:bodyPr/>
                    <a:lstStyle/>
                    <a:p>
                      <a:endParaRPr/>
                    </a:p>
                  </a:txBody>
                  <a:tcPr marL="0" marR="0" marT="0" marB="0"/>
                </a:tc>
                <a:tc>
                  <a:txBody>
                    <a:bodyPr/>
                    <a:lstStyle/>
                    <a:p>
                      <a:pPr marL="51435">
                        <a:lnSpc>
                          <a:spcPct val="10000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27305" marB="0">
                    <a:lnL>
                      <a:noFill/>
                    </a:lnL>
                    <a:lnR>
                      <a:noFill/>
                    </a:lnR>
                    <a:lnT w="12700">
                      <a:noFill/>
                      <a:prstDash val="solid"/>
                    </a:lnT>
                    <a:lnB>
                      <a:noFill/>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252095">
                <a:tc>
                  <a:txBody>
                    <a:bodyPr/>
                    <a:lstStyle/>
                    <a:p>
                      <a:pPr marL="60960">
                        <a:lnSpc>
                          <a:spcPts val="1350"/>
                        </a:lnSpc>
                        <a:spcBef>
                          <a:spcPts val="550"/>
                        </a:spcBef>
                      </a:pPr>
                      <a:r>
                        <a:rPr sz="1200" spc="-50" dirty="0">
                          <a:latin typeface="Courier New"/>
                          <a:cs typeface="Courier New"/>
                        </a:rPr>
                        <a:t>2</a:t>
                      </a:r>
                      <a:endParaRPr sz="1200" dirty="0">
                        <a:latin typeface="Courier New"/>
                        <a:cs typeface="Courier New"/>
                      </a:endParaRPr>
                    </a:p>
                  </a:txBody>
                  <a:tcPr marL="0" marR="0" marT="69850" marB="0">
                    <a:lnR>
                      <a:noFill/>
                    </a:lnR>
                    <a:lnT>
                      <a:noFill/>
                    </a:lnT>
                  </a:tcPr>
                </a:tc>
                <a:tc>
                  <a:txBody>
                    <a:bodyPr/>
                    <a:lstStyle/>
                    <a:p>
                      <a:pPr marL="114300">
                        <a:lnSpc>
                          <a:spcPts val="1900"/>
                        </a:lnSpc>
                        <a:tabLst>
                          <a:tab pos="66294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L>
                      <a:noFill/>
                    </a:lnL>
                  </a:tcPr>
                </a:tc>
                <a:tc>
                  <a:txBody>
                    <a:bodyPr/>
                    <a:lstStyle/>
                    <a:p>
                      <a:pPr marL="51435">
                        <a:lnSpc>
                          <a:spcPts val="1745"/>
                        </a:lnSpc>
                        <a:tabLst>
                          <a:tab pos="509270" algn="l"/>
                        </a:tabLst>
                      </a:pPr>
                      <a:r>
                        <a:rPr sz="1800" spc="-75" baseline="-6944" dirty="0">
                          <a:latin typeface="Courier New"/>
                          <a:cs typeface="Courier New"/>
                        </a:rPr>
                        <a:t>2</a:t>
                      </a:r>
                      <a:r>
                        <a:rPr sz="1800" baseline="-6944" dirty="0">
                          <a:latin typeface="Courier New"/>
                          <a:cs typeface="Courier New"/>
                        </a:rPr>
                        <a:t>	</a:t>
                      </a: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253365">
                <a:tc>
                  <a:txBody>
                    <a:bodyPr/>
                    <a:lstStyle/>
                    <a:p>
                      <a:pPr marL="60960">
                        <a:lnSpc>
                          <a:spcPts val="1350"/>
                        </a:lnSpc>
                        <a:spcBef>
                          <a:spcPts val="550"/>
                        </a:spcBef>
                      </a:pPr>
                      <a:r>
                        <a:rPr sz="1200" spc="-50" dirty="0">
                          <a:latin typeface="Courier New"/>
                          <a:cs typeface="Courier New"/>
                        </a:rPr>
                        <a:t>3</a:t>
                      </a:r>
                      <a:endParaRPr sz="1200" dirty="0">
                        <a:latin typeface="Courier New"/>
                        <a:cs typeface="Courier New"/>
                      </a:endParaRPr>
                    </a:p>
                  </a:txBody>
                  <a:tcPr marL="0" marR="0" marT="69850" marB="0"/>
                </a:tc>
                <a:tc>
                  <a:txBody>
                    <a:bodyPr/>
                    <a:lstStyle/>
                    <a:p>
                      <a:pPr marL="114300">
                        <a:lnSpc>
                          <a:spcPts val="1900"/>
                        </a:lnSpc>
                      </a:pPr>
                      <a:r>
                        <a:rPr sz="1800" spc="-10" dirty="0">
                          <a:solidFill>
                            <a:srgbClr val="0365C0"/>
                          </a:solidFill>
                          <a:latin typeface="Courier New"/>
                          <a:cs typeface="Courier New"/>
                        </a:rPr>
                        <a:t>s.wait();</a:t>
                      </a:r>
                      <a:endParaRPr sz="1800" dirty="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3</a:t>
                      </a:r>
                      <a:r>
                        <a:rPr sz="1800" baseline="-6944"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254000">
                <a:tc>
                  <a:txBody>
                    <a:bodyPr/>
                    <a:lstStyle/>
                    <a:p>
                      <a:pPr marL="60960">
                        <a:lnSpc>
                          <a:spcPts val="1350"/>
                        </a:lnSpc>
                        <a:spcBef>
                          <a:spcPts val="550"/>
                        </a:spcBef>
                      </a:pPr>
                      <a:r>
                        <a:rPr sz="1200" spc="-50" dirty="0">
                          <a:latin typeface="Courier New"/>
                          <a:cs typeface="Courier New"/>
                        </a:rPr>
                        <a:t>4</a:t>
                      </a:r>
                      <a:endParaRPr sz="1200" dirty="0">
                        <a:latin typeface="Courier New"/>
                        <a:cs typeface="Courier New"/>
                      </a:endParaRPr>
                    </a:p>
                  </a:txBody>
                  <a:tcPr marL="0" marR="0" marT="69850" marB="0"/>
                </a:tc>
                <a:tc>
                  <a:txBody>
                    <a:bodyPr/>
                    <a:lstStyle/>
                    <a:p>
                      <a:pPr marL="114300">
                        <a:lnSpc>
                          <a:spcPts val="1900"/>
                        </a:lnSpc>
                        <a:tabLst>
                          <a:tab pos="388620" algn="l"/>
                          <a:tab pos="662940" algn="l"/>
                          <a:tab pos="937260" algn="l"/>
                          <a:tab pos="121158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a:noFill/>
                    </a:lnR>
                  </a:tcPr>
                </a:tc>
                <a:tc>
                  <a:txBody>
                    <a:bodyPr/>
                    <a:lstStyle/>
                    <a:p>
                      <a:pPr marL="51435">
                        <a:lnSpc>
                          <a:spcPts val="1735"/>
                        </a:lnSpc>
                        <a:tabLst>
                          <a:tab pos="509270" algn="l"/>
                          <a:tab pos="783590" algn="l"/>
                          <a:tab pos="1057910" algn="l"/>
                        </a:tabLst>
                      </a:pPr>
                      <a:r>
                        <a:rPr sz="1800" spc="-75" baseline="-6944" dirty="0">
                          <a:latin typeface="Courier New"/>
                          <a:cs typeface="Courier New"/>
                        </a:rPr>
                        <a:t>4</a:t>
                      </a:r>
                      <a:r>
                        <a:rPr sz="1800" baseline="-6944" dirty="0">
                          <a:latin typeface="Courier New"/>
                          <a:cs typeface="Courier New"/>
                        </a:rPr>
                        <a:t>	</a:t>
                      </a: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254000">
                <a:tc>
                  <a:txBody>
                    <a:bodyPr/>
                    <a:lstStyle/>
                    <a:p>
                      <a:pPr marL="60960">
                        <a:lnSpc>
                          <a:spcPts val="1360"/>
                        </a:lnSpc>
                        <a:spcBef>
                          <a:spcPts val="550"/>
                        </a:spcBef>
                      </a:pPr>
                      <a:r>
                        <a:rPr sz="1200" spc="-50" dirty="0">
                          <a:latin typeface="Courier New"/>
                          <a:cs typeface="Courier New"/>
                        </a:rPr>
                        <a:t>5</a:t>
                      </a:r>
                      <a:endParaRPr sz="1200" dirty="0">
                        <a:latin typeface="Courier New"/>
                        <a:cs typeface="Courier New"/>
                      </a:endParaRPr>
                    </a:p>
                  </a:txBody>
                  <a:tcPr marL="0" marR="0" marT="69850" marB="0"/>
                </a:tc>
                <a:tc>
                  <a:txBody>
                    <a:bodyPr/>
                    <a:lstStyle/>
                    <a:p>
                      <a:pPr marL="68580">
                        <a:lnSpc>
                          <a:spcPts val="1914"/>
                        </a:lnSpc>
                      </a:pP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R>
                      <a:noFill/>
                    </a:lnR>
                  </a:tcPr>
                </a:tc>
                <a:tc>
                  <a:txBody>
                    <a:bodyPr/>
                    <a:lstStyle/>
                    <a:p>
                      <a:pPr marL="51435">
                        <a:lnSpc>
                          <a:spcPts val="1735"/>
                        </a:lnSpc>
                        <a:tabLst>
                          <a:tab pos="509270" algn="l"/>
                        </a:tabLst>
                      </a:pPr>
                      <a:r>
                        <a:rPr sz="1800" spc="-75" baseline="-6944" dirty="0">
                          <a:latin typeface="Courier New"/>
                          <a:cs typeface="Courier New"/>
                        </a:rPr>
                        <a:t>5</a:t>
                      </a:r>
                      <a:r>
                        <a:rPr sz="1800" baseline="-6944" dirty="0">
                          <a:latin typeface="Courier New"/>
                          <a:cs typeface="Courier New"/>
                        </a:rPr>
                        <a:t>	</a:t>
                      </a:r>
                      <a:r>
                        <a:rPr sz="1800" spc="-10" dirty="0">
                          <a:solidFill>
                            <a:srgbClr val="0365C0"/>
                          </a:solidFill>
                          <a:latin typeface="Courier New"/>
                          <a:cs typeface="Courier New"/>
                        </a:rPr>
                        <a:t>s</a:t>
                      </a:r>
                      <a:r>
                        <a:rPr lang="en-GB" sz="1800" spc="-10" dirty="0">
                          <a:solidFill>
                            <a:srgbClr val="0365C0"/>
                          </a:solidFill>
                          <a:latin typeface="Courier New"/>
                          <a:cs typeface="Courier New"/>
                        </a:rPr>
                        <a:t>.signal()</a:t>
                      </a:r>
                      <a:r>
                        <a:rPr sz="1800" spc="-10" dirty="0">
                          <a:solidFill>
                            <a:srgbClr val="0365C0"/>
                          </a:solidFill>
                          <a:latin typeface="Courier New"/>
                          <a:cs typeface="Courier New"/>
                        </a:rPr>
                        <a:t>;</a:t>
                      </a:r>
                      <a:endParaRPr sz="1800" dirty="0">
                        <a:latin typeface="Courier New"/>
                        <a:cs typeface="Courier New"/>
                      </a:endParaRPr>
                    </a:p>
                  </a:txBody>
                  <a:tcPr marL="0" marR="0" marT="0" marB="0">
                    <a:lnL>
                      <a:noFill/>
                    </a:lnL>
                    <a:lnR>
                      <a:noFill/>
                    </a:lnR>
                    <a:lnT>
                      <a:noFill/>
                    </a:lnT>
                    <a:lnB>
                      <a:noFill/>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255270">
                <a:tc>
                  <a:txBody>
                    <a:bodyPr/>
                    <a:lstStyle/>
                    <a:p>
                      <a:pPr marL="60960">
                        <a:lnSpc>
                          <a:spcPts val="1970"/>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tc>
                <a:tc>
                  <a:txBody>
                    <a:bodyPr/>
                    <a:lstStyle/>
                    <a:p>
                      <a:pPr>
                        <a:lnSpc>
                          <a:spcPct val="100000"/>
                        </a:lnSpc>
                      </a:pPr>
                      <a:endParaRPr sz="1900" dirty="0">
                        <a:latin typeface="Times New Roman"/>
                        <a:cs typeface="Times New Roman"/>
                      </a:endParaRPr>
                    </a:p>
                  </a:txBody>
                  <a:tcPr marL="0" marR="0" marT="0" marB="0">
                    <a:lnR>
                      <a:noFill/>
                    </a:lnR>
                  </a:tcPr>
                </a:tc>
                <a:tc>
                  <a:txBody>
                    <a:bodyPr/>
                    <a:lstStyle/>
                    <a:p>
                      <a:pPr marL="51435">
                        <a:lnSpc>
                          <a:spcPts val="173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dirty="0">
                        <a:latin typeface="Courier New"/>
                        <a:cs typeface="Courier New"/>
                      </a:endParaRPr>
                    </a:p>
                  </a:txBody>
                  <a:tcPr marL="0" marR="0" marT="0" marB="0">
                    <a:lnL>
                      <a:noFill/>
                    </a:lnL>
                    <a:lnR>
                      <a:noFill/>
                    </a:lnR>
                    <a:lnT>
                      <a:noFill/>
                    </a:lnT>
                    <a:lnB w="12700">
                      <a:noFill/>
                      <a:prstDash val="soli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bl>
          </a:graphicData>
        </a:graphic>
      </p:graphicFrame>
      <p:sp>
        <p:nvSpPr>
          <p:cNvPr id="10" name="object 2">
            <a:extLst>
              <a:ext uri="{FF2B5EF4-FFF2-40B4-BE49-F238E27FC236}">
                <a16:creationId xmlns:a16="http://schemas.microsoft.com/office/drawing/2014/main" id="{21768329-9569-E9A6-C245-598B93EF1DE6}"/>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2" name="Plassholder for lysbildenummer 5">
            <a:extLst>
              <a:ext uri="{FF2B5EF4-FFF2-40B4-BE49-F238E27FC236}">
                <a16:creationId xmlns:a16="http://schemas.microsoft.com/office/drawing/2014/main" id="{12441C88-CD7E-C0A3-B228-572512426119}"/>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10</a:t>
            </a:fld>
            <a:endParaRPr lang="nb-NO" sz="1400" b="0" i="0" dirty="0">
              <a:solidFill>
                <a:schemeClr val="tx1"/>
              </a:solidFill>
              <a:latin typeface="Arial"/>
              <a:cs typeface="Arial"/>
            </a:endParaRPr>
          </a:p>
        </p:txBody>
      </p:sp>
      <p:sp>
        <p:nvSpPr>
          <p:cNvPr id="7" name="Plassholder for innhold 2">
            <a:extLst>
              <a:ext uri="{FF2B5EF4-FFF2-40B4-BE49-F238E27FC236}">
                <a16:creationId xmlns:a16="http://schemas.microsoft.com/office/drawing/2014/main" id="{A55DAA81-4D4E-FF1F-D42E-208C9AB26192}"/>
              </a:ext>
            </a:extLst>
          </p:cNvPr>
          <p:cNvSpPr txBox="1">
            <a:spLocks/>
          </p:cNvSpPr>
          <p:nvPr/>
        </p:nvSpPr>
        <p:spPr bwMode="auto">
          <a:xfrm>
            <a:off x="3505200" y="4462859"/>
            <a:ext cx="2057400" cy="160909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8" name="Plassholder for innhold 2">
            <a:extLst>
              <a:ext uri="{FF2B5EF4-FFF2-40B4-BE49-F238E27FC236}">
                <a16:creationId xmlns:a16="http://schemas.microsoft.com/office/drawing/2014/main" id="{1718CBC1-2366-81BD-7930-9B34FB330375}"/>
              </a:ext>
            </a:extLst>
          </p:cNvPr>
          <p:cNvSpPr txBox="1">
            <a:spLocks/>
          </p:cNvSpPr>
          <p:nvPr/>
        </p:nvSpPr>
        <p:spPr bwMode="auto">
          <a:xfrm>
            <a:off x="6731138" y="4457839"/>
            <a:ext cx="2209800" cy="156146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endParaRPr lang="en-US" altLang="zh-CN" sz="1800" b="0" kern="0" dirty="0">
              <a:latin typeface="Courier New" panose="02070309020205020404" pitchFamily="49" charset="0"/>
              <a:cs typeface="Courier New" panose="02070309020205020404" pitchFamily="49" charset="0"/>
            </a:endParaRPr>
          </a:p>
        </p:txBody>
      </p:sp>
      <p:sp>
        <p:nvSpPr>
          <p:cNvPr id="9" name="Plassholder for innhold 2">
            <a:extLst>
              <a:ext uri="{FF2B5EF4-FFF2-40B4-BE49-F238E27FC236}">
                <a16:creationId xmlns:a16="http://schemas.microsoft.com/office/drawing/2014/main" id="{AFB45124-8175-7BA6-3677-ECDA6308D896}"/>
              </a:ext>
            </a:extLst>
          </p:cNvPr>
          <p:cNvSpPr txBox="1">
            <a:spLocks/>
          </p:cNvSpPr>
          <p:nvPr/>
        </p:nvSpPr>
        <p:spPr bwMode="auto">
          <a:xfrm>
            <a:off x="5025707" y="3713599"/>
            <a:ext cx="2438400" cy="691594"/>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p>
          <a:p>
            <a:pPr marL="0" indent="0">
              <a:buFontTx/>
              <a:buNone/>
            </a:pPr>
            <a:r>
              <a:rPr lang="en-US" altLang="zh-CN" sz="1800" b="0" kern="0" dirty="0">
                <a:latin typeface="Courier New" panose="02070309020205020404" pitchFamily="49" charset="0"/>
                <a:cs typeface="Courier New" panose="02070309020205020404" pitchFamily="49" charset="0"/>
              </a:rPr>
              <a:t>semaphore s = 1;</a:t>
            </a:r>
          </a:p>
        </p:txBody>
      </p:sp>
    </p:spTree>
  </p:cSld>
  <p:clrMapOvr>
    <a:masterClrMapping/>
  </p:clrMapOv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320799" y="2714926"/>
            <a:ext cx="9347199" cy="727075"/>
          </a:xfrm>
          <a:prstGeom prst="rect">
            <a:avLst/>
          </a:prstGeom>
        </p:spPr>
        <p:txBody>
          <a:bodyPr vert="horz" wrap="square" lIns="0" tIns="36830" rIns="0" bIns="0" rtlCol="0">
            <a:spAutoFit/>
          </a:bodyPr>
          <a:lstStyle/>
          <a:p>
            <a:pPr marL="344170" marR="5080" indent="-332105">
              <a:lnSpc>
                <a:spcPts val="2700"/>
              </a:lnSpc>
              <a:spcBef>
                <a:spcPts val="290"/>
              </a:spcBef>
            </a:pPr>
            <a:r>
              <a:rPr lang="en-GB" sz="2350" b="0" dirty="0">
                <a:latin typeface="Gill Sans" panose="020B0502020104020203"/>
                <a:cs typeface="Arial MT"/>
              </a:rPr>
              <a:t>Q. </a:t>
            </a:r>
            <a:r>
              <a:rPr sz="2350" b="0" dirty="0">
                <a:latin typeface="Gill Sans" panose="020B0502020104020203"/>
                <a:cs typeface="Arial MT"/>
              </a:rPr>
              <a:t>Use</a:t>
            </a:r>
            <a:r>
              <a:rPr sz="2350" b="0" spc="-55" dirty="0">
                <a:latin typeface="Gill Sans" panose="020B0502020104020203"/>
                <a:cs typeface="Arial MT"/>
              </a:rPr>
              <a:t> </a:t>
            </a:r>
            <a:r>
              <a:rPr sz="2350" b="0" dirty="0">
                <a:latin typeface="Gill Sans" panose="020B0502020104020203"/>
                <a:cs typeface="Arial MT"/>
              </a:rPr>
              <a:t>semaphores</a:t>
            </a:r>
            <a:r>
              <a:rPr sz="2350" b="0" spc="-60" dirty="0">
                <a:latin typeface="Gill Sans" panose="020B0502020104020203"/>
                <a:cs typeface="Arial MT"/>
              </a:rPr>
              <a:t> </a:t>
            </a:r>
            <a:r>
              <a:rPr sz="2350" b="0" dirty="0">
                <a:latin typeface="Gill Sans" panose="020B0502020104020203"/>
                <a:cs typeface="Arial MT"/>
              </a:rPr>
              <a:t>and</a:t>
            </a:r>
            <a:r>
              <a:rPr sz="2350" b="0" spc="-55" dirty="0">
                <a:latin typeface="Gill Sans" panose="020B0502020104020203"/>
                <a:cs typeface="Arial MT"/>
              </a:rPr>
              <a:t> </a:t>
            </a:r>
            <a:r>
              <a:rPr sz="2350" b="0" dirty="0">
                <a:latin typeface="Gill Sans" panose="020B0502020104020203"/>
                <a:cs typeface="Arial MT"/>
              </a:rPr>
              <a:t>insert</a:t>
            </a:r>
            <a:r>
              <a:rPr sz="2350" b="0" spc="-60" dirty="0">
                <a:latin typeface="Gill Sans" panose="020B0502020104020203"/>
                <a:cs typeface="Arial MT"/>
              </a:rPr>
              <a:t> </a:t>
            </a:r>
            <a:r>
              <a:rPr sz="2350" b="0" dirty="0">
                <a:latin typeface="Gill Sans" panose="020B0502020104020203"/>
                <a:cs typeface="Arial MT"/>
              </a:rPr>
              <a:t>wait/signal</a:t>
            </a:r>
            <a:r>
              <a:rPr sz="2350" b="0" spc="-55" dirty="0">
                <a:latin typeface="Gill Sans" panose="020B0502020104020203"/>
                <a:cs typeface="Arial MT"/>
              </a:rPr>
              <a:t> </a:t>
            </a:r>
            <a:r>
              <a:rPr sz="2350" b="0" dirty="0">
                <a:latin typeface="Gill Sans" panose="020B0502020104020203"/>
                <a:cs typeface="Arial MT"/>
              </a:rPr>
              <a:t>calls</a:t>
            </a:r>
            <a:r>
              <a:rPr sz="2350" b="0" spc="-60" dirty="0">
                <a:latin typeface="Gill Sans" panose="020B0502020104020203"/>
                <a:cs typeface="Arial MT"/>
              </a:rPr>
              <a:t> </a:t>
            </a:r>
            <a:r>
              <a:rPr sz="2350" b="0" dirty="0">
                <a:latin typeface="Gill Sans" panose="020B0502020104020203"/>
                <a:cs typeface="Arial MT"/>
              </a:rPr>
              <a:t>into</a:t>
            </a:r>
            <a:r>
              <a:rPr sz="2350" b="0" spc="-55" dirty="0">
                <a:latin typeface="Gill Sans" panose="020B0502020104020203"/>
                <a:cs typeface="Arial MT"/>
              </a:rPr>
              <a:t> </a:t>
            </a:r>
            <a:r>
              <a:rPr sz="2350" b="0" dirty="0">
                <a:latin typeface="Gill Sans" panose="020B0502020104020203"/>
                <a:cs typeface="Arial MT"/>
              </a:rPr>
              <a:t>the</a:t>
            </a:r>
            <a:r>
              <a:rPr sz="2350" b="0" spc="-60" dirty="0">
                <a:latin typeface="Gill Sans" panose="020B0502020104020203"/>
                <a:cs typeface="Arial MT"/>
              </a:rPr>
              <a:t> </a:t>
            </a:r>
            <a:r>
              <a:rPr sz="2350" b="0" spc="-25" dirty="0">
                <a:latin typeface="Gill Sans" panose="020B0502020104020203"/>
                <a:cs typeface="Arial MT"/>
              </a:rPr>
              <a:t>two </a:t>
            </a:r>
            <a:r>
              <a:rPr sz="2350" b="0" dirty="0">
                <a:latin typeface="Gill Sans" panose="020B0502020104020203"/>
                <a:cs typeface="Arial MT"/>
              </a:rPr>
              <a:t>threads</a:t>
            </a:r>
            <a:r>
              <a:rPr sz="2350" b="0" spc="-45" dirty="0">
                <a:latin typeface="Gill Sans" panose="020B0502020104020203"/>
                <a:cs typeface="Arial MT"/>
              </a:rPr>
              <a:t> </a:t>
            </a:r>
            <a:r>
              <a:rPr sz="2350" b="0" dirty="0">
                <a:latin typeface="Gill Sans" panose="020B0502020104020203"/>
                <a:cs typeface="Arial MT"/>
              </a:rPr>
              <a:t>so</a:t>
            </a:r>
            <a:r>
              <a:rPr sz="2350" b="0" spc="-45" dirty="0">
                <a:latin typeface="Gill Sans" panose="020B0502020104020203"/>
                <a:cs typeface="Arial MT"/>
              </a:rPr>
              <a:t> </a:t>
            </a:r>
            <a:r>
              <a:rPr sz="2350" b="0" dirty="0">
                <a:latin typeface="Gill Sans" panose="020B0502020104020203"/>
                <a:cs typeface="Arial MT"/>
              </a:rPr>
              <a:t>that</a:t>
            </a:r>
            <a:r>
              <a:rPr sz="2350" b="0" spc="-45" dirty="0">
                <a:latin typeface="Gill Sans" panose="020B0502020104020203"/>
                <a:cs typeface="Arial MT"/>
              </a:rPr>
              <a:t> </a:t>
            </a:r>
            <a:r>
              <a:rPr sz="2350" b="0" dirty="0">
                <a:latin typeface="Gill Sans" panose="020B0502020104020203"/>
                <a:cs typeface="Arial MT"/>
              </a:rPr>
              <a:t>only</a:t>
            </a:r>
            <a:r>
              <a:rPr sz="2350" b="0" spc="-45" dirty="0">
                <a:latin typeface="Gill Sans" panose="020B0502020104020203"/>
                <a:cs typeface="Arial MT"/>
              </a:rPr>
              <a:t> </a:t>
            </a:r>
            <a:r>
              <a:rPr sz="2350" b="0" dirty="0">
                <a:latin typeface="Gill Sans" panose="020B0502020104020203"/>
                <a:cs typeface="Arial MT"/>
              </a:rPr>
              <a:t>“wordle”</a:t>
            </a:r>
            <a:r>
              <a:rPr sz="2350" b="0" spc="-40" dirty="0">
                <a:latin typeface="Gill Sans" panose="020B0502020104020203"/>
                <a:cs typeface="Arial MT"/>
              </a:rPr>
              <a:t> </a:t>
            </a:r>
            <a:r>
              <a:rPr sz="2350" b="0" dirty="0">
                <a:latin typeface="Gill Sans" panose="020B0502020104020203"/>
                <a:cs typeface="Arial MT"/>
              </a:rPr>
              <a:t>is</a:t>
            </a:r>
            <a:r>
              <a:rPr sz="2350" b="0" spc="-45" dirty="0">
                <a:latin typeface="Gill Sans" panose="020B0502020104020203"/>
                <a:cs typeface="Arial MT"/>
              </a:rPr>
              <a:t> </a:t>
            </a:r>
            <a:r>
              <a:rPr sz="2350" b="0" spc="-10" dirty="0">
                <a:latin typeface="Gill Sans" panose="020B0502020104020203"/>
                <a:cs typeface="Arial MT"/>
              </a:rPr>
              <a:t>printed.</a:t>
            </a:r>
            <a:endParaRPr sz="2350" b="0" dirty="0">
              <a:latin typeface="Gill Sans" panose="020B0502020104020203"/>
              <a:cs typeface="Arial MT"/>
            </a:endParaRPr>
          </a:p>
        </p:txBody>
      </p:sp>
      <p:sp>
        <p:nvSpPr>
          <p:cNvPr id="4" name="object 4"/>
          <p:cNvSpPr/>
          <p:nvPr/>
        </p:nvSpPr>
        <p:spPr>
          <a:xfrm>
            <a:off x="3399007" y="1029834"/>
            <a:ext cx="2266315" cy="1120140"/>
          </a:xfrm>
          <a:custGeom>
            <a:avLst/>
            <a:gdLst/>
            <a:ahLst/>
            <a:cxnLst/>
            <a:rect l="l" t="t" r="r" b="b"/>
            <a:pathLst>
              <a:path w="2266315" h="1120139">
                <a:moveTo>
                  <a:pt x="0" y="0"/>
                </a:moveTo>
                <a:lnTo>
                  <a:pt x="2266029" y="0"/>
                </a:lnTo>
                <a:lnTo>
                  <a:pt x="2266029" y="1120140"/>
                </a:lnTo>
                <a:lnTo>
                  <a:pt x="0" y="1120140"/>
                </a:lnTo>
                <a:lnTo>
                  <a:pt x="0" y="0"/>
                </a:lnTo>
                <a:close/>
              </a:path>
            </a:pathLst>
          </a:custGeom>
          <a:ln w="12700">
            <a:solidFill>
              <a:srgbClr val="000000"/>
            </a:solidFill>
          </a:ln>
        </p:spPr>
        <p:txBody>
          <a:bodyPr wrap="square" lIns="0" tIns="0" rIns="0" bIns="0" rtlCol="0"/>
          <a:lstStyle/>
          <a:p>
            <a:endParaRPr/>
          </a:p>
        </p:txBody>
      </p:sp>
      <p:graphicFrame>
        <p:nvGraphicFramePr>
          <p:cNvPr id="5" name="object 5"/>
          <p:cNvGraphicFramePr>
            <a:graphicFrameLocks noGrp="1"/>
          </p:cNvGraphicFramePr>
          <p:nvPr/>
        </p:nvGraphicFramePr>
        <p:xfrm>
          <a:off x="3399006" y="1029835"/>
          <a:ext cx="5572757" cy="1627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802130">
                  <a:extLst>
                    <a:ext uri="{9D8B030D-6E8A-4147-A177-3AD203B41FA5}">
                      <a16:colId xmlns:a16="http://schemas.microsoft.com/office/drawing/2014/main" val="20001"/>
                    </a:ext>
                  </a:extLst>
                </a:gridCol>
                <a:gridCol w="949959">
                  <a:extLst>
                    <a:ext uri="{9D8B030D-6E8A-4147-A177-3AD203B41FA5}">
                      <a16:colId xmlns:a16="http://schemas.microsoft.com/office/drawing/2014/main" val="20002"/>
                    </a:ext>
                  </a:extLst>
                </a:gridCol>
                <a:gridCol w="440689">
                  <a:extLst>
                    <a:ext uri="{9D8B030D-6E8A-4147-A177-3AD203B41FA5}">
                      <a16:colId xmlns:a16="http://schemas.microsoft.com/office/drawing/2014/main" val="20003"/>
                    </a:ext>
                  </a:extLst>
                </a:gridCol>
                <a:gridCol w="1916429">
                  <a:extLst>
                    <a:ext uri="{9D8B030D-6E8A-4147-A177-3AD203B41FA5}">
                      <a16:colId xmlns:a16="http://schemas.microsoft.com/office/drawing/2014/main" val="20004"/>
                    </a:ext>
                  </a:extLst>
                </a:gridCol>
              </a:tblGrid>
              <a:tr h="304165">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t1()</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tc>
                <a:tc hMerge="1">
                  <a:txBody>
                    <a:bodyPr/>
                    <a:lstStyle/>
                    <a:p>
                      <a:endParaRPr/>
                    </a:p>
                  </a:txBody>
                  <a:tcPr marL="0" marR="0" marT="0" marB="0"/>
                </a:tc>
                <a:tc>
                  <a:txBody>
                    <a:bodyPr/>
                    <a:lstStyle/>
                    <a:p>
                      <a:pPr marL="574040">
                        <a:lnSpc>
                          <a:spcPct val="100000"/>
                        </a:lnSpc>
                        <a:spcBef>
                          <a:spcPts val="25"/>
                        </a:spcBef>
                      </a:pPr>
                      <a:r>
                        <a:rPr sz="1800" spc="-25" dirty="0">
                          <a:latin typeface="Arial MT"/>
                          <a:cs typeface="Arial MT"/>
                        </a:rPr>
                        <a:t>t2:</a:t>
                      </a:r>
                      <a:endParaRPr sz="1800" dirty="0">
                        <a:latin typeface="Arial MT"/>
                        <a:cs typeface="Arial MT"/>
                      </a:endParaRPr>
                    </a:p>
                  </a:txBody>
                  <a:tcPr marL="0" marR="0" marT="3175" marB="0">
                    <a:lnR w="12700">
                      <a:solidFill>
                        <a:srgbClr val="000000"/>
                      </a:solidFill>
                      <a:prstDash val="solid"/>
                    </a:lnR>
                  </a:tcPr>
                </a:tc>
                <a:tc gridSpan="2">
                  <a:txBody>
                    <a:bodyPr/>
                    <a:lstStyle/>
                    <a:p>
                      <a:pPr marL="52069">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5" dirty="0">
                          <a:latin typeface="Courier New"/>
                          <a:cs typeface="Courier New"/>
                        </a:rPr>
                        <a:t>int</a:t>
                      </a:r>
                      <a:r>
                        <a:rPr sz="1800" dirty="0">
                          <a:latin typeface="Courier New"/>
                          <a:cs typeface="Courier New"/>
                        </a:rPr>
                        <a:t>	</a:t>
                      </a:r>
                      <a:r>
                        <a:rPr sz="1800" spc="-20" dirty="0">
                          <a:latin typeface="Courier New"/>
                          <a:cs typeface="Courier New"/>
                        </a:rPr>
                        <a:t>t2()</a:t>
                      </a:r>
                      <a:r>
                        <a:rPr sz="1800"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printf("w");</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printf("o");</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tc>
                <a:tc>
                  <a:txBody>
                    <a:bodyPr/>
                    <a:lstStyle/>
                    <a:p>
                      <a:pPr marL="26670" algn="ctr">
                        <a:lnSpc>
                          <a:spcPts val="1900"/>
                        </a:lnSpc>
                      </a:pPr>
                      <a:r>
                        <a:rPr sz="1800" spc="-10" dirty="0">
                          <a:latin typeface="Courier New"/>
                          <a:cs typeface="Courier New"/>
                        </a:rPr>
                        <a:t>printf("d");</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printf("r");</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254000">
                <a:tc>
                  <a:txBody>
                    <a:bodyPr/>
                    <a:lstStyle/>
                    <a:p>
                      <a:pPr marL="52069">
                        <a:lnSpc>
                          <a:spcPts val="190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tc>
                <a:tc>
                  <a:txBody>
                    <a:bodyPr/>
                    <a:lstStyle/>
                    <a:p>
                      <a:pPr>
                        <a:lnSpc>
                          <a:spcPct val="100000"/>
                        </a:lnSpc>
                      </a:pPr>
                      <a:endParaRPr sz="1500">
                        <a:latin typeface="Times New Roman"/>
                        <a:cs typeface="Times New Roman"/>
                      </a:endParaRPr>
                    </a:p>
                  </a:txBody>
                  <a:tcPr marL="0" marR="0" marT="0" marB="0"/>
                </a:tc>
                <a:tc>
                  <a:txBody>
                    <a:bodyPr/>
                    <a:lstStyle/>
                    <a:p>
                      <a:pPr>
                        <a:lnSpc>
                          <a:spcPct val="100000"/>
                        </a:lnSpc>
                      </a:pPr>
                      <a:endParaRPr sz="1500">
                        <a:latin typeface="Times New Roman"/>
                        <a:cs typeface="Times New Roman"/>
                      </a:endParaRPr>
                    </a:p>
                  </a:txBody>
                  <a:tcPr marL="0" marR="0" marT="0" marB="0">
                    <a:lnR w="12700">
                      <a:solidFill>
                        <a:srgbClr val="000000"/>
                      </a:solidFill>
                      <a:prstDash val="solid"/>
                    </a:lnR>
                  </a:tcPr>
                </a:tc>
                <a:tc>
                  <a:txBody>
                    <a:bodyPr/>
                    <a:lstStyle/>
                    <a:p>
                      <a:pPr marL="52069">
                        <a:lnSpc>
                          <a:spcPts val="135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tcPr>
                </a:tc>
                <a:tc>
                  <a:txBody>
                    <a:bodyPr/>
                    <a:lstStyle/>
                    <a:p>
                      <a:pPr marL="68580">
                        <a:lnSpc>
                          <a:spcPts val="1900"/>
                        </a:lnSpc>
                      </a:pPr>
                      <a:r>
                        <a:rPr sz="1800" spc="-10" dirty="0">
                          <a:latin typeface="Courier New"/>
                          <a:cs typeface="Courier New"/>
                        </a:rPr>
                        <a:t>printf("l");</a:t>
                      </a:r>
                      <a:endParaRPr sz="18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561340">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a:latin typeface="Times New Roman"/>
                        <a:cs typeface="Times New Roman"/>
                      </a:endParaRPr>
                    </a:p>
                  </a:txBody>
                  <a:tcPr marL="0" marR="0" marT="0" marB="0"/>
                </a:tc>
                <a:tc>
                  <a:txBody>
                    <a:bodyPr/>
                    <a:lstStyle/>
                    <a:p>
                      <a:pPr>
                        <a:lnSpc>
                          <a:spcPct val="100000"/>
                        </a:lnSpc>
                      </a:pPr>
                      <a:endParaRPr sz="1800" dirty="0">
                        <a:latin typeface="Times New Roman"/>
                        <a:cs typeface="Times New Roman"/>
                      </a:endParaRPr>
                    </a:p>
                  </a:txBody>
                  <a:tcPr marL="0" marR="0" marT="0" marB="0">
                    <a:lnR w="12700">
                      <a:solidFill>
                        <a:srgbClr val="000000"/>
                      </a:solidFill>
                      <a:prstDash val="solid"/>
                    </a:lnR>
                  </a:tcPr>
                </a:tc>
                <a:tc>
                  <a:txBody>
                    <a:bodyPr/>
                    <a:lstStyle/>
                    <a:p>
                      <a:pPr marL="52069">
                        <a:lnSpc>
                          <a:spcPts val="1355"/>
                        </a:lnSpc>
                        <a:spcBef>
                          <a:spcPts val="550"/>
                        </a:spcBef>
                      </a:pPr>
                      <a:r>
                        <a:rPr sz="1200" spc="-50" dirty="0">
                          <a:latin typeface="Courier New"/>
                          <a:cs typeface="Courier New"/>
                        </a:rPr>
                        <a:t>5</a:t>
                      </a:r>
                      <a:endParaRPr sz="1200">
                        <a:latin typeface="Courier New"/>
                        <a:cs typeface="Courier New"/>
                      </a:endParaRPr>
                    </a:p>
                    <a:p>
                      <a:pPr marL="52069">
                        <a:lnSpc>
                          <a:spcPts val="2075"/>
                        </a:lnSpc>
                      </a:pPr>
                      <a:r>
                        <a:rPr sz="1800" baseline="-6944" dirty="0">
                          <a:latin typeface="Courier New"/>
                          <a:cs typeface="Courier New"/>
                        </a:rPr>
                        <a:t>6</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68580">
                        <a:lnSpc>
                          <a:spcPts val="1980"/>
                        </a:lnSpc>
                      </a:pPr>
                      <a:r>
                        <a:rPr sz="1800" spc="-10" dirty="0">
                          <a:latin typeface="Courier New"/>
                          <a:cs typeface="Courier New"/>
                        </a:rPr>
                        <a:t>printf("e");</a:t>
                      </a:r>
                      <a:endParaRPr sz="1800" dirty="0">
                        <a:latin typeface="Courier New"/>
                        <a:cs typeface="Courier New"/>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4"/>
                  </a:ext>
                </a:extLst>
              </a:tr>
            </a:tbl>
          </a:graphicData>
        </a:graphic>
      </p:graphicFrame>
      <p:sp>
        <p:nvSpPr>
          <p:cNvPr id="6" name="object 6"/>
          <p:cNvSpPr txBox="1"/>
          <p:nvPr/>
        </p:nvSpPr>
        <p:spPr>
          <a:xfrm>
            <a:off x="3069047" y="981344"/>
            <a:ext cx="344719" cy="289823"/>
          </a:xfrm>
          <a:prstGeom prst="rect">
            <a:avLst/>
          </a:prstGeom>
        </p:spPr>
        <p:txBody>
          <a:bodyPr vert="horz" wrap="square" lIns="0" tIns="12700" rIns="0" bIns="0" rtlCol="0">
            <a:spAutoFit/>
          </a:bodyPr>
          <a:lstStyle/>
          <a:p>
            <a:pPr marL="12700">
              <a:spcBef>
                <a:spcPts val="100"/>
              </a:spcBef>
            </a:pPr>
            <a:r>
              <a:rPr b="0" spc="-25" dirty="0">
                <a:latin typeface="Arial MT"/>
                <a:cs typeface="Arial MT"/>
              </a:rPr>
              <a:t>t1:</a:t>
            </a:r>
            <a:endParaRPr b="0" dirty="0">
              <a:latin typeface="Arial MT"/>
              <a:cs typeface="Arial MT"/>
            </a:endParaRPr>
          </a:p>
        </p:txBody>
      </p:sp>
      <p:sp>
        <p:nvSpPr>
          <p:cNvPr id="35" name="object 2">
            <a:extLst>
              <a:ext uri="{FF2B5EF4-FFF2-40B4-BE49-F238E27FC236}">
                <a16:creationId xmlns:a16="http://schemas.microsoft.com/office/drawing/2014/main" id="{6E055D4C-0A55-759B-A70D-D597A30EBC17}"/>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a:t>
            </a:r>
            <a:endParaRPr spc="-10" dirty="0"/>
          </a:p>
        </p:txBody>
      </p:sp>
      <p:sp>
        <p:nvSpPr>
          <p:cNvPr id="36" name="object 5">
            <a:extLst>
              <a:ext uri="{FF2B5EF4-FFF2-40B4-BE49-F238E27FC236}">
                <a16:creationId xmlns:a16="http://schemas.microsoft.com/office/drawing/2014/main" id="{E580961D-5290-2799-6AC5-84415F5CA3DA}"/>
              </a:ext>
            </a:extLst>
          </p:cNvPr>
          <p:cNvSpPr txBox="1"/>
          <p:nvPr/>
        </p:nvSpPr>
        <p:spPr>
          <a:xfrm>
            <a:off x="6451931" y="3786274"/>
            <a:ext cx="5635711" cy="1699183"/>
          </a:xfrm>
          <a:prstGeom prst="rect">
            <a:avLst/>
          </a:prstGeom>
        </p:spPr>
        <p:txBody>
          <a:bodyPr vert="horz" wrap="square" lIns="0" tIns="82550" rIns="0" bIns="0" rtlCol="0">
            <a:spAutoFit/>
          </a:bodyPr>
          <a:lstStyle/>
          <a:p>
            <a:pPr marL="250825" indent="-238125">
              <a:spcBef>
                <a:spcPts val="650"/>
              </a:spcBef>
              <a:buChar char="•"/>
              <a:tabLst>
                <a:tab pos="250825" algn="l"/>
              </a:tabLst>
            </a:pPr>
            <a:r>
              <a:rPr sz="2000" b="0" dirty="0">
                <a:latin typeface="Gill Sans" panose="020B0502020104020203"/>
                <a:cs typeface="Arial MT"/>
              </a:rPr>
              <a:t>t1</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to</a:t>
            </a:r>
            <a:r>
              <a:rPr sz="2000" b="0" spc="5" dirty="0">
                <a:latin typeface="Gill Sans" panose="020B0502020104020203"/>
                <a:cs typeface="Arial MT"/>
              </a:rPr>
              <a:t> </a:t>
            </a:r>
            <a:r>
              <a:rPr sz="2000" b="0" dirty="0">
                <a:latin typeface="Gill Sans" panose="020B0502020104020203"/>
                <a:cs typeface="Arial MT"/>
              </a:rPr>
              <a:t>run</a:t>
            </a:r>
            <a:r>
              <a:rPr sz="2000" b="0" spc="10" dirty="0">
                <a:latin typeface="Gill Sans" panose="020B0502020104020203"/>
                <a:cs typeface="Arial MT"/>
              </a:rPr>
              <a:t> </a:t>
            </a:r>
            <a:r>
              <a:rPr sz="2000" b="0" dirty="0">
                <a:latin typeface="Gill Sans" panose="020B0502020104020203"/>
                <a:cs typeface="Arial MT"/>
              </a:rPr>
              <a:t>first</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print</a:t>
            </a:r>
            <a:r>
              <a:rPr sz="2000" b="0" spc="5"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so</a:t>
            </a:r>
            <a:r>
              <a:rPr sz="2000" b="0" spc="10" dirty="0">
                <a:latin typeface="Gill Sans" panose="020B0502020104020203"/>
                <a:cs typeface="Arial MT"/>
              </a:rPr>
              <a:t> </a:t>
            </a:r>
            <a:r>
              <a:rPr sz="2000" b="0" dirty="0">
                <a:latin typeface="Gill Sans" panose="020B0502020104020203"/>
                <a:cs typeface="Courier New"/>
              </a:rPr>
              <a:t>s1</a:t>
            </a:r>
            <a:r>
              <a:rPr lang="en-GB" sz="2000" b="0" dirty="0">
                <a:latin typeface="Gill Sans" panose="020B0502020104020203"/>
                <a:cs typeface="Courier New"/>
              </a:rPr>
              <a:t> </a:t>
            </a:r>
            <a:r>
              <a:rPr sz="2000" b="0" spc="-755" dirty="0">
                <a:latin typeface="Gill Sans" panose="020B0502020104020203"/>
                <a:cs typeface="Courier New"/>
              </a:rPr>
              <a:t> </a:t>
            </a:r>
            <a:r>
              <a:rPr lang="en-GB" sz="2000" b="0" spc="-755" dirty="0">
                <a:latin typeface="Gill Sans" panose="020B0502020104020203"/>
                <a:cs typeface="Courier New"/>
              </a:rPr>
              <a:t>   </a:t>
            </a:r>
            <a:r>
              <a:rPr lang="en-GB" sz="2000" b="0" dirty="0">
                <a:latin typeface="Gill Sans" panose="020B0502020104020203"/>
                <a:cs typeface="Arial MT"/>
              </a:rPr>
              <a:t>should be initialized to 1</a:t>
            </a:r>
            <a:r>
              <a:rPr sz="2000" b="0" spc="-10" dirty="0">
                <a:latin typeface="Gill Sans" panose="020B0502020104020203"/>
                <a:cs typeface="Arial MT"/>
              </a:rPr>
              <a:t>.</a:t>
            </a:r>
            <a:endParaRPr sz="2000" b="0" dirty="0">
              <a:latin typeface="Gill Sans" panose="020B0502020104020203"/>
              <a:cs typeface="Arial MT"/>
            </a:endParaRPr>
          </a:p>
          <a:p>
            <a:pPr marL="250825" indent="-238125">
              <a:spcBef>
                <a:spcPts val="560"/>
              </a:spcBef>
              <a:buFontTx/>
              <a:buChar char="•"/>
              <a:tabLst>
                <a:tab pos="250825" algn="l"/>
              </a:tabLst>
            </a:pP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has</a:t>
            </a:r>
            <a:r>
              <a:rPr sz="2000" b="0" spc="5"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wait</a:t>
            </a:r>
            <a:r>
              <a:rPr sz="2000" b="0" spc="10" dirty="0">
                <a:latin typeface="Gill Sans" panose="020B0502020104020203"/>
                <a:cs typeface="Arial MT"/>
              </a:rPr>
              <a:t> </a:t>
            </a:r>
            <a:r>
              <a:rPr sz="2000" b="0" dirty="0">
                <a:latin typeface="Gill Sans" panose="020B0502020104020203"/>
                <a:cs typeface="Arial MT"/>
              </a:rPr>
              <a:t>until</a:t>
            </a:r>
            <a:r>
              <a:rPr sz="2000" b="0" spc="5" dirty="0">
                <a:latin typeface="Gill Sans" panose="020B0502020104020203"/>
                <a:cs typeface="Arial MT"/>
              </a:rPr>
              <a:t> </a:t>
            </a:r>
            <a:r>
              <a:rPr sz="2000" b="0" dirty="0">
                <a:latin typeface="Gill Sans" panose="020B0502020104020203"/>
                <a:cs typeface="Arial MT"/>
              </a:rPr>
              <a:t>the</a:t>
            </a:r>
            <a:r>
              <a:rPr sz="2000" b="0" spc="10" dirty="0">
                <a:latin typeface="Gill Sans" panose="020B0502020104020203"/>
                <a:cs typeface="Arial MT"/>
              </a:rPr>
              <a:t> </a:t>
            </a:r>
            <a:r>
              <a:rPr sz="2000" b="0" dirty="0">
                <a:latin typeface="Gill Sans" panose="020B0502020104020203"/>
                <a:cs typeface="Arial MT"/>
              </a:rPr>
              <a:t>"w"</a:t>
            </a:r>
            <a:r>
              <a:rPr sz="2000" b="0" spc="10" dirty="0">
                <a:latin typeface="Gill Sans" panose="020B0502020104020203"/>
                <a:cs typeface="Arial MT"/>
              </a:rPr>
              <a:t> </a:t>
            </a:r>
            <a:r>
              <a:rPr sz="2000" b="0" dirty="0">
                <a:latin typeface="Gill Sans" panose="020B0502020104020203"/>
                <a:cs typeface="Arial MT"/>
              </a:rPr>
              <a:t>has</a:t>
            </a:r>
            <a:r>
              <a:rPr sz="2000" b="0" spc="10" dirty="0">
                <a:latin typeface="Gill Sans" panose="020B0502020104020203"/>
                <a:cs typeface="Arial MT"/>
              </a:rPr>
              <a:t> </a:t>
            </a:r>
            <a:r>
              <a:rPr sz="2000" b="0" dirty="0">
                <a:latin typeface="Gill Sans" panose="020B0502020104020203"/>
                <a:cs typeface="Arial MT"/>
              </a:rPr>
              <a:t>been</a:t>
            </a:r>
            <a:r>
              <a:rPr sz="2000" b="0" spc="5" dirty="0">
                <a:latin typeface="Gill Sans" panose="020B0502020104020203"/>
                <a:cs typeface="Arial MT"/>
              </a:rPr>
              <a:t> </a:t>
            </a:r>
            <a:r>
              <a:rPr sz="2000" b="0" spc="-10" dirty="0">
                <a:latin typeface="Gill Sans" panose="020B0502020104020203"/>
                <a:cs typeface="Arial MT"/>
              </a:rPr>
              <a:t>printed</a:t>
            </a:r>
            <a:r>
              <a:rPr lang="en-GB" sz="2000" b="0" spc="-10" dirty="0">
                <a:latin typeface="Gill Sans" panose="020B0502020104020203"/>
                <a:cs typeface="Arial MT"/>
              </a:rPr>
              <a:t> by t1, then it is woken up by t1 calling s2.signal(), so </a:t>
            </a:r>
            <a:r>
              <a:rPr lang="en-GB" sz="2000" b="0" dirty="0">
                <a:latin typeface="Gill Sans" panose="020B0502020104020203"/>
                <a:cs typeface="Courier New"/>
              </a:rPr>
              <a:t>s2 </a:t>
            </a:r>
            <a:r>
              <a:rPr lang="en-GB" sz="2000" b="0" spc="-755" dirty="0">
                <a:latin typeface="Gill Sans" panose="020B0502020104020203"/>
                <a:cs typeface="Courier New"/>
              </a:rPr>
              <a:t>    </a:t>
            </a:r>
            <a:r>
              <a:rPr lang="en-GB" sz="2000" b="0" dirty="0">
                <a:latin typeface="Gill Sans" panose="020B0502020104020203"/>
                <a:cs typeface="Arial MT"/>
              </a:rPr>
              <a:t>should be initialized to 0</a:t>
            </a:r>
            <a:r>
              <a:rPr lang="en-GB" sz="2000" b="0" spc="-10" dirty="0">
                <a:latin typeface="Gill Sans" panose="020B0502020104020203"/>
                <a:cs typeface="Arial MT"/>
              </a:rPr>
              <a:t>.</a:t>
            </a:r>
            <a:endParaRPr sz="2000" b="0" dirty="0">
              <a:latin typeface="Gill Sans" panose="020B0502020104020203"/>
              <a:cs typeface="Arial MT"/>
            </a:endParaRPr>
          </a:p>
        </p:txBody>
      </p:sp>
      <p:sp>
        <p:nvSpPr>
          <p:cNvPr id="40" name="object 7">
            <a:extLst>
              <a:ext uri="{FF2B5EF4-FFF2-40B4-BE49-F238E27FC236}">
                <a16:creationId xmlns:a16="http://schemas.microsoft.com/office/drawing/2014/main" id="{8E3270B6-BAE5-39D1-4FEE-393FE1472E79}"/>
              </a:ext>
            </a:extLst>
          </p:cNvPr>
          <p:cNvSpPr/>
          <p:nvPr/>
        </p:nvSpPr>
        <p:spPr>
          <a:xfrm>
            <a:off x="846106" y="3803575"/>
            <a:ext cx="2266315" cy="2390140"/>
          </a:xfrm>
          <a:custGeom>
            <a:avLst/>
            <a:gdLst/>
            <a:ahLst/>
            <a:cxnLst/>
            <a:rect l="l" t="t" r="r" b="b"/>
            <a:pathLst>
              <a:path w="2266315" h="2390140">
                <a:moveTo>
                  <a:pt x="0" y="0"/>
                </a:moveTo>
                <a:lnTo>
                  <a:pt x="2266029" y="0"/>
                </a:lnTo>
                <a:lnTo>
                  <a:pt x="2266029"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41" name="object 8">
            <a:extLst>
              <a:ext uri="{FF2B5EF4-FFF2-40B4-BE49-F238E27FC236}">
                <a16:creationId xmlns:a16="http://schemas.microsoft.com/office/drawing/2014/main" id="{EFB0FF55-FE10-2D36-D0BD-78354795365B}"/>
              </a:ext>
            </a:extLst>
          </p:cNvPr>
          <p:cNvSpPr txBox="1"/>
          <p:nvPr/>
        </p:nvSpPr>
        <p:spPr>
          <a:xfrm>
            <a:off x="904049" y="3847054"/>
            <a:ext cx="1631314" cy="299720"/>
          </a:xfrm>
          <a:prstGeom prst="rect">
            <a:avLst/>
          </a:prstGeom>
        </p:spPr>
        <p:txBody>
          <a:bodyPr vert="horz" wrap="square" lIns="0" tIns="12700" rIns="0" bIns="0" rtlCol="0">
            <a:spAutoFit/>
          </a:bodyPr>
          <a:lstStyle/>
          <a:p>
            <a:pPr marL="38100">
              <a:lnSpc>
                <a:spcPct val="100000"/>
              </a:lnSpc>
              <a:spcBef>
                <a:spcPts val="100"/>
              </a:spcBef>
              <a:tabLst>
                <a:tab pos="769620" algn="l"/>
                <a:tab pos="1455420" algn="l"/>
              </a:tabLst>
            </a:pP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sz="1800" b="0" dirty="0">
                <a:latin typeface="Courier New"/>
                <a:cs typeface="Courier New"/>
              </a:rPr>
              <a:t>	</a:t>
            </a:r>
            <a:r>
              <a:rPr sz="1800" b="0" spc="-20" dirty="0">
                <a:latin typeface="Courier New"/>
                <a:cs typeface="Courier New"/>
              </a:rPr>
              <a:t>t1()</a:t>
            </a:r>
            <a:r>
              <a:rPr sz="1800" b="0" spc="-50" dirty="0">
                <a:latin typeface="Courier New"/>
                <a:cs typeface="Courier New"/>
              </a:rPr>
              <a:t>{</a:t>
            </a:r>
            <a:endParaRPr sz="1800" b="0" dirty="0">
              <a:latin typeface="Courier New"/>
              <a:cs typeface="Courier New"/>
            </a:endParaRPr>
          </a:p>
        </p:txBody>
      </p:sp>
      <p:sp>
        <p:nvSpPr>
          <p:cNvPr id="42" name="object 9">
            <a:extLst>
              <a:ext uri="{FF2B5EF4-FFF2-40B4-BE49-F238E27FC236}">
                <a16:creationId xmlns:a16="http://schemas.microsoft.com/office/drawing/2014/main" id="{E2B6CA3E-FDA0-1B0E-66F5-60E6D3E77AE8}"/>
              </a:ext>
            </a:extLst>
          </p:cNvPr>
          <p:cNvSpPr txBox="1"/>
          <p:nvPr/>
        </p:nvSpPr>
        <p:spPr>
          <a:xfrm>
            <a:off x="1388480" y="4119796"/>
            <a:ext cx="139763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s1.wait();</a:t>
            </a:r>
            <a:endParaRPr sz="1800" b="0" dirty="0">
              <a:solidFill>
                <a:schemeClr val="accent5">
                  <a:lumMod val="50000"/>
                </a:schemeClr>
              </a:solidFill>
              <a:latin typeface="Courier New"/>
              <a:cs typeface="Courier New"/>
            </a:endParaRPr>
          </a:p>
        </p:txBody>
      </p:sp>
      <p:sp>
        <p:nvSpPr>
          <p:cNvPr id="43" name="object 10">
            <a:extLst>
              <a:ext uri="{FF2B5EF4-FFF2-40B4-BE49-F238E27FC236}">
                <a16:creationId xmlns:a16="http://schemas.microsoft.com/office/drawing/2014/main" id="{50B561F2-FF50-102A-60F5-A6BB3E662545}"/>
              </a:ext>
            </a:extLst>
          </p:cNvPr>
          <p:cNvSpPr txBox="1"/>
          <p:nvPr/>
        </p:nvSpPr>
        <p:spPr>
          <a:xfrm>
            <a:off x="1388480" y="4373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latin typeface="Courier New"/>
                <a:cs typeface="Courier New"/>
              </a:rPr>
              <a:t>printf("w");</a:t>
            </a:r>
            <a:endParaRPr sz="1800" b="0" dirty="0">
              <a:latin typeface="Courier New"/>
              <a:cs typeface="Courier New"/>
            </a:endParaRPr>
          </a:p>
        </p:txBody>
      </p:sp>
      <p:sp>
        <p:nvSpPr>
          <p:cNvPr id="44" name="object 11">
            <a:extLst>
              <a:ext uri="{FF2B5EF4-FFF2-40B4-BE49-F238E27FC236}">
                <a16:creationId xmlns:a16="http://schemas.microsoft.com/office/drawing/2014/main" id="{932F9221-8FC7-1C62-4895-7E80818BE610}"/>
              </a:ext>
            </a:extLst>
          </p:cNvPr>
          <p:cNvSpPr txBox="1"/>
          <p:nvPr/>
        </p:nvSpPr>
        <p:spPr>
          <a:xfrm>
            <a:off x="1342751" y="4627796"/>
            <a:ext cx="1671955" cy="299720"/>
          </a:xfrm>
          <a:prstGeom prst="rect">
            <a:avLst/>
          </a:prstGeom>
        </p:spPr>
        <p:txBody>
          <a:bodyPr vert="horz" wrap="square" lIns="0" tIns="12700" rIns="0" bIns="0" rtlCol="0">
            <a:spAutoFit/>
          </a:bodyPr>
          <a:lstStyle/>
          <a:p>
            <a:pPr marL="12700">
              <a:lnSpc>
                <a:spcPct val="100000"/>
              </a:lnSpc>
              <a:spcBef>
                <a:spcPts val="100"/>
              </a:spcBef>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5" name="object 12">
            <a:extLst>
              <a:ext uri="{FF2B5EF4-FFF2-40B4-BE49-F238E27FC236}">
                <a16:creationId xmlns:a16="http://schemas.microsoft.com/office/drawing/2014/main" id="{CA9AB4C4-E73C-2064-62E6-12734903067D}"/>
              </a:ext>
            </a:extLst>
          </p:cNvPr>
          <p:cNvSpPr txBox="1"/>
          <p:nvPr/>
        </p:nvSpPr>
        <p:spPr>
          <a:xfrm>
            <a:off x="1342751" y="4881796"/>
            <a:ext cx="1717675" cy="807720"/>
          </a:xfrm>
          <a:prstGeom prst="rect">
            <a:avLst/>
          </a:prstGeom>
        </p:spPr>
        <p:txBody>
          <a:bodyPr vert="horz" wrap="square" lIns="0" tIns="12700" rIns="0" bIns="0" rtlCol="0">
            <a:spAutoFit/>
          </a:bodyPr>
          <a:lstStyle/>
          <a:p>
            <a:pPr marL="12700">
              <a:lnSpc>
                <a:spcPts val="2080"/>
              </a:lnSpc>
              <a:spcBef>
                <a:spcPts val="100"/>
              </a:spcBef>
            </a:pPr>
            <a:r>
              <a:rPr sz="1800" b="0" spc="-10" dirty="0">
                <a:latin typeface="Courier New"/>
                <a:cs typeface="Courier New"/>
              </a:rPr>
              <a:t>s1.wait();</a:t>
            </a:r>
            <a:endParaRPr sz="1800" b="0" dirty="0">
              <a:latin typeface="Courier New"/>
              <a:cs typeface="Courier New"/>
            </a:endParaRPr>
          </a:p>
          <a:p>
            <a:pPr marL="58419">
              <a:lnSpc>
                <a:spcPts val="2000"/>
              </a:lnSpc>
            </a:pPr>
            <a:r>
              <a:rPr sz="1800" b="0" spc="-10" dirty="0">
                <a:latin typeface="Courier New"/>
                <a:cs typeface="Courier New"/>
              </a:rPr>
              <a:t>printf("d");</a:t>
            </a:r>
            <a:endParaRPr sz="1800" b="0" dirty="0">
              <a:latin typeface="Courier New"/>
              <a:cs typeface="Courier New"/>
            </a:endParaRPr>
          </a:p>
          <a:p>
            <a:pPr marL="12700">
              <a:lnSpc>
                <a:spcPts val="2080"/>
              </a:lnSpc>
            </a:pPr>
            <a:r>
              <a:rPr sz="1800" b="0" spc="-10" dirty="0">
                <a:solidFill>
                  <a:schemeClr val="accent5">
                    <a:lumMod val="50000"/>
                  </a:schemeClr>
                </a:solidFill>
                <a:latin typeface="Courier New"/>
                <a:cs typeface="Courier New"/>
              </a:rPr>
              <a:t>s2</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p:txBody>
      </p:sp>
      <p:sp>
        <p:nvSpPr>
          <p:cNvPr id="46" name="object 13">
            <a:extLst>
              <a:ext uri="{FF2B5EF4-FFF2-40B4-BE49-F238E27FC236}">
                <a16:creationId xmlns:a16="http://schemas.microsoft.com/office/drawing/2014/main" id="{53674657-BCB6-1589-37B2-7F1B418CC35C}"/>
              </a:ext>
            </a:extLst>
          </p:cNvPr>
          <p:cNvSpPr txBox="1"/>
          <p:nvPr/>
        </p:nvSpPr>
        <p:spPr>
          <a:xfrm>
            <a:off x="860077" y="4141470"/>
            <a:ext cx="396875" cy="184345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ts val="1355"/>
              </a:lnSpc>
              <a:spcBef>
                <a:spcPts val="560"/>
              </a:spcBef>
            </a:pPr>
            <a:r>
              <a:rPr sz="1200" b="0" spc="-50" dirty="0">
                <a:latin typeface="Courier New"/>
                <a:cs typeface="Courier New"/>
              </a:rPr>
              <a:t>7</a:t>
            </a:r>
            <a:endParaRPr sz="1200" b="0" dirty="0">
              <a:latin typeface="Courier New"/>
              <a:cs typeface="Courier New"/>
            </a:endParaRPr>
          </a:p>
          <a:p>
            <a:pPr marL="38100">
              <a:lnSpc>
                <a:spcPts val="2075"/>
              </a:lnSpc>
            </a:pPr>
            <a:r>
              <a:rPr sz="1800" b="0" baseline="-6944" dirty="0">
                <a:latin typeface="Courier New"/>
                <a:cs typeface="Courier New"/>
              </a:rPr>
              <a:t>8</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sp>
        <p:nvSpPr>
          <p:cNvPr id="47" name="object 14">
            <a:extLst>
              <a:ext uri="{FF2B5EF4-FFF2-40B4-BE49-F238E27FC236}">
                <a16:creationId xmlns:a16="http://schemas.microsoft.com/office/drawing/2014/main" id="{FF69A6EE-E35E-C321-45D9-D36CC3442D6D}"/>
              </a:ext>
            </a:extLst>
          </p:cNvPr>
          <p:cNvSpPr/>
          <p:nvPr/>
        </p:nvSpPr>
        <p:spPr>
          <a:xfrm>
            <a:off x="4062463" y="3803575"/>
            <a:ext cx="2357755" cy="2390140"/>
          </a:xfrm>
          <a:custGeom>
            <a:avLst/>
            <a:gdLst/>
            <a:ahLst/>
            <a:cxnLst/>
            <a:rect l="l" t="t" r="r" b="b"/>
            <a:pathLst>
              <a:path w="2357754" h="2390140">
                <a:moveTo>
                  <a:pt x="0" y="0"/>
                </a:moveTo>
                <a:lnTo>
                  <a:pt x="2357484" y="0"/>
                </a:lnTo>
                <a:lnTo>
                  <a:pt x="2357484" y="2390140"/>
                </a:lnTo>
                <a:lnTo>
                  <a:pt x="0" y="2390140"/>
                </a:lnTo>
                <a:lnTo>
                  <a:pt x="0" y="0"/>
                </a:lnTo>
                <a:close/>
              </a:path>
            </a:pathLst>
          </a:custGeom>
          <a:ln w="12700">
            <a:solidFill>
              <a:srgbClr val="000000"/>
            </a:solidFill>
          </a:ln>
        </p:spPr>
        <p:txBody>
          <a:bodyPr wrap="square" lIns="0" tIns="0" rIns="0" bIns="0" rtlCol="0"/>
          <a:lstStyle/>
          <a:p>
            <a:endParaRPr b="0"/>
          </a:p>
        </p:txBody>
      </p:sp>
      <p:sp>
        <p:nvSpPr>
          <p:cNvPr id="48" name="object 15">
            <a:extLst>
              <a:ext uri="{FF2B5EF4-FFF2-40B4-BE49-F238E27FC236}">
                <a16:creationId xmlns:a16="http://schemas.microsoft.com/office/drawing/2014/main" id="{F9C7CCF4-4BEF-3E5D-D6D9-A3F3DE845A8D}"/>
              </a:ext>
            </a:extLst>
          </p:cNvPr>
          <p:cNvSpPr txBox="1"/>
          <p:nvPr/>
        </p:nvSpPr>
        <p:spPr>
          <a:xfrm>
            <a:off x="3352800" y="3810000"/>
            <a:ext cx="3723989" cy="289823"/>
          </a:xfrm>
          <a:prstGeom prst="rect">
            <a:avLst/>
          </a:prstGeom>
        </p:spPr>
        <p:txBody>
          <a:bodyPr vert="horz" wrap="square" lIns="0" tIns="12700" rIns="0" bIns="0" rtlCol="0">
            <a:spAutoFit/>
          </a:bodyPr>
          <a:lstStyle/>
          <a:p>
            <a:pPr marL="38100">
              <a:lnSpc>
                <a:spcPct val="100000"/>
              </a:lnSpc>
              <a:spcBef>
                <a:spcPts val="100"/>
              </a:spcBef>
              <a:tabLst>
                <a:tab pos="769620" algn="l"/>
                <a:tab pos="1318260" algn="l"/>
                <a:tab pos="3254375" algn="l"/>
                <a:tab pos="3985895" algn="l"/>
                <a:tab pos="4671695" algn="l"/>
              </a:tabLst>
            </a:pPr>
            <a:r>
              <a:rPr sz="1800" b="0" dirty="0">
                <a:latin typeface="Courier New"/>
                <a:cs typeface="Courier New"/>
              </a:rPr>
              <a:t>	</a:t>
            </a:r>
            <a:r>
              <a:rPr sz="1800" b="0" baseline="-6944" dirty="0">
                <a:latin typeface="Courier New"/>
                <a:cs typeface="Courier New"/>
              </a:rPr>
              <a:t>1</a:t>
            </a:r>
            <a:r>
              <a:rPr sz="1800" b="0" spc="-15" baseline="-6944" dirty="0">
                <a:latin typeface="Courier New"/>
                <a:cs typeface="Courier New"/>
              </a:rPr>
              <a:t> </a:t>
            </a:r>
            <a:r>
              <a:rPr sz="1800" b="0" spc="-25" dirty="0">
                <a:latin typeface="Courier New"/>
                <a:cs typeface="Courier New"/>
              </a:rPr>
              <a:t>int</a:t>
            </a:r>
            <a:r>
              <a:rPr lang="en-GB" sz="1800" b="0" spc="-25" dirty="0">
                <a:latin typeface="Courier New"/>
                <a:cs typeface="Courier New"/>
              </a:rPr>
              <a:t> </a:t>
            </a:r>
            <a:r>
              <a:rPr sz="1800" b="0" spc="-20" dirty="0">
                <a:latin typeface="Courier New"/>
                <a:cs typeface="Courier New"/>
              </a:rPr>
              <a:t>t2()</a:t>
            </a:r>
            <a:r>
              <a:rPr lang="en-SE" sz="1800" b="0" spc="-50" dirty="0">
                <a:latin typeface="Courier New"/>
                <a:cs typeface="Courier New"/>
              </a:rPr>
              <a:t>{</a:t>
            </a:r>
            <a:endParaRPr sz="1800" b="0" dirty="0">
              <a:latin typeface="Courier New"/>
              <a:cs typeface="Courier New"/>
            </a:endParaRPr>
          </a:p>
        </p:txBody>
      </p:sp>
      <p:sp>
        <p:nvSpPr>
          <p:cNvPr id="49" name="object 16">
            <a:extLst>
              <a:ext uri="{FF2B5EF4-FFF2-40B4-BE49-F238E27FC236}">
                <a16:creationId xmlns:a16="http://schemas.microsoft.com/office/drawing/2014/main" id="{AA2AE1F3-1161-3A3A-91AC-AC284A699AE4}"/>
              </a:ext>
            </a:extLst>
          </p:cNvPr>
          <p:cNvSpPr txBox="1"/>
          <p:nvPr/>
        </p:nvSpPr>
        <p:spPr>
          <a:xfrm>
            <a:off x="4559107" y="4072562"/>
            <a:ext cx="1671955" cy="1823720"/>
          </a:xfrm>
          <a:prstGeom prst="rect">
            <a:avLst/>
          </a:prstGeom>
        </p:spPr>
        <p:txBody>
          <a:bodyPr vert="horz" wrap="square" lIns="0" tIns="12700" rIns="0" bIns="0" rtlCol="0">
            <a:spAutoFit/>
          </a:bodyPr>
          <a:lstStyle/>
          <a:p>
            <a:pPr marL="12700">
              <a:lnSpc>
                <a:spcPts val="2080"/>
              </a:lnSpc>
              <a:spcBef>
                <a:spcPts val="100"/>
              </a:spcBef>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printf("o");</a:t>
            </a:r>
            <a:endParaRPr sz="1800" b="0" dirty="0">
              <a:latin typeface="Courier New"/>
              <a:cs typeface="Courier New"/>
            </a:endParaRPr>
          </a:p>
          <a:p>
            <a:pPr marL="12700">
              <a:lnSpc>
                <a:spcPts val="2000"/>
              </a:lnSpc>
            </a:pPr>
            <a:r>
              <a:rPr sz="1800" b="0" spc="-10" dirty="0">
                <a:latin typeface="Courier New"/>
                <a:cs typeface="Courier New"/>
              </a:rPr>
              <a:t>printf("r");</a:t>
            </a:r>
            <a:endParaRPr sz="1800" b="0" dirty="0">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s1</a:t>
            </a:r>
            <a:r>
              <a:rPr lang="en-GB" sz="1800" b="0" spc="-10" dirty="0">
                <a:solidFill>
                  <a:schemeClr val="accent5">
                    <a:lumMod val="50000"/>
                  </a:schemeClr>
                </a:solidFill>
                <a:latin typeface="Courier New"/>
                <a:cs typeface="Courier New"/>
              </a:rPr>
              <a:t>.signal()</a:t>
            </a:r>
            <a:r>
              <a:rPr sz="1800" b="0" spc="-10" dirty="0">
                <a:solidFill>
                  <a:schemeClr val="accent5">
                    <a:lumMod val="50000"/>
                  </a:schemeClr>
                </a:solidFill>
                <a:latin typeface="Courier New"/>
                <a:cs typeface="Courier New"/>
              </a:rPr>
              <a:t>;</a:t>
            </a:r>
            <a:endParaRPr sz="1800" b="0" dirty="0">
              <a:solidFill>
                <a:schemeClr val="accent5">
                  <a:lumMod val="50000"/>
                </a:schemeClr>
              </a:solidFill>
              <a:latin typeface="Courier New"/>
              <a:cs typeface="Courier New"/>
            </a:endParaRPr>
          </a:p>
          <a:p>
            <a:pPr marL="12700">
              <a:lnSpc>
                <a:spcPts val="2000"/>
              </a:lnSpc>
            </a:pPr>
            <a:r>
              <a:rPr sz="1800" b="0" spc="-10" dirty="0">
                <a:solidFill>
                  <a:schemeClr val="accent5">
                    <a:lumMod val="50000"/>
                  </a:schemeClr>
                </a:solidFill>
                <a:latin typeface="Courier New"/>
                <a:cs typeface="Courier New"/>
              </a:rPr>
              <a:t>s2.wait();</a:t>
            </a:r>
            <a:endParaRPr sz="1800" b="0" dirty="0">
              <a:solidFill>
                <a:schemeClr val="accent5">
                  <a:lumMod val="50000"/>
                </a:schemeClr>
              </a:solidFill>
              <a:latin typeface="Courier New"/>
              <a:cs typeface="Courier New"/>
            </a:endParaRPr>
          </a:p>
          <a:p>
            <a:pPr marL="12700">
              <a:lnSpc>
                <a:spcPts val="2000"/>
              </a:lnSpc>
            </a:pPr>
            <a:r>
              <a:rPr sz="1800" b="0" spc="-10" dirty="0">
                <a:latin typeface="Courier New"/>
                <a:cs typeface="Courier New"/>
              </a:rPr>
              <a:t>printf("l");</a:t>
            </a:r>
            <a:endParaRPr sz="1800" b="0" dirty="0">
              <a:latin typeface="Courier New"/>
              <a:cs typeface="Courier New"/>
            </a:endParaRPr>
          </a:p>
          <a:p>
            <a:pPr marL="12700">
              <a:lnSpc>
                <a:spcPts val="2080"/>
              </a:lnSpc>
            </a:pPr>
            <a:r>
              <a:rPr sz="1800" b="0" spc="-10" dirty="0">
                <a:latin typeface="Courier New"/>
                <a:cs typeface="Courier New"/>
              </a:rPr>
              <a:t>printf("e");</a:t>
            </a:r>
            <a:endParaRPr sz="1800" b="0" dirty="0">
              <a:latin typeface="Courier New"/>
              <a:cs typeface="Courier New"/>
            </a:endParaRPr>
          </a:p>
        </p:txBody>
      </p:sp>
      <p:sp>
        <p:nvSpPr>
          <p:cNvPr id="50" name="object 17">
            <a:extLst>
              <a:ext uri="{FF2B5EF4-FFF2-40B4-BE49-F238E27FC236}">
                <a16:creationId xmlns:a16="http://schemas.microsoft.com/office/drawing/2014/main" id="{E027F5A6-CB21-BEC5-477E-6239C6CD9998}"/>
              </a:ext>
            </a:extLst>
          </p:cNvPr>
          <p:cNvSpPr txBox="1"/>
          <p:nvPr/>
        </p:nvSpPr>
        <p:spPr>
          <a:xfrm>
            <a:off x="4076433" y="4094236"/>
            <a:ext cx="396875" cy="2105063"/>
          </a:xfrm>
          <a:prstGeom prst="rect">
            <a:avLst/>
          </a:prstGeom>
        </p:spPr>
        <p:txBody>
          <a:bodyPr vert="horz" wrap="square" lIns="0" tIns="83820" rIns="0" bIns="0" rtlCol="0">
            <a:spAutoFit/>
          </a:bodyPr>
          <a:lstStyle/>
          <a:p>
            <a:pPr marL="38100">
              <a:lnSpc>
                <a:spcPct val="100000"/>
              </a:lnSpc>
              <a:spcBef>
                <a:spcPts val="660"/>
              </a:spcBef>
            </a:pPr>
            <a:r>
              <a:rPr sz="1200" b="0" spc="-50" dirty="0">
                <a:latin typeface="Courier New"/>
                <a:cs typeface="Courier New"/>
              </a:rPr>
              <a:t>2</a:t>
            </a:r>
            <a:endParaRPr sz="1200" b="0" dirty="0">
              <a:latin typeface="Courier New"/>
              <a:cs typeface="Courier New"/>
            </a:endParaRPr>
          </a:p>
          <a:p>
            <a:pPr marL="38100">
              <a:lnSpc>
                <a:spcPct val="100000"/>
              </a:lnSpc>
              <a:spcBef>
                <a:spcPts val="560"/>
              </a:spcBef>
            </a:pPr>
            <a:r>
              <a:rPr sz="1200" b="0" spc="-50" dirty="0">
                <a:latin typeface="Courier New"/>
                <a:cs typeface="Courier New"/>
              </a:rPr>
              <a:t>3</a:t>
            </a:r>
            <a:endParaRPr sz="1200" b="0" dirty="0">
              <a:latin typeface="Courier New"/>
              <a:cs typeface="Courier New"/>
            </a:endParaRPr>
          </a:p>
          <a:p>
            <a:pPr marL="38100">
              <a:lnSpc>
                <a:spcPct val="100000"/>
              </a:lnSpc>
              <a:spcBef>
                <a:spcPts val="560"/>
              </a:spcBef>
            </a:pPr>
            <a:r>
              <a:rPr sz="1200" b="0" spc="-50" dirty="0">
                <a:latin typeface="Courier New"/>
                <a:cs typeface="Courier New"/>
              </a:rPr>
              <a:t>4</a:t>
            </a:r>
            <a:endParaRPr sz="1200" b="0" dirty="0">
              <a:latin typeface="Courier New"/>
              <a:cs typeface="Courier New"/>
            </a:endParaRPr>
          </a:p>
          <a:p>
            <a:pPr marL="38100">
              <a:lnSpc>
                <a:spcPct val="100000"/>
              </a:lnSpc>
              <a:spcBef>
                <a:spcPts val="560"/>
              </a:spcBef>
            </a:pPr>
            <a:r>
              <a:rPr sz="1200" b="0" spc="-50" dirty="0">
                <a:latin typeface="Courier New"/>
                <a:cs typeface="Courier New"/>
              </a:rPr>
              <a:t>5</a:t>
            </a:r>
            <a:endParaRPr sz="1200" b="0" dirty="0">
              <a:latin typeface="Courier New"/>
              <a:cs typeface="Courier New"/>
            </a:endParaRPr>
          </a:p>
          <a:p>
            <a:pPr marL="38100">
              <a:lnSpc>
                <a:spcPct val="100000"/>
              </a:lnSpc>
              <a:spcBef>
                <a:spcPts val="560"/>
              </a:spcBef>
            </a:pPr>
            <a:r>
              <a:rPr sz="1200" b="0" spc="-50" dirty="0">
                <a:latin typeface="Courier New"/>
                <a:cs typeface="Courier New"/>
              </a:rPr>
              <a:t>6</a:t>
            </a:r>
            <a:endParaRPr sz="1200" b="0" dirty="0">
              <a:latin typeface="Courier New"/>
              <a:cs typeface="Courier New"/>
            </a:endParaRPr>
          </a:p>
          <a:p>
            <a:pPr marL="38100">
              <a:lnSpc>
                <a:spcPct val="100000"/>
              </a:lnSpc>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sz="1800" b="0" baseline="-6944" dirty="0">
                <a:latin typeface="Courier New"/>
                <a:cs typeface="Courier New"/>
              </a:rPr>
              <a:t>9</a:t>
            </a:r>
            <a:r>
              <a:rPr sz="1800" b="0" spc="-15" baseline="-6944" dirty="0">
                <a:latin typeface="Courier New"/>
                <a:cs typeface="Courier New"/>
              </a:rPr>
              <a:t> </a:t>
            </a:r>
            <a:r>
              <a:rPr sz="1800" b="0" spc="-50" dirty="0">
                <a:latin typeface="Courier New"/>
                <a:cs typeface="Courier New"/>
              </a:rPr>
              <a:t>}</a:t>
            </a:r>
            <a:endParaRPr sz="1800" b="0" dirty="0">
              <a:latin typeface="Courier New"/>
              <a:cs typeface="Courier New"/>
            </a:endParaRPr>
          </a:p>
        </p:txBody>
      </p:sp>
      <p:grpSp>
        <p:nvGrpSpPr>
          <p:cNvPr id="52" name="object 19">
            <a:extLst>
              <a:ext uri="{FF2B5EF4-FFF2-40B4-BE49-F238E27FC236}">
                <a16:creationId xmlns:a16="http://schemas.microsoft.com/office/drawing/2014/main" id="{C2C8A5B9-4090-77E4-72C3-8EF3123461F6}"/>
              </a:ext>
            </a:extLst>
          </p:cNvPr>
          <p:cNvGrpSpPr/>
          <p:nvPr/>
        </p:nvGrpSpPr>
        <p:grpSpPr>
          <a:xfrm>
            <a:off x="2562264" y="3691891"/>
            <a:ext cx="1993283" cy="2443527"/>
            <a:chOff x="3526481" y="3560884"/>
            <a:chExt cx="1993283" cy="2443527"/>
          </a:xfrm>
        </p:grpSpPr>
        <p:sp>
          <p:nvSpPr>
            <p:cNvPr id="53" name="object 20">
              <a:extLst>
                <a:ext uri="{FF2B5EF4-FFF2-40B4-BE49-F238E27FC236}">
                  <a16:creationId xmlns:a16="http://schemas.microsoft.com/office/drawing/2014/main" id="{E8D393FF-B4F2-A8F7-A806-0199E8DFE0E5}"/>
                </a:ext>
              </a:extLst>
            </p:cNvPr>
            <p:cNvSpPr/>
            <p:nvPr/>
          </p:nvSpPr>
          <p:spPr>
            <a:xfrm>
              <a:off x="3904000" y="4194392"/>
              <a:ext cx="1434941" cy="444133"/>
            </a:xfrm>
            <a:custGeom>
              <a:avLst/>
              <a:gdLst/>
              <a:ahLst/>
              <a:cxnLst/>
              <a:rect l="l" t="t" r="r" b="b"/>
              <a:pathLst>
                <a:path w="1475739" h="671195">
                  <a:moveTo>
                    <a:pt x="0" y="671115"/>
                  </a:moveTo>
                  <a:lnTo>
                    <a:pt x="1464097" y="5257"/>
                  </a:lnTo>
                  <a:lnTo>
                    <a:pt x="1475657" y="0"/>
                  </a:lnTo>
                </a:path>
              </a:pathLst>
            </a:custGeom>
            <a:ln w="25400">
              <a:solidFill>
                <a:srgbClr val="0365C0"/>
              </a:solidFill>
            </a:ln>
          </p:spPr>
          <p:txBody>
            <a:bodyPr wrap="square" lIns="0" tIns="0" rIns="0" bIns="0" rtlCol="0"/>
            <a:lstStyle/>
            <a:p>
              <a:endParaRPr b="0"/>
            </a:p>
          </p:txBody>
        </p:sp>
        <p:sp>
          <p:nvSpPr>
            <p:cNvPr id="54" name="object 21">
              <a:extLst>
                <a:ext uri="{FF2B5EF4-FFF2-40B4-BE49-F238E27FC236}">
                  <a16:creationId xmlns:a16="http://schemas.microsoft.com/office/drawing/2014/main" id="{3B7D46AA-A8DC-5EB7-167A-9FE2E7501CFE}"/>
                </a:ext>
              </a:extLst>
            </p:cNvPr>
            <p:cNvSpPr/>
            <p:nvPr/>
          </p:nvSpPr>
          <p:spPr>
            <a:xfrm>
              <a:off x="5302063" y="4144160"/>
              <a:ext cx="136525" cy="111125"/>
            </a:xfrm>
            <a:custGeom>
              <a:avLst/>
              <a:gdLst/>
              <a:ahLst/>
              <a:cxnLst/>
              <a:rect l="l" t="t" r="r" b="b"/>
              <a:pathLst>
                <a:path w="136525" h="111125">
                  <a:moveTo>
                    <a:pt x="0" y="0"/>
                  </a:moveTo>
                  <a:lnTo>
                    <a:pt x="50473" y="110981"/>
                  </a:lnTo>
                  <a:lnTo>
                    <a:pt x="136218" y="5017"/>
                  </a:lnTo>
                  <a:lnTo>
                    <a:pt x="0" y="0"/>
                  </a:lnTo>
                  <a:close/>
                </a:path>
              </a:pathLst>
            </a:custGeom>
            <a:solidFill>
              <a:srgbClr val="0365C0"/>
            </a:solidFill>
          </p:spPr>
          <p:txBody>
            <a:bodyPr wrap="square" lIns="0" tIns="0" rIns="0" bIns="0" rtlCol="0"/>
            <a:lstStyle/>
            <a:p>
              <a:endParaRPr b="0"/>
            </a:p>
          </p:txBody>
        </p:sp>
        <p:sp>
          <p:nvSpPr>
            <p:cNvPr id="55" name="object 22">
              <a:extLst>
                <a:ext uri="{FF2B5EF4-FFF2-40B4-BE49-F238E27FC236}">
                  <a16:creationId xmlns:a16="http://schemas.microsoft.com/office/drawing/2014/main" id="{E4743A05-351B-4148-D3F6-228374AFD822}"/>
                </a:ext>
              </a:extLst>
            </p:cNvPr>
            <p:cNvSpPr/>
            <p:nvPr/>
          </p:nvSpPr>
          <p:spPr>
            <a:xfrm>
              <a:off x="3648401" y="4903595"/>
              <a:ext cx="1871363" cy="45719"/>
            </a:xfrm>
            <a:custGeom>
              <a:avLst/>
              <a:gdLst/>
              <a:ahLst/>
              <a:cxnLst/>
              <a:rect l="l" t="t" r="r" b="b"/>
              <a:pathLst>
                <a:path w="1636395" h="217170">
                  <a:moveTo>
                    <a:pt x="1636141" y="0"/>
                  </a:moveTo>
                  <a:lnTo>
                    <a:pt x="12589" y="215271"/>
                  </a:lnTo>
                  <a:lnTo>
                    <a:pt x="0" y="216940"/>
                  </a:lnTo>
                </a:path>
              </a:pathLst>
            </a:custGeom>
            <a:ln w="25400">
              <a:solidFill>
                <a:srgbClr val="0365C0"/>
              </a:solidFill>
            </a:ln>
          </p:spPr>
          <p:txBody>
            <a:bodyPr wrap="square" lIns="0" tIns="0" rIns="0" bIns="0" rtlCol="0"/>
            <a:lstStyle/>
            <a:p>
              <a:endParaRPr b="0"/>
            </a:p>
          </p:txBody>
        </p:sp>
        <p:sp>
          <p:nvSpPr>
            <p:cNvPr id="56" name="object 23">
              <a:extLst>
                <a:ext uri="{FF2B5EF4-FFF2-40B4-BE49-F238E27FC236}">
                  <a16:creationId xmlns:a16="http://schemas.microsoft.com/office/drawing/2014/main" id="{F59F9A6E-EA07-8FCE-A1C1-18D172AF61C8}"/>
                </a:ext>
              </a:extLst>
            </p:cNvPr>
            <p:cNvSpPr/>
            <p:nvPr/>
          </p:nvSpPr>
          <p:spPr>
            <a:xfrm>
              <a:off x="3621426" y="4873490"/>
              <a:ext cx="128905" cy="121285"/>
            </a:xfrm>
            <a:custGeom>
              <a:avLst/>
              <a:gdLst/>
              <a:ahLst/>
              <a:cxnLst/>
              <a:rect l="l" t="t" r="r" b="b"/>
              <a:pathLst>
                <a:path w="128904" h="121285">
                  <a:moveTo>
                    <a:pt x="112849" y="0"/>
                  </a:moveTo>
                  <a:lnTo>
                    <a:pt x="0" y="76456"/>
                  </a:lnTo>
                  <a:lnTo>
                    <a:pt x="128875" y="120862"/>
                  </a:lnTo>
                  <a:lnTo>
                    <a:pt x="112849" y="0"/>
                  </a:lnTo>
                  <a:close/>
                </a:path>
              </a:pathLst>
            </a:custGeom>
            <a:solidFill>
              <a:srgbClr val="0365C0"/>
            </a:solidFill>
          </p:spPr>
          <p:txBody>
            <a:bodyPr wrap="square" lIns="0" tIns="0" rIns="0" bIns="0" rtlCol="0"/>
            <a:lstStyle/>
            <a:p>
              <a:endParaRPr b="0"/>
            </a:p>
          </p:txBody>
        </p:sp>
        <p:sp>
          <p:nvSpPr>
            <p:cNvPr id="57" name="object 24">
              <a:extLst>
                <a:ext uri="{FF2B5EF4-FFF2-40B4-BE49-F238E27FC236}">
                  <a16:creationId xmlns:a16="http://schemas.microsoft.com/office/drawing/2014/main" id="{F4B06F0A-4066-7755-52BC-9221AB62B4A1}"/>
                </a:ext>
              </a:extLst>
            </p:cNvPr>
            <p:cNvSpPr/>
            <p:nvPr/>
          </p:nvSpPr>
          <p:spPr>
            <a:xfrm>
              <a:off x="3587440" y="3560884"/>
              <a:ext cx="45719" cy="473625"/>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58" name="object 25">
              <a:extLst>
                <a:ext uri="{FF2B5EF4-FFF2-40B4-BE49-F238E27FC236}">
                  <a16:creationId xmlns:a16="http://schemas.microsoft.com/office/drawing/2014/main" id="{E4E4531D-E5B0-AB67-D60C-AE0C4CBC7BAD}"/>
                </a:ext>
              </a:extLst>
            </p:cNvPr>
            <p:cNvSpPr/>
            <p:nvPr/>
          </p:nvSpPr>
          <p:spPr>
            <a:xfrm>
              <a:off x="3526481" y="4059993"/>
              <a:ext cx="121920" cy="121920"/>
            </a:xfrm>
            <a:custGeom>
              <a:avLst/>
              <a:gdLst/>
              <a:ahLst/>
              <a:cxnLst/>
              <a:rect l="l" t="t" r="r" b="b"/>
              <a:pathLst>
                <a:path w="121920" h="121920">
                  <a:moveTo>
                    <a:pt x="121919" y="0"/>
                  </a:moveTo>
                  <a:lnTo>
                    <a:pt x="0" y="0"/>
                  </a:lnTo>
                  <a:lnTo>
                    <a:pt x="60960" y="121919"/>
                  </a:lnTo>
                  <a:lnTo>
                    <a:pt x="121919" y="0"/>
                  </a:lnTo>
                  <a:close/>
                </a:path>
              </a:pathLst>
            </a:custGeom>
            <a:solidFill>
              <a:srgbClr val="0365C0"/>
            </a:solidFill>
          </p:spPr>
          <p:txBody>
            <a:bodyPr wrap="square" lIns="0" tIns="0" rIns="0" bIns="0" rtlCol="0"/>
            <a:lstStyle/>
            <a:p>
              <a:endParaRPr b="0"/>
            </a:p>
          </p:txBody>
        </p:sp>
        <p:sp>
          <p:nvSpPr>
            <p:cNvPr id="59" name="object 26">
              <a:extLst>
                <a:ext uri="{FF2B5EF4-FFF2-40B4-BE49-F238E27FC236}">
                  <a16:creationId xmlns:a16="http://schemas.microsoft.com/office/drawing/2014/main" id="{9038EB24-06EE-0482-CB68-C92E06B2C271}"/>
                </a:ext>
              </a:extLst>
            </p:cNvPr>
            <p:cNvSpPr/>
            <p:nvPr/>
          </p:nvSpPr>
          <p:spPr>
            <a:xfrm>
              <a:off x="3943148" y="5184328"/>
              <a:ext cx="1437717" cy="215923"/>
            </a:xfrm>
            <a:custGeom>
              <a:avLst/>
              <a:gdLst/>
              <a:ahLst/>
              <a:cxnLst/>
              <a:rect l="l" t="t" r="r" b="b"/>
              <a:pathLst>
                <a:path w="1353185" h="458470">
                  <a:moveTo>
                    <a:pt x="0" y="458398"/>
                  </a:moveTo>
                  <a:lnTo>
                    <a:pt x="1340804" y="4075"/>
                  </a:lnTo>
                  <a:lnTo>
                    <a:pt x="1352832" y="0"/>
                  </a:lnTo>
                </a:path>
              </a:pathLst>
            </a:custGeom>
            <a:ln w="25400">
              <a:solidFill>
                <a:srgbClr val="0365C0"/>
              </a:solidFill>
            </a:ln>
          </p:spPr>
          <p:txBody>
            <a:bodyPr wrap="square" lIns="0" tIns="0" rIns="0" bIns="0" rtlCol="0"/>
            <a:lstStyle/>
            <a:p>
              <a:endParaRPr b="0"/>
            </a:p>
          </p:txBody>
        </p:sp>
        <p:sp>
          <p:nvSpPr>
            <p:cNvPr id="60" name="object 27">
              <a:extLst>
                <a:ext uri="{FF2B5EF4-FFF2-40B4-BE49-F238E27FC236}">
                  <a16:creationId xmlns:a16="http://schemas.microsoft.com/office/drawing/2014/main" id="{4986C0C1-8D6D-1313-6313-B9EC49735002}"/>
                </a:ext>
              </a:extLst>
            </p:cNvPr>
            <p:cNvSpPr/>
            <p:nvPr/>
          </p:nvSpPr>
          <p:spPr>
            <a:xfrm>
              <a:off x="5348922" y="5130668"/>
              <a:ext cx="135255" cy="115570"/>
            </a:xfrm>
            <a:custGeom>
              <a:avLst/>
              <a:gdLst/>
              <a:ahLst/>
              <a:cxnLst/>
              <a:rect l="l" t="t" r="r" b="b"/>
              <a:pathLst>
                <a:path w="135254" h="115570">
                  <a:moveTo>
                    <a:pt x="0" y="0"/>
                  </a:moveTo>
                  <a:lnTo>
                    <a:pt x="39126" y="115472"/>
                  </a:lnTo>
                  <a:lnTo>
                    <a:pt x="135034" y="18609"/>
                  </a:lnTo>
                  <a:lnTo>
                    <a:pt x="0" y="0"/>
                  </a:lnTo>
                  <a:close/>
                </a:path>
              </a:pathLst>
            </a:custGeom>
            <a:solidFill>
              <a:srgbClr val="0365C0"/>
            </a:solidFill>
          </p:spPr>
          <p:txBody>
            <a:bodyPr wrap="square" lIns="0" tIns="0" rIns="0" bIns="0" rtlCol="0"/>
            <a:lstStyle/>
            <a:p>
              <a:endParaRPr b="0"/>
            </a:p>
          </p:txBody>
        </p:sp>
        <p:sp>
          <p:nvSpPr>
            <p:cNvPr id="61" name="object 28">
              <a:extLst>
                <a:ext uri="{FF2B5EF4-FFF2-40B4-BE49-F238E27FC236}">
                  <a16:creationId xmlns:a16="http://schemas.microsoft.com/office/drawing/2014/main" id="{C9FCC0B9-2800-228B-AB55-2E483F1BE02D}"/>
                </a:ext>
              </a:extLst>
            </p:cNvPr>
            <p:cNvSpPr/>
            <p:nvPr/>
          </p:nvSpPr>
          <p:spPr>
            <a:xfrm>
              <a:off x="5439590" y="5327609"/>
              <a:ext cx="0" cy="567690"/>
            </a:xfrm>
            <a:custGeom>
              <a:avLst/>
              <a:gdLst/>
              <a:ahLst/>
              <a:cxnLst/>
              <a:rect l="l" t="t" r="r" b="b"/>
              <a:pathLst>
                <a:path h="567689">
                  <a:moveTo>
                    <a:pt x="0" y="0"/>
                  </a:moveTo>
                  <a:lnTo>
                    <a:pt x="0" y="554881"/>
                  </a:lnTo>
                  <a:lnTo>
                    <a:pt x="0" y="567581"/>
                  </a:lnTo>
                </a:path>
              </a:pathLst>
            </a:custGeom>
            <a:ln w="25400">
              <a:solidFill>
                <a:srgbClr val="0365C0"/>
              </a:solidFill>
            </a:ln>
          </p:spPr>
          <p:txBody>
            <a:bodyPr wrap="square" lIns="0" tIns="0" rIns="0" bIns="0" rtlCol="0"/>
            <a:lstStyle/>
            <a:p>
              <a:endParaRPr b="0"/>
            </a:p>
          </p:txBody>
        </p:sp>
        <p:sp>
          <p:nvSpPr>
            <p:cNvPr id="62" name="object 29">
              <a:extLst>
                <a:ext uri="{FF2B5EF4-FFF2-40B4-BE49-F238E27FC236}">
                  <a16:creationId xmlns:a16="http://schemas.microsoft.com/office/drawing/2014/main" id="{1D1F388C-2680-4B06-B551-E31D4E2D8080}"/>
                </a:ext>
              </a:extLst>
            </p:cNvPr>
            <p:cNvSpPr/>
            <p:nvPr/>
          </p:nvSpPr>
          <p:spPr>
            <a:xfrm>
              <a:off x="5378630" y="5882491"/>
              <a:ext cx="121920" cy="121920"/>
            </a:xfrm>
            <a:custGeom>
              <a:avLst/>
              <a:gdLst/>
              <a:ahLst/>
              <a:cxnLst/>
              <a:rect l="l" t="t" r="r" b="b"/>
              <a:pathLst>
                <a:path w="121920" h="121920">
                  <a:moveTo>
                    <a:pt x="121919" y="0"/>
                  </a:moveTo>
                  <a:lnTo>
                    <a:pt x="0" y="0"/>
                  </a:lnTo>
                  <a:lnTo>
                    <a:pt x="60960" y="121920"/>
                  </a:lnTo>
                  <a:lnTo>
                    <a:pt x="121919" y="0"/>
                  </a:lnTo>
                  <a:close/>
                </a:path>
              </a:pathLst>
            </a:custGeom>
            <a:solidFill>
              <a:srgbClr val="0365C0"/>
            </a:solidFill>
          </p:spPr>
          <p:txBody>
            <a:bodyPr wrap="square" lIns="0" tIns="0" rIns="0" bIns="0" rtlCol="0"/>
            <a:lstStyle/>
            <a:p>
              <a:endParaRPr b="0"/>
            </a:p>
          </p:txBody>
        </p:sp>
      </p:grpSp>
      <p:sp>
        <p:nvSpPr>
          <p:cNvPr id="2" name="Plassholder for lysbildenummer 5">
            <a:extLst>
              <a:ext uri="{FF2B5EF4-FFF2-40B4-BE49-F238E27FC236}">
                <a16:creationId xmlns:a16="http://schemas.microsoft.com/office/drawing/2014/main" id="{88CF3F8C-C45D-1629-A5CC-E1A40DAA2BCE}"/>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11</a:t>
            </a:fld>
            <a:endParaRPr lang="nb-NO" sz="1400" b="0" i="0" dirty="0">
              <a:solidFill>
                <a:schemeClr val="tx1"/>
              </a:solidFill>
              <a:latin typeface="Arial"/>
              <a:cs typeface="Arial"/>
            </a:endParaRPr>
          </a:p>
        </p:txBody>
      </p:sp>
      <p:sp>
        <p:nvSpPr>
          <p:cNvPr id="8" name="object 7">
            <a:extLst>
              <a:ext uri="{FF2B5EF4-FFF2-40B4-BE49-F238E27FC236}">
                <a16:creationId xmlns:a16="http://schemas.microsoft.com/office/drawing/2014/main" id="{E936FB01-1260-A2E7-10FA-9F580BB8C37B}"/>
              </a:ext>
            </a:extLst>
          </p:cNvPr>
          <p:cNvSpPr txBox="1"/>
          <p:nvPr/>
        </p:nvSpPr>
        <p:spPr>
          <a:xfrm>
            <a:off x="2178728" y="3375913"/>
            <a:ext cx="2848610" cy="315398"/>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	s</a:t>
            </a:r>
            <a:r>
              <a:rPr lang="en-GB" b="0" spc="-10" dirty="0">
                <a:latin typeface="Courier New"/>
                <a:cs typeface="Courier New"/>
              </a:rPr>
              <a:t>1</a:t>
            </a:r>
            <a:r>
              <a:rPr b="0" spc="-10" dirty="0">
                <a:latin typeface="Courier New"/>
                <a:cs typeface="Courier New"/>
              </a:rPr>
              <a:t>=</a:t>
            </a:r>
            <a:r>
              <a:rPr lang="en-GB" b="0" spc="-10" dirty="0">
                <a:latin typeface="Courier New"/>
                <a:cs typeface="Courier New"/>
              </a:rPr>
              <a:t>1, s2=0</a:t>
            </a:r>
            <a:endParaRPr b="0" spc="-10" dirty="0">
              <a:latin typeface="Courier New"/>
              <a:cs typeface="Courier New"/>
            </a:endParaRPr>
          </a:p>
        </p:txBody>
      </p:sp>
    </p:spTree>
  </p:cSld>
  <p:clrMapOvr>
    <a:masterClrMapping/>
  </p:clrMapOv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F0C077-D2CA-7680-A5FC-921A1B6CD98F}"/>
              </a:ext>
            </a:extLst>
          </p:cNvPr>
          <p:cNvSpPr>
            <a:spLocks noGrp="1"/>
          </p:cNvSpPr>
          <p:nvPr>
            <p:ph type="title"/>
          </p:nvPr>
        </p:nvSpPr>
        <p:spPr/>
        <p:txBody>
          <a:bodyPr/>
          <a:lstStyle/>
          <a:p>
            <a:r>
              <a:rPr lang="en-US" spc="-15" dirty="0"/>
              <a:t>Semaphores II</a:t>
            </a:r>
            <a:endParaRPr lang="en-SE" dirty="0"/>
          </a:p>
        </p:txBody>
      </p:sp>
      <p:sp>
        <p:nvSpPr>
          <p:cNvPr id="3" name="Content Placeholder 2">
            <a:extLst>
              <a:ext uri="{FF2B5EF4-FFF2-40B4-BE49-F238E27FC236}">
                <a16:creationId xmlns:a16="http://schemas.microsoft.com/office/drawing/2014/main" id="{C767DCC5-7F04-8E09-7E88-3B7BD4A17723}"/>
              </a:ext>
            </a:extLst>
          </p:cNvPr>
          <p:cNvSpPr>
            <a:spLocks noGrp="1"/>
          </p:cNvSpPr>
          <p:nvPr>
            <p:ph idx="1"/>
          </p:nvPr>
        </p:nvSpPr>
        <p:spPr>
          <a:xfrm>
            <a:off x="812800" y="806655"/>
            <a:ext cx="7340600" cy="6124213"/>
          </a:xfrm>
        </p:spPr>
        <p:txBody>
          <a:bodyPr>
            <a:normAutofit/>
          </a:bodyPr>
          <a:lstStyle/>
          <a:p>
            <a:r>
              <a:rPr lang="en-GB" dirty="0"/>
              <a:t>The following three functions of a program f1(), f2(), f3() run in separate threads each and print some prime numbers. All three threads are ready to run at the same time. Use synchronization using the semaphores S1, S2 and S3 and wait/signal operations on the semaphores to ensure that the program outputs the prime numbers in increasing order (2, 3, 5, 7, 11, 13).</a:t>
            </a:r>
          </a:p>
        </p:txBody>
      </p:sp>
      <p:sp>
        <p:nvSpPr>
          <p:cNvPr id="5" name="object 4">
            <a:extLst>
              <a:ext uri="{FF2B5EF4-FFF2-40B4-BE49-F238E27FC236}">
                <a16:creationId xmlns:a16="http://schemas.microsoft.com/office/drawing/2014/main" id="{3B709B80-AAFD-AA81-C69A-6D140CD7F776}"/>
              </a:ext>
            </a:extLst>
          </p:cNvPr>
          <p:cNvSpPr txBox="1"/>
          <p:nvPr/>
        </p:nvSpPr>
        <p:spPr>
          <a:xfrm>
            <a:off x="8382000" y="1234489"/>
            <a:ext cx="3276600" cy="4666021"/>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a:t>
            </a:r>
            <a:r>
              <a:rPr b="0" dirty="0" err="1">
                <a:latin typeface="Courier New"/>
                <a:cs typeface="Courier New"/>
              </a:rPr>
              <a:t>emaphore</a:t>
            </a:r>
            <a:r>
              <a:rPr lang="en-GB" b="0" spc="80" dirty="0">
                <a:latin typeface="Courier New"/>
                <a:cs typeface="Courier New"/>
              </a:rPr>
              <a:t> </a:t>
            </a:r>
            <a:r>
              <a:rPr b="0" dirty="0">
                <a:latin typeface="Courier New"/>
                <a:cs typeface="Courier New"/>
              </a:rPr>
              <a:t>S1=</a:t>
            </a:r>
            <a:r>
              <a:rPr b="0" spc="-35" dirty="0">
                <a:latin typeface="Courier New"/>
                <a:cs typeface="Courier New"/>
              </a:rPr>
              <a:t>0</a:t>
            </a:r>
            <a:r>
              <a:rPr lang="en-GB" b="0" spc="-35" dirty="0">
                <a:latin typeface="Courier New"/>
                <a:cs typeface="Courier New"/>
              </a:rPr>
              <a:t>;</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lang="en-GB" b="0" spc="-50" dirty="0">
              <a:latin typeface="Courier New"/>
              <a:cs typeface="Courier New"/>
            </a:endParaRPr>
          </a:p>
          <a:p>
            <a:pPr marL="46990">
              <a:spcBef>
                <a:spcPts val="835"/>
              </a:spcBef>
            </a:pPr>
            <a:r>
              <a:rPr lang="en-GB" b="0" dirty="0">
                <a:latin typeface="Courier New"/>
                <a:cs typeface="Courier New"/>
              </a:rPr>
              <a:t>f3()</a:t>
            </a:r>
            <a:r>
              <a:rPr lang="en-GB" b="0" spc="80" dirty="0">
                <a:latin typeface="Courier New"/>
                <a:cs typeface="Courier New"/>
              </a:rPr>
              <a:t> </a:t>
            </a:r>
            <a:r>
              <a:rPr lang="en-GB" b="0" spc="-50" dirty="0">
                <a:latin typeface="Courier New"/>
                <a:cs typeface="Courier New"/>
              </a:rPr>
              <a:t>{</a:t>
            </a:r>
            <a:endParaRPr lang="en-GB" b="0" dirty="0">
              <a:latin typeface="Courier New"/>
              <a:cs typeface="Courier New"/>
            </a:endParaRPr>
          </a:p>
          <a:p>
            <a:pPr marL="448945" marR="652780">
              <a:spcBef>
                <a:spcPts val="150"/>
              </a:spcBef>
            </a:pPr>
            <a:r>
              <a:rPr lang="en-GB" b="0" spc="-10" dirty="0" err="1">
                <a:latin typeface="Courier New"/>
                <a:cs typeface="Courier New"/>
              </a:rPr>
              <a:t>printf</a:t>
            </a:r>
            <a:r>
              <a:rPr lang="en-GB" b="0" spc="-10" dirty="0">
                <a:latin typeface="Courier New"/>
                <a:cs typeface="Courier New"/>
              </a:rPr>
              <a:t>(“7"); </a:t>
            </a:r>
          </a:p>
          <a:p>
            <a:pPr marL="448945" marR="652780">
              <a:spcBef>
                <a:spcPts val="150"/>
              </a:spcBef>
            </a:pPr>
            <a:r>
              <a:rPr lang="en-GB" b="0" spc="-10" dirty="0" err="1">
                <a:latin typeface="Courier New"/>
                <a:cs typeface="Courier New"/>
              </a:rPr>
              <a:t>printf</a:t>
            </a:r>
            <a:r>
              <a:rPr lang="en-GB" b="0" spc="-10" dirty="0">
                <a:latin typeface="Courier New"/>
                <a:cs typeface="Courier New"/>
              </a:rPr>
              <a:t>("11");</a:t>
            </a:r>
            <a:endParaRPr lang="en-GB" b="0" dirty="0">
              <a:latin typeface="Courier New"/>
              <a:cs typeface="Courier New"/>
            </a:endParaRPr>
          </a:p>
          <a:p>
            <a:pPr marL="46990"/>
            <a:r>
              <a:rPr lang="en-GB" b="0" spc="-50" dirty="0">
                <a:latin typeface="Courier New"/>
                <a:cs typeface="Courier New"/>
              </a:rPr>
              <a:t>}</a:t>
            </a:r>
          </a:p>
        </p:txBody>
      </p:sp>
    </p:spTree>
    <p:extLst>
      <p:ext uri="{BB962C8B-B14F-4D97-AF65-F5344CB8AC3E}">
        <p14:creationId xmlns:p14="http://schemas.microsoft.com/office/powerpoint/2010/main" val="226480095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95DD577-F502-A323-D281-3995DBD6C02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84D0775-5C17-63A3-BDF1-8B0B28EA9B33}"/>
              </a:ext>
            </a:extLst>
          </p:cNvPr>
          <p:cNvSpPr>
            <a:spLocks noGrp="1"/>
          </p:cNvSpPr>
          <p:nvPr>
            <p:ph type="title"/>
          </p:nvPr>
        </p:nvSpPr>
        <p:spPr>
          <a:xfrm>
            <a:off x="0" y="152400"/>
            <a:ext cx="6908800" cy="533400"/>
          </a:xfrm>
        </p:spPr>
        <p:txBody>
          <a:bodyPr/>
          <a:lstStyle/>
          <a:p>
            <a:r>
              <a:rPr lang="en-US" spc="-15" dirty="0"/>
              <a:t>Semaphores II Solution</a:t>
            </a:r>
            <a:endParaRPr lang="en-SE" dirty="0"/>
          </a:p>
        </p:txBody>
      </p:sp>
      <p:sp>
        <p:nvSpPr>
          <p:cNvPr id="3" name="Content Placeholder 2">
            <a:extLst>
              <a:ext uri="{FF2B5EF4-FFF2-40B4-BE49-F238E27FC236}">
                <a16:creationId xmlns:a16="http://schemas.microsoft.com/office/drawing/2014/main" id="{29A42330-87C7-42B3-51F3-7600A28CE833}"/>
              </a:ext>
            </a:extLst>
          </p:cNvPr>
          <p:cNvSpPr>
            <a:spLocks noGrp="1"/>
          </p:cNvSpPr>
          <p:nvPr>
            <p:ph idx="1"/>
          </p:nvPr>
        </p:nvSpPr>
        <p:spPr>
          <a:xfrm>
            <a:off x="381000" y="806655"/>
            <a:ext cx="5105400" cy="6124213"/>
          </a:xfrm>
        </p:spPr>
        <p:txBody>
          <a:bodyPr>
            <a:normAutofit fontScale="85000" lnSpcReduction="20000"/>
          </a:bodyPr>
          <a:lstStyle/>
          <a:p>
            <a:r>
              <a:rPr lang="en-GB" dirty="0"/>
              <a:t>Solution 1 (left): With initial values of all semaphores = 0, only f2 can run, prints 2, signals S1 and then waits for S2. S1.signal() starts f1, which was waiting for S1 and can now print 3 and 5 and then signal S3. S3.signal() now starts f3, which prints 7 and 11 and signals S2. This returns execution to f2, which can then finally print 13.</a:t>
            </a:r>
          </a:p>
          <a:p>
            <a:r>
              <a:rPr lang="en-GB" dirty="0"/>
              <a:t>Solution 2(right): s2 has initial value 1, so f2 calls S2.wait() and runs first. The rest of the same as Solution 1. You can see that initializing s2=0 has the same effect as initializing s2=1 and let f2 call S2.wait() first. So Solution 1 is better with one less call to wait().</a:t>
            </a:r>
          </a:p>
        </p:txBody>
      </p:sp>
      <p:sp>
        <p:nvSpPr>
          <p:cNvPr id="5" name="object 4">
            <a:extLst>
              <a:ext uri="{FF2B5EF4-FFF2-40B4-BE49-F238E27FC236}">
                <a16:creationId xmlns:a16="http://schemas.microsoft.com/office/drawing/2014/main" id="{3D8C9D55-068E-5187-314F-CB14FCD239EC}"/>
              </a:ext>
            </a:extLst>
          </p:cNvPr>
          <p:cNvSpPr txBox="1"/>
          <p:nvPr/>
        </p:nvSpPr>
        <p:spPr>
          <a:xfrm>
            <a:off x="8763000" y="48267"/>
            <a:ext cx="3185160" cy="6761466"/>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1;</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lang="en-GB" b="0" spc="105" dirty="0">
                <a:solidFill>
                  <a:srgbClr val="0433FF"/>
                </a:solidFill>
                <a:latin typeface="Courier New"/>
                <a:cs typeface="Courier New"/>
              </a:rPr>
              <a:t> </a:t>
            </a: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
        <p:nvSpPr>
          <p:cNvPr id="4" name="object 4">
            <a:extLst>
              <a:ext uri="{FF2B5EF4-FFF2-40B4-BE49-F238E27FC236}">
                <a16:creationId xmlns:a16="http://schemas.microsoft.com/office/drawing/2014/main" id="{DAB53871-7D87-29A0-1EA0-6DD87A2D8C11}"/>
              </a:ext>
            </a:extLst>
          </p:cNvPr>
          <p:cNvSpPr txBox="1"/>
          <p:nvPr/>
        </p:nvSpPr>
        <p:spPr>
          <a:xfrm>
            <a:off x="5486400" y="152400"/>
            <a:ext cx="3185160" cy="6458819"/>
          </a:xfrm>
          <a:prstGeom prst="rect">
            <a:avLst/>
          </a:prstGeom>
          <a:solidFill>
            <a:schemeClr val="bg1"/>
          </a:solidFill>
          <a:ln w="10470">
            <a:solidFill>
              <a:srgbClr val="000000"/>
            </a:solidFill>
          </a:ln>
        </p:spPr>
        <p:txBody>
          <a:bodyPr vert="horz" wrap="square" lIns="0" tIns="48895" rIns="0" bIns="0" rtlCol="0">
            <a:spAutoFit/>
          </a:bodyPr>
          <a:lstStyle/>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S1=</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S2=</a:t>
            </a:r>
            <a:r>
              <a:rPr lang="en-GB" b="0" spc="-35" dirty="0">
                <a:latin typeface="Courier New"/>
                <a:cs typeface="Courier New"/>
              </a:rPr>
              <a:t>0;</a:t>
            </a:r>
          </a:p>
          <a:p>
            <a:pPr marL="46990" marR="1054735">
              <a:spcBef>
                <a:spcPts val="385"/>
              </a:spcBef>
            </a:pPr>
            <a:r>
              <a:rPr lang="en-GB" b="0" dirty="0">
                <a:latin typeface="Courier New"/>
                <a:cs typeface="Courier New"/>
              </a:rPr>
              <a:t>semaphore</a:t>
            </a:r>
            <a:r>
              <a:rPr lang="en-GB" b="0" spc="80" dirty="0">
                <a:latin typeface="Courier New"/>
                <a:cs typeface="Courier New"/>
              </a:rPr>
              <a:t> </a:t>
            </a:r>
            <a:r>
              <a:rPr lang="en-GB" b="0" dirty="0">
                <a:latin typeface="Courier New"/>
                <a:cs typeface="Courier New"/>
              </a:rPr>
              <a:t>S3=</a:t>
            </a:r>
            <a:r>
              <a:rPr lang="en-GB" b="0" spc="-35" dirty="0">
                <a:latin typeface="Courier New"/>
                <a:cs typeface="Courier New"/>
              </a:rPr>
              <a:t>0; </a:t>
            </a:r>
          </a:p>
          <a:p>
            <a:pPr marL="46990" marR="1054735">
              <a:spcBef>
                <a:spcPts val="385"/>
              </a:spcBef>
            </a:pPr>
            <a:r>
              <a:rPr b="0" dirty="0">
                <a:latin typeface="Courier New"/>
                <a:cs typeface="Courier New"/>
              </a:rPr>
              <a:t>f1()</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S1.wait()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("3");</a:t>
            </a:r>
            <a:endParaRPr b="0" dirty="0">
              <a:latin typeface="Courier New"/>
              <a:cs typeface="Courier New"/>
            </a:endParaRPr>
          </a:p>
          <a:p>
            <a:pPr marL="448945" marR="250825">
              <a:spcBef>
                <a:spcPts val="150"/>
              </a:spcBef>
            </a:pPr>
            <a:r>
              <a:rPr b="0" spc="-10" dirty="0" err="1">
                <a:latin typeface="Courier New"/>
                <a:cs typeface="Courier New"/>
              </a:rPr>
              <a:t>printf</a:t>
            </a:r>
            <a:r>
              <a:rPr b="0" spc="-10" dirty="0">
                <a:latin typeface="Courier New"/>
                <a:cs typeface="Courier New"/>
              </a:rPr>
              <a:t>("5"); </a:t>
            </a:r>
            <a:endParaRPr lang="en-GB" b="0" spc="-10" dirty="0">
              <a:latin typeface="Courier New"/>
              <a:cs typeface="Courier New"/>
            </a:endParaRPr>
          </a:p>
          <a:p>
            <a:pPr marL="448945" marR="250825">
              <a:spcBef>
                <a:spcPts val="150"/>
              </a:spcBef>
            </a:pPr>
            <a:r>
              <a:rPr lang="en-GB" b="0" dirty="0">
                <a:solidFill>
                  <a:srgbClr val="0433FF"/>
                </a:solidFill>
                <a:latin typeface="Courier New"/>
                <a:cs typeface="Courier New"/>
              </a:rPr>
              <a:t>S3.signal()</a:t>
            </a:r>
            <a:r>
              <a:rPr b="0" dirty="0">
                <a:solidFill>
                  <a:srgbClr val="0433FF"/>
                </a:solidFill>
                <a:latin typeface="Courier New"/>
                <a:cs typeface="Courier New"/>
              </a:rPr>
              <a:t>;</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f2()</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("2"); </a:t>
            </a:r>
            <a:endParaRPr lang="en-GB" b="0" spc="-10" dirty="0">
              <a:latin typeface="Courier New"/>
              <a:cs typeface="Courier New"/>
            </a:endParaRPr>
          </a:p>
          <a:p>
            <a:pPr marL="448945" marR="652780">
              <a:spcBef>
                <a:spcPts val="150"/>
              </a:spcBef>
            </a:pPr>
            <a:r>
              <a:rPr lang="en-GB" b="0" spc="-10" dirty="0">
                <a:solidFill>
                  <a:srgbClr val="0433FF"/>
                </a:solidFill>
                <a:latin typeface="Courier New"/>
                <a:cs typeface="Courier New"/>
              </a:rPr>
              <a:t>S1.signal()</a:t>
            </a:r>
            <a:r>
              <a:rPr b="0" spc="-10" dirty="0">
                <a:solidFill>
                  <a:srgbClr val="0433FF"/>
                </a:solidFill>
                <a:latin typeface="Courier New"/>
                <a:cs typeface="Courier New"/>
              </a:rPr>
              <a:t>; </a:t>
            </a:r>
            <a:endParaRPr lang="en-GB" b="0" spc="-10" dirty="0">
              <a:solidFill>
                <a:srgbClr val="0433FF"/>
              </a:solidFill>
              <a:latin typeface="Courier New"/>
              <a:cs typeface="Courier New"/>
            </a:endParaRPr>
          </a:p>
          <a:p>
            <a:pPr marL="448945" marR="652780">
              <a:spcBef>
                <a:spcPts val="150"/>
              </a:spcBef>
            </a:pPr>
            <a:r>
              <a:rPr lang="en-GB" b="0" dirty="0">
                <a:solidFill>
                  <a:srgbClr val="0433FF"/>
                </a:solidFill>
                <a:latin typeface="Courier New"/>
                <a:cs typeface="Courier New"/>
              </a:rPr>
              <a:t>S2.wait()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("13");</a:t>
            </a:r>
            <a:endParaRPr b="0" dirty="0">
              <a:latin typeface="Courier New"/>
              <a:cs typeface="Courier New"/>
            </a:endParaRPr>
          </a:p>
          <a:p>
            <a:pPr marL="46990"/>
            <a:r>
              <a:rPr b="0" spc="-50" dirty="0">
                <a:latin typeface="Courier New"/>
                <a:cs typeface="Courier New"/>
              </a:rPr>
              <a:t>}</a:t>
            </a:r>
            <a:endParaRPr b="0" dirty="0">
              <a:latin typeface="Courier New"/>
              <a:cs typeface="Courier New"/>
            </a:endParaRPr>
          </a:p>
          <a:p>
            <a:pPr marL="46990">
              <a:spcBef>
                <a:spcPts val="835"/>
              </a:spcBef>
            </a:pPr>
            <a:r>
              <a:rPr b="0" dirty="0">
                <a:latin typeface="Courier New"/>
                <a:cs typeface="Courier New"/>
              </a:rPr>
              <a:t>f3()</a:t>
            </a:r>
            <a:r>
              <a:rPr b="0" spc="80" dirty="0">
                <a:latin typeface="Courier New"/>
                <a:cs typeface="Courier New"/>
              </a:rPr>
              <a:t> </a:t>
            </a:r>
            <a:r>
              <a:rPr b="0" spc="-50" dirty="0">
                <a:latin typeface="Courier New"/>
                <a:cs typeface="Courier New"/>
              </a:rPr>
              <a:t>{</a:t>
            </a:r>
            <a:endParaRPr b="0" dirty="0">
              <a:latin typeface="Courier New"/>
              <a:cs typeface="Courier New"/>
            </a:endParaRPr>
          </a:p>
          <a:p>
            <a:pPr marL="448945" marR="652780">
              <a:spcBef>
                <a:spcPts val="150"/>
              </a:spcBef>
            </a:pPr>
            <a:r>
              <a:rPr lang="en-GB" b="0" dirty="0">
                <a:solidFill>
                  <a:srgbClr val="0433FF"/>
                </a:solidFill>
                <a:latin typeface="Courier New"/>
                <a:cs typeface="Courier New"/>
              </a:rPr>
              <a:t>S3.wait()</a:t>
            </a:r>
            <a:r>
              <a:rPr b="0" dirty="0">
                <a:solidFill>
                  <a:srgbClr val="0433FF"/>
                </a:solidFill>
                <a:latin typeface="Courier New"/>
                <a:cs typeface="Courier New"/>
              </a:rPr>
              <a:t>;</a:t>
            </a:r>
            <a:r>
              <a:rPr b="0" spc="105" dirty="0">
                <a:solidFill>
                  <a:srgbClr val="0433FF"/>
                </a:solidFill>
                <a:latin typeface="Courier New"/>
                <a:cs typeface="Courier New"/>
              </a:rPr>
              <a:t> </a:t>
            </a:r>
            <a:endParaRPr lang="en-GB" b="0" spc="105" dirty="0">
              <a:solidFill>
                <a:srgbClr val="0433FF"/>
              </a:solidFill>
              <a:latin typeface="Courier New"/>
              <a:cs typeface="Courier New"/>
            </a:endParaRPr>
          </a:p>
          <a:p>
            <a:pPr marL="448945" marR="652780">
              <a:spcBef>
                <a:spcPts val="150"/>
              </a:spcBef>
            </a:pPr>
            <a:r>
              <a:rPr b="0" spc="-10" dirty="0" err="1">
                <a:latin typeface="Courier New"/>
                <a:cs typeface="Courier New"/>
              </a:rPr>
              <a:t>printf</a:t>
            </a:r>
            <a:r>
              <a:rPr b="0" spc="-10" dirty="0">
                <a:latin typeface="Courier New"/>
                <a:cs typeface="Courier New"/>
              </a:rPr>
              <a:t>("7");</a:t>
            </a:r>
            <a:endParaRPr b="0" dirty="0">
              <a:latin typeface="Courier New"/>
              <a:cs typeface="Courier New"/>
            </a:endParaRPr>
          </a:p>
          <a:p>
            <a:pPr marL="448945" marR="250825">
              <a:spcBef>
                <a:spcPts val="145"/>
              </a:spcBef>
            </a:pPr>
            <a:r>
              <a:rPr b="0" spc="-10" dirty="0" err="1">
                <a:latin typeface="Courier New"/>
                <a:cs typeface="Courier New"/>
              </a:rPr>
              <a:t>printf</a:t>
            </a:r>
            <a:r>
              <a:rPr b="0" spc="-10" dirty="0">
                <a:latin typeface="Courier New"/>
                <a:cs typeface="Courier New"/>
              </a:rPr>
              <a:t>("11"); </a:t>
            </a:r>
            <a:endParaRPr lang="en-GB" b="0" spc="-10" dirty="0">
              <a:latin typeface="Courier New"/>
              <a:cs typeface="Courier New"/>
            </a:endParaRPr>
          </a:p>
          <a:p>
            <a:pPr marL="448945" marR="250825">
              <a:spcBef>
                <a:spcPts val="145"/>
              </a:spcBef>
            </a:pPr>
            <a:r>
              <a:rPr lang="en-GB" b="0" dirty="0">
                <a:solidFill>
                  <a:srgbClr val="0433FF"/>
                </a:solidFill>
                <a:latin typeface="Courier New"/>
                <a:cs typeface="Courier New"/>
              </a:rPr>
              <a:t>S2.signal()</a:t>
            </a:r>
            <a:r>
              <a:rPr b="0" dirty="0">
                <a:solidFill>
                  <a:srgbClr val="0433FF"/>
                </a:solidFill>
                <a:latin typeface="Courier New"/>
                <a:cs typeface="Courier New"/>
              </a:rPr>
              <a:t>;</a:t>
            </a:r>
            <a:endParaRPr lang="en-GB" b="0" dirty="0">
              <a:solidFill>
                <a:srgbClr val="0433FF"/>
              </a:solidFill>
              <a:latin typeface="Courier New"/>
              <a:cs typeface="Courier New"/>
            </a:endParaRPr>
          </a:p>
          <a:p>
            <a:pPr marL="448945" marR="250825">
              <a:spcBef>
                <a:spcPts val="145"/>
              </a:spcBef>
            </a:pPr>
            <a:r>
              <a:rPr sz="1400" b="0" spc="-50" dirty="0">
                <a:latin typeface="Courier New"/>
                <a:cs typeface="Courier New"/>
              </a:rPr>
              <a:t>}</a:t>
            </a:r>
            <a:endParaRPr sz="1400" b="0" dirty="0">
              <a:latin typeface="Courier New"/>
              <a:cs typeface="Courier New"/>
            </a:endParaRPr>
          </a:p>
        </p:txBody>
      </p:sp>
    </p:spTree>
    <p:extLst>
      <p:ext uri="{BB962C8B-B14F-4D97-AF65-F5344CB8AC3E}">
        <p14:creationId xmlns:p14="http://schemas.microsoft.com/office/powerpoint/2010/main" val="2096745549"/>
      </p:ext>
    </p:extLst>
  </p:cSld>
  <p:clrMapOvr>
    <a:masterClrMapping/>
  </p:clrMapOv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1219200" y="3400424"/>
            <a:ext cx="9753600" cy="2111475"/>
          </a:xfrm>
          <a:prstGeom prst="rect">
            <a:avLst/>
          </a:prstGeom>
        </p:spPr>
        <p:txBody>
          <a:bodyPr vert="horz" wrap="square" lIns="0" tIns="59055" rIns="0" bIns="0" rtlCol="0">
            <a:spAutoFit/>
          </a:bodyPr>
          <a:lstStyle/>
          <a:p>
            <a:pPr marL="12700">
              <a:spcBef>
                <a:spcPts val="465"/>
              </a:spcBef>
            </a:pPr>
            <a:r>
              <a:rPr lang="en-GB" sz="2000" b="0" dirty="0">
                <a:latin typeface="Gill Sans" panose="020B0502020104020203"/>
                <a:cs typeface="Arial MT"/>
              </a:rPr>
              <a:t>Q. </a:t>
            </a:r>
            <a:r>
              <a:rPr sz="2000" b="0" dirty="0">
                <a:latin typeface="Gill Sans" panose="020B0502020104020203"/>
                <a:cs typeface="Arial MT"/>
              </a:rPr>
              <a:t>Which</a:t>
            </a:r>
            <a:r>
              <a:rPr sz="2000" b="0" spc="-35" dirty="0">
                <a:latin typeface="Gill Sans" panose="020B0502020104020203"/>
                <a:cs typeface="Arial MT"/>
              </a:rPr>
              <a:t> </a:t>
            </a:r>
            <a:r>
              <a:rPr sz="2000" b="0" dirty="0">
                <a:latin typeface="Gill Sans" panose="020B0502020104020203"/>
                <a:cs typeface="Arial MT"/>
              </a:rPr>
              <a:t>strings</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be</a:t>
            </a:r>
            <a:r>
              <a:rPr sz="2000" b="0" spc="-30" dirty="0">
                <a:latin typeface="Gill Sans" panose="020B0502020104020203"/>
                <a:cs typeface="Arial MT"/>
              </a:rPr>
              <a:t> </a:t>
            </a:r>
            <a:r>
              <a:rPr sz="2000" b="0" dirty="0">
                <a:latin typeface="Gill Sans" panose="020B0502020104020203"/>
                <a:cs typeface="Arial MT"/>
              </a:rPr>
              <a:t>output</a:t>
            </a:r>
            <a:r>
              <a:rPr sz="2000" b="0" spc="-30" dirty="0">
                <a:latin typeface="Gill Sans" panose="020B0502020104020203"/>
                <a:cs typeface="Arial MT"/>
              </a:rPr>
              <a:t> </a:t>
            </a:r>
            <a:r>
              <a:rPr sz="2000" b="0" dirty="0">
                <a:latin typeface="Gill Sans" panose="020B0502020104020203"/>
                <a:cs typeface="Arial MT"/>
              </a:rPr>
              <a:t>when</a:t>
            </a:r>
            <a:r>
              <a:rPr sz="2000" b="0" spc="-30" dirty="0">
                <a:latin typeface="Gill Sans" panose="020B0502020104020203"/>
                <a:cs typeface="Arial MT"/>
              </a:rPr>
              <a:t> </a:t>
            </a:r>
            <a:r>
              <a:rPr sz="2000" b="0" dirty="0">
                <a:latin typeface="Gill Sans" panose="020B0502020104020203"/>
                <a:cs typeface="Arial MT"/>
              </a:rPr>
              <a:t>running</a:t>
            </a:r>
            <a:r>
              <a:rPr sz="2000" b="0" spc="-30" dirty="0">
                <a:latin typeface="Gill Sans" panose="020B0502020104020203"/>
                <a:cs typeface="Arial MT"/>
              </a:rPr>
              <a:t> </a:t>
            </a:r>
            <a:r>
              <a:rPr sz="2000" b="0" dirty="0">
                <a:latin typeface="Gill Sans" panose="020B0502020104020203"/>
                <a:cs typeface="Arial MT"/>
              </a:rPr>
              <a:t>the</a:t>
            </a:r>
            <a:r>
              <a:rPr sz="2000" b="0" spc="-30" dirty="0">
                <a:latin typeface="Gill Sans" panose="020B0502020104020203"/>
                <a:cs typeface="Arial MT"/>
              </a:rPr>
              <a:t> </a:t>
            </a:r>
            <a:r>
              <a:rPr sz="2000" b="0" dirty="0">
                <a:latin typeface="Gill Sans" panose="020B0502020104020203"/>
                <a:cs typeface="Arial MT"/>
              </a:rPr>
              <a:t>3</a:t>
            </a:r>
            <a:r>
              <a:rPr sz="2000" b="0" spc="-30" dirty="0">
                <a:latin typeface="Gill Sans" panose="020B0502020104020203"/>
                <a:cs typeface="Arial MT"/>
              </a:rPr>
              <a:t> </a:t>
            </a:r>
            <a:r>
              <a:rPr sz="2000" b="0" dirty="0">
                <a:latin typeface="Gill Sans" panose="020B0502020104020203"/>
                <a:cs typeface="Arial MT"/>
              </a:rPr>
              <a:t>threads</a:t>
            </a:r>
            <a:r>
              <a:rPr sz="2000" b="0" spc="-30" dirty="0">
                <a:latin typeface="Gill Sans" panose="020B0502020104020203"/>
                <a:cs typeface="Arial MT"/>
              </a:rPr>
              <a:t> </a:t>
            </a:r>
            <a:r>
              <a:rPr sz="2000" b="0" dirty="0">
                <a:latin typeface="Gill Sans" panose="020B0502020104020203"/>
                <a:cs typeface="Arial MT"/>
              </a:rPr>
              <a:t>in</a:t>
            </a:r>
            <a:r>
              <a:rPr sz="2000" b="0" spc="-30" dirty="0">
                <a:latin typeface="Gill Sans" panose="020B0502020104020203"/>
                <a:cs typeface="Arial MT"/>
              </a:rPr>
              <a:t> </a:t>
            </a:r>
            <a:r>
              <a:rPr sz="2000" b="0" spc="-10" dirty="0">
                <a:latin typeface="Gill Sans" panose="020B0502020104020203"/>
                <a:cs typeface="Arial MT"/>
              </a:rPr>
              <a:t>parallel?</a:t>
            </a:r>
            <a:endParaRPr sz="2000" b="0" dirty="0">
              <a:latin typeface="Gill Sans" panose="020B0502020104020203"/>
              <a:cs typeface="Arial MT"/>
            </a:endParaRPr>
          </a:p>
          <a:p>
            <a:pPr marL="183515" indent="-170815">
              <a:spcBef>
                <a:spcPts val="370"/>
              </a:spcBef>
              <a:buChar char="•"/>
              <a:tabLst>
                <a:tab pos="183515" algn="l"/>
              </a:tabLst>
            </a:pPr>
            <a:r>
              <a:rPr sz="2000" b="0" dirty="0">
                <a:latin typeface="Gill Sans" panose="020B0502020104020203"/>
                <a:cs typeface="Arial MT"/>
              </a:rPr>
              <a:t>Either</a:t>
            </a:r>
            <a:r>
              <a:rPr sz="2000" b="0" spc="-25"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dirty="0">
                <a:latin typeface="Gill Sans" panose="020B0502020104020203"/>
                <a:cs typeface="Arial MT"/>
              </a:rPr>
              <a:t>or</a:t>
            </a:r>
            <a:r>
              <a:rPr sz="2000" b="0" spc="-20" dirty="0">
                <a:latin typeface="Gill Sans" panose="020B0502020104020203"/>
                <a:cs typeface="Arial MT"/>
              </a:rPr>
              <a:t> </a:t>
            </a:r>
            <a:r>
              <a:rPr sz="2000" b="0" dirty="0">
                <a:latin typeface="Gill Sans" panose="020B0502020104020203"/>
                <a:cs typeface="Arial MT"/>
              </a:rPr>
              <a:t>t2</a:t>
            </a:r>
            <a:r>
              <a:rPr sz="2000" b="0" spc="-25" dirty="0">
                <a:latin typeface="Gill Sans" panose="020B0502020104020203"/>
                <a:cs typeface="Arial MT"/>
              </a:rPr>
              <a:t> </a:t>
            </a:r>
            <a:r>
              <a:rPr sz="2000" b="0" dirty="0">
                <a:latin typeface="Gill Sans" panose="020B0502020104020203"/>
                <a:cs typeface="Arial MT"/>
              </a:rPr>
              <a:t>could</a:t>
            </a:r>
            <a:r>
              <a:rPr sz="2000" b="0" spc="-2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first,</a:t>
            </a:r>
            <a:r>
              <a:rPr sz="2000" b="0" spc="-20" dirty="0">
                <a:latin typeface="Gill Sans" panose="020B0502020104020203"/>
                <a:cs typeface="Arial MT"/>
              </a:rPr>
              <a:t> </a:t>
            </a:r>
            <a:r>
              <a:rPr sz="2000" b="0" dirty="0">
                <a:latin typeface="Gill Sans" panose="020B0502020104020203"/>
                <a:cs typeface="Arial MT"/>
              </a:rPr>
              <a:t>so</a:t>
            </a:r>
            <a:r>
              <a:rPr sz="2000" b="0" spc="-25" dirty="0">
                <a:latin typeface="Gill Sans" panose="020B0502020104020203"/>
                <a:cs typeface="Arial MT"/>
              </a:rPr>
              <a:t> </a:t>
            </a:r>
            <a:r>
              <a:rPr sz="2000" b="0" dirty="0">
                <a:latin typeface="Gill Sans" panose="020B0502020104020203"/>
                <a:cs typeface="Arial MT"/>
              </a:rPr>
              <a:t>the</a:t>
            </a:r>
            <a:r>
              <a:rPr sz="2000" b="0" spc="-20" dirty="0">
                <a:latin typeface="Gill Sans" panose="020B0502020104020203"/>
                <a:cs typeface="Arial MT"/>
              </a:rPr>
              <a:t> </a:t>
            </a:r>
            <a:r>
              <a:rPr sz="2000" b="0" dirty="0">
                <a:latin typeface="Gill Sans" panose="020B0502020104020203"/>
                <a:cs typeface="Arial MT"/>
              </a:rPr>
              <a:t>first</a:t>
            </a:r>
            <a:r>
              <a:rPr sz="2000" b="0" spc="-25" dirty="0">
                <a:latin typeface="Gill Sans" panose="020B0502020104020203"/>
                <a:cs typeface="Arial MT"/>
              </a:rPr>
              <a:t> </a:t>
            </a:r>
            <a:r>
              <a:rPr sz="2000" b="0" dirty="0">
                <a:latin typeface="Gill Sans" panose="020B0502020104020203"/>
                <a:cs typeface="Arial MT"/>
              </a:rPr>
              <a:t>letter</a:t>
            </a:r>
            <a:r>
              <a:rPr sz="2000" b="0" spc="-20" dirty="0">
                <a:latin typeface="Gill Sans" panose="020B0502020104020203"/>
                <a:cs typeface="Arial MT"/>
              </a:rPr>
              <a:t> </a:t>
            </a:r>
            <a:r>
              <a:rPr sz="2000" b="0" dirty="0">
                <a:latin typeface="Gill Sans" panose="020B0502020104020203"/>
                <a:cs typeface="Arial MT"/>
              </a:rPr>
              <a:t>can</a:t>
            </a:r>
            <a:r>
              <a:rPr sz="2000" b="0" spc="-25" dirty="0">
                <a:latin typeface="Gill Sans" panose="020B0502020104020203"/>
                <a:cs typeface="Arial MT"/>
              </a:rPr>
              <a:t> </a:t>
            </a:r>
            <a:r>
              <a:rPr sz="2000" b="0" dirty="0">
                <a:latin typeface="Gill Sans" panose="020B0502020104020203"/>
                <a:cs typeface="Arial MT"/>
              </a:rPr>
              <a:t>be</a:t>
            </a:r>
            <a:r>
              <a:rPr sz="2000" b="0" spc="-110" dirty="0">
                <a:latin typeface="Gill Sans" panose="020B0502020104020203"/>
                <a:cs typeface="Arial MT"/>
              </a:rPr>
              <a:t> </a:t>
            </a:r>
            <a:r>
              <a:rPr sz="2000" b="0" dirty="0">
                <a:latin typeface="Gill Sans" panose="020B0502020104020203"/>
                <a:cs typeface="Arial MT"/>
              </a:rPr>
              <a:t>A</a:t>
            </a:r>
            <a:r>
              <a:rPr sz="2000" b="0" spc="-114"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spc="-50" dirty="0">
                <a:latin typeface="Gill Sans" panose="020B0502020104020203"/>
                <a:cs typeface="Arial MT"/>
              </a:rPr>
              <a:t>B</a:t>
            </a:r>
            <a:endParaRPr sz="2000" b="0" dirty="0">
              <a:latin typeface="Gill Sans" panose="020B0502020104020203"/>
              <a:cs typeface="Arial MT"/>
            </a:endParaRPr>
          </a:p>
          <a:p>
            <a:pPr marL="183515" marR="5080" indent="-171450">
              <a:lnSpc>
                <a:spcPts val="2000"/>
              </a:lnSpc>
              <a:spcBef>
                <a:spcPts val="470"/>
              </a:spcBef>
              <a:buChar char="•"/>
              <a:tabLst>
                <a:tab pos="183515" algn="l"/>
              </a:tabLst>
            </a:pPr>
            <a:r>
              <a:rPr sz="2000" b="0" dirty="0">
                <a:latin typeface="Gill Sans" panose="020B0502020104020203"/>
                <a:cs typeface="Arial MT"/>
              </a:rPr>
              <a:t>Then</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t1</a:t>
            </a:r>
            <a:r>
              <a:rPr sz="2000" b="0" spc="-30" dirty="0">
                <a:latin typeface="Gill Sans" panose="020B0502020104020203"/>
                <a:cs typeface="Arial MT"/>
              </a:rPr>
              <a:t> </a:t>
            </a:r>
            <a:r>
              <a:rPr sz="2000" b="0" dirty="0">
                <a:latin typeface="Gill Sans" panose="020B0502020104020203"/>
                <a:cs typeface="Arial MT"/>
              </a:rPr>
              <a:t>and</a:t>
            </a:r>
            <a:r>
              <a:rPr sz="2000" b="0" spc="-30" dirty="0">
                <a:latin typeface="Gill Sans" panose="020B0502020104020203"/>
                <a:cs typeface="Arial MT"/>
              </a:rPr>
              <a:t> </a:t>
            </a:r>
            <a:r>
              <a:rPr sz="2000" b="0" dirty="0">
                <a:latin typeface="Gill Sans" panose="020B0502020104020203"/>
                <a:cs typeface="Arial MT"/>
              </a:rPr>
              <a:t>t2</a:t>
            </a:r>
            <a:r>
              <a:rPr sz="2000" b="0" spc="-30" dirty="0">
                <a:latin typeface="Gill Sans" panose="020B0502020104020203"/>
                <a:cs typeface="Arial MT"/>
              </a:rPr>
              <a:t> </a:t>
            </a:r>
            <a:r>
              <a:rPr sz="2000" b="0" dirty="0">
                <a:latin typeface="Gill Sans" panose="020B0502020104020203"/>
                <a:cs typeface="Arial MT"/>
              </a:rPr>
              <a:t>signal</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only</a:t>
            </a:r>
            <a:r>
              <a:rPr sz="2000" b="0" spc="-30" dirty="0">
                <a:latin typeface="Gill Sans" panose="020B0502020104020203"/>
                <a:cs typeface="Arial MT"/>
              </a:rPr>
              <a:t> </a:t>
            </a:r>
            <a:r>
              <a:rPr sz="2000" b="0" dirty="0">
                <a:latin typeface="Gill Sans" panose="020B0502020104020203"/>
                <a:cs typeface="Arial MT"/>
              </a:rPr>
              <a:t>after</a:t>
            </a:r>
            <a:r>
              <a:rPr sz="2000" b="0" spc="-30" dirty="0">
                <a:latin typeface="Gill Sans" panose="020B0502020104020203"/>
                <a:cs typeface="Arial MT"/>
              </a:rPr>
              <a:t> </a:t>
            </a:r>
            <a:r>
              <a:rPr sz="2000" b="0" dirty="0">
                <a:latin typeface="Gill Sans" panose="020B0502020104020203"/>
                <a:cs typeface="Arial MT"/>
              </a:rPr>
              <a:t>both</a:t>
            </a:r>
            <a:r>
              <a:rPr sz="2000" b="0" spc="-30" dirty="0">
                <a:latin typeface="Gill Sans" panose="020B0502020104020203"/>
                <a:cs typeface="Arial MT"/>
              </a:rPr>
              <a:t> </a:t>
            </a:r>
            <a:r>
              <a:rPr sz="2000" b="0" dirty="0">
                <a:latin typeface="Gill Sans" panose="020B0502020104020203"/>
                <a:cs typeface="Arial MT"/>
              </a:rPr>
              <a:t>have</a:t>
            </a:r>
            <a:r>
              <a:rPr sz="2000" b="0" spc="-30" dirty="0">
                <a:latin typeface="Gill Sans" panose="020B0502020104020203"/>
                <a:cs typeface="Arial MT"/>
              </a:rPr>
              <a:t> </a:t>
            </a:r>
            <a:r>
              <a:rPr sz="2000" b="0" dirty="0">
                <a:latin typeface="Gill Sans" panose="020B0502020104020203"/>
                <a:cs typeface="Arial MT"/>
              </a:rPr>
              <a:t>signalled</a:t>
            </a:r>
            <a:r>
              <a:rPr sz="2000" b="0" spc="-30" dirty="0">
                <a:latin typeface="Gill Sans" panose="020B0502020104020203"/>
                <a:cs typeface="Arial MT"/>
              </a:rPr>
              <a:t> </a:t>
            </a:r>
            <a:r>
              <a:rPr sz="2000" b="0" dirty="0">
                <a:latin typeface="Gill Sans" panose="020B0502020104020203"/>
                <a:cs typeface="Arial MT"/>
              </a:rPr>
              <a:t>s_c,</a:t>
            </a:r>
            <a:r>
              <a:rPr sz="2000" b="0" spc="-30" dirty="0">
                <a:latin typeface="Gill Sans" panose="020B0502020104020203"/>
                <a:cs typeface="Arial MT"/>
              </a:rPr>
              <a:t> </a:t>
            </a:r>
            <a:r>
              <a:rPr sz="2000" b="0" dirty="0">
                <a:latin typeface="Gill Sans" panose="020B0502020104020203"/>
                <a:cs typeface="Arial MT"/>
              </a:rPr>
              <a:t>t3</a:t>
            </a:r>
            <a:r>
              <a:rPr sz="2000" b="0" spc="-30" dirty="0">
                <a:latin typeface="Gill Sans" panose="020B0502020104020203"/>
                <a:cs typeface="Arial MT"/>
              </a:rPr>
              <a:t> </a:t>
            </a:r>
            <a:r>
              <a:rPr sz="2000" b="0" dirty="0">
                <a:latin typeface="Gill Sans" panose="020B0502020104020203"/>
                <a:cs typeface="Arial MT"/>
              </a:rPr>
              <a:t>can</a:t>
            </a:r>
            <a:r>
              <a:rPr sz="2000" b="0" spc="-30"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and </a:t>
            </a:r>
            <a:r>
              <a:rPr sz="2000" b="0" dirty="0">
                <a:latin typeface="Gill Sans" panose="020B0502020104020203"/>
                <a:cs typeface="Arial MT"/>
              </a:rPr>
              <a:t>print</a:t>
            </a:r>
            <a:r>
              <a:rPr sz="2000" b="0" spc="-30" dirty="0">
                <a:latin typeface="Gill Sans" panose="020B0502020104020203"/>
                <a:cs typeface="Arial MT"/>
              </a:rPr>
              <a:t> </a:t>
            </a:r>
            <a:r>
              <a:rPr sz="2000" b="0" spc="-50" dirty="0">
                <a:latin typeface="Gill Sans" panose="020B0502020104020203"/>
                <a:cs typeface="Arial MT"/>
              </a:rPr>
              <a:t>C</a:t>
            </a:r>
            <a:endParaRPr sz="2000" b="0" dirty="0">
              <a:latin typeface="Gill Sans" panose="020B0502020104020203"/>
              <a:cs typeface="Arial MT"/>
            </a:endParaRPr>
          </a:p>
          <a:p>
            <a:pPr marL="183515" indent="-170815">
              <a:spcBef>
                <a:spcPts val="310"/>
              </a:spcBef>
              <a:buChar char="•"/>
              <a:tabLst>
                <a:tab pos="183515" algn="l"/>
              </a:tabLst>
            </a:pPr>
            <a:r>
              <a:rPr sz="2000" b="0" dirty="0">
                <a:latin typeface="Gill Sans" panose="020B0502020104020203"/>
                <a:cs typeface="Arial MT"/>
              </a:rPr>
              <a:t>t3</a:t>
            </a:r>
            <a:r>
              <a:rPr sz="2000" b="0" spc="-25" dirty="0">
                <a:latin typeface="Gill Sans" panose="020B0502020104020203"/>
                <a:cs typeface="Arial MT"/>
              </a:rPr>
              <a:t> </a:t>
            </a:r>
            <a:r>
              <a:rPr sz="2000" b="0" dirty="0">
                <a:latin typeface="Gill Sans" panose="020B0502020104020203"/>
                <a:cs typeface="Arial MT"/>
              </a:rPr>
              <a:t>signals</a:t>
            </a:r>
            <a:r>
              <a:rPr sz="2000" b="0" spc="-30" dirty="0">
                <a:latin typeface="Gill Sans" panose="020B0502020104020203"/>
                <a:cs typeface="Arial MT"/>
              </a:rPr>
              <a:t> </a:t>
            </a:r>
            <a:r>
              <a:rPr sz="2000" b="0" dirty="0">
                <a:latin typeface="Gill Sans" panose="020B0502020104020203"/>
                <a:cs typeface="Arial MT"/>
              </a:rPr>
              <a:t>s_a</a:t>
            </a:r>
            <a:r>
              <a:rPr sz="2000" b="0" spc="-25" dirty="0">
                <a:latin typeface="Gill Sans" panose="020B0502020104020203"/>
                <a:cs typeface="Arial MT"/>
              </a:rPr>
              <a:t> </a:t>
            </a:r>
            <a:r>
              <a:rPr sz="2000" b="0" dirty="0">
                <a:latin typeface="Gill Sans" panose="020B0502020104020203"/>
                <a:cs typeface="Arial MT"/>
              </a:rPr>
              <a:t>and</a:t>
            </a:r>
            <a:r>
              <a:rPr sz="2000" b="0" spc="-25" dirty="0">
                <a:latin typeface="Gill Sans" panose="020B0502020104020203"/>
                <a:cs typeface="Arial MT"/>
              </a:rPr>
              <a:t> </a:t>
            </a:r>
            <a:r>
              <a:rPr sz="2000" b="0" dirty="0">
                <a:latin typeface="Gill Sans" panose="020B0502020104020203"/>
                <a:cs typeface="Arial MT"/>
              </a:rPr>
              <a:t>s_b,</a:t>
            </a:r>
            <a:r>
              <a:rPr sz="2000" b="0" spc="-25" dirty="0">
                <a:latin typeface="Gill Sans" panose="020B0502020104020203"/>
                <a:cs typeface="Arial MT"/>
              </a:rPr>
              <a:t> </a:t>
            </a:r>
            <a:r>
              <a:rPr sz="2000" b="0" dirty="0">
                <a:latin typeface="Gill Sans" panose="020B0502020104020203"/>
                <a:cs typeface="Arial MT"/>
              </a:rPr>
              <a:t>which</a:t>
            </a:r>
            <a:r>
              <a:rPr sz="2000" b="0" spc="-25" dirty="0">
                <a:latin typeface="Gill Sans" panose="020B0502020104020203"/>
                <a:cs typeface="Arial MT"/>
              </a:rPr>
              <a:t> </a:t>
            </a:r>
            <a:r>
              <a:rPr sz="2000" b="0" dirty="0">
                <a:latin typeface="Gill Sans" panose="020B0502020104020203"/>
                <a:cs typeface="Arial MT"/>
              </a:rPr>
              <a:t>start</a:t>
            </a:r>
            <a:r>
              <a:rPr sz="2000" b="0" spc="-25"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dirty="0">
                <a:latin typeface="Gill Sans" panose="020B0502020104020203"/>
                <a:cs typeface="Arial MT"/>
              </a:rPr>
              <a:t>order</a:t>
            </a:r>
            <a:r>
              <a:rPr sz="2000" b="0" spc="-25" dirty="0">
                <a:latin typeface="Gill Sans" panose="020B0502020104020203"/>
                <a:cs typeface="Arial MT"/>
              </a:rPr>
              <a:t> </a:t>
            </a:r>
            <a:r>
              <a:rPr sz="2000" b="0" spc="-10" dirty="0">
                <a:latin typeface="Gill Sans" panose="020B0502020104020203"/>
                <a:cs typeface="Arial MT"/>
              </a:rPr>
              <a:t>again</a:t>
            </a:r>
            <a:endParaRPr sz="2000" b="0" dirty="0">
              <a:latin typeface="Gill Sans" panose="020B0502020104020203"/>
              <a:cs typeface="Arial MT"/>
            </a:endParaRPr>
          </a:p>
          <a:p>
            <a:pPr marL="183515" indent="-170815">
              <a:spcBef>
                <a:spcPts val="370"/>
              </a:spcBef>
              <a:buChar char="•"/>
              <a:tabLst>
                <a:tab pos="183515" algn="l"/>
              </a:tabLst>
            </a:pPr>
            <a:r>
              <a:rPr sz="2000" b="0" spc="-10" dirty="0">
                <a:latin typeface="Gill Sans" panose="020B0502020104020203"/>
                <a:cs typeface="Arial MT"/>
              </a:rPr>
              <a:t>Accordingly,</a:t>
            </a:r>
            <a:r>
              <a:rPr sz="2000" b="0" spc="-35" dirty="0">
                <a:latin typeface="Gill Sans" panose="020B0502020104020203"/>
                <a:cs typeface="Arial MT"/>
              </a:rPr>
              <a:t> </a:t>
            </a:r>
            <a:r>
              <a:rPr sz="2000" b="0" dirty="0">
                <a:latin typeface="Gill Sans" panose="020B0502020104020203"/>
                <a:cs typeface="Arial MT"/>
              </a:rPr>
              <a:t>the</a:t>
            </a:r>
            <a:r>
              <a:rPr sz="2000" b="0" spc="-35" dirty="0">
                <a:latin typeface="Gill Sans" panose="020B0502020104020203"/>
                <a:cs typeface="Arial MT"/>
              </a:rPr>
              <a:t> </a:t>
            </a:r>
            <a:r>
              <a:rPr sz="2000" b="0" dirty="0">
                <a:latin typeface="Gill Sans" panose="020B0502020104020203"/>
                <a:cs typeface="Arial MT"/>
              </a:rPr>
              <a:t>output</a:t>
            </a:r>
            <a:r>
              <a:rPr sz="2000" b="0" spc="-35" dirty="0">
                <a:latin typeface="Gill Sans" panose="020B0502020104020203"/>
                <a:cs typeface="Arial MT"/>
              </a:rPr>
              <a:t> </a:t>
            </a:r>
            <a:r>
              <a:rPr sz="2000" b="0" dirty="0">
                <a:latin typeface="Gill Sans" panose="020B0502020104020203"/>
                <a:cs typeface="Arial MT"/>
              </a:rPr>
              <a:t>is</a:t>
            </a:r>
            <a:r>
              <a:rPr lang="en-GB" sz="2000" b="0" dirty="0">
                <a:latin typeface="Gill Sans" panose="020B0502020104020203"/>
                <a:cs typeface="Arial MT"/>
              </a:rPr>
              <a:t> a regular expression</a:t>
            </a:r>
            <a:r>
              <a:rPr sz="2000" b="0" spc="-30" dirty="0">
                <a:latin typeface="Gill Sans" panose="020B0502020104020203"/>
                <a:cs typeface="Arial MT"/>
              </a:rPr>
              <a:t> </a:t>
            </a:r>
            <a:r>
              <a:rPr sz="2000" b="0" spc="-10" dirty="0">
                <a:latin typeface="Gill Sans" panose="020B0502020104020203"/>
                <a:cs typeface="Courier New"/>
              </a:rPr>
              <a:t>(</a:t>
            </a:r>
            <a:r>
              <a:rPr lang="en-GB" sz="2000" b="0" spc="-10" dirty="0">
                <a:latin typeface="Gill Sans" panose="020B0502020104020203"/>
                <a:cs typeface="Courier New"/>
              </a:rPr>
              <a:t>(</a:t>
            </a:r>
            <a:r>
              <a:rPr sz="2000" b="0" spc="-10" dirty="0">
                <a:latin typeface="Gill Sans" panose="020B0502020104020203"/>
                <a:cs typeface="Courier New"/>
              </a:rPr>
              <a:t>AB|BA</a:t>
            </a:r>
            <a:r>
              <a:rPr lang="en-GB" sz="2000" b="0" spc="-10" dirty="0">
                <a:latin typeface="Gill Sans" panose="020B0502020104020203"/>
                <a:cs typeface="Courier New"/>
              </a:rPr>
              <a:t>)</a:t>
            </a:r>
            <a:r>
              <a:rPr sz="2000" b="0" spc="-10" dirty="0">
                <a:latin typeface="Gill Sans" panose="020B0502020104020203"/>
                <a:cs typeface="Courier New"/>
              </a:rPr>
              <a:t>C)+</a:t>
            </a:r>
            <a:endParaRPr sz="2000" b="0" dirty="0">
              <a:latin typeface="Gill Sans" panose="020B0502020104020203"/>
              <a:cs typeface="Courier New"/>
            </a:endParaRPr>
          </a:p>
          <a:p>
            <a:pPr marL="564515" lvl="1" indent="-170815">
              <a:spcBef>
                <a:spcPts val="375"/>
              </a:spcBef>
              <a:buChar char="•"/>
              <a:tabLst>
                <a:tab pos="564515" algn="l"/>
              </a:tabLst>
            </a:pPr>
            <a:r>
              <a:rPr lang="en-GB" sz="2000" b="0" spc="-10" dirty="0">
                <a:latin typeface="Gill Sans" panose="020B0502020104020203"/>
                <a:cs typeface="Arial MT"/>
              </a:rPr>
              <a:t>P</a:t>
            </a:r>
            <a:r>
              <a:rPr sz="2000" b="0" spc="-10" dirty="0" err="1">
                <a:latin typeface="Gill Sans" panose="020B0502020104020203"/>
                <a:cs typeface="Arial MT"/>
              </a:rPr>
              <a:t>rint</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or</a:t>
            </a:r>
            <a:r>
              <a:rPr sz="2000" b="0" spc="-25" dirty="0">
                <a:latin typeface="Gill Sans" panose="020B0502020104020203"/>
                <a:cs typeface="Arial MT"/>
              </a:rPr>
              <a:t> </a:t>
            </a:r>
            <a:r>
              <a:rPr sz="2000" b="0" dirty="0">
                <a:latin typeface="Gill Sans" panose="020B0502020104020203"/>
                <a:cs typeface="Arial MT"/>
              </a:rPr>
              <a:t>B</a:t>
            </a:r>
            <a:r>
              <a:rPr sz="2000" b="0" spc="-20" dirty="0">
                <a:latin typeface="Gill Sans" panose="020B0502020104020203"/>
                <a:cs typeface="Arial MT"/>
              </a:rPr>
              <a:t> </a:t>
            </a:r>
            <a:r>
              <a:rPr sz="2000" b="0" dirty="0">
                <a:latin typeface="Gill Sans" panose="020B0502020104020203"/>
                <a:cs typeface="Arial MT"/>
              </a:rPr>
              <a:t>in</a:t>
            </a:r>
            <a:r>
              <a:rPr sz="2000" b="0" spc="-25" dirty="0">
                <a:latin typeface="Gill Sans" panose="020B0502020104020203"/>
                <a:cs typeface="Arial MT"/>
              </a:rPr>
              <a:t> </a:t>
            </a:r>
            <a:r>
              <a:rPr sz="2000" b="0" dirty="0">
                <a:latin typeface="Gill Sans" panose="020B0502020104020203"/>
                <a:cs typeface="Arial MT"/>
              </a:rPr>
              <a:t>arbitrary</a:t>
            </a:r>
            <a:r>
              <a:rPr sz="2000" b="0" spc="-25" dirty="0">
                <a:latin typeface="Gill Sans" panose="020B0502020104020203"/>
                <a:cs typeface="Arial MT"/>
              </a:rPr>
              <a:t> </a:t>
            </a:r>
            <a:r>
              <a:rPr sz="2000" b="0" spc="-10" dirty="0">
                <a:latin typeface="Gill Sans" panose="020B0502020104020203"/>
                <a:cs typeface="Arial MT"/>
              </a:rPr>
              <a:t>order,</a:t>
            </a:r>
            <a:r>
              <a:rPr sz="2000" b="0" spc="-20" dirty="0">
                <a:latin typeface="Gill Sans" panose="020B0502020104020203"/>
                <a:cs typeface="Arial MT"/>
              </a:rPr>
              <a:t> </a:t>
            </a:r>
            <a:r>
              <a:rPr sz="2000" b="0" dirty="0">
                <a:latin typeface="Gill Sans" panose="020B0502020104020203"/>
                <a:cs typeface="Arial MT"/>
              </a:rPr>
              <a:t>then</a:t>
            </a:r>
            <a:r>
              <a:rPr sz="2000" b="0" spc="-25" dirty="0">
                <a:latin typeface="Gill Sans" panose="020B0502020104020203"/>
                <a:cs typeface="Arial MT"/>
              </a:rPr>
              <a:t> </a:t>
            </a:r>
            <a:r>
              <a:rPr sz="2000" b="0" dirty="0">
                <a:latin typeface="Gill Sans" panose="020B0502020104020203"/>
                <a:cs typeface="Arial MT"/>
              </a:rPr>
              <a:t>print</a:t>
            </a:r>
            <a:r>
              <a:rPr sz="2000" b="0" spc="-20" dirty="0">
                <a:latin typeface="Gill Sans" panose="020B0502020104020203"/>
                <a:cs typeface="Arial MT"/>
              </a:rPr>
              <a:t> </a:t>
            </a:r>
            <a:r>
              <a:rPr sz="2000" b="0" dirty="0">
                <a:latin typeface="Gill Sans" panose="020B0502020104020203"/>
                <a:cs typeface="Arial MT"/>
              </a:rPr>
              <a:t>C,</a:t>
            </a:r>
            <a:r>
              <a:rPr sz="2000" b="0" spc="-25" dirty="0">
                <a:latin typeface="Gill Sans" panose="020B0502020104020203"/>
                <a:cs typeface="Arial MT"/>
              </a:rPr>
              <a:t> </a:t>
            </a:r>
            <a:r>
              <a:rPr sz="2000" b="0" dirty="0">
                <a:latin typeface="Gill Sans" panose="020B0502020104020203"/>
                <a:cs typeface="Arial MT"/>
              </a:rPr>
              <a:t>then</a:t>
            </a:r>
            <a:r>
              <a:rPr sz="2000" b="0" spc="-20" dirty="0">
                <a:latin typeface="Gill Sans" panose="020B0502020104020203"/>
                <a:cs typeface="Arial MT"/>
              </a:rPr>
              <a:t> </a:t>
            </a:r>
            <a:r>
              <a:rPr sz="2000" b="0" dirty="0">
                <a:latin typeface="Gill Sans" panose="020B0502020104020203"/>
                <a:cs typeface="Arial MT"/>
              </a:rPr>
              <a:t>the</a:t>
            </a:r>
            <a:r>
              <a:rPr sz="2000" b="0" spc="-25" dirty="0">
                <a:latin typeface="Gill Sans" panose="020B0502020104020203"/>
                <a:cs typeface="Arial MT"/>
              </a:rPr>
              <a:t> </a:t>
            </a:r>
            <a:r>
              <a:rPr sz="2000" b="0" dirty="0">
                <a:latin typeface="Gill Sans" panose="020B0502020104020203"/>
                <a:cs typeface="Arial MT"/>
              </a:rPr>
              <a:t>process</a:t>
            </a:r>
            <a:r>
              <a:rPr sz="2000" b="0" spc="-20" dirty="0">
                <a:latin typeface="Gill Sans" panose="020B0502020104020203"/>
                <a:cs typeface="Arial MT"/>
              </a:rPr>
              <a:t> </a:t>
            </a:r>
            <a:r>
              <a:rPr lang="en-GB" sz="2000" b="0" dirty="0">
                <a:latin typeface="Gill Sans" panose="020B0502020104020203"/>
                <a:cs typeface="Arial MT"/>
              </a:rPr>
              <a:t>repeats</a:t>
            </a:r>
            <a:endParaRPr sz="2000" b="0" dirty="0">
              <a:latin typeface="Gill Sans" panose="020B0502020104020203"/>
              <a:cs typeface="Arial MT"/>
            </a:endParaRPr>
          </a:p>
        </p:txBody>
      </p:sp>
      <p:sp>
        <p:nvSpPr>
          <p:cNvPr id="4" name="object 4"/>
          <p:cNvSpPr txBox="1"/>
          <p:nvPr/>
        </p:nvSpPr>
        <p:spPr>
          <a:xfrm>
            <a:off x="1989659"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printf("A");</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s_a.wait();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5" name="object 5"/>
          <p:cNvSpPr txBox="1"/>
          <p:nvPr/>
        </p:nvSpPr>
        <p:spPr>
          <a:xfrm>
            <a:off x="4833351" y="1295400"/>
            <a:ext cx="2677795" cy="1882139"/>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printf("B");</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s_c</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s_b.wait();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6</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7</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6" name="object 6"/>
          <p:cNvSpPr txBox="1"/>
          <p:nvPr/>
        </p:nvSpPr>
        <p:spPr>
          <a:xfrm>
            <a:off x="7677042" y="762000"/>
            <a:ext cx="2677795" cy="2390140"/>
          </a:xfrm>
          <a:prstGeom prst="rect">
            <a:avLst/>
          </a:prstGeom>
          <a:ln w="12700">
            <a:solidFill>
              <a:srgbClr val="000000"/>
            </a:solidFill>
          </a:ln>
        </p:spPr>
        <p:txBody>
          <a:bodyPr vert="horz" wrap="square" lIns="0" tIns="27305" rIns="0" bIns="0" rtlCol="0">
            <a:spAutoFit/>
          </a:bodyPr>
          <a:lstStyle/>
          <a:p>
            <a:pPr marL="235585" indent="-183515">
              <a:lnSpc>
                <a:spcPts val="2080"/>
              </a:lnSpc>
              <a:spcBef>
                <a:spcPts val="215"/>
              </a:spcBef>
              <a:buSzPct val="66666"/>
              <a:buAutoNum type="arabicPlain"/>
              <a:tabLst>
                <a:tab pos="235585" algn="l"/>
                <a:tab pos="783590" algn="l"/>
                <a:tab pos="1469390" algn="l"/>
              </a:tabLst>
            </a:pPr>
            <a:r>
              <a:rPr b="0" spc="-25" dirty="0">
                <a:latin typeface="Courier New"/>
                <a:cs typeface="Courier New"/>
              </a:rPr>
              <a:t>int</a:t>
            </a:r>
            <a:r>
              <a:rPr b="0" dirty="0">
                <a:latin typeface="Courier New"/>
                <a:cs typeface="Courier New"/>
              </a:rPr>
              <a:t>	</a:t>
            </a:r>
            <a:r>
              <a:rPr b="0" spc="-20" dirty="0">
                <a:latin typeface="Courier New"/>
                <a:cs typeface="Courier New"/>
              </a:rPr>
              <a:t>t3()</a:t>
            </a:r>
            <a:r>
              <a:rPr b="0" dirty="0">
                <a:latin typeface="Courier New"/>
                <a:cs typeface="Courier New"/>
              </a:rPr>
              <a:t>	</a:t>
            </a:r>
            <a:r>
              <a:rPr b="0" spc="-50" dirty="0">
                <a:latin typeface="Courier New"/>
                <a:cs typeface="Courier New"/>
              </a:rPr>
              <a:t>{</a:t>
            </a:r>
            <a:endParaRPr b="0" dirty="0">
              <a:latin typeface="Courier New"/>
              <a:cs typeface="Courier New"/>
            </a:endParaRPr>
          </a:p>
          <a:p>
            <a:pPr marL="554990" indent="-502920">
              <a:lnSpc>
                <a:spcPts val="2000"/>
              </a:lnSpc>
              <a:buSzPct val="66666"/>
              <a:buAutoNum type="arabicPlain"/>
              <a:tabLst>
                <a:tab pos="554990" algn="l"/>
                <a:tab pos="1789430" algn="l"/>
              </a:tabLst>
            </a:pPr>
            <a:r>
              <a:rPr b="0" spc="-10" dirty="0">
                <a:latin typeface="Courier New"/>
                <a:cs typeface="Courier New"/>
              </a:rPr>
              <a:t>while(1)</a:t>
            </a:r>
            <a:r>
              <a:rPr b="0" dirty="0">
                <a:latin typeface="Courier New"/>
                <a:cs typeface="Courier New"/>
              </a:rPr>
              <a:t>	</a:t>
            </a:r>
            <a:r>
              <a:rPr b="0" spc="-5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s_c.wait();</a:t>
            </a:r>
            <a:endParaRPr b="0" dirty="0">
              <a:latin typeface="Courier New"/>
              <a:cs typeface="Courier New"/>
            </a:endParaRPr>
          </a:p>
          <a:p>
            <a:pPr marL="829310" indent="-777240">
              <a:lnSpc>
                <a:spcPts val="2000"/>
              </a:lnSpc>
              <a:buSzPct val="66666"/>
              <a:buAutoNum type="arabicPlain"/>
              <a:tabLst>
                <a:tab pos="829310" algn="l"/>
              </a:tabLst>
            </a:pPr>
            <a:r>
              <a:rPr b="0" spc="-10" dirty="0">
                <a:latin typeface="Courier New"/>
                <a:cs typeface="Courier New"/>
              </a:rPr>
              <a:t>printf("C");</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s_a</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829310" indent="-777240">
              <a:lnSpc>
                <a:spcPts val="2000"/>
              </a:lnSpc>
              <a:buSzPct val="66666"/>
              <a:buAutoNum type="arabicPlain"/>
              <a:tabLst>
                <a:tab pos="829310" algn="l"/>
              </a:tabLst>
            </a:pPr>
            <a:r>
              <a:rPr b="0" spc="-10" dirty="0" err="1">
                <a:latin typeface="Courier New"/>
                <a:cs typeface="Courier New"/>
              </a:rPr>
              <a:t>s_b</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2069">
              <a:lnSpc>
                <a:spcPts val="2000"/>
              </a:lnSpc>
              <a:tabLst>
                <a:tab pos="554990" algn="l"/>
              </a:tabLst>
            </a:pPr>
            <a:r>
              <a:rPr b="0" spc="-75" baseline="-6944" dirty="0">
                <a:latin typeface="Courier New"/>
                <a:cs typeface="Courier New"/>
              </a:rPr>
              <a:t>8</a:t>
            </a:r>
            <a:r>
              <a:rPr b="0" baseline="-6944" dirty="0">
                <a:latin typeface="Courier New"/>
                <a:cs typeface="Courier New"/>
              </a:rPr>
              <a:t>	</a:t>
            </a:r>
            <a:r>
              <a:rPr b="0" spc="-50" dirty="0">
                <a:latin typeface="Courier New"/>
                <a:cs typeface="Courier New"/>
              </a:rPr>
              <a:t>}</a:t>
            </a:r>
            <a:endParaRPr b="0" dirty="0">
              <a:latin typeface="Courier New"/>
              <a:cs typeface="Courier New"/>
            </a:endParaRPr>
          </a:p>
          <a:p>
            <a:pPr marL="52069">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txBox="1"/>
          <p:nvPr/>
        </p:nvSpPr>
        <p:spPr>
          <a:xfrm>
            <a:off x="1989659" y="781766"/>
            <a:ext cx="4232910" cy="304571"/>
          </a:xfrm>
          <a:prstGeom prst="rect">
            <a:avLst/>
          </a:prstGeom>
          <a:ln w="12700">
            <a:solidFill>
              <a:srgbClr val="000000"/>
            </a:solidFill>
          </a:ln>
        </p:spPr>
        <p:txBody>
          <a:bodyPr vert="horz" wrap="square" lIns="0" tIns="27305" rIns="0" bIns="0" rtlCol="0">
            <a:spAutoFit/>
          </a:bodyPr>
          <a:lstStyle/>
          <a:p>
            <a:pPr marL="52069">
              <a:spcBef>
                <a:spcPts val="215"/>
              </a:spcBef>
              <a:tabLst>
                <a:tab pos="1423670" algn="l"/>
                <a:tab pos="2383790" algn="l"/>
                <a:tab pos="3343910" algn="l"/>
              </a:tabLst>
            </a:pPr>
            <a:r>
              <a:rPr b="0" spc="-10" dirty="0">
                <a:latin typeface="Courier New"/>
                <a:cs typeface="Courier New"/>
              </a:rPr>
              <a:t>semaphore</a:t>
            </a:r>
            <a:r>
              <a:rPr b="0" dirty="0">
                <a:latin typeface="Courier New"/>
                <a:cs typeface="Courier New"/>
              </a:rPr>
              <a:t>	</a:t>
            </a:r>
            <a:r>
              <a:rPr b="0" spc="-10" dirty="0">
                <a:latin typeface="Courier New"/>
                <a:cs typeface="Courier New"/>
              </a:rPr>
              <a:t>s_a=0,</a:t>
            </a:r>
            <a:r>
              <a:rPr b="0" dirty="0">
                <a:latin typeface="Courier New"/>
                <a:cs typeface="Courier New"/>
              </a:rPr>
              <a:t>	</a:t>
            </a:r>
            <a:r>
              <a:rPr b="0" spc="-10" dirty="0">
                <a:latin typeface="Courier New"/>
                <a:cs typeface="Courier New"/>
              </a:rPr>
              <a:t>s_b=0,</a:t>
            </a:r>
            <a:r>
              <a:rPr b="0" dirty="0">
                <a:latin typeface="Courier New"/>
                <a:cs typeface="Courier New"/>
              </a:rPr>
              <a:t>	</a:t>
            </a:r>
            <a:r>
              <a:rPr b="0" spc="-10" dirty="0">
                <a:latin typeface="Courier New"/>
                <a:cs typeface="Courier New"/>
              </a:rPr>
              <a:t>s_c=0;</a:t>
            </a:r>
            <a:endParaRPr b="0" dirty="0">
              <a:latin typeface="Courier New"/>
              <a:cs typeface="Courier New"/>
            </a:endParaRPr>
          </a:p>
        </p:txBody>
      </p:sp>
      <p:sp>
        <p:nvSpPr>
          <p:cNvPr id="13" name="object 2">
            <a:extLst>
              <a:ext uri="{FF2B5EF4-FFF2-40B4-BE49-F238E27FC236}">
                <a16:creationId xmlns:a16="http://schemas.microsoft.com/office/drawing/2014/main" id="{C76A8ADC-B9C4-10C3-60DA-6B56788B7B53}"/>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Semaphores III</a:t>
            </a:r>
            <a:endParaRPr spc="-10" dirty="0"/>
          </a:p>
        </p:txBody>
      </p:sp>
      <p:sp>
        <p:nvSpPr>
          <p:cNvPr id="2" name="Plassholder for lysbildenummer 5">
            <a:extLst>
              <a:ext uri="{FF2B5EF4-FFF2-40B4-BE49-F238E27FC236}">
                <a16:creationId xmlns:a16="http://schemas.microsoft.com/office/drawing/2014/main" id="{E6836DFD-D074-3FA9-759E-1E101864183B}"/>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14</a:t>
            </a:fld>
            <a:endParaRPr lang="nb-NO" sz="1400" b="0" i="0" dirty="0">
              <a:solidFill>
                <a:schemeClr val="tx1"/>
              </a:solidFill>
              <a:latin typeface="Arial"/>
              <a:cs typeface="Arial"/>
            </a:endParaRPr>
          </a:p>
        </p:txBody>
      </p:sp>
    </p:spTree>
  </p:cSld>
  <p:clrMapOvr>
    <a:masterClrMapping/>
  </p:clrMapOv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64340" y="3942820"/>
            <a:ext cx="5808285" cy="2769348"/>
          </a:xfrm>
          <a:prstGeom prst="rect">
            <a:avLst/>
          </a:prstGeom>
        </p:spPr>
        <p:txBody>
          <a:bodyPr vert="horz" wrap="square" lIns="0" tIns="80645" rIns="0" bIns="0" rtlCol="0">
            <a:spAutoFit/>
          </a:bodyPr>
          <a:lstStyle/>
          <a:p>
            <a:pPr marL="12700">
              <a:spcBef>
                <a:spcPts val="635"/>
              </a:spcBef>
            </a:pPr>
            <a:r>
              <a:rPr lang="en-GB" sz="2400" b="0" dirty="0">
                <a:latin typeface="Gill Sans" panose="020B0502020104020203"/>
                <a:cs typeface="Arial MT"/>
              </a:rPr>
              <a:t>Deadlock scenario 1:</a:t>
            </a:r>
            <a:endParaRPr sz="2400" b="0" dirty="0">
              <a:latin typeface="Gill Sans" panose="020B0502020104020203"/>
              <a:cs typeface="Arial MT"/>
            </a:endParaRPr>
          </a:p>
          <a:p>
            <a:pPr marL="231140" indent="-218440">
              <a:spcBef>
                <a:spcPts val="570"/>
              </a:spcBef>
              <a:buChar char="•"/>
              <a:tabLst>
                <a:tab pos="231140" algn="l"/>
              </a:tabLst>
            </a:pPr>
            <a:r>
              <a:rPr sz="2800" b="0" baseline="1291" dirty="0">
                <a:latin typeface="Gill Sans" panose="020B0502020104020203"/>
                <a:cs typeface="Arial MT"/>
              </a:rPr>
              <a:t>t2</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first</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2</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lock2=0,</a:t>
            </a:r>
            <a:r>
              <a:rPr sz="2800" b="0" spc="60" baseline="1291" dirty="0">
                <a:latin typeface="Gill Sans" panose="020B0502020104020203"/>
                <a:cs typeface="Arial MT"/>
              </a:rPr>
              <a:t> </a:t>
            </a:r>
            <a:r>
              <a:rPr sz="2800" b="0" baseline="1291" dirty="0">
                <a:latin typeface="Gill Sans" panose="020B0502020104020203"/>
                <a:cs typeface="Arial MT"/>
              </a:rPr>
              <a:t>lock1=1)</a:t>
            </a:r>
            <a:r>
              <a:rPr lang="en-GB" sz="2800" b="0" spc="60" baseline="1291" dirty="0">
                <a:latin typeface="Gill Sans" panose="020B0502020104020203"/>
                <a:cs typeface="Arial MT"/>
              </a:rPr>
              <a:t>; </a:t>
            </a:r>
            <a:r>
              <a:rPr sz="2800" b="0" baseline="1291" dirty="0">
                <a:latin typeface="Gill Sans" panose="020B0502020104020203"/>
                <a:cs typeface="Arial MT"/>
              </a:rPr>
              <a:t>switch</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spc="-37" baseline="1291" dirty="0">
                <a:latin typeface="Gill Sans" panose="020B0502020104020203"/>
                <a:cs typeface="Arial MT"/>
              </a:rPr>
              <a:t>t1</a:t>
            </a:r>
            <a:endParaRPr sz="2800" b="0" baseline="1291" dirty="0">
              <a:latin typeface="Gill Sans" panose="020B0502020104020203"/>
              <a:cs typeface="Arial MT"/>
            </a:endParaRPr>
          </a:p>
          <a:p>
            <a:pPr marL="231140" indent="-218440">
              <a:spcBef>
                <a:spcPts val="595"/>
              </a:spcBef>
              <a:buChar char="•"/>
              <a:tabLst>
                <a:tab pos="231140" algn="l"/>
              </a:tabLst>
            </a:pPr>
            <a:r>
              <a:rPr sz="2800" b="0" baseline="1291" dirty="0">
                <a:latin typeface="Gill Sans" panose="020B0502020104020203"/>
                <a:cs typeface="Arial MT"/>
              </a:rPr>
              <a:t>t1</a:t>
            </a:r>
            <a:r>
              <a:rPr sz="2800" b="0" spc="44" baseline="1291" dirty="0">
                <a:latin typeface="Gill Sans" panose="020B0502020104020203"/>
                <a:cs typeface="Arial MT"/>
              </a:rPr>
              <a:t> </a:t>
            </a:r>
            <a:r>
              <a:rPr sz="2800" b="0" baseline="1291" dirty="0">
                <a:latin typeface="Gill Sans" panose="020B0502020104020203"/>
                <a:cs typeface="Arial MT"/>
              </a:rPr>
              <a:t>starts</a:t>
            </a:r>
            <a:r>
              <a:rPr sz="2800" b="0" spc="60" baseline="1291" dirty="0">
                <a:latin typeface="Gill Sans" panose="020B0502020104020203"/>
                <a:cs typeface="Arial MT"/>
              </a:rPr>
              <a:t> </a:t>
            </a:r>
            <a:r>
              <a:rPr sz="2800" b="0" baseline="1291" dirty="0">
                <a:latin typeface="Gill Sans" panose="020B0502020104020203"/>
                <a:cs typeface="Arial MT"/>
              </a:rPr>
              <a:t>and</a:t>
            </a:r>
            <a:r>
              <a:rPr sz="2800" b="0" spc="60" baseline="1291" dirty="0">
                <a:latin typeface="Gill Sans" panose="020B0502020104020203"/>
                <a:cs typeface="Arial MT"/>
              </a:rPr>
              <a:t> </a:t>
            </a:r>
            <a:r>
              <a:rPr sz="2800" b="0" baseline="1291" dirty="0">
                <a:latin typeface="Gill Sans" panose="020B0502020104020203"/>
                <a:cs typeface="Arial MT"/>
              </a:rPr>
              <a:t>runs</a:t>
            </a:r>
            <a:r>
              <a:rPr sz="2800" b="0" spc="60" baseline="1291" dirty="0">
                <a:latin typeface="Gill Sans" panose="020B0502020104020203"/>
                <a:cs typeface="Arial MT"/>
              </a:rPr>
              <a:t> </a:t>
            </a:r>
            <a:r>
              <a:rPr sz="2800" b="0" baseline="1291" dirty="0">
                <a:latin typeface="Gill Sans" panose="020B0502020104020203"/>
                <a:cs typeface="Arial MT"/>
              </a:rPr>
              <a:t>until</a:t>
            </a:r>
            <a:r>
              <a:rPr sz="2800" b="0" spc="60" baseline="1291" dirty="0">
                <a:latin typeface="Gill Sans" panose="020B0502020104020203"/>
                <a:cs typeface="Arial MT"/>
              </a:rPr>
              <a:t> </a:t>
            </a:r>
            <a:r>
              <a:rPr sz="2800" b="0" baseline="1291" dirty="0">
                <a:latin typeface="Gill Sans" panose="020B0502020104020203"/>
                <a:cs typeface="Arial MT"/>
              </a:rPr>
              <a:t>line</a:t>
            </a:r>
            <a:r>
              <a:rPr sz="2800" b="0" spc="60" baseline="1291" dirty="0">
                <a:latin typeface="Gill Sans" panose="020B0502020104020203"/>
                <a:cs typeface="Arial MT"/>
              </a:rPr>
              <a:t> </a:t>
            </a:r>
            <a:r>
              <a:rPr sz="2800" b="0" baseline="1291" dirty="0">
                <a:latin typeface="Gill Sans" panose="020B0502020104020203"/>
                <a:cs typeface="Arial MT"/>
              </a:rPr>
              <a:t>3</a:t>
            </a:r>
            <a:r>
              <a:rPr sz="2800" b="0" spc="60" baseline="1291" dirty="0">
                <a:latin typeface="Gill Sans" panose="020B0502020104020203"/>
                <a:cs typeface="Arial MT"/>
              </a:rPr>
              <a:t> </a:t>
            </a:r>
            <a:r>
              <a:rPr sz="2800" b="0" baseline="1291" dirty="0">
                <a:latin typeface="Gill Sans" panose="020B0502020104020203"/>
                <a:cs typeface="Arial MT"/>
              </a:rPr>
              <a:t>(so</a:t>
            </a:r>
            <a:r>
              <a:rPr sz="2800" b="0" spc="60" baseline="1291" dirty="0">
                <a:latin typeface="Gill Sans" panose="020B0502020104020203"/>
                <a:cs typeface="Arial MT"/>
              </a:rPr>
              <a:t> </a:t>
            </a:r>
            <a:r>
              <a:rPr sz="2800" b="0" baseline="1291" dirty="0">
                <a:latin typeface="Gill Sans" panose="020B0502020104020203"/>
                <a:cs typeface="Arial MT"/>
              </a:rPr>
              <a:t>lock1=0,</a:t>
            </a:r>
            <a:r>
              <a:rPr sz="2800" b="0" spc="60" baseline="1291" dirty="0">
                <a:latin typeface="Gill Sans" panose="020B0502020104020203"/>
                <a:cs typeface="Arial MT"/>
              </a:rPr>
              <a:t> </a:t>
            </a:r>
            <a:r>
              <a:rPr sz="2800" b="0" baseline="1291" dirty="0">
                <a:latin typeface="Gill Sans" panose="020B0502020104020203"/>
                <a:cs typeface="Arial MT"/>
              </a:rPr>
              <a:t>lock2=0)</a:t>
            </a:r>
            <a:r>
              <a:rPr lang="en-GB" sz="2800" b="0" spc="67" baseline="1291" dirty="0">
                <a:latin typeface="Gill Sans" panose="020B0502020104020203"/>
                <a:cs typeface="Arial MT"/>
              </a:rPr>
              <a:t>; </a:t>
            </a:r>
            <a:r>
              <a:rPr sz="2800" b="0" baseline="1291" dirty="0">
                <a:latin typeface="Gill Sans" panose="020B0502020104020203"/>
                <a:cs typeface="Arial MT"/>
              </a:rPr>
              <a:t>back</a:t>
            </a:r>
            <a:r>
              <a:rPr sz="2800" b="0" spc="60" baseline="1291" dirty="0">
                <a:latin typeface="Gill Sans" panose="020B0502020104020203"/>
                <a:cs typeface="Arial MT"/>
              </a:rPr>
              <a:t> </a:t>
            </a:r>
            <a:r>
              <a:rPr sz="2800" b="0" baseline="1291" dirty="0">
                <a:latin typeface="Gill Sans" panose="020B0502020104020203"/>
                <a:cs typeface="Arial MT"/>
              </a:rPr>
              <a:t>to</a:t>
            </a:r>
            <a:r>
              <a:rPr sz="2800" b="0" spc="67" baseline="1291" dirty="0">
                <a:latin typeface="Gill Sans" panose="020B0502020104020203"/>
                <a:cs typeface="Arial MT"/>
              </a:rPr>
              <a:t> </a:t>
            </a:r>
            <a:r>
              <a:rPr sz="2800" b="0" spc="-37" baseline="1291" dirty="0">
                <a:latin typeface="Gill Sans" panose="020B0502020104020203"/>
                <a:cs typeface="Arial MT"/>
              </a:rPr>
              <a:t>t2</a:t>
            </a:r>
            <a:endParaRPr sz="2800" b="0" baseline="1291" dirty="0">
              <a:latin typeface="Gill Sans" panose="020B0502020104020203"/>
              <a:cs typeface="Arial MT"/>
            </a:endParaRPr>
          </a:p>
          <a:p>
            <a:pPr marL="231140" indent="-218440">
              <a:spcBef>
                <a:spcPts val="600"/>
              </a:spcBef>
              <a:buChar char="•"/>
              <a:tabLst>
                <a:tab pos="231140" algn="l"/>
              </a:tabLst>
            </a:pPr>
            <a:r>
              <a:rPr sz="2800" b="0" baseline="1291" dirty="0">
                <a:latin typeface="Gill Sans" panose="020B0502020104020203"/>
                <a:cs typeface="Arial MT"/>
              </a:rPr>
              <a:t>t2</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lock2</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baseline="1291" dirty="0">
                <a:latin typeface="Gill Sans" panose="020B0502020104020203"/>
                <a:cs typeface="Arial MT"/>
              </a:rPr>
              <a:t>4</a:t>
            </a:r>
            <a:r>
              <a:rPr lang="en-GB" sz="2800" b="0" spc="52" baseline="1291" dirty="0">
                <a:latin typeface="Gill Sans" panose="020B0502020104020203"/>
                <a:cs typeface="Arial MT"/>
              </a:rPr>
              <a:t>;</a:t>
            </a:r>
            <a:r>
              <a:rPr sz="2800" b="0" spc="240" baseline="1291" dirty="0">
                <a:latin typeface="Gill Sans" panose="020B0502020104020203"/>
                <a:cs typeface="Cambria"/>
              </a:rPr>
              <a:t> </a:t>
            </a:r>
            <a:r>
              <a:rPr sz="2800" b="0" baseline="1291" dirty="0">
                <a:latin typeface="Gill Sans" panose="020B0502020104020203"/>
                <a:cs typeface="Arial MT"/>
              </a:rPr>
              <a:t>switch</a:t>
            </a:r>
            <a:r>
              <a:rPr sz="2800" b="0" spc="52" baseline="1291" dirty="0">
                <a:latin typeface="Gill Sans" panose="020B0502020104020203"/>
                <a:cs typeface="Arial MT"/>
              </a:rPr>
              <a:t> </a:t>
            </a:r>
            <a:r>
              <a:rPr sz="2800" b="0" baseline="1291" dirty="0">
                <a:latin typeface="Gill Sans" panose="020B0502020104020203"/>
                <a:cs typeface="Arial MT"/>
              </a:rPr>
              <a:t>to</a:t>
            </a:r>
            <a:r>
              <a:rPr sz="2800" b="0" spc="52" baseline="1291" dirty="0">
                <a:latin typeface="Gill Sans" panose="020B0502020104020203"/>
                <a:cs typeface="Arial MT"/>
              </a:rPr>
              <a:t> </a:t>
            </a:r>
            <a:r>
              <a:rPr sz="2800" b="0" baseline="1291" dirty="0">
                <a:latin typeface="Gill Sans" panose="020B0502020104020203"/>
                <a:cs typeface="Arial MT"/>
              </a:rPr>
              <a:t>t1,</a:t>
            </a:r>
            <a:r>
              <a:rPr sz="2800" b="0" spc="52" baseline="1291" dirty="0">
                <a:latin typeface="Gill Sans" panose="020B0502020104020203"/>
                <a:cs typeface="Arial MT"/>
              </a:rPr>
              <a:t> </a:t>
            </a:r>
            <a:r>
              <a:rPr sz="2800" b="0" baseline="1291" dirty="0">
                <a:latin typeface="Gill Sans" panose="020B0502020104020203"/>
                <a:cs typeface="Arial MT"/>
              </a:rPr>
              <a:t>waits</a:t>
            </a:r>
            <a:r>
              <a:rPr sz="2800" b="0" spc="52" baseline="1291" dirty="0">
                <a:latin typeface="Gill Sans" panose="020B0502020104020203"/>
                <a:cs typeface="Arial MT"/>
              </a:rPr>
              <a:t> </a:t>
            </a:r>
            <a:r>
              <a:rPr sz="2800" b="0" baseline="1291" dirty="0">
                <a:latin typeface="Gill Sans" panose="020B0502020104020203"/>
                <a:cs typeface="Arial MT"/>
              </a:rPr>
              <a:t>for</a:t>
            </a:r>
            <a:r>
              <a:rPr sz="2800" b="0" spc="52" baseline="1291" dirty="0">
                <a:latin typeface="Gill Sans" panose="020B0502020104020203"/>
                <a:cs typeface="Arial MT"/>
              </a:rPr>
              <a:t> </a:t>
            </a:r>
            <a:r>
              <a:rPr sz="2800" b="0" baseline="1291" dirty="0">
                <a:latin typeface="Gill Sans" panose="020B0502020104020203"/>
                <a:cs typeface="Arial MT"/>
              </a:rPr>
              <a:t>lock1</a:t>
            </a:r>
            <a:r>
              <a:rPr sz="2800" b="0" spc="52" baseline="1291" dirty="0">
                <a:latin typeface="Gill Sans" panose="020B0502020104020203"/>
                <a:cs typeface="Arial MT"/>
              </a:rPr>
              <a:t> </a:t>
            </a:r>
            <a:r>
              <a:rPr sz="2800" b="0" baseline="1291" dirty="0">
                <a:latin typeface="Gill Sans" panose="020B0502020104020203"/>
                <a:cs typeface="Arial MT"/>
              </a:rPr>
              <a:t>in</a:t>
            </a:r>
            <a:r>
              <a:rPr sz="2800" b="0" spc="52" baseline="1291" dirty="0">
                <a:latin typeface="Gill Sans" panose="020B0502020104020203"/>
                <a:cs typeface="Arial MT"/>
              </a:rPr>
              <a:t> </a:t>
            </a:r>
            <a:r>
              <a:rPr sz="2800" b="0" baseline="1291" dirty="0">
                <a:latin typeface="Gill Sans" panose="020B0502020104020203"/>
                <a:cs typeface="Arial MT"/>
              </a:rPr>
              <a:t>line</a:t>
            </a:r>
            <a:r>
              <a:rPr sz="2800" b="0" spc="52" baseline="1291" dirty="0">
                <a:latin typeface="Gill Sans" panose="020B0502020104020203"/>
                <a:cs typeface="Arial MT"/>
              </a:rPr>
              <a:t> </a:t>
            </a:r>
            <a:r>
              <a:rPr sz="2800" b="0" spc="-75" baseline="1291" dirty="0">
                <a:latin typeface="Gill Sans" panose="020B0502020104020203"/>
                <a:cs typeface="Arial MT"/>
              </a:rPr>
              <a:t>5</a:t>
            </a:r>
            <a:endParaRPr lang="en-GB" sz="2800" b="0" spc="-75" baseline="1291" dirty="0">
              <a:latin typeface="Gill Sans" panose="020B0502020104020203"/>
              <a:cs typeface="Arial MT"/>
            </a:endParaRPr>
          </a:p>
          <a:p>
            <a:pPr marL="231140" indent="-218440">
              <a:spcBef>
                <a:spcPts val="600"/>
              </a:spcBef>
              <a:buChar char="•"/>
              <a:tabLst>
                <a:tab pos="231140" algn="l"/>
              </a:tabLst>
            </a:pPr>
            <a:r>
              <a:rPr lang="en-GB" sz="2800" b="0" spc="-75" baseline="1291" dirty="0">
                <a:latin typeface="Gill Sans" panose="020B0502020104020203"/>
                <a:cs typeface="Arial MT"/>
              </a:rPr>
              <a:t>This results in a circular waiting condition, where each thread grabs one lock and requests the other. </a:t>
            </a:r>
          </a:p>
        </p:txBody>
      </p:sp>
      <p:sp>
        <p:nvSpPr>
          <p:cNvPr id="4" name="object 4"/>
          <p:cNvSpPr/>
          <p:nvPr/>
        </p:nvSpPr>
        <p:spPr>
          <a:xfrm>
            <a:off x="54540"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5" name="object 5"/>
          <p:cNvSpPr txBox="1"/>
          <p:nvPr/>
        </p:nvSpPr>
        <p:spPr>
          <a:xfrm>
            <a:off x="35490" y="1647229"/>
            <a:ext cx="2715895" cy="2331720"/>
          </a:xfrm>
          <a:prstGeom prst="rect">
            <a:avLst/>
          </a:prstGeom>
        </p:spPr>
        <p:txBody>
          <a:bodyPr vert="horz" wrap="square" lIns="0" tIns="12700" rIns="0" bIns="0" rtlCol="0">
            <a:spAutoFit/>
          </a:bodyPr>
          <a:lstStyle/>
          <a:p>
            <a:pPr marL="71120">
              <a:lnSpc>
                <a:spcPts val="2080"/>
              </a:lnSpc>
              <a:spcBef>
                <a:spcPts val="100"/>
              </a:spcBef>
              <a:tabLst>
                <a:tab pos="802640" algn="l"/>
                <a:tab pos="148844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endParaRPr b="0" dirty="0">
              <a:latin typeface="Courier New"/>
              <a:cs typeface="Courier New"/>
            </a:endParaRPr>
          </a:p>
          <a:p>
            <a:pPr marL="71120">
              <a:lnSpc>
                <a:spcPts val="2000"/>
              </a:lnSpc>
              <a:tabLst>
                <a:tab pos="574040" algn="l"/>
                <a:tab pos="848360" algn="l"/>
                <a:tab pos="1122680" algn="l"/>
                <a:tab pos="1397000" algn="l"/>
                <a:tab pos="1671320" algn="l"/>
              </a:tabLst>
            </a:pPr>
            <a:r>
              <a:rPr b="0" spc="-75" baseline="-6944" dirty="0">
                <a:latin typeface="Courier New"/>
                <a:cs typeface="Courier New"/>
              </a:rPr>
              <a:t>2</a:t>
            </a:r>
            <a:r>
              <a:rPr b="0" baseline="-6944"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lock1.wait();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solidFill>
                  <a:srgbClr val="FF2600"/>
                </a:solidFill>
                <a:latin typeface="Courier New"/>
                <a:cs typeface="Courier New"/>
              </a:rPr>
              <a:t>lock2.wait();</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574040" indent="-502920">
              <a:lnSpc>
                <a:spcPts val="2000"/>
              </a:lnSpc>
              <a:buSzPct val="66666"/>
              <a:buAutoNum type="arabicPlain" startAt="3"/>
              <a:tabLst>
                <a:tab pos="574040" algn="l"/>
                <a:tab pos="848360" algn="l"/>
                <a:tab pos="1122680" algn="l"/>
                <a:tab pos="1397000" algn="l"/>
                <a:tab pos="1671320" algn="l"/>
              </a:tabLst>
            </a:pP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a:p>
            <a:pPr marL="574040" indent="-502920">
              <a:lnSpc>
                <a:spcPts val="2000"/>
              </a:lnSpc>
              <a:buSzPct val="66666"/>
              <a:buAutoNum type="arabicPlain" startAt="3"/>
              <a:tabLst>
                <a:tab pos="574040" algn="l"/>
              </a:tabLst>
            </a:pP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a:p>
            <a:pPr marL="71120">
              <a:lnSpc>
                <a:spcPts val="2080"/>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7" name="object 7"/>
          <p:cNvSpPr/>
          <p:nvPr/>
        </p:nvSpPr>
        <p:spPr>
          <a:xfrm>
            <a:off x="2918352" y="1632243"/>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b="0"/>
          </a:p>
        </p:txBody>
      </p:sp>
      <p:sp>
        <p:nvSpPr>
          <p:cNvPr id="8" name="object 8"/>
          <p:cNvSpPr txBox="1"/>
          <p:nvPr/>
        </p:nvSpPr>
        <p:spPr>
          <a:xfrm>
            <a:off x="2932321" y="1647229"/>
            <a:ext cx="1631314" cy="299720"/>
          </a:xfrm>
          <a:prstGeom prst="rect">
            <a:avLst/>
          </a:prstGeom>
        </p:spPr>
        <p:txBody>
          <a:bodyPr vert="horz" wrap="square" lIns="0" tIns="12700" rIns="0" bIns="0" rtlCol="0">
            <a:spAutoFit/>
          </a:bodyPr>
          <a:lstStyle/>
          <a:p>
            <a:pPr marL="38100">
              <a:spcBef>
                <a:spcPts val="100"/>
              </a:spcBef>
              <a:tabLst>
                <a:tab pos="769620" algn="l"/>
                <a:tab pos="145542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9" name="object 9"/>
          <p:cNvSpPr txBox="1"/>
          <p:nvPr/>
        </p:nvSpPr>
        <p:spPr>
          <a:xfrm>
            <a:off x="3460724" y="1901229"/>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10" name="object 10"/>
          <p:cNvSpPr txBox="1"/>
          <p:nvPr/>
        </p:nvSpPr>
        <p:spPr>
          <a:xfrm>
            <a:off x="2957722" y="1922904"/>
            <a:ext cx="117475" cy="533400"/>
          </a:xfrm>
          <a:prstGeom prst="rect">
            <a:avLst/>
          </a:prstGeom>
        </p:spPr>
        <p:txBody>
          <a:bodyPr vert="horz" wrap="square" lIns="0" tIns="83820" rIns="0" bIns="0" rtlCol="0">
            <a:spAutoFit/>
          </a:bodyPr>
          <a:lstStyle/>
          <a:p>
            <a:pPr marL="12700">
              <a:spcBef>
                <a:spcPts val="660"/>
              </a:spcBef>
            </a:pPr>
            <a:r>
              <a:rPr sz="1200" b="0" spc="-50" dirty="0">
                <a:latin typeface="Courier New"/>
                <a:cs typeface="Courier New"/>
              </a:rPr>
              <a:t>2</a:t>
            </a:r>
            <a:endParaRPr sz="1200" b="0">
              <a:latin typeface="Courier New"/>
              <a:cs typeface="Courier New"/>
            </a:endParaRPr>
          </a:p>
          <a:p>
            <a:pPr marL="12700">
              <a:spcBef>
                <a:spcPts val="560"/>
              </a:spcBef>
            </a:pPr>
            <a:r>
              <a:rPr sz="1200" b="0" spc="-50" dirty="0">
                <a:latin typeface="Courier New"/>
                <a:cs typeface="Courier New"/>
              </a:rPr>
              <a:t>3</a:t>
            </a:r>
            <a:endParaRPr sz="1200" b="0">
              <a:latin typeface="Courier New"/>
              <a:cs typeface="Courier New"/>
            </a:endParaRPr>
          </a:p>
        </p:txBody>
      </p:sp>
      <p:sp>
        <p:nvSpPr>
          <p:cNvPr id="11" name="object 11"/>
          <p:cNvSpPr txBox="1"/>
          <p:nvPr/>
        </p:nvSpPr>
        <p:spPr>
          <a:xfrm>
            <a:off x="3460723" y="2155229"/>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12" name="object 12"/>
          <p:cNvSpPr txBox="1"/>
          <p:nvPr/>
        </p:nvSpPr>
        <p:spPr>
          <a:xfrm>
            <a:off x="2932322" y="2430905"/>
            <a:ext cx="396875" cy="158184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13" name="object 13"/>
          <p:cNvGrpSpPr/>
          <p:nvPr/>
        </p:nvGrpSpPr>
        <p:grpSpPr>
          <a:xfrm>
            <a:off x="2412437" y="1731396"/>
            <a:ext cx="1091565" cy="1150620"/>
            <a:chOff x="2823555" y="1891178"/>
            <a:chExt cx="1091565" cy="1150620"/>
          </a:xfrm>
        </p:grpSpPr>
        <p:sp>
          <p:nvSpPr>
            <p:cNvPr id="14" name="object 14"/>
            <p:cNvSpPr/>
            <p:nvPr/>
          </p:nvSpPr>
          <p:spPr>
            <a:xfrm>
              <a:off x="3011353" y="2260026"/>
              <a:ext cx="810895" cy="3175"/>
            </a:xfrm>
            <a:custGeom>
              <a:avLst/>
              <a:gdLst/>
              <a:ahLst/>
              <a:cxnLst/>
              <a:rect l="l" t="t" r="r" b="b"/>
              <a:pathLst>
                <a:path w="810895" h="3175">
                  <a:moveTo>
                    <a:pt x="810433" y="3141"/>
                  </a:moveTo>
                  <a:lnTo>
                    <a:pt x="12699" y="49"/>
                  </a:lnTo>
                  <a:lnTo>
                    <a:pt x="0" y="0"/>
                  </a:lnTo>
                </a:path>
              </a:pathLst>
            </a:custGeom>
            <a:ln w="25400">
              <a:solidFill>
                <a:srgbClr val="0365C0"/>
              </a:solidFill>
            </a:ln>
          </p:spPr>
          <p:txBody>
            <a:bodyPr wrap="square" lIns="0" tIns="0" rIns="0" bIns="0" rtlCol="0"/>
            <a:lstStyle/>
            <a:p>
              <a:endParaRPr b="0"/>
            </a:p>
          </p:txBody>
        </p:sp>
        <p:sp>
          <p:nvSpPr>
            <p:cNvPr id="15" name="object 15"/>
            <p:cNvSpPr/>
            <p:nvPr/>
          </p:nvSpPr>
          <p:spPr>
            <a:xfrm>
              <a:off x="2902134" y="2199115"/>
              <a:ext cx="122555" cy="121920"/>
            </a:xfrm>
            <a:custGeom>
              <a:avLst/>
              <a:gdLst/>
              <a:ahLst/>
              <a:cxnLst/>
              <a:rect l="l" t="t" r="r" b="b"/>
              <a:pathLst>
                <a:path w="122555" h="121919">
                  <a:moveTo>
                    <a:pt x="122154" y="0"/>
                  </a:moveTo>
                  <a:lnTo>
                    <a:pt x="0" y="60486"/>
                  </a:lnTo>
                  <a:lnTo>
                    <a:pt x="121682" y="121918"/>
                  </a:lnTo>
                  <a:lnTo>
                    <a:pt x="122154" y="0"/>
                  </a:lnTo>
                  <a:close/>
                </a:path>
              </a:pathLst>
            </a:custGeom>
            <a:solidFill>
              <a:srgbClr val="0365C0"/>
            </a:solidFill>
          </p:spPr>
          <p:txBody>
            <a:bodyPr wrap="square" lIns="0" tIns="0" rIns="0" bIns="0" rtlCol="0"/>
            <a:lstStyle/>
            <a:p>
              <a:endParaRPr b="0"/>
            </a:p>
          </p:txBody>
        </p:sp>
        <p:sp>
          <p:nvSpPr>
            <p:cNvPr id="16" name="object 16"/>
            <p:cNvSpPr/>
            <p:nvPr/>
          </p:nvSpPr>
          <p:spPr>
            <a:xfrm>
              <a:off x="3853667" y="1891178"/>
              <a:ext cx="0" cy="236854"/>
            </a:xfrm>
            <a:custGeom>
              <a:avLst/>
              <a:gdLst/>
              <a:ahLst/>
              <a:cxnLst/>
              <a:rect l="l" t="t" r="r" b="b"/>
              <a:pathLst>
                <a:path h="236855">
                  <a:moveTo>
                    <a:pt x="0" y="0"/>
                  </a:moveTo>
                  <a:lnTo>
                    <a:pt x="0" y="224158"/>
                  </a:lnTo>
                  <a:lnTo>
                    <a:pt x="0" y="236858"/>
                  </a:lnTo>
                </a:path>
              </a:pathLst>
            </a:custGeom>
            <a:ln w="25400">
              <a:solidFill>
                <a:srgbClr val="0365C0"/>
              </a:solidFill>
            </a:ln>
          </p:spPr>
          <p:txBody>
            <a:bodyPr wrap="square" lIns="0" tIns="0" rIns="0" bIns="0" rtlCol="0"/>
            <a:lstStyle/>
            <a:p>
              <a:endParaRPr b="0"/>
            </a:p>
          </p:txBody>
        </p:sp>
        <p:sp>
          <p:nvSpPr>
            <p:cNvPr id="17" name="object 17"/>
            <p:cNvSpPr/>
            <p:nvPr/>
          </p:nvSpPr>
          <p:spPr>
            <a:xfrm>
              <a:off x="3792707" y="2115337"/>
              <a:ext cx="121920" cy="121920"/>
            </a:xfrm>
            <a:custGeom>
              <a:avLst/>
              <a:gdLst/>
              <a:ahLst/>
              <a:cxnLst/>
              <a:rect l="l" t="t" r="r" b="b"/>
              <a:pathLst>
                <a:path w="121920" h="121919">
                  <a:moveTo>
                    <a:pt x="121920" y="0"/>
                  </a:moveTo>
                  <a:lnTo>
                    <a:pt x="0" y="0"/>
                  </a:lnTo>
                  <a:lnTo>
                    <a:pt x="60960" y="121919"/>
                  </a:lnTo>
                  <a:lnTo>
                    <a:pt x="121920" y="0"/>
                  </a:lnTo>
                  <a:close/>
                </a:path>
              </a:pathLst>
            </a:custGeom>
            <a:solidFill>
              <a:srgbClr val="0365C0"/>
            </a:solidFill>
          </p:spPr>
          <p:txBody>
            <a:bodyPr wrap="square" lIns="0" tIns="0" rIns="0" bIns="0" rtlCol="0"/>
            <a:lstStyle/>
            <a:p>
              <a:endParaRPr b="0"/>
            </a:p>
          </p:txBody>
        </p:sp>
        <p:sp>
          <p:nvSpPr>
            <p:cNvPr id="18" name="object 18"/>
            <p:cNvSpPr/>
            <p:nvPr/>
          </p:nvSpPr>
          <p:spPr>
            <a:xfrm>
              <a:off x="2848504" y="2514173"/>
              <a:ext cx="844550" cy="11430"/>
            </a:xfrm>
            <a:custGeom>
              <a:avLst/>
              <a:gdLst/>
              <a:ahLst/>
              <a:cxnLst/>
              <a:rect l="l" t="t" r="r" b="b"/>
              <a:pathLst>
                <a:path w="844550" h="11430">
                  <a:moveTo>
                    <a:pt x="0" y="0"/>
                  </a:moveTo>
                  <a:lnTo>
                    <a:pt x="831238" y="10724"/>
                  </a:lnTo>
                  <a:lnTo>
                    <a:pt x="843937" y="10888"/>
                  </a:lnTo>
                </a:path>
              </a:pathLst>
            </a:custGeom>
            <a:ln w="25400">
              <a:solidFill>
                <a:srgbClr val="0365C0"/>
              </a:solidFill>
            </a:ln>
          </p:spPr>
          <p:txBody>
            <a:bodyPr wrap="square" lIns="0" tIns="0" rIns="0" bIns="0" rtlCol="0"/>
            <a:lstStyle/>
            <a:p>
              <a:endParaRPr b="0"/>
            </a:p>
          </p:txBody>
        </p:sp>
        <p:sp>
          <p:nvSpPr>
            <p:cNvPr id="19" name="object 19"/>
            <p:cNvSpPr/>
            <p:nvPr/>
          </p:nvSpPr>
          <p:spPr>
            <a:xfrm>
              <a:off x="3678956" y="2463943"/>
              <a:ext cx="123189" cy="121920"/>
            </a:xfrm>
            <a:custGeom>
              <a:avLst/>
              <a:gdLst/>
              <a:ahLst/>
              <a:cxnLst/>
              <a:rect l="l" t="t" r="r" b="b"/>
              <a:pathLst>
                <a:path w="123189" h="121919">
                  <a:moveTo>
                    <a:pt x="1573" y="0"/>
                  </a:moveTo>
                  <a:lnTo>
                    <a:pt x="0" y="121909"/>
                  </a:lnTo>
                  <a:lnTo>
                    <a:pt x="122697" y="62527"/>
                  </a:lnTo>
                  <a:lnTo>
                    <a:pt x="1573" y="0"/>
                  </a:lnTo>
                  <a:close/>
                </a:path>
              </a:pathLst>
            </a:custGeom>
            <a:solidFill>
              <a:srgbClr val="0365C0"/>
            </a:solidFill>
          </p:spPr>
          <p:txBody>
            <a:bodyPr wrap="square" lIns="0" tIns="0" rIns="0" bIns="0" rtlCol="0"/>
            <a:lstStyle/>
            <a:p>
              <a:endParaRPr b="0"/>
            </a:p>
          </p:txBody>
        </p:sp>
        <p:sp>
          <p:nvSpPr>
            <p:cNvPr id="20" name="object 20"/>
            <p:cNvSpPr/>
            <p:nvPr/>
          </p:nvSpPr>
          <p:spPr>
            <a:xfrm>
              <a:off x="3009273" y="2732989"/>
              <a:ext cx="825500" cy="13335"/>
            </a:xfrm>
            <a:custGeom>
              <a:avLst/>
              <a:gdLst/>
              <a:ahLst/>
              <a:cxnLst/>
              <a:rect l="l" t="t" r="r" b="b"/>
              <a:pathLst>
                <a:path w="825500" h="13335">
                  <a:moveTo>
                    <a:pt x="825213" y="0"/>
                  </a:moveTo>
                  <a:lnTo>
                    <a:pt x="12698" y="12779"/>
                  </a:lnTo>
                  <a:lnTo>
                    <a:pt x="0" y="12978"/>
                  </a:lnTo>
                </a:path>
              </a:pathLst>
            </a:custGeom>
            <a:ln w="25399">
              <a:solidFill>
                <a:srgbClr val="0365C0"/>
              </a:solidFill>
            </a:ln>
          </p:spPr>
          <p:txBody>
            <a:bodyPr wrap="square" lIns="0" tIns="0" rIns="0" bIns="0" rtlCol="0"/>
            <a:lstStyle/>
            <a:p>
              <a:endParaRPr b="0"/>
            </a:p>
          </p:txBody>
        </p:sp>
        <p:sp>
          <p:nvSpPr>
            <p:cNvPr id="21" name="object 21"/>
            <p:cNvSpPr/>
            <p:nvPr/>
          </p:nvSpPr>
          <p:spPr>
            <a:xfrm>
              <a:off x="2900066" y="2684815"/>
              <a:ext cx="123189" cy="121920"/>
            </a:xfrm>
            <a:custGeom>
              <a:avLst/>
              <a:gdLst/>
              <a:ahLst/>
              <a:cxnLst/>
              <a:rect l="l" t="t" r="r" b="b"/>
              <a:pathLst>
                <a:path w="123189" h="121919">
                  <a:moveTo>
                    <a:pt x="120945" y="0"/>
                  </a:moveTo>
                  <a:lnTo>
                    <a:pt x="0" y="62868"/>
                  </a:lnTo>
                  <a:lnTo>
                    <a:pt x="122863" y="121904"/>
                  </a:lnTo>
                  <a:lnTo>
                    <a:pt x="120945" y="0"/>
                  </a:lnTo>
                  <a:close/>
                </a:path>
              </a:pathLst>
            </a:custGeom>
            <a:solidFill>
              <a:srgbClr val="0365C0"/>
            </a:solidFill>
          </p:spPr>
          <p:txBody>
            <a:bodyPr wrap="square" lIns="0" tIns="0" rIns="0" bIns="0" rtlCol="0"/>
            <a:lstStyle/>
            <a:p>
              <a:endParaRPr b="0"/>
            </a:p>
          </p:txBody>
        </p:sp>
        <p:sp>
          <p:nvSpPr>
            <p:cNvPr id="22" name="object 22"/>
            <p:cNvSpPr/>
            <p:nvPr/>
          </p:nvSpPr>
          <p:spPr>
            <a:xfrm>
              <a:off x="2883813" y="2861517"/>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3" name="object 23"/>
            <p:cNvSpPr/>
            <p:nvPr/>
          </p:nvSpPr>
          <p:spPr>
            <a:xfrm>
              <a:off x="2823555" y="2918766"/>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sp>
          <p:nvSpPr>
            <p:cNvPr id="24" name="object 24"/>
            <p:cNvSpPr/>
            <p:nvPr/>
          </p:nvSpPr>
          <p:spPr>
            <a:xfrm>
              <a:off x="2883813" y="2285678"/>
              <a:ext cx="1270" cy="71120"/>
            </a:xfrm>
            <a:custGeom>
              <a:avLst/>
              <a:gdLst/>
              <a:ahLst/>
              <a:cxnLst/>
              <a:rect l="l" t="t" r="r" b="b"/>
              <a:pathLst>
                <a:path w="1269" h="71119">
                  <a:moveTo>
                    <a:pt x="0" y="0"/>
                  </a:moveTo>
                  <a:lnTo>
                    <a:pt x="697" y="57982"/>
                  </a:lnTo>
                  <a:lnTo>
                    <a:pt x="849" y="70681"/>
                  </a:lnTo>
                </a:path>
              </a:pathLst>
            </a:custGeom>
            <a:ln w="25399">
              <a:solidFill>
                <a:srgbClr val="0365C0"/>
              </a:solidFill>
            </a:ln>
          </p:spPr>
          <p:txBody>
            <a:bodyPr wrap="square" lIns="0" tIns="0" rIns="0" bIns="0" rtlCol="0"/>
            <a:lstStyle/>
            <a:p>
              <a:endParaRPr b="0"/>
            </a:p>
          </p:txBody>
        </p:sp>
        <p:sp>
          <p:nvSpPr>
            <p:cNvPr id="25" name="object 25"/>
            <p:cNvSpPr/>
            <p:nvPr/>
          </p:nvSpPr>
          <p:spPr>
            <a:xfrm>
              <a:off x="2823555" y="2342927"/>
              <a:ext cx="121920" cy="123189"/>
            </a:xfrm>
            <a:custGeom>
              <a:avLst/>
              <a:gdLst/>
              <a:ahLst/>
              <a:cxnLst/>
              <a:rect l="l" t="t" r="r" b="b"/>
              <a:pathLst>
                <a:path w="121919"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b="0"/>
            </a:p>
          </p:txBody>
        </p:sp>
      </p:grpSp>
      <p:sp>
        <p:nvSpPr>
          <p:cNvPr id="30" name="object 2">
            <a:extLst>
              <a:ext uri="{FF2B5EF4-FFF2-40B4-BE49-F238E27FC236}">
                <a16:creationId xmlns:a16="http://schemas.microsoft.com/office/drawing/2014/main" id="{F61B5378-28DB-A883-4E17-CAB8FD7AC301}"/>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a:t>
            </a:r>
            <a:endParaRPr spc="-10" dirty="0"/>
          </a:p>
        </p:txBody>
      </p:sp>
      <p:sp>
        <p:nvSpPr>
          <p:cNvPr id="2" name="Plassholder for lysbildenummer 5">
            <a:extLst>
              <a:ext uri="{FF2B5EF4-FFF2-40B4-BE49-F238E27FC236}">
                <a16:creationId xmlns:a16="http://schemas.microsoft.com/office/drawing/2014/main" id="{7081FF63-D49D-402A-F788-BA293E0AF6DD}"/>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15</a:t>
            </a:fld>
            <a:endParaRPr lang="nb-NO" sz="1400" b="0" i="0" dirty="0">
              <a:solidFill>
                <a:schemeClr val="tx1"/>
              </a:solidFill>
              <a:latin typeface="Arial"/>
              <a:cs typeface="Arial"/>
            </a:endParaRPr>
          </a:p>
        </p:txBody>
      </p:sp>
      <p:sp>
        <p:nvSpPr>
          <p:cNvPr id="26" name="object 8">
            <a:extLst>
              <a:ext uri="{FF2B5EF4-FFF2-40B4-BE49-F238E27FC236}">
                <a16:creationId xmlns:a16="http://schemas.microsoft.com/office/drawing/2014/main" id="{A5006C51-B1FF-B5F8-A7B6-CC97B137FA65}"/>
              </a:ext>
            </a:extLst>
          </p:cNvPr>
          <p:cNvSpPr txBox="1"/>
          <p:nvPr/>
        </p:nvSpPr>
        <p:spPr>
          <a:xfrm>
            <a:off x="1241952" y="718564"/>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6" name="object 4"/>
          <p:cNvSpPr/>
          <p:nvPr/>
        </p:nvSpPr>
        <p:spPr>
          <a:xfrm>
            <a:off x="6217345"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27" name="object 5"/>
          <p:cNvSpPr txBox="1"/>
          <p:nvPr/>
        </p:nvSpPr>
        <p:spPr>
          <a:xfrm>
            <a:off x="6759718" y="1899503"/>
            <a:ext cx="1809114" cy="807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50" dirty="0">
                <a:latin typeface="Courier New"/>
                <a:cs typeface="Courier New"/>
              </a:rPr>
              <a:t>z</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z</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a:t>
            </a:r>
            <a:endParaRPr b="0" dirty="0">
              <a:latin typeface="Courier New"/>
              <a:cs typeface="Courier New"/>
            </a:endParaRPr>
          </a:p>
        </p:txBody>
      </p:sp>
      <p:sp>
        <p:nvSpPr>
          <p:cNvPr id="28" name="object 6"/>
          <p:cNvSpPr txBox="1"/>
          <p:nvPr/>
        </p:nvSpPr>
        <p:spPr>
          <a:xfrm>
            <a:off x="6759719" y="2661503"/>
            <a:ext cx="2083435" cy="1061720"/>
          </a:xfrm>
          <a:prstGeom prst="rect">
            <a:avLst/>
          </a:prstGeom>
        </p:spPr>
        <p:txBody>
          <a:bodyPr vert="horz" wrap="square" lIns="0" tIns="38100" rIns="0" bIns="0" rtlCol="0">
            <a:spAutoFit/>
          </a:bodyPr>
          <a:lstStyle/>
          <a:p>
            <a:pPr marL="12700" marR="5080">
              <a:lnSpc>
                <a:spcPts val="2000"/>
              </a:lnSpc>
              <a:spcBef>
                <a:spcPts val="300"/>
              </a:spcBef>
              <a:tabLst>
                <a:tab pos="286385" algn="l"/>
                <a:tab pos="561340" algn="l"/>
                <a:tab pos="835660" algn="l"/>
                <a:tab pos="1109980" algn="l"/>
              </a:tabLst>
            </a:pPr>
            <a:r>
              <a:rPr b="0" spc="-10" dirty="0">
                <a:solidFill>
                  <a:srgbClr val="FF2600"/>
                </a:solidFill>
                <a:latin typeface="Courier New"/>
                <a:cs typeface="Courier New"/>
              </a:rPr>
              <a:t>lock2.wait(); </a:t>
            </a: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a:t>
            </a: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2; </a:t>
            </a:r>
            <a:r>
              <a:rPr b="0" spc="-10" dirty="0">
                <a:latin typeface="Courier New"/>
                <a:cs typeface="Courier New"/>
              </a:rPr>
              <a:t>lock2</a:t>
            </a:r>
            <a:r>
              <a:rPr lang="en-GB" b="0" spc="-10" dirty="0">
                <a:latin typeface="Courier New"/>
                <a:cs typeface="Courier New"/>
              </a:rPr>
              <a:t>.signal()</a:t>
            </a:r>
            <a:r>
              <a:rPr b="0" spc="-10" dirty="0">
                <a:latin typeface="Courier New"/>
                <a:cs typeface="Courier New"/>
              </a:rPr>
              <a:t>;</a:t>
            </a:r>
            <a:endParaRPr b="0" dirty="0">
              <a:latin typeface="Courier New"/>
              <a:cs typeface="Courier New"/>
            </a:endParaRPr>
          </a:p>
        </p:txBody>
      </p:sp>
      <p:sp>
        <p:nvSpPr>
          <p:cNvPr id="29" name="object 7"/>
          <p:cNvSpPr txBox="1"/>
          <p:nvPr/>
        </p:nvSpPr>
        <p:spPr>
          <a:xfrm>
            <a:off x="6231315"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solidFill>
                  <a:srgbClr val="FF2600"/>
                </a:solidFill>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1" name="object 8"/>
          <p:cNvSpPr txBox="1"/>
          <p:nvPr/>
        </p:nvSpPr>
        <p:spPr>
          <a:xfrm>
            <a:off x="7176157" y="675230"/>
            <a:ext cx="3820795" cy="879087"/>
          </a:xfrm>
          <a:prstGeom prst="rect">
            <a:avLst/>
          </a:prstGeom>
          <a:ln w="12700">
            <a:solidFill>
              <a:srgbClr val="000000"/>
            </a:solidFill>
          </a:ln>
        </p:spPr>
        <p:txBody>
          <a:bodyPr vert="horz" wrap="square" lIns="0" tIns="52705" rIns="0" bIns="0" rtlCol="0">
            <a:spAutoFit/>
          </a:bodyPr>
          <a:lstStyle/>
          <a:p>
            <a:pPr marL="52069" marR="56515">
              <a:lnSpc>
                <a:spcPts val="2000"/>
              </a:lnSpc>
              <a:spcBef>
                <a:spcPts val="415"/>
              </a:spcBef>
              <a:tabLst>
                <a:tab pos="600710" algn="l"/>
                <a:tab pos="1286510" algn="l"/>
                <a:tab pos="1423670" algn="l"/>
                <a:tab pos="1972310" algn="l"/>
                <a:tab pos="2658110" algn="l"/>
              </a:tabLst>
            </a:pPr>
            <a:r>
              <a:rPr lang="en-GB" b="0" spc="-25" dirty="0">
                <a:latin typeface="Courier New"/>
                <a:cs typeface="Courier New"/>
              </a:rPr>
              <a:t>//Initialization</a:t>
            </a:r>
          </a:p>
          <a:p>
            <a:pPr marL="52069" marR="56515">
              <a:lnSpc>
                <a:spcPts val="2000"/>
              </a:lnSpc>
              <a:spcBef>
                <a:spcPts val="415"/>
              </a:spcBef>
              <a:tabLst>
                <a:tab pos="600710" algn="l"/>
                <a:tab pos="1286510" algn="l"/>
                <a:tab pos="1423670" algn="l"/>
                <a:tab pos="1972310" algn="l"/>
                <a:tab pos="2658110" algn="l"/>
              </a:tabLst>
            </a:pPr>
            <a:r>
              <a:rPr b="0" spc="-25" dirty="0">
                <a:latin typeface="Courier New"/>
                <a:cs typeface="Courier New"/>
              </a:rPr>
              <a:t>int</a:t>
            </a:r>
            <a:r>
              <a:rPr b="0" dirty="0">
                <a:latin typeface="Courier New"/>
                <a:cs typeface="Courier New"/>
              </a:rPr>
              <a:t>	</a:t>
            </a:r>
            <a:r>
              <a:rPr b="0" spc="-20" dirty="0">
                <a:latin typeface="Courier New"/>
                <a:cs typeface="Courier New"/>
              </a:rPr>
              <a:t>x=0,</a:t>
            </a:r>
            <a:r>
              <a:rPr b="0" dirty="0">
                <a:latin typeface="Courier New"/>
                <a:cs typeface="Courier New"/>
              </a:rPr>
              <a:t>	</a:t>
            </a:r>
            <a:r>
              <a:rPr b="0" spc="-20" dirty="0">
                <a:latin typeface="Courier New"/>
                <a:cs typeface="Courier New"/>
              </a:rPr>
              <a:t>y=0,</a:t>
            </a:r>
            <a:r>
              <a:rPr b="0" dirty="0">
                <a:latin typeface="Courier New"/>
                <a:cs typeface="Courier New"/>
              </a:rPr>
              <a:t>	</a:t>
            </a:r>
            <a:r>
              <a:rPr b="0" spc="-20" dirty="0">
                <a:latin typeface="Courier New"/>
                <a:cs typeface="Courier New"/>
              </a:rPr>
              <a:t>z=0; </a:t>
            </a:r>
            <a:r>
              <a:rPr b="0" spc="-10" dirty="0">
                <a:latin typeface="Courier New"/>
                <a:cs typeface="Courier New"/>
              </a:rPr>
              <a:t>semaphore</a:t>
            </a:r>
            <a:r>
              <a:rPr b="0" dirty="0">
                <a:latin typeface="Courier New"/>
                <a:cs typeface="Courier New"/>
              </a:rPr>
              <a:t>		</a:t>
            </a:r>
            <a:r>
              <a:rPr b="0" spc="-10" dirty="0">
                <a:latin typeface="Courier New"/>
                <a:cs typeface="Courier New"/>
              </a:rPr>
              <a:t>lock1=1,</a:t>
            </a:r>
            <a:r>
              <a:rPr b="0" dirty="0">
                <a:latin typeface="Courier New"/>
                <a:cs typeface="Courier New"/>
              </a:rPr>
              <a:t>	</a:t>
            </a:r>
            <a:r>
              <a:rPr b="0" spc="-10" dirty="0">
                <a:latin typeface="Courier New"/>
                <a:cs typeface="Courier New"/>
              </a:rPr>
              <a:t>lock2=1;</a:t>
            </a:r>
            <a:endParaRPr b="0" dirty="0">
              <a:latin typeface="Courier New"/>
              <a:cs typeface="Courier New"/>
            </a:endParaRPr>
          </a:p>
        </p:txBody>
      </p:sp>
      <p:sp>
        <p:nvSpPr>
          <p:cNvPr id="32" name="object 9"/>
          <p:cNvSpPr/>
          <p:nvPr/>
        </p:nvSpPr>
        <p:spPr>
          <a:xfrm>
            <a:off x="9081157" y="1630517"/>
            <a:ext cx="2677795" cy="2390140"/>
          </a:xfrm>
          <a:custGeom>
            <a:avLst/>
            <a:gdLst/>
            <a:ahLst/>
            <a:cxnLst/>
            <a:rect l="l" t="t" r="r" b="b"/>
            <a:pathLst>
              <a:path w="2677795" h="2390140">
                <a:moveTo>
                  <a:pt x="0" y="0"/>
                </a:moveTo>
                <a:lnTo>
                  <a:pt x="2677576" y="0"/>
                </a:lnTo>
                <a:lnTo>
                  <a:pt x="2677576" y="2390140"/>
                </a:lnTo>
                <a:lnTo>
                  <a:pt x="0" y="2390140"/>
                </a:lnTo>
                <a:lnTo>
                  <a:pt x="0" y="0"/>
                </a:lnTo>
                <a:close/>
              </a:path>
            </a:pathLst>
          </a:custGeom>
          <a:ln w="12699">
            <a:solidFill>
              <a:srgbClr val="000000"/>
            </a:solidFill>
          </a:ln>
        </p:spPr>
        <p:txBody>
          <a:bodyPr wrap="square" lIns="0" tIns="0" rIns="0" bIns="0" rtlCol="0"/>
          <a:lstStyle/>
          <a:p>
            <a:endParaRPr/>
          </a:p>
        </p:txBody>
      </p:sp>
      <p:sp>
        <p:nvSpPr>
          <p:cNvPr id="33" name="object 10"/>
          <p:cNvSpPr txBox="1"/>
          <p:nvPr/>
        </p:nvSpPr>
        <p:spPr>
          <a:xfrm>
            <a:off x="6218615" y="1645503"/>
            <a:ext cx="4520565" cy="299720"/>
          </a:xfrm>
          <a:prstGeom prst="rect">
            <a:avLst/>
          </a:prstGeom>
        </p:spPr>
        <p:txBody>
          <a:bodyPr vert="horz" wrap="square" lIns="0" tIns="12700" rIns="0" bIns="0" rtlCol="0">
            <a:spAutoFit/>
          </a:bodyPr>
          <a:lstStyle/>
          <a:p>
            <a:pPr marL="50800">
              <a:spcBef>
                <a:spcPts val="100"/>
              </a:spcBef>
              <a:tabLst>
                <a:tab pos="782320" algn="l"/>
                <a:tab pos="1468120" algn="l"/>
                <a:tab pos="2914015" algn="l"/>
                <a:tab pos="3646170" algn="l"/>
                <a:tab pos="4331970" algn="l"/>
              </a:tabLst>
            </a:pP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t1()</a:t>
            </a:r>
            <a:r>
              <a:rPr b="0" dirty="0">
                <a:latin typeface="Courier New"/>
                <a:cs typeface="Courier New"/>
              </a:rPr>
              <a:t>	</a:t>
            </a:r>
            <a:r>
              <a:rPr b="0" spc="-50" dirty="0">
                <a:latin typeface="Courier New"/>
                <a:cs typeface="Courier New"/>
              </a:rPr>
              <a:t>{</a:t>
            </a:r>
            <a:r>
              <a:rPr b="0" dirty="0">
                <a:latin typeface="Courier New"/>
                <a:cs typeface="Courier New"/>
              </a:rPr>
              <a:t>	</a:t>
            </a:r>
            <a:r>
              <a:rPr b="0" baseline="-6944" dirty="0">
                <a:latin typeface="Courier New"/>
                <a:cs typeface="Courier New"/>
              </a:rPr>
              <a:t>1</a:t>
            </a:r>
            <a:r>
              <a:rPr b="0" spc="-15" baseline="-6944" dirty="0">
                <a:latin typeface="Courier New"/>
                <a:cs typeface="Courier New"/>
              </a:rPr>
              <a:t> </a:t>
            </a:r>
            <a:r>
              <a:rPr b="0" spc="-25" dirty="0">
                <a:latin typeface="Courier New"/>
                <a:cs typeface="Courier New"/>
              </a:rPr>
              <a:t>int</a:t>
            </a:r>
            <a:r>
              <a:rPr b="0" dirty="0">
                <a:latin typeface="Courier New"/>
                <a:cs typeface="Courier New"/>
              </a:rPr>
              <a:t>	</a:t>
            </a:r>
            <a:r>
              <a:rPr b="0" spc="-20" dirty="0">
                <a:latin typeface="Courier New"/>
                <a:cs typeface="Courier New"/>
              </a:rPr>
              <a:t>t2()</a:t>
            </a:r>
            <a:r>
              <a:rPr b="0" dirty="0">
                <a:latin typeface="Courier New"/>
                <a:cs typeface="Courier New"/>
              </a:rPr>
              <a:t>	</a:t>
            </a:r>
            <a:r>
              <a:rPr b="0" spc="-50" dirty="0">
                <a:latin typeface="Courier New"/>
                <a:cs typeface="Courier New"/>
              </a:rPr>
              <a:t>{</a:t>
            </a:r>
            <a:endParaRPr b="0" dirty="0">
              <a:latin typeface="Courier New"/>
              <a:cs typeface="Courier New"/>
            </a:endParaRPr>
          </a:p>
        </p:txBody>
      </p:sp>
      <p:sp>
        <p:nvSpPr>
          <p:cNvPr id="34" name="object 11"/>
          <p:cNvSpPr txBox="1"/>
          <p:nvPr/>
        </p:nvSpPr>
        <p:spPr>
          <a:xfrm>
            <a:off x="9623529" y="1899503"/>
            <a:ext cx="1809114" cy="299720"/>
          </a:xfrm>
          <a:prstGeom prst="rect">
            <a:avLst/>
          </a:prstGeom>
        </p:spPr>
        <p:txBody>
          <a:bodyPr vert="horz" wrap="square" lIns="0" tIns="12700" rIns="0" bIns="0" rtlCol="0">
            <a:spAutoFit/>
          </a:bodyPr>
          <a:lstStyle/>
          <a:p>
            <a:pPr marL="12700">
              <a:spcBef>
                <a:spcPts val="100"/>
              </a:spcBef>
            </a:pPr>
            <a:r>
              <a:rPr b="0" spc="-10" dirty="0">
                <a:latin typeface="Courier New"/>
                <a:cs typeface="Courier New"/>
              </a:rPr>
              <a:t>lock2.wait();</a:t>
            </a:r>
            <a:endParaRPr b="0" dirty="0">
              <a:latin typeface="Courier New"/>
              <a:cs typeface="Courier New"/>
            </a:endParaRPr>
          </a:p>
        </p:txBody>
      </p:sp>
      <p:sp>
        <p:nvSpPr>
          <p:cNvPr id="35" name="object 12"/>
          <p:cNvSpPr txBox="1"/>
          <p:nvPr/>
        </p:nvSpPr>
        <p:spPr>
          <a:xfrm>
            <a:off x="9623528" y="2153503"/>
            <a:ext cx="2083435" cy="1569720"/>
          </a:xfrm>
          <a:prstGeom prst="rect">
            <a:avLst/>
          </a:prstGeom>
        </p:spPr>
        <p:txBody>
          <a:bodyPr vert="horz" wrap="square" lIns="0" tIns="38100" rIns="0" bIns="0" rtlCol="0">
            <a:spAutoFit/>
          </a:bodyPr>
          <a:lstStyle/>
          <a:p>
            <a:pPr marL="12700" marR="279400">
              <a:lnSpc>
                <a:spcPts val="2000"/>
              </a:lnSpc>
              <a:spcBef>
                <a:spcPts val="300"/>
              </a:spcBef>
              <a:tabLst>
                <a:tab pos="286385" algn="l"/>
                <a:tab pos="561340" algn="l"/>
                <a:tab pos="835660" algn="l"/>
                <a:tab pos="1109980" algn="l"/>
              </a:tabLst>
            </a:pPr>
            <a:r>
              <a:rPr b="0" spc="-50" dirty="0">
                <a:latin typeface="Courier New"/>
                <a:cs typeface="Courier New"/>
              </a:rPr>
              <a:t>y</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y</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 </a:t>
            </a:r>
            <a:r>
              <a:rPr b="0" spc="-10" dirty="0">
                <a:solidFill>
                  <a:srgbClr val="FF2600"/>
                </a:solidFill>
                <a:latin typeface="Courier New"/>
                <a:cs typeface="Courier New"/>
              </a:rPr>
              <a:t>lock1.wait(); </a:t>
            </a:r>
            <a:r>
              <a:rPr b="0" spc="-50" dirty="0">
                <a:latin typeface="Courier New"/>
                <a:cs typeface="Courier New"/>
              </a:rPr>
              <a:t>x</a:t>
            </a:r>
            <a:r>
              <a:rPr b="0" dirty="0">
                <a:latin typeface="Courier New"/>
                <a:cs typeface="Courier New"/>
              </a:rPr>
              <a:t>	</a:t>
            </a:r>
            <a:r>
              <a:rPr b="0" spc="-60" dirty="0">
                <a:latin typeface="Courier New"/>
                <a:cs typeface="Courier New"/>
              </a:rPr>
              <a:t>=</a:t>
            </a:r>
            <a:r>
              <a:rPr b="0" dirty="0">
                <a:latin typeface="Courier New"/>
                <a:cs typeface="Courier New"/>
              </a:rPr>
              <a:t>	</a:t>
            </a:r>
            <a:r>
              <a:rPr b="0" spc="-50" dirty="0">
                <a:latin typeface="Courier New"/>
                <a:cs typeface="Courier New"/>
              </a:rPr>
              <a:t>x</a:t>
            </a:r>
            <a:r>
              <a:rPr b="0" dirty="0">
                <a:latin typeface="Courier New"/>
                <a:cs typeface="Courier New"/>
              </a:rPr>
              <a:t>	</a:t>
            </a:r>
            <a:r>
              <a:rPr b="0" spc="-50" dirty="0">
                <a:latin typeface="Courier New"/>
                <a:cs typeface="Courier New"/>
              </a:rPr>
              <a:t>+</a:t>
            </a:r>
            <a:r>
              <a:rPr b="0" dirty="0">
                <a:latin typeface="Courier New"/>
                <a:cs typeface="Courier New"/>
              </a:rPr>
              <a:t>	</a:t>
            </a:r>
            <a:r>
              <a:rPr b="0" spc="-25" dirty="0">
                <a:latin typeface="Courier New"/>
                <a:cs typeface="Courier New"/>
              </a:rPr>
              <a:t>1;</a:t>
            </a:r>
            <a:endParaRPr b="0" dirty="0">
              <a:latin typeface="Courier New"/>
              <a:cs typeface="Courier New"/>
            </a:endParaRPr>
          </a:p>
          <a:p>
            <a:pPr marL="12700" marR="5080" algn="just">
              <a:lnSpc>
                <a:spcPts val="2000"/>
              </a:lnSpc>
            </a:pPr>
            <a:r>
              <a:rPr b="0" spc="-10" dirty="0">
                <a:latin typeface="Courier New"/>
                <a:cs typeface="Courier New"/>
              </a:rPr>
              <a:t>lock1</a:t>
            </a:r>
            <a:r>
              <a:rPr lang="en-GB" b="0" spc="-10" dirty="0">
                <a:latin typeface="Courier New"/>
                <a:cs typeface="Courier New"/>
              </a:rPr>
              <a:t>.signal()</a:t>
            </a:r>
            <a:r>
              <a:rPr b="0" spc="-10" dirty="0">
                <a:latin typeface="Courier New"/>
                <a:cs typeface="Courier New"/>
              </a:rPr>
              <a:t>; lock2</a:t>
            </a:r>
            <a:r>
              <a:rPr lang="en-GB" b="0" spc="-10" dirty="0">
                <a:latin typeface="Courier New"/>
                <a:cs typeface="Courier New"/>
              </a:rPr>
              <a:t>.signal()</a:t>
            </a:r>
            <a:r>
              <a:rPr b="0" spc="-10" dirty="0">
                <a:latin typeface="Courier New"/>
                <a:cs typeface="Courier New"/>
              </a:rPr>
              <a:t>; </a:t>
            </a:r>
            <a:r>
              <a:rPr b="0" dirty="0">
                <a:latin typeface="Courier New"/>
                <a:cs typeface="Courier New"/>
              </a:rPr>
              <a:t>z = z + </a:t>
            </a:r>
            <a:r>
              <a:rPr b="0" spc="-25" dirty="0">
                <a:latin typeface="Courier New"/>
                <a:cs typeface="Courier New"/>
              </a:rPr>
              <a:t>1;</a:t>
            </a:r>
            <a:endParaRPr b="0" dirty="0">
              <a:latin typeface="Courier New"/>
              <a:cs typeface="Courier New"/>
            </a:endParaRPr>
          </a:p>
        </p:txBody>
      </p:sp>
      <p:sp>
        <p:nvSpPr>
          <p:cNvPr id="36" name="object 13"/>
          <p:cNvSpPr txBox="1"/>
          <p:nvPr/>
        </p:nvSpPr>
        <p:spPr>
          <a:xfrm>
            <a:off x="9095127" y="1921179"/>
            <a:ext cx="396875" cy="2105063"/>
          </a:xfrm>
          <a:prstGeom prst="rect">
            <a:avLst/>
          </a:prstGeom>
        </p:spPr>
        <p:txBody>
          <a:bodyPr vert="horz" wrap="square" lIns="0" tIns="83820" rIns="0" bIns="0" rtlCol="0">
            <a:spAutoFit/>
          </a:bodyPr>
          <a:lstStyle/>
          <a:p>
            <a:pPr marL="38100">
              <a:spcBef>
                <a:spcPts val="660"/>
              </a:spcBef>
            </a:pPr>
            <a:r>
              <a:rPr sz="1200" b="0" spc="-50" dirty="0">
                <a:latin typeface="Courier New"/>
                <a:cs typeface="Courier New"/>
              </a:rPr>
              <a:t>2</a:t>
            </a:r>
            <a:endParaRPr sz="1200" b="0" dirty="0">
              <a:latin typeface="Courier New"/>
              <a:cs typeface="Courier New"/>
            </a:endParaRPr>
          </a:p>
          <a:p>
            <a:pPr marL="38100">
              <a:spcBef>
                <a:spcPts val="560"/>
              </a:spcBef>
            </a:pPr>
            <a:r>
              <a:rPr sz="1200" b="0" spc="-50" dirty="0">
                <a:latin typeface="Courier New"/>
                <a:cs typeface="Courier New"/>
              </a:rPr>
              <a:t>3</a:t>
            </a:r>
            <a:endParaRPr sz="1200" b="0" dirty="0">
              <a:latin typeface="Courier New"/>
              <a:cs typeface="Courier New"/>
            </a:endParaRPr>
          </a:p>
          <a:p>
            <a:pPr marL="38100">
              <a:spcBef>
                <a:spcPts val="560"/>
              </a:spcBef>
            </a:pPr>
            <a:r>
              <a:rPr sz="1200" b="0" spc="-50" dirty="0">
                <a:latin typeface="Courier New"/>
                <a:cs typeface="Courier New"/>
              </a:rPr>
              <a:t>4</a:t>
            </a:r>
            <a:endParaRPr sz="1200" b="0" dirty="0">
              <a:latin typeface="Courier New"/>
              <a:cs typeface="Courier New"/>
            </a:endParaRPr>
          </a:p>
          <a:p>
            <a:pPr marL="38100">
              <a:spcBef>
                <a:spcPts val="560"/>
              </a:spcBef>
            </a:pPr>
            <a:r>
              <a:rPr sz="1200" b="0" spc="-50" dirty="0">
                <a:latin typeface="Courier New"/>
                <a:cs typeface="Courier New"/>
              </a:rPr>
              <a:t>5</a:t>
            </a:r>
            <a:endParaRPr sz="1200" b="0" dirty="0">
              <a:latin typeface="Courier New"/>
              <a:cs typeface="Courier New"/>
            </a:endParaRPr>
          </a:p>
          <a:p>
            <a:pPr marL="38100">
              <a:spcBef>
                <a:spcPts val="560"/>
              </a:spcBef>
            </a:pPr>
            <a:r>
              <a:rPr sz="1200" b="0" spc="-50" dirty="0">
                <a:latin typeface="Courier New"/>
                <a:cs typeface="Courier New"/>
              </a:rPr>
              <a:t>6</a:t>
            </a:r>
            <a:endParaRPr sz="1200" b="0" dirty="0">
              <a:latin typeface="Courier New"/>
              <a:cs typeface="Courier New"/>
            </a:endParaRPr>
          </a:p>
          <a:p>
            <a:pPr marL="38100">
              <a:spcBef>
                <a:spcPts val="560"/>
              </a:spcBef>
            </a:pPr>
            <a:r>
              <a:rPr sz="1200" b="0" spc="-50" dirty="0">
                <a:latin typeface="Courier New"/>
                <a:cs typeface="Courier New"/>
              </a:rPr>
              <a:t>7</a:t>
            </a:r>
            <a:endParaRPr sz="1200" b="0" dirty="0">
              <a:latin typeface="Courier New"/>
              <a:cs typeface="Courier New"/>
            </a:endParaRPr>
          </a:p>
          <a:p>
            <a:pPr marL="38100">
              <a:lnSpc>
                <a:spcPts val="1355"/>
              </a:lnSpc>
              <a:spcBef>
                <a:spcPts val="560"/>
              </a:spcBef>
            </a:pPr>
            <a:r>
              <a:rPr sz="1200" b="0" spc="-50" dirty="0">
                <a:latin typeface="Courier New"/>
                <a:cs typeface="Courier New"/>
              </a:rPr>
              <a:t>8</a:t>
            </a:r>
            <a:endParaRPr sz="1200" b="0" dirty="0">
              <a:latin typeface="Courier New"/>
              <a:cs typeface="Courier New"/>
            </a:endParaRPr>
          </a:p>
          <a:p>
            <a:pPr marL="38100">
              <a:lnSpc>
                <a:spcPts val="2075"/>
              </a:lnSpc>
            </a:pPr>
            <a:r>
              <a:rPr b="0" baseline="-6944" dirty="0">
                <a:latin typeface="Courier New"/>
                <a:cs typeface="Courier New"/>
              </a:rPr>
              <a:t>9</a:t>
            </a:r>
            <a:r>
              <a:rPr b="0" spc="-15" baseline="-6944" dirty="0">
                <a:latin typeface="Courier New"/>
                <a:cs typeface="Courier New"/>
              </a:rPr>
              <a:t> </a:t>
            </a:r>
            <a:r>
              <a:rPr b="0" spc="-50" dirty="0">
                <a:latin typeface="Courier New"/>
                <a:cs typeface="Courier New"/>
              </a:rPr>
              <a:t>}</a:t>
            </a:r>
            <a:endParaRPr b="0" dirty="0">
              <a:latin typeface="Courier New"/>
              <a:cs typeface="Courier New"/>
            </a:endParaRPr>
          </a:p>
        </p:txBody>
      </p:sp>
      <p:grpSp>
        <p:nvGrpSpPr>
          <p:cNvPr id="37" name="object 14"/>
          <p:cNvGrpSpPr/>
          <p:nvPr/>
        </p:nvGrpSpPr>
        <p:grpSpPr>
          <a:xfrm>
            <a:off x="8554030" y="1823314"/>
            <a:ext cx="1076325" cy="1101090"/>
            <a:chOff x="2802343" y="1984822"/>
            <a:chExt cx="1076325" cy="1101090"/>
          </a:xfrm>
        </p:grpSpPr>
        <p:sp>
          <p:nvSpPr>
            <p:cNvPr id="38" name="object 15"/>
            <p:cNvSpPr/>
            <p:nvPr/>
          </p:nvSpPr>
          <p:spPr>
            <a:xfrm>
              <a:off x="2875335" y="2246624"/>
              <a:ext cx="805815" cy="491490"/>
            </a:xfrm>
            <a:custGeom>
              <a:avLst/>
              <a:gdLst/>
              <a:ahLst/>
              <a:cxnLst/>
              <a:rect l="l" t="t" r="r" b="b"/>
              <a:pathLst>
                <a:path w="805814" h="491489">
                  <a:moveTo>
                    <a:pt x="0" y="491435"/>
                  </a:moveTo>
                  <a:lnTo>
                    <a:pt x="794699" y="6614"/>
                  </a:lnTo>
                  <a:lnTo>
                    <a:pt x="805541" y="0"/>
                  </a:lnTo>
                </a:path>
              </a:pathLst>
            </a:custGeom>
            <a:ln w="25400">
              <a:solidFill>
                <a:srgbClr val="0365C0"/>
              </a:solidFill>
            </a:ln>
          </p:spPr>
          <p:txBody>
            <a:bodyPr wrap="square" lIns="0" tIns="0" rIns="0" bIns="0" rtlCol="0"/>
            <a:lstStyle/>
            <a:p>
              <a:endParaRPr/>
            </a:p>
          </p:txBody>
        </p:sp>
        <p:sp>
          <p:nvSpPr>
            <p:cNvPr id="39" name="object 16"/>
            <p:cNvSpPr/>
            <p:nvPr/>
          </p:nvSpPr>
          <p:spPr>
            <a:xfrm>
              <a:off x="3638287" y="2189742"/>
              <a:ext cx="135890" cy="115570"/>
            </a:xfrm>
            <a:custGeom>
              <a:avLst/>
              <a:gdLst/>
              <a:ahLst/>
              <a:cxnLst/>
              <a:rect l="l" t="t" r="r" b="b"/>
              <a:pathLst>
                <a:path w="135889" h="115569">
                  <a:moveTo>
                    <a:pt x="135829" y="0"/>
                  </a:moveTo>
                  <a:lnTo>
                    <a:pt x="0" y="11456"/>
                  </a:lnTo>
                  <a:lnTo>
                    <a:pt x="63496" y="115536"/>
                  </a:lnTo>
                  <a:lnTo>
                    <a:pt x="135829" y="0"/>
                  </a:lnTo>
                  <a:close/>
                </a:path>
              </a:pathLst>
            </a:custGeom>
            <a:solidFill>
              <a:srgbClr val="0365C0"/>
            </a:solidFill>
          </p:spPr>
          <p:txBody>
            <a:bodyPr wrap="square" lIns="0" tIns="0" rIns="0" bIns="0" rtlCol="0"/>
            <a:lstStyle/>
            <a:p>
              <a:endParaRPr/>
            </a:p>
          </p:txBody>
        </p:sp>
        <p:sp>
          <p:nvSpPr>
            <p:cNvPr id="40" name="object 17"/>
            <p:cNvSpPr/>
            <p:nvPr/>
          </p:nvSpPr>
          <p:spPr>
            <a:xfrm>
              <a:off x="2936119" y="2593287"/>
              <a:ext cx="796925" cy="302895"/>
            </a:xfrm>
            <a:custGeom>
              <a:avLst/>
              <a:gdLst/>
              <a:ahLst/>
              <a:cxnLst/>
              <a:rect l="l" t="t" r="r" b="b"/>
              <a:pathLst>
                <a:path w="796925" h="302894">
                  <a:moveTo>
                    <a:pt x="796387" y="0"/>
                  </a:moveTo>
                  <a:lnTo>
                    <a:pt x="11871" y="298247"/>
                  </a:lnTo>
                  <a:lnTo>
                    <a:pt x="0" y="302760"/>
                  </a:lnTo>
                </a:path>
              </a:pathLst>
            </a:custGeom>
            <a:ln w="25399">
              <a:solidFill>
                <a:srgbClr val="0365C0"/>
              </a:solidFill>
            </a:ln>
          </p:spPr>
          <p:txBody>
            <a:bodyPr wrap="square" lIns="0" tIns="0" rIns="0" bIns="0" rtlCol="0"/>
            <a:lstStyle/>
            <a:p>
              <a:endParaRPr/>
            </a:p>
          </p:txBody>
        </p:sp>
        <p:sp>
          <p:nvSpPr>
            <p:cNvPr id="41" name="object 18"/>
            <p:cNvSpPr/>
            <p:nvPr/>
          </p:nvSpPr>
          <p:spPr>
            <a:xfrm>
              <a:off x="2834027" y="2834554"/>
              <a:ext cx="135890" cy="114300"/>
            </a:xfrm>
            <a:custGeom>
              <a:avLst/>
              <a:gdLst/>
              <a:ahLst/>
              <a:cxnLst/>
              <a:rect l="l" t="t" r="r" b="b"/>
              <a:pathLst>
                <a:path w="135889" h="114300">
                  <a:moveTo>
                    <a:pt x="92299" y="0"/>
                  </a:moveTo>
                  <a:lnTo>
                    <a:pt x="0" y="100305"/>
                  </a:lnTo>
                  <a:lnTo>
                    <a:pt x="135624" y="113962"/>
                  </a:lnTo>
                  <a:lnTo>
                    <a:pt x="92299" y="0"/>
                  </a:lnTo>
                  <a:close/>
                </a:path>
              </a:pathLst>
            </a:custGeom>
            <a:solidFill>
              <a:srgbClr val="0365C0"/>
            </a:solidFill>
          </p:spPr>
          <p:txBody>
            <a:bodyPr wrap="square" lIns="0" tIns="0" rIns="0" bIns="0" rtlCol="0"/>
            <a:lstStyle/>
            <a:p>
              <a:endParaRPr/>
            </a:p>
          </p:txBody>
        </p:sp>
        <p:sp>
          <p:nvSpPr>
            <p:cNvPr id="42" name="object 19"/>
            <p:cNvSpPr/>
            <p:nvPr/>
          </p:nvSpPr>
          <p:spPr>
            <a:xfrm>
              <a:off x="2863303" y="1984822"/>
              <a:ext cx="0" cy="537210"/>
            </a:xfrm>
            <a:custGeom>
              <a:avLst/>
              <a:gdLst/>
              <a:ahLst/>
              <a:cxnLst/>
              <a:rect l="l" t="t" r="r" b="b"/>
              <a:pathLst>
                <a:path h="537210">
                  <a:moveTo>
                    <a:pt x="0" y="0"/>
                  </a:moveTo>
                  <a:lnTo>
                    <a:pt x="0" y="524411"/>
                  </a:lnTo>
                  <a:lnTo>
                    <a:pt x="0" y="537111"/>
                  </a:lnTo>
                </a:path>
              </a:pathLst>
            </a:custGeom>
            <a:ln w="25400">
              <a:solidFill>
                <a:srgbClr val="0365C0"/>
              </a:solidFill>
            </a:ln>
          </p:spPr>
          <p:txBody>
            <a:bodyPr wrap="square" lIns="0" tIns="0" rIns="0" bIns="0" rtlCol="0"/>
            <a:lstStyle/>
            <a:p>
              <a:endParaRPr/>
            </a:p>
          </p:txBody>
        </p:sp>
        <p:sp>
          <p:nvSpPr>
            <p:cNvPr id="43" name="object 20"/>
            <p:cNvSpPr/>
            <p:nvPr/>
          </p:nvSpPr>
          <p:spPr>
            <a:xfrm>
              <a:off x="2802343" y="2509232"/>
              <a:ext cx="121920" cy="121920"/>
            </a:xfrm>
            <a:custGeom>
              <a:avLst/>
              <a:gdLst/>
              <a:ahLst/>
              <a:cxnLst/>
              <a:rect l="l" t="t" r="r" b="b"/>
              <a:pathLst>
                <a:path w="121919" h="121919">
                  <a:moveTo>
                    <a:pt x="121919" y="0"/>
                  </a:moveTo>
                  <a:lnTo>
                    <a:pt x="0" y="0"/>
                  </a:lnTo>
                  <a:lnTo>
                    <a:pt x="60959" y="121919"/>
                  </a:lnTo>
                  <a:lnTo>
                    <a:pt x="121919" y="0"/>
                  </a:lnTo>
                  <a:close/>
                </a:path>
              </a:pathLst>
            </a:custGeom>
            <a:solidFill>
              <a:srgbClr val="0365C0"/>
            </a:solidFill>
          </p:spPr>
          <p:txBody>
            <a:bodyPr wrap="square" lIns="0" tIns="0" rIns="0" bIns="0" rtlCol="0"/>
            <a:lstStyle/>
            <a:p>
              <a:endParaRPr/>
            </a:p>
          </p:txBody>
        </p:sp>
        <p:sp>
          <p:nvSpPr>
            <p:cNvPr id="44" name="object 21"/>
            <p:cNvSpPr/>
            <p:nvPr/>
          </p:nvSpPr>
          <p:spPr>
            <a:xfrm>
              <a:off x="3735739" y="2335847"/>
              <a:ext cx="1270" cy="71120"/>
            </a:xfrm>
            <a:custGeom>
              <a:avLst/>
              <a:gdLst/>
              <a:ahLst/>
              <a:cxnLst/>
              <a:rect l="l" t="t" r="r" b="b"/>
              <a:pathLst>
                <a:path w="1270" h="71119">
                  <a:moveTo>
                    <a:pt x="0" y="0"/>
                  </a:moveTo>
                  <a:lnTo>
                    <a:pt x="697" y="57982"/>
                  </a:lnTo>
                  <a:lnTo>
                    <a:pt x="849" y="70681"/>
                  </a:lnTo>
                </a:path>
              </a:pathLst>
            </a:custGeom>
            <a:ln w="25399">
              <a:solidFill>
                <a:srgbClr val="0365C0"/>
              </a:solidFill>
            </a:ln>
          </p:spPr>
          <p:txBody>
            <a:bodyPr wrap="square" lIns="0" tIns="0" rIns="0" bIns="0" rtlCol="0"/>
            <a:lstStyle/>
            <a:p>
              <a:endParaRPr/>
            </a:p>
          </p:txBody>
        </p:sp>
        <p:sp>
          <p:nvSpPr>
            <p:cNvPr id="45" name="object 22"/>
            <p:cNvSpPr/>
            <p:nvPr/>
          </p:nvSpPr>
          <p:spPr>
            <a:xfrm>
              <a:off x="3675480" y="2393096"/>
              <a:ext cx="121920" cy="123189"/>
            </a:xfrm>
            <a:custGeom>
              <a:avLst/>
              <a:gdLst/>
              <a:ahLst/>
              <a:cxnLst/>
              <a:rect l="l" t="t" r="r" b="b"/>
              <a:pathLst>
                <a:path w="121920" h="123189">
                  <a:moveTo>
                    <a:pt x="121911" y="0"/>
                  </a:moveTo>
                  <a:lnTo>
                    <a:pt x="0" y="1465"/>
                  </a:lnTo>
                  <a:lnTo>
                    <a:pt x="62421" y="122643"/>
                  </a:lnTo>
                  <a:lnTo>
                    <a:pt x="121911" y="0"/>
                  </a:lnTo>
                  <a:close/>
                </a:path>
              </a:pathLst>
            </a:custGeom>
            <a:solidFill>
              <a:srgbClr val="0365C0"/>
            </a:solidFill>
          </p:spPr>
          <p:txBody>
            <a:bodyPr wrap="square" lIns="0" tIns="0" rIns="0" bIns="0" rtlCol="0"/>
            <a:lstStyle/>
            <a:p>
              <a:endParaRPr/>
            </a:p>
          </p:txBody>
        </p:sp>
        <p:sp>
          <p:nvSpPr>
            <p:cNvPr id="46" name="object 23"/>
            <p:cNvSpPr/>
            <p:nvPr/>
          </p:nvSpPr>
          <p:spPr>
            <a:xfrm>
              <a:off x="2875335" y="2791204"/>
              <a:ext cx="898525" cy="281940"/>
            </a:xfrm>
            <a:custGeom>
              <a:avLst/>
              <a:gdLst/>
              <a:ahLst/>
              <a:cxnLst/>
              <a:rect l="l" t="t" r="r" b="b"/>
              <a:pathLst>
                <a:path w="898525" h="281939">
                  <a:moveTo>
                    <a:pt x="0" y="281546"/>
                  </a:moveTo>
                  <a:lnTo>
                    <a:pt x="886391" y="3797"/>
                  </a:lnTo>
                  <a:lnTo>
                    <a:pt x="898510" y="0"/>
                  </a:lnTo>
                </a:path>
              </a:pathLst>
            </a:custGeom>
            <a:ln w="25400">
              <a:solidFill>
                <a:srgbClr val="0365C0"/>
              </a:solidFill>
            </a:ln>
          </p:spPr>
          <p:txBody>
            <a:bodyPr wrap="square" lIns="0" tIns="0" rIns="0" bIns="0" rtlCol="0"/>
            <a:lstStyle/>
            <a:p>
              <a:endParaRPr/>
            </a:p>
          </p:txBody>
        </p:sp>
        <p:sp>
          <p:nvSpPr>
            <p:cNvPr id="47" name="object 24"/>
            <p:cNvSpPr/>
            <p:nvPr/>
          </p:nvSpPr>
          <p:spPr>
            <a:xfrm>
              <a:off x="3743498" y="2736830"/>
              <a:ext cx="134620" cy="116839"/>
            </a:xfrm>
            <a:custGeom>
              <a:avLst/>
              <a:gdLst/>
              <a:ahLst/>
              <a:cxnLst/>
              <a:rect l="l" t="t" r="r" b="b"/>
              <a:pathLst>
                <a:path w="134620" h="116839">
                  <a:moveTo>
                    <a:pt x="0" y="0"/>
                  </a:moveTo>
                  <a:lnTo>
                    <a:pt x="36455" y="116342"/>
                  </a:lnTo>
                  <a:lnTo>
                    <a:pt x="134569" y="21714"/>
                  </a:lnTo>
                  <a:lnTo>
                    <a:pt x="0" y="0"/>
                  </a:lnTo>
                  <a:close/>
                </a:path>
              </a:pathLst>
            </a:custGeom>
            <a:solidFill>
              <a:srgbClr val="0365C0"/>
            </a:solidFill>
          </p:spPr>
          <p:txBody>
            <a:bodyPr wrap="square" lIns="0" tIns="0" rIns="0" bIns="0" rtlCol="0"/>
            <a:lstStyle/>
            <a:p>
              <a:endParaRPr/>
            </a:p>
          </p:txBody>
        </p:sp>
      </p:grpSp>
      <p:sp>
        <p:nvSpPr>
          <p:cNvPr id="48" name="object 3">
            <a:extLst>
              <a:ext uri="{FF2B5EF4-FFF2-40B4-BE49-F238E27FC236}">
                <a16:creationId xmlns:a16="http://schemas.microsoft.com/office/drawing/2014/main" id="{48796EA2-DD42-AF72-EC14-AE97D7CE4F11}"/>
              </a:ext>
            </a:extLst>
          </p:cNvPr>
          <p:cNvSpPr txBox="1"/>
          <p:nvPr/>
        </p:nvSpPr>
        <p:spPr>
          <a:xfrm>
            <a:off x="6231315" y="3970592"/>
            <a:ext cx="5808285" cy="2743700"/>
          </a:xfrm>
          <a:prstGeom prst="rect">
            <a:avLst/>
          </a:prstGeom>
        </p:spPr>
        <p:txBody>
          <a:bodyPr vert="horz" wrap="square" lIns="0" tIns="80645" rIns="0" bIns="0" rtlCol="0">
            <a:spAutoFit/>
          </a:bodyPr>
          <a:lstStyle/>
          <a:p>
            <a:pPr marL="12700">
              <a:spcBef>
                <a:spcPts val="635"/>
              </a:spcBef>
            </a:pPr>
            <a:r>
              <a:rPr lang="en-GB" sz="2000" b="0" dirty="0">
                <a:latin typeface="Gill Sans" panose="020B0502020104020203"/>
                <a:cs typeface="Arial MT"/>
              </a:rPr>
              <a:t>Deadlock scenario 2:</a:t>
            </a:r>
            <a:endParaRPr sz="2000" b="0" dirty="0">
              <a:latin typeface="Gill Sans" panose="020B0502020104020203"/>
              <a:cs typeface="Arial MT"/>
            </a:endParaRPr>
          </a:p>
          <a:p>
            <a:pPr marL="231140" indent="-218440">
              <a:spcBef>
                <a:spcPts val="600"/>
              </a:spcBef>
              <a:buChar char="•"/>
              <a:tabLst>
                <a:tab pos="231140" algn="l"/>
              </a:tabLst>
            </a:pPr>
            <a:r>
              <a:rPr lang="en-GB" sz="2400" b="0" spc="-75" baseline="1291" dirty="0">
                <a:latin typeface="Gill Sans" panose="020B0502020104020203"/>
                <a:cs typeface="Arial MT"/>
              </a:rPr>
              <a:t>t1 runs first until line 4 (so lock1=0, lock2=1); switch to t2</a:t>
            </a:r>
          </a:p>
          <a:p>
            <a:pPr marL="231140" indent="-218440">
              <a:spcBef>
                <a:spcPts val="600"/>
              </a:spcBef>
              <a:buChar char="•"/>
              <a:tabLst>
                <a:tab pos="231140" algn="l"/>
              </a:tabLst>
            </a:pPr>
            <a:r>
              <a:rPr lang="en-GB" sz="2400" b="0" spc="-75" baseline="1291" dirty="0">
                <a:latin typeface="Gill Sans" panose="020B0502020104020203"/>
                <a:cs typeface="Arial MT"/>
              </a:rPr>
              <a:t>t2 starts and runs until line 3 (so lock1=0, lock2=0); back to t1</a:t>
            </a:r>
          </a:p>
          <a:p>
            <a:pPr marL="231140" indent="-218440">
              <a:spcBef>
                <a:spcPts val="600"/>
              </a:spcBef>
              <a:buChar char="•"/>
              <a:tabLst>
                <a:tab pos="231140" algn="l"/>
              </a:tabLst>
            </a:pPr>
            <a:r>
              <a:rPr lang="en-GB" sz="2400" b="0" spc="-75" baseline="1291" dirty="0">
                <a:latin typeface="Gill Sans" panose="020B0502020104020203"/>
                <a:cs typeface="Arial MT"/>
              </a:rPr>
              <a:t>t1 waits for lock2 in line 5; switch to t2, waits for lock1 in line 4</a:t>
            </a:r>
          </a:p>
          <a:p>
            <a:pPr marL="231140" indent="-218440">
              <a:spcBef>
                <a:spcPts val="600"/>
              </a:spcBef>
              <a:buChar char="•"/>
              <a:tabLst>
                <a:tab pos="231140" algn="l"/>
              </a:tabLst>
            </a:pPr>
            <a:r>
              <a:rPr lang="en-GB" sz="2400" b="0" spc="-75" baseline="1291" dirty="0">
                <a:latin typeface="Gill Sans" panose="020B0502020104020203"/>
                <a:cs typeface="Arial MT"/>
              </a:rPr>
              <a:t>(Other </a:t>
            </a:r>
            <a:r>
              <a:rPr lang="en-GB" sz="2400" b="0" spc="-75" baseline="1291" dirty="0" err="1">
                <a:latin typeface="Gill Sans" panose="020B0502020104020203"/>
                <a:cs typeface="Arial MT"/>
              </a:rPr>
              <a:t>interleavings</a:t>
            </a:r>
            <a:r>
              <a:rPr lang="en-GB" sz="2400" b="0" spc="-75" baseline="1291" dirty="0">
                <a:latin typeface="Gill Sans" panose="020B0502020104020203"/>
                <a:cs typeface="Arial MT"/>
              </a:rPr>
              <a:t> are possible, e.g., t1 grabs lock1, t2 grabs lock2 requests lock 1, t1 requests lock 2)</a:t>
            </a:r>
          </a:p>
          <a:p>
            <a:pPr marL="231140" indent="-218440">
              <a:spcBef>
                <a:spcPts val="600"/>
              </a:spcBef>
              <a:buChar char="•"/>
              <a:tabLst>
                <a:tab pos="231140" algn="l"/>
              </a:tabLst>
            </a:pPr>
            <a:r>
              <a:rPr lang="en-GB" sz="2400" b="0" spc="-75" baseline="1291" dirty="0">
                <a:latin typeface="Gill Sans" panose="020B0502020104020203"/>
                <a:cs typeface="Arial MT"/>
              </a:rPr>
              <a:t>To prevent deadlocks, every thread should acquire locks in the same order, e.g. both acquire lock1 before lock2, or both acquire lock2 before lock1</a:t>
            </a:r>
          </a:p>
        </p:txBody>
      </p:sp>
    </p:spTree>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3B9D0719-335C-D878-3D17-47DE62456CDE}"/>
              </a:ext>
            </a:extLst>
          </p:cNvPr>
          <p:cNvSpPr>
            <a:spLocks noGrp="1"/>
          </p:cNvSpPr>
          <p:nvPr>
            <p:ph idx="1"/>
          </p:nvPr>
        </p:nvSpPr>
        <p:spPr>
          <a:xfrm>
            <a:off x="685800" y="914400"/>
            <a:ext cx="7391400" cy="5334000"/>
          </a:xfrm>
        </p:spPr>
        <p:txBody>
          <a:bodyPr>
            <a:normAutofit fontScale="85000" lnSpcReduction="20000"/>
          </a:bodyPr>
          <a:lstStyle/>
          <a:p>
            <a:r>
              <a:rPr lang="en-GB" dirty="0">
                <a:latin typeface="Gill Sans" panose="020B0502020104020203"/>
              </a:rPr>
              <a:t>Q. What are the possible values of x, y and z in the deadlock state?</a:t>
            </a:r>
          </a:p>
          <a:p>
            <a:r>
              <a:rPr lang="en-GB" sz="2600" kern="1200" dirty="0">
                <a:latin typeface="Gill Sans" panose="020B0502020104020203"/>
                <a:ea typeface="ＭＳ Ｐゴシック" charset="0"/>
              </a:rPr>
              <a:t>t1 runs until Line 5 lock2.wait() and t2 runs until Line 4 lock1.wait(), so x = 2, y = 1, z = 2</a:t>
            </a:r>
          </a:p>
          <a:p>
            <a:r>
              <a:rPr lang="en-GB" dirty="0">
                <a:latin typeface="Gill Sans" panose="020B0502020104020203"/>
              </a:rPr>
              <a:t>Q. What are the possible values of x, y and z if the program finishes successfully without a deadlock?</a:t>
            </a:r>
          </a:p>
          <a:p>
            <a:r>
              <a:rPr lang="en-GB" sz="2600" kern="1200" dirty="0">
                <a:latin typeface="Gill Sans" panose="020B0502020104020203"/>
                <a:ea typeface="ＭＳ Ｐゴシック" charset="0"/>
              </a:rPr>
              <a:t>t1 runs first to the end, then t2 (or vice versa): x=3, y=3, z=3</a:t>
            </a:r>
          </a:p>
          <a:p>
            <a:r>
              <a:rPr lang="en-GB" sz="2600" kern="1200" dirty="0">
                <a:latin typeface="Gill Sans" panose="020B0502020104020203"/>
                <a:ea typeface="ＭＳ Ｐゴシック" charset="0"/>
              </a:rPr>
              <a:t>In t1, lock1.signal() sets lock1=1, lock2.signal() sets lock2=1, this exiting the critical sections protected by lock1 and lock2.</a:t>
            </a:r>
          </a:p>
          <a:p>
            <a:r>
              <a:rPr lang="en-GB" sz="2600" kern="1200" dirty="0">
                <a:latin typeface="Gill Sans" panose="020B0502020104020203"/>
                <a:ea typeface="ＭＳ Ｐゴシック" charset="0"/>
              </a:rPr>
              <a:t>Since Line 2 of t1 “z=z+2”, and Line 8 of t2 “z=z+1” are not protected within a critical section, a thread switch may occur in the middle of each line, e.g., </a:t>
            </a:r>
          </a:p>
          <a:p>
            <a:pPr lvl="1"/>
            <a:r>
              <a:rPr lang="en-GB" sz="2300" kern="1200" dirty="0">
                <a:latin typeface="Gill Sans" panose="020B0502020104020203"/>
                <a:ea typeface="ＭＳ Ｐゴシック" charset="0"/>
              </a:rPr>
              <a:t>t2 Line 8 reads z=0; before z is written back; switch to t1 Line 2, run t1 to the end; switch to t2 Line 8, write back z=0+1=1. </a:t>
            </a:r>
          </a:p>
          <a:p>
            <a:pPr lvl="1"/>
            <a:r>
              <a:rPr lang="en-GB" sz="2300" kern="1200" dirty="0">
                <a:latin typeface="Gill Sans" panose="020B0502020104020203"/>
                <a:ea typeface="ＭＳ Ｐゴシック" charset="0"/>
              </a:rPr>
              <a:t>Or, t1 Line 2 reads z=0; before z is written back; switch to t2 Line 2, run t2 to the end; switch to t1 Line 2, write back z=0+2=2. </a:t>
            </a:r>
          </a:p>
        </p:txBody>
      </p:sp>
      <p:graphicFrame>
        <p:nvGraphicFramePr>
          <p:cNvPr id="4" name="object 4">
            <a:extLst>
              <a:ext uri="{FF2B5EF4-FFF2-40B4-BE49-F238E27FC236}">
                <a16:creationId xmlns:a16="http://schemas.microsoft.com/office/drawing/2014/main" id="{0264738C-6349-0043-BFF4-ADBEBF561292}"/>
              </a:ext>
            </a:extLst>
          </p:cNvPr>
          <p:cNvGraphicFramePr>
            <a:graphicFrameLocks noGrp="1"/>
          </p:cNvGraphicFramePr>
          <p:nvPr>
            <p:extLst>
              <p:ext uri="{D42A27DB-BD31-4B8C-83A1-F6EECF244321}">
                <p14:modId xmlns:p14="http://schemas.microsoft.com/office/powerpoint/2010/main" val="3020378315"/>
              </p:ext>
            </p:extLst>
          </p:nvPr>
        </p:nvGraphicFramePr>
        <p:xfrm>
          <a:off x="8001000" y="1295400"/>
          <a:ext cx="4020183" cy="1818004"/>
        </p:xfrm>
        <a:graphic>
          <a:graphicData uri="http://schemas.openxmlformats.org/drawingml/2006/table">
            <a:tbl>
              <a:tblPr firstRow="1" bandRow="1">
                <a:tableStyleId>{2D5ABB26-0587-4C30-8999-92F81FD0307C}</a:tableStyleId>
              </a:tblPr>
              <a:tblGrid>
                <a:gridCol w="349250">
                  <a:extLst>
                    <a:ext uri="{9D8B030D-6E8A-4147-A177-3AD203B41FA5}">
                      <a16:colId xmlns:a16="http://schemas.microsoft.com/office/drawing/2014/main" val="20000"/>
                    </a:ext>
                  </a:extLst>
                </a:gridCol>
                <a:gridCol w="1616710">
                  <a:extLst>
                    <a:ext uri="{9D8B030D-6E8A-4147-A177-3AD203B41FA5}">
                      <a16:colId xmlns:a16="http://schemas.microsoft.com/office/drawing/2014/main" val="20001"/>
                    </a:ext>
                  </a:extLst>
                </a:gridCol>
                <a:gridCol w="90169">
                  <a:extLst>
                    <a:ext uri="{9D8B030D-6E8A-4147-A177-3AD203B41FA5}">
                      <a16:colId xmlns:a16="http://schemas.microsoft.com/office/drawing/2014/main" val="20002"/>
                    </a:ext>
                  </a:extLst>
                </a:gridCol>
                <a:gridCol w="150494">
                  <a:extLst>
                    <a:ext uri="{9D8B030D-6E8A-4147-A177-3AD203B41FA5}">
                      <a16:colId xmlns:a16="http://schemas.microsoft.com/office/drawing/2014/main" val="20003"/>
                    </a:ext>
                  </a:extLst>
                </a:gridCol>
                <a:gridCol w="197485">
                  <a:extLst>
                    <a:ext uri="{9D8B030D-6E8A-4147-A177-3AD203B41FA5}">
                      <a16:colId xmlns:a16="http://schemas.microsoft.com/office/drawing/2014/main" val="20004"/>
                    </a:ext>
                  </a:extLst>
                </a:gridCol>
                <a:gridCol w="1616075">
                  <a:extLst>
                    <a:ext uri="{9D8B030D-6E8A-4147-A177-3AD203B41FA5}">
                      <a16:colId xmlns:a16="http://schemas.microsoft.com/office/drawing/2014/main" val="20005"/>
                    </a:ext>
                  </a:extLst>
                </a:gridCol>
              </a:tblGrid>
              <a:tr h="244475">
                <a:tc gridSpan="2">
                  <a:txBody>
                    <a:bodyPr/>
                    <a:lstStyle/>
                    <a:p>
                      <a:pPr marL="52069">
                        <a:lnSpc>
                          <a:spcPts val="1405"/>
                        </a:lnSpc>
                        <a:spcBef>
                          <a:spcPts val="420"/>
                        </a:spcBef>
                      </a:pPr>
                      <a:r>
                        <a:rPr sz="850" dirty="0">
                          <a:latin typeface="Courier New"/>
                          <a:cs typeface="Courier New"/>
                        </a:rPr>
                        <a:t>1</a:t>
                      </a:r>
                      <a:r>
                        <a:rPr sz="850" spc="10" dirty="0">
                          <a:latin typeface="Courier New"/>
                          <a:cs typeface="Courier New"/>
                        </a:rPr>
                        <a:t> </a:t>
                      </a:r>
                      <a:r>
                        <a:rPr sz="1950" baseline="4273" dirty="0">
                          <a:latin typeface="Courier New"/>
                          <a:cs typeface="Courier New"/>
                        </a:rPr>
                        <a:t>int t1()</a:t>
                      </a:r>
                      <a:r>
                        <a:rPr sz="1950" spc="7" baseline="4273" dirty="0">
                          <a:latin typeface="Courier New"/>
                          <a:cs typeface="Courier New"/>
                        </a:rPr>
                        <a:t> </a:t>
                      </a:r>
                      <a:r>
                        <a:rPr sz="1950" spc="-75" baseline="4273" dirty="0">
                          <a:latin typeface="Courier New"/>
                          <a:cs typeface="Courier New"/>
                        </a:rPr>
                        <a:t>{</a:t>
                      </a:r>
                      <a:endParaRPr sz="1950" baseline="4273" dirty="0">
                        <a:latin typeface="Courier New"/>
                        <a:cs typeface="Courier New"/>
                      </a:endParaRPr>
                    </a:p>
                  </a:txBody>
                  <a:tcPr marL="0" marR="0" marT="53340"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869"/>
                        </a:spcBef>
                      </a:pPr>
                      <a:r>
                        <a:rPr sz="850" spc="-50" dirty="0">
                          <a:latin typeface="Courier New"/>
                          <a:cs typeface="Courier New"/>
                        </a:rPr>
                        <a:t>1</a:t>
                      </a:r>
                      <a:endParaRPr sz="850">
                        <a:latin typeface="Courier New"/>
                        <a:cs typeface="Courier New"/>
                      </a:endParaRPr>
                    </a:p>
                  </a:txBody>
                  <a:tcPr marL="0" marR="0" marT="110489" marB="0">
                    <a:lnL w="12700">
                      <a:solidFill>
                        <a:srgbClr val="000000"/>
                      </a:solidFill>
                      <a:prstDash val="solid"/>
                    </a:lnL>
                    <a:lnT w="12700">
                      <a:solidFill>
                        <a:srgbClr val="000000"/>
                      </a:solidFill>
                      <a:prstDash val="solid"/>
                    </a:lnT>
                  </a:tcPr>
                </a:tc>
                <a:tc gridSpan="2">
                  <a:txBody>
                    <a:bodyPr/>
                    <a:lstStyle/>
                    <a:p>
                      <a:pPr marL="33020">
                        <a:lnSpc>
                          <a:spcPts val="1500"/>
                        </a:lnSpc>
                        <a:spcBef>
                          <a:spcPts val="325"/>
                        </a:spcBef>
                      </a:pPr>
                      <a:r>
                        <a:rPr sz="1300" dirty="0">
                          <a:latin typeface="Courier New"/>
                          <a:cs typeface="Courier New"/>
                        </a:rPr>
                        <a:t>int t2() </a:t>
                      </a:r>
                      <a:r>
                        <a:rPr sz="1300" spc="-50" dirty="0">
                          <a:latin typeface="Courier New"/>
                          <a:cs typeface="Courier New"/>
                        </a:rPr>
                        <a:t>{</a:t>
                      </a:r>
                      <a:endParaRPr sz="1300">
                        <a:latin typeface="Courier New"/>
                        <a:cs typeface="Courier New"/>
                      </a:endParaRPr>
                    </a:p>
                  </a:txBody>
                  <a:tcPr marL="0" marR="0" marT="4127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190500">
                <a:tc>
                  <a:txBody>
                    <a:bodyPr/>
                    <a:lstStyle/>
                    <a:p>
                      <a:pPr marL="52069">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z = z + </a:t>
                      </a:r>
                      <a:r>
                        <a:rPr sz="1300" spc="-25" dirty="0">
                          <a:latin typeface="Courier New"/>
                          <a:cs typeface="Courier New"/>
                        </a:rPr>
                        <a:t>2;</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2</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190500">
                <a:tc>
                  <a:txBody>
                    <a:bodyPr/>
                    <a:lstStyle/>
                    <a:p>
                      <a:pPr marL="52069">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3</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y = y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190500">
                <a:tc>
                  <a:txBody>
                    <a:bodyPr/>
                    <a:lstStyle/>
                    <a:p>
                      <a:pPr marL="52069">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x = x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4</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lock1.wait();</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3"/>
                  </a:ext>
                </a:extLst>
              </a:tr>
              <a:tr h="190500">
                <a:tc>
                  <a:txBody>
                    <a:bodyPr/>
                    <a:lstStyle/>
                    <a:p>
                      <a:pPr marL="52069">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lock2.wait();</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5</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latin typeface="Courier New"/>
                          <a:cs typeface="Courier New"/>
                        </a:rPr>
                        <a:t>x = x + </a:t>
                      </a:r>
                      <a:r>
                        <a:rPr sz="1300" spc="-25" dirty="0">
                          <a:latin typeface="Courier New"/>
                          <a:cs typeface="Courier New"/>
                        </a:rPr>
                        <a:t>1;</a:t>
                      </a:r>
                      <a:endParaRPr sz="130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4"/>
                  </a:ext>
                </a:extLst>
              </a:tr>
              <a:tr h="190500">
                <a:tc>
                  <a:txBody>
                    <a:bodyPr/>
                    <a:lstStyle/>
                    <a:p>
                      <a:pPr marL="52069">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6</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lock1</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5"/>
                  </a:ext>
                </a:extLst>
              </a:tr>
              <a:tr h="190500">
                <a:tc>
                  <a:txBody>
                    <a:bodyPr/>
                    <a:lstStyle/>
                    <a:p>
                      <a:pPr marL="52069">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dirty="0">
                          <a:latin typeface="Courier New"/>
                          <a:cs typeface="Courier New"/>
                        </a:rPr>
                        <a:t>y = y + </a:t>
                      </a:r>
                      <a:r>
                        <a:rPr sz="1300" spc="-25" dirty="0">
                          <a:latin typeface="Courier New"/>
                          <a:cs typeface="Courier New"/>
                        </a:rPr>
                        <a:t>2;</a:t>
                      </a:r>
                      <a:endParaRPr sz="13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7</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6"/>
                  </a:ext>
                </a:extLst>
              </a:tr>
              <a:tr h="190500">
                <a:tc>
                  <a:txBody>
                    <a:bodyPr/>
                    <a:lstStyle/>
                    <a:p>
                      <a:pPr marL="52069">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marL="66040">
                        <a:lnSpc>
                          <a:spcPts val="1400"/>
                        </a:lnSpc>
                      </a:pPr>
                      <a:r>
                        <a:rPr sz="1300" spc="-10" dirty="0">
                          <a:latin typeface="Courier New"/>
                          <a:cs typeface="Courier New"/>
                        </a:rPr>
                        <a:t>lock2</a:t>
                      </a:r>
                      <a:r>
                        <a:rPr lang="en-GB" sz="1300" spc="-10" dirty="0">
                          <a:latin typeface="Courier New"/>
                          <a:cs typeface="Courier New"/>
                        </a:rPr>
                        <a:t>.signal()</a:t>
                      </a:r>
                      <a:r>
                        <a:rPr sz="1300" spc="-10" dirty="0">
                          <a:latin typeface="Courier New"/>
                          <a:cs typeface="Courier New"/>
                        </a:rPr>
                        <a:t>;</a:t>
                      </a:r>
                      <a:endParaRPr sz="13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1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ts val="955"/>
                        </a:lnSpc>
                        <a:spcBef>
                          <a:spcPts val="440"/>
                        </a:spcBef>
                      </a:pPr>
                      <a:r>
                        <a:rPr sz="850" spc="-50" dirty="0">
                          <a:latin typeface="Courier New"/>
                          <a:cs typeface="Courier New"/>
                        </a:rPr>
                        <a:t>8</a:t>
                      </a:r>
                      <a:endParaRPr sz="850">
                        <a:latin typeface="Courier New"/>
                        <a:cs typeface="Courier New"/>
                      </a:endParaRPr>
                    </a:p>
                  </a:txBody>
                  <a:tcPr marL="0" marR="0" marT="55880" marB="0">
                    <a:lnL w="12700">
                      <a:solidFill>
                        <a:srgbClr val="000000"/>
                      </a:solidFill>
                      <a:prstDash val="solid"/>
                    </a:lnL>
                  </a:tcPr>
                </a:tc>
                <a:tc>
                  <a:txBody>
                    <a:bodyPr/>
                    <a:lstStyle/>
                    <a:p>
                      <a:pPr>
                        <a:lnSpc>
                          <a:spcPct val="100000"/>
                        </a:lnSpc>
                      </a:pPr>
                      <a:endParaRPr sz="1100">
                        <a:latin typeface="Times New Roman"/>
                        <a:cs typeface="Times New Roman"/>
                      </a:endParaRPr>
                    </a:p>
                  </a:txBody>
                  <a:tcPr marL="0" marR="0" marT="0" marB="0"/>
                </a:tc>
                <a:tc>
                  <a:txBody>
                    <a:bodyPr/>
                    <a:lstStyle/>
                    <a:p>
                      <a:pPr marL="66040">
                        <a:lnSpc>
                          <a:spcPts val="1400"/>
                        </a:lnSpc>
                      </a:pPr>
                      <a:r>
                        <a:rPr sz="1300" dirty="0">
                          <a:solidFill>
                            <a:schemeClr val="tx1"/>
                          </a:solidFill>
                          <a:latin typeface="Courier New"/>
                          <a:cs typeface="Courier New"/>
                        </a:rPr>
                        <a:t>z = z +</a:t>
                      </a:r>
                      <a:r>
                        <a:rPr sz="1300" dirty="0">
                          <a:latin typeface="Courier New"/>
                          <a:cs typeface="Courier New"/>
                        </a:rPr>
                        <a:t> </a:t>
                      </a:r>
                      <a:r>
                        <a:rPr sz="1300" spc="-25" dirty="0">
                          <a:latin typeface="Courier New"/>
                          <a:cs typeface="Courier New"/>
                        </a:rPr>
                        <a:t>1;</a:t>
                      </a:r>
                      <a:endParaRPr sz="13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7"/>
                  </a:ext>
                </a:extLst>
              </a:tr>
              <a:tr h="240029">
                <a:tc>
                  <a:txBody>
                    <a:bodyPr/>
                    <a:lstStyle/>
                    <a:p>
                      <a:pPr marL="52069">
                        <a:lnSpc>
                          <a:spcPts val="1555"/>
                        </a:lnSpc>
                      </a:pPr>
                      <a:r>
                        <a:rPr sz="850" dirty="0">
                          <a:latin typeface="Courier New"/>
                          <a:cs typeface="Courier New"/>
                        </a:rPr>
                        <a:t>9</a:t>
                      </a:r>
                      <a:r>
                        <a:rPr sz="850" spc="15" dirty="0">
                          <a:latin typeface="Courier New"/>
                          <a:cs typeface="Courier New"/>
                        </a:rPr>
                        <a:t> </a:t>
                      </a:r>
                      <a:r>
                        <a:rPr sz="1950" spc="-75" baseline="4273" dirty="0">
                          <a:latin typeface="Courier New"/>
                          <a:cs typeface="Courier New"/>
                        </a:rPr>
                        <a:t>}</a:t>
                      </a:r>
                      <a:endParaRPr sz="1950" baseline="4273">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4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18415" algn="ctr">
                        <a:lnSpc>
                          <a:spcPct val="100000"/>
                        </a:lnSpc>
                        <a:spcBef>
                          <a:spcPts val="440"/>
                        </a:spcBef>
                      </a:pPr>
                      <a:r>
                        <a:rPr sz="850" spc="-50" dirty="0">
                          <a:latin typeface="Courier New"/>
                          <a:cs typeface="Courier New"/>
                        </a:rPr>
                        <a:t>9</a:t>
                      </a:r>
                      <a:endParaRPr sz="850">
                        <a:latin typeface="Courier New"/>
                        <a:cs typeface="Courier New"/>
                      </a:endParaRPr>
                    </a:p>
                  </a:txBody>
                  <a:tcPr marL="0" marR="0" marT="55880" marB="0">
                    <a:lnL w="12700">
                      <a:solidFill>
                        <a:srgbClr val="000000"/>
                      </a:solidFill>
                      <a:prstDash val="solid"/>
                    </a:lnL>
                    <a:lnB w="12700">
                      <a:solidFill>
                        <a:srgbClr val="000000"/>
                      </a:solidFill>
                      <a:prstDash val="solid"/>
                    </a:lnB>
                  </a:tcPr>
                </a:tc>
                <a:tc>
                  <a:txBody>
                    <a:bodyPr/>
                    <a:lstStyle/>
                    <a:p>
                      <a:pPr marL="33020">
                        <a:lnSpc>
                          <a:spcPts val="1460"/>
                        </a:lnSpc>
                      </a:pPr>
                      <a:r>
                        <a:rPr sz="1300" spc="-50" dirty="0">
                          <a:latin typeface="Courier New"/>
                          <a:cs typeface="Courier New"/>
                        </a:rPr>
                        <a:t>}</a:t>
                      </a:r>
                      <a:endParaRPr sz="13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4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8"/>
                  </a:ext>
                </a:extLst>
              </a:tr>
            </a:tbl>
          </a:graphicData>
        </a:graphic>
      </p:graphicFrame>
      <p:sp>
        <p:nvSpPr>
          <p:cNvPr id="5" name="object 5">
            <a:extLst>
              <a:ext uri="{FF2B5EF4-FFF2-40B4-BE49-F238E27FC236}">
                <a16:creationId xmlns:a16="http://schemas.microsoft.com/office/drawing/2014/main" id="{5BB6115F-2117-649E-3AB8-2CA8DCFDE12A}"/>
              </a:ext>
            </a:extLst>
          </p:cNvPr>
          <p:cNvSpPr txBox="1"/>
          <p:nvPr/>
        </p:nvSpPr>
        <p:spPr>
          <a:xfrm>
            <a:off x="8653144" y="762862"/>
            <a:ext cx="2792095" cy="441146"/>
          </a:xfrm>
          <a:prstGeom prst="rect">
            <a:avLst/>
          </a:prstGeom>
          <a:ln w="12700">
            <a:solidFill>
              <a:srgbClr val="000000"/>
            </a:solidFill>
          </a:ln>
        </p:spPr>
        <p:txBody>
          <a:bodyPr vert="horz" wrap="square" lIns="0" tIns="53975" rIns="0" bIns="0" rtlCol="0">
            <a:spAutoFit/>
          </a:bodyPr>
          <a:lstStyle/>
          <a:p>
            <a:pPr marL="52069" marR="56515">
              <a:lnSpc>
                <a:spcPts val="1500"/>
              </a:lnSpc>
              <a:spcBef>
                <a:spcPts val="425"/>
              </a:spcBef>
            </a:pPr>
            <a:r>
              <a:rPr sz="1300" b="0" dirty="0">
                <a:latin typeface="Courier New"/>
                <a:cs typeface="Courier New"/>
              </a:rPr>
              <a:t>int x=0, y=0, </a:t>
            </a:r>
            <a:r>
              <a:rPr sz="1300" b="0" spc="-20" dirty="0">
                <a:latin typeface="Courier New"/>
                <a:cs typeface="Courier New"/>
              </a:rPr>
              <a:t>z=0; </a:t>
            </a:r>
            <a:r>
              <a:rPr sz="1300" b="0" dirty="0">
                <a:latin typeface="Courier New"/>
                <a:cs typeface="Courier New"/>
              </a:rPr>
              <a:t>semaphore lock1=1, </a:t>
            </a:r>
            <a:r>
              <a:rPr sz="1300" b="0" spc="-10" dirty="0">
                <a:latin typeface="Courier New"/>
                <a:cs typeface="Courier New"/>
              </a:rPr>
              <a:t>lock2=1;</a:t>
            </a:r>
            <a:endParaRPr sz="1300" b="0" dirty="0">
              <a:latin typeface="Courier New"/>
              <a:cs typeface="Courier New"/>
            </a:endParaRPr>
          </a:p>
        </p:txBody>
      </p:sp>
      <p:sp>
        <p:nvSpPr>
          <p:cNvPr id="6" name="object 2">
            <a:extLst>
              <a:ext uri="{FF2B5EF4-FFF2-40B4-BE49-F238E27FC236}">
                <a16:creationId xmlns:a16="http://schemas.microsoft.com/office/drawing/2014/main" id="{6754F044-1D83-4617-96BE-2312D7563E9F}"/>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lang="en-GB" spc="-15" dirty="0"/>
              <a:t>Deadlocks II</a:t>
            </a:r>
            <a:endParaRPr spc="-10" dirty="0"/>
          </a:p>
        </p:txBody>
      </p:sp>
      <p:sp>
        <p:nvSpPr>
          <p:cNvPr id="2" name="Plassholder for lysbildenummer 5">
            <a:extLst>
              <a:ext uri="{FF2B5EF4-FFF2-40B4-BE49-F238E27FC236}">
                <a16:creationId xmlns:a16="http://schemas.microsoft.com/office/drawing/2014/main" id="{B792D7DF-88D1-F25A-5514-7DA2DFE6A0A0}"/>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16</a:t>
            </a:fld>
            <a:endParaRPr lang="nb-NO" sz="1400" b="0" i="0" dirty="0">
              <a:solidFill>
                <a:schemeClr val="tx1"/>
              </a:solidFill>
              <a:latin typeface="Arial"/>
              <a:cs typeface="Arial"/>
            </a:endParaRPr>
          </a:p>
        </p:txBody>
      </p:sp>
    </p:spTree>
    <p:extLst>
      <p:ext uri="{BB962C8B-B14F-4D97-AF65-F5344CB8AC3E}">
        <p14:creationId xmlns:p14="http://schemas.microsoft.com/office/powerpoint/2010/main" val="361725538"/>
      </p:ext>
    </p:extLst>
  </p:cSld>
  <p:clrMapOvr>
    <a:masterClrMapping/>
  </p:clrMapOv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E99ECAB-116C-2AAD-80D6-37DE8E7E942B}"/>
              </a:ext>
            </a:extLst>
          </p:cNvPr>
          <p:cNvSpPr>
            <a:spLocks noGrp="1"/>
          </p:cNvSpPr>
          <p:nvPr>
            <p:ph type="title"/>
          </p:nvPr>
        </p:nvSpPr>
        <p:spPr/>
        <p:txBody>
          <a:bodyPr/>
          <a:lstStyle/>
          <a:p>
            <a:r>
              <a:rPr lang="en-GB" dirty="0"/>
              <a:t>Concurrency</a:t>
            </a:r>
            <a:endParaRPr lang="en-SE" dirty="0"/>
          </a:p>
        </p:txBody>
      </p:sp>
      <p:sp>
        <p:nvSpPr>
          <p:cNvPr id="3" name="Content Placeholder 2">
            <a:extLst>
              <a:ext uri="{FF2B5EF4-FFF2-40B4-BE49-F238E27FC236}">
                <a16:creationId xmlns:a16="http://schemas.microsoft.com/office/drawing/2014/main" id="{47F46428-7B6B-9A6D-0CB4-240A8724235B}"/>
              </a:ext>
            </a:extLst>
          </p:cNvPr>
          <p:cNvSpPr>
            <a:spLocks noGrp="1"/>
          </p:cNvSpPr>
          <p:nvPr>
            <p:ph idx="1"/>
          </p:nvPr>
        </p:nvSpPr>
        <p:spPr>
          <a:xfrm>
            <a:off x="812800" y="914400"/>
            <a:ext cx="7112000" cy="5105400"/>
          </a:xfrm>
        </p:spPr>
        <p:txBody>
          <a:bodyPr>
            <a:normAutofit/>
          </a:bodyPr>
          <a:lstStyle/>
          <a:p>
            <a:r>
              <a:rPr lang="en-GB" dirty="0"/>
              <a:t>Consider three concurrent threads T1, T2, T3, which access a shared variable D that has been initialized to 100. There is no mutex protection. What are the minimum and maximum possible values of D after the three threads have completed execution?</a:t>
            </a:r>
          </a:p>
          <a:p>
            <a:r>
              <a:rPr lang="en-GB" dirty="0"/>
              <a:t>ANS: </a:t>
            </a:r>
            <a:endParaRPr lang="en-SE" dirty="0"/>
          </a:p>
        </p:txBody>
      </p:sp>
      <p:sp>
        <p:nvSpPr>
          <p:cNvPr id="6" name="Plassholder for innhold 2">
            <a:extLst>
              <a:ext uri="{FF2B5EF4-FFF2-40B4-BE49-F238E27FC236}">
                <a16:creationId xmlns:a16="http://schemas.microsoft.com/office/drawing/2014/main" id="{2183CFE9-A40B-4A10-8801-A4BBC5E6C6E0}"/>
              </a:ext>
            </a:extLst>
          </p:cNvPr>
          <p:cNvSpPr txBox="1">
            <a:spLocks/>
          </p:cNvSpPr>
          <p:nvPr/>
        </p:nvSpPr>
        <p:spPr bwMode="auto">
          <a:xfrm>
            <a:off x="9140173" y="838200"/>
            <a:ext cx="2209800" cy="4408118"/>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600" b="0" kern="0" dirty="0">
                <a:latin typeface="Courier New" panose="02070309020205020404" pitchFamily="49" charset="0"/>
                <a:cs typeface="Courier New" panose="02070309020205020404" pitchFamily="49" charset="0"/>
              </a:rPr>
              <a:t>//Initialization</a:t>
            </a:r>
          </a:p>
          <a:p>
            <a:pPr marL="0" indent="0">
              <a:buFontTx/>
              <a:buNone/>
            </a:pPr>
            <a:r>
              <a:rPr lang="en-GB" altLang="zh-CN" sz="1600" b="0" kern="0" dirty="0">
                <a:latin typeface="Courier New" panose="02070309020205020404" pitchFamily="49" charset="0"/>
                <a:cs typeface="Courier New" panose="02070309020205020404" pitchFamily="49" charset="0"/>
              </a:rPr>
              <a:t>int D=100;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D=D+20;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T2</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D=D-50;</a:t>
            </a:r>
          </a:p>
          <a:p>
            <a:pPr marL="0" indent="0">
              <a:buFontTx/>
              <a:buNone/>
            </a:pPr>
            <a:r>
              <a:rPr lang="en-GB" altLang="zh-CN" sz="1700" b="0" kern="0" dirty="0">
                <a:latin typeface="Courier New" panose="02070309020205020404" pitchFamily="49" charset="0"/>
                <a:cs typeface="Courier New" panose="02070309020205020404" pitchFamily="49" charset="0"/>
              </a:rPr>
              <a:t>}</a:t>
            </a:r>
          </a:p>
          <a:p>
            <a:pPr marL="0" indent="0">
              <a:buFontTx/>
              <a:buNone/>
            </a:pPr>
            <a:r>
              <a:rPr lang="en-GB" altLang="zh-CN" sz="1700" b="0" kern="0" dirty="0">
                <a:latin typeface="Courier New" panose="02070309020205020404" pitchFamily="49" charset="0"/>
                <a:cs typeface="Courier New" panose="02070309020205020404" pitchFamily="49" charset="0"/>
              </a:rPr>
              <a:t>//Thread T3</a:t>
            </a:r>
          </a:p>
          <a:p>
            <a:pPr marL="0" indent="0">
              <a:buNone/>
            </a:pPr>
            <a:r>
              <a:rPr lang="en-GB" altLang="zh-CN" sz="1700" b="0" kern="0" dirty="0">
                <a:latin typeface="Courier New" panose="02070309020205020404" pitchFamily="49" charset="0"/>
                <a:cs typeface="Courier New" panose="02070309020205020404" pitchFamily="49" charset="0"/>
              </a:rPr>
              <a:t>void main(){</a:t>
            </a:r>
          </a:p>
          <a:p>
            <a:pPr marL="0" indent="0">
              <a:buFontTx/>
              <a:buNone/>
            </a:pPr>
            <a:r>
              <a:rPr lang="en-GB" altLang="zh-CN" sz="1700" b="0" kern="0" dirty="0">
                <a:latin typeface="Courier New" panose="02070309020205020404" pitchFamily="49" charset="0"/>
                <a:cs typeface="Courier New" panose="02070309020205020404" pitchFamily="49" charset="0"/>
              </a:rPr>
              <a:t>D=D+10;</a:t>
            </a:r>
          </a:p>
          <a:p>
            <a:pPr marL="0" indent="0">
              <a:buFontTx/>
              <a:buNone/>
            </a:pPr>
            <a:r>
              <a:rPr lang="en-GB" altLang="zh-CN" sz="1700" b="0" kern="0" dirty="0">
                <a:latin typeface="Courier New" panose="02070309020205020404" pitchFamily="49" charset="0"/>
                <a:cs typeface="Courier New" panose="02070309020205020404" pitchFamily="49" charset="0"/>
              </a:rPr>
              <a:t>}</a:t>
            </a:r>
          </a:p>
        </p:txBody>
      </p:sp>
    </p:spTree>
    <p:extLst>
      <p:ext uri="{BB962C8B-B14F-4D97-AF65-F5344CB8AC3E}">
        <p14:creationId xmlns:p14="http://schemas.microsoft.com/office/powerpoint/2010/main" val="598802406"/>
      </p:ext>
    </p:extLst>
  </p:cSld>
  <p:clrMapOvr>
    <a:masterClrMapping/>
  </p:clrMapOv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标题 1">
            <a:extLst>
              <a:ext uri="{FF2B5EF4-FFF2-40B4-BE49-F238E27FC236}">
                <a16:creationId xmlns:a16="http://schemas.microsoft.com/office/drawing/2014/main" id="{63FEE6C2-FE33-908E-6602-16FBFBA8F856}"/>
              </a:ext>
            </a:extLst>
          </p:cNvPr>
          <p:cNvSpPr>
            <a:spLocks noGrp="1"/>
          </p:cNvSpPr>
          <p:nvPr>
            <p:ph type="title"/>
          </p:nvPr>
        </p:nvSpPr>
        <p:spPr/>
        <p:txBody>
          <a:bodyPr/>
          <a:lstStyle/>
          <a:p>
            <a:r>
              <a:rPr lang="en-US" altLang="zh-CN" dirty="0"/>
              <a:t>Recall: Locks:</a:t>
            </a:r>
            <a:r>
              <a:rPr lang="zh-CN" altLang="en-US" dirty="0"/>
              <a:t> </a:t>
            </a:r>
            <a:r>
              <a:rPr lang="en-US" altLang="zh-CN" dirty="0"/>
              <a:t>Loads/Stores</a:t>
            </a:r>
            <a:endParaRPr lang="en-US" dirty="0"/>
          </a:p>
        </p:txBody>
      </p:sp>
      <p:sp>
        <p:nvSpPr>
          <p:cNvPr id="3" name="内容占位符 2">
            <a:extLst>
              <a:ext uri="{FF2B5EF4-FFF2-40B4-BE49-F238E27FC236}">
                <a16:creationId xmlns:a16="http://schemas.microsoft.com/office/drawing/2014/main" id="{C2B43995-29E2-B617-DB18-8A6C9C00386F}"/>
              </a:ext>
            </a:extLst>
          </p:cNvPr>
          <p:cNvSpPr>
            <a:spLocks noGrp="1"/>
          </p:cNvSpPr>
          <p:nvPr>
            <p:ph idx="1"/>
          </p:nvPr>
        </p:nvSpPr>
        <p:spPr>
          <a:xfrm>
            <a:off x="438807" y="836170"/>
            <a:ext cx="11336392" cy="2107014"/>
          </a:xfrm>
        </p:spPr>
        <p:txBody>
          <a:bodyPr>
            <a:normAutofit lnSpcReduction="10000"/>
          </a:bodyPr>
          <a:lstStyle/>
          <a:p>
            <a:r>
              <a:rPr lang="en-US" altLang="zh-CN" dirty="0"/>
              <a:t>This implementation does not ensure mutual</a:t>
            </a:r>
            <a:r>
              <a:rPr lang="zh-CN" altLang="en-US" dirty="0"/>
              <a:t> </a:t>
            </a:r>
            <a:r>
              <a:rPr lang="en-US" altLang="zh-CN" dirty="0"/>
              <a:t>exclusion, since both</a:t>
            </a:r>
            <a:r>
              <a:rPr lang="zh-CN" altLang="en-US" dirty="0"/>
              <a:t> </a:t>
            </a:r>
            <a:r>
              <a:rPr lang="en-US" altLang="zh-CN" dirty="0"/>
              <a:t>threads</a:t>
            </a:r>
            <a:r>
              <a:rPr lang="zh-CN" altLang="en-US" dirty="0"/>
              <a:t> </a:t>
            </a:r>
            <a:r>
              <a:rPr lang="en-GB" altLang="zh-CN" dirty="0"/>
              <a:t>may </a:t>
            </a:r>
            <a:r>
              <a:rPr lang="en-US" altLang="zh-CN" dirty="0"/>
              <a:t>grab</a:t>
            </a:r>
            <a:r>
              <a:rPr lang="zh-CN" altLang="en-US" dirty="0"/>
              <a:t> </a:t>
            </a:r>
            <a:r>
              <a:rPr lang="en-US" altLang="zh-CN" dirty="0"/>
              <a:t>the</a:t>
            </a:r>
            <a:r>
              <a:rPr lang="zh-CN" altLang="en-US" dirty="0"/>
              <a:t> </a:t>
            </a:r>
            <a:r>
              <a:rPr lang="en-US" altLang="zh-CN" dirty="0"/>
              <a:t>lock:</a:t>
            </a:r>
          </a:p>
          <a:p>
            <a:r>
              <a:rPr lang="en-US" altLang="zh-CN" dirty="0"/>
              <a:t>After Thread 1 reads flag==0 and exits the while loop, it is preempted/interrupted by Thread 2, which also reads flag==0 and exits the while loop. Then both threads set flag=1 and enter the critical section.</a:t>
            </a:r>
          </a:p>
          <a:p>
            <a:r>
              <a:rPr lang="en-US" altLang="zh-CN" dirty="0"/>
              <a:t>Root cause: Lock</a:t>
            </a:r>
            <a:r>
              <a:rPr lang="zh-CN" altLang="en-US" dirty="0"/>
              <a:t> </a:t>
            </a:r>
            <a:r>
              <a:rPr lang="en-US" altLang="zh-CN" dirty="0"/>
              <a:t>is</a:t>
            </a:r>
            <a:r>
              <a:rPr lang="zh-CN" altLang="en-US" dirty="0"/>
              <a:t> </a:t>
            </a:r>
            <a:r>
              <a:rPr lang="en-US" altLang="zh-CN" dirty="0"/>
              <a:t>not an</a:t>
            </a:r>
            <a:r>
              <a:rPr lang="zh-CN" altLang="en-US" dirty="0"/>
              <a:t> </a:t>
            </a:r>
            <a:r>
              <a:rPr lang="en-US" altLang="zh-CN" dirty="0"/>
              <a:t>atomic operation!</a:t>
            </a:r>
            <a:endParaRPr lang="en-US" dirty="0"/>
          </a:p>
        </p:txBody>
      </p:sp>
      <p:pic>
        <p:nvPicPr>
          <p:cNvPr id="5" name="图片 4">
            <a:extLst>
              <a:ext uri="{FF2B5EF4-FFF2-40B4-BE49-F238E27FC236}">
                <a16:creationId xmlns:a16="http://schemas.microsoft.com/office/drawing/2014/main" id="{51CDA18B-86BC-120E-FB90-91EFF6B9C33C}"/>
              </a:ext>
            </a:extLst>
          </p:cNvPr>
          <p:cNvPicPr>
            <a:picLocks noChangeAspect="1"/>
          </p:cNvPicPr>
          <p:nvPr/>
        </p:nvPicPr>
        <p:blipFill rotWithShape="1">
          <a:blip r:embed="rId3"/>
          <a:srcRect b="2011"/>
          <a:stretch/>
        </p:blipFill>
        <p:spPr>
          <a:xfrm>
            <a:off x="0" y="2971800"/>
            <a:ext cx="6107003" cy="3714749"/>
          </a:xfrm>
          <a:prstGeom prst="rect">
            <a:avLst/>
          </a:prstGeom>
        </p:spPr>
      </p:pic>
      <p:grpSp>
        <p:nvGrpSpPr>
          <p:cNvPr id="12" name="Group 11">
            <a:extLst>
              <a:ext uri="{FF2B5EF4-FFF2-40B4-BE49-F238E27FC236}">
                <a16:creationId xmlns:a16="http://schemas.microsoft.com/office/drawing/2014/main" id="{13B10D53-DAFC-A89B-7660-B2BB8072209B}"/>
              </a:ext>
            </a:extLst>
          </p:cNvPr>
          <p:cNvGrpSpPr/>
          <p:nvPr/>
        </p:nvGrpSpPr>
        <p:grpSpPr>
          <a:xfrm>
            <a:off x="6107003" y="3409949"/>
            <a:ext cx="5776961" cy="2508235"/>
            <a:chOff x="1744735" y="877084"/>
            <a:chExt cx="8596146" cy="3732266"/>
          </a:xfrm>
        </p:grpSpPr>
        <p:pic>
          <p:nvPicPr>
            <p:cNvPr id="10" name="图片 4">
              <a:extLst>
                <a:ext uri="{FF2B5EF4-FFF2-40B4-BE49-F238E27FC236}">
                  <a16:creationId xmlns:a16="http://schemas.microsoft.com/office/drawing/2014/main" id="{AA762737-FAE7-795F-2A3A-903843091E29}"/>
                </a:ext>
              </a:extLst>
            </p:cNvPr>
            <p:cNvPicPr>
              <a:picLocks noChangeAspect="1"/>
            </p:cNvPicPr>
            <p:nvPr/>
          </p:nvPicPr>
          <p:blipFill>
            <a:blip r:embed="rId4"/>
            <a:stretch>
              <a:fillRect/>
            </a:stretch>
          </p:blipFill>
          <p:spPr>
            <a:xfrm>
              <a:off x="1744735" y="1472450"/>
              <a:ext cx="8596146" cy="3136900"/>
            </a:xfrm>
            <a:prstGeom prst="rect">
              <a:avLst/>
            </a:prstGeom>
          </p:spPr>
        </p:pic>
        <p:sp>
          <p:nvSpPr>
            <p:cNvPr id="11" name="文本框 7">
              <a:extLst>
                <a:ext uri="{FF2B5EF4-FFF2-40B4-BE49-F238E27FC236}">
                  <a16:creationId xmlns:a16="http://schemas.microsoft.com/office/drawing/2014/main" id="{0E852D2D-A657-57D8-A3D5-B75DD9185828}"/>
                </a:ext>
              </a:extLst>
            </p:cNvPr>
            <p:cNvSpPr txBox="1"/>
            <p:nvPr/>
          </p:nvSpPr>
          <p:spPr>
            <a:xfrm>
              <a:off x="1894323" y="877084"/>
              <a:ext cx="1486503" cy="595366"/>
            </a:xfrm>
            <a:prstGeom prst="rect">
              <a:avLst/>
            </a:prstGeom>
            <a:noFill/>
          </p:spPr>
          <p:txBody>
            <a:bodyPr wrap="none" rtlCol="0">
              <a:spAutoFit/>
            </a:bodyPr>
            <a:lstStyle/>
            <a:p>
              <a:r>
                <a:rPr lang="en-US" altLang="zh-CN" sz="2000" dirty="0">
                  <a:latin typeface="Times New Roman" panose="02020603050405020304" pitchFamily="18" charset="0"/>
                  <a:cs typeface="Times New Roman" panose="02020603050405020304" pitchFamily="18" charset="0"/>
                </a:rPr>
                <a:t>flag</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a:t>
              </a:r>
              <a:r>
                <a:rPr lang="zh-CN" altLang="en-US" sz="2000" dirty="0">
                  <a:latin typeface="Times New Roman" panose="02020603050405020304" pitchFamily="18" charset="0"/>
                  <a:cs typeface="Times New Roman" panose="02020603050405020304" pitchFamily="18" charset="0"/>
                </a:rPr>
                <a:t> </a:t>
              </a:r>
              <a:r>
                <a:rPr lang="en-US" altLang="zh-CN" sz="2000" dirty="0">
                  <a:latin typeface="Times New Roman" panose="02020603050405020304" pitchFamily="18" charset="0"/>
                  <a:cs typeface="Times New Roman" panose="02020603050405020304" pitchFamily="18" charset="0"/>
                </a:rPr>
                <a:t>0</a:t>
              </a:r>
              <a:endParaRPr lang="en-US" sz="2000" dirty="0">
                <a:latin typeface="Times New Roman" panose="02020603050405020304" pitchFamily="18" charset="0"/>
                <a:cs typeface="Times New Roman" panose="02020603050405020304" pitchFamily="18" charset="0"/>
              </a:endParaRPr>
            </a:p>
          </p:txBody>
        </p:sp>
      </p:grpSp>
    </p:spTree>
    <p:extLst>
      <p:ext uri="{BB962C8B-B14F-4D97-AF65-F5344CB8AC3E}">
        <p14:creationId xmlns:p14="http://schemas.microsoft.com/office/powerpoint/2010/main" val="605361066"/>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61A98B8-A782-9F6D-FDA1-566407796E9C}"/>
              </a:ext>
            </a:extLst>
          </p:cNvPr>
          <p:cNvSpPr>
            <a:spLocks noGrp="1"/>
          </p:cNvSpPr>
          <p:nvPr>
            <p:ph type="title"/>
          </p:nvPr>
        </p:nvSpPr>
        <p:spPr/>
        <p:txBody>
          <a:bodyPr/>
          <a:lstStyle/>
          <a:p>
            <a:r>
              <a:rPr lang="en-GB" dirty="0"/>
              <a:t>Mutual Exclusion I</a:t>
            </a:r>
            <a:endParaRPr lang="en-SE" dirty="0"/>
          </a:p>
        </p:txBody>
      </p:sp>
      <p:sp>
        <p:nvSpPr>
          <p:cNvPr id="3" name="Content Placeholder 2">
            <a:extLst>
              <a:ext uri="{FF2B5EF4-FFF2-40B4-BE49-F238E27FC236}">
                <a16:creationId xmlns:a16="http://schemas.microsoft.com/office/drawing/2014/main" id="{EFE1BBEE-854F-6A2D-FFF1-F67005D25C8D}"/>
              </a:ext>
            </a:extLst>
          </p:cNvPr>
          <p:cNvSpPr>
            <a:spLocks noGrp="1"/>
          </p:cNvSpPr>
          <p:nvPr>
            <p:ph idx="1"/>
          </p:nvPr>
        </p:nvSpPr>
        <p:spPr>
          <a:xfrm>
            <a:off x="333122" y="3902416"/>
            <a:ext cx="11831738" cy="2519820"/>
          </a:xfrm>
        </p:spPr>
        <p:txBody>
          <a:bodyPr>
            <a:normAutofit fontScale="70000" lnSpcReduction="2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Does it need the </a:t>
            </a:r>
            <a:r>
              <a:rPr lang="en-GB" dirty="0" err="1"/>
              <a:t>TestAndSet</a:t>
            </a:r>
            <a:r>
              <a:rPr lang="en-GB" dirty="0"/>
              <a:t>() instruction for atomic execution like the previous slide “Locks: Loads/Stores”?</a:t>
            </a:r>
          </a:p>
          <a:p>
            <a:r>
              <a:rPr lang="en-GB" dirty="0"/>
              <a:t>What is its major flaw?</a:t>
            </a:r>
          </a:p>
          <a:p>
            <a:r>
              <a:rPr lang="en-GB" dirty="0"/>
              <a:t>ANS:</a:t>
            </a:r>
            <a:endParaRPr lang="en-SE" dirty="0"/>
          </a:p>
        </p:txBody>
      </p:sp>
      <p:sp>
        <p:nvSpPr>
          <p:cNvPr id="5" name="Plassholder for innhold 2">
            <a:extLst>
              <a:ext uri="{FF2B5EF4-FFF2-40B4-BE49-F238E27FC236}">
                <a16:creationId xmlns:a16="http://schemas.microsoft.com/office/drawing/2014/main" id="{23EFCDD2-32FA-E89F-78B7-E5AB744871F4}"/>
              </a:ext>
            </a:extLst>
          </p:cNvPr>
          <p:cNvSpPr txBox="1">
            <a:spLocks/>
          </p:cNvSpPr>
          <p:nvPr/>
        </p:nvSpPr>
        <p:spPr bwMode="auto">
          <a:xfrm>
            <a:off x="2514600" y="1695674"/>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S0 = S1;</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A5D08CE5-EA94-6F44-280E-95A1DBF77737}"/>
              </a:ext>
            </a:extLst>
          </p:cNvPr>
          <p:cNvSpPr txBox="1">
            <a:spLocks/>
          </p:cNvSpPr>
          <p:nvPr/>
        </p:nvSpPr>
        <p:spPr bwMode="auto">
          <a:xfrm>
            <a:off x="6324600" y="1695673"/>
            <a:ext cx="3699076" cy="181153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while (S0 != S1);</a:t>
            </a:r>
          </a:p>
          <a:p>
            <a:pPr marL="0" indent="0">
              <a:buFontTx/>
              <a:buNone/>
            </a:pPr>
            <a:r>
              <a:rPr lang="en-GB" altLang="zh-CN" sz="1700" b="0" kern="0" dirty="0">
                <a:latin typeface="Courier New" panose="02070309020205020404" pitchFamily="49" charset="0"/>
                <a:cs typeface="Courier New" panose="02070309020205020404" pitchFamily="49" charset="0"/>
              </a:rPr>
              <a:t>    //Critical section</a:t>
            </a:r>
          </a:p>
          <a:p>
            <a:pPr marL="0" indent="0">
              <a:buFontTx/>
              <a:buNone/>
            </a:pPr>
            <a:r>
              <a:rPr lang="en-GB" altLang="zh-CN" sz="1700" b="0" kern="0" dirty="0">
                <a:latin typeface="Courier New" panose="02070309020205020404" pitchFamily="49" charset="0"/>
                <a:cs typeface="Courier New" panose="02070309020205020404" pitchFamily="49" charset="0"/>
              </a:rPr>
              <a:t>    S1 = </a:t>
            </a:r>
            <a:r>
              <a:rPr lang="en-GB" altLang="zh-CN" sz="1700" b="0" kern="0">
                <a:latin typeface="Courier New" panose="02070309020205020404" pitchFamily="49" charset="0"/>
                <a:cs typeface="Courier New" panose="02070309020205020404" pitchFamily="49" charset="0"/>
              </a:rPr>
              <a:t>!S0;</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8" name="Plassholder for innhold 2">
            <a:extLst>
              <a:ext uri="{FF2B5EF4-FFF2-40B4-BE49-F238E27FC236}">
                <a16:creationId xmlns:a16="http://schemas.microsoft.com/office/drawing/2014/main" id="{8E1C9EF2-7EA7-38C7-6B2A-B462D2F4CF83}"/>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S0, S1;</a:t>
            </a:r>
          </a:p>
          <a:p>
            <a:pPr marL="0" indent="0">
              <a:buFontTx/>
              <a:buNone/>
            </a:pPr>
            <a:r>
              <a:rPr lang="en-GB" altLang="zh-CN" sz="1700" b="0" kern="0" dirty="0">
                <a:latin typeface="Courier New" panose="02070309020205020404" pitchFamily="49" charset="0"/>
                <a:cs typeface="Courier New" panose="02070309020205020404" pitchFamily="49" charset="0"/>
              </a:rPr>
              <a:t>S0=false, S1=false;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349858763"/>
      </p:ext>
    </p:extLst>
  </p:cSld>
  <p:clrMapOvr>
    <a:masterClrMapping/>
  </p:clrMapOv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61312D-0933-220A-5147-C4E39DC2819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FAB62DD-2B4A-CA2A-D7D3-1B3AB405F2BB}"/>
              </a:ext>
            </a:extLst>
          </p:cNvPr>
          <p:cNvSpPr>
            <a:spLocks noGrp="1"/>
          </p:cNvSpPr>
          <p:nvPr>
            <p:ph type="title"/>
          </p:nvPr>
        </p:nvSpPr>
        <p:spPr/>
        <p:txBody>
          <a:bodyPr/>
          <a:lstStyle/>
          <a:p>
            <a:r>
              <a:rPr lang="en-GB" dirty="0"/>
              <a:t>Mutual Exclusion II</a:t>
            </a:r>
            <a:endParaRPr lang="en-SE" dirty="0"/>
          </a:p>
        </p:txBody>
      </p:sp>
      <p:sp>
        <p:nvSpPr>
          <p:cNvPr id="3" name="Content Placeholder 2">
            <a:extLst>
              <a:ext uri="{FF2B5EF4-FFF2-40B4-BE49-F238E27FC236}">
                <a16:creationId xmlns:a16="http://schemas.microsoft.com/office/drawing/2014/main" id="{75EB4A81-ABF6-9F50-1701-6EF390BC6ED4}"/>
              </a:ext>
            </a:extLst>
          </p:cNvPr>
          <p:cNvSpPr>
            <a:spLocks noGrp="1"/>
          </p:cNvSpPr>
          <p:nvPr>
            <p:ph idx="1"/>
          </p:nvPr>
        </p:nvSpPr>
        <p:spPr>
          <a:xfrm>
            <a:off x="408731" y="4183692"/>
            <a:ext cx="11831738" cy="2519820"/>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
        <p:nvSpPr>
          <p:cNvPr id="7" name="Plassholder for innhold 2">
            <a:extLst>
              <a:ext uri="{FF2B5EF4-FFF2-40B4-BE49-F238E27FC236}">
                <a16:creationId xmlns:a16="http://schemas.microsoft.com/office/drawing/2014/main" id="{9B3405A0-8D7D-DBB4-68AC-03A5D3969407}"/>
              </a:ext>
            </a:extLst>
          </p:cNvPr>
          <p:cNvSpPr txBox="1">
            <a:spLocks/>
          </p:cNvSpPr>
          <p:nvPr/>
        </p:nvSpPr>
        <p:spPr bwMode="auto">
          <a:xfrm>
            <a:off x="2514600" y="1695674"/>
            <a:ext cx="3699076" cy="2190526"/>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9" name="Plassholder for innhold 2">
            <a:extLst>
              <a:ext uri="{FF2B5EF4-FFF2-40B4-BE49-F238E27FC236}">
                <a16:creationId xmlns:a16="http://schemas.microsoft.com/office/drawing/2014/main" id="{91D851A7-E7D1-3CED-C333-1FF5CD089764}"/>
              </a:ext>
            </a:extLst>
          </p:cNvPr>
          <p:cNvSpPr txBox="1">
            <a:spLocks/>
          </p:cNvSpPr>
          <p:nvPr/>
        </p:nvSpPr>
        <p:spPr bwMode="auto">
          <a:xfrm>
            <a:off x="6324600" y="1695673"/>
            <a:ext cx="3699076" cy="2190527"/>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6" name="Plassholder for innhold 2">
            <a:extLst>
              <a:ext uri="{FF2B5EF4-FFF2-40B4-BE49-F238E27FC236}">
                <a16:creationId xmlns:a16="http://schemas.microsoft.com/office/drawing/2014/main" id="{65EC573B-9136-537E-31BB-084176A4FE27}"/>
              </a:ext>
            </a:extLst>
          </p:cNvPr>
          <p:cNvSpPr txBox="1">
            <a:spLocks/>
          </p:cNvSpPr>
          <p:nvPr/>
        </p:nvSpPr>
        <p:spPr bwMode="auto">
          <a:xfrm>
            <a:off x="4324350" y="848638"/>
            <a:ext cx="4000500" cy="744329"/>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endParaRPr lang="en-US" altLang="zh-CN" sz="1700" b="0" kern="0" dirty="0">
              <a:latin typeface="Courier New" panose="02070309020205020404" pitchFamily="49" charset="0"/>
              <a:cs typeface="Courier New" panose="02070309020205020404" pitchFamily="49" charset="0"/>
            </a:endParaRPr>
          </a:p>
        </p:txBody>
      </p:sp>
    </p:spTree>
    <p:extLst>
      <p:ext uri="{BB962C8B-B14F-4D97-AF65-F5344CB8AC3E}">
        <p14:creationId xmlns:p14="http://schemas.microsoft.com/office/powerpoint/2010/main" val="1866921955"/>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FC9A0F4-963A-5258-8D18-90475E035CB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5E401CE-422E-F858-93DC-D1DD178C6FFD}"/>
              </a:ext>
            </a:extLst>
          </p:cNvPr>
          <p:cNvSpPr>
            <a:spLocks noGrp="1"/>
          </p:cNvSpPr>
          <p:nvPr>
            <p:ph type="title"/>
          </p:nvPr>
        </p:nvSpPr>
        <p:spPr/>
        <p:txBody>
          <a:bodyPr/>
          <a:lstStyle/>
          <a:p>
            <a:r>
              <a:rPr lang="en-GB" dirty="0"/>
              <a:t>Mutual Exclusion III (Peterson’s Solution)</a:t>
            </a:r>
            <a:endParaRPr lang="en-SE" dirty="0"/>
          </a:p>
        </p:txBody>
      </p:sp>
      <p:sp>
        <p:nvSpPr>
          <p:cNvPr id="7" name="Plassholder for innhold 2">
            <a:extLst>
              <a:ext uri="{FF2B5EF4-FFF2-40B4-BE49-F238E27FC236}">
                <a16:creationId xmlns:a16="http://schemas.microsoft.com/office/drawing/2014/main" id="{E61CA6AA-CB48-F530-30E8-D68863FCC911}"/>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1;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57EA47E9-FA4B-D5E0-A0A2-28CDB2D9964C}"/>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8E262DED-32E2-E857-4B82-765EFF6AD418}"/>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4C3B1708-918F-BFDE-9658-30A4E1039EBE}"/>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250915767"/>
      </p:ext>
    </p:extLst>
  </p:cSld>
  <p:clrMapOvr>
    <a:masterClrMapping/>
  </p:clrMapOv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7609D14-6076-CB2F-CDB8-3713C83D27B4}"/>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B1B5CBC-0487-413C-D5A5-A2DBE6F6392C}"/>
              </a:ext>
            </a:extLst>
          </p:cNvPr>
          <p:cNvSpPr>
            <a:spLocks noGrp="1"/>
          </p:cNvSpPr>
          <p:nvPr>
            <p:ph type="title"/>
          </p:nvPr>
        </p:nvSpPr>
        <p:spPr/>
        <p:txBody>
          <a:bodyPr/>
          <a:lstStyle/>
          <a:p>
            <a:r>
              <a:rPr lang="en-GB" dirty="0"/>
              <a:t>Mutual Exclusion III (Peterson’s Solution Variation)</a:t>
            </a:r>
            <a:endParaRPr lang="en-SE" dirty="0"/>
          </a:p>
        </p:txBody>
      </p:sp>
      <p:sp>
        <p:nvSpPr>
          <p:cNvPr id="7" name="Plassholder for innhold 2">
            <a:extLst>
              <a:ext uri="{FF2B5EF4-FFF2-40B4-BE49-F238E27FC236}">
                <a16:creationId xmlns:a16="http://schemas.microsoft.com/office/drawing/2014/main" id="{201F94FF-D7B9-12C1-1694-6E94CAE2A2AE}"/>
              </a:ext>
            </a:extLst>
          </p:cNvPr>
          <p:cNvSpPr txBox="1">
            <a:spLocks/>
          </p:cNvSpPr>
          <p:nvPr/>
        </p:nvSpPr>
        <p:spPr bwMode="auto">
          <a:xfrm>
            <a:off x="1162102" y="1981201"/>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T0</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flag[0] = true; </a:t>
            </a:r>
          </a:p>
          <a:p>
            <a:pPr marL="0" indent="0">
              <a:buFontTx/>
              <a:buNone/>
            </a:pPr>
            <a:r>
              <a:rPr lang="en-GB" altLang="zh-CN" sz="1700" b="0" kern="0" dirty="0">
                <a:latin typeface="Courier New" panose="02070309020205020404" pitchFamily="49" charset="0"/>
                <a:cs typeface="Courier New" panose="02070309020205020404" pitchFamily="49" charset="0"/>
              </a:rPr>
              <a:t>    turn = 0; </a:t>
            </a:r>
          </a:p>
          <a:p>
            <a:pPr marL="0" indent="0">
              <a:buFontTx/>
              <a:buNone/>
            </a:pPr>
            <a:r>
              <a:rPr lang="en-GB" altLang="zh-CN" sz="1700" b="0" kern="0" dirty="0">
                <a:latin typeface="Courier New" panose="02070309020205020404" pitchFamily="49" charset="0"/>
                <a:cs typeface="Courier New" panose="02070309020205020404" pitchFamily="49" charset="0"/>
              </a:rPr>
              <a:t>    while (flag[1]==true &amp;&amp; turn==1);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flag[0]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0" name="Plassholder for innhold 2">
            <a:extLst>
              <a:ext uri="{FF2B5EF4-FFF2-40B4-BE49-F238E27FC236}">
                <a16:creationId xmlns:a16="http://schemas.microsoft.com/office/drawing/2014/main" id="{3428306D-C053-E061-F4D5-7858C57DFF17}"/>
              </a:ext>
            </a:extLst>
          </p:cNvPr>
          <p:cNvSpPr txBox="1">
            <a:spLocks/>
          </p:cNvSpPr>
          <p:nvPr/>
        </p:nvSpPr>
        <p:spPr bwMode="auto">
          <a:xfrm>
            <a:off x="4476750" y="838200"/>
            <a:ext cx="4000500" cy="990600"/>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Boolean flag[2];</a:t>
            </a:r>
          </a:p>
          <a:p>
            <a:pPr marL="0" indent="0">
              <a:buFontTx/>
              <a:buNone/>
            </a:pPr>
            <a:r>
              <a:rPr lang="en-GB" altLang="zh-CN" sz="1700" b="0" kern="0" dirty="0">
                <a:latin typeface="Courier New" panose="02070309020205020404" pitchFamily="49" charset="0"/>
                <a:cs typeface="Courier New" panose="02070309020205020404" pitchFamily="49" charset="0"/>
              </a:rPr>
              <a:t>flag[0]=false, flag[1]=false;</a:t>
            </a:r>
          </a:p>
          <a:p>
            <a:pPr marL="0" indent="0">
              <a:buFontTx/>
              <a:buNone/>
            </a:pPr>
            <a:r>
              <a:rPr lang="en-US" altLang="zh-CN" sz="1700" b="0" kern="0" dirty="0">
                <a:latin typeface="Courier New" panose="02070309020205020404" pitchFamily="49" charset="0"/>
                <a:cs typeface="Courier New" panose="02070309020205020404" pitchFamily="49" charset="0"/>
              </a:rPr>
              <a:t>int turn = 0;</a:t>
            </a:r>
          </a:p>
        </p:txBody>
      </p:sp>
      <p:sp>
        <p:nvSpPr>
          <p:cNvPr id="8" name="Plassholder for innhold 2">
            <a:extLst>
              <a:ext uri="{FF2B5EF4-FFF2-40B4-BE49-F238E27FC236}">
                <a16:creationId xmlns:a16="http://schemas.microsoft.com/office/drawing/2014/main" id="{FAEB97AA-2EB9-57C7-B243-3E9A7A4E94C4}"/>
              </a:ext>
            </a:extLst>
          </p:cNvPr>
          <p:cNvSpPr txBox="1">
            <a:spLocks/>
          </p:cNvSpPr>
          <p:nvPr/>
        </p:nvSpPr>
        <p:spPr bwMode="auto">
          <a:xfrm>
            <a:off x="6477000" y="1981200"/>
            <a:ext cx="5070676" cy="2519819"/>
          </a:xfrm>
          <a:prstGeom prst="rect">
            <a:avLst/>
          </a:prstGeom>
          <a:noFill/>
          <a:ln>
            <a:solidFill>
              <a:schemeClr val="accent1">
                <a:lumMod val="50000"/>
              </a:schemeClr>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700" b="0" kern="0" dirty="0">
                <a:latin typeface="Courier New" panose="02070309020205020404" pitchFamily="49" charset="0"/>
                <a:cs typeface="Courier New" panose="02070309020205020404" pitchFamily="49" charset="0"/>
              </a:rPr>
              <a:t>//Thread T1</a:t>
            </a:r>
          </a:p>
          <a:p>
            <a:pPr marL="0" indent="0">
              <a:buFontTx/>
              <a:buNone/>
            </a:pPr>
            <a:r>
              <a:rPr lang="en-GB" altLang="zh-CN" sz="1700" b="0" kern="0" dirty="0">
                <a:latin typeface="Courier New" panose="02070309020205020404" pitchFamily="49" charset="0"/>
                <a:cs typeface="Courier New" panose="02070309020205020404" pitchFamily="49" charset="0"/>
              </a:rPr>
              <a:t>while (true) {  </a:t>
            </a:r>
          </a:p>
          <a:p>
            <a:pPr marL="0" indent="0">
              <a:buFontTx/>
              <a:buNone/>
            </a:pPr>
            <a:r>
              <a:rPr lang="en-GB" altLang="zh-CN" sz="1700" b="0" kern="0" dirty="0">
                <a:latin typeface="Courier New" panose="02070309020205020404" pitchFamily="49" charset="0"/>
                <a:cs typeface="Courier New" panose="02070309020205020404" pitchFamily="49" charset="0"/>
              </a:rPr>
              <a:t>    flag[1] = true; </a:t>
            </a:r>
          </a:p>
          <a:p>
            <a:pPr marL="0" indent="0">
              <a:buFontTx/>
              <a:buNone/>
            </a:pPr>
            <a:r>
              <a:rPr lang="en-GB" altLang="zh-CN" sz="1700" b="0" kern="0" dirty="0">
                <a:latin typeface="Courier New" panose="02070309020205020404" pitchFamily="49" charset="0"/>
                <a:cs typeface="Courier New" panose="02070309020205020404" pitchFamily="49" charset="0"/>
              </a:rPr>
              <a:t>    turn </a:t>
            </a:r>
            <a:r>
              <a:rPr lang="en-GB" altLang="zh-CN" sz="1700" b="0" kern="0">
                <a:latin typeface="Courier New" panose="02070309020205020404" pitchFamily="49" charset="0"/>
                <a:cs typeface="Courier New" panose="02070309020205020404" pitchFamily="49" charset="0"/>
              </a:rPr>
              <a:t>= 1; </a:t>
            </a:r>
            <a:endParaRPr lang="en-GB" altLang="zh-CN" sz="1700" b="0" kern="0" dirty="0">
              <a:latin typeface="Courier New" panose="02070309020205020404" pitchFamily="49" charset="0"/>
              <a:cs typeface="Courier New" panose="02070309020205020404" pitchFamily="49" charset="0"/>
            </a:endParaRPr>
          </a:p>
          <a:p>
            <a:pPr marL="0" indent="0">
              <a:buFontTx/>
              <a:buNone/>
            </a:pPr>
            <a:r>
              <a:rPr lang="en-GB" altLang="zh-CN" sz="1700" b="0" kern="0" dirty="0">
                <a:latin typeface="Courier New" panose="02070309020205020404" pitchFamily="49" charset="0"/>
                <a:cs typeface="Courier New" panose="02070309020205020404" pitchFamily="49" charset="0"/>
              </a:rPr>
              <a:t>    while (flag[0]==true &amp;&amp; turn==0);  </a:t>
            </a:r>
          </a:p>
          <a:p>
            <a:pPr marL="0" indent="0">
              <a:buFontTx/>
              <a:buNone/>
            </a:pPr>
            <a:r>
              <a:rPr lang="en-GB" altLang="zh-CN" sz="1700" b="0" kern="0" dirty="0">
                <a:latin typeface="Courier New" panose="02070309020205020404" pitchFamily="49" charset="0"/>
                <a:cs typeface="Courier New" panose="02070309020205020404" pitchFamily="49" charset="0"/>
              </a:rPr>
              <a:t>    /* Critical Section */  </a:t>
            </a:r>
          </a:p>
          <a:p>
            <a:pPr marL="0" indent="0">
              <a:buFontTx/>
              <a:buNone/>
            </a:pPr>
            <a:r>
              <a:rPr lang="en-GB" altLang="zh-CN" sz="1700" b="0" kern="0" dirty="0">
                <a:latin typeface="Courier New" panose="02070309020205020404" pitchFamily="49" charset="0"/>
                <a:cs typeface="Courier New" panose="02070309020205020404" pitchFamily="49" charset="0"/>
              </a:rPr>
              <a:t>    flag[1] = false;  </a:t>
            </a:r>
          </a:p>
          <a:p>
            <a:pPr marL="0" indent="0">
              <a:buFontTx/>
              <a:buNone/>
            </a:pPr>
            <a:r>
              <a:rPr lang="en-GB" altLang="zh-CN" sz="1700" b="0" kern="0" dirty="0">
                <a:latin typeface="Courier New" panose="02070309020205020404" pitchFamily="49" charset="0"/>
                <a:cs typeface="Courier New" panose="02070309020205020404" pitchFamily="49" charset="0"/>
              </a:rPr>
              <a:t>} </a:t>
            </a:r>
          </a:p>
        </p:txBody>
      </p:sp>
      <p:sp>
        <p:nvSpPr>
          <p:cNvPr id="11" name="Content Placeholder 2">
            <a:extLst>
              <a:ext uri="{FF2B5EF4-FFF2-40B4-BE49-F238E27FC236}">
                <a16:creationId xmlns:a16="http://schemas.microsoft.com/office/drawing/2014/main" id="{22E3FB9A-13D5-F531-624B-C3A9610ECFFB}"/>
              </a:ext>
            </a:extLst>
          </p:cNvPr>
          <p:cNvSpPr>
            <a:spLocks noGrp="1"/>
          </p:cNvSpPr>
          <p:nvPr>
            <p:ph idx="1"/>
          </p:nvPr>
        </p:nvSpPr>
        <p:spPr>
          <a:xfrm>
            <a:off x="360262" y="4495800"/>
            <a:ext cx="11831738" cy="2433181"/>
          </a:xfrm>
        </p:spPr>
        <p:txBody>
          <a:bodyPr>
            <a:normAutofit fontScale="85000" lnSpcReduction="10000"/>
          </a:bodyPr>
          <a:lstStyle/>
          <a:p>
            <a:r>
              <a:rPr lang="en-GB" dirty="0"/>
              <a:t>Does it achieve one of more of the correctness properties of a concurrent program:</a:t>
            </a:r>
          </a:p>
          <a:p>
            <a:pPr lvl="1"/>
            <a:r>
              <a:rPr lang="en-GB" dirty="0"/>
              <a:t>Mutual exclusion: Only one thread in critical section at a time</a:t>
            </a:r>
          </a:p>
          <a:p>
            <a:pPr lvl="1"/>
            <a:r>
              <a:rPr lang="en-GB" dirty="0"/>
              <a:t>Progress (deadlock-free): If several simultaneous requests, must allow one to proceed</a:t>
            </a:r>
          </a:p>
          <a:p>
            <a:pPr lvl="1"/>
            <a:r>
              <a:rPr lang="en-GB" dirty="0"/>
              <a:t>Bounded waiting (starvation-free): Must eventually allow each waiting thread to enter</a:t>
            </a:r>
          </a:p>
          <a:p>
            <a:r>
              <a:rPr lang="en-GB" dirty="0"/>
              <a:t>ANS:</a:t>
            </a:r>
            <a:endParaRPr lang="en-SE" dirty="0"/>
          </a:p>
        </p:txBody>
      </p:sp>
    </p:spTree>
    <p:extLst>
      <p:ext uri="{BB962C8B-B14F-4D97-AF65-F5344CB8AC3E}">
        <p14:creationId xmlns:p14="http://schemas.microsoft.com/office/powerpoint/2010/main" val="3860763868"/>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320800" y="166203"/>
            <a:ext cx="95504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sp>
        <p:nvSpPr>
          <p:cNvPr id="3" name="object 3"/>
          <p:cNvSpPr txBox="1"/>
          <p:nvPr/>
        </p:nvSpPr>
        <p:spPr>
          <a:xfrm>
            <a:off x="1524000" y="751979"/>
            <a:ext cx="9347200" cy="695061"/>
          </a:xfrm>
          <a:prstGeom prst="rect">
            <a:avLst/>
          </a:prstGeom>
        </p:spPr>
        <p:txBody>
          <a:bodyPr vert="horz" wrap="square" lIns="0" tIns="27939" rIns="0" bIns="0" rtlCol="0">
            <a:spAutoFit/>
          </a:bodyPr>
          <a:lstStyle/>
          <a:p>
            <a:pPr marL="12700" marR="5080">
              <a:lnSpc>
                <a:spcPts val="2600"/>
              </a:lnSpc>
              <a:spcBef>
                <a:spcPts val="219"/>
              </a:spcBef>
            </a:pPr>
            <a:r>
              <a:rPr sz="2200" b="0" dirty="0">
                <a:latin typeface="Gill Sans" panose="020B0502020104020203"/>
                <a:cs typeface="Arial MT"/>
              </a:rPr>
              <a:t>Consider</a:t>
            </a:r>
            <a:r>
              <a:rPr sz="2200" b="0" spc="-50" dirty="0">
                <a:latin typeface="Gill Sans" panose="020B0502020104020203"/>
                <a:cs typeface="Arial MT"/>
              </a:rPr>
              <a:t> </a:t>
            </a:r>
            <a:r>
              <a:rPr sz="2200" b="0" dirty="0">
                <a:latin typeface="Gill Sans" panose="020B0502020104020203"/>
                <a:cs typeface="Arial MT"/>
              </a:rPr>
              <a:t>the</a:t>
            </a:r>
            <a:r>
              <a:rPr sz="2200" b="0" spc="-45" dirty="0">
                <a:latin typeface="Gill Sans" panose="020B0502020104020203"/>
                <a:cs typeface="Arial MT"/>
              </a:rPr>
              <a:t> </a:t>
            </a:r>
            <a:r>
              <a:rPr sz="2200" b="0" dirty="0">
                <a:latin typeface="Gill Sans" panose="020B0502020104020203"/>
                <a:cs typeface="Arial MT"/>
              </a:rPr>
              <a:t>t</a:t>
            </a:r>
            <a:r>
              <a:rPr lang="en-GB" sz="2200" b="0" dirty="0">
                <a:latin typeface="Gill Sans" panose="020B0502020104020203"/>
                <a:cs typeface="Arial MT"/>
              </a:rPr>
              <a:t>wo</a:t>
            </a:r>
            <a:r>
              <a:rPr sz="2200" b="0" spc="-45" dirty="0">
                <a:latin typeface="Gill Sans" panose="020B0502020104020203"/>
                <a:cs typeface="Arial MT"/>
              </a:rPr>
              <a:t> </a:t>
            </a:r>
            <a:r>
              <a:rPr sz="2200" b="0" dirty="0">
                <a:latin typeface="Gill Sans" panose="020B0502020104020203"/>
                <a:cs typeface="Arial MT"/>
              </a:rPr>
              <a:t>threads</a:t>
            </a:r>
            <a:r>
              <a:rPr lang="en-GB" sz="2200" b="0" dirty="0">
                <a:latin typeface="Gill Sans" panose="020B0502020104020203"/>
                <a:cs typeface="Arial MT"/>
              </a:rPr>
              <a:t> each executing</a:t>
            </a:r>
            <a:r>
              <a:rPr sz="2200" b="0" spc="-50" dirty="0">
                <a:latin typeface="Gill Sans" panose="020B0502020104020203"/>
                <a:cs typeface="Arial MT"/>
              </a:rPr>
              <a:t> </a:t>
            </a:r>
            <a:r>
              <a:rPr sz="2200" b="0" dirty="0">
                <a:latin typeface="Gill Sans" panose="020B0502020104020203"/>
                <a:cs typeface="Arial MT"/>
              </a:rPr>
              <a:t>t1</a:t>
            </a:r>
            <a:r>
              <a:rPr sz="2200" b="0" spc="-45"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t2</a:t>
            </a:r>
            <a:r>
              <a:rPr lang="en-GB" sz="2200" b="0" dirty="0">
                <a:latin typeface="Gill Sans" panose="020B0502020104020203"/>
                <a:cs typeface="Arial MT"/>
              </a:rPr>
              <a:t>.</a:t>
            </a:r>
            <a:r>
              <a:rPr sz="2200" b="0" spc="-40" dirty="0">
                <a:latin typeface="Gill Sans" panose="020B0502020104020203"/>
                <a:cs typeface="Arial MT"/>
              </a:rPr>
              <a:t> </a:t>
            </a:r>
            <a:r>
              <a:rPr lang="en-GB" sz="2200" b="0" spc="-10" dirty="0">
                <a:latin typeface="Gill Sans" panose="020B0502020104020203"/>
                <a:cs typeface="Arial MT"/>
              </a:rPr>
              <a:t>V</a:t>
            </a:r>
            <a:r>
              <a:rPr sz="2200" b="0" dirty="0" err="1">
                <a:latin typeface="Gill Sans" panose="020B0502020104020203"/>
                <a:cs typeface="Arial MT"/>
              </a:rPr>
              <a:t>alues</a:t>
            </a:r>
            <a:r>
              <a:rPr sz="2200" b="0" spc="-45" dirty="0">
                <a:latin typeface="Gill Sans" panose="020B0502020104020203"/>
                <a:cs typeface="Arial MT"/>
              </a:rPr>
              <a:t> </a:t>
            </a:r>
            <a:r>
              <a:rPr sz="2200" b="0" dirty="0">
                <a:latin typeface="Gill Sans" panose="020B0502020104020203"/>
                <a:cs typeface="Arial MT"/>
              </a:rPr>
              <a:t>of</a:t>
            </a:r>
            <a:r>
              <a:rPr sz="2200" b="0" spc="-50" dirty="0">
                <a:latin typeface="Gill Sans" panose="020B0502020104020203"/>
                <a:cs typeface="Arial MT"/>
              </a:rPr>
              <a:t> </a:t>
            </a:r>
            <a:r>
              <a:rPr lang="en-GB" sz="2200" b="0" spc="-50" dirty="0">
                <a:latin typeface="Gill Sans" panose="020B0502020104020203"/>
                <a:cs typeface="Arial MT"/>
              </a:rPr>
              <a:t>shared variables </a:t>
            </a:r>
            <a:r>
              <a:rPr sz="2200" b="0" dirty="0">
                <a:latin typeface="Gill Sans" panose="020B0502020104020203"/>
                <a:cs typeface="Arial MT"/>
              </a:rPr>
              <a:t>y</a:t>
            </a:r>
            <a:r>
              <a:rPr sz="2200" b="0" spc="-50" dirty="0">
                <a:latin typeface="Gill Sans" panose="020B0502020104020203"/>
                <a:cs typeface="Arial MT"/>
              </a:rPr>
              <a:t> </a:t>
            </a:r>
            <a:r>
              <a:rPr sz="2200" b="0" dirty="0">
                <a:latin typeface="Gill Sans" panose="020B0502020104020203"/>
                <a:cs typeface="Arial MT"/>
              </a:rPr>
              <a:t>and</a:t>
            </a:r>
            <a:r>
              <a:rPr sz="2200" b="0" spc="-45" dirty="0">
                <a:latin typeface="Gill Sans" panose="020B0502020104020203"/>
                <a:cs typeface="Arial MT"/>
              </a:rPr>
              <a:t> </a:t>
            </a:r>
            <a:r>
              <a:rPr sz="2200" b="0" dirty="0">
                <a:latin typeface="Gill Sans" panose="020B0502020104020203"/>
                <a:cs typeface="Arial MT"/>
              </a:rPr>
              <a:t>z</a:t>
            </a:r>
            <a:r>
              <a:rPr sz="2200" b="0" spc="-45" dirty="0">
                <a:latin typeface="Gill Sans" panose="020B0502020104020203"/>
                <a:cs typeface="Arial MT"/>
              </a:rPr>
              <a:t> </a:t>
            </a:r>
            <a:r>
              <a:rPr lang="en-GB" sz="2200" b="0" spc="-45" dirty="0">
                <a:latin typeface="Gill Sans" panose="020B0502020104020203"/>
                <a:cs typeface="Arial MT"/>
              </a:rPr>
              <a:t>are initialized to </a:t>
            </a:r>
            <a:r>
              <a:rPr sz="2200" b="0" spc="-25" dirty="0">
                <a:latin typeface="Gill Sans" panose="020B0502020104020203"/>
                <a:cs typeface="Arial MT"/>
              </a:rPr>
              <a:t>0</a:t>
            </a:r>
            <a:endParaRPr sz="2200" b="0" dirty="0">
              <a:latin typeface="Gill Sans" panose="020B0502020104020203"/>
              <a:cs typeface="Arial MT"/>
            </a:endParaRPr>
          </a:p>
        </p:txBody>
      </p:sp>
      <p:sp>
        <p:nvSpPr>
          <p:cNvPr id="4" name="object 4"/>
          <p:cNvSpPr txBox="1"/>
          <p:nvPr/>
        </p:nvSpPr>
        <p:spPr>
          <a:xfrm>
            <a:off x="1524000" y="3289553"/>
            <a:ext cx="9347200" cy="2682785"/>
          </a:xfrm>
          <a:prstGeom prst="rect">
            <a:avLst/>
          </a:prstGeom>
        </p:spPr>
        <p:txBody>
          <a:bodyPr vert="horz" wrap="square" lIns="0" tIns="27939" rIns="0" bIns="0" rtlCol="0">
            <a:spAutoFit/>
          </a:bodyPr>
          <a:lstStyle/>
          <a:p>
            <a:pPr marL="12700" marR="5080">
              <a:lnSpc>
                <a:spcPts val="2600"/>
              </a:lnSpc>
              <a:spcBef>
                <a:spcPts val="219"/>
              </a:spcBef>
            </a:pPr>
            <a:r>
              <a:rPr lang="en-GB" sz="2200" b="0" dirty="0">
                <a:latin typeface="Gill Sans" panose="020B0502020104020203"/>
                <a:cs typeface="Arial MT"/>
              </a:rPr>
              <a:t>Q. </a:t>
            </a:r>
            <a:r>
              <a:rPr sz="2200" b="0" dirty="0">
                <a:latin typeface="Gill Sans" panose="020B0502020104020203"/>
                <a:cs typeface="Arial MT"/>
              </a:rPr>
              <a:t>Give</a:t>
            </a:r>
            <a:r>
              <a:rPr sz="2200" b="0" spc="-35" dirty="0">
                <a:latin typeface="Gill Sans" panose="020B0502020104020203"/>
                <a:cs typeface="Arial MT"/>
              </a:rPr>
              <a:t> </a:t>
            </a:r>
            <a:r>
              <a:rPr sz="2200" b="0" dirty="0">
                <a:latin typeface="Gill Sans" panose="020B0502020104020203"/>
                <a:cs typeface="Arial MT"/>
              </a:rPr>
              <a:t>all</a:t>
            </a:r>
            <a:r>
              <a:rPr sz="2200" b="0" spc="-35" dirty="0">
                <a:latin typeface="Gill Sans" panose="020B0502020104020203"/>
                <a:cs typeface="Arial MT"/>
              </a:rPr>
              <a:t> </a:t>
            </a:r>
            <a:r>
              <a:rPr sz="2200" b="0" dirty="0">
                <a:latin typeface="Gill Sans" panose="020B0502020104020203"/>
                <a:cs typeface="Arial MT"/>
              </a:rPr>
              <a:t>possible</a:t>
            </a:r>
            <a:r>
              <a:rPr sz="2200" b="0" spc="-35" dirty="0">
                <a:latin typeface="Gill Sans" panose="020B0502020104020203"/>
                <a:cs typeface="Arial MT"/>
              </a:rPr>
              <a:t> </a:t>
            </a:r>
            <a:r>
              <a:rPr sz="2200" b="0" dirty="0">
                <a:latin typeface="Gill Sans" panose="020B0502020104020203"/>
                <a:cs typeface="Arial MT"/>
              </a:rPr>
              <a:t>final</a:t>
            </a:r>
            <a:r>
              <a:rPr sz="2200" b="0" spc="-35" dirty="0">
                <a:latin typeface="Gill Sans" panose="020B0502020104020203"/>
                <a:cs typeface="Arial MT"/>
              </a:rPr>
              <a:t> </a:t>
            </a:r>
            <a:r>
              <a:rPr sz="2200" b="0" dirty="0">
                <a:latin typeface="Gill Sans" panose="020B0502020104020203"/>
                <a:cs typeface="Arial MT"/>
              </a:rPr>
              <a:t>values</a:t>
            </a:r>
            <a:r>
              <a:rPr sz="2200" b="0" spc="-40" dirty="0">
                <a:latin typeface="Gill Sans" panose="020B0502020104020203"/>
                <a:cs typeface="Arial MT"/>
              </a:rPr>
              <a:t> </a:t>
            </a:r>
            <a:r>
              <a:rPr sz="2200" b="0" dirty="0">
                <a:latin typeface="Gill Sans" panose="020B0502020104020203"/>
                <a:cs typeface="Arial MT"/>
              </a:rPr>
              <a:t>for</a:t>
            </a:r>
            <a:r>
              <a:rPr sz="2200" b="0" spc="-40" dirty="0">
                <a:latin typeface="Gill Sans" panose="020B0502020104020203"/>
                <a:cs typeface="Arial MT"/>
              </a:rPr>
              <a:t> </a:t>
            </a:r>
            <a:r>
              <a:rPr sz="2200" b="0" dirty="0">
                <a:latin typeface="Gill Sans" panose="020B0502020104020203"/>
                <a:cs typeface="Arial MT"/>
              </a:rPr>
              <a:t>x</a:t>
            </a:r>
            <a:r>
              <a:rPr sz="2200" b="0" spc="-35" dirty="0">
                <a:latin typeface="Gill Sans" panose="020B0502020104020203"/>
                <a:cs typeface="Arial MT"/>
              </a:rPr>
              <a:t> </a:t>
            </a:r>
            <a:r>
              <a:rPr sz="2200" b="0" dirty="0">
                <a:latin typeface="Gill Sans" panose="020B0502020104020203"/>
                <a:cs typeface="Arial MT"/>
              </a:rPr>
              <a:t>and</a:t>
            </a:r>
            <a:r>
              <a:rPr sz="2200" b="0" spc="-35" dirty="0">
                <a:latin typeface="Gill Sans" panose="020B0502020104020203"/>
                <a:cs typeface="Arial MT"/>
              </a:rPr>
              <a:t> </a:t>
            </a:r>
            <a:r>
              <a:rPr sz="2200" b="0" dirty="0">
                <a:latin typeface="Gill Sans" panose="020B0502020104020203"/>
                <a:cs typeface="Arial MT"/>
              </a:rPr>
              <a:t>the</a:t>
            </a:r>
            <a:r>
              <a:rPr sz="2200" b="0" spc="-35" dirty="0">
                <a:latin typeface="Gill Sans" panose="020B0502020104020203"/>
                <a:cs typeface="Arial MT"/>
              </a:rPr>
              <a:t> </a:t>
            </a:r>
            <a:r>
              <a:rPr sz="2200" b="0" spc="-10" dirty="0">
                <a:latin typeface="Gill Sans" panose="020B0502020104020203"/>
                <a:cs typeface="Arial MT"/>
              </a:rPr>
              <a:t>corresponding</a:t>
            </a:r>
            <a:r>
              <a:rPr sz="2200" b="0" spc="-35" dirty="0">
                <a:latin typeface="Gill Sans" panose="020B0502020104020203"/>
                <a:cs typeface="Arial MT"/>
              </a:rPr>
              <a:t> </a:t>
            </a:r>
            <a:r>
              <a:rPr sz="2200" b="0" dirty="0">
                <a:latin typeface="Gill Sans" panose="020B0502020104020203"/>
                <a:cs typeface="Arial MT"/>
              </a:rPr>
              <a:t>order</a:t>
            </a:r>
            <a:r>
              <a:rPr sz="2200" b="0" spc="-40" dirty="0">
                <a:latin typeface="Gill Sans" panose="020B0502020104020203"/>
                <a:cs typeface="Arial MT"/>
              </a:rPr>
              <a:t> </a:t>
            </a:r>
            <a:r>
              <a:rPr sz="2200" b="0" spc="-25" dirty="0">
                <a:latin typeface="Gill Sans" panose="020B0502020104020203"/>
                <a:cs typeface="Arial MT"/>
              </a:rPr>
              <a:t>of </a:t>
            </a:r>
            <a:r>
              <a:rPr sz="2200" b="0" dirty="0">
                <a:latin typeface="Gill Sans" panose="020B0502020104020203"/>
                <a:cs typeface="Arial MT"/>
              </a:rPr>
              <a:t>execution</a:t>
            </a:r>
            <a:r>
              <a:rPr sz="2200" b="0" spc="-50" dirty="0">
                <a:latin typeface="Gill Sans" panose="020B0502020104020203"/>
                <a:cs typeface="Arial MT"/>
              </a:rPr>
              <a:t> </a:t>
            </a:r>
            <a:r>
              <a:rPr sz="2200" b="0" dirty="0">
                <a:latin typeface="Gill Sans" panose="020B0502020104020203"/>
                <a:cs typeface="Arial MT"/>
              </a:rPr>
              <a:t>of</a:t>
            </a:r>
            <a:r>
              <a:rPr sz="2200" b="0" spc="-55" dirty="0">
                <a:latin typeface="Gill Sans" panose="020B0502020104020203"/>
                <a:cs typeface="Arial MT"/>
              </a:rPr>
              <a:t> </a:t>
            </a:r>
            <a:r>
              <a:rPr sz="2200" b="0" dirty="0">
                <a:latin typeface="Gill Sans" panose="020B0502020104020203"/>
                <a:cs typeface="Arial MT"/>
              </a:rPr>
              <a:t>instructions</a:t>
            </a:r>
            <a:r>
              <a:rPr sz="2200" b="0" spc="-55" dirty="0">
                <a:latin typeface="Gill Sans" panose="020B0502020104020203"/>
                <a:cs typeface="Arial MT"/>
              </a:rPr>
              <a:t> </a:t>
            </a:r>
            <a:r>
              <a:rPr sz="2200" b="0" dirty="0">
                <a:latin typeface="Gill Sans" panose="020B0502020104020203"/>
                <a:cs typeface="Arial MT"/>
              </a:rPr>
              <a:t>in</a:t>
            </a:r>
            <a:r>
              <a:rPr sz="2200" b="0" spc="-50" dirty="0">
                <a:latin typeface="Gill Sans" panose="020B0502020104020203"/>
                <a:cs typeface="Arial MT"/>
              </a:rPr>
              <a:t> </a:t>
            </a:r>
            <a:r>
              <a:rPr sz="2200" b="0" dirty="0">
                <a:latin typeface="Gill Sans" panose="020B0502020104020203"/>
                <a:cs typeface="Arial MT"/>
              </a:rPr>
              <a:t>t1</a:t>
            </a:r>
            <a:r>
              <a:rPr sz="2200" b="0" spc="-50" dirty="0">
                <a:latin typeface="Gill Sans" panose="020B0502020104020203"/>
                <a:cs typeface="Arial MT"/>
              </a:rPr>
              <a:t> </a:t>
            </a:r>
            <a:r>
              <a:rPr sz="2200" b="0" dirty="0">
                <a:latin typeface="Gill Sans" panose="020B0502020104020203"/>
                <a:cs typeface="Arial MT"/>
              </a:rPr>
              <a:t>and</a:t>
            </a:r>
            <a:r>
              <a:rPr sz="2200" b="0" spc="-50" dirty="0">
                <a:latin typeface="Gill Sans" panose="020B0502020104020203"/>
                <a:cs typeface="Arial MT"/>
              </a:rPr>
              <a:t> </a:t>
            </a:r>
            <a:r>
              <a:rPr sz="2200" b="0" dirty="0">
                <a:latin typeface="Gill Sans" panose="020B0502020104020203"/>
                <a:cs typeface="Arial MT"/>
              </a:rPr>
              <a:t>t2</a:t>
            </a:r>
            <a:r>
              <a:rPr sz="2200" b="0" spc="-25" dirty="0">
                <a:latin typeface="Gill Sans" panose="020B0502020104020203"/>
                <a:cs typeface="Arial MT"/>
              </a:rPr>
              <a:t>.</a:t>
            </a:r>
            <a:endParaRPr sz="2200" b="0" dirty="0">
              <a:latin typeface="Gill Sans" panose="020B0502020104020203"/>
              <a:cs typeface="Arial MT"/>
            </a:endParaRPr>
          </a:p>
          <a:p>
            <a:pPr marL="12700">
              <a:spcBef>
                <a:spcPts val="535"/>
              </a:spcBef>
              <a:tabLst>
                <a:tab pos="240665" algn="l"/>
              </a:tabLst>
            </a:pPr>
            <a:r>
              <a:rPr lang="en-GB" sz="3300" b="0" baseline="1262" dirty="0">
                <a:latin typeface="Gill Sans" panose="020B0502020104020203"/>
                <a:cs typeface="Arial MT"/>
              </a:rPr>
              <a:t>1)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runs</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first</a:t>
            </a:r>
            <a:r>
              <a:rPr lang="en-GB" sz="3300" b="0" spc="-44"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lang="en-GB" sz="3300" b="0" spc="-37" baseline="1262" dirty="0">
                <a:latin typeface="Gill Sans" panose="020B0502020104020203"/>
                <a:cs typeface="Arial MT"/>
              </a:rPr>
              <a:t>runs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44"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0+0 = </a:t>
            </a:r>
            <a:r>
              <a:rPr sz="3300" b="0" spc="-75" baseline="1262" dirty="0">
                <a:latin typeface="Gill Sans" panose="020B0502020104020203"/>
                <a:cs typeface="Arial MT"/>
              </a:rPr>
              <a:t>0</a:t>
            </a:r>
            <a:endParaRPr sz="3300" b="0" baseline="1262" dirty="0">
              <a:latin typeface="Gill Sans" panose="020B0502020104020203"/>
              <a:cs typeface="Arial MT"/>
            </a:endParaRPr>
          </a:p>
          <a:p>
            <a:pPr marL="12700">
              <a:spcBef>
                <a:spcPts val="585"/>
              </a:spcBef>
              <a:tabLst>
                <a:tab pos="240665" algn="l"/>
              </a:tabLst>
            </a:pPr>
            <a:r>
              <a:rPr lang="en-GB" sz="3300" b="0" baseline="1262" dirty="0">
                <a:latin typeface="Gill Sans" panose="020B0502020104020203"/>
                <a:cs typeface="Arial MT"/>
              </a:rPr>
              <a:t>2)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line</a:t>
            </a:r>
            <a:r>
              <a:rPr sz="3300" b="0" spc="-37" baseline="1262" dirty="0">
                <a:latin typeface="Gill Sans" panose="020B0502020104020203"/>
                <a:cs typeface="Arial MT"/>
              </a:rPr>
              <a:t> </a:t>
            </a:r>
            <a:r>
              <a:rPr sz="3300" b="0" baseline="1262" dirty="0">
                <a:latin typeface="Gill Sans" panose="020B0502020104020203"/>
                <a:cs typeface="Arial MT"/>
              </a:rPr>
              <a:t>2</a:t>
            </a:r>
            <a:r>
              <a:rPr lang="en-GB" sz="3300" b="0" spc="-30" baseline="1262" dirty="0">
                <a:latin typeface="Gill Sans" panose="020B0502020104020203"/>
                <a:cs typeface="Arial MT"/>
              </a:rPr>
              <a:t>;</a:t>
            </a:r>
            <a:r>
              <a:rPr sz="3300" b="0" spc="157" baseline="1262" dirty="0">
                <a:latin typeface="Gill Sans" panose="020B0502020104020203"/>
                <a:cs typeface="Cambria"/>
              </a:rPr>
              <a:t> </a:t>
            </a:r>
            <a:r>
              <a:rPr sz="3300" b="0" baseline="1262" dirty="0">
                <a:latin typeface="Gill Sans" panose="020B0502020104020203"/>
                <a:cs typeface="Arial MT"/>
              </a:rPr>
              <a:t>then</a:t>
            </a:r>
            <a:r>
              <a:rPr sz="3300" b="0" spc="-44" baseline="1262" dirty="0">
                <a:latin typeface="Gill Sans" panose="020B0502020104020203"/>
                <a:cs typeface="Arial MT"/>
              </a:rPr>
              <a:t> </a:t>
            </a:r>
            <a:r>
              <a:rPr sz="3300" b="0" baseline="1262" dirty="0">
                <a:latin typeface="Gill Sans" panose="020B0502020104020203"/>
                <a:cs typeface="Arial MT"/>
              </a:rPr>
              <a:t>t1</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a:t>
            </a:r>
            <a:r>
              <a:rPr sz="3300" b="0" spc="150" baseline="1262" dirty="0">
                <a:latin typeface="Gill Sans" panose="020B0502020104020203"/>
                <a:cs typeface="Cambria"/>
              </a:rPr>
              <a:t> </a:t>
            </a:r>
            <a:r>
              <a:rPr sz="3300" b="0" baseline="1262" dirty="0">
                <a:latin typeface="Gill Sans" panose="020B0502020104020203"/>
                <a:cs typeface="Arial MT"/>
              </a:rPr>
              <a:t>then</a:t>
            </a:r>
            <a:r>
              <a:rPr sz="3300" b="0" spc="-30" baseline="1262" dirty="0">
                <a:latin typeface="Gill Sans" panose="020B0502020104020203"/>
                <a:cs typeface="Arial MT"/>
              </a:rPr>
              <a:t> </a:t>
            </a:r>
            <a:r>
              <a:rPr sz="3300" b="0" baseline="1262" dirty="0">
                <a:latin typeface="Gill Sans" panose="020B0502020104020203"/>
                <a:cs typeface="Arial MT"/>
              </a:rPr>
              <a:t>t2</a:t>
            </a:r>
            <a:r>
              <a:rPr sz="3300" b="0" spc="-37" baseline="1262" dirty="0">
                <a:latin typeface="Gill Sans" panose="020B0502020104020203"/>
                <a:cs typeface="Arial MT"/>
              </a:rPr>
              <a:t> </a:t>
            </a:r>
            <a:r>
              <a:rPr sz="3300" b="0" baseline="1262" dirty="0">
                <a:latin typeface="Gill Sans" panose="020B0502020104020203"/>
                <a:cs typeface="Arial MT"/>
              </a:rPr>
              <a:t>to</a:t>
            </a:r>
            <a:r>
              <a:rPr sz="3300" b="0" spc="-30"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sz="3300" b="0" spc="-30" baseline="1262" dirty="0">
                <a:latin typeface="Gill Sans" panose="020B0502020104020203"/>
                <a:cs typeface="Arial MT"/>
              </a:rPr>
              <a:t> </a:t>
            </a:r>
            <a:r>
              <a:rPr lang="en-GB" sz="3300" b="0" spc="-30" baseline="1262" dirty="0">
                <a:latin typeface="Gill Sans" panose="020B0502020104020203"/>
                <a:cs typeface="Arial MT"/>
              </a:rPr>
              <a:t>1+0 = </a:t>
            </a:r>
            <a:r>
              <a:rPr sz="3300" b="0" spc="-75" baseline="1262" dirty="0">
                <a:latin typeface="Gill Sans" panose="020B0502020104020203"/>
                <a:cs typeface="Arial MT"/>
              </a:rPr>
              <a:t>1</a:t>
            </a:r>
            <a:endParaRPr sz="3300" b="0" baseline="1262" dirty="0">
              <a:latin typeface="Gill Sans" panose="020B0502020104020203"/>
              <a:cs typeface="Arial MT"/>
            </a:endParaRPr>
          </a:p>
          <a:p>
            <a:pPr marL="12700">
              <a:spcBef>
                <a:spcPts val="590"/>
              </a:spcBef>
              <a:tabLst>
                <a:tab pos="240665" algn="l"/>
              </a:tabLst>
            </a:pPr>
            <a:r>
              <a:rPr lang="en-GB" sz="3300" b="0" baseline="1262" dirty="0">
                <a:latin typeface="Gill Sans" panose="020B0502020104020203"/>
                <a:cs typeface="Arial MT"/>
              </a:rPr>
              <a:t>3) </a:t>
            </a:r>
            <a:r>
              <a:rPr sz="3300" b="0" baseline="1262" dirty="0">
                <a:latin typeface="Gill Sans" panose="020B0502020104020203"/>
                <a:cs typeface="Arial MT"/>
              </a:rPr>
              <a:t>t2</a:t>
            </a:r>
            <a:r>
              <a:rPr sz="3300" b="0" spc="-44" baseline="1262" dirty="0">
                <a:latin typeface="Gill Sans" panose="020B0502020104020203"/>
                <a:cs typeface="Arial MT"/>
              </a:rPr>
              <a:t> </a:t>
            </a:r>
            <a:r>
              <a:rPr sz="3300" b="0" baseline="1262" dirty="0">
                <a:latin typeface="Gill Sans" panose="020B0502020104020203"/>
                <a:cs typeface="Arial MT"/>
              </a:rPr>
              <a:t>to</a:t>
            </a:r>
            <a:r>
              <a:rPr sz="3300" b="0" spc="-44" baseline="1262" dirty="0">
                <a:latin typeface="Gill Sans" panose="020B0502020104020203"/>
                <a:cs typeface="Arial MT"/>
              </a:rPr>
              <a:t> </a:t>
            </a:r>
            <a:r>
              <a:rPr sz="3300" b="0" baseline="1262" dirty="0">
                <a:latin typeface="Gill Sans" panose="020B0502020104020203"/>
                <a:cs typeface="Arial MT"/>
              </a:rPr>
              <a:t>the</a:t>
            </a:r>
            <a:r>
              <a:rPr sz="3300" b="0" spc="-44" baseline="1262" dirty="0">
                <a:latin typeface="Gill Sans" panose="020B0502020104020203"/>
                <a:cs typeface="Arial MT"/>
              </a:rPr>
              <a:t> </a:t>
            </a:r>
            <a:r>
              <a:rPr sz="3300" b="0" baseline="1262" dirty="0">
                <a:latin typeface="Gill Sans" panose="020B0502020104020203"/>
                <a:cs typeface="Arial MT"/>
              </a:rPr>
              <a:t>end</a:t>
            </a:r>
            <a:r>
              <a:rPr lang="en-GB" sz="3300" b="0" spc="-22" baseline="1262" dirty="0">
                <a:latin typeface="Gill Sans" panose="020B0502020104020203"/>
                <a:cs typeface="Arial MT"/>
              </a:rPr>
              <a:t>; </a:t>
            </a:r>
            <a:r>
              <a:rPr sz="3300" b="0" baseline="1262" dirty="0">
                <a:latin typeface="Gill Sans" panose="020B0502020104020203"/>
                <a:cs typeface="Arial MT"/>
              </a:rPr>
              <a:t>then</a:t>
            </a:r>
            <a:r>
              <a:rPr sz="3300" b="0" spc="-37" baseline="1262" dirty="0">
                <a:latin typeface="Gill Sans" panose="020B0502020104020203"/>
                <a:cs typeface="Arial MT"/>
              </a:rPr>
              <a:t> </a:t>
            </a:r>
            <a:r>
              <a:rPr sz="3300" b="0" baseline="1262" dirty="0">
                <a:latin typeface="Gill Sans" panose="020B0502020104020203"/>
                <a:cs typeface="Arial MT"/>
              </a:rPr>
              <a:t>t1</a:t>
            </a:r>
            <a:r>
              <a:rPr sz="3300" b="0" spc="-30" baseline="1262" dirty="0">
                <a:latin typeface="Gill Sans" panose="020B0502020104020203"/>
                <a:cs typeface="Arial MT"/>
              </a:rPr>
              <a:t> </a:t>
            </a:r>
            <a:r>
              <a:rPr sz="3300" b="0" baseline="1262" dirty="0">
                <a:latin typeface="Gill Sans" panose="020B0502020104020203"/>
                <a:cs typeface="Arial MT"/>
              </a:rPr>
              <a:t>to</a:t>
            </a:r>
            <a:r>
              <a:rPr sz="3300" b="0" spc="-37" baseline="1262" dirty="0">
                <a:latin typeface="Gill Sans" panose="020B0502020104020203"/>
                <a:cs typeface="Arial MT"/>
              </a:rPr>
              <a:t> </a:t>
            </a:r>
            <a:r>
              <a:rPr sz="3300" b="0" baseline="1262" dirty="0">
                <a:latin typeface="Gill Sans" panose="020B0502020104020203"/>
                <a:cs typeface="Arial MT"/>
              </a:rPr>
              <a:t>the</a:t>
            </a:r>
            <a:r>
              <a:rPr sz="3300" b="0" spc="-37" baseline="1262" dirty="0">
                <a:latin typeface="Gill Sans" panose="020B0502020104020203"/>
                <a:cs typeface="Arial MT"/>
              </a:rPr>
              <a:t> </a:t>
            </a:r>
            <a:r>
              <a:rPr sz="3300" b="0" baseline="1262" dirty="0">
                <a:latin typeface="Gill Sans" panose="020B0502020104020203"/>
                <a:cs typeface="Arial MT"/>
              </a:rPr>
              <a:t>end:</a:t>
            </a:r>
            <a:r>
              <a:rPr sz="3300" b="0" spc="-37" baseline="1262" dirty="0">
                <a:latin typeface="Gill Sans" panose="020B0502020104020203"/>
                <a:cs typeface="Arial MT"/>
              </a:rPr>
              <a:t> </a:t>
            </a:r>
            <a:r>
              <a:rPr sz="3300" b="0" baseline="1262" dirty="0">
                <a:latin typeface="Gill Sans" panose="020B0502020104020203"/>
                <a:cs typeface="Arial MT"/>
              </a:rPr>
              <a:t>x</a:t>
            </a:r>
            <a:r>
              <a:rPr sz="3300" b="0" spc="-44" baseline="1262" dirty="0">
                <a:latin typeface="Gill Sans" panose="020B0502020104020203"/>
                <a:cs typeface="Arial MT"/>
              </a:rPr>
              <a:t> </a:t>
            </a:r>
            <a:r>
              <a:rPr sz="3300" b="0" baseline="1262" dirty="0">
                <a:latin typeface="Gill Sans" panose="020B0502020104020203"/>
                <a:cs typeface="Arial MT"/>
              </a:rPr>
              <a:t>=</a:t>
            </a:r>
            <a:r>
              <a:rPr lang="en-GB" sz="3300" b="0" baseline="1262" dirty="0">
                <a:latin typeface="Gill Sans" panose="020B0502020104020203"/>
                <a:cs typeface="Arial MT"/>
              </a:rPr>
              <a:t> 1+2 =</a:t>
            </a:r>
            <a:r>
              <a:rPr sz="3300" b="0" spc="-37" baseline="1262" dirty="0">
                <a:latin typeface="Gill Sans" panose="020B0502020104020203"/>
                <a:cs typeface="Arial MT"/>
              </a:rPr>
              <a:t> </a:t>
            </a:r>
            <a:r>
              <a:rPr sz="3300" b="0" spc="-75" baseline="1262" dirty="0">
                <a:latin typeface="Gill Sans" panose="020B0502020104020203"/>
                <a:cs typeface="Arial MT"/>
              </a:rPr>
              <a:t>3</a:t>
            </a:r>
            <a:endParaRPr sz="3300" b="0" baseline="1262" dirty="0">
              <a:latin typeface="Gill Sans" panose="020B0502020104020203"/>
              <a:cs typeface="Arial MT"/>
            </a:endParaRPr>
          </a:p>
          <a:p>
            <a:pPr>
              <a:spcBef>
                <a:spcPts val="630"/>
              </a:spcBef>
            </a:pPr>
            <a:endParaRPr sz="2200" b="0" dirty="0">
              <a:latin typeface="Gill Sans" panose="020B0502020104020203"/>
              <a:cs typeface="Arial MT"/>
            </a:endParaRPr>
          </a:p>
          <a:p>
            <a:pPr marL="12700">
              <a:spcBef>
                <a:spcPts val="5"/>
              </a:spcBef>
            </a:pPr>
            <a:r>
              <a:rPr sz="2200" b="0" i="1" dirty="0">
                <a:latin typeface="Gill Sans" panose="020B0502020104020203"/>
                <a:cs typeface="Arial"/>
              </a:rPr>
              <a:t>Are</a:t>
            </a:r>
            <a:r>
              <a:rPr sz="2200" b="0" i="1" spc="-65" dirty="0">
                <a:latin typeface="Gill Sans" panose="020B0502020104020203"/>
                <a:cs typeface="Arial"/>
              </a:rPr>
              <a:t> </a:t>
            </a:r>
            <a:r>
              <a:rPr sz="2200" b="0" i="1" dirty="0">
                <a:latin typeface="Gill Sans" panose="020B0502020104020203"/>
                <a:cs typeface="Arial"/>
              </a:rPr>
              <a:t>there</a:t>
            </a:r>
            <a:r>
              <a:rPr sz="2200" b="0" i="1" spc="-65" dirty="0">
                <a:latin typeface="Gill Sans" panose="020B0502020104020203"/>
                <a:cs typeface="Arial"/>
              </a:rPr>
              <a:t> </a:t>
            </a:r>
            <a:r>
              <a:rPr sz="2200" b="0" i="1" dirty="0">
                <a:latin typeface="Gill Sans" panose="020B0502020104020203"/>
                <a:cs typeface="Arial"/>
              </a:rPr>
              <a:t>other</a:t>
            </a:r>
            <a:r>
              <a:rPr sz="2200" b="0" i="1" spc="-60" dirty="0">
                <a:latin typeface="Gill Sans" panose="020B0502020104020203"/>
                <a:cs typeface="Arial"/>
              </a:rPr>
              <a:t> </a:t>
            </a:r>
            <a:r>
              <a:rPr sz="2200" b="0" i="1" spc="-10" dirty="0">
                <a:latin typeface="Gill Sans" panose="020B0502020104020203"/>
                <a:cs typeface="Arial"/>
              </a:rPr>
              <a:t>possibilities</a:t>
            </a:r>
            <a:r>
              <a:rPr sz="2200" b="0" i="1" spc="-65" dirty="0">
                <a:latin typeface="Gill Sans" panose="020B0502020104020203"/>
                <a:cs typeface="Arial"/>
              </a:rPr>
              <a:t> </a:t>
            </a:r>
            <a:r>
              <a:rPr sz="2200" b="0" i="1" dirty="0">
                <a:latin typeface="Gill Sans" panose="020B0502020104020203"/>
                <a:cs typeface="Arial"/>
              </a:rPr>
              <a:t>giving</a:t>
            </a:r>
            <a:r>
              <a:rPr sz="2200" b="0" i="1" spc="-65" dirty="0">
                <a:latin typeface="Gill Sans" panose="020B0502020104020203"/>
                <a:cs typeface="Arial"/>
              </a:rPr>
              <a:t> </a:t>
            </a:r>
            <a:r>
              <a:rPr sz="2200" b="0" i="1" dirty="0">
                <a:latin typeface="Gill Sans" panose="020B0502020104020203"/>
                <a:cs typeface="Arial"/>
              </a:rPr>
              <a:t>additional</a:t>
            </a:r>
            <a:r>
              <a:rPr sz="2200" b="0" i="1" spc="-70" dirty="0">
                <a:latin typeface="Gill Sans" panose="020B0502020104020203"/>
                <a:cs typeface="Arial"/>
              </a:rPr>
              <a:t> </a:t>
            </a:r>
            <a:r>
              <a:rPr sz="2200" b="0" i="1" spc="-10" dirty="0">
                <a:latin typeface="Gill Sans" panose="020B0502020104020203"/>
                <a:cs typeface="Arial"/>
              </a:rPr>
              <a:t>values?</a:t>
            </a:r>
            <a:endParaRPr sz="2200" b="0" dirty="0">
              <a:latin typeface="Gill Sans" panose="020B0502020104020203"/>
              <a:cs typeface="Arial"/>
            </a:endParaRPr>
          </a:p>
        </p:txBody>
      </p:sp>
      <p:graphicFrame>
        <p:nvGraphicFramePr>
          <p:cNvPr id="5" name="object 5"/>
          <p:cNvGraphicFramePr>
            <a:graphicFrameLocks noGrp="1"/>
          </p:cNvGraphicFramePr>
          <p:nvPr>
            <p:extLst>
              <p:ext uri="{D42A27DB-BD31-4B8C-83A1-F6EECF244321}">
                <p14:modId xmlns:p14="http://schemas.microsoft.com/office/powerpoint/2010/main" val="1976745539"/>
              </p:ext>
            </p:extLst>
          </p:nvPr>
        </p:nvGraphicFramePr>
        <p:xfrm>
          <a:off x="3371359" y="1913708"/>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6" name="Plassholder for innhold 2">
            <a:extLst>
              <a:ext uri="{FF2B5EF4-FFF2-40B4-BE49-F238E27FC236}">
                <a16:creationId xmlns:a16="http://schemas.microsoft.com/office/drawing/2014/main" id="{8C654250-9348-0BC5-B49A-94ACDA0F5CDC}"/>
              </a:ext>
            </a:extLst>
          </p:cNvPr>
          <p:cNvSpPr txBox="1">
            <a:spLocks/>
          </p:cNvSpPr>
          <p:nvPr/>
        </p:nvSpPr>
        <p:spPr bwMode="auto">
          <a:xfrm>
            <a:off x="4953000" y="1457717"/>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10" name="Plassholder for lysbildenummer 5">
            <a:extLst>
              <a:ext uri="{FF2B5EF4-FFF2-40B4-BE49-F238E27FC236}">
                <a16:creationId xmlns:a16="http://schemas.microsoft.com/office/drawing/2014/main" id="{747F3AB3-C4D0-5F02-00E2-B617F0B4DDF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8</a:t>
            </a:fld>
            <a:endParaRPr lang="nb-NO" sz="1400" b="0" i="0" dirty="0">
              <a:solidFill>
                <a:schemeClr val="tx1"/>
              </a:solidFill>
              <a:latin typeface="Arial"/>
              <a:cs typeface="Arial"/>
            </a:endParaRPr>
          </a:p>
        </p:txBody>
      </p:sp>
    </p:spTree>
  </p:cSld>
  <p:clrMapOvr>
    <a:masterClrMapping/>
  </p:clrMapOv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object 3"/>
          <p:cNvSpPr txBox="1"/>
          <p:nvPr/>
        </p:nvSpPr>
        <p:spPr>
          <a:xfrm>
            <a:off x="990600" y="838200"/>
            <a:ext cx="10210800" cy="3563155"/>
          </a:xfrm>
          <a:prstGeom prst="rect">
            <a:avLst/>
          </a:prstGeom>
        </p:spPr>
        <p:txBody>
          <a:bodyPr vert="horz" wrap="square" lIns="0" tIns="23495" rIns="0" bIns="0" rtlCol="0">
            <a:spAutoFit/>
          </a:bodyPr>
          <a:lstStyle/>
          <a:p>
            <a:pPr marL="196850" indent="-184150">
              <a:spcBef>
                <a:spcPts val="459"/>
              </a:spcBef>
              <a:buChar char="•"/>
              <a:tabLst>
                <a:tab pos="196850" algn="l"/>
              </a:tabLst>
            </a:pPr>
            <a:r>
              <a:rPr sz="2000" b="0" dirty="0">
                <a:latin typeface="Gill Sans" panose="020B0502020104020203"/>
                <a:cs typeface="Arial MT"/>
              </a:rPr>
              <a:t>Addition</a:t>
            </a:r>
            <a:r>
              <a:rPr lang="en-GB" sz="2000" b="0" dirty="0">
                <a:latin typeface="Gill Sans" panose="020B0502020104020203"/>
                <a:cs typeface="Arial MT"/>
              </a:rPr>
              <a:t> operation x=</a:t>
            </a:r>
            <a:r>
              <a:rPr lang="en-GB" sz="2000" b="0" dirty="0" err="1">
                <a:latin typeface="Gill Sans" panose="020B0502020104020203"/>
                <a:cs typeface="Arial MT"/>
              </a:rPr>
              <a:t>y+z</a:t>
            </a:r>
            <a:r>
              <a:rPr sz="2000" b="0" spc="-25" dirty="0">
                <a:latin typeface="Gill Sans" panose="020B0502020104020203"/>
                <a:cs typeface="Arial MT"/>
              </a:rPr>
              <a:t> </a:t>
            </a:r>
            <a:r>
              <a:rPr sz="2000" b="0" dirty="0">
                <a:latin typeface="Gill Sans" panose="020B0502020104020203"/>
                <a:cs typeface="Arial MT"/>
              </a:rPr>
              <a:t>consist</a:t>
            </a:r>
            <a:r>
              <a:rPr sz="2000" b="0" spc="-35" dirty="0">
                <a:latin typeface="Gill Sans" panose="020B0502020104020203"/>
                <a:cs typeface="Arial MT"/>
              </a:rPr>
              <a:t> </a:t>
            </a:r>
            <a:r>
              <a:rPr sz="2000" b="0" dirty="0">
                <a:latin typeface="Gill Sans" panose="020B0502020104020203"/>
                <a:cs typeface="Arial MT"/>
              </a:rPr>
              <a:t>of</a:t>
            </a:r>
            <a:r>
              <a:rPr sz="2000" b="0" spc="-25" dirty="0">
                <a:latin typeface="Gill Sans" panose="020B0502020104020203"/>
                <a:cs typeface="Arial MT"/>
              </a:rPr>
              <a:t> </a:t>
            </a:r>
            <a:r>
              <a:rPr sz="2000" b="0" dirty="0">
                <a:latin typeface="Gill Sans" panose="020B0502020104020203"/>
                <a:cs typeface="Arial MT"/>
              </a:rPr>
              <a:t>multiple</a:t>
            </a:r>
            <a:r>
              <a:rPr lang="en-GB" sz="2000" b="0" dirty="0">
                <a:latin typeface="Gill Sans" panose="020B0502020104020203"/>
                <a:cs typeface="Arial MT"/>
              </a:rPr>
              <a:t> machine</a:t>
            </a:r>
            <a:r>
              <a:rPr sz="2000" b="0" spc="-25" dirty="0">
                <a:latin typeface="Gill Sans" panose="020B0502020104020203"/>
                <a:cs typeface="Arial MT"/>
              </a:rPr>
              <a:t> </a:t>
            </a:r>
            <a:r>
              <a:rPr sz="2000" b="0" dirty="0">
                <a:latin typeface="Gill Sans" panose="020B0502020104020203"/>
                <a:cs typeface="Arial MT"/>
              </a:rPr>
              <a:t>instructions</a:t>
            </a:r>
            <a:r>
              <a:rPr sz="2000" b="0" spc="-20" dirty="0">
                <a:latin typeface="Gill Sans" panose="020B0502020104020203"/>
                <a:cs typeface="Arial MT"/>
              </a:rPr>
              <a:t> </a:t>
            </a:r>
            <a:r>
              <a:rPr sz="2000" b="0" dirty="0">
                <a:latin typeface="Gill Sans" panose="020B0502020104020203"/>
                <a:cs typeface="Arial MT"/>
              </a:rPr>
              <a:t>in</a:t>
            </a:r>
            <a:r>
              <a:rPr lang="en-GB" sz="2000" b="0" dirty="0">
                <a:latin typeface="Gill Sans" panose="020B0502020104020203"/>
                <a:cs typeface="Arial MT"/>
              </a:rPr>
              <a:t> assembly language</a:t>
            </a:r>
            <a:r>
              <a:rPr sz="2000" b="0" spc="-10" dirty="0">
                <a:latin typeface="Gill Sans" panose="020B0502020104020203"/>
                <a:cs typeface="Arial MT"/>
              </a:rPr>
              <a:t>:</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y</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r1</a:t>
            </a:r>
            <a:endParaRPr sz="2000" b="0" dirty="0">
              <a:latin typeface="Gill Sans" panose="020B0502020104020203"/>
              <a:cs typeface="Arial MT"/>
            </a:endParaRPr>
          </a:p>
          <a:p>
            <a:pPr marL="927735" lvl="1" indent="-280035">
              <a:spcBef>
                <a:spcPts val="505"/>
              </a:spcBef>
              <a:buAutoNum type="alphaUcPeriod"/>
              <a:tabLst>
                <a:tab pos="927735" algn="l"/>
              </a:tabLst>
            </a:pPr>
            <a:r>
              <a:rPr sz="2000" b="0" dirty="0">
                <a:latin typeface="Gill Sans" panose="020B0502020104020203"/>
                <a:cs typeface="Arial MT"/>
              </a:rPr>
              <a:t>fetch</a:t>
            </a:r>
            <a:r>
              <a:rPr sz="2000" b="0" spc="60" dirty="0">
                <a:latin typeface="Gill Sans" panose="020B0502020104020203"/>
                <a:cs typeface="Arial MT"/>
              </a:rPr>
              <a:t> </a:t>
            </a:r>
            <a:r>
              <a:rPr sz="2000" b="0" dirty="0">
                <a:latin typeface="Gill Sans" panose="020B0502020104020203"/>
                <a:cs typeface="Arial MT"/>
              </a:rPr>
              <a:t>operand</a:t>
            </a:r>
            <a:r>
              <a:rPr sz="2000" b="0" spc="60" dirty="0">
                <a:latin typeface="Gill Sans" panose="020B0502020104020203"/>
                <a:cs typeface="Arial MT"/>
              </a:rPr>
              <a:t> </a:t>
            </a:r>
            <a:r>
              <a:rPr sz="2000" b="0" dirty="0">
                <a:latin typeface="Gill Sans" panose="020B0502020104020203"/>
                <a:cs typeface="Arial MT"/>
              </a:rPr>
              <a:t>z</a:t>
            </a:r>
            <a:r>
              <a:rPr sz="2000" b="0" spc="60" dirty="0">
                <a:latin typeface="Gill Sans" panose="020B0502020104020203"/>
                <a:cs typeface="Arial MT"/>
              </a:rPr>
              <a:t> </a:t>
            </a:r>
            <a:r>
              <a:rPr sz="2000" b="0" dirty="0">
                <a:latin typeface="Gill Sans" panose="020B0502020104020203"/>
                <a:cs typeface="Arial MT"/>
              </a:rPr>
              <a:t>into</a:t>
            </a:r>
            <a:r>
              <a:rPr sz="2000" b="0" spc="65" dirty="0">
                <a:latin typeface="Gill Sans" panose="020B0502020104020203"/>
                <a:cs typeface="Arial MT"/>
              </a:rPr>
              <a:t> </a:t>
            </a:r>
            <a:r>
              <a:rPr sz="2000" b="0" dirty="0">
                <a:latin typeface="Gill Sans" panose="020B0502020104020203"/>
                <a:cs typeface="Arial MT"/>
              </a:rPr>
              <a:t>register</a:t>
            </a:r>
            <a:r>
              <a:rPr sz="2000" b="0" spc="60" dirty="0">
                <a:latin typeface="Gill Sans" panose="020B0502020104020203"/>
                <a:cs typeface="Arial MT"/>
              </a:rPr>
              <a:t> </a:t>
            </a:r>
            <a:r>
              <a:rPr sz="2000" b="0" spc="-25" dirty="0">
                <a:latin typeface="Gill Sans" panose="020B0502020104020203"/>
                <a:cs typeface="Arial MT"/>
              </a:rPr>
              <a:t>r2</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add</a:t>
            </a:r>
            <a:r>
              <a:rPr sz="2000" b="0" spc="40" dirty="0">
                <a:latin typeface="Gill Sans" panose="020B0502020104020203"/>
                <a:cs typeface="Arial MT"/>
              </a:rPr>
              <a:t> </a:t>
            </a:r>
            <a:r>
              <a:rPr sz="2000" b="0" dirty="0">
                <a:latin typeface="Gill Sans" panose="020B0502020104020203"/>
                <a:cs typeface="Arial MT"/>
              </a:rPr>
              <a:t>r1</a:t>
            </a:r>
            <a:r>
              <a:rPr sz="2000" b="0" spc="40" dirty="0">
                <a:latin typeface="Gill Sans" panose="020B0502020104020203"/>
                <a:cs typeface="Arial MT"/>
              </a:rPr>
              <a:t> </a:t>
            </a:r>
            <a:r>
              <a:rPr sz="2000" b="0" dirty="0">
                <a:latin typeface="Gill Sans" panose="020B0502020104020203"/>
                <a:cs typeface="Arial MT"/>
              </a:rPr>
              <a:t>+</a:t>
            </a:r>
            <a:r>
              <a:rPr sz="2000" b="0" spc="40" dirty="0">
                <a:latin typeface="Gill Sans" panose="020B0502020104020203"/>
                <a:cs typeface="Arial MT"/>
              </a:rPr>
              <a:t> </a:t>
            </a:r>
            <a:r>
              <a:rPr sz="2000" b="0" dirty="0">
                <a:latin typeface="Gill Sans" panose="020B0502020104020203"/>
                <a:cs typeface="Arial MT"/>
              </a:rPr>
              <a:t>r2,</a:t>
            </a:r>
            <a:r>
              <a:rPr sz="2000" b="0" spc="40" dirty="0">
                <a:latin typeface="Gill Sans" panose="020B0502020104020203"/>
                <a:cs typeface="Arial MT"/>
              </a:rPr>
              <a:t> </a:t>
            </a:r>
            <a:r>
              <a:rPr sz="2000" b="0" dirty="0">
                <a:latin typeface="Gill Sans" panose="020B0502020104020203"/>
                <a:cs typeface="Arial MT"/>
              </a:rPr>
              <a:t>store</a:t>
            </a:r>
            <a:r>
              <a:rPr sz="2000" b="0" spc="40" dirty="0">
                <a:latin typeface="Gill Sans" panose="020B0502020104020203"/>
                <a:cs typeface="Arial MT"/>
              </a:rPr>
              <a:t> </a:t>
            </a:r>
            <a:r>
              <a:rPr sz="2000" b="0" dirty="0">
                <a:latin typeface="Gill Sans" panose="020B0502020104020203"/>
                <a:cs typeface="Arial MT"/>
              </a:rPr>
              <a:t>result</a:t>
            </a:r>
            <a:r>
              <a:rPr sz="2000" b="0" spc="40" dirty="0">
                <a:latin typeface="Gill Sans" panose="020B0502020104020203"/>
                <a:cs typeface="Arial MT"/>
              </a:rPr>
              <a:t> </a:t>
            </a:r>
            <a:r>
              <a:rPr sz="2000" b="0" dirty="0">
                <a:latin typeface="Gill Sans" panose="020B0502020104020203"/>
                <a:cs typeface="Arial MT"/>
              </a:rPr>
              <a:t>in</a:t>
            </a:r>
            <a:r>
              <a:rPr sz="2000" b="0" spc="45" dirty="0">
                <a:latin typeface="Gill Sans" panose="020B0502020104020203"/>
                <a:cs typeface="Arial MT"/>
              </a:rPr>
              <a:t> </a:t>
            </a:r>
            <a:r>
              <a:rPr sz="2000" b="0" spc="-25" dirty="0">
                <a:latin typeface="Gill Sans" panose="020B0502020104020203"/>
                <a:cs typeface="Arial MT"/>
              </a:rPr>
              <a:t>r3</a:t>
            </a:r>
            <a:endParaRPr sz="2000" b="0" dirty="0">
              <a:latin typeface="Gill Sans" panose="020B0502020104020203"/>
              <a:cs typeface="Arial MT"/>
            </a:endParaRPr>
          </a:p>
          <a:p>
            <a:pPr marL="928369" lvl="1" indent="-280670">
              <a:spcBef>
                <a:spcPts val="505"/>
              </a:spcBef>
              <a:buAutoNum type="alphaUcPeriod"/>
              <a:tabLst>
                <a:tab pos="928369" algn="l"/>
              </a:tabLst>
            </a:pPr>
            <a:r>
              <a:rPr sz="2000" b="0" dirty="0">
                <a:latin typeface="Gill Sans" panose="020B0502020104020203"/>
                <a:cs typeface="Arial MT"/>
              </a:rPr>
              <a:t>store</a:t>
            </a:r>
            <a:r>
              <a:rPr sz="2000" b="0" spc="55" dirty="0">
                <a:latin typeface="Gill Sans" panose="020B0502020104020203"/>
                <a:cs typeface="Arial MT"/>
              </a:rPr>
              <a:t> </a:t>
            </a:r>
            <a:r>
              <a:rPr sz="2000" b="0" dirty="0">
                <a:latin typeface="Gill Sans" panose="020B0502020104020203"/>
                <a:cs typeface="Arial MT"/>
              </a:rPr>
              <a:t>r3</a:t>
            </a:r>
            <a:r>
              <a:rPr sz="2000" b="0" spc="55" dirty="0">
                <a:latin typeface="Gill Sans" panose="020B0502020104020203"/>
                <a:cs typeface="Arial MT"/>
              </a:rPr>
              <a:t> </a:t>
            </a:r>
            <a:r>
              <a:rPr sz="2000" b="0" dirty="0">
                <a:latin typeface="Gill Sans" panose="020B0502020104020203"/>
                <a:cs typeface="Arial MT"/>
              </a:rPr>
              <a:t>in</a:t>
            </a:r>
            <a:r>
              <a:rPr sz="2000" b="0" spc="55" dirty="0">
                <a:latin typeface="Gill Sans" panose="020B0502020104020203"/>
                <a:cs typeface="Arial MT"/>
              </a:rPr>
              <a:t> </a:t>
            </a:r>
            <a:r>
              <a:rPr sz="2000" b="0" dirty="0">
                <a:latin typeface="Gill Sans" panose="020B0502020104020203"/>
                <a:cs typeface="Arial MT"/>
              </a:rPr>
              <a:t>memory</a:t>
            </a:r>
            <a:r>
              <a:rPr sz="2000" b="0" spc="60" dirty="0">
                <a:latin typeface="Gill Sans" panose="020B0502020104020203"/>
                <a:cs typeface="Arial MT"/>
              </a:rPr>
              <a:t> </a:t>
            </a:r>
            <a:r>
              <a:rPr sz="2000" b="0" dirty="0">
                <a:latin typeface="Gill Sans" panose="020B0502020104020203"/>
                <a:cs typeface="Arial MT"/>
              </a:rPr>
              <a:t>location</a:t>
            </a:r>
            <a:r>
              <a:rPr sz="2000" b="0" spc="55" dirty="0">
                <a:latin typeface="Gill Sans" panose="020B0502020104020203"/>
                <a:cs typeface="Arial MT"/>
              </a:rPr>
              <a:t> </a:t>
            </a:r>
            <a:r>
              <a:rPr sz="2000" b="0" dirty="0">
                <a:latin typeface="Gill Sans" panose="020B0502020104020203"/>
                <a:cs typeface="Arial MT"/>
              </a:rPr>
              <a:t>of</a:t>
            </a:r>
            <a:r>
              <a:rPr sz="2000" b="0" spc="55" dirty="0">
                <a:latin typeface="Gill Sans" panose="020B0502020104020203"/>
                <a:cs typeface="Arial MT"/>
              </a:rPr>
              <a:t> </a:t>
            </a:r>
            <a:r>
              <a:rPr sz="2000" b="0" spc="-50" dirty="0">
                <a:latin typeface="Gill Sans" panose="020B0502020104020203"/>
                <a:cs typeface="Arial MT"/>
              </a:rPr>
              <a:t>x</a:t>
            </a:r>
            <a:endParaRPr sz="2000" b="0" dirty="0">
              <a:latin typeface="Gill Sans" panose="020B0502020104020203"/>
              <a:cs typeface="Arial MT"/>
            </a:endParaRPr>
          </a:p>
          <a:p>
            <a:pPr marL="179705" marR="5080" indent="-167640">
              <a:lnSpc>
                <a:spcPts val="2200"/>
              </a:lnSpc>
              <a:spcBef>
                <a:spcPts val="550"/>
              </a:spcBef>
              <a:buChar char="•"/>
              <a:tabLst>
                <a:tab pos="180975" algn="l"/>
              </a:tabLst>
            </a:pPr>
            <a:r>
              <a:rPr sz="2000" b="0" dirty="0">
                <a:latin typeface="Gill Sans" panose="020B0502020104020203"/>
                <a:cs typeface="Arial MT"/>
              </a:rPr>
              <a:t>If</a:t>
            </a:r>
            <a:r>
              <a:rPr sz="2000" b="0" spc="-15" dirty="0">
                <a:latin typeface="Gill Sans" panose="020B0502020104020203"/>
                <a:cs typeface="Arial MT"/>
              </a:rPr>
              <a:t> </a:t>
            </a:r>
            <a:r>
              <a:rPr sz="2000" b="0" dirty="0">
                <a:latin typeface="Gill Sans" panose="020B0502020104020203"/>
                <a:cs typeface="Arial MT"/>
              </a:rPr>
              <a:t>a</a:t>
            </a:r>
            <a:r>
              <a:rPr sz="2000" b="0" spc="-10" dirty="0">
                <a:latin typeface="Gill Sans" panose="020B0502020104020203"/>
                <a:cs typeface="Arial MT"/>
              </a:rPr>
              <a:t> </a:t>
            </a:r>
            <a:r>
              <a:rPr sz="2000" b="0" dirty="0">
                <a:latin typeface="Gill Sans" panose="020B0502020104020203"/>
                <a:cs typeface="Arial MT"/>
              </a:rPr>
              <a:t>task</a:t>
            </a:r>
            <a:r>
              <a:rPr sz="2000" b="0" spc="-15" dirty="0">
                <a:latin typeface="Gill Sans" panose="020B0502020104020203"/>
                <a:cs typeface="Arial MT"/>
              </a:rPr>
              <a:t> </a:t>
            </a:r>
            <a:r>
              <a:rPr sz="2000" b="0" dirty="0">
                <a:latin typeface="Gill Sans" panose="020B0502020104020203"/>
                <a:cs typeface="Arial MT"/>
              </a:rPr>
              <a:t>switch</a:t>
            </a:r>
            <a:r>
              <a:rPr sz="2000" b="0" spc="-10" dirty="0">
                <a:latin typeface="Gill Sans" panose="020B0502020104020203"/>
                <a:cs typeface="Arial MT"/>
              </a:rPr>
              <a:t> </a:t>
            </a:r>
            <a:r>
              <a:rPr sz="2000" b="0" dirty="0">
                <a:latin typeface="Gill Sans" panose="020B0502020104020203"/>
                <a:cs typeface="Arial MT"/>
              </a:rPr>
              <a:t>to</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occurs</a:t>
            </a:r>
            <a:r>
              <a:rPr sz="2000" b="0" spc="-10" dirty="0">
                <a:latin typeface="Gill Sans" panose="020B0502020104020203"/>
                <a:cs typeface="Arial MT"/>
              </a:rPr>
              <a:t> </a:t>
            </a:r>
            <a:r>
              <a:rPr sz="2000" b="0" dirty="0">
                <a:latin typeface="Gill Sans" panose="020B0502020104020203"/>
                <a:cs typeface="Arial MT"/>
              </a:rPr>
              <a:t>between</a:t>
            </a:r>
            <a:r>
              <a:rPr sz="2000" b="0" spc="-15" dirty="0">
                <a:latin typeface="Gill Sans" panose="020B0502020104020203"/>
                <a:cs typeface="Arial MT"/>
              </a:rPr>
              <a:t> </a:t>
            </a:r>
            <a:r>
              <a:rPr sz="2000" b="0" dirty="0">
                <a:latin typeface="Gill Sans" panose="020B0502020104020203"/>
                <a:cs typeface="Arial MT"/>
              </a:rPr>
              <a:t>machine</a:t>
            </a:r>
            <a:r>
              <a:rPr sz="2000" b="0" spc="-10" dirty="0">
                <a:latin typeface="Gill Sans" panose="020B0502020104020203"/>
                <a:cs typeface="Arial MT"/>
              </a:rPr>
              <a:t> instructions</a:t>
            </a:r>
            <a:r>
              <a:rPr sz="2000" b="0" spc="-110" dirty="0">
                <a:latin typeface="Gill Sans" panose="020B0502020104020203"/>
                <a:cs typeface="Arial MT"/>
              </a:rPr>
              <a:t> </a:t>
            </a:r>
            <a:r>
              <a:rPr sz="2000" b="0" dirty="0">
                <a:latin typeface="Gill Sans" panose="020B0502020104020203"/>
                <a:cs typeface="Arial MT"/>
              </a:rPr>
              <a:t>A</a:t>
            </a:r>
            <a:r>
              <a:rPr sz="2000" b="0" spc="-110" dirty="0">
                <a:latin typeface="Gill Sans" panose="020B0502020104020203"/>
                <a:cs typeface="Arial MT"/>
              </a:rPr>
              <a:t> </a:t>
            </a:r>
            <a:r>
              <a:rPr sz="2000" b="0" dirty="0">
                <a:latin typeface="Gill Sans" panose="020B0502020104020203"/>
                <a:cs typeface="Arial MT"/>
              </a:rPr>
              <a:t>and</a:t>
            </a:r>
            <a:r>
              <a:rPr sz="2000" b="0" spc="-15" dirty="0">
                <a:latin typeface="Gill Sans" panose="020B0502020104020203"/>
                <a:cs typeface="Arial MT"/>
              </a:rPr>
              <a:t> </a:t>
            </a:r>
            <a:r>
              <a:rPr sz="2000" b="0" dirty="0">
                <a:latin typeface="Gill Sans" panose="020B0502020104020203"/>
                <a:cs typeface="Arial MT"/>
              </a:rPr>
              <a:t>B</a:t>
            </a:r>
            <a:r>
              <a:rPr lang="en-GB" sz="2000" b="0" dirty="0">
                <a:latin typeface="Gill Sans" panose="020B0502020104020203"/>
                <a:cs typeface="Arial MT"/>
              </a:rPr>
              <a:t>; then</a:t>
            </a:r>
            <a:r>
              <a:rPr sz="2000" b="0" spc="-1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runs</a:t>
            </a:r>
            <a:r>
              <a:rPr sz="2000" b="0" spc="-10" dirty="0">
                <a:latin typeface="Gill Sans" panose="020B0502020104020203"/>
                <a:cs typeface="Arial MT"/>
              </a:rPr>
              <a:t> </a:t>
            </a:r>
            <a:r>
              <a:rPr sz="2000" b="0" spc="-25" dirty="0">
                <a:latin typeface="Gill Sans" panose="020B0502020104020203"/>
                <a:cs typeface="Arial MT"/>
              </a:rPr>
              <a:t>to </a:t>
            </a:r>
            <a:r>
              <a:rPr sz="2000" b="0" dirty="0">
                <a:latin typeface="Gill Sans" panose="020B0502020104020203"/>
                <a:cs typeface="Arial MT"/>
              </a:rPr>
              <a:t>completion</a:t>
            </a:r>
            <a:r>
              <a:rPr sz="2000" b="0" spc="-25" dirty="0">
                <a:latin typeface="Gill Sans" panose="020B0502020104020203"/>
                <a:cs typeface="Arial MT"/>
              </a:rPr>
              <a:t> </a:t>
            </a:r>
            <a:r>
              <a:rPr sz="2000" b="0" dirty="0">
                <a:latin typeface="Gill Sans" panose="020B0502020104020203"/>
                <a:cs typeface="Arial MT"/>
              </a:rPr>
              <a:t>before</a:t>
            </a:r>
            <a:r>
              <a:rPr sz="2000" b="0" spc="-25" dirty="0">
                <a:latin typeface="Gill Sans" panose="020B0502020104020203"/>
                <a:cs typeface="Arial MT"/>
              </a:rPr>
              <a:t> </a:t>
            </a:r>
            <a:r>
              <a:rPr sz="2000" b="0" dirty="0">
                <a:latin typeface="Gill Sans" panose="020B0502020104020203"/>
                <a:cs typeface="Arial MT"/>
              </a:rPr>
              <a:t>switching</a:t>
            </a:r>
            <a:r>
              <a:rPr sz="2000" b="0" spc="-20" dirty="0">
                <a:latin typeface="Gill Sans" panose="020B0502020104020203"/>
                <a:cs typeface="Arial MT"/>
              </a:rPr>
              <a:t> </a:t>
            </a:r>
            <a:r>
              <a:rPr sz="2000" b="0" dirty="0">
                <a:latin typeface="Gill Sans" panose="020B0502020104020203"/>
                <a:cs typeface="Arial MT"/>
              </a:rPr>
              <a:t>back</a:t>
            </a:r>
            <a:r>
              <a:rPr sz="2000" b="0" spc="-25" dirty="0">
                <a:latin typeface="Gill Sans" panose="020B0502020104020203"/>
                <a:cs typeface="Arial MT"/>
              </a:rPr>
              <a:t> </a:t>
            </a:r>
            <a:r>
              <a:rPr sz="2000" b="0" dirty="0">
                <a:latin typeface="Gill Sans" panose="020B0502020104020203"/>
                <a:cs typeface="Arial MT"/>
              </a:rPr>
              <a:t>to</a:t>
            </a:r>
            <a:r>
              <a:rPr sz="2000" b="0" spc="-20" dirty="0">
                <a:latin typeface="Gill Sans" panose="020B0502020104020203"/>
                <a:cs typeface="Arial MT"/>
              </a:rPr>
              <a:t> </a:t>
            </a:r>
            <a:r>
              <a:rPr sz="2000" b="0" dirty="0">
                <a:latin typeface="Gill Sans" panose="020B0502020104020203"/>
                <a:cs typeface="Arial MT"/>
              </a:rPr>
              <a:t>t1,</a:t>
            </a:r>
            <a:r>
              <a:rPr sz="2000" b="0" spc="-25" dirty="0">
                <a:latin typeface="Gill Sans" panose="020B0502020104020203"/>
                <a:cs typeface="Arial MT"/>
              </a:rPr>
              <a:t> </a:t>
            </a:r>
            <a:r>
              <a:rPr sz="2000" b="0" spc="-10" dirty="0">
                <a:latin typeface="Gill Sans" panose="020B0502020104020203"/>
                <a:cs typeface="Arial MT"/>
              </a:rPr>
              <a:t>then:</a:t>
            </a:r>
            <a:endParaRPr sz="2000" b="0" dirty="0">
              <a:latin typeface="Gill Sans" panose="020B0502020104020203"/>
              <a:cs typeface="Arial MT"/>
            </a:endParaRPr>
          </a:p>
          <a:p>
            <a:pPr marL="561340" indent="-167640">
              <a:spcBef>
                <a:spcPts val="395"/>
              </a:spcBef>
              <a:buChar char="•"/>
              <a:tabLst>
                <a:tab pos="561340" algn="l"/>
              </a:tabLst>
            </a:pPr>
            <a:r>
              <a:rPr sz="2000" b="0" dirty="0">
                <a:latin typeface="Gill Sans" panose="020B0502020104020203"/>
                <a:cs typeface="Arial MT"/>
              </a:rPr>
              <a:t>y</a:t>
            </a:r>
            <a:r>
              <a:rPr sz="2000" b="0" spc="-15" dirty="0">
                <a:latin typeface="Gill Sans" panose="020B0502020104020203"/>
                <a:cs typeface="Arial MT"/>
              </a:rPr>
              <a:t> </a:t>
            </a:r>
            <a:r>
              <a:rPr sz="2000" b="0" dirty="0">
                <a:latin typeface="Gill Sans" panose="020B0502020104020203"/>
                <a:cs typeface="Arial MT"/>
              </a:rPr>
              <a:t>is</a:t>
            </a:r>
            <a:r>
              <a:rPr sz="2000" b="0" spc="-10"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0" dirty="0">
                <a:latin typeface="Gill Sans" panose="020B0502020104020203"/>
                <a:cs typeface="Arial MT"/>
              </a:rPr>
              <a:t> </a:t>
            </a:r>
            <a:r>
              <a:rPr sz="2000" b="0" dirty="0">
                <a:latin typeface="Gill Sans" panose="020B0502020104020203"/>
                <a:cs typeface="Arial MT"/>
              </a:rPr>
              <a:t>0</a:t>
            </a:r>
            <a:r>
              <a:rPr sz="2000" b="0" spc="-15" dirty="0">
                <a:latin typeface="Gill Sans" panose="020B0502020104020203"/>
                <a:cs typeface="Arial MT"/>
              </a:rPr>
              <a:t> </a:t>
            </a:r>
            <a:r>
              <a:rPr sz="2000" b="0" dirty="0">
                <a:latin typeface="Gill Sans" panose="020B0502020104020203"/>
                <a:cs typeface="Arial MT"/>
              </a:rPr>
              <a:t>(t2</a:t>
            </a:r>
            <a:r>
              <a:rPr sz="2000" b="0" spc="-10" dirty="0">
                <a:latin typeface="Gill Sans" panose="020B0502020104020203"/>
                <a:cs typeface="Arial MT"/>
              </a:rPr>
              <a:t> </a:t>
            </a:r>
            <a:r>
              <a:rPr sz="2000" b="0" dirty="0">
                <a:latin typeface="Gill Sans" panose="020B0502020104020203"/>
                <a:cs typeface="Arial MT"/>
              </a:rPr>
              <a:t>didn’t</a:t>
            </a:r>
            <a:r>
              <a:rPr sz="2000" b="0" spc="-15" dirty="0">
                <a:latin typeface="Gill Sans" panose="020B0502020104020203"/>
                <a:cs typeface="Arial MT"/>
              </a:rPr>
              <a:t> </a:t>
            </a:r>
            <a:r>
              <a:rPr sz="2000" b="0" dirty="0">
                <a:latin typeface="Gill Sans" panose="020B0502020104020203"/>
                <a:cs typeface="Arial MT"/>
              </a:rPr>
              <a:t>set</a:t>
            </a:r>
            <a:r>
              <a:rPr sz="2000" b="0" spc="-10" dirty="0">
                <a:latin typeface="Gill Sans" panose="020B0502020104020203"/>
                <a:cs typeface="Arial MT"/>
              </a:rPr>
              <a:t> </a:t>
            </a:r>
            <a:r>
              <a:rPr sz="2000" b="0" dirty="0">
                <a:latin typeface="Gill Sans" panose="020B0502020104020203"/>
                <a:cs typeface="Arial MT"/>
              </a:rPr>
              <a:t>y</a:t>
            </a:r>
            <a:r>
              <a:rPr sz="2000" b="0" spc="-10" dirty="0">
                <a:latin typeface="Gill Sans" panose="020B0502020104020203"/>
                <a:cs typeface="Arial MT"/>
              </a:rPr>
              <a:t> </a:t>
            </a:r>
            <a:r>
              <a:rPr sz="2000" b="0" spc="-20" dirty="0">
                <a:latin typeface="Gill Sans" panose="020B0502020104020203"/>
                <a:cs typeface="Arial MT"/>
              </a:rPr>
              <a:t>yet)</a:t>
            </a:r>
            <a:endParaRPr sz="2000" b="0" dirty="0">
              <a:latin typeface="Gill Sans" panose="020B0502020104020203"/>
              <a:cs typeface="Arial MT"/>
            </a:endParaRPr>
          </a:p>
          <a:p>
            <a:pPr marL="561340" indent="-167640">
              <a:spcBef>
                <a:spcPts val="465"/>
              </a:spcBef>
              <a:buChar char="•"/>
              <a:tabLst>
                <a:tab pos="561340" algn="l"/>
              </a:tabLst>
            </a:pPr>
            <a:r>
              <a:rPr sz="2000" b="0" dirty="0">
                <a:latin typeface="Gill Sans" panose="020B0502020104020203"/>
                <a:cs typeface="Arial MT"/>
              </a:rPr>
              <a:t>z</a:t>
            </a:r>
            <a:r>
              <a:rPr sz="2000" b="0" spc="-20" dirty="0">
                <a:latin typeface="Gill Sans" panose="020B0502020104020203"/>
                <a:cs typeface="Arial MT"/>
              </a:rPr>
              <a:t> </a:t>
            </a:r>
            <a:r>
              <a:rPr sz="2000" b="0" dirty="0">
                <a:latin typeface="Gill Sans" panose="020B0502020104020203"/>
                <a:cs typeface="Arial MT"/>
              </a:rPr>
              <a:t>is</a:t>
            </a:r>
            <a:r>
              <a:rPr sz="2000" b="0" spc="-15" dirty="0">
                <a:latin typeface="Gill Sans" panose="020B0502020104020203"/>
                <a:cs typeface="Arial MT"/>
              </a:rPr>
              <a:t> </a:t>
            </a:r>
            <a:r>
              <a:rPr sz="2000" b="0" dirty="0">
                <a:latin typeface="Gill Sans" panose="020B0502020104020203"/>
                <a:cs typeface="Arial MT"/>
              </a:rPr>
              <a:t>read</a:t>
            </a:r>
            <a:r>
              <a:rPr sz="2000" b="0" spc="-15" dirty="0">
                <a:latin typeface="Gill Sans" panose="020B0502020104020203"/>
                <a:cs typeface="Arial MT"/>
              </a:rPr>
              <a:t> </a:t>
            </a:r>
            <a:r>
              <a:rPr sz="2000" b="0" dirty="0">
                <a:latin typeface="Gill Sans" panose="020B0502020104020203"/>
                <a:cs typeface="Arial MT"/>
              </a:rPr>
              <a:t>as</a:t>
            </a:r>
            <a:r>
              <a:rPr sz="2000" b="0" spc="-15" dirty="0">
                <a:latin typeface="Gill Sans" panose="020B0502020104020203"/>
                <a:cs typeface="Arial MT"/>
              </a:rPr>
              <a:t> </a:t>
            </a:r>
            <a:r>
              <a:rPr sz="2000" b="0" dirty="0">
                <a:latin typeface="Gill Sans" panose="020B0502020104020203"/>
                <a:cs typeface="Arial MT"/>
              </a:rPr>
              <a:t>2</a:t>
            </a:r>
            <a:r>
              <a:rPr sz="2000" b="0" spc="-20" dirty="0">
                <a:latin typeface="Gill Sans" panose="020B0502020104020203"/>
                <a:cs typeface="Arial MT"/>
              </a:rPr>
              <a:t> </a:t>
            </a:r>
            <a:r>
              <a:rPr sz="2000" b="0" dirty="0">
                <a:latin typeface="Gill Sans" panose="020B0502020104020203"/>
                <a:cs typeface="Arial MT"/>
              </a:rPr>
              <a:t>(t2</a:t>
            </a:r>
            <a:r>
              <a:rPr sz="2000" b="0" spc="-15" dirty="0">
                <a:latin typeface="Gill Sans" panose="020B0502020104020203"/>
                <a:cs typeface="Arial MT"/>
              </a:rPr>
              <a:t> </a:t>
            </a:r>
            <a:r>
              <a:rPr sz="2000" b="0" dirty="0">
                <a:latin typeface="Gill Sans" panose="020B0502020104020203"/>
                <a:cs typeface="Arial MT"/>
              </a:rPr>
              <a:t>sets</a:t>
            </a:r>
            <a:r>
              <a:rPr sz="2000" b="0" spc="-15" dirty="0">
                <a:latin typeface="Gill Sans" panose="020B0502020104020203"/>
                <a:cs typeface="Arial MT"/>
              </a:rPr>
              <a:t> </a:t>
            </a:r>
            <a:r>
              <a:rPr sz="2000" b="0" dirty="0">
                <a:latin typeface="Gill Sans" panose="020B0502020104020203"/>
                <a:cs typeface="Arial MT"/>
              </a:rPr>
              <a:t>z</a:t>
            </a:r>
            <a:r>
              <a:rPr sz="2000" b="0" spc="-15" dirty="0">
                <a:latin typeface="Gill Sans" panose="020B0502020104020203"/>
                <a:cs typeface="Arial MT"/>
              </a:rPr>
              <a:t> </a:t>
            </a:r>
            <a:r>
              <a:rPr sz="2000" b="0" dirty="0">
                <a:latin typeface="Gill Sans" panose="020B0502020104020203"/>
                <a:cs typeface="Arial MT"/>
              </a:rPr>
              <a:t>before</a:t>
            </a:r>
            <a:r>
              <a:rPr sz="2000" b="0" spc="-20" dirty="0">
                <a:latin typeface="Gill Sans" panose="020B0502020104020203"/>
                <a:cs typeface="Arial MT"/>
              </a:rPr>
              <a:t> </a:t>
            </a:r>
            <a:r>
              <a:rPr sz="2000" b="0" dirty="0">
                <a:latin typeface="Gill Sans" panose="020B0502020104020203"/>
                <a:cs typeface="Arial MT"/>
              </a:rPr>
              <a:t>execution</a:t>
            </a:r>
            <a:r>
              <a:rPr sz="2000" b="0" spc="-15" dirty="0">
                <a:latin typeface="Gill Sans" panose="020B0502020104020203"/>
                <a:cs typeface="Arial MT"/>
              </a:rPr>
              <a:t> </a:t>
            </a:r>
            <a:r>
              <a:rPr sz="2000" b="0" dirty="0">
                <a:latin typeface="Gill Sans" panose="020B0502020104020203"/>
                <a:cs typeface="Arial MT"/>
              </a:rPr>
              <a:t>instruction</a:t>
            </a:r>
            <a:r>
              <a:rPr sz="2000" b="0" spc="-15" dirty="0">
                <a:latin typeface="Gill Sans" panose="020B0502020104020203"/>
                <a:cs typeface="Arial MT"/>
              </a:rPr>
              <a:t> </a:t>
            </a:r>
            <a:r>
              <a:rPr sz="2000" b="0" dirty="0">
                <a:latin typeface="Gill Sans" panose="020B0502020104020203"/>
                <a:cs typeface="Arial MT"/>
              </a:rPr>
              <a:t>B</a:t>
            </a:r>
            <a:r>
              <a:rPr sz="2000" b="0" spc="-15" dirty="0">
                <a:latin typeface="Gill Sans" panose="020B0502020104020203"/>
                <a:cs typeface="Arial MT"/>
              </a:rPr>
              <a:t> </a:t>
            </a:r>
            <a:r>
              <a:rPr sz="2000" b="0" dirty="0">
                <a:latin typeface="Gill Sans" panose="020B0502020104020203"/>
                <a:cs typeface="Arial MT"/>
              </a:rPr>
              <a:t>of</a:t>
            </a:r>
            <a:r>
              <a:rPr sz="2000" b="0" spc="-20" dirty="0">
                <a:latin typeface="Gill Sans" panose="020B0502020104020203"/>
                <a:cs typeface="Arial MT"/>
              </a:rPr>
              <a:t> </a:t>
            </a:r>
            <a:r>
              <a:rPr sz="2000" b="0" dirty="0">
                <a:latin typeface="Gill Sans" panose="020B0502020104020203"/>
                <a:cs typeface="Arial MT"/>
              </a:rPr>
              <a:t>add.</a:t>
            </a:r>
            <a:r>
              <a:rPr sz="2000" b="0" spc="-15" dirty="0">
                <a:latin typeface="Gill Sans" panose="020B0502020104020203"/>
                <a:cs typeface="Arial MT"/>
              </a:rPr>
              <a:t> </a:t>
            </a:r>
            <a:r>
              <a:rPr sz="2000" b="0" dirty="0">
                <a:latin typeface="Gill Sans" panose="020B0502020104020203"/>
                <a:cs typeface="Arial MT"/>
              </a:rPr>
              <a:t>in</a:t>
            </a:r>
            <a:r>
              <a:rPr sz="2000" b="0" spc="-15" dirty="0">
                <a:latin typeface="Gill Sans" panose="020B0502020104020203"/>
                <a:cs typeface="Arial MT"/>
              </a:rPr>
              <a:t> </a:t>
            </a:r>
            <a:r>
              <a:rPr sz="2000" b="0" spc="-25" dirty="0">
                <a:latin typeface="Gill Sans" panose="020B0502020104020203"/>
                <a:cs typeface="Arial MT"/>
              </a:rPr>
              <a:t>t1)</a:t>
            </a:r>
            <a:endParaRPr sz="2000" b="0" dirty="0">
              <a:latin typeface="Gill Sans" panose="020B0502020104020203"/>
              <a:cs typeface="Arial MT"/>
            </a:endParaRPr>
          </a:p>
          <a:p>
            <a:pPr marL="561340" indent="-167640">
              <a:spcBef>
                <a:spcPts val="464"/>
              </a:spcBef>
              <a:buChar char="•"/>
              <a:tabLst>
                <a:tab pos="561340" algn="l"/>
              </a:tabLst>
            </a:pPr>
            <a:r>
              <a:rPr sz="2000" b="0" dirty="0">
                <a:latin typeface="Gill Sans" panose="020B0502020104020203"/>
                <a:cs typeface="Arial"/>
              </a:rPr>
              <a:t>the</a:t>
            </a:r>
            <a:r>
              <a:rPr sz="2000" b="0" spc="-10" dirty="0">
                <a:latin typeface="Gill Sans" panose="020B0502020104020203"/>
                <a:cs typeface="Arial"/>
              </a:rPr>
              <a:t> </a:t>
            </a:r>
            <a:r>
              <a:rPr sz="2000" b="0" dirty="0">
                <a:latin typeface="Gill Sans" panose="020B0502020104020203"/>
                <a:cs typeface="Arial"/>
              </a:rPr>
              <a:t>sum</a:t>
            </a:r>
            <a:r>
              <a:rPr sz="2000" b="0" spc="-10" dirty="0">
                <a:latin typeface="Gill Sans" panose="020B0502020104020203"/>
                <a:cs typeface="Arial"/>
              </a:rPr>
              <a:t> </a:t>
            </a:r>
            <a:r>
              <a:rPr sz="2000" b="0" dirty="0">
                <a:latin typeface="Gill Sans" panose="020B0502020104020203"/>
                <a:cs typeface="Arial"/>
              </a:rPr>
              <a:t>is</a:t>
            </a:r>
            <a:r>
              <a:rPr sz="2000" b="0" spc="-10" dirty="0">
                <a:latin typeface="Gill Sans" panose="020B0502020104020203"/>
                <a:cs typeface="Arial"/>
              </a:rPr>
              <a:t> </a:t>
            </a:r>
            <a:r>
              <a:rPr sz="2000" b="0" dirty="0">
                <a:latin typeface="Gill Sans" panose="020B0502020104020203"/>
                <a:cs typeface="Arial"/>
              </a:rPr>
              <a:t>then</a:t>
            </a:r>
            <a:r>
              <a:rPr sz="2000" b="0" spc="-10" dirty="0">
                <a:latin typeface="Gill Sans" panose="020B0502020104020203"/>
                <a:cs typeface="Arial"/>
              </a:rPr>
              <a:t> </a:t>
            </a:r>
            <a:r>
              <a:rPr sz="2000" b="0" dirty="0">
                <a:latin typeface="Gill Sans" panose="020B0502020104020203"/>
                <a:cs typeface="Arial"/>
              </a:rPr>
              <a:t>x</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dirty="0">
                <a:latin typeface="Gill Sans" panose="020B0502020104020203"/>
                <a:cs typeface="Arial"/>
              </a:rPr>
              <a:t>0</a:t>
            </a:r>
            <a:r>
              <a:rPr sz="2000" b="0" spc="-10" dirty="0">
                <a:latin typeface="Gill Sans" panose="020B0502020104020203"/>
                <a:cs typeface="Arial"/>
              </a:rPr>
              <a:t> </a:t>
            </a:r>
            <a:r>
              <a:rPr sz="2000" b="0" dirty="0">
                <a:latin typeface="Gill Sans" panose="020B0502020104020203"/>
                <a:cs typeface="Arial"/>
              </a:rPr>
              <a:t>+</a:t>
            </a:r>
            <a:r>
              <a:rPr sz="2000" b="0" spc="-10" dirty="0">
                <a:latin typeface="Gill Sans" panose="020B0502020104020203"/>
                <a:cs typeface="Arial"/>
              </a:rPr>
              <a:t> </a:t>
            </a:r>
            <a:r>
              <a:rPr sz="2000" b="0" spc="-50" dirty="0">
                <a:latin typeface="Gill Sans" panose="020B0502020104020203"/>
                <a:cs typeface="Arial"/>
              </a:rPr>
              <a:t>2</a:t>
            </a:r>
            <a:r>
              <a:rPr lang="en-GB" sz="2000" b="0" spc="-50" dirty="0">
                <a:latin typeface="Gill Sans" panose="020B0502020104020203"/>
                <a:cs typeface="Arial"/>
              </a:rPr>
              <a:t> = 2</a:t>
            </a:r>
            <a:endParaRPr sz="2000" b="0" dirty="0">
              <a:latin typeface="Gill Sans" panose="020B0502020104020203"/>
              <a:cs typeface="Arial"/>
            </a:endParaRPr>
          </a:p>
        </p:txBody>
      </p:sp>
      <p:sp>
        <p:nvSpPr>
          <p:cNvPr id="9" name="object 2">
            <a:extLst>
              <a:ext uri="{FF2B5EF4-FFF2-40B4-BE49-F238E27FC236}">
                <a16:creationId xmlns:a16="http://schemas.microsoft.com/office/drawing/2014/main" id="{96D7A4D1-8328-7A14-4D7A-436977570464}"/>
              </a:ext>
            </a:extLst>
          </p:cNvPr>
          <p:cNvSpPr txBox="1">
            <a:spLocks noGrp="1"/>
          </p:cNvSpPr>
          <p:nvPr>
            <p:ph type="title"/>
          </p:nvPr>
        </p:nvSpPr>
        <p:spPr>
          <a:xfrm>
            <a:off x="1320800" y="166203"/>
            <a:ext cx="9575800" cy="505267"/>
          </a:xfrm>
          <a:prstGeom prst="rect">
            <a:avLst/>
          </a:prstGeom>
        </p:spPr>
        <p:txBody>
          <a:bodyPr vert="horz" wrap="square" lIns="0" tIns="12700" rIns="0" bIns="0" numCol="1" rtlCol="0" anchor="ctr" anchorCtr="0" compatLnSpc="1">
            <a:prstTxWarp prst="textNoShape">
              <a:avLst/>
            </a:prstTxWarp>
            <a:spAutoFit/>
          </a:bodyPr>
          <a:lstStyle/>
          <a:p>
            <a:pPr marL="12700">
              <a:lnSpc>
                <a:spcPct val="100000"/>
              </a:lnSpc>
              <a:spcBef>
                <a:spcPts val="100"/>
              </a:spcBef>
            </a:pPr>
            <a:r>
              <a:rPr dirty="0"/>
              <a:t>Race </a:t>
            </a:r>
            <a:r>
              <a:rPr lang="en-GB" spc="-10" dirty="0"/>
              <a:t>C</a:t>
            </a:r>
            <a:r>
              <a:rPr spc="-10" dirty="0" err="1"/>
              <a:t>onditions</a:t>
            </a:r>
            <a:endParaRPr spc="-10" dirty="0"/>
          </a:p>
        </p:txBody>
      </p:sp>
      <p:graphicFrame>
        <p:nvGraphicFramePr>
          <p:cNvPr id="2" name="object 5">
            <a:extLst>
              <a:ext uri="{FF2B5EF4-FFF2-40B4-BE49-F238E27FC236}">
                <a16:creationId xmlns:a16="http://schemas.microsoft.com/office/drawing/2014/main" id="{C9354BEF-B548-BC98-58BA-75E8001294AF}"/>
              </a:ext>
            </a:extLst>
          </p:cNvPr>
          <p:cNvGraphicFramePr>
            <a:graphicFrameLocks noGrp="1"/>
          </p:cNvGraphicFramePr>
          <p:nvPr>
            <p:extLst>
              <p:ext uri="{D42A27DB-BD31-4B8C-83A1-F6EECF244321}">
                <p14:modId xmlns:p14="http://schemas.microsoft.com/office/powerpoint/2010/main" val="594853889"/>
              </p:ext>
            </p:extLst>
          </p:nvPr>
        </p:nvGraphicFramePr>
        <p:xfrm>
          <a:off x="3653473" y="5055120"/>
          <a:ext cx="4885053" cy="1119505"/>
        </p:xfrm>
        <a:graphic>
          <a:graphicData uri="http://schemas.openxmlformats.org/drawingml/2006/table">
            <a:tbl>
              <a:tblPr firstRow="1" bandRow="1">
                <a:tableStyleId>{2D5ABB26-0587-4C30-8999-92F81FD0307C}</a:tableStyleId>
              </a:tblPr>
              <a:tblGrid>
                <a:gridCol w="463550">
                  <a:extLst>
                    <a:ext uri="{9D8B030D-6E8A-4147-A177-3AD203B41FA5}">
                      <a16:colId xmlns:a16="http://schemas.microsoft.com/office/drawing/2014/main" val="20000"/>
                    </a:ext>
                  </a:extLst>
                </a:gridCol>
                <a:gridCol w="1527810">
                  <a:extLst>
                    <a:ext uri="{9D8B030D-6E8A-4147-A177-3AD203B41FA5}">
                      <a16:colId xmlns:a16="http://schemas.microsoft.com/office/drawing/2014/main" val="20001"/>
                    </a:ext>
                  </a:extLst>
                </a:gridCol>
                <a:gridCol w="1224280">
                  <a:extLst>
                    <a:ext uri="{9D8B030D-6E8A-4147-A177-3AD203B41FA5}">
                      <a16:colId xmlns:a16="http://schemas.microsoft.com/office/drawing/2014/main" val="20002"/>
                    </a:ext>
                  </a:extLst>
                </a:gridCol>
                <a:gridCol w="188594">
                  <a:extLst>
                    <a:ext uri="{9D8B030D-6E8A-4147-A177-3AD203B41FA5}">
                      <a16:colId xmlns:a16="http://schemas.microsoft.com/office/drawing/2014/main" val="20003"/>
                    </a:ext>
                  </a:extLst>
                </a:gridCol>
                <a:gridCol w="250825">
                  <a:extLst>
                    <a:ext uri="{9D8B030D-6E8A-4147-A177-3AD203B41FA5}">
                      <a16:colId xmlns:a16="http://schemas.microsoft.com/office/drawing/2014/main" val="20004"/>
                    </a:ext>
                  </a:extLst>
                </a:gridCol>
                <a:gridCol w="1229994">
                  <a:extLst>
                    <a:ext uri="{9D8B030D-6E8A-4147-A177-3AD203B41FA5}">
                      <a16:colId xmlns:a16="http://schemas.microsoft.com/office/drawing/2014/main" val="20005"/>
                    </a:ext>
                  </a:extLst>
                </a:gridCol>
              </a:tblGrid>
              <a:tr h="304165">
                <a:tc gridSpan="2">
                  <a:txBody>
                    <a:bodyPr/>
                    <a:lstStyle/>
                    <a:p>
                      <a:pPr marL="51435">
                        <a:lnSpc>
                          <a:spcPts val="2080"/>
                        </a:lnSpc>
                        <a:spcBef>
                          <a:spcPts val="215"/>
                        </a:spcBef>
                        <a:tabLst>
                          <a:tab pos="783590" algn="l"/>
                          <a:tab pos="1469390" algn="l"/>
                        </a:tabLst>
                      </a:pPr>
                      <a:r>
                        <a:rPr sz="1800" baseline="-6944" dirty="0">
                          <a:latin typeface="Courier New"/>
                          <a:cs typeface="Courier New"/>
                        </a:rPr>
                        <a:t>1</a:t>
                      </a:r>
                      <a:r>
                        <a:rPr sz="1800" spc="-15" baseline="-6944" dirty="0">
                          <a:latin typeface="Courier New"/>
                          <a:cs typeface="Courier New"/>
                        </a:rPr>
                        <a:t> </a:t>
                      </a:r>
                      <a:r>
                        <a:rPr sz="1800" spc="-20" dirty="0">
                          <a:latin typeface="Courier New"/>
                          <a:cs typeface="Courier New"/>
                        </a:rPr>
                        <a:t>t1()</a:t>
                      </a:r>
                      <a:r>
                        <a:rPr sz="1800" spc="-50" dirty="0">
                          <a:latin typeface="Courier New"/>
                          <a:cs typeface="Courier New"/>
                        </a:rPr>
                        <a:t>{</a:t>
                      </a:r>
                      <a:endParaRPr sz="1800" dirty="0">
                        <a:latin typeface="Courier New"/>
                        <a:cs typeface="Courier New"/>
                      </a:endParaRPr>
                    </a:p>
                  </a:txBody>
                  <a:tcPr marL="0" marR="0" marT="27305" marB="0">
                    <a:lnL w="12700">
                      <a:solidFill>
                        <a:srgbClr val="000000"/>
                      </a:solidFill>
                      <a:prstDash val="solid"/>
                    </a:lnL>
                    <a:lnR w="12700">
                      <a:solidFill>
                        <a:srgbClr val="000000"/>
                      </a:solidFill>
                      <a:prstDash val="solid"/>
                    </a:lnR>
                    <a:lnT w="12700">
                      <a:solidFill>
                        <a:srgbClr val="000000"/>
                      </a:solidFill>
                      <a:prstDash val="solid"/>
                    </a:lnT>
                  </a:tcPr>
                </a:tc>
                <a:tc hMerge="1">
                  <a:txBody>
                    <a:bodyPr/>
                    <a:lstStyle/>
                    <a:p>
                      <a:endParaRPr/>
                    </a:p>
                  </a:txBody>
                  <a:tcPr marL="0" marR="0" marT="0" marB="0"/>
                </a:tc>
                <a:tc>
                  <a:txBody>
                    <a:bodyPr/>
                    <a:lstStyle/>
                    <a:p>
                      <a:pPr marR="114300" algn="r">
                        <a:lnSpc>
                          <a:spcPct val="100000"/>
                        </a:lnSpc>
                        <a:spcBef>
                          <a:spcPts val="25"/>
                        </a:spcBef>
                      </a:pPr>
                      <a:endParaRPr sz="1800" dirty="0">
                        <a:latin typeface="Arial MT"/>
                        <a:cs typeface="Arial MT"/>
                      </a:endParaRPr>
                    </a:p>
                  </a:txBody>
                  <a:tcPr marL="0" marR="0" marT="3175" marB="0">
                    <a:lnL w="12700">
                      <a:solidFill>
                        <a:srgbClr val="000000"/>
                      </a:solidFill>
                      <a:prstDash val="solid"/>
                    </a:lnL>
                    <a:lnR w="12700">
                      <a:solidFill>
                        <a:srgbClr val="000000"/>
                      </a:solidFill>
                      <a:prstDash val="solid"/>
                    </a:lnR>
                  </a:tcPr>
                </a:tc>
                <a:tc>
                  <a:txBody>
                    <a:bodyPr/>
                    <a:lstStyle/>
                    <a:p>
                      <a:pPr marL="5715" algn="ctr">
                        <a:lnSpc>
                          <a:spcPts val="1350"/>
                        </a:lnSpc>
                        <a:spcBef>
                          <a:spcPts val="944"/>
                        </a:spcBef>
                      </a:pPr>
                      <a:r>
                        <a:rPr sz="1200" spc="-50" dirty="0">
                          <a:latin typeface="Courier New"/>
                          <a:cs typeface="Courier New"/>
                        </a:rPr>
                        <a:t>1</a:t>
                      </a:r>
                      <a:endParaRPr sz="1200">
                        <a:latin typeface="Courier New"/>
                        <a:cs typeface="Courier New"/>
                      </a:endParaRPr>
                    </a:p>
                  </a:txBody>
                  <a:tcPr marL="0" marR="0" marT="120014" marB="0">
                    <a:lnL w="12700">
                      <a:solidFill>
                        <a:srgbClr val="000000"/>
                      </a:solidFill>
                      <a:prstDash val="solid"/>
                    </a:lnL>
                    <a:lnT w="12700">
                      <a:solidFill>
                        <a:srgbClr val="000000"/>
                      </a:solidFill>
                      <a:prstDash val="solid"/>
                    </a:lnT>
                  </a:tcPr>
                </a:tc>
                <a:tc gridSpan="2">
                  <a:txBody>
                    <a:bodyPr/>
                    <a:lstStyle/>
                    <a:p>
                      <a:pPr marL="45720">
                        <a:lnSpc>
                          <a:spcPts val="2080"/>
                        </a:lnSpc>
                        <a:spcBef>
                          <a:spcPts val="215"/>
                        </a:spcBef>
                        <a:tabLst>
                          <a:tab pos="594360" algn="l"/>
                          <a:tab pos="1280160" algn="l"/>
                        </a:tabLst>
                      </a:pPr>
                      <a:r>
                        <a:rPr sz="1800" spc="-20" dirty="0">
                          <a:latin typeface="Courier New"/>
                          <a:cs typeface="Courier New"/>
                        </a:rPr>
                        <a:t>t2()</a:t>
                      </a:r>
                      <a:r>
                        <a:rPr sz="1800" spc="-50" dirty="0">
                          <a:latin typeface="Courier New"/>
                          <a:cs typeface="Courier New"/>
                        </a:rPr>
                        <a:t>{</a:t>
                      </a:r>
                      <a:endParaRPr sz="1800" dirty="0">
                        <a:latin typeface="Courier New"/>
                        <a:cs typeface="Courier New"/>
                      </a:endParaRPr>
                    </a:p>
                  </a:txBody>
                  <a:tcPr marL="0" marR="0" marT="27305" marB="0">
                    <a:lnR w="12700">
                      <a:solidFill>
                        <a:srgbClr val="000000"/>
                      </a:solidFill>
                      <a:prstDash val="solid"/>
                    </a:lnR>
                    <a:lnT w="12700">
                      <a:solidFill>
                        <a:srgbClr val="000000"/>
                      </a:solidFill>
                      <a:prstDash val="solid"/>
                    </a:lnT>
                  </a:tcPr>
                </a:tc>
                <a:tc hMerge="1">
                  <a:txBody>
                    <a:bodyPr/>
                    <a:lstStyle/>
                    <a:p>
                      <a:endParaRPr/>
                    </a:p>
                  </a:txBody>
                  <a:tcPr marL="0" marR="0" marT="0" marB="0"/>
                </a:tc>
                <a:extLst>
                  <a:ext uri="{0D108BD9-81ED-4DB2-BD59-A6C34878D82A}">
                    <a16:rowId xmlns:a16="http://schemas.microsoft.com/office/drawing/2014/main" val="10000"/>
                  </a:ext>
                </a:extLst>
              </a:tr>
              <a:tr h="254000">
                <a:tc>
                  <a:txBody>
                    <a:bodyPr/>
                    <a:lstStyle/>
                    <a:p>
                      <a:pPr marL="51435">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640080" algn="l"/>
                        </a:tabLst>
                      </a:pPr>
                      <a:r>
                        <a:rPr sz="1800" spc="-25" dirty="0">
                          <a:latin typeface="Courier New"/>
                          <a:cs typeface="Courier New"/>
                        </a:rPr>
                        <a:t>int</a:t>
                      </a:r>
                      <a:r>
                        <a:rPr sz="1800" dirty="0">
                          <a:latin typeface="Courier New"/>
                          <a:cs typeface="Courier New"/>
                        </a:rPr>
                        <a:t>	</a:t>
                      </a:r>
                      <a:r>
                        <a:rPr sz="1800" spc="-25" dirty="0">
                          <a:latin typeface="Courier New"/>
                          <a:cs typeface="Courier New"/>
                        </a:rPr>
                        <a:t>x;</a:t>
                      </a:r>
                      <a:endParaRPr sz="1800" dirty="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2</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y</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1;</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1"/>
                  </a:ext>
                </a:extLst>
              </a:tr>
              <a:tr h="254000">
                <a:tc>
                  <a:txBody>
                    <a:bodyPr/>
                    <a:lstStyle/>
                    <a:p>
                      <a:pPr marL="51435">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marL="91440">
                        <a:lnSpc>
                          <a:spcPts val="1900"/>
                        </a:lnSpc>
                        <a:tabLst>
                          <a:tab pos="365760" algn="l"/>
                          <a:tab pos="640080" algn="l"/>
                          <a:tab pos="914400" algn="l"/>
                          <a:tab pos="1188720" algn="l"/>
                        </a:tabLst>
                      </a:pPr>
                      <a:r>
                        <a:rPr sz="1800" spc="-50" dirty="0">
                          <a:latin typeface="Courier New"/>
                          <a:cs typeface="Courier New"/>
                        </a:rPr>
                        <a:t>x</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50" dirty="0">
                          <a:latin typeface="Courier New"/>
                          <a:cs typeface="Courier New"/>
                        </a:rPr>
                        <a:t>y</a:t>
                      </a:r>
                      <a:r>
                        <a:rPr sz="1800" dirty="0">
                          <a:latin typeface="Courier New"/>
                          <a:cs typeface="Courier New"/>
                        </a:rPr>
                        <a:t>	</a:t>
                      </a:r>
                      <a:r>
                        <a:rPr sz="1800" spc="-60" dirty="0">
                          <a:latin typeface="Courier New"/>
                          <a:cs typeface="Courier New"/>
                        </a:rPr>
                        <a:t>+</a:t>
                      </a:r>
                      <a:r>
                        <a:rPr sz="1800" dirty="0">
                          <a:latin typeface="Courier New"/>
                          <a:cs typeface="Courier New"/>
                        </a:rPr>
                        <a:t>	</a:t>
                      </a:r>
                      <a:r>
                        <a:rPr sz="1800" spc="-25" dirty="0">
                          <a:latin typeface="Courier New"/>
                          <a:cs typeface="Courier New"/>
                        </a:rPr>
                        <a:t>z;</a:t>
                      </a:r>
                      <a:endParaRPr sz="1800">
                        <a:latin typeface="Courier New"/>
                        <a:cs typeface="Courier New"/>
                      </a:endParaRPr>
                    </a:p>
                  </a:txBody>
                  <a:tcPr marL="0" marR="0" marT="0" marB="0">
                    <a:lnR w="12700">
                      <a:solidFill>
                        <a:srgbClr val="000000"/>
                      </a:solidFill>
                      <a:prstDash val="solid"/>
                    </a:lnR>
                  </a:tcPr>
                </a:tc>
                <a:tc>
                  <a:txBody>
                    <a:bodyPr/>
                    <a:lstStyle/>
                    <a:p>
                      <a:pPr>
                        <a:lnSpc>
                          <a:spcPct val="100000"/>
                        </a:lnSpc>
                      </a:pPr>
                      <a:endParaRPr sz="150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ts val="1350"/>
                        </a:lnSpc>
                        <a:spcBef>
                          <a:spcPts val="550"/>
                        </a:spcBef>
                      </a:pPr>
                      <a:r>
                        <a:rPr sz="1200" spc="-50" dirty="0">
                          <a:latin typeface="Courier New"/>
                          <a:cs typeface="Courier New"/>
                        </a:rPr>
                        <a:t>3</a:t>
                      </a:r>
                      <a:endParaRPr sz="1200">
                        <a:latin typeface="Courier New"/>
                        <a:cs typeface="Courier New"/>
                      </a:endParaRPr>
                    </a:p>
                  </a:txBody>
                  <a:tcPr marL="0" marR="0" marT="69850" marB="0">
                    <a:lnL w="12700">
                      <a:solidFill>
                        <a:srgbClr val="000000"/>
                      </a:solidFill>
                      <a:prstDash val="solid"/>
                    </a:lnL>
                  </a:tcPr>
                </a:tc>
                <a:tc>
                  <a:txBody>
                    <a:bodyPr/>
                    <a:lstStyle/>
                    <a:p>
                      <a:pPr>
                        <a:lnSpc>
                          <a:spcPct val="100000"/>
                        </a:lnSpc>
                      </a:pPr>
                      <a:endParaRPr sz="1500">
                        <a:latin typeface="Times New Roman"/>
                        <a:cs typeface="Times New Roman"/>
                      </a:endParaRPr>
                    </a:p>
                  </a:txBody>
                  <a:tcPr marL="0" marR="0" marT="0" marB="0"/>
                </a:tc>
                <a:tc>
                  <a:txBody>
                    <a:bodyPr/>
                    <a:lstStyle/>
                    <a:p>
                      <a:pPr marL="68580">
                        <a:lnSpc>
                          <a:spcPts val="1900"/>
                        </a:lnSpc>
                        <a:tabLst>
                          <a:tab pos="342900" algn="l"/>
                          <a:tab pos="617220" algn="l"/>
                        </a:tabLst>
                      </a:pPr>
                      <a:r>
                        <a:rPr sz="1800" spc="-50" dirty="0">
                          <a:latin typeface="Courier New"/>
                          <a:cs typeface="Courier New"/>
                        </a:rPr>
                        <a:t>z</a:t>
                      </a:r>
                      <a:r>
                        <a:rPr sz="1800" dirty="0">
                          <a:latin typeface="Courier New"/>
                          <a:cs typeface="Courier New"/>
                        </a:rPr>
                        <a:t>	</a:t>
                      </a:r>
                      <a:r>
                        <a:rPr sz="1800" spc="-50" dirty="0">
                          <a:latin typeface="Courier New"/>
                          <a:cs typeface="Courier New"/>
                        </a:rPr>
                        <a:t>=</a:t>
                      </a:r>
                      <a:r>
                        <a:rPr sz="1800" dirty="0">
                          <a:latin typeface="Courier New"/>
                          <a:cs typeface="Courier New"/>
                        </a:rPr>
                        <a:t>	</a:t>
                      </a:r>
                      <a:r>
                        <a:rPr sz="1800" spc="-25" dirty="0">
                          <a:latin typeface="Courier New"/>
                          <a:cs typeface="Courier New"/>
                        </a:rPr>
                        <a:t>2;</a:t>
                      </a:r>
                      <a:endParaRPr sz="1800" dirty="0">
                        <a:latin typeface="Courier New"/>
                        <a:cs typeface="Courier New"/>
                      </a:endParaRPr>
                    </a:p>
                  </a:txBody>
                  <a:tcPr marL="0" marR="0" marT="0" marB="0">
                    <a:lnR w="12700">
                      <a:solidFill>
                        <a:srgbClr val="000000"/>
                      </a:solidFill>
                      <a:prstDash val="solid"/>
                    </a:lnR>
                  </a:tcPr>
                </a:tc>
                <a:extLst>
                  <a:ext uri="{0D108BD9-81ED-4DB2-BD59-A6C34878D82A}">
                    <a16:rowId xmlns:a16="http://schemas.microsoft.com/office/drawing/2014/main" val="10002"/>
                  </a:ext>
                </a:extLst>
              </a:tr>
              <a:tr h="307340">
                <a:tc>
                  <a:txBody>
                    <a:bodyPr/>
                    <a:lstStyle/>
                    <a:p>
                      <a:pPr marL="51435">
                        <a:lnSpc>
                          <a:spcPts val="1980"/>
                        </a:lnSpc>
                      </a:pPr>
                      <a:r>
                        <a:rPr sz="1800" baseline="-6944" dirty="0">
                          <a:latin typeface="Courier New"/>
                          <a:cs typeface="Courier New"/>
                        </a:rPr>
                        <a:t>4</a:t>
                      </a:r>
                      <a:r>
                        <a:rPr sz="1800" spc="-15" baseline="-6944" dirty="0">
                          <a:latin typeface="Courier New"/>
                          <a:cs typeface="Courier New"/>
                        </a:rPr>
                        <a:t> </a:t>
                      </a:r>
                      <a:r>
                        <a:rPr sz="1800" spc="-50" dirty="0">
                          <a:latin typeface="Courier New"/>
                          <a:cs typeface="Courier New"/>
                        </a:rPr>
                        <a:t>}</a:t>
                      </a:r>
                      <a:endParaRPr sz="1800">
                        <a:latin typeface="Courier New"/>
                        <a:cs typeface="Courier New"/>
                      </a:endParaRPr>
                    </a:p>
                  </a:txBody>
                  <a:tcPr marL="0" marR="0" marT="0" marB="0">
                    <a:lnL w="12700">
                      <a:solidFill>
                        <a:srgbClr val="000000"/>
                      </a:solidFill>
                      <a:prstDash val="solid"/>
                    </a:lnL>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L w="12700">
                      <a:solidFill>
                        <a:srgbClr val="000000"/>
                      </a:solidFill>
                      <a:prstDash val="solid"/>
                    </a:lnL>
                    <a:lnR w="12700">
                      <a:solidFill>
                        <a:srgbClr val="000000"/>
                      </a:solidFill>
                      <a:prstDash val="solid"/>
                    </a:lnR>
                  </a:tcPr>
                </a:tc>
                <a:tc>
                  <a:txBody>
                    <a:bodyPr/>
                    <a:lstStyle/>
                    <a:p>
                      <a:pPr marL="5715" algn="ctr">
                        <a:lnSpc>
                          <a:spcPct val="100000"/>
                        </a:lnSpc>
                        <a:spcBef>
                          <a:spcPts val="550"/>
                        </a:spcBef>
                      </a:pPr>
                      <a:r>
                        <a:rPr sz="1200" spc="-50" dirty="0">
                          <a:latin typeface="Courier New"/>
                          <a:cs typeface="Courier New"/>
                        </a:rPr>
                        <a:t>4</a:t>
                      </a:r>
                      <a:endParaRPr sz="1200">
                        <a:latin typeface="Courier New"/>
                        <a:cs typeface="Courier New"/>
                      </a:endParaRPr>
                    </a:p>
                  </a:txBody>
                  <a:tcPr marL="0" marR="0" marT="69850" marB="0">
                    <a:lnL w="12700">
                      <a:solidFill>
                        <a:srgbClr val="000000"/>
                      </a:solidFill>
                      <a:prstDash val="solid"/>
                    </a:lnL>
                    <a:lnB w="12700">
                      <a:solidFill>
                        <a:srgbClr val="000000"/>
                      </a:solidFill>
                      <a:prstDash val="solid"/>
                    </a:lnB>
                  </a:tcPr>
                </a:tc>
                <a:tc>
                  <a:txBody>
                    <a:bodyPr/>
                    <a:lstStyle/>
                    <a:p>
                      <a:pPr marL="45720">
                        <a:lnSpc>
                          <a:spcPts val="1980"/>
                        </a:lnSpc>
                      </a:pPr>
                      <a:r>
                        <a:rPr sz="1800" spc="-50" dirty="0">
                          <a:latin typeface="Courier New"/>
                          <a:cs typeface="Courier New"/>
                        </a:rPr>
                        <a:t>}</a:t>
                      </a:r>
                      <a:endParaRPr sz="1800">
                        <a:latin typeface="Courier New"/>
                        <a:cs typeface="Courier New"/>
                      </a:endParaRPr>
                    </a:p>
                  </a:txBody>
                  <a:tcPr marL="0" marR="0" marT="0" marB="0">
                    <a:lnB w="12700">
                      <a:solidFill>
                        <a:srgbClr val="000000"/>
                      </a:solidFill>
                      <a:prstDash val="solid"/>
                    </a:lnB>
                  </a:tcPr>
                </a:tc>
                <a:tc>
                  <a:txBody>
                    <a:bodyPr/>
                    <a:lstStyle/>
                    <a:p>
                      <a:pPr>
                        <a:lnSpc>
                          <a:spcPct val="100000"/>
                        </a:lnSpc>
                      </a:pPr>
                      <a:endParaRPr sz="1900" dirty="0">
                        <a:latin typeface="Times New Roman"/>
                        <a:cs typeface="Times New Roman"/>
                      </a:endParaRPr>
                    </a:p>
                  </a:txBody>
                  <a:tcPr marL="0" marR="0" marT="0" marB="0">
                    <a:lnR w="12700">
                      <a:solidFill>
                        <a:srgbClr val="000000"/>
                      </a:solidFill>
                      <a:prstDash val="solid"/>
                    </a:lnR>
                    <a:lnB w="12700">
                      <a:solidFill>
                        <a:srgbClr val="000000"/>
                      </a:solidFill>
                      <a:prstDash val="solid"/>
                    </a:lnB>
                  </a:tcPr>
                </a:tc>
                <a:extLst>
                  <a:ext uri="{0D108BD9-81ED-4DB2-BD59-A6C34878D82A}">
                    <a16:rowId xmlns:a16="http://schemas.microsoft.com/office/drawing/2014/main" val="10003"/>
                  </a:ext>
                </a:extLst>
              </a:tr>
            </a:tbl>
          </a:graphicData>
        </a:graphic>
      </p:graphicFrame>
      <p:sp>
        <p:nvSpPr>
          <p:cNvPr id="5" name="Plassholder for innhold 2">
            <a:extLst>
              <a:ext uri="{FF2B5EF4-FFF2-40B4-BE49-F238E27FC236}">
                <a16:creationId xmlns:a16="http://schemas.microsoft.com/office/drawing/2014/main" id="{BB928DE9-644B-0DD9-FAB5-4D6CAE702D9A}"/>
              </a:ext>
            </a:extLst>
          </p:cNvPr>
          <p:cNvSpPr txBox="1">
            <a:spLocks/>
          </p:cNvSpPr>
          <p:nvPr/>
        </p:nvSpPr>
        <p:spPr bwMode="auto">
          <a:xfrm>
            <a:off x="5235114" y="4599129"/>
            <a:ext cx="2057400" cy="375482"/>
          </a:xfrm>
          <a:prstGeom prst="rect">
            <a:avLst/>
          </a:prstGeom>
          <a:noFill/>
          <a:ln>
            <a:solidFill>
              <a:schemeClr val="tx1"/>
            </a:solid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normAutofit/>
          </a:bodyPr>
          <a:lst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a:lstStyle>
          <a:p>
            <a:pPr marL="0" indent="0">
              <a:buFontTx/>
              <a:buNone/>
            </a:pPr>
            <a:r>
              <a:rPr lang="en-GB" altLang="zh-CN" sz="1800" b="0" kern="0" dirty="0">
                <a:latin typeface="Courier New" panose="02070309020205020404" pitchFamily="49" charset="0"/>
                <a:cs typeface="Courier New" panose="02070309020205020404" pitchFamily="49" charset="0"/>
              </a:rPr>
              <a:t>int y=0, z=0;</a:t>
            </a:r>
            <a:endParaRPr lang="en-US" altLang="zh-CN" sz="1800" b="0" kern="0" dirty="0">
              <a:latin typeface="Courier New" panose="02070309020205020404" pitchFamily="49" charset="0"/>
              <a:cs typeface="Courier New" panose="02070309020205020404" pitchFamily="49" charset="0"/>
            </a:endParaRPr>
          </a:p>
        </p:txBody>
      </p:sp>
      <p:sp>
        <p:nvSpPr>
          <p:cNvPr id="6" name="Plassholder for lysbildenummer 5">
            <a:extLst>
              <a:ext uri="{FF2B5EF4-FFF2-40B4-BE49-F238E27FC236}">
                <a16:creationId xmlns:a16="http://schemas.microsoft.com/office/drawing/2014/main" id="{2E44E1CD-DC94-B879-62CA-0469B32D9474}"/>
              </a:ext>
            </a:extLst>
          </p:cNvPr>
          <p:cNvSpPr txBox="1">
            <a:spLocks/>
          </p:cNvSpPr>
          <p:nvPr/>
        </p:nvSpPr>
        <p:spPr>
          <a:xfrm>
            <a:off x="11734800" y="6492875"/>
            <a:ext cx="456108" cy="365125"/>
          </a:xfrm>
          <a:prstGeom prst="rect">
            <a:avLst/>
          </a:prstGeom>
        </p:spPr>
        <p:txBody>
          <a:bodyPr/>
          <a:lstStyle>
            <a:defPPr>
              <a:defRPr lang="nb-NO"/>
            </a:defPPr>
            <a:lvl1pPr marL="0" algn="l" defTabSz="457200" rtl="0" eaLnBrk="1" latinLnBrk="0" hangingPunct="1">
              <a:defRPr sz="1000" kern="1200">
                <a:solidFill>
                  <a:schemeClr val="bg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a:lstStyle>
          <a:p>
            <a:pPr algn="ctr"/>
            <a:fld id="{91853A39-49B3-554A-AE82-85611CEBD8E3}" type="slidenum">
              <a:rPr lang="nb-NO" sz="1400" b="0" i="0" smtClean="0">
                <a:solidFill>
                  <a:schemeClr val="tx1"/>
                </a:solidFill>
                <a:latin typeface="Arial"/>
                <a:cs typeface="Arial"/>
              </a:rPr>
              <a:pPr algn="ctr"/>
              <a:t>9</a:t>
            </a:fld>
            <a:endParaRPr lang="nb-NO" sz="1400" b="0" i="0" dirty="0">
              <a:solidFill>
                <a:schemeClr val="tx1"/>
              </a:solidFill>
              <a:latin typeface="Arial"/>
              <a:cs typeface="Arial"/>
            </a:endParaRPr>
          </a:p>
        </p:txBody>
      </p:sp>
    </p:spTree>
  </p:cSld>
  <p:clrMapOvr>
    <a:masterClrMapping/>
  </p:clrMapOvr>
  <p:transition/>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95577</TotalTime>
  <Pages>60</Pages>
  <Words>3590</Words>
  <Application>Microsoft Office PowerPoint</Application>
  <PresentationFormat>Widescreen</PresentationFormat>
  <Paragraphs>489</Paragraphs>
  <Slides>16</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16</vt:i4>
      </vt:variant>
    </vt:vector>
  </HeadingPairs>
  <TitlesOfParts>
    <vt:vector size="24" baseType="lpstr">
      <vt:lpstr>Arial MT</vt:lpstr>
      <vt:lpstr>Gill Sans</vt:lpstr>
      <vt:lpstr>Gill Sans Light</vt:lpstr>
      <vt:lpstr>Arial</vt:lpstr>
      <vt:lpstr>Comic Sans MS</vt:lpstr>
      <vt:lpstr>Courier New</vt:lpstr>
      <vt:lpstr>Times New Roman</vt:lpstr>
      <vt:lpstr>Office</vt:lpstr>
      <vt:lpstr>CSC 112: Computer Operating Systems Lecture 3  Synchronization</vt:lpstr>
      <vt:lpstr>Concurrency</vt:lpstr>
      <vt:lpstr>Recall: Locks: Loads/Stores</vt:lpstr>
      <vt:lpstr>Mutual Exclusion I</vt:lpstr>
      <vt:lpstr>Mutual Exclusion II</vt:lpstr>
      <vt:lpstr>Mutual Exclusion III (Peterson’s Solution)</vt:lpstr>
      <vt:lpstr>Mutual Exclusion III (Peterson’s Solution Variation)</vt:lpstr>
      <vt:lpstr>Race Conditions</vt:lpstr>
      <vt:lpstr>Race Conditions</vt:lpstr>
      <vt:lpstr>Race Conditions</vt:lpstr>
      <vt:lpstr>Semaphores I</vt:lpstr>
      <vt:lpstr>Semaphores II</vt:lpstr>
      <vt:lpstr>Semaphores II Solution</vt:lpstr>
      <vt:lpstr>Semaphores III</vt:lpstr>
      <vt:lpstr>Deadlocks I</vt:lpstr>
      <vt:lpstr>Deadlocks II</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1351</cp:revision>
  <cp:lastPrinted>2022-03-10T08:20:00Z</cp:lastPrinted>
  <dcterms:created xsi:type="dcterms:W3CDTF">1995-08-12T11:37:26Z</dcterms:created>
  <dcterms:modified xsi:type="dcterms:W3CDTF">2025-02-19T21:51:49Z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