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92" r:id="rId27"/>
    <p:sldId id="1491" r:id="rId28"/>
    <p:sldId id="1447" r:id="rId29"/>
    <p:sldId id="1489" r:id="rId30"/>
    <p:sldId id="1461" r:id="rId31"/>
    <p:sldId id="1490" r:id="rId32"/>
    <p:sldId id="1474" r:id="rId3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50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en-US" altLang="ko-KR" dirty="0">
              <a:sym typeface="Symbol" panose="05050102010706020507" pitchFamily="18" charset="2"/>
            </a:endParaRPr>
          </a:p>
          <a:p>
            <a:endParaRPr lang="en-US" altLang="ko-KR" dirty="0">
              <a:ea typeface="굴림" panose="020B0600000101010101" pitchFamily="34" charset="-127"/>
              <a:sym typeface="Symbol" panose="05050102010706020507" pitchFamily="18" charset="2"/>
            </a:endParaRPr>
          </a:p>
          <a:p>
            <a:pPr lvl="1"/>
            <a:endParaRPr lang="en-US" altLang="ko-KR" dirty="0"/>
          </a:p>
          <a:p>
            <a:pPr lvl="1"/>
            <a:endParaRPr lang="en-US" altLang="ko-KR" dirty="0"/>
          </a:p>
          <a:p>
            <a:pPr lvl="1"/>
            <a:endParaRPr lang="en-US" altLang="ko-KR" dirty="0"/>
          </a:p>
          <a:p>
            <a:pPr lvl="1"/>
            <a:r>
              <a:rPr lang="en-US" altLang="ko-KR" dirty="0"/>
              <a:t>For instance, 	</a:t>
            </a:r>
            <a:r>
              <a:rPr lang="en-US" altLang="ko-KR" sz="1200" dirty="0">
                <a:solidFill>
                  <a:srgbClr val="FF0000"/>
                </a:solidFill>
              </a:rPr>
              <a:t>exponential averaging</a:t>
            </a:r>
            <a:br>
              <a:rPr lang="en-US" altLang="ko-KR" sz="1200" dirty="0">
                <a:solidFill>
                  <a:srgbClr val="FF0000"/>
                </a:solidFill>
              </a:rPr>
            </a:br>
            <a:r>
              <a:rPr lang="en-US" altLang="ko-KR" sz="1200" dirty="0">
                <a:solidFill>
                  <a:srgbClr val="FF0000"/>
                </a:solidFill>
              </a:rPr>
              <a:t>			</a:t>
            </a:r>
            <a:r>
              <a:rPr lang="en-US" altLang="ko-KR" sz="1200" dirty="0">
                <a:solidFill>
                  <a:srgbClr val="FF0000"/>
                </a:solidFill>
                <a:sym typeface="Symbol" panose="05050102010706020507" pitchFamily="18" charset="2"/>
              </a:rPr>
              <a:t></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 t</a:t>
            </a:r>
            <a:r>
              <a:rPr lang="en-US" altLang="ko-KR" sz="1200" baseline="-25000" dirty="0">
                <a:solidFill>
                  <a:srgbClr val="FF0000"/>
                </a:solidFill>
                <a:sym typeface="Symbol" panose="05050102010706020507" pitchFamily="18" charset="2"/>
              </a:rPr>
              <a:t>n-1</a:t>
            </a:r>
            <a:r>
              <a:rPr lang="en-US" altLang="ko-KR" sz="1200" dirty="0">
                <a:solidFill>
                  <a:srgbClr val="FF0000"/>
                </a:solidFill>
                <a:sym typeface="Symbol" panose="05050102010706020507" pitchFamily="18" charset="2"/>
              </a:rPr>
              <a:t>+(1-)</a:t>
            </a:r>
            <a:r>
              <a:rPr lang="en-US" altLang="ko-KR" sz="1200" baseline="-25000" dirty="0">
                <a:solidFill>
                  <a:srgbClr val="FF0000"/>
                </a:solidFill>
                <a:sym typeface="Symbol" panose="05050102010706020507" pitchFamily="18" charset="2"/>
              </a:rPr>
              <a:t>n-1</a:t>
            </a:r>
            <a:br>
              <a:rPr lang="en-US" altLang="ko-KR" sz="1200" dirty="0">
                <a:solidFill>
                  <a:srgbClr val="FF0000"/>
                </a:solidFill>
                <a:sym typeface="Symbol" panose="05050102010706020507" pitchFamily="18" charset="2"/>
              </a:rPr>
            </a:br>
            <a:r>
              <a:rPr lang="en-US" altLang="ko-KR" sz="1200" dirty="0">
                <a:solidFill>
                  <a:srgbClr val="FF0000"/>
                </a:solidFill>
                <a:sym typeface="Symbol" panose="05050102010706020507" pitchFamily="18" charset="2"/>
              </a:rPr>
              <a:t>			with (0&lt;1)</a:t>
            </a:r>
          </a:p>
          <a:p>
            <a:pPr marL="457200" lvl="1" indent="0">
              <a:buNone/>
            </a:pPr>
            <a:r>
              <a:rPr lang="en-US" altLang="ko-KR" sz="1200" dirty="0">
                <a:solidFill>
                  <a:srgbClr val="FF0000"/>
                </a:solidFill>
                <a:sym typeface="Symbol" panose="05050102010706020507" pitchFamily="18" charset="2"/>
              </a:rPr>
              <a:t>			 large: fast update of </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based on </a:t>
            </a:r>
          </a:p>
          <a:p>
            <a:pPr marL="457200" lvl="1" indent="0">
              <a:buNone/>
            </a:pPr>
            <a:r>
              <a:rPr lang="en-US" altLang="ko-KR" sz="1200" dirty="0">
                <a:solidFill>
                  <a:srgbClr val="FF0000"/>
                </a:solidFill>
                <a:sym typeface="Symbol" panose="05050102010706020507" pitchFamily="18" charset="2"/>
              </a:rPr>
              <a:t>			new input.</a:t>
            </a:r>
          </a:p>
          <a:p>
            <a:pPr marL="457200" lvl="1" indent="0">
              <a:buNone/>
            </a:pPr>
            <a:r>
              <a:rPr lang="en-US" altLang="ko-KR" sz="1200" dirty="0">
                <a:solidFill>
                  <a:srgbClr val="FF0000"/>
                </a:solidFill>
                <a:sym typeface="Symbol" panose="05050102010706020507" pitchFamily="18" charset="2"/>
              </a:rPr>
              <a:t>			 small: slow update of </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based on</a:t>
            </a:r>
          </a:p>
          <a:p>
            <a:pPr marL="457200" lvl="1" indent="0">
              <a:buNone/>
            </a:pPr>
            <a:r>
              <a:rPr lang="en-US" altLang="ko-KR" sz="1200" dirty="0">
                <a:solidFill>
                  <a:srgbClr val="FF0000"/>
                </a:solidFill>
                <a:sym typeface="Symbol" panose="05050102010706020507" pitchFamily="18" charset="2"/>
              </a:rPr>
              <a:t>			new input.</a:t>
            </a:r>
            <a:endParaRPr lang="en-US" altLang="ko-KR" dirty="0">
              <a:sym typeface="Symbol" panose="05050102010706020507" pitchFamily="18" charset="2"/>
            </a:endParaRPr>
          </a:p>
          <a:p>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a:t>Lecture </a:t>
            </a:r>
            <a:r>
              <a:rPr lang="en-US" altLang="zh-CN" sz="3000"/>
              <a:t>5</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(11 + 6)/2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lnSpcReduction="10000"/>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Non-preemptive scheduling: Run whatever job has least amount of computation to do</a:t>
            </a:r>
          </a:p>
          <a:p>
            <a:pPr lvl="1"/>
            <a:r>
              <a:rPr lang="en-US" altLang="ko-KR" dirty="0"/>
              <a:t>Still suffers from convoy effect due to non-preemption</a:t>
            </a:r>
          </a:p>
          <a:p>
            <a:r>
              <a:rPr lang="en-US" altLang="ko-KR" dirty="0"/>
              <a:t>Shortest Remaining Time First (SRTF):</a:t>
            </a:r>
          </a:p>
          <a:p>
            <a:pPr lvl="1"/>
            <a:r>
              <a:rPr lang="en-US" altLang="ko-KR" dirty="0"/>
              <a:t>Preemptive scheduling: </a:t>
            </a:r>
            <a:r>
              <a:rPr lang="en-GB" altLang="ko-KR" dirty="0"/>
              <a:t>if a new job arrives with remaining time less than remaining time of currently-executing job, </a:t>
            </a:r>
            <a:r>
              <a:rPr lang="en-GB" altLang="ko-KR" dirty="0" err="1"/>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4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446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44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4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a:latin typeface="Gill Sans" charset="0"/>
                <a:ea typeface="Gill Sans" charset="0"/>
                <a:cs typeface="Gill Sans" charset="0"/>
              </a:rPr>
              <a:t>9/10=90</a:t>
            </a:r>
            <a:r>
              <a:rPr lang="en-US" altLang="en-US" sz="2400" b="0" dirty="0">
                <a:latin typeface="Gill Sans" charset="0"/>
                <a:ea typeface="Gill Sans" charset="0"/>
                <a:cs typeface="Gill Sans" charset="0"/>
              </a:rPr>
              <a:t>%,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990600" y="838200"/>
            <a:ext cx="9207500" cy="57912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762000"/>
            <a:ext cx="10591800" cy="6096000"/>
          </a:xfrm>
        </p:spPr>
        <p:txBody>
          <a:bodyPr>
            <a:normAutofit lnSpcReduction="1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r>
              <a:rPr lang="en-US" altLang="ko-KR" dirty="0"/>
              <a:t>Let 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be previous CPU burst lengths. We need to estimate/predict next burst length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f(</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 based on previous burst lengths. </a:t>
            </a:r>
          </a:p>
          <a:p>
            <a:pPr lvl="1"/>
            <a:r>
              <a:rPr lang="en-US" altLang="ko-KR" dirty="0"/>
              <a:t>Function f may be one of many different time series estimators</a:t>
            </a:r>
            <a:br>
              <a:rPr lang="en-US" altLang="ko-KR" dirty="0"/>
            </a:br>
            <a:r>
              <a:rPr lang="en-US" altLang="ko-KR" dirty="0"/>
              <a:t>(Kalman filters, </a:t>
            </a:r>
            <a:r>
              <a:rPr lang="en-US" altLang="ko-KR" dirty="0" err="1"/>
              <a:t>etc</a:t>
            </a:r>
            <a:r>
              <a:rPr lang="en-US" altLang="ko-KR" dirty="0"/>
              <a:t>)</a:t>
            </a:r>
          </a:p>
          <a:p>
            <a:r>
              <a:rPr lang="en-US" altLang="ko-KR" dirty="0"/>
              <a:t>We can use exponential averaging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t</a:t>
            </a:r>
            <a:r>
              <a:rPr lang="en-US" altLang="ko-KR" baseline="-25000" dirty="0">
                <a:sym typeface="Symbol" panose="05050102010706020507" pitchFamily="18" charset="2"/>
              </a:rPr>
              <a:t>n-1</a:t>
            </a:r>
            <a:r>
              <a:rPr lang="en-US" altLang="ko-KR" dirty="0">
                <a:sym typeface="Symbol" panose="05050102010706020507" pitchFamily="18" charset="2"/>
              </a:rPr>
              <a:t>+(1-)</a:t>
            </a:r>
            <a:r>
              <a:rPr lang="en-US" altLang="ko-KR" baseline="-25000" dirty="0">
                <a:sym typeface="Symbol" panose="05050102010706020507" pitchFamily="18" charset="2"/>
              </a:rPr>
              <a:t>n-1, </a:t>
            </a:r>
            <a:r>
              <a:rPr lang="en-US" altLang="ko-KR" dirty="0">
                <a:sym typeface="Symbol" panose="05050102010706020507" pitchFamily="18" charset="2"/>
              </a:rPr>
              <a:t>where</a:t>
            </a:r>
            <a:r>
              <a:rPr lang="en-US" altLang="ko-KR" baseline="-25000" dirty="0">
                <a:sym typeface="Symbol" panose="05050102010706020507" pitchFamily="18" charset="2"/>
              </a:rPr>
              <a:t> </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are previous CPU burst lengths, and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is the predicted next </a:t>
            </a:r>
            <a:r>
              <a:rPr lang="en-US" altLang="ko-KR" dirty="0"/>
              <a:t>CPU burst length. </a:t>
            </a:r>
          </a:p>
          <a:p>
            <a:pPr lvl="1">
              <a:spcBef>
                <a:spcPts val="300"/>
              </a:spcBef>
              <a:spcAft>
                <a:spcPts val="300"/>
              </a:spcAft>
              <a:buFont typeface="Arial" panose="020B0604020202020204" pitchFamily="34" charset="0"/>
              <a:buChar char="•"/>
            </a:pPr>
            <a:r>
              <a:rPr lang="en-US" altLang="ko-KR" dirty="0" err="1">
                <a:sym typeface="Symbol" panose="05050102010706020507" pitchFamily="18" charset="2"/>
              </a:rPr>
              <a:t>t</a:t>
            </a:r>
            <a:r>
              <a:rPr lang="en-US" altLang="ko-KR" baseline="-25000" dirty="0" err="1">
                <a:sym typeface="Symbol" panose="05050102010706020507" pitchFamily="18" charset="2"/>
              </a:rPr>
              <a:t>i</a:t>
            </a:r>
            <a:r>
              <a:rPr lang="en-GB" dirty="0"/>
              <a:t> = actual burst time of process P</a:t>
            </a:r>
            <a:r>
              <a:rPr lang="en-GB" baseline="-25000" dirty="0"/>
              <a:t>i</a:t>
            </a:r>
            <a:r>
              <a:rPr lang="en-GB" dirty="0"/>
              <a:t>, i = n, n-1, n-2, …</a:t>
            </a:r>
          </a:p>
          <a:p>
            <a:pPr lvl="1">
              <a:spcBef>
                <a:spcPts val="300"/>
              </a:spcBef>
              <a:spcAft>
                <a:spcPts val="300"/>
              </a:spcAft>
              <a:buFont typeface="Arial" panose="020B0604020202020204" pitchFamily="34" charset="0"/>
              <a:buChar char="•"/>
            </a:pPr>
            <a:r>
              <a:rPr lang="en-US" altLang="ko-KR" dirty="0">
                <a:sym typeface="Symbol" panose="05050102010706020507" pitchFamily="18" charset="2"/>
              </a:rPr>
              <a:t></a:t>
            </a:r>
            <a:r>
              <a:rPr lang="en-US" altLang="ko-KR" baseline="-25000" dirty="0">
                <a:sym typeface="Symbol" panose="05050102010706020507" pitchFamily="18" charset="2"/>
              </a:rPr>
              <a:t>n </a:t>
            </a:r>
            <a:r>
              <a:rPr lang="en-GB" dirty="0"/>
              <a:t> = predicted burst time for process </a:t>
            </a:r>
            <a:r>
              <a:rPr lang="en-GB" dirty="0" err="1"/>
              <a:t>P</a:t>
            </a:r>
            <a:r>
              <a:rPr lang="en-GB" baseline="-25000" dirty="0" err="1"/>
              <a:t>n</a:t>
            </a:r>
            <a:endParaRPr lang="en-GB" baseline="-25000" dirty="0"/>
          </a:p>
          <a:p>
            <a:pPr lvl="1">
              <a:spcBef>
                <a:spcPts val="300"/>
              </a:spcBef>
              <a:spcAft>
                <a:spcPts val="300"/>
              </a:spcAft>
              <a:buFont typeface="Arial" panose="020B0604020202020204" pitchFamily="34" charset="0"/>
              <a:buChar char="•"/>
            </a:pPr>
            <a:r>
              <a:rPr lang="en-GB" dirty="0"/>
              <a:t>α is the smoothing factor (0 &lt;= α &lt;=1)</a:t>
            </a:r>
          </a:p>
          <a:p>
            <a:pPr lvl="2">
              <a:spcBef>
                <a:spcPts val="300"/>
              </a:spcBef>
              <a:spcAft>
                <a:spcPts val="300"/>
              </a:spcAft>
              <a:buFont typeface="Arial" panose="020B0604020202020204" pitchFamily="34" charset="0"/>
              <a:buChar char="•"/>
            </a:pPr>
            <a:r>
              <a:rPr lang="en-GB" dirty="0"/>
              <a:t>α large: fast update of </a:t>
            </a:r>
            <a:r>
              <a:rPr lang="en-US" altLang="ko-KR" dirty="0">
                <a:sym typeface="Symbol" panose="05050102010706020507" pitchFamily="18" charset="2"/>
              </a:rPr>
              <a:t></a:t>
            </a:r>
            <a:r>
              <a:rPr lang="en-US" altLang="ko-KR" baseline="-25000" dirty="0">
                <a:sym typeface="Symbol" panose="05050102010706020507" pitchFamily="18" charset="2"/>
              </a:rPr>
              <a:t>n</a:t>
            </a:r>
            <a:r>
              <a:rPr lang="en-GB" dirty="0"/>
              <a:t> based on new input.</a:t>
            </a:r>
          </a:p>
          <a:p>
            <a:pPr lvl="2">
              <a:spcBef>
                <a:spcPts val="300"/>
              </a:spcBef>
              <a:spcAft>
                <a:spcPts val="300"/>
              </a:spcAft>
              <a:buFont typeface="Arial" panose="020B0604020202020204" pitchFamily="34" charset="0"/>
              <a:buChar char="•"/>
            </a:pPr>
            <a:r>
              <a:rPr lang="en-GB" dirty="0"/>
              <a:t>α small: slow update of </a:t>
            </a:r>
            <a:r>
              <a:rPr lang="en-US" altLang="ko-KR" dirty="0">
                <a:sym typeface="Symbol" panose="05050102010706020507" pitchFamily="18" charset="2"/>
              </a:rPr>
              <a:t></a:t>
            </a:r>
            <a:r>
              <a:rPr lang="en-US" altLang="ko-KR" baseline="-25000" dirty="0">
                <a:sym typeface="Symbol" panose="05050102010706020507" pitchFamily="18" charset="2"/>
              </a:rPr>
              <a:t>n</a:t>
            </a:r>
            <a:r>
              <a:rPr lang="en-GB" dirty="0"/>
              <a:t> based on new input.</a:t>
            </a:r>
            <a:endParaRPr lang="en-GB" baseline="-25000" dirty="0"/>
          </a:p>
          <a:p>
            <a:pPr lvl="1"/>
            <a:endParaRPr lang="en-SE" dirty="0"/>
          </a:p>
        </p:txBody>
      </p:sp>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6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66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66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6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6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5F68-5FB0-2F8A-FAB2-5F37B8808013}"/>
              </a:ext>
            </a:extLst>
          </p:cNvPr>
          <p:cNvSpPr>
            <a:spLocks noGrp="1"/>
          </p:cNvSpPr>
          <p:nvPr>
            <p:ph type="title"/>
          </p:nvPr>
        </p:nvSpPr>
        <p:spPr/>
        <p:txBody>
          <a:bodyPr/>
          <a:lstStyle/>
          <a:p>
            <a:r>
              <a:rPr lang="en-US" altLang="ko-KR" dirty="0"/>
              <a:t>Predicting the Length of the Next CPU Burst: Example</a:t>
            </a:r>
            <a:endParaRPr lang="en-SE" dirty="0"/>
          </a:p>
        </p:txBody>
      </p:sp>
      <p:sp>
        <p:nvSpPr>
          <p:cNvPr id="3" name="Content Placeholder 2">
            <a:extLst>
              <a:ext uri="{FF2B5EF4-FFF2-40B4-BE49-F238E27FC236}">
                <a16:creationId xmlns:a16="http://schemas.microsoft.com/office/drawing/2014/main" id="{A2A7C0D9-B9D2-EF12-6CD5-DD69AE4BAFC7}"/>
              </a:ext>
            </a:extLst>
          </p:cNvPr>
          <p:cNvSpPr>
            <a:spLocks noGrp="1"/>
          </p:cNvSpPr>
          <p:nvPr>
            <p:ph idx="1"/>
          </p:nvPr>
        </p:nvSpPr>
        <p:spPr>
          <a:xfrm>
            <a:off x="152400" y="914400"/>
            <a:ext cx="6019800" cy="5105400"/>
          </a:xfrm>
        </p:spPr>
        <p:txBody>
          <a:bodyPr/>
          <a:lstStyle/>
          <a:p>
            <a:r>
              <a:rPr lang="en-US" altLang="ko-KR" dirty="0">
                <a:sym typeface="Symbol" panose="05050102010706020507" pitchFamily="18" charset="2"/>
              </a:rPr>
              <a:t>Computing </a:t>
            </a:r>
            <a:r>
              <a:rPr lang="en-US" altLang="ko-KR" baseline="-25000" dirty="0">
                <a:sym typeface="Symbol" panose="05050102010706020507" pitchFamily="18" charset="2"/>
              </a:rPr>
              <a:t>n</a:t>
            </a:r>
            <a:r>
              <a:rPr lang="en-US" altLang="ko-KR" dirty="0">
                <a:sym typeface="Symbol" panose="05050102010706020507" pitchFamily="18" charset="2"/>
              </a:rPr>
              <a:t> = t</a:t>
            </a:r>
            <a:r>
              <a:rPr lang="en-US" altLang="ko-KR" baseline="-25000" dirty="0">
                <a:sym typeface="Symbol" panose="05050102010706020507" pitchFamily="18" charset="2"/>
              </a:rPr>
              <a:t>n-1</a:t>
            </a:r>
            <a:r>
              <a:rPr lang="en-US" altLang="ko-KR" dirty="0">
                <a:sym typeface="Symbol" panose="05050102010706020507" pitchFamily="18" charset="2"/>
              </a:rPr>
              <a:t>+(1-)</a:t>
            </a:r>
            <a:r>
              <a:rPr lang="en-US" altLang="ko-KR" baseline="-25000" dirty="0">
                <a:sym typeface="Symbol" panose="05050102010706020507" pitchFamily="18" charset="2"/>
              </a:rPr>
              <a:t>n-1</a:t>
            </a:r>
            <a:r>
              <a:rPr lang="en-US" altLang="ko-KR" dirty="0">
                <a:sym typeface="Symbol" panose="05050102010706020507" pitchFamily="18" charset="2"/>
              </a:rPr>
              <a:t> with initial guess </a:t>
            </a:r>
            <a:r>
              <a:rPr lang="en-US" altLang="ko-KR" baseline="-25000" dirty="0">
                <a:sym typeface="Symbol" panose="05050102010706020507" pitchFamily="18" charset="2"/>
              </a:rPr>
              <a:t>0 </a:t>
            </a:r>
            <a:r>
              <a:rPr lang="en-US" altLang="ko-KR" dirty="0">
                <a:sym typeface="Symbol" panose="05050102010706020507" pitchFamily="18" charset="2"/>
              </a:rPr>
              <a:t>= 10. Assume =0.5.</a:t>
            </a:r>
          </a:p>
          <a:p>
            <a:r>
              <a:rPr lang="en-US" altLang="ko-KR" dirty="0">
                <a:sym typeface="Symbol" panose="05050102010706020507" pitchFamily="18" charset="2"/>
              </a:rPr>
              <a:t></a:t>
            </a:r>
            <a:r>
              <a:rPr lang="en-US" altLang="ko-KR" baseline="-25000" dirty="0">
                <a:sym typeface="Symbol" panose="05050102010706020507" pitchFamily="18" charset="2"/>
              </a:rPr>
              <a:t>1</a:t>
            </a:r>
            <a:r>
              <a:rPr lang="en-US" altLang="ko-KR" dirty="0">
                <a:sym typeface="Symbol" panose="05050102010706020507" pitchFamily="18" charset="2"/>
              </a:rPr>
              <a:t> = t</a:t>
            </a:r>
            <a:r>
              <a:rPr lang="en-US" altLang="ko-KR" baseline="-25000" dirty="0">
                <a:sym typeface="Symbol" panose="05050102010706020507" pitchFamily="18" charset="2"/>
              </a:rPr>
              <a:t>0</a:t>
            </a:r>
            <a:r>
              <a:rPr lang="en-US" altLang="ko-KR" dirty="0">
                <a:sym typeface="Symbol" panose="05050102010706020507" pitchFamily="18" charset="2"/>
              </a:rPr>
              <a:t>+(1-)</a:t>
            </a:r>
            <a:r>
              <a:rPr lang="en-US" altLang="ko-KR" baseline="-25000" dirty="0">
                <a:sym typeface="Symbol" panose="05050102010706020507" pitchFamily="18" charset="2"/>
              </a:rPr>
              <a:t>0</a:t>
            </a:r>
            <a:r>
              <a:rPr lang="en-US" altLang="ko-KR" dirty="0">
                <a:sym typeface="Symbol" panose="05050102010706020507" pitchFamily="18" charset="2"/>
              </a:rPr>
              <a:t>=0.5*6 + 0.5*10 = 8</a:t>
            </a:r>
          </a:p>
          <a:p>
            <a:r>
              <a:rPr lang="en-US" altLang="ko-KR" dirty="0">
                <a:sym typeface="Symbol" panose="05050102010706020507" pitchFamily="18" charset="2"/>
              </a:rPr>
              <a:t></a:t>
            </a:r>
            <a:r>
              <a:rPr lang="en-US" altLang="ko-KR" baseline="-25000" dirty="0">
                <a:sym typeface="Symbol" panose="05050102010706020507" pitchFamily="18" charset="2"/>
              </a:rPr>
              <a:t>2</a:t>
            </a:r>
            <a:r>
              <a:rPr lang="en-US" altLang="ko-KR" dirty="0">
                <a:sym typeface="Symbol" panose="05050102010706020507" pitchFamily="18" charset="2"/>
              </a:rPr>
              <a:t> = t</a:t>
            </a:r>
            <a:r>
              <a:rPr lang="en-US" altLang="ko-KR" baseline="-25000" dirty="0">
                <a:sym typeface="Symbol" panose="05050102010706020507" pitchFamily="18" charset="2"/>
              </a:rPr>
              <a:t>1</a:t>
            </a:r>
            <a:r>
              <a:rPr lang="en-US" altLang="ko-KR" dirty="0">
                <a:sym typeface="Symbol" panose="05050102010706020507" pitchFamily="18" charset="2"/>
              </a:rPr>
              <a:t>+(1-)</a:t>
            </a:r>
            <a:r>
              <a:rPr lang="en-US" altLang="ko-KR" baseline="-25000" dirty="0">
                <a:sym typeface="Symbol" panose="05050102010706020507" pitchFamily="18" charset="2"/>
              </a:rPr>
              <a:t>1</a:t>
            </a:r>
            <a:r>
              <a:rPr lang="en-US" altLang="ko-KR" dirty="0">
                <a:sym typeface="Symbol" panose="05050102010706020507" pitchFamily="18" charset="2"/>
              </a:rPr>
              <a:t>=0.5*4 + 0.5*8 = 6</a:t>
            </a:r>
          </a:p>
          <a:p>
            <a:r>
              <a:rPr lang="en-US" altLang="ko-KR" dirty="0">
                <a:sym typeface="Symbol" panose="05050102010706020507" pitchFamily="18" charset="2"/>
              </a:rPr>
              <a:t></a:t>
            </a:r>
            <a:r>
              <a:rPr lang="en-US" altLang="ko-KR" baseline="-25000" dirty="0">
                <a:sym typeface="Symbol" panose="05050102010706020507" pitchFamily="18" charset="2"/>
              </a:rPr>
              <a:t>3</a:t>
            </a:r>
            <a:r>
              <a:rPr lang="en-US" altLang="ko-KR" dirty="0">
                <a:sym typeface="Symbol" panose="05050102010706020507" pitchFamily="18" charset="2"/>
              </a:rPr>
              <a:t> = t</a:t>
            </a:r>
            <a:r>
              <a:rPr lang="en-US" altLang="ko-KR" baseline="-25000" dirty="0">
                <a:sym typeface="Symbol" panose="05050102010706020507" pitchFamily="18" charset="2"/>
              </a:rPr>
              <a:t>2</a:t>
            </a:r>
            <a:r>
              <a:rPr lang="en-US" altLang="ko-KR" dirty="0">
                <a:sym typeface="Symbol" panose="05050102010706020507" pitchFamily="18" charset="2"/>
              </a:rPr>
              <a:t>+(1-)</a:t>
            </a:r>
            <a:r>
              <a:rPr lang="en-US" altLang="ko-KR" baseline="-25000" dirty="0">
                <a:sym typeface="Symbol" panose="05050102010706020507" pitchFamily="18" charset="2"/>
              </a:rPr>
              <a:t>2</a:t>
            </a:r>
            <a:r>
              <a:rPr lang="en-US" altLang="ko-KR" dirty="0">
                <a:sym typeface="Symbol" panose="05050102010706020507" pitchFamily="18" charset="2"/>
              </a:rPr>
              <a:t>=0.5*6 + 0.5*6 = 6</a:t>
            </a:r>
          </a:p>
          <a:p>
            <a:r>
              <a:rPr lang="en-US" altLang="ko-KR" dirty="0">
                <a:sym typeface="Symbol" panose="05050102010706020507" pitchFamily="18" charset="2"/>
              </a:rPr>
              <a:t></a:t>
            </a:r>
            <a:r>
              <a:rPr lang="en-US" altLang="ko-KR" baseline="-25000" dirty="0">
                <a:sym typeface="Symbol" panose="05050102010706020507" pitchFamily="18" charset="2"/>
              </a:rPr>
              <a:t>4</a:t>
            </a:r>
            <a:r>
              <a:rPr lang="en-US" altLang="ko-KR" dirty="0">
                <a:sym typeface="Symbol" panose="05050102010706020507" pitchFamily="18" charset="2"/>
              </a:rPr>
              <a:t> = t</a:t>
            </a:r>
            <a:r>
              <a:rPr lang="en-US" altLang="ko-KR" baseline="-25000" dirty="0">
                <a:sym typeface="Symbol" panose="05050102010706020507" pitchFamily="18" charset="2"/>
              </a:rPr>
              <a:t>3</a:t>
            </a:r>
            <a:r>
              <a:rPr lang="en-US" altLang="ko-KR" dirty="0">
                <a:sym typeface="Symbol" panose="05050102010706020507" pitchFamily="18" charset="2"/>
              </a:rPr>
              <a:t>+(1-)</a:t>
            </a:r>
            <a:r>
              <a:rPr lang="en-US" altLang="ko-KR" baseline="-25000" dirty="0">
                <a:sym typeface="Symbol" panose="05050102010706020507" pitchFamily="18" charset="2"/>
              </a:rPr>
              <a:t>3</a:t>
            </a:r>
            <a:r>
              <a:rPr lang="en-US" altLang="ko-KR" dirty="0">
                <a:sym typeface="Symbol" panose="05050102010706020507" pitchFamily="18" charset="2"/>
              </a:rPr>
              <a:t>=0.5*4 + 0.5*6 = 5</a:t>
            </a:r>
          </a:p>
          <a:p>
            <a:r>
              <a:rPr lang="en-US" altLang="ko-KR" dirty="0">
                <a:sym typeface="Symbol" panose="05050102010706020507" pitchFamily="18" charset="2"/>
              </a:rPr>
              <a:t></a:t>
            </a:r>
            <a:r>
              <a:rPr lang="en-US" altLang="ko-KR" baseline="-25000" dirty="0">
                <a:sym typeface="Symbol" panose="05050102010706020507" pitchFamily="18" charset="2"/>
              </a:rPr>
              <a:t>5</a:t>
            </a:r>
            <a:r>
              <a:rPr lang="en-US" altLang="ko-KR" dirty="0">
                <a:sym typeface="Symbol" panose="05050102010706020507" pitchFamily="18" charset="2"/>
              </a:rPr>
              <a:t> = t</a:t>
            </a:r>
            <a:r>
              <a:rPr lang="en-US" altLang="ko-KR" baseline="-25000" dirty="0">
                <a:sym typeface="Symbol" panose="05050102010706020507" pitchFamily="18" charset="2"/>
              </a:rPr>
              <a:t>4</a:t>
            </a:r>
            <a:r>
              <a:rPr lang="en-US" altLang="ko-KR" dirty="0">
                <a:sym typeface="Symbol" panose="05050102010706020507" pitchFamily="18" charset="2"/>
              </a:rPr>
              <a:t>+(1-)</a:t>
            </a:r>
            <a:r>
              <a:rPr lang="en-US" altLang="ko-KR" baseline="-25000" dirty="0">
                <a:sym typeface="Symbol" panose="05050102010706020507" pitchFamily="18" charset="2"/>
              </a:rPr>
              <a:t>4</a:t>
            </a:r>
            <a:r>
              <a:rPr lang="en-US" altLang="ko-KR" dirty="0">
                <a:sym typeface="Symbol" panose="05050102010706020507" pitchFamily="18" charset="2"/>
              </a:rPr>
              <a:t>=0.5*13 + 0.5*5 = 9</a:t>
            </a:r>
          </a:p>
          <a:p>
            <a:r>
              <a:rPr lang="en-US" altLang="ko-KR" dirty="0">
                <a:sym typeface="Symbol" panose="05050102010706020507" pitchFamily="18" charset="2"/>
              </a:rPr>
              <a:t></a:t>
            </a:r>
            <a:r>
              <a:rPr lang="en-US" altLang="ko-KR" baseline="-25000" dirty="0">
                <a:sym typeface="Symbol" panose="05050102010706020507" pitchFamily="18" charset="2"/>
              </a:rPr>
              <a:t>6</a:t>
            </a:r>
            <a:r>
              <a:rPr lang="en-US" altLang="ko-KR" dirty="0">
                <a:sym typeface="Symbol" panose="05050102010706020507" pitchFamily="18" charset="2"/>
              </a:rPr>
              <a:t> = t</a:t>
            </a:r>
            <a:r>
              <a:rPr lang="en-US" altLang="ko-KR" baseline="-25000" dirty="0">
                <a:sym typeface="Symbol" panose="05050102010706020507" pitchFamily="18" charset="2"/>
              </a:rPr>
              <a:t>5</a:t>
            </a:r>
            <a:r>
              <a:rPr lang="en-US" altLang="ko-KR" dirty="0">
                <a:sym typeface="Symbol" panose="05050102010706020507" pitchFamily="18" charset="2"/>
              </a:rPr>
              <a:t>+(1-)</a:t>
            </a:r>
            <a:r>
              <a:rPr lang="en-US" altLang="ko-KR" baseline="-25000" dirty="0">
                <a:sym typeface="Symbol" panose="05050102010706020507" pitchFamily="18" charset="2"/>
              </a:rPr>
              <a:t>5</a:t>
            </a:r>
            <a:r>
              <a:rPr lang="en-US" altLang="ko-KR" dirty="0">
                <a:sym typeface="Symbol" panose="05050102010706020507" pitchFamily="18" charset="2"/>
              </a:rPr>
              <a:t>=0.5*13 + 0.5*9 = 11</a:t>
            </a:r>
          </a:p>
          <a:p>
            <a:r>
              <a:rPr lang="en-US" altLang="ko-KR" dirty="0">
                <a:sym typeface="Symbol" panose="05050102010706020507" pitchFamily="18" charset="2"/>
              </a:rPr>
              <a:t></a:t>
            </a:r>
            <a:r>
              <a:rPr lang="en-US" altLang="ko-KR" baseline="-25000" dirty="0">
                <a:sym typeface="Symbol" panose="05050102010706020507" pitchFamily="18" charset="2"/>
              </a:rPr>
              <a:t>7</a:t>
            </a:r>
            <a:r>
              <a:rPr lang="en-US" altLang="ko-KR" dirty="0">
                <a:sym typeface="Symbol" panose="05050102010706020507" pitchFamily="18" charset="2"/>
              </a:rPr>
              <a:t> = t</a:t>
            </a:r>
            <a:r>
              <a:rPr lang="en-US" altLang="ko-KR" baseline="-25000" dirty="0">
                <a:sym typeface="Symbol" panose="05050102010706020507" pitchFamily="18" charset="2"/>
              </a:rPr>
              <a:t>6</a:t>
            </a:r>
            <a:r>
              <a:rPr lang="en-US" altLang="ko-KR" dirty="0">
                <a:sym typeface="Symbol" panose="05050102010706020507" pitchFamily="18" charset="2"/>
              </a:rPr>
              <a:t>+(1-)</a:t>
            </a:r>
            <a:r>
              <a:rPr lang="en-US" altLang="ko-KR" baseline="-25000" dirty="0">
                <a:sym typeface="Symbol" panose="05050102010706020507" pitchFamily="18" charset="2"/>
              </a:rPr>
              <a:t>6</a:t>
            </a:r>
            <a:r>
              <a:rPr lang="en-US" altLang="ko-KR" dirty="0">
                <a:sym typeface="Symbol" panose="05050102010706020507" pitchFamily="18" charset="2"/>
              </a:rPr>
              <a:t>=0.5*13 + 0.5*11 = 12</a:t>
            </a: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SE" dirty="0"/>
          </a:p>
        </p:txBody>
      </p:sp>
      <p:pic>
        <p:nvPicPr>
          <p:cNvPr id="6" name="Picture 4">
            <a:extLst>
              <a:ext uri="{FF2B5EF4-FFF2-40B4-BE49-F238E27FC236}">
                <a16:creationId xmlns:a16="http://schemas.microsoft.com/office/drawing/2014/main" id="{9BE89AE7-6CA7-4A9F-C291-B13229D7A0E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641" t="2280" r="641" b="2849"/>
          <a:stretch>
            <a:fillRect/>
          </a:stretch>
        </p:blipFill>
        <p:spPr bwMode="auto">
          <a:xfrm>
            <a:off x="6096000" y="950495"/>
            <a:ext cx="5839027" cy="3733800"/>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58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5E02-E944-501F-46D0-03660C304347}"/>
              </a:ext>
            </a:extLst>
          </p:cNvPr>
          <p:cNvSpPr>
            <a:spLocks noGrp="1"/>
          </p:cNvSpPr>
          <p:nvPr>
            <p:ph type="title"/>
          </p:nvPr>
        </p:nvSpPr>
        <p:spPr/>
        <p:txBody>
          <a:bodyPr/>
          <a:lstStyle/>
          <a:p>
            <a:r>
              <a:rPr lang="en-GB" dirty="0"/>
              <a:t>Comparison Chart</a:t>
            </a:r>
            <a:endParaRPr lang="en-SE" dirty="0"/>
          </a:p>
        </p:txBody>
      </p:sp>
      <p:sp>
        <p:nvSpPr>
          <p:cNvPr id="3" name="Content Placeholder 2">
            <a:extLst>
              <a:ext uri="{FF2B5EF4-FFF2-40B4-BE49-F238E27FC236}">
                <a16:creationId xmlns:a16="http://schemas.microsoft.com/office/drawing/2014/main" id="{DAAA074D-1676-86AB-633D-8F3127B61FB4}"/>
              </a:ext>
            </a:extLst>
          </p:cNvPr>
          <p:cNvSpPr>
            <a:spLocks noGrp="1"/>
          </p:cNvSpPr>
          <p:nvPr>
            <p:ph idx="1"/>
          </p:nvPr>
        </p:nvSpPr>
        <p:spPr/>
        <p:txBody>
          <a:bodyPr/>
          <a:lstStyle/>
          <a:p>
            <a:endParaRPr lang="en-SE" dirty="0"/>
          </a:p>
        </p:txBody>
      </p:sp>
      <p:graphicFrame>
        <p:nvGraphicFramePr>
          <p:cNvPr id="15" name="Table 4">
            <a:extLst>
              <a:ext uri="{FF2B5EF4-FFF2-40B4-BE49-F238E27FC236}">
                <a16:creationId xmlns:a16="http://schemas.microsoft.com/office/drawing/2014/main" id="{D7B93907-CAA6-8B78-1479-869FD9E0D5B9}"/>
              </a:ext>
            </a:extLst>
          </p:cNvPr>
          <p:cNvGraphicFramePr>
            <a:graphicFrameLocks/>
          </p:cNvGraphicFramePr>
          <p:nvPr>
            <p:extLst>
              <p:ext uri="{D42A27DB-BD31-4B8C-83A1-F6EECF244321}">
                <p14:modId xmlns:p14="http://schemas.microsoft.com/office/powerpoint/2010/main" val="152105340"/>
              </p:ext>
            </p:extLst>
          </p:nvPr>
        </p:nvGraphicFramePr>
        <p:xfrm>
          <a:off x="1600200" y="1219200"/>
          <a:ext cx="8834120" cy="4131118"/>
        </p:xfrm>
        <a:graphic>
          <a:graphicData uri="http://schemas.openxmlformats.org/drawingml/2006/table">
            <a:tbl>
              <a:tblPr firstRow="1" bandRow="1"/>
              <a:tblGrid>
                <a:gridCol w="1766824">
                  <a:extLst>
                    <a:ext uri="{9D8B030D-6E8A-4147-A177-3AD203B41FA5}">
                      <a16:colId xmlns:a16="http://schemas.microsoft.com/office/drawing/2014/main" val="3630885568"/>
                    </a:ext>
                  </a:extLst>
                </a:gridCol>
                <a:gridCol w="1766824">
                  <a:extLst>
                    <a:ext uri="{9D8B030D-6E8A-4147-A177-3AD203B41FA5}">
                      <a16:colId xmlns:a16="http://schemas.microsoft.com/office/drawing/2014/main" val="664523570"/>
                    </a:ext>
                  </a:extLst>
                </a:gridCol>
                <a:gridCol w="1766824">
                  <a:extLst>
                    <a:ext uri="{9D8B030D-6E8A-4147-A177-3AD203B41FA5}">
                      <a16:colId xmlns:a16="http://schemas.microsoft.com/office/drawing/2014/main" val="3646623971"/>
                    </a:ext>
                  </a:extLst>
                </a:gridCol>
                <a:gridCol w="1766824">
                  <a:extLst>
                    <a:ext uri="{9D8B030D-6E8A-4147-A177-3AD203B41FA5}">
                      <a16:colId xmlns:a16="http://schemas.microsoft.com/office/drawing/2014/main" val="3635761700"/>
                    </a:ext>
                  </a:extLst>
                </a:gridCol>
                <a:gridCol w="1766824">
                  <a:extLst>
                    <a:ext uri="{9D8B030D-6E8A-4147-A177-3AD203B41FA5}">
                      <a16:colId xmlns:a16="http://schemas.microsoft.com/office/drawing/2014/main" val="1506459872"/>
                    </a:ext>
                  </a:extLst>
                </a:gridCol>
              </a:tblGrid>
              <a:tr h="47605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Property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FCFS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SJF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a:t>SRTF</a:t>
                      </a:r>
                      <a:endParaRPr lang="en-US" sz="2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RR</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extLst>
                  <a:ext uri="{0D108BD9-81ED-4DB2-BD59-A6C34878D82A}">
                    <a16:rowId xmlns:a16="http://schemas.microsoft.com/office/drawing/2014/main" val="161956350"/>
                  </a:ext>
                </a:extLst>
              </a:tr>
              <a:tr h="97174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Optimize Average Response Time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651786244"/>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 Starvation</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2565441256"/>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a:t>
                      </a:r>
                    </a:p>
                    <a:p>
                      <a:pPr algn="ctr"/>
                      <a:r>
                        <a:rPr lang="en-US" sz="2000" dirty="0"/>
                        <a:t>Convoy Effect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extLst>
                  <a:ext uri="{0D108BD9-81ED-4DB2-BD59-A6C34878D82A}">
                    <a16:rowId xmlns:a16="http://schemas.microsoft.com/office/drawing/2014/main" val="2843501791"/>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No Need to Predict Exec Time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1645457379"/>
                  </a:ext>
                </a:extLst>
              </a:tr>
            </a:tbl>
          </a:graphicData>
        </a:graphic>
      </p:graphicFrame>
      <p:pic>
        <p:nvPicPr>
          <p:cNvPr id="16" name="Graphic 15" descr="Checkmark with solid fill">
            <a:extLst>
              <a:ext uri="{FF2B5EF4-FFF2-40B4-BE49-F238E27FC236}">
                <a16:creationId xmlns:a16="http://schemas.microsoft.com/office/drawing/2014/main" id="{7F05806F-3ADC-E047-0786-5A07264320F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860" y="2063181"/>
            <a:ext cx="527619" cy="527619"/>
          </a:xfrm>
          <a:prstGeom prst="rect">
            <a:avLst/>
          </a:prstGeom>
        </p:spPr>
      </p:pic>
      <p:pic>
        <p:nvPicPr>
          <p:cNvPr id="17" name="Graphic 16" descr="Checkmark with solid fill">
            <a:extLst>
              <a:ext uri="{FF2B5EF4-FFF2-40B4-BE49-F238E27FC236}">
                <a16:creationId xmlns:a16="http://schemas.microsoft.com/office/drawing/2014/main" id="{2F778B1A-A80C-2332-1646-5CD79B6CCD0F}"/>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3790" y="2063181"/>
            <a:ext cx="527619" cy="527619"/>
          </a:xfrm>
          <a:prstGeom prst="rect">
            <a:avLst/>
          </a:prstGeom>
        </p:spPr>
      </p:pic>
      <p:pic>
        <p:nvPicPr>
          <p:cNvPr id="18" name="Graphic 17" descr="Checkmark with solid fill">
            <a:extLst>
              <a:ext uri="{FF2B5EF4-FFF2-40B4-BE49-F238E27FC236}">
                <a16:creationId xmlns:a16="http://schemas.microsoft.com/office/drawing/2014/main" id="{F705FB6C-B528-12FD-3139-E5E8A33ED80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2819400"/>
            <a:ext cx="527619" cy="527619"/>
          </a:xfrm>
          <a:prstGeom prst="rect">
            <a:avLst/>
          </a:prstGeom>
        </p:spPr>
      </p:pic>
      <p:pic>
        <p:nvPicPr>
          <p:cNvPr id="19" name="Graphic 18" descr="Checkmark with solid fill">
            <a:extLst>
              <a:ext uri="{FF2B5EF4-FFF2-40B4-BE49-F238E27FC236}">
                <a16:creationId xmlns:a16="http://schemas.microsoft.com/office/drawing/2014/main" id="{DE31B9FD-8E2C-D18F-1690-3989BA6BE863}"/>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3663381"/>
            <a:ext cx="527619" cy="527619"/>
          </a:xfrm>
          <a:prstGeom prst="rect">
            <a:avLst/>
          </a:prstGeom>
        </p:spPr>
      </p:pic>
      <p:pic>
        <p:nvPicPr>
          <p:cNvPr id="21" name="Graphic 20" descr="Checkmark with solid fill">
            <a:extLst>
              <a:ext uri="{FF2B5EF4-FFF2-40B4-BE49-F238E27FC236}">
                <a16:creationId xmlns:a16="http://schemas.microsoft.com/office/drawing/2014/main" id="{1D5F567E-4FAA-C285-9AA7-2AFE8D3D826A}"/>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017" y="2825181"/>
            <a:ext cx="527619" cy="527619"/>
          </a:xfrm>
          <a:prstGeom prst="rect">
            <a:avLst/>
          </a:prstGeom>
        </p:spPr>
      </p:pic>
      <p:pic>
        <p:nvPicPr>
          <p:cNvPr id="22" name="Graphic 21" descr="Checkmark with solid fill">
            <a:extLst>
              <a:ext uri="{FF2B5EF4-FFF2-40B4-BE49-F238E27FC236}">
                <a16:creationId xmlns:a16="http://schemas.microsoft.com/office/drawing/2014/main" id="{EED8EB1A-C3E2-06D7-F5C7-625F74940B47}"/>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653981"/>
            <a:ext cx="527619" cy="527619"/>
          </a:xfrm>
          <a:prstGeom prst="rect">
            <a:avLst/>
          </a:prstGeom>
        </p:spPr>
      </p:pic>
      <p:pic>
        <p:nvPicPr>
          <p:cNvPr id="23" name="Graphic 22" descr="Checkmark with solid fill">
            <a:extLst>
              <a:ext uri="{FF2B5EF4-FFF2-40B4-BE49-F238E27FC236}">
                <a16:creationId xmlns:a16="http://schemas.microsoft.com/office/drawing/2014/main" id="{B4F20043-F130-C049-997F-940B24C781F8}"/>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3663381"/>
            <a:ext cx="527619" cy="527619"/>
          </a:xfrm>
          <a:prstGeom prst="rect">
            <a:avLst/>
          </a:prstGeom>
        </p:spPr>
      </p:pic>
      <p:pic>
        <p:nvPicPr>
          <p:cNvPr id="24" name="Graphic 23" descr="Checkmark with solid fill">
            <a:extLst>
              <a:ext uri="{FF2B5EF4-FFF2-40B4-BE49-F238E27FC236}">
                <a16:creationId xmlns:a16="http://schemas.microsoft.com/office/drawing/2014/main" id="{494317EC-6A9B-4DE2-3753-B8EC963ACF6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4591707"/>
            <a:ext cx="527619" cy="527619"/>
          </a:xfrm>
          <a:prstGeom prst="rect">
            <a:avLst/>
          </a:prstGeom>
        </p:spPr>
      </p:pic>
    </p:spTree>
    <p:extLst>
      <p:ext uri="{BB962C8B-B14F-4D97-AF65-F5344CB8AC3E}">
        <p14:creationId xmlns:p14="http://schemas.microsoft.com/office/powerpoint/2010/main" val="12090072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xmlns:a14="http://schemas.microsoft.com/office/drawing/2010/main">
        <mc:Choice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xmlns="">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98441</TotalTime>
  <Pages>60</Pages>
  <Words>4476</Words>
  <Application>Microsoft Office PowerPoint</Application>
  <PresentationFormat>Widescreen</PresentationFormat>
  <Paragraphs>689</Paragraphs>
  <Slides>32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Gill Sans</vt:lpstr>
      <vt:lpstr>Gill Sans Light</vt:lpstr>
      <vt:lpstr>굴림</vt:lpstr>
      <vt:lpstr>Arial</vt:lpstr>
      <vt:lpstr>Cambria Math</vt:lpstr>
      <vt:lpstr>Comic Sans MS</vt:lpstr>
      <vt:lpstr>Helvetica</vt:lpstr>
      <vt:lpstr>Symbol</vt:lpstr>
      <vt:lpstr>Office</vt:lpstr>
      <vt:lpstr>CSC 112: Computer Operating Systems Lecture 5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Predicting the Length of the Next CPU Burst: Example</vt:lpstr>
      <vt:lpstr>Comparison Chart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1087</cp:revision>
  <cp:lastPrinted>2022-03-15T20:14:46Z</cp:lastPrinted>
  <dcterms:created xsi:type="dcterms:W3CDTF">1995-08-12T11:37:26Z</dcterms:created>
  <dcterms:modified xsi:type="dcterms:W3CDTF">2025-03-25T13:34:52Z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