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918" r:id="rId3"/>
    <p:sldId id="920" r:id="rId4"/>
    <p:sldId id="921" r:id="rId5"/>
    <p:sldId id="923" r:id="rId6"/>
    <p:sldId id="922" r:id="rId7"/>
    <p:sldId id="1907" r:id="rId8"/>
    <p:sldId id="927" r:id="rId9"/>
    <p:sldId id="928" r:id="rId10"/>
    <p:sldId id="1902" r:id="rId11"/>
    <p:sldId id="1904" r:id="rId12"/>
    <p:sldId id="930" r:id="rId13"/>
    <p:sldId id="1906" r:id="rId14"/>
    <p:sldId id="916" r:id="rId15"/>
    <p:sldId id="924" r:id="rId16"/>
    <p:sldId id="925" r:id="rId17"/>
    <p:sldId id="1937" r:id="rId18"/>
    <p:sldId id="1922" r:id="rId19"/>
    <p:sldId id="1923" r:id="rId20"/>
    <p:sldId id="1924" r:id="rId21"/>
    <p:sldId id="1925" r:id="rId22"/>
    <p:sldId id="1930" r:id="rId23"/>
    <p:sldId id="1929" r:id="rId24"/>
    <p:sldId id="1927" r:id="rId25"/>
    <p:sldId id="1928" r:id="rId26"/>
    <p:sldId id="1931" r:id="rId27"/>
    <p:sldId id="1932" r:id="rId28"/>
    <p:sldId id="1935" r:id="rId29"/>
    <p:sldId id="1936" r:id="rId30"/>
    <p:sldId id="1908" r:id="rId31"/>
    <p:sldId id="1938" r:id="rId32"/>
    <p:sldId id="1939" r:id="rId33"/>
    <p:sldId id="1940" r:id="rId34"/>
    <p:sldId id="1941" r:id="rId35"/>
    <p:sldId id="1942"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333" autoAdjust="0"/>
    <p:restoredTop sz="85098" autoAdjust="0"/>
  </p:normalViewPr>
  <p:slideViewPr>
    <p:cSldViewPr>
      <p:cViewPr varScale="1">
        <p:scale>
          <a:sx n="70" d="100"/>
          <a:sy n="70" d="100"/>
        </p:scale>
        <p:origin x="3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5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AFB9C-02AD-7363-49FA-020A423233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6B32C-F4A2-1C24-1599-5B040C6F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970EB-6DC6-89EF-7F9E-348FA78654EC}"/>
              </a:ext>
            </a:extLst>
          </p:cNvPr>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3334077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4E457-0CAB-57E4-E7CF-D9BCB4E84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139282-DD8E-E887-7856-9302FEA7E2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7261B7-8D8F-7E30-1BEA-E8ACA10DCA81}"/>
              </a:ext>
            </a:extLst>
          </p:cNvPr>
          <p:cNvSpPr>
            <a:spLocks noGrp="1"/>
          </p:cNvSpPr>
          <p:nvPr>
            <p:ph type="body" idx="1"/>
          </p:nvPr>
        </p:nvSpPr>
        <p:spPr/>
        <p:txBody>
          <a:bodyPr/>
          <a:lstStyle/>
          <a:p>
            <a:r>
              <a:rPr lang="en-GB" dirty="0"/>
              <a:t>50+13+14+50+90+20</a:t>
            </a:r>
            <a:endParaRPr lang="en-SE" dirty="0"/>
          </a:p>
        </p:txBody>
      </p:sp>
    </p:spTree>
    <p:extLst>
      <p:ext uri="{BB962C8B-B14F-4D97-AF65-F5344CB8AC3E}">
        <p14:creationId xmlns:p14="http://schemas.microsoft.com/office/powerpoint/2010/main" val="3448363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17BD-5270-A79D-B93B-5BAE2B42EB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DBADDE-4622-3888-F76A-C65692E2A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FD3B7-631D-5638-2FA5-1AE6BA9B29A3}"/>
              </a:ext>
            </a:extLst>
          </p:cNvPr>
          <p:cNvSpPr>
            <a:spLocks noGrp="1"/>
          </p:cNvSpPr>
          <p:nvPr>
            <p:ph type="body" idx="1"/>
          </p:nvPr>
        </p:nvSpPr>
        <p:spPr/>
        <p:txBody>
          <a:bodyPr/>
          <a:lstStyle/>
          <a:p>
            <a:r>
              <a:rPr lang="en-GB" dirty="0"/>
              <a:t>10+13+14+50+90+20 +50</a:t>
            </a:r>
            <a:endParaRPr lang="en-SE" dirty="0"/>
          </a:p>
        </p:txBody>
      </p:sp>
    </p:spTree>
    <p:extLst>
      <p:ext uri="{BB962C8B-B14F-4D97-AF65-F5344CB8AC3E}">
        <p14:creationId xmlns:p14="http://schemas.microsoft.com/office/powerpoint/2010/main" val="3102777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BF95-F94A-DEDB-A7F6-32EE6ED36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1295E-743D-F1EE-6A23-9185E5053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C2D37-79EF-AF3E-8662-65DEEEA22F3B}"/>
              </a:ext>
            </a:extLst>
          </p:cNvPr>
          <p:cNvSpPr>
            <a:spLocks noGrp="1"/>
          </p:cNvSpPr>
          <p:nvPr>
            <p:ph type="body" idx="1"/>
          </p:nvPr>
        </p:nvSpPr>
        <p:spPr/>
        <p:txBody>
          <a:bodyPr/>
          <a:lstStyle/>
          <a:p>
            <a:r>
              <a:rPr lang="en-GB" dirty="0"/>
              <a:t>10+13+28+50+90+20 +50 + 10</a:t>
            </a:r>
            <a:endParaRPr lang="en-SE" dirty="0"/>
          </a:p>
        </p:txBody>
      </p:sp>
    </p:spTree>
    <p:extLst>
      <p:ext uri="{BB962C8B-B14F-4D97-AF65-F5344CB8AC3E}">
        <p14:creationId xmlns:p14="http://schemas.microsoft.com/office/powerpoint/2010/main" val="1745622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0107-EC7D-008C-6829-BD27FFBC48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67C0B-4173-DA93-2543-931EA44980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F594E0-70EE-9FB4-538A-B529DB5938E2}"/>
              </a:ext>
            </a:extLst>
          </p:cNvPr>
          <p:cNvSpPr>
            <a:spLocks noGrp="1"/>
          </p:cNvSpPr>
          <p:nvPr>
            <p:ph type="body" idx="1"/>
          </p:nvPr>
        </p:nvSpPr>
        <p:spPr/>
        <p:txBody>
          <a:bodyPr/>
          <a:lstStyle/>
          <a:p>
            <a:r>
              <a:rPr lang="en-GB" dirty="0"/>
              <a:t>30+28+50+90+20 +50 + 10 + 10 </a:t>
            </a:r>
            <a:endParaRPr lang="en-SE" dirty="0"/>
          </a:p>
        </p:txBody>
      </p:sp>
    </p:spTree>
    <p:extLst>
      <p:ext uri="{BB962C8B-B14F-4D97-AF65-F5344CB8AC3E}">
        <p14:creationId xmlns:p14="http://schemas.microsoft.com/office/powerpoint/2010/main" val="1081633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4230237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2716889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F750D-285B-1B3C-E262-2053A1135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DF92C3-8F73-4918-455A-CB760201B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DF94D3-3C7F-412D-8664-FA499F6EDB8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628437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A942-BD45-355E-A74B-CA9825B42B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FB0B2E-EDC9-900A-F6DE-8FD3C0456BB0}"/>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72FB0067-48AE-B5A3-E40C-96E66ED4069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41701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C7BF-AD11-9080-8727-ED5D7D65A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CF2107-08BD-9097-9B40-8F87115C7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17334-2114-2799-CE55-ED3E8FC06532}"/>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Consider the set of 3 periodic tasks scheduled with RM, with period, deadline, priority, and WCET parameters given in the table. Tasks 1 and 3 both require semaphore s</a:t>
            </a:r>
            <a:r>
              <a:rPr lang="en-GB" baseline="-25000" dirty="0"/>
              <a:t>1</a:t>
            </a:r>
            <a:r>
              <a:rPr lang="en-GB" dirty="0"/>
              <a:t>. Tasks 1 has critical section length 3, and Tasks 3 has critical section length 30. Under RM scheduling, use utilization bound and/or Response Time Analysis (RTA) to</a:t>
            </a:r>
            <a:endParaRPr lang="en-SE" dirty="0"/>
          </a:p>
          <a:p>
            <a:endParaRPr lang="en-SE" dirty="0"/>
          </a:p>
        </p:txBody>
      </p:sp>
    </p:spTree>
    <p:extLst>
      <p:ext uri="{BB962C8B-B14F-4D97-AF65-F5344CB8AC3E}">
        <p14:creationId xmlns:p14="http://schemas.microsoft.com/office/powerpoint/2010/main" val="2912312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AD73-B240-1767-74D8-95F5E04AD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8D2A1-9F17-C27B-0DAC-EB251FED0907}"/>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14:m>
                  <m:oMath xmlns:m="http://schemas.openxmlformats.org/officeDocument/2006/math">
                    <m:sSub>
                      <m:sSubPr>
                        <m:ctrlPr>
                          <a:rPr lang="en-GB" sz="1200" b="0" i="1" smtClean="0">
                            <a:latin typeface="Cambria Math" panose="02040503050406030204" pitchFamily="18" charset="0"/>
                          </a:rPr>
                        </m:ctrlPr>
                      </m:sSubPr>
                      <m:e>
                        <m:r>
                          <a:rPr lang="en-GB" sz="1200" i="1">
                            <a:latin typeface="Cambria Math" panose="02040503050406030204" pitchFamily="18" charset="0"/>
                          </a:rPr>
                          <m:t>𝑈</m:t>
                        </m:r>
                      </m:e>
                      <m:sub>
                        <m:r>
                          <a:rPr lang="en-GB" sz="1200" b="0" i="1" smtClean="0">
                            <a:latin typeface="Cambria Math" panose="02040503050406030204" pitchFamily="18" charset="0"/>
                          </a:rPr>
                          <m:t>1</m:t>
                        </m:r>
                      </m:sub>
                    </m:sSub>
                    <m:r>
                      <a:rPr lang="en-GB" sz="1200" i="1">
                        <a:latin typeface="Cambria Math" panose="02040503050406030204" pitchFamily="18" charset="0"/>
                      </a:rPr>
                      <m:t>=</m:t>
                    </m:r>
                    <m:nary>
                      <m:naryPr>
                        <m:chr m:val="∑"/>
                        <m:supHide m:val="on"/>
                        <m:ctrlPr>
                          <a:rPr lang="en-GB" altLang="zh-CN" sz="1200" i="1">
                            <a:latin typeface="Cambria Math" panose="02040503050406030204" pitchFamily="18" charset="0"/>
                            <a:ea typeface="宋体" pitchFamily="2" charset="-122"/>
                          </a:rPr>
                        </m:ctrlPr>
                      </m:naryPr>
                      <m:sub>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𝑗</m:t>
                        </m:r>
                        <m:r>
                          <a:rPr lang="en-GB" altLang="zh-CN" sz="1200" i="1">
                            <a:latin typeface="Cambria Math" panose="02040503050406030204" pitchFamily="18" charset="0"/>
                            <a:ea typeface="宋体" pitchFamily="2" charset="-122"/>
                          </a:rPr>
                          <m:t>∈</m:t>
                        </m:r>
                        <m:r>
                          <a:rPr lang="en-GB" altLang="zh-CN" sz="1200" i="1">
                            <a:latin typeface="Cambria Math" panose="02040503050406030204" pitchFamily="18" charset="0"/>
                            <a:ea typeface="宋体" pitchFamily="2" charset="-122"/>
                          </a:rPr>
                          <m:t>h𝑝</m:t>
                        </m:r>
                        <m:r>
                          <a:rPr lang="en-GB" altLang="zh-CN" sz="1200" i="1">
                            <a:latin typeface="Cambria Math" panose="02040503050406030204" pitchFamily="18" charset="0"/>
                            <a:ea typeface="宋体" pitchFamily="2" charset="-122"/>
                          </a:rPr>
                          <m:t>(1)</m:t>
                        </m:r>
                      </m:sub>
                      <m:sup/>
                      <m:e>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𝑗</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𝑗</m:t>
                                </m:r>
                              </m:sub>
                            </m:sSub>
                          </m:den>
                        </m:f>
                      </m:e>
                    </m:nary>
                    <m:r>
                      <a:rPr lang="en-GB" altLang="zh-CN" sz="1200" b="0" i="1" smtClean="0">
                        <a:latin typeface="Cambria Math" panose="02040503050406030204" pitchFamily="18" charset="0"/>
                        <a:ea typeface="宋体" pitchFamily="2" charset="-122"/>
                      </a:rPr>
                      <m:t>+</m:t>
                    </m:r>
                    <m:f>
                      <m:fPr>
                        <m:ctrlPr>
                          <a:rPr lang="en-GB" sz="1200" i="1">
                            <a:latin typeface="Cambria Math" panose="02040503050406030204" pitchFamily="18" charset="0"/>
                          </a:rPr>
                        </m:ctrlPr>
                      </m:fPr>
                      <m:num>
                        <m:sSub>
                          <m:sSubPr>
                            <m:ctrlPr>
                              <a:rPr lang="en-GB" sz="1200" i="1">
                                <a:latin typeface="Cambria Math" panose="02040503050406030204" pitchFamily="18" charset="0"/>
                              </a:rPr>
                            </m:ctrlPr>
                          </m:sSubPr>
                          <m:e>
                            <m:r>
                              <a:rPr lang="en-GB" sz="1200" i="1">
                                <a:latin typeface="Cambria Math" panose="02040503050406030204" pitchFamily="18" charset="0"/>
                              </a:rPr>
                              <m:t>𝐶</m:t>
                            </m:r>
                          </m:e>
                          <m:sub>
                            <m:r>
                              <a:rPr lang="en-GB" sz="1200" b="0" i="1" smtClean="0">
                                <a:latin typeface="Cambria Math" panose="02040503050406030204" pitchFamily="18" charset="0"/>
                              </a:rPr>
                              <m:t>1</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i="1">
                                <a:latin typeface="Cambria Math" panose="02040503050406030204" pitchFamily="18" charset="0"/>
                              </a:rPr>
                              <m:t>𝐵</m:t>
                            </m:r>
                          </m:e>
                          <m:sub>
                            <m:r>
                              <a:rPr lang="en-GB" sz="1200" b="0" i="1" smtClean="0">
                                <a:latin typeface="Cambria Math" panose="02040503050406030204" pitchFamily="18" charset="0"/>
                              </a:rPr>
                              <m:t>1</m:t>
                            </m:r>
                          </m:sub>
                        </m:sSub>
                      </m:num>
                      <m:den>
                        <m:sSub>
                          <m:sSubPr>
                            <m:ctrlPr>
                              <a:rPr lang="en-GB" sz="1200" i="1">
                                <a:latin typeface="Cambria Math" panose="02040503050406030204" pitchFamily="18" charset="0"/>
                              </a:rPr>
                            </m:ctrlPr>
                          </m:sSubPr>
                          <m:e>
                            <m:r>
                              <a:rPr lang="en-GB" sz="1200" i="1">
                                <a:latin typeface="Cambria Math" panose="02040503050406030204" pitchFamily="18" charset="0"/>
                              </a:rPr>
                              <m:t>𝑇</m:t>
                            </m:r>
                          </m:e>
                          <m:sub>
                            <m:r>
                              <a:rPr lang="en-GB" sz="1200" b="0" i="1" smtClean="0">
                                <a:latin typeface="Cambria Math" panose="02040503050406030204" pitchFamily="18" charset="0"/>
                              </a:rPr>
                              <m:t>1</m:t>
                            </m:r>
                          </m:sub>
                        </m:sSub>
                      </m:den>
                    </m:f>
                    <m:r>
                      <a:rPr lang="en-GB" sz="1200" b="0" i="1" smtClean="0">
                        <a:latin typeface="Cambria Math" panose="02040503050406030204" pitchFamily="18" charset="0"/>
                      </a:rPr>
                      <m:t>=</m:t>
                    </m:r>
                    <m:f>
                      <m:fPr>
                        <m:ctrlPr>
                          <a:rPr lang="en-US" altLang="zh-CN" sz="1200" i="1" dirty="0">
                            <a:latin typeface="Cambria Math" panose="02040503050406030204" pitchFamily="18" charset="0"/>
                            <a:ea typeface="宋体" charset="-122"/>
                          </a:rPr>
                        </m:ctrlPr>
                      </m:fPr>
                      <m:num>
                        <m:r>
                          <a:rPr lang="en-GB" altLang="zh-CN" sz="1200" b="0" i="1" dirty="0" smtClean="0">
                            <a:latin typeface="Cambria Math" panose="02040503050406030204" pitchFamily="18" charset="0"/>
                            <a:ea typeface="宋体" charset="-122"/>
                          </a:rPr>
                          <m:t>2</m:t>
                        </m:r>
                        <m:r>
                          <a:rPr lang="en-US" altLang="zh-CN" sz="1200" i="1" dirty="0">
                            <a:latin typeface="Cambria Math" panose="02040503050406030204" pitchFamily="18" charset="0"/>
                            <a:ea typeface="宋体" charset="-122"/>
                          </a:rPr>
                          <m:t>5</m:t>
                        </m:r>
                        <m:r>
                          <a:rPr lang="en-GB" altLang="zh-CN" sz="1200" b="0" i="1" dirty="0" smtClean="0">
                            <a:latin typeface="Cambria Math" panose="02040503050406030204" pitchFamily="18" charset="0"/>
                            <a:ea typeface="宋体" charset="-122"/>
                          </a:rPr>
                          <m:t>+30</m:t>
                        </m:r>
                      </m:num>
                      <m:den>
                        <m:r>
                          <a:rPr lang="en-GB" altLang="zh-CN" sz="1200" b="0" i="1" dirty="0" smtClean="0">
                            <a:latin typeface="Cambria Math" panose="02040503050406030204" pitchFamily="18" charset="0"/>
                            <a:ea typeface="宋体" charset="-122"/>
                          </a:rPr>
                          <m:t>10</m:t>
                        </m:r>
                        <m:r>
                          <a:rPr lang="en-US" altLang="zh-CN" sz="1200" i="1" dirty="0">
                            <a:latin typeface="Cambria Math" panose="02040503050406030204" pitchFamily="18" charset="0"/>
                            <a:ea typeface="宋体" charset="-122"/>
                          </a:rPr>
                          <m:t>0</m:t>
                        </m:r>
                      </m:den>
                    </m:f>
                    <m:r>
                      <a:rPr lang="en-US" altLang="zh-CN" sz="1200" i="1" dirty="0">
                        <a:latin typeface="Cambria Math" panose="02040503050406030204" pitchFamily="18" charset="0"/>
                        <a:ea typeface="宋体" charset="-122"/>
                      </a:rPr>
                      <m:t>=0.</m:t>
                    </m:r>
                    <m:r>
                      <a:rPr lang="en-GB" altLang="zh-CN" sz="1200" b="0" i="1" dirty="0" smtClean="0">
                        <a:latin typeface="Cambria Math" panose="02040503050406030204" pitchFamily="18" charset="0"/>
                        <a:ea typeface="宋体" charset="-122"/>
                      </a:rPr>
                      <m:t>55</m:t>
                    </m:r>
                    <m:r>
                      <a:rPr lang="en-GB" sz="1200" i="1">
                        <a:latin typeface="Cambria Math" panose="02040503050406030204" pitchFamily="18" charset="0"/>
                      </a:rPr>
                      <m:t>≤</m:t>
                    </m:r>
                    <m:r>
                      <a:rPr lang="en-GB" sz="1200" b="0" i="1" smtClean="0">
                        <a:latin typeface="Cambria Math" panose="02040503050406030204" pitchFamily="18" charset="0"/>
                      </a:rPr>
                      <m:t>0.828</m:t>
                    </m:r>
                  </m:oMath>
                </a14:m>
                <a:r>
                  <a:rPr lang="en-GB" sz="1200" dirty="0"/>
                  <a:t> (utilization bound for 2 tasks under RM)</a:t>
                </a:r>
              </a:p>
              <a:p>
                <a:endParaRPr lang="en-SE" dirty="0"/>
              </a:p>
            </p:txBody>
          </p:sp>
        </mc:Choice>
        <mc:Fallback xmlns="">
          <p:sp>
            <p:nvSpPr>
              <p:cNvPr id="3" name="Notes Placeholder 2">
                <a:extLst>
                  <a:ext uri="{FF2B5EF4-FFF2-40B4-BE49-F238E27FC236}">
                    <a16:creationId xmlns:a16="http://schemas.microsoft.com/office/drawing/2014/main" id="{15429ECE-4EDC-6515-3AC1-D70358F0BC0C}"/>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t>Utilization </a:t>
                </a:r>
                <a:r>
                  <a:rPr lang="en-GB" sz="1200" i="0">
                    <a:latin typeface="Cambria Math" panose="02040503050406030204" pitchFamily="18" charset="0"/>
                  </a:rPr>
                  <a:t>𝑈</a:t>
                </a:r>
                <a:r>
                  <a:rPr lang="en-GB" sz="1200" b="0" i="0">
                    <a:latin typeface="Cambria Math" panose="02040503050406030204" pitchFamily="18" charset="0"/>
                  </a:rPr>
                  <a:t>_1</a:t>
                </a:r>
                <a:r>
                  <a:rPr lang="en-GB" sz="1200" i="0">
                    <a:latin typeface="Cambria Math" panose="02040503050406030204" pitchFamily="18" charset="0"/>
                  </a:rPr>
                  <a:t>=</a:t>
                </a:r>
                <a:r>
                  <a:rPr lang="en-GB" altLang="zh-CN" sz="1200" i="0">
                    <a:latin typeface="Cambria Math" panose="02040503050406030204" pitchFamily="18" charset="0"/>
                    <a:ea typeface="宋体" pitchFamily="2" charset="-122"/>
                  </a:rPr>
                  <a:t>∑_(∀𝑗∈ℎ𝑝(1))</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𝑗/</a:t>
                </a:r>
                <a:r>
                  <a:rPr lang="en-GB" sz="1200" i="0">
                    <a:latin typeface="Cambria Math" panose="02040503050406030204" pitchFamily="18" charset="0"/>
                  </a:rPr>
                  <a:t>𝑇_</a:t>
                </a:r>
                <a:r>
                  <a:rPr lang="en-GB" sz="1200" b="0" i="0">
                    <a:latin typeface="Cambria Math" panose="02040503050406030204" pitchFamily="18" charset="0"/>
                  </a:rPr>
                  <a:t>𝑗 </a:t>
                </a:r>
                <a:r>
                  <a:rPr lang="en-GB" altLang="zh-CN" sz="1200" b="0" i="0">
                    <a:latin typeface="Cambria Math" panose="02040503050406030204" pitchFamily="18" charset="0"/>
                    <a:ea typeface="宋体" pitchFamily="2" charset="-122"/>
                  </a:rPr>
                  <a:t>+</a:t>
                </a:r>
                <a:r>
                  <a:rPr lang="en-GB" sz="1200" i="0">
                    <a:latin typeface="Cambria Math" panose="02040503050406030204" pitchFamily="18" charset="0"/>
                  </a:rPr>
                  <a:t>(𝐶_</a:t>
                </a:r>
                <a:r>
                  <a:rPr lang="en-GB" sz="1200" b="0" i="0">
                    <a:latin typeface="Cambria Math" panose="02040503050406030204" pitchFamily="18" charset="0"/>
                  </a:rPr>
                  <a:t>1</a:t>
                </a:r>
                <a:r>
                  <a:rPr lang="en-GB" sz="1200" i="0">
                    <a:latin typeface="Cambria Math" panose="02040503050406030204" pitchFamily="18" charset="0"/>
                  </a:rPr>
                  <a:t>+𝐵_</a:t>
                </a:r>
                <a:r>
                  <a:rPr lang="en-GB" sz="1200" b="0" i="0">
                    <a:latin typeface="Cambria Math" panose="02040503050406030204" pitchFamily="18" charset="0"/>
                  </a:rPr>
                  <a:t>1)/</a:t>
                </a:r>
                <a:r>
                  <a:rPr lang="en-GB" sz="1200" i="0">
                    <a:latin typeface="Cambria Math" panose="02040503050406030204" pitchFamily="18" charset="0"/>
                  </a:rPr>
                  <a:t>𝑇_</a:t>
                </a:r>
                <a:r>
                  <a:rPr lang="en-GB" sz="1200" b="0" i="0">
                    <a:latin typeface="Cambria Math" panose="02040503050406030204" pitchFamily="18" charset="0"/>
                  </a:rPr>
                  <a:t>1 =</a:t>
                </a:r>
                <a:r>
                  <a:rPr lang="en-US" altLang="zh-CN" sz="120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2</a:t>
                </a:r>
                <a:r>
                  <a:rPr lang="en-US" altLang="zh-CN" sz="1200" i="0" dirty="0">
                    <a:latin typeface="Cambria Math" panose="02040503050406030204" pitchFamily="18" charset="0"/>
                    <a:ea typeface="宋体" charset="-122"/>
                  </a:rPr>
                  <a:t>5</a:t>
                </a:r>
                <a:r>
                  <a:rPr lang="en-GB" altLang="zh-CN" sz="1200" b="0" i="0" dirty="0">
                    <a:latin typeface="Cambria Math" panose="02040503050406030204" pitchFamily="18" charset="0"/>
                    <a:ea typeface="宋体" charset="-122"/>
                  </a:rPr>
                  <a:t>+30</a:t>
                </a:r>
                <a:r>
                  <a:rPr lang="en-US" altLang="zh-CN" sz="1200" b="0" i="0" dirty="0">
                    <a:latin typeface="Cambria Math" panose="02040503050406030204" pitchFamily="18" charset="0"/>
                    <a:ea typeface="宋体" charset="-122"/>
                  </a:rPr>
                  <a:t>)/</a:t>
                </a:r>
                <a:r>
                  <a:rPr lang="en-GB" altLang="zh-CN" sz="1200" b="0" i="0" dirty="0">
                    <a:latin typeface="Cambria Math" panose="02040503050406030204" pitchFamily="18" charset="0"/>
                    <a:ea typeface="宋体" charset="-122"/>
                  </a:rPr>
                  <a:t>10</a:t>
                </a:r>
                <a:r>
                  <a:rPr lang="en-US" altLang="zh-CN" sz="1200" i="0" dirty="0">
                    <a:latin typeface="Cambria Math" panose="02040503050406030204" pitchFamily="18" charset="0"/>
                    <a:ea typeface="宋体" charset="-122"/>
                  </a:rPr>
                  <a:t>0=0.</a:t>
                </a:r>
                <a:r>
                  <a:rPr lang="en-GB" altLang="zh-CN" sz="1200" b="0" i="0" dirty="0">
                    <a:latin typeface="Cambria Math" panose="02040503050406030204" pitchFamily="18" charset="0"/>
                    <a:ea typeface="宋体" charset="-122"/>
                  </a:rPr>
                  <a:t>55</a:t>
                </a:r>
                <a:r>
                  <a:rPr lang="en-GB" sz="1200" i="0">
                    <a:latin typeface="Cambria Math" panose="02040503050406030204" pitchFamily="18" charset="0"/>
                  </a:rPr>
                  <a:t>≤</a:t>
                </a:r>
                <a:r>
                  <a:rPr lang="en-GB" sz="1200" b="0" i="0">
                    <a:latin typeface="Cambria Math" panose="02040503050406030204" pitchFamily="18" charset="0"/>
                  </a:rPr>
                  <a:t>0.828</a:t>
                </a:r>
                <a:r>
                  <a:rPr lang="en-GB" sz="1200" dirty="0"/>
                  <a:t> (utilization bound for 2 tasks under RM)</a:t>
                </a:r>
              </a:p>
              <a:p>
                <a:endParaRPr lang="en-SE" dirty="0"/>
              </a:p>
            </p:txBody>
          </p:sp>
        </mc:Fallback>
      </mc:AlternateContent>
    </p:spTree>
    <p:extLst>
      <p:ext uri="{BB962C8B-B14F-4D97-AF65-F5344CB8AC3E}">
        <p14:creationId xmlns:p14="http://schemas.microsoft.com/office/powerpoint/2010/main" val="534811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Blocking delay is MAX length of critical sections of all lower-priority tasks (vs. SUM for PIP)</a:t>
            </a:r>
          </a:p>
          <a:p>
            <a:endParaRPr lang="en-SE" dirty="0"/>
          </a:p>
        </p:txBody>
      </p:sp>
    </p:spTree>
    <p:extLst>
      <p:ext uri="{BB962C8B-B14F-4D97-AF65-F5344CB8AC3E}">
        <p14:creationId xmlns:p14="http://schemas.microsoft.com/office/powerpoint/2010/main" val="305790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20+13+14+50+90</a:t>
            </a:r>
            <a:endParaRPr lang="en-SE" dirty="0"/>
          </a:p>
        </p:txBody>
      </p:sp>
    </p:spTree>
    <p:extLst>
      <p:ext uri="{BB962C8B-B14F-4D97-AF65-F5344CB8AC3E}">
        <p14:creationId xmlns:p14="http://schemas.microsoft.com/office/powerpoint/2010/main" val="2692855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854A9-7346-9268-684D-3116F5368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3B6DB1-798A-58E5-CCD7-ED2BC720E9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8987F-141B-D96E-783B-E555EF400429}"/>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163350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59F9-098A-47F0-800B-70AF52489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9336D9-364C-611F-B44F-F2B46384B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5E74C-11E4-174D-76A9-4C66FB3CF732}"/>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2634676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0DA60-B85D-FAC9-B469-CE8E9BFEE4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9D66D-1419-F95B-04ED-2A193CC22A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1ECD33-55E2-C68C-BB27-1CCDFF7FAEE0}"/>
              </a:ext>
            </a:extLst>
          </p:cNvPr>
          <p:cNvSpPr>
            <a:spLocks noGrp="1"/>
          </p:cNvSpPr>
          <p:nvPr>
            <p:ph type="body" idx="1"/>
          </p:nvPr>
        </p:nvSpPr>
        <p:spPr/>
        <p:txBody>
          <a:bodyPr/>
          <a:lstStyle/>
          <a:p>
            <a:r>
              <a:rPr lang="en-GB" dirty="0"/>
              <a:t>94 + 14 + 50</a:t>
            </a:r>
            <a:endParaRPr lang="en-SE" dirty="0"/>
          </a:p>
        </p:txBody>
      </p:sp>
    </p:spTree>
    <p:extLst>
      <p:ext uri="{BB962C8B-B14F-4D97-AF65-F5344CB8AC3E}">
        <p14:creationId xmlns:p14="http://schemas.microsoft.com/office/powerpoint/2010/main" val="3122360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6D86-F055-B7D8-F15A-EBA17F5659BA}"/>
              </a:ext>
            </a:extLst>
          </p:cNvPr>
          <p:cNvSpPr>
            <a:spLocks noGrp="1"/>
          </p:cNvSpPr>
          <p:nvPr>
            <p:ph type="title"/>
          </p:nvPr>
        </p:nvSpPr>
        <p:spPr/>
        <p:txBody>
          <a:bodyPr/>
          <a:lstStyle/>
          <a:p>
            <a:r>
              <a:rPr lang="en-GB" dirty="0"/>
              <a:t>Recall: PCP Blocking Time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CDF9D-7843-5545-1EC4-8168EACF154D}"/>
                  </a:ext>
                </a:extLst>
              </p:cNvPr>
              <p:cNvSpPr>
                <a:spLocks noGrp="1"/>
              </p:cNvSpPr>
              <p:nvPr>
                <p:ph idx="1"/>
              </p:nvPr>
            </p:nvSpPr>
            <p:spPr>
              <a:xfrm>
                <a:off x="754350" y="4097436"/>
                <a:ext cx="10566400" cy="2455763"/>
              </a:xfrm>
            </p:spPr>
            <p:txBody>
              <a:bodyPr>
                <a:normAutofit/>
              </a:bodyPr>
              <a:lstStyle/>
              <a:p>
                <a:pPr eaLnBrk="1" hangingPunct="1"/>
                <a:r>
                  <a:rPr lang="en-US" altLang="zh-CN" dirty="0">
                    <a:ea typeface="宋体" charset="-122"/>
                  </a:rPr>
                  <a:t>Consider all lower-priority tasks (k</a:t>
                </a:r>
                <a14:m>
                  <m:oMath xmlns:m="http://schemas.openxmlformats.org/officeDocument/2006/math">
                    <m:r>
                      <a:rPr lang="en-GB" altLang="zh-CN" b="0" i="1" smtClean="0">
                        <a:latin typeface="Cambria Math" panose="02040503050406030204" pitchFamily="18" charset="0"/>
                        <a:ea typeface="宋体" charset="-122"/>
                      </a:rPr>
                      <m:t>∈</m:t>
                    </m:r>
                  </m:oMath>
                </a14:m>
                <a:r>
                  <a:rPr lang="en-US" altLang="zh-CN" dirty="0" err="1">
                    <a:ea typeface="宋体" charset="-122"/>
                  </a:rPr>
                  <a:t>lp</a:t>
                </a:r>
                <a:r>
                  <a:rPr lang="en-US" altLang="zh-CN" dirty="0">
                    <a:ea typeface="宋体" charset="-122"/>
                  </a:rPr>
                  <a:t>(i)), and the semaphores they can lock (s)</a:t>
                </a:r>
              </a:p>
              <a:p>
                <a:pPr eaLnBrk="1" hangingPunct="1"/>
                <a:r>
                  <a:rPr lang="en-US" altLang="zh-CN" dirty="0">
                    <a:ea typeface="宋体" charset="-122"/>
                  </a:rPr>
                  <a:t>Select from those semaphores (s) with ceiling higher than or equal to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𝑝𝑟𝑖</m:t>
                        </m:r>
                        <m:d>
                          <m:dPr>
                            <m:ctrlPr>
                              <a:rPr lang="en-GB" altLang="zh-CN" b="0" i="1" smtClean="0">
                                <a:latin typeface="Cambria Math" panose="02040503050406030204" pitchFamily="18" charset="0"/>
                                <a:ea typeface="宋体" charset="-122"/>
                              </a:rPr>
                            </m:ctrlPr>
                          </m:dPr>
                          <m:e>
                            <m:r>
                              <a:rPr lang="en-GB" altLang="zh-CN" b="0" i="1" smtClean="0">
                                <a:latin typeface="Cambria Math" panose="02040503050406030204" pitchFamily="18" charset="0"/>
                                <a:ea typeface="宋体" charset="-122"/>
                              </a:rPr>
                              <m:t>𝑖</m:t>
                            </m:r>
                          </m:e>
                        </m:d>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𝑃</m:t>
                        </m:r>
                      </m:e>
                      <m:sub>
                        <m:r>
                          <a:rPr lang="en-GB" altLang="zh-CN" b="0" i="1" smtClean="0">
                            <a:latin typeface="Cambria Math" panose="02040503050406030204" pitchFamily="18" charset="0"/>
                            <a:ea typeface="宋体" charset="-122"/>
                          </a:rPr>
                          <m:t>𝑖</m:t>
                        </m:r>
                      </m:sub>
                    </m:sSub>
                  </m:oMath>
                </a14:m>
                <a:endParaRPr lang="en-US" altLang="zh-CN" baseline="-25000" dirty="0">
                  <a:ea typeface="宋体" charset="-122"/>
                </a:endParaRPr>
              </a:p>
              <a:p>
                <a:pPr eaLnBrk="1" hangingPunct="1"/>
                <a:r>
                  <a:rPr lang="en-US" altLang="zh-CN" dirty="0">
                    <a:ea typeface="宋体" charset="-122"/>
                  </a:rPr>
                  <a:t>Take max length of all tasks (k)’s critical sections that lock semaphores (s)</a:t>
                </a:r>
              </a:p>
              <a:p>
                <a:pPr eaLnBrk="1" hangingPunct="1"/>
                <a:r>
                  <a:rPr lang="en-US" altLang="zh-CN" dirty="0">
                    <a:ea typeface="宋体" charset="-122"/>
                  </a:rPr>
                  <a:t>(Note: this formula applies only when task i requests some semaphore. If task i does not require any semaphores itself, then it does not experience any blocking time, i.e., B</a:t>
                </a:r>
                <a:r>
                  <a:rPr lang="en-US" altLang="zh-CN" baseline="-25000" dirty="0">
                    <a:ea typeface="宋体" charset="-122"/>
                  </a:rPr>
                  <a:t>i</a:t>
                </a:r>
                <a:r>
                  <a:rPr lang="en-US" altLang="zh-CN" dirty="0">
                    <a:ea typeface="宋体" charset="-122"/>
                  </a:rPr>
                  <a:t> = 0.)</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479CDF9D-7843-5545-1EC4-8168EACF154D}"/>
                  </a:ext>
                </a:extLst>
              </p:cNvPr>
              <p:cNvSpPr>
                <a:spLocks noGrp="1" noRot="1" noChangeAspect="1" noMove="1" noResize="1" noEditPoints="1" noAdjustHandles="1" noChangeArrowheads="1" noChangeShapeType="1" noTextEdit="1"/>
              </p:cNvSpPr>
              <p:nvPr>
                <p:ph idx="1"/>
              </p:nvPr>
            </p:nvSpPr>
            <p:spPr>
              <a:xfrm>
                <a:off x="754350" y="4097436"/>
                <a:ext cx="10566400" cy="2455763"/>
              </a:xfrm>
              <a:blipFill>
                <a:blip r:embed="rId3"/>
                <a:stretch>
                  <a:fillRect l="-1039" t="-4467" r="-577" b="-3474"/>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68273A30-C3C8-747C-9ED6-D4CD76EA9AE4}"/>
              </a:ext>
            </a:extLst>
          </p:cNvPr>
          <p:cNvPicPr>
            <a:picLocks noChangeAspect="1" noChangeArrowheads="1"/>
          </p:cNvPicPr>
          <p:nvPr/>
        </p:nvPicPr>
        <p:blipFill>
          <a:blip r:embed="rId4"/>
          <a:srcRect/>
          <a:stretch>
            <a:fillRect/>
          </a:stretch>
        </p:blipFill>
        <p:spPr bwMode="auto">
          <a:xfrm>
            <a:off x="457200" y="873888"/>
            <a:ext cx="10863550" cy="3012312"/>
          </a:xfrm>
          <a:prstGeom prst="rect">
            <a:avLst/>
          </a:prstGeom>
          <a:noFill/>
          <a:ln w="9525">
            <a:noFill/>
            <a:miter lim="800000"/>
            <a:headEnd/>
            <a:tailEnd/>
          </a:ln>
        </p:spPr>
      </p:pic>
    </p:spTree>
    <p:extLst>
      <p:ext uri="{BB962C8B-B14F-4D97-AF65-F5344CB8AC3E}">
        <p14:creationId xmlns:p14="http://schemas.microsoft.com/office/powerpoint/2010/main" val="315379571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0C1F-A0A6-D76A-109F-FDDDFBFD96E6}"/>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739F56D7-7131-C9F2-95ED-21716DDAC920}"/>
                  </a:ext>
                </a:extLst>
              </p:cNvPr>
              <p:cNvSpPr>
                <a:spLocks noGrp="1"/>
              </p:cNvSpPr>
              <p:nvPr>
                <p:ph idx="1"/>
              </p:nvPr>
            </p:nvSpPr>
            <p:spPr>
              <a:xfrm>
                <a:off x="812800" y="914400"/>
                <a:ext cx="10566400" cy="5105400"/>
              </a:xfrm>
            </p:spPr>
            <p:txBody>
              <a:bodyPr/>
              <a:lstStyle/>
              <a:p>
                <a:r>
                  <a:rPr lang="en-GB" dirty="0"/>
                  <a:t>Consider the set of 8 periodic tasks scheduled with Deadline Monotonic (DM) scheduling, with period, deadline, priority (larger number denotes higher priority), and WCET parameters given in the table. The tasks may require one or more of the 5 semaphores.</a:t>
                </a:r>
              </a:p>
              <a:p>
                <a:r>
                  <a:rPr lang="en-GB" dirty="0"/>
                  <a:t>1) Calculate priority ceilings of the semaphores</a:t>
                </a:r>
              </a:p>
              <a:p>
                <a:r>
                  <a:rPr lang="en-GB" dirty="0"/>
                  <a:t>2) Determine taskset </a:t>
                </a:r>
                <a:r>
                  <a:rPr lang="en-GB" dirty="0" err="1"/>
                  <a:t>schedulability</a:t>
                </a:r>
                <a:endParaRPr lang="en-GB" dirty="0"/>
              </a:p>
              <a:p>
                <a:endParaRPr lang="en-GB" dirty="0"/>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SE" dirty="0"/>
              </a:p>
            </p:txBody>
          </p:sp>
        </mc:Choice>
        <mc:Fallback xmlns="">
          <p:sp>
            <p:nvSpPr>
              <p:cNvPr id="4" name="Content Placeholder 2">
                <a:extLst>
                  <a:ext uri="{FF2B5EF4-FFF2-40B4-BE49-F238E27FC236}">
                    <a16:creationId xmlns:a16="http://schemas.microsoft.com/office/drawing/2014/main" id="{739F56D7-7131-C9F2-95ED-21716DDAC920}"/>
                  </a:ext>
                </a:extLst>
              </p:cNvPr>
              <p:cNvSpPr>
                <a:spLocks noGrp="1" noRot="1" noChangeAspect="1" noMove="1" noResize="1" noEditPoints="1" noAdjustHandles="1" noChangeArrowheads="1" noChangeShapeType="1" noTextEdit="1"/>
              </p:cNvSpPr>
              <p:nvPr>
                <p:ph idx="1"/>
              </p:nvPr>
            </p:nvSpPr>
            <p:spPr>
              <a:xfrm>
                <a:off x="812800" y="914400"/>
                <a:ext cx="10566400" cy="5105400"/>
              </a:xfrm>
              <a:blipFill>
                <a:blip r:embed="rId2"/>
                <a:stretch>
                  <a:fillRect l="-1038" t="-2148" r="-980"/>
                </a:stretch>
              </a:blipFill>
            </p:spPr>
            <p:txBody>
              <a:bodyPr/>
              <a:lstStyle/>
              <a:p>
                <a:r>
                  <a:rPr lang="en-SE">
                    <a:noFill/>
                  </a:rPr>
                  <a:t> </a:t>
                </a:r>
              </a:p>
            </p:txBody>
          </p:sp>
        </mc:Fallback>
      </mc:AlternateContent>
    </p:spTree>
    <p:extLst>
      <p:ext uri="{BB962C8B-B14F-4D97-AF65-F5344CB8AC3E}">
        <p14:creationId xmlns:p14="http://schemas.microsoft.com/office/powerpoint/2010/main" val="81949295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DC5-E078-598C-2636-B16E5C0B6BC4}"/>
              </a:ext>
            </a:extLst>
          </p:cNvPr>
          <p:cNvSpPr>
            <a:spLocks noGrp="1"/>
          </p:cNvSpPr>
          <p:nvPr>
            <p:ph type="title"/>
          </p:nvPr>
        </p:nvSpPr>
        <p:spPr/>
        <p:txBody>
          <a:bodyPr/>
          <a:lstStyle/>
          <a:p>
            <a:r>
              <a:rPr lang="en-GB" dirty="0"/>
              <a:t>Q5. </a:t>
            </a:r>
            <a:r>
              <a:rPr lang="en-GB" dirty="0" err="1"/>
              <a:t>Schedulability</a:t>
            </a:r>
            <a:r>
              <a:rPr lang="en-GB" dirty="0"/>
              <a:t> with Shared Resources</a:t>
            </a:r>
            <a:endParaRPr lang="en-SE" dirty="0"/>
          </a:p>
        </p:txBody>
      </p:sp>
      <p:graphicFrame>
        <p:nvGraphicFramePr>
          <p:cNvPr id="8" name="Group 36">
            <a:extLst>
              <a:ext uri="{FF2B5EF4-FFF2-40B4-BE49-F238E27FC236}">
                <a16:creationId xmlns:a16="http://schemas.microsoft.com/office/drawing/2014/main" id="{D766A34E-7232-0C5B-34A1-63BC246C0070}"/>
              </a:ext>
            </a:extLst>
          </p:cNvPr>
          <p:cNvGraphicFramePr>
            <a:graphicFrameLocks/>
          </p:cNvGraphicFramePr>
          <p:nvPr>
            <p:extLst>
              <p:ext uri="{D42A27DB-BD31-4B8C-83A1-F6EECF244321}">
                <p14:modId xmlns:p14="http://schemas.microsoft.com/office/powerpoint/2010/main" val="5069452"/>
              </p:ext>
            </p:extLst>
          </p:nvPr>
        </p:nvGraphicFramePr>
        <p:xfrm>
          <a:off x="577569"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a:ln>
                            <a:noFill/>
                          </a:ln>
                          <a:solidFill>
                            <a:srgbClr val="000000"/>
                          </a:solidFill>
                          <a:effectLst/>
                          <a:latin typeface="Tahoma" pitchFamily="34" charset="0"/>
                          <a:ea typeface="宋体" charset="-122"/>
                          <a:cs typeface="+mn-cs"/>
                        </a:rPr>
                        <a:t>30</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9" name="Group 36">
            <a:extLst>
              <a:ext uri="{FF2B5EF4-FFF2-40B4-BE49-F238E27FC236}">
                <a16:creationId xmlns:a16="http://schemas.microsoft.com/office/drawing/2014/main" id="{5B22F71B-AF15-83DB-F802-2C34172280FD}"/>
              </a:ext>
            </a:extLst>
          </p:cNvPr>
          <p:cNvGraphicFramePr>
            <a:graphicFrameLocks/>
          </p:cNvGraphicFramePr>
          <p:nvPr>
            <p:extLst>
              <p:ext uri="{D42A27DB-BD31-4B8C-83A1-F6EECF244321}">
                <p14:modId xmlns:p14="http://schemas.microsoft.com/office/powerpoint/2010/main" val="3947248055"/>
              </p:ext>
            </p:extLst>
          </p:nvPr>
        </p:nvGraphicFramePr>
        <p:xfrm>
          <a:off x="9144000" y="1891504"/>
          <a:ext cx="2118368" cy="307499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2529248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B8ADA-9963-4F9E-F7BF-52A174C2A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36204-5E6E-D580-4EE5-5BA118789F0B}"/>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p:graphicFrame>
        <p:nvGraphicFramePr>
          <p:cNvPr id="5" name="Group 36">
            <a:extLst>
              <a:ext uri="{FF2B5EF4-FFF2-40B4-BE49-F238E27FC236}">
                <a16:creationId xmlns:a16="http://schemas.microsoft.com/office/drawing/2014/main" id="{ECFB934F-8337-5272-61AC-B985A38EC1BE}"/>
              </a:ext>
            </a:extLst>
          </p:cNvPr>
          <p:cNvGraphicFramePr>
            <a:graphicFrameLocks/>
          </p:cNvGraphicFramePr>
          <p:nvPr>
            <p:extLst>
              <p:ext uri="{D42A27DB-BD31-4B8C-83A1-F6EECF244321}">
                <p14:modId xmlns:p14="http://schemas.microsoft.com/office/powerpoint/2010/main" val="3054442299"/>
              </p:ext>
            </p:extLst>
          </p:nvPr>
        </p:nvGraphicFramePr>
        <p:xfrm>
          <a:off x="548632" y="995043"/>
          <a:ext cx="8273902" cy="4867913"/>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914400">
                  <a:extLst>
                    <a:ext uri="{9D8B030D-6E8A-4147-A177-3AD203B41FA5}">
                      <a16:colId xmlns:a16="http://schemas.microsoft.com/office/drawing/2014/main" val="525097281"/>
                    </a:ext>
                  </a:extLst>
                </a:gridCol>
                <a:gridCol w="89845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A</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14</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B</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800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90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158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269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9,3,3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E</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50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3</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F</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247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34534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G</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2500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271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80077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2000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5</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13,7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4362276"/>
                  </a:ext>
                </a:extLst>
              </a:tr>
            </a:tbl>
          </a:graphicData>
        </a:graphic>
      </p:graphicFrame>
      <p:graphicFrame>
        <p:nvGraphicFramePr>
          <p:cNvPr id="7" name="Group 36">
            <a:extLst>
              <a:ext uri="{FF2B5EF4-FFF2-40B4-BE49-F238E27FC236}">
                <a16:creationId xmlns:a16="http://schemas.microsoft.com/office/drawing/2014/main" id="{57B744E0-33B1-DC58-8645-7F54F4959B39}"/>
              </a:ext>
            </a:extLst>
          </p:cNvPr>
          <p:cNvGraphicFramePr>
            <a:graphicFrameLocks/>
          </p:cNvGraphicFramePr>
          <p:nvPr>
            <p:extLst>
              <p:ext uri="{D42A27DB-BD31-4B8C-83A1-F6EECF244321}">
                <p14:modId xmlns:p14="http://schemas.microsoft.com/office/powerpoint/2010/main" val="656655575"/>
              </p:ext>
            </p:extLst>
          </p:nvPr>
        </p:nvGraphicFramePr>
        <p:xfrm>
          <a:off x="8991600" y="20574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149401657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ECEE2-5C5E-15AC-5EF1-C4AC4760A009}"/>
              </a:ext>
            </a:extLst>
          </p:cNvPr>
          <p:cNvSpPr>
            <a:spLocks noGrp="1"/>
          </p:cNvSpPr>
          <p:nvPr>
            <p:ph type="title"/>
          </p:nvPr>
        </p:nvSpPr>
        <p:spPr/>
        <p:txBody>
          <a:bodyPr/>
          <a:lstStyle/>
          <a:p>
            <a:r>
              <a:rPr lang="en-GB" dirty="0"/>
              <a:t>Q5. </a:t>
            </a:r>
            <a:r>
              <a:rPr lang="en-GB" dirty="0" err="1"/>
              <a:t>Schedulability</a:t>
            </a:r>
            <a:r>
              <a:rPr lang="en-GB" dirty="0"/>
              <a:t> with Shared Resources ANS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47B169-9CFF-21E7-90DE-188E7781E12A}"/>
                  </a:ext>
                </a:extLst>
              </p:cNvPr>
              <p:cNvSpPr>
                <a:spLocks noGrp="1"/>
              </p:cNvSpPr>
              <p:nvPr>
                <p:ph idx="1"/>
              </p:nvPr>
            </p:nvSpPr>
            <p:spPr/>
            <p:txBody>
              <a:bodyPr>
                <a:normAutofit/>
              </a:bodyPr>
              <a:lstStyle/>
              <a:p>
                <a:r>
                  <a:rPr lang="en-GB" sz="2400" dirty="0"/>
                  <a:t>Each semaphore is assigned a ceiling, equal to maximum priority of all tasks that require it: </a:t>
                </a:r>
                <a14:m>
                  <m:oMath xmlns:m="http://schemas.openxmlformats.org/officeDocument/2006/math">
                    <m:r>
                      <a:rPr lang="en-GB" sz="2400" b="0" i="1" smtClean="0">
                        <a:latin typeface="Cambria Math" panose="02040503050406030204" pitchFamily="18" charset="0"/>
                      </a:rPr>
                      <m:t>𝐶</m:t>
                    </m:r>
                    <m:d>
                      <m:dPr>
                        <m:ctrlPr>
                          <a:rPr lang="en-GB" sz="2400" b="0" i="1" smtClean="0">
                            <a:latin typeface="Cambria Math" panose="02040503050406030204" pitchFamily="18" charset="0"/>
                          </a:rPr>
                        </m:ctrlPr>
                      </m:d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r>
                              <a:rPr lang="en-GB" sz="2400" b="0" i="1" smtClean="0">
                                <a:latin typeface="Cambria Math" panose="02040503050406030204" pitchFamily="18" charset="0"/>
                              </a:rPr>
                              <m:t>𝑘</m:t>
                            </m:r>
                          </m:sub>
                        </m:sSub>
                      </m:e>
                    </m:d>
                    <m:r>
                      <a:rPr lang="en-GB" sz="2400" b="0" i="1" smtClean="0">
                        <a:latin typeface="Cambria Math" panose="02040503050406030204" pitchFamily="18" charset="0"/>
                      </a:rPr>
                      <m:t>=</m:t>
                    </m:r>
                    <m:func>
                      <m:funcPr>
                        <m:ctrlPr>
                          <a:rPr lang="en-GB" sz="2400" b="0" i="1" smtClean="0">
                            <a:latin typeface="Cambria Math" panose="02040503050406030204" pitchFamily="18" charset="0"/>
                          </a:rPr>
                        </m:ctrlPr>
                      </m:funcPr>
                      <m:fName>
                        <m:r>
                          <m:rPr>
                            <m:sty m:val="p"/>
                          </m:rPr>
                          <a:rPr lang="en-GB" sz="2400" b="0" i="0" smtClean="0">
                            <a:latin typeface="Cambria Math" panose="02040503050406030204" pitchFamily="18" charset="0"/>
                          </a:rPr>
                          <m:t>max</m:t>
                        </m:r>
                      </m:fName>
                      <m:e>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𝑃</m:t>
                            </m:r>
                          </m:e>
                          <m:sub>
                            <m:r>
                              <a:rPr lang="en-GB" sz="2400" i="1">
                                <a:latin typeface="Cambria Math" panose="02040503050406030204" pitchFamily="18" charset="0"/>
                              </a:rPr>
                              <m:t>𝑗</m:t>
                            </m:r>
                          </m:sub>
                        </m:sSub>
                        <m:r>
                          <a:rPr lang="en-GB" sz="2400" i="1">
                            <a:latin typeface="Cambria Math" panose="02040503050406030204" pitchFamily="18" charset="0"/>
                          </a:rPr>
                          <m:t>:</m:t>
                        </m:r>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𝑗</m:t>
                            </m:r>
                          </m:sub>
                        </m:sSub>
                        <m:r>
                          <a:rPr lang="en-GB" sz="2400" i="1">
                            <a:latin typeface="Cambria Math" panose="02040503050406030204" pitchFamily="18" charset="0"/>
                          </a:rPr>
                          <m:t> </m:t>
                        </m:r>
                        <m:r>
                          <m:rPr>
                            <m:sty m:val="p"/>
                          </m:rPr>
                          <a:rPr lang="en-GB" sz="2400">
                            <a:latin typeface="Cambria Math" panose="02040503050406030204" pitchFamily="18" charset="0"/>
                          </a:rPr>
                          <m:t>uses</m:t>
                        </m:r>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𝑠</m:t>
                            </m:r>
                          </m:e>
                          <m:sub>
                            <m:r>
                              <a:rPr lang="en-GB" sz="2400" i="1">
                                <a:latin typeface="Cambria Math" panose="02040503050406030204" pitchFamily="18" charset="0"/>
                              </a:rPr>
                              <m:t>𝑘</m:t>
                            </m:r>
                          </m:sub>
                        </m:sSub>
                        <m:r>
                          <a:rPr lang="en-GB" sz="2400" i="1">
                            <a:latin typeface="Cambria Math" panose="02040503050406030204" pitchFamily="18" charset="0"/>
                          </a:rPr>
                          <m:t>}</m:t>
                        </m:r>
                      </m:e>
                    </m:func>
                  </m:oMath>
                </a14:m>
                <a:r>
                  <a:rPr lang="en-GB" sz="2400" dirty="0"/>
                  <a:t>. Hence we can fill in the semaphore ceiling table.</a:t>
                </a:r>
              </a:p>
              <a:p>
                <a:endParaRPr lang="en-SE" dirty="0"/>
              </a:p>
            </p:txBody>
          </p:sp>
        </mc:Choice>
        <mc:Fallback xmlns="">
          <p:sp>
            <p:nvSpPr>
              <p:cNvPr id="3" name="Content Placeholder 2">
                <a:extLst>
                  <a:ext uri="{FF2B5EF4-FFF2-40B4-BE49-F238E27FC236}">
                    <a16:creationId xmlns:a16="http://schemas.microsoft.com/office/drawing/2014/main" id="{0B47B169-9CFF-21E7-90DE-188E7781E12A}"/>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graphicFrame>
        <p:nvGraphicFramePr>
          <p:cNvPr id="7" name="Group 36">
            <a:extLst>
              <a:ext uri="{FF2B5EF4-FFF2-40B4-BE49-F238E27FC236}">
                <a16:creationId xmlns:a16="http://schemas.microsoft.com/office/drawing/2014/main" id="{91C52B1C-22CA-0EDB-FCE1-158C885853EF}"/>
              </a:ext>
            </a:extLst>
          </p:cNvPr>
          <p:cNvGraphicFramePr>
            <a:graphicFrameLocks/>
          </p:cNvGraphicFramePr>
          <p:nvPr>
            <p:extLst>
              <p:ext uri="{D42A27DB-BD31-4B8C-83A1-F6EECF244321}">
                <p14:modId xmlns:p14="http://schemas.microsoft.com/office/powerpoint/2010/main" val="2738249161"/>
              </p:ext>
            </p:extLst>
          </p:nvPr>
        </p:nvGraphicFramePr>
        <p:xfrm>
          <a:off x="5562600" y="2133600"/>
          <a:ext cx="2118368" cy="3057051"/>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75025"/>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055928"/>
                  </a:ext>
                </a:extLst>
              </a:tr>
            </a:tbl>
          </a:graphicData>
        </a:graphic>
      </p:graphicFrame>
    </p:spTree>
    <p:extLst>
      <p:ext uri="{BB962C8B-B14F-4D97-AF65-F5344CB8AC3E}">
        <p14:creationId xmlns:p14="http://schemas.microsoft.com/office/powerpoint/2010/main" val="307893094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4C5BB-F427-2400-3F02-36F9EBBF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25FAD-0702-5449-B747-26860E003401}"/>
              </a:ext>
            </a:extLst>
          </p:cNvPr>
          <p:cNvSpPr>
            <a:spLocks noGrp="1"/>
          </p:cNvSpPr>
          <p:nvPr>
            <p:ph type="title"/>
          </p:nvPr>
        </p:nvSpPr>
        <p:spPr/>
        <p:txBody>
          <a:bodyPr/>
          <a:lstStyle/>
          <a:p>
            <a:r>
              <a:rPr lang="en-GB" dirty="0"/>
              <a:t>Q5. Task A</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DA7A70-2D78-04FC-B422-22C68692DD0D}"/>
                  </a:ext>
                </a:extLst>
              </p:cNvPr>
              <p:cNvSpPr>
                <a:spLocks noGrp="1"/>
              </p:cNvSpPr>
              <p:nvPr>
                <p:ph idx="1"/>
              </p:nvPr>
            </p:nvSpPr>
            <p:spPr>
              <a:xfrm>
                <a:off x="812800" y="838200"/>
                <a:ext cx="10566400" cy="2895600"/>
              </a:xfrm>
            </p:spPr>
            <p:txBody>
              <a:bodyPr>
                <a:normAutofit fontScale="92500" lnSpcReduction="20000"/>
              </a:bodyPr>
              <a:lstStyle/>
              <a:p>
                <a:r>
                  <a:rPr lang="en-GB" dirty="0"/>
                  <a:t>Consider task A:</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(A) includes tasks B,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(A)=8</a:t>
                </a:r>
              </a:p>
              <a:p>
                <a:pPr eaLnBrk="1" hangingPunct="1"/>
                <a:r>
                  <a:rPr lang="en-US" altLang="zh-CN" kern="0" dirty="0">
                    <a:ea typeface="宋体" charset="-122"/>
                  </a:rPr>
                  <a:t>Maximum blocking time </a:t>
                </a:r>
                <a:r>
                  <a:rPr lang="en-US" altLang="zh-CN" dirty="0">
                    <a:ea typeface="宋体" charset="-122"/>
                  </a:rPr>
                  <a:t>of task A is </a:t>
                </a:r>
                <a:r>
                  <a:rPr lang="en-US" altLang="zh-CN" kern="0" dirty="0">
                    <a:ea typeface="宋体" charset="-122"/>
                  </a:rPr>
                  <a:t>B</a:t>
                </a:r>
                <a:r>
                  <a:rPr lang="en-US" altLang="zh-CN" kern="0" baseline="-25000" dirty="0">
                    <a:ea typeface="宋体" charset="-122"/>
                  </a:rPr>
                  <a:t>A</a:t>
                </a:r>
                <a:r>
                  <a:rPr lang="en-US" altLang="zh-CN" kern="0" dirty="0">
                    <a:ea typeface="宋体" charset="-122"/>
                  </a:rPr>
                  <a:t>=cs(D, s4)=3</a:t>
                </a:r>
              </a:p>
              <a:p>
                <a:pPr lvl="1" eaLnBrk="1" hangingPunct="1"/>
                <a:r>
                  <a:rPr lang="en-US" altLang="zh-CN" kern="0" dirty="0">
                    <a:ea typeface="宋体" charset="-122"/>
                  </a:rPr>
                  <a:t>cs(D, s4)=3 </a:t>
                </a:r>
                <a:r>
                  <a:rPr lang="en-US" altLang="zh-CN" kern="0">
                    <a:ea typeface="宋体" charset="-122"/>
                  </a:rPr>
                  <a:t>means that </a:t>
                </a:r>
                <a:r>
                  <a:rPr lang="en-US" altLang="zh-CN" kern="0" dirty="0">
                    <a:ea typeface="宋体" charset="-122"/>
                  </a:rPr>
                  <a:t>Task D has a CS with length 3, associated with s</a:t>
                </a:r>
                <a:r>
                  <a:rPr lang="en-US" altLang="zh-CN" kern="0" baseline="-25000" dirty="0">
                    <a:ea typeface="宋体" charset="-122"/>
                  </a:rPr>
                  <a:t>4</a:t>
                </a:r>
                <a:endParaRPr lang="en-US" altLang="zh-CN" kern="0" dirty="0">
                  <a:ea typeface="宋体" charset="-122"/>
                </a:endParaRP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𝐴</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=14+3=17≤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m:t>
                    </m:r>
                  </m:oMath>
                </a14:m>
                <a:endParaRPr lang="en-GB" sz="2400" dirty="0"/>
              </a:p>
              <a:p>
                <a:pPr eaLnBrk="1" hangingPunct="1"/>
                <a:r>
                  <a:rPr lang="en-GB" dirty="0"/>
                  <a:t>Hence task A is schedulable</a:t>
                </a:r>
                <a:endParaRPr lang="en-GB" sz="2400" dirty="0"/>
              </a:p>
              <a:p>
                <a:pPr eaLnBrk="1" hangingPunct="1"/>
                <a:endParaRPr lang="en-GB" sz="2400" dirty="0"/>
              </a:p>
              <a:p>
                <a:endParaRPr lang="en-SE" dirty="0"/>
              </a:p>
            </p:txBody>
          </p:sp>
        </mc:Choice>
        <mc:Fallback>
          <p:sp>
            <p:nvSpPr>
              <p:cNvPr id="3" name="Content Placeholder 2">
                <a:extLst>
                  <a:ext uri="{FF2B5EF4-FFF2-40B4-BE49-F238E27FC236}">
                    <a16:creationId xmlns:a16="http://schemas.microsoft.com/office/drawing/2014/main" id="{43DA7A70-2D78-04FC-B422-22C68692DD0D}"/>
                  </a:ext>
                </a:extLst>
              </p:cNvPr>
              <p:cNvSpPr>
                <a:spLocks noGrp="1" noRot="1" noChangeAspect="1" noMove="1" noResize="1" noEditPoints="1" noAdjustHandles="1" noChangeArrowheads="1" noChangeShapeType="1" noTextEdit="1"/>
              </p:cNvSpPr>
              <p:nvPr>
                <p:ph idx="1"/>
              </p:nvPr>
            </p:nvSpPr>
            <p:spPr>
              <a:xfrm>
                <a:off x="812800" y="838200"/>
                <a:ext cx="10566400" cy="2895600"/>
              </a:xfrm>
              <a:blipFill>
                <a:blip r:embed="rId3"/>
                <a:stretch>
                  <a:fillRect l="-865" t="-547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73E7B53D-22F4-C932-B51F-889DAFD0D0F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4614773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52A03-27E0-DB65-9AB4-13590DB9B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89E40-9FF4-0BEA-3700-D33BEAAB71EC}"/>
              </a:ext>
            </a:extLst>
          </p:cNvPr>
          <p:cNvSpPr>
            <a:spLocks noGrp="1"/>
          </p:cNvSpPr>
          <p:nvPr>
            <p:ph type="title"/>
          </p:nvPr>
        </p:nvSpPr>
        <p:spPr/>
        <p:txBody>
          <a:bodyPr/>
          <a:lstStyle/>
          <a:p>
            <a:r>
              <a:rPr lang="en-GB" dirty="0"/>
              <a:t>Q5. Task B</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23224D-56E7-0B7A-06A3-305B138E5426}"/>
                  </a:ext>
                </a:extLst>
              </p:cNvPr>
              <p:cNvSpPr>
                <a:spLocks noGrp="1"/>
              </p:cNvSpPr>
              <p:nvPr>
                <p:ph idx="1"/>
              </p:nvPr>
            </p:nvSpPr>
            <p:spPr>
              <a:xfrm>
                <a:off x="812800" y="914400"/>
                <a:ext cx="10566400" cy="2667000"/>
              </a:xfrm>
            </p:spPr>
            <p:txBody>
              <a:bodyPr>
                <a:normAutofit fontScale="92500" lnSpcReduction="20000"/>
              </a:bodyPr>
              <a:lstStyle/>
              <a:p>
                <a:r>
                  <a:rPr lang="en-GB" dirty="0"/>
                  <a:t>Consider task B:</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(B) includes tasks C,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(B)=7</a:t>
                </a:r>
              </a:p>
              <a:p>
                <a:pPr eaLnBrk="1" hangingPunct="1"/>
                <a:r>
                  <a:rPr lang="en-US" altLang="zh-CN" kern="0" dirty="0">
                    <a:ea typeface="宋体" charset="-122"/>
                  </a:rPr>
                  <a:t>Maximum blocking time </a:t>
                </a:r>
                <a:r>
                  <a:rPr lang="en-US" altLang="zh-CN" dirty="0">
                    <a:ea typeface="宋体" charset="-122"/>
                  </a:rPr>
                  <a:t>of task B is </a:t>
                </a:r>
                <a:r>
                  <a:rPr lang="en-US" altLang="zh-CN" kern="0" dirty="0">
                    <a:ea typeface="宋体" charset="-122"/>
                  </a:rPr>
                  <a:t>B</a:t>
                </a:r>
                <a:r>
                  <a:rPr lang="en-US" altLang="zh-CN" kern="0" baseline="-25000" dirty="0">
                    <a:ea typeface="宋体" charset="-122"/>
                  </a:rPr>
                  <a:t>B</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𝐵</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=50+4+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𝐵</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14=68≤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=200</m:t>
                    </m:r>
                  </m:oMath>
                </a14:m>
                <a:endParaRPr lang="en-GB" sz="2400" dirty="0"/>
              </a:p>
              <a:p>
                <a:pPr eaLnBrk="1" hangingPunct="1"/>
                <a:r>
                  <a:rPr lang="en-GB" dirty="0"/>
                  <a:t>Hence task B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D423224D-56E7-0B7A-06A3-305B138E5426}"/>
                  </a:ext>
                </a:extLst>
              </p:cNvPr>
              <p:cNvSpPr>
                <a:spLocks noGrp="1" noRot="1" noChangeAspect="1" noMove="1" noResize="1" noEditPoints="1" noAdjustHandles="1" noChangeArrowheads="1" noChangeShapeType="1" noTextEdit="1"/>
              </p:cNvSpPr>
              <p:nvPr>
                <p:ph idx="1"/>
              </p:nvPr>
            </p:nvSpPr>
            <p:spPr>
              <a:xfrm>
                <a:off x="812800" y="914400"/>
                <a:ext cx="10566400" cy="2667000"/>
              </a:xfrm>
              <a:blipFill>
                <a:blip r:embed="rId3"/>
                <a:stretch>
                  <a:fillRect l="-865" t="-5708" b="-5251"/>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C265445-2DF5-F6CB-8BD3-8819675A4BD2}"/>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263858447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369F8-1FCC-6E4C-28AF-74EA8C5226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5AE56-8675-BD7B-A45A-F9A94AD90551}"/>
              </a:ext>
            </a:extLst>
          </p:cNvPr>
          <p:cNvSpPr>
            <a:spLocks noGrp="1"/>
          </p:cNvSpPr>
          <p:nvPr>
            <p:ph type="title"/>
          </p:nvPr>
        </p:nvSpPr>
        <p:spPr/>
        <p:txBody>
          <a:bodyPr/>
          <a:lstStyle/>
          <a:p>
            <a:r>
              <a:rPr lang="en-GB" dirty="0"/>
              <a:t>Q5. Task C</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F25607-83F0-32C7-463E-269B6FCE6875}"/>
                  </a:ext>
                </a:extLst>
              </p:cNvPr>
              <p:cNvSpPr>
                <a:spLocks noGrp="1"/>
              </p:cNvSpPr>
              <p:nvPr>
                <p:ph idx="1"/>
              </p:nvPr>
            </p:nvSpPr>
            <p:spPr>
              <a:xfrm>
                <a:off x="812800" y="914400"/>
                <a:ext cx="10566400" cy="2819400"/>
              </a:xfrm>
            </p:spPr>
            <p:txBody>
              <a:bodyPr>
                <a:normAutofit fontScale="92500" lnSpcReduction="20000"/>
              </a:bodyPr>
              <a:lstStyle/>
              <a:p>
                <a:r>
                  <a:rPr lang="en-GB" dirty="0"/>
                  <a:t>Consider task C:</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(C) includes tasks D,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1</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s</a:t>
                </a:r>
                <a:r>
                  <a:rPr lang="en-US" altLang="zh-CN" kern="0" baseline="-25000" dirty="0">
                    <a:ea typeface="宋体" charset="-122"/>
                  </a:rPr>
                  <a:t>4</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3</a:t>
                </a:r>
                <a:r>
                  <a:rPr lang="en-US" altLang="zh-CN" kern="0" dirty="0">
                    <a:ea typeface="宋体" charset="-122"/>
                  </a:rPr>
                  <a:t>)=7, C(s</a:t>
                </a:r>
                <a:r>
                  <a:rPr lang="en-US" altLang="zh-CN" kern="0" baseline="-25000" dirty="0">
                    <a:ea typeface="宋体" charset="-122"/>
                  </a:rPr>
                  <a:t>4</a:t>
                </a:r>
                <a:r>
                  <a:rPr lang="en-US" altLang="zh-CN" kern="0" dirty="0">
                    <a:ea typeface="宋体" charset="-122"/>
                  </a:rPr>
                  <a:t>)=8 ≥ </a:t>
                </a:r>
                <a:r>
                  <a:rPr lang="en-US" altLang="zh-CN" kern="0" dirty="0" err="1">
                    <a:ea typeface="宋体" charset="-122"/>
                  </a:rPr>
                  <a:t>prio</a:t>
                </a:r>
                <a:r>
                  <a:rPr lang="en-US" altLang="zh-CN" kern="0" dirty="0">
                    <a:ea typeface="宋体" charset="-122"/>
                  </a:rPr>
                  <a:t>(C)=</a:t>
                </a:r>
                <a:r>
                  <a:rPr lang="en-US" altLang="zh-CN" dirty="0">
                    <a:ea typeface="宋体" charset="-122"/>
                  </a:rPr>
                  <a:t>6</a:t>
                </a:r>
                <a:endParaRPr lang="en-US" altLang="zh-CN" kern="0" dirty="0">
                  <a:ea typeface="宋体" charset="-122"/>
                </a:endParaRPr>
              </a:p>
              <a:p>
                <a:pPr eaLnBrk="1" hangingPunct="1"/>
                <a:r>
                  <a:rPr lang="en-US" altLang="zh-CN" kern="0" dirty="0">
                    <a:ea typeface="宋体" charset="-122"/>
                  </a:rPr>
                  <a:t>Maximum blocking time </a:t>
                </a:r>
                <a:r>
                  <a:rPr lang="en-US" altLang="zh-CN" dirty="0">
                    <a:ea typeface="宋体" charset="-122"/>
                  </a:rPr>
                  <a:t>of task C is </a:t>
                </a:r>
                <a:r>
                  <a:rPr lang="en-US" altLang="zh-CN" kern="0" dirty="0">
                    <a:ea typeface="宋体" charset="-122"/>
                  </a:rPr>
                  <a:t>B</a:t>
                </a:r>
                <a:r>
                  <a:rPr lang="en-US" altLang="zh-CN" kern="0" baseline="-25000" dirty="0">
                    <a:ea typeface="宋体" charset="-122"/>
                  </a:rPr>
                  <a:t>C</a:t>
                </a:r>
                <a:r>
                  <a:rPr lang="en-US" altLang="zh-CN" kern="0" dirty="0">
                    <a:ea typeface="宋体" charset="-122"/>
                  </a:rPr>
                  <a:t>=max{cs(D, s4), cs(E, s3)}=max(3, 4)=4</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𝐶</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=90+4+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𝐶</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50=158≤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=400</m:t>
                    </m:r>
                  </m:oMath>
                </a14:m>
                <a:endParaRPr lang="en-GB" sz="2400" dirty="0"/>
              </a:p>
              <a:p>
                <a:pPr eaLnBrk="1" hangingPunct="1"/>
                <a:r>
                  <a:rPr lang="en-GB" dirty="0"/>
                  <a:t>Hence task C is schedulable</a:t>
                </a:r>
                <a:endParaRPr lang="en-GB" sz="2400" dirty="0"/>
              </a:p>
              <a:p>
                <a:pPr eaLnBrk="1" hangingPunct="1"/>
                <a:endParaRPr lang="en-GB" sz="2400" dirty="0"/>
              </a:p>
              <a:p>
                <a:endParaRPr lang="en-SE" dirty="0"/>
              </a:p>
            </p:txBody>
          </p:sp>
        </mc:Choice>
        <mc:Fallback xmlns="">
          <p:sp>
            <p:nvSpPr>
              <p:cNvPr id="3" name="Content Placeholder 2">
                <a:extLst>
                  <a:ext uri="{FF2B5EF4-FFF2-40B4-BE49-F238E27FC236}">
                    <a16:creationId xmlns:a16="http://schemas.microsoft.com/office/drawing/2014/main" id="{6BF25607-83F0-32C7-463E-269B6FCE6875}"/>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865" t="-540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36F2CBF3-B89D-BFDA-CE34-8A766D5A6F4D}"/>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16597778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BF2DE-B452-BA06-3F9B-004EB608E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FB715-D3A0-B487-D8D5-B160890AAE4F}"/>
              </a:ext>
            </a:extLst>
          </p:cNvPr>
          <p:cNvSpPr>
            <a:spLocks noGrp="1"/>
          </p:cNvSpPr>
          <p:nvPr>
            <p:ph type="title"/>
          </p:nvPr>
        </p:nvSpPr>
        <p:spPr/>
        <p:txBody>
          <a:bodyPr/>
          <a:lstStyle/>
          <a:p>
            <a:r>
              <a:rPr lang="en-GB" dirty="0"/>
              <a:t>Q5. Task D</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05A480-19D7-896F-9551-66ACB32E64B3}"/>
                  </a:ext>
                </a:extLst>
              </p:cNvPr>
              <p:cNvSpPr>
                <a:spLocks noGrp="1"/>
              </p:cNvSpPr>
              <p:nvPr>
                <p:ph idx="1"/>
              </p:nvPr>
            </p:nvSpPr>
            <p:spPr>
              <a:xfrm>
                <a:off x="812800" y="685800"/>
                <a:ext cx="10566400" cy="3352800"/>
              </a:xfrm>
            </p:spPr>
            <p:txBody>
              <a:bodyPr>
                <a:normAutofit fontScale="77500" lnSpcReduction="20000"/>
              </a:bodyPr>
              <a:lstStyle/>
              <a:p>
                <a:r>
                  <a:rPr lang="en-GB" dirty="0"/>
                  <a:t>Consider task D:</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(D) includes tasks E,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kern="0" dirty="0">
                    <a:ea typeface="宋体" charset="-122"/>
                  </a:rPr>
                  <a:t>, s</a:t>
                </a:r>
                <a:r>
                  <a:rPr lang="en-US" altLang="zh-CN" kern="0" baseline="-25000" dirty="0">
                    <a:ea typeface="宋体" charset="-122"/>
                  </a:rPr>
                  <a:t>3</a:t>
                </a:r>
                <a:r>
                  <a:rPr lang="en-US" altLang="zh-CN" kern="0" dirty="0">
                    <a:ea typeface="宋体" charset="-122"/>
                  </a:rPr>
                  <a:t> and s</a:t>
                </a:r>
                <a:r>
                  <a:rPr lang="en-US" altLang="zh-CN" kern="0" baseline="-25000" dirty="0">
                    <a:ea typeface="宋体" charset="-122"/>
                  </a:rPr>
                  <a:t>5</a:t>
                </a:r>
              </a:p>
              <a:p>
                <a:pPr eaLnBrk="1" hangingPunct="1"/>
                <a:r>
                  <a:rPr lang="en-US" altLang="zh-CN" kern="0" dirty="0">
                    <a:ea typeface="宋体" charset="-122"/>
                  </a:rPr>
                  <a:t>Ceilings of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3</a:t>
                </a:r>
                <a:r>
                  <a:rPr lang="en-US" altLang="zh-CN" kern="0" dirty="0">
                    <a:ea typeface="宋体" charset="-122"/>
                  </a:rPr>
                  <a:t>)=7 ≥ </a:t>
                </a:r>
                <a:r>
                  <a:rPr lang="en-US" altLang="zh-CN" kern="0" dirty="0" err="1">
                    <a:ea typeface="宋体" charset="-122"/>
                  </a:rPr>
                  <a:t>prio</a:t>
                </a:r>
                <a:r>
                  <a:rPr lang="en-US" altLang="zh-CN" kern="0" dirty="0">
                    <a:ea typeface="宋体" charset="-122"/>
                  </a:rPr>
                  <a:t>(D)=5</a:t>
                </a:r>
              </a:p>
              <a:p>
                <a:pPr eaLnBrk="1" hangingPunct="1"/>
                <a:r>
                  <a:rPr lang="en-US" altLang="zh-CN" kern="0" dirty="0">
                    <a:ea typeface="宋体" charset="-122"/>
                  </a:rPr>
                  <a:t>Maximum blocking time </a:t>
                </a:r>
                <a:r>
                  <a:rPr lang="en-US" altLang="zh-CN" dirty="0">
                    <a:ea typeface="宋体" charset="-122"/>
                  </a:rPr>
                  <a:t>of task D is </a:t>
                </a:r>
                <a:r>
                  <a:rPr lang="en-US" altLang="zh-CN" kern="0" dirty="0">
                    <a:ea typeface="宋体" charset="-122"/>
                  </a:rPr>
                  <a:t>B</a:t>
                </a:r>
                <a:r>
                  <a:rPr lang="en-US" altLang="zh-CN" kern="0" baseline="-25000" dirty="0">
                    <a:ea typeface="宋体" charset="-122"/>
                  </a:rPr>
                  <a:t>D</a:t>
                </a:r>
                <a:r>
                  <a:rPr lang="en-US" altLang="zh-CN" kern="0" dirty="0">
                    <a:ea typeface="宋体" charset="-122"/>
                  </a:rPr>
                  <a:t>=max{cs(E, s3), cs(H, s2)}=max(4, 13)=13</a:t>
                </a:r>
              </a:p>
              <a:p>
                <a:pPr lvl="1" eaLnBrk="1" hangingPunct="1"/>
                <a:r>
                  <a:rPr lang="en-US" altLang="zh-CN" kern="0" dirty="0">
                    <a:ea typeface="宋体" charset="-122"/>
                  </a:rPr>
                  <a:t>Task E has a CS with length 4, associated with s</a:t>
                </a:r>
                <a:r>
                  <a:rPr lang="en-US" altLang="zh-CN" kern="0" baseline="-25000" dirty="0">
                    <a:ea typeface="宋体" charset="-122"/>
                  </a:rPr>
                  <a:t>3</a:t>
                </a:r>
                <a:endParaRPr lang="en-US" altLang="zh-CN" kern="0" dirty="0">
                  <a:ea typeface="宋体" charset="-122"/>
                </a:endParaRPr>
              </a:p>
              <a:p>
                <a:pPr lvl="1" eaLnBrk="1" hangingPunct="1"/>
                <a:r>
                  <a:rPr lang="en-US" altLang="zh-CN" kern="0" dirty="0">
                    <a:ea typeface="宋体" charset="-122"/>
                  </a:rPr>
                  <a:t>Task H has a CS with length 13, associated with s</a:t>
                </a:r>
                <a:r>
                  <a:rPr lang="en-US" altLang="zh-CN" kern="0" baseline="-25000" dirty="0">
                    <a:ea typeface="宋体" charset="-122"/>
                  </a:rPr>
                  <a:t>2</a:t>
                </a:r>
                <a:endParaRPr lang="en-US" altLang="zh-CN" kern="0" dirty="0">
                  <a:ea typeface="宋体" charset="-122"/>
                </a:endParaRPr>
              </a:p>
              <a:p>
                <a:pPr lvl="1" eaLnBrk="1" hangingPunct="1"/>
                <a:r>
                  <a:rPr lang="en-US" altLang="zh-CN" kern="0" dirty="0">
                    <a:ea typeface="宋体" charset="-122"/>
                  </a:rPr>
                  <a:t>(Note that task B has higher priority than D, so it is not included even though it also requires s</a:t>
                </a:r>
                <a:r>
                  <a:rPr lang="en-US" altLang="zh-CN" kern="0" baseline="-25000" dirty="0">
                    <a:ea typeface="宋体" charset="-122"/>
                  </a:rPr>
                  <a:t>3</a:t>
                </a:r>
                <a:r>
                  <a:rPr lang="en-US" altLang="zh-CN" kern="0" dirty="0">
                    <a:ea typeface="宋体" charset="-122"/>
                  </a:rPr>
                  <a:t>)</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𝐷</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𝐷</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=20+13+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𝐷</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90=187≤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=800</m:t>
                    </m:r>
                  </m:oMath>
                </a14:m>
                <a:endParaRPr lang="en-GB" sz="2400" dirty="0"/>
              </a:p>
              <a:p>
                <a:pPr eaLnBrk="1" hangingPunct="1"/>
                <a:r>
                  <a:rPr lang="en-GB" dirty="0"/>
                  <a:t>Hence task D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3005A480-19D7-896F-9551-66ACB32E64B3}"/>
                  </a:ext>
                </a:extLst>
              </p:cNvPr>
              <p:cNvSpPr>
                <a:spLocks noGrp="1" noRot="1" noChangeAspect="1" noMove="1" noResize="1" noEditPoints="1" noAdjustHandles="1" noChangeArrowheads="1" noChangeShapeType="1" noTextEdit="1"/>
              </p:cNvSpPr>
              <p:nvPr>
                <p:ph idx="1"/>
              </p:nvPr>
            </p:nvSpPr>
            <p:spPr>
              <a:xfrm>
                <a:off x="812800" y="685800"/>
                <a:ext cx="10566400" cy="3352800"/>
              </a:xfrm>
              <a:blipFill>
                <a:blip r:embed="rId3"/>
                <a:stretch>
                  <a:fillRect l="-634" t="-4000" b="-3273"/>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8A55DE3-C8EC-54B8-3FA4-CD8267704BC3}"/>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2557182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179F-88C2-B5E7-B4AD-AD08D0665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9C66-5935-BDC6-A1AD-F6BC1ED59242}"/>
              </a:ext>
            </a:extLst>
          </p:cNvPr>
          <p:cNvSpPr>
            <a:spLocks noGrp="1"/>
          </p:cNvSpPr>
          <p:nvPr>
            <p:ph type="title"/>
          </p:nvPr>
        </p:nvSpPr>
        <p:spPr/>
        <p:txBody>
          <a:bodyPr/>
          <a:lstStyle/>
          <a:p>
            <a:r>
              <a:rPr lang="en-GB" dirty="0"/>
              <a:t>Q5. Task 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5B775D-EAC6-C2AD-83C5-CCD19B753D77}"/>
                  </a:ext>
                </a:extLst>
              </p:cNvPr>
              <p:cNvSpPr>
                <a:spLocks noGrp="1"/>
              </p:cNvSpPr>
              <p:nvPr>
                <p:ph idx="1"/>
              </p:nvPr>
            </p:nvSpPr>
            <p:spPr>
              <a:xfrm>
                <a:off x="812800" y="784298"/>
                <a:ext cx="10566400" cy="3101902"/>
              </a:xfrm>
            </p:spPr>
            <p:txBody>
              <a:bodyPr>
                <a:normAutofit fontScale="92500" lnSpcReduction="20000"/>
              </a:bodyPr>
              <a:lstStyle/>
              <a:p>
                <a:r>
                  <a:rPr lang="en-GB" dirty="0"/>
                  <a:t>Consider task E:</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(E) includes tasks F,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 C(s</a:t>
                </a:r>
                <a:r>
                  <a:rPr lang="en-US" altLang="zh-CN" kern="0" baseline="-25000" dirty="0">
                    <a:ea typeface="宋体" charset="-122"/>
                  </a:rPr>
                  <a:t>2</a:t>
                </a:r>
                <a:r>
                  <a:rPr lang="en-US" altLang="zh-CN" kern="0" dirty="0">
                    <a:ea typeface="宋体" charset="-122"/>
                  </a:rPr>
                  <a:t>)=5 ≥ </a:t>
                </a:r>
                <a:r>
                  <a:rPr lang="en-US" altLang="zh-CN" kern="0" dirty="0" err="1">
                    <a:ea typeface="宋体" charset="-122"/>
                  </a:rPr>
                  <a:t>prio</a:t>
                </a:r>
                <a:r>
                  <a:rPr lang="en-US" altLang="zh-CN" kern="0" dirty="0">
                    <a:ea typeface="宋体" charset="-122"/>
                  </a:rPr>
                  <a:t>(E)=4</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=cs(H, s2)=13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𝐸</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=50+13+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=237≤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=1000</m:t>
                    </m:r>
                  </m:oMath>
                </a14:m>
                <a:endParaRPr lang="en-GB" sz="2400" dirty="0"/>
              </a:p>
              <a:p>
                <a:pPr eaLnBrk="1" hangingPunct="1"/>
                <a:r>
                  <a:rPr lang="en-GB" dirty="0"/>
                  <a:t>Hence task E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925B775D-EAC6-C2AD-83C5-CCD19B753D77}"/>
                  </a:ext>
                </a:extLst>
              </p:cNvPr>
              <p:cNvSpPr>
                <a:spLocks noGrp="1" noRot="1" noChangeAspect="1" noMove="1" noResize="1" noEditPoints="1" noAdjustHandles="1" noChangeArrowheads="1" noChangeShapeType="1" noTextEdit="1"/>
              </p:cNvSpPr>
              <p:nvPr>
                <p:ph idx="1"/>
              </p:nvPr>
            </p:nvSpPr>
            <p:spPr>
              <a:xfrm>
                <a:off x="812800" y="784298"/>
                <a:ext cx="10566400" cy="3101902"/>
              </a:xfrm>
              <a:blipFill>
                <a:blip r:embed="rId3"/>
                <a:stretch>
                  <a:fillRect l="-865" t="-5108" b="-4912"/>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8DC558F7-A35E-193D-6E7B-C4998F373AB5}"/>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7935629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7E82E-FAD2-D0CA-D8E2-43D2E8BCF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FB5BF-667C-7639-DAC5-7EA5798D3915}"/>
              </a:ext>
            </a:extLst>
          </p:cNvPr>
          <p:cNvSpPr>
            <a:spLocks noGrp="1"/>
          </p:cNvSpPr>
          <p:nvPr>
            <p:ph type="title"/>
          </p:nvPr>
        </p:nvSpPr>
        <p:spPr/>
        <p:txBody>
          <a:bodyPr/>
          <a:lstStyle/>
          <a:p>
            <a:r>
              <a:rPr lang="en-GB" dirty="0"/>
              <a:t>Q5. Task 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A14D7DE-040B-E9FA-50F4-ED9AFEF71AD2}"/>
                  </a:ext>
                </a:extLst>
              </p:cNvPr>
              <p:cNvSpPr>
                <a:spLocks noGrp="1"/>
              </p:cNvSpPr>
              <p:nvPr>
                <p:ph idx="1"/>
              </p:nvPr>
            </p:nvSpPr>
            <p:spPr>
              <a:xfrm>
                <a:off x="812800" y="914400"/>
                <a:ext cx="10566400" cy="2819400"/>
              </a:xfrm>
            </p:spPr>
            <p:txBody>
              <a:bodyPr>
                <a:normAutofit fontScale="85000" lnSpcReduction="20000"/>
              </a:bodyPr>
              <a:lstStyle/>
              <a:p>
                <a:r>
                  <a:rPr lang="en-GB" dirty="0"/>
                  <a:t>Consider task F:</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(F) includes tasks G,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(F)=3</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𝐹</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𝐹</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𝐸</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=247≤</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F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6A14D7DE-040B-E9FA-50F4-ED9AFEF71AD2}"/>
                  </a:ext>
                </a:extLst>
              </p:cNvPr>
              <p:cNvSpPr>
                <a:spLocks noGrp="1" noRot="1" noChangeAspect="1" noMove="1" noResize="1" noEditPoints="1" noAdjustHandles="1" noChangeArrowheads="1" noChangeShapeType="1" noTextEdit="1"/>
              </p:cNvSpPr>
              <p:nvPr>
                <p:ph idx="1"/>
              </p:nvPr>
            </p:nvSpPr>
            <p:spPr>
              <a:xfrm>
                <a:off x="812800" y="914400"/>
                <a:ext cx="10566400" cy="2819400"/>
              </a:xfrm>
              <a:blipFill>
                <a:blip r:embed="rId3"/>
                <a:stretch>
                  <a:fillRect l="-750" t="-4968" b="-5184"/>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81303E7A-63FF-44AF-662B-2D5CF6A0B4A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345075107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33C9D-4133-9A66-68BD-E9F97AB442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E5BB7-5BE8-4B04-F001-C1AF2B2E4522}"/>
              </a:ext>
            </a:extLst>
          </p:cNvPr>
          <p:cNvSpPr>
            <a:spLocks noGrp="1"/>
          </p:cNvSpPr>
          <p:nvPr>
            <p:ph type="title"/>
          </p:nvPr>
        </p:nvSpPr>
        <p:spPr/>
        <p:txBody>
          <a:bodyPr/>
          <a:lstStyle/>
          <a:p>
            <a:r>
              <a:rPr lang="en-GB" dirty="0"/>
              <a:t>Q5. Task 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4F1B4B-FF41-AC63-1393-AC7B938473BF}"/>
                  </a:ext>
                </a:extLst>
              </p:cNvPr>
              <p:cNvSpPr>
                <a:spLocks noGrp="1"/>
              </p:cNvSpPr>
              <p:nvPr>
                <p:ph idx="1"/>
              </p:nvPr>
            </p:nvSpPr>
            <p:spPr>
              <a:xfrm>
                <a:off x="812800" y="762000"/>
                <a:ext cx="10566400" cy="3221121"/>
              </a:xfrm>
            </p:spPr>
            <p:txBody>
              <a:bodyPr>
                <a:normAutofit fontScale="92500" lnSpcReduction="20000"/>
              </a:bodyPr>
              <a:lstStyle/>
              <a:p>
                <a:r>
                  <a:rPr lang="en-GB" dirty="0"/>
                  <a:t>Consider task G:</a:t>
                </a:r>
              </a:p>
              <a:p>
                <a:pPr eaLnBrk="1" hangingPunct="1"/>
                <a:r>
                  <a:rPr lang="en-US" altLang="zh-CN" kern="0" dirty="0">
                    <a:ea typeface="宋体" charset="-122"/>
                  </a:rPr>
                  <a:t>The set of lower priority tasks </a:t>
                </a:r>
                <a:r>
                  <a:rPr lang="en-US" altLang="zh-CN" kern="0" dirty="0" err="1">
                    <a:ea typeface="宋体" charset="-122"/>
                  </a:rPr>
                  <a:t>lp</a:t>
                </a:r>
                <a:r>
                  <a:rPr lang="en-US" altLang="zh-CN" kern="0" dirty="0">
                    <a:ea typeface="宋体" charset="-122"/>
                  </a:rPr>
                  <a:t>(G) includes task H</a:t>
                </a:r>
              </a:p>
              <a:p>
                <a:pPr eaLnBrk="1" hangingPunct="1"/>
                <a:r>
                  <a:rPr lang="en-US" altLang="zh-CN" dirty="0">
                    <a:ea typeface="宋体" charset="-122"/>
                  </a:rPr>
                  <a:t>The set of semaphores used/required by these tasks includes</a:t>
                </a:r>
                <a:r>
                  <a:rPr lang="en-US" altLang="zh-CN" kern="0" dirty="0">
                    <a:ea typeface="宋体" charset="-122"/>
                  </a:rPr>
                  <a:t> s</a:t>
                </a:r>
                <a:r>
                  <a:rPr lang="en-US" altLang="zh-CN" kern="0" baseline="-25000" dirty="0">
                    <a:ea typeface="宋体" charset="-122"/>
                  </a:rPr>
                  <a:t>2</a:t>
                </a:r>
                <a:r>
                  <a:rPr lang="en-US" altLang="zh-CN" baseline="-25000" dirty="0">
                    <a:ea typeface="宋体" charset="-122"/>
                  </a:rPr>
                  <a:t> </a:t>
                </a:r>
                <a:r>
                  <a:rPr lang="en-US" altLang="zh-CN" kern="0" dirty="0">
                    <a:ea typeface="宋体" charset="-122"/>
                  </a:rPr>
                  <a:t>and s</a:t>
                </a:r>
                <a:r>
                  <a:rPr lang="en-US" altLang="zh-CN" kern="0" baseline="-25000" dirty="0">
                    <a:ea typeface="宋体" charset="-122"/>
                  </a:rPr>
                  <a:t>5</a:t>
                </a:r>
              </a:p>
              <a:p>
                <a:pPr eaLnBrk="1" hangingPunct="1"/>
                <a:r>
                  <a:rPr lang="en-US" altLang="zh-CN" kern="0" dirty="0">
                    <a:ea typeface="宋体" charset="-122"/>
                  </a:rPr>
                  <a:t>Ceilings C(s</a:t>
                </a:r>
                <a:r>
                  <a:rPr lang="en-US" altLang="zh-CN" kern="0" baseline="-25000" dirty="0">
                    <a:ea typeface="宋体" charset="-122"/>
                  </a:rPr>
                  <a:t>2</a:t>
                </a:r>
                <a:r>
                  <a:rPr lang="en-US" altLang="zh-CN" kern="0" dirty="0">
                    <a:ea typeface="宋体" charset="-122"/>
                  </a:rPr>
                  <a:t>)=5, C(s</a:t>
                </a:r>
                <a:r>
                  <a:rPr lang="en-US" altLang="zh-CN" kern="0" baseline="-25000" dirty="0">
                    <a:ea typeface="宋体" charset="-122"/>
                  </a:rPr>
                  <a:t>5</a:t>
                </a:r>
                <a:r>
                  <a:rPr lang="en-US" altLang="zh-CN" kern="0" dirty="0">
                    <a:ea typeface="宋体" charset="-122"/>
                  </a:rPr>
                  <a:t>)=3 ≥ </a:t>
                </a:r>
                <a:r>
                  <a:rPr lang="en-US" altLang="zh-CN" kern="0" dirty="0" err="1">
                    <a:ea typeface="宋体" charset="-122"/>
                  </a:rPr>
                  <a:t>prio</a:t>
                </a:r>
                <a:r>
                  <a:rPr lang="en-US" altLang="zh-CN" kern="0" dirty="0">
                    <a:ea typeface="宋体" charset="-122"/>
                  </a:rPr>
                  <a:t>(G)=2</a:t>
                </a:r>
              </a:p>
              <a:p>
                <a:pPr eaLnBrk="1" hangingPunct="1"/>
                <a:r>
                  <a:rPr lang="en-US" altLang="zh-CN" kern="0" dirty="0">
                    <a:ea typeface="宋体" charset="-122"/>
                  </a:rPr>
                  <a:t>Maximum blocking time </a:t>
                </a:r>
                <a:r>
                  <a:rPr lang="en-US" altLang="zh-CN" dirty="0">
                    <a:ea typeface="宋体" charset="-122"/>
                  </a:rPr>
                  <a:t>of task E is </a:t>
                </a:r>
                <a:r>
                  <a:rPr lang="en-US" altLang="zh-CN" kern="0" dirty="0">
                    <a:ea typeface="宋体" charset="-122"/>
                  </a:rPr>
                  <a:t>B</a:t>
                </a:r>
                <a:r>
                  <a:rPr lang="en-US" altLang="zh-CN" kern="0" baseline="-25000" dirty="0">
                    <a:ea typeface="宋体" charset="-122"/>
                  </a:rPr>
                  <a:t>E</a:t>
                </a:r>
                <a:r>
                  <a:rPr lang="en-US" altLang="zh-CN" kern="0" dirty="0">
                    <a:ea typeface="宋体" charset="-122"/>
                  </a:rPr>
                  <a:t>=max(cs(H, s2), cs(H, s5))=max(13, 7)=13</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𝐺</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=10+13+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𝐺</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=271≤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G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424F1B4B-FF41-AC63-1393-AC7B938473BF}"/>
                  </a:ext>
                </a:extLst>
              </p:cNvPr>
              <p:cNvSpPr>
                <a:spLocks noGrp="1" noRot="1" noChangeAspect="1" noMove="1" noResize="1" noEditPoints="1" noAdjustHandles="1" noChangeArrowheads="1" noChangeShapeType="1" noTextEdit="1"/>
              </p:cNvSpPr>
              <p:nvPr>
                <p:ph idx="1"/>
              </p:nvPr>
            </p:nvSpPr>
            <p:spPr>
              <a:xfrm>
                <a:off x="812800" y="762000"/>
                <a:ext cx="10566400" cy="3221121"/>
              </a:xfrm>
              <a:blipFill>
                <a:blip r:embed="rId3"/>
                <a:stretch>
                  <a:fillRect l="-865" t="-4735" b="-1326"/>
                </a:stretch>
              </a:blipFill>
            </p:spPr>
            <p:txBody>
              <a:bodyPr/>
              <a:lstStyle/>
              <a:p>
                <a:r>
                  <a:rPr lang="en-SE">
                    <a:noFill/>
                  </a:rPr>
                  <a:t> </a:t>
                </a:r>
              </a:p>
            </p:txBody>
          </p:sp>
        </mc:Fallback>
      </mc:AlternateContent>
      <p:pic>
        <p:nvPicPr>
          <p:cNvPr id="11" name="Picture 10">
            <a:extLst>
              <a:ext uri="{FF2B5EF4-FFF2-40B4-BE49-F238E27FC236}">
                <a16:creationId xmlns:a16="http://schemas.microsoft.com/office/drawing/2014/main" id="{3D85546D-44C4-4838-02FB-AF6DB71E6BB6}"/>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5108662" y="3546621"/>
            <a:ext cx="6952758" cy="3221121"/>
          </a:xfrm>
          <a:prstGeom prst="rect">
            <a:avLst/>
          </a:prstGeom>
        </p:spPr>
      </p:pic>
    </p:spTree>
    <p:extLst>
      <p:ext uri="{BB962C8B-B14F-4D97-AF65-F5344CB8AC3E}">
        <p14:creationId xmlns:p14="http://schemas.microsoft.com/office/powerpoint/2010/main" val="19219007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8133-5701-AE4D-43C1-0D00A1A3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14592B-6404-4061-7198-F5824519528F}"/>
              </a:ext>
            </a:extLst>
          </p:cNvPr>
          <p:cNvSpPr>
            <a:spLocks noGrp="1"/>
          </p:cNvSpPr>
          <p:nvPr>
            <p:ph type="title"/>
          </p:nvPr>
        </p:nvSpPr>
        <p:spPr/>
        <p:txBody>
          <a:bodyPr/>
          <a:lstStyle/>
          <a:p>
            <a:r>
              <a:rPr lang="en-GB" dirty="0"/>
              <a:t>Q5. Task H</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3DE9C5-3F8A-AC51-3DAB-AA02DD0B914D}"/>
                  </a:ext>
                </a:extLst>
              </p:cNvPr>
              <p:cNvSpPr>
                <a:spLocks noGrp="1"/>
              </p:cNvSpPr>
              <p:nvPr>
                <p:ph idx="1"/>
              </p:nvPr>
            </p:nvSpPr>
            <p:spPr/>
            <p:txBody>
              <a:bodyPr>
                <a:normAutofit/>
              </a:bodyPr>
              <a:lstStyle/>
              <a:p>
                <a:r>
                  <a:rPr lang="en-GB" dirty="0"/>
                  <a:t>Consider task H:</a:t>
                </a:r>
              </a:p>
              <a:p>
                <a:pPr eaLnBrk="1" hangingPunct="1"/>
                <a:r>
                  <a:rPr lang="en-US" altLang="zh-CN" kern="0" dirty="0">
                    <a:ea typeface="宋体" charset="-122"/>
                  </a:rPr>
                  <a:t>Task H </a:t>
                </a:r>
                <a:r>
                  <a:rPr lang="en-US" altLang="zh-CN" sz="2400" dirty="0">
                    <a:ea typeface="宋体" charset="-122"/>
                  </a:rPr>
                  <a:t>is the lowest priority task, so it does not experience any blocking</a:t>
                </a:r>
                <a:r>
                  <a:rPr lang="en-US" altLang="zh-CN" kern="0" dirty="0">
                    <a:ea typeface="宋体" charset="-122"/>
                  </a:rPr>
                  <a:t> B</a:t>
                </a:r>
                <a:r>
                  <a:rPr lang="en-US" altLang="zh-CN" kern="0" baseline="-25000" dirty="0">
                    <a:ea typeface="宋体" charset="-122"/>
                  </a:rPr>
                  <a:t>H</a:t>
                </a:r>
                <a:r>
                  <a:rPr lang="en-US" altLang="zh-CN" kern="0" dirty="0">
                    <a:ea typeface="宋体" charset="-122"/>
                  </a:rPr>
                  <a:t>=0</a:t>
                </a:r>
              </a:p>
              <a:p>
                <a:pPr eaLnBrk="1" hangingPunct="1"/>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𝐻</m:t>
                        </m:r>
                      </m:sub>
                    </m:sSub>
                    <m:r>
                      <a:rPr lang="en-GB" altLang="zh-CN" sz="2400"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𝐴</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𝐴</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𝐵</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𝐵</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𝐶</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𝐶</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𝐷</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𝐷</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𝐸</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𝐸</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𝐹</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𝐹</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𝐺</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𝐺</m:t>
                        </m:r>
                      </m:sub>
                    </m:sSub>
                    <m:r>
                      <a:rPr lang="en-GB" altLang="zh-CN" b="0" i="1" smtClean="0">
                        <a:latin typeface="Cambria Math" panose="02040503050406030204" pitchFamily="18" charset="0"/>
                        <a:ea typeface="宋体" pitchFamily="2" charset="-122"/>
                      </a:rPr>
                      <m:t>=30+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250</m:t>
                            </m:r>
                          </m:den>
                        </m:f>
                      </m:e>
                    </m:d>
                    <m:r>
                      <a:rPr lang="en-GB" altLang="zh-CN" b="0" i="1" smtClean="0">
                        <a:latin typeface="Cambria Math" panose="02040503050406030204" pitchFamily="18" charset="0"/>
                        <a:ea typeface="宋体" pitchFamily="2" charset="-122"/>
                      </a:rPr>
                      <m:t>14</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500</m:t>
                            </m:r>
                          </m:den>
                        </m:f>
                      </m:e>
                    </m:d>
                    <m:r>
                      <a:rPr lang="en-GB" altLang="zh-CN" b="0" i="1" smtClean="0">
                        <a:latin typeface="Cambria Math" panose="02040503050406030204" pitchFamily="18" charset="0"/>
                        <a:ea typeface="宋体" pitchFamily="2" charset="-122"/>
                      </a:rPr>
                      <m:t>50</m:t>
                    </m:r>
                    <m:r>
                      <a:rPr lang="en-GB" altLang="zh-CN" i="1">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90+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800</m:t>
                            </m:r>
                          </m:den>
                        </m:f>
                      </m:e>
                    </m:d>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10</m:t>
                            </m:r>
                            <m:r>
                              <a:rPr lang="en-GB" altLang="zh-CN" i="1">
                                <a:latin typeface="Cambria Math" panose="02040503050406030204" pitchFamily="18" charset="0"/>
                                <a:ea typeface="宋体" pitchFamily="2" charset="-122"/>
                              </a:rPr>
                              <m:t>00</m:t>
                            </m:r>
                          </m:den>
                        </m:f>
                      </m:e>
                    </m:d>
                    <m:r>
                      <a:rPr lang="en-GB" altLang="zh-CN" b="0" i="1" smtClean="0">
                        <a:latin typeface="Cambria Math" panose="02040503050406030204" pitchFamily="18" charset="0"/>
                        <a:ea typeface="宋体" pitchFamily="2" charset="-122"/>
                      </a:rPr>
                      <m:t>5</m:t>
                    </m:r>
                    <m:r>
                      <a:rPr lang="en-GB" altLang="zh-CN" i="1">
                        <a:latin typeface="Cambria Math" panose="02040503050406030204" pitchFamily="18" charset="0"/>
                        <a:ea typeface="宋体" pitchFamily="2" charset="-122"/>
                      </a:rPr>
                      <m:t>0</m:t>
                    </m:r>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smtClean="0">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b="0" i="1" smtClean="0">
                                <a:latin typeface="Cambria Math" panose="02040503050406030204" pitchFamily="18" charset="0"/>
                                <a:ea typeface="宋体" pitchFamily="2" charset="-122"/>
                              </a:rPr>
                              <m:t>2</m:t>
                            </m:r>
                            <m:r>
                              <a:rPr lang="en-GB" altLang="zh-CN" i="1">
                                <a:latin typeface="Cambria Math" panose="02040503050406030204" pitchFamily="18" charset="0"/>
                                <a:ea typeface="宋体" pitchFamily="2" charset="-122"/>
                              </a:rPr>
                              <m:t>000</m:t>
                            </m:r>
                          </m:den>
                        </m:f>
                      </m:e>
                    </m:d>
                    <m:r>
                      <a:rPr lang="en-GB" altLang="zh-CN" b="0" i="1" smtClean="0">
                        <a:latin typeface="Cambria Math" panose="02040503050406030204" pitchFamily="18" charset="0"/>
                        <a:ea typeface="宋体" pitchFamily="2" charset="-122"/>
                      </a:rPr>
                      <m:t>1</m:t>
                    </m:r>
                    <m:r>
                      <a:rPr lang="en-GB" altLang="zh-CN" i="1">
                        <a:latin typeface="Cambria Math" panose="02040503050406030204" pitchFamily="18" charset="0"/>
                        <a:ea typeface="宋体" pitchFamily="2" charset="-122"/>
                      </a:rPr>
                      <m:t>0+</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𝐻</m:t>
                                </m:r>
                              </m:sub>
                            </m:sSub>
                          </m:num>
                          <m:den>
                            <m:r>
                              <a:rPr lang="en-GB" altLang="zh-CN" i="1">
                                <a:latin typeface="Cambria Math" panose="02040503050406030204" pitchFamily="18" charset="0"/>
                                <a:ea typeface="宋体" pitchFamily="2" charset="-122"/>
                              </a:rPr>
                              <m:t>2000</m:t>
                            </m:r>
                          </m:den>
                        </m:f>
                      </m:e>
                    </m:d>
                    <m:r>
                      <a:rPr lang="en-GB" altLang="zh-CN" i="1">
                        <a:latin typeface="Cambria Math" panose="02040503050406030204" pitchFamily="18" charset="0"/>
                        <a:ea typeface="宋体" pitchFamily="2" charset="-122"/>
                      </a:rPr>
                      <m:t>10</m:t>
                    </m:r>
                    <m:r>
                      <a:rPr lang="en-GB" altLang="zh-CN" b="0" i="1" smtClean="0">
                        <a:latin typeface="Cambria Math" panose="02040503050406030204" pitchFamily="18" charset="0"/>
                        <a:ea typeface="宋体" pitchFamily="2" charset="-122"/>
                      </a:rPr>
                      <m:t>=288≤</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𝐻</m:t>
                        </m:r>
                      </m:sub>
                    </m:sSub>
                    <m:r>
                      <a:rPr lang="en-GB" altLang="zh-CN" b="0" i="1" smtClean="0">
                        <a:latin typeface="Cambria Math" panose="02040503050406030204" pitchFamily="18" charset="0"/>
                        <a:ea typeface="宋体" pitchFamily="2" charset="-122"/>
                      </a:rPr>
                      <m:t>=2000</m:t>
                    </m:r>
                  </m:oMath>
                </a14:m>
                <a:endParaRPr lang="en-GB" sz="2400" dirty="0"/>
              </a:p>
              <a:p>
                <a:pPr eaLnBrk="1" hangingPunct="1"/>
                <a:r>
                  <a:rPr lang="en-GB" dirty="0"/>
                  <a:t>Hence task H is schedulable</a:t>
                </a:r>
                <a:endParaRPr lang="en-GB" sz="2400" dirty="0"/>
              </a:p>
              <a:p>
                <a:endParaRPr lang="en-SE" dirty="0"/>
              </a:p>
            </p:txBody>
          </p:sp>
        </mc:Choice>
        <mc:Fallback xmlns="">
          <p:sp>
            <p:nvSpPr>
              <p:cNvPr id="3" name="Content Placeholder 2">
                <a:extLst>
                  <a:ext uri="{FF2B5EF4-FFF2-40B4-BE49-F238E27FC236}">
                    <a16:creationId xmlns:a16="http://schemas.microsoft.com/office/drawing/2014/main" id="{0F3DE9C5-3F8A-AC51-3DAB-AA02DD0B914D}"/>
                  </a:ext>
                </a:extLst>
              </p:cNvPr>
              <p:cNvSpPr>
                <a:spLocks noGrp="1" noRot="1" noChangeAspect="1" noMove="1" noResize="1" noEditPoints="1" noAdjustHandles="1" noChangeArrowheads="1" noChangeShapeType="1" noTextEdit="1"/>
              </p:cNvSpPr>
              <p:nvPr>
                <p:ph idx="1"/>
              </p:nvPr>
            </p:nvSpPr>
            <p:spPr>
              <a:blipFill>
                <a:blip r:embed="rId3"/>
                <a:stretch>
                  <a:fillRect l="-1038" t="-214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12682D98-B5D5-260F-F6B7-C1D9D7C31FCF}"/>
              </a:ext>
            </a:extLst>
          </p:cNvPr>
          <p:cNvPicPr>
            <a:picLocks noChangeAspect="1"/>
          </p:cNvPicPr>
          <p:nvPr/>
        </p:nvPicPr>
        <p:blipFill>
          <a:blip r:embed="rId4"/>
          <a:stretch>
            <a:fillRect/>
          </a:stretch>
        </p:blipFill>
        <p:spPr>
          <a:xfrm>
            <a:off x="5098650" y="3539314"/>
            <a:ext cx="6972782" cy="3235736"/>
          </a:xfrm>
          <a:prstGeom prst="rect">
            <a:avLst/>
          </a:prstGeom>
        </p:spPr>
      </p:pic>
    </p:spTree>
    <p:extLst>
      <p:ext uri="{BB962C8B-B14F-4D97-AF65-F5344CB8AC3E}">
        <p14:creationId xmlns:p14="http://schemas.microsoft.com/office/powerpoint/2010/main" val="305425269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8A825-DCAC-15F8-DE9E-5080BF90CAE7}"/>
              </a:ext>
            </a:extLst>
          </p:cNvPr>
          <p:cNvSpPr>
            <a:spLocks noGrp="1"/>
          </p:cNvSpPr>
          <p:nvPr>
            <p:ph type="title"/>
          </p:nvPr>
        </p:nvSpPr>
        <p:spPr/>
        <p:txBody>
          <a:bodyPr/>
          <a:lstStyle/>
          <a:p>
            <a:r>
              <a:rPr lang="en-GB" dirty="0"/>
              <a:t>Q4.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B7AE12-2876-C0A3-70E8-BA5FDF92AC1D}"/>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AEB7AE12-2876-C0A3-70E8-BA5FDF92AC1D}"/>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F3A0E39-A1FC-C470-DDF0-8C04E81946AF}"/>
              </a:ext>
            </a:extLst>
          </p:cNvPr>
          <p:cNvGraphicFramePr>
            <a:graphicFrameLocks/>
          </p:cNvGraphicFramePr>
          <p:nvPr>
            <p:extLst>
              <p:ext uri="{D42A27DB-BD31-4B8C-83A1-F6EECF244321}">
                <p14:modId xmlns:p14="http://schemas.microsoft.com/office/powerpoint/2010/main" val="4252756604"/>
              </p:ext>
            </p:extLst>
          </p:nvPr>
        </p:nvGraphicFramePr>
        <p:xfrm>
          <a:off x="802190" y="432471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26610">
                  <a:extLst>
                    <a:ext uri="{9D8B030D-6E8A-4147-A177-3AD203B41FA5}">
                      <a16:colId xmlns:a16="http://schemas.microsoft.com/office/drawing/2014/main" val="525097281"/>
                    </a:ext>
                  </a:extLst>
                </a:gridCol>
                <a:gridCol w="786241">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B6BBF87F-34C1-912C-58DE-6AB118F4D083}"/>
              </a:ext>
            </a:extLst>
          </p:cNvPr>
          <p:cNvGraphicFramePr>
            <a:graphicFrameLocks/>
          </p:cNvGraphicFramePr>
          <p:nvPr>
            <p:extLst>
              <p:ext uri="{D42A27DB-BD31-4B8C-83A1-F6EECF244321}">
                <p14:modId xmlns:p14="http://schemas.microsoft.com/office/powerpoint/2010/main" val="2873108293"/>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7713096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9905C-DD0B-7720-27CD-99BE2B973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084E1-37E2-6DA1-D39C-89F911E92BEB}"/>
              </a:ext>
            </a:extLst>
          </p:cNvPr>
          <p:cNvSpPr>
            <a:spLocks noGrp="1"/>
          </p:cNvSpPr>
          <p:nvPr>
            <p:ph type="title"/>
          </p:nvPr>
        </p:nvSpPr>
        <p:spPr>
          <a:xfrm>
            <a:off x="1066800" y="152400"/>
            <a:ext cx="10210800" cy="533400"/>
          </a:xfrm>
        </p:spPr>
        <p:txBody>
          <a:bodyPr/>
          <a:lstStyle/>
          <a:p>
            <a:r>
              <a:rPr lang="en-GB" dirty="0"/>
              <a:t>Q4.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04D442-CA61-58DC-7EB0-7DFB7917BCA2}"/>
                  </a:ext>
                </a:extLst>
              </p:cNvPr>
              <p:cNvSpPr>
                <a:spLocks noGrp="1"/>
              </p:cNvSpPr>
              <p:nvPr>
                <p:ph idx="1"/>
              </p:nvPr>
            </p:nvSpPr>
            <p:spPr>
              <a:xfrm>
                <a:off x="812800" y="708949"/>
                <a:ext cx="10566400" cy="3733800"/>
              </a:xfrm>
            </p:spPr>
            <p:txBody>
              <a:bodyPr>
                <a:normAutofit/>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smtClean="0">
                            <a:latin typeface="Cambria Math" panose="02040503050406030204" pitchFamily="18" charset="0"/>
                            <a:ea typeface="宋体" charset="-122"/>
                          </a:rPr>
                        </m:ctrlPr>
                      </m:sSubPr>
                      <m:e>
                        <m:r>
                          <a:rPr lang="en-US" altLang="zh-CN" sz="2000" i="1" dirty="0" smtClean="0">
                            <a:latin typeface="Cambria Math" panose="02040503050406030204" pitchFamily="18" charset="0"/>
                            <a:ea typeface="宋体" charset="-122"/>
                          </a:rPr>
                          <m:t>𝑃</m:t>
                        </m:r>
                      </m:e>
                      <m:sub>
                        <m:r>
                          <a:rPr lang="en-US" altLang="zh-CN" sz="2000" i="1" dirty="0" smtClean="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b="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+30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130&gt;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3D04D442-CA61-58DC-7EB0-7DFB7917BCA2}"/>
                  </a:ext>
                </a:extLst>
              </p:cNvPr>
              <p:cNvSpPr>
                <a:spLocks noGrp="1" noRot="1" noChangeAspect="1" noMove="1" noResize="1" noEditPoints="1" noAdjustHandles="1" noChangeArrowheads="1" noChangeShapeType="1" noTextEdit="1"/>
              </p:cNvSpPr>
              <p:nvPr>
                <p:ph idx="1"/>
              </p:nvPr>
            </p:nvSpPr>
            <p:spPr>
              <a:xfrm>
                <a:off x="812800" y="708949"/>
                <a:ext cx="10566400" cy="3733800"/>
              </a:xfrm>
              <a:blipFill>
                <a:blip r:embed="rId3"/>
                <a:stretch>
                  <a:fillRect l="-1038" t="-3752" b="-3100"/>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B5DCE05F-7CDF-F960-06AF-6CB61895D474}"/>
              </a:ext>
            </a:extLst>
          </p:cNvPr>
          <p:cNvGraphicFramePr>
            <a:graphicFrameLocks/>
          </p:cNvGraphicFramePr>
          <p:nvPr>
            <p:extLst>
              <p:ext uri="{D42A27DB-BD31-4B8C-83A1-F6EECF244321}">
                <p14:modId xmlns:p14="http://schemas.microsoft.com/office/powerpoint/2010/main" val="63575715"/>
              </p:ext>
            </p:extLst>
          </p:nvPr>
        </p:nvGraphicFramePr>
        <p:xfrm>
          <a:off x="722065"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30535">
                  <a:extLst>
                    <a:ext uri="{9D8B030D-6E8A-4147-A177-3AD203B41FA5}">
                      <a16:colId xmlns:a16="http://schemas.microsoft.com/office/drawing/2014/main" val="525097281"/>
                    </a:ext>
                  </a:extLst>
                </a:gridCol>
                <a:gridCol w="782316">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2BF42C24-D2DF-0928-DC72-5AB9044C6999}"/>
              </a:ext>
            </a:extLst>
          </p:cNvPr>
          <p:cNvGraphicFramePr>
            <a:graphicFrameLocks/>
          </p:cNvGraphicFramePr>
          <p:nvPr>
            <p:extLst>
              <p:ext uri="{D42A27DB-BD31-4B8C-83A1-F6EECF244321}">
                <p14:modId xmlns:p14="http://schemas.microsoft.com/office/powerpoint/2010/main" val="3038397147"/>
              </p:ext>
            </p:extLst>
          </p:nvPr>
        </p:nvGraphicFramePr>
        <p:xfrm>
          <a:off x="9351567" y="4901782"/>
          <a:ext cx="2118368" cy="1007587"/>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4316268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F04E7-978F-5ECF-5887-0EE50AD4D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B6207-B6B0-E5C3-F5C9-66DC9E972195}"/>
              </a:ext>
            </a:extLst>
          </p:cNvPr>
          <p:cNvSpPr>
            <a:spLocks noGrp="1"/>
          </p:cNvSpPr>
          <p:nvPr>
            <p:ph type="title"/>
          </p:nvPr>
        </p:nvSpPr>
        <p:spPr/>
        <p:txBody>
          <a:bodyPr/>
          <a:lstStyle/>
          <a:p>
            <a:r>
              <a:rPr lang="en-GB" dirty="0"/>
              <a:t>Q5.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279FF0-CB45-7983-9094-129E4F7274DC}"/>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B8279FF0-CB45-7983-9094-129E4F7274DC}"/>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F36A012E-DDCD-0D61-28A5-2D811CA34017}"/>
              </a:ext>
            </a:extLst>
          </p:cNvPr>
          <p:cNvGraphicFramePr>
            <a:graphicFrameLocks/>
          </p:cNvGraphicFramePr>
          <p:nvPr>
            <p:extLst>
              <p:ext uri="{D42A27DB-BD31-4B8C-83A1-F6EECF244321}">
                <p14:modId xmlns:p14="http://schemas.microsoft.com/office/powerpoint/2010/main" val="4234273528"/>
              </p:ext>
            </p:extLst>
          </p:nvPr>
        </p:nvGraphicFramePr>
        <p:xfrm>
          <a:off x="716278" y="4345939"/>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58D98BC7-ACBF-9E50-7643-149C2D108871}"/>
              </a:ext>
            </a:extLst>
          </p:cNvPr>
          <p:cNvGraphicFramePr>
            <a:graphicFrameLocks/>
          </p:cNvGraphicFramePr>
          <p:nvPr>
            <p:extLst>
              <p:ext uri="{D42A27DB-BD31-4B8C-83A1-F6EECF244321}">
                <p14:modId xmlns:p14="http://schemas.microsoft.com/office/powerpoint/2010/main" val="1744014772"/>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40953196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3FFB3-D5B5-D130-ED10-05685FFD12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CDC7D-772E-7663-DCE9-11F4699222C5}"/>
              </a:ext>
            </a:extLst>
          </p:cNvPr>
          <p:cNvSpPr>
            <a:spLocks noGrp="1"/>
          </p:cNvSpPr>
          <p:nvPr>
            <p:ph type="title"/>
          </p:nvPr>
        </p:nvSpPr>
        <p:spPr>
          <a:xfrm>
            <a:off x="1066800" y="152400"/>
            <a:ext cx="10210800" cy="533400"/>
          </a:xfrm>
        </p:spPr>
        <p:txBody>
          <a:bodyPr/>
          <a:lstStyle/>
          <a:p>
            <a:r>
              <a:rPr lang="en-GB" dirty="0"/>
              <a:t>Q5.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5D625-3522-005E-8D1C-CDCAE102EE10}"/>
                  </a:ext>
                </a:extLst>
              </p:cNvPr>
              <p:cNvSpPr>
                <a:spLocks noGrp="1"/>
              </p:cNvSpPr>
              <p:nvPr>
                <p:ph idx="1"/>
              </p:nvPr>
            </p:nvSpPr>
            <p:spPr>
              <a:xfrm>
                <a:off x="812800" y="9144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𝑀</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30</m:t>
                    </m:r>
                  </m:oMath>
                </a14:m>
                <a:r>
                  <a:rPr lang="en-US" altLang="zh-CN" sz="2000" dirty="0">
                    <a:ea typeface="宋体" charset="-122"/>
                  </a:rPr>
                  <a:t> (CS length of LP Task 3, associated with semaphore s</a:t>
                </a:r>
                <a:r>
                  <a:rPr lang="en-US" altLang="zh-CN" sz="2000" baseline="-25000" dirty="0">
                    <a:ea typeface="宋体" charset="-122"/>
                  </a:rPr>
                  <a:t>1</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=25+30=55</m:t>
                    </m:r>
                    <m:r>
                      <a:rPr lang="en-GB" altLang="zh-CN" sz="1800" i="1" dirty="0">
                        <a:latin typeface="Cambria Math" panose="02040503050406030204" pitchFamily="18" charset="0"/>
                        <a:ea typeface="宋体" charset="-122"/>
                      </a:rPr>
                      <m:t>&gt;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i="1" dirty="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=50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𝑀</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2D85D625-3522-005E-8D1C-CDCAE102EE10}"/>
                  </a:ext>
                </a:extLst>
              </p:cNvPr>
              <p:cNvSpPr>
                <a:spLocks noGrp="1" noRot="1" noChangeAspect="1" noMove="1" noResize="1" noEditPoints="1" noAdjustHandles="1" noChangeArrowheads="1" noChangeShapeType="1" noTextEdit="1"/>
              </p:cNvSpPr>
              <p:nvPr>
                <p:ph idx="1"/>
              </p:nvPr>
            </p:nvSpPr>
            <p:spPr>
              <a:xfrm>
                <a:off x="812800" y="914400"/>
                <a:ext cx="10566400" cy="3733800"/>
              </a:xfrm>
              <a:blipFill>
                <a:blip r:embed="rId3"/>
                <a:stretch>
                  <a:fillRect l="-1038" t="-4405" r="-865"/>
                </a:stretch>
              </a:blipFill>
            </p:spPr>
            <p:txBody>
              <a:bodyPr/>
              <a:lstStyle/>
              <a:p>
                <a:r>
                  <a:rPr lang="en-SE">
                    <a:noFill/>
                  </a:rPr>
                  <a:t> </a:t>
                </a:r>
              </a:p>
            </p:txBody>
          </p:sp>
        </mc:Fallback>
      </mc:AlternateContent>
      <p:graphicFrame>
        <p:nvGraphicFramePr>
          <p:cNvPr id="5" name="Group 36">
            <a:extLst>
              <a:ext uri="{FF2B5EF4-FFF2-40B4-BE49-F238E27FC236}">
                <a16:creationId xmlns:a16="http://schemas.microsoft.com/office/drawing/2014/main" id="{EFB48927-5EDC-E07D-05B8-37EBA5F7494D}"/>
              </a:ext>
            </a:extLst>
          </p:cNvPr>
          <p:cNvGraphicFramePr>
            <a:graphicFrameLocks/>
          </p:cNvGraphicFramePr>
          <p:nvPr>
            <p:extLst>
              <p:ext uri="{D42A27DB-BD31-4B8C-83A1-F6EECF244321}">
                <p14:modId xmlns:p14="http://schemas.microsoft.com/office/powerpoint/2010/main" val="557920803"/>
              </p:ext>
            </p:extLst>
          </p:nvPr>
        </p:nvGraphicFramePr>
        <p:xfrm>
          <a:off x="533400" y="4348833"/>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24D939A3-19A5-9BDE-6C23-650E4779EB2D}"/>
              </a:ext>
            </a:extLst>
          </p:cNvPr>
          <p:cNvGraphicFramePr>
            <a:graphicFrameLocks/>
          </p:cNvGraphicFramePr>
          <p:nvPr>
            <p:extLst>
              <p:ext uri="{D42A27DB-BD31-4B8C-83A1-F6EECF244321}">
                <p14:modId xmlns:p14="http://schemas.microsoft.com/office/powerpoint/2010/main" val="2065214157"/>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52274205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35A94-7B8B-3F7C-7F94-36A214B9CE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125BF-88DE-E320-58D3-1D93BF24DE64}"/>
              </a:ext>
            </a:extLst>
          </p:cNvPr>
          <p:cNvSpPr>
            <a:spLocks noGrp="1"/>
          </p:cNvSpPr>
          <p:nvPr>
            <p:ph type="title"/>
          </p:nvPr>
        </p:nvSpPr>
        <p:spPr/>
        <p:txBody>
          <a:bodyPr/>
          <a:lstStyle/>
          <a:p>
            <a:r>
              <a:rPr lang="en-GB" dirty="0"/>
              <a:t>Q6. </a:t>
            </a:r>
            <a:r>
              <a:rPr lang="en-GB" dirty="0" err="1"/>
              <a:t>Schedulability</a:t>
            </a:r>
            <a:r>
              <a:rPr lang="en-GB" dirty="0"/>
              <a:t> with Shared Resources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09594-B0EE-724E-1468-BA0250A755D2}"/>
                  </a:ext>
                </a:extLst>
              </p:cNvPr>
              <p:cNvSpPr>
                <a:spLocks noGrp="1"/>
              </p:cNvSpPr>
              <p:nvPr>
                <p:ph idx="1"/>
              </p:nvPr>
            </p:nvSpPr>
            <p:spPr/>
            <p:txBody>
              <a:bodyPr/>
              <a:lstStyle/>
              <a:p>
                <a:r>
                  <a:rPr lang="en-GB" dirty="0"/>
                  <a:t>Consider the set of 3 periodic tasks scheduled with Rate Monotonic (RM) scheduling, with period, deadline, priority, and WCET parameters given in the table. Tasks 1 and 3 both require semaphore s</a:t>
                </a:r>
                <a:r>
                  <a:rPr lang="en-GB" baseline="-25000" dirty="0"/>
                  <a:t>1</a:t>
                </a:r>
                <a:r>
                  <a:rPr lang="en-GB" dirty="0"/>
                  <a:t>.</a:t>
                </a:r>
              </a:p>
              <a:p>
                <a:r>
                  <a:rPr lang="en-GB" dirty="0"/>
                  <a:t>1) Calculate priority ceilings of the semaphore s</a:t>
                </a:r>
                <a:r>
                  <a:rPr lang="en-GB" baseline="-25000" dirty="0"/>
                  <a:t>1</a:t>
                </a:r>
                <a:r>
                  <a:rPr lang="en-GB" dirty="0"/>
                  <a:t>;</a:t>
                </a:r>
              </a:p>
              <a:p>
                <a:r>
                  <a:rPr lang="en-GB" dirty="0"/>
                  <a:t>2) Determine taskset </a:t>
                </a:r>
                <a:r>
                  <a:rPr lang="en-GB" dirty="0" err="1"/>
                  <a:t>schedulability</a:t>
                </a:r>
                <a:r>
                  <a:rPr lang="en-GB" dirty="0"/>
                  <a:t> under PCP</a:t>
                </a:r>
              </a:p>
              <a:p>
                <a:r>
                  <a:rPr lang="en-GB" dirty="0"/>
                  <a:t>ANS: Since some tasks have deadline less than period D&lt;T, we cannot use utilization bound test, and must use RTA, by calculating worst-case blocking time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𝐵</m:t>
                        </m:r>
                      </m:e>
                      <m:sub>
                        <m:r>
                          <a:rPr lang="en-GB" altLang="zh-CN" i="1">
                            <a:latin typeface="Cambria Math" panose="02040503050406030204" pitchFamily="18" charset="0"/>
                            <a:ea typeface="宋体" pitchFamily="2" charset="-122"/>
                          </a:rPr>
                          <m:t>𝑖</m:t>
                        </m:r>
                      </m:sub>
                    </m:sSub>
                  </m:oMath>
                </a14:m>
                <a:r>
                  <a:rPr lang="en-GB" dirty="0"/>
                  <a:t>, and WCRT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oMath>
                </a14:m>
                <a:r>
                  <a:rPr lang="en-GB" dirty="0"/>
                  <a:t> of all tasks based on RTA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dirty="0">
                  <a:ea typeface="宋体" charset="-122"/>
                </a:endParaRPr>
              </a:p>
            </p:txBody>
          </p:sp>
        </mc:Choice>
        <mc:Fallback xmlns="">
          <p:sp>
            <p:nvSpPr>
              <p:cNvPr id="3" name="Content Placeholder 2">
                <a:extLst>
                  <a:ext uri="{FF2B5EF4-FFF2-40B4-BE49-F238E27FC236}">
                    <a16:creationId xmlns:a16="http://schemas.microsoft.com/office/drawing/2014/main" id="{F9809594-B0EE-724E-1468-BA0250A755D2}"/>
                  </a:ext>
                </a:extLst>
              </p:cNvPr>
              <p:cNvSpPr>
                <a:spLocks noGrp="1" noRot="1" noChangeAspect="1" noMove="1" noResize="1" noEditPoints="1" noAdjustHandles="1" noChangeArrowheads="1" noChangeShapeType="1" noTextEdit="1"/>
              </p:cNvSpPr>
              <p:nvPr>
                <p:ph idx="1"/>
              </p:nvPr>
            </p:nvSpPr>
            <p:spPr>
              <a:blipFill>
                <a:blip r:embed="rId3"/>
                <a:stretch>
                  <a:fillRect l="-1038" t="-2148" r="-1499"/>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DD668CB1-F058-BD7E-6C80-89298A4EFCBE}"/>
              </a:ext>
            </a:extLst>
          </p:cNvPr>
          <p:cNvGraphicFramePr>
            <a:graphicFrameLocks/>
          </p:cNvGraphicFramePr>
          <p:nvPr>
            <p:extLst>
              <p:ext uri="{D42A27DB-BD31-4B8C-83A1-F6EECF244321}">
                <p14:modId xmlns:p14="http://schemas.microsoft.com/office/powerpoint/2010/main" val="3352560944"/>
              </p:ext>
            </p:extLst>
          </p:nvPr>
        </p:nvGraphicFramePr>
        <p:xfrm>
          <a:off x="609600" y="4330506"/>
          <a:ext cx="8273902" cy="2049464"/>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CS Len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endParaRPr kumimoji="0" lang="en-US" altLang="zh-CN" sz="2400" b="0" i="0" u="none" strike="noStrike" kern="1200" cap="none" normalizeH="0" baseline="0" dirty="0">
                        <a:ln>
                          <a:noFill/>
                        </a:ln>
                        <a:solidFill>
                          <a:srgbClr val="000000"/>
                        </a:solidFill>
                        <a:effectLst/>
                        <a:latin typeface="Tahoma" pitchFamily="34"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6">
            <a:extLst>
              <a:ext uri="{FF2B5EF4-FFF2-40B4-BE49-F238E27FC236}">
                <a16:creationId xmlns:a16="http://schemas.microsoft.com/office/drawing/2014/main" id="{CAC9408B-2EE9-837D-98B0-4C747BCEEFC6}"/>
              </a:ext>
            </a:extLst>
          </p:cNvPr>
          <p:cNvGraphicFramePr>
            <a:graphicFrameLocks/>
          </p:cNvGraphicFramePr>
          <p:nvPr>
            <p:extLst>
              <p:ext uri="{D42A27DB-BD31-4B8C-83A1-F6EECF244321}">
                <p14:modId xmlns:p14="http://schemas.microsoft.com/office/powerpoint/2010/main" val="3388840141"/>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27381249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B95FF-2157-2F33-A2B2-03935A18A5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F3442-DDE2-0F3F-B238-CAC269ED57BA}"/>
              </a:ext>
            </a:extLst>
          </p:cNvPr>
          <p:cNvSpPr>
            <a:spLocks noGrp="1"/>
          </p:cNvSpPr>
          <p:nvPr>
            <p:ph type="title"/>
          </p:nvPr>
        </p:nvSpPr>
        <p:spPr>
          <a:xfrm>
            <a:off x="1066800" y="152400"/>
            <a:ext cx="10210800" cy="533400"/>
          </a:xfrm>
        </p:spPr>
        <p:txBody>
          <a:bodyPr/>
          <a:lstStyle/>
          <a:p>
            <a:r>
              <a:rPr lang="en-GB" dirty="0"/>
              <a:t>Q6. </a:t>
            </a:r>
            <a:r>
              <a:rPr lang="en-GB" dirty="0" err="1"/>
              <a:t>Schedulability</a:t>
            </a:r>
            <a:r>
              <a:rPr lang="en-GB" dirty="0"/>
              <a:t> with Shared Resources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299B1A3-58F0-217C-E892-C16667725BA6}"/>
                  </a:ext>
                </a:extLst>
              </p:cNvPr>
              <p:cNvSpPr>
                <a:spLocks noGrp="1"/>
              </p:cNvSpPr>
              <p:nvPr>
                <p:ph idx="1"/>
              </p:nvPr>
            </p:nvSpPr>
            <p:spPr>
              <a:xfrm>
                <a:off x="812800" y="723900"/>
                <a:ext cx="10566400" cy="3733800"/>
              </a:xfrm>
            </p:spPr>
            <p:txBody>
              <a:bodyPr>
                <a:normAutofit lnSpcReduction="10000"/>
              </a:bodyPr>
              <a:lstStyle/>
              <a:p>
                <a:pPr eaLnBrk="1" hangingPunct="1">
                  <a:lnSpc>
                    <a:spcPct val="80000"/>
                  </a:lnSpc>
                </a:pPr>
                <a:r>
                  <a:rPr lang="en-US" altLang="zh-CN" dirty="0">
                    <a:ea typeface="宋体" charset="-122"/>
                  </a:rPr>
                  <a:t>Ceiling </a:t>
                </a:r>
                <a14:m>
                  <m:oMath xmlns:m="http://schemas.openxmlformats.org/officeDocument/2006/math">
                    <m:r>
                      <a:rPr lang="en-US" altLang="zh-CN" i="1" dirty="0" smtClean="0">
                        <a:latin typeface="Cambria Math" panose="02040503050406030204" pitchFamily="18" charset="0"/>
                        <a:ea typeface="宋体" charset="-122"/>
                      </a:rPr>
                      <m:t>𝐶</m:t>
                    </m:r>
                    <m:d>
                      <m:dPr>
                        <m:ctrlPr>
                          <a:rPr lang="en-US" altLang="zh-CN" i="1" dirty="0" smtClean="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US" altLang="zh-CN" i="1" baseline="-25000" dirty="0">
                            <a:latin typeface="Cambria Math" panose="02040503050406030204" pitchFamily="18" charset="0"/>
                            <a:ea typeface="宋体" charset="-122"/>
                          </a:rPr>
                          <m:t>1</m:t>
                        </m:r>
                      </m:e>
                    </m:d>
                    <m:r>
                      <a:rPr lang="en-US" altLang="zh-CN" i="1" dirty="0" smtClean="0">
                        <a:latin typeface="Cambria Math" panose="02040503050406030204" pitchFamily="18" charset="0"/>
                        <a:ea typeface="宋体" charset="-122"/>
                      </a:rPr>
                      <m:t>=</m:t>
                    </m:r>
                    <m:func>
                      <m:funcPr>
                        <m:ctrlPr>
                          <a:rPr lang="en-GB" altLang="zh-CN" b="0" i="1" dirty="0" smtClean="0">
                            <a:latin typeface="Cambria Math" panose="02040503050406030204" pitchFamily="18" charset="0"/>
                            <a:ea typeface="宋体" charset="-122"/>
                          </a:rPr>
                        </m:ctrlPr>
                      </m:funcPr>
                      <m:fName>
                        <m:r>
                          <m:rPr>
                            <m:sty m:val="p"/>
                          </m:rPr>
                          <a:rPr lang="en-GB" altLang="zh-CN" b="0" i="0" dirty="0" smtClean="0">
                            <a:latin typeface="Cambria Math" panose="02040503050406030204" pitchFamily="18" charset="0"/>
                            <a:ea typeface="宋体" charset="-122"/>
                          </a:rPr>
                          <m:t>max</m:t>
                        </m:r>
                      </m:fName>
                      <m:e>
                        <m:r>
                          <a:rPr lang="en-GB" altLang="zh-CN" b="0" i="1" dirty="0" smtClean="0">
                            <a:latin typeface="Cambria Math" panose="02040503050406030204" pitchFamily="18" charset="0"/>
                            <a:ea typeface="宋体" charset="-122"/>
                          </a:rPr>
                          <m:t>(</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3</m:t>
                            </m:r>
                          </m:sub>
                        </m:sSub>
                        <m:r>
                          <a:rPr lang="en-GB" altLang="zh-CN" b="0" i="1" dirty="0" smtClean="0">
                            <a:latin typeface="Cambria Math" panose="02040503050406030204" pitchFamily="18" charset="0"/>
                            <a:ea typeface="宋体" charset="-122"/>
                          </a:rPr>
                          <m:t>)</m:t>
                        </m:r>
                      </m:e>
                    </m:func>
                    <m:r>
                      <a:rPr lang="en-GB" altLang="zh-CN" b="0" i="1" dirty="0" smtClean="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r>
                      <a:rPr lang="en-GB" altLang="zh-CN" b="0" i="1" dirty="0" smtClean="0">
                        <a:latin typeface="Cambria Math" panose="02040503050406030204" pitchFamily="18" charset="0"/>
                        <a:ea typeface="宋体" charset="-122"/>
                      </a:rPr>
                      <m:t>,</m:t>
                    </m:r>
                    <m:r>
                      <a:rPr lang="en-US" altLang="zh-CN" i="1" dirty="0">
                        <a:latin typeface="Cambria Math" panose="02040503050406030204" pitchFamily="18" charset="0"/>
                        <a:ea typeface="宋体" charset="-122"/>
                      </a:rPr>
                      <m:t>𝐶</m:t>
                    </m:r>
                    <m:d>
                      <m:dPr>
                        <m:ctrlPr>
                          <a:rPr lang="en-US" altLang="zh-CN" i="1" dirty="0">
                            <a:latin typeface="Cambria Math" panose="02040503050406030204" pitchFamily="18" charset="0"/>
                            <a:ea typeface="宋体" charset="-122"/>
                          </a:rPr>
                        </m:ctrlPr>
                      </m:dPr>
                      <m:e>
                        <m:r>
                          <a:rPr lang="en-US" altLang="zh-CN" i="1" dirty="0">
                            <a:latin typeface="Cambria Math" panose="02040503050406030204" pitchFamily="18" charset="0"/>
                            <a:ea typeface="宋体" charset="-122"/>
                          </a:rPr>
                          <m:t>𝑠</m:t>
                        </m:r>
                        <m:r>
                          <a:rPr lang="en-GB" altLang="zh-CN" b="0" i="1" baseline="-25000" dirty="0" smtClean="0">
                            <a:latin typeface="Cambria Math" panose="02040503050406030204" pitchFamily="18" charset="0"/>
                            <a:ea typeface="宋体" charset="-122"/>
                          </a:rPr>
                          <m:t>2</m:t>
                        </m:r>
                      </m:e>
                    </m:d>
                    <m:r>
                      <a:rPr lang="en-US" altLang="zh-CN" i="1" dirty="0">
                        <a:latin typeface="Cambria Math" panose="02040503050406030204" pitchFamily="18" charset="0"/>
                        <a:ea typeface="宋体" charset="-122"/>
                      </a:rPr>
                      <m:t>=</m:t>
                    </m:r>
                    <m:func>
                      <m:funcPr>
                        <m:ctrlPr>
                          <a:rPr lang="en-GB" altLang="zh-CN" i="1" dirty="0">
                            <a:latin typeface="Cambria Math" panose="02040503050406030204" pitchFamily="18" charset="0"/>
                            <a:ea typeface="宋体" charset="-122"/>
                          </a:rPr>
                        </m:ctrlPr>
                      </m:funcPr>
                      <m:fName>
                        <m:r>
                          <m:rPr>
                            <m:sty m:val="p"/>
                          </m:rPr>
                          <a:rPr lang="en-GB" altLang="zh-CN" dirty="0">
                            <a:latin typeface="Cambria Math" panose="02040503050406030204" pitchFamily="18" charset="0"/>
                            <a:ea typeface="宋体" charset="-122"/>
                          </a:rPr>
                          <m:t>max</m:t>
                        </m:r>
                      </m:fName>
                      <m:e>
                        <m:r>
                          <a:rPr lang="en-GB" altLang="zh-CN" i="1" dirty="0">
                            <a:latin typeface="Cambria Math" panose="02040503050406030204" pitchFamily="18" charset="0"/>
                            <a:ea typeface="宋体" charset="-122"/>
                          </a:rPr>
                          <m:t>(</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1</m:t>
                            </m:r>
                          </m:sub>
                        </m:sSub>
                        <m:r>
                          <a:rPr lang="en-GB" altLang="zh-CN" b="0" i="1" dirty="0" smtClean="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b="0" i="1" dirty="0" smtClean="0">
                                <a:latin typeface="Cambria Math" panose="02040503050406030204" pitchFamily="18" charset="0"/>
                                <a:ea typeface="宋体" charset="-122"/>
                              </a:rPr>
                              <m:t>2</m:t>
                            </m:r>
                          </m:sub>
                        </m:sSub>
                        <m:r>
                          <a:rPr lang="en-GB" altLang="zh-CN" i="1" dirty="0">
                            <a:latin typeface="Cambria Math" panose="02040503050406030204" pitchFamily="18" charset="0"/>
                            <a:ea typeface="宋体" charset="-122"/>
                          </a:rPr>
                          <m:t>, </m:t>
                        </m:r>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𝑃</m:t>
                            </m:r>
                          </m:e>
                          <m:sub>
                            <m:r>
                              <a:rPr lang="en-GB" altLang="zh-CN" i="1" dirty="0">
                                <a:latin typeface="Cambria Math" panose="02040503050406030204" pitchFamily="18" charset="0"/>
                                <a:ea typeface="宋体" charset="-122"/>
                              </a:rPr>
                              <m:t>3</m:t>
                            </m:r>
                          </m:sub>
                        </m:sSub>
                        <m:r>
                          <a:rPr lang="en-GB" altLang="zh-CN" i="1" dirty="0">
                            <a:latin typeface="Cambria Math" panose="02040503050406030204" pitchFamily="18" charset="0"/>
                            <a:ea typeface="宋体" charset="-122"/>
                          </a:rPr>
                          <m:t>)</m:t>
                        </m:r>
                      </m:e>
                    </m:func>
                    <m:r>
                      <a:rPr lang="en-GB" altLang="zh-CN" i="1" dirty="0">
                        <a:latin typeface="Cambria Math" panose="02040503050406030204" pitchFamily="18" charset="0"/>
                        <a:ea typeface="宋体" charset="-122"/>
                      </a:rPr>
                      <m:t>=</m:t>
                    </m:r>
                    <m:r>
                      <a:rPr lang="en-GB" altLang="zh-CN" b="0" i="1" dirty="0" smtClean="0">
                        <a:latin typeface="Cambria Math" panose="02040503050406030204" pitchFamily="18" charset="0"/>
                        <a:ea typeface="宋体" charset="-122"/>
                      </a:rPr>
                      <m:t>𝐻</m:t>
                    </m:r>
                  </m:oMath>
                </a14:m>
                <a:endParaRPr lang="en-GB" altLang="zh-CN" i="1" dirty="0">
                  <a:latin typeface="Cambria Math" panose="02040503050406030204" pitchFamily="18" charset="0"/>
                  <a:ea typeface="宋体" charset="-122"/>
                </a:endParaRPr>
              </a:p>
              <a:p>
                <a:pPr eaLnBrk="1" hangingPunct="1">
                  <a:lnSpc>
                    <a:spcPct val="80000"/>
                  </a:lnSpc>
                </a:pPr>
                <a:r>
                  <a:rPr lang="en-US" altLang="zh-CN" dirty="0">
                    <a:ea typeface="宋体" charset="-122"/>
                  </a:rPr>
                  <a:t>Blocking times:</a:t>
                </a:r>
              </a:p>
              <a:p>
                <a:pPr lvl="1" eaLnBrk="1" hangingPunct="1">
                  <a:lnSpc>
                    <a:spcPct val="80000"/>
                  </a:lnSpc>
                </a:pPr>
                <a:r>
                  <a:rPr lang="en-US" altLang="zh-CN" sz="2000" dirty="0">
                    <a:ea typeface="宋体" charset="-122"/>
                  </a:rPr>
                  <a:t>Task 1: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1</m:t>
                    </m:r>
                    <m:r>
                      <a:rPr lang="en-US" altLang="zh-CN" sz="2000" i="1" dirty="0" smtClean="0">
                        <a:latin typeface="Cambria Math" panose="02040503050406030204" pitchFamily="18" charset="0"/>
                        <a:ea typeface="宋体" charset="-122"/>
                      </a:rPr>
                      <m:t>=</m:t>
                    </m:r>
                    <m:func>
                      <m:funcPr>
                        <m:ctrlPr>
                          <a:rPr lang="en-GB" altLang="zh-CN" sz="2000" i="1" dirty="0">
                            <a:latin typeface="Cambria Math" panose="02040503050406030204" pitchFamily="18" charset="0"/>
                            <a:ea typeface="宋体" charset="-122"/>
                          </a:rPr>
                        </m:ctrlPr>
                      </m:funcPr>
                      <m:fName>
                        <m:r>
                          <m:rPr>
                            <m:sty m:val="p"/>
                          </m:rPr>
                          <a:rPr lang="en-GB" altLang="zh-CN" sz="2000" dirty="0">
                            <a:latin typeface="Cambria Math" panose="02040503050406030204" pitchFamily="18" charset="0"/>
                            <a:ea typeface="宋体" charset="-122"/>
                          </a:rPr>
                          <m:t>max</m:t>
                        </m:r>
                      </m:fName>
                      <m:e>
                        <m:r>
                          <a:rPr lang="en-GB" altLang="zh-CN" sz="2000" i="1" dirty="0">
                            <a:latin typeface="Cambria Math" panose="02040503050406030204" pitchFamily="18" charset="0"/>
                            <a:ea typeface="宋体" charset="-122"/>
                          </a:rPr>
                          <m:t>(10, 30, 40)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Tasks 2 and 3, associated with semaphores s</a:t>
                </a:r>
                <a:r>
                  <a:rPr lang="en-US" altLang="zh-CN" sz="2000" baseline="-25000" dirty="0">
                    <a:ea typeface="宋体" charset="-122"/>
                  </a:rPr>
                  <a:t>1</a:t>
                </a:r>
                <a:r>
                  <a:rPr lang="en-US" altLang="zh-CN" sz="2000" dirty="0">
                    <a:ea typeface="宋体" charset="-122"/>
                  </a:rPr>
                  <a:t>, s</a:t>
                </a:r>
                <a:r>
                  <a:rPr lang="en-US" altLang="zh-CN" sz="2000" baseline="-25000" dirty="0">
                    <a:ea typeface="宋体" charset="-122"/>
                  </a:rPr>
                  <a:t>2</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US" altLang="zh-CN" sz="2000" i="1" dirty="0">
                            <a:latin typeface="Cambria Math" panose="02040503050406030204" pitchFamily="18" charset="0"/>
                            <a:ea typeface="宋体" charset="-122"/>
                          </a:rPr>
                          <m:t>1</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oMath>
                </a14:m>
                <a:r>
                  <a:rPr lang="en-US" altLang="zh-CN" sz="2000" dirty="0">
                    <a:ea typeface="宋体" charset="-122"/>
                  </a:rPr>
                  <a:t>). </a:t>
                </a:r>
                <a:r>
                  <a:rPr lang="en-US" altLang="zh-CN" sz="1800" dirty="0">
                    <a:ea typeface="宋体" charset="-122"/>
                  </a:rPr>
                  <a:t>WCRT </a:t>
                </a:r>
                <a14:m>
                  <m:oMath xmlns:m="http://schemas.openxmlformats.org/officeDocument/2006/math">
                    <m:r>
                      <a:rPr lang="en-US" altLang="zh-CN" sz="1800" i="1" dirty="0" smtClean="0">
                        <a:latin typeface="Cambria Math" panose="02040503050406030204" pitchFamily="18" charset="0"/>
                        <a:ea typeface="宋体" charset="-122"/>
                      </a:rPr>
                      <m:t>𝑅</m:t>
                    </m:r>
                    <m:r>
                      <a:rPr lang="en-GB" altLang="zh-CN" sz="1800" b="0" i="1" baseline="-25000" dirty="0" smtClean="0">
                        <a:latin typeface="Cambria Math" panose="02040503050406030204" pitchFamily="18" charset="0"/>
                        <a:ea typeface="宋体" charset="-122"/>
                      </a:rPr>
                      <m:t>1</m:t>
                    </m:r>
                    <m:r>
                      <a:rPr lang="en-US" altLang="zh-CN" sz="1800" i="1" dirty="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𝐶</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m:t>
                    </m:r>
                    <m:sSub>
                      <m:sSubPr>
                        <m:ctrlPr>
                          <a:rPr lang="en-GB" altLang="zh-CN" sz="1800" b="0" i="1" dirty="0" smtClean="0">
                            <a:latin typeface="Cambria Math" panose="02040503050406030204" pitchFamily="18" charset="0"/>
                            <a:ea typeface="宋体" charset="-122"/>
                          </a:rPr>
                        </m:ctrlPr>
                      </m:sSubPr>
                      <m:e>
                        <m:r>
                          <a:rPr lang="en-GB" altLang="zh-CN" sz="1800" b="0" i="1" dirty="0" smtClean="0">
                            <a:latin typeface="Cambria Math" panose="02040503050406030204" pitchFamily="18" charset="0"/>
                            <a:ea typeface="宋体" charset="-122"/>
                          </a:rPr>
                          <m:t>𝐵</m:t>
                        </m:r>
                      </m:e>
                      <m:sub>
                        <m:r>
                          <a:rPr lang="en-GB" altLang="zh-CN" sz="1800" b="0" i="1" dirty="0" smtClean="0">
                            <a:latin typeface="Cambria Math" panose="02040503050406030204" pitchFamily="18" charset="0"/>
                            <a:ea typeface="宋体" charset="-122"/>
                          </a:rPr>
                          <m:t>1</m:t>
                        </m:r>
                      </m:sub>
                    </m:sSub>
                    <m:r>
                      <a:rPr lang="en-GB" altLang="zh-CN" sz="1800" b="0" i="1" dirty="0" smtClean="0">
                        <a:latin typeface="Cambria Math" panose="02040503050406030204" pitchFamily="18" charset="0"/>
                        <a:ea typeface="宋体" charset="-122"/>
                      </a:rPr>
                      <m:t>=25+40=65&gt;</m:t>
                    </m:r>
                    <m:sSub>
                      <m:sSubPr>
                        <m:ctrlPr>
                          <a:rPr lang="en-GB" altLang="zh-CN" sz="1800" i="1" dirty="0">
                            <a:latin typeface="Cambria Math" panose="02040503050406030204" pitchFamily="18" charset="0"/>
                            <a:ea typeface="宋体" charset="-122"/>
                          </a:rPr>
                        </m:ctrlPr>
                      </m:sSubPr>
                      <m:e>
                        <m:r>
                          <a:rPr lang="en-GB" altLang="zh-CN" sz="1800" i="1" dirty="0">
                            <a:latin typeface="Cambria Math" panose="02040503050406030204" pitchFamily="18" charset="0"/>
                            <a:ea typeface="宋体" charset="-122"/>
                          </a:rPr>
                          <m:t>𝐷</m:t>
                        </m:r>
                      </m:e>
                      <m:sub>
                        <m:r>
                          <a:rPr lang="en-GB" altLang="zh-CN" sz="1800" b="0" i="1" dirty="0" smtClean="0">
                            <a:latin typeface="Cambria Math" panose="02040503050406030204" pitchFamily="18" charset="0"/>
                            <a:ea typeface="宋体" charset="-122"/>
                          </a:rPr>
                          <m:t>1</m:t>
                        </m:r>
                      </m:sub>
                    </m:sSub>
                    <m:r>
                      <a:rPr lang="en-GB" altLang="zh-CN" sz="1800" i="1" dirty="0">
                        <a:latin typeface="Cambria Math" panose="02040503050406030204" pitchFamily="18" charset="0"/>
                        <a:ea typeface="宋体" charset="-122"/>
                      </a:rPr>
                      <m:t>=</m:t>
                    </m:r>
                    <m:r>
                      <a:rPr lang="en-GB" altLang="zh-CN" sz="1800" b="0" i="1" dirty="0" smtClean="0">
                        <a:latin typeface="Cambria Math" panose="02040503050406030204" pitchFamily="18" charset="0"/>
                        <a:ea typeface="宋体" charset="-122"/>
                      </a:rPr>
                      <m:t>5</m:t>
                    </m:r>
                    <m:r>
                      <a:rPr lang="en-GB" altLang="zh-CN" sz="1800" i="1" dirty="0">
                        <a:latin typeface="Cambria Math" panose="02040503050406030204" pitchFamily="18" charset="0"/>
                        <a:ea typeface="宋体" charset="-122"/>
                      </a:rPr>
                      <m:t>0</m:t>
                    </m:r>
                  </m:oMath>
                </a14:m>
                <a:r>
                  <a:rPr lang="en-US" altLang="zh-CN" sz="1800" dirty="0">
                    <a:ea typeface="宋体" charset="-122"/>
                  </a:rPr>
                  <a:t>. Hence Task 1 is </a:t>
                </a:r>
                <a:r>
                  <a:rPr lang="en-US" altLang="zh-CN" sz="1800" dirty="0" err="1">
                    <a:ea typeface="宋体" charset="-122"/>
                  </a:rPr>
                  <a:t>unschedulable</a:t>
                </a:r>
                <a:endParaRPr lang="en-US" altLang="zh-CN" sz="1800" dirty="0">
                  <a:ea typeface="宋体" charset="-122"/>
                </a:endParaRPr>
              </a:p>
              <a:p>
                <a:pPr lvl="1" eaLnBrk="1" hangingPunct="1">
                  <a:lnSpc>
                    <a:spcPct val="80000"/>
                  </a:lnSpc>
                </a:pPr>
                <a:r>
                  <a:rPr lang="en-US" altLang="zh-CN" sz="2000" dirty="0">
                    <a:ea typeface="宋体" charset="-122"/>
                  </a:rPr>
                  <a:t>Task 2: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2</m:t>
                    </m:r>
                    <m:r>
                      <a:rPr lang="en-US" altLang="zh-CN" sz="2000" i="1" dirty="0" smtClean="0">
                        <a:latin typeface="Cambria Math" panose="02040503050406030204" pitchFamily="18" charset="0"/>
                        <a:ea typeface="宋体" charset="-122"/>
                      </a:rPr>
                      <m:t>=</m:t>
                    </m:r>
                    <m:func>
                      <m:funcPr>
                        <m:ctrlPr>
                          <a:rPr lang="en-GB" altLang="zh-CN" sz="2000" b="0" i="1" dirty="0" smtClean="0">
                            <a:latin typeface="Cambria Math" panose="02040503050406030204" pitchFamily="18" charset="0"/>
                            <a:ea typeface="宋体" charset="-122"/>
                          </a:rPr>
                        </m:ctrlPr>
                      </m:funcPr>
                      <m:fName>
                        <m:r>
                          <m:rPr>
                            <m:sty m:val="p"/>
                          </m:rPr>
                          <a:rPr lang="en-GB" altLang="zh-CN" sz="2000" b="0" i="0" dirty="0" smtClean="0">
                            <a:latin typeface="Cambria Math" panose="02040503050406030204" pitchFamily="18" charset="0"/>
                            <a:ea typeface="宋体" charset="-122"/>
                          </a:rPr>
                          <m:t>max</m:t>
                        </m:r>
                      </m:fName>
                      <m:e>
                        <m:r>
                          <a:rPr lang="en-GB" altLang="zh-CN" sz="2000" b="0" i="1" dirty="0" smtClean="0">
                            <a:latin typeface="Cambria Math" panose="02040503050406030204" pitchFamily="18" charset="0"/>
                            <a:ea typeface="宋体" charset="-122"/>
                          </a:rPr>
                          <m:t>(30, 40)</m:t>
                        </m:r>
                      </m:e>
                    </m:func>
                    <m:r>
                      <a:rPr lang="en-GB" altLang="zh-CN" sz="2000" b="0" i="1" dirty="0" smtClean="0">
                        <a:latin typeface="Cambria Math" panose="02040503050406030204" pitchFamily="18" charset="0"/>
                        <a:ea typeface="宋体" charset="-122"/>
                      </a:rPr>
                      <m:t>=40</m:t>
                    </m:r>
                  </m:oMath>
                </a14:m>
                <a:r>
                  <a:rPr lang="en-US" altLang="zh-CN" sz="2000" dirty="0">
                    <a:ea typeface="宋体" charset="-122"/>
                  </a:rPr>
                  <a:t> (max CS length of LP Task 3, associated with semaphores s</a:t>
                </a:r>
                <a:r>
                  <a:rPr lang="en-US" altLang="zh-CN" sz="2000" baseline="-25000" dirty="0">
                    <a:ea typeface="宋体" charset="-122"/>
                  </a:rPr>
                  <a:t>1 </a:t>
                </a:r>
                <a:r>
                  <a:rPr lang="en-US" altLang="zh-CN" sz="2000" dirty="0">
                    <a:ea typeface="宋体" charset="-122"/>
                  </a:rPr>
                  <a:t>s</a:t>
                </a:r>
                <a:r>
                  <a:rPr lang="en-US" altLang="zh-CN" sz="2000" baseline="-25000" dirty="0">
                    <a:ea typeface="宋体" charset="-122"/>
                  </a:rPr>
                  <a:t>2 </a:t>
                </a:r>
                <a:r>
                  <a:rPr lang="en-US" altLang="zh-CN" sz="2000" dirty="0">
                    <a:ea typeface="宋体" charset="-122"/>
                  </a:rPr>
                  <a:t>) since </a:t>
                </a:r>
                <a14:m>
                  <m:oMath xmlns:m="http://schemas.openxmlformats.org/officeDocument/2006/math">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b="0" i="1" dirty="0" smtClean="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US" altLang="zh-CN" sz="2000" i="1" baseline="-25000" dirty="0">
                            <a:latin typeface="Cambria Math" panose="02040503050406030204" pitchFamily="18" charset="0"/>
                            <a:ea typeface="宋体" charset="-122"/>
                          </a:rPr>
                          <m:t>1</m:t>
                        </m:r>
                      </m:e>
                    </m:d>
                    <m:r>
                      <a:rPr lang="en-GB" altLang="zh-CN" sz="2000" i="1" dirty="0">
                        <a:latin typeface="Cambria Math" panose="02040503050406030204" pitchFamily="18" charset="0"/>
                        <a:ea typeface="宋体" charset="-122"/>
                      </a:rPr>
                      <m:t>=</m:t>
                    </m:r>
                    <m:r>
                      <a:rPr lang="en-GB" altLang="zh-CN" sz="2000" i="1" dirty="0">
                        <a:latin typeface="Cambria Math" panose="02040503050406030204" pitchFamily="18" charset="0"/>
                        <a:ea typeface="宋体" charset="-122"/>
                      </a:rPr>
                      <m:t>𝐻</m:t>
                    </m:r>
                    <m:r>
                      <a:rPr lang="en-GB" altLang="zh-CN" sz="2000" b="0" i="1" dirty="0" smtClean="0">
                        <a:latin typeface="Cambria Math" panose="02040503050406030204" pitchFamily="18" charset="0"/>
                        <a:ea typeface="宋体" charset="-122"/>
                      </a:rPr>
                      <m:t>,</m:t>
                    </m:r>
                    <m:sSub>
                      <m:sSubPr>
                        <m:ctrlPr>
                          <a:rPr lang="en-US" altLang="zh-CN" sz="2000" i="1" dirty="0">
                            <a:latin typeface="Cambria Math" panose="02040503050406030204" pitchFamily="18" charset="0"/>
                            <a:ea typeface="宋体" charset="-122"/>
                          </a:rPr>
                        </m:ctrlPr>
                      </m:sSubPr>
                      <m:e>
                        <m:r>
                          <a:rPr lang="en-US" altLang="zh-CN" sz="2000" i="1" dirty="0">
                            <a:latin typeface="Cambria Math" panose="02040503050406030204" pitchFamily="18" charset="0"/>
                            <a:ea typeface="宋体" charset="-122"/>
                          </a:rPr>
                          <m:t>𝑃</m:t>
                        </m:r>
                      </m:e>
                      <m:sub>
                        <m:r>
                          <a:rPr lang="en-GB" altLang="zh-CN" sz="2000" i="1" dirty="0">
                            <a:latin typeface="Cambria Math" panose="02040503050406030204" pitchFamily="18" charset="0"/>
                            <a:ea typeface="宋体" charset="-122"/>
                          </a:rPr>
                          <m:t>2</m:t>
                        </m:r>
                      </m:sub>
                    </m:sSub>
                    <m:r>
                      <a:rPr lang="en-US" altLang="zh-CN" sz="2000" i="1" dirty="0">
                        <a:latin typeface="Cambria Math" panose="02040503050406030204" pitchFamily="18" charset="0"/>
                        <a:ea typeface="宋体" charset="-122"/>
                      </a:rPr>
                      <m:t>≤</m:t>
                    </m:r>
                    <m:r>
                      <a:rPr lang="en-US" altLang="zh-CN" sz="2000" i="1" dirty="0">
                        <a:latin typeface="Cambria Math" panose="02040503050406030204" pitchFamily="18" charset="0"/>
                        <a:ea typeface="宋体" charset="-122"/>
                      </a:rPr>
                      <m:t>𝐶</m:t>
                    </m:r>
                    <m:d>
                      <m:dPr>
                        <m:ctrlPr>
                          <a:rPr lang="en-US" altLang="zh-CN" sz="2000" i="1" dirty="0">
                            <a:latin typeface="Cambria Math" panose="02040503050406030204" pitchFamily="18" charset="0"/>
                            <a:ea typeface="宋体" charset="-122"/>
                          </a:rPr>
                        </m:ctrlPr>
                      </m:dPr>
                      <m:e>
                        <m:r>
                          <a:rPr lang="en-US" altLang="zh-CN" sz="2000" i="1" dirty="0">
                            <a:latin typeface="Cambria Math" panose="02040503050406030204" pitchFamily="18" charset="0"/>
                            <a:ea typeface="宋体" charset="-122"/>
                          </a:rPr>
                          <m:t>𝑠</m:t>
                        </m:r>
                        <m:r>
                          <a:rPr lang="en-GB" altLang="zh-CN" sz="2000" b="0" i="1" baseline="-25000" dirty="0" smtClean="0">
                            <a:latin typeface="Cambria Math" panose="02040503050406030204" pitchFamily="18" charset="0"/>
                            <a:ea typeface="宋体" charset="-122"/>
                          </a:rPr>
                          <m:t>2</m:t>
                        </m:r>
                      </m:e>
                    </m:d>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𝐻</m:t>
                    </m:r>
                  </m:oMath>
                </a14:m>
                <a:r>
                  <a:rPr lang="en-US" altLang="zh-CN" sz="2000" dirty="0">
                    <a:ea typeface="宋体" charset="-122"/>
                  </a:rPr>
                  <a:t>. WCRT </a:t>
                </a:r>
                <a14:m>
                  <m:oMath xmlns:m="http://schemas.openxmlformats.org/officeDocument/2006/math">
                    <m:r>
                      <a:rPr lang="en-US" altLang="zh-CN" sz="2000" i="1" dirty="0">
                        <a:latin typeface="Cambria Math" panose="02040503050406030204" pitchFamily="18" charset="0"/>
                        <a:ea typeface="宋体" charset="-122"/>
                      </a:rPr>
                      <m:t>𝑅</m:t>
                    </m:r>
                    <m:r>
                      <a:rPr lang="en-GB" altLang="zh-CN" sz="2000" b="0" i="1" baseline="-25000" dirty="0" smtClean="0">
                        <a:latin typeface="Cambria Math" panose="02040503050406030204" pitchFamily="18" charset="0"/>
                        <a:ea typeface="宋体" charset="-122"/>
                      </a:rPr>
                      <m:t>2</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𝐵</m:t>
                        </m:r>
                      </m:e>
                      <m:sub>
                        <m:r>
                          <a:rPr lang="en-GB" altLang="zh-CN" sz="2000" b="0" i="1" dirty="0" smtClean="0">
                            <a:latin typeface="Cambria Math" panose="02040503050406030204" pitchFamily="18" charset="0"/>
                            <a:ea typeface="宋体" charset="-122"/>
                          </a:rPr>
                          <m:t>2</m:t>
                        </m:r>
                      </m:sub>
                    </m:sSub>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2</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1</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50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4</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2</m:t>
                                </m:r>
                              </m:sub>
                            </m:sSub>
                          </m:num>
                          <m:den>
                            <m:r>
                              <a:rPr lang="en-GB" altLang="zh-CN" sz="2000" b="0" i="1" smtClean="0">
                                <a:latin typeface="Cambria Math" panose="02040503050406030204" pitchFamily="18" charset="0"/>
                                <a:ea typeface="宋体" pitchFamily="2" charset="-122"/>
                              </a:rPr>
                              <m:t>100</m:t>
                            </m:r>
                          </m:den>
                        </m:f>
                      </m:e>
                    </m:d>
                    <m:r>
                      <a:rPr lang="en-GB" altLang="zh-CN" sz="2000" b="0" i="1" smtClean="0">
                        <a:latin typeface="Cambria Math" panose="02040503050406030204" pitchFamily="18" charset="0"/>
                        <a:ea typeface="宋体" pitchFamily="2" charset="-122"/>
                      </a:rPr>
                      <m:t>25</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140&gt;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2</m:t>
                        </m:r>
                      </m:sub>
                    </m:sSub>
                    <m:r>
                      <a:rPr lang="en-GB" altLang="zh-CN" sz="2000" i="1" dirty="0">
                        <a:latin typeface="Cambria Math" panose="02040503050406030204" pitchFamily="18" charset="0"/>
                        <a:ea typeface="宋体" charset="-122"/>
                      </a:rPr>
                      <m:t>=100</m:t>
                    </m:r>
                  </m:oMath>
                </a14:m>
                <a:r>
                  <a:rPr lang="en-US" altLang="zh-CN" sz="2000" dirty="0">
                    <a:ea typeface="宋体" charset="-122"/>
                  </a:rPr>
                  <a:t>. Hence Task 2 is </a:t>
                </a:r>
                <a:r>
                  <a:rPr lang="en-US" altLang="zh-CN" sz="2000" dirty="0" err="1">
                    <a:ea typeface="宋体" charset="-122"/>
                  </a:rPr>
                  <a:t>unschedulable</a:t>
                </a:r>
                <a:endParaRPr lang="en-US" altLang="zh-CN" sz="2000" dirty="0">
                  <a:ea typeface="宋体" charset="-122"/>
                </a:endParaRPr>
              </a:p>
              <a:p>
                <a:pPr lvl="1" eaLnBrk="1" hangingPunct="1">
                  <a:lnSpc>
                    <a:spcPct val="80000"/>
                  </a:lnSpc>
                </a:pPr>
                <a:r>
                  <a:rPr lang="en-US" altLang="zh-CN" sz="2000" dirty="0">
                    <a:ea typeface="宋体" charset="-122"/>
                  </a:rPr>
                  <a:t>Task 3: </a:t>
                </a:r>
                <a14:m>
                  <m:oMath xmlns:m="http://schemas.openxmlformats.org/officeDocument/2006/math">
                    <m:r>
                      <a:rPr lang="en-US" altLang="zh-CN" sz="2000" i="1" dirty="0" smtClean="0">
                        <a:latin typeface="Cambria Math" panose="02040503050406030204" pitchFamily="18" charset="0"/>
                        <a:ea typeface="宋体" charset="-122"/>
                      </a:rPr>
                      <m:t>𝐵</m:t>
                    </m:r>
                    <m:r>
                      <a:rPr lang="en-US" altLang="zh-CN" sz="2000" i="1" baseline="-25000" dirty="0" smtClean="0">
                        <a:latin typeface="Cambria Math" panose="02040503050406030204" pitchFamily="18" charset="0"/>
                        <a:ea typeface="宋体" charset="-122"/>
                      </a:rPr>
                      <m:t>3</m:t>
                    </m:r>
                    <m:r>
                      <a:rPr lang="en-US" altLang="zh-CN" sz="2000" i="1" dirty="0" smtClean="0">
                        <a:latin typeface="Cambria Math" panose="02040503050406030204" pitchFamily="18" charset="0"/>
                        <a:ea typeface="宋体" charset="-122"/>
                      </a:rPr>
                      <m:t>=0</m:t>
                    </m:r>
                  </m:oMath>
                </a14:m>
                <a:r>
                  <a:rPr lang="en-US" altLang="zh-CN" sz="2000" dirty="0">
                    <a:ea typeface="宋体" charset="-122"/>
                  </a:rPr>
                  <a:t> (Task 3 is the lowest priority task, so it does not experience any blocking delay). WCRT </a:t>
                </a:r>
                <a14:m>
                  <m:oMath xmlns:m="http://schemas.openxmlformats.org/officeDocument/2006/math">
                    <m:r>
                      <a:rPr lang="en-US" altLang="zh-CN" sz="2000" i="1" dirty="0">
                        <a:latin typeface="Cambria Math" panose="02040503050406030204" pitchFamily="18" charset="0"/>
                        <a:ea typeface="宋体" charset="-122"/>
                      </a:rPr>
                      <m:t>𝑅</m:t>
                    </m:r>
                    <m:r>
                      <a:rPr lang="en-US" altLang="zh-CN" sz="2000" b="0" i="1" baseline="-25000" dirty="0" smtClean="0">
                        <a:latin typeface="Cambria Math" panose="02040503050406030204" pitchFamily="18" charset="0"/>
                        <a:ea typeface="宋体" charset="-122"/>
                      </a:rPr>
                      <m:t>3</m:t>
                    </m:r>
                    <m:r>
                      <a:rPr lang="en-US" altLang="zh-CN" sz="2000" i="1" dirty="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𝐶</m:t>
                        </m:r>
                      </m:e>
                      <m:sub>
                        <m:r>
                          <a:rPr lang="en-US"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b="0" i="1" smtClean="0">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i="1">
                                    <a:latin typeface="Cambria Math" panose="02040503050406030204" pitchFamily="18" charset="0"/>
                                    <a:ea typeface="宋体" pitchFamily="2" charset="-122"/>
                                  </a:rPr>
                                  <m:t>1</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i="1">
                            <a:latin typeface="Cambria Math" panose="02040503050406030204" pitchFamily="18" charset="0"/>
                            <a:ea typeface="宋体" pitchFamily="2" charset="-122"/>
                          </a:rPr>
                          <m:t>1</m:t>
                        </m:r>
                      </m:sub>
                    </m:sSub>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US" altLang="zh-CN" sz="2000" i="1">
                                    <a:latin typeface="Cambria Math" panose="02040503050406030204" pitchFamily="18" charset="0"/>
                                    <a:ea typeface="宋体" pitchFamily="2" charset="-122"/>
                                  </a:rPr>
                                  <m:t>3</m:t>
                                </m:r>
                              </m:sub>
                            </m:sSub>
                          </m:num>
                          <m:den>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𝑇</m:t>
                                </m:r>
                              </m:e>
                              <m:sub>
                                <m:r>
                                  <a:rPr lang="en-GB" altLang="zh-CN" sz="2000" b="0" i="1" smtClean="0">
                                    <a:latin typeface="Cambria Math" panose="02040503050406030204" pitchFamily="18" charset="0"/>
                                    <a:ea typeface="宋体" pitchFamily="2" charset="-122"/>
                                  </a:rPr>
                                  <m:t>2</m:t>
                                </m:r>
                              </m:sub>
                            </m:sSub>
                          </m:den>
                        </m:f>
                      </m:e>
                    </m:d>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𝐶</m:t>
                        </m:r>
                      </m:e>
                      <m:sub>
                        <m:r>
                          <a:rPr lang="en-GB" altLang="zh-CN" sz="2000" b="0" i="1" smtClean="0">
                            <a:latin typeface="Cambria Math" panose="02040503050406030204" pitchFamily="18" charset="0"/>
                            <a:ea typeface="宋体" pitchFamily="2" charset="-122"/>
                          </a:rPr>
                          <m:t>2</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10</m:t>
                    </m:r>
                    <m:r>
                      <a:rPr lang="en-GB" altLang="zh-CN" sz="2000" i="1" dirty="0">
                        <a:latin typeface="Cambria Math" panose="02040503050406030204" pitchFamily="18" charset="0"/>
                        <a:ea typeface="宋体" charset="-122"/>
                      </a:rPr>
                      <m:t>0+</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b="0" i="1" smtClean="0">
                                    <a:latin typeface="Cambria Math" panose="02040503050406030204" pitchFamily="18" charset="0"/>
                                    <a:ea typeface="宋体" pitchFamily="2" charset="-122"/>
                                  </a:rPr>
                                  <m:t>3</m:t>
                                </m:r>
                              </m:sub>
                            </m:sSub>
                          </m:num>
                          <m:den>
                            <m:r>
                              <a:rPr lang="en-GB" altLang="zh-CN" sz="2000" i="1">
                                <a:latin typeface="Cambria Math" panose="02040503050406030204" pitchFamily="18" charset="0"/>
                                <a:ea typeface="宋体" pitchFamily="2" charset="-122"/>
                              </a:rPr>
                              <m:t>100</m:t>
                            </m:r>
                          </m:den>
                        </m:f>
                      </m:e>
                    </m:d>
                    <m:r>
                      <a:rPr lang="en-GB" altLang="zh-CN" sz="2000" i="1">
                        <a:latin typeface="Cambria Math" panose="02040503050406030204" pitchFamily="18" charset="0"/>
                        <a:ea typeface="宋体" pitchFamily="2" charset="-122"/>
                      </a:rPr>
                      <m:t>25</m:t>
                    </m:r>
                    <m:r>
                      <a:rPr lang="en-GB" altLang="zh-CN" sz="2000" b="0" i="1" smtClean="0">
                        <a:latin typeface="Cambria Math" panose="02040503050406030204" pitchFamily="18" charset="0"/>
                        <a:ea typeface="宋体" pitchFamily="2" charset="-122"/>
                      </a:rPr>
                      <m:t>+</m:t>
                    </m:r>
                    <m:d>
                      <m:dPr>
                        <m:begChr m:val="⌈"/>
                        <m:endChr m:val="⌉"/>
                        <m:ctrlPr>
                          <a:rPr lang="en-GB" altLang="zh-CN" sz="2000" i="1">
                            <a:latin typeface="Cambria Math" panose="02040503050406030204" pitchFamily="18" charset="0"/>
                            <a:ea typeface="宋体" pitchFamily="2" charset="-122"/>
                          </a:rPr>
                        </m:ctrlPr>
                      </m:dPr>
                      <m:e>
                        <m:f>
                          <m:fPr>
                            <m:ctrlPr>
                              <a:rPr lang="en-GB" altLang="zh-CN" sz="2000" i="1">
                                <a:latin typeface="Cambria Math" panose="02040503050406030204" pitchFamily="18" charset="0"/>
                                <a:ea typeface="宋体" pitchFamily="2" charset="-122"/>
                              </a:rPr>
                            </m:ctrlPr>
                          </m:fPr>
                          <m:num>
                            <m:sSub>
                              <m:sSubPr>
                                <m:ctrlPr>
                                  <a:rPr lang="en-GB" altLang="zh-CN" sz="2000" i="1">
                                    <a:latin typeface="Cambria Math" panose="02040503050406030204" pitchFamily="18" charset="0"/>
                                    <a:ea typeface="宋体" pitchFamily="2" charset="-122"/>
                                  </a:rPr>
                                </m:ctrlPr>
                              </m:sSubPr>
                              <m:e>
                                <m:r>
                                  <a:rPr lang="en-GB" altLang="zh-CN" sz="2000" i="1">
                                    <a:latin typeface="Cambria Math" panose="02040503050406030204" pitchFamily="18" charset="0"/>
                                    <a:ea typeface="宋体" pitchFamily="2" charset="-122"/>
                                  </a:rPr>
                                  <m:t>𝑅</m:t>
                                </m:r>
                              </m:e>
                              <m:sub>
                                <m:r>
                                  <a:rPr lang="en-GB" altLang="zh-CN" sz="2000" i="1">
                                    <a:latin typeface="Cambria Math" panose="02040503050406030204" pitchFamily="18" charset="0"/>
                                    <a:ea typeface="宋体" pitchFamily="2" charset="-122"/>
                                  </a:rPr>
                                  <m:t>3</m:t>
                                </m:r>
                              </m:sub>
                            </m:sSub>
                          </m:num>
                          <m:den>
                            <m:r>
                              <a:rPr lang="en-GB" altLang="zh-CN" sz="2000" b="0" i="1" smtClean="0">
                                <a:latin typeface="Cambria Math" panose="02040503050406030204" pitchFamily="18" charset="0"/>
                                <a:ea typeface="宋体" pitchFamily="2" charset="-122"/>
                              </a:rPr>
                              <m:t>2</m:t>
                            </m:r>
                            <m:r>
                              <a:rPr lang="en-GB" altLang="zh-CN" sz="2000" i="1">
                                <a:latin typeface="Cambria Math" panose="02040503050406030204" pitchFamily="18" charset="0"/>
                                <a:ea typeface="宋体" pitchFamily="2" charset="-122"/>
                              </a:rPr>
                              <m:t>00</m:t>
                            </m:r>
                          </m:den>
                        </m:f>
                      </m:e>
                    </m:d>
                    <m:r>
                      <a:rPr lang="en-GB" altLang="zh-CN" sz="2000" i="1">
                        <a:latin typeface="Cambria Math" panose="02040503050406030204" pitchFamily="18" charset="0"/>
                        <a:ea typeface="宋体" pitchFamily="2" charset="-122"/>
                      </a:rPr>
                      <m:t>5</m:t>
                    </m:r>
                    <m:r>
                      <a:rPr lang="en-GB" altLang="zh-CN" sz="2000" b="0" i="1" smtClean="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20</m:t>
                    </m:r>
                    <m:r>
                      <a:rPr lang="en-GB" altLang="zh-CN" sz="2000" i="1" dirty="0">
                        <a:latin typeface="Cambria Math" panose="02040503050406030204" pitchFamily="18" charset="0"/>
                        <a:ea typeface="宋体" charset="-122"/>
                      </a:rPr>
                      <m:t>0</m:t>
                    </m:r>
                    <m:r>
                      <a:rPr lang="en-GB" altLang="zh-CN" sz="2000" b="0" i="1" dirty="0" smtClean="0">
                        <a:latin typeface="Cambria Math" panose="02040503050406030204" pitchFamily="18" charset="0"/>
                        <a:ea typeface="宋体" charset="-122"/>
                      </a:rPr>
                      <m:t>≤</m:t>
                    </m:r>
                    <m:sSub>
                      <m:sSubPr>
                        <m:ctrlPr>
                          <a:rPr lang="en-GB" altLang="zh-CN" sz="2000" i="1" dirty="0">
                            <a:latin typeface="Cambria Math" panose="02040503050406030204" pitchFamily="18" charset="0"/>
                            <a:ea typeface="宋体" charset="-122"/>
                          </a:rPr>
                        </m:ctrlPr>
                      </m:sSubPr>
                      <m:e>
                        <m:r>
                          <a:rPr lang="en-GB" altLang="zh-CN" sz="2000" i="1" dirty="0">
                            <a:latin typeface="Cambria Math" panose="02040503050406030204" pitchFamily="18" charset="0"/>
                            <a:ea typeface="宋体" charset="-122"/>
                          </a:rPr>
                          <m:t>𝐷</m:t>
                        </m:r>
                      </m:e>
                      <m:sub>
                        <m:r>
                          <a:rPr lang="en-GB" altLang="zh-CN" sz="2000" b="0" i="1" dirty="0" smtClean="0">
                            <a:latin typeface="Cambria Math" panose="02040503050406030204" pitchFamily="18" charset="0"/>
                            <a:ea typeface="宋体" charset="-122"/>
                          </a:rPr>
                          <m:t>3</m:t>
                        </m:r>
                      </m:sub>
                    </m:sSub>
                    <m:r>
                      <a:rPr lang="en-GB" altLang="zh-CN" sz="2000" i="1" dirty="0">
                        <a:latin typeface="Cambria Math" panose="02040503050406030204" pitchFamily="18" charset="0"/>
                        <a:ea typeface="宋体" charset="-122"/>
                      </a:rPr>
                      <m:t>=</m:t>
                    </m:r>
                    <m:r>
                      <a:rPr lang="en-GB" altLang="zh-CN" sz="2000" b="0" i="1" dirty="0" smtClean="0">
                        <a:latin typeface="Cambria Math" panose="02040503050406030204" pitchFamily="18" charset="0"/>
                        <a:ea typeface="宋体" charset="-122"/>
                      </a:rPr>
                      <m:t>3</m:t>
                    </m:r>
                    <m:r>
                      <a:rPr lang="en-GB" altLang="zh-CN" sz="2000" i="1" dirty="0">
                        <a:latin typeface="Cambria Math" panose="02040503050406030204" pitchFamily="18" charset="0"/>
                        <a:ea typeface="宋体" charset="-122"/>
                      </a:rPr>
                      <m:t>00</m:t>
                    </m:r>
                  </m:oMath>
                </a14:m>
                <a:r>
                  <a:rPr lang="en-US" altLang="zh-CN" sz="2000" dirty="0">
                    <a:ea typeface="宋体" charset="-122"/>
                  </a:rPr>
                  <a:t>. Hence Task 3 is schedulable</a:t>
                </a:r>
              </a:p>
              <a:p>
                <a:pPr eaLnBrk="1" hangingPunct="1">
                  <a:lnSpc>
                    <a:spcPct val="80000"/>
                  </a:lnSpc>
                </a:pPr>
                <a:r>
                  <a:rPr lang="en-US" altLang="zh-CN" dirty="0">
                    <a:ea typeface="宋体" charset="-122"/>
                  </a:rPr>
                  <a:t>The taskset is </a:t>
                </a:r>
                <a:r>
                  <a:rPr lang="en-US" altLang="zh-CN" dirty="0" err="1">
                    <a:ea typeface="宋体" charset="-122"/>
                  </a:rPr>
                  <a:t>unschedulable</a:t>
                </a:r>
                <a:r>
                  <a:rPr lang="en-US" altLang="zh-CN" dirty="0">
                    <a:ea typeface="宋体" charset="-122"/>
                  </a:rPr>
                  <a:t> with shared resources under PCP</a:t>
                </a:r>
                <a:endParaRPr lang="zh-CN" altLang="en-US" dirty="0">
                  <a:ea typeface="宋体" charset="-122"/>
                </a:endParaRPr>
              </a:p>
            </p:txBody>
          </p:sp>
        </mc:Choice>
        <mc:Fallback xmlns="">
          <p:sp>
            <p:nvSpPr>
              <p:cNvPr id="3" name="Content Placeholder 2">
                <a:extLst>
                  <a:ext uri="{FF2B5EF4-FFF2-40B4-BE49-F238E27FC236}">
                    <a16:creationId xmlns:a16="http://schemas.microsoft.com/office/drawing/2014/main" id="{1299B1A3-58F0-217C-E892-C16667725BA6}"/>
                  </a:ext>
                </a:extLst>
              </p:cNvPr>
              <p:cNvSpPr>
                <a:spLocks noGrp="1" noRot="1" noChangeAspect="1" noMove="1" noResize="1" noEditPoints="1" noAdjustHandles="1" noChangeArrowheads="1" noChangeShapeType="1" noTextEdit="1"/>
              </p:cNvSpPr>
              <p:nvPr>
                <p:ph idx="1"/>
              </p:nvPr>
            </p:nvSpPr>
            <p:spPr>
              <a:xfrm>
                <a:off x="812800" y="723900"/>
                <a:ext cx="10566400" cy="3733800"/>
              </a:xfrm>
              <a:blipFill>
                <a:blip r:embed="rId3"/>
                <a:stretch>
                  <a:fillRect l="-1038" t="-4575" r="-58" b="-1471"/>
                </a:stretch>
              </a:blipFill>
            </p:spPr>
            <p:txBody>
              <a:bodyPr/>
              <a:lstStyle/>
              <a:p>
                <a:r>
                  <a:rPr lang="en-SE">
                    <a:noFill/>
                  </a:rPr>
                  <a:t> </a:t>
                </a:r>
              </a:p>
            </p:txBody>
          </p:sp>
        </mc:Fallback>
      </mc:AlternateContent>
      <p:graphicFrame>
        <p:nvGraphicFramePr>
          <p:cNvPr id="4" name="Group 36">
            <a:extLst>
              <a:ext uri="{FF2B5EF4-FFF2-40B4-BE49-F238E27FC236}">
                <a16:creationId xmlns:a16="http://schemas.microsoft.com/office/drawing/2014/main" id="{1D1A7C12-D907-3B6A-89AD-C5DA45E352C0}"/>
              </a:ext>
            </a:extLst>
          </p:cNvPr>
          <p:cNvGraphicFramePr>
            <a:graphicFrameLocks/>
          </p:cNvGraphicFramePr>
          <p:nvPr>
            <p:extLst>
              <p:ext uri="{D42A27DB-BD31-4B8C-83A1-F6EECF244321}">
                <p14:modId xmlns:p14="http://schemas.microsoft.com/office/powerpoint/2010/main" val="16821847"/>
              </p:ext>
            </p:extLst>
          </p:nvPr>
        </p:nvGraphicFramePr>
        <p:xfrm>
          <a:off x="533400" y="4345939"/>
          <a:ext cx="8273902" cy="2359661"/>
        </p:xfrm>
        <a:graphic>
          <a:graphicData uri="http://schemas.openxmlformats.org/drawingml/2006/table">
            <a:tbl>
              <a:tblPr/>
              <a:tblGrid>
                <a:gridCol w="871878">
                  <a:extLst>
                    <a:ext uri="{9D8B030D-6E8A-4147-A177-3AD203B41FA5}">
                      <a16:colId xmlns:a16="http://schemas.microsoft.com/office/drawing/2014/main" val="20000"/>
                    </a:ext>
                  </a:extLst>
                </a:gridCol>
                <a:gridCol w="870362">
                  <a:extLst>
                    <a:ext uri="{9D8B030D-6E8A-4147-A177-3AD203B41FA5}">
                      <a16:colId xmlns:a16="http://schemas.microsoft.com/office/drawing/2014/main" val="20001"/>
                    </a:ext>
                  </a:extLst>
                </a:gridCol>
                <a:gridCol w="870362">
                  <a:extLst>
                    <a:ext uri="{9D8B030D-6E8A-4147-A177-3AD203B41FA5}">
                      <a16:colId xmlns:a16="http://schemas.microsoft.com/office/drawing/2014/main" val="20003"/>
                    </a:ext>
                  </a:extLst>
                </a:gridCol>
                <a:gridCol w="870362">
                  <a:extLst>
                    <a:ext uri="{9D8B030D-6E8A-4147-A177-3AD203B41FA5}">
                      <a16:colId xmlns:a16="http://schemas.microsoft.com/office/drawing/2014/main" val="4146054827"/>
                    </a:ext>
                  </a:extLst>
                </a:gridCol>
                <a:gridCol w="871878">
                  <a:extLst>
                    <a:ext uri="{9D8B030D-6E8A-4147-A177-3AD203B41FA5}">
                      <a16:colId xmlns:a16="http://schemas.microsoft.com/office/drawing/2014/main" val="20004"/>
                    </a:ext>
                  </a:extLst>
                </a:gridCol>
                <a:gridCol w="1131558">
                  <a:extLst>
                    <a:ext uri="{9D8B030D-6E8A-4147-A177-3AD203B41FA5}">
                      <a16:colId xmlns:a16="http://schemas.microsoft.com/office/drawing/2014/main" val="3180017077"/>
                    </a:ext>
                  </a:extLst>
                </a:gridCol>
                <a:gridCol w="1088951">
                  <a:extLst>
                    <a:ext uri="{9D8B030D-6E8A-4147-A177-3AD203B41FA5}">
                      <a16:colId xmlns:a16="http://schemas.microsoft.com/office/drawing/2014/main" val="525097281"/>
                    </a:ext>
                  </a:extLst>
                </a:gridCol>
                <a:gridCol w="723900">
                  <a:extLst>
                    <a:ext uri="{9D8B030D-6E8A-4147-A177-3AD203B41FA5}">
                      <a16:colId xmlns:a16="http://schemas.microsoft.com/office/drawing/2014/main" val="3122750995"/>
                    </a:ext>
                  </a:extLst>
                </a:gridCol>
                <a:gridCol w="974651">
                  <a:extLst>
                    <a:ext uri="{9D8B030D-6E8A-4147-A177-3AD203B41FA5}">
                      <a16:colId xmlns:a16="http://schemas.microsoft.com/office/drawing/2014/main" val="1855455093"/>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Task</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sems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CS Len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3, 4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140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r>
                        <a:rPr kumimoji="0" lang="en-US" altLang="zh-CN" sz="2400" b="0" i="0" u="none" strike="noStrike" cap="none" normalizeH="0" baseline="0" dirty="0">
                          <a:ln>
                            <a:noFill/>
                          </a:ln>
                          <a:solidFill>
                            <a:srgbClr val="000000"/>
                          </a:solidFill>
                          <a:effectLst/>
                          <a:latin typeface="Tahoma" pitchFamily="34" charset="0"/>
                          <a:ea typeface="宋体" charset="-122"/>
                        </a:rPr>
                        <a:t>,</a:t>
                      </a:r>
                      <a:r>
                        <a:rPr kumimoji="0" lang="en-US" altLang="zh-CN" sz="2400" b="0" i="0" u="none" strike="noStrike" cap="none" normalizeH="0" baseline="-25000" dirty="0">
                          <a:ln>
                            <a:noFill/>
                          </a:ln>
                          <a:solidFill>
                            <a:srgbClr val="000000"/>
                          </a:solidFill>
                          <a:effectLst/>
                          <a:latin typeface="Tahoma" pitchFamily="34" charset="0"/>
                          <a:ea typeface="宋体" charset="-122"/>
                        </a:rPr>
                        <a:t> </a:t>
                      </a: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30, 40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kern="1200" cap="none" normalizeH="0" baseline="0" dirty="0">
                          <a:ln>
                            <a:noFill/>
                          </a:ln>
                          <a:solidFill>
                            <a:srgbClr val="000000"/>
                          </a:solidFill>
                          <a:effectLst/>
                          <a:latin typeface="Tahoma" pitchFamily="34" charset="0"/>
                          <a:ea typeface="宋体" charset="-122"/>
                          <a:cs typeface="+mn-cs"/>
                        </a:rPr>
                        <a:t>200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6" name="Group 36">
            <a:extLst>
              <a:ext uri="{FF2B5EF4-FFF2-40B4-BE49-F238E27FC236}">
                <a16:creationId xmlns:a16="http://schemas.microsoft.com/office/drawing/2014/main" id="{CC6B10C7-2C3B-2095-FF4A-31E9D5181B7F}"/>
              </a:ext>
            </a:extLst>
          </p:cNvPr>
          <p:cNvGraphicFramePr>
            <a:graphicFrameLocks/>
          </p:cNvGraphicFramePr>
          <p:nvPr>
            <p:extLst>
              <p:ext uri="{D42A27DB-BD31-4B8C-83A1-F6EECF244321}">
                <p14:modId xmlns:p14="http://schemas.microsoft.com/office/powerpoint/2010/main" val="1456007165"/>
              </p:ext>
            </p:extLst>
          </p:nvPr>
        </p:nvGraphicFramePr>
        <p:xfrm>
          <a:off x="9260832" y="4728050"/>
          <a:ext cx="2118368" cy="1520350"/>
        </p:xfrm>
        <a:graphic>
          <a:graphicData uri="http://schemas.openxmlformats.org/drawingml/2006/table">
            <a:tbl>
              <a:tblPr/>
              <a:tblGrid>
                <a:gridCol w="1035820">
                  <a:extLst>
                    <a:ext uri="{9D8B030D-6E8A-4147-A177-3AD203B41FA5}">
                      <a16:colId xmlns:a16="http://schemas.microsoft.com/office/drawing/2014/main" val="20000"/>
                    </a:ext>
                  </a:extLst>
                </a:gridCol>
                <a:gridCol w="1082548">
                  <a:extLst>
                    <a:ext uri="{9D8B030D-6E8A-4147-A177-3AD203B41FA5}">
                      <a16:colId xmlns:a16="http://schemas.microsoft.com/office/drawing/2014/main" val="20001"/>
                    </a:ext>
                  </a:extLst>
                </a:gridCol>
              </a:tblGrid>
              <a:tr h="49482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sem</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Ceiling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dirty="0">
                          <a:ln>
                            <a:noFill/>
                          </a:ln>
                          <a:solidFill>
                            <a:srgbClr val="000000"/>
                          </a:solidFill>
                          <a:effectLst/>
                          <a:latin typeface="Tahoma" pitchFamily="34" charset="0"/>
                          <a:ea typeface="宋体" charset="-122"/>
                        </a:rPr>
                        <a:t>s</a:t>
                      </a:r>
                      <a:r>
                        <a:rPr kumimoji="0" lang="en-US" altLang="zh-CN" sz="2400" b="0" i="0" u="none" strike="noStrike" cap="none" normalizeH="0" baseline="-25000" dirty="0">
                          <a:ln>
                            <a:noFill/>
                          </a:ln>
                          <a:solidFill>
                            <a:srgbClr val="000000"/>
                          </a:solidFill>
                          <a:effectLst/>
                          <a:latin typeface="Tahoma" pitchFamily="34"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defRPr/>
                      </a:pPr>
                      <a:r>
                        <a:rPr kumimoji="0" lang="en-US" altLang="zh-CN" sz="2400" b="0" i="0" u="none" strike="noStrike" cap="none" normalizeH="0" baseline="0">
                          <a:ln>
                            <a:noFill/>
                          </a:ln>
                          <a:solidFill>
                            <a:srgbClr val="000000"/>
                          </a:solidFill>
                          <a:effectLst/>
                          <a:latin typeface="Tahoma" pitchFamily="34" charset="0"/>
                          <a:ea typeface="宋体" charset="-122"/>
                        </a:rPr>
                        <a:t>s</a:t>
                      </a:r>
                      <a:r>
                        <a:rPr kumimoji="0" lang="en-US" altLang="zh-CN" sz="2400" b="0" i="0" u="none" strike="noStrike" cap="none" normalizeH="0" baseline="-25000">
                          <a:ln>
                            <a:noFill/>
                          </a:ln>
                          <a:solidFill>
                            <a:srgbClr val="000000"/>
                          </a:solidFill>
                          <a:effectLst/>
                          <a:latin typeface="Tahoma" pitchFamily="34" charset="0"/>
                          <a:ea typeface="宋体" charset="-122"/>
                        </a:rPr>
                        <a:t>2</a:t>
                      </a:r>
                      <a:endParaRPr kumimoji="0" lang="en-US" altLang="zh-CN" sz="2400" b="0" i="0" u="none" strike="noStrike" cap="none" normalizeH="0" baseline="-25000" dirty="0">
                        <a:ln>
                          <a:noFill/>
                        </a:ln>
                        <a:solidFill>
                          <a:srgbClr val="000000"/>
                        </a:solidFill>
                        <a:effectLst/>
                        <a:latin typeface="Tahoma" pitchFamily="34"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1680480"/>
                  </a:ext>
                </a:extLst>
              </a:tr>
            </a:tbl>
          </a:graphicData>
        </a:graphic>
      </p:graphicFrame>
    </p:spTree>
    <p:extLst>
      <p:ext uri="{BB962C8B-B14F-4D97-AF65-F5344CB8AC3E}">
        <p14:creationId xmlns:p14="http://schemas.microsoft.com/office/powerpoint/2010/main" val="364823687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623"/>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t>
                </a:r>
              </a:p>
              <a:p>
                <a:r>
                  <a:rPr lang="en-GB" dirty="0"/>
                  <a:t>System utilization</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3</m:t>
                        </m:r>
                      </m:num>
                      <m:den>
                        <m:r>
                          <a:rPr lang="en-GB" i="1">
                            <a:latin typeface="Cambria Math" panose="02040503050406030204" pitchFamily="18" charset="0"/>
                          </a:rPr>
                          <m:t>6</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9</m:t>
                        </m:r>
                      </m:den>
                    </m:f>
                    <m:r>
                      <a:rPr lang="en-GB" i="1">
                        <a:latin typeface="Cambria Math" panose="02040503050406030204" pitchFamily="18" charset="0"/>
                      </a:rPr>
                      <m:t>=0.722</m:t>
                    </m:r>
                    <m:r>
                      <a:rPr lang="en-GB" b="0" i="1" smtClean="0">
                        <a:latin typeface="Cambria Math" panose="02040503050406030204" pitchFamily="18" charset="0"/>
                      </a:rPr>
                      <m:t>≤1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r="-170"/>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415"/>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
        <p:nvSpPr>
          <p:cNvPr id="5" name="TextBox 4">
            <a:extLst>
              <a:ext uri="{FF2B5EF4-FFF2-40B4-BE49-F238E27FC236}">
                <a16:creationId xmlns:a16="http://schemas.microsoft.com/office/drawing/2014/main" id="{AD14124D-E5AE-D239-D2CD-D7C2C9DC937F}"/>
              </a:ext>
            </a:extLst>
          </p:cNvPr>
          <p:cNvSpPr txBox="1"/>
          <p:nvPr/>
        </p:nvSpPr>
        <p:spPr>
          <a:xfrm rot="3106561">
            <a:off x="6503739"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6" name="TextBox 5">
            <a:extLst>
              <a:ext uri="{FF2B5EF4-FFF2-40B4-BE49-F238E27FC236}">
                <a16:creationId xmlns:a16="http://schemas.microsoft.com/office/drawing/2014/main" id="{158495ED-BB30-4BAE-1761-7F0A3FCD01A4}"/>
              </a:ext>
            </a:extLst>
          </p:cNvPr>
          <p:cNvSpPr txBox="1"/>
          <p:nvPr/>
        </p:nvSpPr>
        <p:spPr>
          <a:xfrm rot="18372598">
            <a:off x="7966887"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7" name="TextBox 6">
            <a:extLst>
              <a:ext uri="{FF2B5EF4-FFF2-40B4-BE49-F238E27FC236}">
                <a16:creationId xmlns:a16="http://schemas.microsoft.com/office/drawing/2014/main" id="{89A79272-24F7-56BF-4729-9B95F33EFE9B}"/>
              </a:ext>
            </a:extLst>
          </p:cNvPr>
          <p:cNvSpPr txBox="1"/>
          <p:nvPr/>
        </p:nvSpPr>
        <p:spPr>
          <a:xfrm>
            <a:off x="5716403" y="4690100"/>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8" name="TextBox 7">
            <a:extLst>
              <a:ext uri="{FF2B5EF4-FFF2-40B4-BE49-F238E27FC236}">
                <a16:creationId xmlns:a16="http://schemas.microsoft.com/office/drawing/2014/main" id="{529B63E7-3299-31BD-8F54-2E1333758E3E}"/>
              </a:ext>
            </a:extLst>
          </p:cNvPr>
          <p:cNvSpPr txBox="1"/>
          <p:nvPr/>
        </p:nvSpPr>
        <p:spPr>
          <a:xfrm rot="3106561">
            <a:off x="8607273"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9" name="TextBox 8">
            <a:extLst>
              <a:ext uri="{FF2B5EF4-FFF2-40B4-BE49-F238E27FC236}">
                <a16:creationId xmlns:a16="http://schemas.microsoft.com/office/drawing/2014/main" id="{43A3C5C4-F1BE-8187-350A-86B416F3369B}"/>
              </a:ext>
            </a:extLst>
          </p:cNvPr>
          <p:cNvSpPr txBox="1"/>
          <p:nvPr/>
        </p:nvSpPr>
        <p:spPr>
          <a:xfrm rot="18372598">
            <a:off x="10893187" y="4484319"/>
            <a:ext cx="478016" cy="769441"/>
          </a:xfrm>
          <a:prstGeom prst="rect">
            <a:avLst/>
          </a:prstGeom>
          <a:noFill/>
        </p:spPr>
        <p:txBody>
          <a:bodyPr wrap="squar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10" name="TextBox 9">
            <a:extLst>
              <a:ext uri="{FF2B5EF4-FFF2-40B4-BE49-F238E27FC236}">
                <a16:creationId xmlns:a16="http://schemas.microsoft.com/office/drawing/2014/main" id="{D7FCA0E1-30DD-DDA7-D865-FA9B674FA381}"/>
              </a:ext>
            </a:extLst>
          </p:cNvPr>
          <p:cNvSpPr txBox="1"/>
          <p:nvPr/>
        </p:nvSpPr>
        <p:spPr>
          <a:xfrm rot="18372598">
            <a:off x="6991455"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1" name="TextBox 10">
            <a:extLst>
              <a:ext uri="{FF2B5EF4-FFF2-40B4-BE49-F238E27FC236}">
                <a16:creationId xmlns:a16="http://schemas.microsoft.com/office/drawing/2014/main" id="{2F0BD0BF-43C8-2DE4-8DA4-0FF71B92AD92}"/>
              </a:ext>
            </a:extLst>
          </p:cNvPr>
          <p:cNvSpPr txBox="1"/>
          <p:nvPr/>
        </p:nvSpPr>
        <p:spPr>
          <a:xfrm rot="18372598">
            <a:off x="9917751" y="4490006"/>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2" name="TextBox 11">
            <a:extLst>
              <a:ext uri="{FF2B5EF4-FFF2-40B4-BE49-F238E27FC236}">
                <a16:creationId xmlns:a16="http://schemas.microsoft.com/office/drawing/2014/main" id="{2DCF384F-065A-E6CC-CFD1-D9409565BB09}"/>
              </a:ext>
            </a:extLst>
          </p:cNvPr>
          <p:cNvSpPr txBox="1"/>
          <p:nvPr/>
        </p:nvSpPr>
        <p:spPr>
          <a:xfrm rot="3106561">
            <a:off x="7479171"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3" name="TextBox 12">
            <a:extLst>
              <a:ext uri="{FF2B5EF4-FFF2-40B4-BE49-F238E27FC236}">
                <a16:creationId xmlns:a16="http://schemas.microsoft.com/office/drawing/2014/main" id="{DCCA0021-AA2D-AE7F-2E6E-300AAC2D9721}"/>
              </a:ext>
            </a:extLst>
          </p:cNvPr>
          <p:cNvSpPr txBox="1"/>
          <p:nvPr/>
        </p:nvSpPr>
        <p:spPr>
          <a:xfrm rot="18372598">
            <a:off x="8942319" y="4484319"/>
            <a:ext cx="478016" cy="769441"/>
          </a:xfrm>
          <a:prstGeom prst="rect">
            <a:avLst/>
          </a:prstGeom>
          <a:noFill/>
        </p:spPr>
        <p:txBody>
          <a:bodyPr wrap="squar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4" name="TextBox 13">
            <a:extLst>
              <a:ext uri="{FF2B5EF4-FFF2-40B4-BE49-F238E27FC236}">
                <a16:creationId xmlns:a16="http://schemas.microsoft.com/office/drawing/2014/main" id="{E45C4E41-834A-4E06-03F9-0C8A35A0DD06}"/>
              </a:ext>
            </a:extLst>
          </p:cNvPr>
          <p:cNvSpPr txBox="1"/>
          <p:nvPr/>
        </p:nvSpPr>
        <p:spPr>
          <a:xfrm rot="3106561">
            <a:off x="9430035"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7" name="TextBox 16">
            <a:extLst>
              <a:ext uri="{FF2B5EF4-FFF2-40B4-BE49-F238E27FC236}">
                <a16:creationId xmlns:a16="http://schemas.microsoft.com/office/drawing/2014/main" id="{DA08399F-64E5-CA1C-096C-CC136AB29886}"/>
              </a:ext>
            </a:extLst>
          </p:cNvPr>
          <p:cNvSpPr txBox="1"/>
          <p:nvPr/>
        </p:nvSpPr>
        <p:spPr>
          <a:xfrm rot="3106561">
            <a:off x="10405467" y="4490006"/>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6" name="TextBox 15">
            <a:extLst>
              <a:ext uri="{FF2B5EF4-FFF2-40B4-BE49-F238E27FC236}">
                <a16:creationId xmlns:a16="http://schemas.microsoft.com/office/drawing/2014/main" id="{86750626-4BAE-472F-B3B0-6C74822A552D}"/>
              </a:ext>
            </a:extLst>
          </p:cNvPr>
          <p:cNvSpPr txBox="1"/>
          <p:nvPr/>
        </p:nvSpPr>
        <p:spPr>
          <a:xfrm rot="3106561">
            <a:off x="651175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9" name="TextBox 18">
            <a:extLst>
              <a:ext uri="{FF2B5EF4-FFF2-40B4-BE49-F238E27FC236}">
                <a16:creationId xmlns:a16="http://schemas.microsoft.com/office/drawing/2014/main" id="{39E0DF81-F0D7-4C1B-B6B9-78343D7D8451}"/>
              </a:ext>
            </a:extLst>
          </p:cNvPr>
          <p:cNvSpPr txBox="1"/>
          <p:nvPr/>
        </p:nvSpPr>
        <p:spPr>
          <a:xfrm>
            <a:off x="5724423" y="262218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20" name="TextBox 19">
            <a:extLst>
              <a:ext uri="{FF2B5EF4-FFF2-40B4-BE49-F238E27FC236}">
                <a16:creationId xmlns:a16="http://schemas.microsoft.com/office/drawing/2014/main" id="{50D71A4C-583A-48E6-A3F7-C2D9E8E4D573}"/>
              </a:ext>
            </a:extLst>
          </p:cNvPr>
          <p:cNvSpPr txBox="1"/>
          <p:nvPr/>
        </p:nvSpPr>
        <p:spPr>
          <a:xfrm rot="3106561">
            <a:off x="8664415"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4" name="TextBox 23">
            <a:extLst>
              <a:ext uri="{FF2B5EF4-FFF2-40B4-BE49-F238E27FC236}">
                <a16:creationId xmlns:a16="http://schemas.microsoft.com/office/drawing/2014/main" id="{2B49F3AA-8DB0-44E8-8C76-91B47EE42349}"/>
              </a:ext>
            </a:extLst>
          </p:cNvPr>
          <p:cNvSpPr txBox="1"/>
          <p:nvPr/>
        </p:nvSpPr>
        <p:spPr>
          <a:xfrm rot="3106561">
            <a:off x="7229311"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6" name="TextBox 25">
            <a:extLst>
              <a:ext uri="{FF2B5EF4-FFF2-40B4-BE49-F238E27FC236}">
                <a16:creationId xmlns:a16="http://schemas.microsoft.com/office/drawing/2014/main" id="{1BD1CA32-A64C-4D01-9ECE-F78C95CFEA69}"/>
              </a:ext>
            </a:extLst>
          </p:cNvPr>
          <p:cNvSpPr txBox="1"/>
          <p:nvPr/>
        </p:nvSpPr>
        <p:spPr>
          <a:xfrm rot="3106561">
            <a:off x="9381967"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7" name="TextBox 26">
            <a:extLst>
              <a:ext uri="{FF2B5EF4-FFF2-40B4-BE49-F238E27FC236}">
                <a16:creationId xmlns:a16="http://schemas.microsoft.com/office/drawing/2014/main" id="{BFA283CC-D7DF-4569-8106-55587515E557}"/>
              </a:ext>
            </a:extLst>
          </p:cNvPr>
          <p:cNvSpPr txBox="1"/>
          <p:nvPr/>
        </p:nvSpPr>
        <p:spPr>
          <a:xfrm rot="3106561">
            <a:off x="10099519"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15" name="TextBox 14">
            <a:extLst>
              <a:ext uri="{FF2B5EF4-FFF2-40B4-BE49-F238E27FC236}">
                <a16:creationId xmlns:a16="http://schemas.microsoft.com/office/drawing/2014/main" id="{85745D73-6B20-64AE-3838-EEFF07D10A97}"/>
              </a:ext>
            </a:extLst>
          </p:cNvPr>
          <p:cNvSpPr txBox="1"/>
          <p:nvPr/>
        </p:nvSpPr>
        <p:spPr>
          <a:xfrm>
            <a:off x="7473219" y="5772090"/>
            <a:ext cx="3397981"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000" b="0" dirty="0">
                <a:latin typeface="Gill Sans Light"/>
              </a:rPr>
              <a:t>Red arrows indicate preemption</a:t>
            </a:r>
            <a:endParaRPr lang="en-SE" sz="2000" b="0" dirty="0">
              <a:latin typeface="Gill Sans Light"/>
            </a:endParaRPr>
          </a:p>
        </p:txBody>
      </p:sp>
      <p:sp>
        <p:nvSpPr>
          <p:cNvPr id="18" name="TextBox 17">
            <a:extLst>
              <a:ext uri="{FF2B5EF4-FFF2-40B4-BE49-F238E27FC236}">
                <a16:creationId xmlns:a16="http://schemas.microsoft.com/office/drawing/2014/main" id="{BA0B613B-A646-D4BB-1ED2-CEB6DC4B8F07}"/>
              </a:ext>
            </a:extLst>
          </p:cNvPr>
          <p:cNvSpPr txBox="1"/>
          <p:nvPr/>
        </p:nvSpPr>
        <p:spPr>
          <a:xfrm rot="3106561">
            <a:off x="1081707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21" name="TextBox 20">
            <a:extLst>
              <a:ext uri="{FF2B5EF4-FFF2-40B4-BE49-F238E27FC236}">
                <a16:creationId xmlns:a16="http://schemas.microsoft.com/office/drawing/2014/main" id="{E5FFF1A4-D8BB-1981-5BB0-645883DAC4E9}"/>
              </a:ext>
            </a:extLst>
          </p:cNvPr>
          <p:cNvSpPr txBox="1"/>
          <p:nvPr/>
        </p:nvSpPr>
        <p:spPr>
          <a:xfrm rot="3106561">
            <a:off x="7946863" y="240986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Tree>
    <p:extLst>
      <p:ext uri="{BB962C8B-B14F-4D97-AF65-F5344CB8AC3E}">
        <p14:creationId xmlns:p14="http://schemas.microsoft.com/office/powerpoint/2010/main" val="168644009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99468</TotalTime>
  <Pages>60</Pages>
  <Words>5885</Words>
  <Application>Microsoft Office PowerPoint</Application>
  <PresentationFormat>Widescreen</PresentationFormat>
  <Paragraphs>1019</Paragraphs>
  <Slides>35</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Gill Sans</vt:lpstr>
      <vt:lpstr>Gill Sans Light</vt:lpstr>
      <vt:lpstr>宋体</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lpstr>Recall: PCP Blocking Time</vt:lpstr>
      <vt:lpstr>Q5. Schedulability with Shared Resources</vt:lpstr>
      <vt:lpstr>Q5. Schedulability with Shared Resources</vt:lpstr>
      <vt:lpstr>Q5. Schedulability with Shared Resources ANS </vt:lpstr>
      <vt:lpstr>Q5. Schedulability with Shared Resources ANS </vt:lpstr>
      <vt:lpstr>Q5. Task A</vt:lpstr>
      <vt:lpstr>Q5. Task B</vt:lpstr>
      <vt:lpstr>Q5. Task C</vt:lpstr>
      <vt:lpstr>Q5. Task D</vt:lpstr>
      <vt:lpstr>Q5. Task E</vt:lpstr>
      <vt:lpstr>Q5. Task F</vt:lpstr>
      <vt:lpstr>Q5. Task G</vt:lpstr>
      <vt:lpstr>Q5. Task H</vt:lpstr>
      <vt:lpstr>Q4. Schedulability with Shared Resources </vt:lpstr>
      <vt:lpstr>Q4. Schedulability with Shared Resources ANS</vt:lpstr>
      <vt:lpstr>Q5. Schedulability with Shared Resources </vt:lpstr>
      <vt:lpstr>Q5. Schedulability with Shared Resources ANS</vt:lpstr>
      <vt:lpstr>Q6. Schedulability with Shared Resources </vt:lpstr>
      <vt:lpstr>Q6. Schedulability with Shared Resources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1121</cp:revision>
  <cp:lastPrinted>2022-03-15T20:14:46Z</cp:lastPrinted>
  <dcterms:created xsi:type="dcterms:W3CDTF">1995-08-12T11:37:26Z</dcterms:created>
  <dcterms:modified xsi:type="dcterms:W3CDTF">2025-04-17T02:01:12Z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