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257" r:id="rId2"/>
    <p:sldId id="413" r:id="rId3"/>
    <p:sldId id="319" r:id="rId4"/>
    <p:sldId id="320" r:id="rId5"/>
    <p:sldId id="358" r:id="rId6"/>
    <p:sldId id="322" r:id="rId7"/>
    <p:sldId id="344" r:id="rId8"/>
    <p:sldId id="346" r:id="rId9"/>
    <p:sldId id="347" r:id="rId10"/>
    <p:sldId id="348" r:id="rId11"/>
    <p:sldId id="349" r:id="rId12"/>
    <p:sldId id="352" r:id="rId13"/>
    <p:sldId id="353" r:id="rId14"/>
    <p:sldId id="332" r:id="rId15"/>
    <p:sldId id="262" r:id="rId16"/>
    <p:sldId id="342" r:id="rId17"/>
    <p:sldId id="343" r:id="rId18"/>
    <p:sldId id="329" r:id="rId19"/>
    <p:sldId id="283" r:id="rId20"/>
    <p:sldId id="284" r:id="rId21"/>
    <p:sldId id="354" r:id="rId22"/>
    <p:sldId id="289"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380" r:id="rId39"/>
    <p:sldId id="359" r:id="rId40"/>
    <p:sldId id="370" r:id="rId41"/>
    <p:sldId id="369" r:id="rId42"/>
    <p:sldId id="379" r:id="rId43"/>
    <p:sldId id="377" r:id="rId44"/>
    <p:sldId id="367" r:id="rId45"/>
    <p:sldId id="315" r:id="rId46"/>
    <p:sldId id="316" r:id="rId47"/>
    <p:sldId id="317" r:id="rId48"/>
    <p:sldId id="318" r:id="rId49"/>
    <p:sldId id="356" r:id="rId50"/>
    <p:sldId id="360" r:id="rId51"/>
    <p:sldId id="381" r:id="rId52"/>
    <p:sldId id="383" r:id="rId53"/>
    <p:sldId id="1383" r:id="rId5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3268" autoAdjust="0"/>
  </p:normalViewPr>
  <p:slideViewPr>
    <p:cSldViewPr>
      <p:cViewPr varScale="1">
        <p:scale>
          <a:sx n="68" d="100"/>
          <a:sy n="68" d="100"/>
        </p:scale>
        <p:origin x="1541"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thread L has resource 1 and thread J has resource 3, the thread L can request resource 3, but thread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thread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thread can claim more than the total amount of resources in the system; No thread is allocated more resources of any type than the thread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thread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a:t>
            </a:r>
            <a:r>
              <a:rPr lang="en-US" altLang="zh-CN" sz="2400" dirty="0" err="1">
                <a:ea typeface="宋体" charset="-122"/>
              </a:rPr>
              <a:t>threades</a:t>
            </a:r>
            <a:r>
              <a:rPr lang="en-US" altLang="zh-CN" sz="2400" dirty="0">
                <a:ea typeface="宋体" charset="-122"/>
              </a:rPr>
              <a:t>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thread,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thread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thread as completed, and go back to step 1.</a:t>
            </a:r>
          </a:p>
          <a:p>
            <a:pPr>
              <a:buFontTx/>
              <a:buAutoNum type="arabicPeriod"/>
            </a:pPr>
            <a:r>
              <a:rPr lang="en-US" dirty="0"/>
              <a:t>If no such thread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a:t>
            </a:r>
            <a:r>
              <a:rPr lang="en-US" altLang="zh-CN" dirty="0" err="1">
                <a:ea typeface="宋体" charset="-122"/>
              </a:rPr>
              <a:t>threades</a:t>
            </a:r>
            <a:r>
              <a:rPr lang="en-US" altLang="zh-CN" dirty="0">
                <a:ea typeface="宋体" charset="-122"/>
              </a:rPr>
              <a:t> that share multiple resources. Each thread in the set is waiting for a resource that only another thread in the set can make available </a:t>
            </a:r>
          </a:p>
          <a:p>
            <a:pPr eaLnBrk="1" hangingPunct="1"/>
            <a:r>
              <a:rPr lang="en-US" altLang="zh-CN" dirty="0">
                <a:ea typeface="宋体" charset="-122"/>
              </a:rPr>
              <a:t>Blocking is caused by </a:t>
            </a:r>
            <a:r>
              <a:rPr lang="en-US" altLang="zh-CN" dirty="0" err="1">
                <a:ea typeface="宋体" charset="-122"/>
              </a:rPr>
              <a:t>threades</a:t>
            </a:r>
            <a:r>
              <a:rPr lang="en-US" altLang="zh-CN" dirty="0">
                <a:ea typeface="宋体" charset="-122"/>
              </a:rPr>
              <a:t> waiting for resources that are in use by other </a:t>
            </a:r>
            <a:r>
              <a:rPr lang="en-US" altLang="zh-CN" dirty="0" err="1">
                <a:ea typeface="宋体" charset="-122"/>
              </a:rPr>
              <a:t>threades</a:t>
            </a:r>
            <a:r>
              <a:rPr lang="en-US" altLang="zh-CN" dirty="0">
                <a:ea typeface="宋体" charset="-122"/>
              </a:rPr>
              <a:t> waiting for other resources</a:t>
            </a:r>
          </a:p>
          <a:p>
            <a:pPr lvl="1"/>
            <a:r>
              <a:rPr lang="en-US" altLang="zh-CN" dirty="0">
                <a:ea typeface="宋体" charset="-122"/>
              </a:rPr>
              <a:t>e.g., </a:t>
            </a:r>
            <a:r>
              <a:rPr lang="en-GB" altLang="zh-CN" dirty="0">
                <a:ea typeface="宋体" charset="-122"/>
              </a:rPr>
              <a:t>thread A owns Res 1 and is waiting for Res 2</a:t>
            </a:r>
            <a:br>
              <a:rPr lang="en-GB" altLang="zh-CN" dirty="0">
                <a:ea typeface="宋体" charset="-122"/>
              </a:rPr>
            </a:br>
            <a:r>
              <a:rPr lang="en-GB" altLang="zh-CN" dirty="0">
                <a:ea typeface="宋体" charset="-122"/>
              </a:rPr>
              <a:t>thread B owns Res 2 and is waiting for Res 1</a:t>
            </a:r>
          </a:p>
          <a:p>
            <a:pPr lvl="1"/>
            <a:r>
              <a:rPr lang="en-GB" altLang="zh-CN" dirty="0">
                <a:ea typeface="宋体" charset="-122"/>
              </a:rPr>
              <a:t>Neither thread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thread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thread holding at least one resource is waiting to acquire additional resources held by other </a:t>
            </a:r>
            <a:r>
              <a:rPr lang="en-US" dirty="0" err="1"/>
              <a:t>threades</a:t>
            </a:r>
            <a:endParaRPr lang="en-US" dirty="0"/>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a:t>
            </a:r>
            <a:r>
              <a:rPr lang="en-US" dirty="0" err="1"/>
              <a:t>threades</a:t>
            </a:r>
            <a:endParaRPr lang="en-US" dirty="0"/>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thread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thread holding at least one resource is waiting to acquire additional resources held by other </a:t>
            </a:r>
            <a:r>
              <a:rPr lang="en-GB" altLang="zh-CN" sz="2400" dirty="0" err="1">
                <a:ea typeface="宋体" charset="-122"/>
              </a:rPr>
              <a:t>threades</a:t>
            </a:r>
            <a:r>
              <a:rPr lang="en-GB" altLang="zh-CN" sz="2400" dirty="0">
                <a:ea typeface="宋体" charset="-122"/>
              </a:rPr>
              <a:t>.</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thread; can be</a:t>
            </a:r>
            <a:r>
              <a:rPr lang="en-GB" altLang="zh-CN" sz="2400" dirty="0">
                <a:ea typeface="宋体" charset="-122"/>
              </a:rPr>
              <a:t> released only voluntarily by the thread.</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a:t>
            </a:r>
            <a:r>
              <a:rPr lang="en-US" altLang="zh-CN" sz="2400" dirty="0" err="1">
                <a:ea typeface="宋体" charset="-122"/>
              </a:rPr>
              <a:t>threades</a:t>
            </a:r>
            <a:r>
              <a:rPr lang="en-US" altLang="zh-CN" sz="2400" dirty="0">
                <a:ea typeface="宋体" charset="-122"/>
              </a:rPr>
              <a:t> exists such that each thread holds at least one resource needed by the previous thread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thread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a:t>
            </a:r>
            <a:r>
              <a:rPr lang="en-US" dirty="0" err="1">
                <a:solidFill>
                  <a:schemeClr val="hlink"/>
                </a:solidFill>
              </a:rPr>
              <a:t>R</a:t>
            </a:r>
            <a:r>
              <a:rPr lang="en-US" baseline="-25000" dirty="0" err="1">
                <a:solidFill>
                  <a:schemeClr val="hlink"/>
                </a:solidFill>
              </a:rPr>
              <a:t>i</a:t>
            </a:r>
            <a:r>
              <a:rPr lang="en-US" dirty="0">
                <a:solidFill>
                  <a:schemeClr val="hlink"/>
                </a:solidFill>
              </a:rPr>
              <a:t>]-[</a:t>
            </a:r>
            <a:r>
              <a:rPr lang="en-US" dirty="0" err="1">
                <a:solidFill>
                  <a:schemeClr val="hlink"/>
                </a:solidFill>
              </a:rPr>
              <a:t>C</a:t>
            </a:r>
            <a:r>
              <a:rPr lang="en-US" baseline="-25000" dirty="0" err="1">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thread,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thread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thread</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thread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Helvetica" pitchFamily="34" charset="0"/>
                <a:ea typeface="굴림" charset="-127"/>
              </a:rPr>
              <a:t>Philosopher will grab any one they can</a:t>
            </a:r>
          </a:p>
          <a:p>
            <a:endParaRPr lang="en-US" dirty="0">
              <a:latin typeface="Comic Sans MS"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4.wmf"/></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0.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47.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1.wmf"/><Relationship Id="rId7" Type="http://schemas.openxmlformats.org/officeDocument/2006/relationships/image" Target="../media/image52.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3.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6.wmf"/></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2.wmf"/><Relationship Id="rId4" Type="http://schemas.openxmlformats.org/officeDocument/2006/relationships/oleObject" Target="../embeddings/oleObject49.bin"/><Relationship Id="rId9" Type="http://schemas.openxmlformats.org/officeDocument/2006/relationships/image" Target="../media/image6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1.wmf"/><Relationship Id="rId7" Type="http://schemas.openxmlformats.org/officeDocument/2006/relationships/image" Target="../media/image66.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5" Type="http://schemas.openxmlformats.org/officeDocument/2006/relationships/image" Target="../media/image65.wmf"/><Relationship Id="rId4" Type="http://schemas.openxmlformats.org/officeDocument/2006/relationships/oleObject" Target="../embeddings/oleObject53.bin"/><Relationship Id="rId9" Type="http://schemas.openxmlformats.org/officeDocument/2006/relationships/image" Target="../media/image6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VSkvwzqo-P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10</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thread request all resources at the same time and block until all resources are available to be granted simultaneously</a:t>
            </a:r>
          </a:p>
          <a:p>
            <a:pPr lvl="2">
              <a:lnSpc>
                <a:spcPct val="80000"/>
              </a:lnSpc>
            </a:pPr>
            <a:r>
              <a:rPr lang="en-US" altLang="zh-CN" sz="2000" dirty="0">
                <a:ea typeface="宋体" charset="-122"/>
              </a:rPr>
              <a:t>One solution to Dining Philosopher problem</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thread may have to wait a long time to get all its resources when it could have proceeded and completed a significant portion of it work with the </a:t>
            </a:r>
            <a:r>
              <a:rPr lang="en-US" altLang="zh-CN" sz="2000" dirty="0" err="1">
                <a:ea typeface="宋体" charset="-122"/>
              </a:rPr>
              <a:t>resouces</a:t>
            </a:r>
            <a:r>
              <a:rPr lang="en-US" altLang="zh-CN" sz="2000" dirty="0">
                <a:ea typeface="宋体" charset="-122"/>
              </a:rPr>
              <a:t> that were already available</a:t>
            </a:r>
          </a:p>
          <a:p>
            <a:pPr lvl="2" eaLnBrk="1" hangingPunct="1">
              <a:lnSpc>
                <a:spcPct val="80000"/>
              </a:lnSpc>
            </a:pPr>
            <a:r>
              <a:rPr lang="en-US" altLang="zh-CN" sz="2000" dirty="0">
                <a:ea typeface="宋体" charset="-122"/>
              </a:rPr>
              <a:t>Resources allocated to a thread may remain unused for long periods of time blocking other </a:t>
            </a:r>
            <a:r>
              <a:rPr lang="en-US" altLang="zh-CN" sz="2000" dirty="0" err="1">
                <a:ea typeface="宋体" charset="-122"/>
              </a:rPr>
              <a:t>threades</a:t>
            </a:r>
            <a:endParaRPr lang="en-US" altLang="zh-CN" sz="2000" dirty="0">
              <a:ea typeface="宋体" charset="-122"/>
            </a:endParaRPr>
          </a:p>
          <a:p>
            <a:pPr lvl="2" eaLnBrk="1" hangingPunct="1">
              <a:lnSpc>
                <a:spcPct val="80000"/>
              </a:lnSpc>
            </a:pPr>
            <a:r>
              <a:rPr lang="en-US" altLang="zh-CN" sz="2000" dirty="0" err="1">
                <a:ea typeface="宋体" charset="-122"/>
              </a:rPr>
              <a:t>threades</a:t>
            </a:r>
            <a:r>
              <a:rPr lang="en-US" altLang="zh-CN" sz="2000" dirty="0">
                <a:ea typeface="宋体" charset="-122"/>
              </a:rPr>
              <a:t>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thread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thread from requesting a resource that might cause a circular wait. </a:t>
            </a:r>
          </a:p>
          <a:p>
            <a:pPr lvl="2">
              <a:lnSpc>
                <a:spcPct val="80000"/>
              </a:lnSpc>
            </a:pPr>
            <a:r>
              <a:rPr lang="en-US" altLang="zh-CN" sz="2000" dirty="0">
                <a:ea typeface="宋体" charset="-122"/>
              </a:rPr>
              <a:t>Example; all threads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4302125"/>
          </a:xfrm>
        </p:spPr>
        <p:txBody>
          <a:bodyPr>
            <a:normAutofit/>
          </a:bodyPr>
          <a:lstStyle/>
          <a:p>
            <a:pPr eaLnBrk="1" hangingPunct="1">
              <a:lnSpc>
                <a:spcPct val="90000"/>
              </a:lnSpc>
            </a:pPr>
            <a:r>
              <a:rPr lang="en-US" altLang="zh-CN" dirty="0">
                <a:ea typeface="宋体" charset="-122"/>
              </a:rPr>
              <a:t>Allow preemption. Can be implemented different ways</a:t>
            </a:r>
          </a:p>
          <a:p>
            <a:pPr lvl="1">
              <a:lnSpc>
                <a:spcPct val="90000"/>
              </a:lnSpc>
            </a:pPr>
            <a:r>
              <a:rPr lang="en-US" altLang="zh-CN" dirty="0">
                <a:ea typeface="宋体" charset="-122"/>
              </a:rPr>
              <a:t>If a thread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thread requests a resource that is in use (usually by a lower priority thread), the thread using the resource will be preempted and the resource will be supplied to the requesting thread.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Mainly used for deadlock recovery, not prevention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thread will happen only once in 100 years of continuous operation we may not want to make changes that will likely decrease efficiency to avoid that rare event.</a:t>
            </a:r>
          </a:p>
          <a:p>
            <a:pPr lvl="1" eaLnBrk="1" hangingPunct="1">
              <a:lnSpc>
                <a:spcPct val="90000"/>
              </a:lnSpc>
            </a:pPr>
            <a:r>
              <a:rPr lang="en-US" altLang="zh-CN" dirty="0">
                <a:ea typeface="宋体" charset="-122"/>
              </a:rPr>
              <a:t>Events will occur randomly, we don’t know that the 1 in 100 years will not occur in 1 second. If a deadlock in a thread will happen on average once per minute, we probably want to do something other than implement the ostrich algorithm and ignore it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a:t>
            </a:r>
            <a:r>
              <a:rPr lang="en-US" dirty="0" err="1"/>
              <a:t>threades</a:t>
            </a:r>
            <a:r>
              <a:rPr lang="en-US" dirty="0"/>
              <a:t>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thread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a:t>
            </a:r>
            <a:r>
              <a:rPr lang="en-US" dirty="0" err="1"/>
              <a:t>threades</a:t>
            </a:r>
            <a:r>
              <a:rPr lang="en-US" dirty="0"/>
              <a:t>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381001" y="914401"/>
            <a:ext cx="6792914"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Thread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Thread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16</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p:txBody>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thread if this allocation </a:t>
            </a:r>
            <a:r>
              <a:rPr lang="en-US" altLang="zh-CN" sz="2400" i="1" dirty="0">
                <a:ea typeface="宋体" charset="-122"/>
              </a:rPr>
              <a:t>might</a:t>
            </a:r>
            <a:r>
              <a:rPr lang="en-US" altLang="zh-CN" sz="2400" dirty="0">
                <a:ea typeface="宋体" charset="-122"/>
              </a:rPr>
              <a:t> lead to a deadlock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lnSpc>
                    <a:spcPct val="90000"/>
                  </a:lnSpc>
                </a:pPr>
                <a:r>
                  <a:rPr lang="en-US" altLang="zh-CN" dirty="0">
                    <a:ea typeface="宋体" charset="-122"/>
                  </a:rPr>
                  <a:t>Consider a system with </a:t>
                </a:r>
                <a:r>
                  <a:rPr lang="en-US" altLang="zh-CN" i="1" dirty="0">
                    <a:ea typeface="宋体" charset="-122"/>
                  </a:rPr>
                  <a:t>n</a:t>
                </a:r>
                <a:r>
                  <a:rPr lang="en-US" altLang="zh-CN" dirty="0">
                    <a:ea typeface="宋体" charset="-122"/>
                  </a:rPr>
                  <a:t> </a:t>
                </a:r>
                <a:r>
                  <a:rPr lang="en-US" altLang="zh-CN" dirty="0" err="1">
                    <a:ea typeface="宋体" charset="-122"/>
                  </a:rPr>
                  <a:t>threades</a:t>
                </a:r>
                <a:r>
                  <a:rPr lang="en-US" altLang="zh-CN" dirty="0">
                    <a:ea typeface="宋体" charset="-122"/>
                  </a:rPr>
                  <a:t> and </a:t>
                </a:r>
                <a:r>
                  <a:rPr lang="en-US" altLang="zh-CN" i="1" dirty="0">
                    <a:ea typeface="宋体" charset="-122"/>
                  </a:rPr>
                  <a:t>m </a:t>
                </a:r>
                <a:r>
                  <a:rPr lang="en-US" altLang="zh-CN" dirty="0">
                    <a:ea typeface="宋体" charset="-122"/>
                  </a:rPr>
                  <a:t>different types of resources. </a:t>
                </a:r>
                <a14:m>
                  <m:oMath xmlns:m="http://schemas.openxmlformats.org/officeDocument/2006/math">
                    <m:r>
                      <a:rPr lang="en-GB" altLang="zh-CN" b="0" i="1" smtClean="0">
                        <a:latin typeface="Cambria Math" panose="02040503050406030204" pitchFamily="18" charset="0"/>
                        <a:ea typeface="宋体" charset="-122"/>
                      </a:rPr>
                      <m:t>𝐸</m:t>
                    </m:r>
                    <m:r>
                      <a:rPr lang="en-GB" altLang="zh-CN" b="0" i="1" smtClean="0">
                        <a:latin typeface="Cambria Math" panose="02040503050406030204" pitchFamily="18" charset="0"/>
                        <a:ea typeface="宋体" charset="-122"/>
                      </a:rPr>
                      <m:t>=</m:t>
                    </m:r>
                    <m:d>
                      <m:dPr>
                        <m:ctrlPr>
                          <a:rPr lang="en-GB" altLang="zh-CN" b="0" i="1" smtClean="0">
                            <a:latin typeface="Cambria Math" panose="02040503050406030204" pitchFamily="18" charset="0"/>
                            <a:ea typeface="宋体" charset="-122"/>
                          </a:rPr>
                        </m:ctrlPr>
                      </m:dPr>
                      <m:e>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𝑚</m:t>
                            </m:r>
                          </m:sub>
                        </m:sSub>
                      </m:e>
                    </m:d>
                  </m:oMath>
                </a14:m>
                <a:r>
                  <a:rPr lang="en-US" altLang="zh-CN" dirty="0">
                    <a:ea typeface="宋体" charset="-122"/>
                  </a:rPr>
                  <a:t>: </a:t>
                </a:r>
                <a:r>
                  <a:rPr lang="en-US" altLang="zh-CN" i="1" dirty="0">
                    <a:ea typeface="宋体" charset="-122"/>
                  </a:rPr>
                  <a:t>Existing resource vector</a:t>
                </a:r>
                <a:r>
                  <a:rPr lang="en-US" altLang="zh-CN" dirty="0">
                    <a:ea typeface="宋体" charset="-122"/>
                  </a:rPr>
                  <a:t>  </a:t>
                </a:r>
              </a:p>
              <a:p>
                <a:pPr lvl="1">
                  <a:lnSpc>
                    <a:spcPct val="90000"/>
                  </a:lnSpc>
                </a:pPr>
                <a:r>
                  <a:rPr lang="en-US" altLang="zh-CN" sz="2000" dirty="0">
                    <a:ea typeface="宋体" charset="-122"/>
                  </a:rPr>
                  <a:t>We can have multiple instances of a resource type, so the value of </a:t>
                </a:r>
                <a:r>
                  <a:rPr lang="en-US" altLang="zh-CN" sz="2000" i="1" dirty="0" err="1">
                    <a:ea typeface="宋体" charset="-122"/>
                  </a:rPr>
                  <a:t>E</a:t>
                </a:r>
                <a:r>
                  <a:rPr lang="en-US" altLang="zh-CN" sz="2000" i="1" baseline="-25000" dirty="0" err="1">
                    <a:ea typeface="宋体" charset="-122"/>
                  </a:rPr>
                  <a:t>i</a:t>
                </a:r>
                <a:r>
                  <a:rPr lang="en-US" altLang="zh-CN" sz="2000" baseline="-25000" dirty="0">
                    <a:ea typeface="宋体" charset="-122"/>
                  </a:rPr>
                  <a:t> </a:t>
                </a:r>
                <a:r>
                  <a:rPr lang="en-US" altLang="zh-CN" sz="2000" dirty="0">
                    <a:ea typeface="宋体" charset="-122"/>
                  </a:rPr>
                  <a:t>is the number of resources of type </a:t>
                </a:r>
                <a:r>
                  <a:rPr lang="en-US" altLang="zh-CN" sz="2000" dirty="0" err="1">
                    <a:ea typeface="宋体" charset="-122"/>
                  </a:rPr>
                  <a:t>i</a:t>
                </a:r>
                <a:r>
                  <a:rPr lang="en-US" altLang="zh-CN" sz="2000" dirty="0">
                    <a:ea typeface="宋体" charset="-122"/>
                  </a:rPr>
                  <a:t> that are exist in the system</a:t>
                </a:r>
              </a:p>
              <a:p>
                <a:pPr eaLnBrk="1" hangingPunct="1">
                  <a:lnSpc>
                    <a:spcPct val="90000"/>
                  </a:lnSpc>
                </a:pPr>
                <a:r>
                  <a:rPr lang="en-US" altLang="zh-CN" dirty="0">
                    <a:ea typeface="宋体" charset="-122"/>
                  </a:rPr>
                  <a:t>We keep track of how many instances of each resource type are currently available (not in-use) with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r>
                  <a:rPr lang="en-US" altLang="zh-CN" dirty="0">
                    <a:ea typeface="宋体" charset="-122"/>
                  </a:rPr>
                  <a:t>: Available resource vector</a:t>
                </a:r>
              </a:p>
              <a:p>
                <a:r>
                  <a:rPr lang="en-US" altLang="zh-CN" dirty="0">
                    <a:ea typeface="宋体" charset="-122"/>
                  </a:rPr>
                  <a:t>C: </a:t>
                </a:r>
                <a:r>
                  <a:rPr lang="en-US" altLang="zh-CN" i="1" dirty="0">
                    <a:ea typeface="宋体" charset="-122"/>
                  </a:rPr>
                  <a:t>Current allocation matrix</a:t>
                </a:r>
                <a:r>
                  <a:rPr lang="en-US" altLang="zh-CN" dirty="0">
                    <a:ea typeface="宋体" charset="-122"/>
                  </a:rPr>
                  <a:t> denotes which </a:t>
                </a:r>
                <a:r>
                  <a:rPr lang="en-US" altLang="zh-CN" dirty="0" err="1">
                    <a:ea typeface="宋体" charset="-122"/>
                  </a:rPr>
                  <a:t>threades</a:t>
                </a:r>
                <a:r>
                  <a:rPr lang="en-US" altLang="zh-CN" dirty="0">
                    <a:ea typeface="宋体" charset="-122"/>
                  </a:rPr>
                  <a:t> are using which of the resources that are in use. </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is using 2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C</a:t>
                </a:r>
                <a:r>
                  <a:rPr lang="en-US" altLang="zh-CN" sz="1800" i="1" baseline="-25000" dirty="0" err="1">
                    <a:ea typeface="宋体" charset="-122"/>
                  </a:rPr>
                  <a:t>ij</a:t>
                </a:r>
                <a:r>
                  <a:rPr lang="en-US" altLang="zh-CN" sz="1800" i="1" dirty="0">
                    <a:ea typeface="宋体" charset="-122"/>
                  </a:rPr>
                  <a:t> = 2.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has claimed </a:t>
                </a:r>
                <a:r>
                  <a:rPr lang="en-US" altLang="zh-CN" sz="1800" dirty="0">
                    <a:ea typeface="宋体" charset="-122"/>
                  </a:rPr>
                  <a:t>these 2 resources already.</a:t>
                </a:r>
              </a:p>
              <a:p>
                <a:r>
                  <a:rPr lang="en-US" altLang="zh-CN" i="1" dirty="0">
                    <a:ea typeface="宋体" charset="-122"/>
                  </a:rPr>
                  <a:t>R: Total request matrix </a:t>
                </a:r>
                <a:r>
                  <a:rPr lang="en-US" altLang="zh-CN" dirty="0">
                    <a:ea typeface="宋体" charset="-122"/>
                  </a:rPr>
                  <a:t>denotes which </a:t>
                </a:r>
                <a:r>
                  <a:rPr lang="en-US" altLang="zh-CN" dirty="0" err="1">
                    <a:ea typeface="宋体" charset="-122"/>
                  </a:rPr>
                  <a:t>threades</a:t>
                </a:r>
                <a:r>
                  <a:rPr lang="en-US" altLang="zh-CN" dirty="0">
                    <a:ea typeface="宋体" charset="-122"/>
                  </a:rPr>
                  <a:t> will need which of the resources during their execution</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need 4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R</a:t>
                </a:r>
                <a:r>
                  <a:rPr lang="en-US" altLang="zh-CN" sz="1800" i="1" baseline="-25000" dirty="0" err="1">
                    <a:ea typeface="宋体" charset="-122"/>
                  </a:rPr>
                  <a:t>ij</a:t>
                </a:r>
                <a:r>
                  <a:rPr lang="en-US" altLang="zh-CN" sz="1800" i="1" dirty="0">
                    <a:ea typeface="宋体" charset="-122"/>
                  </a:rPr>
                  <a:t> = 4.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will need a total of</a:t>
                </a:r>
                <a:r>
                  <a:rPr lang="en-US" altLang="zh-CN" sz="1800" dirty="0">
                    <a:ea typeface="宋体" charset="-122"/>
                  </a:rPr>
                  <a:t> 4 resources during its execution.</a:t>
                </a:r>
              </a:p>
              <a:p>
                <a:pPr eaLnBrk="1" hangingPunct="1"/>
                <a:r>
                  <a:rPr lang="en-US" altLang="zh-CN" dirty="0">
                    <a:ea typeface="宋体" charset="-122"/>
                  </a:rPr>
                  <a:t>For each thread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r="-533"/>
                </a:stretch>
              </a:blipFill>
            </p:spPr>
            <p:txBody>
              <a:bodyPr/>
              <a:lstStyle/>
              <a:p>
                <a:r>
                  <a:rPr lang="en-SE">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584201" y="2743200"/>
            <a:ext cx="835037" cy="461665"/>
          </a:xfrm>
          <a:prstGeom prst="rect">
            <a:avLst/>
          </a:prstGeom>
          <a:noFill/>
        </p:spPr>
        <p:txBody>
          <a:bodyPr wrap="none" rtlCol="0">
            <a:spAutoFit/>
          </a:bodyPr>
          <a:lstStyle/>
          <a:p>
            <a:r>
              <a:rPr lang="en-US" altLang="zh-CN" sz="2400" b="0" dirty="0">
                <a:latin typeface="+mn-lt"/>
                <a:ea typeface="宋体" charset="-122"/>
              </a:rPr>
              <a:t>Total</a:t>
            </a:r>
            <a:endParaRPr lang="en-SE" sz="2400" b="0" dirty="0">
              <a:latin typeface="+mn-l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a:t>
            </a:r>
            <a:r>
              <a:rPr lang="en-US" altLang="zh-CN" dirty="0" err="1">
                <a:ea typeface="宋体" charset="-122"/>
              </a:rPr>
              <a:t>threades</a:t>
            </a:r>
            <a:r>
              <a:rPr lang="en-US" altLang="zh-CN" dirty="0">
                <a:ea typeface="宋体" charset="-122"/>
              </a:rPr>
              <a:t> in the system to complete without deadlock</a:t>
            </a: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 </a:t>
            </a:r>
            <a:r>
              <a:rPr lang="en-US" altLang="zh-CN" dirty="0">
                <a:ea typeface="宋体" charset="-122"/>
              </a:rPr>
              <a:t>that will complete all </a:t>
            </a:r>
            <a:r>
              <a:rPr lang="en-US" altLang="zh-CN" dirty="0" err="1">
                <a:ea typeface="宋体" charset="-122"/>
              </a:rPr>
              <a:t>threades</a:t>
            </a:r>
            <a:r>
              <a:rPr lang="en-US" altLang="zh-CN" dirty="0">
                <a:ea typeface="宋体" charset="-122"/>
              </a:rPr>
              <a:t> in the system without deadlock</a:t>
            </a:r>
          </a:p>
          <a:p>
            <a:pPr>
              <a:lnSpc>
                <a:spcPct val="90000"/>
              </a:lnSpc>
            </a:pPr>
            <a:r>
              <a:rPr lang="en-US" dirty="0"/>
              <a:t>Each time a resource is requested, determine the state of the system after the resource is allocated, and if that state is safe or unsafe (will potentially deadlock). If the state will be unsafe we block the thread and do not allocate the requested resources (to avoid potential deadlock)</a:t>
            </a:r>
            <a:endParaRPr lang="en-US" altLang="zh-CN" dirty="0">
              <a:ea typeface="宋体"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a:t>
            </a:r>
            <a:r>
              <a:rPr lang="en-US" altLang="zh-CN" sz="2800" i="1" dirty="0">
                <a:ea typeface="宋体" charset="-122"/>
              </a:rPr>
              <a:t> R-C: </a:t>
            </a:r>
            <a:r>
              <a:rPr lang="en-US" sz="2800" dirty="0"/>
              <a:t>Resources needed matrix</a:t>
            </a:r>
          </a:p>
          <a:p>
            <a:pPr eaLnBrk="1" hangingPunct="1"/>
            <a:r>
              <a:rPr lang="en-US" altLang="zh-CN" sz="2800" dirty="0">
                <a:ea typeface="宋体" charset="-122"/>
              </a:rPr>
              <a:t>To determine if a thread </a:t>
            </a:r>
            <a:r>
              <a:rPr lang="en-US" altLang="zh-CN" sz="2800" i="1" dirty="0">
                <a:ea typeface="宋体" charset="-122"/>
              </a:rPr>
              <a:t>i </a:t>
            </a:r>
            <a:r>
              <a:rPr lang="en-US" altLang="zh-CN" sz="2800" dirty="0">
                <a:ea typeface="宋体" charset="-122"/>
              </a:rPr>
              <a:t>can run to completion, we need to compare two vectors:</a:t>
            </a:r>
          </a:p>
          <a:p>
            <a:pPr lvl="1"/>
            <a:r>
              <a:rPr lang="en-US" altLang="zh-CN" sz="2400" i="1" dirty="0">
                <a:ea typeface="宋体" charset="-122"/>
              </a:rPr>
              <a:t>(R-C)</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matrix </a:t>
            </a:r>
            <a:r>
              <a:rPr lang="en-US" altLang="zh-CN" sz="2400" i="1" dirty="0">
                <a:ea typeface="宋体" charset="-122"/>
              </a:rPr>
              <a:t>R-C</a:t>
            </a:r>
            <a:r>
              <a:rPr lang="en-US" altLang="zh-CN" sz="2400" dirty="0">
                <a:ea typeface="宋体" charset="-122"/>
              </a:rPr>
              <a:t>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(R-C)</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sz="2400" i="1" dirty="0">
                <a:ea typeface="宋体" charset="-122"/>
              </a:rPr>
              <a:t>(</a:t>
            </a:r>
            <a:r>
              <a:rPr lang="en-US" altLang="zh-CN" sz="2400" i="1" dirty="0" err="1">
                <a:ea typeface="宋体" charset="-122"/>
              </a:rPr>
              <a:t>R</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a:t>
            </a:r>
            <a:r>
              <a:rPr lang="en-US" altLang="zh-CN" sz="2400" i="1" dirty="0" err="1">
                <a:ea typeface="宋体" charset="-122"/>
              </a:rPr>
              <a:t>C</a:t>
            </a:r>
            <a:r>
              <a:rPr lang="en-US" altLang="zh-CN" sz="2400" i="1" baseline="-25000" dirty="0" err="1">
                <a:ea typeface="宋体" charset="-122"/>
              </a:rPr>
              <a:t>ij</a:t>
            </a:r>
            <a:r>
              <a:rPr lang="en-US" altLang="zh-CN" sz="2400" i="1" dirty="0">
                <a:ea typeface="宋体" charset="-122"/>
              </a:rPr>
              <a:t>) &lt;=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dirty="0"/>
              <a:t>Compute resources needed </a:t>
            </a:r>
            <a:r>
              <a:rPr lang="en-US" altLang="zh-CN" i="1" dirty="0">
                <a:ea typeface="宋体" charset="-122"/>
              </a:rPr>
              <a:t>R-C</a:t>
            </a:r>
            <a:r>
              <a:rPr lang="en-US" dirty="0"/>
              <a:t> </a:t>
            </a:r>
          </a:p>
          <a:p>
            <a:pPr>
              <a:buFontTx/>
              <a:buAutoNum type="arabicPeriod"/>
            </a:pPr>
            <a:r>
              <a:rPr lang="en-US" dirty="0" err="1"/>
              <a:t>ook</a:t>
            </a:r>
            <a:r>
              <a:rPr lang="en-US" dirty="0"/>
              <a:t> for a </a:t>
            </a:r>
            <a:r>
              <a:rPr lang="en-US" altLang="zh-CN" sz="3200" dirty="0">
                <a:ea typeface="宋体" charset="-122"/>
              </a:rPr>
              <a:t>thread </a:t>
            </a:r>
            <a:r>
              <a:rPr lang="en-US" altLang="zh-CN" sz="3200" i="1" dirty="0">
                <a:ea typeface="宋体" charset="-122"/>
              </a:rPr>
              <a:t>i</a:t>
            </a:r>
            <a:r>
              <a:rPr lang="en-US" altLang="zh-CN" sz="3200"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(R-C)</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thread can run to completion</a:t>
            </a:r>
          </a:p>
          <a:p>
            <a:pPr>
              <a:buFontTx/>
              <a:buAutoNum type="arabicPeriod"/>
            </a:pPr>
            <a:r>
              <a:rPr lang="en-US" dirty="0"/>
              <a:t>Assume thread of row </a:t>
            </a:r>
            <a:r>
              <a:rPr lang="en-US" i="1" dirty="0"/>
              <a:t>i</a:t>
            </a:r>
            <a:r>
              <a:rPr lang="en-US" dirty="0"/>
              <a:t> requests all resources it needs and finishes. Mark thread </a:t>
            </a:r>
            <a:r>
              <a:rPr lang="en-US" i="1" dirty="0"/>
              <a:t>i</a:t>
            </a:r>
            <a:r>
              <a:rPr lang="en-US" dirty="0"/>
              <a:t> as completed, free all its resources and add the </a:t>
            </a:r>
            <a:r>
              <a:rPr lang="en-US" i="1" dirty="0"/>
              <a:t>i-</a:t>
            </a:r>
            <a:r>
              <a:rPr lang="en-US" i="1" dirty="0" err="1"/>
              <a:t>th</a:t>
            </a:r>
            <a:r>
              <a:rPr lang="en-US" dirty="0"/>
              <a:t> row of </a:t>
            </a:r>
            <a:r>
              <a:rPr lang="en-US" i="1" dirty="0"/>
              <a:t>C</a:t>
            </a:r>
            <a:r>
              <a:rPr lang="en-US" dirty="0"/>
              <a:t> to the </a:t>
            </a:r>
            <a:r>
              <a:rPr lang="en-US" i="1" dirty="0"/>
              <a:t>A</a:t>
            </a:r>
            <a:r>
              <a:rPr lang="en-US" dirty="0"/>
              <a:t> vector</a:t>
            </a:r>
          </a:p>
          <a:p>
            <a:pPr>
              <a:buFontTx/>
              <a:buAutoNum type="arabicPeriod"/>
            </a:pPr>
            <a:r>
              <a:rPr lang="en-US" dirty="0"/>
              <a:t>Repeat steps 1 and 2 until either all </a:t>
            </a:r>
            <a:r>
              <a:rPr lang="en-US" dirty="0" err="1"/>
              <a:t>threades</a:t>
            </a:r>
            <a:r>
              <a:rPr lang="en-US" dirty="0"/>
              <a:t> marked terminated (initial state is safe) or no thread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thread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thread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3759" y="1685132"/>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759" y="1685132"/>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3A785C12-23E6-F21F-5329-F355C7312DCB}"/>
              </a:ext>
            </a:extLst>
          </p:cNvPr>
          <p:cNvSpPr txBox="1"/>
          <p:nvPr/>
        </p:nvSpPr>
        <p:spPr>
          <a:xfrm>
            <a:off x="5319291" y="1245393"/>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B8ECC484-D0E2-6CBC-3616-5DDDE6441CA6}"/>
              </a:ext>
            </a:extLst>
          </p:cNvPr>
          <p:cNvSpPr txBox="1"/>
          <p:nvPr/>
        </p:nvSpPr>
        <p:spPr>
          <a:xfrm>
            <a:off x="8763000" y="1245393"/>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DB9FC14E-3B44-3445-6839-D96560865837}"/>
              </a:ext>
            </a:extLst>
          </p:cNvPr>
          <p:cNvSpPr txBox="1"/>
          <p:nvPr/>
        </p:nvSpPr>
        <p:spPr>
          <a:xfrm>
            <a:off x="5211812" y="37297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90437DFA-23BD-EEDD-F1E9-F7E506BE61A5}"/>
              </a:ext>
            </a:extLst>
          </p:cNvPr>
          <p:cNvSpPr txBox="1"/>
          <p:nvPr/>
        </p:nvSpPr>
        <p:spPr>
          <a:xfrm>
            <a:off x="8683855" y="37297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ea typeface="宋体" charset="-122"/>
              </a:rPr>
              <a:t>4 threads P1 through P4; 4 resource types with 10, 5, 6, 5 instances each.</a:t>
            </a:r>
          </a:p>
          <a:p>
            <a:pPr>
              <a:lnSpc>
                <a:spcPct val="90000"/>
              </a:lnSpc>
            </a:pPr>
            <a:r>
              <a:rPr lang="en-GB" altLang="zh-CN" sz="2800" b="0" kern="0" dirty="0">
                <a:ea typeface="宋体" charset="-122"/>
              </a:rPr>
              <a:t>Current system state  encoded in matrices </a:t>
            </a:r>
            <a:r>
              <a:rPr lang="en-GB" altLang="zh-CN" sz="2800" b="0" i="1" kern="0" dirty="0">
                <a:ea typeface="宋体" charset="-122"/>
              </a:rPr>
              <a:t>R, C </a:t>
            </a:r>
            <a:r>
              <a:rPr lang="en-GB" altLang="zh-CN" sz="2800" b="0" kern="0" dirty="0">
                <a:ea typeface="宋体" charset="-122"/>
              </a:rPr>
              <a:t>and vectors </a:t>
            </a:r>
            <a:r>
              <a:rPr lang="en-GB" altLang="zh-CN" sz="2800" b="0" i="1" kern="0" dirty="0">
                <a:ea typeface="宋体" charset="-122"/>
              </a:rPr>
              <a:t>E, A.</a:t>
            </a:r>
          </a:p>
          <a:p>
            <a:pPr>
              <a:lnSpc>
                <a:spcPct val="90000"/>
              </a:lnSpc>
            </a:pPr>
            <a:endParaRPr lang="en-US" altLang="zh-CN" sz="2400" b="0" kern="0" dirty="0">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of Resource 1 and 1 more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304800"/>
            <a:ext cx="10972800" cy="1143000"/>
          </a:xfrm>
        </p:spPr>
        <p:txBody>
          <a:bodyPr/>
          <a:lstStyle/>
          <a:p>
            <a:pPr eaLnBrk="1" hangingPunct="1"/>
            <a:r>
              <a:rPr lang="en-US" altLang="zh-CN" sz="4000" dirty="0">
                <a:ea typeface="宋体" charset="-122"/>
              </a:rPr>
              <a:t>An example system: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1741426" y="1124009"/>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D024445B-5073-AD5D-F4D4-C49A13C32EDC}"/>
              </a:ext>
            </a:extLst>
          </p:cNvPr>
          <p:cNvSpPr txBox="1"/>
          <p:nvPr/>
        </p:nvSpPr>
        <p:spPr>
          <a:xfrm>
            <a:off x="4437001" y="114300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1147A1EE-D46C-189D-3C52-D27CE691C31E}"/>
              </a:ext>
            </a:extLst>
          </p:cNvPr>
          <p:cNvSpPr txBox="1"/>
          <p:nvPr/>
        </p:nvSpPr>
        <p:spPr>
          <a:xfrm>
            <a:off x="2808226" y="3608388"/>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77C13E62-3326-CA30-6D57-BFE7FAF5504C}"/>
              </a:ext>
            </a:extLst>
          </p:cNvPr>
          <p:cNvSpPr txBox="1"/>
          <p:nvPr/>
        </p:nvSpPr>
        <p:spPr>
          <a:xfrm>
            <a:off x="6280269" y="3608388"/>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543800" y="1143000"/>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1143000"/>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(R-C)</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thread waits indefinitely</a:t>
            </a:r>
          </a:p>
          <a:p>
            <a:pPr lvl="1">
              <a:lnSpc>
                <a:spcPct val="80000"/>
              </a:lnSpc>
            </a:pPr>
            <a:r>
              <a:rPr lang="en-US" altLang="ko-KR" dirty="0">
                <a:latin typeface="Helvetica" pitchFamily="34" charset="0"/>
                <a:ea typeface="굴림" charset="-127"/>
              </a:rPr>
              <a:t>Example, low-priority thread waiting for resources constantly in use by high-priority thread</a:t>
            </a:r>
          </a:p>
          <a:p>
            <a:pPr>
              <a:lnSpc>
                <a:spcPct val="80000"/>
              </a:lnSpc>
            </a:pPr>
            <a:r>
              <a:rPr lang="en-US" altLang="ko-KR" dirty="0">
                <a:latin typeface="Helvetica" pitchFamily="34" charset="0"/>
                <a:ea typeface="굴림" charset="-127"/>
              </a:rPr>
              <a:t>Deadlock: circular dependency waiting for resources</a:t>
            </a:r>
          </a:p>
          <a:p>
            <a:pPr>
              <a:lnSpc>
                <a:spcPct val="80000"/>
              </a:lnSpc>
            </a:pPr>
            <a:r>
              <a:rPr lang="en-US" altLang="ko-KR" dirty="0">
                <a:latin typeface="Helvetica" pitchFamily="34" charset="0"/>
                <a:ea typeface="굴림" charset="-127"/>
              </a:rPr>
              <a:t>Deadlock </a:t>
            </a:r>
            <a:r>
              <a:rPr lang="en-US" altLang="ko-KR" dirty="0">
                <a:latin typeface="Helvetica" pitchFamily="34" charset="0"/>
                <a:ea typeface="굴림" charset="-127"/>
                <a:sym typeface="Symbol" pitchFamily="18" charset="2"/>
              </a:rPr>
              <a:t> Starvation but not vice versa</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anim calcmode="lin" valueType="num">
                                      <p:cBhvr additive="base">
                                        <p:cTn id="23"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anim calcmode="lin" valueType="num">
                                      <p:cBhvr additive="base">
                                        <p:cTn id="27"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81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anim calcmode="lin" valueType="num">
                                      <p:cBhvr additive="base">
                                        <p:cTn id="31" dur="500" fill="hold"/>
                                        <p:tgtEl>
                                          <p:spTgt spid="5181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09788" y="1096963"/>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277937"/>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r>
              <a:rPr lang="en-US" altLang="zh-CN" sz="2400" b="0" dirty="0">
                <a:solidFill>
                  <a:srgbClr val="000000"/>
                </a:solidFill>
                <a:latin typeface="Helvetica" pitchFamily="2" charset="0"/>
                <a:ea typeface="宋体" charset="-122"/>
                <a:cs typeface="+mn-cs"/>
              </a:rPr>
              <a:t>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6850062" y="1243000"/>
            <a:ext cx="4197350"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Row 2 thread marked as completed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94122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231" y="101802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thread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of resource 1 and 1 more of resource 3</a:t>
            </a:r>
            <a:r>
              <a:rPr lang="en-US" altLang="zh-CN" sz="2000" b="0" dirty="0">
                <a:solidFill>
                  <a:srgbClr val="000000"/>
                </a:solidFill>
                <a:latin typeface="Helvetica" pitchFamily="2" charset="0"/>
                <a:ea typeface="宋体" charset="-122"/>
                <a:cs typeface="+mn-cs"/>
              </a:rPr>
              <a:t>) to P2, and proceed with execution of all threads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868646"/>
            <a:ext cx="11074400" cy="2173004"/>
          </a:xfrm>
        </p:spPr>
        <p:txBody>
          <a:bodyPr>
            <a:normAutofit fontScale="92500" lnSpcReduction="20000"/>
          </a:bodyPr>
          <a:lstStyle/>
          <a:p>
            <a:pPr eaLnBrk="1" hangingPunct="1">
              <a:lnSpc>
                <a:spcPct val="90000"/>
              </a:lnSpc>
            </a:pPr>
            <a:r>
              <a:rPr lang="en-US" altLang="zh-CN" sz="2800" dirty="0">
                <a:ea typeface="宋体" charset="-122"/>
              </a:rPr>
              <a:t>Now start from this new safe state, and consider the next request for resources</a:t>
            </a:r>
          </a:p>
          <a:p>
            <a:pPr eaLnBrk="1" hangingPunct="1">
              <a:lnSpc>
                <a:spcPct val="90000"/>
              </a:lnSpc>
            </a:pPr>
            <a:r>
              <a:rPr lang="en-US" altLang="zh-CN" sz="2800" dirty="0">
                <a:ea typeface="宋体" charset="-122"/>
              </a:rPr>
              <a:t>Thread 1 is now requesting 1 more of resource 3 </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the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3893887790"/>
              </p:ext>
            </p:extLst>
          </p:nvPr>
        </p:nvGraphicFramePr>
        <p:xfrm>
          <a:off x="3484562" y="5146674"/>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146674"/>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3479968214"/>
              </p:ext>
            </p:extLst>
          </p:nvPr>
        </p:nvGraphicFramePr>
        <p:xfrm>
          <a:off x="6884987" y="5092699"/>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092699"/>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1032434"/>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2 </a:t>
            </a:r>
            <a:r>
              <a:rPr lang="en-US" altLang="zh-CN" sz="2000" b="0" dirty="0">
                <a:solidFill>
                  <a:srgbClr val="000000"/>
                </a:solidFill>
                <a:latin typeface="Helvetica" pitchFamily="2" charset="0"/>
                <a:ea typeface="宋体" charset="-122"/>
                <a:cs typeface="+mn-cs"/>
              </a:rPr>
              <a:t>&gt;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&gt;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3094819641"/>
              </p:ext>
            </p:extLst>
          </p:nvPr>
        </p:nvGraphicFramePr>
        <p:xfrm>
          <a:off x="3539330" y="3335896"/>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335896"/>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581236774"/>
              </p:ext>
            </p:extLst>
          </p:nvPr>
        </p:nvGraphicFramePr>
        <p:xfrm>
          <a:off x="7252494" y="3305733"/>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305733"/>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781800" y="4114800"/>
            <a:ext cx="4313238" cy="1200329"/>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thread can run to completion. The state is unsafe, as </a:t>
            </a:r>
            <a:r>
              <a:rPr lang="en-US" altLang="zh-CN" sz="2400" b="0" dirty="0" err="1">
                <a:solidFill>
                  <a:srgbClr val="000000"/>
                </a:solidFill>
                <a:latin typeface="Times New Roman" pitchFamily="18" charset="0"/>
                <a:ea typeface="宋体" charset="-122"/>
                <a:cs typeface="+mn-cs"/>
              </a:rPr>
              <a:t>threades</a:t>
            </a:r>
            <a:r>
              <a:rPr lang="en-US" altLang="zh-CN" sz="2400" b="0" dirty="0">
                <a:solidFill>
                  <a:srgbClr val="000000"/>
                </a:solidFill>
                <a:latin typeface="Times New Roman" pitchFamily="18" charset="0"/>
                <a:ea typeface="宋体" charset="-122"/>
                <a:cs typeface="+mn-cs"/>
              </a:rPr>
              <a:t> may be deadlocked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a:t>
            </a:r>
            <a:r>
              <a:rPr lang="en-US" altLang="zh-CN">
                <a:ea typeface="宋体" charset="-122"/>
              </a:rPr>
              <a:t>Bankers algorithm</a:t>
            </a:r>
            <a:endParaRPr lang="en-US" altLang="zh-CN" dirty="0">
              <a:ea typeface="宋体" charset="-122"/>
            </a:endParaRP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dirty="0">
                <a:ea typeface="宋体" charset="-122"/>
              </a:rPr>
              <a:t>Deadlock avoidance: </a:t>
            </a:r>
            <a:r>
              <a:rPr lang="en-US" altLang="zh-CN" sz="2000" dirty="0">
                <a:ea typeface="宋体" charset="-122"/>
                <a:hlinkClick r:id="rId2"/>
              </a:rPr>
              <a:t>https://www.youtube.com/watch?v=AvPjOyeJbBM</a:t>
            </a:r>
            <a:r>
              <a:rPr lang="en-US" altLang="zh-CN" sz="2000" dirty="0">
                <a:ea typeface="宋体" charset="-122"/>
              </a:rPr>
              <a:t> </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635C-B0A8-A3D0-E795-31167703A326}"/>
            </a:ext>
          </a:extLst>
        </p:cNvPr>
        <p:cNvGrpSpPr/>
        <p:nvPr/>
      </p:nvGrpSpPr>
      <p:grpSpPr>
        <a:xfrm>
          <a:off x="0" y="0"/>
          <a:ext cx="0" cy="0"/>
          <a:chOff x="0" y="0"/>
          <a:chExt cx="0" cy="0"/>
        </a:xfrm>
      </p:grpSpPr>
      <p:sp>
        <p:nvSpPr>
          <p:cNvPr id="21508" name="Rectangle 2">
            <a:extLst>
              <a:ext uri="{FF2B5EF4-FFF2-40B4-BE49-F238E27FC236}">
                <a16:creationId xmlns:a16="http://schemas.microsoft.com/office/drawing/2014/main" id="{9FC91006-EBA0-F4F0-19A3-ADE99D49A909}"/>
              </a:ext>
            </a:extLst>
          </p:cNvPr>
          <p:cNvSpPr>
            <a:spLocks noGrp="1" noChangeArrowheads="1"/>
          </p:cNvSpPr>
          <p:nvPr>
            <p:ph type="title"/>
          </p:nvPr>
        </p:nvSpPr>
        <p:spPr/>
        <p:txBody>
          <a:bodyPr/>
          <a:lstStyle/>
          <a:p>
            <a:pPr eaLnBrk="1" hangingPunct="1"/>
            <a:r>
              <a:rPr lang="en-US" altLang="zh-CN">
                <a:ea typeface="宋体" charset="-122"/>
              </a:rPr>
              <a:t>Unsafe state vs. deadlock</a:t>
            </a:r>
          </a:p>
        </p:txBody>
      </p:sp>
      <p:sp>
        <p:nvSpPr>
          <p:cNvPr id="21509" name="Rectangle 3">
            <a:extLst>
              <a:ext uri="{FF2B5EF4-FFF2-40B4-BE49-F238E27FC236}">
                <a16:creationId xmlns:a16="http://schemas.microsoft.com/office/drawing/2014/main" id="{BECE4CC8-A6EF-3A05-3069-4B4D3FC62C58}"/>
              </a:ext>
            </a:extLst>
          </p:cNvPr>
          <p:cNvSpPr>
            <a:spLocks noGrp="1" noChangeArrowheads="1"/>
          </p:cNvSpPr>
          <p:nvPr>
            <p:ph type="body" idx="1"/>
          </p:nvPr>
        </p:nvSpPr>
        <p:spPr/>
        <p:txBody>
          <a:bodyPr/>
          <a:lstStyle/>
          <a:p>
            <a:pPr eaLnBrk="1" hangingPunct="1">
              <a:lnSpc>
                <a:spcPct val="90000"/>
              </a:lnSpc>
            </a:pPr>
            <a:r>
              <a:rPr lang="en-US" altLang="zh-CN" sz="2400" dirty="0">
                <a:ea typeface="宋体" charset="-122"/>
              </a:rPr>
              <a:t>The unsafe state indicates not that the system is deadlocked or will become deadlocked, but that there is potential for deadlock if the system operates in that state. Thus, to avoid deadlock, we do not allow the system to allocate resources that would put it into an unsafe state. </a:t>
            </a:r>
          </a:p>
          <a:p>
            <a:pPr eaLnBrk="1" hangingPunct="1">
              <a:lnSpc>
                <a:spcPct val="90000"/>
              </a:lnSpc>
            </a:pPr>
            <a:r>
              <a:rPr lang="en-US" altLang="zh-CN" sz="2400" dirty="0">
                <a:ea typeface="宋体" charset="-122"/>
              </a:rPr>
              <a:t>This is a conservative strategy. It is possible that threads blocked because of a risk of deadlock would not in fact cause a deadlock during execution</a:t>
            </a:r>
          </a:p>
          <a:p>
            <a:pPr eaLnBrk="1" hangingPunct="1">
              <a:lnSpc>
                <a:spcPct val="90000"/>
              </a:lnSpc>
            </a:pPr>
            <a:r>
              <a:rPr lang="en-US" altLang="zh-CN" sz="2400" dirty="0">
                <a:ea typeface="宋体" charset="-122"/>
              </a:rPr>
              <a:t>We are basing deadlock detection on worst case assumptions</a:t>
            </a:r>
          </a:p>
          <a:p>
            <a:pPr lvl="1" eaLnBrk="1" hangingPunct="1">
              <a:lnSpc>
                <a:spcPct val="90000"/>
              </a:lnSpc>
            </a:pPr>
            <a:r>
              <a:rPr lang="en-US" altLang="zh-CN" sz="2000" dirty="0">
                <a:ea typeface="宋体" charset="-122"/>
              </a:rPr>
              <a:t>The thread may use ALL the resources it needs at any time </a:t>
            </a:r>
          </a:p>
        </p:txBody>
      </p:sp>
    </p:spTree>
    <p:extLst>
      <p:ext uri="{BB962C8B-B14F-4D97-AF65-F5344CB8AC3E}">
        <p14:creationId xmlns:p14="http://schemas.microsoft.com/office/powerpoint/2010/main" val="33626382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a:t>
            </a:r>
          </a:p>
        </p:txBody>
      </p:sp>
      <p:sp>
        <p:nvSpPr>
          <p:cNvPr id="3" name="Content Placeholder 2"/>
          <p:cNvSpPr>
            <a:spLocks noGrp="1"/>
          </p:cNvSpPr>
          <p:nvPr>
            <p:ph idx="1"/>
          </p:nvPr>
        </p:nvSpPr>
        <p:spPr>
          <a:xfrm>
            <a:off x="838200" y="914400"/>
            <a:ext cx="10820400" cy="4572000"/>
          </a:xfrm>
        </p:spPr>
        <p:txBody>
          <a:bodyPr>
            <a:normAutofit fontScale="92500" lnSpcReduction="20000"/>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pic>
        <p:nvPicPr>
          <p:cNvPr id="6" name="Picture 2"/>
          <p:cNvPicPr>
            <a:picLocks noChangeAspect="1" noChangeArrowheads="1"/>
          </p:cNvPicPr>
          <p:nvPr/>
        </p:nvPicPr>
        <p:blipFill>
          <a:blip r:embed="rId2" cstate="print"/>
          <a:srcRect/>
          <a:stretch>
            <a:fillRect/>
          </a:stretch>
        </p:blipFill>
        <p:spPr bwMode="auto">
          <a:xfrm>
            <a:off x="6553200" y="2228850"/>
            <a:ext cx="4114800" cy="4248150"/>
          </a:xfrm>
          <a:prstGeom prst="rect">
            <a:avLst/>
          </a:prstGeom>
          <a:noFill/>
          <a:ln w="9525">
            <a:noFill/>
            <a:miter lim="800000"/>
            <a:headEnd/>
            <a:tailEnd/>
          </a:ln>
        </p:spPr>
      </p:pic>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When 4 philosophers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481059603"/>
              </p:ext>
            </p:extLst>
          </p:nvPr>
        </p:nvGraphicFramePr>
        <p:xfrm>
          <a:off x="2628900" y="447460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447460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552366195"/>
              </p:ext>
            </p:extLst>
          </p:nvPr>
        </p:nvGraphicFramePr>
        <p:xfrm>
          <a:off x="2614612" y="147899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2" y="147899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461177255"/>
              </p:ext>
            </p:extLst>
          </p:nvPr>
        </p:nvGraphicFramePr>
        <p:xfrm>
          <a:off x="5791200" y="147899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47899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8" imgW="1371600" imgH="215640" progId="Equation.3">
                  <p:embed/>
                </p:oleObj>
              </mc:Choice>
              <mc:Fallback>
                <p:oleObj name="Equation" r:id="rId8" imgW="13716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7"/>
            <a:ext cx="10210800" cy="775256"/>
          </a:xfrm>
        </p:spPr>
        <p:txBody>
          <a:bodyPr>
            <a:normAutofit/>
          </a:bodyPr>
          <a:lstStyle/>
          <a:p>
            <a:pPr marL="0" lvl="1" indent="0">
              <a:buClr>
                <a:schemeClr val="bg2"/>
              </a:buClr>
              <a:buSzPct val="90000"/>
              <a:buNone/>
            </a:pPr>
            <a:r>
              <a:rPr lang="en-US" dirty="0"/>
              <a:t>Philosophers 1-4 each is holding his left fork. If the 5</a:t>
            </a:r>
            <a:r>
              <a:rPr lang="en-US" baseline="30000" dirty="0"/>
              <a:t>th</a:t>
            </a:r>
            <a:r>
              <a:rPr lang="en-US" dirty="0"/>
              <a:t> philosopher makes a request for his left fork, should we grant it?</a:t>
            </a:r>
          </a:p>
        </p:txBody>
      </p:sp>
      <p:sp>
        <p:nvSpPr>
          <p:cNvPr id="2" name="TextBox 1">
            <a:extLst>
              <a:ext uri="{FF2B5EF4-FFF2-40B4-BE49-F238E27FC236}">
                <a16:creationId xmlns:a16="http://schemas.microsoft.com/office/drawing/2014/main" id="{18FDCE50-75CB-DDD2-FB93-C7E16FD1BC44}"/>
              </a:ext>
            </a:extLst>
          </p:cNvPr>
          <p:cNvSpPr txBox="1"/>
          <p:nvPr/>
        </p:nvSpPr>
        <p:spPr>
          <a:xfrm>
            <a:off x="3064135" y="107888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5E7A60D7-AFB8-EB3B-790E-1294EB474D11}"/>
              </a:ext>
            </a:extLst>
          </p:cNvPr>
          <p:cNvSpPr txBox="1"/>
          <p:nvPr/>
        </p:nvSpPr>
        <p:spPr>
          <a:xfrm>
            <a:off x="6092825" y="106256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522E026C-85A4-E578-8DCC-AD24DB67D1CB}"/>
              </a:ext>
            </a:extLst>
          </p:cNvPr>
          <p:cNvSpPr txBox="1"/>
          <p:nvPr/>
        </p:nvSpPr>
        <p:spPr>
          <a:xfrm>
            <a:off x="2851900" y="415863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23AAF383-032F-E047-6B50-AF7344536D4B}"/>
              </a:ext>
            </a:extLst>
          </p:cNvPr>
          <p:cNvSpPr txBox="1"/>
          <p:nvPr/>
        </p:nvSpPr>
        <p:spPr>
          <a:xfrm>
            <a:off x="6323943" y="415863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2973157304"/>
              </p:ext>
            </p:extLst>
          </p:nvPr>
        </p:nvGraphicFramePr>
        <p:xfrm>
          <a:off x="2389187" y="171974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187" y="171974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58352537"/>
              </p:ext>
            </p:extLst>
          </p:nvPr>
        </p:nvGraphicFramePr>
        <p:xfrm>
          <a:off x="5565775" y="171974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775" y="171974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2" name="TextBox 1">
            <a:extLst>
              <a:ext uri="{FF2B5EF4-FFF2-40B4-BE49-F238E27FC236}">
                <a16:creationId xmlns:a16="http://schemas.microsoft.com/office/drawing/2014/main" id="{361E4C7F-C40C-22B9-53B7-F3D16E04BD39}"/>
              </a:ext>
            </a:extLst>
          </p:cNvPr>
          <p:cNvSpPr txBox="1"/>
          <p:nvPr/>
        </p:nvSpPr>
        <p:spPr>
          <a:xfrm>
            <a:off x="2838710" y="131963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3FB69ACD-EE6B-E38F-E094-634C226B2BFE}"/>
              </a:ext>
            </a:extLst>
          </p:cNvPr>
          <p:cNvSpPr txBox="1"/>
          <p:nvPr/>
        </p:nvSpPr>
        <p:spPr>
          <a:xfrm>
            <a:off x="5867400" y="130331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7A041967-D507-21DB-00A8-E26C94B9A843}"/>
              </a:ext>
            </a:extLst>
          </p:cNvPr>
          <p:cNvSpPr txBox="1"/>
          <p:nvPr/>
        </p:nvSpPr>
        <p:spPr>
          <a:xfrm>
            <a:off x="2626475" y="439938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BE8DEB35-D5DD-DECF-3B26-7757FC03EFE4}"/>
              </a:ext>
            </a:extLst>
          </p:cNvPr>
          <p:cNvSpPr txBox="1"/>
          <p:nvPr/>
        </p:nvSpPr>
        <p:spPr>
          <a:xfrm>
            <a:off x="6098518" y="439938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thread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p>
          <a:p>
            <a:pPr>
              <a:lnSpc>
                <a:spcPct val="90000"/>
              </a:lnSpc>
            </a:pPr>
            <a:r>
              <a:rPr lang="en-US" altLang="zh-CN" dirty="0">
                <a:ea typeface="宋体" charset="-122"/>
              </a:rPr>
              <a:t>What to do if an actual deadlock is detected?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dirty="0">
                <a:ea typeface="宋体" charset="-122"/>
              </a:rPr>
              <a:t>Deadlock recovery</a:t>
            </a:r>
          </a:p>
        </p:txBody>
      </p:sp>
      <p:sp>
        <p:nvSpPr>
          <p:cNvPr id="2662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zh-CN" sz="2800" dirty="0">
                <a:ea typeface="宋体" charset="-122"/>
              </a:rPr>
              <a:t>Abort all deadlocked </a:t>
            </a:r>
            <a:r>
              <a:rPr lang="en-US" altLang="zh-CN" sz="2800" dirty="0" err="1">
                <a:ea typeface="宋体" charset="-122"/>
              </a:rPr>
              <a:t>threades</a:t>
            </a:r>
            <a:r>
              <a:rPr lang="en-US" altLang="zh-CN" sz="2800" dirty="0">
                <a:ea typeface="宋体" charset="-122"/>
              </a:rPr>
              <a:t>: </a:t>
            </a:r>
          </a:p>
          <a:p>
            <a:pPr marL="928688" lvl="1" indent="-457200">
              <a:lnSpc>
                <a:spcPct val="90000"/>
              </a:lnSpc>
            </a:pPr>
            <a:r>
              <a:rPr lang="en-US" altLang="zh-CN" sz="2400" dirty="0">
                <a:ea typeface="宋体" charset="-122"/>
              </a:rPr>
              <a:t>most common solution implemented in OSs.</a:t>
            </a:r>
          </a:p>
          <a:p>
            <a:pPr marL="533400" indent="-533400">
              <a:lnSpc>
                <a:spcPct val="90000"/>
              </a:lnSpc>
              <a:buFont typeface="Wingdings" pitchFamily="2" charset="2"/>
              <a:buAutoNum type="arabicPeriod"/>
            </a:pPr>
            <a:r>
              <a:rPr lang="en-US" altLang="zh-CN" sz="2800" dirty="0">
                <a:ea typeface="宋体" charset="-122"/>
              </a:rPr>
              <a:t>Rollback: </a:t>
            </a:r>
          </a:p>
          <a:p>
            <a:pPr marL="928688" lvl="1" indent="-457200">
              <a:lnSpc>
                <a:spcPct val="90000"/>
              </a:lnSpc>
            </a:pPr>
            <a:r>
              <a:rPr lang="en-US" altLang="zh-CN" sz="2400" dirty="0">
                <a:ea typeface="宋体" charset="-122"/>
              </a:rPr>
              <a:t>Back up each thread periodically.</a:t>
            </a:r>
          </a:p>
          <a:p>
            <a:pPr marL="928688" lvl="1" indent="-457200">
              <a:lnSpc>
                <a:spcPct val="90000"/>
              </a:lnSpc>
            </a:pPr>
            <a:r>
              <a:rPr lang="en-US" altLang="zh-CN" sz="2400" dirty="0">
                <a:ea typeface="宋体" charset="-122"/>
              </a:rPr>
              <a:t>in case of deadlock roll back to the previous backup (checkpoint). </a:t>
            </a:r>
          </a:p>
          <a:p>
            <a:pPr marL="928688" lvl="1" indent="-457200">
              <a:lnSpc>
                <a:spcPct val="90000"/>
              </a:lnSpc>
            </a:pPr>
            <a:r>
              <a:rPr lang="en-US" altLang="zh-CN" sz="2400" dirty="0">
                <a:ea typeface="宋体" charset="-122"/>
              </a:rPr>
              <a:t>It is possible the deadlock may reoccur.</a:t>
            </a:r>
          </a:p>
          <a:p>
            <a:pPr marL="928688" lvl="1" indent="-457200">
              <a:lnSpc>
                <a:spcPct val="90000"/>
              </a:lnSpc>
            </a:pPr>
            <a:r>
              <a:rPr lang="en-US" altLang="zh-CN" sz="2400" dirty="0">
                <a:ea typeface="宋体" charset="-122"/>
              </a:rPr>
              <a:t>Usually the deadlock will not reoccur due to the nondeterministic nature of the execution of concurrent </a:t>
            </a:r>
            <a:r>
              <a:rPr lang="en-US" altLang="zh-CN" sz="2400" dirty="0" err="1">
                <a:ea typeface="宋体" charset="-122"/>
              </a:rPr>
              <a:t>threades</a:t>
            </a:r>
            <a:r>
              <a:rPr lang="en-US" altLang="zh-CN" sz="2400" dirty="0">
                <a:ea typeface="宋体" charset="-122"/>
              </a:rPr>
              <a:t> (there may be a different interleaving of instruction executions the next time).</a:t>
            </a:r>
          </a:p>
          <a:p>
            <a:pPr lvl="2" eaLnBrk="1" hangingPunct="1">
              <a:lnSpc>
                <a:spcPct val="90000"/>
              </a:lnSpc>
            </a:pPr>
            <a:endParaRPr lang="en-US" altLang="zh-CN" sz="2000" dirty="0">
              <a:ea typeface="宋体"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ea typeface="宋体" charset="-122"/>
              </a:rPr>
              <a:t>Deadlock recovery: 2</a:t>
            </a:r>
          </a:p>
        </p:txBody>
      </p:sp>
      <p:sp>
        <p:nvSpPr>
          <p:cNvPr id="27653" name="Rectangle 3"/>
          <p:cNvSpPr>
            <a:spLocks noGrp="1" noChangeArrowheads="1"/>
          </p:cNvSpPr>
          <p:nvPr>
            <p:ph type="body" idx="1"/>
          </p:nvPr>
        </p:nvSpPr>
        <p:spPr>
          <a:xfrm>
            <a:off x="762000" y="914401"/>
            <a:ext cx="10820400" cy="5427664"/>
          </a:xfrm>
        </p:spPr>
        <p:txBody>
          <a:bodyPr>
            <a:normAutofit lnSpcReduction="10000"/>
          </a:bodyPr>
          <a:lstStyle/>
          <a:p>
            <a:pPr marL="609600" indent="-609600">
              <a:lnSpc>
                <a:spcPct val="90000"/>
              </a:lnSpc>
              <a:buFont typeface="Wingdings" pitchFamily="2" charset="2"/>
              <a:buAutoNum type="arabicPeriod" startAt="3"/>
            </a:pPr>
            <a:r>
              <a:rPr lang="en-US" altLang="zh-CN" dirty="0">
                <a:ea typeface="宋体" charset="-122"/>
              </a:rPr>
              <a:t>Successively abort deadlocked threads. </a:t>
            </a:r>
          </a:p>
          <a:p>
            <a:pPr marL="1004888" lvl="1" indent="-533400">
              <a:lnSpc>
                <a:spcPct val="90000"/>
              </a:lnSpc>
            </a:pPr>
            <a:r>
              <a:rPr lang="en-US" altLang="zh-CN" dirty="0">
                <a:ea typeface="宋体" charset="-122"/>
              </a:rPr>
              <a:t>Abort 1 deadlocked thread at a time.</a:t>
            </a:r>
          </a:p>
          <a:p>
            <a:pPr marL="1004888" lvl="1" indent="-533400">
              <a:lnSpc>
                <a:spcPct val="90000"/>
              </a:lnSpc>
            </a:pPr>
            <a:r>
              <a:rPr lang="en-US" altLang="zh-CN" dirty="0">
                <a:ea typeface="宋体" charset="-122"/>
              </a:rPr>
              <a:t>Then check if the deadlock still occurs</a:t>
            </a:r>
          </a:p>
          <a:p>
            <a:pPr lvl="2" eaLnBrk="1" hangingPunct="1">
              <a:lnSpc>
                <a:spcPct val="90000"/>
              </a:lnSpc>
            </a:pPr>
            <a:r>
              <a:rPr lang="en-US" altLang="zh-CN" sz="2000" dirty="0">
                <a:ea typeface="宋体" charset="-122"/>
              </a:rPr>
              <a:t>If it does abort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aborting any more </a:t>
            </a:r>
            <a:r>
              <a:rPr lang="en-US" altLang="zh-CN" sz="2000" dirty="0" err="1">
                <a:ea typeface="宋体" charset="-122"/>
              </a:rPr>
              <a:t>threades</a:t>
            </a:r>
            <a:r>
              <a:rPr lang="en-US" altLang="zh-CN" sz="2000" dirty="0">
                <a:ea typeface="宋体" charset="-122"/>
              </a:rPr>
              <a:t>.</a:t>
            </a:r>
          </a:p>
          <a:p>
            <a:pPr marL="609600" indent="-609600">
              <a:lnSpc>
                <a:spcPct val="90000"/>
              </a:lnSpc>
              <a:buFont typeface="Wingdings" pitchFamily="2" charset="2"/>
              <a:buAutoNum type="arabicPeriod" startAt="4"/>
            </a:pPr>
            <a:r>
              <a:rPr lang="en-US" altLang="zh-CN" dirty="0">
                <a:ea typeface="宋体" charset="-122"/>
              </a:rPr>
              <a:t>Successively preempt resources from blocked threads</a:t>
            </a:r>
          </a:p>
          <a:p>
            <a:pPr marL="1004888" lvl="1" indent="-533400">
              <a:lnSpc>
                <a:spcPct val="90000"/>
              </a:lnSpc>
            </a:pPr>
            <a:r>
              <a:rPr lang="en-US" altLang="zh-CN" dirty="0">
                <a:ea typeface="宋体" charset="-122"/>
              </a:rPr>
              <a:t>Preempt 1 deadlocked resource in 1 thread.</a:t>
            </a:r>
          </a:p>
          <a:p>
            <a:pPr marL="1004888" lvl="1" indent="-533400">
              <a:lnSpc>
                <a:spcPct val="90000"/>
              </a:lnSpc>
            </a:pPr>
            <a:r>
              <a:rPr lang="en-US" altLang="zh-CN" dirty="0">
                <a:ea typeface="宋体" charset="-122"/>
              </a:rPr>
              <a:t>Roll back that thread to the point where the preempted resource was allocated.</a:t>
            </a:r>
          </a:p>
          <a:p>
            <a:pPr marL="1004888" lvl="1" indent="-533400">
              <a:lnSpc>
                <a:spcPct val="90000"/>
              </a:lnSpc>
            </a:pPr>
            <a:r>
              <a:rPr lang="en-US" altLang="zh-CN" dirty="0">
                <a:ea typeface="宋体" charset="-122"/>
              </a:rPr>
              <a:t>Check if deadlock still occurs</a:t>
            </a:r>
          </a:p>
          <a:p>
            <a:pPr lvl="2" eaLnBrk="1" hangingPunct="1">
              <a:lnSpc>
                <a:spcPct val="90000"/>
              </a:lnSpc>
            </a:pPr>
            <a:r>
              <a:rPr lang="en-US" altLang="zh-CN" sz="2000" dirty="0">
                <a:ea typeface="宋体" charset="-122"/>
              </a:rPr>
              <a:t>If it does preempt resource from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preempting any more resources.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dirty="0">
                <a:ea typeface="宋体" charset="-122"/>
              </a:rPr>
              <a:t>Choosing threads/resources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For options 3 and 4 it is necessary to choose which of the possibly deadlocked threads to abort or which resource to preempt (and the possibly deadlocked thread to preempt it from)</a:t>
            </a:r>
          </a:p>
          <a:p>
            <a:pPr eaLnBrk="1" hangingPunct="1">
              <a:lnSpc>
                <a:spcPct val="90000"/>
              </a:lnSpc>
            </a:pPr>
            <a:r>
              <a:rPr lang="en-US" altLang="zh-CN" sz="2800" dirty="0">
                <a:ea typeface="宋体" charset="-122"/>
              </a:rPr>
              <a:t>Can base this decision on different criteria</a:t>
            </a:r>
          </a:p>
          <a:p>
            <a:pPr lvl="1" eaLnBrk="1" hangingPunct="1">
              <a:lnSpc>
                <a:spcPct val="90000"/>
              </a:lnSpc>
            </a:pPr>
            <a:r>
              <a:rPr lang="en-US" altLang="zh-CN" sz="2400" dirty="0">
                <a:ea typeface="宋体" charset="-122"/>
              </a:rPr>
              <a:t>Lowest priority</a:t>
            </a:r>
          </a:p>
          <a:p>
            <a:pPr lvl="1" eaLnBrk="1" hangingPunct="1">
              <a:lnSpc>
                <a:spcPct val="90000"/>
              </a:lnSpc>
            </a:pPr>
            <a:r>
              <a:rPr lang="en-US" altLang="zh-CN" sz="2400" dirty="0">
                <a:ea typeface="宋体" charset="-122"/>
              </a:rPr>
              <a:t>Most estimated run time remaining</a:t>
            </a:r>
          </a:p>
          <a:p>
            <a:pPr lvl="1" eaLnBrk="1" hangingPunct="1">
              <a:lnSpc>
                <a:spcPct val="90000"/>
              </a:lnSpc>
            </a:pPr>
            <a:r>
              <a:rPr lang="en-US" altLang="zh-CN" sz="2400" dirty="0">
                <a:ea typeface="宋体" charset="-122"/>
              </a:rPr>
              <a:t>Least number of total resources allocated</a:t>
            </a:r>
          </a:p>
          <a:p>
            <a:pPr lvl="1" eaLnBrk="1" hangingPunct="1">
              <a:lnSpc>
                <a:spcPct val="90000"/>
              </a:lnSpc>
            </a:pPr>
            <a:r>
              <a:rPr lang="en-US" altLang="zh-CN" sz="2400" dirty="0">
                <a:ea typeface="宋体" charset="-122"/>
              </a:rPr>
              <a:t>Smallest amount of  CPU consumed so for</a:t>
            </a:r>
          </a:p>
          <a:p>
            <a:pPr lvl="1" eaLnBrk="1" hangingPunct="1">
              <a:lnSpc>
                <a:spcPct val="90000"/>
              </a:lnSpc>
            </a:pPr>
            <a:endParaRPr lang="en-US" altLang="zh-CN" sz="2400" dirty="0">
              <a:ea typeface="宋体"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charset="-122"/>
              </a:rPr>
              <a:t>Issues</a:t>
            </a:r>
          </a:p>
        </p:txBody>
      </p:sp>
      <p:sp>
        <p:nvSpPr>
          <p:cNvPr id="2970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None of these approaches is appropriate for all types of resources</a:t>
            </a:r>
          </a:p>
          <a:p>
            <a:pPr lvl="1" eaLnBrk="1" hangingPunct="1">
              <a:lnSpc>
                <a:spcPct val="80000"/>
              </a:lnSpc>
            </a:pPr>
            <a:r>
              <a:rPr lang="en-US" altLang="zh-CN" sz="2400" dirty="0">
                <a:ea typeface="宋体" charset="-122"/>
              </a:rPr>
              <a:t>Some threads (like updating a database) cannot be killed and rerun safely.</a:t>
            </a:r>
          </a:p>
          <a:p>
            <a:pPr lvl="1" eaLnBrk="1" hangingPunct="1">
              <a:lnSpc>
                <a:spcPct val="80000"/>
              </a:lnSpc>
            </a:pPr>
            <a:r>
              <a:rPr lang="en-US" altLang="zh-CN" sz="2400" dirty="0">
                <a:ea typeface="宋体" charset="-122"/>
              </a:rPr>
              <a:t>Some resources cannot be safely preempted (some of these like printers can be preempted if spooling is used).</a:t>
            </a:r>
          </a:p>
          <a:p>
            <a:pPr lvl="1" eaLnBrk="1" hangingPunct="1">
              <a:lnSpc>
                <a:spcPct val="80000"/>
              </a:lnSpc>
            </a:pPr>
            <a:r>
              <a:rPr lang="en-US" altLang="zh-CN" sz="2400" dirty="0">
                <a:ea typeface="宋体" charset="-122"/>
              </a:rPr>
              <a:t>Some threads cannot be rolled back.</a:t>
            </a:r>
          </a:p>
          <a:p>
            <a:pPr lvl="2" eaLnBrk="1" hangingPunct="1">
              <a:lnSpc>
                <a:spcPct val="80000"/>
              </a:lnSpc>
            </a:pPr>
            <a:r>
              <a:rPr lang="en-US" altLang="zh-CN" sz="2000" dirty="0">
                <a:ea typeface="宋体" charset="-122"/>
              </a:rPr>
              <a:t>How do you roll back shared variables that have been successively updated by multiple threads.</a:t>
            </a:r>
          </a:p>
          <a:p>
            <a:pPr lvl="1" eaLnBrk="1" hangingPunct="1">
              <a:lnSpc>
                <a:spcPct val="80000"/>
              </a:lnSpc>
            </a:pPr>
            <a:r>
              <a:rPr lang="en-US" altLang="zh-CN" sz="2400" dirty="0">
                <a:ea typeface="宋体" charset="-122"/>
              </a:rPr>
              <a:t>Thread rollback is expensive.</a:t>
            </a:r>
          </a:p>
          <a:p>
            <a:pPr lvl="2" eaLnBrk="1" hangingPunct="1">
              <a:lnSpc>
                <a:spcPct val="80000"/>
              </a:lnSpc>
            </a:pPr>
            <a:r>
              <a:rPr lang="en-US" altLang="zh-CN" sz="2000" dirty="0">
                <a:ea typeface="宋体" charset="-122"/>
              </a:rPr>
              <a:t>Successive checkpoints must save both image and state.</a:t>
            </a:r>
          </a:p>
          <a:p>
            <a:pPr lvl="2" eaLnBrk="1" hangingPunct="1">
              <a:lnSpc>
                <a:spcPct val="80000"/>
              </a:lnSpc>
            </a:pPr>
            <a:r>
              <a:rPr lang="en-US" altLang="zh-CN" sz="2000" dirty="0">
                <a:ea typeface="宋体" charset="-122"/>
              </a:rPr>
              <a:t>Multiple checkpoints need to be saved for a thread.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Thread A sends a request message to thread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2209801" y="3429000"/>
            <a:ext cx="7635875" cy="3429000"/>
            <a:chOff x="432" y="2160"/>
            <a:chExt cx="4810" cy="2160"/>
          </a:xfrm>
        </p:grpSpPr>
        <p:grpSp>
          <p:nvGrpSpPr>
            <p:cNvPr id="3" name="Group 192"/>
            <p:cNvGrpSpPr>
              <a:grpSpLocks/>
            </p:cNvGrpSpPr>
            <p:nvPr/>
          </p:nvGrpSpPr>
          <p:grpSpPr bwMode="auto">
            <a:xfrm>
              <a:off x="2400" y="2496"/>
              <a:ext cx="902" cy="211"/>
              <a:chOff x="460" y="3583"/>
              <a:chExt cx="902" cy="211"/>
            </a:xfrm>
          </p:grpSpPr>
          <p:sp>
            <p:nvSpPr>
              <p:cNvPr id="555201" name="Arc 19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2" name="Arc 19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4" name="Group 195"/>
            <p:cNvGrpSpPr>
              <a:grpSpLocks/>
            </p:cNvGrpSpPr>
            <p:nvPr/>
          </p:nvGrpSpPr>
          <p:grpSpPr bwMode="auto">
            <a:xfrm>
              <a:off x="1411" y="2496"/>
              <a:ext cx="902" cy="211"/>
              <a:chOff x="460" y="3583"/>
              <a:chExt cx="902" cy="211"/>
            </a:xfrm>
          </p:grpSpPr>
          <p:sp>
            <p:nvSpPr>
              <p:cNvPr id="555204" name="Arc 19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5" name="Arc 19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5" name="Group 198"/>
            <p:cNvGrpSpPr>
              <a:grpSpLocks/>
            </p:cNvGrpSpPr>
            <p:nvPr/>
          </p:nvGrpSpPr>
          <p:grpSpPr bwMode="auto">
            <a:xfrm>
              <a:off x="1411" y="2784"/>
              <a:ext cx="902" cy="1010"/>
              <a:chOff x="4381" y="2784"/>
              <a:chExt cx="902" cy="1010"/>
            </a:xfrm>
          </p:grpSpPr>
          <p:sp>
            <p:nvSpPr>
              <p:cNvPr id="555207" name="Arc 199"/>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8" name="Arc 200"/>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9" name="Arc 201"/>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0" name="Arc 202"/>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6" name="Group 203"/>
            <p:cNvGrpSpPr>
              <a:grpSpLocks/>
            </p:cNvGrpSpPr>
            <p:nvPr/>
          </p:nvGrpSpPr>
          <p:grpSpPr bwMode="auto">
            <a:xfrm>
              <a:off x="3360" y="2784"/>
              <a:ext cx="902" cy="1010"/>
              <a:chOff x="4381" y="2784"/>
              <a:chExt cx="902" cy="1010"/>
            </a:xfrm>
          </p:grpSpPr>
          <p:sp>
            <p:nvSpPr>
              <p:cNvPr id="555212" name="Arc 204"/>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3" name="Arc 205"/>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4" name="Arc 206"/>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5" name="Arc 207"/>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7" name="Group 208"/>
            <p:cNvGrpSpPr>
              <a:grpSpLocks/>
            </p:cNvGrpSpPr>
            <p:nvPr/>
          </p:nvGrpSpPr>
          <p:grpSpPr bwMode="auto">
            <a:xfrm>
              <a:off x="432" y="2160"/>
              <a:ext cx="945" cy="2160"/>
              <a:chOff x="2374" y="2068"/>
              <a:chExt cx="945" cy="2252"/>
            </a:xfrm>
          </p:grpSpPr>
          <p:sp>
            <p:nvSpPr>
              <p:cNvPr id="555217" name="Line 209"/>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8" name="Line 210"/>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8" name="Group 211"/>
            <p:cNvGrpSpPr>
              <a:grpSpLocks/>
            </p:cNvGrpSpPr>
            <p:nvPr/>
          </p:nvGrpSpPr>
          <p:grpSpPr bwMode="auto">
            <a:xfrm>
              <a:off x="4297" y="2160"/>
              <a:ext cx="945" cy="2160"/>
              <a:chOff x="2374" y="2068"/>
              <a:chExt cx="945" cy="2252"/>
            </a:xfrm>
          </p:grpSpPr>
          <p:sp>
            <p:nvSpPr>
              <p:cNvPr id="555220" name="Line 212"/>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1" name="Line 213"/>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9" name="Group 214"/>
            <p:cNvGrpSpPr>
              <a:grpSpLocks/>
            </p:cNvGrpSpPr>
            <p:nvPr/>
          </p:nvGrpSpPr>
          <p:grpSpPr bwMode="auto">
            <a:xfrm>
              <a:off x="4330" y="2784"/>
              <a:ext cx="902" cy="1010"/>
              <a:chOff x="4381" y="2784"/>
              <a:chExt cx="902" cy="1010"/>
            </a:xfrm>
          </p:grpSpPr>
          <p:sp>
            <p:nvSpPr>
              <p:cNvPr id="555223" name="Arc 215"/>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4" name="Arc 216"/>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5" name="Arc 217"/>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6" name="Arc 218"/>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0" name="Group 219"/>
            <p:cNvGrpSpPr>
              <a:grpSpLocks/>
            </p:cNvGrpSpPr>
            <p:nvPr/>
          </p:nvGrpSpPr>
          <p:grpSpPr bwMode="auto">
            <a:xfrm>
              <a:off x="460" y="2784"/>
              <a:ext cx="902" cy="210"/>
              <a:chOff x="460" y="2784"/>
              <a:chExt cx="902" cy="210"/>
            </a:xfrm>
          </p:grpSpPr>
          <p:sp>
            <p:nvSpPr>
              <p:cNvPr id="555228" name="Arc 220"/>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9" name="Arc 221"/>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1" name="Group 222"/>
            <p:cNvGrpSpPr>
              <a:grpSpLocks/>
            </p:cNvGrpSpPr>
            <p:nvPr/>
          </p:nvGrpSpPr>
          <p:grpSpPr bwMode="auto">
            <a:xfrm>
              <a:off x="460" y="3583"/>
              <a:ext cx="902" cy="211"/>
              <a:chOff x="460" y="3583"/>
              <a:chExt cx="902" cy="211"/>
            </a:xfrm>
          </p:grpSpPr>
          <p:sp>
            <p:nvSpPr>
              <p:cNvPr id="555231" name="Arc 22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2" name="Arc 22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2" name="Group 225"/>
            <p:cNvGrpSpPr>
              <a:grpSpLocks/>
            </p:cNvGrpSpPr>
            <p:nvPr/>
          </p:nvGrpSpPr>
          <p:grpSpPr bwMode="auto">
            <a:xfrm>
              <a:off x="432" y="2496"/>
              <a:ext cx="902" cy="211"/>
              <a:chOff x="460" y="3583"/>
              <a:chExt cx="902" cy="211"/>
            </a:xfrm>
          </p:grpSpPr>
          <p:sp>
            <p:nvSpPr>
              <p:cNvPr id="555234" name="Arc 22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5" name="Arc 22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3" name="Group 228"/>
            <p:cNvGrpSpPr>
              <a:grpSpLocks/>
            </p:cNvGrpSpPr>
            <p:nvPr/>
          </p:nvGrpSpPr>
          <p:grpSpPr bwMode="auto">
            <a:xfrm>
              <a:off x="3360" y="2496"/>
              <a:ext cx="902" cy="211"/>
              <a:chOff x="460" y="3583"/>
              <a:chExt cx="902" cy="211"/>
            </a:xfrm>
          </p:grpSpPr>
          <p:sp>
            <p:nvSpPr>
              <p:cNvPr id="555237" name="Arc 229"/>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8" name="Arc 230"/>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4" name="Group 231"/>
            <p:cNvGrpSpPr>
              <a:grpSpLocks/>
            </p:cNvGrpSpPr>
            <p:nvPr/>
          </p:nvGrpSpPr>
          <p:grpSpPr bwMode="auto">
            <a:xfrm>
              <a:off x="4320" y="2496"/>
              <a:ext cx="902" cy="211"/>
              <a:chOff x="460" y="3583"/>
              <a:chExt cx="902" cy="211"/>
            </a:xfrm>
          </p:grpSpPr>
          <p:sp>
            <p:nvSpPr>
              <p:cNvPr id="555240" name="Arc 232"/>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1" name="Arc 233"/>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5" name="Group 234"/>
            <p:cNvGrpSpPr>
              <a:grpSpLocks/>
            </p:cNvGrpSpPr>
            <p:nvPr/>
          </p:nvGrpSpPr>
          <p:grpSpPr bwMode="auto">
            <a:xfrm>
              <a:off x="471" y="3840"/>
              <a:ext cx="902" cy="210"/>
              <a:chOff x="460" y="2784"/>
              <a:chExt cx="902" cy="210"/>
            </a:xfrm>
          </p:grpSpPr>
          <p:sp>
            <p:nvSpPr>
              <p:cNvPr id="555243" name="Arc 235"/>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4" name="Arc 236"/>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6" name="Group 237"/>
            <p:cNvGrpSpPr>
              <a:grpSpLocks/>
            </p:cNvGrpSpPr>
            <p:nvPr/>
          </p:nvGrpSpPr>
          <p:grpSpPr bwMode="auto">
            <a:xfrm>
              <a:off x="1392" y="3840"/>
              <a:ext cx="902" cy="210"/>
              <a:chOff x="460" y="2784"/>
              <a:chExt cx="902" cy="210"/>
            </a:xfrm>
          </p:grpSpPr>
          <p:sp>
            <p:nvSpPr>
              <p:cNvPr id="555246" name="Arc 238"/>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7" name="Arc 239"/>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7" name="Group 240"/>
            <p:cNvGrpSpPr>
              <a:grpSpLocks/>
            </p:cNvGrpSpPr>
            <p:nvPr/>
          </p:nvGrpSpPr>
          <p:grpSpPr bwMode="auto">
            <a:xfrm>
              <a:off x="2400" y="3840"/>
              <a:ext cx="902" cy="210"/>
              <a:chOff x="460" y="2784"/>
              <a:chExt cx="902" cy="210"/>
            </a:xfrm>
          </p:grpSpPr>
          <p:sp>
            <p:nvSpPr>
              <p:cNvPr id="555249" name="Arc 241"/>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0" name="Arc 242"/>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8" name="Group 243"/>
            <p:cNvGrpSpPr>
              <a:grpSpLocks/>
            </p:cNvGrpSpPr>
            <p:nvPr/>
          </p:nvGrpSpPr>
          <p:grpSpPr bwMode="auto">
            <a:xfrm>
              <a:off x="3360" y="3840"/>
              <a:ext cx="902" cy="210"/>
              <a:chOff x="460" y="2784"/>
              <a:chExt cx="902" cy="210"/>
            </a:xfrm>
          </p:grpSpPr>
          <p:sp>
            <p:nvSpPr>
              <p:cNvPr id="555252" name="Arc 244"/>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3" name="Arc 245"/>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9" name="Group 246"/>
            <p:cNvGrpSpPr>
              <a:grpSpLocks/>
            </p:cNvGrpSpPr>
            <p:nvPr/>
          </p:nvGrpSpPr>
          <p:grpSpPr bwMode="auto">
            <a:xfrm>
              <a:off x="4320" y="3840"/>
              <a:ext cx="902" cy="210"/>
              <a:chOff x="460" y="2784"/>
              <a:chExt cx="902" cy="210"/>
            </a:xfrm>
          </p:grpSpPr>
          <p:sp>
            <p:nvSpPr>
              <p:cNvPr id="555255" name="Arc 247"/>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6" name="Arc 248"/>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20" name="Group 139"/>
          <p:cNvGrpSpPr>
            <a:grpSpLocks/>
          </p:cNvGrpSpPr>
          <p:nvPr/>
        </p:nvGrpSpPr>
        <p:grpSpPr bwMode="auto">
          <a:xfrm>
            <a:off x="1752600" y="4370388"/>
            <a:ext cx="8686800" cy="1670050"/>
            <a:chOff x="1104" y="1564"/>
            <a:chExt cx="3312" cy="1592"/>
          </a:xfrm>
        </p:grpSpPr>
        <p:sp>
          <p:nvSpPr>
            <p:cNvPr id="555137" name="Line 129"/>
            <p:cNvSpPr>
              <a:spLocks noChangeShapeType="1"/>
            </p:cNvSpPr>
            <p:nvPr/>
          </p:nvSpPr>
          <p:spPr bwMode="auto">
            <a:xfrm>
              <a:off x="1104" y="1564"/>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38" name="Line 130"/>
            <p:cNvSpPr>
              <a:spLocks noChangeShapeType="1"/>
            </p:cNvSpPr>
            <p:nvPr/>
          </p:nvSpPr>
          <p:spPr bwMode="auto">
            <a:xfrm>
              <a:off x="1104" y="3156"/>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21" name="Group 149"/>
          <p:cNvGrpSpPr>
            <a:grpSpLocks/>
          </p:cNvGrpSpPr>
          <p:nvPr/>
        </p:nvGrpSpPr>
        <p:grpSpPr bwMode="auto">
          <a:xfrm>
            <a:off x="5292725" y="3429000"/>
            <a:ext cx="1500188" cy="3429000"/>
            <a:chOff x="2374" y="2068"/>
            <a:chExt cx="945" cy="2252"/>
          </a:xfrm>
        </p:grpSpPr>
        <p:sp>
          <p:nvSpPr>
            <p:cNvPr id="555136" name="Line 128"/>
            <p:cNvSpPr>
              <a:spLocks noChangeShapeType="1"/>
            </p:cNvSpPr>
            <p:nvPr/>
          </p:nvSpPr>
          <p:spPr bwMode="auto">
            <a:xfrm>
              <a:off x="3319" y="2068"/>
              <a:ext cx="0" cy="2251"/>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1" name="Line 133"/>
            <p:cNvSpPr>
              <a:spLocks noChangeShapeType="1"/>
            </p:cNvSpPr>
            <p:nvPr/>
          </p:nvSpPr>
          <p:spPr bwMode="auto">
            <a:xfrm>
              <a:off x="2374" y="2068"/>
              <a:ext cx="0" cy="2252"/>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555142" name="Arc 134"/>
          <p:cNvSpPr>
            <a:spLocks/>
          </p:cNvSpPr>
          <p:nvPr/>
        </p:nvSpPr>
        <p:spPr bwMode="auto">
          <a:xfrm>
            <a:off x="6408738" y="4403726"/>
            <a:ext cx="349250" cy="333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3" name="Arc 135"/>
          <p:cNvSpPr>
            <a:spLocks/>
          </p:cNvSpPr>
          <p:nvPr/>
        </p:nvSpPr>
        <p:spPr bwMode="auto">
          <a:xfrm rot="-5400000">
            <a:off x="5334001" y="4395788"/>
            <a:ext cx="333375"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4" name="Arc 136"/>
          <p:cNvSpPr>
            <a:spLocks/>
          </p:cNvSpPr>
          <p:nvPr/>
        </p:nvSpPr>
        <p:spPr bwMode="auto">
          <a:xfrm rot="5400000">
            <a:off x="6415882" y="5664994"/>
            <a:ext cx="334962"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5" name="Arc 137"/>
          <p:cNvSpPr>
            <a:spLocks/>
          </p:cNvSpPr>
          <p:nvPr/>
        </p:nvSpPr>
        <p:spPr bwMode="auto">
          <a:xfrm rot="10800000">
            <a:off x="5326063" y="5672138"/>
            <a:ext cx="349250" cy="33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nvGrpSpPr>
          <p:cNvPr id="22" name="Group 84"/>
          <p:cNvGrpSpPr>
            <a:grpSpLocks/>
          </p:cNvGrpSpPr>
          <p:nvPr/>
        </p:nvGrpSpPr>
        <p:grpSpPr bwMode="auto">
          <a:xfrm rot="5400000">
            <a:off x="5951539" y="4411664"/>
            <a:ext cx="2103437" cy="350837"/>
            <a:chOff x="624" y="960"/>
            <a:chExt cx="3325" cy="531"/>
          </a:xfrm>
        </p:grpSpPr>
        <p:grpSp>
          <p:nvGrpSpPr>
            <p:cNvPr id="23" name="Group 85"/>
            <p:cNvGrpSpPr>
              <a:grpSpLocks/>
            </p:cNvGrpSpPr>
            <p:nvPr/>
          </p:nvGrpSpPr>
          <p:grpSpPr bwMode="auto">
            <a:xfrm>
              <a:off x="624" y="1008"/>
              <a:ext cx="1073" cy="483"/>
              <a:chOff x="2375" y="2170"/>
              <a:chExt cx="1073" cy="483"/>
            </a:xfrm>
          </p:grpSpPr>
          <p:sp>
            <p:nvSpPr>
              <p:cNvPr id="555094" name="Freeform 86"/>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5" name="Freeform 87"/>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6" name="Freeform 88"/>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7" name="Freeform 89"/>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8" name="Freeform 90"/>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9" name="Freeform 91"/>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0" name="Freeform 92"/>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4" name="Group 93"/>
            <p:cNvGrpSpPr>
              <a:grpSpLocks/>
            </p:cNvGrpSpPr>
            <p:nvPr/>
          </p:nvGrpSpPr>
          <p:grpSpPr bwMode="auto">
            <a:xfrm>
              <a:off x="2832" y="960"/>
              <a:ext cx="1117" cy="518"/>
              <a:chOff x="3847" y="1511"/>
              <a:chExt cx="1117" cy="518"/>
            </a:xfrm>
          </p:grpSpPr>
          <p:sp>
            <p:nvSpPr>
              <p:cNvPr id="555102" name="Freeform 94"/>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3" name="Freeform 95"/>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4" name="Freeform 96"/>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5" name="Freeform 97"/>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5" name="Group 98"/>
            <p:cNvGrpSpPr>
              <a:grpSpLocks/>
            </p:cNvGrpSpPr>
            <p:nvPr/>
          </p:nvGrpSpPr>
          <p:grpSpPr bwMode="auto">
            <a:xfrm>
              <a:off x="1728" y="1008"/>
              <a:ext cx="1073" cy="483"/>
              <a:chOff x="2375" y="2170"/>
              <a:chExt cx="1073" cy="483"/>
            </a:xfrm>
          </p:grpSpPr>
          <p:sp>
            <p:nvSpPr>
              <p:cNvPr id="555107" name="Freeform 99"/>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8" name="Freeform 100"/>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9" name="Freeform 101"/>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0" name="Freeform 102"/>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1" name="Freeform 103"/>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2" name="Freeform 104"/>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3" name="Freeform 105"/>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26" name="Group 106"/>
          <p:cNvGrpSpPr>
            <a:grpSpLocks/>
          </p:cNvGrpSpPr>
          <p:nvPr/>
        </p:nvGrpSpPr>
        <p:grpSpPr bwMode="auto">
          <a:xfrm rot="16200000">
            <a:off x="4017964" y="5580064"/>
            <a:ext cx="2103437" cy="350837"/>
            <a:chOff x="624" y="960"/>
            <a:chExt cx="3325" cy="531"/>
          </a:xfrm>
        </p:grpSpPr>
        <p:grpSp>
          <p:nvGrpSpPr>
            <p:cNvPr id="27" name="Group 107"/>
            <p:cNvGrpSpPr>
              <a:grpSpLocks/>
            </p:cNvGrpSpPr>
            <p:nvPr/>
          </p:nvGrpSpPr>
          <p:grpSpPr bwMode="auto">
            <a:xfrm>
              <a:off x="624" y="1008"/>
              <a:ext cx="1073" cy="483"/>
              <a:chOff x="2375" y="2170"/>
              <a:chExt cx="1073" cy="483"/>
            </a:xfrm>
          </p:grpSpPr>
          <p:sp>
            <p:nvSpPr>
              <p:cNvPr id="555116" name="Freeform 10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7" name="Freeform 10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8" name="Freeform 11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9" name="Freeform 11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0" name="Freeform 11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1" name="Freeform 11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2" name="Freeform 11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8" name="Group 115"/>
            <p:cNvGrpSpPr>
              <a:grpSpLocks/>
            </p:cNvGrpSpPr>
            <p:nvPr/>
          </p:nvGrpSpPr>
          <p:grpSpPr bwMode="auto">
            <a:xfrm>
              <a:off x="2832" y="960"/>
              <a:ext cx="1117" cy="518"/>
              <a:chOff x="3847" y="1511"/>
              <a:chExt cx="1117" cy="518"/>
            </a:xfrm>
          </p:grpSpPr>
          <p:sp>
            <p:nvSpPr>
              <p:cNvPr id="555124" name="Freeform 116"/>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5" name="Freeform 117"/>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6" name="Freeform 118"/>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7" name="Freeform 119"/>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9" name="Group 120"/>
            <p:cNvGrpSpPr>
              <a:grpSpLocks/>
            </p:cNvGrpSpPr>
            <p:nvPr/>
          </p:nvGrpSpPr>
          <p:grpSpPr bwMode="auto">
            <a:xfrm>
              <a:off x="1728" y="1008"/>
              <a:ext cx="1073" cy="483"/>
              <a:chOff x="2375" y="2170"/>
              <a:chExt cx="1073" cy="483"/>
            </a:xfrm>
          </p:grpSpPr>
          <p:sp>
            <p:nvSpPr>
              <p:cNvPr id="555129" name="Freeform 121"/>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0" name="Freeform 122"/>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1" name="Freeform 123"/>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2" name="Freeform 124"/>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3" name="Freeform 125"/>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4" name="Freeform 126"/>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5" name="Freeform 127"/>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30" name="Group 61"/>
          <p:cNvGrpSpPr>
            <a:grpSpLocks/>
          </p:cNvGrpSpPr>
          <p:nvPr/>
        </p:nvGrpSpPr>
        <p:grpSpPr bwMode="auto">
          <a:xfrm>
            <a:off x="4194175" y="3987800"/>
            <a:ext cx="2197100" cy="336550"/>
            <a:chOff x="624" y="960"/>
            <a:chExt cx="3325" cy="531"/>
          </a:xfrm>
        </p:grpSpPr>
        <p:grpSp>
          <p:nvGrpSpPr>
            <p:cNvPr id="31" name="Group 36"/>
            <p:cNvGrpSpPr>
              <a:grpSpLocks/>
            </p:cNvGrpSpPr>
            <p:nvPr/>
          </p:nvGrpSpPr>
          <p:grpSpPr bwMode="auto">
            <a:xfrm>
              <a:off x="624" y="1008"/>
              <a:ext cx="1073" cy="483"/>
              <a:chOff x="2375" y="2170"/>
              <a:chExt cx="1073" cy="483"/>
            </a:xfrm>
          </p:grpSpPr>
          <p:sp>
            <p:nvSpPr>
              <p:cNvPr id="555035" name="Freeform 2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6" name="Freeform 2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7" name="Freeform 2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8" name="Freeform 3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9" name="Freeform 3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0" name="Freeform 3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1" name="Freeform 3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79" name="Group 35"/>
            <p:cNvGrpSpPr>
              <a:grpSpLocks/>
            </p:cNvGrpSpPr>
            <p:nvPr/>
          </p:nvGrpSpPr>
          <p:grpSpPr bwMode="auto">
            <a:xfrm>
              <a:off x="2832" y="960"/>
              <a:ext cx="1117" cy="518"/>
              <a:chOff x="3847" y="1511"/>
              <a:chExt cx="1117" cy="518"/>
            </a:xfrm>
          </p:grpSpPr>
          <p:sp>
            <p:nvSpPr>
              <p:cNvPr id="555030" name="Freeform 2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1" name="Freeform 2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2" name="Freeform 2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2" name="Freeform 34"/>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84" name="Group 37"/>
            <p:cNvGrpSpPr>
              <a:grpSpLocks/>
            </p:cNvGrpSpPr>
            <p:nvPr/>
          </p:nvGrpSpPr>
          <p:grpSpPr bwMode="auto">
            <a:xfrm>
              <a:off x="1728" y="1008"/>
              <a:ext cx="1073" cy="483"/>
              <a:chOff x="2375" y="2170"/>
              <a:chExt cx="1073" cy="483"/>
            </a:xfrm>
          </p:grpSpPr>
          <p:sp>
            <p:nvSpPr>
              <p:cNvPr id="555046" name="Freeform 3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7" name="Freeform 3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8" name="Freeform 4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9" name="Freeform 4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0" name="Freeform 4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1" name="Freeform 4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2" name="Freeform 4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555092" name="Group 62"/>
          <p:cNvGrpSpPr>
            <a:grpSpLocks/>
          </p:cNvGrpSpPr>
          <p:nvPr/>
        </p:nvGrpSpPr>
        <p:grpSpPr bwMode="auto">
          <a:xfrm flipH="1" flipV="1">
            <a:off x="5613400" y="6067425"/>
            <a:ext cx="2198688" cy="338138"/>
            <a:chOff x="624" y="960"/>
            <a:chExt cx="3325" cy="531"/>
          </a:xfrm>
        </p:grpSpPr>
        <p:grpSp>
          <p:nvGrpSpPr>
            <p:cNvPr id="555093" name="Group 63"/>
            <p:cNvGrpSpPr>
              <a:grpSpLocks/>
            </p:cNvGrpSpPr>
            <p:nvPr/>
          </p:nvGrpSpPr>
          <p:grpSpPr bwMode="auto">
            <a:xfrm>
              <a:off x="624" y="1008"/>
              <a:ext cx="1073" cy="483"/>
              <a:chOff x="2375" y="2170"/>
              <a:chExt cx="1073" cy="483"/>
            </a:xfrm>
          </p:grpSpPr>
          <p:sp>
            <p:nvSpPr>
              <p:cNvPr id="555072" name="Freeform 64"/>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3" name="Freeform 65"/>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4" name="Freeform 66"/>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5" name="Freeform 67"/>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6" name="Freeform 68"/>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7" name="Freeform 69"/>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8" name="Freeform 70"/>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1" name="Group 71"/>
            <p:cNvGrpSpPr>
              <a:grpSpLocks/>
            </p:cNvGrpSpPr>
            <p:nvPr/>
          </p:nvGrpSpPr>
          <p:grpSpPr bwMode="auto">
            <a:xfrm>
              <a:off x="2832" y="960"/>
              <a:ext cx="1117" cy="518"/>
              <a:chOff x="3847" y="1511"/>
              <a:chExt cx="1117" cy="518"/>
            </a:xfrm>
          </p:grpSpPr>
          <p:sp>
            <p:nvSpPr>
              <p:cNvPr id="555080" name="Freeform 7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1" name="Freeform 7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2" name="Freeform 7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3" name="Freeform 75"/>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6" name="Group 76"/>
            <p:cNvGrpSpPr>
              <a:grpSpLocks/>
            </p:cNvGrpSpPr>
            <p:nvPr/>
          </p:nvGrpSpPr>
          <p:grpSpPr bwMode="auto">
            <a:xfrm>
              <a:off x="1728" y="1008"/>
              <a:ext cx="1073" cy="483"/>
              <a:chOff x="2375" y="2170"/>
              <a:chExt cx="1073" cy="483"/>
            </a:xfrm>
          </p:grpSpPr>
          <p:sp>
            <p:nvSpPr>
              <p:cNvPr id="555085" name="Freeform 7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6" name="Freeform 7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7" name="Freeform 7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8" name="Freeform 8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9" name="Freeform 8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0" name="Freeform 8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1" name="Freeform 8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pic>
        <p:nvPicPr>
          <p:cNvPr id="555153" name="Picture 145"/>
          <p:cNvPicPr>
            <a:picLocks noChangeAspect="1" noChangeArrowheads="1"/>
          </p:cNvPicPr>
          <p:nvPr/>
        </p:nvPicPr>
        <p:blipFill>
          <a:blip r:embed="rId3" cstate="print"/>
          <a:srcRect/>
          <a:stretch>
            <a:fillRect/>
          </a:stretch>
        </p:blipFill>
        <p:spPr bwMode="auto">
          <a:xfrm>
            <a:off x="7162800" y="5334000"/>
            <a:ext cx="425450" cy="622300"/>
          </a:xfrm>
          <a:prstGeom prst="rect">
            <a:avLst/>
          </a:prstGeom>
          <a:noFill/>
          <a:ln w="38100" algn="ctr">
            <a:noFill/>
            <a:miter lim="800000"/>
            <a:headEnd/>
            <a:tailEnd/>
          </a:ln>
          <a:effectLst/>
        </p:spPr>
      </p:pic>
      <p:pic>
        <p:nvPicPr>
          <p:cNvPr id="555154" name="Picture 146"/>
          <p:cNvPicPr>
            <a:picLocks noChangeAspect="1" noChangeArrowheads="1"/>
          </p:cNvPicPr>
          <p:nvPr/>
        </p:nvPicPr>
        <p:blipFill>
          <a:blip r:embed="rId3" cstate="print"/>
          <a:srcRect/>
          <a:stretch>
            <a:fillRect/>
          </a:stretch>
        </p:blipFill>
        <p:spPr bwMode="auto">
          <a:xfrm>
            <a:off x="5410200" y="5257800"/>
            <a:ext cx="425450" cy="622300"/>
          </a:xfrm>
          <a:prstGeom prst="rect">
            <a:avLst/>
          </a:prstGeom>
          <a:noFill/>
          <a:ln w="38100" algn="ctr">
            <a:noFill/>
            <a:miter lim="800000"/>
            <a:headEnd/>
            <a:tailEnd/>
          </a:ln>
          <a:effectLst/>
        </p:spPr>
      </p:pic>
      <p:pic>
        <p:nvPicPr>
          <p:cNvPr id="555155" name="Picture 147"/>
          <p:cNvPicPr>
            <a:picLocks noChangeAspect="1" noChangeArrowheads="1"/>
          </p:cNvPicPr>
          <p:nvPr/>
        </p:nvPicPr>
        <p:blipFill>
          <a:blip r:embed="rId3" cstate="print"/>
          <a:srcRect/>
          <a:stretch>
            <a:fillRect/>
          </a:stretch>
        </p:blipFill>
        <p:spPr bwMode="auto">
          <a:xfrm>
            <a:off x="4419600" y="4495800"/>
            <a:ext cx="425450" cy="622300"/>
          </a:xfrm>
          <a:prstGeom prst="rect">
            <a:avLst/>
          </a:prstGeom>
          <a:noFill/>
          <a:ln w="38100" algn="ctr">
            <a:noFill/>
            <a:miter lim="800000"/>
            <a:headEnd/>
            <a:tailEnd/>
          </a:ln>
          <a:effectLst/>
        </p:spPr>
      </p:pic>
      <p:pic>
        <p:nvPicPr>
          <p:cNvPr id="555156" name="Picture 148"/>
          <p:cNvPicPr>
            <a:picLocks noChangeAspect="1" noChangeArrowheads="1"/>
          </p:cNvPicPr>
          <p:nvPr/>
        </p:nvPicPr>
        <p:blipFill>
          <a:blip r:embed="rId3" cstate="print"/>
          <a:srcRect/>
          <a:stretch>
            <a:fillRect/>
          </a:stretch>
        </p:blipFill>
        <p:spPr bwMode="auto">
          <a:xfrm>
            <a:off x="6324600" y="3581400"/>
            <a:ext cx="425450" cy="622300"/>
          </a:xfrm>
          <a:prstGeom prst="rect">
            <a:avLst/>
          </a:prstGeom>
          <a:noFill/>
          <a:ln w="38100" algn="ctr">
            <a:noFill/>
            <a:miter lim="800000"/>
            <a:headEnd/>
            <a:tailEnd/>
          </a:ln>
          <a:effectLst/>
        </p:spPr>
      </p:pic>
      <p:grpSp>
        <p:nvGrpSpPr>
          <p:cNvPr id="555114" name="Group 158"/>
          <p:cNvGrpSpPr>
            <a:grpSpLocks/>
          </p:cNvGrpSpPr>
          <p:nvPr/>
        </p:nvGrpSpPr>
        <p:grpSpPr bwMode="auto">
          <a:xfrm>
            <a:off x="5029201" y="4038600"/>
            <a:ext cx="2017713" cy="2260600"/>
            <a:chOff x="2208" y="2544"/>
            <a:chExt cx="1271" cy="1424"/>
          </a:xfrm>
        </p:grpSpPr>
        <p:sp>
          <p:nvSpPr>
            <p:cNvPr id="555162" name="AutoShape 154"/>
            <p:cNvSpPr>
              <a:spLocks noChangeArrowheads="1"/>
            </p:cNvSpPr>
            <p:nvPr/>
          </p:nvSpPr>
          <p:spPr bwMode="auto">
            <a:xfrm>
              <a:off x="2208" y="268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3" name="AutoShape 155"/>
            <p:cNvSpPr>
              <a:spLocks noChangeArrowheads="1"/>
            </p:cNvSpPr>
            <p:nvPr/>
          </p:nvSpPr>
          <p:spPr bwMode="auto">
            <a:xfrm rot="5400000">
              <a:off x="3120" y="254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4" name="AutoShape 156"/>
            <p:cNvSpPr>
              <a:spLocks noChangeArrowheads="1"/>
            </p:cNvSpPr>
            <p:nvPr/>
          </p:nvSpPr>
          <p:spPr bwMode="auto">
            <a:xfrm rot="-5400000">
              <a:off x="2308" y="372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5" name="AutoShape 157"/>
            <p:cNvSpPr>
              <a:spLocks noChangeArrowheads="1"/>
            </p:cNvSpPr>
            <p:nvPr/>
          </p:nvSpPr>
          <p:spPr bwMode="auto">
            <a:xfrm rot="10800000">
              <a:off x="3239" y="358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555159" name="Picture 151" descr="MCj03073580000[1]"/>
          <p:cNvPicPr>
            <a:picLocks noChangeAspect="1" noChangeArrowheads="1"/>
          </p:cNvPicPr>
          <p:nvPr/>
        </p:nvPicPr>
        <p:blipFill>
          <a:blip r:embed="rId4" cstate="print"/>
          <a:srcRect/>
          <a:stretch>
            <a:fillRect/>
          </a:stretch>
        </p:blipFill>
        <p:spPr bwMode="auto">
          <a:xfrm>
            <a:off x="7620000" y="3886200"/>
            <a:ext cx="762000" cy="400050"/>
          </a:xfrm>
          <a:prstGeom prst="rect">
            <a:avLst/>
          </a:prstGeom>
          <a:noFill/>
        </p:spPr>
      </p:pic>
      <p:grpSp>
        <p:nvGrpSpPr>
          <p:cNvPr id="555115" name="Group 190"/>
          <p:cNvGrpSpPr>
            <a:grpSpLocks/>
          </p:cNvGrpSpPr>
          <p:nvPr/>
        </p:nvGrpSpPr>
        <p:grpSpPr bwMode="auto">
          <a:xfrm>
            <a:off x="5257800" y="4419600"/>
            <a:ext cx="1524000" cy="1511300"/>
            <a:chOff x="2352" y="2784"/>
            <a:chExt cx="960" cy="952"/>
          </a:xfrm>
        </p:grpSpPr>
        <p:sp>
          <p:nvSpPr>
            <p:cNvPr id="555195" name="AutoShape 187"/>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7" name="AutoShape 189"/>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4" name="Text Box 186"/>
            <p:cNvSpPr txBox="1">
              <a:spLocks noChangeArrowheads="1"/>
            </p:cNvSpPr>
            <p:nvPr/>
          </p:nvSpPr>
          <p:spPr bwMode="auto">
            <a:xfrm rot="2700000">
              <a:off x="2444" y="3052"/>
              <a:ext cx="779" cy="407"/>
            </a:xfrm>
            <a:prstGeom prst="rect">
              <a:avLst/>
            </a:prstGeom>
            <a:solidFill>
              <a:srgbClr val="FF66CC"/>
            </a:solidFill>
            <a:ln w="38100" algn="ctr">
              <a:solidFill>
                <a:schemeClr val="tx1"/>
              </a:solid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Disallowed</a:t>
              </a:r>
            </a:p>
            <a:p>
              <a:pPr algn="ctr"/>
              <a:r>
                <a:rPr lang="en-US" b="0">
                  <a:solidFill>
                    <a:srgbClr val="000000"/>
                  </a:solidFill>
                  <a:latin typeface="Times New Roman" pitchFamily="18" charset="0"/>
                  <a:ea typeface="+mn-ea"/>
                  <a:cs typeface="+mn-cs"/>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5150">
                                            <p:txEl>
                                              <p:pRg st="0" end="0"/>
                                            </p:txEl>
                                          </p:spTgt>
                                        </p:tgtEl>
                                        <p:attrNameLst>
                                          <p:attrName>style.visibility</p:attrName>
                                        </p:attrNameLst>
                                      </p:cBhvr>
                                      <p:to>
                                        <p:strVal val="visible"/>
                                      </p:to>
                                    </p:set>
                                    <p:anim calcmode="lin" valueType="num">
                                      <p:cBhvr additive="base">
                                        <p:cTn id="7" dur="500" fill="hold"/>
                                        <p:tgtEl>
                                          <p:spTgt spid="5551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1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5150">
                                            <p:txEl>
                                              <p:pRg st="1" end="1"/>
                                            </p:txEl>
                                          </p:spTgt>
                                        </p:tgtEl>
                                        <p:attrNameLst>
                                          <p:attrName>style.visibility</p:attrName>
                                        </p:attrNameLst>
                                      </p:cBhvr>
                                      <p:to>
                                        <p:strVal val="visible"/>
                                      </p:to>
                                    </p:set>
                                    <p:anim calcmode="lin" valueType="num">
                                      <p:cBhvr additive="base">
                                        <p:cTn id="13" dur="500" fill="hold"/>
                                        <p:tgtEl>
                                          <p:spTgt spid="55515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51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55150">
                                            <p:txEl>
                                              <p:pRg st="2" end="2"/>
                                            </p:txEl>
                                          </p:spTgt>
                                        </p:tgtEl>
                                        <p:attrNameLst>
                                          <p:attrName>style.visibility</p:attrName>
                                        </p:attrNameLst>
                                      </p:cBhvr>
                                      <p:to>
                                        <p:strVal val="visible"/>
                                      </p:to>
                                    </p:set>
                                    <p:anim calcmode="lin" valueType="num">
                                      <p:cBhvr additive="base">
                                        <p:cTn id="17" dur="500" fill="hold"/>
                                        <p:tgtEl>
                                          <p:spTgt spid="55515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55150">
                                            <p:txEl>
                                              <p:pRg st="2" end="2"/>
                                            </p:txEl>
                                          </p:spTgt>
                                        </p:tgtEl>
                                        <p:attrNameLst>
                                          <p:attrName>ppt_y</p:attrName>
                                        </p:attrNameLst>
                                      </p:cBhvr>
                                      <p:tavLst>
                                        <p:tav tm="0">
                                          <p:val>
                                            <p:strVal val="#ppt_y"/>
                                          </p:val>
                                        </p:tav>
                                        <p:tav tm="100000">
                                          <p:val>
                                            <p:strVal val="#ppt_y"/>
                                          </p:val>
                                        </p:tav>
                                      </p:tavLst>
                                    </p:anim>
                                  </p:childTnLst>
                                </p:cTn>
                              </p:par>
                              <p:par>
                                <p:cTn id="19" presetID="23" presetClass="entr" presetSubtype="16" fill="hold" nodeType="withEffect">
                                  <p:stCondLst>
                                    <p:cond delay="0"/>
                                  </p:stCondLst>
                                  <p:childTnLst>
                                    <p:set>
                                      <p:cBhvr>
                                        <p:cTn id="20" dur="1" fill="hold">
                                          <p:stCondLst>
                                            <p:cond delay="0"/>
                                          </p:stCondLst>
                                        </p:cTn>
                                        <p:tgtEl>
                                          <p:spTgt spid="555114"/>
                                        </p:tgtEl>
                                        <p:attrNameLst>
                                          <p:attrName>style.visibility</p:attrName>
                                        </p:attrNameLst>
                                      </p:cBhvr>
                                      <p:to>
                                        <p:strVal val="visible"/>
                                      </p:to>
                                    </p:set>
                                    <p:anim calcmode="lin" valueType="num">
                                      <p:cBhvr>
                                        <p:cTn id="21" dur="500" fill="hold"/>
                                        <p:tgtEl>
                                          <p:spTgt spid="555114"/>
                                        </p:tgtEl>
                                        <p:attrNameLst>
                                          <p:attrName>ppt_w</p:attrName>
                                        </p:attrNameLst>
                                      </p:cBhvr>
                                      <p:tavLst>
                                        <p:tav tm="0">
                                          <p:val>
                                            <p:fltVal val="0"/>
                                          </p:val>
                                        </p:tav>
                                        <p:tav tm="100000">
                                          <p:val>
                                            <p:strVal val="#ppt_w"/>
                                          </p:val>
                                        </p:tav>
                                      </p:tavLst>
                                    </p:anim>
                                    <p:anim calcmode="lin" valueType="num">
                                      <p:cBhvr>
                                        <p:cTn id="22" dur="500" fill="hold"/>
                                        <p:tgtEl>
                                          <p:spTgt spid="55511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55150">
                                            <p:txEl>
                                              <p:pRg st="3" end="3"/>
                                            </p:txEl>
                                          </p:spTgt>
                                        </p:tgtEl>
                                        <p:attrNameLst>
                                          <p:attrName>style.visibility</p:attrName>
                                        </p:attrNameLst>
                                      </p:cBhvr>
                                      <p:to>
                                        <p:strVal val="visible"/>
                                      </p:to>
                                    </p:set>
                                    <p:anim calcmode="lin" valueType="num">
                                      <p:cBhvr additive="base">
                                        <p:cTn id="27" dur="500" fill="hold"/>
                                        <p:tgtEl>
                                          <p:spTgt spid="555150">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150">
                                            <p:txEl>
                                              <p:pRg st="3" end="3"/>
                                            </p:txEl>
                                          </p:spTgt>
                                        </p:tgtEl>
                                        <p:attrNameLst>
                                          <p:attrName>ppt_y</p:attrName>
                                        </p:attrNameLst>
                                      </p:cBhvr>
                                      <p:tavLst>
                                        <p:tav tm="0">
                                          <p:val>
                                            <p:strVal val="#ppt_y"/>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500"/>
                            </p:stCondLst>
                            <p:childTnLst>
                              <p:par>
                                <p:cTn id="32" presetID="63" presetClass="path" presetSubtype="0" accel="50000" decel="50000" fill="hold" nodeType="afterEffect">
                                  <p:stCondLst>
                                    <p:cond delay="0"/>
                                  </p:stCondLst>
                                  <p:childTnLst>
                                    <p:animMotion origin="layout" path="M 0.05 0.0037 L 0.33334 0.0037 " pathEditMode="relative" rAng="0" ptsTypes="AA">
                                      <p:cBhvr>
                                        <p:cTn id="33" dur="500" fill="hold"/>
                                        <p:tgtEl>
                                          <p:spTgt spid="555159"/>
                                        </p:tgtEl>
                                        <p:attrNameLst>
                                          <p:attrName>ppt_x</p:attrName>
                                          <p:attrName>ppt_y</p:attrName>
                                        </p:attrNameLst>
                                      </p:cBhvr>
                                      <p:rCtr x="142"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55150">
                                            <p:txEl>
                                              <p:pRg st="4" end="4"/>
                                            </p:txEl>
                                          </p:spTgt>
                                        </p:tgtEl>
                                        <p:attrNameLst>
                                          <p:attrName>style.visibility</p:attrName>
                                        </p:attrNameLst>
                                      </p:cBhvr>
                                      <p:to>
                                        <p:strVal val="visible"/>
                                      </p:to>
                                    </p:set>
                                    <p:anim calcmode="lin" valueType="num">
                                      <p:cBhvr additive="base">
                                        <p:cTn id="38" dur="500" fill="hold"/>
                                        <p:tgtEl>
                                          <p:spTgt spid="555150">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55150">
                                            <p:txEl>
                                              <p:pRg st="4" end="4"/>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55150">
                                            <p:txEl>
                                              <p:pRg st="5" end="5"/>
                                            </p:txEl>
                                          </p:spTgt>
                                        </p:tgtEl>
                                        <p:attrNameLst>
                                          <p:attrName>style.visibility</p:attrName>
                                        </p:attrNameLst>
                                      </p:cBhvr>
                                      <p:to>
                                        <p:strVal val="visible"/>
                                      </p:to>
                                    </p:set>
                                    <p:anim calcmode="lin" valueType="num">
                                      <p:cBhvr additive="base">
                                        <p:cTn id="42" dur="500" fill="hold"/>
                                        <p:tgtEl>
                                          <p:spTgt spid="55515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55150">
                                            <p:txEl>
                                              <p:pRg st="5" end="5"/>
                                            </p:txEl>
                                          </p:spTgt>
                                        </p:tgtEl>
                                        <p:attrNameLst>
                                          <p:attrName>ppt_y</p:attrName>
                                        </p:attrNameLst>
                                      </p:cBhvr>
                                      <p:tavLst>
                                        <p:tav tm="0">
                                          <p:val>
                                            <p:strVal val="#ppt_y"/>
                                          </p:val>
                                        </p:tav>
                                        <p:tav tm="100000">
                                          <p:val>
                                            <p:strVal val="#ppt_y"/>
                                          </p:val>
                                        </p:tav>
                                      </p:tavLst>
                                    </p:anim>
                                  </p:childTnLst>
                                </p:cTn>
                              </p:par>
                              <p:par>
                                <p:cTn id="44" presetID="4" presetClass="entr" presetSubtype="32" fill="hold" nodeType="withEffect">
                                  <p:stCondLst>
                                    <p:cond delay="0"/>
                                  </p:stCondLst>
                                  <p:childTnLst>
                                    <p:set>
                                      <p:cBhvr>
                                        <p:cTn id="45" dur="1" fill="hold">
                                          <p:stCondLst>
                                            <p:cond delay="0"/>
                                          </p:stCondLst>
                                        </p:cTn>
                                        <p:tgtEl>
                                          <p:spTgt spid="555115"/>
                                        </p:tgtEl>
                                        <p:attrNameLst>
                                          <p:attrName>style.visibility</p:attrName>
                                        </p:attrNameLst>
                                      </p:cBhvr>
                                      <p:to>
                                        <p:strVal val="visible"/>
                                      </p:to>
                                    </p:set>
                                    <p:animEffect transition="in" filter="box(out)">
                                      <p:cBhvr>
                                        <p:cTn id="46" dur="500"/>
                                        <p:tgtEl>
                                          <p:spTgt spid="55511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55150">
                                            <p:txEl>
                                              <p:pRg st="6" end="6"/>
                                            </p:txEl>
                                          </p:spTgt>
                                        </p:tgtEl>
                                        <p:attrNameLst>
                                          <p:attrName>style.visibility</p:attrName>
                                        </p:attrNameLst>
                                      </p:cBhvr>
                                      <p:to>
                                        <p:strVal val="visible"/>
                                      </p:to>
                                    </p:set>
                                    <p:anim calcmode="lin" valueType="num">
                                      <p:cBhvr additive="base">
                                        <p:cTn id="51" dur="500" fill="hold"/>
                                        <p:tgtEl>
                                          <p:spTgt spid="555150">
                                            <p:txEl>
                                              <p:pRg st="6" end="6"/>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5515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150"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lnSpcReduction="10000"/>
          </a:bodyPr>
          <a:lstStyle/>
          <a:p>
            <a:pPr>
              <a:lnSpc>
                <a:spcPct val="85000"/>
              </a:lnSpc>
            </a:pPr>
            <a:r>
              <a:rPr lang="en-US" dirty="0"/>
              <a:t>Look one step ahead: upon receiving a request from a thread, assume the request is granted hypothetically, run deadlock detection algorithm to evaluate if the system is in a safe state. </a:t>
            </a:r>
          </a:p>
          <a:p>
            <a:pPr lvl="1">
              <a:lnSpc>
                <a:spcPct val="85000"/>
              </a:lnSpc>
            </a:pPr>
            <a:r>
              <a:rPr lang="en-US" dirty="0"/>
              <a:t>A state is safe if from this state, there exists a sequence of thread executions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with P</a:t>
            </a:r>
            <a:r>
              <a:rPr lang="en-US" baseline="-25000" dirty="0"/>
              <a:t>1</a:t>
            </a:r>
            <a:r>
              <a:rPr lang="en-US" dirty="0"/>
              <a:t> requesting all remaining resources, finishing, then T</a:t>
            </a:r>
            <a:r>
              <a:rPr lang="en-US" baseline="-25000" dirty="0"/>
              <a:t>2</a:t>
            </a:r>
            <a:r>
              <a:rPr lang="en-US" dirty="0"/>
              <a:t> requesting all remaining resources, etc..that can finish successfully.</a:t>
            </a:r>
          </a:p>
          <a:p>
            <a:pPr>
              <a:lnSpc>
                <a:spcPct val="85000"/>
              </a:lnSpc>
            </a:pPr>
            <a:r>
              <a:rPr lang="en-US" dirty="0"/>
              <a:t>Grant the request if next state is safe.</a:t>
            </a:r>
          </a:p>
          <a:p>
            <a:r>
              <a:rPr lang="en-US" dirty="0"/>
              <a:t>Algorithm allocates resources dynamically, and allows the sum of maximum resource needs of all current </a:t>
            </a:r>
            <a:r>
              <a:rPr lang="en-US" dirty="0" err="1"/>
              <a:t>threades</a:t>
            </a:r>
            <a:r>
              <a:rPr lang="en-US" dirty="0"/>
              <a:t> to be greater than total resources</a:t>
            </a:r>
          </a:p>
          <a:p>
            <a:r>
              <a:rPr lang="en-US" dirty="0"/>
              <a:t>It is a conservative algorithm, since each thread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Summary of Banker’s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anim calcmode="lin" valueType="num">
                                      <p:cBhvr additive="base">
                                        <p:cTn id="11"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 calcmode="lin" valueType="num">
                                      <p:cBhvr additive="base">
                                        <p:cTn id="17"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40675">
                                            <p:txEl>
                                              <p:pRg st="3" end="3"/>
                                            </p:txEl>
                                          </p:spTgt>
                                        </p:tgtEl>
                                        <p:attrNameLst>
                                          <p:attrName>style.visibility</p:attrName>
                                        </p:attrNameLst>
                                      </p:cBhvr>
                                      <p:to>
                                        <p:strVal val="visible"/>
                                      </p:to>
                                    </p:set>
                                    <p:anim calcmode="lin" valueType="num">
                                      <p:cBhvr additive="base">
                                        <p:cTn id="23"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40675">
                                            <p:txEl>
                                              <p:pRg st="4" end="4"/>
                                            </p:txEl>
                                          </p:spTgt>
                                        </p:tgtEl>
                                        <p:attrNameLst>
                                          <p:attrName>style.visibility</p:attrName>
                                        </p:attrNameLst>
                                      </p:cBhvr>
                                      <p:to>
                                        <p:strVal val="visible"/>
                                      </p:to>
                                    </p:set>
                                    <p:anim calcmode="lin" valueType="num">
                                      <p:cBhvr additive="base">
                                        <p:cTn id="29" dur="500" fill="hold"/>
                                        <p:tgtEl>
                                          <p:spTgt spid="54067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40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5282522-2241-2BF8-0AD4-91AC8515D634}"/>
              </a:ext>
            </a:extLst>
          </p:cNvPr>
          <p:cNvSpPr txBox="1"/>
          <p:nvPr/>
        </p:nvSpPr>
        <p:spPr>
          <a:xfrm>
            <a:off x="5364212" y="440052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13" name="TextBox 12">
            <a:extLst>
              <a:ext uri="{FF2B5EF4-FFF2-40B4-BE49-F238E27FC236}">
                <a16:creationId xmlns:a16="http://schemas.microsoft.com/office/drawing/2014/main" id="{A36F3C78-150B-401A-3DF8-FF4B619D2820}"/>
              </a:ext>
            </a:extLst>
          </p:cNvPr>
          <p:cNvSpPr txBox="1"/>
          <p:nvPr/>
        </p:nvSpPr>
        <p:spPr>
          <a:xfrm>
            <a:off x="8836255" y="440052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144889" y="1676400"/>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a:t>
            </a:r>
            <a:r>
              <a:rPr lang="en-GB" altLang="zh-CN" sz="2800" b="0" kern="0" dirty="0" err="1">
                <a:latin typeface="Gill Sans" panose="020B0502020104020203"/>
                <a:ea typeface="宋体" charset="-122"/>
              </a:rPr>
              <a:t>threades</a:t>
            </a:r>
            <a:r>
              <a:rPr lang="en-GB" altLang="zh-CN" sz="2800" b="0" kern="0" dirty="0">
                <a:latin typeface="Gill Sans" panose="020B0502020104020203"/>
                <a:ea typeface="宋体" charset="-122"/>
              </a:rPr>
              <a:t> P0 through P4; 4 resource types with 10, 5, 6, 5 instances each.</a:t>
            </a:r>
          </a:p>
          <a:p>
            <a:pPr>
              <a:lnSpc>
                <a:spcPct val="90000"/>
              </a:lnSpc>
            </a:pPr>
            <a:r>
              <a:rPr lang="en-GB" altLang="zh-CN" sz="2800" b="0" kern="0" dirty="0">
                <a:latin typeface="Gill Sans" panose="020B0502020104020203"/>
                <a:ea typeface="宋体" charset="-122"/>
              </a:rPr>
              <a:t>Current system state  encoded in matrices </a:t>
            </a:r>
            <a:r>
              <a:rPr lang="en-GB" altLang="zh-CN" sz="2800" b="0" i="1" kern="0" dirty="0">
                <a:latin typeface="Gill Sans" panose="020B0502020104020203"/>
                <a:ea typeface="宋体" charset="-122"/>
              </a:rPr>
              <a:t>R, C </a:t>
            </a:r>
            <a:r>
              <a:rPr lang="en-GB" altLang="zh-CN" sz="2800" b="0" kern="0" dirty="0">
                <a:latin typeface="Gill Sans" panose="020B0502020104020203"/>
                <a:ea typeface="宋体" charset="-122"/>
              </a:rPr>
              <a:t>and vector </a:t>
            </a:r>
            <a:r>
              <a:rPr lang="en-GB" altLang="zh-CN" sz="2800" b="0" i="1" kern="0" dirty="0">
                <a:latin typeface="Gill Sans" panose="020B0502020104020203"/>
                <a:ea typeface="宋体" charset="-122"/>
              </a:rPr>
              <a:t>E.</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8" name="TextBox 37">
            <a:extLst>
              <a:ext uri="{FF2B5EF4-FFF2-40B4-BE49-F238E27FC236}">
                <a16:creationId xmlns:a16="http://schemas.microsoft.com/office/drawing/2014/main" id="{5DDFDB70-DB09-A8AE-ECFA-29BC2D3C2A06}"/>
              </a:ext>
            </a:extLst>
          </p:cNvPr>
          <p:cNvSpPr txBox="1"/>
          <p:nvPr/>
        </p:nvSpPr>
        <p:spPr>
          <a:xfrm>
            <a:off x="5377716" y="199817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9" name="TextBox 38">
            <a:extLst>
              <a:ext uri="{FF2B5EF4-FFF2-40B4-BE49-F238E27FC236}">
                <a16:creationId xmlns:a16="http://schemas.microsoft.com/office/drawing/2014/main" id="{3C668693-DC80-5EB2-C55A-1A4F500873ED}"/>
              </a:ext>
            </a:extLst>
          </p:cNvPr>
          <p:cNvSpPr txBox="1"/>
          <p:nvPr/>
        </p:nvSpPr>
        <p:spPr>
          <a:xfrm>
            <a:off x="8821425" y="1998174"/>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Tree>
    <p:extLst>
      <p:ext uri="{BB962C8B-B14F-4D97-AF65-F5344CB8AC3E}">
        <p14:creationId xmlns:p14="http://schemas.microsoft.com/office/powerpoint/2010/main" val="22384733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516442" y="390291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516442" y="3902917"/>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97169" y="601079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97169" y="6010795"/>
                <a:ext cx="2310314" cy="449263"/>
              </a:xfrm>
              <a:prstGeom prst="rect">
                <a:avLst/>
              </a:prstGeom>
              <a:blipFill>
                <a:blip r:embed="rId3"/>
                <a:stretch>
                  <a:fillRect l="-792" b="-2703"/>
                </a:stretch>
              </a:blipFill>
            </p:spPr>
            <p:txBody>
              <a:bodyPr/>
              <a:lstStyle/>
              <a:p>
                <a:r>
                  <a:rPr lang="en-SE">
                    <a:noFill/>
                  </a:rPr>
                  <a:t> </a:t>
                </a:r>
              </a:p>
            </p:txBody>
          </p:sp>
        </mc:Fallback>
      </mc:AlternateContent>
      <p:sp>
        <p:nvSpPr>
          <p:cNvPr id="8" name="TextBox 7">
            <a:extLst>
              <a:ext uri="{FF2B5EF4-FFF2-40B4-BE49-F238E27FC236}">
                <a16:creationId xmlns:a16="http://schemas.microsoft.com/office/drawing/2014/main" id="{FFB835C5-DBFA-BB6A-F292-E7C48CD17C00}"/>
              </a:ext>
            </a:extLst>
          </p:cNvPr>
          <p:cNvSpPr txBox="1"/>
          <p:nvPr/>
        </p:nvSpPr>
        <p:spPr>
          <a:xfrm>
            <a:off x="1394495" y="56658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9" name="TextBox 8">
            <a:extLst>
              <a:ext uri="{FF2B5EF4-FFF2-40B4-BE49-F238E27FC236}">
                <a16:creationId xmlns:a16="http://schemas.microsoft.com/office/drawing/2014/main" id="{D2A9485F-6C20-E7C5-F5E9-68F2F8928537}"/>
              </a:ext>
            </a:extLst>
          </p:cNvPr>
          <p:cNvSpPr txBox="1"/>
          <p:nvPr/>
        </p:nvSpPr>
        <p:spPr>
          <a:xfrm>
            <a:off x="4866538" y="56658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940860" y="3862274"/>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940860" y="3862274"/>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137239" y="601079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137239" y="6010795"/>
                <a:ext cx="2225495" cy="449263"/>
              </a:xfrm>
              <a:prstGeom prst="rect">
                <a:avLst/>
              </a:prstGeom>
              <a:blipFill>
                <a:blip r:embed="rId5"/>
                <a:stretch>
                  <a:fillRect l="-822"/>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9D9AD05-A594-0875-38FF-4AAB3243B7A9}"/>
              </a:ext>
            </a:extLst>
          </p:cNvPr>
          <p:cNvSpPr txBox="1"/>
          <p:nvPr/>
        </p:nvSpPr>
        <p:spPr>
          <a:xfrm>
            <a:off x="1407999" y="3545210"/>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13" name="TextBox 12">
            <a:extLst>
              <a:ext uri="{FF2B5EF4-FFF2-40B4-BE49-F238E27FC236}">
                <a16:creationId xmlns:a16="http://schemas.microsoft.com/office/drawing/2014/main" id="{6ADDC547-7357-037D-BA58-2A4C2740916D}"/>
              </a:ext>
            </a:extLst>
          </p:cNvPr>
          <p:cNvSpPr txBox="1"/>
          <p:nvPr/>
        </p:nvSpPr>
        <p:spPr>
          <a:xfrm>
            <a:off x="4851708" y="354521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8231529" y="3957517"/>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8231529" y="3957517"/>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8229600" y="3554307"/>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lnSpcReduction="10000"/>
          </a:bodyPr>
          <a:lstStyle/>
          <a:p>
            <a:r>
              <a:rPr lang="en-GB" sz="2000" dirty="0"/>
              <a:t>First compute the Resources needed matrix </a:t>
            </a:r>
            <a:r>
              <a:rPr lang="en-GB" sz="2000" i="1" dirty="0"/>
              <a:t>R-C</a:t>
            </a:r>
            <a:r>
              <a:rPr lang="en-GB" sz="2000" dirty="0"/>
              <a:t> and Resources available vector </a:t>
            </a:r>
            <a:r>
              <a:rPr lang="en-GB" sz="2000" i="1" dirty="0"/>
              <a:t>A.</a:t>
            </a:r>
          </a:p>
          <a:p>
            <a:r>
              <a:rPr lang="en-GB" sz="2000" dirty="0"/>
              <a:t>We can verify that the system is in a safe state, with a possible feasible execution sequence P2, P4, P5, P3, P1.</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2</a:t>
            </a:r>
            <a:r>
              <a:rPr lang="en-US" altLang="zh-CN" sz="2000" b="0" dirty="0">
                <a:solidFill>
                  <a:srgbClr val="000000"/>
                </a:solidFill>
                <a:ea typeface="宋体" charset="-122"/>
                <a:cs typeface="+mn-cs"/>
              </a:rPr>
              <a:t> = [1, 2, 2] &lt;= A = [3, 3, 2]. Run P2 to completion and free its resources. Now A = [3, 3, 2] + [3, 2, 2] = [6, 5, 4]</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4</a:t>
            </a:r>
            <a:r>
              <a:rPr lang="en-US" altLang="zh-CN" sz="2000" b="0" dirty="0">
                <a:solidFill>
                  <a:srgbClr val="000000"/>
                </a:solidFill>
                <a:ea typeface="宋体" charset="-122"/>
                <a:cs typeface="+mn-cs"/>
              </a:rPr>
              <a:t> = [6, 0, 0] &lt;= A = [6, 5, 4]. Run P4 to completion and free its resources. Now A = [6, 5, 4] + [2, 2, 2] = [8, 7, 6] (We can also run P4 before P2.)</a:t>
            </a:r>
          </a:p>
          <a:p>
            <a:r>
              <a:rPr lang="en-US" altLang="zh-CN" sz="2000" b="0" dirty="0">
                <a:solidFill>
                  <a:srgbClr val="000000"/>
                </a:solidFill>
                <a:ea typeface="宋体" charset="-122"/>
                <a:cs typeface="+mn-cs"/>
              </a:rPr>
              <a:t>We can run the remaining threads </a:t>
            </a:r>
            <a:r>
              <a:rPr lang="en-GB" sz="2000" dirty="0"/>
              <a:t>P5, P3, P1 in any order</a:t>
            </a:r>
            <a:r>
              <a:rPr lang="en-US" altLang="zh-CN" sz="2000" b="0" dirty="0">
                <a:solidFill>
                  <a:srgbClr val="000000"/>
                </a:solidFill>
                <a:ea typeface="宋体" charset="-122"/>
                <a:cs typeface="+mn-cs"/>
              </a:rPr>
              <a:t> since the available resources are enough to satisfy each thread’s needed resources.</a:t>
            </a:r>
            <a:r>
              <a:rPr lang="en-GB" sz="2000" dirty="0"/>
              <a:t> </a:t>
            </a:r>
          </a:p>
          <a:p>
            <a:endParaRPr lang="en-SE" sz="2000" dirty="0"/>
          </a:p>
        </p:txBody>
      </p:sp>
    </p:spTree>
    <p:extLst>
      <p:ext uri="{BB962C8B-B14F-4D97-AF65-F5344CB8AC3E}">
        <p14:creationId xmlns:p14="http://schemas.microsoft.com/office/powerpoint/2010/main" val="369748544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L1.wait();</a:t>
            </a:r>
          </a:p>
          <a:p>
            <a:pPr lvl="1"/>
            <a:r>
              <a:rPr lang="en-GB" dirty="0"/>
              <a:t>thread 2: L3.wait();</a:t>
            </a:r>
          </a:p>
          <a:p>
            <a:pPr lvl="1"/>
            <a:r>
              <a:rPr lang="en-GB" dirty="0"/>
              <a:t>thread 3: L2.wait();</a:t>
            </a:r>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22592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8534400" y="838200"/>
            <a:ext cx="3072831" cy="3072831"/>
          </a:xfrm>
          <a:prstGeom prst="rect">
            <a:avLst/>
          </a:prstGeom>
          <a:noFill/>
          <a:ln w="9525">
            <a:noFill/>
            <a:miter lim="800000"/>
            <a:headEnd/>
            <a:tailEnd/>
          </a:ln>
        </p:spPr>
      </p:pic>
      <p:sp>
        <p:nvSpPr>
          <p:cNvPr id="86018" name="Rectangle 2"/>
          <p:cNvSpPr>
            <a:spLocks noGrp="1" noChangeArrowheads="1"/>
          </p:cNvSpPr>
          <p:nvPr>
            <p:ph type="title"/>
          </p:nvPr>
        </p:nvSpPr>
        <p:spPr/>
        <p:txBody>
          <a:bodyPr/>
          <a:lstStyle/>
          <a:p>
            <a:r>
              <a:rPr lang="en-US" altLang="ko-KR" dirty="0">
                <a:ea typeface="宋体" charset="-122"/>
              </a:rPr>
              <a:t>Dining philosophers</a:t>
            </a:r>
          </a:p>
        </p:txBody>
      </p:sp>
      <p:sp>
        <p:nvSpPr>
          <p:cNvPr id="86019" name="Rectangle 3"/>
          <p:cNvSpPr>
            <a:spLocks noGrp="1" noChangeArrowheads="1"/>
          </p:cNvSpPr>
          <p:nvPr>
            <p:ph type="body" idx="1"/>
          </p:nvPr>
        </p:nvSpPr>
        <p:spPr>
          <a:xfrm>
            <a:off x="762000" y="957262"/>
            <a:ext cx="10286999" cy="4943475"/>
          </a:xfrm>
        </p:spPr>
        <p:txBody>
          <a:bodyPr/>
          <a:lstStyle/>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p:txBody>
      </p:sp>
      <p:sp>
        <p:nvSpPr>
          <p:cNvPr id="3" name="TextBox 2">
            <a:extLst>
              <a:ext uri="{FF2B5EF4-FFF2-40B4-BE49-F238E27FC236}">
                <a16:creationId xmlns:a16="http://schemas.microsoft.com/office/drawing/2014/main" id="{557F4998-3117-BDAD-5A1C-F025FF135190}"/>
              </a:ext>
            </a:extLst>
          </p:cNvPr>
          <p:cNvSpPr txBox="1"/>
          <p:nvPr/>
        </p:nvSpPr>
        <p:spPr>
          <a:xfrm>
            <a:off x="4343400" y="6324600"/>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0" dirty="0">
                <a:latin typeface="Gill Sans" panose="020B0502020104020203"/>
              </a:rPr>
              <a:t>DINING-PHILOSOPHERS PROBLEM: SIMPLIFIED</a:t>
            </a:r>
          </a:p>
          <a:p>
            <a:r>
              <a:rPr lang="en-GB" sz="1200" b="0" dirty="0">
                <a:latin typeface="Gill Sans" panose="020B0502020104020203"/>
                <a:hlinkClick r:id="rId4"/>
              </a:rPr>
              <a:t>https://www.youtube.com/watch?v=VSkvwzqo-Pk</a:t>
            </a:r>
            <a:r>
              <a:rPr lang="en-GB" sz="1200" b="0" dirty="0">
                <a:latin typeface="Gill Sans" panose="020B0502020104020203"/>
              </a:rPr>
              <a:t> </a:t>
            </a:r>
            <a:endParaRPr lang="en-SE" sz="1200" b="0" dirty="0">
              <a:latin typeface="Gill Sans" panose="020B0502020104020203"/>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7</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Techniques</a:t>
            </a:r>
          </a:p>
        </p:txBody>
      </p:sp>
      <p:sp>
        <p:nvSpPr>
          <p:cNvPr id="3" name="Content Placeholder 2"/>
          <p:cNvSpPr>
            <a:spLocks noGrp="1"/>
          </p:cNvSpPr>
          <p:nvPr>
            <p:ph idx="1"/>
          </p:nvPr>
        </p:nvSpPr>
        <p:spPr>
          <a:xfrm>
            <a:off x="685800" y="762000"/>
            <a:ext cx="11074400" cy="4114800"/>
          </a:xfrm>
        </p:spPr>
        <p:txBody>
          <a:bodyPr>
            <a:normAutofit fontScale="70000" lnSpcReduction="20000"/>
          </a:bodyPr>
          <a:lstStyle/>
          <a:p>
            <a:r>
              <a:rPr lang="en-US" altLang="zh-CN" dirty="0">
                <a:ea typeface="宋体" charset="-122"/>
              </a:rPr>
              <a:t>Break “mutual exclusion” by spooling resources</a:t>
            </a:r>
            <a:endParaRPr lang="en-US" dirty="0"/>
          </a:p>
          <a:p>
            <a:r>
              <a:rPr lang="en-US" dirty="0"/>
              <a:t>Break “</a:t>
            </a:r>
            <a:r>
              <a:rPr lang="en-US" altLang="zh-CN" dirty="0">
                <a:ea typeface="宋体" charset="-122"/>
              </a:rPr>
              <a:t>hold and wait” condition: </a:t>
            </a:r>
            <a:r>
              <a:rPr lang="en-US" dirty="0"/>
              <a:t>Make all </a:t>
            </a:r>
            <a:r>
              <a:rPr lang="en-US" dirty="0" err="1"/>
              <a:t>threades</a:t>
            </a:r>
            <a:r>
              <a:rPr lang="en-US" dirty="0"/>
              <a:t> request everything they’ll need at the beginning. </a:t>
            </a:r>
          </a:p>
          <a:p>
            <a:pPr lvl="1"/>
            <a:r>
              <a:rPr lang="en-US" dirty="0"/>
              <a:t>Problem: Predicting future is hard, tend to over-estimate resources</a:t>
            </a:r>
          </a:p>
          <a:p>
            <a:pPr lvl="1"/>
            <a:r>
              <a:rPr lang="en-US" dirty="0"/>
              <a:t>Example:</a:t>
            </a:r>
          </a:p>
          <a:p>
            <a:pPr lvl="2"/>
            <a:r>
              <a:rPr lang="en-US" dirty="0"/>
              <a:t>If need 2 forks, request both at same time (our solution to dining philosopher problem)</a:t>
            </a:r>
          </a:p>
          <a:p>
            <a:r>
              <a:rPr lang="en-US" dirty="0"/>
              <a:t>Break “circular wait” condition: </a:t>
            </a:r>
          </a:p>
          <a:p>
            <a:pPr lvl="1"/>
            <a:r>
              <a:rPr lang="en-US" dirty="0"/>
              <a:t>Force all </a:t>
            </a:r>
            <a:r>
              <a:rPr lang="en-US" dirty="0" err="1"/>
              <a:t>threades</a:t>
            </a:r>
            <a:r>
              <a:rPr lang="en-US" dirty="0"/>
              <a:t> to request resources in a particular order to prevent cyclic use of resources. Example:</a:t>
            </a:r>
          </a:p>
          <a:p>
            <a:pPr lvl="2"/>
            <a:r>
              <a:rPr lang="en-US" dirty="0"/>
              <a:t>Request disk, then memory, then…</a:t>
            </a:r>
          </a:p>
          <a:p>
            <a:pPr lvl="2"/>
            <a:r>
              <a:rPr lang="en-US" dirty="0"/>
              <a:t>Recall: simple solution to dining philosopher problem</a:t>
            </a:r>
          </a:p>
          <a:p>
            <a:pPr lvl="2"/>
            <a:r>
              <a:rPr lang="en-US" dirty="0"/>
              <a:t>May not be practical, since runtime resource usage pattern is generally unknown</a:t>
            </a:r>
          </a:p>
          <a:p>
            <a:pPr lvl="1"/>
            <a:r>
              <a:rPr lang="en-US" dirty="0"/>
              <a:t>Banker’s algorithm can prevent future “circular wait” conditions by detecting </a:t>
            </a:r>
            <a:r>
              <a:rPr lang="en-US" i="1" dirty="0"/>
              <a:t>potential</a:t>
            </a:r>
            <a:r>
              <a:rPr lang="en-US" dirty="0"/>
              <a:t> deadlocks</a:t>
            </a:r>
          </a:p>
          <a:p>
            <a:r>
              <a:rPr lang="en-US" dirty="0"/>
              <a:t>Break “no preemption” condition:</a:t>
            </a:r>
          </a:p>
          <a:p>
            <a:pPr lvl="1"/>
            <a:r>
              <a:rPr lang="en-GB" dirty="0"/>
              <a:t>Forcibly remove resources from threads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766603835"/>
              </p:ext>
            </p:extLst>
          </p:nvPr>
        </p:nvGraphicFramePr>
        <p:xfrm>
          <a:off x="3276600" y="4436622"/>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Spooling</a:t>
            </a:r>
          </a:p>
        </p:txBody>
      </p:sp>
      <p:sp>
        <p:nvSpPr>
          <p:cNvPr id="3" name="Content Placeholder 2"/>
          <p:cNvSpPr>
            <a:spLocks noGrp="1"/>
          </p:cNvSpPr>
          <p:nvPr>
            <p:ph idx="1"/>
          </p:nvPr>
        </p:nvSpPr>
        <p:spPr/>
        <p:txBody>
          <a:bodyPr>
            <a:normAutofit/>
          </a:bodyPr>
          <a:lstStyle/>
          <a:p>
            <a:r>
              <a:rPr lang="en-US" dirty="0"/>
              <a:t>A single daemon thread directly uses the resource; other </a:t>
            </a:r>
            <a:r>
              <a:rPr lang="en-US" dirty="0" err="1"/>
              <a:t>threades</a:t>
            </a:r>
            <a:r>
              <a:rPr lang="en-US" dirty="0"/>
              <a:t> send their requests to the daemon, e.g.:</a:t>
            </a:r>
          </a:p>
          <a:p>
            <a:r>
              <a:rPr lang="en-US" dirty="0"/>
              <a:t>The resource is no longer directly shared by multiple </a:t>
            </a:r>
            <a:r>
              <a:rPr lang="en-US" dirty="0" err="1"/>
              <a:t>threades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98176</TotalTime>
  <Pages>60</Pages>
  <Words>5472</Words>
  <Application>Microsoft Office PowerPoint</Application>
  <PresentationFormat>Widescreen</PresentationFormat>
  <Paragraphs>645</Paragraphs>
  <Slides>53</Slides>
  <Notes>24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9" baseType="lpstr">
      <vt:lpstr>Arial MT</vt:lpstr>
      <vt:lpstr>Gill Sans</vt:lpstr>
      <vt:lpstr>Gill Sans Light</vt:lpstr>
      <vt:lpstr>SimSun</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XX   Deadlocks</vt:lpstr>
      <vt:lpstr>Deadlock</vt:lpstr>
      <vt:lpstr>Starvation vs Deadlock</vt:lpstr>
      <vt:lpstr>Bridge Crossing Analogy</vt:lpstr>
      <vt:lpstr>Train Example (Wormhole-Routing for Network-on-Chip)</vt:lpstr>
      <vt:lpstr>Dining philosophers</vt:lpstr>
      <vt:lpstr>Handling Deadlocks</vt:lpstr>
      <vt:lpstr>Deadlock Prevention Techniques</vt:lpstr>
      <vt:lpstr>Spooling</vt:lpstr>
      <vt:lpstr>Request all resources initially</vt:lpstr>
      <vt:lpstr>Order resources numerically</vt:lpstr>
      <vt:lpstr>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 preliminaries</vt:lpstr>
      <vt:lpstr>Banker’s algorithm</vt:lpstr>
      <vt:lpstr>Banker’s algorithm cont’</vt:lpstr>
      <vt:lpstr>An example system: starting state</vt:lpstr>
      <vt:lpstr>Request to check for safety</vt:lpstr>
      <vt:lpstr>An example system: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vt:lpstr>
      <vt:lpstr>Unsafe state vs. deadlock</vt:lpstr>
      <vt:lpstr>Banker’s algo applied to Dinning Philosophers</vt:lpstr>
      <vt:lpstr>Banker’s algo applied to Dinning Philosophers cont’</vt:lpstr>
      <vt:lpstr>When 4 philosophers each holds his left fork</vt:lpstr>
      <vt:lpstr>The deadlocked state when each holds his left fork</vt:lpstr>
      <vt:lpstr>Minimum Resource Constraint</vt:lpstr>
      <vt:lpstr>When to run Banker’s algorithm?</vt:lpstr>
      <vt:lpstr>Deadlock recovery</vt:lpstr>
      <vt:lpstr>Deadlock recovery: 2</vt:lpstr>
      <vt:lpstr>Choosing threads/resources</vt:lpstr>
      <vt:lpstr>Issues</vt:lpstr>
      <vt:lpstr>Communication deadlocks</vt:lpstr>
      <vt:lpstr>Summary of Banker’s algorithm</vt:lpstr>
      <vt:lpstr>Quiz: Banker’s algorithm</vt:lpstr>
      <vt:lpstr>Quiz Solution: Banker’s algorithm</vt:lpstr>
      <vt:lpstr>Quiz: 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1033</cp:revision>
  <cp:lastPrinted>2022-03-15T20:14:46Z</cp:lastPrinted>
  <dcterms:created xsi:type="dcterms:W3CDTF">1995-08-12T11:37:26Z</dcterms:created>
  <dcterms:modified xsi:type="dcterms:W3CDTF">2025-02-12T03:40:32Z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