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4.xml" ContentType="application/inkml+xml"/>
  <Override PartName="/ppt/ink/ink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7"/>
  </p:notesMasterIdLst>
  <p:handoutMasterIdLst>
    <p:handoutMasterId r:id="rId48"/>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5" r:id="rId23"/>
    <p:sldId id="817" r:id="rId24"/>
    <p:sldId id="818" r:id="rId25"/>
    <p:sldId id="819" r:id="rId26"/>
    <p:sldId id="820" r:id="rId27"/>
    <p:sldId id="816" r:id="rId28"/>
    <p:sldId id="290" r:id="rId29"/>
    <p:sldId id="291" r:id="rId30"/>
    <p:sldId id="292" r:id="rId31"/>
    <p:sldId id="293" r:id="rId32"/>
    <p:sldId id="800" r:id="rId33"/>
    <p:sldId id="801" r:id="rId34"/>
    <p:sldId id="299" r:id="rId35"/>
    <p:sldId id="802" r:id="rId36"/>
    <p:sldId id="821" r:id="rId37"/>
    <p:sldId id="804" r:id="rId38"/>
    <p:sldId id="805" r:id="rId39"/>
    <p:sldId id="806" r:id="rId40"/>
    <p:sldId id="289" r:id="rId41"/>
    <p:sldId id="807" r:id="rId42"/>
    <p:sldId id="808" r:id="rId43"/>
    <p:sldId id="809" r:id="rId44"/>
    <p:sldId id="285" r:id="rId45"/>
    <p:sldId id="30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5"/>
            <p14:sldId id="817"/>
            <p14:sldId id="818"/>
            <p14:sldId id="819"/>
            <p14:sldId id="820"/>
            <p14:sldId id="816"/>
            <p14:sldId id="290"/>
            <p14:sldId id="291"/>
            <p14:sldId id="292"/>
            <p14:sldId id="293"/>
            <p14:sldId id="800"/>
            <p14:sldId id="801"/>
            <p14:sldId id="299"/>
            <p14:sldId id="802"/>
            <p14:sldId id="821"/>
            <p14:sldId id="804"/>
            <p14:sldId id="805"/>
            <p14:sldId id="806"/>
            <p14:sldId id="289"/>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20" autoAdjust="0"/>
  </p:normalViewPr>
  <p:slideViewPr>
    <p:cSldViewPr snapToGrid="0">
      <p:cViewPr varScale="1">
        <p:scale>
          <a:sx n="72" d="100"/>
          <a:sy n="72" d="100"/>
        </p:scale>
        <p:origin x="1075" y="58"/>
      </p:cViewPr>
      <p:guideLst>
        <p:guide orient="horz" pos="2160"/>
        <p:guide pos="3840"/>
      </p:guideLst>
    </p:cSldViewPr>
  </p:slideViewPr>
  <p:notesTextViewPr>
    <p:cViewPr>
      <p:scale>
        <a:sx n="1" d="1"/>
        <a:sy n="1" d="1"/>
      </p:scale>
      <p:origin x="0" y="0"/>
    </p:cViewPr>
  </p:notesTextViewPr>
  <p:sorterViewPr>
    <p:cViewPr>
      <p:scale>
        <a:sx n="150" d="100"/>
        <a:sy n="150" d="100"/>
      </p:scale>
      <p:origin x="0" y="-232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F2C6A-5E95-62C3-DC66-8379F2EFC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36C21-780F-2078-60D6-B420B9EC6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F5E43-57BA-5B2D-9533-3DF87734EC7F}"/>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p>
          <a:p>
            <a:endParaRPr lang="en-GB" sz="1200" b="0" kern="0" dirty="0"/>
          </a:p>
          <a:p>
            <a:r>
              <a:rPr lang="en-GB" dirty="0"/>
              <a:t>#include &lt;</a:t>
            </a:r>
            <a:r>
              <a:rPr lang="en-GB" dirty="0" err="1"/>
              <a:t>stdio.h</a:t>
            </a:r>
            <a:r>
              <a:rPr lang="en-GB" dirty="0"/>
              <a:t>&gt;</a:t>
            </a:r>
          </a:p>
          <a:p>
            <a:r>
              <a:rPr lang="en-GB" dirty="0"/>
              <a:t>#include &lt;</a:t>
            </a:r>
            <a:r>
              <a:rPr lang="en-GB" dirty="0" err="1"/>
              <a:t>stdlib.h</a:t>
            </a:r>
            <a:r>
              <a:rPr lang="en-GB" dirty="0"/>
              <a:t>&gt;</a:t>
            </a:r>
          </a:p>
          <a:p>
            <a:r>
              <a:rPr lang="en-GB" dirty="0"/>
              <a:t>#include &lt;sys/</a:t>
            </a:r>
            <a:r>
              <a:rPr lang="en-GB" dirty="0" err="1"/>
              <a:t>types.h</a:t>
            </a:r>
            <a:r>
              <a:rPr lang="en-GB" dirty="0"/>
              <a:t>&gt;</a:t>
            </a:r>
          </a:p>
          <a:p>
            <a:r>
              <a:rPr lang="en-GB" dirty="0"/>
              <a:t>#include &lt;</a:t>
            </a:r>
            <a:r>
              <a:rPr lang="en-GB" dirty="0" err="1"/>
              <a:t>unistd.h</a:t>
            </a:r>
            <a:r>
              <a:rPr lang="en-GB" dirty="0"/>
              <a:t>&gt;</a:t>
            </a:r>
          </a:p>
          <a:p>
            <a:endParaRPr lang="en-GB" dirty="0"/>
          </a:p>
          <a:p>
            <a:r>
              <a:rPr lang="en-GB" dirty="0"/>
              <a:t>void </a:t>
            </a:r>
            <a:r>
              <a:rPr lang="en-GB" dirty="0" err="1"/>
              <a:t>forkexample</a:t>
            </a:r>
            <a:r>
              <a:rPr lang="en-GB" dirty="0"/>
              <a:t>()</a:t>
            </a:r>
          </a:p>
          <a:p>
            <a:r>
              <a:rPr lang="en-GB" dirty="0"/>
              <a:t>{</a:t>
            </a:r>
          </a:p>
          <a:p>
            <a:r>
              <a:rPr lang="en-GB" dirty="0"/>
              <a:t>    int x = 1;</a:t>
            </a:r>
          </a:p>
          <a:p>
            <a:r>
              <a:rPr lang="en-GB" dirty="0"/>
              <a:t>    </a:t>
            </a:r>
            <a:r>
              <a:rPr lang="en-GB" dirty="0" err="1"/>
              <a:t>pid_t</a:t>
            </a:r>
            <a:r>
              <a:rPr lang="en-GB" dirty="0"/>
              <a:t> p = fork();</a:t>
            </a:r>
          </a:p>
          <a:p>
            <a:r>
              <a:rPr lang="en-GB" dirty="0"/>
              <a:t>      if(p&lt;0){</a:t>
            </a:r>
          </a:p>
          <a:p>
            <a:r>
              <a:rPr lang="en-GB" dirty="0"/>
              <a:t>      </a:t>
            </a:r>
            <a:r>
              <a:rPr lang="en-GB" dirty="0" err="1"/>
              <a:t>perror</a:t>
            </a:r>
            <a:r>
              <a:rPr lang="en-GB" dirty="0"/>
              <a:t>("fork fail");</a:t>
            </a:r>
          </a:p>
          <a:p>
            <a:r>
              <a:rPr lang="en-GB" dirty="0"/>
              <a:t>      exit(1);</a:t>
            </a:r>
          </a:p>
          <a:p>
            <a:r>
              <a:rPr lang="en-GB" dirty="0"/>
              <a:t>    }</a:t>
            </a:r>
          </a:p>
          <a:p>
            <a:r>
              <a:rPr lang="en-GB" dirty="0"/>
              <a:t>    else if (p == 0)</a:t>
            </a:r>
          </a:p>
          <a:p>
            <a:r>
              <a:rPr lang="en-GB" dirty="0"/>
              <a:t>        </a:t>
            </a:r>
            <a:r>
              <a:rPr lang="en-GB" dirty="0" err="1"/>
              <a:t>printf</a:t>
            </a:r>
            <a:r>
              <a:rPr lang="en-GB" dirty="0"/>
              <a:t>("Child has x = %d\n", ++x);</a:t>
            </a:r>
          </a:p>
          <a:p>
            <a:r>
              <a:rPr lang="en-GB" dirty="0"/>
              <a:t>    else </a:t>
            </a:r>
          </a:p>
          <a:p>
            <a:r>
              <a:rPr lang="en-GB" dirty="0"/>
              <a:t>        </a:t>
            </a:r>
            <a:r>
              <a:rPr lang="en-GB" dirty="0" err="1"/>
              <a:t>printf</a:t>
            </a:r>
            <a:r>
              <a:rPr lang="en-GB" dirty="0"/>
              <a:t>("Parent has x = %d\n", --x);</a:t>
            </a:r>
          </a:p>
          <a:p>
            <a:r>
              <a:rPr lang="en-GB" dirty="0"/>
              <a:t>}</a:t>
            </a:r>
          </a:p>
          <a:p>
            <a:r>
              <a:rPr lang="en-GB" dirty="0"/>
              <a:t>int main()</a:t>
            </a:r>
          </a:p>
          <a:p>
            <a:r>
              <a:rPr lang="en-GB" dirty="0"/>
              <a:t>{</a:t>
            </a:r>
          </a:p>
          <a:p>
            <a:r>
              <a:rPr lang="en-GB" dirty="0"/>
              <a:t>    </a:t>
            </a:r>
            <a:r>
              <a:rPr lang="en-GB" dirty="0" err="1"/>
              <a:t>forkexample</a:t>
            </a:r>
            <a:r>
              <a:rPr lang="en-GB" dirty="0"/>
              <a:t>();</a:t>
            </a:r>
          </a:p>
          <a:p>
            <a:r>
              <a:rPr lang="en-GB" dirty="0"/>
              <a:t>    return 0;</a:t>
            </a:r>
          </a:p>
          <a:p>
            <a:r>
              <a:rPr lang="en-GB" dirty="0"/>
              <a:t>}</a:t>
            </a:r>
            <a:endParaRPr lang="en-SE" dirty="0"/>
          </a:p>
          <a:p>
            <a:endParaRPr lang="en-US" sz="1200" b="0" kern="0" dirty="0"/>
          </a:p>
          <a:p>
            <a:endParaRPr lang="en-SE" dirty="0"/>
          </a:p>
        </p:txBody>
      </p:sp>
    </p:spTree>
    <p:extLst>
      <p:ext uri="{BB962C8B-B14F-4D97-AF65-F5344CB8AC3E}">
        <p14:creationId xmlns:p14="http://schemas.microsoft.com/office/powerpoint/2010/main" val="1837136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endParaRPr lang="en-GB" b="0" i="0" dirty="0">
              <a:solidFill>
                <a:srgbClr val="273239"/>
              </a:solidFill>
              <a:effectLst/>
              <a:latin typeface="Nunito" pitchFamily="2" charset="0"/>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28</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32</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33</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34</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35</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37</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38</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39</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40</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extLst>
      <p:ext uri="{BB962C8B-B14F-4D97-AF65-F5344CB8AC3E}">
        <p14:creationId xmlns:p14="http://schemas.microsoft.com/office/powerpoint/2010/main" val="115348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41</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42</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43</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44</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45</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B153-983D-1E60-DFFC-55929F3CB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0E28D-BAB6-4CDB-656A-4C93D79400E2}"/>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31004EB3-A338-1CDA-8F0D-4A2286ED39D7}"/>
              </a:ext>
            </a:extLst>
          </p:cNvPr>
          <p:cNvSpPr txBox="1">
            <a:spLocks/>
          </p:cNvSpPr>
          <p:nvPr/>
        </p:nvSpPr>
        <p:spPr bwMode="auto">
          <a:xfrm>
            <a:off x="6238596" y="798414"/>
            <a:ext cx="5794879"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Updates to global variable x in the parent process and child process do not affect each other because they have separate address spaces, and separate copies of data variables. </a:t>
            </a:r>
          </a:p>
          <a:p>
            <a:r>
              <a:rPr lang="en-GB" b="0" kern="0" dirty="0"/>
              <a:t>Since parent process and child process run concurrently without wait(), two output </a:t>
            </a:r>
            <a:r>
              <a:rPr lang="en-GB" b="0" kern="0" dirty="0" err="1"/>
              <a:t>interleavings</a:t>
            </a:r>
            <a:r>
              <a:rPr lang="en-GB" b="0" kern="0" dirty="0"/>
              <a:t> are possible.</a:t>
            </a:r>
          </a:p>
        </p:txBody>
      </p:sp>
      <p:sp>
        <p:nvSpPr>
          <p:cNvPr id="5" name="TextBox 4">
            <a:extLst>
              <a:ext uri="{FF2B5EF4-FFF2-40B4-BE49-F238E27FC236}">
                <a16:creationId xmlns:a16="http://schemas.microsoft.com/office/drawing/2014/main" id="{CA9A6F8B-6217-185C-1D2B-6F020EB1D705}"/>
              </a:ext>
            </a:extLst>
          </p:cNvPr>
          <p:cNvSpPr txBox="1"/>
          <p:nvPr/>
        </p:nvSpPr>
        <p:spPr>
          <a:xfrm>
            <a:off x="6450712" y="3906316"/>
            <a:ext cx="1896673"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en-GB" altLang="zh-CN" sz="2000" b="0" kern="0" dirty="0"/>
              <a:t>Parent has x = 0</a:t>
            </a:r>
          </a:p>
          <a:p>
            <a:r>
              <a:rPr lang="en-GB" altLang="zh-CN" sz="2000" b="0" kern="0" dirty="0"/>
              <a:t>Child has x = 2</a:t>
            </a:r>
          </a:p>
          <a:p>
            <a:r>
              <a:rPr lang="en-GB" altLang="zh-CN" sz="2000" b="0" kern="0" dirty="0"/>
              <a:t>Or,</a:t>
            </a:r>
          </a:p>
          <a:p>
            <a:r>
              <a:rPr lang="en-GB" altLang="zh-CN" sz="2000" b="0" kern="0" dirty="0"/>
              <a:t>Child has x = 2</a:t>
            </a:r>
          </a:p>
          <a:p>
            <a:r>
              <a:rPr lang="en-GB" altLang="zh-CN" sz="2000" b="0" kern="0" dirty="0"/>
              <a:t>Parent has x = 0</a:t>
            </a:r>
          </a:p>
        </p:txBody>
      </p:sp>
      <p:sp>
        <p:nvSpPr>
          <p:cNvPr id="3" name="object 3">
            <a:extLst>
              <a:ext uri="{FF2B5EF4-FFF2-40B4-BE49-F238E27FC236}">
                <a16:creationId xmlns:a16="http://schemas.microsoft.com/office/drawing/2014/main" id="{48A2B7CA-90F5-B5FD-4ED8-7C1403183B79}"/>
              </a:ext>
            </a:extLst>
          </p:cNvPr>
          <p:cNvSpPr txBox="1"/>
          <p:nvPr/>
        </p:nvSpPr>
        <p:spPr>
          <a:xfrm>
            <a:off x="235840" y="798414"/>
            <a:ext cx="5949058" cy="504689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stdlib.h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x = 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if (p ==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("Child has x = %d\n", ++x);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("Parent has x = %d\n",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p:spTree>
    <p:extLst>
      <p:ext uri="{BB962C8B-B14F-4D97-AF65-F5344CB8AC3E}">
        <p14:creationId xmlns:p14="http://schemas.microsoft.com/office/powerpoint/2010/main" val="38325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7" name="object 66">
              <a:extLst>
                <a:ext uri="{FF2B5EF4-FFF2-40B4-BE49-F238E27FC236}">
                  <a16:creationId xmlns:a16="http://schemas.microsoft.com/office/drawing/2014/main" id="{253B9248-BF72-721C-2F7C-A72ADC5A99DE}"/>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73203"/>
            <a:ext cx="4493879" cy="4548672"/>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You may see “Hello 0” “Hello 0” “Hello 1” “Hello 1” “Hello 1” “Hello 1”, or “Hello 0” “Hello 1” “Hello 1” “Hello 0” “Hello 1” “Hello 1”, but NOT “Hello 1” “Hello 0” “Hello 1” “Hello 1” “Hello 1” “Hello 0” , </a:t>
            </a:r>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27" name="object 66">
              <a:extLst>
                <a:ext uri="{FF2B5EF4-FFF2-40B4-BE49-F238E27FC236}">
                  <a16:creationId xmlns:a16="http://schemas.microsoft.com/office/drawing/2014/main" id="{C0EF913E-BFF7-504B-8E92-D045A2666ADB}"/>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09736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064218" y="-24484"/>
            <a:ext cx="5105116" cy="4548672"/>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Give the total number of processes resulting from executing the code, including the process executing this code itself. </a:t>
            </a:r>
          </a:p>
          <a:p>
            <a:r>
              <a:rPr lang="en-GB" sz="1600" b="0" kern="0" dirty="0"/>
              <a:t>A: There are 6 processes in total. </a:t>
            </a:r>
          </a:p>
          <a:p>
            <a:r>
              <a:rPr lang="en-GB" sz="1600" b="0" kern="0" dirty="0"/>
              <a:t>Line 3: The initial process P0 generates one child process P1.</a:t>
            </a:r>
          </a:p>
          <a:p>
            <a:r>
              <a:rPr lang="en-GB" sz="1600" b="0" kern="0" dirty="0"/>
              <a:t>Line 4: Two processes P0 and P1 generate additional child processes P2 and P3. </a:t>
            </a:r>
          </a:p>
          <a:p>
            <a:r>
              <a:rPr lang="en-GB" sz="1600" b="0" kern="0" dirty="0"/>
              <a:t>Line 5: The condition “if (pid1 &gt; 0 &amp;&amp; pid2 == 0)” is checked in all four processes, and it is true only for the child process P2 created by the second fork() in the original parent process.</a:t>
            </a:r>
          </a:p>
          <a:p>
            <a:r>
              <a:rPr lang="en-GB" sz="1600" b="0" kern="0" dirty="0"/>
              <a:t>Line 6: Process P2 generates one child process P4. The condition “if (pid3=fork() &gt; 0)” is checked in P2 and P4, and it is true only for P2 (parent process of P4).</a:t>
            </a:r>
          </a:p>
          <a:p>
            <a:r>
              <a:rPr lang="en-GB" sz="1600" b="0" kern="0" dirty="0"/>
              <a:t>Line 7: Process P2 generates one more child process P5.</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7" name="object 66">
            <a:extLst>
              <a:ext uri="{FF2B5EF4-FFF2-40B4-BE49-F238E27FC236}">
                <a16:creationId xmlns:a16="http://schemas.microsoft.com/office/drawing/2014/main" id="{882F3441-2CD5-D0C0-E188-721625FE090A}"/>
              </a:ext>
            </a:extLst>
          </p:cNvPr>
          <p:cNvSpPr txBox="1"/>
          <p:nvPr/>
        </p:nvSpPr>
        <p:spPr>
          <a:xfrm>
            <a:off x="2332487" y="2253481"/>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988094" y="4518002"/>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pid2==0</a:t>
            </a:r>
            <a:endParaRPr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pid2&gt;0</a:t>
            </a:r>
            <a:endParaRPr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154036" y="4518002"/>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pid1==0&amp;&amp; pid2&gt;0</a:t>
            </a:r>
            <a:endParaRPr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113240" y="4518002"/>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pid1==0&amp;&amp; pid2==0</a:t>
            </a:r>
            <a:endParaRPr b="0" kern="0" dirty="0">
              <a:latin typeface="Arial MT"/>
              <a:cs typeface="Arial MT"/>
            </a:endParaRPr>
          </a:p>
        </p:txBody>
      </p:sp>
      <p:sp>
        <p:nvSpPr>
          <p:cNvPr id="189" name="object 66">
            <a:extLst>
              <a:ext uri="{FF2B5EF4-FFF2-40B4-BE49-F238E27FC236}">
                <a16:creationId xmlns:a16="http://schemas.microsoft.com/office/drawing/2014/main" id="{9E730105-2429-4DDA-B1CC-8CC563EF1508}"/>
              </a:ext>
            </a:extLst>
          </p:cNvPr>
          <p:cNvSpPr txBox="1"/>
          <p:nvPr/>
        </p:nvSpPr>
        <p:spPr>
          <a:xfrm>
            <a:off x="3803162" y="3246832"/>
            <a:ext cx="129095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pid1==0</a:t>
            </a:r>
            <a:endParaRPr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44144" y="3181514"/>
            <a:ext cx="129095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t>
            </a:r>
            <a:endParaRPr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534946" y="5324131"/>
            <a:ext cx="1290956" cy="8566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pid2==0&amp;&amp;</a:t>
            </a:r>
          </a:p>
          <a:p>
            <a:pPr marL="12700" eaLnBrk="1" fontAlgn="auto" hangingPunct="1">
              <a:spcBef>
                <a:spcPts val="100"/>
              </a:spcBef>
              <a:spcAft>
                <a:spcPts val="0"/>
              </a:spcAft>
            </a:pPr>
            <a:r>
              <a:rPr lang="en-GB" sz="1800" b="0" kern="0" dirty="0">
                <a:solidFill>
                  <a:sysClr val="windowText" lastClr="000000"/>
                </a:solidFill>
                <a:latin typeface="Courier New"/>
                <a:cs typeface="Courier New"/>
              </a:rPr>
              <a:t>pid3&gt;0</a:t>
            </a:r>
            <a:endParaRPr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714559" y="5324131"/>
            <a:ext cx="1290956" cy="8566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pid2==0&amp;&amp;</a:t>
            </a:r>
          </a:p>
          <a:p>
            <a:pPr marL="12700" eaLnBrk="1" fontAlgn="auto" hangingPunct="1">
              <a:spcBef>
                <a:spcPts val="100"/>
              </a:spcBef>
              <a:spcAft>
                <a:spcPts val="0"/>
              </a:spcAft>
            </a:pPr>
            <a:r>
              <a:rPr lang="en-GB" b="0" kern="0" dirty="0">
                <a:solidFill>
                  <a:sysClr val="windowText" lastClr="000000"/>
                </a:solidFill>
                <a:latin typeface="Courier New"/>
                <a:cs typeface="Courier New"/>
              </a:rPr>
              <a:t>p</a:t>
            </a:r>
            <a:r>
              <a:rPr lang="en-GB" sz="1800" b="0" kern="0" dirty="0">
                <a:solidFill>
                  <a:sysClr val="windowText" lastClr="000000"/>
                </a:solidFill>
                <a:latin typeface="Courier New"/>
                <a:cs typeface="Courier New"/>
              </a:rPr>
              <a:t>id3==0</a:t>
            </a:r>
            <a:endParaRPr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09653" y="773008"/>
            <a:ext cx="6240271"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ANS: </a:t>
            </a:r>
            <a:r>
              <a:rPr lang="es-ES" b="0" kern="0" dirty="0"/>
              <a:t>(C) u + 10 = x and v = y</a:t>
            </a:r>
          </a:p>
          <a:p>
            <a:r>
              <a:rPr lang="en-GB" b="0" kern="0" dirty="0"/>
              <a:t>fork() returns 0 in child process and process ID of child process in parent process. In Child (x), a = a + 5 In Parent (u), a = a – 5; Therefore x = u + 10.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Let u, v be the values printed by the parent process, and x, y be the values printed by the child process. Which one of the following is TRUE? </a:t>
            </a:r>
          </a:p>
          <a:p>
            <a:r>
              <a:rPr lang="en-GB" b="0" kern="0" dirty="0"/>
              <a:t>(A) u = x + 10 and v = y</a:t>
            </a:r>
          </a:p>
          <a:p>
            <a:r>
              <a:rPr lang="en-GB" b="0" kern="0" dirty="0"/>
              <a:t>(B) u = x + 10 and v != y</a:t>
            </a:r>
          </a:p>
          <a:p>
            <a:r>
              <a:rPr lang="en-GB" b="0" kern="0" dirty="0"/>
              <a:t>(C) u + 10 = x and v = y</a:t>
            </a:r>
          </a:p>
          <a:p>
            <a:r>
              <a:rPr lang="en-GB" b="0" kern="0" dirty="0"/>
              <a:t>(D) u + 10 = x and v != y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Tree>
    <p:extLst>
      <p:ext uri="{BB962C8B-B14F-4D97-AF65-F5344CB8AC3E}">
        <p14:creationId xmlns:p14="http://schemas.microsoft.com/office/powerpoint/2010/main" val="2206814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a:t>
            </a:r>
            <a:r>
              <a:rPr lang="en-US" altLang="en-SE"/>
              <a:t>run concurrently</a:t>
            </a:r>
            <a:endParaRPr lang="en-US" altLang="en-SE" dirty="0"/>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extLst>
      <p:ext uri="{BB962C8B-B14F-4D97-AF65-F5344CB8AC3E}">
        <p14:creationId xmlns:p14="http://schemas.microsoft.com/office/powerpoint/2010/main" val="46193654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92500" lnSpcReduction="1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7089</Words>
  <Application>Microsoft Office PowerPoint</Application>
  <PresentationFormat>Widescreen</PresentationFormat>
  <Paragraphs>899</Paragraphs>
  <Slides>45</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 MT</vt:lpstr>
      <vt:lpstr>Courier</vt:lpstr>
      <vt:lpstr>Gill Sans</vt:lpstr>
      <vt:lpstr>Gill Sans Light</vt:lpstr>
      <vt:lpstr>맑은 고딕</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2025-02-05T19:30:00Z</dcterms:modified>
</cp:coreProperties>
</file>