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28"/>
  </p:notesMasterIdLst>
  <p:handoutMasterIdLst>
    <p:handoutMasterId r:id="rId29"/>
  </p:handoutMasterIdLst>
  <p:sldIdLst>
    <p:sldId id="256" r:id="rId2"/>
    <p:sldId id="1398" r:id="rId3"/>
    <p:sldId id="1399" r:id="rId4"/>
    <p:sldId id="1382" r:id="rId5"/>
    <p:sldId id="1394" r:id="rId6"/>
    <p:sldId id="348" r:id="rId7"/>
    <p:sldId id="1396" r:id="rId8"/>
    <p:sldId id="1381" r:id="rId9"/>
    <p:sldId id="1390" r:id="rId10"/>
    <p:sldId id="1388" r:id="rId11"/>
    <p:sldId id="1397" r:id="rId12"/>
    <p:sldId id="1384" r:id="rId13"/>
    <p:sldId id="1392" r:id="rId14"/>
    <p:sldId id="1389" r:id="rId15"/>
    <p:sldId id="1393" r:id="rId16"/>
    <p:sldId id="1401" r:id="rId17"/>
    <p:sldId id="1402" r:id="rId18"/>
    <p:sldId id="257" r:id="rId19"/>
    <p:sldId id="258" r:id="rId20"/>
    <p:sldId id="259" r:id="rId21"/>
    <p:sldId id="260" r:id="rId22"/>
    <p:sldId id="1379" r:id="rId23"/>
    <p:sldId id="1380" r:id="rId24"/>
    <p:sldId id="262" r:id="rId25"/>
    <p:sldId id="264" r:id="rId26"/>
    <p:sldId id="421" r:id="rId27"/>
  </p:sldIdLst>
  <p:sldSz cx="12192000" cy="6858000"/>
  <p:notesSz cx="9601200" cy="7315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BCFFBC"/>
    <a:srgbClr val="FFFFAA"/>
    <a:srgbClr val="FF0000"/>
    <a:srgbClr val="2A40E2"/>
    <a:srgbClr val="F430AB"/>
    <a:srgbClr val="A18623"/>
    <a:srgbClr val="9E7800"/>
    <a:srgbClr val="C49500"/>
    <a:srgbClr val="E6E703"/>
    <a:srgbClr val="72AAA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4118" autoAdjust="0"/>
  </p:normalViewPr>
  <p:slideViewPr>
    <p:cSldViewPr>
      <p:cViewPr varScale="1">
        <p:scale>
          <a:sx n="61" d="100"/>
          <a:sy n="61" d="100"/>
        </p:scale>
        <p:origin x="638" y="48"/>
      </p:cViewPr>
      <p:guideLst>
        <p:guide orient="horz" pos="2160"/>
        <p:guide pos="3840"/>
      </p:guideLst>
    </p:cSldViewPr>
  </p:slideViewPr>
  <p:outlineViewPr>
    <p:cViewPr>
      <p:scale>
        <a:sx n="33" d="100"/>
        <a:sy n="33" d="100"/>
      </p:scale>
      <p:origin x="0" y="-34171"/>
    </p:cViewPr>
  </p:outlineViewPr>
  <p:notesTextViewPr>
    <p:cViewPr>
      <p:scale>
        <a:sx n="100" d="100"/>
        <a:sy n="100" d="100"/>
      </p:scale>
      <p:origin x="0" y="0"/>
    </p:cViewPr>
  </p:notesTextViewPr>
  <p:sorterViewPr>
    <p:cViewPr varScale="1">
      <p:scale>
        <a:sx n="1" d="1"/>
        <a:sy n="1" d="1"/>
      </p:scale>
      <p:origin x="0" y="-417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4387622" y="6956426"/>
            <a:ext cx="827553" cy="27492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275" tIns="46978" rIns="92275" bIns="46978">
            <a:spAutoFit/>
          </a:bodyPr>
          <a:lstStyle/>
          <a:p>
            <a:pPr algn="ctr" defTabSz="917177">
              <a:lnSpc>
                <a:spcPct val="90000"/>
              </a:lnSpc>
            </a:pPr>
            <a:r>
              <a:rPr lang="en-US" sz="1300" b="0">
                <a:latin typeface="Gill Sans Light" charset="0"/>
                <a:cs typeface="Gill Sans Light" charset="0"/>
              </a:rPr>
              <a:t>Page </a:t>
            </a:r>
            <a:fld id="{073744B8-EF17-EB47-B355-93F8159194C2}" type="slidenum">
              <a:rPr lang="en-US" sz="1300" b="0">
                <a:latin typeface="Gill Sans Light" charset="0"/>
                <a:cs typeface="Gill Sans Light" charset="0"/>
              </a:rPr>
              <a:pPr algn="ctr" defTabSz="917177">
                <a:lnSpc>
                  <a:spcPct val="90000"/>
                </a:lnSpc>
              </a:pPr>
              <a:t>‹#›</a:t>
            </a:fld>
            <a:endParaRPr lang="en-US" sz="1300" b="0">
              <a:latin typeface="Gill Sans Light" charset="0"/>
              <a:cs typeface="Gill Sans Light" charset="0"/>
            </a:endParaRPr>
          </a:p>
        </p:txBody>
      </p:sp>
    </p:spTree>
    <p:extLst>
      <p:ext uri="{BB962C8B-B14F-4D97-AF65-F5344CB8AC3E}">
        <p14:creationId xmlns:p14="http://schemas.microsoft.com/office/powerpoint/2010/main" val="7174449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4373193" y="6956426"/>
            <a:ext cx="856407" cy="27492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275" tIns="46978" rIns="92275" bIns="46978">
            <a:spAutoFit/>
          </a:bodyPr>
          <a:lstStyle/>
          <a:p>
            <a:pPr algn="ctr" defTabSz="917177">
              <a:lnSpc>
                <a:spcPct val="90000"/>
              </a:lnSpc>
            </a:pPr>
            <a:r>
              <a:rPr lang="en-US" sz="1300" b="0"/>
              <a:t>Page </a:t>
            </a:r>
            <a:fld id="{6D259941-7246-4245-A40C-55C6F952DF9E}" type="slidenum">
              <a:rPr lang="en-US" sz="1300" b="0"/>
              <a:pPr algn="ctr" defTabSz="917177">
                <a:lnSpc>
                  <a:spcPct val="90000"/>
                </a:lnSpc>
              </a:pPr>
              <a:t>‹#›</a:t>
            </a:fld>
            <a:endParaRPr lang="en-US" sz="1300" b="0"/>
          </a:p>
        </p:txBody>
      </p:sp>
      <p:sp>
        <p:nvSpPr>
          <p:cNvPr id="65539" name="Rectangle 3"/>
          <p:cNvSpPr>
            <a:spLocks noGrp="1" noRot="1" noChangeAspect="1" noChangeArrowheads="1" noTextEdit="1"/>
          </p:cNvSpPr>
          <p:nvPr>
            <p:ph type="sldImg" idx="2"/>
          </p:nvPr>
        </p:nvSpPr>
        <p:spPr bwMode="auto">
          <a:xfrm>
            <a:off x="2362200" y="547688"/>
            <a:ext cx="4876800" cy="2744787"/>
          </a:xfrm>
          <a:prstGeom prst="rect">
            <a:avLst/>
          </a:prstGeom>
          <a:noFill/>
          <a:ln w="12700">
            <a:solidFill>
              <a:schemeClr val="tx1"/>
            </a:solidFill>
            <a:miter lim="800000"/>
            <a:headEnd/>
            <a:tailEnd/>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2052" name="Rectangle 4"/>
          <p:cNvSpPr>
            <a:spLocks noGrp="1" noChangeArrowheads="1"/>
          </p:cNvSpPr>
          <p:nvPr>
            <p:ph type="body" sz="quarter" idx="3"/>
          </p:nvPr>
        </p:nvSpPr>
        <p:spPr bwMode="auto">
          <a:xfrm>
            <a:off x="1281115" y="3475042"/>
            <a:ext cx="7038975" cy="329247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5629" tIns="46978" rIns="95629" bIns="46978"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885107729"/>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ＭＳ Ｐゴシック" charset="0"/>
      </a:defRPr>
    </a:lvl1pPr>
    <a:lvl2pPr marL="4572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2pPr>
    <a:lvl3pPr marL="9144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3pPr>
    <a:lvl4pPr marL="13716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4pPr>
    <a:lvl5pPr marL="18288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2362200" y="547688"/>
            <a:ext cx="4876800" cy="2744787"/>
          </a:xfrm>
          <a:ln/>
        </p:spPr>
      </p:sp>
      <p:sp>
        <p:nvSpPr>
          <p:cNvPr id="66563" name="Rectangle 3"/>
          <p:cNvSpPr>
            <a:spLocks noGrp="1" noChangeArrowheads="1"/>
          </p:cNvSpPr>
          <p:nvPr>
            <p:ph type="body" idx="1"/>
          </p:nvPr>
        </p:nvSpPr>
        <p:spPr>
          <a:extLst>
            <a:ext uri="{FAA26D3D-D897-4be2-8F04-BA451C77F1D7}">
              <ma14:placeholderFlag xmlns:ma14="http://schemas.microsoft.com/office/mac/drawingml/2011/main" xmlns="" val="1"/>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latin typeface="Comic Sans MS" charset="0"/>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6FB93F-D85E-340F-C5B2-139C0827310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4706A92-3314-AE2C-0222-AC29ACDBB07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EC9270E-6176-A5D1-3996-17D51BAF7234}"/>
              </a:ext>
            </a:extLst>
          </p:cNvPr>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int i=0, j=1;</a:t>
            </a:r>
          </a:p>
          <a:p>
            <a:endParaRPr lang="en-SE" dirty="0"/>
          </a:p>
        </p:txBody>
      </p:sp>
    </p:spTree>
    <p:extLst>
      <p:ext uri="{BB962C8B-B14F-4D97-AF65-F5344CB8AC3E}">
        <p14:creationId xmlns:p14="http://schemas.microsoft.com/office/powerpoint/2010/main" val="37963175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49EE6A-EA47-0F19-EB5F-2EEC8BC5084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DD6795E-BB01-AB9B-0700-DE496F6C807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B329E49-9A60-A3E1-513C-C77A61DA383A}"/>
              </a:ext>
            </a:extLst>
          </p:cNvPr>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int i=0, j=1;</a:t>
            </a:r>
          </a:p>
          <a:p>
            <a:endParaRPr lang="en-SE" dirty="0"/>
          </a:p>
        </p:txBody>
      </p:sp>
    </p:spTree>
    <p:extLst>
      <p:ext uri="{BB962C8B-B14F-4D97-AF65-F5344CB8AC3E}">
        <p14:creationId xmlns:p14="http://schemas.microsoft.com/office/powerpoint/2010/main" val="10283891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12939104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50825" indent="-238125">
              <a:spcBef>
                <a:spcPts val="560"/>
              </a:spcBef>
              <a:buFontTx/>
              <a:buChar char="•"/>
              <a:tabLst>
                <a:tab pos="250825" algn="l"/>
              </a:tabLst>
            </a:pPr>
            <a:endParaRPr lang="en-GB" sz="2400" b="0" dirty="0">
              <a:latin typeface="Gill Sans" panose="020B0502020104020203"/>
              <a:cs typeface="Arial MT"/>
            </a:endParaRPr>
          </a:p>
          <a:p>
            <a:pPr marL="250825" indent="-238125">
              <a:spcBef>
                <a:spcPts val="560"/>
              </a:spcBef>
              <a:buChar char="•"/>
              <a:tabLst>
                <a:tab pos="250825" algn="l"/>
              </a:tabLst>
            </a:pPr>
            <a:endParaRPr lang="en-GB" sz="2400" b="0" dirty="0">
              <a:latin typeface="Gill Sans" panose="020B0502020104020203"/>
              <a:cs typeface="Arial MT"/>
            </a:endParaRPr>
          </a:p>
          <a:p>
            <a:pPr marL="631825" lvl="1" indent="-238760">
              <a:spcBef>
                <a:spcPts val="550"/>
              </a:spcBef>
              <a:buChar char="•"/>
              <a:tabLst>
                <a:tab pos="631825" algn="l"/>
              </a:tabLst>
            </a:pPr>
            <a:r>
              <a:rPr lang="en-GB" sz="2400" b="0" dirty="0">
                <a:solidFill>
                  <a:srgbClr val="0365C0"/>
                </a:solidFill>
                <a:latin typeface="Gill Sans" panose="020B0502020104020203"/>
                <a:cs typeface="Arial MT"/>
              </a:rPr>
              <a:t>It</a:t>
            </a:r>
            <a:r>
              <a:rPr lang="en-GB" sz="2400" b="0" spc="10" dirty="0">
                <a:solidFill>
                  <a:srgbClr val="0365C0"/>
                </a:solidFill>
                <a:latin typeface="Gill Sans" panose="020B0502020104020203"/>
                <a:cs typeface="Arial MT"/>
              </a:rPr>
              <a:t> </a:t>
            </a:r>
            <a:r>
              <a:rPr lang="en-GB" sz="2400" b="0" dirty="0">
                <a:solidFill>
                  <a:srgbClr val="0365C0"/>
                </a:solidFill>
                <a:latin typeface="Gill Sans" panose="020B0502020104020203"/>
                <a:cs typeface="Arial MT"/>
              </a:rPr>
              <a:t>is</a:t>
            </a:r>
            <a:r>
              <a:rPr lang="en-GB" sz="2400" b="0" spc="5" dirty="0">
                <a:solidFill>
                  <a:srgbClr val="0365C0"/>
                </a:solidFill>
                <a:latin typeface="Gill Sans" panose="020B0502020104020203"/>
                <a:cs typeface="Arial MT"/>
              </a:rPr>
              <a:t> </a:t>
            </a:r>
            <a:r>
              <a:rPr lang="en-GB" sz="2400" b="0" dirty="0">
                <a:solidFill>
                  <a:srgbClr val="0365C0"/>
                </a:solidFill>
                <a:latin typeface="Gill Sans" panose="020B0502020104020203"/>
                <a:cs typeface="Arial MT"/>
              </a:rPr>
              <a:t>signalled</a:t>
            </a:r>
            <a:r>
              <a:rPr lang="en-GB" sz="2400" b="0" spc="10" dirty="0">
                <a:solidFill>
                  <a:srgbClr val="0365C0"/>
                </a:solidFill>
                <a:latin typeface="Gill Sans" panose="020B0502020104020203"/>
                <a:cs typeface="Arial MT"/>
              </a:rPr>
              <a:t> </a:t>
            </a:r>
            <a:r>
              <a:rPr lang="en-GB" sz="2400" b="0" dirty="0">
                <a:solidFill>
                  <a:srgbClr val="0365C0"/>
                </a:solidFill>
                <a:latin typeface="Gill Sans" panose="020B0502020104020203"/>
                <a:cs typeface="Arial MT"/>
              </a:rPr>
              <a:t>by</a:t>
            </a:r>
            <a:r>
              <a:rPr lang="en-GB" sz="2400" b="0" spc="5" dirty="0">
                <a:solidFill>
                  <a:srgbClr val="0365C0"/>
                </a:solidFill>
                <a:latin typeface="Gill Sans" panose="020B0502020104020203"/>
                <a:cs typeface="Arial MT"/>
              </a:rPr>
              <a:t> </a:t>
            </a:r>
            <a:r>
              <a:rPr lang="en-GB" sz="2400" b="0" dirty="0">
                <a:solidFill>
                  <a:srgbClr val="0365C0"/>
                </a:solidFill>
                <a:latin typeface="Gill Sans" panose="020B0502020104020203"/>
                <a:cs typeface="Arial MT"/>
              </a:rPr>
              <a:t>t1,</a:t>
            </a:r>
            <a:r>
              <a:rPr lang="en-GB" sz="2400" b="0" spc="10" dirty="0">
                <a:solidFill>
                  <a:srgbClr val="0365C0"/>
                </a:solidFill>
                <a:latin typeface="Gill Sans" panose="020B0502020104020203"/>
                <a:cs typeface="Arial MT"/>
              </a:rPr>
              <a:t> </a:t>
            </a:r>
            <a:r>
              <a:rPr lang="en-GB" sz="2400" b="0" dirty="0">
                <a:solidFill>
                  <a:srgbClr val="0365C0"/>
                </a:solidFill>
                <a:latin typeface="Gill Sans" panose="020B0502020104020203"/>
                <a:cs typeface="Arial MT"/>
              </a:rPr>
              <a:t>so</a:t>
            </a:r>
            <a:r>
              <a:rPr lang="en-GB" sz="2400" b="0" spc="10" dirty="0">
                <a:solidFill>
                  <a:srgbClr val="0365C0"/>
                </a:solidFill>
                <a:latin typeface="Gill Sans" panose="020B0502020104020203"/>
                <a:cs typeface="Arial MT"/>
              </a:rPr>
              <a:t> </a:t>
            </a:r>
            <a:r>
              <a:rPr lang="en-GB" sz="2400" b="0" dirty="0">
                <a:solidFill>
                  <a:srgbClr val="0365C0"/>
                </a:solidFill>
                <a:latin typeface="Gill Sans" panose="020B0502020104020203"/>
                <a:cs typeface="Arial MT"/>
              </a:rPr>
              <a:t>the</a:t>
            </a:r>
            <a:r>
              <a:rPr lang="en-GB" sz="2400" b="0" spc="5" dirty="0">
                <a:solidFill>
                  <a:srgbClr val="0365C0"/>
                </a:solidFill>
                <a:latin typeface="Gill Sans" panose="020B0502020104020203"/>
                <a:cs typeface="Arial MT"/>
              </a:rPr>
              <a:t> </a:t>
            </a:r>
            <a:r>
              <a:rPr lang="en-GB" sz="2400" b="0" dirty="0">
                <a:solidFill>
                  <a:srgbClr val="0365C0"/>
                </a:solidFill>
                <a:latin typeface="Gill Sans" panose="020B0502020104020203"/>
                <a:cs typeface="Arial MT"/>
              </a:rPr>
              <a:t>initial</a:t>
            </a:r>
            <a:r>
              <a:rPr lang="en-GB" sz="2400" b="0" spc="10" dirty="0">
                <a:solidFill>
                  <a:srgbClr val="0365C0"/>
                </a:solidFill>
                <a:latin typeface="Gill Sans" panose="020B0502020104020203"/>
                <a:cs typeface="Arial MT"/>
              </a:rPr>
              <a:t> </a:t>
            </a:r>
            <a:r>
              <a:rPr lang="en-GB" sz="2400" b="0" dirty="0">
                <a:solidFill>
                  <a:srgbClr val="0365C0"/>
                </a:solidFill>
                <a:latin typeface="Gill Sans" panose="020B0502020104020203"/>
                <a:cs typeface="Arial MT"/>
              </a:rPr>
              <a:t>value</a:t>
            </a:r>
            <a:r>
              <a:rPr lang="en-GB" sz="2400" b="0" spc="5" dirty="0">
                <a:solidFill>
                  <a:srgbClr val="0365C0"/>
                </a:solidFill>
                <a:latin typeface="Gill Sans" panose="020B0502020104020203"/>
                <a:cs typeface="Arial MT"/>
              </a:rPr>
              <a:t> </a:t>
            </a:r>
            <a:r>
              <a:rPr lang="en-GB" sz="2400" b="0" dirty="0">
                <a:solidFill>
                  <a:srgbClr val="0365C0"/>
                </a:solidFill>
                <a:latin typeface="Gill Sans" panose="020B0502020104020203"/>
                <a:cs typeface="Arial MT"/>
              </a:rPr>
              <a:t>of</a:t>
            </a:r>
            <a:r>
              <a:rPr lang="en-GB" sz="2400" b="0" spc="10" dirty="0">
                <a:solidFill>
                  <a:srgbClr val="0365C0"/>
                </a:solidFill>
                <a:latin typeface="Gill Sans" panose="020B0502020104020203"/>
                <a:cs typeface="Arial MT"/>
              </a:rPr>
              <a:t> </a:t>
            </a:r>
            <a:r>
              <a:rPr lang="en-GB" sz="2400" b="0" dirty="0">
                <a:solidFill>
                  <a:srgbClr val="0365C0"/>
                </a:solidFill>
                <a:latin typeface="Gill Sans" panose="020B0502020104020203"/>
                <a:cs typeface="Arial MT"/>
              </a:rPr>
              <a:t>s2</a:t>
            </a:r>
            <a:r>
              <a:rPr lang="en-GB" sz="2400" b="0" spc="10" dirty="0">
                <a:solidFill>
                  <a:srgbClr val="0365C0"/>
                </a:solidFill>
                <a:latin typeface="Gill Sans" panose="020B0502020104020203"/>
                <a:cs typeface="Arial MT"/>
              </a:rPr>
              <a:t> </a:t>
            </a:r>
            <a:r>
              <a:rPr lang="en-GB" sz="2400" b="0" dirty="0">
                <a:solidFill>
                  <a:srgbClr val="0365C0"/>
                </a:solidFill>
                <a:latin typeface="Gill Sans" panose="020B0502020104020203"/>
                <a:cs typeface="Arial MT"/>
              </a:rPr>
              <a:t>has</a:t>
            </a:r>
            <a:r>
              <a:rPr lang="en-GB" sz="2400" b="0" spc="5" dirty="0">
                <a:solidFill>
                  <a:srgbClr val="0365C0"/>
                </a:solidFill>
                <a:latin typeface="Gill Sans" panose="020B0502020104020203"/>
                <a:cs typeface="Arial MT"/>
              </a:rPr>
              <a:t> </a:t>
            </a:r>
            <a:r>
              <a:rPr lang="en-GB" sz="2400" b="0" dirty="0">
                <a:solidFill>
                  <a:srgbClr val="0365C0"/>
                </a:solidFill>
                <a:latin typeface="Gill Sans" panose="020B0502020104020203"/>
                <a:cs typeface="Arial MT"/>
              </a:rPr>
              <a:t>to</a:t>
            </a:r>
            <a:r>
              <a:rPr lang="en-GB" sz="2400" b="0" spc="10" dirty="0">
                <a:solidFill>
                  <a:srgbClr val="0365C0"/>
                </a:solidFill>
                <a:latin typeface="Gill Sans" panose="020B0502020104020203"/>
                <a:cs typeface="Arial MT"/>
              </a:rPr>
              <a:t> </a:t>
            </a:r>
            <a:r>
              <a:rPr lang="en-GB" sz="2400" b="0" dirty="0">
                <a:solidFill>
                  <a:srgbClr val="0365C0"/>
                </a:solidFill>
                <a:latin typeface="Gill Sans" panose="020B0502020104020203"/>
                <a:cs typeface="Arial MT"/>
              </a:rPr>
              <a:t>be</a:t>
            </a:r>
            <a:r>
              <a:rPr lang="en-GB" sz="2400" b="0" spc="5" dirty="0">
                <a:solidFill>
                  <a:srgbClr val="0365C0"/>
                </a:solidFill>
                <a:latin typeface="Gill Sans" panose="020B0502020104020203"/>
                <a:cs typeface="Arial MT"/>
              </a:rPr>
              <a:t> </a:t>
            </a:r>
            <a:r>
              <a:rPr lang="en-GB" sz="2400" b="0" spc="-25" dirty="0">
                <a:solidFill>
                  <a:srgbClr val="0365C0"/>
                </a:solidFill>
                <a:latin typeface="Gill Sans" panose="020B0502020104020203"/>
                <a:cs typeface="Arial MT"/>
              </a:rPr>
              <a:t>0.</a:t>
            </a:r>
            <a:endParaRPr lang="en-GB" sz="2400" b="0" dirty="0">
              <a:latin typeface="Gill Sans" panose="020B0502020104020203"/>
              <a:cs typeface="Arial MT"/>
            </a:endParaRPr>
          </a:p>
          <a:p>
            <a:endParaRPr lang="en-SE" dirty="0"/>
          </a:p>
        </p:txBody>
      </p:sp>
    </p:spTree>
    <p:extLst>
      <p:ext uri="{BB962C8B-B14F-4D97-AF65-F5344CB8AC3E}">
        <p14:creationId xmlns:p14="http://schemas.microsoft.com/office/powerpoint/2010/main" val="2760908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Insert appropriate wait or signal operations in the code lines indicated with // SYNC and give the correct initial values for the semaphores. Give the completed functions and the initial values for the semaphores.</a:t>
            </a:r>
          </a:p>
          <a:p>
            <a:r>
              <a:rPr lang="en-GB" dirty="0"/>
              <a:t>Hint: Note that it might not be required to add a wait or signal operations in all of the places indicated.</a:t>
            </a:r>
          </a:p>
          <a:p>
            <a:endParaRPr lang="en-SE" dirty="0"/>
          </a:p>
        </p:txBody>
      </p:sp>
    </p:spTree>
    <p:extLst>
      <p:ext uri="{BB962C8B-B14F-4D97-AF65-F5344CB8AC3E}">
        <p14:creationId xmlns:p14="http://schemas.microsoft.com/office/powerpoint/2010/main" val="15854381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28EC2B-0355-2195-037E-0CA3AC2C914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7F9B553-D39D-CA95-A74B-081EC33888D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890D39E-EACB-09A3-301B-BF290D93A2EB}"/>
              </a:ext>
            </a:extLst>
          </p:cNvPr>
          <p:cNvSpPr>
            <a:spLocks noGrp="1"/>
          </p:cNvSpPr>
          <p:nvPr>
            <p:ph type="body" idx="1"/>
          </p:nvPr>
        </p:nvSpPr>
        <p:spPr/>
        <p:txBody>
          <a:bodyPr/>
          <a:lstStyle/>
          <a:p>
            <a:r>
              <a:rPr lang="en-GB" dirty="0"/>
              <a:t>Insert appropriate wait or signal operations in the code lines indicated with // SYNC and give the correct initial values for the semaphores. Give the completed functions and the initial values for the semaphores.</a:t>
            </a:r>
          </a:p>
          <a:p>
            <a:r>
              <a:rPr lang="en-GB" dirty="0"/>
              <a:t>Hint: Note that it might not be required to add a wait or signal operations in all of the places indicated.</a:t>
            </a:r>
          </a:p>
          <a:p>
            <a:endParaRPr lang="en-SE" dirty="0"/>
          </a:p>
        </p:txBody>
      </p:sp>
    </p:spTree>
    <p:extLst>
      <p:ext uri="{BB962C8B-B14F-4D97-AF65-F5344CB8AC3E}">
        <p14:creationId xmlns:p14="http://schemas.microsoft.com/office/powerpoint/2010/main" val="29135842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sz="1200" b="0" dirty="0">
                <a:solidFill>
                  <a:srgbClr val="0365C0"/>
                </a:solidFill>
                <a:latin typeface="Gill Sans" panose="020B0502020104020203"/>
                <a:cs typeface="Arial MT"/>
              </a:rPr>
              <a:t>Here,</a:t>
            </a:r>
            <a:r>
              <a:rPr lang="en-GB" sz="1200" b="0" spc="-30"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we</a:t>
            </a:r>
            <a:r>
              <a:rPr lang="en-GB" sz="1200" b="0" spc="-30"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have</a:t>
            </a:r>
            <a:r>
              <a:rPr lang="en-GB" sz="1200" b="0" spc="-30"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used</a:t>
            </a:r>
            <a:r>
              <a:rPr lang="en-GB" sz="1200" b="0" spc="-30"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a</a:t>
            </a:r>
            <a:r>
              <a:rPr lang="en-GB" sz="1200" b="0" spc="-25" dirty="0">
                <a:solidFill>
                  <a:srgbClr val="0365C0"/>
                </a:solidFill>
                <a:latin typeface="Gill Sans" panose="020B0502020104020203"/>
                <a:cs typeface="Arial MT"/>
              </a:rPr>
              <a:t> </a:t>
            </a:r>
            <a:r>
              <a:rPr lang="en-GB" sz="1200" b="0" i="1" dirty="0">
                <a:solidFill>
                  <a:srgbClr val="0365C0"/>
                </a:solidFill>
                <a:latin typeface="Gill Sans" panose="020B0502020104020203"/>
                <a:cs typeface="Arial"/>
              </a:rPr>
              <a:t>regular</a:t>
            </a:r>
            <a:r>
              <a:rPr lang="en-GB" sz="1200" b="0" i="1" spc="-30" dirty="0">
                <a:solidFill>
                  <a:srgbClr val="0365C0"/>
                </a:solidFill>
                <a:latin typeface="Gill Sans" panose="020B0502020104020203"/>
                <a:cs typeface="Arial"/>
              </a:rPr>
              <a:t> </a:t>
            </a:r>
            <a:r>
              <a:rPr lang="en-GB" sz="1200" b="0" i="1" dirty="0">
                <a:solidFill>
                  <a:srgbClr val="0365C0"/>
                </a:solidFill>
                <a:latin typeface="Gill Sans" panose="020B0502020104020203"/>
                <a:cs typeface="Arial"/>
              </a:rPr>
              <a:t>expression</a:t>
            </a:r>
            <a:r>
              <a:rPr lang="en-GB" sz="1200" b="0" i="1" spc="-40" dirty="0">
                <a:solidFill>
                  <a:srgbClr val="0365C0"/>
                </a:solidFill>
                <a:latin typeface="Gill Sans" panose="020B0502020104020203"/>
                <a:cs typeface="Arial"/>
              </a:rPr>
              <a:t> </a:t>
            </a:r>
            <a:r>
              <a:rPr lang="en-GB" sz="1200" b="0" dirty="0">
                <a:solidFill>
                  <a:srgbClr val="0365C0"/>
                </a:solidFill>
                <a:latin typeface="Gill Sans" panose="020B0502020104020203"/>
                <a:cs typeface="Arial MT"/>
              </a:rPr>
              <a:t>to</a:t>
            </a:r>
            <a:r>
              <a:rPr lang="en-GB" sz="1200" b="0" spc="-30"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indicate</a:t>
            </a:r>
            <a:r>
              <a:rPr lang="en-GB" sz="1200" b="0" spc="-25"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the</a:t>
            </a:r>
            <a:r>
              <a:rPr lang="en-GB" sz="1200" b="0" spc="-30"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structure</a:t>
            </a:r>
            <a:r>
              <a:rPr lang="en-GB" sz="1200" b="0" spc="-30"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of</a:t>
            </a:r>
            <a:r>
              <a:rPr lang="en-GB" sz="1200" b="0" spc="-30"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a</a:t>
            </a:r>
            <a:r>
              <a:rPr lang="en-GB" sz="1200" b="0" spc="-25" dirty="0">
                <a:solidFill>
                  <a:srgbClr val="0365C0"/>
                </a:solidFill>
                <a:latin typeface="Gill Sans" panose="020B0502020104020203"/>
                <a:cs typeface="Arial MT"/>
              </a:rPr>
              <a:t> </a:t>
            </a:r>
            <a:r>
              <a:rPr lang="en-GB" sz="1200" b="0" spc="-20" dirty="0">
                <a:solidFill>
                  <a:srgbClr val="0365C0"/>
                </a:solidFill>
                <a:latin typeface="Gill Sans" panose="020B0502020104020203"/>
                <a:cs typeface="Arial MT"/>
              </a:rPr>
              <a:t>text </a:t>
            </a:r>
            <a:r>
              <a:rPr lang="en-GB" sz="1200" b="0" dirty="0">
                <a:solidFill>
                  <a:srgbClr val="0365C0"/>
                </a:solidFill>
                <a:latin typeface="Gill Sans" panose="020B0502020104020203"/>
                <a:cs typeface="Arial MT"/>
              </a:rPr>
              <a:t>pattern.</a:t>
            </a:r>
            <a:r>
              <a:rPr lang="en-GB" sz="1200" b="0" spc="-35"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Regular</a:t>
            </a:r>
            <a:r>
              <a:rPr lang="en-GB" sz="1200" b="0" spc="-35"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expressions</a:t>
            </a:r>
            <a:r>
              <a:rPr lang="en-GB" sz="1200" b="0" spc="-35"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(short:</a:t>
            </a:r>
            <a:r>
              <a:rPr lang="en-GB" sz="1200" b="0" spc="-35" dirty="0">
                <a:solidFill>
                  <a:srgbClr val="0365C0"/>
                </a:solidFill>
                <a:latin typeface="Gill Sans" panose="020B0502020104020203"/>
                <a:cs typeface="Arial MT"/>
              </a:rPr>
              <a:t> </a:t>
            </a:r>
            <a:r>
              <a:rPr lang="en-GB" sz="1200" b="0" dirty="0" err="1">
                <a:solidFill>
                  <a:srgbClr val="0365C0"/>
                </a:solidFill>
                <a:latin typeface="Gill Sans" panose="020B0502020104020203"/>
                <a:cs typeface="Arial MT"/>
              </a:rPr>
              <a:t>regexps</a:t>
            </a:r>
            <a:r>
              <a:rPr lang="en-GB" sz="1200" b="0" dirty="0">
                <a:solidFill>
                  <a:srgbClr val="0365C0"/>
                </a:solidFill>
                <a:latin typeface="Gill Sans" panose="020B0502020104020203"/>
                <a:cs typeface="Arial MT"/>
              </a:rPr>
              <a:t>)</a:t>
            </a:r>
            <a:r>
              <a:rPr lang="en-GB" sz="1200" b="0" spc="-35"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are</a:t>
            </a:r>
            <a:r>
              <a:rPr lang="en-GB" sz="1200" b="0" spc="-35"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a</a:t>
            </a:r>
            <a:r>
              <a:rPr lang="en-GB" sz="1200" b="0" spc="-35"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common</a:t>
            </a:r>
            <a:r>
              <a:rPr lang="en-GB" sz="1200" b="0" spc="-30"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tool</a:t>
            </a:r>
            <a:r>
              <a:rPr lang="en-GB" sz="1200" b="0" spc="-35"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in</a:t>
            </a:r>
            <a:r>
              <a:rPr lang="en-GB" sz="1200" b="0" spc="-35" dirty="0">
                <a:solidFill>
                  <a:srgbClr val="0365C0"/>
                </a:solidFill>
                <a:latin typeface="Gill Sans" panose="020B0502020104020203"/>
                <a:cs typeface="Arial MT"/>
              </a:rPr>
              <a:t> </a:t>
            </a:r>
            <a:r>
              <a:rPr lang="en-GB" sz="1200" b="0" spc="-20" dirty="0">
                <a:solidFill>
                  <a:srgbClr val="0365C0"/>
                </a:solidFill>
                <a:latin typeface="Gill Sans" panose="020B0502020104020203"/>
                <a:cs typeface="Arial MT"/>
              </a:rPr>
              <a:t>Unix</a:t>
            </a:r>
            <a:endParaRPr lang="en-GB" sz="1200" b="0" dirty="0">
              <a:latin typeface="Gill Sans" panose="020B0502020104020203"/>
              <a:cs typeface="Arial MT"/>
            </a:endParaRPr>
          </a:p>
          <a:p>
            <a:endParaRPr lang="en-SE" dirty="0"/>
          </a:p>
        </p:txBody>
      </p:sp>
    </p:spTree>
    <p:extLst>
      <p:ext uri="{BB962C8B-B14F-4D97-AF65-F5344CB8AC3E}">
        <p14:creationId xmlns:p14="http://schemas.microsoft.com/office/powerpoint/2010/main" val="33718478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sz="1200" b="0" i="1" dirty="0">
                <a:solidFill>
                  <a:srgbClr val="0365C0"/>
                </a:solidFill>
                <a:latin typeface="Gill Sans" panose="020B0502020104020203"/>
                <a:cs typeface="Arial"/>
              </a:rPr>
              <a:t>Are</a:t>
            </a:r>
            <a:r>
              <a:rPr lang="en-GB" sz="1200" b="0" i="1" spc="50" dirty="0">
                <a:solidFill>
                  <a:srgbClr val="0365C0"/>
                </a:solidFill>
                <a:latin typeface="Gill Sans" panose="020B0502020104020203"/>
                <a:cs typeface="Arial"/>
              </a:rPr>
              <a:t> </a:t>
            </a:r>
            <a:r>
              <a:rPr lang="en-GB" sz="1200" b="0" i="1" dirty="0">
                <a:solidFill>
                  <a:srgbClr val="0365C0"/>
                </a:solidFill>
                <a:latin typeface="Gill Sans" panose="020B0502020104020203"/>
                <a:cs typeface="Arial"/>
              </a:rPr>
              <a:t>there</a:t>
            </a:r>
            <a:r>
              <a:rPr lang="en-GB" sz="1200" b="0" i="1" spc="50" dirty="0">
                <a:solidFill>
                  <a:srgbClr val="0365C0"/>
                </a:solidFill>
                <a:latin typeface="Gill Sans" panose="020B0502020104020203"/>
                <a:cs typeface="Arial"/>
              </a:rPr>
              <a:t> </a:t>
            </a:r>
            <a:r>
              <a:rPr lang="en-GB" sz="1200" b="0" i="1" dirty="0">
                <a:solidFill>
                  <a:srgbClr val="0365C0"/>
                </a:solidFill>
                <a:latin typeface="Gill Sans" panose="020B0502020104020203"/>
                <a:cs typeface="Arial"/>
              </a:rPr>
              <a:t>other</a:t>
            </a:r>
            <a:r>
              <a:rPr lang="en-GB" sz="1200" b="0" i="1" spc="50" dirty="0">
                <a:solidFill>
                  <a:srgbClr val="0365C0"/>
                </a:solidFill>
                <a:latin typeface="Gill Sans" panose="020B0502020104020203"/>
                <a:cs typeface="Arial"/>
              </a:rPr>
              <a:t> </a:t>
            </a:r>
            <a:r>
              <a:rPr lang="en-GB" sz="1200" b="0" i="1" dirty="0">
                <a:solidFill>
                  <a:srgbClr val="0365C0"/>
                </a:solidFill>
                <a:latin typeface="Gill Sans" panose="020B0502020104020203"/>
                <a:cs typeface="Arial"/>
              </a:rPr>
              <a:t>execution</a:t>
            </a:r>
            <a:r>
              <a:rPr lang="en-GB" sz="1200" b="0" i="1" spc="50" dirty="0">
                <a:solidFill>
                  <a:srgbClr val="0365C0"/>
                </a:solidFill>
                <a:latin typeface="Gill Sans" panose="020B0502020104020203"/>
                <a:cs typeface="Arial"/>
              </a:rPr>
              <a:t> </a:t>
            </a:r>
            <a:r>
              <a:rPr lang="en-GB" sz="1200" b="0" i="1" dirty="0">
                <a:solidFill>
                  <a:srgbClr val="0365C0"/>
                </a:solidFill>
                <a:latin typeface="Gill Sans" panose="020B0502020104020203"/>
                <a:cs typeface="Arial"/>
              </a:rPr>
              <a:t>orders</a:t>
            </a:r>
            <a:r>
              <a:rPr lang="en-GB" sz="1200" b="0" i="1" spc="50" dirty="0">
                <a:solidFill>
                  <a:srgbClr val="0365C0"/>
                </a:solidFill>
                <a:latin typeface="Gill Sans" panose="020B0502020104020203"/>
                <a:cs typeface="Arial"/>
              </a:rPr>
              <a:t> </a:t>
            </a:r>
            <a:r>
              <a:rPr lang="en-GB" sz="1200" b="0" i="1" dirty="0">
                <a:solidFill>
                  <a:srgbClr val="0365C0"/>
                </a:solidFill>
                <a:latin typeface="Gill Sans" panose="020B0502020104020203"/>
                <a:cs typeface="Arial"/>
              </a:rPr>
              <a:t>leading</a:t>
            </a:r>
            <a:r>
              <a:rPr lang="en-GB" sz="1200" b="0" i="1" spc="50" dirty="0">
                <a:solidFill>
                  <a:srgbClr val="0365C0"/>
                </a:solidFill>
                <a:latin typeface="Gill Sans" panose="020B0502020104020203"/>
                <a:cs typeface="Arial"/>
              </a:rPr>
              <a:t> </a:t>
            </a:r>
            <a:r>
              <a:rPr lang="en-GB" sz="1200" b="0" i="1" dirty="0">
                <a:solidFill>
                  <a:srgbClr val="0365C0"/>
                </a:solidFill>
                <a:latin typeface="Gill Sans" panose="020B0502020104020203"/>
                <a:cs typeface="Arial"/>
              </a:rPr>
              <a:t>to</a:t>
            </a:r>
            <a:r>
              <a:rPr lang="en-GB" sz="1200" b="0" i="1" spc="50" dirty="0">
                <a:solidFill>
                  <a:srgbClr val="0365C0"/>
                </a:solidFill>
                <a:latin typeface="Gill Sans" panose="020B0502020104020203"/>
                <a:cs typeface="Arial"/>
              </a:rPr>
              <a:t> </a:t>
            </a:r>
            <a:r>
              <a:rPr lang="en-GB" sz="1200" b="0" i="1" dirty="0">
                <a:solidFill>
                  <a:srgbClr val="0365C0"/>
                </a:solidFill>
                <a:latin typeface="Gill Sans" panose="020B0502020104020203"/>
                <a:cs typeface="Arial"/>
              </a:rPr>
              <a:t>a</a:t>
            </a:r>
            <a:r>
              <a:rPr lang="en-GB" sz="1200" b="0" i="1" spc="45" dirty="0">
                <a:solidFill>
                  <a:srgbClr val="0365C0"/>
                </a:solidFill>
                <a:latin typeface="Gill Sans" panose="020B0502020104020203"/>
                <a:cs typeface="Arial"/>
              </a:rPr>
              <a:t> </a:t>
            </a:r>
            <a:r>
              <a:rPr lang="en-GB" sz="1200" b="0" i="1" spc="-10" dirty="0">
                <a:solidFill>
                  <a:srgbClr val="0365C0"/>
                </a:solidFill>
                <a:latin typeface="Gill Sans" panose="020B0502020104020203"/>
                <a:cs typeface="Arial"/>
              </a:rPr>
              <a:t>deadlock?</a:t>
            </a:r>
            <a:endParaRPr lang="en-GB" sz="1200" b="0" dirty="0">
              <a:latin typeface="Gill Sans" panose="020B0502020104020203"/>
              <a:cs typeface="Arial"/>
            </a:endParaRPr>
          </a:p>
          <a:p>
            <a:r>
              <a:rPr lang="en-GB" sz="1200" b="0" spc="-75" baseline="1291" dirty="0">
                <a:latin typeface="Gill Sans" panose="020B0502020104020203"/>
                <a:cs typeface="Arial MT"/>
              </a:rPr>
              <a:t>You can remove all other statements and only leave the lock wait() instructions and get into this deadlock.)</a:t>
            </a:r>
            <a:endParaRPr lang="en-SE" dirty="0"/>
          </a:p>
        </p:txBody>
      </p:sp>
    </p:spTree>
    <p:extLst>
      <p:ext uri="{BB962C8B-B14F-4D97-AF65-F5344CB8AC3E}">
        <p14:creationId xmlns:p14="http://schemas.microsoft.com/office/powerpoint/2010/main" val="255493064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Semaphores</a:t>
            </a:r>
            <a:r>
              <a:rPr lang="zh-CN" altLang="en-US" dirty="0"/>
              <a:t> </a:t>
            </a:r>
            <a:r>
              <a:rPr lang="en-US" altLang="zh-CN" dirty="0"/>
              <a:t>-&gt;</a:t>
            </a:r>
            <a:r>
              <a:rPr lang="zh-CN" altLang="en-US" dirty="0"/>
              <a:t> </a:t>
            </a:r>
            <a:r>
              <a:rPr lang="en-US" altLang="zh-CN" dirty="0"/>
              <a:t>locks</a:t>
            </a:r>
            <a:r>
              <a:rPr lang="zh-CN" altLang="en-US" dirty="0"/>
              <a:t> </a:t>
            </a:r>
            <a:r>
              <a:rPr lang="en-US" altLang="zh-CN" dirty="0"/>
              <a:t>+</a:t>
            </a:r>
            <a:r>
              <a:rPr lang="zh-CN" altLang="en-US" dirty="0"/>
              <a:t> </a:t>
            </a:r>
            <a:r>
              <a:rPr lang="en-US" altLang="zh-CN" dirty="0"/>
              <a:t>condition</a:t>
            </a:r>
            <a:r>
              <a:rPr lang="zh-CN" altLang="en-US" dirty="0"/>
              <a:t> </a:t>
            </a:r>
            <a:r>
              <a:rPr lang="en-US" altLang="zh-CN" dirty="0"/>
              <a:t>variables</a:t>
            </a:r>
          </a:p>
          <a:p>
            <a:pPr lvl="1"/>
            <a:r>
              <a:rPr lang="en-US" altLang="zh-CN" dirty="0"/>
              <a:t>Binary</a:t>
            </a:r>
            <a:r>
              <a:rPr lang="zh-CN" altLang="en-US" dirty="0"/>
              <a:t> </a:t>
            </a:r>
            <a:r>
              <a:rPr lang="en-US" altLang="zh-CN" dirty="0"/>
              <a:t>semaphores</a:t>
            </a:r>
            <a:r>
              <a:rPr lang="zh-CN" altLang="en-US" dirty="0"/>
              <a:t> </a:t>
            </a:r>
            <a:r>
              <a:rPr lang="en-US" altLang="zh-CN" dirty="0"/>
              <a:t>-&gt;</a:t>
            </a:r>
            <a:r>
              <a:rPr lang="zh-CN" altLang="en-US" dirty="0"/>
              <a:t> </a:t>
            </a:r>
            <a:r>
              <a:rPr lang="en-US" altLang="zh-CN" dirty="0"/>
              <a:t>locks</a:t>
            </a:r>
          </a:p>
          <a:p>
            <a:pPr lvl="1"/>
            <a:r>
              <a:rPr lang="en-US" altLang="zh-CN" dirty="0"/>
              <a:t>Semaphore</a:t>
            </a:r>
            <a:r>
              <a:rPr lang="zh-CN" altLang="en-US" dirty="0"/>
              <a:t> </a:t>
            </a:r>
            <a:r>
              <a:rPr lang="en-US" altLang="zh-CN" dirty="0"/>
              <a:t>for</a:t>
            </a:r>
            <a:r>
              <a:rPr lang="zh-CN" altLang="en-US" dirty="0"/>
              <a:t> </a:t>
            </a:r>
            <a:r>
              <a:rPr lang="en-US" altLang="zh-CN" dirty="0"/>
              <a:t>ordering</a:t>
            </a:r>
          </a:p>
          <a:p>
            <a:r>
              <a:rPr lang="en-US" altLang="zh-CN" dirty="0"/>
              <a:t>Semaphore</a:t>
            </a:r>
            <a:r>
              <a:rPr lang="zh-CN" altLang="en-US" dirty="0"/>
              <a:t> </a:t>
            </a:r>
            <a:r>
              <a:rPr lang="en-US" altLang="zh-CN" dirty="0"/>
              <a:t>for</a:t>
            </a:r>
            <a:r>
              <a:rPr lang="zh-CN" altLang="en-US" dirty="0"/>
              <a:t> </a:t>
            </a:r>
            <a:r>
              <a:rPr lang="en-US" altLang="zh-CN" dirty="0"/>
              <a:t>P/C</a:t>
            </a:r>
            <a:endParaRPr lang="en-US" dirty="0"/>
          </a:p>
          <a:p>
            <a:endParaRPr lang="en-SE" dirty="0"/>
          </a:p>
        </p:txBody>
      </p:sp>
    </p:spTree>
    <p:extLst>
      <p:ext uri="{BB962C8B-B14F-4D97-AF65-F5344CB8AC3E}">
        <p14:creationId xmlns:p14="http://schemas.microsoft.com/office/powerpoint/2010/main" val="15971068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for (i=0; i</a:t>
            </a:r>
            <a:endParaRPr lang="en-SE" dirty="0"/>
          </a:p>
        </p:txBody>
      </p:sp>
    </p:spTree>
    <p:extLst>
      <p:ext uri="{BB962C8B-B14F-4D97-AF65-F5344CB8AC3E}">
        <p14:creationId xmlns:p14="http://schemas.microsoft.com/office/powerpoint/2010/main" val="4452094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E9DD47-C3E4-09AA-4662-D2F0B072421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3485D9A-918C-E57A-572D-1B9BE97D2B4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421E7F2-30E7-5410-467B-3F9FCD8A6928}"/>
              </a:ext>
            </a:extLst>
          </p:cNvPr>
          <p:cNvSpPr>
            <a:spLocks noGrp="1"/>
          </p:cNvSpPr>
          <p:nvPr>
            <p:ph type="body" idx="1"/>
          </p:nvPr>
        </p:nvSpPr>
        <p:spPr/>
        <p:txBody>
          <a:bodyPr/>
          <a:lstStyle/>
          <a:p>
            <a:r>
              <a:rPr lang="en-GB" dirty="0"/>
              <a:t>for (i=0; i</a:t>
            </a:r>
            <a:endParaRPr lang="en-SE" dirty="0"/>
          </a:p>
        </p:txBody>
      </p:sp>
    </p:spTree>
    <p:extLst>
      <p:ext uri="{BB962C8B-B14F-4D97-AF65-F5344CB8AC3E}">
        <p14:creationId xmlns:p14="http://schemas.microsoft.com/office/powerpoint/2010/main" val="9320517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zh-CN" dirty="0"/>
              <a:t>Another</a:t>
            </a:r>
            <a:r>
              <a:rPr lang="zh-CN" altLang="en-US" dirty="0"/>
              <a:t> </a:t>
            </a:r>
            <a:r>
              <a:rPr lang="en-US" altLang="zh-CN" dirty="0"/>
              <a:t>problem:</a:t>
            </a:r>
            <a:r>
              <a:rPr lang="zh-CN" altLang="en-US" dirty="0"/>
              <a:t> </a:t>
            </a:r>
            <a:r>
              <a:rPr lang="en-US" altLang="zh-CN" dirty="0"/>
              <a:t>performance</a:t>
            </a:r>
            <a:r>
              <a:rPr lang="zh-CN" altLang="en-US" dirty="0"/>
              <a:t> </a:t>
            </a:r>
            <a:r>
              <a:rPr lang="en-US" altLang="zh-CN" dirty="0"/>
              <a:t>overhead!</a:t>
            </a:r>
            <a:endParaRPr lang="en-US" dirty="0"/>
          </a:p>
          <a:p>
            <a:endParaRPr lang="en-SE" dirty="0"/>
          </a:p>
        </p:txBody>
      </p:sp>
    </p:spTree>
    <p:extLst>
      <p:ext uri="{BB962C8B-B14F-4D97-AF65-F5344CB8AC3E}">
        <p14:creationId xmlns:p14="http://schemas.microsoft.com/office/powerpoint/2010/main" val="29444262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D2FB46-6297-8419-0E41-763236A1D05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0988D5F-FDE1-8487-91F3-F1BB5792C5A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4BA7D17-F716-78F0-7378-DED2B61ACDAB}"/>
              </a:ext>
            </a:extLst>
          </p:cNvPr>
          <p:cNvSpPr>
            <a:spLocks noGrp="1"/>
          </p:cNvSpPr>
          <p:nvPr>
            <p:ph type="body" idx="1"/>
          </p:nvPr>
        </p:nvSpPr>
        <p:spPr/>
        <p:txBody>
          <a:bodyPr/>
          <a:lstStyle/>
          <a:p>
            <a:r>
              <a:rPr lang="en-GB" dirty="0"/>
              <a:t>Consider the methods used by threads T1 and T2 for accessing their critical sections whenever needed, as given below. (These are the only methods for accessing the critical section, and T1 and T2 each runs a separate higher-level program that uses these methods which is not shown.) The initial values of S1 and S2 are arbitrary.</a:t>
            </a:r>
          </a:p>
          <a:p>
            <a:r>
              <a:rPr lang="en-GB" dirty="0"/>
              <a:t>Which of the following is true?</a:t>
            </a:r>
          </a:p>
          <a:p>
            <a:r>
              <a:rPr lang="en-GB" dirty="0"/>
              <a:t> (a) Mutual exclusion but not progress</a:t>
            </a:r>
          </a:p>
          <a:p>
            <a:r>
              <a:rPr lang="en-GB" dirty="0"/>
              <a:t>(b) Progress but not mutual exclusion</a:t>
            </a:r>
          </a:p>
          <a:p>
            <a:r>
              <a:rPr lang="en-GB" dirty="0"/>
              <a:t>(c) Neither mutual exclusion nor progress</a:t>
            </a:r>
          </a:p>
          <a:p>
            <a:r>
              <a:rPr lang="en-GB" dirty="0"/>
              <a:t>ANS:</a:t>
            </a:r>
          </a:p>
          <a:p>
            <a:endParaRPr lang="en-GB" dirty="0"/>
          </a:p>
          <a:p>
            <a:r>
              <a:rPr lang="en-GB" dirty="0" err="1"/>
              <a:t>acd</a:t>
            </a:r>
            <a:endParaRPr lang="en-GB" dirty="0"/>
          </a:p>
        </p:txBody>
      </p:sp>
    </p:spTree>
    <p:extLst>
      <p:ext uri="{BB962C8B-B14F-4D97-AF65-F5344CB8AC3E}">
        <p14:creationId xmlns:p14="http://schemas.microsoft.com/office/powerpoint/2010/main" val="8987248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Consider the methods used by threads T1 and T2 for accessing their critical sections whenever needed, as given below. (These are the only methods for accessing the critical section, and T1 and T2 each runs a separate higher-level program that uses these methods which is not shown.) The initial values of S1 and S2 are arbitrary.</a:t>
            </a:r>
          </a:p>
          <a:p>
            <a:r>
              <a:rPr lang="en-GB" dirty="0"/>
              <a:t>Which of the following is true?</a:t>
            </a:r>
          </a:p>
          <a:p>
            <a:r>
              <a:rPr lang="en-GB" dirty="0"/>
              <a:t> (a) Mutual exclusion but not progress</a:t>
            </a:r>
          </a:p>
          <a:p>
            <a:r>
              <a:rPr lang="en-GB" dirty="0"/>
              <a:t>(b) Progress but not mutual exclusion</a:t>
            </a:r>
          </a:p>
          <a:p>
            <a:r>
              <a:rPr lang="en-GB" dirty="0"/>
              <a:t>(c) Neither mutual exclusion nor progress</a:t>
            </a:r>
          </a:p>
          <a:p>
            <a:r>
              <a:rPr lang="en-GB" dirty="0"/>
              <a:t>ANS:</a:t>
            </a:r>
          </a:p>
          <a:p>
            <a:endParaRPr lang="en-GB" dirty="0"/>
          </a:p>
          <a:p>
            <a:r>
              <a:rPr lang="en-GB" dirty="0" err="1"/>
              <a:t>acd</a:t>
            </a:r>
            <a:endParaRPr lang="en-GB" dirty="0"/>
          </a:p>
        </p:txBody>
      </p:sp>
    </p:spTree>
    <p:extLst>
      <p:ext uri="{BB962C8B-B14F-4D97-AF65-F5344CB8AC3E}">
        <p14:creationId xmlns:p14="http://schemas.microsoft.com/office/powerpoint/2010/main" val="28214426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Not guaranteed. </a:t>
            </a:r>
          </a:p>
          <a:p>
            <a:r>
              <a:rPr lang="en-GB" dirty="0"/>
              <a:t>Not satisfied. There is no mechanism to ensure that a thread waiting to enter its critical section will eventually proceed, e.g., if the other thread stops.</a:t>
            </a:r>
          </a:p>
          <a:p>
            <a:endParaRPr lang="en-SE" b="1" dirty="0"/>
          </a:p>
        </p:txBody>
      </p:sp>
    </p:spTree>
    <p:extLst>
      <p:ext uri="{BB962C8B-B14F-4D97-AF65-F5344CB8AC3E}">
        <p14:creationId xmlns:p14="http://schemas.microsoft.com/office/powerpoint/2010/main" val="7683506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062D16-3AD3-4012-9D72-69459300C9D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4074D5B-6419-DB7E-9633-49EDCA1C95D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69AC596-4871-BB0D-2BC3-BAEEBB3A97FA}"/>
              </a:ext>
            </a:extLst>
          </p:cNvPr>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Boolean flag[2] = {false, false};</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altLang="zh-CN" sz="1200" b="0" kern="0" dirty="0">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 Thread T0</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while (true) {</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    flag[0] = true;</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    while (flag[1] == true);</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    /* Critical Section */</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    flag[0] = false;</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altLang="zh-CN" sz="1200" b="0" kern="0" dirty="0">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 Thread T1</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while (true) {</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    flag[1] = true;</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    while (flag[0] == true);</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    /* Critical Section */</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    flag[1] = false;</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a:t>
            </a:r>
          </a:p>
          <a:p>
            <a:endParaRPr lang="en-SE" dirty="0"/>
          </a:p>
        </p:txBody>
      </p:sp>
    </p:spTree>
    <p:extLst>
      <p:ext uri="{BB962C8B-B14F-4D97-AF65-F5344CB8AC3E}">
        <p14:creationId xmlns:p14="http://schemas.microsoft.com/office/powerpoint/2010/main" val="33716765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2DFCC9-3776-C47F-EE82-35947C73972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D5416-38E3-7FE8-0DFB-DAFB93FB089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CEF6DDB-A38D-2D5F-EEE7-7020C2A82277}"/>
              </a:ext>
            </a:extLst>
          </p:cNvPr>
          <p:cNvSpPr>
            <a:spLocks noGrp="1"/>
          </p:cNvSpPr>
          <p:nvPr>
            <p:ph type="body" idx="1"/>
          </p:nvPr>
        </p:nvSpPr>
        <p:spPr/>
        <p:txBody>
          <a:bodyPr/>
          <a:lstStyle/>
          <a:p>
            <a:pPr algn="l"/>
            <a:r>
              <a:rPr lang="en-GB" b="0" i="0" dirty="0">
                <a:effectLst/>
                <a:latin typeface="fkGroteskNeue"/>
              </a:rPr>
              <a:t>Once a thread exits its critical section, it resets its flag to false, allowing the other thread to proceed.</a:t>
            </a:r>
          </a:p>
          <a:p>
            <a:pPr algn="l">
              <a:buFont typeface="Arial" panose="020B0604020202020204" pitchFamily="34" charset="0"/>
              <a:buChar char="•"/>
            </a:pPr>
            <a:r>
              <a:rPr lang="en-GB" b="0" i="0">
                <a:effectLst/>
                <a:latin typeface="fkGroteskNeue"/>
              </a:rPr>
              <a:t>This ensures that no thread can repeatedly enter the CS and starve the other, provided both threads are actively trying to access the CS.</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altLang="zh-CN" sz="1200" b="0" kern="0">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Boolean flag[2] = {false, false};</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altLang="zh-CN" sz="1200" b="0" kern="0" dirty="0">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 Thread T0</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while (true) {</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    flag[0] = true;</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    while (flag[1] == true);</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    /* Critical Section */</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    flag[0] = false;</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altLang="zh-CN" sz="1200" b="0" kern="0" dirty="0">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 Thread T1</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while (true) {</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    flag[1] = true;</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    while (flag[0] == true);</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    /* Critical Section */</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    flag[1] = false;</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a:t>
            </a:r>
          </a:p>
          <a:p>
            <a:endParaRPr lang="en-SE" dirty="0"/>
          </a:p>
        </p:txBody>
      </p:sp>
    </p:spTree>
    <p:extLst>
      <p:ext uri="{BB962C8B-B14F-4D97-AF65-F5344CB8AC3E}">
        <p14:creationId xmlns:p14="http://schemas.microsoft.com/office/powerpoint/2010/main" val="17181709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914400" y="2130426"/>
            <a:ext cx="10363200" cy="1470025"/>
          </a:xfrm>
        </p:spPr>
        <p:txBody>
          <a:bodyPr/>
          <a:lstStyle>
            <a:lvl1pPr>
              <a:defRPr sz="3600"/>
            </a:lvl1pPr>
          </a:lstStyle>
          <a:p>
            <a:pPr lvl="0"/>
            <a:r>
              <a:rPr lang="en-US" noProof="0" dirty="0"/>
              <a:t>Click to edit Master title style</a:t>
            </a:r>
          </a:p>
        </p:txBody>
      </p:sp>
      <p:sp>
        <p:nvSpPr>
          <p:cNvPr id="128003" name="Rectangle 3"/>
          <p:cNvSpPr>
            <a:spLocks noGrp="1" noChangeArrowheads="1"/>
          </p:cNvSpPr>
          <p:nvPr>
            <p:ph type="subTitle" idx="1"/>
          </p:nvPr>
        </p:nvSpPr>
        <p:spPr>
          <a:xfrm>
            <a:off x="1828800" y="3886200"/>
            <a:ext cx="8534400" cy="1752600"/>
          </a:xfrm>
        </p:spPr>
        <p:txBody>
          <a:bodyPr/>
          <a:lstStyle>
            <a:lvl1pPr marL="0" indent="0" algn="ctr">
              <a:buFontTx/>
              <a:buNone/>
              <a:defRPr/>
            </a:lvl1pPr>
          </a:lstStyle>
          <a:p>
            <a:pPr lvl="0"/>
            <a:r>
              <a:rPr lang="en-US" noProof="0"/>
              <a:t>Click to edit Master subtitle style</a:t>
            </a:r>
          </a:p>
        </p:txBody>
      </p:sp>
    </p:spTree>
    <p:extLst>
      <p:ext uri="{BB962C8B-B14F-4D97-AF65-F5344CB8AC3E}">
        <p14:creationId xmlns:p14="http://schemas.microsoft.com/office/powerpoint/2010/main" val="103006919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21120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152400"/>
            <a:ext cx="2641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152400"/>
            <a:ext cx="7721600" cy="5867400"/>
          </a:xfrm>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9190270"/>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800" y="152400"/>
            <a:ext cx="9550400" cy="533400"/>
          </a:xfrm>
        </p:spPr>
        <p:txBody>
          <a:bodyPr/>
          <a:lstStyle/>
          <a:p>
            <a:r>
              <a:rPr lang="en-US"/>
              <a:t>Click to edit Master title style</a:t>
            </a:r>
          </a:p>
        </p:txBody>
      </p:sp>
      <p:sp>
        <p:nvSpPr>
          <p:cNvPr id="3" name="Text Placeholder 2"/>
          <p:cNvSpPr>
            <a:spLocks noGrp="1"/>
          </p:cNvSpPr>
          <p:nvPr>
            <p:ph type="body" sz="half" idx="1"/>
          </p:nvPr>
        </p:nvSpPr>
        <p:spPr>
          <a:xfrm>
            <a:off x="8128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16928310"/>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tel og innhold">
    <p:spTree>
      <p:nvGrpSpPr>
        <p:cNvPr id="1" name=""/>
        <p:cNvGrpSpPr/>
        <p:nvPr/>
      </p:nvGrpSpPr>
      <p:grpSpPr>
        <a:xfrm>
          <a:off x="0" y="0"/>
          <a:ext cx="0" cy="0"/>
          <a:chOff x="0" y="0"/>
          <a:chExt cx="0" cy="0"/>
        </a:xfrm>
      </p:grpSpPr>
      <p:sp>
        <p:nvSpPr>
          <p:cNvPr id="14" name="Plassholder for lysbildenummer 5"/>
          <p:cNvSpPr txBox="1">
            <a:spLocks/>
          </p:cNvSpPr>
          <p:nvPr userDrawn="1"/>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a:t>
            </a:fld>
            <a:endParaRPr lang="nb-NO" sz="1400" b="0" i="0" dirty="0">
              <a:solidFill>
                <a:schemeClr val="tx1"/>
              </a:solidFill>
              <a:latin typeface="Arial"/>
              <a:cs typeface="Arial"/>
            </a:endParaRPr>
          </a:p>
        </p:txBody>
      </p:sp>
      <p:sp>
        <p:nvSpPr>
          <p:cNvPr id="5" name="Tittel 1">
            <a:extLst>
              <a:ext uri="{FF2B5EF4-FFF2-40B4-BE49-F238E27FC236}">
                <a16:creationId xmlns:a16="http://schemas.microsoft.com/office/drawing/2014/main" id="{A15C49A1-BC26-B840-8B82-5FC8C44A8183}"/>
              </a:ext>
            </a:extLst>
          </p:cNvPr>
          <p:cNvSpPr>
            <a:spLocks noGrp="1"/>
          </p:cNvSpPr>
          <p:nvPr>
            <p:ph type="title"/>
          </p:nvPr>
        </p:nvSpPr>
        <p:spPr>
          <a:xfrm>
            <a:off x="419449" y="274639"/>
            <a:ext cx="11336392" cy="532956"/>
          </a:xfrm>
        </p:spPr>
        <p:txBody>
          <a:bodyPr wrap="square" anchor="t" anchorCtr="0">
            <a:spAutoFit/>
          </a:bodyPr>
          <a:lstStyle/>
          <a:p>
            <a:r>
              <a:rPr lang="nb-NO"/>
              <a:t>Klikk for å redigere tittelstil</a:t>
            </a:r>
          </a:p>
        </p:txBody>
      </p:sp>
      <p:sp>
        <p:nvSpPr>
          <p:cNvPr id="6" name="Plassholder for innhold 2">
            <a:extLst>
              <a:ext uri="{FF2B5EF4-FFF2-40B4-BE49-F238E27FC236}">
                <a16:creationId xmlns:a16="http://schemas.microsoft.com/office/drawing/2014/main" id="{1DE0F04C-E32E-A34D-9B7C-4A11215E7ABC}"/>
              </a:ext>
            </a:extLst>
          </p:cNvPr>
          <p:cNvSpPr>
            <a:spLocks noGrp="1"/>
          </p:cNvSpPr>
          <p:nvPr>
            <p:ph idx="1"/>
          </p:nvPr>
        </p:nvSpPr>
        <p:spPr>
          <a:xfrm>
            <a:off x="419449" y="1073427"/>
            <a:ext cx="11336392" cy="5138531"/>
          </a:xfrm>
        </p:spPr>
        <p:txBody>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Tree>
    <p:extLst>
      <p:ext uri="{BB962C8B-B14F-4D97-AF65-F5344CB8AC3E}">
        <p14:creationId xmlns:p14="http://schemas.microsoft.com/office/powerpoint/2010/main" val="7999053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Gill Sans" charset="0"/>
                <a:ea typeface="Gill Sans" charset="0"/>
                <a:cs typeface="Gill Sans" charset="0"/>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sz="3200" b="0" i="0">
                <a:latin typeface="Gill Sans" panose="020B0502020104020203"/>
                <a:ea typeface="Gill Sans" panose="020B0502020104020203"/>
                <a:cs typeface="Gill Sans" panose="020B0502020104020203"/>
              </a:defRPr>
            </a:lvl1pPr>
            <a:lvl2pPr>
              <a:defRPr sz="2800" b="0" i="0">
                <a:latin typeface="Gill Sans"/>
                <a:ea typeface="Gill Sans"/>
                <a:cs typeface="Gill Sans"/>
              </a:defRPr>
            </a:lvl2pPr>
            <a:lvl3pPr>
              <a:defRPr sz="2800" b="0" i="0">
                <a:latin typeface="Gill Sans Light" charset="0"/>
                <a:ea typeface="Gill Sans" panose="020B0502020104020203"/>
                <a:cs typeface="Gill Sans" panose="020B0502020104020203"/>
              </a:defRPr>
            </a:lvl3pPr>
            <a:lvl4pPr>
              <a:defRPr sz="2800" b="0" i="0">
                <a:latin typeface="Gill Sans Light" charset="0"/>
                <a:ea typeface="Gill Sans" panose="020B0502020104020203"/>
                <a:cs typeface="Gill Sans" panose="020B0502020104020203"/>
              </a:defRPr>
            </a:lvl4pPr>
            <a:lvl5pPr>
              <a:defRPr sz="2800" b="0" i="0">
                <a:latin typeface="Gill Sans Light" charset="0"/>
                <a:ea typeface="Gill Sans" panose="020B0502020104020203"/>
                <a:cs typeface="Gill Sans" panose="020B0502020104020203"/>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9218968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545881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236857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1304875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6387832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764620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normAutofit/>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9463132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5009511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320800" y="152400"/>
            <a:ext cx="9550400" cy="533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ctr" anchorCtr="0" compatLnSpc="1">
            <a:prstTxWarp prst="textNoShape">
              <a:avLst/>
            </a:prstTxWarp>
          </a:bodyPr>
          <a:lstStyle/>
          <a:p>
            <a:pPr lvl="0"/>
            <a:r>
              <a:rPr lang="en-US" altLang="en-US"/>
              <a:t>Slide Title</a:t>
            </a:r>
          </a:p>
        </p:txBody>
      </p:sp>
      <p:sp>
        <p:nvSpPr>
          <p:cNvPr id="1027" name="Rectangle 3"/>
          <p:cNvSpPr>
            <a:spLocks noGrp="1" noChangeArrowheads="1"/>
          </p:cNvSpPr>
          <p:nvPr>
            <p:ph type="body" idx="1"/>
          </p:nvPr>
        </p:nvSpPr>
        <p:spPr bwMode="auto">
          <a:xfrm>
            <a:off x="812800" y="914400"/>
            <a:ext cx="10566400" cy="5105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p>
            <a:pPr lvl="0"/>
            <a:r>
              <a:rPr lang="en-US" altLang="en-US" dirty="0"/>
              <a:t>Body Text</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30" name="Line 6"/>
          <p:cNvSpPr>
            <a:spLocks noChangeShapeType="1"/>
          </p:cNvSpPr>
          <p:nvPr userDrawn="1"/>
        </p:nvSpPr>
        <p:spPr bwMode="auto">
          <a:xfrm>
            <a:off x="1320800" y="685800"/>
            <a:ext cx="9550400" cy="0"/>
          </a:xfrm>
          <a:prstGeom prst="line">
            <a:avLst/>
          </a:prstGeom>
          <a:noFill/>
          <a:ln w="38100" cmpd="dbl">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eaLnBrk="1" hangingPunct="1">
              <a:defRPr/>
            </a:pPr>
            <a:endParaRPr lang="en-US">
              <a:ea typeface="Arial" charset="0"/>
              <a:cs typeface="Arial" charset="0"/>
            </a:endParaRPr>
          </a:p>
        </p:txBody>
      </p:sp>
      <p:sp>
        <p:nvSpPr>
          <p:cNvPr id="2" name="Plassholder for lysbildenummer 5">
            <a:extLst>
              <a:ext uri="{FF2B5EF4-FFF2-40B4-BE49-F238E27FC236}">
                <a16:creationId xmlns:a16="http://schemas.microsoft.com/office/drawing/2014/main" id="{5CC94D3F-3FC5-C1FD-220C-E7592F7E4D81}"/>
              </a:ext>
            </a:extLst>
          </p:cNvPr>
          <p:cNvSpPr txBox="1">
            <a:spLocks/>
          </p:cNvSpPr>
          <p:nvPr userDrawn="1"/>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a:t>
            </a:fld>
            <a:endParaRPr lang="nb-NO" sz="1400" b="0" i="0" dirty="0">
              <a:solidFill>
                <a:schemeClr val="tx1"/>
              </a:solidFill>
              <a:latin typeface="Arial"/>
              <a:cs typeface="Arial"/>
            </a:endParaRPr>
          </a:p>
        </p:txBody>
      </p:sp>
    </p:spTree>
  </p:cSld>
  <p:clrMap bg1="lt1" tx1="dk1" bg2="lt2" tx2="dk2" accent1="accent1" accent2="accent2" accent3="accent3" accent4="accent4" accent5="accent5" accent6="accent6" hlink="hlink" folHlink="folHlink"/>
  <p:sldLayoutIdLst>
    <p:sldLayoutId id="2147483738"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9" r:id="rId13"/>
  </p:sldLayoutIdLst>
  <p:transition/>
  <p:hf sldNum="0" hdr="0" ftr="0" dt="0"/>
  <p:txStyles>
    <p:titleStyle>
      <a:lvl1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1pPr>
      <a:lvl2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2pPr>
      <a:lvl3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3pPr>
      <a:lvl4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4pPr>
      <a:lvl5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p:titleStyle>
    <p:body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838200" y="1295400"/>
            <a:ext cx="10439400" cy="2057400"/>
          </a:xfrm>
        </p:spPr>
        <p:txBody>
          <a:bodyPr/>
          <a:lstStyle/>
          <a:p>
            <a:pPr>
              <a:defRPr/>
            </a:pPr>
            <a:r>
              <a:rPr lang="en-US" sz="3000" dirty="0"/>
              <a:t>CSC 112: Computer Operating Systems</a:t>
            </a:r>
            <a:br>
              <a:rPr lang="en-US" sz="3000" dirty="0"/>
            </a:br>
            <a:r>
              <a:rPr lang="en-US" sz="3000" dirty="0"/>
              <a:t>Lecture 3</a:t>
            </a:r>
            <a:br>
              <a:rPr lang="en-US" sz="3000" dirty="0"/>
            </a:br>
            <a:br>
              <a:rPr lang="en-US" sz="3000" dirty="0"/>
            </a:br>
            <a:r>
              <a:rPr lang="en-US" sz="3000" dirty="0"/>
              <a:t>Synchronization</a:t>
            </a:r>
          </a:p>
        </p:txBody>
      </p:sp>
      <p:sp>
        <p:nvSpPr>
          <p:cNvPr id="3075" name="Rectangle 3"/>
          <p:cNvSpPr>
            <a:spLocks noGrp="1" noChangeArrowheads="1"/>
          </p:cNvSpPr>
          <p:nvPr>
            <p:ph type="subTitle" idx="1"/>
          </p:nvPr>
        </p:nvSpPr>
        <p:spPr>
          <a:xfrm>
            <a:off x="2133600" y="4191000"/>
            <a:ext cx="8001000" cy="1447800"/>
          </a:xfrm>
        </p:spPr>
        <p:txBody>
          <a:bodyPr/>
          <a:lstStyle/>
          <a:p>
            <a:pPr marL="285750" indent="-285750">
              <a:defRPr/>
            </a:pPr>
            <a:r>
              <a:rPr lang="en-GB" altLang="en-US" dirty="0">
                <a:ea typeface="Gill Sans" charset="0"/>
              </a:rPr>
              <a:t>Department of Computer Science, </a:t>
            </a:r>
          </a:p>
          <a:p>
            <a:pPr marL="285750" indent="-285750">
              <a:defRPr/>
            </a:pPr>
            <a:r>
              <a:rPr lang="en-GB" altLang="en-US" dirty="0">
                <a:ea typeface="Gill Sans" charset="0"/>
              </a:rPr>
              <a:t>Hofstra University</a:t>
            </a:r>
            <a:endParaRPr lang="en-US" altLang="en-US" dirty="0">
              <a:ea typeface="Gill Sans" charset="0"/>
            </a:endParaRPr>
          </a:p>
        </p:txBody>
      </p:sp>
      <p:sp>
        <p:nvSpPr>
          <p:cNvPr id="2" name="TextBox 1">
            <a:extLst>
              <a:ext uri="{FF2B5EF4-FFF2-40B4-BE49-F238E27FC236}">
                <a16:creationId xmlns:a16="http://schemas.microsoft.com/office/drawing/2014/main" id="{A0154E98-6D47-0851-88FB-96BF6FC4A29F}"/>
              </a:ext>
            </a:extLst>
          </p:cNvPr>
          <p:cNvSpPr txBox="1"/>
          <p:nvPr/>
        </p:nvSpPr>
        <p:spPr>
          <a:xfrm>
            <a:off x="2713676" y="6362881"/>
            <a:ext cx="6963724" cy="461665"/>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altLang="zh-CN" sz="1200" dirty="0">
                <a:latin typeface="Gill Sans Light"/>
              </a:rPr>
              <a:t>Acknowledgement: Lecture slides based on UC Berkeley </a:t>
            </a:r>
            <a:r>
              <a:rPr lang="en-GB" altLang="zh-CN" sz="1200" dirty="0">
                <a:latin typeface="Gill Sans Light"/>
              </a:rPr>
              <a:t>CS 162: Operating Systems and System Programming</a:t>
            </a:r>
            <a:r>
              <a:rPr lang="en-US" altLang="zh-CN" sz="1200" dirty="0">
                <a:latin typeface="Gill Sans Light"/>
              </a:rPr>
              <a:t> </a:t>
            </a:r>
          </a:p>
          <a:p>
            <a:r>
              <a:rPr lang="en-US" sz="1200" dirty="0">
                <a:latin typeface="Gill Sans Light"/>
              </a:rPr>
              <a:t>And NTNU course on Operating Systems</a:t>
            </a:r>
            <a:endParaRPr lang="en-SE" sz="1200" dirty="0">
              <a:latin typeface="Gill Sans Light"/>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61312D-0933-220A-5147-C4E39DC2819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FAB62DD-2B4A-CA2A-D7D3-1B3AB405F2BB}"/>
              </a:ext>
            </a:extLst>
          </p:cNvPr>
          <p:cNvSpPr>
            <a:spLocks noGrp="1"/>
          </p:cNvSpPr>
          <p:nvPr>
            <p:ph type="title"/>
          </p:nvPr>
        </p:nvSpPr>
        <p:spPr/>
        <p:txBody>
          <a:bodyPr/>
          <a:lstStyle/>
          <a:p>
            <a:r>
              <a:rPr lang="en-GB" dirty="0"/>
              <a:t>Mutual Exclusion II</a:t>
            </a:r>
            <a:endParaRPr lang="en-SE" dirty="0"/>
          </a:p>
        </p:txBody>
      </p:sp>
      <p:sp>
        <p:nvSpPr>
          <p:cNvPr id="3" name="Content Placeholder 2">
            <a:extLst>
              <a:ext uri="{FF2B5EF4-FFF2-40B4-BE49-F238E27FC236}">
                <a16:creationId xmlns:a16="http://schemas.microsoft.com/office/drawing/2014/main" id="{75EB4A81-ABF6-9F50-1701-6EF390BC6ED4}"/>
              </a:ext>
            </a:extLst>
          </p:cNvPr>
          <p:cNvSpPr>
            <a:spLocks noGrp="1"/>
          </p:cNvSpPr>
          <p:nvPr>
            <p:ph idx="1"/>
          </p:nvPr>
        </p:nvSpPr>
        <p:spPr>
          <a:xfrm>
            <a:off x="408731" y="4183692"/>
            <a:ext cx="11831738" cy="2519820"/>
          </a:xfrm>
        </p:spPr>
        <p:txBody>
          <a:bodyPr>
            <a:normAutofit fontScale="85000" lnSpcReduction="10000"/>
          </a:bodyPr>
          <a:lstStyle/>
          <a:p>
            <a:r>
              <a:rPr lang="en-GB" dirty="0"/>
              <a:t>Does it achieve one of more of the correctness properties of a concurrent program:</a:t>
            </a:r>
          </a:p>
          <a:p>
            <a:pPr lvl="1"/>
            <a:r>
              <a:rPr lang="en-GB" dirty="0"/>
              <a:t>Mutual exclusion: Only one thread in critical section at a time</a:t>
            </a:r>
          </a:p>
          <a:p>
            <a:pPr lvl="1"/>
            <a:r>
              <a:rPr lang="en-GB" dirty="0"/>
              <a:t>Progress (deadlock-free): If several simultaneous requests, must allow one to proceed</a:t>
            </a:r>
          </a:p>
          <a:p>
            <a:pPr lvl="1"/>
            <a:r>
              <a:rPr lang="en-GB" dirty="0"/>
              <a:t>Bounded waiting (starvation-free): Must eventually allow each waiting thread to enter</a:t>
            </a:r>
          </a:p>
          <a:p>
            <a:r>
              <a:rPr lang="en-GB" dirty="0"/>
              <a:t>ANS:</a:t>
            </a:r>
            <a:endParaRPr lang="en-SE" dirty="0"/>
          </a:p>
        </p:txBody>
      </p:sp>
      <p:sp>
        <p:nvSpPr>
          <p:cNvPr id="7" name="Plassholder for innhold 2">
            <a:extLst>
              <a:ext uri="{FF2B5EF4-FFF2-40B4-BE49-F238E27FC236}">
                <a16:creationId xmlns:a16="http://schemas.microsoft.com/office/drawing/2014/main" id="{9B3405A0-8D7D-DBB4-68AC-03A5D3969407}"/>
              </a:ext>
            </a:extLst>
          </p:cNvPr>
          <p:cNvSpPr txBox="1">
            <a:spLocks/>
          </p:cNvSpPr>
          <p:nvPr/>
        </p:nvSpPr>
        <p:spPr bwMode="auto">
          <a:xfrm>
            <a:off x="2514600" y="1695674"/>
            <a:ext cx="3699076" cy="2190526"/>
          </a:xfrm>
          <a:prstGeom prst="rect">
            <a:avLst/>
          </a:prstGeom>
          <a:noFill/>
          <a:ln>
            <a:solidFill>
              <a:schemeClr val="accent1">
                <a:lumMod val="50000"/>
              </a:schemeClr>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700" b="0" kern="0" dirty="0">
                <a:latin typeface="Courier New" panose="02070309020205020404" pitchFamily="49" charset="0"/>
                <a:cs typeface="Courier New" panose="02070309020205020404" pitchFamily="49" charset="0"/>
              </a:rPr>
              <a:t>//Thread T0</a:t>
            </a:r>
          </a:p>
          <a:p>
            <a:pPr marL="0" indent="0">
              <a:buFontTx/>
              <a:buNone/>
            </a:pPr>
            <a:r>
              <a:rPr lang="en-GB" altLang="zh-CN" sz="1700" b="0" kern="0" dirty="0">
                <a:latin typeface="Courier New" panose="02070309020205020404" pitchFamily="49" charset="0"/>
                <a:cs typeface="Courier New" panose="02070309020205020404" pitchFamily="49" charset="0"/>
              </a:rPr>
              <a:t>while (true) {  </a:t>
            </a:r>
          </a:p>
          <a:p>
            <a:pPr marL="0" indent="0">
              <a:buFontTx/>
              <a:buNone/>
            </a:pPr>
            <a:r>
              <a:rPr lang="en-GB" altLang="zh-CN" sz="1700" b="0" kern="0" dirty="0">
                <a:latin typeface="Courier New" panose="02070309020205020404" pitchFamily="49" charset="0"/>
                <a:cs typeface="Courier New" panose="02070309020205020404" pitchFamily="49" charset="0"/>
              </a:rPr>
              <a:t>    flag[0] = true;  </a:t>
            </a:r>
          </a:p>
          <a:p>
            <a:pPr marL="0" indent="0">
              <a:buFontTx/>
              <a:buNone/>
            </a:pPr>
            <a:r>
              <a:rPr lang="en-GB" altLang="zh-CN" sz="1700" b="0" kern="0" dirty="0">
                <a:latin typeface="Courier New" panose="02070309020205020404" pitchFamily="49" charset="0"/>
                <a:cs typeface="Courier New" panose="02070309020205020404" pitchFamily="49" charset="0"/>
              </a:rPr>
              <a:t>    while (flag[1]==true);  </a:t>
            </a:r>
          </a:p>
          <a:p>
            <a:pPr marL="0" indent="0">
              <a:buFontTx/>
              <a:buNone/>
            </a:pPr>
            <a:r>
              <a:rPr lang="en-GB" altLang="zh-CN" sz="1700" b="0" kern="0" dirty="0">
                <a:latin typeface="Courier New" panose="02070309020205020404" pitchFamily="49" charset="0"/>
                <a:cs typeface="Courier New" panose="02070309020205020404" pitchFamily="49" charset="0"/>
              </a:rPr>
              <a:t>    /* Critical Section */  </a:t>
            </a:r>
          </a:p>
          <a:p>
            <a:pPr marL="0" indent="0">
              <a:buFontTx/>
              <a:buNone/>
            </a:pPr>
            <a:r>
              <a:rPr lang="en-GB" altLang="zh-CN" sz="1700" b="0" kern="0" dirty="0">
                <a:latin typeface="Courier New" panose="02070309020205020404" pitchFamily="49" charset="0"/>
                <a:cs typeface="Courier New" panose="02070309020205020404" pitchFamily="49" charset="0"/>
              </a:rPr>
              <a:t>    flag[0] = false;  </a:t>
            </a:r>
          </a:p>
          <a:p>
            <a:pPr marL="0" indent="0">
              <a:buFontTx/>
              <a:buNone/>
            </a:pPr>
            <a:r>
              <a:rPr lang="en-GB" altLang="zh-CN" sz="1700" b="0" kern="0" dirty="0">
                <a:latin typeface="Courier New" panose="02070309020205020404" pitchFamily="49" charset="0"/>
                <a:cs typeface="Courier New" panose="02070309020205020404" pitchFamily="49" charset="0"/>
              </a:rPr>
              <a:t>} </a:t>
            </a:r>
          </a:p>
        </p:txBody>
      </p:sp>
      <p:sp>
        <p:nvSpPr>
          <p:cNvPr id="9" name="Plassholder for innhold 2">
            <a:extLst>
              <a:ext uri="{FF2B5EF4-FFF2-40B4-BE49-F238E27FC236}">
                <a16:creationId xmlns:a16="http://schemas.microsoft.com/office/drawing/2014/main" id="{91D851A7-E7D1-3CED-C333-1FF5CD089764}"/>
              </a:ext>
            </a:extLst>
          </p:cNvPr>
          <p:cNvSpPr txBox="1">
            <a:spLocks/>
          </p:cNvSpPr>
          <p:nvPr/>
        </p:nvSpPr>
        <p:spPr bwMode="auto">
          <a:xfrm>
            <a:off x="6324600" y="1695673"/>
            <a:ext cx="3699076" cy="2190527"/>
          </a:xfrm>
          <a:prstGeom prst="rect">
            <a:avLst/>
          </a:prstGeom>
          <a:noFill/>
          <a:ln>
            <a:solidFill>
              <a:schemeClr val="accent1">
                <a:lumMod val="50000"/>
              </a:schemeClr>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700" b="0" kern="0" dirty="0">
                <a:latin typeface="Courier New" panose="02070309020205020404" pitchFamily="49" charset="0"/>
                <a:cs typeface="Courier New" panose="02070309020205020404" pitchFamily="49" charset="0"/>
              </a:rPr>
              <a:t>//Thread T1</a:t>
            </a:r>
          </a:p>
          <a:p>
            <a:pPr marL="0" indent="0">
              <a:buFontTx/>
              <a:buNone/>
            </a:pPr>
            <a:r>
              <a:rPr lang="en-GB" altLang="zh-CN" sz="1700" b="0" kern="0" dirty="0">
                <a:latin typeface="Courier New" panose="02070309020205020404" pitchFamily="49" charset="0"/>
                <a:cs typeface="Courier New" panose="02070309020205020404" pitchFamily="49" charset="0"/>
              </a:rPr>
              <a:t>while (true) {  </a:t>
            </a:r>
          </a:p>
          <a:p>
            <a:pPr marL="0" indent="0">
              <a:buFontTx/>
              <a:buNone/>
            </a:pPr>
            <a:r>
              <a:rPr lang="en-GB" altLang="zh-CN" sz="1700" b="0" kern="0" dirty="0">
                <a:latin typeface="Courier New" panose="02070309020205020404" pitchFamily="49" charset="0"/>
                <a:cs typeface="Courier New" panose="02070309020205020404" pitchFamily="49" charset="0"/>
              </a:rPr>
              <a:t>    flag[1] = true;  </a:t>
            </a:r>
          </a:p>
          <a:p>
            <a:pPr marL="0" indent="0">
              <a:buFontTx/>
              <a:buNone/>
            </a:pPr>
            <a:r>
              <a:rPr lang="en-GB" altLang="zh-CN" sz="1700" b="0" kern="0" dirty="0">
                <a:latin typeface="Courier New" panose="02070309020205020404" pitchFamily="49" charset="0"/>
                <a:cs typeface="Courier New" panose="02070309020205020404" pitchFamily="49" charset="0"/>
              </a:rPr>
              <a:t>    while (flag[0]==true);  </a:t>
            </a:r>
          </a:p>
          <a:p>
            <a:pPr marL="0" indent="0">
              <a:buFontTx/>
              <a:buNone/>
            </a:pPr>
            <a:r>
              <a:rPr lang="en-GB" altLang="zh-CN" sz="1700" b="0" kern="0" dirty="0">
                <a:latin typeface="Courier New" panose="02070309020205020404" pitchFamily="49" charset="0"/>
                <a:cs typeface="Courier New" panose="02070309020205020404" pitchFamily="49" charset="0"/>
              </a:rPr>
              <a:t>    /* Critical Section */  </a:t>
            </a:r>
          </a:p>
          <a:p>
            <a:pPr marL="0" indent="0">
              <a:buFontTx/>
              <a:buNone/>
            </a:pPr>
            <a:r>
              <a:rPr lang="en-GB" altLang="zh-CN" sz="1700" b="0" kern="0" dirty="0">
                <a:latin typeface="Courier New" panose="02070309020205020404" pitchFamily="49" charset="0"/>
                <a:cs typeface="Courier New" panose="02070309020205020404" pitchFamily="49" charset="0"/>
              </a:rPr>
              <a:t>    flag[1] = false;  </a:t>
            </a:r>
          </a:p>
          <a:p>
            <a:pPr marL="0" indent="0">
              <a:buFontTx/>
              <a:buNone/>
            </a:pPr>
            <a:r>
              <a:rPr lang="en-GB" altLang="zh-CN" sz="1700" b="0" kern="0" dirty="0">
                <a:latin typeface="Courier New" panose="02070309020205020404" pitchFamily="49" charset="0"/>
                <a:cs typeface="Courier New" panose="02070309020205020404" pitchFamily="49" charset="0"/>
              </a:rPr>
              <a:t>} </a:t>
            </a:r>
          </a:p>
        </p:txBody>
      </p:sp>
      <p:sp>
        <p:nvSpPr>
          <p:cNvPr id="6" name="Plassholder for innhold 2">
            <a:extLst>
              <a:ext uri="{FF2B5EF4-FFF2-40B4-BE49-F238E27FC236}">
                <a16:creationId xmlns:a16="http://schemas.microsoft.com/office/drawing/2014/main" id="{65EC573B-9136-537E-31BB-084176A4FE27}"/>
              </a:ext>
            </a:extLst>
          </p:cNvPr>
          <p:cNvSpPr txBox="1">
            <a:spLocks/>
          </p:cNvSpPr>
          <p:nvPr/>
        </p:nvSpPr>
        <p:spPr bwMode="auto">
          <a:xfrm>
            <a:off x="4324350" y="848638"/>
            <a:ext cx="4000500" cy="744329"/>
          </a:xfrm>
          <a:prstGeom prst="rect">
            <a:avLst/>
          </a:prstGeom>
          <a:noFill/>
          <a:ln>
            <a:solidFill>
              <a:schemeClr val="tx1"/>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700" b="0" kern="0" dirty="0">
                <a:latin typeface="Courier New" panose="02070309020205020404" pitchFamily="49" charset="0"/>
                <a:cs typeface="Courier New" panose="02070309020205020404" pitchFamily="49" charset="0"/>
              </a:rPr>
              <a:t>Boolean flag[2];</a:t>
            </a:r>
          </a:p>
          <a:p>
            <a:pPr marL="0" indent="0">
              <a:buFontTx/>
              <a:buNone/>
            </a:pPr>
            <a:r>
              <a:rPr lang="en-GB" altLang="zh-CN" sz="1700" b="0" kern="0" dirty="0">
                <a:latin typeface="Courier New" panose="02070309020205020404" pitchFamily="49" charset="0"/>
                <a:cs typeface="Courier New" panose="02070309020205020404" pitchFamily="49" charset="0"/>
              </a:rPr>
              <a:t>flag[0]=false, flag[1]=false;</a:t>
            </a:r>
            <a:endParaRPr lang="en-US" altLang="zh-CN" sz="1700" b="0" kern="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866921955"/>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1257DD-A97B-3061-937C-9E8BB0CAF43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ED5310A-AA5F-8696-CA10-CEF631562092}"/>
              </a:ext>
            </a:extLst>
          </p:cNvPr>
          <p:cNvSpPr>
            <a:spLocks noGrp="1"/>
          </p:cNvSpPr>
          <p:nvPr>
            <p:ph type="title"/>
          </p:nvPr>
        </p:nvSpPr>
        <p:spPr/>
        <p:txBody>
          <a:bodyPr/>
          <a:lstStyle/>
          <a:p>
            <a:r>
              <a:rPr lang="en-GB" dirty="0"/>
              <a:t>Mutual Exclusion II: Sample Execution &amp; Answer</a:t>
            </a:r>
            <a:endParaRPr lang="en-SE" dirty="0"/>
          </a:p>
        </p:txBody>
      </p:sp>
      <p:sp>
        <p:nvSpPr>
          <p:cNvPr id="7" name="Plassholder for innhold 2">
            <a:extLst>
              <a:ext uri="{FF2B5EF4-FFF2-40B4-BE49-F238E27FC236}">
                <a16:creationId xmlns:a16="http://schemas.microsoft.com/office/drawing/2014/main" id="{06326542-BBCA-7EF1-B293-5035B6AA77C5}"/>
              </a:ext>
            </a:extLst>
          </p:cNvPr>
          <p:cNvSpPr txBox="1">
            <a:spLocks/>
          </p:cNvSpPr>
          <p:nvPr/>
        </p:nvSpPr>
        <p:spPr bwMode="auto">
          <a:xfrm>
            <a:off x="778353" y="1637106"/>
            <a:ext cx="3699076" cy="2190526"/>
          </a:xfrm>
          <a:prstGeom prst="rect">
            <a:avLst/>
          </a:prstGeom>
          <a:noFill/>
          <a:ln>
            <a:solidFill>
              <a:schemeClr val="accent1">
                <a:lumMod val="50000"/>
              </a:schemeClr>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700" b="0" kern="0" dirty="0">
                <a:latin typeface="Courier New" panose="02070309020205020404" pitchFamily="49" charset="0"/>
                <a:cs typeface="Courier New" panose="02070309020205020404" pitchFamily="49" charset="0"/>
              </a:rPr>
              <a:t>//Thread T0</a:t>
            </a:r>
          </a:p>
          <a:p>
            <a:pPr marL="0" indent="0">
              <a:buFontTx/>
              <a:buNone/>
            </a:pPr>
            <a:r>
              <a:rPr lang="en-GB" altLang="zh-CN" sz="1700" b="0" kern="0" dirty="0">
                <a:latin typeface="Courier New" panose="02070309020205020404" pitchFamily="49" charset="0"/>
                <a:cs typeface="Courier New" panose="02070309020205020404" pitchFamily="49" charset="0"/>
              </a:rPr>
              <a:t>while (true) {  </a:t>
            </a:r>
          </a:p>
          <a:p>
            <a:pPr marL="0" indent="0">
              <a:buFontTx/>
              <a:buNone/>
            </a:pPr>
            <a:r>
              <a:rPr lang="en-GB" altLang="zh-CN" sz="1700" b="0" kern="0" dirty="0">
                <a:latin typeface="Courier New" panose="02070309020205020404" pitchFamily="49" charset="0"/>
                <a:cs typeface="Courier New" panose="02070309020205020404" pitchFamily="49" charset="0"/>
              </a:rPr>
              <a:t>    flag[0] = true;  </a:t>
            </a:r>
          </a:p>
          <a:p>
            <a:pPr marL="0" indent="0">
              <a:buFontTx/>
              <a:buNone/>
            </a:pPr>
            <a:r>
              <a:rPr lang="en-GB" altLang="zh-CN" sz="1700" b="0" kern="0" dirty="0">
                <a:latin typeface="Courier New" panose="02070309020205020404" pitchFamily="49" charset="0"/>
                <a:cs typeface="Courier New" panose="02070309020205020404" pitchFamily="49" charset="0"/>
              </a:rPr>
              <a:t>    while (flag[1]==true);  </a:t>
            </a:r>
          </a:p>
          <a:p>
            <a:pPr marL="0" indent="0">
              <a:buFontTx/>
              <a:buNone/>
            </a:pPr>
            <a:r>
              <a:rPr lang="en-GB" altLang="zh-CN" sz="1700" b="0" kern="0" dirty="0">
                <a:latin typeface="Courier New" panose="02070309020205020404" pitchFamily="49" charset="0"/>
                <a:cs typeface="Courier New" panose="02070309020205020404" pitchFamily="49" charset="0"/>
              </a:rPr>
              <a:t>    /* Critical Section */  </a:t>
            </a:r>
          </a:p>
          <a:p>
            <a:pPr marL="0" indent="0">
              <a:buFontTx/>
              <a:buNone/>
            </a:pPr>
            <a:r>
              <a:rPr lang="en-GB" altLang="zh-CN" sz="1700" b="0" kern="0" dirty="0">
                <a:latin typeface="Courier New" panose="02070309020205020404" pitchFamily="49" charset="0"/>
                <a:cs typeface="Courier New" panose="02070309020205020404" pitchFamily="49" charset="0"/>
              </a:rPr>
              <a:t>    flag[0] = false;  </a:t>
            </a:r>
          </a:p>
          <a:p>
            <a:pPr marL="0" indent="0">
              <a:buFontTx/>
              <a:buNone/>
            </a:pPr>
            <a:r>
              <a:rPr lang="en-GB" altLang="zh-CN" sz="1700" b="0" kern="0" dirty="0">
                <a:latin typeface="Courier New" panose="02070309020205020404" pitchFamily="49" charset="0"/>
                <a:cs typeface="Courier New" panose="02070309020205020404" pitchFamily="49" charset="0"/>
              </a:rPr>
              <a:t>} </a:t>
            </a:r>
          </a:p>
        </p:txBody>
      </p:sp>
      <p:sp>
        <p:nvSpPr>
          <p:cNvPr id="9" name="Plassholder for innhold 2">
            <a:extLst>
              <a:ext uri="{FF2B5EF4-FFF2-40B4-BE49-F238E27FC236}">
                <a16:creationId xmlns:a16="http://schemas.microsoft.com/office/drawing/2014/main" id="{EAB150EC-F63A-EC24-F6B7-BE7178ACD43A}"/>
              </a:ext>
            </a:extLst>
          </p:cNvPr>
          <p:cNvSpPr txBox="1">
            <a:spLocks/>
          </p:cNvSpPr>
          <p:nvPr/>
        </p:nvSpPr>
        <p:spPr bwMode="auto">
          <a:xfrm>
            <a:off x="4588353" y="1637105"/>
            <a:ext cx="3699076" cy="2190527"/>
          </a:xfrm>
          <a:prstGeom prst="rect">
            <a:avLst/>
          </a:prstGeom>
          <a:noFill/>
          <a:ln>
            <a:solidFill>
              <a:schemeClr val="accent1">
                <a:lumMod val="50000"/>
              </a:schemeClr>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700" b="0" kern="0" dirty="0">
                <a:latin typeface="Courier New" panose="02070309020205020404" pitchFamily="49" charset="0"/>
                <a:cs typeface="Courier New" panose="02070309020205020404" pitchFamily="49" charset="0"/>
              </a:rPr>
              <a:t>//Thread T1</a:t>
            </a:r>
          </a:p>
          <a:p>
            <a:pPr marL="0" indent="0">
              <a:buFontTx/>
              <a:buNone/>
            </a:pPr>
            <a:r>
              <a:rPr lang="en-GB" altLang="zh-CN" sz="1700" b="0" kern="0" dirty="0">
                <a:latin typeface="Courier New" panose="02070309020205020404" pitchFamily="49" charset="0"/>
                <a:cs typeface="Courier New" panose="02070309020205020404" pitchFamily="49" charset="0"/>
              </a:rPr>
              <a:t>while (true) {  </a:t>
            </a:r>
          </a:p>
          <a:p>
            <a:pPr marL="0" indent="0">
              <a:buFontTx/>
              <a:buNone/>
            </a:pPr>
            <a:r>
              <a:rPr lang="en-GB" altLang="zh-CN" sz="1700" b="0" kern="0" dirty="0">
                <a:latin typeface="Courier New" panose="02070309020205020404" pitchFamily="49" charset="0"/>
                <a:cs typeface="Courier New" panose="02070309020205020404" pitchFamily="49" charset="0"/>
              </a:rPr>
              <a:t>    flag[1] = true;  </a:t>
            </a:r>
          </a:p>
          <a:p>
            <a:pPr marL="0" indent="0">
              <a:buFontTx/>
              <a:buNone/>
            </a:pPr>
            <a:r>
              <a:rPr lang="en-GB" altLang="zh-CN" sz="1700" b="0" kern="0" dirty="0">
                <a:latin typeface="Courier New" panose="02070309020205020404" pitchFamily="49" charset="0"/>
                <a:cs typeface="Courier New" panose="02070309020205020404" pitchFamily="49" charset="0"/>
              </a:rPr>
              <a:t>    while (flag[0]==true);  </a:t>
            </a:r>
          </a:p>
          <a:p>
            <a:pPr marL="0" indent="0">
              <a:buFontTx/>
              <a:buNone/>
            </a:pPr>
            <a:r>
              <a:rPr lang="en-GB" altLang="zh-CN" sz="1700" b="0" kern="0" dirty="0">
                <a:latin typeface="Courier New" panose="02070309020205020404" pitchFamily="49" charset="0"/>
                <a:cs typeface="Courier New" panose="02070309020205020404" pitchFamily="49" charset="0"/>
              </a:rPr>
              <a:t>    /* Critical Section */  </a:t>
            </a:r>
          </a:p>
          <a:p>
            <a:pPr marL="0" indent="0">
              <a:buFontTx/>
              <a:buNone/>
            </a:pPr>
            <a:r>
              <a:rPr lang="en-GB" altLang="zh-CN" sz="1700" b="0" kern="0" dirty="0">
                <a:latin typeface="Courier New" panose="02070309020205020404" pitchFamily="49" charset="0"/>
                <a:cs typeface="Courier New" panose="02070309020205020404" pitchFamily="49" charset="0"/>
              </a:rPr>
              <a:t>    flag[1] = false;  </a:t>
            </a:r>
          </a:p>
          <a:p>
            <a:pPr marL="0" indent="0">
              <a:buFontTx/>
              <a:buNone/>
            </a:pPr>
            <a:r>
              <a:rPr lang="en-GB" altLang="zh-CN" sz="1700" b="0" kern="0" dirty="0">
                <a:latin typeface="Courier New" panose="02070309020205020404" pitchFamily="49" charset="0"/>
                <a:cs typeface="Courier New" panose="02070309020205020404" pitchFamily="49" charset="0"/>
              </a:rPr>
              <a:t>} </a:t>
            </a:r>
          </a:p>
        </p:txBody>
      </p:sp>
      <p:sp>
        <p:nvSpPr>
          <p:cNvPr id="6" name="Plassholder for innhold 2">
            <a:extLst>
              <a:ext uri="{FF2B5EF4-FFF2-40B4-BE49-F238E27FC236}">
                <a16:creationId xmlns:a16="http://schemas.microsoft.com/office/drawing/2014/main" id="{3A8BAC6E-D55E-C482-0D93-EE2E0904D10F}"/>
              </a:ext>
            </a:extLst>
          </p:cNvPr>
          <p:cNvSpPr txBox="1">
            <a:spLocks/>
          </p:cNvSpPr>
          <p:nvPr/>
        </p:nvSpPr>
        <p:spPr bwMode="auto">
          <a:xfrm>
            <a:off x="2588103" y="790070"/>
            <a:ext cx="4000500" cy="744329"/>
          </a:xfrm>
          <a:prstGeom prst="rect">
            <a:avLst/>
          </a:prstGeom>
          <a:noFill/>
          <a:ln>
            <a:solidFill>
              <a:schemeClr val="tx1"/>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700" b="0" kern="0" dirty="0">
                <a:latin typeface="Courier New" panose="02070309020205020404" pitchFamily="49" charset="0"/>
                <a:cs typeface="Courier New" panose="02070309020205020404" pitchFamily="49" charset="0"/>
              </a:rPr>
              <a:t>Boolean flag[2];</a:t>
            </a:r>
          </a:p>
          <a:p>
            <a:pPr marL="0" indent="0">
              <a:buFontTx/>
              <a:buNone/>
            </a:pPr>
            <a:r>
              <a:rPr lang="en-GB" altLang="zh-CN" sz="1700" b="0" kern="0" dirty="0">
                <a:latin typeface="Courier New" panose="02070309020205020404" pitchFamily="49" charset="0"/>
                <a:cs typeface="Courier New" panose="02070309020205020404" pitchFamily="49" charset="0"/>
              </a:rPr>
              <a:t>flag[0]=false, flag[1]=false;</a:t>
            </a:r>
            <a:endParaRPr lang="en-US" altLang="zh-CN" sz="1700" b="0" kern="0" dirty="0">
              <a:latin typeface="Courier New" panose="02070309020205020404" pitchFamily="49" charset="0"/>
              <a:cs typeface="Courier New" panose="02070309020205020404" pitchFamily="49" charset="0"/>
            </a:endParaRPr>
          </a:p>
        </p:txBody>
      </p:sp>
      <p:graphicFrame>
        <p:nvGraphicFramePr>
          <p:cNvPr id="4" name="表格 5">
            <a:extLst>
              <a:ext uri="{FF2B5EF4-FFF2-40B4-BE49-F238E27FC236}">
                <a16:creationId xmlns:a16="http://schemas.microsoft.com/office/drawing/2014/main" id="{ABB91B7A-1056-C061-878E-4987EC7EEF98}"/>
              </a:ext>
            </a:extLst>
          </p:cNvPr>
          <p:cNvGraphicFramePr>
            <a:graphicFrameLocks noGrp="1"/>
          </p:cNvGraphicFramePr>
          <p:nvPr>
            <p:extLst>
              <p:ext uri="{D42A27DB-BD31-4B8C-83A1-F6EECF244321}">
                <p14:modId xmlns:p14="http://schemas.microsoft.com/office/powerpoint/2010/main" val="2143254188"/>
              </p:ext>
            </p:extLst>
          </p:nvPr>
        </p:nvGraphicFramePr>
        <p:xfrm>
          <a:off x="8763000" y="1295400"/>
          <a:ext cx="3276602" cy="4358640"/>
        </p:xfrm>
        <a:graphic>
          <a:graphicData uri="http://schemas.openxmlformats.org/drawingml/2006/table">
            <a:tbl>
              <a:tblPr firstRow="1" bandRow="1">
                <a:tableStyleId>{5C22544A-7EE6-4342-B048-85BDC9FD1C3A}</a:tableStyleId>
              </a:tblPr>
              <a:tblGrid>
                <a:gridCol w="1146810">
                  <a:extLst>
                    <a:ext uri="{9D8B030D-6E8A-4147-A177-3AD203B41FA5}">
                      <a16:colId xmlns:a16="http://schemas.microsoft.com/office/drawing/2014/main" val="3170189433"/>
                    </a:ext>
                  </a:extLst>
                </a:gridCol>
                <a:gridCol w="1064896">
                  <a:extLst>
                    <a:ext uri="{9D8B030D-6E8A-4147-A177-3AD203B41FA5}">
                      <a16:colId xmlns:a16="http://schemas.microsoft.com/office/drawing/2014/main" val="3344651322"/>
                    </a:ext>
                  </a:extLst>
                </a:gridCol>
                <a:gridCol w="1064896">
                  <a:extLst>
                    <a:ext uri="{9D8B030D-6E8A-4147-A177-3AD203B41FA5}">
                      <a16:colId xmlns:a16="http://schemas.microsoft.com/office/drawing/2014/main" val="709480791"/>
                    </a:ext>
                  </a:extLst>
                </a:gridCol>
              </a:tblGrid>
              <a:tr h="381292">
                <a:tc>
                  <a:txBody>
                    <a:bodyPr/>
                    <a:lstStyle/>
                    <a:p>
                      <a:pPr algn="ctr"/>
                      <a:endParaRPr lang="en-US" sz="2000" dirty="0">
                        <a:latin typeface="Gill Sans" panose="020B0502020104020203"/>
                      </a:endParaRPr>
                    </a:p>
                  </a:txBody>
                  <a:tcPr/>
                </a:tc>
                <a:tc>
                  <a:txBody>
                    <a:bodyPr/>
                    <a:lstStyle/>
                    <a:p>
                      <a:pPr algn="ctr"/>
                      <a:r>
                        <a:rPr lang="en-US" altLang="zh-CN" sz="2000" dirty="0">
                          <a:solidFill>
                            <a:schemeClr val="tx1"/>
                          </a:solidFill>
                          <a:latin typeface="Gill Sans" panose="020B0502020104020203"/>
                        </a:rPr>
                        <a:t>Flag</a:t>
                      </a:r>
                      <a:r>
                        <a:rPr lang="en-GB" altLang="zh-CN" sz="2000" dirty="0">
                          <a:solidFill>
                            <a:schemeClr val="tx1"/>
                          </a:solidFill>
                          <a:latin typeface="Gill Sans" panose="020B0502020104020203"/>
                        </a:rPr>
                        <a:t>[0]</a:t>
                      </a:r>
                      <a:endParaRPr lang="en-US" sz="2000" dirty="0">
                        <a:solidFill>
                          <a:schemeClr val="tx1"/>
                        </a:solidFill>
                        <a:latin typeface="Gill Sans" panose="020B0502020104020203"/>
                      </a:endParaRPr>
                    </a:p>
                  </a:txBody>
                  <a:tcPr/>
                </a:tc>
                <a:tc>
                  <a:txBody>
                    <a:bodyPr/>
                    <a:lstStyle/>
                    <a:p>
                      <a:pPr algn="ctr"/>
                      <a:r>
                        <a:rPr lang="en-US" altLang="zh-CN" sz="2000" dirty="0">
                          <a:solidFill>
                            <a:schemeClr val="tx1"/>
                          </a:solidFill>
                          <a:latin typeface="Gill Sans" panose="020B0502020104020203"/>
                        </a:rPr>
                        <a:t>Flag</a:t>
                      </a:r>
                      <a:r>
                        <a:rPr lang="en-GB" altLang="zh-CN" sz="2000" dirty="0">
                          <a:solidFill>
                            <a:schemeClr val="tx1"/>
                          </a:solidFill>
                          <a:latin typeface="Gill Sans" panose="020B0502020104020203"/>
                        </a:rPr>
                        <a:t>[1]</a:t>
                      </a:r>
                      <a:endParaRPr lang="en-US" sz="2000" dirty="0">
                        <a:solidFill>
                          <a:schemeClr val="tx1"/>
                        </a:solidFill>
                        <a:latin typeface="Gill Sans" panose="020B0502020104020203"/>
                      </a:endParaRPr>
                    </a:p>
                  </a:txBody>
                  <a:tcPr/>
                </a:tc>
                <a:extLst>
                  <a:ext uri="{0D108BD9-81ED-4DB2-BD59-A6C34878D82A}">
                    <a16:rowId xmlns:a16="http://schemas.microsoft.com/office/drawing/2014/main" val="570883669"/>
                  </a:ext>
                </a:extLst>
              </a:tr>
              <a:tr h="38129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2000" dirty="0">
                          <a:latin typeface="Gill Sans" panose="020B0502020104020203"/>
                        </a:rPr>
                        <a:t>Init</a:t>
                      </a:r>
                    </a:p>
                  </a:txBody>
                  <a:tcPr/>
                </a:tc>
                <a:tc>
                  <a:txBody>
                    <a:bodyPr/>
                    <a:lstStyle/>
                    <a:p>
                      <a:pPr algn="ctr"/>
                      <a:r>
                        <a:rPr lang="en-US" altLang="zh-CN" sz="2000" dirty="0">
                          <a:latin typeface="Gill Sans" panose="020B0502020104020203"/>
                        </a:rPr>
                        <a:t>F</a:t>
                      </a:r>
                      <a:endParaRPr lang="en-US" sz="2000" dirty="0">
                        <a:latin typeface="Gill Sans" panose="020B0502020104020203"/>
                      </a:endParaRPr>
                    </a:p>
                  </a:txBody>
                  <a:tcPr/>
                </a:tc>
                <a:tc>
                  <a:txBody>
                    <a:bodyPr/>
                    <a:lstStyle/>
                    <a:p>
                      <a:pPr algn="ctr"/>
                      <a:r>
                        <a:rPr lang="en-US" altLang="zh-CN" sz="2000" dirty="0">
                          <a:latin typeface="Gill Sans" panose="020B0502020104020203"/>
                        </a:rPr>
                        <a:t>F</a:t>
                      </a:r>
                      <a:endParaRPr lang="en-US" sz="2000" dirty="0">
                        <a:latin typeface="Gill Sans" panose="020B0502020104020203"/>
                      </a:endParaRPr>
                    </a:p>
                  </a:txBody>
                  <a:tcPr/>
                </a:tc>
                <a:extLst>
                  <a:ext uri="{0D108BD9-81ED-4DB2-BD59-A6C34878D82A}">
                    <a16:rowId xmlns:a16="http://schemas.microsoft.com/office/drawing/2014/main" val="229913751"/>
                  </a:ext>
                </a:extLst>
              </a:tr>
              <a:tr h="38129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2000" dirty="0">
                          <a:latin typeface="Gill Sans" panose="020B0502020104020203"/>
                        </a:rPr>
                        <a:t>T0 tries</a:t>
                      </a:r>
                    </a:p>
                  </a:txBody>
                  <a:tcPr/>
                </a:tc>
                <a:tc>
                  <a:txBody>
                    <a:bodyPr/>
                    <a:lstStyle/>
                    <a:p>
                      <a:pPr algn="ctr"/>
                      <a:r>
                        <a:rPr lang="en-US" sz="2000" dirty="0">
                          <a:latin typeface="Gill Sans" panose="020B0502020104020203"/>
                        </a:rPr>
                        <a:t>T</a:t>
                      </a:r>
                    </a:p>
                  </a:txBody>
                  <a:tcPr/>
                </a:tc>
                <a:tc>
                  <a:txBody>
                    <a:bodyPr/>
                    <a:lstStyle/>
                    <a:p>
                      <a:pPr algn="ctr"/>
                      <a:r>
                        <a:rPr lang="en-US" altLang="zh-CN" sz="2000" dirty="0">
                          <a:latin typeface="Gill Sans" panose="020B0502020104020203"/>
                        </a:rPr>
                        <a:t>F</a:t>
                      </a:r>
                      <a:endParaRPr lang="en-US" sz="2000" dirty="0">
                        <a:latin typeface="Gill Sans" panose="020B0502020104020203"/>
                      </a:endParaRPr>
                    </a:p>
                  </a:txBody>
                  <a:tcPr/>
                </a:tc>
                <a:extLst>
                  <a:ext uri="{0D108BD9-81ED-4DB2-BD59-A6C34878D82A}">
                    <a16:rowId xmlns:a16="http://schemas.microsoft.com/office/drawing/2014/main" val="2927516013"/>
                  </a:ext>
                </a:extLst>
              </a:tr>
              <a:tr h="38129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2000" dirty="0">
                          <a:latin typeface="Gill Sans" panose="020B0502020104020203"/>
                        </a:rPr>
                        <a:t>T0 in CS</a:t>
                      </a:r>
                    </a:p>
                  </a:txBody>
                  <a:tcPr/>
                </a:tc>
                <a:tc>
                  <a:txBody>
                    <a:bodyPr/>
                    <a:lstStyle/>
                    <a:p>
                      <a:pPr algn="ctr"/>
                      <a:endParaRPr lang="en-US" sz="2000" dirty="0">
                        <a:latin typeface="Gill Sans" panose="020B0502020104020203"/>
                      </a:endParaRPr>
                    </a:p>
                  </a:txBody>
                  <a:tcPr/>
                </a:tc>
                <a:tc>
                  <a:txBody>
                    <a:bodyPr/>
                    <a:lstStyle/>
                    <a:p>
                      <a:pPr algn="ctr"/>
                      <a:endParaRPr lang="en-US" sz="2000" dirty="0">
                        <a:latin typeface="Gill Sans" panose="020B0502020104020203"/>
                      </a:endParaRPr>
                    </a:p>
                  </a:txBody>
                  <a:tcPr/>
                </a:tc>
                <a:extLst>
                  <a:ext uri="{0D108BD9-81ED-4DB2-BD59-A6C34878D82A}">
                    <a16:rowId xmlns:a16="http://schemas.microsoft.com/office/drawing/2014/main" val="2733771484"/>
                  </a:ext>
                </a:extLst>
              </a:tr>
              <a:tr h="38129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altLang="zh-CN" sz="2000" dirty="0">
                        <a:latin typeface="Gill Sans" panose="020B0502020104020203"/>
                      </a:endParaRPr>
                    </a:p>
                  </a:txBody>
                  <a:tcPr/>
                </a:tc>
                <a:tc>
                  <a:txBody>
                    <a:bodyPr/>
                    <a:lstStyle/>
                    <a:p>
                      <a:pPr algn="ctr"/>
                      <a:r>
                        <a:rPr lang="en-US" altLang="zh-CN" sz="2000" dirty="0">
                          <a:latin typeface="Gill Sans" panose="020B0502020104020203"/>
                        </a:rPr>
                        <a:t>F</a:t>
                      </a:r>
                      <a:endParaRPr lang="en-US" sz="2000" dirty="0">
                        <a:latin typeface="Gill Sans" panose="020B0502020104020203"/>
                      </a:endParaRPr>
                    </a:p>
                  </a:txBody>
                  <a:tcPr/>
                </a:tc>
                <a:tc>
                  <a:txBody>
                    <a:bodyPr/>
                    <a:lstStyle/>
                    <a:p>
                      <a:pPr algn="ctr"/>
                      <a:r>
                        <a:rPr lang="en-US" altLang="zh-CN" sz="2000" dirty="0">
                          <a:latin typeface="Gill Sans" panose="020B0502020104020203"/>
                        </a:rPr>
                        <a:t>F</a:t>
                      </a:r>
                      <a:endParaRPr lang="en-US" sz="2000" dirty="0">
                        <a:latin typeface="Gill Sans" panose="020B0502020104020203"/>
                      </a:endParaRPr>
                    </a:p>
                  </a:txBody>
                  <a:tcPr/>
                </a:tc>
                <a:extLst>
                  <a:ext uri="{0D108BD9-81ED-4DB2-BD59-A6C34878D82A}">
                    <a16:rowId xmlns:a16="http://schemas.microsoft.com/office/drawing/2014/main" val="3248127456"/>
                  </a:ext>
                </a:extLst>
              </a:tr>
              <a:tr h="38129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2000" dirty="0">
                          <a:latin typeface="Gill Sans" panose="020B0502020104020203"/>
                        </a:rPr>
                        <a:t>T1 tries</a:t>
                      </a:r>
                    </a:p>
                  </a:txBody>
                  <a:tcPr/>
                </a:tc>
                <a:tc>
                  <a:txBody>
                    <a:bodyPr/>
                    <a:lstStyle/>
                    <a:p>
                      <a:pPr algn="ctr"/>
                      <a:r>
                        <a:rPr lang="en-US" altLang="zh-CN" sz="2000" dirty="0">
                          <a:latin typeface="Gill Sans" panose="020B0502020104020203"/>
                        </a:rPr>
                        <a:t>F</a:t>
                      </a:r>
                      <a:endParaRPr lang="en-US" sz="2000" dirty="0">
                        <a:latin typeface="Gill Sans" panose="020B0502020104020203"/>
                      </a:endParaRPr>
                    </a:p>
                  </a:txBody>
                  <a:tcPr/>
                </a:tc>
                <a:tc>
                  <a:txBody>
                    <a:bodyPr/>
                    <a:lstStyle/>
                    <a:p>
                      <a:pPr algn="ctr"/>
                      <a:r>
                        <a:rPr lang="en-US" sz="2000" dirty="0">
                          <a:latin typeface="Gill Sans" panose="020B0502020104020203"/>
                        </a:rPr>
                        <a:t>T</a:t>
                      </a:r>
                    </a:p>
                  </a:txBody>
                  <a:tcPr/>
                </a:tc>
                <a:extLst>
                  <a:ext uri="{0D108BD9-81ED-4DB2-BD59-A6C34878D82A}">
                    <a16:rowId xmlns:a16="http://schemas.microsoft.com/office/drawing/2014/main" val="1071851516"/>
                  </a:ext>
                </a:extLst>
              </a:tr>
              <a:tr h="38129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2000" dirty="0">
                          <a:latin typeface="Gill Sans" panose="020B0502020104020203"/>
                        </a:rPr>
                        <a:t>T1 in CS</a:t>
                      </a:r>
                    </a:p>
                  </a:txBody>
                  <a:tcPr/>
                </a:tc>
                <a:tc>
                  <a:txBody>
                    <a:bodyPr/>
                    <a:lstStyle/>
                    <a:p>
                      <a:pPr algn="ctr"/>
                      <a:endParaRPr lang="en-US" sz="2000" dirty="0">
                        <a:latin typeface="Gill Sans" panose="020B0502020104020203"/>
                      </a:endParaRPr>
                    </a:p>
                  </a:txBody>
                  <a:tcPr/>
                </a:tc>
                <a:tc>
                  <a:txBody>
                    <a:bodyPr/>
                    <a:lstStyle/>
                    <a:p>
                      <a:pPr algn="ctr"/>
                      <a:endParaRPr lang="en-US" sz="2000" dirty="0">
                        <a:latin typeface="Gill Sans" panose="020B0502020104020203"/>
                      </a:endParaRPr>
                    </a:p>
                  </a:txBody>
                  <a:tcPr/>
                </a:tc>
                <a:extLst>
                  <a:ext uri="{0D108BD9-81ED-4DB2-BD59-A6C34878D82A}">
                    <a16:rowId xmlns:a16="http://schemas.microsoft.com/office/drawing/2014/main" val="942198567"/>
                  </a:ext>
                </a:extLst>
              </a:tr>
              <a:tr h="38129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altLang="zh-CN" sz="2000" dirty="0">
                        <a:latin typeface="Gill Sans" panose="020B0502020104020203"/>
                      </a:endParaRPr>
                    </a:p>
                  </a:txBody>
                  <a:tcPr/>
                </a:tc>
                <a:tc>
                  <a:txBody>
                    <a:bodyPr/>
                    <a:lstStyle/>
                    <a:p>
                      <a:pPr algn="ctr"/>
                      <a:r>
                        <a:rPr lang="en-US" altLang="zh-CN" sz="2000" dirty="0">
                          <a:latin typeface="Gill Sans" panose="020B0502020104020203"/>
                        </a:rPr>
                        <a:t>F</a:t>
                      </a:r>
                      <a:endParaRPr lang="en-US" sz="2000" dirty="0">
                        <a:latin typeface="Gill Sans" panose="020B0502020104020203"/>
                      </a:endParaRPr>
                    </a:p>
                  </a:txBody>
                  <a:tcPr/>
                </a:tc>
                <a:tc>
                  <a:txBody>
                    <a:bodyPr/>
                    <a:lstStyle/>
                    <a:p>
                      <a:pPr algn="ctr"/>
                      <a:r>
                        <a:rPr lang="en-US" altLang="zh-CN" sz="2000" dirty="0">
                          <a:latin typeface="Gill Sans" panose="020B0502020104020203"/>
                        </a:rPr>
                        <a:t>F</a:t>
                      </a:r>
                      <a:endParaRPr lang="en-US" sz="2000" dirty="0">
                        <a:latin typeface="Gill Sans" panose="020B0502020104020203"/>
                      </a:endParaRPr>
                    </a:p>
                  </a:txBody>
                  <a:tcPr/>
                </a:tc>
                <a:extLst>
                  <a:ext uri="{0D108BD9-81ED-4DB2-BD59-A6C34878D82A}">
                    <a16:rowId xmlns:a16="http://schemas.microsoft.com/office/drawing/2014/main" val="335828651"/>
                  </a:ext>
                </a:extLst>
              </a:tr>
              <a:tr h="38129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2000" dirty="0">
                          <a:latin typeface="Gill Sans" panose="020B0502020104020203"/>
                        </a:rPr>
                        <a:t>T0 tries</a:t>
                      </a:r>
                    </a:p>
                  </a:txBody>
                  <a:tcPr/>
                </a:tc>
                <a:tc>
                  <a:txBody>
                    <a:bodyPr/>
                    <a:lstStyle/>
                    <a:p>
                      <a:pPr algn="ctr"/>
                      <a:r>
                        <a:rPr lang="en-US" sz="2000" dirty="0">
                          <a:latin typeface="Gill Sans" panose="020B0502020104020203"/>
                        </a:rPr>
                        <a:t>T</a:t>
                      </a:r>
                    </a:p>
                  </a:txBody>
                  <a:tcPr/>
                </a:tc>
                <a:tc>
                  <a:txBody>
                    <a:bodyPr/>
                    <a:lstStyle/>
                    <a:p>
                      <a:pPr algn="ctr"/>
                      <a:r>
                        <a:rPr lang="en-US" altLang="zh-CN" sz="2000" dirty="0">
                          <a:latin typeface="Gill Sans" panose="020B0502020104020203"/>
                        </a:rPr>
                        <a:t>F</a:t>
                      </a:r>
                      <a:endParaRPr lang="en-US" sz="2000" dirty="0">
                        <a:latin typeface="Gill Sans" panose="020B0502020104020203"/>
                      </a:endParaRPr>
                    </a:p>
                  </a:txBody>
                  <a:tcPr/>
                </a:tc>
                <a:extLst>
                  <a:ext uri="{0D108BD9-81ED-4DB2-BD59-A6C34878D82A}">
                    <a16:rowId xmlns:a16="http://schemas.microsoft.com/office/drawing/2014/main" val="2614737042"/>
                  </a:ext>
                </a:extLst>
              </a:tr>
              <a:tr h="38129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2000" dirty="0">
                          <a:latin typeface="Gill Sans" panose="020B0502020104020203"/>
                        </a:rPr>
                        <a:t>T1 tries</a:t>
                      </a:r>
                    </a:p>
                  </a:txBody>
                  <a:tcPr/>
                </a:tc>
                <a:tc>
                  <a:txBody>
                    <a:bodyPr/>
                    <a:lstStyle/>
                    <a:p>
                      <a:pPr algn="ctr"/>
                      <a:r>
                        <a:rPr lang="en-US" sz="2000" dirty="0">
                          <a:latin typeface="Gill Sans" panose="020B0502020104020203"/>
                        </a:rPr>
                        <a:t>T</a:t>
                      </a:r>
                    </a:p>
                  </a:txBody>
                  <a:tcPr/>
                </a:tc>
                <a:tc>
                  <a:txBody>
                    <a:bodyPr/>
                    <a:lstStyle/>
                    <a:p>
                      <a:pPr algn="ctr"/>
                      <a:r>
                        <a:rPr lang="en-US" sz="2000" dirty="0">
                          <a:latin typeface="Gill Sans" panose="020B0502020104020203"/>
                        </a:rPr>
                        <a:t>T</a:t>
                      </a:r>
                    </a:p>
                  </a:txBody>
                  <a:tcPr/>
                </a:tc>
                <a:extLst>
                  <a:ext uri="{0D108BD9-81ED-4DB2-BD59-A6C34878D82A}">
                    <a16:rowId xmlns:a16="http://schemas.microsoft.com/office/drawing/2014/main" val="1659834337"/>
                  </a:ext>
                </a:extLst>
              </a:tr>
              <a:tr h="38129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2000" dirty="0">
                          <a:latin typeface="Gill Sans" panose="020B0502020104020203"/>
                        </a:rPr>
                        <a:t>Deadlock</a:t>
                      </a:r>
                    </a:p>
                  </a:txBody>
                  <a:tcPr/>
                </a:tc>
                <a:tc>
                  <a:txBody>
                    <a:bodyPr/>
                    <a:lstStyle/>
                    <a:p>
                      <a:pPr algn="ctr"/>
                      <a:endParaRPr lang="en-US" sz="2000" dirty="0">
                        <a:latin typeface="Gill Sans" panose="020B0502020104020203"/>
                      </a:endParaRPr>
                    </a:p>
                  </a:txBody>
                  <a:tcPr/>
                </a:tc>
                <a:tc>
                  <a:txBody>
                    <a:bodyPr/>
                    <a:lstStyle/>
                    <a:p>
                      <a:pPr algn="ctr"/>
                      <a:endParaRPr lang="en-US" sz="2000" dirty="0">
                        <a:latin typeface="Gill Sans" panose="020B0502020104020203"/>
                      </a:endParaRPr>
                    </a:p>
                  </a:txBody>
                  <a:tcPr/>
                </a:tc>
                <a:extLst>
                  <a:ext uri="{0D108BD9-81ED-4DB2-BD59-A6C34878D82A}">
                    <a16:rowId xmlns:a16="http://schemas.microsoft.com/office/drawing/2014/main" val="3992992176"/>
                  </a:ext>
                </a:extLst>
              </a:tr>
            </a:tbl>
          </a:graphicData>
        </a:graphic>
      </p:graphicFrame>
      <p:sp>
        <p:nvSpPr>
          <p:cNvPr id="10" name="Content Placeholder 2">
            <a:extLst>
              <a:ext uri="{FF2B5EF4-FFF2-40B4-BE49-F238E27FC236}">
                <a16:creationId xmlns:a16="http://schemas.microsoft.com/office/drawing/2014/main" id="{1C959C3D-626C-4FEE-BCDD-C45D4996F1A6}"/>
              </a:ext>
            </a:extLst>
          </p:cNvPr>
          <p:cNvSpPr txBox="1">
            <a:spLocks/>
          </p:cNvSpPr>
          <p:nvPr/>
        </p:nvSpPr>
        <p:spPr bwMode="auto">
          <a:xfrm>
            <a:off x="0" y="3930339"/>
            <a:ext cx="8534401" cy="2927661"/>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fontScale="70000" lnSpcReduction="20000"/>
          </a:bodyPr>
          <a:lstStyle>
            <a:lvl1pPr marL="285750" indent="-285750" algn="l" rtl="0" eaLnBrk="0" fontAlgn="base" hangingPunct="0">
              <a:lnSpc>
                <a:spcPct val="90000"/>
              </a:lnSpc>
              <a:spcBef>
                <a:spcPct val="30000"/>
              </a:spcBef>
              <a:spcAft>
                <a:spcPct val="0"/>
              </a:spcAft>
              <a:buSzPct val="100000"/>
              <a:buChar char="•"/>
              <a:defRPr sz="3200" b="0" i="0">
                <a:solidFill>
                  <a:schemeClr val="tx1"/>
                </a:solidFill>
                <a:latin typeface="Gill Sans" panose="020B0502020104020203"/>
                <a:ea typeface="Gill Sans" panose="020B0502020104020203"/>
                <a:cs typeface="Gill Sans" panose="020B0502020104020203"/>
              </a:defRPr>
            </a:lvl1pPr>
            <a:lvl2pPr marL="685800" indent="-228600" algn="l" rtl="0" eaLnBrk="0" fontAlgn="base" hangingPunct="0">
              <a:lnSpc>
                <a:spcPct val="90000"/>
              </a:lnSpc>
              <a:spcBef>
                <a:spcPct val="30000"/>
              </a:spcBef>
              <a:spcAft>
                <a:spcPct val="0"/>
              </a:spcAft>
              <a:buSzPct val="100000"/>
              <a:buChar char="–"/>
              <a:defRPr sz="2800" b="0" i="0">
                <a:solidFill>
                  <a:schemeClr val="tx1"/>
                </a:solidFill>
                <a:latin typeface="Gill Sans"/>
                <a:ea typeface="Gill Sans"/>
                <a:cs typeface="Gill Sans"/>
              </a:defRPr>
            </a:lvl2pPr>
            <a:lvl3pPr marL="1143000" indent="-228600" algn="l" rtl="0" eaLnBrk="0" fontAlgn="base" hangingPunct="0">
              <a:lnSpc>
                <a:spcPct val="90000"/>
              </a:lnSpc>
              <a:spcBef>
                <a:spcPct val="30000"/>
              </a:spcBef>
              <a:spcAft>
                <a:spcPct val="0"/>
              </a:spcAft>
              <a:buSzPct val="100000"/>
              <a:buChar char="»"/>
              <a:defRPr sz="2800" b="0" i="0">
                <a:solidFill>
                  <a:schemeClr val="tx1"/>
                </a:solidFill>
                <a:latin typeface="Gill Sans Light" charset="0"/>
                <a:ea typeface="Gill Sans" panose="020B0502020104020203"/>
                <a:cs typeface="Gill Sans" panose="020B0502020104020203"/>
              </a:defRPr>
            </a:lvl3pPr>
            <a:lvl4pPr marL="1543050" indent="-171450" algn="l" rtl="0" eaLnBrk="0" fontAlgn="base" hangingPunct="0">
              <a:lnSpc>
                <a:spcPct val="90000"/>
              </a:lnSpc>
              <a:spcBef>
                <a:spcPct val="30000"/>
              </a:spcBef>
              <a:spcAft>
                <a:spcPct val="0"/>
              </a:spcAft>
              <a:buSzPct val="100000"/>
              <a:buChar char="•"/>
              <a:defRPr sz="2800" b="0" i="0">
                <a:solidFill>
                  <a:schemeClr val="tx1"/>
                </a:solidFill>
                <a:latin typeface="Gill Sans Light" charset="0"/>
                <a:ea typeface="Gill Sans" panose="020B0502020104020203"/>
                <a:cs typeface="Gill Sans" panose="020B0502020104020203"/>
              </a:defRPr>
            </a:lvl4pPr>
            <a:lvl5pPr marL="2000250" indent="-171450" algn="l" rtl="0" eaLnBrk="0" fontAlgn="base" hangingPunct="0">
              <a:lnSpc>
                <a:spcPct val="90000"/>
              </a:lnSpc>
              <a:spcBef>
                <a:spcPct val="30000"/>
              </a:spcBef>
              <a:spcAft>
                <a:spcPct val="0"/>
              </a:spcAft>
              <a:buSzPct val="100000"/>
              <a:buChar char="–"/>
              <a:defRPr sz="2800" b="0" i="0">
                <a:solidFill>
                  <a:schemeClr val="tx1"/>
                </a:solidFill>
                <a:latin typeface="Gill Sans Light" charset="0"/>
                <a:ea typeface="Gill Sans" panose="020B0502020104020203"/>
                <a:cs typeface="Gill Sans" panose="020B0502020104020203"/>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GB" kern="0" dirty="0"/>
              <a:t>Mutual Exclusion: Achieved. The use of flags ensures that only one thread can enter its critical section at a time.</a:t>
            </a:r>
          </a:p>
          <a:p>
            <a:endParaRPr lang="en-GB" kern="0" dirty="0"/>
          </a:p>
          <a:p>
            <a:r>
              <a:rPr lang="en-GB" kern="0" dirty="0"/>
              <a:t>Progress (Deadlock-Free): Not satisfied. If both threads set their flags simultaneously, they will block each other indefinitely, resulting in deadlock.</a:t>
            </a:r>
          </a:p>
          <a:p>
            <a:endParaRPr lang="en-GB" kern="0" dirty="0"/>
          </a:p>
          <a:p>
            <a:r>
              <a:rPr lang="en-GB" kern="0" dirty="0"/>
              <a:t>Bounded Waiting (Starvation-Free): Achieved. One thread cannot repeatedly enter the CS and starve the other thread, if the other thread is waiting.</a:t>
            </a:r>
          </a:p>
        </p:txBody>
      </p:sp>
    </p:spTree>
    <p:extLst>
      <p:ext uri="{BB962C8B-B14F-4D97-AF65-F5344CB8AC3E}">
        <p14:creationId xmlns:p14="http://schemas.microsoft.com/office/powerpoint/2010/main" val="3710658799"/>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C9A0F4-963A-5258-8D18-90475E035CB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5E401CE-422E-F858-93DC-D1DD178C6FFD}"/>
              </a:ext>
            </a:extLst>
          </p:cNvPr>
          <p:cNvSpPr>
            <a:spLocks noGrp="1"/>
          </p:cNvSpPr>
          <p:nvPr>
            <p:ph type="title"/>
          </p:nvPr>
        </p:nvSpPr>
        <p:spPr/>
        <p:txBody>
          <a:bodyPr/>
          <a:lstStyle/>
          <a:p>
            <a:r>
              <a:rPr lang="en-GB" dirty="0"/>
              <a:t>Mutual Exclusion III (Peterson’s Solution)</a:t>
            </a:r>
            <a:endParaRPr lang="en-SE" dirty="0"/>
          </a:p>
        </p:txBody>
      </p:sp>
      <p:sp>
        <p:nvSpPr>
          <p:cNvPr id="7" name="Plassholder for innhold 2">
            <a:extLst>
              <a:ext uri="{FF2B5EF4-FFF2-40B4-BE49-F238E27FC236}">
                <a16:creationId xmlns:a16="http://schemas.microsoft.com/office/drawing/2014/main" id="{E61CA6AA-CB48-F530-30E8-D68863FCC911}"/>
              </a:ext>
            </a:extLst>
          </p:cNvPr>
          <p:cNvSpPr txBox="1">
            <a:spLocks/>
          </p:cNvSpPr>
          <p:nvPr/>
        </p:nvSpPr>
        <p:spPr bwMode="auto">
          <a:xfrm>
            <a:off x="1162102" y="1981201"/>
            <a:ext cx="5070676" cy="2519819"/>
          </a:xfrm>
          <a:prstGeom prst="rect">
            <a:avLst/>
          </a:prstGeom>
          <a:noFill/>
          <a:ln>
            <a:solidFill>
              <a:schemeClr val="accent1">
                <a:lumMod val="50000"/>
              </a:schemeClr>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700" b="0" kern="0" dirty="0">
                <a:latin typeface="Courier New" panose="02070309020205020404" pitchFamily="49" charset="0"/>
                <a:cs typeface="Courier New" panose="02070309020205020404" pitchFamily="49" charset="0"/>
              </a:rPr>
              <a:t>//Thread T0</a:t>
            </a:r>
          </a:p>
          <a:p>
            <a:pPr marL="0" indent="0">
              <a:buFontTx/>
              <a:buNone/>
            </a:pPr>
            <a:r>
              <a:rPr lang="en-GB" altLang="zh-CN" sz="1700" b="0" kern="0" dirty="0">
                <a:latin typeface="Courier New" panose="02070309020205020404" pitchFamily="49" charset="0"/>
                <a:cs typeface="Courier New" panose="02070309020205020404" pitchFamily="49" charset="0"/>
              </a:rPr>
              <a:t>while (true) {  </a:t>
            </a:r>
          </a:p>
          <a:p>
            <a:pPr marL="0" indent="0">
              <a:buFontTx/>
              <a:buNone/>
            </a:pPr>
            <a:r>
              <a:rPr lang="en-GB" altLang="zh-CN" sz="1700" b="0" kern="0" dirty="0">
                <a:latin typeface="Courier New" panose="02070309020205020404" pitchFamily="49" charset="0"/>
                <a:cs typeface="Courier New" panose="02070309020205020404" pitchFamily="49" charset="0"/>
              </a:rPr>
              <a:t>    flag[0] = true; </a:t>
            </a:r>
          </a:p>
          <a:p>
            <a:pPr marL="0" indent="0">
              <a:buFontTx/>
              <a:buNone/>
            </a:pPr>
            <a:r>
              <a:rPr lang="en-GB" altLang="zh-CN" sz="1700" b="0" kern="0" dirty="0">
                <a:latin typeface="Courier New" panose="02070309020205020404" pitchFamily="49" charset="0"/>
                <a:cs typeface="Courier New" panose="02070309020205020404" pitchFamily="49" charset="0"/>
              </a:rPr>
              <a:t>    turn = 1; </a:t>
            </a:r>
          </a:p>
          <a:p>
            <a:pPr marL="0" indent="0">
              <a:buFontTx/>
              <a:buNone/>
            </a:pPr>
            <a:r>
              <a:rPr lang="en-GB" altLang="zh-CN" sz="1700" b="0" kern="0" dirty="0">
                <a:latin typeface="Courier New" panose="02070309020205020404" pitchFamily="49" charset="0"/>
                <a:cs typeface="Courier New" panose="02070309020205020404" pitchFamily="49" charset="0"/>
              </a:rPr>
              <a:t>    while (flag[1]==true &amp;&amp; turn==1);  </a:t>
            </a:r>
          </a:p>
          <a:p>
            <a:pPr marL="0" indent="0">
              <a:buFontTx/>
              <a:buNone/>
            </a:pPr>
            <a:r>
              <a:rPr lang="en-GB" altLang="zh-CN" sz="1700" b="0" kern="0" dirty="0">
                <a:latin typeface="Courier New" panose="02070309020205020404" pitchFamily="49" charset="0"/>
                <a:cs typeface="Courier New" panose="02070309020205020404" pitchFamily="49" charset="0"/>
              </a:rPr>
              <a:t>    /* Critical Section */  </a:t>
            </a:r>
          </a:p>
          <a:p>
            <a:pPr marL="0" indent="0">
              <a:buFontTx/>
              <a:buNone/>
            </a:pPr>
            <a:r>
              <a:rPr lang="en-GB" altLang="zh-CN" sz="1700" b="0" kern="0" dirty="0">
                <a:latin typeface="Courier New" panose="02070309020205020404" pitchFamily="49" charset="0"/>
                <a:cs typeface="Courier New" panose="02070309020205020404" pitchFamily="49" charset="0"/>
              </a:rPr>
              <a:t>    flag[0] = false;  </a:t>
            </a:r>
          </a:p>
          <a:p>
            <a:pPr marL="0" indent="0">
              <a:buFontTx/>
              <a:buNone/>
            </a:pPr>
            <a:r>
              <a:rPr lang="en-GB" altLang="zh-CN" sz="1700" b="0" kern="0" dirty="0">
                <a:latin typeface="Courier New" panose="02070309020205020404" pitchFamily="49" charset="0"/>
                <a:cs typeface="Courier New" panose="02070309020205020404" pitchFamily="49" charset="0"/>
              </a:rPr>
              <a:t>} </a:t>
            </a:r>
          </a:p>
        </p:txBody>
      </p:sp>
      <p:sp>
        <p:nvSpPr>
          <p:cNvPr id="10" name="Plassholder for innhold 2">
            <a:extLst>
              <a:ext uri="{FF2B5EF4-FFF2-40B4-BE49-F238E27FC236}">
                <a16:creationId xmlns:a16="http://schemas.microsoft.com/office/drawing/2014/main" id="{57EA47E9-FA4B-D5E0-A0A2-28CDB2D9964C}"/>
              </a:ext>
            </a:extLst>
          </p:cNvPr>
          <p:cNvSpPr txBox="1">
            <a:spLocks/>
          </p:cNvSpPr>
          <p:nvPr/>
        </p:nvSpPr>
        <p:spPr bwMode="auto">
          <a:xfrm>
            <a:off x="4476750" y="838200"/>
            <a:ext cx="4000500" cy="990600"/>
          </a:xfrm>
          <a:prstGeom prst="rect">
            <a:avLst/>
          </a:prstGeom>
          <a:noFill/>
          <a:ln>
            <a:solidFill>
              <a:schemeClr val="tx1"/>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700" b="0" kern="0" dirty="0">
                <a:latin typeface="Courier New" panose="02070309020205020404" pitchFamily="49" charset="0"/>
                <a:cs typeface="Courier New" panose="02070309020205020404" pitchFamily="49" charset="0"/>
              </a:rPr>
              <a:t>Boolean flag[2];</a:t>
            </a:r>
          </a:p>
          <a:p>
            <a:pPr marL="0" indent="0">
              <a:buFontTx/>
              <a:buNone/>
            </a:pPr>
            <a:r>
              <a:rPr lang="en-GB" altLang="zh-CN" sz="1700" b="0" kern="0" dirty="0">
                <a:latin typeface="Courier New" panose="02070309020205020404" pitchFamily="49" charset="0"/>
                <a:cs typeface="Courier New" panose="02070309020205020404" pitchFamily="49" charset="0"/>
              </a:rPr>
              <a:t>flag[0]=false, flag[1]=false;</a:t>
            </a:r>
          </a:p>
          <a:p>
            <a:pPr marL="0" indent="0">
              <a:buFontTx/>
              <a:buNone/>
            </a:pPr>
            <a:r>
              <a:rPr lang="en-US" altLang="zh-CN" sz="1700" b="0" kern="0" dirty="0">
                <a:latin typeface="Courier New" panose="02070309020205020404" pitchFamily="49" charset="0"/>
                <a:cs typeface="Courier New" panose="02070309020205020404" pitchFamily="49" charset="0"/>
              </a:rPr>
              <a:t>int turn = 0;</a:t>
            </a:r>
          </a:p>
        </p:txBody>
      </p:sp>
      <p:sp>
        <p:nvSpPr>
          <p:cNvPr id="8" name="Plassholder for innhold 2">
            <a:extLst>
              <a:ext uri="{FF2B5EF4-FFF2-40B4-BE49-F238E27FC236}">
                <a16:creationId xmlns:a16="http://schemas.microsoft.com/office/drawing/2014/main" id="{8E262DED-32E2-E857-4B82-765EFF6AD418}"/>
              </a:ext>
            </a:extLst>
          </p:cNvPr>
          <p:cNvSpPr txBox="1">
            <a:spLocks/>
          </p:cNvSpPr>
          <p:nvPr/>
        </p:nvSpPr>
        <p:spPr bwMode="auto">
          <a:xfrm>
            <a:off x="6477000" y="1981200"/>
            <a:ext cx="5070676" cy="2519819"/>
          </a:xfrm>
          <a:prstGeom prst="rect">
            <a:avLst/>
          </a:prstGeom>
          <a:noFill/>
          <a:ln>
            <a:solidFill>
              <a:schemeClr val="accent1">
                <a:lumMod val="50000"/>
              </a:schemeClr>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700" b="0" kern="0" dirty="0">
                <a:latin typeface="Courier New" panose="02070309020205020404" pitchFamily="49" charset="0"/>
                <a:cs typeface="Courier New" panose="02070309020205020404" pitchFamily="49" charset="0"/>
              </a:rPr>
              <a:t>//Thread T1</a:t>
            </a:r>
          </a:p>
          <a:p>
            <a:pPr marL="0" indent="0">
              <a:buFontTx/>
              <a:buNone/>
            </a:pPr>
            <a:r>
              <a:rPr lang="en-GB" altLang="zh-CN" sz="1700" b="0" kern="0" dirty="0">
                <a:latin typeface="Courier New" panose="02070309020205020404" pitchFamily="49" charset="0"/>
                <a:cs typeface="Courier New" panose="02070309020205020404" pitchFamily="49" charset="0"/>
              </a:rPr>
              <a:t>while (true) {  </a:t>
            </a:r>
          </a:p>
          <a:p>
            <a:pPr marL="0" indent="0">
              <a:buFontTx/>
              <a:buNone/>
            </a:pPr>
            <a:r>
              <a:rPr lang="en-GB" altLang="zh-CN" sz="1700" b="0" kern="0" dirty="0">
                <a:latin typeface="Courier New" panose="02070309020205020404" pitchFamily="49" charset="0"/>
                <a:cs typeface="Courier New" panose="02070309020205020404" pitchFamily="49" charset="0"/>
              </a:rPr>
              <a:t>    flag[1] = true; </a:t>
            </a:r>
          </a:p>
          <a:p>
            <a:pPr marL="0" indent="0">
              <a:buFontTx/>
              <a:buNone/>
            </a:pPr>
            <a:r>
              <a:rPr lang="en-GB" altLang="zh-CN" sz="1700" b="0" kern="0" dirty="0">
                <a:latin typeface="Courier New" panose="02070309020205020404" pitchFamily="49" charset="0"/>
                <a:cs typeface="Courier New" panose="02070309020205020404" pitchFamily="49" charset="0"/>
              </a:rPr>
              <a:t>    turn = 0; </a:t>
            </a:r>
          </a:p>
          <a:p>
            <a:pPr marL="0" indent="0">
              <a:buFontTx/>
              <a:buNone/>
            </a:pPr>
            <a:r>
              <a:rPr lang="en-GB" altLang="zh-CN" sz="1700" b="0" kern="0" dirty="0">
                <a:latin typeface="Courier New" panose="02070309020205020404" pitchFamily="49" charset="0"/>
                <a:cs typeface="Courier New" panose="02070309020205020404" pitchFamily="49" charset="0"/>
              </a:rPr>
              <a:t>    while (flag[0]==true &amp;&amp; turn==0);  </a:t>
            </a:r>
          </a:p>
          <a:p>
            <a:pPr marL="0" indent="0">
              <a:buFontTx/>
              <a:buNone/>
            </a:pPr>
            <a:r>
              <a:rPr lang="en-GB" altLang="zh-CN" sz="1700" b="0" kern="0" dirty="0">
                <a:latin typeface="Courier New" panose="02070309020205020404" pitchFamily="49" charset="0"/>
                <a:cs typeface="Courier New" panose="02070309020205020404" pitchFamily="49" charset="0"/>
              </a:rPr>
              <a:t>    /* Critical Section */  </a:t>
            </a:r>
          </a:p>
          <a:p>
            <a:pPr marL="0" indent="0">
              <a:buFontTx/>
              <a:buNone/>
            </a:pPr>
            <a:r>
              <a:rPr lang="en-GB" altLang="zh-CN" sz="1700" b="0" kern="0" dirty="0">
                <a:latin typeface="Courier New" panose="02070309020205020404" pitchFamily="49" charset="0"/>
                <a:cs typeface="Courier New" panose="02070309020205020404" pitchFamily="49" charset="0"/>
              </a:rPr>
              <a:t>    flag[1] = false;  </a:t>
            </a:r>
          </a:p>
          <a:p>
            <a:pPr marL="0" indent="0">
              <a:buFontTx/>
              <a:buNone/>
            </a:pPr>
            <a:r>
              <a:rPr lang="en-GB" altLang="zh-CN" sz="1700" b="0" kern="0" dirty="0">
                <a:latin typeface="Courier New" panose="02070309020205020404" pitchFamily="49" charset="0"/>
                <a:cs typeface="Courier New" panose="02070309020205020404" pitchFamily="49" charset="0"/>
              </a:rPr>
              <a:t>} </a:t>
            </a:r>
          </a:p>
        </p:txBody>
      </p:sp>
      <p:sp>
        <p:nvSpPr>
          <p:cNvPr id="11" name="Content Placeholder 2">
            <a:extLst>
              <a:ext uri="{FF2B5EF4-FFF2-40B4-BE49-F238E27FC236}">
                <a16:creationId xmlns:a16="http://schemas.microsoft.com/office/drawing/2014/main" id="{4C3B1708-918F-BFDE-9658-30A4E1039EBE}"/>
              </a:ext>
            </a:extLst>
          </p:cNvPr>
          <p:cNvSpPr>
            <a:spLocks noGrp="1"/>
          </p:cNvSpPr>
          <p:nvPr>
            <p:ph idx="1"/>
          </p:nvPr>
        </p:nvSpPr>
        <p:spPr>
          <a:xfrm>
            <a:off x="360262" y="4495800"/>
            <a:ext cx="11831738" cy="2433181"/>
          </a:xfrm>
        </p:spPr>
        <p:txBody>
          <a:bodyPr>
            <a:normAutofit fontScale="85000" lnSpcReduction="10000"/>
          </a:bodyPr>
          <a:lstStyle/>
          <a:p>
            <a:r>
              <a:rPr lang="en-GB" dirty="0"/>
              <a:t>Does it achieve one of more of the correctness properties of a concurrent program:</a:t>
            </a:r>
          </a:p>
          <a:p>
            <a:pPr lvl="1"/>
            <a:r>
              <a:rPr lang="en-GB" dirty="0"/>
              <a:t>Mutual exclusion: Only one thread in critical section at a time</a:t>
            </a:r>
          </a:p>
          <a:p>
            <a:pPr lvl="1"/>
            <a:r>
              <a:rPr lang="en-GB" dirty="0"/>
              <a:t>Progress (deadlock-free): If several simultaneous requests, must allow one to proceed</a:t>
            </a:r>
          </a:p>
          <a:p>
            <a:pPr lvl="1"/>
            <a:r>
              <a:rPr lang="en-GB" dirty="0"/>
              <a:t>Bounded waiting (starvation-free): Must eventually allow each waiting thread to enter</a:t>
            </a:r>
          </a:p>
          <a:p>
            <a:r>
              <a:rPr lang="en-GB" dirty="0"/>
              <a:t>ANS:</a:t>
            </a:r>
            <a:endParaRPr lang="en-SE" dirty="0"/>
          </a:p>
        </p:txBody>
      </p:sp>
    </p:spTree>
    <p:extLst>
      <p:ext uri="{BB962C8B-B14F-4D97-AF65-F5344CB8AC3E}">
        <p14:creationId xmlns:p14="http://schemas.microsoft.com/office/powerpoint/2010/main" val="250915767"/>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B4D07-14D3-2F7D-45E2-B1FD2B2DDD0A}"/>
              </a:ext>
            </a:extLst>
          </p:cNvPr>
          <p:cNvSpPr>
            <a:spLocks noGrp="1"/>
          </p:cNvSpPr>
          <p:nvPr>
            <p:ph type="title"/>
          </p:nvPr>
        </p:nvSpPr>
        <p:spPr>
          <a:xfrm>
            <a:off x="990600" y="102296"/>
            <a:ext cx="10439400" cy="533400"/>
          </a:xfrm>
        </p:spPr>
        <p:txBody>
          <a:bodyPr/>
          <a:lstStyle/>
          <a:p>
            <a:r>
              <a:rPr lang="en-GB" dirty="0"/>
              <a:t>Mutual Exclusion III (Peterson’s Solution): Sample Execution &amp; Answer</a:t>
            </a:r>
            <a:endParaRPr lang="en-SE" dirty="0"/>
          </a:p>
        </p:txBody>
      </p:sp>
      <p:sp>
        <p:nvSpPr>
          <p:cNvPr id="3" name="Content Placeholder 2">
            <a:extLst>
              <a:ext uri="{FF2B5EF4-FFF2-40B4-BE49-F238E27FC236}">
                <a16:creationId xmlns:a16="http://schemas.microsoft.com/office/drawing/2014/main" id="{28DED17B-03E7-3D44-E8B9-4D0632D6C4DA}"/>
              </a:ext>
            </a:extLst>
          </p:cNvPr>
          <p:cNvSpPr>
            <a:spLocks noGrp="1"/>
          </p:cNvSpPr>
          <p:nvPr>
            <p:ph idx="1"/>
          </p:nvPr>
        </p:nvSpPr>
        <p:spPr>
          <a:xfrm>
            <a:off x="228600" y="876300"/>
            <a:ext cx="7848600" cy="5105400"/>
          </a:xfrm>
        </p:spPr>
        <p:txBody>
          <a:bodyPr>
            <a:normAutofit fontScale="85000" lnSpcReduction="10000"/>
          </a:bodyPr>
          <a:lstStyle/>
          <a:p>
            <a:r>
              <a:rPr lang="en-GB" dirty="0"/>
              <a:t>Mutual Exclusion: Achieved. The combination of flag and turn ensures that only one thread can enter its critical section at a time.</a:t>
            </a:r>
          </a:p>
          <a:p>
            <a:endParaRPr lang="en-GB" dirty="0"/>
          </a:p>
          <a:p>
            <a:r>
              <a:rPr lang="en-GB" dirty="0"/>
              <a:t>Progress (Deadlock-Free): Achieved. The turn variable ensures that if both threads want to enter their critical sections, one will eventually proceed. It is not possible for each thread to be blocked forever waiting for each other.</a:t>
            </a:r>
          </a:p>
          <a:p>
            <a:endParaRPr lang="en-GB" dirty="0"/>
          </a:p>
          <a:p>
            <a:r>
              <a:rPr lang="en-GB" dirty="0"/>
              <a:t>Bounded Waiting (Starvation-Free): Achieved. Each thread gets a fair chance to enter its critical section due to the alternation enforced by the turn variable.</a:t>
            </a:r>
          </a:p>
        </p:txBody>
      </p:sp>
      <p:graphicFrame>
        <p:nvGraphicFramePr>
          <p:cNvPr id="5" name="表格 5">
            <a:extLst>
              <a:ext uri="{FF2B5EF4-FFF2-40B4-BE49-F238E27FC236}">
                <a16:creationId xmlns:a16="http://schemas.microsoft.com/office/drawing/2014/main" id="{08C4E6F2-61DC-6CC2-B10E-B795B0CFAA8C}"/>
              </a:ext>
            </a:extLst>
          </p:cNvPr>
          <p:cNvGraphicFramePr>
            <a:graphicFrameLocks noGrp="1"/>
          </p:cNvGraphicFramePr>
          <p:nvPr>
            <p:extLst>
              <p:ext uri="{D42A27DB-BD31-4B8C-83A1-F6EECF244321}">
                <p14:modId xmlns:p14="http://schemas.microsoft.com/office/powerpoint/2010/main" val="449610755"/>
              </p:ext>
            </p:extLst>
          </p:nvPr>
        </p:nvGraphicFramePr>
        <p:xfrm>
          <a:off x="8093901" y="812104"/>
          <a:ext cx="3810000" cy="5943600"/>
        </p:xfrm>
        <a:graphic>
          <a:graphicData uri="http://schemas.openxmlformats.org/drawingml/2006/table">
            <a:tbl>
              <a:tblPr firstRow="1" bandRow="1">
                <a:tableStyleId>{5C22544A-7EE6-4342-B048-85BDC9FD1C3A}</a:tableStyleId>
              </a:tblPr>
              <a:tblGrid>
                <a:gridCol w="1006416">
                  <a:extLst>
                    <a:ext uri="{9D8B030D-6E8A-4147-A177-3AD203B41FA5}">
                      <a16:colId xmlns:a16="http://schemas.microsoft.com/office/drawing/2014/main" val="3170189433"/>
                    </a:ext>
                  </a:extLst>
                </a:gridCol>
                <a:gridCol w="934528">
                  <a:extLst>
                    <a:ext uri="{9D8B030D-6E8A-4147-A177-3AD203B41FA5}">
                      <a16:colId xmlns:a16="http://schemas.microsoft.com/office/drawing/2014/main" val="3344651322"/>
                    </a:ext>
                  </a:extLst>
                </a:gridCol>
                <a:gridCol w="934528">
                  <a:extLst>
                    <a:ext uri="{9D8B030D-6E8A-4147-A177-3AD203B41FA5}">
                      <a16:colId xmlns:a16="http://schemas.microsoft.com/office/drawing/2014/main" val="709480791"/>
                    </a:ext>
                  </a:extLst>
                </a:gridCol>
                <a:gridCol w="934528">
                  <a:extLst>
                    <a:ext uri="{9D8B030D-6E8A-4147-A177-3AD203B41FA5}">
                      <a16:colId xmlns:a16="http://schemas.microsoft.com/office/drawing/2014/main" val="2959287114"/>
                    </a:ext>
                  </a:extLst>
                </a:gridCol>
              </a:tblGrid>
              <a:tr h="381292">
                <a:tc>
                  <a:txBody>
                    <a:bodyPr/>
                    <a:lstStyle/>
                    <a:p>
                      <a:pPr algn="ctr"/>
                      <a:endParaRPr lang="en-US" sz="2000" dirty="0">
                        <a:latin typeface="Gill Sans" panose="020B0502020104020203"/>
                      </a:endParaRPr>
                    </a:p>
                  </a:txBody>
                  <a:tcPr/>
                </a:tc>
                <a:tc>
                  <a:txBody>
                    <a:bodyPr/>
                    <a:lstStyle/>
                    <a:p>
                      <a:pPr algn="ctr"/>
                      <a:r>
                        <a:rPr lang="en-US" altLang="zh-CN" sz="2000" dirty="0">
                          <a:solidFill>
                            <a:schemeClr val="tx1"/>
                          </a:solidFill>
                          <a:latin typeface="Gill Sans" panose="020B0502020104020203"/>
                        </a:rPr>
                        <a:t>Flag</a:t>
                      </a:r>
                      <a:r>
                        <a:rPr lang="en-GB" altLang="zh-CN" sz="2000" dirty="0">
                          <a:solidFill>
                            <a:schemeClr val="tx1"/>
                          </a:solidFill>
                          <a:latin typeface="Gill Sans" panose="020B0502020104020203"/>
                        </a:rPr>
                        <a:t>[0]</a:t>
                      </a:r>
                      <a:endParaRPr lang="en-US" sz="2000" dirty="0">
                        <a:solidFill>
                          <a:schemeClr val="tx1"/>
                        </a:solidFill>
                        <a:latin typeface="Gill Sans" panose="020B0502020104020203"/>
                      </a:endParaRPr>
                    </a:p>
                  </a:txBody>
                  <a:tcPr/>
                </a:tc>
                <a:tc>
                  <a:txBody>
                    <a:bodyPr/>
                    <a:lstStyle/>
                    <a:p>
                      <a:pPr algn="ctr"/>
                      <a:r>
                        <a:rPr lang="en-US" altLang="zh-CN" sz="2000" dirty="0">
                          <a:solidFill>
                            <a:schemeClr val="tx1"/>
                          </a:solidFill>
                          <a:latin typeface="Gill Sans" panose="020B0502020104020203"/>
                        </a:rPr>
                        <a:t>Flag</a:t>
                      </a:r>
                      <a:r>
                        <a:rPr lang="en-GB" altLang="zh-CN" sz="2000" dirty="0">
                          <a:solidFill>
                            <a:schemeClr val="tx1"/>
                          </a:solidFill>
                          <a:latin typeface="Gill Sans" panose="020B0502020104020203"/>
                        </a:rPr>
                        <a:t>[1]</a:t>
                      </a:r>
                      <a:endParaRPr lang="en-US" sz="2000" dirty="0">
                        <a:solidFill>
                          <a:schemeClr val="tx1"/>
                        </a:solidFill>
                        <a:latin typeface="Gill Sans" panose="020B0502020104020203"/>
                      </a:endParaRPr>
                    </a:p>
                  </a:txBody>
                  <a:tcPr/>
                </a:tc>
                <a:tc>
                  <a:txBody>
                    <a:bodyPr/>
                    <a:lstStyle/>
                    <a:p>
                      <a:pPr algn="ctr"/>
                      <a:r>
                        <a:rPr lang="en-US" sz="2000" dirty="0">
                          <a:solidFill>
                            <a:schemeClr val="tx1"/>
                          </a:solidFill>
                          <a:latin typeface="Gill Sans" panose="020B0502020104020203"/>
                        </a:rPr>
                        <a:t>turn</a:t>
                      </a:r>
                    </a:p>
                  </a:txBody>
                  <a:tcPr/>
                </a:tc>
                <a:extLst>
                  <a:ext uri="{0D108BD9-81ED-4DB2-BD59-A6C34878D82A}">
                    <a16:rowId xmlns:a16="http://schemas.microsoft.com/office/drawing/2014/main" val="570883669"/>
                  </a:ext>
                </a:extLst>
              </a:tr>
              <a:tr h="38129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2000" dirty="0">
                          <a:latin typeface="Gill Sans" panose="020B0502020104020203"/>
                        </a:rPr>
                        <a:t>Init</a:t>
                      </a:r>
                    </a:p>
                  </a:txBody>
                  <a:tcPr/>
                </a:tc>
                <a:tc>
                  <a:txBody>
                    <a:bodyPr/>
                    <a:lstStyle/>
                    <a:p>
                      <a:pPr algn="ctr"/>
                      <a:r>
                        <a:rPr lang="en-US" altLang="zh-CN" sz="2000" dirty="0">
                          <a:latin typeface="Gill Sans" panose="020B0502020104020203"/>
                        </a:rPr>
                        <a:t>F</a:t>
                      </a:r>
                      <a:endParaRPr lang="en-US" sz="2000" dirty="0">
                        <a:latin typeface="Gill Sans" panose="020B0502020104020203"/>
                      </a:endParaRPr>
                    </a:p>
                  </a:txBody>
                  <a:tcPr/>
                </a:tc>
                <a:tc>
                  <a:txBody>
                    <a:bodyPr/>
                    <a:lstStyle/>
                    <a:p>
                      <a:pPr algn="ctr"/>
                      <a:r>
                        <a:rPr lang="en-US" altLang="zh-CN" sz="2000" dirty="0">
                          <a:latin typeface="Gill Sans" panose="020B0502020104020203"/>
                        </a:rPr>
                        <a:t>F</a:t>
                      </a:r>
                      <a:endParaRPr lang="en-US" sz="2000" dirty="0">
                        <a:latin typeface="Gill Sans" panose="020B0502020104020203"/>
                      </a:endParaRPr>
                    </a:p>
                  </a:txBody>
                  <a:tcPr/>
                </a:tc>
                <a:tc>
                  <a:txBody>
                    <a:bodyPr/>
                    <a:lstStyle/>
                    <a:p>
                      <a:pPr algn="ctr"/>
                      <a:r>
                        <a:rPr lang="en-US" sz="2000" dirty="0">
                          <a:latin typeface="Gill Sans" panose="020B0502020104020203"/>
                        </a:rPr>
                        <a:t>0</a:t>
                      </a:r>
                    </a:p>
                  </a:txBody>
                  <a:tcPr/>
                </a:tc>
                <a:extLst>
                  <a:ext uri="{0D108BD9-81ED-4DB2-BD59-A6C34878D82A}">
                    <a16:rowId xmlns:a16="http://schemas.microsoft.com/office/drawing/2014/main" val="229913751"/>
                  </a:ext>
                </a:extLst>
              </a:tr>
              <a:tr h="38129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2000" dirty="0">
                          <a:latin typeface="Gill Sans" panose="020B0502020104020203"/>
                        </a:rPr>
                        <a:t>T0 tries</a:t>
                      </a:r>
                    </a:p>
                  </a:txBody>
                  <a:tcPr/>
                </a:tc>
                <a:tc>
                  <a:txBody>
                    <a:bodyPr/>
                    <a:lstStyle/>
                    <a:p>
                      <a:pPr algn="ctr"/>
                      <a:r>
                        <a:rPr lang="en-US" sz="2000" dirty="0">
                          <a:latin typeface="Gill Sans" panose="020B0502020104020203"/>
                        </a:rPr>
                        <a:t>T</a:t>
                      </a:r>
                    </a:p>
                  </a:txBody>
                  <a:tcPr/>
                </a:tc>
                <a:tc>
                  <a:txBody>
                    <a:bodyPr/>
                    <a:lstStyle/>
                    <a:p>
                      <a:pPr algn="ctr"/>
                      <a:r>
                        <a:rPr lang="en-US" altLang="zh-CN" sz="2000" dirty="0">
                          <a:latin typeface="Gill Sans" panose="020B0502020104020203"/>
                        </a:rPr>
                        <a:t>F</a:t>
                      </a:r>
                      <a:endParaRPr lang="en-US" sz="2000" dirty="0">
                        <a:latin typeface="Gill Sans" panose="020B0502020104020203"/>
                      </a:endParaRPr>
                    </a:p>
                  </a:txBody>
                  <a:tcPr/>
                </a:tc>
                <a:tc>
                  <a:txBody>
                    <a:bodyPr/>
                    <a:lstStyle/>
                    <a:p>
                      <a:pPr algn="ctr"/>
                      <a:r>
                        <a:rPr lang="en-US" sz="2000" dirty="0">
                          <a:latin typeface="Gill Sans" panose="020B0502020104020203"/>
                        </a:rPr>
                        <a:t>1</a:t>
                      </a:r>
                    </a:p>
                  </a:txBody>
                  <a:tcPr/>
                </a:tc>
                <a:extLst>
                  <a:ext uri="{0D108BD9-81ED-4DB2-BD59-A6C34878D82A}">
                    <a16:rowId xmlns:a16="http://schemas.microsoft.com/office/drawing/2014/main" val="2927516013"/>
                  </a:ext>
                </a:extLst>
              </a:tr>
              <a:tr h="38129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2000" dirty="0">
                          <a:latin typeface="Gill Sans" panose="020B0502020104020203"/>
                        </a:rPr>
                        <a:t>T0 in CS</a:t>
                      </a:r>
                    </a:p>
                  </a:txBody>
                  <a:tcPr/>
                </a:tc>
                <a:tc>
                  <a:txBody>
                    <a:bodyPr/>
                    <a:lstStyle/>
                    <a:p>
                      <a:pPr algn="ctr"/>
                      <a:endParaRPr lang="en-US" sz="2000" dirty="0">
                        <a:latin typeface="Gill Sans" panose="020B0502020104020203"/>
                      </a:endParaRPr>
                    </a:p>
                  </a:txBody>
                  <a:tcPr/>
                </a:tc>
                <a:tc>
                  <a:txBody>
                    <a:bodyPr/>
                    <a:lstStyle/>
                    <a:p>
                      <a:pPr algn="ctr"/>
                      <a:endParaRPr lang="en-US" sz="2000" dirty="0">
                        <a:latin typeface="Gill Sans" panose="020B0502020104020203"/>
                      </a:endParaRPr>
                    </a:p>
                  </a:txBody>
                  <a:tcPr/>
                </a:tc>
                <a:tc>
                  <a:txBody>
                    <a:bodyPr/>
                    <a:lstStyle/>
                    <a:p>
                      <a:pPr algn="ctr"/>
                      <a:endParaRPr lang="en-US" sz="2000" dirty="0">
                        <a:latin typeface="Gill Sans" panose="020B0502020104020203"/>
                      </a:endParaRPr>
                    </a:p>
                  </a:txBody>
                  <a:tcPr/>
                </a:tc>
                <a:extLst>
                  <a:ext uri="{0D108BD9-81ED-4DB2-BD59-A6C34878D82A}">
                    <a16:rowId xmlns:a16="http://schemas.microsoft.com/office/drawing/2014/main" val="2733771484"/>
                  </a:ext>
                </a:extLst>
              </a:tr>
              <a:tr h="38129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altLang="zh-CN" sz="2000" dirty="0">
                        <a:latin typeface="Gill Sans" panose="020B0502020104020203"/>
                      </a:endParaRPr>
                    </a:p>
                  </a:txBody>
                  <a:tcPr/>
                </a:tc>
                <a:tc>
                  <a:txBody>
                    <a:bodyPr/>
                    <a:lstStyle/>
                    <a:p>
                      <a:pPr algn="ctr"/>
                      <a:r>
                        <a:rPr lang="en-US" altLang="zh-CN" sz="2000" dirty="0">
                          <a:latin typeface="Gill Sans" panose="020B0502020104020203"/>
                        </a:rPr>
                        <a:t>F</a:t>
                      </a:r>
                      <a:endParaRPr lang="en-US" sz="2000" dirty="0">
                        <a:latin typeface="Gill Sans" panose="020B0502020104020203"/>
                      </a:endParaRPr>
                    </a:p>
                  </a:txBody>
                  <a:tcPr/>
                </a:tc>
                <a:tc>
                  <a:txBody>
                    <a:bodyPr/>
                    <a:lstStyle/>
                    <a:p>
                      <a:pPr algn="ctr"/>
                      <a:r>
                        <a:rPr lang="en-US" altLang="zh-CN" sz="2000" dirty="0">
                          <a:latin typeface="Gill Sans" panose="020B0502020104020203"/>
                        </a:rPr>
                        <a:t>F</a:t>
                      </a:r>
                      <a:endParaRPr lang="en-US" sz="2000" dirty="0">
                        <a:latin typeface="Gill Sans" panose="020B0502020104020203"/>
                      </a:endParaRPr>
                    </a:p>
                  </a:txBody>
                  <a:tcPr/>
                </a:tc>
                <a:tc>
                  <a:txBody>
                    <a:bodyPr/>
                    <a:lstStyle/>
                    <a:p>
                      <a:pPr algn="ctr"/>
                      <a:r>
                        <a:rPr lang="en-US" sz="2000" dirty="0">
                          <a:latin typeface="Gill Sans" panose="020B0502020104020203"/>
                        </a:rPr>
                        <a:t>1</a:t>
                      </a:r>
                    </a:p>
                  </a:txBody>
                  <a:tcPr/>
                </a:tc>
                <a:extLst>
                  <a:ext uri="{0D108BD9-81ED-4DB2-BD59-A6C34878D82A}">
                    <a16:rowId xmlns:a16="http://schemas.microsoft.com/office/drawing/2014/main" val="3248127456"/>
                  </a:ext>
                </a:extLst>
              </a:tr>
              <a:tr h="38129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2000" dirty="0">
                          <a:latin typeface="Gill Sans" panose="020B0502020104020203"/>
                        </a:rPr>
                        <a:t>T1 tries</a:t>
                      </a:r>
                    </a:p>
                  </a:txBody>
                  <a:tcPr/>
                </a:tc>
                <a:tc>
                  <a:txBody>
                    <a:bodyPr/>
                    <a:lstStyle/>
                    <a:p>
                      <a:pPr algn="ctr"/>
                      <a:r>
                        <a:rPr lang="en-US" altLang="zh-CN" sz="2000" dirty="0">
                          <a:latin typeface="Gill Sans" panose="020B0502020104020203"/>
                        </a:rPr>
                        <a:t>F</a:t>
                      </a:r>
                      <a:endParaRPr lang="en-US" sz="2000" dirty="0">
                        <a:latin typeface="Gill Sans" panose="020B0502020104020203"/>
                      </a:endParaRPr>
                    </a:p>
                  </a:txBody>
                  <a:tcPr/>
                </a:tc>
                <a:tc>
                  <a:txBody>
                    <a:bodyPr/>
                    <a:lstStyle/>
                    <a:p>
                      <a:pPr algn="ctr"/>
                      <a:r>
                        <a:rPr lang="en-US" sz="2000" dirty="0">
                          <a:latin typeface="Gill Sans" panose="020B0502020104020203"/>
                        </a:rPr>
                        <a:t>T</a:t>
                      </a:r>
                    </a:p>
                  </a:txBody>
                  <a:tcPr/>
                </a:tc>
                <a:tc>
                  <a:txBody>
                    <a:bodyPr/>
                    <a:lstStyle/>
                    <a:p>
                      <a:pPr algn="ctr"/>
                      <a:r>
                        <a:rPr lang="en-US" sz="2000" dirty="0">
                          <a:latin typeface="Gill Sans" panose="020B0502020104020203"/>
                        </a:rPr>
                        <a:t>0</a:t>
                      </a:r>
                    </a:p>
                  </a:txBody>
                  <a:tcPr/>
                </a:tc>
                <a:extLst>
                  <a:ext uri="{0D108BD9-81ED-4DB2-BD59-A6C34878D82A}">
                    <a16:rowId xmlns:a16="http://schemas.microsoft.com/office/drawing/2014/main" val="1071851516"/>
                  </a:ext>
                </a:extLst>
              </a:tr>
              <a:tr h="38129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2000" dirty="0">
                          <a:latin typeface="Gill Sans" panose="020B0502020104020203"/>
                        </a:rPr>
                        <a:t>T1 in CS</a:t>
                      </a:r>
                    </a:p>
                  </a:txBody>
                  <a:tcPr/>
                </a:tc>
                <a:tc>
                  <a:txBody>
                    <a:bodyPr/>
                    <a:lstStyle/>
                    <a:p>
                      <a:pPr algn="ctr"/>
                      <a:endParaRPr lang="en-US" sz="2000" dirty="0">
                        <a:latin typeface="Gill Sans" panose="020B0502020104020203"/>
                      </a:endParaRPr>
                    </a:p>
                  </a:txBody>
                  <a:tcPr/>
                </a:tc>
                <a:tc>
                  <a:txBody>
                    <a:bodyPr/>
                    <a:lstStyle/>
                    <a:p>
                      <a:pPr algn="ctr"/>
                      <a:endParaRPr lang="en-US" sz="2000" dirty="0">
                        <a:latin typeface="Gill Sans" panose="020B0502020104020203"/>
                      </a:endParaRPr>
                    </a:p>
                  </a:txBody>
                  <a:tcPr/>
                </a:tc>
                <a:tc>
                  <a:txBody>
                    <a:bodyPr/>
                    <a:lstStyle/>
                    <a:p>
                      <a:pPr algn="ctr"/>
                      <a:endParaRPr lang="en-US" sz="2000" dirty="0">
                        <a:latin typeface="Gill Sans" panose="020B0502020104020203"/>
                      </a:endParaRPr>
                    </a:p>
                  </a:txBody>
                  <a:tcPr/>
                </a:tc>
                <a:extLst>
                  <a:ext uri="{0D108BD9-81ED-4DB2-BD59-A6C34878D82A}">
                    <a16:rowId xmlns:a16="http://schemas.microsoft.com/office/drawing/2014/main" val="942198567"/>
                  </a:ext>
                </a:extLst>
              </a:tr>
              <a:tr h="38129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altLang="zh-CN" sz="2000" dirty="0">
                        <a:latin typeface="Gill Sans" panose="020B0502020104020203"/>
                      </a:endParaRPr>
                    </a:p>
                  </a:txBody>
                  <a:tcPr/>
                </a:tc>
                <a:tc>
                  <a:txBody>
                    <a:bodyPr/>
                    <a:lstStyle/>
                    <a:p>
                      <a:pPr algn="ctr"/>
                      <a:r>
                        <a:rPr lang="en-US" altLang="zh-CN" sz="2000" dirty="0">
                          <a:latin typeface="Gill Sans" panose="020B0502020104020203"/>
                        </a:rPr>
                        <a:t>F</a:t>
                      </a:r>
                      <a:endParaRPr lang="en-US" sz="2000" dirty="0">
                        <a:latin typeface="Gill Sans" panose="020B0502020104020203"/>
                      </a:endParaRPr>
                    </a:p>
                  </a:txBody>
                  <a:tcPr/>
                </a:tc>
                <a:tc>
                  <a:txBody>
                    <a:bodyPr/>
                    <a:lstStyle/>
                    <a:p>
                      <a:pPr algn="ctr"/>
                      <a:r>
                        <a:rPr lang="en-US" altLang="zh-CN" sz="2000" dirty="0">
                          <a:latin typeface="Gill Sans" panose="020B0502020104020203"/>
                        </a:rPr>
                        <a:t>F</a:t>
                      </a:r>
                      <a:endParaRPr lang="en-US" sz="2000" dirty="0">
                        <a:latin typeface="Gill Sans" panose="020B0502020104020203"/>
                      </a:endParaRPr>
                    </a:p>
                  </a:txBody>
                  <a:tcPr/>
                </a:tc>
                <a:tc>
                  <a:txBody>
                    <a:bodyPr/>
                    <a:lstStyle/>
                    <a:p>
                      <a:pPr algn="ctr"/>
                      <a:r>
                        <a:rPr lang="en-US" sz="2000" dirty="0">
                          <a:latin typeface="Gill Sans" panose="020B0502020104020203"/>
                        </a:rPr>
                        <a:t>0</a:t>
                      </a:r>
                    </a:p>
                  </a:txBody>
                  <a:tcPr/>
                </a:tc>
                <a:extLst>
                  <a:ext uri="{0D108BD9-81ED-4DB2-BD59-A6C34878D82A}">
                    <a16:rowId xmlns:a16="http://schemas.microsoft.com/office/drawing/2014/main" val="335828651"/>
                  </a:ext>
                </a:extLst>
              </a:tr>
              <a:tr h="38129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2000" dirty="0">
                          <a:latin typeface="Gill Sans" panose="020B0502020104020203"/>
                        </a:rPr>
                        <a:t>T0 tries</a:t>
                      </a:r>
                    </a:p>
                  </a:txBody>
                  <a:tcPr/>
                </a:tc>
                <a:tc>
                  <a:txBody>
                    <a:bodyPr/>
                    <a:lstStyle/>
                    <a:p>
                      <a:pPr algn="ctr"/>
                      <a:r>
                        <a:rPr lang="en-US" sz="2000" dirty="0">
                          <a:latin typeface="Gill Sans" panose="020B0502020104020203"/>
                        </a:rPr>
                        <a:t>T</a:t>
                      </a:r>
                    </a:p>
                  </a:txBody>
                  <a:tcPr/>
                </a:tc>
                <a:tc>
                  <a:txBody>
                    <a:bodyPr/>
                    <a:lstStyle/>
                    <a:p>
                      <a:pPr algn="ctr"/>
                      <a:r>
                        <a:rPr lang="en-US" altLang="zh-CN" sz="2000" dirty="0">
                          <a:latin typeface="Gill Sans" panose="020B0502020104020203"/>
                        </a:rPr>
                        <a:t>F</a:t>
                      </a:r>
                      <a:endParaRPr lang="en-US" sz="2000" dirty="0">
                        <a:latin typeface="Gill Sans" panose="020B0502020104020203"/>
                      </a:endParaRPr>
                    </a:p>
                  </a:txBody>
                  <a:tcPr/>
                </a:tc>
                <a:tc>
                  <a:txBody>
                    <a:bodyPr/>
                    <a:lstStyle/>
                    <a:p>
                      <a:pPr algn="ctr"/>
                      <a:r>
                        <a:rPr lang="en-US" sz="2000" dirty="0">
                          <a:latin typeface="Gill Sans" panose="020B0502020104020203"/>
                        </a:rPr>
                        <a:t>1</a:t>
                      </a:r>
                    </a:p>
                  </a:txBody>
                  <a:tcPr/>
                </a:tc>
                <a:extLst>
                  <a:ext uri="{0D108BD9-81ED-4DB2-BD59-A6C34878D82A}">
                    <a16:rowId xmlns:a16="http://schemas.microsoft.com/office/drawing/2014/main" val="2614737042"/>
                  </a:ext>
                </a:extLst>
              </a:tr>
              <a:tr h="38129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2000" dirty="0">
                          <a:solidFill>
                            <a:srgbClr val="FF0000"/>
                          </a:solidFill>
                          <a:latin typeface="Gill Sans" panose="020B0502020104020203"/>
                        </a:rPr>
                        <a:t>T1 tries</a:t>
                      </a:r>
                    </a:p>
                  </a:txBody>
                  <a:tcPr/>
                </a:tc>
                <a:tc>
                  <a:txBody>
                    <a:bodyPr/>
                    <a:lstStyle/>
                    <a:p>
                      <a:pPr algn="ctr"/>
                      <a:r>
                        <a:rPr lang="en-US" sz="2000" dirty="0">
                          <a:latin typeface="Gill Sans" panose="020B0502020104020203"/>
                        </a:rPr>
                        <a:t>T</a:t>
                      </a:r>
                    </a:p>
                  </a:txBody>
                  <a:tcPr/>
                </a:tc>
                <a:tc>
                  <a:txBody>
                    <a:bodyPr/>
                    <a:lstStyle/>
                    <a:p>
                      <a:pPr algn="ctr"/>
                      <a:r>
                        <a:rPr lang="en-US" sz="2000" dirty="0">
                          <a:latin typeface="Gill Sans" panose="020B0502020104020203"/>
                        </a:rPr>
                        <a:t>T</a:t>
                      </a:r>
                    </a:p>
                  </a:txBody>
                  <a:tcPr/>
                </a:tc>
                <a:tc>
                  <a:txBody>
                    <a:bodyPr/>
                    <a:lstStyle/>
                    <a:p>
                      <a:pPr algn="ctr"/>
                      <a:r>
                        <a:rPr lang="en-US" sz="2000" dirty="0">
                          <a:latin typeface="Gill Sans" panose="020B0502020104020203"/>
                        </a:rPr>
                        <a:t>0</a:t>
                      </a:r>
                    </a:p>
                  </a:txBody>
                  <a:tcPr/>
                </a:tc>
                <a:extLst>
                  <a:ext uri="{0D108BD9-81ED-4DB2-BD59-A6C34878D82A}">
                    <a16:rowId xmlns:a16="http://schemas.microsoft.com/office/drawing/2014/main" val="1659834337"/>
                  </a:ext>
                </a:extLst>
              </a:tr>
              <a:tr h="38129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2000" dirty="0">
                          <a:latin typeface="Gill Sans" panose="020B0502020104020203"/>
                        </a:rPr>
                        <a:t>T0 in CS</a:t>
                      </a:r>
                    </a:p>
                  </a:txBody>
                  <a:tcPr/>
                </a:tc>
                <a:tc gridSpan="3">
                  <a:txBody>
                    <a:bodyPr/>
                    <a:lstStyle/>
                    <a:p>
                      <a:pPr algn="ctr"/>
                      <a:r>
                        <a:rPr lang="en-US" sz="2000" dirty="0">
                          <a:latin typeface="Gill Sans" panose="020B0502020104020203"/>
                        </a:rPr>
                        <a:t>(T1 cannot enter CS)</a:t>
                      </a:r>
                    </a:p>
                  </a:txBody>
                  <a:tcPr/>
                </a:tc>
                <a:tc hMerge="1">
                  <a:txBody>
                    <a:bodyPr/>
                    <a:lstStyle/>
                    <a:p>
                      <a:pPr algn="ctr"/>
                      <a:endParaRPr lang="en-US" sz="2000" dirty="0">
                        <a:latin typeface="Gill Sans" panose="020B0502020104020203"/>
                      </a:endParaRPr>
                    </a:p>
                  </a:txBody>
                  <a:tcPr/>
                </a:tc>
                <a:tc hMerge="1">
                  <a:txBody>
                    <a:bodyPr/>
                    <a:lstStyle/>
                    <a:p>
                      <a:pPr algn="ctr"/>
                      <a:endParaRPr lang="en-US" sz="2000" dirty="0">
                        <a:latin typeface="Gill Sans" panose="020B0502020104020203"/>
                      </a:endParaRPr>
                    </a:p>
                  </a:txBody>
                  <a:tcPr/>
                </a:tc>
                <a:extLst>
                  <a:ext uri="{0D108BD9-81ED-4DB2-BD59-A6C34878D82A}">
                    <a16:rowId xmlns:a16="http://schemas.microsoft.com/office/drawing/2014/main" val="3992992176"/>
                  </a:ext>
                </a:extLst>
              </a:tr>
              <a:tr h="38129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altLang="zh-CN" sz="2000" dirty="0">
                        <a:latin typeface="Gill Sans" panose="020B0502020104020203"/>
                      </a:endParaRPr>
                    </a:p>
                  </a:txBody>
                  <a:tcPr/>
                </a:tc>
                <a:tc>
                  <a:txBody>
                    <a:bodyPr/>
                    <a:lstStyle/>
                    <a:p>
                      <a:pPr algn="ctr"/>
                      <a:r>
                        <a:rPr lang="en-US" altLang="zh-CN" sz="2000" dirty="0">
                          <a:latin typeface="Gill Sans" panose="020B0502020104020203"/>
                        </a:rPr>
                        <a:t>F</a:t>
                      </a:r>
                      <a:endParaRPr lang="en-US" sz="2000" dirty="0">
                        <a:latin typeface="Gill Sans" panose="020B0502020104020203"/>
                      </a:endParaRPr>
                    </a:p>
                  </a:txBody>
                  <a:tcPr/>
                </a:tc>
                <a:tc>
                  <a:txBody>
                    <a:bodyPr/>
                    <a:lstStyle/>
                    <a:p>
                      <a:pPr algn="ctr"/>
                      <a:r>
                        <a:rPr lang="en-US" sz="2000" dirty="0">
                          <a:latin typeface="Gill Sans" panose="020B0502020104020203"/>
                        </a:rPr>
                        <a:t>T</a:t>
                      </a:r>
                    </a:p>
                  </a:txBody>
                  <a:tcPr/>
                </a:tc>
                <a:tc>
                  <a:txBody>
                    <a:bodyPr/>
                    <a:lstStyle/>
                    <a:p>
                      <a:pPr algn="ctr"/>
                      <a:r>
                        <a:rPr lang="en-US" sz="2000" dirty="0">
                          <a:latin typeface="Gill Sans" panose="020B0502020104020203"/>
                        </a:rPr>
                        <a:t>0</a:t>
                      </a:r>
                    </a:p>
                  </a:txBody>
                  <a:tcPr/>
                </a:tc>
                <a:extLst>
                  <a:ext uri="{0D108BD9-81ED-4DB2-BD59-A6C34878D82A}">
                    <a16:rowId xmlns:a16="http://schemas.microsoft.com/office/drawing/2014/main" val="1276324079"/>
                  </a:ext>
                </a:extLst>
              </a:tr>
              <a:tr h="38129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2000" dirty="0">
                          <a:latin typeface="Gill Sans" panose="020B0502020104020203"/>
                        </a:rPr>
                        <a:t>T0 tries</a:t>
                      </a:r>
                    </a:p>
                  </a:txBody>
                  <a:tcPr/>
                </a:tc>
                <a:tc>
                  <a:txBody>
                    <a:bodyPr/>
                    <a:lstStyle/>
                    <a:p>
                      <a:pPr algn="ctr"/>
                      <a:r>
                        <a:rPr lang="en-US" sz="2000" dirty="0">
                          <a:latin typeface="Gill Sans" panose="020B0502020104020203"/>
                        </a:rPr>
                        <a:t>T</a:t>
                      </a:r>
                    </a:p>
                  </a:txBody>
                  <a:tcPr/>
                </a:tc>
                <a:tc>
                  <a:txBody>
                    <a:bodyPr/>
                    <a:lstStyle/>
                    <a:p>
                      <a:pPr algn="ctr"/>
                      <a:r>
                        <a:rPr lang="en-US" altLang="zh-CN" sz="2000" dirty="0">
                          <a:latin typeface="Gill Sans" panose="020B0502020104020203"/>
                        </a:rPr>
                        <a:t>T</a:t>
                      </a:r>
                      <a:endParaRPr lang="en-US" sz="2000" dirty="0">
                        <a:latin typeface="Gill Sans" panose="020B0502020104020203"/>
                      </a:endParaRPr>
                    </a:p>
                  </a:txBody>
                  <a:tcPr/>
                </a:tc>
                <a:tc>
                  <a:txBody>
                    <a:bodyPr/>
                    <a:lstStyle/>
                    <a:p>
                      <a:pPr algn="ctr"/>
                      <a:r>
                        <a:rPr lang="en-US" sz="2000" dirty="0">
                          <a:latin typeface="Gill Sans" panose="020B0502020104020203"/>
                        </a:rPr>
                        <a:t>1</a:t>
                      </a:r>
                    </a:p>
                  </a:txBody>
                  <a:tcPr/>
                </a:tc>
                <a:extLst>
                  <a:ext uri="{0D108BD9-81ED-4DB2-BD59-A6C34878D82A}">
                    <a16:rowId xmlns:a16="http://schemas.microsoft.com/office/drawing/2014/main" val="262801292"/>
                  </a:ext>
                </a:extLst>
              </a:tr>
              <a:tr h="38129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2000" dirty="0">
                          <a:solidFill>
                            <a:srgbClr val="FF0000"/>
                          </a:solidFill>
                          <a:latin typeface="Gill Sans" panose="020B0502020104020203"/>
                        </a:rPr>
                        <a:t>T1 in CS</a:t>
                      </a:r>
                    </a:p>
                  </a:txBody>
                  <a:tcPr/>
                </a:tc>
                <a:tc grid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latin typeface="Gill Sans" panose="020B0502020104020203"/>
                        </a:rPr>
                        <a:t>(T0 cannot enter CS)</a:t>
                      </a:r>
                    </a:p>
                  </a:txBody>
                  <a:tcPr/>
                </a:tc>
                <a:tc hMerge="1">
                  <a:txBody>
                    <a:bodyPr/>
                    <a:lstStyle/>
                    <a:p>
                      <a:pPr algn="ctr"/>
                      <a:endParaRPr lang="en-US" sz="2000" dirty="0">
                        <a:latin typeface="Gill Sans" panose="020B0502020104020203"/>
                      </a:endParaRPr>
                    </a:p>
                  </a:txBody>
                  <a:tcPr/>
                </a:tc>
                <a:tc hMerge="1">
                  <a:txBody>
                    <a:bodyPr/>
                    <a:lstStyle/>
                    <a:p>
                      <a:pPr algn="ctr"/>
                      <a:endParaRPr lang="en-US" sz="2000" dirty="0">
                        <a:latin typeface="Gill Sans" panose="020B0502020104020203"/>
                      </a:endParaRPr>
                    </a:p>
                  </a:txBody>
                  <a:tcPr/>
                </a:tc>
                <a:extLst>
                  <a:ext uri="{0D108BD9-81ED-4DB2-BD59-A6C34878D82A}">
                    <a16:rowId xmlns:a16="http://schemas.microsoft.com/office/drawing/2014/main" val="2368013544"/>
                  </a:ext>
                </a:extLst>
              </a:tr>
              <a:tr h="38129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altLang="zh-CN" sz="2000" dirty="0">
                        <a:latin typeface="Gill Sans" panose="020B0502020104020203"/>
                      </a:endParaRPr>
                    </a:p>
                  </a:txBody>
                  <a:tcPr/>
                </a:tc>
                <a:tc>
                  <a:txBody>
                    <a:bodyPr/>
                    <a:lstStyle/>
                    <a:p>
                      <a:pPr algn="ctr"/>
                      <a:r>
                        <a:rPr lang="en-US" altLang="zh-CN" sz="2000" dirty="0">
                          <a:latin typeface="Gill Sans" panose="020B0502020104020203"/>
                        </a:rPr>
                        <a:t>T</a:t>
                      </a:r>
                      <a:endParaRPr lang="en-US" sz="2000" dirty="0">
                        <a:latin typeface="Gill Sans" panose="020B0502020104020203"/>
                      </a:endParaRPr>
                    </a:p>
                  </a:txBody>
                  <a:tcPr/>
                </a:tc>
                <a:tc>
                  <a:txBody>
                    <a:bodyPr/>
                    <a:lstStyle/>
                    <a:p>
                      <a:pPr algn="ctr"/>
                      <a:r>
                        <a:rPr lang="en-US" sz="2000" dirty="0">
                          <a:latin typeface="Gill Sans" panose="020B0502020104020203"/>
                        </a:rPr>
                        <a:t>F</a:t>
                      </a:r>
                    </a:p>
                  </a:txBody>
                  <a:tcPr/>
                </a:tc>
                <a:tc>
                  <a:txBody>
                    <a:bodyPr/>
                    <a:lstStyle/>
                    <a:p>
                      <a:pPr algn="ctr"/>
                      <a:r>
                        <a:rPr lang="en-US" sz="2000" dirty="0">
                          <a:latin typeface="Gill Sans" panose="020B0502020104020203"/>
                        </a:rPr>
                        <a:t>1</a:t>
                      </a:r>
                    </a:p>
                  </a:txBody>
                  <a:tcPr/>
                </a:tc>
                <a:extLst>
                  <a:ext uri="{0D108BD9-81ED-4DB2-BD59-A6C34878D82A}">
                    <a16:rowId xmlns:a16="http://schemas.microsoft.com/office/drawing/2014/main" val="3110761879"/>
                  </a:ext>
                </a:extLst>
              </a:tr>
            </a:tbl>
          </a:graphicData>
        </a:graphic>
      </p:graphicFrame>
    </p:spTree>
    <p:extLst>
      <p:ext uri="{BB962C8B-B14F-4D97-AF65-F5344CB8AC3E}">
        <p14:creationId xmlns:p14="http://schemas.microsoft.com/office/powerpoint/2010/main" val="1874218625"/>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609D14-6076-CB2F-CDB8-3713C83D27B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B1B5CBC-0487-413C-D5A5-A2DBE6F6392C}"/>
              </a:ext>
            </a:extLst>
          </p:cNvPr>
          <p:cNvSpPr>
            <a:spLocks noGrp="1"/>
          </p:cNvSpPr>
          <p:nvPr>
            <p:ph type="title"/>
          </p:nvPr>
        </p:nvSpPr>
        <p:spPr/>
        <p:txBody>
          <a:bodyPr/>
          <a:lstStyle/>
          <a:p>
            <a:r>
              <a:rPr lang="en-GB" dirty="0"/>
              <a:t>Mutual Exclusion III (Peterson’s Solution Variation)</a:t>
            </a:r>
            <a:endParaRPr lang="en-SE" dirty="0"/>
          </a:p>
        </p:txBody>
      </p:sp>
      <p:sp>
        <p:nvSpPr>
          <p:cNvPr id="7" name="Plassholder for innhold 2">
            <a:extLst>
              <a:ext uri="{FF2B5EF4-FFF2-40B4-BE49-F238E27FC236}">
                <a16:creationId xmlns:a16="http://schemas.microsoft.com/office/drawing/2014/main" id="{201F94FF-D7B9-12C1-1694-6E94CAE2A2AE}"/>
              </a:ext>
            </a:extLst>
          </p:cNvPr>
          <p:cNvSpPr txBox="1">
            <a:spLocks/>
          </p:cNvSpPr>
          <p:nvPr/>
        </p:nvSpPr>
        <p:spPr bwMode="auto">
          <a:xfrm>
            <a:off x="1162102" y="1981201"/>
            <a:ext cx="5070676" cy="2519819"/>
          </a:xfrm>
          <a:prstGeom prst="rect">
            <a:avLst/>
          </a:prstGeom>
          <a:noFill/>
          <a:ln>
            <a:solidFill>
              <a:schemeClr val="accent1">
                <a:lumMod val="50000"/>
              </a:schemeClr>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700" b="0" kern="0" dirty="0">
                <a:latin typeface="Courier New" panose="02070309020205020404" pitchFamily="49" charset="0"/>
                <a:cs typeface="Courier New" panose="02070309020205020404" pitchFamily="49" charset="0"/>
              </a:rPr>
              <a:t>//Thread T0</a:t>
            </a:r>
          </a:p>
          <a:p>
            <a:pPr marL="0" indent="0">
              <a:buFontTx/>
              <a:buNone/>
            </a:pPr>
            <a:r>
              <a:rPr lang="en-GB" altLang="zh-CN" sz="1700" b="0" kern="0" dirty="0">
                <a:latin typeface="Courier New" panose="02070309020205020404" pitchFamily="49" charset="0"/>
                <a:cs typeface="Courier New" panose="02070309020205020404" pitchFamily="49" charset="0"/>
              </a:rPr>
              <a:t>while (true) {  </a:t>
            </a:r>
          </a:p>
          <a:p>
            <a:pPr marL="0" indent="0">
              <a:buFontTx/>
              <a:buNone/>
            </a:pPr>
            <a:r>
              <a:rPr lang="en-GB" altLang="zh-CN" sz="1700" b="0" kern="0" dirty="0">
                <a:latin typeface="Courier New" panose="02070309020205020404" pitchFamily="49" charset="0"/>
                <a:cs typeface="Courier New" panose="02070309020205020404" pitchFamily="49" charset="0"/>
              </a:rPr>
              <a:t>    flag[0] = true; </a:t>
            </a:r>
          </a:p>
          <a:p>
            <a:pPr marL="0" indent="0">
              <a:buFontTx/>
              <a:buNone/>
            </a:pPr>
            <a:r>
              <a:rPr lang="en-GB" altLang="zh-CN" sz="1700" b="0" kern="0" dirty="0">
                <a:latin typeface="Courier New" panose="02070309020205020404" pitchFamily="49" charset="0"/>
                <a:cs typeface="Courier New" panose="02070309020205020404" pitchFamily="49" charset="0"/>
              </a:rPr>
              <a:t>    turn = 0; </a:t>
            </a:r>
          </a:p>
          <a:p>
            <a:pPr marL="0" indent="0">
              <a:buFontTx/>
              <a:buNone/>
            </a:pPr>
            <a:r>
              <a:rPr lang="en-GB" altLang="zh-CN" sz="1700" b="0" kern="0" dirty="0">
                <a:latin typeface="Courier New" panose="02070309020205020404" pitchFamily="49" charset="0"/>
                <a:cs typeface="Courier New" panose="02070309020205020404" pitchFamily="49" charset="0"/>
              </a:rPr>
              <a:t>    while (flag[1]==true &amp;&amp; turn==1);  </a:t>
            </a:r>
          </a:p>
          <a:p>
            <a:pPr marL="0" indent="0">
              <a:buFontTx/>
              <a:buNone/>
            </a:pPr>
            <a:r>
              <a:rPr lang="en-GB" altLang="zh-CN" sz="1700" b="0" kern="0" dirty="0">
                <a:latin typeface="Courier New" panose="02070309020205020404" pitchFamily="49" charset="0"/>
                <a:cs typeface="Courier New" panose="02070309020205020404" pitchFamily="49" charset="0"/>
              </a:rPr>
              <a:t>    /* Critical Section */  </a:t>
            </a:r>
          </a:p>
          <a:p>
            <a:pPr marL="0" indent="0">
              <a:buFontTx/>
              <a:buNone/>
            </a:pPr>
            <a:r>
              <a:rPr lang="en-GB" altLang="zh-CN" sz="1700" b="0" kern="0" dirty="0">
                <a:latin typeface="Courier New" panose="02070309020205020404" pitchFamily="49" charset="0"/>
                <a:cs typeface="Courier New" panose="02070309020205020404" pitchFamily="49" charset="0"/>
              </a:rPr>
              <a:t>    flag[0] = false;  </a:t>
            </a:r>
          </a:p>
          <a:p>
            <a:pPr marL="0" indent="0">
              <a:buFontTx/>
              <a:buNone/>
            </a:pPr>
            <a:r>
              <a:rPr lang="en-GB" altLang="zh-CN" sz="1700" b="0" kern="0" dirty="0">
                <a:latin typeface="Courier New" panose="02070309020205020404" pitchFamily="49" charset="0"/>
                <a:cs typeface="Courier New" panose="02070309020205020404" pitchFamily="49" charset="0"/>
              </a:rPr>
              <a:t>} </a:t>
            </a:r>
          </a:p>
        </p:txBody>
      </p:sp>
      <p:sp>
        <p:nvSpPr>
          <p:cNvPr id="10" name="Plassholder for innhold 2">
            <a:extLst>
              <a:ext uri="{FF2B5EF4-FFF2-40B4-BE49-F238E27FC236}">
                <a16:creationId xmlns:a16="http://schemas.microsoft.com/office/drawing/2014/main" id="{3428306D-C053-E061-F4D5-7858C57DFF17}"/>
              </a:ext>
            </a:extLst>
          </p:cNvPr>
          <p:cNvSpPr txBox="1">
            <a:spLocks/>
          </p:cNvSpPr>
          <p:nvPr/>
        </p:nvSpPr>
        <p:spPr bwMode="auto">
          <a:xfrm>
            <a:off x="4476750" y="838200"/>
            <a:ext cx="4000500" cy="990600"/>
          </a:xfrm>
          <a:prstGeom prst="rect">
            <a:avLst/>
          </a:prstGeom>
          <a:noFill/>
          <a:ln>
            <a:solidFill>
              <a:schemeClr val="tx1"/>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700" b="0" kern="0" dirty="0">
                <a:latin typeface="Courier New" panose="02070309020205020404" pitchFamily="49" charset="0"/>
                <a:cs typeface="Courier New" panose="02070309020205020404" pitchFamily="49" charset="0"/>
              </a:rPr>
              <a:t>Boolean flag[2];</a:t>
            </a:r>
          </a:p>
          <a:p>
            <a:pPr marL="0" indent="0">
              <a:buFontTx/>
              <a:buNone/>
            </a:pPr>
            <a:r>
              <a:rPr lang="en-GB" altLang="zh-CN" sz="1700" b="0" kern="0" dirty="0">
                <a:latin typeface="Courier New" panose="02070309020205020404" pitchFamily="49" charset="0"/>
                <a:cs typeface="Courier New" panose="02070309020205020404" pitchFamily="49" charset="0"/>
              </a:rPr>
              <a:t>flag[0]=false, flag[1]=false;</a:t>
            </a:r>
          </a:p>
          <a:p>
            <a:pPr marL="0" indent="0">
              <a:buFontTx/>
              <a:buNone/>
            </a:pPr>
            <a:r>
              <a:rPr lang="en-US" altLang="zh-CN" sz="1700" b="0" kern="0" dirty="0">
                <a:latin typeface="Courier New" panose="02070309020205020404" pitchFamily="49" charset="0"/>
                <a:cs typeface="Courier New" panose="02070309020205020404" pitchFamily="49" charset="0"/>
              </a:rPr>
              <a:t>int turn = 0;</a:t>
            </a:r>
          </a:p>
        </p:txBody>
      </p:sp>
      <p:sp>
        <p:nvSpPr>
          <p:cNvPr id="8" name="Plassholder for innhold 2">
            <a:extLst>
              <a:ext uri="{FF2B5EF4-FFF2-40B4-BE49-F238E27FC236}">
                <a16:creationId xmlns:a16="http://schemas.microsoft.com/office/drawing/2014/main" id="{FAEB97AA-2EB9-57C7-B243-3E9A7A4E94C4}"/>
              </a:ext>
            </a:extLst>
          </p:cNvPr>
          <p:cNvSpPr txBox="1">
            <a:spLocks/>
          </p:cNvSpPr>
          <p:nvPr/>
        </p:nvSpPr>
        <p:spPr bwMode="auto">
          <a:xfrm>
            <a:off x="6477000" y="1981200"/>
            <a:ext cx="5070676" cy="2519819"/>
          </a:xfrm>
          <a:prstGeom prst="rect">
            <a:avLst/>
          </a:prstGeom>
          <a:noFill/>
          <a:ln>
            <a:solidFill>
              <a:schemeClr val="accent1">
                <a:lumMod val="50000"/>
              </a:schemeClr>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700" b="0" kern="0" dirty="0">
                <a:latin typeface="Courier New" panose="02070309020205020404" pitchFamily="49" charset="0"/>
                <a:cs typeface="Courier New" panose="02070309020205020404" pitchFamily="49" charset="0"/>
              </a:rPr>
              <a:t>//Thread T1</a:t>
            </a:r>
          </a:p>
          <a:p>
            <a:pPr marL="0" indent="0">
              <a:buFontTx/>
              <a:buNone/>
            </a:pPr>
            <a:r>
              <a:rPr lang="en-GB" altLang="zh-CN" sz="1700" b="0" kern="0" dirty="0">
                <a:latin typeface="Courier New" panose="02070309020205020404" pitchFamily="49" charset="0"/>
                <a:cs typeface="Courier New" panose="02070309020205020404" pitchFamily="49" charset="0"/>
              </a:rPr>
              <a:t>while (true) {  </a:t>
            </a:r>
          </a:p>
          <a:p>
            <a:pPr marL="0" indent="0">
              <a:buFontTx/>
              <a:buNone/>
            </a:pPr>
            <a:r>
              <a:rPr lang="en-GB" altLang="zh-CN" sz="1700" b="0" kern="0" dirty="0">
                <a:latin typeface="Courier New" panose="02070309020205020404" pitchFamily="49" charset="0"/>
                <a:cs typeface="Courier New" panose="02070309020205020404" pitchFamily="49" charset="0"/>
              </a:rPr>
              <a:t>    flag[1] = true; </a:t>
            </a:r>
          </a:p>
          <a:p>
            <a:pPr marL="0" indent="0">
              <a:buFontTx/>
              <a:buNone/>
            </a:pPr>
            <a:r>
              <a:rPr lang="en-GB" altLang="zh-CN" sz="1700" b="0" kern="0" dirty="0">
                <a:latin typeface="Courier New" panose="02070309020205020404" pitchFamily="49" charset="0"/>
                <a:cs typeface="Courier New" panose="02070309020205020404" pitchFamily="49" charset="0"/>
              </a:rPr>
              <a:t>    turn </a:t>
            </a:r>
            <a:r>
              <a:rPr lang="en-GB" altLang="zh-CN" sz="1700" b="0" kern="0">
                <a:latin typeface="Courier New" panose="02070309020205020404" pitchFamily="49" charset="0"/>
                <a:cs typeface="Courier New" panose="02070309020205020404" pitchFamily="49" charset="0"/>
              </a:rPr>
              <a:t>= 1; </a:t>
            </a:r>
            <a:endParaRPr lang="en-GB" altLang="zh-CN" sz="1700" b="0" kern="0" dirty="0">
              <a:latin typeface="Courier New" panose="02070309020205020404" pitchFamily="49" charset="0"/>
              <a:cs typeface="Courier New" panose="02070309020205020404" pitchFamily="49" charset="0"/>
            </a:endParaRPr>
          </a:p>
          <a:p>
            <a:pPr marL="0" indent="0">
              <a:buFontTx/>
              <a:buNone/>
            </a:pPr>
            <a:r>
              <a:rPr lang="en-GB" altLang="zh-CN" sz="1700" b="0" kern="0" dirty="0">
                <a:latin typeface="Courier New" panose="02070309020205020404" pitchFamily="49" charset="0"/>
                <a:cs typeface="Courier New" panose="02070309020205020404" pitchFamily="49" charset="0"/>
              </a:rPr>
              <a:t>    while (flag[0]==true &amp;&amp; turn==0);  </a:t>
            </a:r>
          </a:p>
          <a:p>
            <a:pPr marL="0" indent="0">
              <a:buFontTx/>
              <a:buNone/>
            </a:pPr>
            <a:r>
              <a:rPr lang="en-GB" altLang="zh-CN" sz="1700" b="0" kern="0" dirty="0">
                <a:latin typeface="Courier New" panose="02070309020205020404" pitchFamily="49" charset="0"/>
                <a:cs typeface="Courier New" panose="02070309020205020404" pitchFamily="49" charset="0"/>
              </a:rPr>
              <a:t>    /* Critical Section */  </a:t>
            </a:r>
          </a:p>
          <a:p>
            <a:pPr marL="0" indent="0">
              <a:buFontTx/>
              <a:buNone/>
            </a:pPr>
            <a:r>
              <a:rPr lang="en-GB" altLang="zh-CN" sz="1700" b="0" kern="0" dirty="0">
                <a:latin typeface="Courier New" panose="02070309020205020404" pitchFamily="49" charset="0"/>
                <a:cs typeface="Courier New" panose="02070309020205020404" pitchFamily="49" charset="0"/>
              </a:rPr>
              <a:t>    flag[1] = false;  </a:t>
            </a:r>
          </a:p>
          <a:p>
            <a:pPr marL="0" indent="0">
              <a:buFontTx/>
              <a:buNone/>
            </a:pPr>
            <a:r>
              <a:rPr lang="en-GB" altLang="zh-CN" sz="1700" b="0" kern="0" dirty="0">
                <a:latin typeface="Courier New" panose="02070309020205020404" pitchFamily="49" charset="0"/>
                <a:cs typeface="Courier New" panose="02070309020205020404" pitchFamily="49" charset="0"/>
              </a:rPr>
              <a:t>} </a:t>
            </a:r>
          </a:p>
        </p:txBody>
      </p:sp>
      <p:sp>
        <p:nvSpPr>
          <p:cNvPr id="11" name="Content Placeholder 2">
            <a:extLst>
              <a:ext uri="{FF2B5EF4-FFF2-40B4-BE49-F238E27FC236}">
                <a16:creationId xmlns:a16="http://schemas.microsoft.com/office/drawing/2014/main" id="{22E3FB9A-13D5-F531-624B-C3A9610ECFFB}"/>
              </a:ext>
            </a:extLst>
          </p:cNvPr>
          <p:cNvSpPr>
            <a:spLocks noGrp="1"/>
          </p:cNvSpPr>
          <p:nvPr>
            <p:ph idx="1"/>
          </p:nvPr>
        </p:nvSpPr>
        <p:spPr>
          <a:xfrm>
            <a:off x="360262" y="4495800"/>
            <a:ext cx="11831738" cy="2433181"/>
          </a:xfrm>
        </p:spPr>
        <p:txBody>
          <a:bodyPr>
            <a:normAutofit fontScale="85000" lnSpcReduction="10000"/>
          </a:bodyPr>
          <a:lstStyle/>
          <a:p>
            <a:r>
              <a:rPr lang="en-GB" dirty="0"/>
              <a:t>Does it achieve one of more of the correctness properties of a concurrent program:</a:t>
            </a:r>
          </a:p>
          <a:p>
            <a:pPr lvl="1"/>
            <a:r>
              <a:rPr lang="en-GB" dirty="0"/>
              <a:t>Mutual exclusion: Only one thread in critical section at a time</a:t>
            </a:r>
          </a:p>
          <a:p>
            <a:pPr lvl="1"/>
            <a:r>
              <a:rPr lang="en-GB" dirty="0"/>
              <a:t>Progress (deadlock-free): If several simultaneous requests, must allow one to proceed</a:t>
            </a:r>
          </a:p>
          <a:p>
            <a:pPr lvl="1"/>
            <a:r>
              <a:rPr lang="en-GB" dirty="0"/>
              <a:t>Bounded waiting (starvation-free): Must eventually allow each waiting thread to enter</a:t>
            </a:r>
          </a:p>
          <a:p>
            <a:r>
              <a:rPr lang="en-GB" dirty="0"/>
              <a:t>ANS:</a:t>
            </a:r>
            <a:endParaRPr lang="en-SE" dirty="0"/>
          </a:p>
        </p:txBody>
      </p:sp>
    </p:spTree>
    <p:extLst>
      <p:ext uri="{BB962C8B-B14F-4D97-AF65-F5344CB8AC3E}">
        <p14:creationId xmlns:p14="http://schemas.microsoft.com/office/powerpoint/2010/main" val="3860763868"/>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6932E-7F1E-EAEA-6681-26AEABC86FAB}"/>
              </a:ext>
            </a:extLst>
          </p:cNvPr>
          <p:cNvSpPr>
            <a:spLocks noGrp="1"/>
          </p:cNvSpPr>
          <p:nvPr>
            <p:ph type="title"/>
          </p:nvPr>
        </p:nvSpPr>
        <p:spPr>
          <a:xfrm>
            <a:off x="304800" y="76200"/>
            <a:ext cx="7924800" cy="533400"/>
          </a:xfrm>
        </p:spPr>
        <p:txBody>
          <a:bodyPr/>
          <a:lstStyle/>
          <a:p>
            <a:r>
              <a:rPr lang="en-GB" sz="2800" dirty="0"/>
              <a:t>Mutual Exclusion III (Peterson’s Solution Variation) Sample Execution &amp; Answer</a:t>
            </a:r>
            <a:endParaRPr lang="en-SE" sz="2800" dirty="0"/>
          </a:p>
        </p:txBody>
      </p:sp>
      <p:sp>
        <p:nvSpPr>
          <p:cNvPr id="3" name="Content Placeholder 2">
            <a:extLst>
              <a:ext uri="{FF2B5EF4-FFF2-40B4-BE49-F238E27FC236}">
                <a16:creationId xmlns:a16="http://schemas.microsoft.com/office/drawing/2014/main" id="{32ADBEE9-D45C-A671-FE7D-B611934F74D5}"/>
              </a:ext>
            </a:extLst>
          </p:cNvPr>
          <p:cNvSpPr>
            <a:spLocks noGrp="1"/>
          </p:cNvSpPr>
          <p:nvPr>
            <p:ph idx="1"/>
          </p:nvPr>
        </p:nvSpPr>
        <p:spPr>
          <a:xfrm>
            <a:off x="152400" y="914400"/>
            <a:ext cx="8077200" cy="5334000"/>
          </a:xfrm>
        </p:spPr>
        <p:txBody>
          <a:bodyPr>
            <a:normAutofit fontScale="62500" lnSpcReduction="20000"/>
          </a:bodyPr>
          <a:lstStyle/>
          <a:p>
            <a:r>
              <a:rPr lang="en-GB" dirty="0"/>
              <a:t>This variation is similar to Peterson's Solution but with an incorrect implementation of the turn variable:</a:t>
            </a:r>
          </a:p>
          <a:p>
            <a:endParaRPr lang="en-GB" dirty="0"/>
          </a:p>
          <a:p>
            <a:r>
              <a:rPr lang="en-GB" dirty="0"/>
              <a:t>Mutual Exclusion: Achieved. Only one thread can enter its critical section at a time due to the conditions on flag and turn.</a:t>
            </a:r>
          </a:p>
          <a:p>
            <a:endParaRPr lang="en-GB" dirty="0"/>
          </a:p>
          <a:p>
            <a:r>
              <a:rPr lang="en-GB" dirty="0"/>
              <a:t>Progress (Deadlock-Free): Achieved. It is not possible for each thread to be blocked forever waiting for each other.</a:t>
            </a:r>
          </a:p>
          <a:p>
            <a:endParaRPr lang="en-GB" dirty="0"/>
          </a:p>
          <a:p>
            <a:r>
              <a:rPr lang="en-GB" dirty="0"/>
              <a:t>Bounded Waiting (Starvation-Free): Not satisfied. A thread may be indefinitely delayed if the other repeatedly sets its flag and does not allow alternation via the turn variable, i.e., one thread can repeatedly enter the CS and starve the other thread.</a:t>
            </a:r>
          </a:p>
          <a:p>
            <a:endParaRPr lang="en-GB" dirty="0"/>
          </a:p>
          <a:p>
            <a:r>
              <a:rPr lang="en-GB" dirty="0" err="1"/>
              <a:t>TestAndSet</a:t>
            </a:r>
            <a:r>
              <a:rPr lang="en-GB" dirty="0"/>
              <a:t> Instruction: Not required.</a:t>
            </a:r>
          </a:p>
          <a:p>
            <a:endParaRPr lang="en-GB" dirty="0"/>
          </a:p>
          <a:p>
            <a:r>
              <a:rPr lang="en-GB" dirty="0"/>
              <a:t>Major Flaw: Incorrect handling of the turn variable leads to potential </a:t>
            </a:r>
            <a:r>
              <a:rPr lang="en-GB" dirty="0" err="1"/>
              <a:t>livelock</a:t>
            </a:r>
            <a:r>
              <a:rPr lang="en-GB" dirty="0"/>
              <a:t> or starvation.</a:t>
            </a:r>
            <a:endParaRPr lang="en-SE" dirty="0"/>
          </a:p>
        </p:txBody>
      </p:sp>
      <p:graphicFrame>
        <p:nvGraphicFramePr>
          <p:cNvPr id="7" name="表格 5">
            <a:extLst>
              <a:ext uri="{FF2B5EF4-FFF2-40B4-BE49-F238E27FC236}">
                <a16:creationId xmlns:a16="http://schemas.microsoft.com/office/drawing/2014/main" id="{659A49CE-6558-9E1E-C2E2-C4244E8704F9}"/>
              </a:ext>
            </a:extLst>
          </p:cNvPr>
          <p:cNvGraphicFramePr>
            <a:graphicFrameLocks noGrp="1"/>
          </p:cNvGraphicFramePr>
          <p:nvPr>
            <p:extLst>
              <p:ext uri="{D42A27DB-BD31-4B8C-83A1-F6EECF244321}">
                <p14:modId xmlns:p14="http://schemas.microsoft.com/office/powerpoint/2010/main" val="3055823000"/>
              </p:ext>
            </p:extLst>
          </p:nvPr>
        </p:nvGraphicFramePr>
        <p:xfrm>
          <a:off x="8229600" y="213360"/>
          <a:ext cx="3810000" cy="6339840"/>
        </p:xfrm>
        <a:graphic>
          <a:graphicData uri="http://schemas.openxmlformats.org/drawingml/2006/table">
            <a:tbl>
              <a:tblPr firstRow="1" bandRow="1">
                <a:tableStyleId>{5C22544A-7EE6-4342-B048-85BDC9FD1C3A}</a:tableStyleId>
              </a:tblPr>
              <a:tblGrid>
                <a:gridCol w="1006416">
                  <a:extLst>
                    <a:ext uri="{9D8B030D-6E8A-4147-A177-3AD203B41FA5}">
                      <a16:colId xmlns:a16="http://schemas.microsoft.com/office/drawing/2014/main" val="3170189433"/>
                    </a:ext>
                  </a:extLst>
                </a:gridCol>
                <a:gridCol w="934528">
                  <a:extLst>
                    <a:ext uri="{9D8B030D-6E8A-4147-A177-3AD203B41FA5}">
                      <a16:colId xmlns:a16="http://schemas.microsoft.com/office/drawing/2014/main" val="3344651322"/>
                    </a:ext>
                  </a:extLst>
                </a:gridCol>
                <a:gridCol w="934528">
                  <a:extLst>
                    <a:ext uri="{9D8B030D-6E8A-4147-A177-3AD203B41FA5}">
                      <a16:colId xmlns:a16="http://schemas.microsoft.com/office/drawing/2014/main" val="709480791"/>
                    </a:ext>
                  </a:extLst>
                </a:gridCol>
                <a:gridCol w="934528">
                  <a:extLst>
                    <a:ext uri="{9D8B030D-6E8A-4147-A177-3AD203B41FA5}">
                      <a16:colId xmlns:a16="http://schemas.microsoft.com/office/drawing/2014/main" val="2959287114"/>
                    </a:ext>
                  </a:extLst>
                </a:gridCol>
              </a:tblGrid>
              <a:tr h="381292">
                <a:tc>
                  <a:txBody>
                    <a:bodyPr/>
                    <a:lstStyle/>
                    <a:p>
                      <a:pPr algn="ctr"/>
                      <a:endParaRPr lang="en-US" sz="2000" dirty="0">
                        <a:latin typeface="Gill Sans" panose="020B0502020104020203"/>
                      </a:endParaRPr>
                    </a:p>
                  </a:txBody>
                  <a:tcPr/>
                </a:tc>
                <a:tc>
                  <a:txBody>
                    <a:bodyPr/>
                    <a:lstStyle/>
                    <a:p>
                      <a:pPr algn="ctr"/>
                      <a:r>
                        <a:rPr lang="en-US" altLang="zh-CN" sz="2000" dirty="0">
                          <a:solidFill>
                            <a:schemeClr val="tx1"/>
                          </a:solidFill>
                          <a:latin typeface="Gill Sans" panose="020B0502020104020203"/>
                        </a:rPr>
                        <a:t>Flag</a:t>
                      </a:r>
                      <a:r>
                        <a:rPr lang="en-GB" altLang="zh-CN" sz="2000" dirty="0">
                          <a:solidFill>
                            <a:schemeClr val="tx1"/>
                          </a:solidFill>
                          <a:latin typeface="Gill Sans" panose="020B0502020104020203"/>
                        </a:rPr>
                        <a:t>[0]</a:t>
                      </a:r>
                      <a:endParaRPr lang="en-US" sz="2000" dirty="0">
                        <a:solidFill>
                          <a:schemeClr val="tx1"/>
                        </a:solidFill>
                        <a:latin typeface="Gill Sans" panose="020B0502020104020203"/>
                      </a:endParaRPr>
                    </a:p>
                  </a:txBody>
                  <a:tcPr/>
                </a:tc>
                <a:tc>
                  <a:txBody>
                    <a:bodyPr/>
                    <a:lstStyle/>
                    <a:p>
                      <a:pPr algn="ctr"/>
                      <a:r>
                        <a:rPr lang="en-US" altLang="zh-CN" sz="2000" dirty="0">
                          <a:solidFill>
                            <a:schemeClr val="tx1"/>
                          </a:solidFill>
                          <a:latin typeface="Gill Sans" panose="020B0502020104020203"/>
                        </a:rPr>
                        <a:t>Flag</a:t>
                      </a:r>
                      <a:r>
                        <a:rPr lang="en-GB" altLang="zh-CN" sz="2000" dirty="0">
                          <a:solidFill>
                            <a:schemeClr val="tx1"/>
                          </a:solidFill>
                          <a:latin typeface="Gill Sans" panose="020B0502020104020203"/>
                        </a:rPr>
                        <a:t>[1]</a:t>
                      </a:r>
                      <a:endParaRPr lang="en-US" sz="2000" dirty="0">
                        <a:solidFill>
                          <a:schemeClr val="tx1"/>
                        </a:solidFill>
                        <a:latin typeface="Gill Sans" panose="020B0502020104020203"/>
                      </a:endParaRPr>
                    </a:p>
                  </a:txBody>
                  <a:tcPr/>
                </a:tc>
                <a:tc>
                  <a:txBody>
                    <a:bodyPr/>
                    <a:lstStyle/>
                    <a:p>
                      <a:pPr algn="ctr"/>
                      <a:r>
                        <a:rPr lang="en-US" sz="2000" dirty="0">
                          <a:solidFill>
                            <a:schemeClr val="tx1"/>
                          </a:solidFill>
                          <a:latin typeface="Gill Sans" panose="020B0502020104020203"/>
                        </a:rPr>
                        <a:t>turn</a:t>
                      </a:r>
                    </a:p>
                  </a:txBody>
                  <a:tcPr/>
                </a:tc>
                <a:extLst>
                  <a:ext uri="{0D108BD9-81ED-4DB2-BD59-A6C34878D82A}">
                    <a16:rowId xmlns:a16="http://schemas.microsoft.com/office/drawing/2014/main" val="570883669"/>
                  </a:ext>
                </a:extLst>
              </a:tr>
              <a:tr h="38129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2000" dirty="0">
                          <a:latin typeface="Gill Sans" panose="020B0502020104020203"/>
                        </a:rPr>
                        <a:t>Init</a:t>
                      </a:r>
                    </a:p>
                  </a:txBody>
                  <a:tcPr/>
                </a:tc>
                <a:tc>
                  <a:txBody>
                    <a:bodyPr/>
                    <a:lstStyle/>
                    <a:p>
                      <a:pPr algn="ctr"/>
                      <a:r>
                        <a:rPr lang="en-US" altLang="zh-CN" sz="2000" dirty="0">
                          <a:latin typeface="Gill Sans" panose="020B0502020104020203"/>
                        </a:rPr>
                        <a:t>F</a:t>
                      </a:r>
                      <a:endParaRPr lang="en-US" sz="2000" dirty="0">
                        <a:latin typeface="Gill Sans" panose="020B0502020104020203"/>
                      </a:endParaRPr>
                    </a:p>
                  </a:txBody>
                  <a:tcPr/>
                </a:tc>
                <a:tc>
                  <a:txBody>
                    <a:bodyPr/>
                    <a:lstStyle/>
                    <a:p>
                      <a:pPr algn="ctr"/>
                      <a:r>
                        <a:rPr lang="en-US" altLang="zh-CN" sz="2000" dirty="0">
                          <a:latin typeface="Gill Sans" panose="020B0502020104020203"/>
                        </a:rPr>
                        <a:t>F</a:t>
                      </a:r>
                      <a:endParaRPr lang="en-US" sz="2000" dirty="0">
                        <a:latin typeface="Gill Sans" panose="020B0502020104020203"/>
                      </a:endParaRPr>
                    </a:p>
                  </a:txBody>
                  <a:tcPr/>
                </a:tc>
                <a:tc>
                  <a:txBody>
                    <a:bodyPr/>
                    <a:lstStyle/>
                    <a:p>
                      <a:pPr algn="ctr"/>
                      <a:r>
                        <a:rPr lang="en-US" sz="2000" dirty="0">
                          <a:latin typeface="Gill Sans" panose="020B0502020104020203"/>
                        </a:rPr>
                        <a:t>0</a:t>
                      </a:r>
                    </a:p>
                  </a:txBody>
                  <a:tcPr/>
                </a:tc>
                <a:extLst>
                  <a:ext uri="{0D108BD9-81ED-4DB2-BD59-A6C34878D82A}">
                    <a16:rowId xmlns:a16="http://schemas.microsoft.com/office/drawing/2014/main" val="229913751"/>
                  </a:ext>
                </a:extLst>
              </a:tr>
              <a:tr h="38129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2000" dirty="0">
                          <a:latin typeface="Gill Sans" panose="020B0502020104020203"/>
                        </a:rPr>
                        <a:t>T0 tries</a:t>
                      </a:r>
                    </a:p>
                  </a:txBody>
                  <a:tcPr/>
                </a:tc>
                <a:tc>
                  <a:txBody>
                    <a:bodyPr/>
                    <a:lstStyle/>
                    <a:p>
                      <a:pPr algn="ctr"/>
                      <a:r>
                        <a:rPr lang="en-US" sz="2000" dirty="0">
                          <a:latin typeface="Gill Sans" panose="020B0502020104020203"/>
                        </a:rPr>
                        <a:t>T</a:t>
                      </a:r>
                    </a:p>
                  </a:txBody>
                  <a:tcPr/>
                </a:tc>
                <a:tc>
                  <a:txBody>
                    <a:bodyPr/>
                    <a:lstStyle/>
                    <a:p>
                      <a:pPr algn="ctr"/>
                      <a:r>
                        <a:rPr lang="en-US" altLang="zh-CN" sz="2000" dirty="0">
                          <a:latin typeface="Gill Sans" panose="020B0502020104020203"/>
                        </a:rPr>
                        <a:t>F</a:t>
                      </a:r>
                      <a:endParaRPr lang="en-US" sz="2000" dirty="0">
                        <a:latin typeface="Gill Sans" panose="020B0502020104020203"/>
                      </a:endParaRPr>
                    </a:p>
                  </a:txBody>
                  <a:tcPr/>
                </a:tc>
                <a:tc>
                  <a:txBody>
                    <a:bodyPr/>
                    <a:lstStyle/>
                    <a:p>
                      <a:pPr algn="ctr"/>
                      <a:r>
                        <a:rPr lang="en-US" sz="2000" dirty="0">
                          <a:latin typeface="Gill Sans" panose="020B0502020104020203"/>
                        </a:rPr>
                        <a:t>0</a:t>
                      </a:r>
                    </a:p>
                  </a:txBody>
                  <a:tcPr/>
                </a:tc>
                <a:extLst>
                  <a:ext uri="{0D108BD9-81ED-4DB2-BD59-A6C34878D82A}">
                    <a16:rowId xmlns:a16="http://schemas.microsoft.com/office/drawing/2014/main" val="2927516013"/>
                  </a:ext>
                </a:extLst>
              </a:tr>
              <a:tr h="38129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2000" dirty="0">
                          <a:latin typeface="Gill Sans" panose="020B0502020104020203"/>
                        </a:rPr>
                        <a:t>T0 in CS</a:t>
                      </a:r>
                    </a:p>
                  </a:txBody>
                  <a:tcPr/>
                </a:tc>
                <a:tc>
                  <a:txBody>
                    <a:bodyPr/>
                    <a:lstStyle/>
                    <a:p>
                      <a:pPr algn="ctr"/>
                      <a:endParaRPr lang="en-US" sz="2000" dirty="0">
                        <a:latin typeface="Gill Sans" panose="020B0502020104020203"/>
                      </a:endParaRPr>
                    </a:p>
                  </a:txBody>
                  <a:tcPr/>
                </a:tc>
                <a:tc>
                  <a:txBody>
                    <a:bodyPr/>
                    <a:lstStyle/>
                    <a:p>
                      <a:pPr algn="ctr"/>
                      <a:endParaRPr lang="en-US" sz="2000" dirty="0">
                        <a:latin typeface="Gill Sans" panose="020B0502020104020203"/>
                      </a:endParaRPr>
                    </a:p>
                  </a:txBody>
                  <a:tcPr/>
                </a:tc>
                <a:tc>
                  <a:txBody>
                    <a:bodyPr/>
                    <a:lstStyle/>
                    <a:p>
                      <a:pPr algn="ctr"/>
                      <a:endParaRPr lang="en-US" sz="2000" dirty="0">
                        <a:latin typeface="Gill Sans" panose="020B0502020104020203"/>
                      </a:endParaRPr>
                    </a:p>
                  </a:txBody>
                  <a:tcPr/>
                </a:tc>
                <a:extLst>
                  <a:ext uri="{0D108BD9-81ED-4DB2-BD59-A6C34878D82A}">
                    <a16:rowId xmlns:a16="http://schemas.microsoft.com/office/drawing/2014/main" val="2733771484"/>
                  </a:ext>
                </a:extLst>
              </a:tr>
              <a:tr h="38129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altLang="zh-CN" sz="2000" dirty="0">
                        <a:latin typeface="Gill Sans" panose="020B0502020104020203"/>
                      </a:endParaRPr>
                    </a:p>
                  </a:txBody>
                  <a:tcPr/>
                </a:tc>
                <a:tc>
                  <a:txBody>
                    <a:bodyPr/>
                    <a:lstStyle/>
                    <a:p>
                      <a:pPr algn="ctr"/>
                      <a:r>
                        <a:rPr lang="en-US" altLang="zh-CN" sz="2000" dirty="0">
                          <a:latin typeface="Gill Sans" panose="020B0502020104020203"/>
                        </a:rPr>
                        <a:t>F</a:t>
                      </a:r>
                      <a:endParaRPr lang="en-US" sz="2000" dirty="0">
                        <a:latin typeface="Gill Sans" panose="020B0502020104020203"/>
                      </a:endParaRPr>
                    </a:p>
                  </a:txBody>
                  <a:tcPr/>
                </a:tc>
                <a:tc>
                  <a:txBody>
                    <a:bodyPr/>
                    <a:lstStyle/>
                    <a:p>
                      <a:pPr algn="ctr"/>
                      <a:r>
                        <a:rPr lang="en-US" altLang="zh-CN" sz="2000" dirty="0">
                          <a:latin typeface="Gill Sans" panose="020B0502020104020203"/>
                        </a:rPr>
                        <a:t>F</a:t>
                      </a:r>
                      <a:endParaRPr lang="en-US" sz="2000" dirty="0">
                        <a:latin typeface="Gill Sans" panose="020B0502020104020203"/>
                      </a:endParaRPr>
                    </a:p>
                  </a:txBody>
                  <a:tcPr/>
                </a:tc>
                <a:tc>
                  <a:txBody>
                    <a:bodyPr/>
                    <a:lstStyle/>
                    <a:p>
                      <a:pPr algn="ctr"/>
                      <a:r>
                        <a:rPr lang="en-US" sz="2000" dirty="0">
                          <a:latin typeface="Gill Sans" panose="020B0502020104020203"/>
                        </a:rPr>
                        <a:t>0</a:t>
                      </a:r>
                    </a:p>
                  </a:txBody>
                  <a:tcPr/>
                </a:tc>
                <a:extLst>
                  <a:ext uri="{0D108BD9-81ED-4DB2-BD59-A6C34878D82A}">
                    <a16:rowId xmlns:a16="http://schemas.microsoft.com/office/drawing/2014/main" val="3248127456"/>
                  </a:ext>
                </a:extLst>
              </a:tr>
              <a:tr h="38129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2000" dirty="0">
                          <a:latin typeface="Gill Sans" panose="020B0502020104020203"/>
                        </a:rPr>
                        <a:t>T1 tries</a:t>
                      </a:r>
                    </a:p>
                  </a:txBody>
                  <a:tcPr/>
                </a:tc>
                <a:tc>
                  <a:txBody>
                    <a:bodyPr/>
                    <a:lstStyle/>
                    <a:p>
                      <a:pPr algn="ctr"/>
                      <a:r>
                        <a:rPr lang="en-US" altLang="zh-CN" sz="2000" dirty="0">
                          <a:latin typeface="Gill Sans" panose="020B0502020104020203"/>
                        </a:rPr>
                        <a:t>F</a:t>
                      </a:r>
                      <a:endParaRPr lang="en-US" sz="2000" dirty="0">
                        <a:latin typeface="Gill Sans" panose="020B0502020104020203"/>
                      </a:endParaRPr>
                    </a:p>
                  </a:txBody>
                  <a:tcPr/>
                </a:tc>
                <a:tc>
                  <a:txBody>
                    <a:bodyPr/>
                    <a:lstStyle/>
                    <a:p>
                      <a:pPr algn="ctr"/>
                      <a:r>
                        <a:rPr lang="en-US" sz="2000" dirty="0">
                          <a:latin typeface="Gill Sans" panose="020B0502020104020203"/>
                        </a:rPr>
                        <a:t>T</a:t>
                      </a:r>
                    </a:p>
                  </a:txBody>
                  <a:tcPr/>
                </a:tc>
                <a:tc>
                  <a:txBody>
                    <a:bodyPr/>
                    <a:lstStyle/>
                    <a:p>
                      <a:pPr algn="ctr"/>
                      <a:r>
                        <a:rPr lang="en-US" sz="2000" dirty="0">
                          <a:latin typeface="Gill Sans" panose="020B0502020104020203"/>
                        </a:rPr>
                        <a:t>1</a:t>
                      </a:r>
                    </a:p>
                  </a:txBody>
                  <a:tcPr/>
                </a:tc>
                <a:extLst>
                  <a:ext uri="{0D108BD9-81ED-4DB2-BD59-A6C34878D82A}">
                    <a16:rowId xmlns:a16="http://schemas.microsoft.com/office/drawing/2014/main" val="1071851516"/>
                  </a:ext>
                </a:extLst>
              </a:tr>
              <a:tr h="38129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2000" dirty="0">
                          <a:latin typeface="Gill Sans" panose="020B0502020104020203"/>
                        </a:rPr>
                        <a:t>T1 in CS</a:t>
                      </a:r>
                    </a:p>
                  </a:txBody>
                  <a:tcPr/>
                </a:tc>
                <a:tc>
                  <a:txBody>
                    <a:bodyPr/>
                    <a:lstStyle/>
                    <a:p>
                      <a:pPr algn="ctr"/>
                      <a:endParaRPr lang="en-US" sz="2000" dirty="0">
                        <a:latin typeface="Gill Sans" panose="020B0502020104020203"/>
                      </a:endParaRPr>
                    </a:p>
                  </a:txBody>
                  <a:tcPr/>
                </a:tc>
                <a:tc>
                  <a:txBody>
                    <a:bodyPr/>
                    <a:lstStyle/>
                    <a:p>
                      <a:pPr algn="ctr"/>
                      <a:endParaRPr lang="en-US" sz="2000" dirty="0">
                        <a:latin typeface="Gill Sans" panose="020B0502020104020203"/>
                      </a:endParaRPr>
                    </a:p>
                  </a:txBody>
                  <a:tcPr/>
                </a:tc>
                <a:tc>
                  <a:txBody>
                    <a:bodyPr/>
                    <a:lstStyle/>
                    <a:p>
                      <a:pPr algn="ctr"/>
                      <a:endParaRPr lang="en-US" sz="2000" dirty="0">
                        <a:latin typeface="Gill Sans" panose="020B0502020104020203"/>
                      </a:endParaRPr>
                    </a:p>
                  </a:txBody>
                  <a:tcPr/>
                </a:tc>
                <a:extLst>
                  <a:ext uri="{0D108BD9-81ED-4DB2-BD59-A6C34878D82A}">
                    <a16:rowId xmlns:a16="http://schemas.microsoft.com/office/drawing/2014/main" val="942198567"/>
                  </a:ext>
                </a:extLst>
              </a:tr>
              <a:tr h="38129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altLang="zh-CN" sz="2000" dirty="0">
                        <a:latin typeface="Gill Sans" panose="020B0502020104020203"/>
                      </a:endParaRPr>
                    </a:p>
                  </a:txBody>
                  <a:tcPr/>
                </a:tc>
                <a:tc>
                  <a:txBody>
                    <a:bodyPr/>
                    <a:lstStyle/>
                    <a:p>
                      <a:pPr algn="ctr"/>
                      <a:r>
                        <a:rPr lang="en-US" altLang="zh-CN" sz="2000" dirty="0">
                          <a:latin typeface="Gill Sans" panose="020B0502020104020203"/>
                        </a:rPr>
                        <a:t>F</a:t>
                      </a:r>
                      <a:endParaRPr lang="en-US" sz="2000" dirty="0">
                        <a:latin typeface="Gill Sans" panose="020B0502020104020203"/>
                      </a:endParaRPr>
                    </a:p>
                  </a:txBody>
                  <a:tcPr/>
                </a:tc>
                <a:tc>
                  <a:txBody>
                    <a:bodyPr/>
                    <a:lstStyle/>
                    <a:p>
                      <a:pPr algn="ctr"/>
                      <a:r>
                        <a:rPr lang="en-US" altLang="zh-CN" sz="2000" dirty="0">
                          <a:latin typeface="Gill Sans" panose="020B0502020104020203"/>
                        </a:rPr>
                        <a:t>F</a:t>
                      </a:r>
                      <a:endParaRPr lang="en-US" sz="2000" dirty="0">
                        <a:latin typeface="Gill Sans" panose="020B0502020104020203"/>
                      </a:endParaRPr>
                    </a:p>
                  </a:txBody>
                  <a:tcPr/>
                </a:tc>
                <a:tc>
                  <a:txBody>
                    <a:bodyPr/>
                    <a:lstStyle/>
                    <a:p>
                      <a:pPr algn="ctr"/>
                      <a:r>
                        <a:rPr lang="en-US" sz="2000" dirty="0">
                          <a:latin typeface="Gill Sans" panose="020B0502020104020203"/>
                        </a:rPr>
                        <a:t>1</a:t>
                      </a:r>
                    </a:p>
                  </a:txBody>
                  <a:tcPr/>
                </a:tc>
                <a:extLst>
                  <a:ext uri="{0D108BD9-81ED-4DB2-BD59-A6C34878D82A}">
                    <a16:rowId xmlns:a16="http://schemas.microsoft.com/office/drawing/2014/main" val="335828651"/>
                  </a:ext>
                </a:extLst>
              </a:tr>
              <a:tr h="38129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2000" dirty="0">
                          <a:solidFill>
                            <a:srgbClr val="FF0000"/>
                          </a:solidFill>
                          <a:latin typeface="Gill Sans" panose="020B0502020104020203"/>
                        </a:rPr>
                        <a:t>T0 tries</a:t>
                      </a:r>
                    </a:p>
                  </a:txBody>
                  <a:tcPr/>
                </a:tc>
                <a:tc>
                  <a:txBody>
                    <a:bodyPr/>
                    <a:lstStyle/>
                    <a:p>
                      <a:pPr algn="ctr"/>
                      <a:r>
                        <a:rPr lang="en-US" sz="2000" dirty="0">
                          <a:latin typeface="Gill Sans" panose="020B0502020104020203"/>
                        </a:rPr>
                        <a:t>T</a:t>
                      </a:r>
                    </a:p>
                  </a:txBody>
                  <a:tcPr/>
                </a:tc>
                <a:tc>
                  <a:txBody>
                    <a:bodyPr/>
                    <a:lstStyle/>
                    <a:p>
                      <a:pPr algn="ctr"/>
                      <a:r>
                        <a:rPr lang="en-US" altLang="zh-CN" sz="2000" dirty="0">
                          <a:latin typeface="Gill Sans" panose="020B0502020104020203"/>
                        </a:rPr>
                        <a:t>F</a:t>
                      </a:r>
                      <a:endParaRPr lang="en-US" sz="2000" dirty="0">
                        <a:latin typeface="Gill Sans" panose="020B0502020104020203"/>
                      </a:endParaRPr>
                    </a:p>
                  </a:txBody>
                  <a:tcPr/>
                </a:tc>
                <a:tc>
                  <a:txBody>
                    <a:bodyPr/>
                    <a:lstStyle/>
                    <a:p>
                      <a:pPr algn="ctr"/>
                      <a:r>
                        <a:rPr lang="en-US" sz="2000" dirty="0">
                          <a:latin typeface="Gill Sans" panose="020B0502020104020203"/>
                        </a:rPr>
                        <a:t>0</a:t>
                      </a:r>
                    </a:p>
                  </a:txBody>
                  <a:tcPr/>
                </a:tc>
                <a:extLst>
                  <a:ext uri="{0D108BD9-81ED-4DB2-BD59-A6C34878D82A}">
                    <a16:rowId xmlns:a16="http://schemas.microsoft.com/office/drawing/2014/main" val="2614737042"/>
                  </a:ext>
                </a:extLst>
              </a:tr>
              <a:tr h="38129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2000" dirty="0">
                          <a:latin typeface="Gill Sans" panose="020B0502020104020203"/>
                        </a:rPr>
                        <a:t>T1 tries</a:t>
                      </a:r>
                    </a:p>
                  </a:txBody>
                  <a:tcPr/>
                </a:tc>
                <a:tc>
                  <a:txBody>
                    <a:bodyPr/>
                    <a:lstStyle/>
                    <a:p>
                      <a:pPr algn="ctr"/>
                      <a:r>
                        <a:rPr lang="en-US" sz="2000" dirty="0">
                          <a:latin typeface="Gill Sans" panose="020B0502020104020203"/>
                        </a:rPr>
                        <a:t>T</a:t>
                      </a:r>
                    </a:p>
                  </a:txBody>
                  <a:tcPr/>
                </a:tc>
                <a:tc>
                  <a:txBody>
                    <a:bodyPr/>
                    <a:lstStyle/>
                    <a:p>
                      <a:pPr algn="ctr"/>
                      <a:r>
                        <a:rPr lang="en-US" sz="2000" dirty="0">
                          <a:latin typeface="Gill Sans" panose="020B0502020104020203"/>
                        </a:rPr>
                        <a:t>T</a:t>
                      </a:r>
                    </a:p>
                  </a:txBody>
                  <a:tcPr/>
                </a:tc>
                <a:tc>
                  <a:txBody>
                    <a:bodyPr/>
                    <a:lstStyle/>
                    <a:p>
                      <a:pPr algn="ctr"/>
                      <a:r>
                        <a:rPr lang="en-US" sz="2000" dirty="0">
                          <a:latin typeface="Gill Sans" panose="020B0502020104020203"/>
                        </a:rPr>
                        <a:t>1</a:t>
                      </a:r>
                    </a:p>
                  </a:txBody>
                  <a:tcPr/>
                </a:tc>
                <a:extLst>
                  <a:ext uri="{0D108BD9-81ED-4DB2-BD59-A6C34878D82A}">
                    <a16:rowId xmlns:a16="http://schemas.microsoft.com/office/drawing/2014/main" val="1659834337"/>
                  </a:ext>
                </a:extLst>
              </a:tr>
              <a:tr h="38129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2000" dirty="0">
                          <a:latin typeface="Gill Sans" panose="020B0502020104020203"/>
                        </a:rPr>
                        <a:t>T1 in CS</a:t>
                      </a:r>
                    </a:p>
                  </a:txBody>
                  <a:tcPr/>
                </a:tc>
                <a:tc>
                  <a:txBody>
                    <a:bodyPr/>
                    <a:lstStyle/>
                    <a:p>
                      <a:pPr algn="ctr"/>
                      <a:endParaRPr lang="en-US" sz="2000" dirty="0">
                        <a:latin typeface="Gill Sans" panose="020B0502020104020203"/>
                      </a:endParaRPr>
                    </a:p>
                  </a:txBody>
                  <a:tcPr/>
                </a:tc>
                <a:tc>
                  <a:txBody>
                    <a:bodyPr/>
                    <a:lstStyle/>
                    <a:p>
                      <a:pPr algn="ctr"/>
                      <a:endParaRPr lang="en-US" sz="2000" dirty="0">
                        <a:latin typeface="Gill Sans" panose="020B0502020104020203"/>
                      </a:endParaRPr>
                    </a:p>
                  </a:txBody>
                  <a:tcPr/>
                </a:tc>
                <a:tc>
                  <a:txBody>
                    <a:bodyPr/>
                    <a:lstStyle/>
                    <a:p>
                      <a:pPr algn="ctr"/>
                      <a:endParaRPr lang="en-US" sz="2000" dirty="0">
                        <a:latin typeface="Gill Sans" panose="020B0502020104020203"/>
                      </a:endParaRPr>
                    </a:p>
                  </a:txBody>
                  <a:tcPr/>
                </a:tc>
                <a:extLst>
                  <a:ext uri="{0D108BD9-81ED-4DB2-BD59-A6C34878D82A}">
                    <a16:rowId xmlns:a16="http://schemas.microsoft.com/office/drawing/2014/main" val="3992992176"/>
                  </a:ext>
                </a:extLst>
              </a:tr>
              <a:tr h="38129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altLang="zh-CN" sz="2000" dirty="0">
                        <a:latin typeface="Gill Sans" panose="020B0502020104020203"/>
                      </a:endParaRPr>
                    </a:p>
                  </a:txBody>
                  <a:tcPr/>
                </a:tc>
                <a:tc>
                  <a:txBody>
                    <a:bodyPr/>
                    <a:lstStyle/>
                    <a:p>
                      <a:pPr algn="ctr"/>
                      <a:r>
                        <a:rPr lang="en-US" altLang="zh-CN" sz="2000" dirty="0">
                          <a:latin typeface="Gill Sans" panose="020B0502020104020203"/>
                        </a:rPr>
                        <a:t>T</a:t>
                      </a:r>
                      <a:endParaRPr lang="en-US" sz="2000" dirty="0">
                        <a:latin typeface="Gill Sans" panose="020B0502020104020203"/>
                      </a:endParaRPr>
                    </a:p>
                  </a:txBody>
                  <a:tcPr/>
                </a:tc>
                <a:tc>
                  <a:txBody>
                    <a:bodyPr/>
                    <a:lstStyle/>
                    <a:p>
                      <a:pPr algn="ctr"/>
                      <a:r>
                        <a:rPr lang="en-US" sz="2000" dirty="0">
                          <a:latin typeface="Gill Sans" panose="020B0502020104020203"/>
                        </a:rPr>
                        <a:t>F</a:t>
                      </a:r>
                    </a:p>
                  </a:txBody>
                  <a:tcPr/>
                </a:tc>
                <a:tc>
                  <a:txBody>
                    <a:bodyPr/>
                    <a:lstStyle/>
                    <a:p>
                      <a:pPr algn="ctr"/>
                      <a:r>
                        <a:rPr lang="en-US" sz="2000" dirty="0">
                          <a:latin typeface="Gill Sans" panose="020B0502020104020203"/>
                        </a:rPr>
                        <a:t>1</a:t>
                      </a:r>
                    </a:p>
                  </a:txBody>
                  <a:tcPr/>
                </a:tc>
                <a:extLst>
                  <a:ext uri="{0D108BD9-81ED-4DB2-BD59-A6C34878D82A}">
                    <a16:rowId xmlns:a16="http://schemas.microsoft.com/office/drawing/2014/main" val="1276324079"/>
                  </a:ext>
                </a:extLst>
              </a:tr>
              <a:tr h="38129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2000" dirty="0">
                          <a:latin typeface="Gill Sans" panose="020B0502020104020203"/>
                        </a:rPr>
                        <a:t>T1 tries</a:t>
                      </a:r>
                    </a:p>
                  </a:txBody>
                  <a:tcPr/>
                </a:tc>
                <a:tc>
                  <a:txBody>
                    <a:bodyPr/>
                    <a:lstStyle/>
                    <a:p>
                      <a:pPr algn="ctr"/>
                      <a:r>
                        <a:rPr lang="en-US" sz="2000" dirty="0">
                          <a:latin typeface="Gill Sans" panose="020B0502020104020203"/>
                        </a:rPr>
                        <a:t>T</a:t>
                      </a:r>
                    </a:p>
                  </a:txBody>
                  <a:tcPr/>
                </a:tc>
                <a:tc>
                  <a:txBody>
                    <a:bodyPr/>
                    <a:lstStyle/>
                    <a:p>
                      <a:pPr algn="ctr"/>
                      <a:r>
                        <a:rPr lang="en-US" sz="2000" dirty="0">
                          <a:latin typeface="Gill Sans" panose="020B0502020104020203"/>
                        </a:rPr>
                        <a:t>T</a:t>
                      </a:r>
                    </a:p>
                  </a:txBody>
                  <a:tcPr/>
                </a:tc>
                <a:tc>
                  <a:txBody>
                    <a:bodyPr/>
                    <a:lstStyle/>
                    <a:p>
                      <a:pPr algn="ctr"/>
                      <a:r>
                        <a:rPr lang="en-US" sz="2000" dirty="0">
                          <a:latin typeface="Gill Sans" panose="020B0502020104020203"/>
                        </a:rPr>
                        <a:t>1</a:t>
                      </a:r>
                    </a:p>
                  </a:txBody>
                  <a:tcPr/>
                </a:tc>
                <a:extLst>
                  <a:ext uri="{0D108BD9-81ED-4DB2-BD59-A6C34878D82A}">
                    <a16:rowId xmlns:a16="http://schemas.microsoft.com/office/drawing/2014/main" val="2368013544"/>
                  </a:ext>
                </a:extLst>
              </a:tr>
              <a:tr h="38129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2000" dirty="0">
                          <a:latin typeface="Gill Sans" panose="020B0502020104020203"/>
                        </a:rPr>
                        <a:t>T1 in CS</a:t>
                      </a:r>
                    </a:p>
                  </a:txBody>
                  <a:tcPr/>
                </a:tc>
                <a:tc>
                  <a:txBody>
                    <a:bodyPr/>
                    <a:lstStyle/>
                    <a:p>
                      <a:pPr algn="ctr"/>
                      <a:endParaRPr lang="en-US" sz="2000" dirty="0">
                        <a:latin typeface="Gill Sans" panose="020B0502020104020203"/>
                      </a:endParaRPr>
                    </a:p>
                  </a:txBody>
                  <a:tcPr/>
                </a:tc>
                <a:tc>
                  <a:txBody>
                    <a:bodyPr/>
                    <a:lstStyle/>
                    <a:p>
                      <a:pPr algn="ctr"/>
                      <a:endParaRPr lang="en-US" sz="2000" dirty="0">
                        <a:latin typeface="Gill Sans" panose="020B0502020104020203"/>
                      </a:endParaRPr>
                    </a:p>
                  </a:txBody>
                  <a:tcPr/>
                </a:tc>
                <a:tc>
                  <a:txBody>
                    <a:bodyPr/>
                    <a:lstStyle/>
                    <a:p>
                      <a:pPr algn="ctr"/>
                      <a:endParaRPr lang="en-US" sz="2000" dirty="0">
                        <a:latin typeface="Gill Sans" panose="020B0502020104020203"/>
                      </a:endParaRPr>
                    </a:p>
                  </a:txBody>
                  <a:tcPr/>
                </a:tc>
                <a:extLst>
                  <a:ext uri="{0D108BD9-81ED-4DB2-BD59-A6C34878D82A}">
                    <a16:rowId xmlns:a16="http://schemas.microsoft.com/office/drawing/2014/main" val="3110761879"/>
                  </a:ext>
                </a:extLst>
              </a:tr>
              <a:tr h="38129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altLang="zh-CN" sz="2000" dirty="0">
                        <a:latin typeface="Gill Sans" panose="020B0502020104020203"/>
                      </a:endParaRPr>
                    </a:p>
                  </a:txBody>
                  <a:tcPr/>
                </a:tc>
                <a:tc>
                  <a:txBody>
                    <a:bodyPr/>
                    <a:lstStyle/>
                    <a:p>
                      <a:pPr algn="ctr"/>
                      <a:r>
                        <a:rPr lang="en-US" altLang="zh-CN" sz="2000" dirty="0">
                          <a:latin typeface="Gill Sans" panose="020B0502020104020203"/>
                        </a:rPr>
                        <a:t>T</a:t>
                      </a:r>
                      <a:endParaRPr lang="en-US" sz="2000" dirty="0">
                        <a:latin typeface="Gill Sans" panose="020B0502020104020203"/>
                      </a:endParaRPr>
                    </a:p>
                  </a:txBody>
                  <a:tcPr/>
                </a:tc>
                <a:tc>
                  <a:txBody>
                    <a:bodyPr/>
                    <a:lstStyle/>
                    <a:p>
                      <a:pPr algn="ctr"/>
                      <a:r>
                        <a:rPr lang="en-US" sz="2000" dirty="0">
                          <a:latin typeface="Gill Sans" panose="020B0502020104020203"/>
                        </a:rPr>
                        <a:t>F</a:t>
                      </a:r>
                    </a:p>
                  </a:txBody>
                  <a:tcPr/>
                </a:tc>
                <a:tc>
                  <a:txBody>
                    <a:bodyPr/>
                    <a:lstStyle/>
                    <a:p>
                      <a:pPr algn="ctr"/>
                      <a:r>
                        <a:rPr lang="en-US" sz="2000" dirty="0">
                          <a:latin typeface="Gill Sans" panose="020B0502020104020203"/>
                        </a:rPr>
                        <a:t>1</a:t>
                      </a:r>
                    </a:p>
                  </a:txBody>
                  <a:tcPr/>
                </a:tc>
                <a:extLst>
                  <a:ext uri="{0D108BD9-81ED-4DB2-BD59-A6C34878D82A}">
                    <a16:rowId xmlns:a16="http://schemas.microsoft.com/office/drawing/2014/main" val="370128788"/>
                  </a:ext>
                </a:extLst>
              </a:tr>
              <a:tr h="381292">
                <a:tc gridSpan="4">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2000" dirty="0">
                          <a:solidFill>
                            <a:srgbClr val="FF0000"/>
                          </a:solidFill>
                          <a:latin typeface="Gill Sans" panose="020B0502020104020203"/>
                        </a:rPr>
                        <a:t>T0 experiences starvation</a:t>
                      </a:r>
                    </a:p>
                  </a:txBody>
                  <a:tcPr/>
                </a:tc>
                <a:tc hMerge="1">
                  <a:txBody>
                    <a:bodyPr/>
                    <a:lstStyle/>
                    <a:p>
                      <a:pPr algn="ctr"/>
                      <a:endParaRPr lang="en-US" sz="2000" dirty="0">
                        <a:latin typeface="Gill Sans" panose="020B0502020104020203"/>
                      </a:endParaRPr>
                    </a:p>
                  </a:txBody>
                  <a:tcPr/>
                </a:tc>
                <a:tc hMerge="1">
                  <a:txBody>
                    <a:bodyPr/>
                    <a:lstStyle/>
                    <a:p>
                      <a:pPr algn="ctr"/>
                      <a:endParaRPr lang="en-US" sz="2000" dirty="0">
                        <a:latin typeface="Gill Sans" panose="020B0502020104020203"/>
                      </a:endParaRPr>
                    </a:p>
                  </a:txBody>
                  <a:tcPr/>
                </a:tc>
                <a:tc hMerge="1">
                  <a:txBody>
                    <a:bodyPr/>
                    <a:lstStyle/>
                    <a:p>
                      <a:pPr algn="ctr"/>
                      <a:endParaRPr lang="en-US" sz="2000" dirty="0">
                        <a:latin typeface="Gill Sans" panose="020B0502020104020203"/>
                      </a:endParaRPr>
                    </a:p>
                  </a:txBody>
                  <a:tcPr/>
                </a:tc>
                <a:extLst>
                  <a:ext uri="{0D108BD9-81ED-4DB2-BD59-A6C34878D82A}">
                    <a16:rowId xmlns:a16="http://schemas.microsoft.com/office/drawing/2014/main" val="3681807948"/>
                  </a:ext>
                </a:extLst>
              </a:tr>
            </a:tbl>
          </a:graphicData>
        </a:graphic>
      </p:graphicFrame>
    </p:spTree>
    <p:extLst>
      <p:ext uri="{BB962C8B-B14F-4D97-AF65-F5344CB8AC3E}">
        <p14:creationId xmlns:p14="http://schemas.microsoft.com/office/powerpoint/2010/main" val="4058032973"/>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8">
            <a:extLst>
              <a:ext uri="{FF2B5EF4-FFF2-40B4-BE49-F238E27FC236}">
                <a16:creationId xmlns:a16="http://schemas.microsoft.com/office/drawing/2014/main" id="{CABD4052-E574-DF5B-571C-1AAA85411826}"/>
              </a:ext>
            </a:extLst>
          </p:cNvPr>
          <p:cNvSpPr txBox="1"/>
          <p:nvPr/>
        </p:nvSpPr>
        <p:spPr>
          <a:xfrm>
            <a:off x="76200" y="1826446"/>
            <a:ext cx="5989528" cy="4485843"/>
          </a:xfrm>
          <a:prstGeom prst="rect">
            <a:avLst/>
          </a:prstGeom>
          <a:ln w="12700">
            <a:solidFill>
              <a:srgbClr val="000000"/>
            </a:solidFill>
          </a:ln>
        </p:spPr>
        <p:txBody>
          <a:bodyPr vert="horz" wrap="square" lIns="0" tIns="53340" rIns="0" bIns="0" rtlCol="0">
            <a:spAutoFit/>
          </a:bodyPr>
          <a:lstStyle/>
          <a:p>
            <a:pPr>
              <a:buNone/>
              <a:tabLst>
                <a:tab pos="576263" algn="l"/>
                <a:tab pos="914400" algn="l"/>
                <a:tab pos="1252538" algn="l"/>
                <a:tab pos="1603375" algn="l"/>
                <a:tab pos="4233863" algn="l"/>
              </a:tabLst>
            </a:pPr>
            <a:r>
              <a:rPr lang="en-US" altLang="ko-KR" sz="1600" b="0" dirty="0">
                <a:latin typeface="Courier New" charset="0"/>
                <a:ea typeface="굴림" charset="0"/>
                <a:cs typeface="굴림" charset="0"/>
              </a:rPr>
              <a:t> Reader() {</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mutex_lock</a:t>
            </a:r>
            <a:r>
              <a:rPr lang="en-US" altLang="ko-KR" sz="1600" b="0" dirty="0">
                <a:latin typeface="Courier New" charset="0"/>
                <a:ea typeface="굴림" charset="0"/>
                <a:cs typeface="굴림" charset="0"/>
              </a:rPr>
              <a:t>(&amp;mutex);</a:t>
            </a:r>
          </a:p>
          <a:p>
            <a:pPr>
              <a:buNone/>
              <a:tabLst>
                <a:tab pos="576263" algn="l"/>
                <a:tab pos="914400" algn="l"/>
                <a:tab pos="1252538" algn="l"/>
                <a:tab pos="1603375" algn="l"/>
                <a:tab pos="4233863" algn="l"/>
              </a:tabLst>
            </a:pPr>
            <a:r>
              <a:rPr lang="en-US" altLang="ko-KR" sz="1600" b="0" dirty="0">
                <a:latin typeface="Courier New" charset="0"/>
                <a:ea typeface="굴림" charset="0"/>
                <a:cs typeface="굴림" charset="0"/>
              </a:rPr>
              <a:t>	while ((AW + WW) &gt; 0) {</a:t>
            </a:r>
            <a:r>
              <a:rPr lang="en-US" altLang="ko-KR" sz="1600" b="0" dirty="0">
                <a:solidFill>
                  <a:schemeClr val="accent2"/>
                </a:solidFill>
                <a:latin typeface="Courier New" charset="0"/>
                <a:ea typeface="굴림" charset="0"/>
                <a:cs typeface="굴림" charset="0"/>
              </a:rPr>
              <a:t>//Is it safe to read?</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WR++;	</a:t>
            </a:r>
            <a:r>
              <a:rPr lang="en-US" altLang="ko-KR" sz="1600" b="0" dirty="0">
                <a:solidFill>
                  <a:schemeClr val="accent2"/>
                </a:solidFill>
                <a:latin typeface="Courier New" charset="0"/>
                <a:ea typeface="굴림" charset="0"/>
                <a:cs typeface="굴림" charset="0"/>
              </a:rPr>
              <a:t>//No. Writers exist</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cond_wait</a:t>
            </a:r>
            <a:r>
              <a:rPr lang="en-US" altLang="ko-KR" sz="1600" b="0" dirty="0">
                <a:latin typeface="Courier New" charset="0"/>
                <a:ea typeface="굴림" charset="0"/>
                <a:cs typeface="굴림" charset="0"/>
              </a:rPr>
              <a:t>(&amp;</a:t>
            </a:r>
            <a:r>
              <a:rPr lang="en-US" altLang="ko-KR" sz="1600" b="0" dirty="0" err="1">
                <a:latin typeface="Courier New" charset="0"/>
                <a:ea typeface="굴림" charset="0"/>
                <a:cs typeface="굴림" charset="0"/>
              </a:rPr>
              <a:t>okToRead</a:t>
            </a:r>
            <a:r>
              <a:rPr lang="en-US" altLang="ko-KR" sz="1600" b="0" dirty="0">
                <a:latin typeface="Courier New" charset="0"/>
                <a:ea typeface="굴림" charset="0"/>
                <a:cs typeface="굴림" charset="0"/>
              </a:rPr>
              <a:t>,&amp;mutex);</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WR--;	</a:t>
            </a:r>
            <a:r>
              <a:rPr lang="en-US" altLang="ko-KR" sz="1600" b="0" dirty="0">
                <a:solidFill>
                  <a:schemeClr val="accent2"/>
                </a:solidFill>
                <a:latin typeface="Courier New" charset="0"/>
                <a:ea typeface="굴림" charset="0"/>
                <a:cs typeface="굴림" charset="0"/>
              </a:rPr>
              <a:t>//No longer waiting</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t>
            </a:r>
          </a:p>
          <a:p>
            <a:pPr>
              <a:buNone/>
              <a:tabLst>
                <a:tab pos="576263" algn="l"/>
                <a:tab pos="914400" algn="l"/>
                <a:tab pos="1252538" algn="l"/>
                <a:tab pos="1603375" algn="l"/>
                <a:tab pos="4233863" algn="l"/>
              </a:tabLst>
            </a:pPr>
            <a:r>
              <a:rPr lang="en-US" altLang="ko-KR" sz="1600" b="0" dirty="0">
                <a:latin typeface="Courier New" charset="0"/>
                <a:ea typeface="굴림" charset="0"/>
                <a:cs typeface="굴림" charset="0"/>
              </a:rPr>
              <a:t>	AR++;		</a:t>
            </a:r>
            <a:r>
              <a:rPr lang="en-US" altLang="ko-KR" sz="1600" b="0" dirty="0">
                <a:solidFill>
                  <a:schemeClr val="accent2"/>
                </a:solidFill>
                <a:latin typeface="Courier New" charset="0"/>
                <a:ea typeface="굴림" charset="0"/>
                <a:cs typeface="굴림" charset="0"/>
              </a:rPr>
              <a:t>//Reader active!</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mutex_unlock</a:t>
            </a:r>
            <a:r>
              <a:rPr lang="en-US" altLang="ko-KR" sz="1600" b="0" dirty="0">
                <a:latin typeface="Courier New" charset="0"/>
                <a:ea typeface="굴림" charset="0"/>
                <a:cs typeface="굴림" charset="0"/>
              </a:rPr>
              <a:t>(&amp;mutex);</a:t>
            </a:r>
          </a:p>
          <a:p>
            <a:pPr>
              <a:buNone/>
              <a:tabLst>
                <a:tab pos="576263" algn="l"/>
                <a:tab pos="914400" algn="l"/>
                <a:tab pos="1252538" algn="l"/>
                <a:tab pos="1603375" algn="l"/>
                <a:tab pos="4233863" algn="l"/>
              </a:tabLst>
            </a:pP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AccessDatabase</a:t>
            </a:r>
            <a:r>
              <a:rPr lang="en-US" altLang="ko-KR" sz="1600" b="0" dirty="0">
                <a:latin typeface="Courier New" charset="0"/>
                <a:ea typeface="굴림" charset="0"/>
                <a:cs typeface="굴림" charset="0"/>
              </a:rPr>
              <a:t>(</a:t>
            </a:r>
            <a:r>
              <a:rPr lang="en-US" altLang="ko-KR" sz="1600" b="0" dirty="0" err="1">
                <a:latin typeface="Courier New" charset="0"/>
                <a:ea typeface="굴림" charset="0"/>
                <a:cs typeface="굴림" charset="0"/>
              </a:rPr>
              <a:t>ReadOnly</a:t>
            </a:r>
            <a:r>
              <a:rPr lang="en-US" altLang="ko-KR" sz="1600" b="0" dirty="0">
                <a:latin typeface="Courier New" charset="0"/>
                <a:ea typeface="굴림" charset="0"/>
                <a:cs typeface="굴림" charset="0"/>
              </a:rPr>
              <a:t>);</a:t>
            </a:r>
          </a:p>
          <a:p>
            <a:pPr>
              <a:buNone/>
              <a:tabLst>
                <a:tab pos="576263" algn="l"/>
                <a:tab pos="914400" algn="l"/>
                <a:tab pos="1252538" algn="l"/>
                <a:tab pos="1603375" algn="l"/>
                <a:tab pos="4233863" algn="l"/>
              </a:tabLst>
            </a:pP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mutex_lock</a:t>
            </a:r>
            <a:r>
              <a:rPr lang="en-US" altLang="ko-KR" sz="1600" b="0" dirty="0">
                <a:latin typeface="Courier New" charset="0"/>
                <a:ea typeface="굴림" charset="0"/>
                <a:cs typeface="굴림" charset="0"/>
              </a:rPr>
              <a:t>(&amp;mutex);</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AR--;		</a:t>
            </a:r>
            <a:r>
              <a:rPr lang="en-US" altLang="ko-KR" sz="1600" b="0" dirty="0">
                <a:solidFill>
                  <a:schemeClr val="accent2"/>
                </a:solidFill>
                <a:latin typeface="Courier New" charset="0"/>
                <a:ea typeface="굴림" charset="0"/>
                <a:cs typeface="굴림" charset="0"/>
              </a:rPr>
              <a:t>//No longer active</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if (AR == 0 &amp;&amp; WW &gt; 0)</a:t>
            </a:r>
            <a:r>
              <a:rPr lang="en-US" altLang="ko-KR" sz="1600" b="0" dirty="0">
                <a:solidFill>
                  <a:schemeClr val="accent2"/>
                </a:solidFill>
                <a:latin typeface="Courier New" charset="0"/>
                <a:ea typeface="굴림" charset="0"/>
                <a:cs typeface="굴림" charset="0"/>
              </a:rPr>
              <a:t>//No other active readers</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cond_signal</a:t>
            </a:r>
            <a:r>
              <a:rPr lang="en-US" altLang="ko-KR" sz="1600" b="0" dirty="0">
                <a:latin typeface="Courier New" charset="0"/>
                <a:ea typeface="굴림" charset="0"/>
                <a:cs typeface="굴림" charset="0"/>
              </a:rPr>
              <a:t>(&amp;</a:t>
            </a:r>
            <a:r>
              <a:rPr lang="en-US" altLang="ko-KR" sz="1600" b="0" dirty="0" err="1">
                <a:latin typeface="Courier New" charset="0"/>
                <a:ea typeface="굴림" charset="0"/>
                <a:cs typeface="굴림" charset="0"/>
              </a:rPr>
              <a:t>okToWrite</a:t>
            </a:r>
            <a:r>
              <a:rPr lang="en-US" altLang="ko-KR" sz="1600" b="0" dirty="0">
                <a:latin typeface="Courier New" charset="0"/>
                <a:ea typeface="굴림" charset="0"/>
                <a:cs typeface="굴림" charset="0"/>
              </a:rPr>
              <a:t>);</a:t>
            </a:r>
            <a:r>
              <a:rPr lang="en-US" altLang="ko-KR" sz="1600" b="0" dirty="0">
                <a:solidFill>
                  <a:schemeClr val="accent2"/>
                </a:solidFill>
                <a:latin typeface="Courier New" charset="0"/>
                <a:ea typeface="굴림" charset="0"/>
                <a:cs typeface="굴림" charset="0"/>
              </a:rPr>
              <a:t>//Wake up one writer</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mutex_unlock</a:t>
            </a:r>
            <a:r>
              <a:rPr lang="en-US" altLang="ko-KR" sz="1600" b="0" dirty="0">
                <a:latin typeface="Courier New" charset="0"/>
                <a:ea typeface="굴림" charset="0"/>
                <a:cs typeface="굴림" charset="0"/>
              </a:rPr>
              <a:t>(&amp;mutex);</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a:t>
            </a:r>
            <a:endParaRPr sz="1600" b="0" dirty="0">
              <a:latin typeface="Courier New" panose="02070309020205020404" pitchFamily="49" charset="0"/>
              <a:cs typeface="Courier New" panose="02070309020205020404" pitchFamily="49" charset="0"/>
            </a:endParaRPr>
          </a:p>
        </p:txBody>
      </p:sp>
      <p:sp>
        <p:nvSpPr>
          <p:cNvPr id="12" name="object 8">
            <a:extLst>
              <a:ext uri="{FF2B5EF4-FFF2-40B4-BE49-F238E27FC236}">
                <a16:creationId xmlns:a16="http://schemas.microsoft.com/office/drawing/2014/main" id="{567075F4-9A86-0AC6-389F-629528934883}"/>
              </a:ext>
            </a:extLst>
          </p:cNvPr>
          <p:cNvSpPr txBox="1"/>
          <p:nvPr/>
        </p:nvSpPr>
        <p:spPr>
          <a:xfrm>
            <a:off x="6096000" y="1826446"/>
            <a:ext cx="6019800" cy="4498154"/>
          </a:xfrm>
          <a:prstGeom prst="rect">
            <a:avLst/>
          </a:prstGeom>
          <a:solidFill>
            <a:schemeClr val="bg1"/>
          </a:solidFill>
          <a:ln w="12700">
            <a:solidFill>
              <a:srgbClr val="000000"/>
            </a:solidFill>
          </a:ln>
        </p:spPr>
        <p:txBody>
          <a:bodyPr vert="horz" wrap="square" lIns="0" tIns="53340" rIns="0" bIns="0" rtlCol="0">
            <a:spAutoFit/>
          </a:bodyPr>
          <a:lstStyle/>
          <a:p>
            <a:pPr>
              <a:buNone/>
              <a:tabLst>
                <a:tab pos="576263" algn="l"/>
                <a:tab pos="914400" algn="l"/>
                <a:tab pos="1252538" algn="l"/>
                <a:tab pos="1603375" algn="l"/>
                <a:tab pos="4233863" algn="l"/>
              </a:tabLst>
            </a:pPr>
            <a:r>
              <a:rPr lang="en-US" altLang="ko-KR" sz="1600" b="0" dirty="0">
                <a:latin typeface="Courier New" charset="0"/>
                <a:ea typeface="굴림" charset="0"/>
                <a:cs typeface="굴림" charset="0"/>
              </a:rPr>
              <a:t> Writer() {</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mutex_lock</a:t>
            </a:r>
            <a:r>
              <a:rPr lang="en-US" altLang="ko-KR" sz="1600" b="0" dirty="0">
                <a:latin typeface="Courier New" charset="0"/>
                <a:ea typeface="굴림" charset="0"/>
                <a:cs typeface="굴림" charset="0"/>
              </a:rPr>
              <a:t>(&amp;mutex);</a:t>
            </a:r>
          </a:p>
          <a:p>
            <a:pPr>
              <a:lnSpc>
                <a:spcPct val="80000"/>
              </a:lnSpc>
              <a:buNone/>
              <a:tabLst>
                <a:tab pos="576263" algn="l"/>
                <a:tab pos="914400" algn="l"/>
                <a:tab pos="1252538" algn="l"/>
                <a:tab pos="1603375" algn="l"/>
                <a:tab pos="4171950" algn="l"/>
              </a:tabLst>
            </a:pPr>
            <a:r>
              <a:rPr lang="en-US" altLang="ko-KR" sz="1600" b="0" dirty="0">
                <a:latin typeface="Courier New" charset="0"/>
                <a:ea typeface="굴림" charset="0"/>
                <a:cs typeface="굴림" charset="0"/>
              </a:rPr>
              <a:t>	while ((AW + AR) &gt; 0) {</a:t>
            </a:r>
            <a:r>
              <a:rPr lang="en-US" altLang="ko-KR" sz="1600" b="0" dirty="0">
                <a:solidFill>
                  <a:schemeClr val="accent2"/>
                </a:solidFill>
                <a:latin typeface="Courier New" charset="0"/>
                <a:ea typeface="굴림" charset="0"/>
                <a:cs typeface="굴림" charset="0"/>
              </a:rPr>
              <a:t>//Is it safe to write?</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WW++;	</a:t>
            </a:r>
            <a:r>
              <a:rPr lang="en-US" altLang="ko-KR" sz="1600" b="0" dirty="0">
                <a:solidFill>
                  <a:schemeClr val="accent2"/>
                </a:solidFill>
                <a:latin typeface="Courier New" charset="0"/>
                <a:ea typeface="굴림" charset="0"/>
                <a:cs typeface="굴림" charset="0"/>
              </a:rPr>
              <a:t>//No. Active users exist</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cond_wait</a:t>
            </a:r>
            <a:r>
              <a:rPr lang="en-US" altLang="ko-KR" sz="1600" b="0" dirty="0">
                <a:latin typeface="Courier New" charset="0"/>
                <a:ea typeface="굴림" charset="0"/>
                <a:cs typeface="굴림" charset="0"/>
              </a:rPr>
              <a:t>(&amp;</a:t>
            </a:r>
            <a:r>
              <a:rPr lang="en-US" altLang="ko-KR" sz="1600" b="0" dirty="0" err="1">
                <a:latin typeface="Courier New" charset="0"/>
                <a:ea typeface="굴림" charset="0"/>
                <a:cs typeface="굴림" charset="0"/>
              </a:rPr>
              <a:t>okToWrite</a:t>
            </a:r>
            <a:r>
              <a:rPr lang="en-US" altLang="ko-KR" sz="1600" b="0" dirty="0">
                <a:latin typeface="Courier New" charset="0"/>
                <a:ea typeface="굴림" charset="0"/>
                <a:cs typeface="굴림" charset="0"/>
              </a:rPr>
              <a:t>,&amp;mutex);</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WW--;	</a:t>
            </a:r>
            <a:r>
              <a:rPr lang="en-US" altLang="ko-KR" sz="1600" b="0" dirty="0">
                <a:solidFill>
                  <a:schemeClr val="accent2"/>
                </a:solidFill>
                <a:latin typeface="Courier New" charset="0"/>
                <a:ea typeface="굴림" charset="0"/>
                <a:cs typeface="굴림" charset="0"/>
              </a:rPr>
              <a:t>//No longer waiting</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t>
            </a:r>
          </a:p>
          <a:p>
            <a:pPr>
              <a:lnSpc>
                <a:spcPct val="80000"/>
              </a:lnSpc>
              <a:buNone/>
              <a:tabLst>
                <a:tab pos="576263" algn="l"/>
                <a:tab pos="914400" algn="l"/>
                <a:tab pos="1252538" algn="l"/>
                <a:tab pos="1603375" algn="l"/>
                <a:tab pos="4171950" algn="l"/>
              </a:tabLst>
            </a:pPr>
            <a:r>
              <a:rPr lang="en-US" altLang="ko-KR" sz="1600" b="0" dirty="0">
                <a:latin typeface="Courier New" charset="0"/>
                <a:ea typeface="굴림" charset="0"/>
                <a:cs typeface="굴림" charset="0"/>
              </a:rPr>
              <a:t>	AW++;	</a:t>
            </a:r>
            <a:r>
              <a:rPr lang="en-US" altLang="ko-KR" sz="1600" b="0" dirty="0">
                <a:solidFill>
                  <a:schemeClr val="accent2"/>
                </a:solidFill>
                <a:latin typeface="Courier New" charset="0"/>
                <a:ea typeface="굴림" charset="0"/>
                <a:cs typeface="굴림" charset="0"/>
              </a:rPr>
              <a:t>//</a:t>
            </a:r>
            <a:r>
              <a:rPr lang="en-US" altLang="zh-CN" sz="1600" b="0" dirty="0">
                <a:solidFill>
                  <a:schemeClr val="accent2"/>
                </a:solidFill>
                <a:latin typeface="Courier New" charset="0"/>
                <a:ea typeface="굴림" charset="0"/>
                <a:cs typeface="굴림" charset="0"/>
              </a:rPr>
              <a:t>Writer</a:t>
            </a:r>
            <a:r>
              <a:rPr lang="en-US" altLang="ko-KR" sz="1600" b="0" dirty="0">
                <a:solidFill>
                  <a:schemeClr val="accent2"/>
                </a:solidFill>
                <a:latin typeface="Courier New" charset="0"/>
                <a:ea typeface="굴림" charset="0"/>
                <a:cs typeface="굴림" charset="0"/>
              </a:rPr>
              <a:t> active!</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mutex_unlock</a:t>
            </a:r>
            <a:r>
              <a:rPr lang="en-US" altLang="ko-KR" sz="1600" b="0" dirty="0">
                <a:latin typeface="Courier New" charset="0"/>
                <a:ea typeface="굴림" charset="0"/>
                <a:cs typeface="굴림" charset="0"/>
              </a:rPr>
              <a:t>(&amp;mutex);	</a:t>
            </a:r>
            <a:r>
              <a:rPr lang="en-US" altLang="ko-KR" sz="1600" b="0" dirty="0" err="1">
                <a:latin typeface="Courier New" charset="0"/>
                <a:ea typeface="굴림" charset="0"/>
                <a:cs typeface="굴림" charset="0"/>
              </a:rPr>
              <a:t>AccessDatabase</a:t>
            </a:r>
            <a:r>
              <a:rPr lang="en-US" altLang="ko-KR" sz="1600" b="0" dirty="0">
                <a:latin typeface="Courier New" charset="0"/>
                <a:ea typeface="굴림" charset="0"/>
                <a:cs typeface="굴림" charset="0"/>
              </a:rPr>
              <a:t>(</a:t>
            </a:r>
            <a:r>
              <a:rPr lang="en-US" altLang="ko-KR" sz="1600" b="0" dirty="0" err="1">
                <a:latin typeface="Courier New" charset="0"/>
                <a:ea typeface="굴림" charset="0"/>
                <a:cs typeface="굴림" charset="0"/>
              </a:rPr>
              <a:t>ReadWrite</a:t>
            </a:r>
            <a:r>
              <a:rPr lang="en-US" altLang="ko-KR" sz="1600" b="0" dirty="0">
                <a:latin typeface="Courier New" charset="0"/>
                <a:ea typeface="굴림" charset="0"/>
                <a:cs typeface="굴림" charset="0"/>
              </a:rPr>
              <a:t>);</a:t>
            </a:r>
          </a:p>
          <a:p>
            <a:pPr>
              <a:lnSpc>
                <a:spcPct val="80000"/>
              </a:lnSpc>
              <a:tabLst>
                <a:tab pos="576263" algn="l"/>
                <a:tab pos="914400" algn="l"/>
                <a:tab pos="1252538" algn="l"/>
                <a:tab pos="1603375" algn="l"/>
                <a:tab pos="4171950" algn="l"/>
              </a:tabLst>
            </a:pP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mutex_lock</a:t>
            </a:r>
            <a:r>
              <a:rPr lang="en-US" altLang="ko-KR" sz="1600" b="0" dirty="0">
                <a:latin typeface="Courier New" charset="0"/>
                <a:ea typeface="굴림" charset="0"/>
                <a:cs typeface="굴림" charset="0"/>
              </a:rPr>
              <a:t>(&amp;mutex);</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AW--;		</a:t>
            </a:r>
            <a:r>
              <a:rPr lang="en-US" altLang="ko-KR" sz="1600" b="0" dirty="0">
                <a:solidFill>
                  <a:schemeClr val="accent2"/>
                </a:solidFill>
                <a:latin typeface="Courier New" charset="0"/>
                <a:ea typeface="굴림" charset="0"/>
                <a:cs typeface="굴림" charset="0"/>
              </a:rPr>
              <a:t>//No longer active</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if (WW &gt; 0){</a:t>
            </a:r>
            <a:r>
              <a:rPr lang="en-US" altLang="ko-KR" sz="1600" b="0" dirty="0">
                <a:solidFill>
                  <a:schemeClr val="accent2"/>
                </a:solidFill>
                <a:latin typeface="Courier New" charset="0"/>
                <a:ea typeface="굴림" charset="0"/>
                <a:cs typeface="굴림" charset="0"/>
              </a:rPr>
              <a:t>//Give priority to writers</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cond_signal</a:t>
            </a:r>
            <a:r>
              <a:rPr lang="en-US" altLang="ko-KR" sz="1600" b="0" dirty="0">
                <a:latin typeface="Courier New" charset="0"/>
                <a:ea typeface="굴림" charset="0"/>
                <a:cs typeface="굴림" charset="0"/>
              </a:rPr>
              <a:t>(&amp;</a:t>
            </a:r>
            <a:r>
              <a:rPr lang="en-US" altLang="ko-KR" sz="1600" b="0" dirty="0" err="1">
                <a:latin typeface="Courier New" charset="0"/>
                <a:ea typeface="굴림" charset="0"/>
                <a:cs typeface="굴림" charset="0"/>
              </a:rPr>
              <a:t>okToWrite</a:t>
            </a:r>
            <a:r>
              <a:rPr lang="en-US" altLang="ko-KR" sz="1600" b="0" dirty="0">
                <a:latin typeface="Courier New" charset="0"/>
                <a:ea typeface="굴림" charset="0"/>
                <a:cs typeface="굴림" charset="0"/>
              </a:rPr>
              <a:t>);</a:t>
            </a:r>
            <a:r>
              <a:rPr lang="en-US" altLang="ko-KR" sz="1600" b="0" dirty="0">
                <a:solidFill>
                  <a:schemeClr val="accent2"/>
                </a:solidFill>
                <a:latin typeface="Courier New" charset="0"/>
                <a:ea typeface="굴림" charset="0"/>
                <a:cs typeface="굴림" charset="0"/>
              </a:rPr>
              <a:t>//Wake up one writer</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 else if (WR &gt; 0) {</a:t>
            </a:r>
            <a:r>
              <a:rPr lang="en-US" altLang="ko-KR" sz="1600" b="0" dirty="0">
                <a:solidFill>
                  <a:schemeClr val="accent2"/>
                </a:solidFill>
                <a:latin typeface="Courier New" charset="0"/>
                <a:ea typeface="굴림" charset="0"/>
                <a:cs typeface="굴림" charset="0"/>
              </a:rPr>
              <a:t>//Otherwise, wake reader</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cond_broadcast</a:t>
            </a:r>
            <a:r>
              <a:rPr lang="en-US" altLang="ko-KR" sz="1600" b="0" dirty="0">
                <a:latin typeface="Courier New" charset="0"/>
                <a:ea typeface="굴림" charset="0"/>
                <a:cs typeface="굴림" charset="0"/>
              </a:rPr>
              <a:t>(&amp;</a:t>
            </a:r>
            <a:r>
              <a:rPr lang="en-US" altLang="ko-KR" sz="1600" b="0" dirty="0" err="1">
                <a:latin typeface="Courier New" charset="0"/>
                <a:ea typeface="굴림" charset="0"/>
                <a:cs typeface="굴림" charset="0"/>
              </a:rPr>
              <a:t>okToRead</a:t>
            </a:r>
            <a:r>
              <a:rPr lang="en-US" altLang="ko-KR" sz="1600" b="0" dirty="0">
                <a:latin typeface="Courier New" charset="0"/>
                <a:ea typeface="굴림" charset="0"/>
                <a:cs typeface="굴림" charset="0"/>
              </a:rPr>
              <a:t>);</a:t>
            </a:r>
            <a:r>
              <a:rPr lang="en-US" altLang="ko-KR" sz="1600" b="0" dirty="0">
                <a:solidFill>
                  <a:schemeClr val="accent2"/>
                </a:solidFill>
                <a:latin typeface="Courier New" charset="0"/>
                <a:ea typeface="굴림" charset="0"/>
                <a:cs typeface="굴림" charset="0"/>
              </a:rPr>
              <a:t>//Wake all readers</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	</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mutex_unlock</a:t>
            </a:r>
            <a:r>
              <a:rPr lang="en-US" altLang="ko-KR" sz="1600" b="0" dirty="0">
                <a:latin typeface="Courier New" charset="0"/>
                <a:ea typeface="굴림" charset="0"/>
                <a:cs typeface="굴림" charset="0"/>
              </a:rPr>
              <a:t>(&amp;mutex);</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a:t>
            </a:r>
            <a:endParaRPr sz="1600" b="0" dirty="0">
              <a:latin typeface="Courier New" panose="02070309020205020404" pitchFamily="49" charset="0"/>
              <a:cs typeface="Courier New" panose="02070309020205020404" pitchFamily="49" charset="0"/>
            </a:endParaRPr>
          </a:p>
        </p:txBody>
      </p:sp>
      <p:sp>
        <p:nvSpPr>
          <p:cNvPr id="13" name="object 8">
            <a:extLst>
              <a:ext uri="{FF2B5EF4-FFF2-40B4-BE49-F238E27FC236}">
                <a16:creationId xmlns:a16="http://schemas.microsoft.com/office/drawing/2014/main" id="{5E82051B-5A5C-6984-9677-483F0EEA7C87}"/>
              </a:ext>
            </a:extLst>
          </p:cNvPr>
          <p:cNvSpPr txBox="1"/>
          <p:nvPr/>
        </p:nvSpPr>
        <p:spPr>
          <a:xfrm>
            <a:off x="3779728" y="221412"/>
            <a:ext cx="4572000" cy="1531188"/>
          </a:xfrm>
          <a:prstGeom prst="rect">
            <a:avLst/>
          </a:prstGeom>
          <a:solidFill>
            <a:schemeClr val="bg1"/>
          </a:solidFill>
          <a:ln w="12700">
            <a:solidFill>
              <a:srgbClr val="000000"/>
            </a:solidFill>
          </a:ln>
        </p:spPr>
        <p:txBody>
          <a:bodyPr vert="horz" wrap="square" lIns="0" tIns="53340" rIns="0" bIns="0" rtlCol="0">
            <a:spAutoFit/>
          </a:bodyPr>
          <a:lstStyle/>
          <a:p>
            <a:pPr>
              <a:buNone/>
              <a:tabLst>
                <a:tab pos="576263" algn="l"/>
                <a:tab pos="914400" algn="l"/>
                <a:tab pos="1252538" algn="l"/>
                <a:tab pos="1603375" algn="l"/>
                <a:tab pos="4233863" algn="l"/>
              </a:tabLst>
            </a:pPr>
            <a:r>
              <a:rPr lang="en-GB" sz="1600" b="0" dirty="0">
                <a:latin typeface="Courier New" panose="02070309020205020404" pitchFamily="49" charset="0"/>
                <a:cs typeface="Courier New" panose="02070309020205020404" pitchFamily="49" charset="0"/>
              </a:rPr>
              <a:t>int AR=0: Number of active readers; </a:t>
            </a:r>
          </a:p>
          <a:p>
            <a:pPr>
              <a:buNone/>
              <a:tabLst>
                <a:tab pos="576263" algn="l"/>
                <a:tab pos="914400" algn="l"/>
                <a:tab pos="1252538" algn="l"/>
                <a:tab pos="1603375" algn="l"/>
                <a:tab pos="4233863" algn="l"/>
              </a:tabLst>
            </a:pPr>
            <a:r>
              <a:rPr lang="en-GB" sz="1600" b="0" dirty="0">
                <a:latin typeface="Courier New" panose="02070309020205020404" pitchFamily="49" charset="0"/>
                <a:cs typeface="Courier New" panose="02070309020205020404" pitchFamily="49" charset="0"/>
              </a:rPr>
              <a:t>int WR=0: Number of waiting readers; </a:t>
            </a:r>
          </a:p>
          <a:p>
            <a:pPr>
              <a:buNone/>
              <a:tabLst>
                <a:tab pos="576263" algn="l"/>
                <a:tab pos="914400" algn="l"/>
                <a:tab pos="1252538" algn="l"/>
                <a:tab pos="1603375" algn="l"/>
                <a:tab pos="4233863" algn="l"/>
              </a:tabLst>
            </a:pPr>
            <a:r>
              <a:rPr lang="en-GB" sz="1600" b="0" dirty="0">
                <a:latin typeface="Courier New" panose="02070309020205020404" pitchFamily="49" charset="0"/>
                <a:cs typeface="Courier New" panose="02070309020205020404" pitchFamily="49" charset="0"/>
              </a:rPr>
              <a:t>int AW=0: Number of active writers;</a:t>
            </a:r>
          </a:p>
          <a:p>
            <a:pPr>
              <a:buNone/>
              <a:tabLst>
                <a:tab pos="576263" algn="l"/>
                <a:tab pos="914400" algn="l"/>
                <a:tab pos="1252538" algn="l"/>
                <a:tab pos="1603375" algn="l"/>
                <a:tab pos="4233863" algn="l"/>
              </a:tabLst>
            </a:pPr>
            <a:r>
              <a:rPr lang="en-GB" sz="1600" b="0" dirty="0">
                <a:latin typeface="Courier New" panose="02070309020205020404" pitchFamily="49" charset="0"/>
                <a:cs typeface="Courier New" panose="02070309020205020404" pitchFamily="49" charset="0"/>
              </a:rPr>
              <a:t>int WW=0: Number of waiting writers; </a:t>
            </a:r>
          </a:p>
          <a:p>
            <a:pPr>
              <a:buNone/>
              <a:tabLst>
                <a:tab pos="576263" algn="l"/>
                <a:tab pos="914400" algn="l"/>
                <a:tab pos="1252538" algn="l"/>
                <a:tab pos="1603375" algn="l"/>
                <a:tab pos="4233863" algn="l"/>
              </a:tabLst>
            </a:pPr>
            <a:r>
              <a:rPr lang="en-GB" sz="1600" b="0" dirty="0">
                <a:latin typeface="Courier New" panose="02070309020205020404" pitchFamily="49" charset="0"/>
                <a:cs typeface="Courier New" panose="02070309020205020404" pitchFamily="49" charset="0"/>
              </a:rPr>
              <a:t>Condition </a:t>
            </a:r>
            <a:r>
              <a:rPr lang="en-GB" sz="1600" b="0" dirty="0" err="1">
                <a:latin typeface="Courier New" panose="02070309020205020404" pitchFamily="49" charset="0"/>
                <a:cs typeface="Courier New" panose="02070309020205020404" pitchFamily="49" charset="0"/>
              </a:rPr>
              <a:t>okToRead</a:t>
            </a:r>
            <a:r>
              <a:rPr lang="en-GB" sz="1600" b="0" dirty="0">
                <a:latin typeface="Courier New" panose="02070309020205020404" pitchFamily="49" charset="0"/>
                <a:cs typeface="Courier New" panose="02070309020205020404" pitchFamily="49" charset="0"/>
              </a:rPr>
              <a:t>, </a:t>
            </a:r>
            <a:r>
              <a:rPr lang="en-GB" sz="1600" b="0" dirty="0" err="1">
                <a:latin typeface="Courier New" panose="02070309020205020404" pitchFamily="49" charset="0"/>
                <a:cs typeface="Courier New" panose="02070309020205020404" pitchFamily="49" charset="0"/>
              </a:rPr>
              <a:t>okToWrite</a:t>
            </a:r>
            <a:r>
              <a:rPr lang="en-GB" sz="1600" b="0" dirty="0">
                <a:latin typeface="Courier New" panose="02070309020205020404" pitchFamily="49" charset="0"/>
                <a:cs typeface="Courier New" panose="02070309020205020404" pitchFamily="49" charset="0"/>
              </a:rPr>
              <a:t>;</a:t>
            </a:r>
          </a:p>
          <a:p>
            <a:pPr>
              <a:buNone/>
              <a:tabLst>
                <a:tab pos="576263" algn="l"/>
                <a:tab pos="914400" algn="l"/>
                <a:tab pos="1252538" algn="l"/>
                <a:tab pos="1603375" algn="l"/>
                <a:tab pos="4233863" algn="l"/>
              </a:tabLst>
            </a:pPr>
            <a:r>
              <a:rPr lang="en-US" altLang="zh-CN" sz="1600" b="0" kern="0" dirty="0" err="1">
                <a:latin typeface="Courier New" panose="02070309020205020404" pitchFamily="49" charset="0"/>
                <a:cs typeface="Courier New" panose="02070309020205020404" pitchFamily="49" charset="0"/>
              </a:rPr>
              <a:t>mutex_t</a:t>
            </a:r>
            <a:r>
              <a:rPr lang="en-US" altLang="zh-CN" sz="1600" b="0" kern="0" dirty="0">
                <a:latin typeface="Courier New" panose="02070309020205020404" pitchFamily="49" charset="0"/>
                <a:cs typeface="Courier New" panose="02070309020205020404" pitchFamily="49" charset="0"/>
              </a:rPr>
              <a:t> mutex = 1;</a:t>
            </a:r>
            <a:endParaRPr lang="en-GB" sz="1600" b="0" dirty="0">
              <a:latin typeface="Courier New" panose="02070309020205020404" pitchFamily="49" charset="0"/>
              <a:cs typeface="Courier New" panose="02070309020205020404" pitchFamily="49" charset="0"/>
            </a:endParaRPr>
          </a:p>
        </p:txBody>
      </p:sp>
      <p:sp>
        <p:nvSpPr>
          <p:cNvPr id="6" name="Title 1">
            <a:extLst>
              <a:ext uri="{FF2B5EF4-FFF2-40B4-BE49-F238E27FC236}">
                <a16:creationId xmlns:a16="http://schemas.microsoft.com/office/drawing/2014/main" id="{1A31AC08-C217-90AD-4A6F-9B75580ED788}"/>
              </a:ext>
            </a:extLst>
          </p:cNvPr>
          <p:cNvSpPr>
            <a:spLocks noGrp="1"/>
          </p:cNvSpPr>
          <p:nvPr>
            <p:ph type="title"/>
          </p:nvPr>
        </p:nvSpPr>
        <p:spPr>
          <a:xfrm>
            <a:off x="-152400" y="115467"/>
            <a:ext cx="3962400" cy="533400"/>
          </a:xfrm>
        </p:spPr>
        <p:txBody>
          <a:bodyPr/>
          <a:lstStyle/>
          <a:p>
            <a:r>
              <a:rPr lang="en-GB" sz="2000" dirty="0"/>
              <a:t>Readers/Writers Solution</a:t>
            </a:r>
            <a:br>
              <a:rPr lang="en-GB" sz="2000" dirty="0"/>
            </a:br>
            <a:r>
              <a:rPr lang="en-GB" sz="2000" dirty="0"/>
              <a:t>using Monitors, Prefers Writers</a:t>
            </a:r>
            <a:endParaRPr lang="en-SE" sz="2000" dirty="0"/>
          </a:p>
        </p:txBody>
      </p:sp>
      <p:sp>
        <p:nvSpPr>
          <p:cNvPr id="8" name="Plassholder for lysbildenummer 5">
            <a:extLst>
              <a:ext uri="{FF2B5EF4-FFF2-40B4-BE49-F238E27FC236}">
                <a16:creationId xmlns:a16="http://schemas.microsoft.com/office/drawing/2014/main" id="{E14857AD-0B6F-B8BF-1665-69A773A353CC}"/>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16</a:t>
            </a:fld>
            <a:endParaRPr lang="nb-NO" sz="1400" b="0" i="0" dirty="0">
              <a:solidFill>
                <a:schemeClr val="tx1"/>
              </a:solidFill>
              <a:latin typeface="Arial"/>
              <a:cs typeface="Arial"/>
            </a:endParaRPr>
          </a:p>
        </p:txBody>
      </p:sp>
      <p:sp>
        <p:nvSpPr>
          <p:cNvPr id="2" name="Title 1">
            <a:extLst>
              <a:ext uri="{FF2B5EF4-FFF2-40B4-BE49-F238E27FC236}">
                <a16:creationId xmlns:a16="http://schemas.microsoft.com/office/drawing/2014/main" id="{7D0406C5-8EDE-7DC9-AC9F-4DEACE93A16E}"/>
              </a:ext>
            </a:extLst>
          </p:cNvPr>
          <p:cNvSpPr txBox="1">
            <a:spLocks/>
          </p:cNvSpPr>
          <p:nvPr/>
        </p:nvSpPr>
        <p:spPr bwMode="auto">
          <a:xfrm>
            <a:off x="-152400" y="1066800"/>
            <a:ext cx="3962400" cy="533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ctr" anchorCtr="0" compatLnSpc="1">
            <a:prstTxWarp prst="textNoShape">
              <a:avLst/>
            </a:prstTxWarp>
          </a:bodyPr>
          <a:lstStyle>
            <a:lvl1pPr algn="ctr" rtl="0" eaLnBrk="0" fontAlgn="base" hangingPunct="0">
              <a:lnSpc>
                <a:spcPct val="90000"/>
              </a:lnSpc>
              <a:spcBef>
                <a:spcPct val="0"/>
              </a:spcBef>
              <a:spcAft>
                <a:spcPct val="0"/>
              </a:spcAft>
              <a:defRPr sz="3200" b="0" i="0">
                <a:solidFill>
                  <a:srgbClr val="2A40E2"/>
                </a:solidFill>
                <a:latin typeface="Gill Sans" charset="0"/>
                <a:ea typeface="Gill Sans" charset="0"/>
                <a:cs typeface="Gill Sans" charset="0"/>
              </a:defRPr>
            </a:lvl1pPr>
            <a:lvl2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2pPr>
            <a:lvl3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3pPr>
            <a:lvl4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4pPr>
            <a:lvl5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a:lstStyle>
          <a:p>
            <a:r>
              <a:rPr lang="en-GB" sz="2000" kern="0" dirty="0"/>
              <a:t>Q: Rewrite it to prefer readers</a:t>
            </a:r>
            <a:endParaRPr lang="en-SE" sz="2000" kern="0" dirty="0"/>
          </a:p>
        </p:txBody>
      </p:sp>
    </p:spTree>
    <p:extLst>
      <p:ext uri="{BB962C8B-B14F-4D97-AF65-F5344CB8AC3E}">
        <p14:creationId xmlns:p14="http://schemas.microsoft.com/office/powerpoint/2010/main" val="4099170120"/>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D7C2B1-C64C-22CC-2130-C2095D2B557C}"/>
            </a:ext>
          </a:extLst>
        </p:cNvPr>
        <p:cNvGrpSpPr/>
        <p:nvPr/>
      </p:nvGrpSpPr>
      <p:grpSpPr>
        <a:xfrm>
          <a:off x="0" y="0"/>
          <a:ext cx="0" cy="0"/>
          <a:chOff x="0" y="0"/>
          <a:chExt cx="0" cy="0"/>
        </a:xfrm>
      </p:grpSpPr>
      <p:sp>
        <p:nvSpPr>
          <p:cNvPr id="5" name="object 8">
            <a:extLst>
              <a:ext uri="{FF2B5EF4-FFF2-40B4-BE49-F238E27FC236}">
                <a16:creationId xmlns:a16="http://schemas.microsoft.com/office/drawing/2014/main" id="{CD4EDE96-AD27-74F6-D10A-26CA7147F121}"/>
              </a:ext>
            </a:extLst>
          </p:cNvPr>
          <p:cNvSpPr txBox="1"/>
          <p:nvPr/>
        </p:nvSpPr>
        <p:spPr>
          <a:xfrm>
            <a:off x="76200" y="1826446"/>
            <a:ext cx="5989528" cy="4485843"/>
          </a:xfrm>
          <a:prstGeom prst="rect">
            <a:avLst/>
          </a:prstGeom>
          <a:ln w="12700">
            <a:solidFill>
              <a:srgbClr val="000000"/>
            </a:solidFill>
          </a:ln>
        </p:spPr>
        <p:txBody>
          <a:bodyPr vert="horz" wrap="square" lIns="0" tIns="53340" rIns="0" bIns="0" rtlCol="0">
            <a:spAutoFit/>
          </a:bodyPr>
          <a:lstStyle/>
          <a:p>
            <a:pPr>
              <a:buNone/>
              <a:tabLst>
                <a:tab pos="576263" algn="l"/>
                <a:tab pos="914400" algn="l"/>
                <a:tab pos="1252538" algn="l"/>
                <a:tab pos="1603375" algn="l"/>
                <a:tab pos="4233863" algn="l"/>
              </a:tabLst>
            </a:pPr>
            <a:r>
              <a:rPr lang="en-US" altLang="ko-KR" sz="1600" b="0" dirty="0">
                <a:latin typeface="Courier New" charset="0"/>
                <a:ea typeface="굴림" charset="0"/>
                <a:cs typeface="굴림" charset="0"/>
              </a:rPr>
              <a:t> Reader() {</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mutex_lock</a:t>
            </a:r>
            <a:r>
              <a:rPr lang="en-US" altLang="ko-KR" sz="1600" b="0" dirty="0">
                <a:latin typeface="Courier New" charset="0"/>
                <a:ea typeface="굴림" charset="0"/>
                <a:cs typeface="굴림" charset="0"/>
              </a:rPr>
              <a:t>(&amp;mutex);</a:t>
            </a:r>
          </a:p>
          <a:p>
            <a:pPr>
              <a:buNone/>
              <a:tabLst>
                <a:tab pos="576263" algn="l"/>
                <a:tab pos="914400" algn="l"/>
                <a:tab pos="1252538" algn="l"/>
                <a:tab pos="1603375" algn="l"/>
                <a:tab pos="4233863" algn="l"/>
              </a:tabLst>
            </a:pPr>
            <a:r>
              <a:rPr lang="en-US" altLang="ko-KR" sz="1600" b="0" dirty="0">
                <a:solidFill>
                  <a:srgbClr val="FF0000"/>
                </a:solidFill>
                <a:latin typeface="Courier New" charset="0"/>
                <a:ea typeface="굴림" charset="0"/>
                <a:cs typeface="굴림" charset="0"/>
              </a:rPr>
              <a:t>	while (AW &gt; 0) </a:t>
            </a:r>
            <a:r>
              <a:rPr lang="en-US" altLang="ko-KR" sz="1600" b="0" dirty="0">
                <a:latin typeface="Courier New" charset="0"/>
                <a:ea typeface="굴림" charset="0"/>
                <a:cs typeface="굴림" charset="0"/>
              </a:rPr>
              <a:t>{</a:t>
            </a:r>
            <a:r>
              <a:rPr lang="en-US" altLang="ko-KR" sz="1600" b="0" dirty="0">
                <a:solidFill>
                  <a:schemeClr val="accent2"/>
                </a:solidFill>
                <a:latin typeface="Courier New" charset="0"/>
                <a:ea typeface="굴림" charset="0"/>
                <a:cs typeface="굴림" charset="0"/>
              </a:rPr>
              <a:t>//Is it safe to read?</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WR++;	</a:t>
            </a:r>
            <a:r>
              <a:rPr lang="en-US" altLang="ko-KR" sz="1600" b="0" dirty="0">
                <a:solidFill>
                  <a:schemeClr val="accent2"/>
                </a:solidFill>
                <a:latin typeface="Courier New" charset="0"/>
                <a:ea typeface="굴림" charset="0"/>
                <a:cs typeface="굴림" charset="0"/>
              </a:rPr>
              <a:t>//No. Writers exist</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cond_wait</a:t>
            </a:r>
            <a:r>
              <a:rPr lang="en-US" altLang="ko-KR" sz="1600" b="0" dirty="0">
                <a:latin typeface="Courier New" charset="0"/>
                <a:ea typeface="굴림" charset="0"/>
                <a:cs typeface="굴림" charset="0"/>
              </a:rPr>
              <a:t>(&amp;</a:t>
            </a:r>
            <a:r>
              <a:rPr lang="en-US" altLang="ko-KR" sz="1600" b="0" dirty="0" err="1">
                <a:latin typeface="Courier New" charset="0"/>
                <a:ea typeface="굴림" charset="0"/>
                <a:cs typeface="굴림" charset="0"/>
              </a:rPr>
              <a:t>okToRead</a:t>
            </a:r>
            <a:r>
              <a:rPr lang="en-US" altLang="ko-KR" sz="1600" b="0" dirty="0">
                <a:latin typeface="Courier New" charset="0"/>
                <a:ea typeface="굴림" charset="0"/>
                <a:cs typeface="굴림" charset="0"/>
              </a:rPr>
              <a:t>,&amp;mutex);</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WR--;	</a:t>
            </a:r>
            <a:r>
              <a:rPr lang="en-US" altLang="ko-KR" sz="1600" b="0" dirty="0">
                <a:solidFill>
                  <a:schemeClr val="accent2"/>
                </a:solidFill>
                <a:latin typeface="Courier New" charset="0"/>
                <a:ea typeface="굴림" charset="0"/>
                <a:cs typeface="굴림" charset="0"/>
              </a:rPr>
              <a:t>//No longer waiting</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t>
            </a:r>
          </a:p>
          <a:p>
            <a:pPr>
              <a:buNone/>
              <a:tabLst>
                <a:tab pos="576263" algn="l"/>
                <a:tab pos="914400" algn="l"/>
                <a:tab pos="1252538" algn="l"/>
                <a:tab pos="1603375" algn="l"/>
                <a:tab pos="4233863" algn="l"/>
              </a:tabLst>
            </a:pPr>
            <a:r>
              <a:rPr lang="en-US" altLang="ko-KR" sz="1600" b="0" dirty="0">
                <a:latin typeface="Courier New" charset="0"/>
                <a:ea typeface="굴림" charset="0"/>
                <a:cs typeface="굴림" charset="0"/>
              </a:rPr>
              <a:t>	AR++;		</a:t>
            </a:r>
            <a:r>
              <a:rPr lang="en-US" altLang="ko-KR" sz="1600" b="0" dirty="0">
                <a:solidFill>
                  <a:schemeClr val="accent2"/>
                </a:solidFill>
                <a:latin typeface="Courier New" charset="0"/>
                <a:ea typeface="굴림" charset="0"/>
                <a:cs typeface="굴림" charset="0"/>
              </a:rPr>
              <a:t>//Reader active!</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mutex_unlock</a:t>
            </a:r>
            <a:r>
              <a:rPr lang="en-US" altLang="ko-KR" sz="1600" b="0" dirty="0">
                <a:latin typeface="Courier New" charset="0"/>
                <a:ea typeface="굴림" charset="0"/>
                <a:cs typeface="굴림" charset="0"/>
              </a:rPr>
              <a:t>(&amp;mutex);</a:t>
            </a:r>
          </a:p>
          <a:p>
            <a:pPr>
              <a:buNone/>
              <a:tabLst>
                <a:tab pos="576263" algn="l"/>
                <a:tab pos="914400" algn="l"/>
                <a:tab pos="1252538" algn="l"/>
                <a:tab pos="1603375" algn="l"/>
                <a:tab pos="4233863" algn="l"/>
              </a:tabLst>
            </a:pP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AccessDatabase</a:t>
            </a:r>
            <a:r>
              <a:rPr lang="en-US" altLang="ko-KR" sz="1600" b="0" dirty="0">
                <a:latin typeface="Courier New" charset="0"/>
                <a:ea typeface="굴림" charset="0"/>
                <a:cs typeface="굴림" charset="0"/>
              </a:rPr>
              <a:t>(</a:t>
            </a:r>
            <a:r>
              <a:rPr lang="en-US" altLang="ko-KR" sz="1600" b="0" dirty="0" err="1">
                <a:latin typeface="Courier New" charset="0"/>
                <a:ea typeface="굴림" charset="0"/>
                <a:cs typeface="굴림" charset="0"/>
              </a:rPr>
              <a:t>ReadOnly</a:t>
            </a:r>
            <a:r>
              <a:rPr lang="en-US" altLang="ko-KR" sz="1600" b="0" dirty="0">
                <a:latin typeface="Courier New" charset="0"/>
                <a:ea typeface="굴림" charset="0"/>
                <a:cs typeface="굴림" charset="0"/>
              </a:rPr>
              <a:t>);</a:t>
            </a:r>
          </a:p>
          <a:p>
            <a:pPr>
              <a:buNone/>
              <a:tabLst>
                <a:tab pos="576263" algn="l"/>
                <a:tab pos="914400" algn="l"/>
                <a:tab pos="1252538" algn="l"/>
                <a:tab pos="1603375" algn="l"/>
                <a:tab pos="4233863" algn="l"/>
              </a:tabLst>
            </a:pP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mutex_lock</a:t>
            </a:r>
            <a:r>
              <a:rPr lang="en-US" altLang="ko-KR" sz="1600" b="0" dirty="0">
                <a:latin typeface="Courier New" charset="0"/>
                <a:ea typeface="굴림" charset="0"/>
                <a:cs typeface="굴림" charset="0"/>
              </a:rPr>
              <a:t>(&amp;mutex);</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AR--;		</a:t>
            </a:r>
            <a:r>
              <a:rPr lang="en-US" altLang="ko-KR" sz="1600" b="0" dirty="0">
                <a:solidFill>
                  <a:schemeClr val="accent2"/>
                </a:solidFill>
                <a:latin typeface="Courier New" charset="0"/>
                <a:ea typeface="굴림" charset="0"/>
                <a:cs typeface="굴림" charset="0"/>
              </a:rPr>
              <a:t>//No longer active</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if (AR == 0 &amp;&amp; WW &gt; 0)</a:t>
            </a:r>
            <a:r>
              <a:rPr lang="en-US" altLang="ko-KR" sz="1600" b="0" dirty="0">
                <a:solidFill>
                  <a:schemeClr val="accent2"/>
                </a:solidFill>
                <a:latin typeface="Courier New" charset="0"/>
                <a:ea typeface="굴림" charset="0"/>
                <a:cs typeface="굴림" charset="0"/>
              </a:rPr>
              <a:t>//No other active readers</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cond_signal</a:t>
            </a:r>
            <a:r>
              <a:rPr lang="en-US" altLang="ko-KR" sz="1600" b="0" dirty="0">
                <a:latin typeface="Courier New" charset="0"/>
                <a:ea typeface="굴림" charset="0"/>
                <a:cs typeface="굴림" charset="0"/>
              </a:rPr>
              <a:t>(&amp;</a:t>
            </a:r>
            <a:r>
              <a:rPr lang="en-US" altLang="ko-KR" sz="1600" b="0" dirty="0" err="1">
                <a:latin typeface="Courier New" charset="0"/>
                <a:ea typeface="굴림" charset="0"/>
                <a:cs typeface="굴림" charset="0"/>
              </a:rPr>
              <a:t>okToWrite</a:t>
            </a:r>
            <a:r>
              <a:rPr lang="en-US" altLang="ko-KR" sz="1600" b="0" dirty="0">
                <a:latin typeface="Courier New" charset="0"/>
                <a:ea typeface="굴림" charset="0"/>
                <a:cs typeface="굴림" charset="0"/>
              </a:rPr>
              <a:t>);</a:t>
            </a:r>
            <a:r>
              <a:rPr lang="en-US" altLang="ko-KR" sz="1600" b="0" dirty="0">
                <a:solidFill>
                  <a:schemeClr val="accent2"/>
                </a:solidFill>
                <a:latin typeface="Courier New" charset="0"/>
                <a:ea typeface="굴림" charset="0"/>
                <a:cs typeface="굴림" charset="0"/>
              </a:rPr>
              <a:t>//Wake up one writer</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mutex_unlock</a:t>
            </a:r>
            <a:r>
              <a:rPr lang="en-US" altLang="ko-KR" sz="1600" b="0" dirty="0">
                <a:latin typeface="Courier New" charset="0"/>
                <a:ea typeface="굴림" charset="0"/>
                <a:cs typeface="굴림" charset="0"/>
              </a:rPr>
              <a:t>(&amp;mutex);</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a:t>
            </a:r>
            <a:endParaRPr sz="1600" b="0" dirty="0">
              <a:latin typeface="Courier New" panose="02070309020205020404" pitchFamily="49" charset="0"/>
              <a:cs typeface="Courier New" panose="02070309020205020404" pitchFamily="49" charset="0"/>
            </a:endParaRPr>
          </a:p>
        </p:txBody>
      </p:sp>
      <p:sp>
        <p:nvSpPr>
          <p:cNvPr id="12" name="object 8">
            <a:extLst>
              <a:ext uri="{FF2B5EF4-FFF2-40B4-BE49-F238E27FC236}">
                <a16:creationId xmlns:a16="http://schemas.microsoft.com/office/drawing/2014/main" id="{05885A82-E6F8-8F99-35D9-50E5AD76672B}"/>
              </a:ext>
            </a:extLst>
          </p:cNvPr>
          <p:cNvSpPr txBox="1"/>
          <p:nvPr/>
        </p:nvSpPr>
        <p:spPr>
          <a:xfrm>
            <a:off x="6096000" y="1826446"/>
            <a:ext cx="6019800" cy="4695131"/>
          </a:xfrm>
          <a:prstGeom prst="rect">
            <a:avLst/>
          </a:prstGeom>
          <a:solidFill>
            <a:schemeClr val="bg1"/>
          </a:solidFill>
          <a:ln w="12700">
            <a:solidFill>
              <a:srgbClr val="000000"/>
            </a:solidFill>
          </a:ln>
        </p:spPr>
        <p:txBody>
          <a:bodyPr vert="horz" wrap="square" lIns="0" tIns="53340" rIns="0" bIns="0" rtlCol="0">
            <a:spAutoFit/>
          </a:bodyPr>
          <a:lstStyle/>
          <a:p>
            <a:pPr>
              <a:buNone/>
              <a:tabLst>
                <a:tab pos="576263" algn="l"/>
                <a:tab pos="914400" algn="l"/>
                <a:tab pos="1252538" algn="l"/>
                <a:tab pos="1603375" algn="l"/>
                <a:tab pos="4233863" algn="l"/>
              </a:tabLst>
            </a:pPr>
            <a:r>
              <a:rPr lang="en-US" altLang="ko-KR" sz="1600" b="0" dirty="0">
                <a:latin typeface="Courier New" charset="0"/>
                <a:ea typeface="굴림" charset="0"/>
                <a:cs typeface="굴림" charset="0"/>
              </a:rPr>
              <a:t> Writer() {</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mutex_lock</a:t>
            </a:r>
            <a:r>
              <a:rPr lang="en-US" altLang="ko-KR" sz="1600" b="0" dirty="0">
                <a:latin typeface="Courier New" charset="0"/>
                <a:ea typeface="굴림" charset="0"/>
                <a:cs typeface="굴림" charset="0"/>
              </a:rPr>
              <a:t>(&amp;mutex);</a:t>
            </a:r>
          </a:p>
          <a:p>
            <a:pPr>
              <a:lnSpc>
                <a:spcPct val="80000"/>
              </a:lnSpc>
              <a:buNone/>
              <a:tabLst>
                <a:tab pos="576263" algn="l"/>
                <a:tab pos="914400" algn="l"/>
                <a:tab pos="1252538" algn="l"/>
                <a:tab pos="1603375" algn="l"/>
                <a:tab pos="4171950" algn="l"/>
              </a:tabLst>
            </a:pPr>
            <a:r>
              <a:rPr lang="en-US" altLang="ko-KR" sz="1600" b="0" dirty="0">
                <a:latin typeface="Courier New" charset="0"/>
                <a:ea typeface="굴림" charset="0"/>
                <a:cs typeface="굴림" charset="0"/>
              </a:rPr>
              <a:t>	while ((AW + AR) &gt; 0) {</a:t>
            </a:r>
            <a:r>
              <a:rPr lang="en-US" altLang="ko-KR" sz="1600" b="0" dirty="0">
                <a:solidFill>
                  <a:schemeClr val="accent2"/>
                </a:solidFill>
                <a:latin typeface="Courier New" charset="0"/>
                <a:ea typeface="굴림" charset="0"/>
                <a:cs typeface="굴림" charset="0"/>
              </a:rPr>
              <a:t>//Is it safe to write?</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WW++;	</a:t>
            </a:r>
            <a:r>
              <a:rPr lang="en-US" altLang="ko-KR" sz="1600" b="0" dirty="0">
                <a:solidFill>
                  <a:schemeClr val="accent2"/>
                </a:solidFill>
                <a:latin typeface="Courier New" charset="0"/>
                <a:ea typeface="굴림" charset="0"/>
                <a:cs typeface="굴림" charset="0"/>
              </a:rPr>
              <a:t>//No. Active users exist</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cond_wait</a:t>
            </a:r>
            <a:r>
              <a:rPr lang="en-US" altLang="ko-KR" sz="1600" b="0" dirty="0">
                <a:latin typeface="Courier New" charset="0"/>
                <a:ea typeface="굴림" charset="0"/>
                <a:cs typeface="굴림" charset="0"/>
              </a:rPr>
              <a:t>(&amp;</a:t>
            </a:r>
            <a:r>
              <a:rPr lang="en-US" altLang="ko-KR" sz="1600" b="0" dirty="0" err="1">
                <a:latin typeface="Courier New" charset="0"/>
                <a:ea typeface="굴림" charset="0"/>
                <a:cs typeface="굴림" charset="0"/>
              </a:rPr>
              <a:t>okToWrite</a:t>
            </a:r>
            <a:r>
              <a:rPr lang="en-US" altLang="ko-KR" sz="1600" b="0" dirty="0">
                <a:latin typeface="Courier New" charset="0"/>
                <a:ea typeface="굴림" charset="0"/>
                <a:cs typeface="굴림" charset="0"/>
              </a:rPr>
              <a:t>,&amp;mutex);</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WW--;	</a:t>
            </a:r>
            <a:r>
              <a:rPr lang="en-US" altLang="ko-KR" sz="1600" b="0" dirty="0">
                <a:solidFill>
                  <a:schemeClr val="accent2"/>
                </a:solidFill>
                <a:latin typeface="Courier New" charset="0"/>
                <a:ea typeface="굴림" charset="0"/>
                <a:cs typeface="굴림" charset="0"/>
              </a:rPr>
              <a:t>//No longer waiting</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t>
            </a:r>
          </a:p>
          <a:p>
            <a:pPr>
              <a:lnSpc>
                <a:spcPct val="80000"/>
              </a:lnSpc>
              <a:buNone/>
              <a:tabLst>
                <a:tab pos="576263" algn="l"/>
                <a:tab pos="914400" algn="l"/>
                <a:tab pos="1252538" algn="l"/>
                <a:tab pos="1603375" algn="l"/>
                <a:tab pos="4171950" algn="l"/>
              </a:tabLst>
            </a:pPr>
            <a:r>
              <a:rPr lang="en-US" altLang="ko-KR" sz="1600" b="0" dirty="0">
                <a:latin typeface="Courier New" charset="0"/>
                <a:ea typeface="굴림" charset="0"/>
                <a:cs typeface="굴림" charset="0"/>
              </a:rPr>
              <a:t>	AW++;	</a:t>
            </a:r>
            <a:r>
              <a:rPr lang="en-US" altLang="ko-KR" sz="1600" b="0" dirty="0">
                <a:solidFill>
                  <a:schemeClr val="accent2"/>
                </a:solidFill>
                <a:latin typeface="Courier New" charset="0"/>
                <a:ea typeface="굴림" charset="0"/>
                <a:cs typeface="굴림" charset="0"/>
              </a:rPr>
              <a:t>//</a:t>
            </a:r>
            <a:r>
              <a:rPr lang="en-US" altLang="zh-CN" sz="1600" b="0" dirty="0">
                <a:solidFill>
                  <a:schemeClr val="accent2"/>
                </a:solidFill>
                <a:latin typeface="Courier New" charset="0"/>
                <a:ea typeface="굴림" charset="0"/>
                <a:cs typeface="굴림" charset="0"/>
              </a:rPr>
              <a:t>Writer</a:t>
            </a:r>
            <a:r>
              <a:rPr lang="en-US" altLang="ko-KR" sz="1600" b="0" dirty="0">
                <a:solidFill>
                  <a:schemeClr val="accent2"/>
                </a:solidFill>
                <a:latin typeface="Courier New" charset="0"/>
                <a:ea typeface="굴림" charset="0"/>
                <a:cs typeface="굴림" charset="0"/>
              </a:rPr>
              <a:t> active!</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mutex_unlock</a:t>
            </a:r>
            <a:r>
              <a:rPr lang="en-US" altLang="ko-KR" sz="1600" b="0" dirty="0">
                <a:latin typeface="Courier New" charset="0"/>
                <a:ea typeface="굴림" charset="0"/>
                <a:cs typeface="굴림" charset="0"/>
              </a:rPr>
              <a:t>(&amp;mutex);	</a:t>
            </a:r>
            <a:r>
              <a:rPr lang="en-US" altLang="ko-KR" sz="1600" b="0" dirty="0" err="1">
                <a:latin typeface="Courier New" charset="0"/>
                <a:ea typeface="굴림" charset="0"/>
                <a:cs typeface="굴림" charset="0"/>
              </a:rPr>
              <a:t>AccessDatabase</a:t>
            </a:r>
            <a:r>
              <a:rPr lang="en-US" altLang="ko-KR" sz="1600" b="0" dirty="0">
                <a:latin typeface="Courier New" charset="0"/>
                <a:ea typeface="굴림" charset="0"/>
                <a:cs typeface="굴림" charset="0"/>
              </a:rPr>
              <a:t>(</a:t>
            </a:r>
            <a:r>
              <a:rPr lang="en-US" altLang="ko-KR" sz="1600" b="0" dirty="0" err="1">
                <a:latin typeface="Courier New" charset="0"/>
                <a:ea typeface="굴림" charset="0"/>
                <a:cs typeface="굴림" charset="0"/>
              </a:rPr>
              <a:t>ReadWrite</a:t>
            </a:r>
            <a:r>
              <a:rPr lang="en-US" altLang="ko-KR" sz="1600" b="0" dirty="0">
                <a:latin typeface="Courier New" charset="0"/>
                <a:ea typeface="굴림" charset="0"/>
                <a:cs typeface="굴림" charset="0"/>
              </a:rPr>
              <a:t>);</a:t>
            </a:r>
          </a:p>
          <a:p>
            <a:pPr>
              <a:lnSpc>
                <a:spcPct val="80000"/>
              </a:lnSpc>
              <a:tabLst>
                <a:tab pos="576263" algn="l"/>
                <a:tab pos="914400" algn="l"/>
                <a:tab pos="1252538" algn="l"/>
                <a:tab pos="1603375" algn="l"/>
                <a:tab pos="4171950" algn="l"/>
              </a:tabLst>
            </a:pP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mutex_lock</a:t>
            </a:r>
            <a:r>
              <a:rPr lang="en-US" altLang="ko-KR" sz="1600" b="0" dirty="0">
                <a:latin typeface="Courier New" charset="0"/>
                <a:ea typeface="굴림" charset="0"/>
                <a:cs typeface="굴림" charset="0"/>
              </a:rPr>
              <a:t>(&amp;mutex);</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AW--;		</a:t>
            </a:r>
            <a:r>
              <a:rPr lang="en-US" altLang="ko-KR" sz="1600" b="0" dirty="0">
                <a:solidFill>
                  <a:schemeClr val="accent2"/>
                </a:solidFill>
                <a:latin typeface="Courier New" charset="0"/>
                <a:ea typeface="굴림" charset="0"/>
                <a:cs typeface="굴림" charset="0"/>
              </a:rPr>
              <a:t>//No longer active</a:t>
            </a:r>
            <a:br>
              <a:rPr lang="en-US" altLang="ko-KR" sz="1600" b="0" dirty="0">
                <a:latin typeface="Courier New" charset="0"/>
                <a:ea typeface="굴림" charset="0"/>
                <a:cs typeface="굴림" charset="0"/>
              </a:rPr>
            </a:br>
            <a:r>
              <a:rPr lang="en-US" altLang="ko-KR" sz="1600" b="0" dirty="0">
                <a:solidFill>
                  <a:srgbClr val="FF0000"/>
                </a:solidFill>
                <a:latin typeface="Courier New" charset="0"/>
                <a:ea typeface="굴림" charset="0"/>
                <a:cs typeface="굴림" charset="0"/>
              </a:rPr>
              <a:t>     if (WR &gt; 0) </a:t>
            </a:r>
            <a:r>
              <a:rPr lang="en-US" altLang="ko-KR" sz="1600" b="0" dirty="0">
                <a:latin typeface="Courier New" charset="0"/>
                <a:ea typeface="굴림" charset="0"/>
                <a:cs typeface="굴림" charset="0"/>
              </a:rPr>
              <a:t>{</a:t>
            </a:r>
            <a:r>
              <a:rPr lang="en-US" altLang="ko-KR" sz="1600" b="0" dirty="0">
                <a:solidFill>
                  <a:schemeClr val="accent2"/>
                </a:solidFill>
                <a:latin typeface="Courier New" charset="0"/>
                <a:ea typeface="굴림" charset="0"/>
                <a:cs typeface="굴림" charset="0"/>
              </a:rPr>
              <a:t>//Wake all readers</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cond_broadcast</a:t>
            </a:r>
            <a:r>
              <a:rPr lang="en-US" altLang="ko-KR" sz="1600" b="0" dirty="0">
                <a:latin typeface="Courier New" charset="0"/>
                <a:ea typeface="굴림" charset="0"/>
                <a:cs typeface="굴림" charset="0"/>
              </a:rPr>
              <a:t>(&amp;</a:t>
            </a:r>
            <a:r>
              <a:rPr lang="en-US" altLang="ko-KR" sz="1600" b="0" dirty="0" err="1">
                <a:latin typeface="Courier New" charset="0"/>
                <a:ea typeface="굴림" charset="0"/>
                <a:cs typeface="굴림" charset="0"/>
              </a:rPr>
              <a:t>okToRead</a:t>
            </a:r>
            <a:r>
              <a:rPr lang="en-US" altLang="ko-KR" sz="1600" b="0" dirty="0">
                <a:latin typeface="Courier New" charset="0"/>
                <a:ea typeface="굴림" charset="0"/>
                <a:cs typeface="굴림" charset="0"/>
              </a:rPr>
              <a:t>);</a:t>
            </a:r>
            <a:r>
              <a:rPr lang="en-US" altLang="ko-KR" sz="1600" b="0" dirty="0">
                <a:solidFill>
                  <a:schemeClr val="accent2"/>
                </a:solidFill>
                <a:latin typeface="Courier New" charset="0"/>
                <a:ea typeface="굴림" charset="0"/>
                <a:cs typeface="굴림" charset="0"/>
              </a:rPr>
              <a:t>//Wake all readers</a:t>
            </a:r>
            <a:br>
              <a:rPr lang="en-US" altLang="ko-KR" sz="1600" b="0" dirty="0">
                <a:latin typeface="Courier New" charset="0"/>
                <a:ea typeface="굴림" charset="0"/>
                <a:cs typeface="굴림" charset="0"/>
              </a:rPr>
            </a:br>
            <a:r>
              <a:rPr lang="en-US" altLang="ko-KR" sz="1600" b="0" dirty="0">
                <a:solidFill>
                  <a:srgbClr val="FF0000"/>
                </a:solidFill>
                <a:latin typeface="Courier New" charset="0"/>
                <a:ea typeface="굴림" charset="0"/>
                <a:cs typeface="굴림" charset="0"/>
              </a:rPr>
              <a:t>	} else if (WW &gt; 0){</a:t>
            </a:r>
            <a:r>
              <a:rPr lang="en-US" altLang="ko-KR" sz="1600" b="0" dirty="0">
                <a:solidFill>
                  <a:schemeClr val="accent2"/>
                </a:solidFill>
                <a:latin typeface="Courier New" charset="0"/>
                <a:ea typeface="굴림" charset="0"/>
                <a:cs typeface="굴림" charset="0"/>
              </a:rPr>
              <a:t>Otherwise, wake one writer</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cond_signal</a:t>
            </a:r>
            <a:r>
              <a:rPr lang="en-US" altLang="ko-KR" sz="1600" b="0" dirty="0">
                <a:latin typeface="Courier New" charset="0"/>
                <a:ea typeface="굴림" charset="0"/>
                <a:cs typeface="굴림" charset="0"/>
              </a:rPr>
              <a:t>(&amp;</a:t>
            </a:r>
            <a:r>
              <a:rPr lang="en-US" altLang="ko-KR" sz="1600" b="0" dirty="0" err="1">
                <a:latin typeface="Courier New" charset="0"/>
                <a:ea typeface="굴림" charset="0"/>
                <a:cs typeface="굴림" charset="0"/>
              </a:rPr>
              <a:t>okToWrite</a:t>
            </a:r>
            <a:r>
              <a:rPr lang="en-US" altLang="ko-KR" sz="1600" b="0" dirty="0">
                <a:latin typeface="Courier New" charset="0"/>
                <a:ea typeface="굴림" charset="0"/>
                <a:cs typeface="굴림" charset="0"/>
              </a:rPr>
              <a:t>);</a:t>
            </a:r>
            <a:r>
              <a:rPr lang="en-US" altLang="ko-KR" sz="1600" b="0" dirty="0">
                <a:solidFill>
                  <a:schemeClr val="accent2"/>
                </a:solidFill>
                <a:latin typeface="Courier New" charset="0"/>
                <a:ea typeface="굴림" charset="0"/>
                <a:cs typeface="굴림" charset="0"/>
              </a:rPr>
              <a:t>//Wake up one writer</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 </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mutex_unlock</a:t>
            </a:r>
            <a:r>
              <a:rPr lang="en-US" altLang="ko-KR" sz="1600" b="0" dirty="0">
                <a:latin typeface="Courier New" charset="0"/>
                <a:ea typeface="굴림" charset="0"/>
                <a:cs typeface="굴림" charset="0"/>
              </a:rPr>
              <a:t>(&amp;mutex);</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a:t>
            </a:r>
            <a:endParaRPr sz="1600" b="0" dirty="0">
              <a:latin typeface="Courier New" panose="02070309020205020404" pitchFamily="49" charset="0"/>
              <a:cs typeface="Courier New" panose="02070309020205020404" pitchFamily="49" charset="0"/>
            </a:endParaRPr>
          </a:p>
        </p:txBody>
      </p:sp>
      <p:sp>
        <p:nvSpPr>
          <p:cNvPr id="13" name="object 8">
            <a:extLst>
              <a:ext uri="{FF2B5EF4-FFF2-40B4-BE49-F238E27FC236}">
                <a16:creationId xmlns:a16="http://schemas.microsoft.com/office/drawing/2014/main" id="{8EAFBFF4-1105-84AF-8C55-F69DC330CBAF}"/>
              </a:ext>
            </a:extLst>
          </p:cNvPr>
          <p:cNvSpPr txBox="1"/>
          <p:nvPr/>
        </p:nvSpPr>
        <p:spPr>
          <a:xfrm>
            <a:off x="3779728" y="221412"/>
            <a:ext cx="4572000" cy="1531188"/>
          </a:xfrm>
          <a:prstGeom prst="rect">
            <a:avLst/>
          </a:prstGeom>
          <a:solidFill>
            <a:schemeClr val="bg1"/>
          </a:solidFill>
          <a:ln w="12700">
            <a:solidFill>
              <a:srgbClr val="000000"/>
            </a:solidFill>
          </a:ln>
        </p:spPr>
        <p:txBody>
          <a:bodyPr vert="horz" wrap="square" lIns="0" tIns="53340" rIns="0" bIns="0" rtlCol="0">
            <a:spAutoFit/>
          </a:bodyPr>
          <a:lstStyle/>
          <a:p>
            <a:pPr>
              <a:buNone/>
              <a:tabLst>
                <a:tab pos="576263" algn="l"/>
                <a:tab pos="914400" algn="l"/>
                <a:tab pos="1252538" algn="l"/>
                <a:tab pos="1603375" algn="l"/>
                <a:tab pos="4233863" algn="l"/>
              </a:tabLst>
            </a:pPr>
            <a:r>
              <a:rPr lang="en-GB" sz="1600" b="0" dirty="0">
                <a:latin typeface="Courier New" panose="02070309020205020404" pitchFamily="49" charset="0"/>
                <a:cs typeface="Courier New" panose="02070309020205020404" pitchFamily="49" charset="0"/>
              </a:rPr>
              <a:t>int AR=0: Number of active readers; </a:t>
            </a:r>
          </a:p>
          <a:p>
            <a:pPr>
              <a:buNone/>
              <a:tabLst>
                <a:tab pos="576263" algn="l"/>
                <a:tab pos="914400" algn="l"/>
                <a:tab pos="1252538" algn="l"/>
                <a:tab pos="1603375" algn="l"/>
                <a:tab pos="4233863" algn="l"/>
              </a:tabLst>
            </a:pPr>
            <a:r>
              <a:rPr lang="en-GB" sz="1600" b="0" dirty="0">
                <a:latin typeface="Courier New" panose="02070309020205020404" pitchFamily="49" charset="0"/>
                <a:cs typeface="Courier New" panose="02070309020205020404" pitchFamily="49" charset="0"/>
              </a:rPr>
              <a:t>int WR=0: Number of waiting readers; </a:t>
            </a:r>
          </a:p>
          <a:p>
            <a:pPr>
              <a:buNone/>
              <a:tabLst>
                <a:tab pos="576263" algn="l"/>
                <a:tab pos="914400" algn="l"/>
                <a:tab pos="1252538" algn="l"/>
                <a:tab pos="1603375" algn="l"/>
                <a:tab pos="4233863" algn="l"/>
              </a:tabLst>
            </a:pPr>
            <a:r>
              <a:rPr lang="en-GB" sz="1600" b="0" dirty="0">
                <a:latin typeface="Courier New" panose="02070309020205020404" pitchFamily="49" charset="0"/>
                <a:cs typeface="Courier New" panose="02070309020205020404" pitchFamily="49" charset="0"/>
              </a:rPr>
              <a:t>int AW=0: Number of active writers;</a:t>
            </a:r>
          </a:p>
          <a:p>
            <a:pPr>
              <a:buNone/>
              <a:tabLst>
                <a:tab pos="576263" algn="l"/>
                <a:tab pos="914400" algn="l"/>
                <a:tab pos="1252538" algn="l"/>
                <a:tab pos="1603375" algn="l"/>
                <a:tab pos="4233863" algn="l"/>
              </a:tabLst>
            </a:pPr>
            <a:r>
              <a:rPr lang="en-GB" sz="1600" b="0" dirty="0">
                <a:latin typeface="Courier New" panose="02070309020205020404" pitchFamily="49" charset="0"/>
                <a:cs typeface="Courier New" panose="02070309020205020404" pitchFamily="49" charset="0"/>
              </a:rPr>
              <a:t>int WW=0: Number of waiting writers; </a:t>
            </a:r>
          </a:p>
          <a:p>
            <a:pPr>
              <a:buNone/>
              <a:tabLst>
                <a:tab pos="576263" algn="l"/>
                <a:tab pos="914400" algn="l"/>
                <a:tab pos="1252538" algn="l"/>
                <a:tab pos="1603375" algn="l"/>
                <a:tab pos="4233863" algn="l"/>
              </a:tabLst>
            </a:pPr>
            <a:r>
              <a:rPr lang="en-GB" sz="1600" b="0" dirty="0">
                <a:latin typeface="Courier New" panose="02070309020205020404" pitchFamily="49" charset="0"/>
                <a:cs typeface="Courier New" panose="02070309020205020404" pitchFamily="49" charset="0"/>
              </a:rPr>
              <a:t>Condition </a:t>
            </a:r>
            <a:r>
              <a:rPr lang="en-GB" sz="1600" b="0" dirty="0" err="1">
                <a:latin typeface="Courier New" panose="02070309020205020404" pitchFamily="49" charset="0"/>
                <a:cs typeface="Courier New" panose="02070309020205020404" pitchFamily="49" charset="0"/>
              </a:rPr>
              <a:t>okToRead</a:t>
            </a:r>
            <a:r>
              <a:rPr lang="en-GB" sz="1600" b="0" dirty="0">
                <a:latin typeface="Courier New" panose="02070309020205020404" pitchFamily="49" charset="0"/>
                <a:cs typeface="Courier New" panose="02070309020205020404" pitchFamily="49" charset="0"/>
              </a:rPr>
              <a:t>, </a:t>
            </a:r>
            <a:r>
              <a:rPr lang="en-GB" sz="1600" b="0" dirty="0" err="1">
                <a:latin typeface="Courier New" panose="02070309020205020404" pitchFamily="49" charset="0"/>
                <a:cs typeface="Courier New" panose="02070309020205020404" pitchFamily="49" charset="0"/>
              </a:rPr>
              <a:t>okToWrite</a:t>
            </a:r>
            <a:r>
              <a:rPr lang="en-GB" sz="1600" b="0" dirty="0">
                <a:latin typeface="Courier New" panose="02070309020205020404" pitchFamily="49" charset="0"/>
                <a:cs typeface="Courier New" panose="02070309020205020404" pitchFamily="49" charset="0"/>
              </a:rPr>
              <a:t>;</a:t>
            </a:r>
          </a:p>
          <a:p>
            <a:pPr>
              <a:buNone/>
              <a:tabLst>
                <a:tab pos="576263" algn="l"/>
                <a:tab pos="914400" algn="l"/>
                <a:tab pos="1252538" algn="l"/>
                <a:tab pos="1603375" algn="l"/>
                <a:tab pos="4233863" algn="l"/>
              </a:tabLst>
            </a:pPr>
            <a:r>
              <a:rPr lang="en-US" altLang="zh-CN" sz="1600" b="0" kern="0" dirty="0" err="1">
                <a:latin typeface="Courier New" panose="02070309020205020404" pitchFamily="49" charset="0"/>
                <a:cs typeface="Courier New" panose="02070309020205020404" pitchFamily="49" charset="0"/>
              </a:rPr>
              <a:t>mutex_t</a:t>
            </a:r>
            <a:r>
              <a:rPr lang="en-US" altLang="zh-CN" sz="1600" b="0" kern="0" dirty="0">
                <a:latin typeface="Courier New" panose="02070309020205020404" pitchFamily="49" charset="0"/>
                <a:cs typeface="Courier New" panose="02070309020205020404" pitchFamily="49" charset="0"/>
              </a:rPr>
              <a:t> mutex = 1;</a:t>
            </a:r>
            <a:endParaRPr lang="en-GB" sz="1600" b="0" dirty="0">
              <a:latin typeface="Courier New" panose="02070309020205020404" pitchFamily="49" charset="0"/>
              <a:cs typeface="Courier New" panose="02070309020205020404" pitchFamily="49" charset="0"/>
            </a:endParaRPr>
          </a:p>
        </p:txBody>
      </p:sp>
      <p:sp>
        <p:nvSpPr>
          <p:cNvPr id="6" name="Title 1">
            <a:extLst>
              <a:ext uri="{FF2B5EF4-FFF2-40B4-BE49-F238E27FC236}">
                <a16:creationId xmlns:a16="http://schemas.microsoft.com/office/drawing/2014/main" id="{BCFDE9A8-846A-8E62-C1D4-2F7CC17D8562}"/>
              </a:ext>
            </a:extLst>
          </p:cNvPr>
          <p:cNvSpPr>
            <a:spLocks noGrp="1"/>
          </p:cNvSpPr>
          <p:nvPr>
            <p:ph type="title"/>
          </p:nvPr>
        </p:nvSpPr>
        <p:spPr>
          <a:xfrm>
            <a:off x="-152400" y="115467"/>
            <a:ext cx="3962400" cy="533400"/>
          </a:xfrm>
        </p:spPr>
        <p:txBody>
          <a:bodyPr/>
          <a:lstStyle/>
          <a:p>
            <a:r>
              <a:rPr lang="en-GB" sz="2000" dirty="0"/>
              <a:t>Readers/Writers Solution</a:t>
            </a:r>
            <a:br>
              <a:rPr lang="en-GB" sz="2000" dirty="0"/>
            </a:br>
            <a:r>
              <a:rPr lang="en-GB" sz="2000" dirty="0"/>
              <a:t>using Monitors, Prefers Writers</a:t>
            </a:r>
            <a:endParaRPr lang="en-SE" sz="2000" dirty="0"/>
          </a:p>
        </p:txBody>
      </p:sp>
      <p:sp>
        <p:nvSpPr>
          <p:cNvPr id="8" name="Plassholder for lysbildenummer 5">
            <a:extLst>
              <a:ext uri="{FF2B5EF4-FFF2-40B4-BE49-F238E27FC236}">
                <a16:creationId xmlns:a16="http://schemas.microsoft.com/office/drawing/2014/main" id="{5EE25995-45E4-E26F-7509-B47B46E6C8B2}"/>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17</a:t>
            </a:fld>
            <a:endParaRPr lang="nb-NO" sz="1400" b="0" i="0" dirty="0">
              <a:solidFill>
                <a:schemeClr val="tx1"/>
              </a:solidFill>
              <a:latin typeface="Arial"/>
              <a:cs typeface="Arial"/>
            </a:endParaRPr>
          </a:p>
        </p:txBody>
      </p:sp>
      <p:sp>
        <p:nvSpPr>
          <p:cNvPr id="2" name="Title 1">
            <a:extLst>
              <a:ext uri="{FF2B5EF4-FFF2-40B4-BE49-F238E27FC236}">
                <a16:creationId xmlns:a16="http://schemas.microsoft.com/office/drawing/2014/main" id="{415C4515-4B2A-96C1-A9F8-2209CE342A2A}"/>
              </a:ext>
            </a:extLst>
          </p:cNvPr>
          <p:cNvSpPr txBox="1">
            <a:spLocks/>
          </p:cNvSpPr>
          <p:nvPr/>
        </p:nvSpPr>
        <p:spPr bwMode="auto">
          <a:xfrm>
            <a:off x="-152400" y="1066800"/>
            <a:ext cx="3962400" cy="533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ctr" anchorCtr="0" compatLnSpc="1">
            <a:prstTxWarp prst="textNoShape">
              <a:avLst/>
            </a:prstTxWarp>
          </a:bodyPr>
          <a:lstStyle>
            <a:lvl1pPr algn="ctr" rtl="0" eaLnBrk="0" fontAlgn="base" hangingPunct="0">
              <a:lnSpc>
                <a:spcPct val="90000"/>
              </a:lnSpc>
              <a:spcBef>
                <a:spcPct val="0"/>
              </a:spcBef>
              <a:spcAft>
                <a:spcPct val="0"/>
              </a:spcAft>
              <a:defRPr sz="3200" b="0" i="0">
                <a:solidFill>
                  <a:srgbClr val="2A40E2"/>
                </a:solidFill>
                <a:latin typeface="Gill Sans" charset="0"/>
                <a:ea typeface="Gill Sans" charset="0"/>
                <a:cs typeface="Gill Sans" charset="0"/>
              </a:defRPr>
            </a:lvl1pPr>
            <a:lvl2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2pPr>
            <a:lvl3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3pPr>
            <a:lvl4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4pPr>
            <a:lvl5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a:lstStyle>
          <a:p>
            <a:r>
              <a:rPr lang="en-GB" sz="2000" kern="0" dirty="0"/>
              <a:t>ANS: Rewrite it to prefer readers</a:t>
            </a:r>
            <a:endParaRPr lang="en-SE" sz="2000" kern="0" dirty="0"/>
          </a:p>
        </p:txBody>
      </p:sp>
    </p:spTree>
    <p:extLst>
      <p:ext uri="{BB962C8B-B14F-4D97-AF65-F5344CB8AC3E}">
        <p14:creationId xmlns:p14="http://schemas.microsoft.com/office/powerpoint/2010/main" val="3368096441"/>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20800" y="166203"/>
            <a:ext cx="9550400" cy="505267"/>
          </a:xfrm>
          <a:prstGeom prst="rect">
            <a:avLst/>
          </a:prstGeom>
        </p:spPr>
        <p:txBody>
          <a:bodyPr vert="horz" wrap="square" lIns="0" tIns="12700" rIns="0" bIns="0" numCol="1" rtlCol="0" anchor="ctr" anchorCtr="0" compatLnSpc="1">
            <a:prstTxWarp prst="textNoShape">
              <a:avLst/>
            </a:prstTxWarp>
            <a:spAutoFit/>
          </a:bodyPr>
          <a:lstStyle/>
          <a:p>
            <a:pPr marL="12700">
              <a:lnSpc>
                <a:spcPct val="100000"/>
              </a:lnSpc>
              <a:spcBef>
                <a:spcPts val="100"/>
              </a:spcBef>
            </a:pPr>
            <a:r>
              <a:rPr dirty="0"/>
              <a:t>Race </a:t>
            </a:r>
            <a:r>
              <a:rPr lang="en-GB" spc="-10" dirty="0"/>
              <a:t>C</a:t>
            </a:r>
            <a:r>
              <a:rPr spc="-10" dirty="0" err="1"/>
              <a:t>onditions</a:t>
            </a:r>
            <a:endParaRPr spc="-10" dirty="0"/>
          </a:p>
        </p:txBody>
      </p:sp>
      <p:sp>
        <p:nvSpPr>
          <p:cNvPr id="3" name="object 3"/>
          <p:cNvSpPr txBox="1"/>
          <p:nvPr/>
        </p:nvSpPr>
        <p:spPr>
          <a:xfrm>
            <a:off x="1524000" y="751979"/>
            <a:ext cx="9347200" cy="695061"/>
          </a:xfrm>
          <a:prstGeom prst="rect">
            <a:avLst/>
          </a:prstGeom>
        </p:spPr>
        <p:txBody>
          <a:bodyPr vert="horz" wrap="square" lIns="0" tIns="27939" rIns="0" bIns="0" rtlCol="0">
            <a:spAutoFit/>
          </a:bodyPr>
          <a:lstStyle/>
          <a:p>
            <a:pPr marL="12700" marR="5080">
              <a:lnSpc>
                <a:spcPts val="2600"/>
              </a:lnSpc>
              <a:spcBef>
                <a:spcPts val="219"/>
              </a:spcBef>
            </a:pPr>
            <a:r>
              <a:rPr sz="2200" b="0" dirty="0">
                <a:latin typeface="Gill Sans" panose="020B0502020104020203"/>
                <a:cs typeface="Arial MT"/>
              </a:rPr>
              <a:t>Consider</a:t>
            </a:r>
            <a:r>
              <a:rPr sz="2200" b="0" spc="-50" dirty="0">
                <a:latin typeface="Gill Sans" panose="020B0502020104020203"/>
                <a:cs typeface="Arial MT"/>
              </a:rPr>
              <a:t> </a:t>
            </a:r>
            <a:r>
              <a:rPr sz="2200" b="0" dirty="0">
                <a:latin typeface="Gill Sans" panose="020B0502020104020203"/>
                <a:cs typeface="Arial MT"/>
              </a:rPr>
              <a:t>the</a:t>
            </a:r>
            <a:r>
              <a:rPr sz="2200" b="0" spc="-45" dirty="0">
                <a:latin typeface="Gill Sans" panose="020B0502020104020203"/>
                <a:cs typeface="Arial MT"/>
              </a:rPr>
              <a:t> </a:t>
            </a:r>
            <a:r>
              <a:rPr sz="2200" b="0" dirty="0">
                <a:latin typeface="Gill Sans" panose="020B0502020104020203"/>
                <a:cs typeface="Arial MT"/>
              </a:rPr>
              <a:t>t</a:t>
            </a:r>
            <a:r>
              <a:rPr lang="en-GB" sz="2200" b="0" dirty="0">
                <a:latin typeface="Gill Sans" panose="020B0502020104020203"/>
                <a:cs typeface="Arial MT"/>
              </a:rPr>
              <a:t>wo</a:t>
            </a:r>
            <a:r>
              <a:rPr sz="2200" b="0" spc="-45" dirty="0">
                <a:latin typeface="Gill Sans" panose="020B0502020104020203"/>
                <a:cs typeface="Arial MT"/>
              </a:rPr>
              <a:t> </a:t>
            </a:r>
            <a:r>
              <a:rPr sz="2200" b="0" dirty="0">
                <a:latin typeface="Gill Sans" panose="020B0502020104020203"/>
                <a:cs typeface="Arial MT"/>
              </a:rPr>
              <a:t>threads</a:t>
            </a:r>
            <a:r>
              <a:rPr lang="en-GB" sz="2200" b="0" dirty="0">
                <a:latin typeface="Gill Sans" panose="020B0502020104020203"/>
                <a:cs typeface="Arial MT"/>
              </a:rPr>
              <a:t> each executing</a:t>
            </a:r>
            <a:r>
              <a:rPr sz="2200" b="0" spc="-50" dirty="0">
                <a:latin typeface="Gill Sans" panose="020B0502020104020203"/>
                <a:cs typeface="Arial MT"/>
              </a:rPr>
              <a:t> </a:t>
            </a:r>
            <a:r>
              <a:rPr sz="2200" b="0" dirty="0">
                <a:latin typeface="Gill Sans" panose="020B0502020104020203"/>
                <a:cs typeface="Arial MT"/>
              </a:rPr>
              <a:t>t1</a:t>
            </a:r>
            <a:r>
              <a:rPr sz="2200" b="0" spc="-45" dirty="0">
                <a:latin typeface="Gill Sans" panose="020B0502020104020203"/>
                <a:cs typeface="Arial MT"/>
              </a:rPr>
              <a:t> </a:t>
            </a:r>
            <a:r>
              <a:rPr sz="2200" b="0" dirty="0">
                <a:latin typeface="Gill Sans" panose="020B0502020104020203"/>
                <a:cs typeface="Arial MT"/>
              </a:rPr>
              <a:t>and</a:t>
            </a:r>
            <a:r>
              <a:rPr sz="2200" b="0" spc="-45" dirty="0">
                <a:latin typeface="Gill Sans" panose="020B0502020104020203"/>
                <a:cs typeface="Arial MT"/>
              </a:rPr>
              <a:t> </a:t>
            </a:r>
            <a:r>
              <a:rPr sz="2200" b="0" dirty="0">
                <a:latin typeface="Gill Sans" panose="020B0502020104020203"/>
                <a:cs typeface="Arial MT"/>
              </a:rPr>
              <a:t>t2</a:t>
            </a:r>
            <a:r>
              <a:rPr lang="en-GB" sz="2200" b="0" dirty="0">
                <a:latin typeface="Gill Sans" panose="020B0502020104020203"/>
                <a:cs typeface="Arial MT"/>
              </a:rPr>
              <a:t>.</a:t>
            </a:r>
            <a:r>
              <a:rPr sz="2200" b="0" spc="-40" dirty="0">
                <a:latin typeface="Gill Sans" panose="020B0502020104020203"/>
                <a:cs typeface="Arial MT"/>
              </a:rPr>
              <a:t> </a:t>
            </a:r>
            <a:r>
              <a:rPr lang="en-GB" sz="2200" b="0" spc="-10" dirty="0">
                <a:latin typeface="Gill Sans" panose="020B0502020104020203"/>
                <a:cs typeface="Arial MT"/>
              </a:rPr>
              <a:t>V</a:t>
            </a:r>
            <a:r>
              <a:rPr sz="2200" b="0" dirty="0" err="1">
                <a:latin typeface="Gill Sans" panose="020B0502020104020203"/>
                <a:cs typeface="Arial MT"/>
              </a:rPr>
              <a:t>alues</a:t>
            </a:r>
            <a:r>
              <a:rPr sz="2200" b="0" spc="-45" dirty="0">
                <a:latin typeface="Gill Sans" panose="020B0502020104020203"/>
                <a:cs typeface="Arial MT"/>
              </a:rPr>
              <a:t> </a:t>
            </a:r>
            <a:r>
              <a:rPr sz="2200" b="0" dirty="0">
                <a:latin typeface="Gill Sans" panose="020B0502020104020203"/>
                <a:cs typeface="Arial MT"/>
              </a:rPr>
              <a:t>of</a:t>
            </a:r>
            <a:r>
              <a:rPr sz="2200" b="0" spc="-50" dirty="0">
                <a:latin typeface="Gill Sans" panose="020B0502020104020203"/>
                <a:cs typeface="Arial MT"/>
              </a:rPr>
              <a:t> </a:t>
            </a:r>
            <a:r>
              <a:rPr lang="en-GB" sz="2200" b="0" spc="-50" dirty="0">
                <a:latin typeface="Gill Sans" panose="020B0502020104020203"/>
                <a:cs typeface="Arial MT"/>
              </a:rPr>
              <a:t>shared variables </a:t>
            </a:r>
            <a:r>
              <a:rPr sz="2200" b="0" dirty="0">
                <a:latin typeface="Gill Sans" panose="020B0502020104020203"/>
                <a:cs typeface="Arial MT"/>
              </a:rPr>
              <a:t>y</a:t>
            </a:r>
            <a:r>
              <a:rPr sz="2200" b="0" spc="-50" dirty="0">
                <a:latin typeface="Gill Sans" panose="020B0502020104020203"/>
                <a:cs typeface="Arial MT"/>
              </a:rPr>
              <a:t> </a:t>
            </a:r>
            <a:r>
              <a:rPr sz="2200" b="0" dirty="0">
                <a:latin typeface="Gill Sans" panose="020B0502020104020203"/>
                <a:cs typeface="Arial MT"/>
              </a:rPr>
              <a:t>and</a:t>
            </a:r>
            <a:r>
              <a:rPr sz="2200" b="0" spc="-45" dirty="0">
                <a:latin typeface="Gill Sans" panose="020B0502020104020203"/>
                <a:cs typeface="Arial MT"/>
              </a:rPr>
              <a:t> </a:t>
            </a:r>
            <a:r>
              <a:rPr sz="2200" b="0" dirty="0">
                <a:latin typeface="Gill Sans" panose="020B0502020104020203"/>
                <a:cs typeface="Arial MT"/>
              </a:rPr>
              <a:t>z</a:t>
            </a:r>
            <a:r>
              <a:rPr sz="2200" b="0" spc="-45" dirty="0">
                <a:latin typeface="Gill Sans" panose="020B0502020104020203"/>
                <a:cs typeface="Arial MT"/>
              </a:rPr>
              <a:t> </a:t>
            </a:r>
            <a:r>
              <a:rPr lang="en-GB" sz="2200" b="0" spc="-45" dirty="0">
                <a:latin typeface="Gill Sans" panose="020B0502020104020203"/>
                <a:cs typeface="Arial MT"/>
              </a:rPr>
              <a:t>are initialized to </a:t>
            </a:r>
            <a:r>
              <a:rPr sz="2200" b="0" spc="-25" dirty="0">
                <a:latin typeface="Gill Sans" panose="020B0502020104020203"/>
                <a:cs typeface="Arial MT"/>
              </a:rPr>
              <a:t>0</a:t>
            </a:r>
            <a:endParaRPr sz="2200" b="0" dirty="0">
              <a:latin typeface="Gill Sans" panose="020B0502020104020203"/>
              <a:cs typeface="Arial MT"/>
            </a:endParaRPr>
          </a:p>
        </p:txBody>
      </p:sp>
      <p:sp>
        <p:nvSpPr>
          <p:cNvPr id="4" name="object 4"/>
          <p:cNvSpPr txBox="1"/>
          <p:nvPr/>
        </p:nvSpPr>
        <p:spPr>
          <a:xfrm>
            <a:off x="1524000" y="3289553"/>
            <a:ext cx="9347200" cy="2682785"/>
          </a:xfrm>
          <a:prstGeom prst="rect">
            <a:avLst/>
          </a:prstGeom>
        </p:spPr>
        <p:txBody>
          <a:bodyPr vert="horz" wrap="square" lIns="0" tIns="27939" rIns="0" bIns="0" rtlCol="0">
            <a:spAutoFit/>
          </a:bodyPr>
          <a:lstStyle/>
          <a:p>
            <a:pPr marL="12700" marR="5080">
              <a:lnSpc>
                <a:spcPts val="2600"/>
              </a:lnSpc>
              <a:spcBef>
                <a:spcPts val="219"/>
              </a:spcBef>
            </a:pPr>
            <a:r>
              <a:rPr lang="en-GB" sz="2200" b="0" dirty="0">
                <a:latin typeface="Gill Sans" panose="020B0502020104020203"/>
                <a:cs typeface="Arial MT"/>
              </a:rPr>
              <a:t>Q. </a:t>
            </a:r>
            <a:r>
              <a:rPr sz="2200" b="0" dirty="0">
                <a:latin typeface="Gill Sans" panose="020B0502020104020203"/>
                <a:cs typeface="Arial MT"/>
              </a:rPr>
              <a:t>Give</a:t>
            </a:r>
            <a:r>
              <a:rPr sz="2200" b="0" spc="-35" dirty="0">
                <a:latin typeface="Gill Sans" panose="020B0502020104020203"/>
                <a:cs typeface="Arial MT"/>
              </a:rPr>
              <a:t> </a:t>
            </a:r>
            <a:r>
              <a:rPr sz="2200" b="0" dirty="0">
                <a:latin typeface="Gill Sans" panose="020B0502020104020203"/>
                <a:cs typeface="Arial MT"/>
              </a:rPr>
              <a:t>all</a:t>
            </a:r>
            <a:r>
              <a:rPr sz="2200" b="0" spc="-35" dirty="0">
                <a:latin typeface="Gill Sans" panose="020B0502020104020203"/>
                <a:cs typeface="Arial MT"/>
              </a:rPr>
              <a:t> </a:t>
            </a:r>
            <a:r>
              <a:rPr sz="2200" b="0" dirty="0">
                <a:latin typeface="Gill Sans" panose="020B0502020104020203"/>
                <a:cs typeface="Arial MT"/>
              </a:rPr>
              <a:t>possible</a:t>
            </a:r>
            <a:r>
              <a:rPr sz="2200" b="0" spc="-35" dirty="0">
                <a:latin typeface="Gill Sans" panose="020B0502020104020203"/>
                <a:cs typeface="Arial MT"/>
              </a:rPr>
              <a:t> </a:t>
            </a:r>
            <a:r>
              <a:rPr sz="2200" b="0" dirty="0">
                <a:latin typeface="Gill Sans" panose="020B0502020104020203"/>
                <a:cs typeface="Arial MT"/>
              </a:rPr>
              <a:t>final</a:t>
            </a:r>
            <a:r>
              <a:rPr sz="2200" b="0" spc="-35" dirty="0">
                <a:latin typeface="Gill Sans" panose="020B0502020104020203"/>
                <a:cs typeface="Arial MT"/>
              </a:rPr>
              <a:t> </a:t>
            </a:r>
            <a:r>
              <a:rPr sz="2200" b="0" dirty="0">
                <a:latin typeface="Gill Sans" panose="020B0502020104020203"/>
                <a:cs typeface="Arial MT"/>
              </a:rPr>
              <a:t>values</a:t>
            </a:r>
            <a:r>
              <a:rPr sz="2200" b="0" spc="-40" dirty="0">
                <a:latin typeface="Gill Sans" panose="020B0502020104020203"/>
                <a:cs typeface="Arial MT"/>
              </a:rPr>
              <a:t> </a:t>
            </a:r>
            <a:r>
              <a:rPr sz="2200" b="0" dirty="0">
                <a:latin typeface="Gill Sans" panose="020B0502020104020203"/>
                <a:cs typeface="Arial MT"/>
              </a:rPr>
              <a:t>for</a:t>
            </a:r>
            <a:r>
              <a:rPr sz="2200" b="0" spc="-40" dirty="0">
                <a:latin typeface="Gill Sans" panose="020B0502020104020203"/>
                <a:cs typeface="Arial MT"/>
              </a:rPr>
              <a:t> </a:t>
            </a:r>
            <a:r>
              <a:rPr sz="2200" b="0" dirty="0">
                <a:latin typeface="Gill Sans" panose="020B0502020104020203"/>
                <a:cs typeface="Arial MT"/>
              </a:rPr>
              <a:t>x</a:t>
            </a:r>
            <a:r>
              <a:rPr sz="2200" b="0" spc="-35" dirty="0">
                <a:latin typeface="Gill Sans" panose="020B0502020104020203"/>
                <a:cs typeface="Arial MT"/>
              </a:rPr>
              <a:t> </a:t>
            </a:r>
            <a:r>
              <a:rPr sz="2200" b="0" dirty="0">
                <a:latin typeface="Gill Sans" panose="020B0502020104020203"/>
                <a:cs typeface="Arial MT"/>
              </a:rPr>
              <a:t>and</a:t>
            </a:r>
            <a:r>
              <a:rPr sz="2200" b="0" spc="-35" dirty="0">
                <a:latin typeface="Gill Sans" panose="020B0502020104020203"/>
                <a:cs typeface="Arial MT"/>
              </a:rPr>
              <a:t> </a:t>
            </a:r>
            <a:r>
              <a:rPr sz="2200" b="0" dirty="0">
                <a:latin typeface="Gill Sans" panose="020B0502020104020203"/>
                <a:cs typeface="Arial MT"/>
              </a:rPr>
              <a:t>the</a:t>
            </a:r>
            <a:r>
              <a:rPr sz="2200" b="0" spc="-35" dirty="0">
                <a:latin typeface="Gill Sans" panose="020B0502020104020203"/>
                <a:cs typeface="Arial MT"/>
              </a:rPr>
              <a:t> </a:t>
            </a:r>
            <a:r>
              <a:rPr sz="2200" b="0" spc="-10" dirty="0">
                <a:latin typeface="Gill Sans" panose="020B0502020104020203"/>
                <a:cs typeface="Arial MT"/>
              </a:rPr>
              <a:t>corresponding</a:t>
            </a:r>
            <a:r>
              <a:rPr sz="2200" b="0" spc="-35" dirty="0">
                <a:latin typeface="Gill Sans" panose="020B0502020104020203"/>
                <a:cs typeface="Arial MT"/>
              </a:rPr>
              <a:t> </a:t>
            </a:r>
            <a:r>
              <a:rPr sz="2200" b="0" dirty="0">
                <a:latin typeface="Gill Sans" panose="020B0502020104020203"/>
                <a:cs typeface="Arial MT"/>
              </a:rPr>
              <a:t>order</a:t>
            </a:r>
            <a:r>
              <a:rPr sz="2200" b="0" spc="-40" dirty="0">
                <a:latin typeface="Gill Sans" panose="020B0502020104020203"/>
                <a:cs typeface="Arial MT"/>
              </a:rPr>
              <a:t> </a:t>
            </a:r>
            <a:r>
              <a:rPr sz="2200" b="0" spc="-25" dirty="0">
                <a:latin typeface="Gill Sans" panose="020B0502020104020203"/>
                <a:cs typeface="Arial MT"/>
              </a:rPr>
              <a:t>of </a:t>
            </a:r>
            <a:r>
              <a:rPr sz="2200" b="0" dirty="0">
                <a:latin typeface="Gill Sans" panose="020B0502020104020203"/>
                <a:cs typeface="Arial MT"/>
              </a:rPr>
              <a:t>execution</a:t>
            </a:r>
            <a:r>
              <a:rPr sz="2200" b="0" spc="-50" dirty="0">
                <a:latin typeface="Gill Sans" panose="020B0502020104020203"/>
                <a:cs typeface="Arial MT"/>
              </a:rPr>
              <a:t> </a:t>
            </a:r>
            <a:r>
              <a:rPr sz="2200" b="0" dirty="0">
                <a:latin typeface="Gill Sans" panose="020B0502020104020203"/>
                <a:cs typeface="Arial MT"/>
              </a:rPr>
              <a:t>of</a:t>
            </a:r>
            <a:r>
              <a:rPr sz="2200" b="0" spc="-55" dirty="0">
                <a:latin typeface="Gill Sans" panose="020B0502020104020203"/>
                <a:cs typeface="Arial MT"/>
              </a:rPr>
              <a:t> </a:t>
            </a:r>
            <a:r>
              <a:rPr sz="2200" b="0" dirty="0">
                <a:latin typeface="Gill Sans" panose="020B0502020104020203"/>
                <a:cs typeface="Arial MT"/>
              </a:rPr>
              <a:t>instructions</a:t>
            </a:r>
            <a:r>
              <a:rPr sz="2200" b="0" spc="-55" dirty="0">
                <a:latin typeface="Gill Sans" panose="020B0502020104020203"/>
                <a:cs typeface="Arial MT"/>
              </a:rPr>
              <a:t> </a:t>
            </a:r>
            <a:r>
              <a:rPr sz="2200" b="0" dirty="0">
                <a:latin typeface="Gill Sans" panose="020B0502020104020203"/>
                <a:cs typeface="Arial MT"/>
              </a:rPr>
              <a:t>in</a:t>
            </a:r>
            <a:r>
              <a:rPr sz="2200" b="0" spc="-50" dirty="0">
                <a:latin typeface="Gill Sans" panose="020B0502020104020203"/>
                <a:cs typeface="Arial MT"/>
              </a:rPr>
              <a:t> </a:t>
            </a:r>
            <a:r>
              <a:rPr sz="2200" b="0" dirty="0">
                <a:latin typeface="Gill Sans" panose="020B0502020104020203"/>
                <a:cs typeface="Arial MT"/>
              </a:rPr>
              <a:t>t1</a:t>
            </a:r>
            <a:r>
              <a:rPr sz="2200" b="0" spc="-50" dirty="0">
                <a:latin typeface="Gill Sans" panose="020B0502020104020203"/>
                <a:cs typeface="Arial MT"/>
              </a:rPr>
              <a:t> </a:t>
            </a:r>
            <a:r>
              <a:rPr sz="2200" b="0" dirty="0">
                <a:latin typeface="Gill Sans" panose="020B0502020104020203"/>
                <a:cs typeface="Arial MT"/>
              </a:rPr>
              <a:t>and</a:t>
            </a:r>
            <a:r>
              <a:rPr sz="2200" b="0" spc="-50" dirty="0">
                <a:latin typeface="Gill Sans" panose="020B0502020104020203"/>
                <a:cs typeface="Arial MT"/>
              </a:rPr>
              <a:t> </a:t>
            </a:r>
            <a:r>
              <a:rPr sz="2200" b="0" dirty="0">
                <a:latin typeface="Gill Sans" panose="020B0502020104020203"/>
                <a:cs typeface="Arial MT"/>
              </a:rPr>
              <a:t>t2</a:t>
            </a:r>
            <a:r>
              <a:rPr sz="2200" b="0" spc="-25" dirty="0">
                <a:latin typeface="Gill Sans" panose="020B0502020104020203"/>
                <a:cs typeface="Arial MT"/>
              </a:rPr>
              <a:t>.</a:t>
            </a:r>
            <a:endParaRPr sz="2200" b="0" dirty="0">
              <a:latin typeface="Gill Sans" panose="020B0502020104020203"/>
              <a:cs typeface="Arial MT"/>
            </a:endParaRPr>
          </a:p>
          <a:p>
            <a:pPr marL="12700">
              <a:spcBef>
                <a:spcPts val="535"/>
              </a:spcBef>
              <a:tabLst>
                <a:tab pos="240665" algn="l"/>
              </a:tabLst>
            </a:pPr>
            <a:r>
              <a:rPr lang="en-GB" sz="3300" b="0" baseline="1262" dirty="0">
                <a:latin typeface="Gill Sans" panose="020B0502020104020203"/>
                <a:cs typeface="Arial MT"/>
              </a:rPr>
              <a:t>1) </a:t>
            </a:r>
            <a:r>
              <a:rPr sz="3300" b="0" baseline="1262" dirty="0">
                <a:latin typeface="Gill Sans" panose="020B0502020104020203"/>
                <a:cs typeface="Arial MT"/>
              </a:rPr>
              <a:t>t1</a:t>
            </a:r>
            <a:r>
              <a:rPr sz="3300" b="0" spc="-37" baseline="1262" dirty="0">
                <a:latin typeface="Gill Sans" panose="020B0502020104020203"/>
                <a:cs typeface="Arial MT"/>
              </a:rPr>
              <a:t> </a:t>
            </a:r>
            <a:r>
              <a:rPr sz="3300" b="0" baseline="1262" dirty="0">
                <a:latin typeface="Gill Sans" panose="020B0502020104020203"/>
                <a:cs typeface="Arial MT"/>
              </a:rPr>
              <a:t>runs</a:t>
            </a:r>
            <a:r>
              <a:rPr sz="3300" b="0" spc="-44" baseline="1262" dirty="0">
                <a:latin typeface="Gill Sans" panose="020B0502020104020203"/>
                <a:cs typeface="Arial MT"/>
              </a:rPr>
              <a:t> </a:t>
            </a:r>
            <a:r>
              <a:rPr sz="3300" b="0" baseline="1262" dirty="0">
                <a:latin typeface="Gill Sans" panose="020B0502020104020203"/>
                <a:cs typeface="Arial MT"/>
              </a:rPr>
              <a:t>to</a:t>
            </a:r>
            <a:r>
              <a:rPr sz="3300" b="0" spc="-37" baseline="1262" dirty="0">
                <a:latin typeface="Gill Sans" panose="020B0502020104020203"/>
                <a:cs typeface="Arial MT"/>
              </a:rPr>
              <a:t> </a:t>
            </a:r>
            <a:r>
              <a:rPr sz="3300" b="0" baseline="1262" dirty="0">
                <a:latin typeface="Gill Sans" panose="020B0502020104020203"/>
                <a:cs typeface="Arial MT"/>
              </a:rPr>
              <a:t>the</a:t>
            </a:r>
            <a:r>
              <a:rPr sz="3300" b="0" spc="-37" baseline="1262" dirty="0">
                <a:latin typeface="Gill Sans" panose="020B0502020104020203"/>
                <a:cs typeface="Arial MT"/>
              </a:rPr>
              <a:t> </a:t>
            </a:r>
            <a:r>
              <a:rPr sz="3300" b="0" baseline="1262" dirty="0">
                <a:latin typeface="Gill Sans" panose="020B0502020104020203"/>
                <a:cs typeface="Arial MT"/>
              </a:rPr>
              <a:t>end</a:t>
            </a:r>
            <a:r>
              <a:rPr sz="3300" b="0" spc="-37" baseline="1262" dirty="0">
                <a:latin typeface="Gill Sans" panose="020B0502020104020203"/>
                <a:cs typeface="Arial MT"/>
              </a:rPr>
              <a:t> </a:t>
            </a:r>
            <a:r>
              <a:rPr sz="3300" b="0" baseline="1262" dirty="0">
                <a:latin typeface="Gill Sans" panose="020B0502020104020203"/>
                <a:cs typeface="Arial MT"/>
              </a:rPr>
              <a:t>first</a:t>
            </a:r>
            <a:r>
              <a:rPr lang="en-GB" sz="3300" b="0" spc="-44" baseline="1262" dirty="0">
                <a:latin typeface="Gill Sans" panose="020B0502020104020203"/>
                <a:cs typeface="Arial MT"/>
              </a:rPr>
              <a:t>;</a:t>
            </a:r>
            <a:r>
              <a:rPr sz="3300" b="0" spc="157" baseline="1262" dirty="0">
                <a:latin typeface="Gill Sans" panose="020B0502020104020203"/>
                <a:cs typeface="Cambria"/>
              </a:rPr>
              <a:t> </a:t>
            </a:r>
            <a:r>
              <a:rPr sz="3300" b="0" baseline="1262" dirty="0">
                <a:latin typeface="Gill Sans" panose="020B0502020104020203"/>
                <a:cs typeface="Arial MT"/>
              </a:rPr>
              <a:t>then</a:t>
            </a:r>
            <a:r>
              <a:rPr sz="3300" b="0" spc="-37" baseline="1262" dirty="0">
                <a:latin typeface="Gill Sans" panose="020B0502020104020203"/>
                <a:cs typeface="Arial MT"/>
              </a:rPr>
              <a:t> </a:t>
            </a:r>
            <a:r>
              <a:rPr sz="3300" b="0" baseline="1262" dirty="0">
                <a:latin typeface="Gill Sans" panose="020B0502020104020203"/>
                <a:cs typeface="Arial MT"/>
              </a:rPr>
              <a:t>t2</a:t>
            </a:r>
            <a:r>
              <a:rPr sz="3300" b="0" spc="-37" baseline="1262" dirty="0">
                <a:latin typeface="Gill Sans" panose="020B0502020104020203"/>
                <a:cs typeface="Arial MT"/>
              </a:rPr>
              <a:t> </a:t>
            </a:r>
            <a:r>
              <a:rPr lang="en-GB" sz="3300" b="0" spc="-37" baseline="1262" dirty="0">
                <a:latin typeface="Gill Sans" panose="020B0502020104020203"/>
                <a:cs typeface="Arial MT"/>
              </a:rPr>
              <a:t>runs </a:t>
            </a:r>
            <a:r>
              <a:rPr sz="3300" b="0" baseline="1262" dirty="0">
                <a:latin typeface="Gill Sans" panose="020B0502020104020203"/>
                <a:cs typeface="Arial MT"/>
              </a:rPr>
              <a:t>to</a:t>
            </a:r>
            <a:r>
              <a:rPr sz="3300" b="0" spc="-37" baseline="1262" dirty="0">
                <a:latin typeface="Gill Sans" panose="020B0502020104020203"/>
                <a:cs typeface="Arial MT"/>
              </a:rPr>
              <a:t> </a:t>
            </a:r>
            <a:r>
              <a:rPr sz="3300" b="0" baseline="1262" dirty="0">
                <a:latin typeface="Gill Sans" panose="020B0502020104020203"/>
                <a:cs typeface="Arial MT"/>
              </a:rPr>
              <a:t>the</a:t>
            </a:r>
            <a:r>
              <a:rPr sz="3300" b="0" spc="-37" baseline="1262" dirty="0">
                <a:latin typeface="Gill Sans" panose="020B0502020104020203"/>
                <a:cs typeface="Arial MT"/>
              </a:rPr>
              <a:t> </a:t>
            </a:r>
            <a:r>
              <a:rPr sz="3300" b="0" baseline="1262" dirty="0">
                <a:latin typeface="Gill Sans" panose="020B0502020104020203"/>
                <a:cs typeface="Arial MT"/>
              </a:rPr>
              <a:t>end:</a:t>
            </a:r>
            <a:r>
              <a:rPr sz="3300" b="0" spc="-44" baseline="1262" dirty="0">
                <a:latin typeface="Gill Sans" panose="020B0502020104020203"/>
                <a:cs typeface="Arial MT"/>
              </a:rPr>
              <a:t> </a:t>
            </a:r>
            <a:r>
              <a:rPr sz="3300" b="0" baseline="1262" dirty="0">
                <a:latin typeface="Gill Sans" panose="020B0502020104020203"/>
                <a:cs typeface="Arial MT"/>
              </a:rPr>
              <a:t>x</a:t>
            </a:r>
            <a:r>
              <a:rPr sz="3300" b="0" spc="-44" baseline="1262" dirty="0">
                <a:latin typeface="Gill Sans" panose="020B0502020104020203"/>
                <a:cs typeface="Arial MT"/>
              </a:rPr>
              <a:t> </a:t>
            </a:r>
            <a:r>
              <a:rPr sz="3300" b="0" baseline="1262" dirty="0">
                <a:latin typeface="Gill Sans" panose="020B0502020104020203"/>
                <a:cs typeface="Arial MT"/>
              </a:rPr>
              <a:t>=</a:t>
            </a:r>
            <a:r>
              <a:rPr sz="3300" b="0" spc="-30" baseline="1262" dirty="0">
                <a:latin typeface="Gill Sans" panose="020B0502020104020203"/>
                <a:cs typeface="Arial MT"/>
              </a:rPr>
              <a:t> </a:t>
            </a:r>
            <a:r>
              <a:rPr lang="en-GB" sz="3300" b="0" spc="-30" baseline="1262" dirty="0">
                <a:latin typeface="Gill Sans" panose="020B0502020104020203"/>
                <a:cs typeface="Arial MT"/>
              </a:rPr>
              <a:t>0+0 = </a:t>
            </a:r>
            <a:r>
              <a:rPr sz="3300" b="0" spc="-75" baseline="1262" dirty="0">
                <a:latin typeface="Gill Sans" panose="020B0502020104020203"/>
                <a:cs typeface="Arial MT"/>
              </a:rPr>
              <a:t>0</a:t>
            </a:r>
            <a:endParaRPr sz="3300" b="0" baseline="1262" dirty="0">
              <a:latin typeface="Gill Sans" panose="020B0502020104020203"/>
              <a:cs typeface="Arial MT"/>
            </a:endParaRPr>
          </a:p>
          <a:p>
            <a:pPr marL="12700">
              <a:spcBef>
                <a:spcPts val="585"/>
              </a:spcBef>
              <a:tabLst>
                <a:tab pos="240665" algn="l"/>
              </a:tabLst>
            </a:pPr>
            <a:r>
              <a:rPr lang="en-GB" sz="3300" b="0" baseline="1262" dirty="0">
                <a:latin typeface="Gill Sans" panose="020B0502020104020203"/>
                <a:cs typeface="Arial MT"/>
              </a:rPr>
              <a:t>2) </a:t>
            </a:r>
            <a:r>
              <a:rPr sz="3300" b="0" baseline="1262" dirty="0">
                <a:latin typeface="Gill Sans" panose="020B0502020104020203"/>
                <a:cs typeface="Arial MT"/>
              </a:rPr>
              <a:t>t2</a:t>
            </a:r>
            <a:r>
              <a:rPr sz="3300" b="0" spc="-44" baseline="1262" dirty="0">
                <a:latin typeface="Gill Sans" panose="020B0502020104020203"/>
                <a:cs typeface="Arial MT"/>
              </a:rPr>
              <a:t> </a:t>
            </a:r>
            <a:r>
              <a:rPr sz="3300" b="0" baseline="1262" dirty="0">
                <a:latin typeface="Gill Sans" panose="020B0502020104020203"/>
                <a:cs typeface="Arial MT"/>
              </a:rPr>
              <a:t>to</a:t>
            </a:r>
            <a:r>
              <a:rPr sz="3300" b="0" spc="-44" baseline="1262" dirty="0">
                <a:latin typeface="Gill Sans" panose="020B0502020104020203"/>
                <a:cs typeface="Arial MT"/>
              </a:rPr>
              <a:t> </a:t>
            </a:r>
            <a:r>
              <a:rPr sz="3300" b="0" baseline="1262" dirty="0">
                <a:latin typeface="Gill Sans" panose="020B0502020104020203"/>
                <a:cs typeface="Arial MT"/>
              </a:rPr>
              <a:t>line</a:t>
            </a:r>
            <a:r>
              <a:rPr sz="3300" b="0" spc="-37" baseline="1262" dirty="0">
                <a:latin typeface="Gill Sans" panose="020B0502020104020203"/>
                <a:cs typeface="Arial MT"/>
              </a:rPr>
              <a:t> </a:t>
            </a:r>
            <a:r>
              <a:rPr sz="3300" b="0" baseline="1262" dirty="0">
                <a:latin typeface="Gill Sans" panose="020B0502020104020203"/>
                <a:cs typeface="Arial MT"/>
              </a:rPr>
              <a:t>2</a:t>
            </a:r>
            <a:r>
              <a:rPr lang="en-GB" sz="3300" b="0" spc="-30" baseline="1262" dirty="0">
                <a:latin typeface="Gill Sans" panose="020B0502020104020203"/>
                <a:cs typeface="Arial MT"/>
              </a:rPr>
              <a:t>;</a:t>
            </a:r>
            <a:r>
              <a:rPr sz="3300" b="0" spc="157" baseline="1262" dirty="0">
                <a:latin typeface="Gill Sans" panose="020B0502020104020203"/>
                <a:cs typeface="Cambria"/>
              </a:rPr>
              <a:t> </a:t>
            </a:r>
            <a:r>
              <a:rPr sz="3300" b="0" baseline="1262" dirty="0">
                <a:latin typeface="Gill Sans" panose="020B0502020104020203"/>
                <a:cs typeface="Arial MT"/>
              </a:rPr>
              <a:t>then</a:t>
            </a:r>
            <a:r>
              <a:rPr sz="3300" b="0" spc="-44" baseline="1262" dirty="0">
                <a:latin typeface="Gill Sans" panose="020B0502020104020203"/>
                <a:cs typeface="Arial MT"/>
              </a:rPr>
              <a:t> </a:t>
            </a:r>
            <a:r>
              <a:rPr sz="3300" b="0" baseline="1262" dirty="0">
                <a:latin typeface="Gill Sans" panose="020B0502020104020203"/>
                <a:cs typeface="Arial MT"/>
              </a:rPr>
              <a:t>t1</a:t>
            </a:r>
            <a:r>
              <a:rPr sz="3300" b="0" spc="-37" baseline="1262" dirty="0">
                <a:latin typeface="Gill Sans" panose="020B0502020104020203"/>
                <a:cs typeface="Arial MT"/>
              </a:rPr>
              <a:t> </a:t>
            </a:r>
            <a:r>
              <a:rPr sz="3300" b="0" baseline="1262" dirty="0">
                <a:latin typeface="Gill Sans" panose="020B0502020104020203"/>
                <a:cs typeface="Arial MT"/>
              </a:rPr>
              <a:t>to</a:t>
            </a:r>
            <a:r>
              <a:rPr sz="3300" b="0" spc="-44" baseline="1262" dirty="0">
                <a:latin typeface="Gill Sans" panose="020B0502020104020203"/>
                <a:cs typeface="Arial MT"/>
              </a:rPr>
              <a:t> </a:t>
            </a:r>
            <a:r>
              <a:rPr sz="3300" b="0" baseline="1262" dirty="0">
                <a:latin typeface="Gill Sans" panose="020B0502020104020203"/>
                <a:cs typeface="Arial MT"/>
              </a:rPr>
              <a:t>the</a:t>
            </a:r>
            <a:r>
              <a:rPr sz="3300" b="0" spc="-37" baseline="1262" dirty="0">
                <a:latin typeface="Gill Sans" panose="020B0502020104020203"/>
                <a:cs typeface="Arial MT"/>
              </a:rPr>
              <a:t> </a:t>
            </a:r>
            <a:r>
              <a:rPr sz="3300" b="0" baseline="1262" dirty="0">
                <a:latin typeface="Gill Sans" panose="020B0502020104020203"/>
                <a:cs typeface="Arial MT"/>
              </a:rPr>
              <a:t>end</a:t>
            </a:r>
            <a:r>
              <a:rPr lang="en-GB" sz="3300" b="0" spc="-22" baseline="1262" dirty="0">
                <a:latin typeface="Gill Sans" panose="020B0502020104020203"/>
                <a:cs typeface="Arial MT"/>
              </a:rPr>
              <a:t>;</a:t>
            </a:r>
            <a:r>
              <a:rPr sz="3300" b="0" spc="150" baseline="1262" dirty="0">
                <a:latin typeface="Gill Sans" panose="020B0502020104020203"/>
                <a:cs typeface="Cambria"/>
              </a:rPr>
              <a:t> </a:t>
            </a:r>
            <a:r>
              <a:rPr sz="3300" b="0" baseline="1262" dirty="0">
                <a:latin typeface="Gill Sans" panose="020B0502020104020203"/>
                <a:cs typeface="Arial MT"/>
              </a:rPr>
              <a:t>then</a:t>
            </a:r>
            <a:r>
              <a:rPr sz="3300" b="0" spc="-30" baseline="1262" dirty="0">
                <a:latin typeface="Gill Sans" panose="020B0502020104020203"/>
                <a:cs typeface="Arial MT"/>
              </a:rPr>
              <a:t> </a:t>
            </a:r>
            <a:r>
              <a:rPr sz="3300" b="0" baseline="1262" dirty="0">
                <a:latin typeface="Gill Sans" panose="020B0502020104020203"/>
                <a:cs typeface="Arial MT"/>
              </a:rPr>
              <a:t>t2</a:t>
            </a:r>
            <a:r>
              <a:rPr sz="3300" b="0" spc="-37" baseline="1262" dirty="0">
                <a:latin typeface="Gill Sans" panose="020B0502020104020203"/>
                <a:cs typeface="Arial MT"/>
              </a:rPr>
              <a:t> </a:t>
            </a:r>
            <a:r>
              <a:rPr sz="3300" b="0" baseline="1262" dirty="0">
                <a:latin typeface="Gill Sans" panose="020B0502020104020203"/>
                <a:cs typeface="Arial MT"/>
              </a:rPr>
              <a:t>to</a:t>
            </a:r>
            <a:r>
              <a:rPr sz="3300" b="0" spc="-30" baseline="1262" dirty="0">
                <a:latin typeface="Gill Sans" panose="020B0502020104020203"/>
                <a:cs typeface="Arial MT"/>
              </a:rPr>
              <a:t> </a:t>
            </a:r>
            <a:r>
              <a:rPr sz="3300" b="0" baseline="1262" dirty="0">
                <a:latin typeface="Gill Sans" panose="020B0502020104020203"/>
                <a:cs typeface="Arial MT"/>
              </a:rPr>
              <a:t>the</a:t>
            </a:r>
            <a:r>
              <a:rPr sz="3300" b="0" spc="-37" baseline="1262" dirty="0">
                <a:latin typeface="Gill Sans" panose="020B0502020104020203"/>
                <a:cs typeface="Arial MT"/>
              </a:rPr>
              <a:t> </a:t>
            </a:r>
            <a:r>
              <a:rPr sz="3300" b="0" baseline="1262" dirty="0">
                <a:latin typeface="Gill Sans" panose="020B0502020104020203"/>
                <a:cs typeface="Arial MT"/>
              </a:rPr>
              <a:t>end:</a:t>
            </a:r>
            <a:r>
              <a:rPr sz="3300" b="0" spc="-37" baseline="1262" dirty="0">
                <a:latin typeface="Gill Sans" panose="020B0502020104020203"/>
                <a:cs typeface="Arial MT"/>
              </a:rPr>
              <a:t> </a:t>
            </a:r>
            <a:r>
              <a:rPr sz="3300" b="0" baseline="1262" dirty="0">
                <a:latin typeface="Gill Sans" panose="020B0502020104020203"/>
                <a:cs typeface="Arial MT"/>
              </a:rPr>
              <a:t>x</a:t>
            </a:r>
            <a:r>
              <a:rPr sz="3300" b="0" spc="-44" baseline="1262" dirty="0">
                <a:latin typeface="Gill Sans" panose="020B0502020104020203"/>
                <a:cs typeface="Arial MT"/>
              </a:rPr>
              <a:t> </a:t>
            </a:r>
            <a:r>
              <a:rPr sz="3300" b="0" baseline="1262" dirty="0">
                <a:latin typeface="Gill Sans" panose="020B0502020104020203"/>
                <a:cs typeface="Arial MT"/>
              </a:rPr>
              <a:t>=</a:t>
            </a:r>
            <a:r>
              <a:rPr sz="3300" b="0" spc="-30" baseline="1262" dirty="0">
                <a:latin typeface="Gill Sans" panose="020B0502020104020203"/>
                <a:cs typeface="Arial MT"/>
              </a:rPr>
              <a:t> </a:t>
            </a:r>
            <a:r>
              <a:rPr lang="en-GB" sz="3300" b="0" spc="-30" baseline="1262" dirty="0">
                <a:latin typeface="Gill Sans" panose="020B0502020104020203"/>
                <a:cs typeface="Arial MT"/>
              </a:rPr>
              <a:t>1+0 = </a:t>
            </a:r>
            <a:r>
              <a:rPr sz="3300" b="0" spc="-75" baseline="1262" dirty="0">
                <a:latin typeface="Gill Sans" panose="020B0502020104020203"/>
                <a:cs typeface="Arial MT"/>
              </a:rPr>
              <a:t>1</a:t>
            </a:r>
            <a:endParaRPr sz="3300" b="0" baseline="1262" dirty="0">
              <a:latin typeface="Gill Sans" panose="020B0502020104020203"/>
              <a:cs typeface="Arial MT"/>
            </a:endParaRPr>
          </a:p>
          <a:p>
            <a:pPr marL="12700">
              <a:spcBef>
                <a:spcPts val="590"/>
              </a:spcBef>
              <a:tabLst>
                <a:tab pos="240665" algn="l"/>
              </a:tabLst>
            </a:pPr>
            <a:r>
              <a:rPr lang="en-GB" sz="3300" b="0" baseline="1262" dirty="0">
                <a:latin typeface="Gill Sans" panose="020B0502020104020203"/>
                <a:cs typeface="Arial MT"/>
              </a:rPr>
              <a:t>3) </a:t>
            </a:r>
            <a:r>
              <a:rPr sz="3300" b="0" baseline="1262" dirty="0">
                <a:latin typeface="Gill Sans" panose="020B0502020104020203"/>
                <a:cs typeface="Arial MT"/>
              </a:rPr>
              <a:t>t2</a:t>
            </a:r>
            <a:r>
              <a:rPr sz="3300" b="0" spc="-44" baseline="1262" dirty="0">
                <a:latin typeface="Gill Sans" panose="020B0502020104020203"/>
                <a:cs typeface="Arial MT"/>
              </a:rPr>
              <a:t> </a:t>
            </a:r>
            <a:r>
              <a:rPr sz="3300" b="0" baseline="1262" dirty="0">
                <a:latin typeface="Gill Sans" panose="020B0502020104020203"/>
                <a:cs typeface="Arial MT"/>
              </a:rPr>
              <a:t>to</a:t>
            </a:r>
            <a:r>
              <a:rPr sz="3300" b="0" spc="-44" baseline="1262" dirty="0">
                <a:latin typeface="Gill Sans" panose="020B0502020104020203"/>
                <a:cs typeface="Arial MT"/>
              </a:rPr>
              <a:t> </a:t>
            </a:r>
            <a:r>
              <a:rPr sz="3300" b="0" baseline="1262" dirty="0">
                <a:latin typeface="Gill Sans" panose="020B0502020104020203"/>
                <a:cs typeface="Arial MT"/>
              </a:rPr>
              <a:t>the</a:t>
            </a:r>
            <a:r>
              <a:rPr sz="3300" b="0" spc="-44" baseline="1262" dirty="0">
                <a:latin typeface="Gill Sans" panose="020B0502020104020203"/>
                <a:cs typeface="Arial MT"/>
              </a:rPr>
              <a:t> </a:t>
            </a:r>
            <a:r>
              <a:rPr sz="3300" b="0" baseline="1262" dirty="0">
                <a:latin typeface="Gill Sans" panose="020B0502020104020203"/>
                <a:cs typeface="Arial MT"/>
              </a:rPr>
              <a:t>end</a:t>
            </a:r>
            <a:r>
              <a:rPr lang="en-GB" sz="3300" b="0" spc="-22" baseline="1262" dirty="0">
                <a:latin typeface="Gill Sans" panose="020B0502020104020203"/>
                <a:cs typeface="Arial MT"/>
              </a:rPr>
              <a:t>; </a:t>
            </a:r>
            <a:r>
              <a:rPr sz="3300" b="0" baseline="1262" dirty="0">
                <a:latin typeface="Gill Sans" panose="020B0502020104020203"/>
                <a:cs typeface="Arial MT"/>
              </a:rPr>
              <a:t>then</a:t>
            </a:r>
            <a:r>
              <a:rPr sz="3300" b="0" spc="-37" baseline="1262" dirty="0">
                <a:latin typeface="Gill Sans" panose="020B0502020104020203"/>
                <a:cs typeface="Arial MT"/>
              </a:rPr>
              <a:t> </a:t>
            </a:r>
            <a:r>
              <a:rPr sz="3300" b="0" baseline="1262" dirty="0">
                <a:latin typeface="Gill Sans" panose="020B0502020104020203"/>
                <a:cs typeface="Arial MT"/>
              </a:rPr>
              <a:t>t1</a:t>
            </a:r>
            <a:r>
              <a:rPr sz="3300" b="0" spc="-30" baseline="1262" dirty="0">
                <a:latin typeface="Gill Sans" panose="020B0502020104020203"/>
                <a:cs typeface="Arial MT"/>
              </a:rPr>
              <a:t> </a:t>
            </a:r>
            <a:r>
              <a:rPr sz="3300" b="0" baseline="1262" dirty="0">
                <a:latin typeface="Gill Sans" panose="020B0502020104020203"/>
                <a:cs typeface="Arial MT"/>
              </a:rPr>
              <a:t>to</a:t>
            </a:r>
            <a:r>
              <a:rPr sz="3300" b="0" spc="-37" baseline="1262" dirty="0">
                <a:latin typeface="Gill Sans" panose="020B0502020104020203"/>
                <a:cs typeface="Arial MT"/>
              </a:rPr>
              <a:t> </a:t>
            </a:r>
            <a:r>
              <a:rPr sz="3300" b="0" baseline="1262" dirty="0">
                <a:latin typeface="Gill Sans" panose="020B0502020104020203"/>
                <a:cs typeface="Arial MT"/>
              </a:rPr>
              <a:t>the</a:t>
            </a:r>
            <a:r>
              <a:rPr sz="3300" b="0" spc="-37" baseline="1262" dirty="0">
                <a:latin typeface="Gill Sans" panose="020B0502020104020203"/>
                <a:cs typeface="Arial MT"/>
              </a:rPr>
              <a:t> </a:t>
            </a:r>
            <a:r>
              <a:rPr sz="3300" b="0" baseline="1262" dirty="0">
                <a:latin typeface="Gill Sans" panose="020B0502020104020203"/>
                <a:cs typeface="Arial MT"/>
              </a:rPr>
              <a:t>end:</a:t>
            </a:r>
            <a:r>
              <a:rPr sz="3300" b="0" spc="-37" baseline="1262" dirty="0">
                <a:latin typeface="Gill Sans" panose="020B0502020104020203"/>
                <a:cs typeface="Arial MT"/>
              </a:rPr>
              <a:t> </a:t>
            </a:r>
            <a:r>
              <a:rPr sz="3300" b="0" baseline="1262" dirty="0">
                <a:latin typeface="Gill Sans" panose="020B0502020104020203"/>
                <a:cs typeface="Arial MT"/>
              </a:rPr>
              <a:t>x</a:t>
            </a:r>
            <a:r>
              <a:rPr sz="3300" b="0" spc="-44" baseline="1262" dirty="0">
                <a:latin typeface="Gill Sans" panose="020B0502020104020203"/>
                <a:cs typeface="Arial MT"/>
              </a:rPr>
              <a:t> </a:t>
            </a:r>
            <a:r>
              <a:rPr sz="3300" b="0" baseline="1262" dirty="0">
                <a:latin typeface="Gill Sans" panose="020B0502020104020203"/>
                <a:cs typeface="Arial MT"/>
              </a:rPr>
              <a:t>=</a:t>
            </a:r>
            <a:r>
              <a:rPr lang="en-GB" sz="3300" b="0" baseline="1262" dirty="0">
                <a:latin typeface="Gill Sans" panose="020B0502020104020203"/>
                <a:cs typeface="Arial MT"/>
              </a:rPr>
              <a:t> 1+2 =</a:t>
            </a:r>
            <a:r>
              <a:rPr sz="3300" b="0" spc="-37" baseline="1262" dirty="0">
                <a:latin typeface="Gill Sans" panose="020B0502020104020203"/>
                <a:cs typeface="Arial MT"/>
              </a:rPr>
              <a:t> </a:t>
            </a:r>
            <a:r>
              <a:rPr sz="3300" b="0" spc="-75" baseline="1262" dirty="0">
                <a:latin typeface="Gill Sans" panose="020B0502020104020203"/>
                <a:cs typeface="Arial MT"/>
              </a:rPr>
              <a:t>3</a:t>
            </a:r>
            <a:endParaRPr sz="3300" b="0" baseline="1262" dirty="0">
              <a:latin typeface="Gill Sans" panose="020B0502020104020203"/>
              <a:cs typeface="Arial MT"/>
            </a:endParaRPr>
          </a:p>
          <a:p>
            <a:pPr>
              <a:spcBef>
                <a:spcPts val="630"/>
              </a:spcBef>
            </a:pPr>
            <a:endParaRPr sz="2200" b="0" dirty="0">
              <a:latin typeface="Gill Sans" panose="020B0502020104020203"/>
              <a:cs typeface="Arial MT"/>
            </a:endParaRPr>
          </a:p>
          <a:p>
            <a:pPr marL="12700">
              <a:spcBef>
                <a:spcPts val="5"/>
              </a:spcBef>
            </a:pPr>
            <a:r>
              <a:rPr sz="2200" b="0" i="1" dirty="0">
                <a:latin typeface="Gill Sans" panose="020B0502020104020203"/>
                <a:cs typeface="Arial"/>
              </a:rPr>
              <a:t>Are</a:t>
            </a:r>
            <a:r>
              <a:rPr sz="2200" b="0" i="1" spc="-65" dirty="0">
                <a:latin typeface="Gill Sans" panose="020B0502020104020203"/>
                <a:cs typeface="Arial"/>
              </a:rPr>
              <a:t> </a:t>
            </a:r>
            <a:r>
              <a:rPr sz="2200" b="0" i="1" dirty="0">
                <a:latin typeface="Gill Sans" panose="020B0502020104020203"/>
                <a:cs typeface="Arial"/>
              </a:rPr>
              <a:t>there</a:t>
            </a:r>
            <a:r>
              <a:rPr sz="2200" b="0" i="1" spc="-65" dirty="0">
                <a:latin typeface="Gill Sans" panose="020B0502020104020203"/>
                <a:cs typeface="Arial"/>
              </a:rPr>
              <a:t> </a:t>
            </a:r>
            <a:r>
              <a:rPr sz="2200" b="0" i="1" dirty="0">
                <a:latin typeface="Gill Sans" panose="020B0502020104020203"/>
                <a:cs typeface="Arial"/>
              </a:rPr>
              <a:t>other</a:t>
            </a:r>
            <a:r>
              <a:rPr sz="2200" b="0" i="1" spc="-60" dirty="0">
                <a:latin typeface="Gill Sans" panose="020B0502020104020203"/>
                <a:cs typeface="Arial"/>
              </a:rPr>
              <a:t> </a:t>
            </a:r>
            <a:r>
              <a:rPr sz="2200" b="0" i="1" spc="-10" dirty="0">
                <a:latin typeface="Gill Sans" panose="020B0502020104020203"/>
                <a:cs typeface="Arial"/>
              </a:rPr>
              <a:t>possibilities</a:t>
            </a:r>
            <a:r>
              <a:rPr sz="2200" b="0" i="1" spc="-65" dirty="0">
                <a:latin typeface="Gill Sans" panose="020B0502020104020203"/>
                <a:cs typeface="Arial"/>
              </a:rPr>
              <a:t> </a:t>
            </a:r>
            <a:r>
              <a:rPr sz="2200" b="0" i="1" dirty="0">
                <a:latin typeface="Gill Sans" panose="020B0502020104020203"/>
                <a:cs typeface="Arial"/>
              </a:rPr>
              <a:t>giving</a:t>
            </a:r>
            <a:r>
              <a:rPr sz="2200" b="0" i="1" spc="-65" dirty="0">
                <a:latin typeface="Gill Sans" panose="020B0502020104020203"/>
                <a:cs typeface="Arial"/>
              </a:rPr>
              <a:t> </a:t>
            </a:r>
            <a:r>
              <a:rPr sz="2200" b="0" i="1" dirty="0">
                <a:latin typeface="Gill Sans" panose="020B0502020104020203"/>
                <a:cs typeface="Arial"/>
              </a:rPr>
              <a:t>additional</a:t>
            </a:r>
            <a:r>
              <a:rPr sz="2200" b="0" i="1" spc="-70" dirty="0">
                <a:latin typeface="Gill Sans" panose="020B0502020104020203"/>
                <a:cs typeface="Arial"/>
              </a:rPr>
              <a:t> </a:t>
            </a:r>
            <a:r>
              <a:rPr sz="2200" b="0" i="1" spc="-10" dirty="0">
                <a:latin typeface="Gill Sans" panose="020B0502020104020203"/>
                <a:cs typeface="Arial"/>
              </a:rPr>
              <a:t>values?</a:t>
            </a:r>
            <a:endParaRPr sz="2200" b="0" dirty="0">
              <a:latin typeface="Gill Sans" panose="020B0502020104020203"/>
              <a:cs typeface="Arial"/>
            </a:endParaRPr>
          </a:p>
        </p:txBody>
      </p:sp>
      <p:graphicFrame>
        <p:nvGraphicFramePr>
          <p:cNvPr id="5" name="object 5"/>
          <p:cNvGraphicFramePr>
            <a:graphicFrameLocks noGrp="1"/>
          </p:cNvGraphicFramePr>
          <p:nvPr>
            <p:extLst>
              <p:ext uri="{D42A27DB-BD31-4B8C-83A1-F6EECF244321}">
                <p14:modId xmlns:p14="http://schemas.microsoft.com/office/powerpoint/2010/main" val="1976745539"/>
              </p:ext>
            </p:extLst>
          </p:nvPr>
        </p:nvGraphicFramePr>
        <p:xfrm>
          <a:off x="3371359" y="1913708"/>
          <a:ext cx="4885053" cy="1119505"/>
        </p:xfrm>
        <a:graphic>
          <a:graphicData uri="http://schemas.openxmlformats.org/drawingml/2006/table">
            <a:tbl>
              <a:tblPr firstRow="1" bandRow="1">
                <a:tableStyleId>{2D5ABB26-0587-4C30-8999-92F81FD0307C}</a:tableStyleId>
              </a:tblPr>
              <a:tblGrid>
                <a:gridCol w="463550">
                  <a:extLst>
                    <a:ext uri="{9D8B030D-6E8A-4147-A177-3AD203B41FA5}">
                      <a16:colId xmlns:a16="http://schemas.microsoft.com/office/drawing/2014/main" val="20000"/>
                    </a:ext>
                  </a:extLst>
                </a:gridCol>
                <a:gridCol w="1527810">
                  <a:extLst>
                    <a:ext uri="{9D8B030D-6E8A-4147-A177-3AD203B41FA5}">
                      <a16:colId xmlns:a16="http://schemas.microsoft.com/office/drawing/2014/main" val="20001"/>
                    </a:ext>
                  </a:extLst>
                </a:gridCol>
                <a:gridCol w="1224280">
                  <a:extLst>
                    <a:ext uri="{9D8B030D-6E8A-4147-A177-3AD203B41FA5}">
                      <a16:colId xmlns:a16="http://schemas.microsoft.com/office/drawing/2014/main" val="20002"/>
                    </a:ext>
                  </a:extLst>
                </a:gridCol>
                <a:gridCol w="188594">
                  <a:extLst>
                    <a:ext uri="{9D8B030D-6E8A-4147-A177-3AD203B41FA5}">
                      <a16:colId xmlns:a16="http://schemas.microsoft.com/office/drawing/2014/main" val="20003"/>
                    </a:ext>
                  </a:extLst>
                </a:gridCol>
                <a:gridCol w="250825">
                  <a:extLst>
                    <a:ext uri="{9D8B030D-6E8A-4147-A177-3AD203B41FA5}">
                      <a16:colId xmlns:a16="http://schemas.microsoft.com/office/drawing/2014/main" val="20004"/>
                    </a:ext>
                  </a:extLst>
                </a:gridCol>
                <a:gridCol w="1229994">
                  <a:extLst>
                    <a:ext uri="{9D8B030D-6E8A-4147-A177-3AD203B41FA5}">
                      <a16:colId xmlns:a16="http://schemas.microsoft.com/office/drawing/2014/main" val="20005"/>
                    </a:ext>
                  </a:extLst>
                </a:gridCol>
              </a:tblGrid>
              <a:tr h="304165">
                <a:tc gridSpan="2">
                  <a:txBody>
                    <a:bodyPr/>
                    <a:lstStyle/>
                    <a:p>
                      <a:pPr marL="51435">
                        <a:lnSpc>
                          <a:spcPts val="2080"/>
                        </a:lnSpc>
                        <a:spcBef>
                          <a:spcPts val="215"/>
                        </a:spcBef>
                        <a:tabLst>
                          <a:tab pos="783590" algn="l"/>
                          <a:tab pos="1469390" algn="l"/>
                        </a:tabLst>
                      </a:pPr>
                      <a:r>
                        <a:rPr sz="1800" baseline="-6944" dirty="0">
                          <a:latin typeface="Courier New"/>
                          <a:cs typeface="Courier New"/>
                        </a:rPr>
                        <a:t>1</a:t>
                      </a:r>
                      <a:r>
                        <a:rPr sz="1800" spc="-15" baseline="-6944" dirty="0">
                          <a:latin typeface="Courier New"/>
                          <a:cs typeface="Courier New"/>
                        </a:rPr>
                        <a:t> </a:t>
                      </a:r>
                      <a:r>
                        <a:rPr sz="1800" spc="-20" dirty="0">
                          <a:latin typeface="Courier New"/>
                          <a:cs typeface="Courier New"/>
                        </a:rPr>
                        <a:t>t1()</a:t>
                      </a:r>
                      <a:r>
                        <a:rPr sz="1800" spc="-50" dirty="0">
                          <a:latin typeface="Courier New"/>
                          <a:cs typeface="Courier New"/>
                        </a:rPr>
                        <a:t>{</a:t>
                      </a:r>
                      <a:endParaRPr sz="1800" dirty="0">
                        <a:latin typeface="Courier New"/>
                        <a:cs typeface="Courier New"/>
                      </a:endParaRPr>
                    </a:p>
                  </a:txBody>
                  <a:tcPr marL="0" marR="0" marT="27305" marB="0">
                    <a:lnL w="12700">
                      <a:solidFill>
                        <a:srgbClr val="000000"/>
                      </a:solidFill>
                      <a:prstDash val="solid"/>
                    </a:lnL>
                    <a:lnR w="12700">
                      <a:solidFill>
                        <a:srgbClr val="000000"/>
                      </a:solidFill>
                      <a:prstDash val="solid"/>
                    </a:lnR>
                    <a:lnT w="12700">
                      <a:solidFill>
                        <a:srgbClr val="000000"/>
                      </a:solidFill>
                      <a:prstDash val="solid"/>
                    </a:lnT>
                  </a:tcPr>
                </a:tc>
                <a:tc hMerge="1">
                  <a:txBody>
                    <a:bodyPr/>
                    <a:lstStyle/>
                    <a:p>
                      <a:endParaRPr/>
                    </a:p>
                  </a:txBody>
                  <a:tcPr marL="0" marR="0" marT="0" marB="0"/>
                </a:tc>
                <a:tc>
                  <a:txBody>
                    <a:bodyPr/>
                    <a:lstStyle/>
                    <a:p>
                      <a:pPr marR="114300" algn="r">
                        <a:lnSpc>
                          <a:spcPct val="100000"/>
                        </a:lnSpc>
                        <a:spcBef>
                          <a:spcPts val="25"/>
                        </a:spcBef>
                      </a:pPr>
                      <a:endParaRPr sz="1800" dirty="0">
                        <a:latin typeface="Arial MT"/>
                        <a:cs typeface="Arial MT"/>
                      </a:endParaRPr>
                    </a:p>
                  </a:txBody>
                  <a:tcPr marL="0" marR="0" marT="3175" marB="0">
                    <a:lnL w="12700">
                      <a:solidFill>
                        <a:srgbClr val="000000"/>
                      </a:solidFill>
                      <a:prstDash val="solid"/>
                    </a:lnL>
                    <a:lnR w="12700">
                      <a:solidFill>
                        <a:srgbClr val="000000"/>
                      </a:solidFill>
                      <a:prstDash val="solid"/>
                    </a:lnR>
                  </a:tcPr>
                </a:tc>
                <a:tc>
                  <a:txBody>
                    <a:bodyPr/>
                    <a:lstStyle/>
                    <a:p>
                      <a:pPr marL="5715" algn="ctr">
                        <a:lnSpc>
                          <a:spcPts val="1350"/>
                        </a:lnSpc>
                        <a:spcBef>
                          <a:spcPts val="944"/>
                        </a:spcBef>
                      </a:pPr>
                      <a:r>
                        <a:rPr sz="1200" spc="-50" dirty="0">
                          <a:latin typeface="Courier New"/>
                          <a:cs typeface="Courier New"/>
                        </a:rPr>
                        <a:t>1</a:t>
                      </a:r>
                      <a:endParaRPr sz="1200">
                        <a:latin typeface="Courier New"/>
                        <a:cs typeface="Courier New"/>
                      </a:endParaRPr>
                    </a:p>
                  </a:txBody>
                  <a:tcPr marL="0" marR="0" marT="120014" marB="0">
                    <a:lnL w="12700">
                      <a:solidFill>
                        <a:srgbClr val="000000"/>
                      </a:solidFill>
                      <a:prstDash val="solid"/>
                    </a:lnL>
                    <a:lnT w="12700">
                      <a:solidFill>
                        <a:srgbClr val="000000"/>
                      </a:solidFill>
                      <a:prstDash val="solid"/>
                    </a:lnT>
                  </a:tcPr>
                </a:tc>
                <a:tc gridSpan="2">
                  <a:txBody>
                    <a:bodyPr/>
                    <a:lstStyle/>
                    <a:p>
                      <a:pPr marL="45720">
                        <a:lnSpc>
                          <a:spcPts val="2080"/>
                        </a:lnSpc>
                        <a:spcBef>
                          <a:spcPts val="215"/>
                        </a:spcBef>
                        <a:tabLst>
                          <a:tab pos="594360" algn="l"/>
                          <a:tab pos="1280160" algn="l"/>
                        </a:tabLst>
                      </a:pPr>
                      <a:r>
                        <a:rPr sz="1800" spc="-20" dirty="0">
                          <a:latin typeface="Courier New"/>
                          <a:cs typeface="Courier New"/>
                        </a:rPr>
                        <a:t>t2()</a:t>
                      </a:r>
                      <a:r>
                        <a:rPr sz="1800" spc="-50" dirty="0">
                          <a:latin typeface="Courier New"/>
                          <a:cs typeface="Courier New"/>
                        </a:rPr>
                        <a:t>{</a:t>
                      </a:r>
                      <a:endParaRPr sz="1800" dirty="0">
                        <a:latin typeface="Courier New"/>
                        <a:cs typeface="Courier New"/>
                      </a:endParaRPr>
                    </a:p>
                  </a:txBody>
                  <a:tcPr marL="0" marR="0" marT="27305" marB="0">
                    <a:lnR w="12700">
                      <a:solidFill>
                        <a:srgbClr val="000000"/>
                      </a:solidFill>
                      <a:prstDash val="solid"/>
                    </a:lnR>
                    <a:lnT w="12700">
                      <a:solidFill>
                        <a:srgbClr val="000000"/>
                      </a:solidFill>
                      <a:prstDash val="solid"/>
                    </a:lnT>
                  </a:tcPr>
                </a:tc>
                <a:tc hMerge="1">
                  <a:txBody>
                    <a:bodyPr/>
                    <a:lstStyle/>
                    <a:p>
                      <a:endParaRPr/>
                    </a:p>
                  </a:txBody>
                  <a:tcPr marL="0" marR="0" marT="0" marB="0"/>
                </a:tc>
                <a:extLst>
                  <a:ext uri="{0D108BD9-81ED-4DB2-BD59-A6C34878D82A}">
                    <a16:rowId xmlns:a16="http://schemas.microsoft.com/office/drawing/2014/main" val="10000"/>
                  </a:ext>
                </a:extLst>
              </a:tr>
              <a:tr h="254000">
                <a:tc>
                  <a:txBody>
                    <a:bodyPr/>
                    <a:lstStyle/>
                    <a:p>
                      <a:pPr marL="51435">
                        <a:lnSpc>
                          <a:spcPts val="1350"/>
                        </a:lnSpc>
                        <a:spcBef>
                          <a:spcPts val="550"/>
                        </a:spcBef>
                      </a:pPr>
                      <a:r>
                        <a:rPr sz="1200" spc="-50" dirty="0">
                          <a:latin typeface="Courier New"/>
                          <a:cs typeface="Courier New"/>
                        </a:rPr>
                        <a:t>2</a:t>
                      </a:r>
                      <a:endParaRPr sz="1200">
                        <a:latin typeface="Courier New"/>
                        <a:cs typeface="Courier New"/>
                      </a:endParaRPr>
                    </a:p>
                  </a:txBody>
                  <a:tcPr marL="0" marR="0" marT="69850" marB="0">
                    <a:lnL w="12700">
                      <a:solidFill>
                        <a:srgbClr val="000000"/>
                      </a:solidFill>
                      <a:prstDash val="solid"/>
                    </a:lnL>
                  </a:tcPr>
                </a:tc>
                <a:tc>
                  <a:txBody>
                    <a:bodyPr/>
                    <a:lstStyle/>
                    <a:p>
                      <a:pPr marL="91440">
                        <a:lnSpc>
                          <a:spcPts val="1900"/>
                        </a:lnSpc>
                        <a:tabLst>
                          <a:tab pos="640080" algn="l"/>
                        </a:tabLst>
                      </a:pPr>
                      <a:r>
                        <a:rPr sz="1800" spc="-25" dirty="0">
                          <a:latin typeface="Courier New"/>
                          <a:cs typeface="Courier New"/>
                        </a:rPr>
                        <a:t>int</a:t>
                      </a:r>
                      <a:r>
                        <a:rPr sz="1800" dirty="0">
                          <a:latin typeface="Courier New"/>
                          <a:cs typeface="Courier New"/>
                        </a:rPr>
                        <a:t>	</a:t>
                      </a:r>
                      <a:r>
                        <a:rPr sz="1800" spc="-25" dirty="0">
                          <a:latin typeface="Courier New"/>
                          <a:cs typeface="Courier New"/>
                        </a:rPr>
                        <a:t>x;</a:t>
                      </a:r>
                      <a:endParaRPr sz="1800" dirty="0">
                        <a:latin typeface="Courier New"/>
                        <a:cs typeface="Courier New"/>
                      </a:endParaRPr>
                    </a:p>
                  </a:txBody>
                  <a:tcPr marL="0" marR="0" marT="0" marB="0">
                    <a:lnR w="12700">
                      <a:solidFill>
                        <a:srgbClr val="000000"/>
                      </a:solidFill>
                      <a:prstDash val="solid"/>
                    </a:lnR>
                  </a:tcPr>
                </a:tc>
                <a:tc>
                  <a:txBody>
                    <a:bodyPr/>
                    <a:lstStyle/>
                    <a:p>
                      <a:pPr>
                        <a:lnSpc>
                          <a:spcPct val="100000"/>
                        </a:lnSpc>
                      </a:pPr>
                      <a:endParaRPr sz="15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5715" algn="ctr">
                        <a:lnSpc>
                          <a:spcPts val="1350"/>
                        </a:lnSpc>
                        <a:spcBef>
                          <a:spcPts val="550"/>
                        </a:spcBef>
                      </a:pPr>
                      <a:r>
                        <a:rPr sz="1200" spc="-50" dirty="0">
                          <a:latin typeface="Courier New"/>
                          <a:cs typeface="Courier New"/>
                        </a:rPr>
                        <a:t>2</a:t>
                      </a:r>
                      <a:endParaRPr sz="1200">
                        <a:latin typeface="Courier New"/>
                        <a:cs typeface="Courier New"/>
                      </a:endParaRPr>
                    </a:p>
                  </a:txBody>
                  <a:tcPr marL="0" marR="0" marT="69850" marB="0">
                    <a:lnL w="12700">
                      <a:solidFill>
                        <a:srgbClr val="000000"/>
                      </a:solidFill>
                      <a:prstDash val="solid"/>
                    </a:lnL>
                  </a:tcPr>
                </a:tc>
                <a:tc>
                  <a:txBody>
                    <a:bodyPr/>
                    <a:lstStyle/>
                    <a:p>
                      <a:pPr>
                        <a:lnSpc>
                          <a:spcPct val="100000"/>
                        </a:lnSpc>
                      </a:pPr>
                      <a:endParaRPr sz="1500">
                        <a:latin typeface="Times New Roman"/>
                        <a:cs typeface="Times New Roman"/>
                      </a:endParaRPr>
                    </a:p>
                  </a:txBody>
                  <a:tcPr marL="0" marR="0" marT="0" marB="0"/>
                </a:tc>
                <a:tc>
                  <a:txBody>
                    <a:bodyPr/>
                    <a:lstStyle/>
                    <a:p>
                      <a:pPr marL="68580">
                        <a:lnSpc>
                          <a:spcPts val="1900"/>
                        </a:lnSpc>
                        <a:tabLst>
                          <a:tab pos="342900" algn="l"/>
                          <a:tab pos="617220" algn="l"/>
                        </a:tabLst>
                      </a:pPr>
                      <a:r>
                        <a:rPr sz="1800" spc="-50" dirty="0">
                          <a:latin typeface="Courier New"/>
                          <a:cs typeface="Courier New"/>
                        </a:rPr>
                        <a:t>y</a:t>
                      </a:r>
                      <a:r>
                        <a:rPr sz="1800" dirty="0">
                          <a:latin typeface="Courier New"/>
                          <a:cs typeface="Courier New"/>
                        </a:rPr>
                        <a:t>	</a:t>
                      </a:r>
                      <a:r>
                        <a:rPr sz="1800" spc="-50" dirty="0">
                          <a:latin typeface="Courier New"/>
                          <a:cs typeface="Courier New"/>
                        </a:rPr>
                        <a:t>=</a:t>
                      </a:r>
                      <a:r>
                        <a:rPr sz="1800" dirty="0">
                          <a:latin typeface="Courier New"/>
                          <a:cs typeface="Courier New"/>
                        </a:rPr>
                        <a:t>	</a:t>
                      </a:r>
                      <a:r>
                        <a:rPr sz="1800" spc="-25" dirty="0">
                          <a:latin typeface="Courier New"/>
                          <a:cs typeface="Courier New"/>
                        </a:rPr>
                        <a:t>1;</a:t>
                      </a:r>
                      <a:endParaRPr sz="1800" dirty="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1"/>
                  </a:ext>
                </a:extLst>
              </a:tr>
              <a:tr h="254000">
                <a:tc>
                  <a:txBody>
                    <a:bodyPr/>
                    <a:lstStyle/>
                    <a:p>
                      <a:pPr marL="51435">
                        <a:lnSpc>
                          <a:spcPts val="1350"/>
                        </a:lnSpc>
                        <a:spcBef>
                          <a:spcPts val="550"/>
                        </a:spcBef>
                      </a:pPr>
                      <a:r>
                        <a:rPr sz="1200" spc="-50" dirty="0">
                          <a:latin typeface="Courier New"/>
                          <a:cs typeface="Courier New"/>
                        </a:rPr>
                        <a:t>3</a:t>
                      </a:r>
                      <a:endParaRPr sz="1200">
                        <a:latin typeface="Courier New"/>
                        <a:cs typeface="Courier New"/>
                      </a:endParaRPr>
                    </a:p>
                  </a:txBody>
                  <a:tcPr marL="0" marR="0" marT="69850" marB="0">
                    <a:lnL w="12700">
                      <a:solidFill>
                        <a:srgbClr val="000000"/>
                      </a:solidFill>
                      <a:prstDash val="solid"/>
                    </a:lnL>
                  </a:tcPr>
                </a:tc>
                <a:tc>
                  <a:txBody>
                    <a:bodyPr/>
                    <a:lstStyle/>
                    <a:p>
                      <a:pPr marL="91440">
                        <a:lnSpc>
                          <a:spcPts val="1900"/>
                        </a:lnSpc>
                        <a:tabLst>
                          <a:tab pos="365760" algn="l"/>
                          <a:tab pos="640080" algn="l"/>
                          <a:tab pos="914400" algn="l"/>
                          <a:tab pos="1188720" algn="l"/>
                        </a:tabLst>
                      </a:pPr>
                      <a:r>
                        <a:rPr sz="1800" spc="-50" dirty="0">
                          <a:latin typeface="Courier New"/>
                          <a:cs typeface="Courier New"/>
                        </a:rPr>
                        <a:t>x</a:t>
                      </a:r>
                      <a:r>
                        <a:rPr sz="1800" dirty="0">
                          <a:latin typeface="Courier New"/>
                          <a:cs typeface="Courier New"/>
                        </a:rPr>
                        <a:t>	</a:t>
                      </a:r>
                      <a:r>
                        <a:rPr sz="1800" spc="-50" dirty="0">
                          <a:latin typeface="Courier New"/>
                          <a:cs typeface="Courier New"/>
                        </a:rPr>
                        <a:t>=</a:t>
                      </a:r>
                      <a:r>
                        <a:rPr sz="1800" dirty="0">
                          <a:latin typeface="Courier New"/>
                          <a:cs typeface="Courier New"/>
                        </a:rPr>
                        <a:t>	</a:t>
                      </a:r>
                      <a:r>
                        <a:rPr sz="1800" spc="-50" dirty="0">
                          <a:latin typeface="Courier New"/>
                          <a:cs typeface="Courier New"/>
                        </a:rPr>
                        <a:t>y</a:t>
                      </a:r>
                      <a:r>
                        <a:rPr sz="1800" dirty="0">
                          <a:latin typeface="Courier New"/>
                          <a:cs typeface="Courier New"/>
                        </a:rPr>
                        <a:t>	</a:t>
                      </a:r>
                      <a:r>
                        <a:rPr sz="1800" spc="-60" dirty="0">
                          <a:latin typeface="Courier New"/>
                          <a:cs typeface="Courier New"/>
                        </a:rPr>
                        <a:t>+</a:t>
                      </a:r>
                      <a:r>
                        <a:rPr sz="1800" dirty="0">
                          <a:latin typeface="Courier New"/>
                          <a:cs typeface="Courier New"/>
                        </a:rPr>
                        <a:t>	</a:t>
                      </a:r>
                      <a:r>
                        <a:rPr sz="1800" spc="-25" dirty="0">
                          <a:latin typeface="Courier New"/>
                          <a:cs typeface="Courier New"/>
                        </a:rPr>
                        <a:t>z;</a:t>
                      </a:r>
                      <a:endParaRPr sz="1800">
                        <a:latin typeface="Courier New"/>
                        <a:cs typeface="Courier New"/>
                      </a:endParaRPr>
                    </a:p>
                  </a:txBody>
                  <a:tcPr marL="0" marR="0" marT="0" marB="0">
                    <a:lnR w="12700">
                      <a:solidFill>
                        <a:srgbClr val="000000"/>
                      </a:solidFill>
                      <a:prstDash val="solid"/>
                    </a:lnR>
                  </a:tcPr>
                </a:tc>
                <a:tc>
                  <a:txBody>
                    <a:bodyPr/>
                    <a:lstStyle/>
                    <a:p>
                      <a:pPr>
                        <a:lnSpc>
                          <a:spcPct val="100000"/>
                        </a:lnSpc>
                      </a:pPr>
                      <a:endParaRPr sz="15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5715" algn="ctr">
                        <a:lnSpc>
                          <a:spcPts val="1350"/>
                        </a:lnSpc>
                        <a:spcBef>
                          <a:spcPts val="550"/>
                        </a:spcBef>
                      </a:pPr>
                      <a:r>
                        <a:rPr sz="1200" spc="-50" dirty="0">
                          <a:latin typeface="Courier New"/>
                          <a:cs typeface="Courier New"/>
                        </a:rPr>
                        <a:t>3</a:t>
                      </a:r>
                      <a:endParaRPr sz="1200">
                        <a:latin typeface="Courier New"/>
                        <a:cs typeface="Courier New"/>
                      </a:endParaRPr>
                    </a:p>
                  </a:txBody>
                  <a:tcPr marL="0" marR="0" marT="69850" marB="0">
                    <a:lnL w="12700">
                      <a:solidFill>
                        <a:srgbClr val="000000"/>
                      </a:solidFill>
                      <a:prstDash val="solid"/>
                    </a:lnL>
                  </a:tcPr>
                </a:tc>
                <a:tc>
                  <a:txBody>
                    <a:bodyPr/>
                    <a:lstStyle/>
                    <a:p>
                      <a:pPr>
                        <a:lnSpc>
                          <a:spcPct val="100000"/>
                        </a:lnSpc>
                      </a:pPr>
                      <a:endParaRPr sz="1500">
                        <a:latin typeface="Times New Roman"/>
                        <a:cs typeface="Times New Roman"/>
                      </a:endParaRPr>
                    </a:p>
                  </a:txBody>
                  <a:tcPr marL="0" marR="0" marT="0" marB="0"/>
                </a:tc>
                <a:tc>
                  <a:txBody>
                    <a:bodyPr/>
                    <a:lstStyle/>
                    <a:p>
                      <a:pPr marL="68580">
                        <a:lnSpc>
                          <a:spcPts val="1900"/>
                        </a:lnSpc>
                        <a:tabLst>
                          <a:tab pos="342900" algn="l"/>
                          <a:tab pos="617220" algn="l"/>
                        </a:tabLst>
                      </a:pPr>
                      <a:r>
                        <a:rPr sz="1800" spc="-50" dirty="0">
                          <a:latin typeface="Courier New"/>
                          <a:cs typeface="Courier New"/>
                        </a:rPr>
                        <a:t>z</a:t>
                      </a:r>
                      <a:r>
                        <a:rPr sz="1800" dirty="0">
                          <a:latin typeface="Courier New"/>
                          <a:cs typeface="Courier New"/>
                        </a:rPr>
                        <a:t>	</a:t>
                      </a:r>
                      <a:r>
                        <a:rPr sz="1800" spc="-50" dirty="0">
                          <a:latin typeface="Courier New"/>
                          <a:cs typeface="Courier New"/>
                        </a:rPr>
                        <a:t>=</a:t>
                      </a:r>
                      <a:r>
                        <a:rPr sz="1800" dirty="0">
                          <a:latin typeface="Courier New"/>
                          <a:cs typeface="Courier New"/>
                        </a:rPr>
                        <a:t>	</a:t>
                      </a:r>
                      <a:r>
                        <a:rPr sz="1800" spc="-25" dirty="0">
                          <a:latin typeface="Courier New"/>
                          <a:cs typeface="Courier New"/>
                        </a:rPr>
                        <a:t>2;</a:t>
                      </a:r>
                      <a:endParaRPr sz="1800" dirty="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2"/>
                  </a:ext>
                </a:extLst>
              </a:tr>
              <a:tr h="307340">
                <a:tc>
                  <a:txBody>
                    <a:bodyPr/>
                    <a:lstStyle/>
                    <a:p>
                      <a:pPr marL="51435">
                        <a:lnSpc>
                          <a:spcPts val="1980"/>
                        </a:lnSpc>
                      </a:pPr>
                      <a:r>
                        <a:rPr sz="1800" baseline="-6944" dirty="0">
                          <a:latin typeface="Courier New"/>
                          <a:cs typeface="Courier New"/>
                        </a:rPr>
                        <a:t>4</a:t>
                      </a:r>
                      <a:r>
                        <a:rPr sz="1800" spc="-15" baseline="-6944" dirty="0">
                          <a:latin typeface="Courier New"/>
                          <a:cs typeface="Courier New"/>
                        </a:rPr>
                        <a:t> </a:t>
                      </a:r>
                      <a:r>
                        <a:rPr sz="1800" spc="-50" dirty="0">
                          <a:latin typeface="Courier New"/>
                          <a:cs typeface="Courier New"/>
                        </a:rPr>
                        <a:t>}</a:t>
                      </a:r>
                      <a:endParaRPr sz="1800">
                        <a:latin typeface="Courier New"/>
                        <a:cs typeface="Courier New"/>
                      </a:endParaRPr>
                    </a:p>
                  </a:txBody>
                  <a:tcPr marL="0" marR="0" marT="0" marB="0">
                    <a:lnL w="12700">
                      <a:solidFill>
                        <a:srgbClr val="000000"/>
                      </a:solidFill>
                      <a:prstDash val="solid"/>
                    </a:lnL>
                    <a:lnB w="12700">
                      <a:solidFill>
                        <a:srgbClr val="000000"/>
                      </a:solidFill>
                      <a:prstDash val="solid"/>
                    </a:lnB>
                  </a:tcPr>
                </a:tc>
                <a:tc>
                  <a:txBody>
                    <a:bodyPr/>
                    <a:lstStyle/>
                    <a:p>
                      <a:pPr>
                        <a:lnSpc>
                          <a:spcPct val="100000"/>
                        </a:lnSpc>
                      </a:pPr>
                      <a:endParaRPr sz="1900" dirty="0">
                        <a:latin typeface="Times New Roman"/>
                        <a:cs typeface="Times New Roman"/>
                      </a:endParaRPr>
                    </a:p>
                  </a:txBody>
                  <a:tcPr marL="0" marR="0" marT="0" marB="0">
                    <a:lnR w="12700">
                      <a:solidFill>
                        <a:srgbClr val="000000"/>
                      </a:solidFill>
                      <a:prstDash val="solid"/>
                    </a:lnR>
                    <a:lnB w="12700">
                      <a:solidFill>
                        <a:srgbClr val="000000"/>
                      </a:solidFill>
                      <a:prstDash val="solid"/>
                    </a:lnB>
                  </a:tcPr>
                </a:tc>
                <a:tc>
                  <a:txBody>
                    <a:bodyPr/>
                    <a:lstStyle/>
                    <a:p>
                      <a:pPr>
                        <a:lnSpc>
                          <a:spcPct val="100000"/>
                        </a:lnSpc>
                      </a:pPr>
                      <a:endParaRPr sz="1900" dirty="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5715" algn="ctr">
                        <a:lnSpc>
                          <a:spcPct val="100000"/>
                        </a:lnSpc>
                        <a:spcBef>
                          <a:spcPts val="550"/>
                        </a:spcBef>
                      </a:pPr>
                      <a:r>
                        <a:rPr sz="1200" spc="-50" dirty="0">
                          <a:latin typeface="Courier New"/>
                          <a:cs typeface="Courier New"/>
                        </a:rPr>
                        <a:t>4</a:t>
                      </a:r>
                      <a:endParaRPr sz="1200">
                        <a:latin typeface="Courier New"/>
                        <a:cs typeface="Courier New"/>
                      </a:endParaRPr>
                    </a:p>
                  </a:txBody>
                  <a:tcPr marL="0" marR="0" marT="69850" marB="0">
                    <a:lnL w="12700">
                      <a:solidFill>
                        <a:srgbClr val="000000"/>
                      </a:solidFill>
                      <a:prstDash val="solid"/>
                    </a:lnL>
                    <a:lnB w="12700">
                      <a:solidFill>
                        <a:srgbClr val="000000"/>
                      </a:solidFill>
                      <a:prstDash val="solid"/>
                    </a:lnB>
                  </a:tcPr>
                </a:tc>
                <a:tc>
                  <a:txBody>
                    <a:bodyPr/>
                    <a:lstStyle/>
                    <a:p>
                      <a:pPr marL="45720">
                        <a:lnSpc>
                          <a:spcPts val="1980"/>
                        </a:lnSpc>
                      </a:pPr>
                      <a:r>
                        <a:rPr sz="1800" spc="-50" dirty="0">
                          <a:latin typeface="Courier New"/>
                          <a:cs typeface="Courier New"/>
                        </a:rPr>
                        <a:t>}</a:t>
                      </a:r>
                      <a:endParaRPr sz="1800">
                        <a:latin typeface="Courier New"/>
                        <a:cs typeface="Courier New"/>
                      </a:endParaRPr>
                    </a:p>
                  </a:txBody>
                  <a:tcPr marL="0" marR="0" marT="0" marB="0">
                    <a:lnB w="12700">
                      <a:solidFill>
                        <a:srgbClr val="000000"/>
                      </a:solidFill>
                      <a:prstDash val="solid"/>
                    </a:lnB>
                  </a:tcPr>
                </a:tc>
                <a:tc>
                  <a:txBody>
                    <a:bodyPr/>
                    <a:lstStyle/>
                    <a:p>
                      <a:pPr>
                        <a:lnSpc>
                          <a:spcPct val="100000"/>
                        </a:lnSpc>
                      </a:pPr>
                      <a:endParaRPr sz="1900" dirty="0">
                        <a:latin typeface="Times New Roman"/>
                        <a:cs typeface="Times New Roman"/>
                      </a:endParaRPr>
                    </a:p>
                  </a:txBody>
                  <a:tcPr marL="0" marR="0" marT="0" marB="0">
                    <a:lnR w="12700">
                      <a:solidFill>
                        <a:srgbClr val="000000"/>
                      </a:solidFill>
                      <a:prstDash val="solid"/>
                    </a:lnR>
                    <a:lnB w="12700">
                      <a:solidFill>
                        <a:srgbClr val="000000"/>
                      </a:solidFill>
                      <a:prstDash val="solid"/>
                    </a:lnB>
                  </a:tcPr>
                </a:tc>
                <a:extLst>
                  <a:ext uri="{0D108BD9-81ED-4DB2-BD59-A6C34878D82A}">
                    <a16:rowId xmlns:a16="http://schemas.microsoft.com/office/drawing/2014/main" val="10003"/>
                  </a:ext>
                </a:extLst>
              </a:tr>
            </a:tbl>
          </a:graphicData>
        </a:graphic>
      </p:graphicFrame>
      <p:sp>
        <p:nvSpPr>
          <p:cNvPr id="6" name="Plassholder for innhold 2">
            <a:extLst>
              <a:ext uri="{FF2B5EF4-FFF2-40B4-BE49-F238E27FC236}">
                <a16:creationId xmlns:a16="http://schemas.microsoft.com/office/drawing/2014/main" id="{8C654250-9348-0BC5-B49A-94ACDA0F5CDC}"/>
              </a:ext>
            </a:extLst>
          </p:cNvPr>
          <p:cNvSpPr txBox="1">
            <a:spLocks/>
          </p:cNvSpPr>
          <p:nvPr/>
        </p:nvSpPr>
        <p:spPr bwMode="auto">
          <a:xfrm>
            <a:off x="4953000" y="1457717"/>
            <a:ext cx="2057400" cy="375482"/>
          </a:xfrm>
          <a:prstGeom prst="rect">
            <a:avLst/>
          </a:prstGeom>
          <a:noFill/>
          <a:ln>
            <a:solidFill>
              <a:schemeClr val="tx1"/>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800" b="0" kern="0" dirty="0">
                <a:latin typeface="Courier New" panose="02070309020205020404" pitchFamily="49" charset="0"/>
                <a:cs typeface="Courier New" panose="02070309020205020404" pitchFamily="49" charset="0"/>
              </a:rPr>
              <a:t>int y=0, z=0;</a:t>
            </a:r>
            <a:endParaRPr lang="en-US" altLang="zh-CN" sz="1800" b="0" kern="0" dirty="0">
              <a:latin typeface="Courier New" panose="02070309020205020404" pitchFamily="49" charset="0"/>
              <a:cs typeface="Courier New" panose="02070309020205020404" pitchFamily="49" charset="0"/>
            </a:endParaRPr>
          </a:p>
        </p:txBody>
      </p:sp>
      <p:sp>
        <p:nvSpPr>
          <p:cNvPr id="10" name="Plassholder for lysbildenummer 5">
            <a:extLst>
              <a:ext uri="{FF2B5EF4-FFF2-40B4-BE49-F238E27FC236}">
                <a16:creationId xmlns:a16="http://schemas.microsoft.com/office/drawing/2014/main" id="{747F3AB3-C4D0-5F02-00E2-B617F0B4DDF4}"/>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18</a:t>
            </a:fld>
            <a:endParaRPr lang="nb-NO" sz="1400" b="0" i="0" dirty="0">
              <a:solidFill>
                <a:schemeClr val="tx1"/>
              </a:solidFill>
              <a:latin typeface="Arial"/>
              <a:cs typeface="Arial"/>
            </a:endParaRP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990600" y="838200"/>
            <a:ext cx="10210800" cy="3563155"/>
          </a:xfrm>
          <a:prstGeom prst="rect">
            <a:avLst/>
          </a:prstGeom>
        </p:spPr>
        <p:txBody>
          <a:bodyPr vert="horz" wrap="square" lIns="0" tIns="23495" rIns="0" bIns="0" rtlCol="0">
            <a:spAutoFit/>
          </a:bodyPr>
          <a:lstStyle/>
          <a:p>
            <a:pPr marL="196850" indent="-184150">
              <a:spcBef>
                <a:spcPts val="459"/>
              </a:spcBef>
              <a:buChar char="•"/>
              <a:tabLst>
                <a:tab pos="196850" algn="l"/>
              </a:tabLst>
            </a:pPr>
            <a:r>
              <a:rPr sz="2000" b="0" dirty="0">
                <a:latin typeface="Gill Sans" panose="020B0502020104020203"/>
                <a:cs typeface="Arial MT"/>
              </a:rPr>
              <a:t>Addition</a:t>
            </a:r>
            <a:r>
              <a:rPr lang="en-GB" sz="2000" b="0" dirty="0">
                <a:latin typeface="Gill Sans" panose="020B0502020104020203"/>
                <a:cs typeface="Arial MT"/>
              </a:rPr>
              <a:t> operation x=</a:t>
            </a:r>
            <a:r>
              <a:rPr lang="en-GB" sz="2000" b="0" dirty="0" err="1">
                <a:latin typeface="Gill Sans" panose="020B0502020104020203"/>
                <a:cs typeface="Arial MT"/>
              </a:rPr>
              <a:t>y+z</a:t>
            </a:r>
            <a:r>
              <a:rPr sz="2000" b="0" spc="-25" dirty="0">
                <a:latin typeface="Gill Sans" panose="020B0502020104020203"/>
                <a:cs typeface="Arial MT"/>
              </a:rPr>
              <a:t> </a:t>
            </a:r>
            <a:r>
              <a:rPr sz="2000" b="0" dirty="0">
                <a:latin typeface="Gill Sans" panose="020B0502020104020203"/>
                <a:cs typeface="Arial MT"/>
              </a:rPr>
              <a:t>consist</a:t>
            </a:r>
            <a:r>
              <a:rPr sz="2000" b="0" spc="-35" dirty="0">
                <a:latin typeface="Gill Sans" panose="020B0502020104020203"/>
                <a:cs typeface="Arial MT"/>
              </a:rPr>
              <a:t> </a:t>
            </a:r>
            <a:r>
              <a:rPr sz="2000" b="0" dirty="0">
                <a:latin typeface="Gill Sans" panose="020B0502020104020203"/>
                <a:cs typeface="Arial MT"/>
              </a:rPr>
              <a:t>of</a:t>
            </a:r>
            <a:r>
              <a:rPr sz="2000" b="0" spc="-25" dirty="0">
                <a:latin typeface="Gill Sans" panose="020B0502020104020203"/>
                <a:cs typeface="Arial MT"/>
              </a:rPr>
              <a:t> </a:t>
            </a:r>
            <a:r>
              <a:rPr sz="2000" b="0" dirty="0">
                <a:latin typeface="Gill Sans" panose="020B0502020104020203"/>
                <a:cs typeface="Arial MT"/>
              </a:rPr>
              <a:t>multiple</a:t>
            </a:r>
            <a:r>
              <a:rPr lang="en-GB" sz="2000" b="0" dirty="0">
                <a:latin typeface="Gill Sans" panose="020B0502020104020203"/>
                <a:cs typeface="Arial MT"/>
              </a:rPr>
              <a:t> machine</a:t>
            </a:r>
            <a:r>
              <a:rPr sz="2000" b="0" spc="-25" dirty="0">
                <a:latin typeface="Gill Sans" panose="020B0502020104020203"/>
                <a:cs typeface="Arial MT"/>
              </a:rPr>
              <a:t> </a:t>
            </a:r>
            <a:r>
              <a:rPr sz="2000" b="0" dirty="0">
                <a:latin typeface="Gill Sans" panose="020B0502020104020203"/>
                <a:cs typeface="Arial MT"/>
              </a:rPr>
              <a:t>instructions</a:t>
            </a:r>
            <a:r>
              <a:rPr sz="2000" b="0" spc="-20" dirty="0">
                <a:latin typeface="Gill Sans" panose="020B0502020104020203"/>
                <a:cs typeface="Arial MT"/>
              </a:rPr>
              <a:t> </a:t>
            </a:r>
            <a:r>
              <a:rPr sz="2000" b="0" dirty="0">
                <a:latin typeface="Gill Sans" panose="020B0502020104020203"/>
                <a:cs typeface="Arial MT"/>
              </a:rPr>
              <a:t>in</a:t>
            </a:r>
            <a:r>
              <a:rPr lang="en-GB" sz="2000" b="0" dirty="0">
                <a:latin typeface="Gill Sans" panose="020B0502020104020203"/>
                <a:cs typeface="Arial MT"/>
              </a:rPr>
              <a:t> assembly language</a:t>
            </a:r>
            <a:r>
              <a:rPr sz="2000" b="0" spc="-10" dirty="0">
                <a:latin typeface="Gill Sans" panose="020B0502020104020203"/>
                <a:cs typeface="Arial MT"/>
              </a:rPr>
              <a:t>:</a:t>
            </a:r>
            <a:endParaRPr sz="2000" b="0" dirty="0">
              <a:latin typeface="Gill Sans" panose="020B0502020104020203"/>
              <a:cs typeface="Arial MT"/>
            </a:endParaRPr>
          </a:p>
          <a:p>
            <a:pPr marL="927735" lvl="1" indent="-280035">
              <a:spcBef>
                <a:spcPts val="505"/>
              </a:spcBef>
              <a:buAutoNum type="alphaUcPeriod"/>
              <a:tabLst>
                <a:tab pos="927735" algn="l"/>
              </a:tabLst>
            </a:pPr>
            <a:r>
              <a:rPr sz="2000" b="0" dirty="0">
                <a:latin typeface="Gill Sans" panose="020B0502020104020203"/>
                <a:cs typeface="Arial MT"/>
              </a:rPr>
              <a:t>fetch</a:t>
            </a:r>
            <a:r>
              <a:rPr sz="2000" b="0" spc="60" dirty="0">
                <a:latin typeface="Gill Sans" panose="020B0502020104020203"/>
                <a:cs typeface="Arial MT"/>
              </a:rPr>
              <a:t> </a:t>
            </a:r>
            <a:r>
              <a:rPr sz="2000" b="0" dirty="0">
                <a:latin typeface="Gill Sans" panose="020B0502020104020203"/>
                <a:cs typeface="Arial MT"/>
              </a:rPr>
              <a:t>operand</a:t>
            </a:r>
            <a:r>
              <a:rPr sz="2000" b="0" spc="60" dirty="0">
                <a:latin typeface="Gill Sans" panose="020B0502020104020203"/>
                <a:cs typeface="Arial MT"/>
              </a:rPr>
              <a:t> </a:t>
            </a:r>
            <a:r>
              <a:rPr sz="2000" b="0" dirty="0">
                <a:latin typeface="Gill Sans" panose="020B0502020104020203"/>
                <a:cs typeface="Arial MT"/>
              </a:rPr>
              <a:t>y</a:t>
            </a:r>
            <a:r>
              <a:rPr sz="2000" b="0" spc="60" dirty="0">
                <a:latin typeface="Gill Sans" panose="020B0502020104020203"/>
                <a:cs typeface="Arial MT"/>
              </a:rPr>
              <a:t> </a:t>
            </a:r>
            <a:r>
              <a:rPr sz="2000" b="0" dirty="0">
                <a:latin typeface="Gill Sans" panose="020B0502020104020203"/>
                <a:cs typeface="Arial MT"/>
              </a:rPr>
              <a:t>into</a:t>
            </a:r>
            <a:r>
              <a:rPr sz="2000" b="0" spc="65" dirty="0">
                <a:latin typeface="Gill Sans" panose="020B0502020104020203"/>
                <a:cs typeface="Arial MT"/>
              </a:rPr>
              <a:t> </a:t>
            </a:r>
            <a:r>
              <a:rPr sz="2000" b="0" dirty="0">
                <a:latin typeface="Gill Sans" panose="020B0502020104020203"/>
                <a:cs typeface="Arial MT"/>
              </a:rPr>
              <a:t>register</a:t>
            </a:r>
            <a:r>
              <a:rPr sz="2000" b="0" spc="60" dirty="0">
                <a:latin typeface="Gill Sans" panose="020B0502020104020203"/>
                <a:cs typeface="Arial MT"/>
              </a:rPr>
              <a:t> </a:t>
            </a:r>
            <a:r>
              <a:rPr sz="2000" b="0" spc="-25" dirty="0">
                <a:latin typeface="Gill Sans" panose="020B0502020104020203"/>
                <a:cs typeface="Arial MT"/>
              </a:rPr>
              <a:t>r1</a:t>
            </a:r>
            <a:endParaRPr sz="2000" b="0" dirty="0">
              <a:latin typeface="Gill Sans" panose="020B0502020104020203"/>
              <a:cs typeface="Arial MT"/>
            </a:endParaRPr>
          </a:p>
          <a:p>
            <a:pPr marL="927735" lvl="1" indent="-280035">
              <a:spcBef>
                <a:spcPts val="505"/>
              </a:spcBef>
              <a:buAutoNum type="alphaUcPeriod"/>
              <a:tabLst>
                <a:tab pos="927735" algn="l"/>
              </a:tabLst>
            </a:pPr>
            <a:r>
              <a:rPr sz="2000" b="0" dirty="0">
                <a:latin typeface="Gill Sans" panose="020B0502020104020203"/>
                <a:cs typeface="Arial MT"/>
              </a:rPr>
              <a:t>fetch</a:t>
            </a:r>
            <a:r>
              <a:rPr sz="2000" b="0" spc="60" dirty="0">
                <a:latin typeface="Gill Sans" panose="020B0502020104020203"/>
                <a:cs typeface="Arial MT"/>
              </a:rPr>
              <a:t> </a:t>
            </a:r>
            <a:r>
              <a:rPr sz="2000" b="0" dirty="0">
                <a:latin typeface="Gill Sans" panose="020B0502020104020203"/>
                <a:cs typeface="Arial MT"/>
              </a:rPr>
              <a:t>operand</a:t>
            </a:r>
            <a:r>
              <a:rPr sz="2000" b="0" spc="60" dirty="0">
                <a:latin typeface="Gill Sans" panose="020B0502020104020203"/>
                <a:cs typeface="Arial MT"/>
              </a:rPr>
              <a:t> </a:t>
            </a:r>
            <a:r>
              <a:rPr sz="2000" b="0" dirty="0">
                <a:latin typeface="Gill Sans" panose="020B0502020104020203"/>
                <a:cs typeface="Arial MT"/>
              </a:rPr>
              <a:t>z</a:t>
            </a:r>
            <a:r>
              <a:rPr sz="2000" b="0" spc="60" dirty="0">
                <a:latin typeface="Gill Sans" panose="020B0502020104020203"/>
                <a:cs typeface="Arial MT"/>
              </a:rPr>
              <a:t> </a:t>
            </a:r>
            <a:r>
              <a:rPr sz="2000" b="0" dirty="0">
                <a:latin typeface="Gill Sans" panose="020B0502020104020203"/>
                <a:cs typeface="Arial MT"/>
              </a:rPr>
              <a:t>into</a:t>
            </a:r>
            <a:r>
              <a:rPr sz="2000" b="0" spc="65" dirty="0">
                <a:latin typeface="Gill Sans" panose="020B0502020104020203"/>
                <a:cs typeface="Arial MT"/>
              </a:rPr>
              <a:t> </a:t>
            </a:r>
            <a:r>
              <a:rPr sz="2000" b="0" dirty="0">
                <a:latin typeface="Gill Sans" panose="020B0502020104020203"/>
                <a:cs typeface="Arial MT"/>
              </a:rPr>
              <a:t>register</a:t>
            </a:r>
            <a:r>
              <a:rPr sz="2000" b="0" spc="60" dirty="0">
                <a:latin typeface="Gill Sans" panose="020B0502020104020203"/>
                <a:cs typeface="Arial MT"/>
              </a:rPr>
              <a:t> </a:t>
            </a:r>
            <a:r>
              <a:rPr sz="2000" b="0" spc="-25" dirty="0">
                <a:latin typeface="Gill Sans" panose="020B0502020104020203"/>
                <a:cs typeface="Arial MT"/>
              </a:rPr>
              <a:t>r2</a:t>
            </a:r>
            <a:endParaRPr sz="2000" b="0" dirty="0">
              <a:latin typeface="Gill Sans" panose="020B0502020104020203"/>
              <a:cs typeface="Arial MT"/>
            </a:endParaRPr>
          </a:p>
          <a:p>
            <a:pPr marL="928369" lvl="1" indent="-280670">
              <a:spcBef>
                <a:spcPts val="505"/>
              </a:spcBef>
              <a:buAutoNum type="alphaUcPeriod"/>
              <a:tabLst>
                <a:tab pos="928369" algn="l"/>
              </a:tabLst>
            </a:pPr>
            <a:r>
              <a:rPr sz="2000" b="0" dirty="0">
                <a:latin typeface="Gill Sans" panose="020B0502020104020203"/>
                <a:cs typeface="Arial MT"/>
              </a:rPr>
              <a:t>add</a:t>
            </a:r>
            <a:r>
              <a:rPr sz="2000" b="0" spc="40" dirty="0">
                <a:latin typeface="Gill Sans" panose="020B0502020104020203"/>
                <a:cs typeface="Arial MT"/>
              </a:rPr>
              <a:t> </a:t>
            </a:r>
            <a:r>
              <a:rPr sz="2000" b="0" dirty="0">
                <a:latin typeface="Gill Sans" panose="020B0502020104020203"/>
                <a:cs typeface="Arial MT"/>
              </a:rPr>
              <a:t>r1</a:t>
            </a:r>
            <a:r>
              <a:rPr sz="2000" b="0" spc="40" dirty="0">
                <a:latin typeface="Gill Sans" panose="020B0502020104020203"/>
                <a:cs typeface="Arial MT"/>
              </a:rPr>
              <a:t> </a:t>
            </a:r>
            <a:r>
              <a:rPr sz="2000" b="0" dirty="0">
                <a:latin typeface="Gill Sans" panose="020B0502020104020203"/>
                <a:cs typeface="Arial MT"/>
              </a:rPr>
              <a:t>+</a:t>
            </a:r>
            <a:r>
              <a:rPr sz="2000" b="0" spc="40" dirty="0">
                <a:latin typeface="Gill Sans" panose="020B0502020104020203"/>
                <a:cs typeface="Arial MT"/>
              </a:rPr>
              <a:t> </a:t>
            </a:r>
            <a:r>
              <a:rPr sz="2000" b="0" dirty="0">
                <a:latin typeface="Gill Sans" panose="020B0502020104020203"/>
                <a:cs typeface="Arial MT"/>
              </a:rPr>
              <a:t>r2,</a:t>
            </a:r>
            <a:r>
              <a:rPr sz="2000" b="0" spc="40" dirty="0">
                <a:latin typeface="Gill Sans" panose="020B0502020104020203"/>
                <a:cs typeface="Arial MT"/>
              </a:rPr>
              <a:t> </a:t>
            </a:r>
            <a:r>
              <a:rPr sz="2000" b="0" dirty="0">
                <a:latin typeface="Gill Sans" panose="020B0502020104020203"/>
                <a:cs typeface="Arial MT"/>
              </a:rPr>
              <a:t>store</a:t>
            </a:r>
            <a:r>
              <a:rPr sz="2000" b="0" spc="40" dirty="0">
                <a:latin typeface="Gill Sans" panose="020B0502020104020203"/>
                <a:cs typeface="Arial MT"/>
              </a:rPr>
              <a:t> </a:t>
            </a:r>
            <a:r>
              <a:rPr sz="2000" b="0" dirty="0">
                <a:latin typeface="Gill Sans" panose="020B0502020104020203"/>
                <a:cs typeface="Arial MT"/>
              </a:rPr>
              <a:t>result</a:t>
            </a:r>
            <a:r>
              <a:rPr sz="2000" b="0" spc="40" dirty="0">
                <a:latin typeface="Gill Sans" panose="020B0502020104020203"/>
                <a:cs typeface="Arial MT"/>
              </a:rPr>
              <a:t> </a:t>
            </a:r>
            <a:r>
              <a:rPr sz="2000" b="0" dirty="0">
                <a:latin typeface="Gill Sans" panose="020B0502020104020203"/>
                <a:cs typeface="Arial MT"/>
              </a:rPr>
              <a:t>in</a:t>
            </a:r>
            <a:r>
              <a:rPr sz="2000" b="0" spc="45" dirty="0">
                <a:latin typeface="Gill Sans" panose="020B0502020104020203"/>
                <a:cs typeface="Arial MT"/>
              </a:rPr>
              <a:t> </a:t>
            </a:r>
            <a:r>
              <a:rPr sz="2000" b="0" spc="-25" dirty="0">
                <a:latin typeface="Gill Sans" panose="020B0502020104020203"/>
                <a:cs typeface="Arial MT"/>
              </a:rPr>
              <a:t>r3</a:t>
            </a:r>
            <a:endParaRPr sz="2000" b="0" dirty="0">
              <a:latin typeface="Gill Sans" panose="020B0502020104020203"/>
              <a:cs typeface="Arial MT"/>
            </a:endParaRPr>
          </a:p>
          <a:p>
            <a:pPr marL="928369" lvl="1" indent="-280670">
              <a:spcBef>
                <a:spcPts val="505"/>
              </a:spcBef>
              <a:buAutoNum type="alphaUcPeriod"/>
              <a:tabLst>
                <a:tab pos="928369" algn="l"/>
              </a:tabLst>
            </a:pPr>
            <a:r>
              <a:rPr sz="2000" b="0" dirty="0">
                <a:latin typeface="Gill Sans" panose="020B0502020104020203"/>
                <a:cs typeface="Arial MT"/>
              </a:rPr>
              <a:t>store</a:t>
            </a:r>
            <a:r>
              <a:rPr sz="2000" b="0" spc="55" dirty="0">
                <a:latin typeface="Gill Sans" panose="020B0502020104020203"/>
                <a:cs typeface="Arial MT"/>
              </a:rPr>
              <a:t> </a:t>
            </a:r>
            <a:r>
              <a:rPr sz="2000" b="0" dirty="0">
                <a:latin typeface="Gill Sans" panose="020B0502020104020203"/>
                <a:cs typeface="Arial MT"/>
              </a:rPr>
              <a:t>r3</a:t>
            </a:r>
            <a:r>
              <a:rPr sz="2000" b="0" spc="55" dirty="0">
                <a:latin typeface="Gill Sans" panose="020B0502020104020203"/>
                <a:cs typeface="Arial MT"/>
              </a:rPr>
              <a:t> </a:t>
            </a:r>
            <a:r>
              <a:rPr sz="2000" b="0" dirty="0">
                <a:latin typeface="Gill Sans" panose="020B0502020104020203"/>
                <a:cs typeface="Arial MT"/>
              </a:rPr>
              <a:t>in</a:t>
            </a:r>
            <a:r>
              <a:rPr sz="2000" b="0" spc="55" dirty="0">
                <a:latin typeface="Gill Sans" panose="020B0502020104020203"/>
                <a:cs typeface="Arial MT"/>
              </a:rPr>
              <a:t> </a:t>
            </a:r>
            <a:r>
              <a:rPr sz="2000" b="0" dirty="0">
                <a:latin typeface="Gill Sans" panose="020B0502020104020203"/>
                <a:cs typeface="Arial MT"/>
              </a:rPr>
              <a:t>memory</a:t>
            </a:r>
            <a:r>
              <a:rPr sz="2000" b="0" spc="60" dirty="0">
                <a:latin typeface="Gill Sans" panose="020B0502020104020203"/>
                <a:cs typeface="Arial MT"/>
              </a:rPr>
              <a:t> </a:t>
            </a:r>
            <a:r>
              <a:rPr sz="2000" b="0" dirty="0">
                <a:latin typeface="Gill Sans" panose="020B0502020104020203"/>
                <a:cs typeface="Arial MT"/>
              </a:rPr>
              <a:t>location</a:t>
            </a:r>
            <a:r>
              <a:rPr sz="2000" b="0" spc="55" dirty="0">
                <a:latin typeface="Gill Sans" panose="020B0502020104020203"/>
                <a:cs typeface="Arial MT"/>
              </a:rPr>
              <a:t> </a:t>
            </a:r>
            <a:r>
              <a:rPr sz="2000" b="0" dirty="0">
                <a:latin typeface="Gill Sans" panose="020B0502020104020203"/>
                <a:cs typeface="Arial MT"/>
              </a:rPr>
              <a:t>of</a:t>
            </a:r>
            <a:r>
              <a:rPr sz="2000" b="0" spc="55" dirty="0">
                <a:latin typeface="Gill Sans" panose="020B0502020104020203"/>
                <a:cs typeface="Arial MT"/>
              </a:rPr>
              <a:t> </a:t>
            </a:r>
            <a:r>
              <a:rPr sz="2000" b="0" spc="-50" dirty="0">
                <a:latin typeface="Gill Sans" panose="020B0502020104020203"/>
                <a:cs typeface="Arial MT"/>
              </a:rPr>
              <a:t>x</a:t>
            </a:r>
            <a:endParaRPr sz="2000" b="0" dirty="0">
              <a:latin typeface="Gill Sans" panose="020B0502020104020203"/>
              <a:cs typeface="Arial MT"/>
            </a:endParaRPr>
          </a:p>
          <a:p>
            <a:pPr marL="179705" marR="5080" indent="-167640">
              <a:lnSpc>
                <a:spcPts val="2200"/>
              </a:lnSpc>
              <a:spcBef>
                <a:spcPts val="550"/>
              </a:spcBef>
              <a:buChar char="•"/>
              <a:tabLst>
                <a:tab pos="180975" algn="l"/>
              </a:tabLst>
            </a:pPr>
            <a:r>
              <a:rPr sz="2000" b="0" dirty="0">
                <a:latin typeface="Gill Sans" panose="020B0502020104020203"/>
                <a:cs typeface="Arial MT"/>
              </a:rPr>
              <a:t>If</a:t>
            </a:r>
            <a:r>
              <a:rPr sz="2000" b="0" spc="-15" dirty="0">
                <a:latin typeface="Gill Sans" panose="020B0502020104020203"/>
                <a:cs typeface="Arial MT"/>
              </a:rPr>
              <a:t> </a:t>
            </a:r>
            <a:r>
              <a:rPr sz="2000" b="0" dirty="0">
                <a:latin typeface="Gill Sans" panose="020B0502020104020203"/>
                <a:cs typeface="Arial MT"/>
              </a:rPr>
              <a:t>a</a:t>
            </a:r>
            <a:r>
              <a:rPr sz="2000" b="0" spc="-10" dirty="0">
                <a:latin typeface="Gill Sans" panose="020B0502020104020203"/>
                <a:cs typeface="Arial MT"/>
              </a:rPr>
              <a:t> </a:t>
            </a:r>
            <a:r>
              <a:rPr sz="2000" b="0" dirty="0">
                <a:latin typeface="Gill Sans" panose="020B0502020104020203"/>
                <a:cs typeface="Arial MT"/>
              </a:rPr>
              <a:t>task</a:t>
            </a:r>
            <a:r>
              <a:rPr sz="2000" b="0" spc="-15" dirty="0">
                <a:latin typeface="Gill Sans" panose="020B0502020104020203"/>
                <a:cs typeface="Arial MT"/>
              </a:rPr>
              <a:t> </a:t>
            </a:r>
            <a:r>
              <a:rPr sz="2000" b="0" dirty="0">
                <a:latin typeface="Gill Sans" panose="020B0502020104020203"/>
                <a:cs typeface="Arial MT"/>
              </a:rPr>
              <a:t>switch</a:t>
            </a:r>
            <a:r>
              <a:rPr sz="2000" b="0" spc="-10" dirty="0">
                <a:latin typeface="Gill Sans" panose="020B0502020104020203"/>
                <a:cs typeface="Arial MT"/>
              </a:rPr>
              <a:t> </a:t>
            </a:r>
            <a:r>
              <a:rPr sz="2000" b="0" dirty="0">
                <a:latin typeface="Gill Sans" panose="020B0502020104020203"/>
                <a:cs typeface="Arial MT"/>
              </a:rPr>
              <a:t>to</a:t>
            </a:r>
            <a:r>
              <a:rPr sz="2000" b="0" spc="-10" dirty="0">
                <a:latin typeface="Gill Sans" panose="020B0502020104020203"/>
                <a:cs typeface="Arial MT"/>
              </a:rPr>
              <a:t> </a:t>
            </a:r>
            <a:r>
              <a:rPr sz="2000" b="0" dirty="0">
                <a:latin typeface="Gill Sans" panose="020B0502020104020203"/>
                <a:cs typeface="Arial MT"/>
              </a:rPr>
              <a:t>t2</a:t>
            </a:r>
            <a:r>
              <a:rPr sz="2000" b="0" spc="-15" dirty="0">
                <a:latin typeface="Gill Sans" panose="020B0502020104020203"/>
                <a:cs typeface="Arial MT"/>
              </a:rPr>
              <a:t> </a:t>
            </a:r>
            <a:r>
              <a:rPr sz="2000" b="0" dirty="0">
                <a:latin typeface="Gill Sans" panose="020B0502020104020203"/>
                <a:cs typeface="Arial MT"/>
              </a:rPr>
              <a:t>occurs</a:t>
            </a:r>
            <a:r>
              <a:rPr sz="2000" b="0" spc="-10" dirty="0">
                <a:latin typeface="Gill Sans" panose="020B0502020104020203"/>
                <a:cs typeface="Arial MT"/>
              </a:rPr>
              <a:t> </a:t>
            </a:r>
            <a:r>
              <a:rPr sz="2000" b="0" dirty="0">
                <a:latin typeface="Gill Sans" panose="020B0502020104020203"/>
                <a:cs typeface="Arial MT"/>
              </a:rPr>
              <a:t>between</a:t>
            </a:r>
            <a:r>
              <a:rPr sz="2000" b="0" spc="-15" dirty="0">
                <a:latin typeface="Gill Sans" panose="020B0502020104020203"/>
                <a:cs typeface="Arial MT"/>
              </a:rPr>
              <a:t> </a:t>
            </a:r>
            <a:r>
              <a:rPr sz="2000" b="0" dirty="0">
                <a:latin typeface="Gill Sans" panose="020B0502020104020203"/>
                <a:cs typeface="Arial MT"/>
              </a:rPr>
              <a:t>machine</a:t>
            </a:r>
            <a:r>
              <a:rPr sz="2000" b="0" spc="-10" dirty="0">
                <a:latin typeface="Gill Sans" panose="020B0502020104020203"/>
                <a:cs typeface="Arial MT"/>
              </a:rPr>
              <a:t> instructions</a:t>
            </a:r>
            <a:r>
              <a:rPr sz="2000" b="0" spc="-110" dirty="0">
                <a:latin typeface="Gill Sans" panose="020B0502020104020203"/>
                <a:cs typeface="Arial MT"/>
              </a:rPr>
              <a:t> </a:t>
            </a:r>
            <a:r>
              <a:rPr sz="2000" b="0" dirty="0">
                <a:latin typeface="Gill Sans" panose="020B0502020104020203"/>
                <a:cs typeface="Arial MT"/>
              </a:rPr>
              <a:t>A</a:t>
            </a:r>
            <a:r>
              <a:rPr sz="2000" b="0" spc="-110" dirty="0">
                <a:latin typeface="Gill Sans" panose="020B0502020104020203"/>
                <a:cs typeface="Arial MT"/>
              </a:rPr>
              <a:t> </a:t>
            </a:r>
            <a:r>
              <a:rPr sz="2000" b="0" dirty="0">
                <a:latin typeface="Gill Sans" panose="020B0502020104020203"/>
                <a:cs typeface="Arial MT"/>
              </a:rPr>
              <a:t>and</a:t>
            </a:r>
            <a:r>
              <a:rPr sz="2000" b="0" spc="-15" dirty="0">
                <a:latin typeface="Gill Sans" panose="020B0502020104020203"/>
                <a:cs typeface="Arial MT"/>
              </a:rPr>
              <a:t> </a:t>
            </a:r>
            <a:r>
              <a:rPr sz="2000" b="0" dirty="0">
                <a:latin typeface="Gill Sans" panose="020B0502020104020203"/>
                <a:cs typeface="Arial MT"/>
              </a:rPr>
              <a:t>B</a:t>
            </a:r>
            <a:r>
              <a:rPr lang="en-GB" sz="2000" b="0" dirty="0">
                <a:latin typeface="Gill Sans" panose="020B0502020104020203"/>
                <a:cs typeface="Arial MT"/>
              </a:rPr>
              <a:t>; then</a:t>
            </a:r>
            <a:r>
              <a:rPr sz="2000" b="0" spc="-10" dirty="0">
                <a:latin typeface="Gill Sans" panose="020B0502020104020203"/>
                <a:cs typeface="Arial MT"/>
              </a:rPr>
              <a:t> </a:t>
            </a:r>
            <a:r>
              <a:rPr sz="2000" b="0" dirty="0">
                <a:latin typeface="Gill Sans" panose="020B0502020104020203"/>
                <a:cs typeface="Arial MT"/>
              </a:rPr>
              <a:t>t2</a:t>
            </a:r>
            <a:r>
              <a:rPr sz="2000" b="0" spc="-15" dirty="0">
                <a:latin typeface="Gill Sans" panose="020B0502020104020203"/>
                <a:cs typeface="Arial MT"/>
              </a:rPr>
              <a:t> </a:t>
            </a:r>
            <a:r>
              <a:rPr sz="2000" b="0" dirty="0">
                <a:latin typeface="Gill Sans" panose="020B0502020104020203"/>
                <a:cs typeface="Arial MT"/>
              </a:rPr>
              <a:t>runs</a:t>
            </a:r>
            <a:r>
              <a:rPr sz="2000" b="0" spc="-10" dirty="0">
                <a:latin typeface="Gill Sans" panose="020B0502020104020203"/>
                <a:cs typeface="Arial MT"/>
              </a:rPr>
              <a:t> </a:t>
            </a:r>
            <a:r>
              <a:rPr sz="2000" b="0" spc="-25" dirty="0">
                <a:latin typeface="Gill Sans" panose="020B0502020104020203"/>
                <a:cs typeface="Arial MT"/>
              </a:rPr>
              <a:t>to </a:t>
            </a:r>
            <a:r>
              <a:rPr sz="2000" b="0" dirty="0">
                <a:latin typeface="Gill Sans" panose="020B0502020104020203"/>
                <a:cs typeface="Arial MT"/>
              </a:rPr>
              <a:t>completion</a:t>
            </a:r>
            <a:r>
              <a:rPr sz="2000" b="0" spc="-25" dirty="0">
                <a:latin typeface="Gill Sans" panose="020B0502020104020203"/>
                <a:cs typeface="Arial MT"/>
              </a:rPr>
              <a:t> </a:t>
            </a:r>
            <a:r>
              <a:rPr sz="2000" b="0" dirty="0">
                <a:latin typeface="Gill Sans" panose="020B0502020104020203"/>
                <a:cs typeface="Arial MT"/>
              </a:rPr>
              <a:t>before</a:t>
            </a:r>
            <a:r>
              <a:rPr sz="2000" b="0" spc="-25" dirty="0">
                <a:latin typeface="Gill Sans" panose="020B0502020104020203"/>
                <a:cs typeface="Arial MT"/>
              </a:rPr>
              <a:t> </a:t>
            </a:r>
            <a:r>
              <a:rPr sz="2000" b="0" dirty="0">
                <a:latin typeface="Gill Sans" panose="020B0502020104020203"/>
                <a:cs typeface="Arial MT"/>
              </a:rPr>
              <a:t>switching</a:t>
            </a:r>
            <a:r>
              <a:rPr sz="2000" b="0" spc="-20" dirty="0">
                <a:latin typeface="Gill Sans" panose="020B0502020104020203"/>
                <a:cs typeface="Arial MT"/>
              </a:rPr>
              <a:t> </a:t>
            </a:r>
            <a:r>
              <a:rPr sz="2000" b="0" dirty="0">
                <a:latin typeface="Gill Sans" panose="020B0502020104020203"/>
                <a:cs typeface="Arial MT"/>
              </a:rPr>
              <a:t>back</a:t>
            </a:r>
            <a:r>
              <a:rPr sz="2000" b="0" spc="-25" dirty="0">
                <a:latin typeface="Gill Sans" panose="020B0502020104020203"/>
                <a:cs typeface="Arial MT"/>
              </a:rPr>
              <a:t> </a:t>
            </a:r>
            <a:r>
              <a:rPr sz="2000" b="0" dirty="0">
                <a:latin typeface="Gill Sans" panose="020B0502020104020203"/>
                <a:cs typeface="Arial MT"/>
              </a:rPr>
              <a:t>to</a:t>
            </a:r>
            <a:r>
              <a:rPr sz="2000" b="0" spc="-20" dirty="0">
                <a:latin typeface="Gill Sans" panose="020B0502020104020203"/>
                <a:cs typeface="Arial MT"/>
              </a:rPr>
              <a:t> </a:t>
            </a:r>
            <a:r>
              <a:rPr sz="2000" b="0" dirty="0">
                <a:latin typeface="Gill Sans" panose="020B0502020104020203"/>
                <a:cs typeface="Arial MT"/>
              </a:rPr>
              <a:t>t1,</a:t>
            </a:r>
            <a:r>
              <a:rPr sz="2000" b="0" spc="-25" dirty="0">
                <a:latin typeface="Gill Sans" panose="020B0502020104020203"/>
                <a:cs typeface="Arial MT"/>
              </a:rPr>
              <a:t> </a:t>
            </a:r>
            <a:r>
              <a:rPr sz="2000" b="0" spc="-10" dirty="0">
                <a:latin typeface="Gill Sans" panose="020B0502020104020203"/>
                <a:cs typeface="Arial MT"/>
              </a:rPr>
              <a:t>then:</a:t>
            </a:r>
            <a:endParaRPr sz="2000" b="0" dirty="0">
              <a:latin typeface="Gill Sans" panose="020B0502020104020203"/>
              <a:cs typeface="Arial MT"/>
            </a:endParaRPr>
          </a:p>
          <a:p>
            <a:pPr marL="561340" indent="-167640">
              <a:spcBef>
                <a:spcPts val="395"/>
              </a:spcBef>
              <a:buChar char="•"/>
              <a:tabLst>
                <a:tab pos="561340" algn="l"/>
              </a:tabLst>
            </a:pPr>
            <a:r>
              <a:rPr sz="2000" b="0" dirty="0">
                <a:latin typeface="Gill Sans" panose="020B0502020104020203"/>
                <a:cs typeface="Arial MT"/>
              </a:rPr>
              <a:t>y</a:t>
            </a:r>
            <a:r>
              <a:rPr sz="2000" b="0" spc="-15" dirty="0">
                <a:latin typeface="Gill Sans" panose="020B0502020104020203"/>
                <a:cs typeface="Arial MT"/>
              </a:rPr>
              <a:t> </a:t>
            </a:r>
            <a:r>
              <a:rPr sz="2000" b="0" dirty="0">
                <a:latin typeface="Gill Sans" panose="020B0502020104020203"/>
                <a:cs typeface="Arial MT"/>
              </a:rPr>
              <a:t>is</a:t>
            </a:r>
            <a:r>
              <a:rPr sz="2000" b="0" spc="-10" dirty="0">
                <a:latin typeface="Gill Sans" panose="020B0502020104020203"/>
                <a:cs typeface="Arial MT"/>
              </a:rPr>
              <a:t> </a:t>
            </a:r>
            <a:r>
              <a:rPr sz="2000" b="0" dirty="0">
                <a:latin typeface="Gill Sans" panose="020B0502020104020203"/>
                <a:cs typeface="Arial MT"/>
              </a:rPr>
              <a:t>read</a:t>
            </a:r>
            <a:r>
              <a:rPr sz="2000" b="0" spc="-15" dirty="0">
                <a:latin typeface="Gill Sans" panose="020B0502020104020203"/>
                <a:cs typeface="Arial MT"/>
              </a:rPr>
              <a:t> </a:t>
            </a:r>
            <a:r>
              <a:rPr sz="2000" b="0" dirty="0">
                <a:latin typeface="Gill Sans" panose="020B0502020104020203"/>
                <a:cs typeface="Arial MT"/>
              </a:rPr>
              <a:t>as</a:t>
            </a:r>
            <a:r>
              <a:rPr sz="2000" b="0" spc="-10" dirty="0">
                <a:latin typeface="Gill Sans" panose="020B0502020104020203"/>
                <a:cs typeface="Arial MT"/>
              </a:rPr>
              <a:t> </a:t>
            </a:r>
            <a:r>
              <a:rPr sz="2000" b="0" dirty="0">
                <a:latin typeface="Gill Sans" panose="020B0502020104020203"/>
                <a:cs typeface="Arial MT"/>
              </a:rPr>
              <a:t>0</a:t>
            </a:r>
            <a:r>
              <a:rPr sz="2000" b="0" spc="-15" dirty="0">
                <a:latin typeface="Gill Sans" panose="020B0502020104020203"/>
                <a:cs typeface="Arial MT"/>
              </a:rPr>
              <a:t> </a:t>
            </a:r>
            <a:r>
              <a:rPr sz="2000" b="0" dirty="0">
                <a:latin typeface="Gill Sans" panose="020B0502020104020203"/>
                <a:cs typeface="Arial MT"/>
              </a:rPr>
              <a:t>(t2</a:t>
            </a:r>
            <a:r>
              <a:rPr sz="2000" b="0" spc="-10" dirty="0">
                <a:latin typeface="Gill Sans" panose="020B0502020104020203"/>
                <a:cs typeface="Arial MT"/>
              </a:rPr>
              <a:t> </a:t>
            </a:r>
            <a:r>
              <a:rPr sz="2000" b="0" dirty="0">
                <a:latin typeface="Gill Sans" panose="020B0502020104020203"/>
                <a:cs typeface="Arial MT"/>
              </a:rPr>
              <a:t>didn’t</a:t>
            </a:r>
            <a:r>
              <a:rPr sz="2000" b="0" spc="-15" dirty="0">
                <a:latin typeface="Gill Sans" panose="020B0502020104020203"/>
                <a:cs typeface="Arial MT"/>
              </a:rPr>
              <a:t> </a:t>
            </a:r>
            <a:r>
              <a:rPr sz="2000" b="0" dirty="0">
                <a:latin typeface="Gill Sans" panose="020B0502020104020203"/>
                <a:cs typeface="Arial MT"/>
              </a:rPr>
              <a:t>set</a:t>
            </a:r>
            <a:r>
              <a:rPr sz="2000" b="0" spc="-10" dirty="0">
                <a:latin typeface="Gill Sans" panose="020B0502020104020203"/>
                <a:cs typeface="Arial MT"/>
              </a:rPr>
              <a:t> </a:t>
            </a:r>
            <a:r>
              <a:rPr sz="2000" b="0" dirty="0">
                <a:latin typeface="Gill Sans" panose="020B0502020104020203"/>
                <a:cs typeface="Arial MT"/>
              </a:rPr>
              <a:t>y</a:t>
            </a:r>
            <a:r>
              <a:rPr sz="2000" b="0" spc="-10" dirty="0">
                <a:latin typeface="Gill Sans" panose="020B0502020104020203"/>
                <a:cs typeface="Arial MT"/>
              </a:rPr>
              <a:t> </a:t>
            </a:r>
            <a:r>
              <a:rPr sz="2000" b="0" spc="-20" dirty="0">
                <a:latin typeface="Gill Sans" panose="020B0502020104020203"/>
                <a:cs typeface="Arial MT"/>
              </a:rPr>
              <a:t>yet)</a:t>
            </a:r>
            <a:endParaRPr sz="2000" b="0" dirty="0">
              <a:latin typeface="Gill Sans" panose="020B0502020104020203"/>
              <a:cs typeface="Arial MT"/>
            </a:endParaRPr>
          </a:p>
          <a:p>
            <a:pPr marL="561340" indent="-167640">
              <a:spcBef>
                <a:spcPts val="465"/>
              </a:spcBef>
              <a:buChar char="•"/>
              <a:tabLst>
                <a:tab pos="561340" algn="l"/>
              </a:tabLst>
            </a:pPr>
            <a:r>
              <a:rPr sz="2000" b="0" dirty="0">
                <a:latin typeface="Gill Sans" panose="020B0502020104020203"/>
                <a:cs typeface="Arial MT"/>
              </a:rPr>
              <a:t>z</a:t>
            </a:r>
            <a:r>
              <a:rPr sz="2000" b="0" spc="-20" dirty="0">
                <a:latin typeface="Gill Sans" panose="020B0502020104020203"/>
                <a:cs typeface="Arial MT"/>
              </a:rPr>
              <a:t> </a:t>
            </a:r>
            <a:r>
              <a:rPr sz="2000" b="0" dirty="0">
                <a:latin typeface="Gill Sans" panose="020B0502020104020203"/>
                <a:cs typeface="Arial MT"/>
              </a:rPr>
              <a:t>is</a:t>
            </a:r>
            <a:r>
              <a:rPr sz="2000" b="0" spc="-15" dirty="0">
                <a:latin typeface="Gill Sans" panose="020B0502020104020203"/>
                <a:cs typeface="Arial MT"/>
              </a:rPr>
              <a:t> </a:t>
            </a:r>
            <a:r>
              <a:rPr sz="2000" b="0" dirty="0">
                <a:latin typeface="Gill Sans" panose="020B0502020104020203"/>
                <a:cs typeface="Arial MT"/>
              </a:rPr>
              <a:t>read</a:t>
            </a:r>
            <a:r>
              <a:rPr sz="2000" b="0" spc="-15" dirty="0">
                <a:latin typeface="Gill Sans" panose="020B0502020104020203"/>
                <a:cs typeface="Arial MT"/>
              </a:rPr>
              <a:t> </a:t>
            </a:r>
            <a:r>
              <a:rPr sz="2000" b="0" dirty="0">
                <a:latin typeface="Gill Sans" panose="020B0502020104020203"/>
                <a:cs typeface="Arial MT"/>
              </a:rPr>
              <a:t>as</a:t>
            </a:r>
            <a:r>
              <a:rPr sz="2000" b="0" spc="-15" dirty="0">
                <a:latin typeface="Gill Sans" panose="020B0502020104020203"/>
                <a:cs typeface="Arial MT"/>
              </a:rPr>
              <a:t> </a:t>
            </a:r>
            <a:r>
              <a:rPr sz="2000" b="0" dirty="0">
                <a:latin typeface="Gill Sans" panose="020B0502020104020203"/>
                <a:cs typeface="Arial MT"/>
              </a:rPr>
              <a:t>2</a:t>
            </a:r>
            <a:r>
              <a:rPr sz="2000" b="0" spc="-20" dirty="0">
                <a:latin typeface="Gill Sans" panose="020B0502020104020203"/>
                <a:cs typeface="Arial MT"/>
              </a:rPr>
              <a:t> </a:t>
            </a:r>
            <a:r>
              <a:rPr sz="2000" b="0" dirty="0">
                <a:latin typeface="Gill Sans" panose="020B0502020104020203"/>
                <a:cs typeface="Arial MT"/>
              </a:rPr>
              <a:t>(t2</a:t>
            </a:r>
            <a:r>
              <a:rPr sz="2000" b="0" spc="-15" dirty="0">
                <a:latin typeface="Gill Sans" panose="020B0502020104020203"/>
                <a:cs typeface="Arial MT"/>
              </a:rPr>
              <a:t> </a:t>
            </a:r>
            <a:r>
              <a:rPr sz="2000" b="0" dirty="0">
                <a:latin typeface="Gill Sans" panose="020B0502020104020203"/>
                <a:cs typeface="Arial MT"/>
              </a:rPr>
              <a:t>sets</a:t>
            </a:r>
            <a:r>
              <a:rPr sz="2000" b="0" spc="-15" dirty="0">
                <a:latin typeface="Gill Sans" panose="020B0502020104020203"/>
                <a:cs typeface="Arial MT"/>
              </a:rPr>
              <a:t> </a:t>
            </a:r>
            <a:r>
              <a:rPr sz="2000" b="0" dirty="0">
                <a:latin typeface="Gill Sans" panose="020B0502020104020203"/>
                <a:cs typeface="Arial MT"/>
              </a:rPr>
              <a:t>z</a:t>
            </a:r>
            <a:r>
              <a:rPr sz="2000" b="0" spc="-15" dirty="0">
                <a:latin typeface="Gill Sans" panose="020B0502020104020203"/>
                <a:cs typeface="Arial MT"/>
              </a:rPr>
              <a:t> </a:t>
            </a:r>
            <a:r>
              <a:rPr sz="2000" b="0" dirty="0">
                <a:latin typeface="Gill Sans" panose="020B0502020104020203"/>
                <a:cs typeface="Arial MT"/>
              </a:rPr>
              <a:t>before</a:t>
            </a:r>
            <a:r>
              <a:rPr sz="2000" b="0" spc="-20" dirty="0">
                <a:latin typeface="Gill Sans" panose="020B0502020104020203"/>
                <a:cs typeface="Arial MT"/>
              </a:rPr>
              <a:t> </a:t>
            </a:r>
            <a:r>
              <a:rPr sz="2000" b="0" dirty="0">
                <a:latin typeface="Gill Sans" panose="020B0502020104020203"/>
                <a:cs typeface="Arial MT"/>
              </a:rPr>
              <a:t>execution</a:t>
            </a:r>
            <a:r>
              <a:rPr sz="2000" b="0" spc="-15" dirty="0">
                <a:latin typeface="Gill Sans" panose="020B0502020104020203"/>
                <a:cs typeface="Arial MT"/>
              </a:rPr>
              <a:t> </a:t>
            </a:r>
            <a:r>
              <a:rPr sz="2000" b="0" dirty="0">
                <a:latin typeface="Gill Sans" panose="020B0502020104020203"/>
                <a:cs typeface="Arial MT"/>
              </a:rPr>
              <a:t>instruction</a:t>
            </a:r>
            <a:r>
              <a:rPr sz="2000" b="0" spc="-15" dirty="0">
                <a:latin typeface="Gill Sans" panose="020B0502020104020203"/>
                <a:cs typeface="Arial MT"/>
              </a:rPr>
              <a:t> </a:t>
            </a:r>
            <a:r>
              <a:rPr sz="2000" b="0" dirty="0">
                <a:latin typeface="Gill Sans" panose="020B0502020104020203"/>
                <a:cs typeface="Arial MT"/>
              </a:rPr>
              <a:t>B</a:t>
            </a:r>
            <a:r>
              <a:rPr sz="2000" b="0" spc="-15" dirty="0">
                <a:latin typeface="Gill Sans" panose="020B0502020104020203"/>
                <a:cs typeface="Arial MT"/>
              </a:rPr>
              <a:t> </a:t>
            </a:r>
            <a:r>
              <a:rPr sz="2000" b="0" dirty="0">
                <a:latin typeface="Gill Sans" panose="020B0502020104020203"/>
                <a:cs typeface="Arial MT"/>
              </a:rPr>
              <a:t>of</a:t>
            </a:r>
            <a:r>
              <a:rPr sz="2000" b="0" spc="-20" dirty="0">
                <a:latin typeface="Gill Sans" panose="020B0502020104020203"/>
                <a:cs typeface="Arial MT"/>
              </a:rPr>
              <a:t> </a:t>
            </a:r>
            <a:r>
              <a:rPr sz="2000" b="0" dirty="0">
                <a:latin typeface="Gill Sans" panose="020B0502020104020203"/>
                <a:cs typeface="Arial MT"/>
              </a:rPr>
              <a:t>add.</a:t>
            </a:r>
            <a:r>
              <a:rPr sz="2000" b="0" spc="-15" dirty="0">
                <a:latin typeface="Gill Sans" panose="020B0502020104020203"/>
                <a:cs typeface="Arial MT"/>
              </a:rPr>
              <a:t> </a:t>
            </a:r>
            <a:r>
              <a:rPr sz="2000" b="0" dirty="0">
                <a:latin typeface="Gill Sans" panose="020B0502020104020203"/>
                <a:cs typeface="Arial MT"/>
              </a:rPr>
              <a:t>in</a:t>
            </a:r>
            <a:r>
              <a:rPr sz="2000" b="0" spc="-15" dirty="0">
                <a:latin typeface="Gill Sans" panose="020B0502020104020203"/>
                <a:cs typeface="Arial MT"/>
              </a:rPr>
              <a:t> </a:t>
            </a:r>
            <a:r>
              <a:rPr sz="2000" b="0" spc="-25" dirty="0">
                <a:latin typeface="Gill Sans" panose="020B0502020104020203"/>
                <a:cs typeface="Arial MT"/>
              </a:rPr>
              <a:t>t1)</a:t>
            </a:r>
            <a:endParaRPr sz="2000" b="0" dirty="0">
              <a:latin typeface="Gill Sans" panose="020B0502020104020203"/>
              <a:cs typeface="Arial MT"/>
            </a:endParaRPr>
          </a:p>
          <a:p>
            <a:pPr marL="561340" indent="-167640">
              <a:spcBef>
                <a:spcPts val="464"/>
              </a:spcBef>
              <a:buChar char="•"/>
              <a:tabLst>
                <a:tab pos="561340" algn="l"/>
              </a:tabLst>
            </a:pPr>
            <a:r>
              <a:rPr sz="2000" b="0" dirty="0">
                <a:latin typeface="Gill Sans" panose="020B0502020104020203"/>
                <a:cs typeface="Arial"/>
              </a:rPr>
              <a:t>the</a:t>
            </a:r>
            <a:r>
              <a:rPr sz="2000" b="0" spc="-10" dirty="0">
                <a:latin typeface="Gill Sans" panose="020B0502020104020203"/>
                <a:cs typeface="Arial"/>
              </a:rPr>
              <a:t> </a:t>
            </a:r>
            <a:r>
              <a:rPr sz="2000" b="0" dirty="0">
                <a:latin typeface="Gill Sans" panose="020B0502020104020203"/>
                <a:cs typeface="Arial"/>
              </a:rPr>
              <a:t>sum</a:t>
            </a:r>
            <a:r>
              <a:rPr sz="2000" b="0" spc="-10" dirty="0">
                <a:latin typeface="Gill Sans" panose="020B0502020104020203"/>
                <a:cs typeface="Arial"/>
              </a:rPr>
              <a:t> </a:t>
            </a:r>
            <a:r>
              <a:rPr sz="2000" b="0" dirty="0">
                <a:latin typeface="Gill Sans" panose="020B0502020104020203"/>
                <a:cs typeface="Arial"/>
              </a:rPr>
              <a:t>is</a:t>
            </a:r>
            <a:r>
              <a:rPr sz="2000" b="0" spc="-10" dirty="0">
                <a:latin typeface="Gill Sans" panose="020B0502020104020203"/>
                <a:cs typeface="Arial"/>
              </a:rPr>
              <a:t> </a:t>
            </a:r>
            <a:r>
              <a:rPr sz="2000" b="0" dirty="0">
                <a:latin typeface="Gill Sans" panose="020B0502020104020203"/>
                <a:cs typeface="Arial"/>
              </a:rPr>
              <a:t>then</a:t>
            </a:r>
            <a:r>
              <a:rPr sz="2000" b="0" spc="-10" dirty="0">
                <a:latin typeface="Gill Sans" panose="020B0502020104020203"/>
                <a:cs typeface="Arial"/>
              </a:rPr>
              <a:t> </a:t>
            </a:r>
            <a:r>
              <a:rPr sz="2000" b="0" dirty="0">
                <a:latin typeface="Gill Sans" panose="020B0502020104020203"/>
                <a:cs typeface="Arial"/>
              </a:rPr>
              <a:t>x</a:t>
            </a:r>
            <a:r>
              <a:rPr sz="2000" b="0" spc="-10" dirty="0">
                <a:latin typeface="Gill Sans" panose="020B0502020104020203"/>
                <a:cs typeface="Arial"/>
              </a:rPr>
              <a:t> </a:t>
            </a:r>
            <a:r>
              <a:rPr sz="2000" b="0" dirty="0">
                <a:latin typeface="Gill Sans" panose="020B0502020104020203"/>
                <a:cs typeface="Arial"/>
              </a:rPr>
              <a:t>=</a:t>
            </a:r>
            <a:r>
              <a:rPr sz="2000" b="0" spc="-10" dirty="0">
                <a:latin typeface="Gill Sans" panose="020B0502020104020203"/>
                <a:cs typeface="Arial"/>
              </a:rPr>
              <a:t> </a:t>
            </a:r>
            <a:r>
              <a:rPr sz="2000" b="0" dirty="0">
                <a:latin typeface="Gill Sans" panose="020B0502020104020203"/>
                <a:cs typeface="Arial"/>
              </a:rPr>
              <a:t>0</a:t>
            </a:r>
            <a:r>
              <a:rPr sz="2000" b="0" spc="-10" dirty="0">
                <a:latin typeface="Gill Sans" panose="020B0502020104020203"/>
                <a:cs typeface="Arial"/>
              </a:rPr>
              <a:t> </a:t>
            </a:r>
            <a:r>
              <a:rPr sz="2000" b="0" dirty="0">
                <a:latin typeface="Gill Sans" panose="020B0502020104020203"/>
                <a:cs typeface="Arial"/>
              </a:rPr>
              <a:t>+</a:t>
            </a:r>
            <a:r>
              <a:rPr sz="2000" b="0" spc="-10" dirty="0">
                <a:latin typeface="Gill Sans" panose="020B0502020104020203"/>
                <a:cs typeface="Arial"/>
              </a:rPr>
              <a:t> </a:t>
            </a:r>
            <a:r>
              <a:rPr sz="2000" b="0" spc="-50" dirty="0">
                <a:latin typeface="Gill Sans" panose="020B0502020104020203"/>
                <a:cs typeface="Arial"/>
              </a:rPr>
              <a:t>2</a:t>
            </a:r>
            <a:r>
              <a:rPr lang="en-GB" sz="2000" b="0" spc="-50" dirty="0">
                <a:latin typeface="Gill Sans" panose="020B0502020104020203"/>
                <a:cs typeface="Arial"/>
              </a:rPr>
              <a:t> = 2</a:t>
            </a:r>
            <a:endParaRPr sz="2000" b="0" dirty="0">
              <a:latin typeface="Gill Sans" panose="020B0502020104020203"/>
              <a:cs typeface="Arial"/>
            </a:endParaRPr>
          </a:p>
        </p:txBody>
      </p:sp>
      <p:sp>
        <p:nvSpPr>
          <p:cNvPr id="9" name="object 2">
            <a:extLst>
              <a:ext uri="{FF2B5EF4-FFF2-40B4-BE49-F238E27FC236}">
                <a16:creationId xmlns:a16="http://schemas.microsoft.com/office/drawing/2014/main" id="{96D7A4D1-8328-7A14-4D7A-436977570464}"/>
              </a:ext>
            </a:extLst>
          </p:cNvPr>
          <p:cNvSpPr txBox="1">
            <a:spLocks noGrp="1"/>
          </p:cNvSpPr>
          <p:nvPr>
            <p:ph type="title"/>
          </p:nvPr>
        </p:nvSpPr>
        <p:spPr>
          <a:xfrm>
            <a:off x="1320800" y="166203"/>
            <a:ext cx="9575800" cy="505267"/>
          </a:xfrm>
          <a:prstGeom prst="rect">
            <a:avLst/>
          </a:prstGeom>
        </p:spPr>
        <p:txBody>
          <a:bodyPr vert="horz" wrap="square" lIns="0" tIns="12700" rIns="0" bIns="0" numCol="1" rtlCol="0" anchor="ctr" anchorCtr="0" compatLnSpc="1">
            <a:prstTxWarp prst="textNoShape">
              <a:avLst/>
            </a:prstTxWarp>
            <a:spAutoFit/>
          </a:bodyPr>
          <a:lstStyle/>
          <a:p>
            <a:pPr marL="12700">
              <a:lnSpc>
                <a:spcPct val="100000"/>
              </a:lnSpc>
              <a:spcBef>
                <a:spcPts val="100"/>
              </a:spcBef>
            </a:pPr>
            <a:r>
              <a:rPr dirty="0"/>
              <a:t>Race </a:t>
            </a:r>
            <a:r>
              <a:rPr lang="en-GB" spc="-10" dirty="0"/>
              <a:t>C</a:t>
            </a:r>
            <a:r>
              <a:rPr spc="-10" dirty="0" err="1"/>
              <a:t>onditions</a:t>
            </a:r>
            <a:endParaRPr spc="-10" dirty="0"/>
          </a:p>
        </p:txBody>
      </p:sp>
      <p:graphicFrame>
        <p:nvGraphicFramePr>
          <p:cNvPr id="2" name="object 5">
            <a:extLst>
              <a:ext uri="{FF2B5EF4-FFF2-40B4-BE49-F238E27FC236}">
                <a16:creationId xmlns:a16="http://schemas.microsoft.com/office/drawing/2014/main" id="{C9354BEF-B548-BC98-58BA-75E8001294AF}"/>
              </a:ext>
            </a:extLst>
          </p:cNvPr>
          <p:cNvGraphicFramePr>
            <a:graphicFrameLocks noGrp="1"/>
          </p:cNvGraphicFramePr>
          <p:nvPr>
            <p:extLst>
              <p:ext uri="{D42A27DB-BD31-4B8C-83A1-F6EECF244321}">
                <p14:modId xmlns:p14="http://schemas.microsoft.com/office/powerpoint/2010/main" val="594853889"/>
              </p:ext>
            </p:extLst>
          </p:nvPr>
        </p:nvGraphicFramePr>
        <p:xfrm>
          <a:off x="3653473" y="5055120"/>
          <a:ext cx="4885053" cy="1119505"/>
        </p:xfrm>
        <a:graphic>
          <a:graphicData uri="http://schemas.openxmlformats.org/drawingml/2006/table">
            <a:tbl>
              <a:tblPr firstRow="1" bandRow="1">
                <a:tableStyleId>{2D5ABB26-0587-4C30-8999-92F81FD0307C}</a:tableStyleId>
              </a:tblPr>
              <a:tblGrid>
                <a:gridCol w="463550">
                  <a:extLst>
                    <a:ext uri="{9D8B030D-6E8A-4147-A177-3AD203B41FA5}">
                      <a16:colId xmlns:a16="http://schemas.microsoft.com/office/drawing/2014/main" val="20000"/>
                    </a:ext>
                  </a:extLst>
                </a:gridCol>
                <a:gridCol w="1527810">
                  <a:extLst>
                    <a:ext uri="{9D8B030D-6E8A-4147-A177-3AD203B41FA5}">
                      <a16:colId xmlns:a16="http://schemas.microsoft.com/office/drawing/2014/main" val="20001"/>
                    </a:ext>
                  </a:extLst>
                </a:gridCol>
                <a:gridCol w="1224280">
                  <a:extLst>
                    <a:ext uri="{9D8B030D-6E8A-4147-A177-3AD203B41FA5}">
                      <a16:colId xmlns:a16="http://schemas.microsoft.com/office/drawing/2014/main" val="20002"/>
                    </a:ext>
                  </a:extLst>
                </a:gridCol>
                <a:gridCol w="188594">
                  <a:extLst>
                    <a:ext uri="{9D8B030D-6E8A-4147-A177-3AD203B41FA5}">
                      <a16:colId xmlns:a16="http://schemas.microsoft.com/office/drawing/2014/main" val="20003"/>
                    </a:ext>
                  </a:extLst>
                </a:gridCol>
                <a:gridCol w="250825">
                  <a:extLst>
                    <a:ext uri="{9D8B030D-6E8A-4147-A177-3AD203B41FA5}">
                      <a16:colId xmlns:a16="http://schemas.microsoft.com/office/drawing/2014/main" val="20004"/>
                    </a:ext>
                  </a:extLst>
                </a:gridCol>
                <a:gridCol w="1229994">
                  <a:extLst>
                    <a:ext uri="{9D8B030D-6E8A-4147-A177-3AD203B41FA5}">
                      <a16:colId xmlns:a16="http://schemas.microsoft.com/office/drawing/2014/main" val="20005"/>
                    </a:ext>
                  </a:extLst>
                </a:gridCol>
              </a:tblGrid>
              <a:tr h="304165">
                <a:tc gridSpan="2">
                  <a:txBody>
                    <a:bodyPr/>
                    <a:lstStyle/>
                    <a:p>
                      <a:pPr marL="51435">
                        <a:lnSpc>
                          <a:spcPts val="2080"/>
                        </a:lnSpc>
                        <a:spcBef>
                          <a:spcPts val="215"/>
                        </a:spcBef>
                        <a:tabLst>
                          <a:tab pos="783590" algn="l"/>
                          <a:tab pos="1469390" algn="l"/>
                        </a:tabLst>
                      </a:pPr>
                      <a:r>
                        <a:rPr sz="1800" baseline="-6944" dirty="0">
                          <a:latin typeface="Courier New"/>
                          <a:cs typeface="Courier New"/>
                        </a:rPr>
                        <a:t>1</a:t>
                      </a:r>
                      <a:r>
                        <a:rPr sz="1800" spc="-15" baseline="-6944" dirty="0">
                          <a:latin typeface="Courier New"/>
                          <a:cs typeface="Courier New"/>
                        </a:rPr>
                        <a:t> </a:t>
                      </a:r>
                      <a:r>
                        <a:rPr sz="1800" spc="-20" dirty="0">
                          <a:latin typeface="Courier New"/>
                          <a:cs typeface="Courier New"/>
                        </a:rPr>
                        <a:t>t1()</a:t>
                      </a:r>
                      <a:r>
                        <a:rPr sz="1800" spc="-50" dirty="0">
                          <a:latin typeface="Courier New"/>
                          <a:cs typeface="Courier New"/>
                        </a:rPr>
                        <a:t>{</a:t>
                      </a:r>
                      <a:endParaRPr sz="1800" dirty="0">
                        <a:latin typeface="Courier New"/>
                        <a:cs typeface="Courier New"/>
                      </a:endParaRPr>
                    </a:p>
                  </a:txBody>
                  <a:tcPr marL="0" marR="0" marT="27305" marB="0">
                    <a:lnL w="12700">
                      <a:solidFill>
                        <a:srgbClr val="000000"/>
                      </a:solidFill>
                      <a:prstDash val="solid"/>
                    </a:lnL>
                    <a:lnR w="12700">
                      <a:solidFill>
                        <a:srgbClr val="000000"/>
                      </a:solidFill>
                      <a:prstDash val="solid"/>
                    </a:lnR>
                    <a:lnT w="12700">
                      <a:solidFill>
                        <a:srgbClr val="000000"/>
                      </a:solidFill>
                      <a:prstDash val="solid"/>
                    </a:lnT>
                  </a:tcPr>
                </a:tc>
                <a:tc hMerge="1">
                  <a:txBody>
                    <a:bodyPr/>
                    <a:lstStyle/>
                    <a:p>
                      <a:endParaRPr/>
                    </a:p>
                  </a:txBody>
                  <a:tcPr marL="0" marR="0" marT="0" marB="0"/>
                </a:tc>
                <a:tc>
                  <a:txBody>
                    <a:bodyPr/>
                    <a:lstStyle/>
                    <a:p>
                      <a:pPr marR="114300" algn="r">
                        <a:lnSpc>
                          <a:spcPct val="100000"/>
                        </a:lnSpc>
                        <a:spcBef>
                          <a:spcPts val="25"/>
                        </a:spcBef>
                      </a:pPr>
                      <a:endParaRPr sz="1800" dirty="0">
                        <a:latin typeface="Arial MT"/>
                        <a:cs typeface="Arial MT"/>
                      </a:endParaRPr>
                    </a:p>
                  </a:txBody>
                  <a:tcPr marL="0" marR="0" marT="3175" marB="0">
                    <a:lnL w="12700">
                      <a:solidFill>
                        <a:srgbClr val="000000"/>
                      </a:solidFill>
                      <a:prstDash val="solid"/>
                    </a:lnL>
                    <a:lnR w="12700">
                      <a:solidFill>
                        <a:srgbClr val="000000"/>
                      </a:solidFill>
                      <a:prstDash val="solid"/>
                    </a:lnR>
                  </a:tcPr>
                </a:tc>
                <a:tc>
                  <a:txBody>
                    <a:bodyPr/>
                    <a:lstStyle/>
                    <a:p>
                      <a:pPr marL="5715" algn="ctr">
                        <a:lnSpc>
                          <a:spcPts val="1350"/>
                        </a:lnSpc>
                        <a:spcBef>
                          <a:spcPts val="944"/>
                        </a:spcBef>
                      </a:pPr>
                      <a:r>
                        <a:rPr sz="1200" spc="-50" dirty="0">
                          <a:latin typeface="Courier New"/>
                          <a:cs typeface="Courier New"/>
                        </a:rPr>
                        <a:t>1</a:t>
                      </a:r>
                      <a:endParaRPr sz="1200">
                        <a:latin typeface="Courier New"/>
                        <a:cs typeface="Courier New"/>
                      </a:endParaRPr>
                    </a:p>
                  </a:txBody>
                  <a:tcPr marL="0" marR="0" marT="120014" marB="0">
                    <a:lnL w="12700">
                      <a:solidFill>
                        <a:srgbClr val="000000"/>
                      </a:solidFill>
                      <a:prstDash val="solid"/>
                    </a:lnL>
                    <a:lnT w="12700">
                      <a:solidFill>
                        <a:srgbClr val="000000"/>
                      </a:solidFill>
                      <a:prstDash val="solid"/>
                    </a:lnT>
                  </a:tcPr>
                </a:tc>
                <a:tc gridSpan="2">
                  <a:txBody>
                    <a:bodyPr/>
                    <a:lstStyle/>
                    <a:p>
                      <a:pPr marL="45720">
                        <a:lnSpc>
                          <a:spcPts val="2080"/>
                        </a:lnSpc>
                        <a:spcBef>
                          <a:spcPts val="215"/>
                        </a:spcBef>
                        <a:tabLst>
                          <a:tab pos="594360" algn="l"/>
                          <a:tab pos="1280160" algn="l"/>
                        </a:tabLst>
                      </a:pPr>
                      <a:r>
                        <a:rPr sz="1800" spc="-20" dirty="0">
                          <a:latin typeface="Courier New"/>
                          <a:cs typeface="Courier New"/>
                        </a:rPr>
                        <a:t>t2()</a:t>
                      </a:r>
                      <a:r>
                        <a:rPr sz="1800" spc="-50" dirty="0">
                          <a:latin typeface="Courier New"/>
                          <a:cs typeface="Courier New"/>
                        </a:rPr>
                        <a:t>{</a:t>
                      </a:r>
                      <a:endParaRPr sz="1800" dirty="0">
                        <a:latin typeface="Courier New"/>
                        <a:cs typeface="Courier New"/>
                      </a:endParaRPr>
                    </a:p>
                  </a:txBody>
                  <a:tcPr marL="0" marR="0" marT="27305" marB="0">
                    <a:lnR w="12700">
                      <a:solidFill>
                        <a:srgbClr val="000000"/>
                      </a:solidFill>
                      <a:prstDash val="solid"/>
                    </a:lnR>
                    <a:lnT w="12700">
                      <a:solidFill>
                        <a:srgbClr val="000000"/>
                      </a:solidFill>
                      <a:prstDash val="solid"/>
                    </a:lnT>
                  </a:tcPr>
                </a:tc>
                <a:tc hMerge="1">
                  <a:txBody>
                    <a:bodyPr/>
                    <a:lstStyle/>
                    <a:p>
                      <a:endParaRPr/>
                    </a:p>
                  </a:txBody>
                  <a:tcPr marL="0" marR="0" marT="0" marB="0"/>
                </a:tc>
                <a:extLst>
                  <a:ext uri="{0D108BD9-81ED-4DB2-BD59-A6C34878D82A}">
                    <a16:rowId xmlns:a16="http://schemas.microsoft.com/office/drawing/2014/main" val="10000"/>
                  </a:ext>
                </a:extLst>
              </a:tr>
              <a:tr h="254000">
                <a:tc>
                  <a:txBody>
                    <a:bodyPr/>
                    <a:lstStyle/>
                    <a:p>
                      <a:pPr marL="51435">
                        <a:lnSpc>
                          <a:spcPts val="1350"/>
                        </a:lnSpc>
                        <a:spcBef>
                          <a:spcPts val="550"/>
                        </a:spcBef>
                      </a:pPr>
                      <a:r>
                        <a:rPr sz="1200" spc="-50" dirty="0">
                          <a:latin typeface="Courier New"/>
                          <a:cs typeface="Courier New"/>
                        </a:rPr>
                        <a:t>2</a:t>
                      </a:r>
                      <a:endParaRPr sz="1200">
                        <a:latin typeface="Courier New"/>
                        <a:cs typeface="Courier New"/>
                      </a:endParaRPr>
                    </a:p>
                  </a:txBody>
                  <a:tcPr marL="0" marR="0" marT="69850" marB="0">
                    <a:lnL w="12700">
                      <a:solidFill>
                        <a:srgbClr val="000000"/>
                      </a:solidFill>
                      <a:prstDash val="solid"/>
                    </a:lnL>
                  </a:tcPr>
                </a:tc>
                <a:tc>
                  <a:txBody>
                    <a:bodyPr/>
                    <a:lstStyle/>
                    <a:p>
                      <a:pPr marL="91440">
                        <a:lnSpc>
                          <a:spcPts val="1900"/>
                        </a:lnSpc>
                        <a:tabLst>
                          <a:tab pos="640080" algn="l"/>
                        </a:tabLst>
                      </a:pPr>
                      <a:r>
                        <a:rPr sz="1800" spc="-25" dirty="0">
                          <a:latin typeface="Courier New"/>
                          <a:cs typeface="Courier New"/>
                        </a:rPr>
                        <a:t>int</a:t>
                      </a:r>
                      <a:r>
                        <a:rPr sz="1800" dirty="0">
                          <a:latin typeface="Courier New"/>
                          <a:cs typeface="Courier New"/>
                        </a:rPr>
                        <a:t>	</a:t>
                      </a:r>
                      <a:r>
                        <a:rPr sz="1800" spc="-25" dirty="0">
                          <a:latin typeface="Courier New"/>
                          <a:cs typeface="Courier New"/>
                        </a:rPr>
                        <a:t>x;</a:t>
                      </a:r>
                      <a:endParaRPr sz="1800" dirty="0">
                        <a:latin typeface="Courier New"/>
                        <a:cs typeface="Courier New"/>
                      </a:endParaRPr>
                    </a:p>
                  </a:txBody>
                  <a:tcPr marL="0" marR="0" marT="0" marB="0">
                    <a:lnR w="12700">
                      <a:solidFill>
                        <a:srgbClr val="000000"/>
                      </a:solidFill>
                      <a:prstDash val="solid"/>
                    </a:lnR>
                  </a:tcPr>
                </a:tc>
                <a:tc>
                  <a:txBody>
                    <a:bodyPr/>
                    <a:lstStyle/>
                    <a:p>
                      <a:pPr>
                        <a:lnSpc>
                          <a:spcPct val="100000"/>
                        </a:lnSpc>
                      </a:pPr>
                      <a:endParaRPr sz="15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5715" algn="ctr">
                        <a:lnSpc>
                          <a:spcPts val="1350"/>
                        </a:lnSpc>
                        <a:spcBef>
                          <a:spcPts val="550"/>
                        </a:spcBef>
                      </a:pPr>
                      <a:r>
                        <a:rPr sz="1200" spc="-50" dirty="0">
                          <a:latin typeface="Courier New"/>
                          <a:cs typeface="Courier New"/>
                        </a:rPr>
                        <a:t>2</a:t>
                      </a:r>
                      <a:endParaRPr sz="1200">
                        <a:latin typeface="Courier New"/>
                        <a:cs typeface="Courier New"/>
                      </a:endParaRPr>
                    </a:p>
                  </a:txBody>
                  <a:tcPr marL="0" marR="0" marT="69850" marB="0">
                    <a:lnL w="12700">
                      <a:solidFill>
                        <a:srgbClr val="000000"/>
                      </a:solidFill>
                      <a:prstDash val="solid"/>
                    </a:lnL>
                  </a:tcPr>
                </a:tc>
                <a:tc>
                  <a:txBody>
                    <a:bodyPr/>
                    <a:lstStyle/>
                    <a:p>
                      <a:pPr>
                        <a:lnSpc>
                          <a:spcPct val="100000"/>
                        </a:lnSpc>
                      </a:pPr>
                      <a:endParaRPr sz="1500">
                        <a:latin typeface="Times New Roman"/>
                        <a:cs typeface="Times New Roman"/>
                      </a:endParaRPr>
                    </a:p>
                  </a:txBody>
                  <a:tcPr marL="0" marR="0" marT="0" marB="0"/>
                </a:tc>
                <a:tc>
                  <a:txBody>
                    <a:bodyPr/>
                    <a:lstStyle/>
                    <a:p>
                      <a:pPr marL="68580">
                        <a:lnSpc>
                          <a:spcPts val="1900"/>
                        </a:lnSpc>
                        <a:tabLst>
                          <a:tab pos="342900" algn="l"/>
                          <a:tab pos="617220" algn="l"/>
                        </a:tabLst>
                      </a:pPr>
                      <a:r>
                        <a:rPr sz="1800" spc="-50" dirty="0">
                          <a:latin typeface="Courier New"/>
                          <a:cs typeface="Courier New"/>
                        </a:rPr>
                        <a:t>y</a:t>
                      </a:r>
                      <a:r>
                        <a:rPr sz="1800" dirty="0">
                          <a:latin typeface="Courier New"/>
                          <a:cs typeface="Courier New"/>
                        </a:rPr>
                        <a:t>	</a:t>
                      </a:r>
                      <a:r>
                        <a:rPr sz="1800" spc="-50" dirty="0">
                          <a:latin typeface="Courier New"/>
                          <a:cs typeface="Courier New"/>
                        </a:rPr>
                        <a:t>=</a:t>
                      </a:r>
                      <a:r>
                        <a:rPr sz="1800" dirty="0">
                          <a:latin typeface="Courier New"/>
                          <a:cs typeface="Courier New"/>
                        </a:rPr>
                        <a:t>	</a:t>
                      </a:r>
                      <a:r>
                        <a:rPr sz="1800" spc="-25" dirty="0">
                          <a:latin typeface="Courier New"/>
                          <a:cs typeface="Courier New"/>
                        </a:rPr>
                        <a:t>1;</a:t>
                      </a:r>
                      <a:endParaRPr sz="1800" dirty="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1"/>
                  </a:ext>
                </a:extLst>
              </a:tr>
              <a:tr h="254000">
                <a:tc>
                  <a:txBody>
                    <a:bodyPr/>
                    <a:lstStyle/>
                    <a:p>
                      <a:pPr marL="51435">
                        <a:lnSpc>
                          <a:spcPts val="1350"/>
                        </a:lnSpc>
                        <a:spcBef>
                          <a:spcPts val="550"/>
                        </a:spcBef>
                      </a:pPr>
                      <a:r>
                        <a:rPr sz="1200" spc="-50" dirty="0">
                          <a:latin typeface="Courier New"/>
                          <a:cs typeface="Courier New"/>
                        </a:rPr>
                        <a:t>3</a:t>
                      </a:r>
                      <a:endParaRPr sz="1200">
                        <a:latin typeface="Courier New"/>
                        <a:cs typeface="Courier New"/>
                      </a:endParaRPr>
                    </a:p>
                  </a:txBody>
                  <a:tcPr marL="0" marR="0" marT="69850" marB="0">
                    <a:lnL w="12700">
                      <a:solidFill>
                        <a:srgbClr val="000000"/>
                      </a:solidFill>
                      <a:prstDash val="solid"/>
                    </a:lnL>
                  </a:tcPr>
                </a:tc>
                <a:tc>
                  <a:txBody>
                    <a:bodyPr/>
                    <a:lstStyle/>
                    <a:p>
                      <a:pPr marL="91440">
                        <a:lnSpc>
                          <a:spcPts val="1900"/>
                        </a:lnSpc>
                        <a:tabLst>
                          <a:tab pos="365760" algn="l"/>
                          <a:tab pos="640080" algn="l"/>
                          <a:tab pos="914400" algn="l"/>
                          <a:tab pos="1188720" algn="l"/>
                        </a:tabLst>
                      </a:pPr>
                      <a:r>
                        <a:rPr sz="1800" spc="-50" dirty="0">
                          <a:latin typeface="Courier New"/>
                          <a:cs typeface="Courier New"/>
                        </a:rPr>
                        <a:t>x</a:t>
                      </a:r>
                      <a:r>
                        <a:rPr sz="1800" dirty="0">
                          <a:latin typeface="Courier New"/>
                          <a:cs typeface="Courier New"/>
                        </a:rPr>
                        <a:t>	</a:t>
                      </a:r>
                      <a:r>
                        <a:rPr sz="1800" spc="-50" dirty="0">
                          <a:latin typeface="Courier New"/>
                          <a:cs typeface="Courier New"/>
                        </a:rPr>
                        <a:t>=</a:t>
                      </a:r>
                      <a:r>
                        <a:rPr sz="1800" dirty="0">
                          <a:latin typeface="Courier New"/>
                          <a:cs typeface="Courier New"/>
                        </a:rPr>
                        <a:t>	</a:t>
                      </a:r>
                      <a:r>
                        <a:rPr sz="1800" spc="-50" dirty="0">
                          <a:latin typeface="Courier New"/>
                          <a:cs typeface="Courier New"/>
                        </a:rPr>
                        <a:t>y</a:t>
                      </a:r>
                      <a:r>
                        <a:rPr sz="1800" dirty="0">
                          <a:latin typeface="Courier New"/>
                          <a:cs typeface="Courier New"/>
                        </a:rPr>
                        <a:t>	</a:t>
                      </a:r>
                      <a:r>
                        <a:rPr sz="1800" spc="-60" dirty="0">
                          <a:latin typeface="Courier New"/>
                          <a:cs typeface="Courier New"/>
                        </a:rPr>
                        <a:t>+</a:t>
                      </a:r>
                      <a:r>
                        <a:rPr sz="1800" dirty="0">
                          <a:latin typeface="Courier New"/>
                          <a:cs typeface="Courier New"/>
                        </a:rPr>
                        <a:t>	</a:t>
                      </a:r>
                      <a:r>
                        <a:rPr sz="1800" spc="-25" dirty="0">
                          <a:latin typeface="Courier New"/>
                          <a:cs typeface="Courier New"/>
                        </a:rPr>
                        <a:t>z;</a:t>
                      </a:r>
                      <a:endParaRPr sz="1800">
                        <a:latin typeface="Courier New"/>
                        <a:cs typeface="Courier New"/>
                      </a:endParaRPr>
                    </a:p>
                  </a:txBody>
                  <a:tcPr marL="0" marR="0" marT="0" marB="0">
                    <a:lnR w="12700">
                      <a:solidFill>
                        <a:srgbClr val="000000"/>
                      </a:solidFill>
                      <a:prstDash val="solid"/>
                    </a:lnR>
                  </a:tcPr>
                </a:tc>
                <a:tc>
                  <a:txBody>
                    <a:bodyPr/>
                    <a:lstStyle/>
                    <a:p>
                      <a:pPr>
                        <a:lnSpc>
                          <a:spcPct val="100000"/>
                        </a:lnSpc>
                      </a:pPr>
                      <a:endParaRPr sz="15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5715" algn="ctr">
                        <a:lnSpc>
                          <a:spcPts val="1350"/>
                        </a:lnSpc>
                        <a:spcBef>
                          <a:spcPts val="550"/>
                        </a:spcBef>
                      </a:pPr>
                      <a:r>
                        <a:rPr sz="1200" spc="-50" dirty="0">
                          <a:latin typeface="Courier New"/>
                          <a:cs typeface="Courier New"/>
                        </a:rPr>
                        <a:t>3</a:t>
                      </a:r>
                      <a:endParaRPr sz="1200">
                        <a:latin typeface="Courier New"/>
                        <a:cs typeface="Courier New"/>
                      </a:endParaRPr>
                    </a:p>
                  </a:txBody>
                  <a:tcPr marL="0" marR="0" marT="69850" marB="0">
                    <a:lnL w="12700">
                      <a:solidFill>
                        <a:srgbClr val="000000"/>
                      </a:solidFill>
                      <a:prstDash val="solid"/>
                    </a:lnL>
                  </a:tcPr>
                </a:tc>
                <a:tc>
                  <a:txBody>
                    <a:bodyPr/>
                    <a:lstStyle/>
                    <a:p>
                      <a:pPr>
                        <a:lnSpc>
                          <a:spcPct val="100000"/>
                        </a:lnSpc>
                      </a:pPr>
                      <a:endParaRPr sz="1500">
                        <a:latin typeface="Times New Roman"/>
                        <a:cs typeface="Times New Roman"/>
                      </a:endParaRPr>
                    </a:p>
                  </a:txBody>
                  <a:tcPr marL="0" marR="0" marT="0" marB="0"/>
                </a:tc>
                <a:tc>
                  <a:txBody>
                    <a:bodyPr/>
                    <a:lstStyle/>
                    <a:p>
                      <a:pPr marL="68580">
                        <a:lnSpc>
                          <a:spcPts val="1900"/>
                        </a:lnSpc>
                        <a:tabLst>
                          <a:tab pos="342900" algn="l"/>
                          <a:tab pos="617220" algn="l"/>
                        </a:tabLst>
                      </a:pPr>
                      <a:r>
                        <a:rPr sz="1800" spc="-50" dirty="0">
                          <a:latin typeface="Courier New"/>
                          <a:cs typeface="Courier New"/>
                        </a:rPr>
                        <a:t>z</a:t>
                      </a:r>
                      <a:r>
                        <a:rPr sz="1800" dirty="0">
                          <a:latin typeface="Courier New"/>
                          <a:cs typeface="Courier New"/>
                        </a:rPr>
                        <a:t>	</a:t>
                      </a:r>
                      <a:r>
                        <a:rPr sz="1800" spc="-50" dirty="0">
                          <a:latin typeface="Courier New"/>
                          <a:cs typeface="Courier New"/>
                        </a:rPr>
                        <a:t>=</a:t>
                      </a:r>
                      <a:r>
                        <a:rPr sz="1800" dirty="0">
                          <a:latin typeface="Courier New"/>
                          <a:cs typeface="Courier New"/>
                        </a:rPr>
                        <a:t>	</a:t>
                      </a:r>
                      <a:r>
                        <a:rPr sz="1800" spc="-25" dirty="0">
                          <a:latin typeface="Courier New"/>
                          <a:cs typeface="Courier New"/>
                        </a:rPr>
                        <a:t>2;</a:t>
                      </a:r>
                      <a:endParaRPr sz="1800" dirty="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2"/>
                  </a:ext>
                </a:extLst>
              </a:tr>
              <a:tr h="307340">
                <a:tc>
                  <a:txBody>
                    <a:bodyPr/>
                    <a:lstStyle/>
                    <a:p>
                      <a:pPr marL="51435">
                        <a:lnSpc>
                          <a:spcPts val="1980"/>
                        </a:lnSpc>
                      </a:pPr>
                      <a:r>
                        <a:rPr sz="1800" baseline="-6944" dirty="0">
                          <a:latin typeface="Courier New"/>
                          <a:cs typeface="Courier New"/>
                        </a:rPr>
                        <a:t>4</a:t>
                      </a:r>
                      <a:r>
                        <a:rPr sz="1800" spc="-15" baseline="-6944" dirty="0">
                          <a:latin typeface="Courier New"/>
                          <a:cs typeface="Courier New"/>
                        </a:rPr>
                        <a:t> </a:t>
                      </a:r>
                      <a:r>
                        <a:rPr sz="1800" spc="-50" dirty="0">
                          <a:latin typeface="Courier New"/>
                          <a:cs typeface="Courier New"/>
                        </a:rPr>
                        <a:t>}</a:t>
                      </a:r>
                      <a:endParaRPr sz="1800">
                        <a:latin typeface="Courier New"/>
                        <a:cs typeface="Courier New"/>
                      </a:endParaRPr>
                    </a:p>
                  </a:txBody>
                  <a:tcPr marL="0" marR="0" marT="0" marB="0">
                    <a:lnL w="12700">
                      <a:solidFill>
                        <a:srgbClr val="000000"/>
                      </a:solidFill>
                      <a:prstDash val="solid"/>
                    </a:lnL>
                    <a:lnB w="12700">
                      <a:solidFill>
                        <a:srgbClr val="000000"/>
                      </a:solidFill>
                      <a:prstDash val="solid"/>
                    </a:lnB>
                  </a:tcPr>
                </a:tc>
                <a:tc>
                  <a:txBody>
                    <a:bodyPr/>
                    <a:lstStyle/>
                    <a:p>
                      <a:pPr>
                        <a:lnSpc>
                          <a:spcPct val="100000"/>
                        </a:lnSpc>
                      </a:pPr>
                      <a:endParaRPr sz="1900" dirty="0">
                        <a:latin typeface="Times New Roman"/>
                        <a:cs typeface="Times New Roman"/>
                      </a:endParaRPr>
                    </a:p>
                  </a:txBody>
                  <a:tcPr marL="0" marR="0" marT="0" marB="0">
                    <a:lnR w="12700">
                      <a:solidFill>
                        <a:srgbClr val="000000"/>
                      </a:solidFill>
                      <a:prstDash val="solid"/>
                    </a:lnR>
                    <a:lnB w="12700">
                      <a:solidFill>
                        <a:srgbClr val="000000"/>
                      </a:solidFill>
                      <a:prstDash val="solid"/>
                    </a:lnB>
                  </a:tcPr>
                </a:tc>
                <a:tc>
                  <a:txBody>
                    <a:bodyPr/>
                    <a:lstStyle/>
                    <a:p>
                      <a:pPr>
                        <a:lnSpc>
                          <a:spcPct val="100000"/>
                        </a:lnSpc>
                      </a:pPr>
                      <a:endParaRPr sz="1900" dirty="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5715" algn="ctr">
                        <a:lnSpc>
                          <a:spcPct val="100000"/>
                        </a:lnSpc>
                        <a:spcBef>
                          <a:spcPts val="550"/>
                        </a:spcBef>
                      </a:pPr>
                      <a:r>
                        <a:rPr sz="1200" spc="-50" dirty="0">
                          <a:latin typeface="Courier New"/>
                          <a:cs typeface="Courier New"/>
                        </a:rPr>
                        <a:t>4</a:t>
                      </a:r>
                      <a:endParaRPr sz="1200">
                        <a:latin typeface="Courier New"/>
                        <a:cs typeface="Courier New"/>
                      </a:endParaRPr>
                    </a:p>
                  </a:txBody>
                  <a:tcPr marL="0" marR="0" marT="69850" marB="0">
                    <a:lnL w="12700">
                      <a:solidFill>
                        <a:srgbClr val="000000"/>
                      </a:solidFill>
                      <a:prstDash val="solid"/>
                    </a:lnL>
                    <a:lnB w="12700">
                      <a:solidFill>
                        <a:srgbClr val="000000"/>
                      </a:solidFill>
                      <a:prstDash val="solid"/>
                    </a:lnB>
                  </a:tcPr>
                </a:tc>
                <a:tc>
                  <a:txBody>
                    <a:bodyPr/>
                    <a:lstStyle/>
                    <a:p>
                      <a:pPr marL="45720">
                        <a:lnSpc>
                          <a:spcPts val="1980"/>
                        </a:lnSpc>
                      </a:pPr>
                      <a:r>
                        <a:rPr sz="1800" spc="-50" dirty="0">
                          <a:latin typeface="Courier New"/>
                          <a:cs typeface="Courier New"/>
                        </a:rPr>
                        <a:t>}</a:t>
                      </a:r>
                      <a:endParaRPr sz="1800">
                        <a:latin typeface="Courier New"/>
                        <a:cs typeface="Courier New"/>
                      </a:endParaRPr>
                    </a:p>
                  </a:txBody>
                  <a:tcPr marL="0" marR="0" marT="0" marB="0">
                    <a:lnB w="12700">
                      <a:solidFill>
                        <a:srgbClr val="000000"/>
                      </a:solidFill>
                      <a:prstDash val="solid"/>
                    </a:lnB>
                  </a:tcPr>
                </a:tc>
                <a:tc>
                  <a:txBody>
                    <a:bodyPr/>
                    <a:lstStyle/>
                    <a:p>
                      <a:pPr>
                        <a:lnSpc>
                          <a:spcPct val="100000"/>
                        </a:lnSpc>
                      </a:pPr>
                      <a:endParaRPr sz="1900" dirty="0">
                        <a:latin typeface="Times New Roman"/>
                        <a:cs typeface="Times New Roman"/>
                      </a:endParaRPr>
                    </a:p>
                  </a:txBody>
                  <a:tcPr marL="0" marR="0" marT="0" marB="0">
                    <a:lnR w="12700">
                      <a:solidFill>
                        <a:srgbClr val="000000"/>
                      </a:solidFill>
                      <a:prstDash val="solid"/>
                    </a:lnR>
                    <a:lnB w="12700">
                      <a:solidFill>
                        <a:srgbClr val="000000"/>
                      </a:solidFill>
                      <a:prstDash val="solid"/>
                    </a:lnB>
                  </a:tcPr>
                </a:tc>
                <a:extLst>
                  <a:ext uri="{0D108BD9-81ED-4DB2-BD59-A6C34878D82A}">
                    <a16:rowId xmlns:a16="http://schemas.microsoft.com/office/drawing/2014/main" val="10003"/>
                  </a:ext>
                </a:extLst>
              </a:tr>
            </a:tbl>
          </a:graphicData>
        </a:graphic>
      </p:graphicFrame>
      <p:sp>
        <p:nvSpPr>
          <p:cNvPr id="5" name="Plassholder for innhold 2">
            <a:extLst>
              <a:ext uri="{FF2B5EF4-FFF2-40B4-BE49-F238E27FC236}">
                <a16:creationId xmlns:a16="http://schemas.microsoft.com/office/drawing/2014/main" id="{BB928DE9-644B-0DD9-FAB5-4D6CAE702D9A}"/>
              </a:ext>
            </a:extLst>
          </p:cNvPr>
          <p:cNvSpPr txBox="1">
            <a:spLocks/>
          </p:cNvSpPr>
          <p:nvPr/>
        </p:nvSpPr>
        <p:spPr bwMode="auto">
          <a:xfrm>
            <a:off x="5235114" y="4599129"/>
            <a:ext cx="2057400" cy="375482"/>
          </a:xfrm>
          <a:prstGeom prst="rect">
            <a:avLst/>
          </a:prstGeom>
          <a:noFill/>
          <a:ln>
            <a:solidFill>
              <a:schemeClr val="tx1"/>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800" b="0" kern="0" dirty="0">
                <a:latin typeface="Courier New" panose="02070309020205020404" pitchFamily="49" charset="0"/>
                <a:cs typeface="Courier New" panose="02070309020205020404" pitchFamily="49" charset="0"/>
              </a:rPr>
              <a:t>int y=0, z=0;</a:t>
            </a:r>
            <a:endParaRPr lang="en-US" altLang="zh-CN" sz="1800" b="0" kern="0" dirty="0">
              <a:latin typeface="Courier New" panose="02070309020205020404" pitchFamily="49" charset="0"/>
              <a:cs typeface="Courier New" panose="02070309020205020404" pitchFamily="49" charset="0"/>
            </a:endParaRPr>
          </a:p>
        </p:txBody>
      </p:sp>
      <p:sp>
        <p:nvSpPr>
          <p:cNvPr id="6" name="Plassholder for lysbildenummer 5">
            <a:extLst>
              <a:ext uri="{FF2B5EF4-FFF2-40B4-BE49-F238E27FC236}">
                <a16:creationId xmlns:a16="http://schemas.microsoft.com/office/drawing/2014/main" id="{2E44E1CD-DC94-B879-62CA-0469B32D9474}"/>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19</a:t>
            </a:fld>
            <a:endParaRPr lang="nb-NO" sz="1400" b="0" i="0" dirty="0">
              <a:solidFill>
                <a:schemeClr val="tx1"/>
              </a:solidFill>
              <a:latin typeface="Arial"/>
              <a:cs typeface="Arial"/>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70288D-85B6-6CC3-1FB2-3B04FD5CDA2E}"/>
              </a:ext>
            </a:extLst>
          </p:cNvPr>
          <p:cNvSpPr>
            <a:spLocks noGrp="1"/>
          </p:cNvSpPr>
          <p:nvPr>
            <p:ph type="title"/>
          </p:nvPr>
        </p:nvSpPr>
        <p:spPr/>
        <p:txBody>
          <a:bodyPr/>
          <a:lstStyle/>
          <a:p>
            <a:r>
              <a:rPr lang="en-GB" dirty="0"/>
              <a:t>Concurrency I</a:t>
            </a:r>
            <a:endParaRPr lang="en-SE" dirty="0"/>
          </a:p>
        </p:txBody>
      </p:sp>
      <p:sp>
        <p:nvSpPr>
          <p:cNvPr id="3" name="Content Placeholder 2">
            <a:extLst>
              <a:ext uri="{FF2B5EF4-FFF2-40B4-BE49-F238E27FC236}">
                <a16:creationId xmlns:a16="http://schemas.microsoft.com/office/drawing/2014/main" id="{F457968C-088E-2EEC-6B87-D73D14EA4986}"/>
              </a:ext>
            </a:extLst>
          </p:cNvPr>
          <p:cNvSpPr>
            <a:spLocks noGrp="1"/>
          </p:cNvSpPr>
          <p:nvPr>
            <p:ph idx="1"/>
          </p:nvPr>
        </p:nvSpPr>
        <p:spPr>
          <a:xfrm>
            <a:off x="812800" y="2695986"/>
            <a:ext cx="10566400" cy="3323814"/>
          </a:xfrm>
        </p:spPr>
        <p:txBody>
          <a:bodyPr>
            <a:normAutofit fontScale="92500" lnSpcReduction="10000"/>
          </a:bodyPr>
          <a:lstStyle/>
          <a:p>
            <a:r>
              <a:rPr lang="en-GB" dirty="0"/>
              <a:t>Consider two concurrent threads T0, T1, which access a shared variable x that has been initialized to 0. There is no mutex protection. </a:t>
            </a:r>
          </a:p>
          <a:p>
            <a:r>
              <a:rPr lang="en-GB" dirty="0"/>
              <a:t>Q1: What are the minimum, maximum, and all possible values of x after the two threads have completed execution?</a:t>
            </a:r>
          </a:p>
          <a:p>
            <a:r>
              <a:rPr lang="en-GB" dirty="0"/>
              <a:t>Q2: Suppose we protect statement ‘x = x+2’ in Thread B within a critical section using a mutex lock. What are all the minimum, maximum, and all possible final values of x? </a:t>
            </a:r>
            <a:endParaRPr lang="en-SE" dirty="0"/>
          </a:p>
        </p:txBody>
      </p:sp>
      <p:sp>
        <p:nvSpPr>
          <p:cNvPr id="4" name="Plassholder for innhold 2">
            <a:extLst>
              <a:ext uri="{FF2B5EF4-FFF2-40B4-BE49-F238E27FC236}">
                <a16:creationId xmlns:a16="http://schemas.microsoft.com/office/drawing/2014/main" id="{758290D7-B791-5228-8CF4-A4FA620CB43A}"/>
              </a:ext>
            </a:extLst>
          </p:cNvPr>
          <p:cNvSpPr txBox="1">
            <a:spLocks/>
          </p:cNvSpPr>
          <p:nvPr/>
        </p:nvSpPr>
        <p:spPr bwMode="auto">
          <a:xfrm>
            <a:off x="2514600" y="1419860"/>
            <a:ext cx="3699076" cy="1276127"/>
          </a:xfrm>
          <a:prstGeom prst="rect">
            <a:avLst/>
          </a:prstGeom>
          <a:noFill/>
          <a:ln>
            <a:solidFill>
              <a:schemeClr val="accent1">
                <a:lumMod val="50000"/>
              </a:schemeClr>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700" b="0" kern="0" dirty="0">
                <a:latin typeface="Courier New" panose="02070309020205020404" pitchFamily="49" charset="0"/>
                <a:cs typeface="Courier New" panose="02070309020205020404" pitchFamily="49" charset="0"/>
              </a:rPr>
              <a:t>//Thread T0</a:t>
            </a:r>
          </a:p>
          <a:p>
            <a:pPr marL="0" indent="0">
              <a:buFontTx/>
              <a:buNone/>
            </a:pPr>
            <a:r>
              <a:rPr lang="en-GB" altLang="zh-CN" sz="1700" b="0" kern="0" dirty="0">
                <a:latin typeface="Courier New" panose="02070309020205020404" pitchFamily="49" charset="0"/>
                <a:cs typeface="Courier New" panose="02070309020205020404" pitchFamily="49" charset="0"/>
              </a:rPr>
              <a:t>for (int i=0; i&lt;5; i++) {  </a:t>
            </a:r>
          </a:p>
          <a:p>
            <a:pPr marL="0" indent="0">
              <a:buFontTx/>
              <a:buNone/>
            </a:pPr>
            <a:r>
              <a:rPr lang="en-GB" altLang="zh-CN" sz="1700" b="0" kern="0" dirty="0">
                <a:latin typeface="Courier New" panose="02070309020205020404" pitchFamily="49" charset="0"/>
                <a:cs typeface="Courier New" panose="02070309020205020404" pitchFamily="49" charset="0"/>
              </a:rPr>
              <a:t>   x = x + 1;</a:t>
            </a:r>
          </a:p>
          <a:p>
            <a:pPr marL="0" indent="0">
              <a:buFontTx/>
              <a:buNone/>
            </a:pPr>
            <a:r>
              <a:rPr lang="en-GB" altLang="zh-CN" sz="1700" b="0" kern="0" dirty="0">
                <a:latin typeface="Courier New" panose="02070309020205020404" pitchFamily="49" charset="0"/>
                <a:cs typeface="Courier New" panose="02070309020205020404" pitchFamily="49" charset="0"/>
              </a:rPr>
              <a:t>}</a:t>
            </a:r>
          </a:p>
        </p:txBody>
      </p:sp>
      <p:sp>
        <p:nvSpPr>
          <p:cNvPr id="5" name="Plassholder for innhold 2">
            <a:extLst>
              <a:ext uri="{FF2B5EF4-FFF2-40B4-BE49-F238E27FC236}">
                <a16:creationId xmlns:a16="http://schemas.microsoft.com/office/drawing/2014/main" id="{9D5B75F7-DF91-87EF-42D7-37808B097603}"/>
              </a:ext>
            </a:extLst>
          </p:cNvPr>
          <p:cNvSpPr txBox="1">
            <a:spLocks/>
          </p:cNvSpPr>
          <p:nvPr/>
        </p:nvSpPr>
        <p:spPr bwMode="auto">
          <a:xfrm>
            <a:off x="6324600" y="1419859"/>
            <a:ext cx="3699076" cy="1276127"/>
          </a:xfrm>
          <a:prstGeom prst="rect">
            <a:avLst/>
          </a:prstGeom>
          <a:noFill/>
          <a:ln>
            <a:solidFill>
              <a:schemeClr val="accent1">
                <a:lumMod val="50000"/>
              </a:schemeClr>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700" b="0" kern="0" dirty="0">
                <a:latin typeface="Courier New" panose="02070309020205020404" pitchFamily="49" charset="0"/>
                <a:cs typeface="Courier New" panose="02070309020205020404" pitchFamily="49" charset="0"/>
              </a:rPr>
              <a:t>//Thread T0</a:t>
            </a:r>
          </a:p>
          <a:p>
            <a:pPr marL="0" indent="0">
              <a:buFontTx/>
              <a:buNone/>
            </a:pPr>
            <a:r>
              <a:rPr lang="en-GB" altLang="zh-CN" sz="1700" b="0" kern="0" dirty="0">
                <a:latin typeface="Courier New" panose="02070309020205020404" pitchFamily="49" charset="0"/>
                <a:cs typeface="Courier New" panose="02070309020205020404" pitchFamily="49" charset="0"/>
              </a:rPr>
              <a:t>for (int j=0; j&lt;5; </a:t>
            </a:r>
            <a:r>
              <a:rPr lang="en-GB" altLang="zh-CN" sz="1700" b="0" kern="0" dirty="0" err="1">
                <a:latin typeface="Courier New" panose="02070309020205020404" pitchFamily="49" charset="0"/>
                <a:cs typeface="Courier New" panose="02070309020205020404" pitchFamily="49" charset="0"/>
              </a:rPr>
              <a:t>j++</a:t>
            </a:r>
            <a:r>
              <a:rPr lang="en-GB" altLang="zh-CN" sz="1700" b="0" kern="0" dirty="0">
                <a:latin typeface="Courier New" panose="02070309020205020404" pitchFamily="49" charset="0"/>
                <a:cs typeface="Courier New" panose="02070309020205020404" pitchFamily="49" charset="0"/>
              </a:rPr>
              <a:t>) {  </a:t>
            </a:r>
          </a:p>
          <a:p>
            <a:pPr marL="0" indent="0">
              <a:buFontTx/>
              <a:buNone/>
            </a:pPr>
            <a:r>
              <a:rPr lang="en-GB" altLang="zh-CN" sz="1700" b="0" kern="0" dirty="0">
                <a:latin typeface="Courier New" panose="02070309020205020404" pitchFamily="49" charset="0"/>
                <a:cs typeface="Courier New" panose="02070309020205020404" pitchFamily="49" charset="0"/>
              </a:rPr>
              <a:t>   x = x + 2;</a:t>
            </a:r>
          </a:p>
          <a:p>
            <a:pPr marL="0" indent="0">
              <a:buFontTx/>
              <a:buNone/>
            </a:pPr>
            <a:r>
              <a:rPr lang="en-GB" altLang="zh-CN" sz="1700" b="0" kern="0" dirty="0">
                <a:latin typeface="Courier New" panose="02070309020205020404" pitchFamily="49" charset="0"/>
                <a:cs typeface="Courier New" panose="02070309020205020404" pitchFamily="49" charset="0"/>
              </a:rPr>
              <a:t>}</a:t>
            </a:r>
          </a:p>
        </p:txBody>
      </p:sp>
      <p:sp>
        <p:nvSpPr>
          <p:cNvPr id="6" name="Plassholder for innhold 2">
            <a:extLst>
              <a:ext uri="{FF2B5EF4-FFF2-40B4-BE49-F238E27FC236}">
                <a16:creationId xmlns:a16="http://schemas.microsoft.com/office/drawing/2014/main" id="{2D37079E-C01B-98FE-3AB3-789AD906045B}"/>
              </a:ext>
            </a:extLst>
          </p:cNvPr>
          <p:cNvSpPr txBox="1">
            <a:spLocks/>
          </p:cNvSpPr>
          <p:nvPr/>
        </p:nvSpPr>
        <p:spPr bwMode="auto">
          <a:xfrm>
            <a:off x="5213551" y="836112"/>
            <a:ext cx="2000250" cy="446762"/>
          </a:xfrm>
          <a:prstGeom prst="rect">
            <a:avLst/>
          </a:prstGeom>
          <a:noFill/>
          <a:ln>
            <a:solidFill>
              <a:schemeClr val="tx1"/>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700" b="0" kern="0" dirty="0">
                <a:latin typeface="Courier New" panose="02070309020205020404" pitchFamily="49" charset="0"/>
                <a:cs typeface="Courier New" panose="02070309020205020404" pitchFamily="49" charset="0"/>
              </a:rPr>
              <a:t>int x = 0;</a:t>
            </a:r>
            <a:endParaRPr lang="en-US" altLang="zh-CN" sz="1700" b="0" kern="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751476572"/>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409406" y="760912"/>
            <a:ext cx="9715794" cy="2288255"/>
          </a:xfrm>
          <a:prstGeom prst="rect">
            <a:avLst/>
          </a:prstGeom>
        </p:spPr>
        <p:txBody>
          <a:bodyPr vert="horz" wrap="square" lIns="0" tIns="17145" rIns="0" bIns="0" rtlCol="0">
            <a:spAutoFit/>
          </a:bodyPr>
          <a:lstStyle/>
          <a:p>
            <a:pPr marL="12700">
              <a:lnSpc>
                <a:spcPts val="2510"/>
              </a:lnSpc>
              <a:spcBef>
                <a:spcPts val="135"/>
              </a:spcBef>
            </a:pPr>
            <a:r>
              <a:rPr lang="en-GB" sz="2400" b="0" dirty="0">
                <a:latin typeface="Gill Sans" panose="020B0502020104020203"/>
                <a:cs typeface="Arial MT"/>
              </a:rPr>
              <a:t>Q.</a:t>
            </a:r>
            <a:r>
              <a:rPr sz="2400" b="0" spc="50" dirty="0">
                <a:latin typeface="Gill Sans" panose="020B0502020104020203"/>
                <a:cs typeface="Arial MT"/>
              </a:rPr>
              <a:t> </a:t>
            </a:r>
            <a:r>
              <a:rPr lang="en-GB" sz="2400" b="0" dirty="0">
                <a:latin typeface="Gill Sans" panose="020B0502020104020203"/>
                <a:cs typeface="Arial MT"/>
              </a:rPr>
              <a:t>G</a:t>
            </a:r>
            <a:r>
              <a:rPr sz="2400" b="0" dirty="0" err="1">
                <a:latin typeface="Gill Sans" panose="020B0502020104020203"/>
                <a:cs typeface="Arial MT"/>
              </a:rPr>
              <a:t>ive</a:t>
            </a:r>
            <a:r>
              <a:rPr sz="2400" b="0" spc="85" dirty="0">
                <a:latin typeface="Gill Sans" panose="020B0502020104020203"/>
                <a:cs typeface="Arial MT"/>
              </a:rPr>
              <a:t> </a:t>
            </a:r>
            <a:r>
              <a:rPr sz="2400" b="0" dirty="0">
                <a:latin typeface="Gill Sans" panose="020B0502020104020203"/>
                <a:cs typeface="Arial MT"/>
              </a:rPr>
              <a:t>a</a:t>
            </a:r>
            <a:r>
              <a:rPr sz="2400" b="0" spc="80" dirty="0">
                <a:latin typeface="Gill Sans" panose="020B0502020104020203"/>
                <a:cs typeface="Arial MT"/>
              </a:rPr>
              <a:t> </a:t>
            </a:r>
            <a:r>
              <a:rPr sz="2400" b="0" dirty="0">
                <a:latin typeface="Gill Sans" panose="020B0502020104020203"/>
                <a:cs typeface="Arial MT"/>
              </a:rPr>
              <a:t>solution</a:t>
            </a:r>
            <a:r>
              <a:rPr sz="2400" b="0" spc="80" dirty="0">
                <a:latin typeface="Gill Sans" panose="020B0502020104020203"/>
                <a:cs typeface="Arial MT"/>
              </a:rPr>
              <a:t> </a:t>
            </a:r>
            <a:r>
              <a:rPr sz="2400" b="0" dirty="0">
                <a:latin typeface="Gill Sans" panose="020B0502020104020203"/>
                <a:cs typeface="Arial MT"/>
              </a:rPr>
              <a:t>using</a:t>
            </a:r>
            <a:r>
              <a:rPr sz="2400" b="0" spc="80" dirty="0">
                <a:latin typeface="Gill Sans" panose="020B0502020104020203"/>
                <a:cs typeface="Arial MT"/>
              </a:rPr>
              <a:t> </a:t>
            </a:r>
            <a:r>
              <a:rPr sz="2400" b="0" dirty="0">
                <a:latin typeface="Gill Sans" panose="020B0502020104020203"/>
                <a:cs typeface="Arial MT"/>
              </a:rPr>
              <a:t>semaphores</a:t>
            </a:r>
            <a:r>
              <a:rPr sz="2400" b="0" spc="-10" dirty="0">
                <a:latin typeface="Gill Sans" panose="020B0502020104020203"/>
                <a:cs typeface="Arial MT"/>
              </a:rPr>
              <a:t>. </a:t>
            </a:r>
            <a:endParaRPr lang="en-GB" sz="2400" b="0" spc="-10" dirty="0">
              <a:latin typeface="Gill Sans" panose="020B0502020104020203"/>
              <a:cs typeface="Arial MT"/>
            </a:endParaRPr>
          </a:p>
          <a:p>
            <a:pPr marL="12700">
              <a:lnSpc>
                <a:spcPts val="2510"/>
              </a:lnSpc>
              <a:spcBef>
                <a:spcPts val="135"/>
              </a:spcBef>
            </a:pPr>
            <a:r>
              <a:rPr lang="en-GB" sz="2400" b="0" dirty="0">
                <a:latin typeface="Gill Sans" panose="020B0502020104020203"/>
                <a:cs typeface="Arial MT"/>
              </a:rPr>
              <a:t>Solution: w</a:t>
            </a:r>
            <a:r>
              <a:rPr sz="2400" b="0" dirty="0">
                <a:latin typeface="Gill Sans" panose="020B0502020104020203"/>
                <a:cs typeface="Arial MT"/>
              </a:rPr>
              <a:t>e</a:t>
            </a:r>
            <a:r>
              <a:rPr sz="2400" b="0" spc="55" dirty="0">
                <a:latin typeface="Gill Sans" panose="020B0502020104020203"/>
                <a:cs typeface="Arial MT"/>
              </a:rPr>
              <a:t> </a:t>
            </a:r>
            <a:r>
              <a:rPr sz="2400" b="0" dirty="0">
                <a:latin typeface="Gill Sans" panose="020B0502020104020203"/>
                <a:cs typeface="Arial MT"/>
              </a:rPr>
              <a:t>protect</a:t>
            </a:r>
            <a:r>
              <a:rPr sz="2400" b="0" spc="50" dirty="0">
                <a:latin typeface="Gill Sans" panose="020B0502020104020203"/>
                <a:cs typeface="Arial MT"/>
              </a:rPr>
              <a:t> </a:t>
            </a:r>
            <a:r>
              <a:rPr lang="en-GB" sz="2400" b="0" spc="50" dirty="0">
                <a:latin typeface="Gill Sans" panose="020B0502020104020203"/>
                <a:cs typeface="Arial MT"/>
              </a:rPr>
              <a:t>the </a:t>
            </a:r>
            <a:r>
              <a:rPr lang="en-GB" sz="2400" b="0" dirty="0">
                <a:latin typeface="Gill Sans" panose="020B0502020104020203"/>
                <a:cs typeface="Arial MT"/>
              </a:rPr>
              <a:t>addition</a:t>
            </a:r>
            <a:r>
              <a:rPr lang="en-GB" sz="2400" b="0" spc="50" dirty="0">
                <a:latin typeface="Gill Sans" panose="020B0502020104020203"/>
                <a:cs typeface="Arial MT"/>
              </a:rPr>
              <a:t> </a:t>
            </a:r>
            <a:r>
              <a:rPr lang="en-GB" sz="2400" b="0" dirty="0">
                <a:latin typeface="Gill Sans" panose="020B0502020104020203"/>
                <a:cs typeface="Arial MT"/>
              </a:rPr>
              <a:t>x</a:t>
            </a:r>
            <a:r>
              <a:rPr lang="en-GB" sz="2400" b="0" spc="45" dirty="0">
                <a:latin typeface="Gill Sans" panose="020B0502020104020203"/>
                <a:cs typeface="Arial MT"/>
              </a:rPr>
              <a:t> </a:t>
            </a:r>
            <a:r>
              <a:rPr lang="en-GB" sz="2400" b="0" dirty="0">
                <a:latin typeface="Gill Sans" panose="020B0502020104020203"/>
                <a:cs typeface="Arial MT"/>
              </a:rPr>
              <a:t>=</a:t>
            </a:r>
            <a:r>
              <a:rPr lang="en-GB" sz="2400" b="0" spc="50" dirty="0">
                <a:latin typeface="Gill Sans" panose="020B0502020104020203"/>
                <a:cs typeface="Arial MT"/>
              </a:rPr>
              <a:t> </a:t>
            </a:r>
            <a:r>
              <a:rPr lang="en-GB" sz="2400" b="0" dirty="0">
                <a:latin typeface="Gill Sans" panose="020B0502020104020203"/>
                <a:cs typeface="Arial MT"/>
              </a:rPr>
              <a:t>y</a:t>
            </a:r>
            <a:r>
              <a:rPr lang="en-GB" sz="2400" b="0" spc="45" dirty="0">
                <a:latin typeface="Gill Sans" panose="020B0502020104020203"/>
                <a:cs typeface="Arial MT"/>
              </a:rPr>
              <a:t> </a:t>
            </a:r>
            <a:r>
              <a:rPr lang="en-GB" sz="2400" b="0" dirty="0">
                <a:latin typeface="Gill Sans" panose="020B0502020104020203"/>
                <a:cs typeface="Arial MT"/>
              </a:rPr>
              <a:t>+</a:t>
            </a:r>
            <a:r>
              <a:rPr lang="en-GB" sz="2400" b="0" spc="45" dirty="0">
                <a:latin typeface="Gill Sans" panose="020B0502020104020203"/>
                <a:cs typeface="Arial MT"/>
              </a:rPr>
              <a:t> </a:t>
            </a:r>
            <a:r>
              <a:rPr lang="en-GB" sz="2400" b="0" dirty="0">
                <a:latin typeface="Gill Sans" panose="020B0502020104020203"/>
                <a:cs typeface="Arial MT"/>
              </a:rPr>
              <a:t>z</a:t>
            </a:r>
            <a:r>
              <a:rPr lang="en-GB" sz="2400" b="0" spc="45" dirty="0">
                <a:latin typeface="Gill Sans" panose="020B0502020104020203"/>
                <a:cs typeface="Arial MT"/>
              </a:rPr>
              <a:t> within a </a:t>
            </a:r>
            <a:r>
              <a:rPr lang="en-GB" sz="2400" b="0" dirty="0">
                <a:latin typeface="Gill Sans" panose="020B0502020104020203"/>
                <a:cs typeface="Arial"/>
              </a:rPr>
              <a:t>critical</a:t>
            </a:r>
            <a:r>
              <a:rPr lang="en-GB" sz="2400" b="0" spc="40" dirty="0">
                <a:latin typeface="Gill Sans" panose="020B0502020104020203"/>
                <a:cs typeface="Arial"/>
              </a:rPr>
              <a:t> </a:t>
            </a:r>
            <a:r>
              <a:rPr lang="en-GB" sz="2400" b="0" spc="-10" dirty="0">
                <a:latin typeface="Gill Sans" panose="020B0502020104020203"/>
                <a:cs typeface="Arial"/>
              </a:rPr>
              <a:t>section</a:t>
            </a:r>
            <a:r>
              <a:rPr lang="en-GB" sz="2400" b="0" i="1" spc="-10" dirty="0">
                <a:latin typeface="Gill Sans" panose="020B0502020104020203"/>
                <a:cs typeface="Arial"/>
              </a:rPr>
              <a:t>, using</a:t>
            </a:r>
            <a:r>
              <a:rPr sz="2400" b="0" spc="55" dirty="0">
                <a:latin typeface="Gill Sans" panose="020B0502020104020203"/>
                <a:cs typeface="Arial MT"/>
              </a:rPr>
              <a:t> </a:t>
            </a:r>
            <a:r>
              <a:rPr sz="2400" b="0" dirty="0">
                <a:latin typeface="Gill Sans" panose="020B0502020104020203"/>
                <a:cs typeface="Arial MT"/>
              </a:rPr>
              <a:t>a</a:t>
            </a:r>
            <a:r>
              <a:rPr sz="2400" b="0" spc="55" dirty="0">
                <a:latin typeface="Gill Sans" panose="020B0502020104020203"/>
                <a:cs typeface="Arial MT"/>
              </a:rPr>
              <a:t> </a:t>
            </a:r>
            <a:r>
              <a:rPr lang="en-GB" sz="2400" b="0" spc="55" dirty="0">
                <a:latin typeface="Gill Sans" panose="020B0502020104020203"/>
                <a:cs typeface="Arial MT"/>
              </a:rPr>
              <a:t>binary </a:t>
            </a:r>
            <a:r>
              <a:rPr sz="2400" b="0" dirty="0">
                <a:latin typeface="Gill Sans" panose="020B0502020104020203"/>
                <a:cs typeface="Arial MT"/>
              </a:rPr>
              <a:t>semaphore</a:t>
            </a:r>
            <a:r>
              <a:rPr sz="2400" b="0" spc="55" dirty="0">
                <a:latin typeface="Gill Sans" panose="020B0502020104020203"/>
                <a:cs typeface="Arial MT"/>
              </a:rPr>
              <a:t> </a:t>
            </a:r>
            <a:r>
              <a:rPr lang="en-GB" sz="2400" b="0" spc="55" dirty="0">
                <a:latin typeface="Gill Sans" panose="020B0502020104020203"/>
                <a:cs typeface="Arial MT"/>
              </a:rPr>
              <a:t>(</a:t>
            </a:r>
            <a:r>
              <a:rPr sz="2400" b="0" spc="-10" dirty="0">
                <a:latin typeface="Gill Sans" panose="020B0502020104020203"/>
                <a:cs typeface="Arial MT"/>
              </a:rPr>
              <a:t>mutex</a:t>
            </a:r>
            <a:r>
              <a:rPr lang="en-GB" sz="2400" b="0" spc="-10" dirty="0">
                <a:latin typeface="Gill Sans" panose="020B0502020104020203"/>
                <a:cs typeface="Arial MT"/>
              </a:rPr>
              <a:t>). This code </a:t>
            </a:r>
            <a:r>
              <a:rPr lang="en-GB" sz="2400" b="0" dirty="0">
                <a:latin typeface="Gill Sans" panose="020B0502020104020203"/>
                <a:cs typeface="Arial MT"/>
              </a:rPr>
              <a:t>guarantees</a:t>
            </a:r>
            <a:r>
              <a:rPr lang="en-GB" sz="2400" b="0" spc="70" dirty="0">
                <a:latin typeface="Gill Sans" panose="020B0502020104020203"/>
                <a:cs typeface="Arial MT"/>
              </a:rPr>
              <a:t> </a:t>
            </a:r>
            <a:r>
              <a:rPr lang="en-GB" sz="2400" b="0" dirty="0">
                <a:latin typeface="Gill Sans" panose="020B0502020104020203"/>
                <a:cs typeface="Arial MT"/>
              </a:rPr>
              <a:t>that</a:t>
            </a:r>
            <a:r>
              <a:rPr lang="en-GB" sz="2400" b="0" spc="60" dirty="0">
                <a:latin typeface="Gill Sans" panose="020B0502020104020203"/>
                <a:cs typeface="Arial MT"/>
              </a:rPr>
              <a:t> </a:t>
            </a:r>
            <a:r>
              <a:rPr lang="en-GB" sz="2400" b="0" dirty="0">
                <a:latin typeface="Gill Sans" panose="020B0502020104020203"/>
                <a:cs typeface="Arial MT"/>
              </a:rPr>
              <a:t>x</a:t>
            </a:r>
            <a:r>
              <a:rPr lang="en-GB" sz="2400" b="0" spc="65" dirty="0">
                <a:latin typeface="Gill Sans" panose="020B0502020104020203"/>
                <a:cs typeface="Arial MT"/>
              </a:rPr>
              <a:t> </a:t>
            </a:r>
            <a:r>
              <a:rPr lang="en-GB" sz="2400" b="0" dirty="0">
                <a:latin typeface="Gill Sans" panose="020B0502020104020203"/>
                <a:cs typeface="Arial MT"/>
              </a:rPr>
              <a:t>can</a:t>
            </a:r>
            <a:r>
              <a:rPr lang="en-GB" sz="2400" b="0" spc="70" dirty="0">
                <a:latin typeface="Gill Sans" panose="020B0502020104020203"/>
                <a:cs typeface="Arial MT"/>
              </a:rPr>
              <a:t> </a:t>
            </a:r>
            <a:r>
              <a:rPr lang="en-GB" sz="2400" b="0" dirty="0">
                <a:latin typeface="Gill Sans" panose="020B0502020104020203"/>
                <a:cs typeface="Arial"/>
              </a:rPr>
              <a:t>never</a:t>
            </a:r>
            <a:r>
              <a:rPr lang="en-GB" sz="2400" b="0" i="1" spc="70" dirty="0">
                <a:latin typeface="Gill Sans" panose="020B0502020104020203"/>
                <a:cs typeface="Arial"/>
              </a:rPr>
              <a:t> </a:t>
            </a:r>
            <a:r>
              <a:rPr lang="en-GB" sz="2400" b="0" dirty="0">
                <a:latin typeface="Gill Sans" panose="020B0502020104020203"/>
                <a:cs typeface="Arial MT"/>
              </a:rPr>
              <a:t>have</a:t>
            </a:r>
            <a:r>
              <a:rPr lang="en-GB" sz="2400" b="0" spc="70" dirty="0">
                <a:latin typeface="Gill Sans" panose="020B0502020104020203"/>
                <a:cs typeface="Arial MT"/>
              </a:rPr>
              <a:t> </a:t>
            </a:r>
            <a:r>
              <a:rPr lang="en-GB" sz="2400" b="0" dirty="0">
                <a:latin typeface="Gill Sans" panose="020B0502020104020203"/>
                <a:cs typeface="Arial MT"/>
              </a:rPr>
              <a:t>the</a:t>
            </a:r>
            <a:r>
              <a:rPr lang="en-GB" sz="2400" b="0" spc="70" dirty="0">
                <a:latin typeface="Gill Sans" panose="020B0502020104020203"/>
                <a:cs typeface="Arial MT"/>
              </a:rPr>
              <a:t> </a:t>
            </a:r>
            <a:r>
              <a:rPr lang="en-GB" sz="2400" b="0" dirty="0">
                <a:latin typeface="Gill Sans" panose="020B0502020104020203"/>
                <a:cs typeface="Arial MT"/>
              </a:rPr>
              <a:t>value</a:t>
            </a:r>
            <a:r>
              <a:rPr lang="en-GB" sz="2400" b="0" spc="70" dirty="0">
                <a:latin typeface="Gill Sans" panose="020B0502020104020203"/>
                <a:cs typeface="Arial MT"/>
              </a:rPr>
              <a:t> 1 or </a:t>
            </a:r>
            <a:r>
              <a:rPr lang="en-GB" sz="2400" b="0" spc="-50" dirty="0">
                <a:latin typeface="Gill Sans" panose="020B0502020104020203"/>
                <a:cs typeface="Arial MT"/>
              </a:rPr>
              <a:t>2, possible values are x = 0, 3</a:t>
            </a:r>
          </a:p>
          <a:p>
            <a:pPr marL="12700">
              <a:lnSpc>
                <a:spcPts val="2510"/>
              </a:lnSpc>
              <a:spcBef>
                <a:spcPts val="135"/>
              </a:spcBef>
            </a:pPr>
            <a:r>
              <a:rPr lang="en-GB" sz="2400" b="0" spc="-50" dirty="0">
                <a:latin typeface="Gill Sans" panose="020B0502020104020203"/>
                <a:cs typeface="Arial MT"/>
              </a:rPr>
              <a:t>(Line “int x” can be outside or inside the critical section with no difference. We use a slightly different notation of </a:t>
            </a:r>
            <a:r>
              <a:rPr lang="en-GB" sz="2400" b="0" spc="-50" dirty="0" err="1">
                <a:latin typeface="Gill Sans" panose="020B0502020104020203"/>
                <a:cs typeface="Arial MT"/>
              </a:rPr>
              <a:t>s.wait</a:t>
            </a:r>
            <a:r>
              <a:rPr lang="en-GB" sz="2400" b="0" spc="-50" dirty="0">
                <a:latin typeface="Gill Sans" panose="020B0502020104020203"/>
                <a:cs typeface="Arial MT"/>
              </a:rPr>
              <a:t>()/</a:t>
            </a:r>
            <a:r>
              <a:rPr lang="en-GB" sz="2400" b="0" spc="-50" dirty="0" err="1">
                <a:latin typeface="Gill Sans" panose="020B0502020104020203"/>
                <a:cs typeface="Arial MT"/>
              </a:rPr>
              <a:t>s.signal</a:t>
            </a:r>
            <a:r>
              <a:rPr lang="en-GB" sz="2400" b="0" spc="-50" dirty="0">
                <a:latin typeface="Gill Sans" panose="020B0502020104020203"/>
                <a:cs typeface="Arial MT"/>
              </a:rPr>
              <a:t>() to denote </a:t>
            </a:r>
            <a:r>
              <a:rPr lang="en-GB" sz="2400" b="0" spc="-50" dirty="0" err="1">
                <a:latin typeface="Gill Sans" panose="020B0502020104020203"/>
                <a:cs typeface="Arial MT"/>
              </a:rPr>
              <a:t>sem_wait</a:t>
            </a:r>
            <a:r>
              <a:rPr lang="en-GB" sz="2400" b="0" spc="-50" dirty="0">
                <a:latin typeface="Gill Sans" panose="020B0502020104020203"/>
                <a:cs typeface="Arial MT"/>
              </a:rPr>
              <a:t>(&amp;s) and </a:t>
            </a:r>
            <a:r>
              <a:rPr lang="en-GB" sz="2400" b="0" spc="-50" dirty="0" err="1">
                <a:latin typeface="Gill Sans" panose="020B0502020104020203"/>
                <a:cs typeface="Arial MT"/>
              </a:rPr>
              <a:t>sem_post</a:t>
            </a:r>
            <a:r>
              <a:rPr lang="en-GB" sz="2400" b="0" spc="-50" dirty="0">
                <a:latin typeface="Gill Sans" panose="020B0502020104020203"/>
                <a:cs typeface="Arial MT"/>
              </a:rPr>
              <a:t>(&amp;s).</a:t>
            </a:r>
            <a:endParaRPr sz="2400" b="0" dirty="0">
              <a:latin typeface="Gill Sans" panose="020B0502020104020203"/>
              <a:cs typeface="Arial MT"/>
            </a:endParaRPr>
          </a:p>
        </p:txBody>
      </p:sp>
      <p:graphicFrame>
        <p:nvGraphicFramePr>
          <p:cNvPr id="5" name="object 5"/>
          <p:cNvGraphicFramePr>
            <a:graphicFrameLocks noGrp="1"/>
          </p:cNvGraphicFramePr>
          <p:nvPr>
            <p:extLst>
              <p:ext uri="{D42A27DB-BD31-4B8C-83A1-F6EECF244321}">
                <p14:modId xmlns:p14="http://schemas.microsoft.com/office/powerpoint/2010/main" val="1692427717"/>
              </p:ext>
            </p:extLst>
          </p:nvPr>
        </p:nvGraphicFramePr>
        <p:xfrm>
          <a:off x="3505200" y="4462859"/>
          <a:ext cx="5479414" cy="1609090"/>
        </p:xfrm>
        <a:graphic>
          <a:graphicData uri="http://schemas.openxmlformats.org/drawingml/2006/table">
            <a:tbl>
              <a:tblPr firstRow="1" bandRow="1">
                <a:tableStyleId>{2D5ABB26-0587-4C30-8999-92F81FD0307C}</a:tableStyleId>
              </a:tblPr>
              <a:tblGrid>
                <a:gridCol w="449580">
                  <a:extLst>
                    <a:ext uri="{9D8B030D-6E8A-4147-A177-3AD203B41FA5}">
                      <a16:colId xmlns:a16="http://schemas.microsoft.com/office/drawing/2014/main" val="20000"/>
                    </a:ext>
                  </a:extLst>
                </a:gridCol>
                <a:gridCol w="2764154">
                  <a:extLst>
                    <a:ext uri="{9D8B030D-6E8A-4147-A177-3AD203B41FA5}">
                      <a16:colId xmlns:a16="http://schemas.microsoft.com/office/drawing/2014/main" val="20001"/>
                    </a:ext>
                  </a:extLst>
                </a:gridCol>
                <a:gridCol w="2265680">
                  <a:extLst>
                    <a:ext uri="{9D8B030D-6E8A-4147-A177-3AD203B41FA5}">
                      <a16:colId xmlns:a16="http://schemas.microsoft.com/office/drawing/2014/main" val="20003"/>
                    </a:ext>
                  </a:extLst>
                </a:gridCol>
              </a:tblGrid>
              <a:tr h="306070">
                <a:tc gridSpan="2">
                  <a:txBody>
                    <a:bodyPr/>
                    <a:lstStyle/>
                    <a:p>
                      <a:pPr marL="60960">
                        <a:lnSpc>
                          <a:spcPts val="1914"/>
                        </a:lnSpc>
                        <a:tabLst>
                          <a:tab pos="792480" algn="l"/>
                          <a:tab pos="1478280" algn="l"/>
                        </a:tabLst>
                      </a:pPr>
                      <a:r>
                        <a:rPr sz="1800" baseline="-6944" dirty="0">
                          <a:latin typeface="Courier New"/>
                          <a:cs typeface="Courier New"/>
                        </a:rPr>
                        <a:t>1</a:t>
                      </a:r>
                      <a:r>
                        <a:rPr sz="1800" spc="-15" baseline="-6944" dirty="0">
                          <a:latin typeface="Courier New"/>
                          <a:cs typeface="Courier New"/>
                        </a:rPr>
                        <a:t> </a:t>
                      </a:r>
                      <a:r>
                        <a:rPr sz="1800" spc="-20" dirty="0">
                          <a:latin typeface="Courier New"/>
                          <a:cs typeface="Courier New"/>
                        </a:rPr>
                        <a:t>t1()</a:t>
                      </a:r>
                      <a:r>
                        <a:rPr sz="1800" dirty="0">
                          <a:latin typeface="Courier New"/>
                          <a:cs typeface="Courier New"/>
                        </a:rPr>
                        <a:t>	</a:t>
                      </a:r>
                      <a:r>
                        <a:rPr sz="1800" spc="-50" dirty="0">
                          <a:latin typeface="Courier New"/>
                          <a:cs typeface="Courier New"/>
                        </a:rPr>
                        <a:t>{</a:t>
                      </a:r>
                      <a:endParaRPr sz="1800" dirty="0">
                        <a:latin typeface="Courier New"/>
                        <a:cs typeface="Courier New"/>
                      </a:endParaRPr>
                    </a:p>
                  </a:txBody>
                  <a:tcPr marL="0" marR="0" marT="0" marB="0">
                    <a:lnL>
                      <a:noFill/>
                    </a:lnL>
                    <a:lnR>
                      <a:noFill/>
                    </a:lnR>
                    <a:lnT w="12700">
                      <a:noFill/>
                      <a:prstDash val="solid"/>
                    </a:lnT>
                    <a:lnB>
                      <a:noFill/>
                    </a:lnB>
                    <a:lnTlToBr w="12700" cmpd="sng">
                      <a:noFill/>
                      <a:prstDash val="solid"/>
                    </a:lnTlToBr>
                    <a:lnBlToTr w="12700" cmpd="sng">
                      <a:noFill/>
                      <a:prstDash val="solid"/>
                    </a:lnBlToTr>
                  </a:tcPr>
                </a:tc>
                <a:tc hMerge="1">
                  <a:txBody>
                    <a:bodyPr/>
                    <a:lstStyle/>
                    <a:p>
                      <a:endParaRPr/>
                    </a:p>
                  </a:txBody>
                  <a:tcPr marL="0" marR="0" marT="0" marB="0"/>
                </a:tc>
                <a:tc>
                  <a:txBody>
                    <a:bodyPr/>
                    <a:lstStyle/>
                    <a:p>
                      <a:pPr marL="51435">
                        <a:lnSpc>
                          <a:spcPct val="100000"/>
                        </a:lnSpc>
                        <a:spcBef>
                          <a:spcPts val="215"/>
                        </a:spcBef>
                        <a:tabLst>
                          <a:tab pos="783590" algn="l"/>
                          <a:tab pos="1469390" algn="l"/>
                        </a:tabLst>
                      </a:pPr>
                      <a:r>
                        <a:rPr sz="1800" baseline="-6944" dirty="0">
                          <a:latin typeface="Courier New"/>
                          <a:cs typeface="Courier New"/>
                        </a:rPr>
                        <a:t>1</a:t>
                      </a:r>
                      <a:r>
                        <a:rPr sz="1800" spc="-15" baseline="-6944" dirty="0">
                          <a:latin typeface="Courier New"/>
                          <a:cs typeface="Courier New"/>
                        </a:rPr>
                        <a:t> </a:t>
                      </a:r>
                      <a:r>
                        <a:rPr sz="1800" spc="-20" dirty="0">
                          <a:latin typeface="Courier New"/>
                          <a:cs typeface="Courier New"/>
                        </a:rPr>
                        <a:t>t2()</a:t>
                      </a:r>
                      <a:r>
                        <a:rPr sz="1800" dirty="0">
                          <a:latin typeface="Courier New"/>
                          <a:cs typeface="Courier New"/>
                        </a:rPr>
                        <a:t>	</a:t>
                      </a:r>
                      <a:r>
                        <a:rPr sz="1800" spc="-50" dirty="0">
                          <a:latin typeface="Courier New"/>
                          <a:cs typeface="Courier New"/>
                        </a:rPr>
                        <a:t>{</a:t>
                      </a:r>
                      <a:endParaRPr sz="1800" dirty="0">
                        <a:latin typeface="Courier New"/>
                        <a:cs typeface="Courier New"/>
                      </a:endParaRPr>
                    </a:p>
                  </a:txBody>
                  <a:tcPr marL="0" marR="0" marT="27305" marB="0">
                    <a:lnL>
                      <a:noFill/>
                    </a:lnL>
                    <a:lnR>
                      <a:noFill/>
                    </a:lnR>
                    <a:lnT w="12700">
                      <a:noFill/>
                      <a:prstDash val="solid"/>
                    </a:lnT>
                    <a:lnB>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52095">
                <a:tc>
                  <a:txBody>
                    <a:bodyPr/>
                    <a:lstStyle/>
                    <a:p>
                      <a:pPr marL="60960">
                        <a:lnSpc>
                          <a:spcPts val="1350"/>
                        </a:lnSpc>
                        <a:spcBef>
                          <a:spcPts val="550"/>
                        </a:spcBef>
                      </a:pPr>
                      <a:r>
                        <a:rPr sz="1200" spc="-50" dirty="0">
                          <a:latin typeface="Courier New"/>
                          <a:cs typeface="Courier New"/>
                        </a:rPr>
                        <a:t>2</a:t>
                      </a:r>
                      <a:endParaRPr sz="1200" dirty="0">
                        <a:latin typeface="Courier New"/>
                        <a:cs typeface="Courier New"/>
                      </a:endParaRPr>
                    </a:p>
                  </a:txBody>
                  <a:tcPr marL="0" marR="0" marT="69850" marB="0">
                    <a:lnR>
                      <a:noFill/>
                    </a:lnR>
                    <a:lnT>
                      <a:noFill/>
                    </a:lnT>
                  </a:tcPr>
                </a:tc>
                <a:tc>
                  <a:txBody>
                    <a:bodyPr/>
                    <a:lstStyle/>
                    <a:p>
                      <a:pPr marL="114300">
                        <a:lnSpc>
                          <a:spcPts val="1900"/>
                        </a:lnSpc>
                        <a:tabLst>
                          <a:tab pos="662940" algn="l"/>
                        </a:tabLst>
                      </a:pPr>
                      <a:r>
                        <a:rPr sz="1800" spc="-25" dirty="0">
                          <a:latin typeface="Courier New"/>
                          <a:cs typeface="Courier New"/>
                        </a:rPr>
                        <a:t>int</a:t>
                      </a:r>
                      <a:r>
                        <a:rPr sz="1800" dirty="0">
                          <a:latin typeface="Courier New"/>
                          <a:cs typeface="Courier New"/>
                        </a:rPr>
                        <a:t>	</a:t>
                      </a:r>
                      <a:r>
                        <a:rPr sz="1800" spc="-25" dirty="0">
                          <a:latin typeface="Courier New"/>
                          <a:cs typeface="Courier New"/>
                        </a:rPr>
                        <a:t>x;</a:t>
                      </a:r>
                      <a:endParaRPr sz="1800" dirty="0">
                        <a:latin typeface="Courier New"/>
                        <a:cs typeface="Courier New"/>
                      </a:endParaRPr>
                    </a:p>
                  </a:txBody>
                  <a:tcPr marL="0" marR="0" marT="0" marB="0">
                    <a:lnL>
                      <a:noFill/>
                    </a:lnL>
                  </a:tcPr>
                </a:tc>
                <a:tc>
                  <a:txBody>
                    <a:bodyPr/>
                    <a:lstStyle/>
                    <a:p>
                      <a:pPr marL="51435">
                        <a:lnSpc>
                          <a:spcPts val="1745"/>
                        </a:lnSpc>
                        <a:tabLst>
                          <a:tab pos="509270" algn="l"/>
                        </a:tabLst>
                      </a:pPr>
                      <a:r>
                        <a:rPr sz="1800" spc="-75" baseline="-6944" dirty="0">
                          <a:latin typeface="Courier New"/>
                          <a:cs typeface="Courier New"/>
                        </a:rPr>
                        <a:t>2</a:t>
                      </a:r>
                      <a:r>
                        <a:rPr sz="1800" baseline="-6944" dirty="0">
                          <a:latin typeface="Courier New"/>
                          <a:cs typeface="Courier New"/>
                        </a:rPr>
                        <a:t>	</a:t>
                      </a:r>
                      <a:r>
                        <a:rPr sz="1800" spc="-10" dirty="0">
                          <a:solidFill>
                            <a:srgbClr val="0365C0"/>
                          </a:solidFill>
                          <a:latin typeface="Courier New"/>
                          <a:cs typeface="Courier New"/>
                        </a:rPr>
                        <a:t>s.wait();</a:t>
                      </a:r>
                      <a:endParaRPr sz="1800" dirty="0">
                        <a:latin typeface="Courier New"/>
                        <a:cs typeface="Courier New"/>
                      </a:endParaRPr>
                    </a:p>
                  </a:txBody>
                  <a:tcPr marL="0" marR="0" marT="0" marB="0">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53365">
                <a:tc>
                  <a:txBody>
                    <a:bodyPr/>
                    <a:lstStyle/>
                    <a:p>
                      <a:pPr marL="60960">
                        <a:lnSpc>
                          <a:spcPts val="1350"/>
                        </a:lnSpc>
                        <a:spcBef>
                          <a:spcPts val="550"/>
                        </a:spcBef>
                      </a:pPr>
                      <a:r>
                        <a:rPr sz="1200" spc="-50" dirty="0">
                          <a:latin typeface="Courier New"/>
                          <a:cs typeface="Courier New"/>
                        </a:rPr>
                        <a:t>3</a:t>
                      </a:r>
                      <a:endParaRPr sz="1200" dirty="0">
                        <a:latin typeface="Courier New"/>
                        <a:cs typeface="Courier New"/>
                      </a:endParaRPr>
                    </a:p>
                  </a:txBody>
                  <a:tcPr marL="0" marR="0" marT="69850" marB="0"/>
                </a:tc>
                <a:tc>
                  <a:txBody>
                    <a:bodyPr/>
                    <a:lstStyle/>
                    <a:p>
                      <a:pPr marL="114300">
                        <a:lnSpc>
                          <a:spcPts val="1900"/>
                        </a:lnSpc>
                      </a:pPr>
                      <a:r>
                        <a:rPr sz="1800" spc="-10" dirty="0">
                          <a:solidFill>
                            <a:srgbClr val="0365C0"/>
                          </a:solidFill>
                          <a:latin typeface="Courier New"/>
                          <a:cs typeface="Courier New"/>
                        </a:rPr>
                        <a:t>s.wait();</a:t>
                      </a:r>
                      <a:endParaRPr sz="1800" dirty="0">
                        <a:latin typeface="Courier New"/>
                        <a:cs typeface="Courier New"/>
                      </a:endParaRPr>
                    </a:p>
                  </a:txBody>
                  <a:tcPr marL="0" marR="0" marT="0" marB="0">
                    <a:lnR>
                      <a:noFill/>
                    </a:lnR>
                  </a:tcPr>
                </a:tc>
                <a:tc>
                  <a:txBody>
                    <a:bodyPr/>
                    <a:lstStyle/>
                    <a:p>
                      <a:pPr marL="51435">
                        <a:lnSpc>
                          <a:spcPts val="1735"/>
                        </a:lnSpc>
                        <a:tabLst>
                          <a:tab pos="509270" algn="l"/>
                          <a:tab pos="783590" algn="l"/>
                          <a:tab pos="1057910" algn="l"/>
                        </a:tabLst>
                      </a:pPr>
                      <a:r>
                        <a:rPr sz="1800" spc="-75" baseline="-6944" dirty="0">
                          <a:latin typeface="Courier New"/>
                          <a:cs typeface="Courier New"/>
                        </a:rPr>
                        <a:t>3</a:t>
                      </a:r>
                      <a:r>
                        <a:rPr sz="1800" baseline="-6944" dirty="0">
                          <a:latin typeface="Courier New"/>
                          <a:cs typeface="Courier New"/>
                        </a:rPr>
                        <a:t>	</a:t>
                      </a:r>
                      <a:r>
                        <a:rPr sz="1800" spc="-50" dirty="0">
                          <a:latin typeface="Courier New"/>
                          <a:cs typeface="Courier New"/>
                        </a:rPr>
                        <a:t>y</a:t>
                      </a:r>
                      <a:r>
                        <a:rPr sz="1800" dirty="0">
                          <a:latin typeface="Courier New"/>
                          <a:cs typeface="Courier New"/>
                        </a:rPr>
                        <a:t>	</a:t>
                      </a:r>
                      <a:r>
                        <a:rPr sz="1800" spc="-50" dirty="0">
                          <a:latin typeface="Courier New"/>
                          <a:cs typeface="Courier New"/>
                        </a:rPr>
                        <a:t>=</a:t>
                      </a:r>
                      <a:r>
                        <a:rPr sz="1800" dirty="0">
                          <a:latin typeface="Courier New"/>
                          <a:cs typeface="Courier New"/>
                        </a:rPr>
                        <a:t>	</a:t>
                      </a:r>
                      <a:r>
                        <a:rPr sz="1800" spc="-25" dirty="0">
                          <a:latin typeface="Courier New"/>
                          <a:cs typeface="Courier New"/>
                        </a:rPr>
                        <a:t>1;</a:t>
                      </a:r>
                      <a:endParaRPr sz="1800" dirty="0">
                        <a:latin typeface="Courier New"/>
                        <a:cs typeface="Courier New"/>
                      </a:endParaRPr>
                    </a:p>
                  </a:txBody>
                  <a:tcPr marL="0" marR="0" marT="0" marB="0">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54000">
                <a:tc>
                  <a:txBody>
                    <a:bodyPr/>
                    <a:lstStyle/>
                    <a:p>
                      <a:pPr marL="60960">
                        <a:lnSpc>
                          <a:spcPts val="1350"/>
                        </a:lnSpc>
                        <a:spcBef>
                          <a:spcPts val="550"/>
                        </a:spcBef>
                      </a:pPr>
                      <a:r>
                        <a:rPr sz="1200" spc="-50" dirty="0">
                          <a:latin typeface="Courier New"/>
                          <a:cs typeface="Courier New"/>
                        </a:rPr>
                        <a:t>4</a:t>
                      </a:r>
                      <a:endParaRPr sz="1200" dirty="0">
                        <a:latin typeface="Courier New"/>
                        <a:cs typeface="Courier New"/>
                      </a:endParaRPr>
                    </a:p>
                  </a:txBody>
                  <a:tcPr marL="0" marR="0" marT="69850" marB="0"/>
                </a:tc>
                <a:tc>
                  <a:txBody>
                    <a:bodyPr/>
                    <a:lstStyle/>
                    <a:p>
                      <a:pPr marL="114300">
                        <a:lnSpc>
                          <a:spcPts val="1900"/>
                        </a:lnSpc>
                        <a:tabLst>
                          <a:tab pos="388620" algn="l"/>
                          <a:tab pos="662940" algn="l"/>
                          <a:tab pos="937260" algn="l"/>
                          <a:tab pos="1211580" algn="l"/>
                        </a:tabLst>
                      </a:pPr>
                      <a:r>
                        <a:rPr sz="1800" spc="-50" dirty="0">
                          <a:latin typeface="Courier New"/>
                          <a:cs typeface="Courier New"/>
                        </a:rPr>
                        <a:t>x</a:t>
                      </a:r>
                      <a:r>
                        <a:rPr sz="1800" dirty="0">
                          <a:latin typeface="Courier New"/>
                          <a:cs typeface="Courier New"/>
                        </a:rPr>
                        <a:t>	</a:t>
                      </a:r>
                      <a:r>
                        <a:rPr sz="1800" spc="-50" dirty="0">
                          <a:latin typeface="Courier New"/>
                          <a:cs typeface="Courier New"/>
                        </a:rPr>
                        <a:t>=</a:t>
                      </a:r>
                      <a:r>
                        <a:rPr sz="1800" dirty="0">
                          <a:latin typeface="Courier New"/>
                          <a:cs typeface="Courier New"/>
                        </a:rPr>
                        <a:t>	</a:t>
                      </a:r>
                      <a:r>
                        <a:rPr sz="1800" spc="-50" dirty="0">
                          <a:latin typeface="Courier New"/>
                          <a:cs typeface="Courier New"/>
                        </a:rPr>
                        <a:t>y</a:t>
                      </a:r>
                      <a:r>
                        <a:rPr sz="1800" dirty="0">
                          <a:latin typeface="Courier New"/>
                          <a:cs typeface="Courier New"/>
                        </a:rPr>
                        <a:t>	</a:t>
                      </a:r>
                      <a:r>
                        <a:rPr sz="1800" spc="-50" dirty="0">
                          <a:latin typeface="Courier New"/>
                          <a:cs typeface="Courier New"/>
                        </a:rPr>
                        <a:t>+</a:t>
                      </a:r>
                      <a:r>
                        <a:rPr sz="1800" dirty="0">
                          <a:latin typeface="Courier New"/>
                          <a:cs typeface="Courier New"/>
                        </a:rPr>
                        <a:t>	</a:t>
                      </a:r>
                      <a:r>
                        <a:rPr sz="1800" spc="-25" dirty="0">
                          <a:latin typeface="Courier New"/>
                          <a:cs typeface="Courier New"/>
                        </a:rPr>
                        <a:t>z;</a:t>
                      </a:r>
                      <a:endParaRPr sz="1800">
                        <a:latin typeface="Courier New"/>
                        <a:cs typeface="Courier New"/>
                      </a:endParaRPr>
                    </a:p>
                  </a:txBody>
                  <a:tcPr marL="0" marR="0" marT="0" marB="0">
                    <a:lnR>
                      <a:noFill/>
                    </a:lnR>
                  </a:tcPr>
                </a:tc>
                <a:tc>
                  <a:txBody>
                    <a:bodyPr/>
                    <a:lstStyle/>
                    <a:p>
                      <a:pPr marL="51435">
                        <a:lnSpc>
                          <a:spcPts val="1735"/>
                        </a:lnSpc>
                        <a:tabLst>
                          <a:tab pos="509270" algn="l"/>
                          <a:tab pos="783590" algn="l"/>
                          <a:tab pos="1057910" algn="l"/>
                        </a:tabLst>
                      </a:pPr>
                      <a:r>
                        <a:rPr sz="1800" spc="-75" baseline="-6944" dirty="0">
                          <a:latin typeface="Courier New"/>
                          <a:cs typeface="Courier New"/>
                        </a:rPr>
                        <a:t>4</a:t>
                      </a:r>
                      <a:r>
                        <a:rPr sz="1800" baseline="-6944" dirty="0">
                          <a:latin typeface="Courier New"/>
                          <a:cs typeface="Courier New"/>
                        </a:rPr>
                        <a:t>	</a:t>
                      </a:r>
                      <a:r>
                        <a:rPr sz="1800" spc="-50" dirty="0">
                          <a:latin typeface="Courier New"/>
                          <a:cs typeface="Courier New"/>
                        </a:rPr>
                        <a:t>z</a:t>
                      </a:r>
                      <a:r>
                        <a:rPr sz="1800" dirty="0">
                          <a:latin typeface="Courier New"/>
                          <a:cs typeface="Courier New"/>
                        </a:rPr>
                        <a:t>	</a:t>
                      </a:r>
                      <a:r>
                        <a:rPr sz="1800" spc="-50" dirty="0">
                          <a:latin typeface="Courier New"/>
                          <a:cs typeface="Courier New"/>
                        </a:rPr>
                        <a:t>=</a:t>
                      </a:r>
                      <a:r>
                        <a:rPr sz="1800" dirty="0">
                          <a:latin typeface="Courier New"/>
                          <a:cs typeface="Courier New"/>
                        </a:rPr>
                        <a:t>	</a:t>
                      </a:r>
                      <a:r>
                        <a:rPr sz="1800" spc="-25" dirty="0">
                          <a:latin typeface="Courier New"/>
                          <a:cs typeface="Courier New"/>
                        </a:rPr>
                        <a:t>2;</a:t>
                      </a:r>
                      <a:endParaRPr sz="1800" dirty="0">
                        <a:latin typeface="Courier New"/>
                        <a:cs typeface="Courier New"/>
                      </a:endParaRPr>
                    </a:p>
                  </a:txBody>
                  <a:tcPr marL="0" marR="0" marT="0" marB="0">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54000">
                <a:tc>
                  <a:txBody>
                    <a:bodyPr/>
                    <a:lstStyle/>
                    <a:p>
                      <a:pPr marL="60960">
                        <a:lnSpc>
                          <a:spcPts val="1360"/>
                        </a:lnSpc>
                        <a:spcBef>
                          <a:spcPts val="550"/>
                        </a:spcBef>
                      </a:pPr>
                      <a:r>
                        <a:rPr sz="1200" spc="-50" dirty="0">
                          <a:latin typeface="Courier New"/>
                          <a:cs typeface="Courier New"/>
                        </a:rPr>
                        <a:t>5</a:t>
                      </a:r>
                      <a:endParaRPr sz="1200" dirty="0">
                        <a:latin typeface="Courier New"/>
                        <a:cs typeface="Courier New"/>
                      </a:endParaRPr>
                    </a:p>
                  </a:txBody>
                  <a:tcPr marL="0" marR="0" marT="69850" marB="0"/>
                </a:tc>
                <a:tc>
                  <a:txBody>
                    <a:bodyPr/>
                    <a:lstStyle/>
                    <a:p>
                      <a:pPr marL="68580">
                        <a:lnSpc>
                          <a:spcPts val="1914"/>
                        </a:lnSpc>
                      </a:pPr>
                      <a:r>
                        <a:rPr sz="1800" spc="-10" dirty="0">
                          <a:solidFill>
                            <a:srgbClr val="0365C0"/>
                          </a:solidFill>
                          <a:latin typeface="Courier New"/>
                          <a:cs typeface="Courier New"/>
                        </a:rPr>
                        <a:t>s</a:t>
                      </a:r>
                      <a:r>
                        <a:rPr lang="en-GB" sz="1800" spc="-10" dirty="0">
                          <a:solidFill>
                            <a:srgbClr val="0365C0"/>
                          </a:solidFill>
                          <a:latin typeface="Courier New"/>
                          <a:cs typeface="Courier New"/>
                        </a:rPr>
                        <a:t>.signal()</a:t>
                      </a:r>
                      <a:r>
                        <a:rPr sz="1800" spc="-10" dirty="0">
                          <a:solidFill>
                            <a:srgbClr val="0365C0"/>
                          </a:solidFill>
                          <a:latin typeface="Courier New"/>
                          <a:cs typeface="Courier New"/>
                        </a:rPr>
                        <a:t>;</a:t>
                      </a:r>
                      <a:endParaRPr sz="1800" dirty="0">
                        <a:latin typeface="Courier New"/>
                        <a:cs typeface="Courier New"/>
                      </a:endParaRPr>
                    </a:p>
                  </a:txBody>
                  <a:tcPr marL="0" marR="0" marT="0" marB="0">
                    <a:lnR>
                      <a:noFill/>
                    </a:lnR>
                  </a:tcPr>
                </a:tc>
                <a:tc>
                  <a:txBody>
                    <a:bodyPr/>
                    <a:lstStyle/>
                    <a:p>
                      <a:pPr marL="51435">
                        <a:lnSpc>
                          <a:spcPts val="1735"/>
                        </a:lnSpc>
                        <a:tabLst>
                          <a:tab pos="509270" algn="l"/>
                        </a:tabLst>
                      </a:pPr>
                      <a:r>
                        <a:rPr sz="1800" spc="-75" baseline="-6944" dirty="0">
                          <a:latin typeface="Courier New"/>
                          <a:cs typeface="Courier New"/>
                        </a:rPr>
                        <a:t>5</a:t>
                      </a:r>
                      <a:r>
                        <a:rPr sz="1800" baseline="-6944" dirty="0">
                          <a:latin typeface="Courier New"/>
                          <a:cs typeface="Courier New"/>
                        </a:rPr>
                        <a:t>	</a:t>
                      </a:r>
                      <a:r>
                        <a:rPr sz="1800" spc="-10" dirty="0">
                          <a:solidFill>
                            <a:srgbClr val="0365C0"/>
                          </a:solidFill>
                          <a:latin typeface="Courier New"/>
                          <a:cs typeface="Courier New"/>
                        </a:rPr>
                        <a:t>s</a:t>
                      </a:r>
                      <a:r>
                        <a:rPr lang="en-GB" sz="1800" spc="-10" dirty="0">
                          <a:solidFill>
                            <a:srgbClr val="0365C0"/>
                          </a:solidFill>
                          <a:latin typeface="Courier New"/>
                          <a:cs typeface="Courier New"/>
                        </a:rPr>
                        <a:t>.signal()</a:t>
                      </a:r>
                      <a:r>
                        <a:rPr sz="1800" spc="-10" dirty="0">
                          <a:solidFill>
                            <a:srgbClr val="0365C0"/>
                          </a:solidFill>
                          <a:latin typeface="Courier New"/>
                          <a:cs typeface="Courier New"/>
                        </a:rPr>
                        <a:t>;</a:t>
                      </a:r>
                      <a:endParaRPr sz="1800" dirty="0">
                        <a:latin typeface="Courier New"/>
                        <a:cs typeface="Courier New"/>
                      </a:endParaRPr>
                    </a:p>
                  </a:txBody>
                  <a:tcPr marL="0" marR="0" marT="0" marB="0">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255270">
                <a:tc>
                  <a:txBody>
                    <a:bodyPr/>
                    <a:lstStyle/>
                    <a:p>
                      <a:pPr marL="60960">
                        <a:lnSpc>
                          <a:spcPts val="1970"/>
                        </a:lnSpc>
                      </a:pPr>
                      <a:r>
                        <a:rPr sz="1800" baseline="-6944" dirty="0">
                          <a:latin typeface="Courier New"/>
                          <a:cs typeface="Courier New"/>
                        </a:rPr>
                        <a:t>6</a:t>
                      </a:r>
                      <a:r>
                        <a:rPr sz="1800" spc="-15" baseline="-6944" dirty="0">
                          <a:latin typeface="Courier New"/>
                          <a:cs typeface="Courier New"/>
                        </a:rPr>
                        <a:t> </a:t>
                      </a:r>
                      <a:r>
                        <a:rPr sz="1800" spc="-50" dirty="0">
                          <a:latin typeface="Courier New"/>
                          <a:cs typeface="Courier New"/>
                        </a:rPr>
                        <a:t>}</a:t>
                      </a:r>
                      <a:endParaRPr sz="1800" dirty="0">
                        <a:latin typeface="Courier New"/>
                        <a:cs typeface="Courier New"/>
                      </a:endParaRPr>
                    </a:p>
                  </a:txBody>
                  <a:tcPr marL="0" marR="0" marT="0" marB="0"/>
                </a:tc>
                <a:tc>
                  <a:txBody>
                    <a:bodyPr/>
                    <a:lstStyle/>
                    <a:p>
                      <a:pPr>
                        <a:lnSpc>
                          <a:spcPct val="100000"/>
                        </a:lnSpc>
                      </a:pPr>
                      <a:endParaRPr sz="1900" dirty="0">
                        <a:latin typeface="Times New Roman"/>
                        <a:cs typeface="Times New Roman"/>
                      </a:endParaRPr>
                    </a:p>
                  </a:txBody>
                  <a:tcPr marL="0" marR="0" marT="0" marB="0">
                    <a:lnR>
                      <a:noFill/>
                    </a:lnR>
                  </a:tcPr>
                </a:tc>
                <a:tc>
                  <a:txBody>
                    <a:bodyPr/>
                    <a:lstStyle/>
                    <a:p>
                      <a:pPr marL="51435">
                        <a:lnSpc>
                          <a:spcPts val="1735"/>
                        </a:lnSpc>
                      </a:pPr>
                      <a:r>
                        <a:rPr sz="1800" baseline="-6944" dirty="0">
                          <a:latin typeface="Courier New"/>
                          <a:cs typeface="Courier New"/>
                        </a:rPr>
                        <a:t>6</a:t>
                      </a:r>
                      <a:r>
                        <a:rPr sz="1800" spc="-15" baseline="-6944" dirty="0">
                          <a:latin typeface="Courier New"/>
                          <a:cs typeface="Courier New"/>
                        </a:rPr>
                        <a:t> </a:t>
                      </a:r>
                      <a:r>
                        <a:rPr sz="1800" spc="-50" dirty="0">
                          <a:latin typeface="Courier New"/>
                          <a:cs typeface="Courier New"/>
                        </a:rPr>
                        <a:t>}</a:t>
                      </a:r>
                      <a:endParaRPr sz="1800" dirty="0">
                        <a:latin typeface="Courier New"/>
                        <a:cs typeface="Courier New"/>
                      </a:endParaRPr>
                    </a:p>
                  </a:txBody>
                  <a:tcPr marL="0" marR="0" marT="0" marB="0">
                    <a:lnL>
                      <a:noFill/>
                    </a:lnL>
                    <a:lnR>
                      <a:noFill/>
                    </a:lnR>
                    <a:lnT>
                      <a:noFill/>
                    </a:lnT>
                    <a:lnB w="12700">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
        <p:nvSpPr>
          <p:cNvPr id="10" name="object 2">
            <a:extLst>
              <a:ext uri="{FF2B5EF4-FFF2-40B4-BE49-F238E27FC236}">
                <a16:creationId xmlns:a16="http://schemas.microsoft.com/office/drawing/2014/main" id="{21768329-9569-E9A6-C245-598B93EF1DE6}"/>
              </a:ext>
            </a:extLst>
          </p:cNvPr>
          <p:cNvSpPr txBox="1">
            <a:spLocks noGrp="1"/>
          </p:cNvSpPr>
          <p:nvPr>
            <p:ph type="title"/>
          </p:nvPr>
        </p:nvSpPr>
        <p:spPr>
          <a:xfrm>
            <a:off x="1320800" y="166203"/>
            <a:ext cx="9575800" cy="505267"/>
          </a:xfrm>
          <a:prstGeom prst="rect">
            <a:avLst/>
          </a:prstGeom>
        </p:spPr>
        <p:txBody>
          <a:bodyPr vert="horz" wrap="square" lIns="0" tIns="12700" rIns="0" bIns="0" numCol="1" rtlCol="0" anchor="ctr" anchorCtr="0" compatLnSpc="1">
            <a:prstTxWarp prst="textNoShape">
              <a:avLst/>
            </a:prstTxWarp>
            <a:spAutoFit/>
          </a:bodyPr>
          <a:lstStyle/>
          <a:p>
            <a:pPr marL="12700">
              <a:lnSpc>
                <a:spcPct val="100000"/>
              </a:lnSpc>
              <a:spcBef>
                <a:spcPts val="100"/>
              </a:spcBef>
            </a:pPr>
            <a:r>
              <a:rPr dirty="0"/>
              <a:t>Race </a:t>
            </a:r>
            <a:r>
              <a:rPr lang="en-GB" spc="-10" dirty="0"/>
              <a:t>C</a:t>
            </a:r>
            <a:r>
              <a:rPr spc="-10" dirty="0" err="1"/>
              <a:t>onditions</a:t>
            </a:r>
            <a:endParaRPr spc="-10" dirty="0"/>
          </a:p>
        </p:txBody>
      </p:sp>
      <p:sp>
        <p:nvSpPr>
          <p:cNvPr id="2" name="Plassholder for lysbildenummer 5">
            <a:extLst>
              <a:ext uri="{FF2B5EF4-FFF2-40B4-BE49-F238E27FC236}">
                <a16:creationId xmlns:a16="http://schemas.microsoft.com/office/drawing/2014/main" id="{12441C88-CD7E-C0A3-B228-572512426119}"/>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20</a:t>
            </a:fld>
            <a:endParaRPr lang="nb-NO" sz="1400" b="0" i="0" dirty="0">
              <a:solidFill>
                <a:schemeClr val="tx1"/>
              </a:solidFill>
              <a:latin typeface="Arial"/>
              <a:cs typeface="Arial"/>
            </a:endParaRPr>
          </a:p>
        </p:txBody>
      </p:sp>
      <p:sp>
        <p:nvSpPr>
          <p:cNvPr id="7" name="Plassholder for innhold 2">
            <a:extLst>
              <a:ext uri="{FF2B5EF4-FFF2-40B4-BE49-F238E27FC236}">
                <a16:creationId xmlns:a16="http://schemas.microsoft.com/office/drawing/2014/main" id="{A55DAA81-4D4E-FF1F-D42E-208C9AB26192}"/>
              </a:ext>
            </a:extLst>
          </p:cNvPr>
          <p:cNvSpPr txBox="1">
            <a:spLocks/>
          </p:cNvSpPr>
          <p:nvPr/>
        </p:nvSpPr>
        <p:spPr bwMode="auto">
          <a:xfrm>
            <a:off x="3505200" y="4462859"/>
            <a:ext cx="2057400" cy="1609090"/>
          </a:xfrm>
          <a:prstGeom prst="rect">
            <a:avLst/>
          </a:prstGeom>
          <a:noFill/>
          <a:ln>
            <a:solidFill>
              <a:schemeClr val="tx1"/>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endParaRPr lang="en-US" altLang="zh-CN" sz="1800" b="0" kern="0" dirty="0">
              <a:latin typeface="Courier New" panose="02070309020205020404" pitchFamily="49" charset="0"/>
              <a:cs typeface="Courier New" panose="02070309020205020404" pitchFamily="49" charset="0"/>
            </a:endParaRPr>
          </a:p>
        </p:txBody>
      </p:sp>
      <p:sp>
        <p:nvSpPr>
          <p:cNvPr id="8" name="Plassholder for innhold 2">
            <a:extLst>
              <a:ext uri="{FF2B5EF4-FFF2-40B4-BE49-F238E27FC236}">
                <a16:creationId xmlns:a16="http://schemas.microsoft.com/office/drawing/2014/main" id="{1718CBC1-2366-81BD-7930-9B34FB330375}"/>
              </a:ext>
            </a:extLst>
          </p:cNvPr>
          <p:cNvSpPr txBox="1">
            <a:spLocks/>
          </p:cNvSpPr>
          <p:nvPr/>
        </p:nvSpPr>
        <p:spPr bwMode="auto">
          <a:xfrm>
            <a:off x="6731138" y="4457839"/>
            <a:ext cx="2209800" cy="1561464"/>
          </a:xfrm>
          <a:prstGeom prst="rect">
            <a:avLst/>
          </a:prstGeom>
          <a:noFill/>
          <a:ln>
            <a:solidFill>
              <a:schemeClr val="tx1"/>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endParaRPr lang="en-US" altLang="zh-CN" sz="1800" b="0" kern="0" dirty="0">
              <a:latin typeface="Courier New" panose="02070309020205020404" pitchFamily="49" charset="0"/>
              <a:cs typeface="Courier New" panose="02070309020205020404" pitchFamily="49" charset="0"/>
            </a:endParaRPr>
          </a:p>
        </p:txBody>
      </p:sp>
      <p:sp>
        <p:nvSpPr>
          <p:cNvPr id="9" name="Plassholder for innhold 2">
            <a:extLst>
              <a:ext uri="{FF2B5EF4-FFF2-40B4-BE49-F238E27FC236}">
                <a16:creationId xmlns:a16="http://schemas.microsoft.com/office/drawing/2014/main" id="{AFB45124-8175-7BA6-3677-ECDA6308D896}"/>
              </a:ext>
            </a:extLst>
          </p:cNvPr>
          <p:cNvSpPr txBox="1">
            <a:spLocks/>
          </p:cNvSpPr>
          <p:nvPr/>
        </p:nvSpPr>
        <p:spPr bwMode="auto">
          <a:xfrm>
            <a:off x="5025707" y="3713599"/>
            <a:ext cx="2438400" cy="691594"/>
          </a:xfrm>
          <a:prstGeom prst="rect">
            <a:avLst/>
          </a:prstGeom>
          <a:noFill/>
          <a:ln>
            <a:solidFill>
              <a:schemeClr val="tx1"/>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ctr"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800" b="0" kern="0" dirty="0">
                <a:latin typeface="Courier New" panose="02070309020205020404" pitchFamily="49" charset="0"/>
                <a:cs typeface="Courier New" panose="02070309020205020404" pitchFamily="49" charset="0"/>
              </a:rPr>
              <a:t>int y=0, z=0;</a:t>
            </a:r>
          </a:p>
          <a:p>
            <a:pPr marL="0" indent="0">
              <a:buFontTx/>
              <a:buNone/>
            </a:pPr>
            <a:r>
              <a:rPr lang="en-US" altLang="zh-CN" sz="1800" b="0" kern="0" dirty="0">
                <a:latin typeface="Courier New" panose="02070309020205020404" pitchFamily="49" charset="0"/>
                <a:cs typeface="Courier New" panose="02070309020205020404" pitchFamily="49" charset="0"/>
              </a:rPr>
              <a:t>semaphore s = 1;</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320799" y="2714926"/>
            <a:ext cx="9347199" cy="727075"/>
          </a:xfrm>
          <a:prstGeom prst="rect">
            <a:avLst/>
          </a:prstGeom>
        </p:spPr>
        <p:txBody>
          <a:bodyPr vert="horz" wrap="square" lIns="0" tIns="36830" rIns="0" bIns="0" rtlCol="0">
            <a:spAutoFit/>
          </a:bodyPr>
          <a:lstStyle/>
          <a:p>
            <a:pPr marL="344170" marR="5080" indent="-332105">
              <a:lnSpc>
                <a:spcPts val="2700"/>
              </a:lnSpc>
              <a:spcBef>
                <a:spcPts val="290"/>
              </a:spcBef>
            </a:pPr>
            <a:r>
              <a:rPr lang="en-GB" sz="2350" b="0" dirty="0">
                <a:latin typeface="Gill Sans" panose="020B0502020104020203"/>
                <a:cs typeface="Arial MT"/>
              </a:rPr>
              <a:t>Q. </a:t>
            </a:r>
            <a:r>
              <a:rPr sz="2350" b="0" dirty="0">
                <a:latin typeface="Gill Sans" panose="020B0502020104020203"/>
                <a:cs typeface="Arial MT"/>
              </a:rPr>
              <a:t>Use</a:t>
            </a:r>
            <a:r>
              <a:rPr sz="2350" b="0" spc="-55" dirty="0">
                <a:latin typeface="Gill Sans" panose="020B0502020104020203"/>
                <a:cs typeface="Arial MT"/>
              </a:rPr>
              <a:t> </a:t>
            </a:r>
            <a:r>
              <a:rPr sz="2350" b="0" dirty="0">
                <a:latin typeface="Gill Sans" panose="020B0502020104020203"/>
                <a:cs typeface="Arial MT"/>
              </a:rPr>
              <a:t>semaphores</a:t>
            </a:r>
            <a:r>
              <a:rPr sz="2350" b="0" spc="-60" dirty="0">
                <a:latin typeface="Gill Sans" panose="020B0502020104020203"/>
                <a:cs typeface="Arial MT"/>
              </a:rPr>
              <a:t> </a:t>
            </a:r>
            <a:r>
              <a:rPr sz="2350" b="0" dirty="0">
                <a:latin typeface="Gill Sans" panose="020B0502020104020203"/>
                <a:cs typeface="Arial MT"/>
              </a:rPr>
              <a:t>and</a:t>
            </a:r>
            <a:r>
              <a:rPr sz="2350" b="0" spc="-55" dirty="0">
                <a:latin typeface="Gill Sans" panose="020B0502020104020203"/>
                <a:cs typeface="Arial MT"/>
              </a:rPr>
              <a:t> </a:t>
            </a:r>
            <a:r>
              <a:rPr sz="2350" b="0" dirty="0">
                <a:latin typeface="Gill Sans" panose="020B0502020104020203"/>
                <a:cs typeface="Arial MT"/>
              </a:rPr>
              <a:t>insert</a:t>
            </a:r>
            <a:r>
              <a:rPr sz="2350" b="0" spc="-60" dirty="0">
                <a:latin typeface="Gill Sans" panose="020B0502020104020203"/>
                <a:cs typeface="Arial MT"/>
              </a:rPr>
              <a:t> </a:t>
            </a:r>
            <a:r>
              <a:rPr sz="2350" b="0" dirty="0">
                <a:latin typeface="Gill Sans" panose="020B0502020104020203"/>
                <a:cs typeface="Arial MT"/>
              </a:rPr>
              <a:t>wait/signal</a:t>
            </a:r>
            <a:r>
              <a:rPr sz="2350" b="0" spc="-55" dirty="0">
                <a:latin typeface="Gill Sans" panose="020B0502020104020203"/>
                <a:cs typeface="Arial MT"/>
              </a:rPr>
              <a:t> </a:t>
            </a:r>
            <a:r>
              <a:rPr sz="2350" b="0" dirty="0">
                <a:latin typeface="Gill Sans" panose="020B0502020104020203"/>
                <a:cs typeface="Arial MT"/>
              </a:rPr>
              <a:t>calls</a:t>
            </a:r>
            <a:r>
              <a:rPr sz="2350" b="0" spc="-60" dirty="0">
                <a:latin typeface="Gill Sans" panose="020B0502020104020203"/>
                <a:cs typeface="Arial MT"/>
              </a:rPr>
              <a:t> </a:t>
            </a:r>
            <a:r>
              <a:rPr sz="2350" b="0" dirty="0">
                <a:latin typeface="Gill Sans" panose="020B0502020104020203"/>
                <a:cs typeface="Arial MT"/>
              </a:rPr>
              <a:t>into</a:t>
            </a:r>
            <a:r>
              <a:rPr sz="2350" b="0" spc="-55" dirty="0">
                <a:latin typeface="Gill Sans" panose="020B0502020104020203"/>
                <a:cs typeface="Arial MT"/>
              </a:rPr>
              <a:t> </a:t>
            </a:r>
            <a:r>
              <a:rPr sz="2350" b="0" dirty="0">
                <a:latin typeface="Gill Sans" panose="020B0502020104020203"/>
                <a:cs typeface="Arial MT"/>
              </a:rPr>
              <a:t>the</a:t>
            </a:r>
            <a:r>
              <a:rPr sz="2350" b="0" spc="-60" dirty="0">
                <a:latin typeface="Gill Sans" panose="020B0502020104020203"/>
                <a:cs typeface="Arial MT"/>
              </a:rPr>
              <a:t> </a:t>
            </a:r>
            <a:r>
              <a:rPr sz="2350" b="0" spc="-25" dirty="0">
                <a:latin typeface="Gill Sans" panose="020B0502020104020203"/>
                <a:cs typeface="Arial MT"/>
              </a:rPr>
              <a:t>two </a:t>
            </a:r>
            <a:r>
              <a:rPr sz="2350" b="0" dirty="0">
                <a:latin typeface="Gill Sans" panose="020B0502020104020203"/>
                <a:cs typeface="Arial MT"/>
              </a:rPr>
              <a:t>threads</a:t>
            </a:r>
            <a:r>
              <a:rPr sz="2350" b="0" spc="-45" dirty="0">
                <a:latin typeface="Gill Sans" panose="020B0502020104020203"/>
                <a:cs typeface="Arial MT"/>
              </a:rPr>
              <a:t> </a:t>
            </a:r>
            <a:r>
              <a:rPr sz="2350" b="0" dirty="0">
                <a:latin typeface="Gill Sans" panose="020B0502020104020203"/>
                <a:cs typeface="Arial MT"/>
              </a:rPr>
              <a:t>so</a:t>
            </a:r>
            <a:r>
              <a:rPr sz="2350" b="0" spc="-45" dirty="0">
                <a:latin typeface="Gill Sans" panose="020B0502020104020203"/>
                <a:cs typeface="Arial MT"/>
              </a:rPr>
              <a:t> </a:t>
            </a:r>
            <a:r>
              <a:rPr sz="2350" b="0" dirty="0">
                <a:latin typeface="Gill Sans" panose="020B0502020104020203"/>
                <a:cs typeface="Arial MT"/>
              </a:rPr>
              <a:t>that</a:t>
            </a:r>
            <a:r>
              <a:rPr sz="2350" b="0" spc="-45" dirty="0">
                <a:latin typeface="Gill Sans" panose="020B0502020104020203"/>
                <a:cs typeface="Arial MT"/>
              </a:rPr>
              <a:t> </a:t>
            </a:r>
            <a:r>
              <a:rPr sz="2350" b="0" dirty="0">
                <a:latin typeface="Gill Sans" panose="020B0502020104020203"/>
                <a:cs typeface="Arial MT"/>
              </a:rPr>
              <a:t>only</a:t>
            </a:r>
            <a:r>
              <a:rPr sz="2350" b="0" spc="-45" dirty="0">
                <a:latin typeface="Gill Sans" panose="020B0502020104020203"/>
                <a:cs typeface="Arial MT"/>
              </a:rPr>
              <a:t> </a:t>
            </a:r>
            <a:r>
              <a:rPr sz="2350" b="0" dirty="0">
                <a:latin typeface="Gill Sans" panose="020B0502020104020203"/>
                <a:cs typeface="Arial MT"/>
              </a:rPr>
              <a:t>“wordle”</a:t>
            </a:r>
            <a:r>
              <a:rPr sz="2350" b="0" spc="-40" dirty="0">
                <a:latin typeface="Gill Sans" panose="020B0502020104020203"/>
                <a:cs typeface="Arial MT"/>
              </a:rPr>
              <a:t> </a:t>
            </a:r>
            <a:r>
              <a:rPr sz="2350" b="0" dirty="0">
                <a:latin typeface="Gill Sans" panose="020B0502020104020203"/>
                <a:cs typeface="Arial MT"/>
              </a:rPr>
              <a:t>is</a:t>
            </a:r>
            <a:r>
              <a:rPr sz="2350" b="0" spc="-45" dirty="0">
                <a:latin typeface="Gill Sans" panose="020B0502020104020203"/>
                <a:cs typeface="Arial MT"/>
              </a:rPr>
              <a:t> </a:t>
            </a:r>
            <a:r>
              <a:rPr sz="2350" b="0" spc="-10" dirty="0">
                <a:latin typeface="Gill Sans" panose="020B0502020104020203"/>
                <a:cs typeface="Arial MT"/>
              </a:rPr>
              <a:t>printed.</a:t>
            </a:r>
            <a:endParaRPr sz="2350" b="0" dirty="0">
              <a:latin typeface="Gill Sans" panose="020B0502020104020203"/>
              <a:cs typeface="Arial MT"/>
            </a:endParaRPr>
          </a:p>
        </p:txBody>
      </p:sp>
      <p:sp>
        <p:nvSpPr>
          <p:cNvPr id="4" name="object 4"/>
          <p:cNvSpPr/>
          <p:nvPr/>
        </p:nvSpPr>
        <p:spPr>
          <a:xfrm>
            <a:off x="3399007" y="1029834"/>
            <a:ext cx="2266315" cy="1120140"/>
          </a:xfrm>
          <a:custGeom>
            <a:avLst/>
            <a:gdLst/>
            <a:ahLst/>
            <a:cxnLst/>
            <a:rect l="l" t="t" r="r" b="b"/>
            <a:pathLst>
              <a:path w="2266315" h="1120139">
                <a:moveTo>
                  <a:pt x="0" y="0"/>
                </a:moveTo>
                <a:lnTo>
                  <a:pt x="2266029" y="0"/>
                </a:lnTo>
                <a:lnTo>
                  <a:pt x="2266029" y="1120140"/>
                </a:lnTo>
                <a:lnTo>
                  <a:pt x="0" y="1120140"/>
                </a:lnTo>
                <a:lnTo>
                  <a:pt x="0" y="0"/>
                </a:lnTo>
                <a:close/>
              </a:path>
            </a:pathLst>
          </a:custGeom>
          <a:ln w="12700">
            <a:solidFill>
              <a:srgbClr val="000000"/>
            </a:solidFill>
          </a:ln>
        </p:spPr>
        <p:txBody>
          <a:bodyPr wrap="square" lIns="0" tIns="0" rIns="0" bIns="0" rtlCol="0"/>
          <a:lstStyle/>
          <a:p>
            <a:endParaRPr/>
          </a:p>
        </p:txBody>
      </p:sp>
      <p:graphicFrame>
        <p:nvGraphicFramePr>
          <p:cNvPr id="5" name="object 5"/>
          <p:cNvGraphicFramePr>
            <a:graphicFrameLocks noGrp="1"/>
          </p:cNvGraphicFramePr>
          <p:nvPr/>
        </p:nvGraphicFramePr>
        <p:xfrm>
          <a:off x="3399006" y="1029835"/>
          <a:ext cx="5572757" cy="1627505"/>
        </p:xfrm>
        <a:graphic>
          <a:graphicData uri="http://schemas.openxmlformats.org/drawingml/2006/table">
            <a:tbl>
              <a:tblPr firstRow="1" bandRow="1">
                <a:tableStyleId>{2D5ABB26-0587-4C30-8999-92F81FD0307C}</a:tableStyleId>
              </a:tblPr>
              <a:tblGrid>
                <a:gridCol w="463550">
                  <a:extLst>
                    <a:ext uri="{9D8B030D-6E8A-4147-A177-3AD203B41FA5}">
                      <a16:colId xmlns:a16="http://schemas.microsoft.com/office/drawing/2014/main" val="20000"/>
                    </a:ext>
                  </a:extLst>
                </a:gridCol>
                <a:gridCol w="1802130">
                  <a:extLst>
                    <a:ext uri="{9D8B030D-6E8A-4147-A177-3AD203B41FA5}">
                      <a16:colId xmlns:a16="http://schemas.microsoft.com/office/drawing/2014/main" val="20001"/>
                    </a:ext>
                  </a:extLst>
                </a:gridCol>
                <a:gridCol w="949959">
                  <a:extLst>
                    <a:ext uri="{9D8B030D-6E8A-4147-A177-3AD203B41FA5}">
                      <a16:colId xmlns:a16="http://schemas.microsoft.com/office/drawing/2014/main" val="20002"/>
                    </a:ext>
                  </a:extLst>
                </a:gridCol>
                <a:gridCol w="440689">
                  <a:extLst>
                    <a:ext uri="{9D8B030D-6E8A-4147-A177-3AD203B41FA5}">
                      <a16:colId xmlns:a16="http://schemas.microsoft.com/office/drawing/2014/main" val="20003"/>
                    </a:ext>
                  </a:extLst>
                </a:gridCol>
                <a:gridCol w="1916429">
                  <a:extLst>
                    <a:ext uri="{9D8B030D-6E8A-4147-A177-3AD203B41FA5}">
                      <a16:colId xmlns:a16="http://schemas.microsoft.com/office/drawing/2014/main" val="20004"/>
                    </a:ext>
                  </a:extLst>
                </a:gridCol>
              </a:tblGrid>
              <a:tr h="304165">
                <a:tc gridSpan="2">
                  <a:txBody>
                    <a:bodyPr/>
                    <a:lstStyle/>
                    <a:p>
                      <a:pPr marL="52069">
                        <a:lnSpc>
                          <a:spcPts val="2080"/>
                        </a:lnSpc>
                        <a:spcBef>
                          <a:spcPts val="215"/>
                        </a:spcBef>
                        <a:tabLst>
                          <a:tab pos="783590" algn="l"/>
                          <a:tab pos="1469390" algn="l"/>
                        </a:tabLst>
                      </a:pPr>
                      <a:r>
                        <a:rPr sz="1800" baseline="-6944" dirty="0">
                          <a:latin typeface="Courier New"/>
                          <a:cs typeface="Courier New"/>
                        </a:rPr>
                        <a:t>1</a:t>
                      </a:r>
                      <a:r>
                        <a:rPr sz="1800" spc="-15" baseline="-6944" dirty="0">
                          <a:latin typeface="Courier New"/>
                          <a:cs typeface="Courier New"/>
                        </a:rPr>
                        <a:t> </a:t>
                      </a:r>
                      <a:r>
                        <a:rPr sz="1800" spc="-25" dirty="0">
                          <a:latin typeface="Courier New"/>
                          <a:cs typeface="Courier New"/>
                        </a:rPr>
                        <a:t>int</a:t>
                      </a:r>
                      <a:r>
                        <a:rPr sz="1800" dirty="0">
                          <a:latin typeface="Courier New"/>
                          <a:cs typeface="Courier New"/>
                        </a:rPr>
                        <a:t>	</a:t>
                      </a:r>
                      <a:r>
                        <a:rPr sz="1800" spc="-20" dirty="0">
                          <a:latin typeface="Courier New"/>
                          <a:cs typeface="Courier New"/>
                        </a:rPr>
                        <a:t>t1()</a:t>
                      </a:r>
                      <a:r>
                        <a:rPr sz="1800" dirty="0">
                          <a:latin typeface="Courier New"/>
                          <a:cs typeface="Courier New"/>
                        </a:rPr>
                        <a:t>	</a:t>
                      </a:r>
                      <a:r>
                        <a:rPr sz="1800" spc="-50" dirty="0">
                          <a:latin typeface="Courier New"/>
                          <a:cs typeface="Courier New"/>
                        </a:rPr>
                        <a:t>{</a:t>
                      </a:r>
                      <a:endParaRPr sz="1800">
                        <a:latin typeface="Courier New"/>
                        <a:cs typeface="Courier New"/>
                      </a:endParaRPr>
                    </a:p>
                  </a:txBody>
                  <a:tcPr marL="0" marR="0" marT="27305" marB="0"/>
                </a:tc>
                <a:tc hMerge="1">
                  <a:txBody>
                    <a:bodyPr/>
                    <a:lstStyle/>
                    <a:p>
                      <a:endParaRPr/>
                    </a:p>
                  </a:txBody>
                  <a:tcPr marL="0" marR="0" marT="0" marB="0"/>
                </a:tc>
                <a:tc>
                  <a:txBody>
                    <a:bodyPr/>
                    <a:lstStyle/>
                    <a:p>
                      <a:pPr marL="574040">
                        <a:lnSpc>
                          <a:spcPct val="100000"/>
                        </a:lnSpc>
                        <a:spcBef>
                          <a:spcPts val="25"/>
                        </a:spcBef>
                      </a:pPr>
                      <a:r>
                        <a:rPr sz="1800" spc="-25" dirty="0">
                          <a:latin typeface="Arial MT"/>
                          <a:cs typeface="Arial MT"/>
                        </a:rPr>
                        <a:t>t2:</a:t>
                      </a:r>
                      <a:endParaRPr sz="1800" dirty="0">
                        <a:latin typeface="Arial MT"/>
                        <a:cs typeface="Arial MT"/>
                      </a:endParaRPr>
                    </a:p>
                  </a:txBody>
                  <a:tcPr marL="0" marR="0" marT="3175" marB="0">
                    <a:lnR w="12700">
                      <a:solidFill>
                        <a:srgbClr val="000000"/>
                      </a:solidFill>
                      <a:prstDash val="solid"/>
                    </a:lnR>
                  </a:tcPr>
                </a:tc>
                <a:tc gridSpan="2">
                  <a:txBody>
                    <a:bodyPr/>
                    <a:lstStyle/>
                    <a:p>
                      <a:pPr marL="52069">
                        <a:lnSpc>
                          <a:spcPts val="2080"/>
                        </a:lnSpc>
                        <a:spcBef>
                          <a:spcPts val="215"/>
                        </a:spcBef>
                        <a:tabLst>
                          <a:tab pos="783590" algn="l"/>
                          <a:tab pos="1469390" algn="l"/>
                        </a:tabLst>
                      </a:pPr>
                      <a:r>
                        <a:rPr sz="1800" baseline="-6944" dirty="0">
                          <a:latin typeface="Courier New"/>
                          <a:cs typeface="Courier New"/>
                        </a:rPr>
                        <a:t>1</a:t>
                      </a:r>
                      <a:r>
                        <a:rPr sz="1800" spc="-15" baseline="-6944" dirty="0">
                          <a:latin typeface="Courier New"/>
                          <a:cs typeface="Courier New"/>
                        </a:rPr>
                        <a:t> </a:t>
                      </a:r>
                      <a:r>
                        <a:rPr sz="1800" spc="-25" dirty="0">
                          <a:latin typeface="Courier New"/>
                          <a:cs typeface="Courier New"/>
                        </a:rPr>
                        <a:t>int</a:t>
                      </a:r>
                      <a:r>
                        <a:rPr sz="1800" dirty="0">
                          <a:latin typeface="Courier New"/>
                          <a:cs typeface="Courier New"/>
                        </a:rPr>
                        <a:t>	</a:t>
                      </a:r>
                      <a:r>
                        <a:rPr sz="1800" spc="-20" dirty="0">
                          <a:latin typeface="Courier New"/>
                          <a:cs typeface="Courier New"/>
                        </a:rPr>
                        <a:t>t2()</a:t>
                      </a:r>
                      <a:r>
                        <a:rPr sz="1800" dirty="0">
                          <a:latin typeface="Courier New"/>
                          <a:cs typeface="Courier New"/>
                        </a:rPr>
                        <a:t>	</a:t>
                      </a:r>
                      <a:r>
                        <a:rPr sz="1800" spc="-50" dirty="0">
                          <a:latin typeface="Courier New"/>
                          <a:cs typeface="Courier New"/>
                        </a:rPr>
                        <a:t>{</a:t>
                      </a:r>
                      <a:endParaRPr sz="1800">
                        <a:latin typeface="Courier New"/>
                        <a:cs typeface="Courier New"/>
                      </a:endParaRPr>
                    </a:p>
                  </a:txBody>
                  <a:tcPr marL="0" marR="0" marT="27305" marB="0">
                    <a:lnL w="12700">
                      <a:solidFill>
                        <a:srgbClr val="000000"/>
                      </a:solidFill>
                      <a:prstDash val="solid"/>
                    </a:lnL>
                    <a:lnR w="12700">
                      <a:solidFill>
                        <a:srgbClr val="000000"/>
                      </a:solidFill>
                      <a:prstDash val="solid"/>
                    </a:lnR>
                    <a:lnT w="12700">
                      <a:solidFill>
                        <a:srgbClr val="000000"/>
                      </a:solidFill>
                      <a:prstDash val="solid"/>
                    </a:lnT>
                  </a:tcPr>
                </a:tc>
                <a:tc hMerge="1">
                  <a:txBody>
                    <a:bodyPr/>
                    <a:lstStyle/>
                    <a:p>
                      <a:endParaRPr/>
                    </a:p>
                  </a:txBody>
                  <a:tcPr marL="0" marR="0" marT="0" marB="0"/>
                </a:tc>
                <a:extLst>
                  <a:ext uri="{0D108BD9-81ED-4DB2-BD59-A6C34878D82A}">
                    <a16:rowId xmlns:a16="http://schemas.microsoft.com/office/drawing/2014/main" val="10000"/>
                  </a:ext>
                </a:extLst>
              </a:tr>
              <a:tr h="254000">
                <a:tc>
                  <a:txBody>
                    <a:bodyPr/>
                    <a:lstStyle/>
                    <a:p>
                      <a:pPr marL="52069">
                        <a:lnSpc>
                          <a:spcPts val="1350"/>
                        </a:lnSpc>
                        <a:spcBef>
                          <a:spcPts val="550"/>
                        </a:spcBef>
                      </a:pPr>
                      <a:r>
                        <a:rPr sz="1200" spc="-50" dirty="0">
                          <a:latin typeface="Courier New"/>
                          <a:cs typeface="Courier New"/>
                        </a:rPr>
                        <a:t>2</a:t>
                      </a:r>
                      <a:endParaRPr sz="1200">
                        <a:latin typeface="Courier New"/>
                        <a:cs typeface="Courier New"/>
                      </a:endParaRPr>
                    </a:p>
                  </a:txBody>
                  <a:tcPr marL="0" marR="0" marT="69850" marB="0"/>
                </a:tc>
                <a:tc>
                  <a:txBody>
                    <a:bodyPr/>
                    <a:lstStyle/>
                    <a:p>
                      <a:pPr marL="26670" algn="ctr">
                        <a:lnSpc>
                          <a:spcPts val="1900"/>
                        </a:lnSpc>
                      </a:pPr>
                      <a:r>
                        <a:rPr sz="1800" spc="-10" dirty="0">
                          <a:latin typeface="Courier New"/>
                          <a:cs typeface="Courier New"/>
                        </a:rPr>
                        <a:t>printf("w");</a:t>
                      </a:r>
                      <a:endParaRPr sz="1800">
                        <a:latin typeface="Courier New"/>
                        <a:cs typeface="Courier New"/>
                      </a:endParaRPr>
                    </a:p>
                  </a:txBody>
                  <a:tcPr marL="0" marR="0" marT="0" marB="0"/>
                </a:tc>
                <a:tc>
                  <a:txBody>
                    <a:bodyPr/>
                    <a:lstStyle/>
                    <a:p>
                      <a:pPr>
                        <a:lnSpc>
                          <a:spcPct val="100000"/>
                        </a:lnSpc>
                      </a:pPr>
                      <a:endParaRPr sz="1500">
                        <a:latin typeface="Times New Roman"/>
                        <a:cs typeface="Times New Roman"/>
                      </a:endParaRPr>
                    </a:p>
                  </a:txBody>
                  <a:tcPr marL="0" marR="0" marT="0" marB="0">
                    <a:lnR w="12700">
                      <a:solidFill>
                        <a:srgbClr val="000000"/>
                      </a:solidFill>
                      <a:prstDash val="solid"/>
                    </a:lnR>
                  </a:tcPr>
                </a:tc>
                <a:tc>
                  <a:txBody>
                    <a:bodyPr/>
                    <a:lstStyle/>
                    <a:p>
                      <a:pPr marL="52069">
                        <a:lnSpc>
                          <a:spcPts val="1350"/>
                        </a:lnSpc>
                        <a:spcBef>
                          <a:spcPts val="550"/>
                        </a:spcBef>
                      </a:pPr>
                      <a:r>
                        <a:rPr sz="1200" spc="-50" dirty="0">
                          <a:latin typeface="Courier New"/>
                          <a:cs typeface="Courier New"/>
                        </a:rPr>
                        <a:t>2</a:t>
                      </a:r>
                      <a:endParaRPr sz="1200">
                        <a:latin typeface="Courier New"/>
                        <a:cs typeface="Courier New"/>
                      </a:endParaRPr>
                    </a:p>
                  </a:txBody>
                  <a:tcPr marL="0" marR="0" marT="69850" marB="0">
                    <a:lnL w="12700">
                      <a:solidFill>
                        <a:srgbClr val="000000"/>
                      </a:solidFill>
                      <a:prstDash val="solid"/>
                    </a:lnL>
                  </a:tcPr>
                </a:tc>
                <a:tc>
                  <a:txBody>
                    <a:bodyPr/>
                    <a:lstStyle/>
                    <a:p>
                      <a:pPr marL="68580">
                        <a:lnSpc>
                          <a:spcPts val="1900"/>
                        </a:lnSpc>
                      </a:pPr>
                      <a:r>
                        <a:rPr sz="1800" spc="-10" dirty="0">
                          <a:latin typeface="Courier New"/>
                          <a:cs typeface="Courier New"/>
                        </a:rPr>
                        <a:t>printf("o");</a:t>
                      </a:r>
                      <a:endParaRPr sz="180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1"/>
                  </a:ext>
                </a:extLst>
              </a:tr>
              <a:tr h="254000">
                <a:tc>
                  <a:txBody>
                    <a:bodyPr/>
                    <a:lstStyle/>
                    <a:p>
                      <a:pPr marL="52069">
                        <a:lnSpc>
                          <a:spcPts val="1350"/>
                        </a:lnSpc>
                        <a:spcBef>
                          <a:spcPts val="550"/>
                        </a:spcBef>
                      </a:pPr>
                      <a:r>
                        <a:rPr sz="1200" spc="-50" dirty="0">
                          <a:latin typeface="Courier New"/>
                          <a:cs typeface="Courier New"/>
                        </a:rPr>
                        <a:t>3</a:t>
                      </a:r>
                      <a:endParaRPr sz="1200">
                        <a:latin typeface="Courier New"/>
                        <a:cs typeface="Courier New"/>
                      </a:endParaRPr>
                    </a:p>
                  </a:txBody>
                  <a:tcPr marL="0" marR="0" marT="69850" marB="0"/>
                </a:tc>
                <a:tc>
                  <a:txBody>
                    <a:bodyPr/>
                    <a:lstStyle/>
                    <a:p>
                      <a:pPr marL="26670" algn="ctr">
                        <a:lnSpc>
                          <a:spcPts val="1900"/>
                        </a:lnSpc>
                      </a:pPr>
                      <a:r>
                        <a:rPr sz="1800" spc="-10" dirty="0">
                          <a:latin typeface="Courier New"/>
                          <a:cs typeface="Courier New"/>
                        </a:rPr>
                        <a:t>printf("d");</a:t>
                      </a:r>
                      <a:endParaRPr sz="1800">
                        <a:latin typeface="Courier New"/>
                        <a:cs typeface="Courier New"/>
                      </a:endParaRPr>
                    </a:p>
                  </a:txBody>
                  <a:tcPr marL="0" marR="0" marT="0" marB="0"/>
                </a:tc>
                <a:tc>
                  <a:txBody>
                    <a:bodyPr/>
                    <a:lstStyle/>
                    <a:p>
                      <a:pPr>
                        <a:lnSpc>
                          <a:spcPct val="100000"/>
                        </a:lnSpc>
                      </a:pPr>
                      <a:endParaRPr sz="1500">
                        <a:latin typeface="Times New Roman"/>
                        <a:cs typeface="Times New Roman"/>
                      </a:endParaRPr>
                    </a:p>
                  </a:txBody>
                  <a:tcPr marL="0" marR="0" marT="0" marB="0">
                    <a:lnR w="12700">
                      <a:solidFill>
                        <a:srgbClr val="000000"/>
                      </a:solidFill>
                      <a:prstDash val="solid"/>
                    </a:lnR>
                  </a:tcPr>
                </a:tc>
                <a:tc>
                  <a:txBody>
                    <a:bodyPr/>
                    <a:lstStyle/>
                    <a:p>
                      <a:pPr marL="52069">
                        <a:lnSpc>
                          <a:spcPts val="1350"/>
                        </a:lnSpc>
                        <a:spcBef>
                          <a:spcPts val="550"/>
                        </a:spcBef>
                      </a:pPr>
                      <a:r>
                        <a:rPr sz="1200" spc="-50" dirty="0">
                          <a:latin typeface="Courier New"/>
                          <a:cs typeface="Courier New"/>
                        </a:rPr>
                        <a:t>3</a:t>
                      </a:r>
                      <a:endParaRPr sz="1200">
                        <a:latin typeface="Courier New"/>
                        <a:cs typeface="Courier New"/>
                      </a:endParaRPr>
                    </a:p>
                  </a:txBody>
                  <a:tcPr marL="0" marR="0" marT="69850" marB="0">
                    <a:lnL w="12700">
                      <a:solidFill>
                        <a:srgbClr val="000000"/>
                      </a:solidFill>
                      <a:prstDash val="solid"/>
                    </a:lnL>
                  </a:tcPr>
                </a:tc>
                <a:tc>
                  <a:txBody>
                    <a:bodyPr/>
                    <a:lstStyle/>
                    <a:p>
                      <a:pPr marL="68580">
                        <a:lnSpc>
                          <a:spcPts val="1900"/>
                        </a:lnSpc>
                      </a:pPr>
                      <a:r>
                        <a:rPr sz="1800" spc="-10" dirty="0">
                          <a:latin typeface="Courier New"/>
                          <a:cs typeface="Courier New"/>
                        </a:rPr>
                        <a:t>printf("r");</a:t>
                      </a:r>
                      <a:endParaRPr sz="180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2"/>
                  </a:ext>
                </a:extLst>
              </a:tr>
              <a:tr h="254000">
                <a:tc>
                  <a:txBody>
                    <a:bodyPr/>
                    <a:lstStyle/>
                    <a:p>
                      <a:pPr marL="52069">
                        <a:lnSpc>
                          <a:spcPts val="1900"/>
                        </a:lnSpc>
                      </a:pPr>
                      <a:r>
                        <a:rPr sz="1800" baseline="-6944" dirty="0">
                          <a:latin typeface="Courier New"/>
                          <a:cs typeface="Courier New"/>
                        </a:rPr>
                        <a:t>4</a:t>
                      </a:r>
                      <a:r>
                        <a:rPr sz="1800" spc="-15" baseline="-6944" dirty="0">
                          <a:latin typeface="Courier New"/>
                          <a:cs typeface="Courier New"/>
                        </a:rPr>
                        <a:t> </a:t>
                      </a:r>
                      <a:r>
                        <a:rPr sz="1800" spc="-50" dirty="0">
                          <a:latin typeface="Courier New"/>
                          <a:cs typeface="Courier New"/>
                        </a:rPr>
                        <a:t>}</a:t>
                      </a:r>
                      <a:endParaRPr sz="1800">
                        <a:latin typeface="Courier New"/>
                        <a:cs typeface="Courier New"/>
                      </a:endParaRPr>
                    </a:p>
                  </a:txBody>
                  <a:tcPr marL="0" marR="0" marT="0" marB="0"/>
                </a:tc>
                <a:tc>
                  <a:txBody>
                    <a:bodyPr/>
                    <a:lstStyle/>
                    <a:p>
                      <a:pPr>
                        <a:lnSpc>
                          <a:spcPct val="100000"/>
                        </a:lnSpc>
                      </a:pPr>
                      <a:endParaRPr sz="1500">
                        <a:latin typeface="Times New Roman"/>
                        <a:cs typeface="Times New Roman"/>
                      </a:endParaRPr>
                    </a:p>
                  </a:txBody>
                  <a:tcPr marL="0" marR="0" marT="0" marB="0"/>
                </a:tc>
                <a:tc>
                  <a:txBody>
                    <a:bodyPr/>
                    <a:lstStyle/>
                    <a:p>
                      <a:pPr>
                        <a:lnSpc>
                          <a:spcPct val="100000"/>
                        </a:lnSpc>
                      </a:pPr>
                      <a:endParaRPr sz="1500">
                        <a:latin typeface="Times New Roman"/>
                        <a:cs typeface="Times New Roman"/>
                      </a:endParaRPr>
                    </a:p>
                  </a:txBody>
                  <a:tcPr marL="0" marR="0" marT="0" marB="0">
                    <a:lnR w="12700">
                      <a:solidFill>
                        <a:srgbClr val="000000"/>
                      </a:solidFill>
                      <a:prstDash val="solid"/>
                    </a:lnR>
                  </a:tcPr>
                </a:tc>
                <a:tc>
                  <a:txBody>
                    <a:bodyPr/>
                    <a:lstStyle/>
                    <a:p>
                      <a:pPr marL="52069">
                        <a:lnSpc>
                          <a:spcPts val="1350"/>
                        </a:lnSpc>
                        <a:spcBef>
                          <a:spcPts val="550"/>
                        </a:spcBef>
                      </a:pPr>
                      <a:r>
                        <a:rPr sz="1200" spc="-50" dirty="0">
                          <a:latin typeface="Courier New"/>
                          <a:cs typeface="Courier New"/>
                        </a:rPr>
                        <a:t>4</a:t>
                      </a:r>
                      <a:endParaRPr sz="1200">
                        <a:latin typeface="Courier New"/>
                        <a:cs typeface="Courier New"/>
                      </a:endParaRPr>
                    </a:p>
                  </a:txBody>
                  <a:tcPr marL="0" marR="0" marT="69850" marB="0">
                    <a:lnL w="12700">
                      <a:solidFill>
                        <a:srgbClr val="000000"/>
                      </a:solidFill>
                      <a:prstDash val="solid"/>
                    </a:lnL>
                  </a:tcPr>
                </a:tc>
                <a:tc>
                  <a:txBody>
                    <a:bodyPr/>
                    <a:lstStyle/>
                    <a:p>
                      <a:pPr marL="68580">
                        <a:lnSpc>
                          <a:spcPts val="1900"/>
                        </a:lnSpc>
                      </a:pPr>
                      <a:r>
                        <a:rPr sz="1800" spc="-10" dirty="0">
                          <a:latin typeface="Courier New"/>
                          <a:cs typeface="Courier New"/>
                        </a:rPr>
                        <a:t>printf("l");</a:t>
                      </a:r>
                      <a:endParaRPr sz="180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3"/>
                  </a:ext>
                </a:extLst>
              </a:tr>
              <a:tr h="561340">
                <a:tc>
                  <a:txBody>
                    <a:bodyPr/>
                    <a:lstStyle/>
                    <a:p>
                      <a:pPr>
                        <a:lnSpc>
                          <a:spcPct val="100000"/>
                        </a:lnSpc>
                      </a:pPr>
                      <a:endParaRPr sz="1800">
                        <a:latin typeface="Times New Roman"/>
                        <a:cs typeface="Times New Roman"/>
                      </a:endParaRPr>
                    </a:p>
                  </a:txBody>
                  <a:tcPr marL="0" marR="0" marT="0" marB="0"/>
                </a:tc>
                <a:tc>
                  <a:txBody>
                    <a:bodyPr/>
                    <a:lstStyle/>
                    <a:p>
                      <a:pPr>
                        <a:lnSpc>
                          <a:spcPct val="100000"/>
                        </a:lnSpc>
                      </a:pPr>
                      <a:endParaRPr sz="1800">
                        <a:latin typeface="Times New Roman"/>
                        <a:cs typeface="Times New Roman"/>
                      </a:endParaRPr>
                    </a:p>
                  </a:txBody>
                  <a:tcPr marL="0" marR="0" marT="0" marB="0"/>
                </a:tc>
                <a:tc>
                  <a:txBody>
                    <a:bodyPr/>
                    <a:lstStyle/>
                    <a:p>
                      <a:pPr>
                        <a:lnSpc>
                          <a:spcPct val="100000"/>
                        </a:lnSpc>
                      </a:pPr>
                      <a:endParaRPr sz="1800" dirty="0">
                        <a:latin typeface="Times New Roman"/>
                        <a:cs typeface="Times New Roman"/>
                      </a:endParaRPr>
                    </a:p>
                  </a:txBody>
                  <a:tcPr marL="0" marR="0" marT="0" marB="0">
                    <a:lnR w="12700">
                      <a:solidFill>
                        <a:srgbClr val="000000"/>
                      </a:solidFill>
                      <a:prstDash val="solid"/>
                    </a:lnR>
                  </a:tcPr>
                </a:tc>
                <a:tc>
                  <a:txBody>
                    <a:bodyPr/>
                    <a:lstStyle/>
                    <a:p>
                      <a:pPr marL="52069">
                        <a:lnSpc>
                          <a:spcPts val="1355"/>
                        </a:lnSpc>
                        <a:spcBef>
                          <a:spcPts val="550"/>
                        </a:spcBef>
                      </a:pPr>
                      <a:r>
                        <a:rPr sz="1200" spc="-50" dirty="0">
                          <a:latin typeface="Courier New"/>
                          <a:cs typeface="Courier New"/>
                        </a:rPr>
                        <a:t>5</a:t>
                      </a:r>
                      <a:endParaRPr sz="1200">
                        <a:latin typeface="Courier New"/>
                        <a:cs typeface="Courier New"/>
                      </a:endParaRPr>
                    </a:p>
                    <a:p>
                      <a:pPr marL="52069">
                        <a:lnSpc>
                          <a:spcPts val="2075"/>
                        </a:lnSpc>
                      </a:pPr>
                      <a:r>
                        <a:rPr sz="1800" baseline="-6944" dirty="0">
                          <a:latin typeface="Courier New"/>
                          <a:cs typeface="Courier New"/>
                        </a:rPr>
                        <a:t>6</a:t>
                      </a:r>
                      <a:r>
                        <a:rPr sz="1800" spc="-15" baseline="-6944" dirty="0">
                          <a:latin typeface="Courier New"/>
                          <a:cs typeface="Courier New"/>
                        </a:rPr>
                        <a:t> </a:t>
                      </a:r>
                      <a:r>
                        <a:rPr sz="1800" spc="-50" dirty="0">
                          <a:latin typeface="Courier New"/>
                          <a:cs typeface="Courier New"/>
                        </a:rPr>
                        <a:t>}</a:t>
                      </a:r>
                      <a:endParaRPr sz="1800">
                        <a:latin typeface="Courier New"/>
                        <a:cs typeface="Courier New"/>
                      </a:endParaRPr>
                    </a:p>
                  </a:txBody>
                  <a:tcPr marL="0" marR="0" marT="69850" marB="0">
                    <a:lnL w="12700">
                      <a:solidFill>
                        <a:srgbClr val="000000"/>
                      </a:solidFill>
                      <a:prstDash val="solid"/>
                    </a:lnL>
                    <a:lnB w="12700">
                      <a:solidFill>
                        <a:srgbClr val="000000"/>
                      </a:solidFill>
                      <a:prstDash val="solid"/>
                    </a:lnB>
                  </a:tcPr>
                </a:tc>
                <a:tc>
                  <a:txBody>
                    <a:bodyPr/>
                    <a:lstStyle/>
                    <a:p>
                      <a:pPr marL="68580">
                        <a:lnSpc>
                          <a:spcPts val="1980"/>
                        </a:lnSpc>
                      </a:pPr>
                      <a:r>
                        <a:rPr sz="1800" spc="-10" dirty="0">
                          <a:latin typeface="Courier New"/>
                          <a:cs typeface="Courier New"/>
                        </a:rPr>
                        <a:t>printf("e");</a:t>
                      </a:r>
                      <a:endParaRPr sz="1800" dirty="0">
                        <a:latin typeface="Courier New"/>
                        <a:cs typeface="Courier New"/>
                      </a:endParaRPr>
                    </a:p>
                  </a:txBody>
                  <a:tcPr marL="0" marR="0" marT="0" marB="0">
                    <a:lnR w="12700">
                      <a:solidFill>
                        <a:srgbClr val="000000"/>
                      </a:solidFill>
                      <a:prstDash val="solid"/>
                    </a:lnR>
                    <a:lnB w="12700">
                      <a:solidFill>
                        <a:srgbClr val="000000"/>
                      </a:solidFill>
                      <a:prstDash val="solid"/>
                    </a:lnB>
                  </a:tcPr>
                </a:tc>
                <a:extLst>
                  <a:ext uri="{0D108BD9-81ED-4DB2-BD59-A6C34878D82A}">
                    <a16:rowId xmlns:a16="http://schemas.microsoft.com/office/drawing/2014/main" val="10004"/>
                  </a:ext>
                </a:extLst>
              </a:tr>
            </a:tbl>
          </a:graphicData>
        </a:graphic>
      </p:graphicFrame>
      <p:sp>
        <p:nvSpPr>
          <p:cNvPr id="6" name="object 6"/>
          <p:cNvSpPr txBox="1"/>
          <p:nvPr/>
        </p:nvSpPr>
        <p:spPr>
          <a:xfrm>
            <a:off x="3069047" y="981344"/>
            <a:ext cx="344719" cy="289823"/>
          </a:xfrm>
          <a:prstGeom prst="rect">
            <a:avLst/>
          </a:prstGeom>
        </p:spPr>
        <p:txBody>
          <a:bodyPr vert="horz" wrap="square" lIns="0" tIns="12700" rIns="0" bIns="0" rtlCol="0">
            <a:spAutoFit/>
          </a:bodyPr>
          <a:lstStyle/>
          <a:p>
            <a:pPr marL="12700">
              <a:spcBef>
                <a:spcPts val="100"/>
              </a:spcBef>
            </a:pPr>
            <a:r>
              <a:rPr b="0" spc="-25" dirty="0">
                <a:latin typeface="Arial MT"/>
                <a:cs typeface="Arial MT"/>
              </a:rPr>
              <a:t>t1:</a:t>
            </a:r>
            <a:endParaRPr b="0" dirty="0">
              <a:latin typeface="Arial MT"/>
              <a:cs typeface="Arial MT"/>
            </a:endParaRPr>
          </a:p>
        </p:txBody>
      </p:sp>
      <p:sp>
        <p:nvSpPr>
          <p:cNvPr id="35" name="object 2">
            <a:extLst>
              <a:ext uri="{FF2B5EF4-FFF2-40B4-BE49-F238E27FC236}">
                <a16:creationId xmlns:a16="http://schemas.microsoft.com/office/drawing/2014/main" id="{6E055D4C-0A55-759B-A70D-D597A30EBC17}"/>
              </a:ext>
            </a:extLst>
          </p:cNvPr>
          <p:cNvSpPr txBox="1">
            <a:spLocks noGrp="1"/>
          </p:cNvSpPr>
          <p:nvPr>
            <p:ph type="title"/>
          </p:nvPr>
        </p:nvSpPr>
        <p:spPr>
          <a:xfrm>
            <a:off x="1320800" y="166203"/>
            <a:ext cx="9575800" cy="505267"/>
          </a:xfrm>
          <a:prstGeom prst="rect">
            <a:avLst/>
          </a:prstGeom>
        </p:spPr>
        <p:txBody>
          <a:bodyPr vert="horz" wrap="square" lIns="0" tIns="12700" rIns="0" bIns="0" numCol="1" rtlCol="0" anchor="ctr" anchorCtr="0" compatLnSpc="1">
            <a:prstTxWarp prst="textNoShape">
              <a:avLst/>
            </a:prstTxWarp>
            <a:spAutoFit/>
          </a:bodyPr>
          <a:lstStyle/>
          <a:p>
            <a:pPr marL="12700">
              <a:lnSpc>
                <a:spcPct val="100000"/>
              </a:lnSpc>
              <a:spcBef>
                <a:spcPts val="100"/>
              </a:spcBef>
            </a:pPr>
            <a:r>
              <a:rPr lang="en-GB" spc="-15" dirty="0"/>
              <a:t>Semaphores I</a:t>
            </a:r>
            <a:endParaRPr spc="-10" dirty="0"/>
          </a:p>
        </p:txBody>
      </p:sp>
      <p:sp>
        <p:nvSpPr>
          <p:cNvPr id="36" name="object 5">
            <a:extLst>
              <a:ext uri="{FF2B5EF4-FFF2-40B4-BE49-F238E27FC236}">
                <a16:creationId xmlns:a16="http://schemas.microsoft.com/office/drawing/2014/main" id="{E580961D-5290-2799-6AC5-84415F5CA3DA}"/>
              </a:ext>
            </a:extLst>
          </p:cNvPr>
          <p:cNvSpPr txBox="1"/>
          <p:nvPr/>
        </p:nvSpPr>
        <p:spPr>
          <a:xfrm>
            <a:off x="6451931" y="3786274"/>
            <a:ext cx="5635711" cy="1699183"/>
          </a:xfrm>
          <a:prstGeom prst="rect">
            <a:avLst/>
          </a:prstGeom>
        </p:spPr>
        <p:txBody>
          <a:bodyPr vert="horz" wrap="square" lIns="0" tIns="82550" rIns="0" bIns="0" rtlCol="0">
            <a:spAutoFit/>
          </a:bodyPr>
          <a:lstStyle/>
          <a:p>
            <a:pPr marL="250825" indent="-238125">
              <a:spcBef>
                <a:spcPts val="650"/>
              </a:spcBef>
              <a:buChar char="•"/>
              <a:tabLst>
                <a:tab pos="250825" algn="l"/>
              </a:tabLst>
            </a:pPr>
            <a:r>
              <a:rPr sz="2000" b="0" dirty="0">
                <a:latin typeface="Gill Sans" panose="020B0502020104020203"/>
                <a:cs typeface="Arial MT"/>
              </a:rPr>
              <a:t>t1</a:t>
            </a:r>
            <a:r>
              <a:rPr sz="2000" b="0" spc="10" dirty="0">
                <a:latin typeface="Gill Sans" panose="020B0502020104020203"/>
                <a:cs typeface="Arial MT"/>
              </a:rPr>
              <a:t> </a:t>
            </a:r>
            <a:r>
              <a:rPr sz="2000" b="0" dirty="0">
                <a:latin typeface="Gill Sans" panose="020B0502020104020203"/>
                <a:cs typeface="Arial MT"/>
              </a:rPr>
              <a:t>has</a:t>
            </a:r>
            <a:r>
              <a:rPr sz="2000" b="0" spc="10" dirty="0">
                <a:latin typeface="Gill Sans" panose="020B0502020104020203"/>
                <a:cs typeface="Arial MT"/>
              </a:rPr>
              <a:t> </a:t>
            </a:r>
            <a:r>
              <a:rPr sz="2000" b="0" dirty="0">
                <a:latin typeface="Gill Sans" panose="020B0502020104020203"/>
                <a:cs typeface="Arial MT"/>
              </a:rPr>
              <a:t>to</a:t>
            </a:r>
            <a:r>
              <a:rPr sz="2000" b="0" spc="5" dirty="0">
                <a:latin typeface="Gill Sans" panose="020B0502020104020203"/>
                <a:cs typeface="Arial MT"/>
              </a:rPr>
              <a:t> </a:t>
            </a:r>
            <a:r>
              <a:rPr sz="2000" b="0" dirty="0">
                <a:latin typeface="Gill Sans" panose="020B0502020104020203"/>
                <a:cs typeface="Arial MT"/>
              </a:rPr>
              <a:t>run</a:t>
            </a:r>
            <a:r>
              <a:rPr sz="2000" b="0" spc="10" dirty="0">
                <a:latin typeface="Gill Sans" panose="020B0502020104020203"/>
                <a:cs typeface="Arial MT"/>
              </a:rPr>
              <a:t> </a:t>
            </a:r>
            <a:r>
              <a:rPr sz="2000" b="0" dirty="0">
                <a:latin typeface="Gill Sans" panose="020B0502020104020203"/>
                <a:cs typeface="Arial MT"/>
              </a:rPr>
              <a:t>first</a:t>
            </a:r>
            <a:r>
              <a:rPr sz="2000" b="0" spc="10" dirty="0">
                <a:latin typeface="Gill Sans" panose="020B0502020104020203"/>
                <a:cs typeface="Arial MT"/>
              </a:rPr>
              <a:t> </a:t>
            </a:r>
            <a:r>
              <a:rPr sz="2000" b="0" dirty="0">
                <a:latin typeface="Gill Sans" panose="020B0502020104020203"/>
                <a:cs typeface="Arial MT"/>
              </a:rPr>
              <a:t>to</a:t>
            </a:r>
            <a:r>
              <a:rPr sz="2000" b="0" spc="10" dirty="0">
                <a:latin typeface="Gill Sans" panose="020B0502020104020203"/>
                <a:cs typeface="Arial MT"/>
              </a:rPr>
              <a:t> </a:t>
            </a:r>
            <a:r>
              <a:rPr sz="2000" b="0" dirty="0">
                <a:latin typeface="Gill Sans" panose="020B0502020104020203"/>
                <a:cs typeface="Arial MT"/>
              </a:rPr>
              <a:t>print</a:t>
            </a:r>
            <a:r>
              <a:rPr sz="2000" b="0" spc="5" dirty="0">
                <a:latin typeface="Gill Sans" panose="020B0502020104020203"/>
                <a:cs typeface="Arial MT"/>
              </a:rPr>
              <a:t> </a:t>
            </a:r>
            <a:r>
              <a:rPr sz="2000" b="0" dirty="0">
                <a:latin typeface="Gill Sans" panose="020B0502020104020203"/>
                <a:cs typeface="Arial MT"/>
              </a:rPr>
              <a:t>"w",</a:t>
            </a:r>
            <a:r>
              <a:rPr sz="2000" b="0" spc="10" dirty="0">
                <a:latin typeface="Gill Sans" panose="020B0502020104020203"/>
                <a:cs typeface="Arial MT"/>
              </a:rPr>
              <a:t> </a:t>
            </a:r>
            <a:r>
              <a:rPr sz="2000" b="0" dirty="0">
                <a:latin typeface="Gill Sans" panose="020B0502020104020203"/>
                <a:cs typeface="Arial MT"/>
              </a:rPr>
              <a:t>so</a:t>
            </a:r>
            <a:r>
              <a:rPr sz="2000" b="0" spc="10" dirty="0">
                <a:latin typeface="Gill Sans" panose="020B0502020104020203"/>
                <a:cs typeface="Arial MT"/>
              </a:rPr>
              <a:t> </a:t>
            </a:r>
            <a:r>
              <a:rPr sz="2000" b="0" dirty="0">
                <a:latin typeface="Gill Sans" panose="020B0502020104020203"/>
                <a:cs typeface="Courier New"/>
              </a:rPr>
              <a:t>s1</a:t>
            </a:r>
            <a:r>
              <a:rPr lang="en-GB" sz="2000" b="0" dirty="0">
                <a:latin typeface="Gill Sans" panose="020B0502020104020203"/>
                <a:cs typeface="Courier New"/>
              </a:rPr>
              <a:t> </a:t>
            </a:r>
            <a:r>
              <a:rPr sz="2000" b="0" spc="-755" dirty="0">
                <a:latin typeface="Gill Sans" panose="020B0502020104020203"/>
                <a:cs typeface="Courier New"/>
              </a:rPr>
              <a:t> </a:t>
            </a:r>
            <a:r>
              <a:rPr lang="en-GB" sz="2000" b="0" spc="-755" dirty="0">
                <a:latin typeface="Gill Sans" panose="020B0502020104020203"/>
                <a:cs typeface="Courier New"/>
              </a:rPr>
              <a:t>   </a:t>
            </a:r>
            <a:r>
              <a:rPr lang="en-GB" sz="2000" b="0" dirty="0">
                <a:latin typeface="Gill Sans" panose="020B0502020104020203"/>
                <a:cs typeface="Arial MT"/>
              </a:rPr>
              <a:t>should be initialized to 1</a:t>
            </a:r>
            <a:r>
              <a:rPr sz="2000" b="0" spc="-10" dirty="0">
                <a:latin typeface="Gill Sans" panose="020B0502020104020203"/>
                <a:cs typeface="Arial MT"/>
              </a:rPr>
              <a:t>.</a:t>
            </a:r>
            <a:endParaRPr sz="2000" b="0" dirty="0">
              <a:latin typeface="Gill Sans" panose="020B0502020104020203"/>
              <a:cs typeface="Arial MT"/>
            </a:endParaRPr>
          </a:p>
          <a:p>
            <a:pPr marL="250825" indent="-238125">
              <a:spcBef>
                <a:spcPts val="560"/>
              </a:spcBef>
              <a:buFontTx/>
              <a:buChar char="•"/>
              <a:tabLst>
                <a:tab pos="250825" algn="l"/>
              </a:tabLst>
            </a:pPr>
            <a:r>
              <a:rPr sz="2000" b="0" dirty="0">
                <a:latin typeface="Gill Sans" panose="020B0502020104020203"/>
                <a:cs typeface="Arial MT"/>
              </a:rPr>
              <a:t>t2</a:t>
            </a:r>
            <a:r>
              <a:rPr sz="2000" b="0" spc="10" dirty="0">
                <a:latin typeface="Gill Sans" panose="020B0502020104020203"/>
                <a:cs typeface="Arial MT"/>
              </a:rPr>
              <a:t> </a:t>
            </a:r>
            <a:r>
              <a:rPr sz="2000" b="0" dirty="0">
                <a:latin typeface="Gill Sans" panose="020B0502020104020203"/>
                <a:cs typeface="Arial MT"/>
              </a:rPr>
              <a:t>has</a:t>
            </a:r>
            <a:r>
              <a:rPr sz="2000" b="0" spc="5" dirty="0">
                <a:latin typeface="Gill Sans" panose="020B0502020104020203"/>
                <a:cs typeface="Arial MT"/>
              </a:rPr>
              <a:t> </a:t>
            </a:r>
            <a:r>
              <a:rPr sz="2000" b="0" dirty="0">
                <a:latin typeface="Gill Sans" panose="020B0502020104020203"/>
                <a:cs typeface="Arial MT"/>
              </a:rPr>
              <a:t>to</a:t>
            </a:r>
            <a:r>
              <a:rPr sz="2000" b="0" spc="10" dirty="0">
                <a:latin typeface="Gill Sans" panose="020B0502020104020203"/>
                <a:cs typeface="Arial MT"/>
              </a:rPr>
              <a:t> </a:t>
            </a:r>
            <a:r>
              <a:rPr sz="2000" b="0" dirty="0">
                <a:latin typeface="Gill Sans" panose="020B0502020104020203"/>
                <a:cs typeface="Arial MT"/>
              </a:rPr>
              <a:t>wait</a:t>
            </a:r>
            <a:r>
              <a:rPr sz="2000" b="0" spc="10" dirty="0">
                <a:latin typeface="Gill Sans" panose="020B0502020104020203"/>
                <a:cs typeface="Arial MT"/>
              </a:rPr>
              <a:t> </a:t>
            </a:r>
            <a:r>
              <a:rPr sz="2000" b="0" dirty="0">
                <a:latin typeface="Gill Sans" panose="020B0502020104020203"/>
                <a:cs typeface="Arial MT"/>
              </a:rPr>
              <a:t>until</a:t>
            </a:r>
            <a:r>
              <a:rPr sz="2000" b="0" spc="5" dirty="0">
                <a:latin typeface="Gill Sans" panose="020B0502020104020203"/>
                <a:cs typeface="Arial MT"/>
              </a:rPr>
              <a:t> </a:t>
            </a:r>
            <a:r>
              <a:rPr sz="2000" b="0" dirty="0">
                <a:latin typeface="Gill Sans" panose="020B0502020104020203"/>
                <a:cs typeface="Arial MT"/>
              </a:rPr>
              <a:t>the</a:t>
            </a:r>
            <a:r>
              <a:rPr sz="2000" b="0" spc="10" dirty="0">
                <a:latin typeface="Gill Sans" panose="020B0502020104020203"/>
                <a:cs typeface="Arial MT"/>
              </a:rPr>
              <a:t> </a:t>
            </a:r>
            <a:r>
              <a:rPr sz="2000" b="0" dirty="0">
                <a:latin typeface="Gill Sans" panose="020B0502020104020203"/>
                <a:cs typeface="Arial MT"/>
              </a:rPr>
              <a:t>"w"</a:t>
            </a:r>
            <a:r>
              <a:rPr sz="2000" b="0" spc="10" dirty="0">
                <a:latin typeface="Gill Sans" panose="020B0502020104020203"/>
                <a:cs typeface="Arial MT"/>
              </a:rPr>
              <a:t> </a:t>
            </a:r>
            <a:r>
              <a:rPr sz="2000" b="0" dirty="0">
                <a:latin typeface="Gill Sans" panose="020B0502020104020203"/>
                <a:cs typeface="Arial MT"/>
              </a:rPr>
              <a:t>has</a:t>
            </a:r>
            <a:r>
              <a:rPr sz="2000" b="0" spc="10" dirty="0">
                <a:latin typeface="Gill Sans" panose="020B0502020104020203"/>
                <a:cs typeface="Arial MT"/>
              </a:rPr>
              <a:t> </a:t>
            </a:r>
            <a:r>
              <a:rPr sz="2000" b="0" dirty="0">
                <a:latin typeface="Gill Sans" panose="020B0502020104020203"/>
                <a:cs typeface="Arial MT"/>
              </a:rPr>
              <a:t>been</a:t>
            </a:r>
            <a:r>
              <a:rPr sz="2000" b="0" spc="5" dirty="0">
                <a:latin typeface="Gill Sans" panose="020B0502020104020203"/>
                <a:cs typeface="Arial MT"/>
              </a:rPr>
              <a:t> </a:t>
            </a:r>
            <a:r>
              <a:rPr sz="2000" b="0" spc="-10" dirty="0">
                <a:latin typeface="Gill Sans" panose="020B0502020104020203"/>
                <a:cs typeface="Arial MT"/>
              </a:rPr>
              <a:t>printed</a:t>
            </a:r>
            <a:r>
              <a:rPr lang="en-GB" sz="2000" b="0" spc="-10" dirty="0">
                <a:latin typeface="Gill Sans" panose="020B0502020104020203"/>
                <a:cs typeface="Arial MT"/>
              </a:rPr>
              <a:t> by t1, then it is woken up by t1 calling s2.signal(), so </a:t>
            </a:r>
            <a:r>
              <a:rPr lang="en-GB" sz="2000" b="0" dirty="0">
                <a:latin typeface="Gill Sans" panose="020B0502020104020203"/>
                <a:cs typeface="Courier New"/>
              </a:rPr>
              <a:t>s2 </a:t>
            </a:r>
            <a:r>
              <a:rPr lang="en-GB" sz="2000" b="0" spc="-755" dirty="0">
                <a:latin typeface="Gill Sans" panose="020B0502020104020203"/>
                <a:cs typeface="Courier New"/>
              </a:rPr>
              <a:t>    </a:t>
            </a:r>
            <a:r>
              <a:rPr lang="en-GB" sz="2000" b="0" dirty="0">
                <a:latin typeface="Gill Sans" panose="020B0502020104020203"/>
                <a:cs typeface="Arial MT"/>
              </a:rPr>
              <a:t>should be initialized to 0</a:t>
            </a:r>
            <a:r>
              <a:rPr lang="en-GB" sz="2000" b="0" spc="-10" dirty="0">
                <a:latin typeface="Gill Sans" panose="020B0502020104020203"/>
                <a:cs typeface="Arial MT"/>
              </a:rPr>
              <a:t>.</a:t>
            </a:r>
            <a:endParaRPr sz="2000" b="0" dirty="0">
              <a:latin typeface="Gill Sans" panose="020B0502020104020203"/>
              <a:cs typeface="Arial MT"/>
            </a:endParaRPr>
          </a:p>
        </p:txBody>
      </p:sp>
      <p:sp>
        <p:nvSpPr>
          <p:cNvPr id="40" name="object 7">
            <a:extLst>
              <a:ext uri="{FF2B5EF4-FFF2-40B4-BE49-F238E27FC236}">
                <a16:creationId xmlns:a16="http://schemas.microsoft.com/office/drawing/2014/main" id="{8E3270B6-BAE5-39D1-4FEE-393FE1472E79}"/>
              </a:ext>
            </a:extLst>
          </p:cNvPr>
          <p:cNvSpPr/>
          <p:nvPr/>
        </p:nvSpPr>
        <p:spPr>
          <a:xfrm>
            <a:off x="846106" y="3803575"/>
            <a:ext cx="2266315" cy="2390140"/>
          </a:xfrm>
          <a:custGeom>
            <a:avLst/>
            <a:gdLst/>
            <a:ahLst/>
            <a:cxnLst/>
            <a:rect l="l" t="t" r="r" b="b"/>
            <a:pathLst>
              <a:path w="2266315" h="2390140">
                <a:moveTo>
                  <a:pt x="0" y="0"/>
                </a:moveTo>
                <a:lnTo>
                  <a:pt x="2266029" y="0"/>
                </a:lnTo>
                <a:lnTo>
                  <a:pt x="2266029" y="2390140"/>
                </a:lnTo>
                <a:lnTo>
                  <a:pt x="0" y="2390140"/>
                </a:lnTo>
                <a:lnTo>
                  <a:pt x="0" y="0"/>
                </a:lnTo>
                <a:close/>
              </a:path>
            </a:pathLst>
          </a:custGeom>
          <a:ln w="12699">
            <a:solidFill>
              <a:srgbClr val="000000"/>
            </a:solidFill>
          </a:ln>
        </p:spPr>
        <p:txBody>
          <a:bodyPr wrap="square" lIns="0" tIns="0" rIns="0" bIns="0" rtlCol="0"/>
          <a:lstStyle/>
          <a:p>
            <a:endParaRPr b="0"/>
          </a:p>
        </p:txBody>
      </p:sp>
      <p:sp>
        <p:nvSpPr>
          <p:cNvPr id="41" name="object 8">
            <a:extLst>
              <a:ext uri="{FF2B5EF4-FFF2-40B4-BE49-F238E27FC236}">
                <a16:creationId xmlns:a16="http://schemas.microsoft.com/office/drawing/2014/main" id="{EFB0FF55-FE10-2D36-D0BD-78354795365B}"/>
              </a:ext>
            </a:extLst>
          </p:cNvPr>
          <p:cNvSpPr txBox="1"/>
          <p:nvPr/>
        </p:nvSpPr>
        <p:spPr>
          <a:xfrm>
            <a:off x="904049" y="3847054"/>
            <a:ext cx="1631314" cy="299720"/>
          </a:xfrm>
          <a:prstGeom prst="rect">
            <a:avLst/>
          </a:prstGeom>
        </p:spPr>
        <p:txBody>
          <a:bodyPr vert="horz" wrap="square" lIns="0" tIns="12700" rIns="0" bIns="0" rtlCol="0">
            <a:spAutoFit/>
          </a:bodyPr>
          <a:lstStyle/>
          <a:p>
            <a:pPr marL="38100">
              <a:lnSpc>
                <a:spcPct val="100000"/>
              </a:lnSpc>
              <a:spcBef>
                <a:spcPts val="100"/>
              </a:spcBef>
              <a:tabLst>
                <a:tab pos="769620" algn="l"/>
                <a:tab pos="1455420" algn="l"/>
              </a:tabLst>
            </a:pPr>
            <a:r>
              <a:rPr sz="1800" b="0" baseline="-6944" dirty="0">
                <a:latin typeface="Courier New"/>
                <a:cs typeface="Courier New"/>
              </a:rPr>
              <a:t>1</a:t>
            </a:r>
            <a:r>
              <a:rPr sz="1800" b="0" spc="-15" baseline="-6944" dirty="0">
                <a:latin typeface="Courier New"/>
                <a:cs typeface="Courier New"/>
              </a:rPr>
              <a:t> </a:t>
            </a:r>
            <a:r>
              <a:rPr sz="1800" b="0" spc="-25" dirty="0">
                <a:latin typeface="Courier New"/>
                <a:cs typeface="Courier New"/>
              </a:rPr>
              <a:t>int</a:t>
            </a:r>
            <a:r>
              <a:rPr sz="1800" b="0" dirty="0">
                <a:latin typeface="Courier New"/>
                <a:cs typeface="Courier New"/>
              </a:rPr>
              <a:t>	</a:t>
            </a:r>
            <a:r>
              <a:rPr sz="1800" b="0" spc="-20" dirty="0">
                <a:latin typeface="Courier New"/>
                <a:cs typeface="Courier New"/>
              </a:rPr>
              <a:t>t1()</a:t>
            </a:r>
            <a:r>
              <a:rPr sz="1800" b="0" spc="-50" dirty="0">
                <a:latin typeface="Courier New"/>
                <a:cs typeface="Courier New"/>
              </a:rPr>
              <a:t>{</a:t>
            </a:r>
            <a:endParaRPr sz="1800" b="0" dirty="0">
              <a:latin typeface="Courier New"/>
              <a:cs typeface="Courier New"/>
            </a:endParaRPr>
          </a:p>
        </p:txBody>
      </p:sp>
      <p:sp>
        <p:nvSpPr>
          <p:cNvPr id="42" name="object 9">
            <a:extLst>
              <a:ext uri="{FF2B5EF4-FFF2-40B4-BE49-F238E27FC236}">
                <a16:creationId xmlns:a16="http://schemas.microsoft.com/office/drawing/2014/main" id="{E2B6CA3E-FDA0-1B0E-66F5-60E6D3E77AE8}"/>
              </a:ext>
            </a:extLst>
          </p:cNvPr>
          <p:cNvSpPr txBox="1"/>
          <p:nvPr/>
        </p:nvSpPr>
        <p:spPr>
          <a:xfrm>
            <a:off x="1388480" y="4119796"/>
            <a:ext cx="1397635" cy="299720"/>
          </a:xfrm>
          <a:prstGeom prst="rect">
            <a:avLst/>
          </a:prstGeom>
        </p:spPr>
        <p:txBody>
          <a:bodyPr vert="horz" wrap="square" lIns="0" tIns="12700" rIns="0" bIns="0" rtlCol="0">
            <a:spAutoFit/>
          </a:bodyPr>
          <a:lstStyle/>
          <a:p>
            <a:pPr marL="12700">
              <a:lnSpc>
                <a:spcPct val="100000"/>
              </a:lnSpc>
              <a:spcBef>
                <a:spcPts val="100"/>
              </a:spcBef>
            </a:pPr>
            <a:r>
              <a:rPr sz="1800" b="0" spc="-10" dirty="0">
                <a:solidFill>
                  <a:schemeClr val="accent5">
                    <a:lumMod val="50000"/>
                  </a:schemeClr>
                </a:solidFill>
                <a:latin typeface="Courier New"/>
                <a:cs typeface="Courier New"/>
              </a:rPr>
              <a:t>s1.wait();</a:t>
            </a:r>
            <a:endParaRPr sz="1800" b="0" dirty="0">
              <a:solidFill>
                <a:schemeClr val="accent5">
                  <a:lumMod val="50000"/>
                </a:schemeClr>
              </a:solidFill>
              <a:latin typeface="Courier New"/>
              <a:cs typeface="Courier New"/>
            </a:endParaRPr>
          </a:p>
        </p:txBody>
      </p:sp>
      <p:sp>
        <p:nvSpPr>
          <p:cNvPr id="43" name="object 10">
            <a:extLst>
              <a:ext uri="{FF2B5EF4-FFF2-40B4-BE49-F238E27FC236}">
                <a16:creationId xmlns:a16="http://schemas.microsoft.com/office/drawing/2014/main" id="{50B561F2-FF50-102A-60F5-A6BB3E662545}"/>
              </a:ext>
            </a:extLst>
          </p:cNvPr>
          <p:cNvSpPr txBox="1"/>
          <p:nvPr/>
        </p:nvSpPr>
        <p:spPr>
          <a:xfrm>
            <a:off x="1388480" y="4373796"/>
            <a:ext cx="1671955" cy="299720"/>
          </a:xfrm>
          <a:prstGeom prst="rect">
            <a:avLst/>
          </a:prstGeom>
        </p:spPr>
        <p:txBody>
          <a:bodyPr vert="horz" wrap="square" lIns="0" tIns="12700" rIns="0" bIns="0" rtlCol="0">
            <a:spAutoFit/>
          </a:bodyPr>
          <a:lstStyle/>
          <a:p>
            <a:pPr marL="12700">
              <a:lnSpc>
                <a:spcPct val="100000"/>
              </a:lnSpc>
              <a:spcBef>
                <a:spcPts val="100"/>
              </a:spcBef>
            </a:pPr>
            <a:r>
              <a:rPr sz="1800" b="0" spc="-10" dirty="0">
                <a:latin typeface="Courier New"/>
                <a:cs typeface="Courier New"/>
              </a:rPr>
              <a:t>printf("w");</a:t>
            </a:r>
            <a:endParaRPr sz="1800" b="0" dirty="0">
              <a:latin typeface="Courier New"/>
              <a:cs typeface="Courier New"/>
            </a:endParaRPr>
          </a:p>
        </p:txBody>
      </p:sp>
      <p:sp>
        <p:nvSpPr>
          <p:cNvPr id="44" name="object 11">
            <a:extLst>
              <a:ext uri="{FF2B5EF4-FFF2-40B4-BE49-F238E27FC236}">
                <a16:creationId xmlns:a16="http://schemas.microsoft.com/office/drawing/2014/main" id="{932F9221-8FC7-1C62-4895-7E80818BE610}"/>
              </a:ext>
            </a:extLst>
          </p:cNvPr>
          <p:cNvSpPr txBox="1"/>
          <p:nvPr/>
        </p:nvSpPr>
        <p:spPr>
          <a:xfrm>
            <a:off x="1342751" y="4627796"/>
            <a:ext cx="1671955" cy="299720"/>
          </a:xfrm>
          <a:prstGeom prst="rect">
            <a:avLst/>
          </a:prstGeom>
        </p:spPr>
        <p:txBody>
          <a:bodyPr vert="horz" wrap="square" lIns="0" tIns="12700" rIns="0" bIns="0" rtlCol="0">
            <a:spAutoFit/>
          </a:bodyPr>
          <a:lstStyle/>
          <a:p>
            <a:pPr marL="12700">
              <a:lnSpc>
                <a:spcPct val="100000"/>
              </a:lnSpc>
              <a:spcBef>
                <a:spcPts val="100"/>
              </a:spcBef>
            </a:pPr>
            <a:r>
              <a:rPr sz="1800" b="0" spc="-10" dirty="0">
                <a:solidFill>
                  <a:schemeClr val="accent5">
                    <a:lumMod val="50000"/>
                  </a:schemeClr>
                </a:solidFill>
                <a:latin typeface="Courier New"/>
                <a:cs typeface="Courier New"/>
              </a:rPr>
              <a:t>s2</a:t>
            </a:r>
            <a:r>
              <a:rPr lang="en-GB" sz="1800" b="0" spc="-10" dirty="0">
                <a:solidFill>
                  <a:schemeClr val="accent5">
                    <a:lumMod val="50000"/>
                  </a:schemeClr>
                </a:solidFill>
                <a:latin typeface="Courier New"/>
                <a:cs typeface="Courier New"/>
              </a:rPr>
              <a:t>.signal()</a:t>
            </a:r>
            <a:r>
              <a:rPr sz="1800" b="0" spc="-10" dirty="0">
                <a:solidFill>
                  <a:schemeClr val="accent5">
                    <a:lumMod val="50000"/>
                  </a:schemeClr>
                </a:solidFill>
                <a:latin typeface="Courier New"/>
                <a:cs typeface="Courier New"/>
              </a:rPr>
              <a:t>;</a:t>
            </a:r>
            <a:endParaRPr sz="1800" b="0" dirty="0">
              <a:solidFill>
                <a:schemeClr val="accent5">
                  <a:lumMod val="50000"/>
                </a:schemeClr>
              </a:solidFill>
              <a:latin typeface="Courier New"/>
              <a:cs typeface="Courier New"/>
            </a:endParaRPr>
          </a:p>
        </p:txBody>
      </p:sp>
      <p:sp>
        <p:nvSpPr>
          <p:cNvPr id="45" name="object 12">
            <a:extLst>
              <a:ext uri="{FF2B5EF4-FFF2-40B4-BE49-F238E27FC236}">
                <a16:creationId xmlns:a16="http://schemas.microsoft.com/office/drawing/2014/main" id="{CA9AB4C4-E73C-2064-62E6-12734903067D}"/>
              </a:ext>
            </a:extLst>
          </p:cNvPr>
          <p:cNvSpPr txBox="1"/>
          <p:nvPr/>
        </p:nvSpPr>
        <p:spPr>
          <a:xfrm>
            <a:off x="1342751" y="4881796"/>
            <a:ext cx="1717675" cy="807720"/>
          </a:xfrm>
          <a:prstGeom prst="rect">
            <a:avLst/>
          </a:prstGeom>
        </p:spPr>
        <p:txBody>
          <a:bodyPr vert="horz" wrap="square" lIns="0" tIns="12700" rIns="0" bIns="0" rtlCol="0">
            <a:spAutoFit/>
          </a:bodyPr>
          <a:lstStyle/>
          <a:p>
            <a:pPr marL="12700">
              <a:lnSpc>
                <a:spcPts val="2080"/>
              </a:lnSpc>
              <a:spcBef>
                <a:spcPts val="100"/>
              </a:spcBef>
            </a:pPr>
            <a:r>
              <a:rPr sz="1800" b="0" spc="-10" dirty="0">
                <a:latin typeface="Courier New"/>
                <a:cs typeface="Courier New"/>
              </a:rPr>
              <a:t>s1.wait();</a:t>
            </a:r>
            <a:endParaRPr sz="1800" b="0" dirty="0">
              <a:latin typeface="Courier New"/>
              <a:cs typeface="Courier New"/>
            </a:endParaRPr>
          </a:p>
          <a:p>
            <a:pPr marL="58419">
              <a:lnSpc>
                <a:spcPts val="2000"/>
              </a:lnSpc>
            </a:pPr>
            <a:r>
              <a:rPr sz="1800" b="0" spc="-10" dirty="0">
                <a:latin typeface="Courier New"/>
                <a:cs typeface="Courier New"/>
              </a:rPr>
              <a:t>printf("d");</a:t>
            </a:r>
            <a:endParaRPr sz="1800" b="0" dirty="0">
              <a:latin typeface="Courier New"/>
              <a:cs typeface="Courier New"/>
            </a:endParaRPr>
          </a:p>
          <a:p>
            <a:pPr marL="12700">
              <a:lnSpc>
                <a:spcPts val="2080"/>
              </a:lnSpc>
            </a:pPr>
            <a:r>
              <a:rPr sz="1800" b="0" spc="-10" dirty="0">
                <a:solidFill>
                  <a:schemeClr val="accent5">
                    <a:lumMod val="50000"/>
                  </a:schemeClr>
                </a:solidFill>
                <a:latin typeface="Courier New"/>
                <a:cs typeface="Courier New"/>
              </a:rPr>
              <a:t>s2</a:t>
            </a:r>
            <a:r>
              <a:rPr lang="en-GB" sz="1800" b="0" spc="-10" dirty="0">
                <a:solidFill>
                  <a:schemeClr val="accent5">
                    <a:lumMod val="50000"/>
                  </a:schemeClr>
                </a:solidFill>
                <a:latin typeface="Courier New"/>
                <a:cs typeface="Courier New"/>
              </a:rPr>
              <a:t>.signal()</a:t>
            </a:r>
            <a:r>
              <a:rPr sz="1800" b="0" spc="-10" dirty="0">
                <a:solidFill>
                  <a:schemeClr val="accent5">
                    <a:lumMod val="50000"/>
                  </a:schemeClr>
                </a:solidFill>
                <a:latin typeface="Courier New"/>
                <a:cs typeface="Courier New"/>
              </a:rPr>
              <a:t>;</a:t>
            </a:r>
            <a:endParaRPr sz="1800" b="0" dirty="0">
              <a:solidFill>
                <a:schemeClr val="accent5">
                  <a:lumMod val="50000"/>
                </a:schemeClr>
              </a:solidFill>
              <a:latin typeface="Courier New"/>
              <a:cs typeface="Courier New"/>
            </a:endParaRPr>
          </a:p>
        </p:txBody>
      </p:sp>
      <p:sp>
        <p:nvSpPr>
          <p:cNvPr id="46" name="object 13">
            <a:extLst>
              <a:ext uri="{FF2B5EF4-FFF2-40B4-BE49-F238E27FC236}">
                <a16:creationId xmlns:a16="http://schemas.microsoft.com/office/drawing/2014/main" id="{53674657-BCB6-1589-37B2-7F1B418CC35C}"/>
              </a:ext>
            </a:extLst>
          </p:cNvPr>
          <p:cNvSpPr txBox="1"/>
          <p:nvPr/>
        </p:nvSpPr>
        <p:spPr>
          <a:xfrm>
            <a:off x="860077" y="4141470"/>
            <a:ext cx="396875" cy="1843453"/>
          </a:xfrm>
          <a:prstGeom prst="rect">
            <a:avLst/>
          </a:prstGeom>
        </p:spPr>
        <p:txBody>
          <a:bodyPr vert="horz" wrap="square" lIns="0" tIns="83820" rIns="0" bIns="0" rtlCol="0">
            <a:spAutoFit/>
          </a:bodyPr>
          <a:lstStyle/>
          <a:p>
            <a:pPr marL="38100">
              <a:lnSpc>
                <a:spcPct val="100000"/>
              </a:lnSpc>
              <a:spcBef>
                <a:spcPts val="660"/>
              </a:spcBef>
            </a:pPr>
            <a:r>
              <a:rPr sz="1200" b="0" spc="-50" dirty="0">
                <a:latin typeface="Courier New"/>
                <a:cs typeface="Courier New"/>
              </a:rPr>
              <a:t>2</a:t>
            </a:r>
            <a:endParaRPr sz="1200" b="0" dirty="0">
              <a:latin typeface="Courier New"/>
              <a:cs typeface="Courier New"/>
            </a:endParaRPr>
          </a:p>
          <a:p>
            <a:pPr marL="38100">
              <a:lnSpc>
                <a:spcPct val="100000"/>
              </a:lnSpc>
              <a:spcBef>
                <a:spcPts val="560"/>
              </a:spcBef>
            </a:pPr>
            <a:r>
              <a:rPr sz="1200" b="0" spc="-50" dirty="0">
                <a:latin typeface="Courier New"/>
                <a:cs typeface="Courier New"/>
              </a:rPr>
              <a:t>3</a:t>
            </a:r>
            <a:endParaRPr sz="1200" b="0" dirty="0">
              <a:latin typeface="Courier New"/>
              <a:cs typeface="Courier New"/>
            </a:endParaRPr>
          </a:p>
          <a:p>
            <a:pPr marL="38100">
              <a:lnSpc>
                <a:spcPct val="100000"/>
              </a:lnSpc>
              <a:spcBef>
                <a:spcPts val="560"/>
              </a:spcBef>
            </a:pPr>
            <a:r>
              <a:rPr sz="1200" b="0" spc="-50" dirty="0">
                <a:latin typeface="Courier New"/>
                <a:cs typeface="Courier New"/>
              </a:rPr>
              <a:t>4</a:t>
            </a:r>
            <a:endParaRPr sz="1200" b="0" dirty="0">
              <a:latin typeface="Courier New"/>
              <a:cs typeface="Courier New"/>
            </a:endParaRPr>
          </a:p>
          <a:p>
            <a:pPr marL="38100">
              <a:lnSpc>
                <a:spcPct val="100000"/>
              </a:lnSpc>
              <a:spcBef>
                <a:spcPts val="560"/>
              </a:spcBef>
            </a:pPr>
            <a:r>
              <a:rPr sz="1200" b="0" spc="-50" dirty="0">
                <a:latin typeface="Courier New"/>
                <a:cs typeface="Courier New"/>
              </a:rPr>
              <a:t>5</a:t>
            </a:r>
            <a:endParaRPr sz="1200" b="0" dirty="0">
              <a:latin typeface="Courier New"/>
              <a:cs typeface="Courier New"/>
            </a:endParaRPr>
          </a:p>
          <a:p>
            <a:pPr marL="38100">
              <a:lnSpc>
                <a:spcPct val="100000"/>
              </a:lnSpc>
              <a:spcBef>
                <a:spcPts val="560"/>
              </a:spcBef>
            </a:pPr>
            <a:r>
              <a:rPr sz="1200" b="0" spc="-50" dirty="0">
                <a:latin typeface="Courier New"/>
                <a:cs typeface="Courier New"/>
              </a:rPr>
              <a:t>6</a:t>
            </a:r>
            <a:endParaRPr sz="1200" b="0" dirty="0">
              <a:latin typeface="Courier New"/>
              <a:cs typeface="Courier New"/>
            </a:endParaRPr>
          </a:p>
          <a:p>
            <a:pPr marL="38100">
              <a:lnSpc>
                <a:spcPts val="1355"/>
              </a:lnSpc>
              <a:spcBef>
                <a:spcPts val="560"/>
              </a:spcBef>
            </a:pPr>
            <a:r>
              <a:rPr sz="1200" b="0" spc="-50" dirty="0">
                <a:latin typeface="Courier New"/>
                <a:cs typeface="Courier New"/>
              </a:rPr>
              <a:t>7</a:t>
            </a:r>
            <a:endParaRPr sz="1200" b="0" dirty="0">
              <a:latin typeface="Courier New"/>
              <a:cs typeface="Courier New"/>
            </a:endParaRPr>
          </a:p>
          <a:p>
            <a:pPr marL="38100">
              <a:lnSpc>
                <a:spcPts val="2075"/>
              </a:lnSpc>
            </a:pPr>
            <a:r>
              <a:rPr sz="1800" b="0" baseline="-6944" dirty="0">
                <a:latin typeface="Courier New"/>
                <a:cs typeface="Courier New"/>
              </a:rPr>
              <a:t>8</a:t>
            </a:r>
            <a:r>
              <a:rPr sz="1800" b="0" spc="-15" baseline="-6944" dirty="0">
                <a:latin typeface="Courier New"/>
                <a:cs typeface="Courier New"/>
              </a:rPr>
              <a:t> </a:t>
            </a:r>
            <a:r>
              <a:rPr sz="1800" b="0" spc="-50" dirty="0">
                <a:latin typeface="Courier New"/>
                <a:cs typeface="Courier New"/>
              </a:rPr>
              <a:t>}</a:t>
            </a:r>
            <a:endParaRPr sz="1800" b="0" dirty="0">
              <a:latin typeface="Courier New"/>
              <a:cs typeface="Courier New"/>
            </a:endParaRPr>
          </a:p>
        </p:txBody>
      </p:sp>
      <p:sp>
        <p:nvSpPr>
          <p:cNvPr id="47" name="object 14">
            <a:extLst>
              <a:ext uri="{FF2B5EF4-FFF2-40B4-BE49-F238E27FC236}">
                <a16:creationId xmlns:a16="http://schemas.microsoft.com/office/drawing/2014/main" id="{FF69A6EE-E35E-C321-45D9-D36CC3442D6D}"/>
              </a:ext>
            </a:extLst>
          </p:cNvPr>
          <p:cNvSpPr/>
          <p:nvPr/>
        </p:nvSpPr>
        <p:spPr>
          <a:xfrm>
            <a:off x="4062463" y="3803575"/>
            <a:ext cx="2357755" cy="2390140"/>
          </a:xfrm>
          <a:custGeom>
            <a:avLst/>
            <a:gdLst/>
            <a:ahLst/>
            <a:cxnLst/>
            <a:rect l="l" t="t" r="r" b="b"/>
            <a:pathLst>
              <a:path w="2357754" h="2390140">
                <a:moveTo>
                  <a:pt x="0" y="0"/>
                </a:moveTo>
                <a:lnTo>
                  <a:pt x="2357484" y="0"/>
                </a:lnTo>
                <a:lnTo>
                  <a:pt x="2357484" y="2390140"/>
                </a:lnTo>
                <a:lnTo>
                  <a:pt x="0" y="2390140"/>
                </a:lnTo>
                <a:lnTo>
                  <a:pt x="0" y="0"/>
                </a:lnTo>
                <a:close/>
              </a:path>
            </a:pathLst>
          </a:custGeom>
          <a:ln w="12700">
            <a:solidFill>
              <a:srgbClr val="000000"/>
            </a:solidFill>
          </a:ln>
        </p:spPr>
        <p:txBody>
          <a:bodyPr wrap="square" lIns="0" tIns="0" rIns="0" bIns="0" rtlCol="0"/>
          <a:lstStyle/>
          <a:p>
            <a:endParaRPr b="0"/>
          </a:p>
        </p:txBody>
      </p:sp>
      <p:sp>
        <p:nvSpPr>
          <p:cNvPr id="48" name="object 15">
            <a:extLst>
              <a:ext uri="{FF2B5EF4-FFF2-40B4-BE49-F238E27FC236}">
                <a16:creationId xmlns:a16="http://schemas.microsoft.com/office/drawing/2014/main" id="{F9C7CCF4-4BEF-3E5D-D6D9-A3F3DE845A8D}"/>
              </a:ext>
            </a:extLst>
          </p:cNvPr>
          <p:cNvSpPr txBox="1"/>
          <p:nvPr/>
        </p:nvSpPr>
        <p:spPr>
          <a:xfrm>
            <a:off x="3352800" y="3810000"/>
            <a:ext cx="3723989" cy="289823"/>
          </a:xfrm>
          <a:prstGeom prst="rect">
            <a:avLst/>
          </a:prstGeom>
        </p:spPr>
        <p:txBody>
          <a:bodyPr vert="horz" wrap="square" lIns="0" tIns="12700" rIns="0" bIns="0" rtlCol="0">
            <a:spAutoFit/>
          </a:bodyPr>
          <a:lstStyle/>
          <a:p>
            <a:pPr marL="38100">
              <a:lnSpc>
                <a:spcPct val="100000"/>
              </a:lnSpc>
              <a:spcBef>
                <a:spcPts val="100"/>
              </a:spcBef>
              <a:tabLst>
                <a:tab pos="769620" algn="l"/>
                <a:tab pos="1318260" algn="l"/>
                <a:tab pos="3254375" algn="l"/>
                <a:tab pos="3985895" algn="l"/>
                <a:tab pos="4671695" algn="l"/>
              </a:tabLst>
            </a:pPr>
            <a:r>
              <a:rPr sz="1800" b="0" dirty="0">
                <a:latin typeface="Courier New"/>
                <a:cs typeface="Courier New"/>
              </a:rPr>
              <a:t>	</a:t>
            </a:r>
            <a:r>
              <a:rPr sz="1800" b="0" baseline="-6944" dirty="0">
                <a:latin typeface="Courier New"/>
                <a:cs typeface="Courier New"/>
              </a:rPr>
              <a:t>1</a:t>
            </a:r>
            <a:r>
              <a:rPr sz="1800" b="0" spc="-15" baseline="-6944" dirty="0">
                <a:latin typeface="Courier New"/>
                <a:cs typeface="Courier New"/>
              </a:rPr>
              <a:t> </a:t>
            </a:r>
            <a:r>
              <a:rPr sz="1800" b="0" spc="-25" dirty="0">
                <a:latin typeface="Courier New"/>
                <a:cs typeface="Courier New"/>
              </a:rPr>
              <a:t>int</a:t>
            </a:r>
            <a:r>
              <a:rPr lang="en-GB" sz="1800" b="0" spc="-25" dirty="0">
                <a:latin typeface="Courier New"/>
                <a:cs typeface="Courier New"/>
              </a:rPr>
              <a:t> </a:t>
            </a:r>
            <a:r>
              <a:rPr sz="1800" b="0" spc="-20" dirty="0">
                <a:latin typeface="Courier New"/>
                <a:cs typeface="Courier New"/>
              </a:rPr>
              <a:t>t2()</a:t>
            </a:r>
            <a:r>
              <a:rPr lang="en-SE" sz="1800" b="0" spc="-50" dirty="0">
                <a:latin typeface="Courier New"/>
                <a:cs typeface="Courier New"/>
              </a:rPr>
              <a:t>{</a:t>
            </a:r>
            <a:endParaRPr sz="1800" b="0" dirty="0">
              <a:latin typeface="Courier New"/>
              <a:cs typeface="Courier New"/>
            </a:endParaRPr>
          </a:p>
        </p:txBody>
      </p:sp>
      <p:sp>
        <p:nvSpPr>
          <p:cNvPr id="49" name="object 16">
            <a:extLst>
              <a:ext uri="{FF2B5EF4-FFF2-40B4-BE49-F238E27FC236}">
                <a16:creationId xmlns:a16="http://schemas.microsoft.com/office/drawing/2014/main" id="{AA2AE1F3-1161-3A3A-91AC-AC284A699AE4}"/>
              </a:ext>
            </a:extLst>
          </p:cNvPr>
          <p:cNvSpPr txBox="1"/>
          <p:nvPr/>
        </p:nvSpPr>
        <p:spPr>
          <a:xfrm>
            <a:off x="4559107" y="4072562"/>
            <a:ext cx="1671955" cy="1823720"/>
          </a:xfrm>
          <a:prstGeom prst="rect">
            <a:avLst/>
          </a:prstGeom>
        </p:spPr>
        <p:txBody>
          <a:bodyPr vert="horz" wrap="square" lIns="0" tIns="12700" rIns="0" bIns="0" rtlCol="0">
            <a:spAutoFit/>
          </a:bodyPr>
          <a:lstStyle/>
          <a:p>
            <a:pPr marL="12700">
              <a:lnSpc>
                <a:spcPts val="2080"/>
              </a:lnSpc>
              <a:spcBef>
                <a:spcPts val="100"/>
              </a:spcBef>
            </a:pPr>
            <a:r>
              <a:rPr sz="1800" b="0" spc="-10" dirty="0">
                <a:solidFill>
                  <a:schemeClr val="accent5">
                    <a:lumMod val="50000"/>
                  </a:schemeClr>
                </a:solidFill>
                <a:latin typeface="Courier New"/>
                <a:cs typeface="Courier New"/>
              </a:rPr>
              <a:t>s2.wait();</a:t>
            </a:r>
            <a:endParaRPr sz="1800" b="0" dirty="0">
              <a:solidFill>
                <a:schemeClr val="accent5">
                  <a:lumMod val="50000"/>
                </a:schemeClr>
              </a:solidFill>
              <a:latin typeface="Courier New"/>
              <a:cs typeface="Courier New"/>
            </a:endParaRPr>
          </a:p>
          <a:p>
            <a:pPr marL="12700">
              <a:lnSpc>
                <a:spcPts val="2000"/>
              </a:lnSpc>
            </a:pPr>
            <a:r>
              <a:rPr sz="1800" b="0" spc="-10" dirty="0">
                <a:latin typeface="Courier New"/>
                <a:cs typeface="Courier New"/>
              </a:rPr>
              <a:t>printf("o");</a:t>
            </a:r>
            <a:endParaRPr sz="1800" b="0" dirty="0">
              <a:latin typeface="Courier New"/>
              <a:cs typeface="Courier New"/>
            </a:endParaRPr>
          </a:p>
          <a:p>
            <a:pPr marL="12700">
              <a:lnSpc>
                <a:spcPts val="2000"/>
              </a:lnSpc>
            </a:pPr>
            <a:r>
              <a:rPr sz="1800" b="0" spc="-10" dirty="0">
                <a:latin typeface="Courier New"/>
                <a:cs typeface="Courier New"/>
              </a:rPr>
              <a:t>printf("r");</a:t>
            </a:r>
            <a:endParaRPr sz="1800" b="0" dirty="0">
              <a:latin typeface="Courier New"/>
              <a:cs typeface="Courier New"/>
            </a:endParaRPr>
          </a:p>
          <a:p>
            <a:pPr marL="12700">
              <a:lnSpc>
                <a:spcPts val="2000"/>
              </a:lnSpc>
            </a:pPr>
            <a:r>
              <a:rPr sz="1800" b="0" spc="-10" dirty="0">
                <a:solidFill>
                  <a:schemeClr val="accent5">
                    <a:lumMod val="50000"/>
                  </a:schemeClr>
                </a:solidFill>
                <a:latin typeface="Courier New"/>
                <a:cs typeface="Courier New"/>
              </a:rPr>
              <a:t>s1</a:t>
            </a:r>
            <a:r>
              <a:rPr lang="en-GB" sz="1800" b="0" spc="-10" dirty="0">
                <a:solidFill>
                  <a:schemeClr val="accent5">
                    <a:lumMod val="50000"/>
                  </a:schemeClr>
                </a:solidFill>
                <a:latin typeface="Courier New"/>
                <a:cs typeface="Courier New"/>
              </a:rPr>
              <a:t>.signal()</a:t>
            </a:r>
            <a:r>
              <a:rPr sz="1800" b="0" spc="-10" dirty="0">
                <a:solidFill>
                  <a:schemeClr val="accent5">
                    <a:lumMod val="50000"/>
                  </a:schemeClr>
                </a:solidFill>
                <a:latin typeface="Courier New"/>
                <a:cs typeface="Courier New"/>
              </a:rPr>
              <a:t>;</a:t>
            </a:r>
            <a:endParaRPr sz="1800" b="0" dirty="0">
              <a:solidFill>
                <a:schemeClr val="accent5">
                  <a:lumMod val="50000"/>
                </a:schemeClr>
              </a:solidFill>
              <a:latin typeface="Courier New"/>
              <a:cs typeface="Courier New"/>
            </a:endParaRPr>
          </a:p>
          <a:p>
            <a:pPr marL="12700">
              <a:lnSpc>
                <a:spcPts val="2000"/>
              </a:lnSpc>
            </a:pPr>
            <a:r>
              <a:rPr sz="1800" b="0" spc="-10" dirty="0">
                <a:solidFill>
                  <a:schemeClr val="accent5">
                    <a:lumMod val="50000"/>
                  </a:schemeClr>
                </a:solidFill>
                <a:latin typeface="Courier New"/>
                <a:cs typeface="Courier New"/>
              </a:rPr>
              <a:t>s2.wait();</a:t>
            </a:r>
            <a:endParaRPr sz="1800" b="0" dirty="0">
              <a:solidFill>
                <a:schemeClr val="accent5">
                  <a:lumMod val="50000"/>
                </a:schemeClr>
              </a:solidFill>
              <a:latin typeface="Courier New"/>
              <a:cs typeface="Courier New"/>
            </a:endParaRPr>
          </a:p>
          <a:p>
            <a:pPr marL="12700">
              <a:lnSpc>
                <a:spcPts val="2000"/>
              </a:lnSpc>
            </a:pPr>
            <a:r>
              <a:rPr sz="1800" b="0" spc="-10" dirty="0">
                <a:latin typeface="Courier New"/>
                <a:cs typeface="Courier New"/>
              </a:rPr>
              <a:t>printf("l");</a:t>
            </a:r>
            <a:endParaRPr sz="1800" b="0" dirty="0">
              <a:latin typeface="Courier New"/>
              <a:cs typeface="Courier New"/>
            </a:endParaRPr>
          </a:p>
          <a:p>
            <a:pPr marL="12700">
              <a:lnSpc>
                <a:spcPts val="2080"/>
              </a:lnSpc>
            </a:pPr>
            <a:r>
              <a:rPr sz="1800" b="0" spc="-10" dirty="0">
                <a:latin typeface="Courier New"/>
                <a:cs typeface="Courier New"/>
              </a:rPr>
              <a:t>printf("e");</a:t>
            </a:r>
            <a:endParaRPr sz="1800" b="0" dirty="0">
              <a:latin typeface="Courier New"/>
              <a:cs typeface="Courier New"/>
            </a:endParaRPr>
          </a:p>
        </p:txBody>
      </p:sp>
      <p:sp>
        <p:nvSpPr>
          <p:cNvPr id="50" name="object 17">
            <a:extLst>
              <a:ext uri="{FF2B5EF4-FFF2-40B4-BE49-F238E27FC236}">
                <a16:creationId xmlns:a16="http://schemas.microsoft.com/office/drawing/2014/main" id="{E027F5A6-CB21-BEC5-477E-6239C6CD9998}"/>
              </a:ext>
            </a:extLst>
          </p:cNvPr>
          <p:cNvSpPr txBox="1"/>
          <p:nvPr/>
        </p:nvSpPr>
        <p:spPr>
          <a:xfrm>
            <a:off x="4076433" y="4094236"/>
            <a:ext cx="396875" cy="2105063"/>
          </a:xfrm>
          <a:prstGeom prst="rect">
            <a:avLst/>
          </a:prstGeom>
        </p:spPr>
        <p:txBody>
          <a:bodyPr vert="horz" wrap="square" lIns="0" tIns="83820" rIns="0" bIns="0" rtlCol="0">
            <a:spAutoFit/>
          </a:bodyPr>
          <a:lstStyle/>
          <a:p>
            <a:pPr marL="38100">
              <a:lnSpc>
                <a:spcPct val="100000"/>
              </a:lnSpc>
              <a:spcBef>
                <a:spcPts val="660"/>
              </a:spcBef>
            </a:pPr>
            <a:r>
              <a:rPr sz="1200" b="0" spc="-50" dirty="0">
                <a:latin typeface="Courier New"/>
                <a:cs typeface="Courier New"/>
              </a:rPr>
              <a:t>2</a:t>
            </a:r>
            <a:endParaRPr sz="1200" b="0" dirty="0">
              <a:latin typeface="Courier New"/>
              <a:cs typeface="Courier New"/>
            </a:endParaRPr>
          </a:p>
          <a:p>
            <a:pPr marL="38100">
              <a:lnSpc>
                <a:spcPct val="100000"/>
              </a:lnSpc>
              <a:spcBef>
                <a:spcPts val="560"/>
              </a:spcBef>
            </a:pPr>
            <a:r>
              <a:rPr sz="1200" b="0" spc="-50" dirty="0">
                <a:latin typeface="Courier New"/>
                <a:cs typeface="Courier New"/>
              </a:rPr>
              <a:t>3</a:t>
            </a:r>
            <a:endParaRPr sz="1200" b="0" dirty="0">
              <a:latin typeface="Courier New"/>
              <a:cs typeface="Courier New"/>
            </a:endParaRPr>
          </a:p>
          <a:p>
            <a:pPr marL="38100">
              <a:lnSpc>
                <a:spcPct val="100000"/>
              </a:lnSpc>
              <a:spcBef>
                <a:spcPts val="560"/>
              </a:spcBef>
            </a:pPr>
            <a:r>
              <a:rPr sz="1200" b="0" spc="-50" dirty="0">
                <a:latin typeface="Courier New"/>
                <a:cs typeface="Courier New"/>
              </a:rPr>
              <a:t>4</a:t>
            </a:r>
            <a:endParaRPr sz="1200" b="0" dirty="0">
              <a:latin typeface="Courier New"/>
              <a:cs typeface="Courier New"/>
            </a:endParaRPr>
          </a:p>
          <a:p>
            <a:pPr marL="38100">
              <a:lnSpc>
                <a:spcPct val="100000"/>
              </a:lnSpc>
              <a:spcBef>
                <a:spcPts val="560"/>
              </a:spcBef>
            </a:pPr>
            <a:r>
              <a:rPr sz="1200" b="0" spc="-50" dirty="0">
                <a:latin typeface="Courier New"/>
                <a:cs typeface="Courier New"/>
              </a:rPr>
              <a:t>5</a:t>
            </a:r>
            <a:endParaRPr sz="1200" b="0" dirty="0">
              <a:latin typeface="Courier New"/>
              <a:cs typeface="Courier New"/>
            </a:endParaRPr>
          </a:p>
          <a:p>
            <a:pPr marL="38100">
              <a:lnSpc>
                <a:spcPct val="100000"/>
              </a:lnSpc>
              <a:spcBef>
                <a:spcPts val="560"/>
              </a:spcBef>
            </a:pPr>
            <a:r>
              <a:rPr sz="1200" b="0" spc="-50" dirty="0">
                <a:latin typeface="Courier New"/>
                <a:cs typeface="Courier New"/>
              </a:rPr>
              <a:t>6</a:t>
            </a:r>
            <a:endParaRPr sz="1200" b="0" dirty="0">
              <a:latin typeface="Courier New"/>
              <a:cs typeface="Courier New"/>
            </a:endParaRPr>
          </a:p>
          <a:p>
            <a:pPr marL="38100">
              <a:lnSpc>
                <a:spcPct val="100000"/>
              </a:lnSpc>
              <a:spcBef>
                <a:spcPts val="560"/>
              </a:spcBef>
            </a:pPr>
            <a:r>
              <a:rPr sz="1200" b="0" spc="-50" dirty="0">
                <a:latin typeface="Courier New"/>
                <a:cs typeface="Courier New"/>
              </a:rPr>
              <a:t>7</a:t>
            </a:r>
            <a:endParaRPr sz="1200" b="0" dirty="0">
              <a:latin typeface="Courier New"/>
              <a:cs typeface="Courier New"/>
            </a:endParaRPr>
          </a:p>
          <a:p>
            <a:pPr marL="38100">
              <a:lnSpc>
                <a:spcPts val="1355"/>
              </a:lnSpc>
              <a:spcBef>
                <a:spcPts val="560"/>
              </a:spcBef>
            </a:pPr>
            <a:r>
              <a:rPr sz="1200" b="0" spc="-50" dirty="0">
                <a:latin typeface="Courier New"/>
                <a:cs typeface="Courier New"/>
              </a:rPr>
              <a:t>8</a:t>
            </a:r>
            <a:endParaRPr sz="1200" b="0" dirty="0">
              <a:latin typeface="Courier New"/>
              <a:cs typeface="Courier New"/>
            </a:endParaRPr>
          </a:p>
          <a:p>
            <a:pPr marL="38100">
              <a:lnSpc>
                <a:spcPts val="2075"/>
              </a:lnSpc>
            </a:pPr>
            <a:r>
              <a:rPr sz="1800" b="0" baseline="-6944" dirty="0">
                <a:latin typeface="Courier New"/>
                <a:cs typeface="Courier New"/>
              </a:rPr>
              <a:t>9</a:t>
            </a:r>
            <a:r>
              <a:rPr sz="1800" b="0" spc="-15" baseline="-6944" dirty="0">
                <a:latin typeface="Courier New"/>
                <a:cs typeface="Courier New"/>
              </a:rPr>
              <a:t> </a:t>
            </a:r>
            <a:r>
              <a:rPr sz="1800" b="0" spc="-50" dirty="0">
                <a:latin typeface="Courier New"/>
                <a:cs typeface="Courier New"/>
              </a:rPr>
              <a:t>}</a:t>
            </a:r>
            <a:endParaRPr sz="1800" b="0" dirty="0">
              <a:latin typeface="Courier New"/>
              <a:cs typeface="Courier New"/>
            </a:endParaRPr>
          </a:p>
        </p:txBody>
      </p:sp>
      <p:grpSp>
        <p:nvGrpSpPr>
          <p:cNvPr id="52" name="object 19">
            <a:extLst>
              <a:ext uri="{FF2B5EF4-FFF2-40B4-BE49-F238E27FC236}">
                <a16:creationId xmlns:a16="http://schemas.microsoft.com/office/drawing/2014/main" id="{C2C8A5B9-4090-77E4-72C3-8EF3123461F6}"/>
              </a:ext>
            </a:extLst>
          </p:cNvPr>
          <p:cNvGrpSpPr/>
          <p:nvPr/>
        </p:nvGrpSpPr>
        <p:grpSpPr>
          <a:xfrm>
            <a:off x="2562264" y="3691891"/>
            <a:ext cx="1993283" cy="2443527"/>
            <a:chOff x="3526481" y="3560884"/>
            <a:chExt cx="1993283" cy="2443527"/>
          </a:xfrm>
        </p:grpSpPr>
        <p:sp>
          <p:nvSpPr>
            <p:cNvPr id="53" name="object 20">
              <a:extLst>
                <a:ext uri="{FF2B5EF4-FFF2-40B4-BE49-F238E27FC236}">
                  <a16:creationId xmlns:a16="http://schemas.microsoft.com/office/drawing/2014/main" id="{E8D393FF-B4F2-A8F7-A806-0199E8DFE0E5}"/>
                </a:ext>
              </a:extLst>
            </p:cNvPr>
            <p:cNvSpPr/>
            <p:nvPr/>
          </p:nvSpPr>
          <p:spPr>
            <a:xfrm>
              <a:off x="3904000" y="4194392"/>
              <a:ext cx="1434941" cy="444133"/>
            </a:xfrm>
            <a:custGeom>
              <a:avLst/>
              <a:gdLst/>
              <a:ahLst/>
              <a:cxnLst/>
              <a:rect l="l" t="t" r="r" b="b"/>
              <a:pathLst>
                <a:path w="1475739" h="671195">
                  <a:moveTo>
                    <a:pt x="0" y="671115"/>
                  </a:moveTo>
                  <a:lnTo>
                    <a:pt x="1464097" y="5257"/>
                  </a:lnTo>
                  <a:lnTo>
                    <a:pt x="1475657" y="0"/>
                  </a:lnTo>
                </a:path>
              </a:pathLst>
            </a:custGeom>
            <a:ln w="25400">
              <a:solidFill>
                <a:srgbClr val="0365C0"/>
              </a:solidFill>
            </a:ln>
          </p:spPr>
          <p:txBody>
            <a:bodyPr wrap="square" lIns="0" tIns="0" rIns="0" bIns="0" rtlCol="0"/>
            <a:lstStyle/>
            <a:p>
              <a:endParaRPr b="0"/>
            </a:p>
          </p:txBody>
        </p:sp>
        <p:sp>
          <p:nvSpPr>
            <p:cNvPr id="54" name="object 21">
              <a:extLst>
                <a:ext uri="{FF2B5EF4-FFF2-40B4-BE49-F238E27FC236}">
                  <a16:creationId xmlns:a16="http://schemas.microsoft.com/office/drawing/2014/main" id="{3B7D46AA-A8DC-5EB7-167A-9FE2E7501CFE}"/>
                </a:ext>
              </a:extLst>
            </p:cNvPr>
            <p:cNvSpPr/>
            <p:nvPr/>
          </p:nvSpPr>
          <p:spPr>
            <a:xfrm>
              <a:off x="5302063" y="4144160"/>
              <a:ext cx="136525" cy="111125"/>
            </a:xfrm>
            <a:custGeom>
              <a:avLst/>
              <a:gdLst/>
              <a:ahLst/>
              <a:cxnLst/>
              <a:rect l="l" t="t" r="r" b="b"/>
              <a:pathLst>
                <a:path w="136525" h="111125">
                  <a:moveTo>
                    <a:pt x="0" y="0"/>
                  </a:moveTo>
                  <a:lnTo>
                    <a:pt x="50473" y="110981"/>
                  </a:lnTo>
                  <a:lnTo>
                    <a:pt x="136218" y="5017"/>
                  </a:lnTo>
                  <a:lnTo>
                    <a:pt x="0" y="0"/>
                  </a:lnTo>
                  <a:close/>
                </a:path>
              </a:pathLst>
            </a:custGeom>
            <a:solidFill>
              <a:srgbClr val="0365C0"/>
            </a:solidFill>
          </p:spPr>
          <p:txBody>
            <a:bodyPr wrap="square" lIns="0" tIns="0" rIns="0" bIns="0" rtlCol="0"/>
            <a:lstStyle/>
            <a:p>
              <a:endParaRPr b="0"/>
            </a:p>
          </p:txBody>
        </p:sp>
        <p:sp>
          <p:nvSpPr>
            <p:cNvPr id="55" name="object 22">
              <a:extLst>
                <a:ext uri="{FF2B5EF4-FFF2-40B4-BE49-F238E27FC236}">
                  <a16:creationId xmlns:a16="http://schemas.microsoft.com/office/drawing/2014/main" id="{E4743A05-351B-4148-D3F6-228374AFD822}"/>
                </a:ext>
              </a:extLst>
            </p:cNvPr>
            <p:cNvSpPr/>
            <p:nvPr/>
          </p:nvSpPr>
          <p:spPr>
            <a:xfrm>
              <a:off x="3648401" y="4903595"/>
              <a:ext cx="1871363" cy="45719"/>
            </a:xfrm>
            <a:custGeom>
              <a:avLst/>
              <a:gdLst/>
              <a:ahLst/>
              <a:cxnLst/>
              <a:rect l="l" t="t" r="r" b="b"/>
              <a:pathLst>
                <a:path w="1636395" h="217170">
                  <a:moveTo>
                    <a:pt x="1636141" y="0"/>
                  </a:moveTo>
                  <a:lnTo>
                    <a:pt x="12589" y="215271"/>
                  </a:lnTo>
                  <a:lnTo>
                    <a:pt x="0" y="216940"/>
                  </a:lnTo>
                </a:path>
              </a:pathLst>
            </a:custGeom>
            <a:ln w="25400">
              <a:solidFill>
                <a:srgbClr val="0365C0"/>
              </a:solidFill>
            </a:ln>
          </p:spPr>
          <p:txBody>
            <a:bodyPr wrap="square" lIns="0" tIns="0" rIns="0" bIns="0" rtlCol="0"/>
            <a:lstStyle/>
            <a:p>
              <a:endParaRPr b="0"/>
            </a:p>
          </p:txBody>
        </p:sp>
        <p:sp>
          <p:nvSpPr>
            <p:cNvPr id="56" name="object 23">
              <a:extLst>
                <a:ext uri="{FF2B5EF4-FFF2-40B4-BE49-F238E27FC236}">
                  <a16:creationId xmlns:a16="http://schemas.microsoft.com/office/drawing/2014/main" id="{F59F9A6E-EA07-8FCE-A1C1-18D172AF61C8}"/>
                </a:ext>
              </a:extLst>
            </p:cNvPr>
            <p:cNvSpPr/>
            <p:nvPr/>
          </p:nvSpPr>
          <p:spPr>
            <a:xfrm>
              <a:off x="3621426" y="4873490"/>
              <a:ext cx="128905" cy="121285"/>
            </a:xfrm>
            <a:custGeom>
              <a:avLst/>
              <a:gdLst/>
              <a:ahLst/>
              <a:cxnLst/>
              <a:rect l="l" t="t" r="r" b="b"/>
              <a:pathLst>
                <a:path w="128904" h="121285">
                  <a:moveTo>
                    <a:pt x="112849" y="0"/>
                  </a:moveTo>
                  <a:lnTo>
                    <a:pt x="0" y="76456"/>
                  </a:lnTo>
                  <a:lnTo>
                    <a:pt x="128875" y="120862"/>
                  </a:lnTo>
                  <a:lnTo>
                    <a:pt x="112849" y="0"/>
                  </a:lnTo>
                  <a:close/>
                </a:path>
              </a:pathLst>
            </a:custGeom>
            <a:solidFill>
              <a:srgbClr val="0365C0"/>
            </a:solidFill>
          </p:spPr>
          <p:txBody>
            <a:bodyPr wrap="square" lIns="0" tIns="0" rIns="0" bIns="0" rtlCol="0"/>
            <a:lstStyle/>
            <a:p>
              <a:endParaRPr b="0"/>
            </a:p>
          </p:txBody>
        </p:sp>
        <p:sp>
          <p:nvSpPr>
            <p:cNvPr id="57" name="object 24">
              <a:extLst>
                <a:ext uri="{FF2B5EF4-FFF2-40B4-BE49-F238E27FC236}">
                  <a16:creationId xmlns:a16="http://schemas.microsoft.com/office/drawing/2014/main" id="{F4B06F0A-4066-7755-52BC-9221AB62B4A1}"/>
                </a:ext>
              </a:extLst>
            </p:cNvPr>
            <p:cNvSpPr/>
            <p:nvPr/>
          </p:nvSpPr>
          <p:spPr>
            <a:xfrm>
              <a:off x="3587440" y="3560884"/>
              <a:ext cx="45719" cy="473625"/>
            </a:xfrm>
            <a:custGeom>
              <a:avLst/>
              <a:gdLst/>
              <a:ahLst/>
              <a:cxnLst/>
              <a:rect l="l" t="t" r="r" b="b"/>
              <a:pathLst>
                <a:path h="567689">
                  <a:moveTo>
                    <a:pt x="0" y="0"/>
                  </a:moveTo>
                  <a:lnTo>
                    <a:pt x="0" y="554881"/>
                  </a:lnTo>
                  <a:lnTo>
                    <a:pt x="0" y="567581"/>
                  </a:lnTo>
                </a:path>
              </a:pathLst>
            </a:custGeom>
            <a:ln w="25400">
              <a:solidFill>
                <a:srgbClr val="0365C0"/>
              </a:solidFill>
            </a:ln>
          </p:spPr>
          <p:txBody>
            <a:bodyPr wrap="square" lIns="0" tIns="0" rIns="0" bIns="0" rtlCol="0"/>
            <a:lstStyle/>
            <a:p>
              <a:endParaRPr b="0"/>
            </a:p>
          </p:txBody>
        </p:sp>
        <p:sp>
          <p:nvSpPr>
            <p:cNvPr id="58" name="object 25">
              <a:extLst>
                <a:ext uri="{FF2B5EF4-FFF2-40B4-BE49-F238E27FC236}">
                  <a16:creationId xmlns:a16="http://schemas.microsoft.com/office/drawing/2014/main" id="{E4E4531D-E5B0-AB67-D60C-AE0C4CBC7BAD}"/>
                </a:ext>
              </a:extLst>
            </p:cNvPr>
            <p:cNvSpPr/>
            <p:nvPr/>
          </p:nvSpPr>
          <p:spPr>
            <a:xfrm>
              <a:off x="3526481" y="4059993"/>
              <a:ext cx="121920" cy="121920"/>
            </a:xfrm>
            <a:custGeom>
              <a:avLst/>
              <a:gdLst/>
              <a:ahLst/>
              <a:cxnLst/>
              <a:rect l="l" t="t" r="r" b="b"/>
              <a:pathLst>
                <a:path w="121920" h="121920">
                  <a:moveTo>
                    <a:pt x="121919" y="0"/>
                  </a:moveTo>
                  <a:lnTo>
                    <a:pt x="0" y="0"/>
                  </a:lnTo>
                  <a:lnTo>
                    <a:pt x="60960" y="121919"/>
                  </a:lnTo>
                  <a:lnTo>
                    <a:pt x="121919" y="0"/>
                  </a:lnTo>
                  <a:close/>
                </a:path>
              </a:pathLst>
            </a:custGeom>
            <a:solidFill>
              <a:srgbClr val="0365C0"/>
            </a:solidFill>
          </p:spPr>
          <p:txBody>
            <a:bodyPr wrap="square" lIns="0" tIns="0" rIns="0" bIns="0" rtlCol="0"/>
            <a:lstStyle/>
            <a:p>
              <a:endParaRPr b="0"/>
            </a:p>
          </p:txBody>
        </p:sp>
        <p:sp>
          <p:nvSpPr>
            <p:cNvPr id="59" name="object 26">
              <a:extLst>
                <a:ext uri="{FF2B5EF4-FFF2-40B4-BE49-F238E27FC236}">
                  <a16:creationId xmlns:a16="http://schemas.microsoft.com/office/drawing/2014/main" id="{9038EB24-06EE-0482-CB68-C92E06B2C271}"/>
                </a:ext>
              </a:extLst>
            </p:cNvPr>
            <p:cNvSpPr/>
            <p:nvPr/>
          </p:nvSpPr>
          <p:spPr>
            <a:xfrm>
              <a:off x="3943148" y="5184328"/>
              <a:ext cx="1437717" cy="215923"/>
            </a:xfrm>
            <a:custGeom>
              <a:avLst/>
              <a:gdLst/>
              <a:ahLst/>
              <a:cxnLst/>
              <a:rect l="l" t="t" r="r" b="b"/>
              <a:pathLst>
                <a:path w="1353185" h="458470">
                  <a:moveTo>
                    <a:pt x="0" y="458398"/>
                  </a:moveTo>
                  <a:lnTo>
                    <a:pt x="1340804" y="4075"/>
                  </a:lnTo>
                  <a:lnTo>
                    <a:pt x="1352832" y="0"/>
                  </a:lnTo>
                </a:path>
              </a:pathLst>
            </a:custGeom>
            <a:ln w="25400">
              <a:solidFill>
                <a:srgbClr val="0365C0"/>
              </a:solidFill>
            </a:ln>
          </p:spPr>
          <p:txBody>
            <a:bodyPr wrap="square" lIns="0" tIns="0" rIns="0" bIns="0" rtlCol="0"/>
            <a:lstStyle/>
            <a:p>
              <a:endParaRPr b="0"/>
            </a:p>
          </p:txBody>
        </p:sp>
        <p:sp>
          <p:nvSpPr>
            <p:cNvPr id="60" name="object 27">
              <a:extLst>
                <a:ext uri="{FF2B5EF4-FFF2-40B4-BE49-F238E27FC236}">
                  <a16:creationId xmlns:a16="http://schemas.microsoft.com/office/drawing/2014/main" id="{4986C0C1-8D6D-1313-6313-B9EC49735002}"/>
                </a:ext>
              </a:extLst>
            </p:cNvPr>
            <p:cNvSpPr/>
            <p:nvPr/>
          </p:nvSpPr>
          <p:spPr>
            <a:xfrm>
              <a:off x="5348922" y="5130668"/>
              <a:ext cx="135255" cy="115570"/>
            </a:xfrm>
            <a:custGeom>
              <a:avLst/>
              <a:gdLst/>
              <a:ahLst/>
              <a:cxnLst/>
              <a:rect l="l" t="t" r="r" b="b"/>
              <a:pathLst>
                <a:path w="135254" h="115570">
                  <a:moveTo>
                    <a:pt x="0" y="0"/>
                  </a:moveTo>
                  <a:lnTo>
                    <a:pt x="39126" y="115472"/>
                  </a:lnTo>
                  <a:lnTo>
                    <a:pt x="135034" y="18609"/>
                  </a:lnTo>
                  <a:lnTo>
                    <a:pt x="0" y="0"/>
                  </a:lnTo>
                  <a:close/>
                </a:path>
              </a:pathLst>
            </a:custGeom>
            <a:solidFill>
              <a:srgbClr val="0365C0"/>
            </a:solidFill>
          </p:spPr>
          <p:txBody>
            <a:bodyPr wrap="square" lIns="0" tIns="0" rIns="0" bIns="0" rtlCol="0"/>
            <a:lstStyle/>
            <a:p>
              <a:endParaRPr b="0"/>
            </a:p>
          </p:txBody>
        </p:sp>
        <p:sp>
          <p:nvSpPr>
            <p:cNvPr id="61" name="object 28">
              <a:extLst>
                <a:ext uri="{FF2B5EF4-FFF2-40B4-BE49-F238E27FC236}">
                  <a16:creationId xmlns:a16="http://schemas.microsoft.com/office/drawing/2014/main" id="{C9FCC0B9-2800-228B-AB55-2E483F1BE02D}"/>
                </a:ext>
              </a:extLst>
            </p:cNvPr>
            <p:cNvSpPr/>
            <p:nvPr/>
          </p:nvSpPr>
          <p:spPr>
            <a:xfrm>
              <a:off x="5439590" y="5327609"/>
              <a:ext cx="0" cy="567690"/>
            </a:xfrm>
            <a:custGeom>
              <a:avLst/>
              <a:gdLst/>
              <a:ahLst/>
              <a:cxnLst/>
              <a:rect l="l" t="t" r="r" b="b"/>
              <a:pathLst>
                <a:path h="567689">
                  <a:moveTo>
                    <a:pt x="0" y="0"/>
                  </a:moveTo>
                  <a:lnTo>
                    <a:pt x="0" y="554881"/>
                  </a:lnTo>
                  <a:lnTo>
                    <a:pt x="0" y="567581"/>
                  </a:lnTo>
                </a:path>
              </a:pathLst>
            </a:custGeom>
            <a:ln w="25400">
              <a:solidFill>
                <a:srgbClr val="0365C0"/>
              </a:solidFill>
            </a:ln>
          </p:spPr>
          <p:txBody>
            <a:bodyPr wrap="square" lIns="0" tIns="0" rIns="0" bIns="0" rtlCol="0"/>
            <a:lstStyle/>
            <a:p>
              <a:endParaRPr b="0"/>
            </a:p>
          </p:txBody>
        </p:sp>
        <p:sp>
          <p:nvSpPr>
            <p:cNvPr id="62" name="object 29">
              <a:extLst>
                <a:ext uri="{FF2B5EF4-FFF2-40B4-BE49-F238E27FC236}">
                  <a16:creationId xmlns:a16="http://schemas.microsoft.com/office/drawing/2014/main" id="{1D1F388C-2680-4B06-B551-E31D4E2D8080}"/>
                </a:ext>
              </a:extLst>
            </p:cNvPr>
            <p:cNvSpPr/>
            <p:nvPr/>
          </p:nvSpPr>
          <p:spPr>
            <a:xfrm>
              <a:off x="5378630" y="5882491"/>
              <a:ext cx="121920" cy="121920"/>
            </a:xfrm>
            <a:custGeom>
              <a:avLst/>
              <a:gdLst/>
              <a:ahLst/>
              <a:cxnLst/>
              <a:rect l="l" t="t" r="r" b="b"/>
              <a:pathLst>
                <a:path w="121920" h="121920">
                  <a:moveTo>
                    <a:pt x="121919" y="0"/>
                  </a:moveTo>
                  <a:lnTo>
                    <a:pt x="0" y="0"/>
                  </a:lnTo>
                  <a:lnTo>
                    <a:pt x="60960" y="121920"/>
                  </a:lnTo>
                  <a:lnTo>
                    <a:pt x="121919" y="0"/>
                  </a:lnTo>
                  <a:close/>
                </a:path>
              </a:pathLst>
            </a:custGeom>
            <a:solidFill>
              <a:srgbClr val="0365C0"/>
            </a:solidFill>
          </p:spPr>
          <p:txBody>
            <a:bodyPr wrap="square" lIns="0" tIns="0" rIns="0" bIns="0" rtlCol="0"/>
            <a:lstStyle/>
            <a:p>
              <a:endParaRPr b="0"/>
            </a:p>
          </p:txBody>
        </p:sp>
      </p:grpSp>
      <p:sp>
        <p:nvSpPr>
          <p:cNvPr id="2" name="Plassholder for lysbildenummer 5">
            <a:extLst>
              <a:ext uri="{FF2B5EF4-FFF2-40B4-BE49-F238E27FC236}">
                <a16:creationId xmlns:a16="http://schemas.microsoft.com/office/drawing/2014/main" id="{88CF3F8C-C45D-1629-A5CC-E1A40DAA2BCE}"/>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21</a:t>
            </a:fld>
            <a:endParaRPr lang="nb-NO" sz="1400" b="0" i="0" dirty="0">
              <a:solidFill>
                <a:schemeClr val="tx1"/>
              </a:solidFill>
              <a:latin typeface="Arial"/>
              <a:cs typeface="Arial"/>
            </a:endParaRPr>
          </a:p>
        </p:txBody>
      </p:sp>
      <p:sp>
        <p:nvSpPr>
          <p:cNvPr id="8" name="object 7">
            <a:extLst>
              <a:ext uri="{FF2B5EF4-FFF2-40B4-BE49-F238E27FC236}">
                <a16:creationId xmlns:a16="http://schemas.microsoft.com/office/drawing/2014/main" id="{E936FB01-1260-A2E7-10FA-9F580BB8C37B}"/>
              </a:ext>
            </a:extLst>
          </p:cNvPr>
          <p:cNvSpPr txBox="1"/>
          <p:nvPr/>
        </p:nvSpPr>
        <p:spPr>
          <a:xfrm>
            <a:off x="2178728" y="3375913"/>
            <a:ext cx="2848610" cy="315398"/>
          </a:xfrm>
          <a:prstGeom prst="rect">
            <a:avLst/>
          </a:prstGeom>
          <a:ln w="12700">
            <a:solidFill>
              <a:srgbClr val="000000"/>
            </a:solidFill>
          </a:ln>
        </p:spPr>
        <p:txBody>
          <a:bodyPr vert="horz" wrap="square" lIns="0" tIns="27305" rIns="0" bIns="0" rtlCol="0">
            <a:spAutoFit/>
          </a:bodyPr>
          <a:lstStyle/>
          <a:p>
            <a:pPr marL="52069">
              <a:spcBef>
                <a:spcPts val="215"/>
              </a:spcBef>
              <a:tabLst>
                <a:tab pos="1423670" algn="l"/>
                <a:tab pos="2383790" algn="l"/>
                <a:tab pos="3343910" algn="l"/>
              </a:tabLst>
            </a:pPr>
            <a:r>
              <a:rPr b="0" spc="-10" dirty="0">
                <a:latin typeface="Courier New"/>
                <a:cs typeface="Courier New"/>
              </a:rPr>
              <a:t>semaphore	s</a:t>
            </a:r>
            <a:r>
              <a:rPr lang="en-GB" b="0" spc="-10" dirty="0">
                <a:latin typeface="Courier New"/>
                <a:cs typeface="Courier New"/>
              </a:rPr>
              <a:t>1</a:t>
            </a:r>
            <a:r>
              <a:rPr b="0" spc="-10" dirty="0">
                <a:latin typeface="Courier New"/>
                <a:cs typeface="Courier New"/>
              </a:rPr>
              <a:t>=</a:t>
            </a:r>
            <a:r>
              <a:rPr lang="en-GB" b="0" spc="-10" dirty="0">
                <a:latin typeface="Courier New"/>
                <a:cs typeface="Courier New"/>
              </a:rPr>
              <a:t>1, s2=0</a:t>
            </a:r>
            <a:endParaRPr b="0" spc="-10" dirty="0">
              <a:latin typeface="Courier New"/>
              <a:cs typeface="Courier New"/>
            </a:endParaRP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0C077-D2CA-7680-A5FC-921A1B6CD98F}"/>
              </a:ext>
            </a:extLst>
          </p:cNvPr>
          <p:cNvSpPr>
            <a:spLocks noGrp="1"/>
          </p:cNvSpPr>
          <p:nvPr>
            <p:ph type="title"/>
          </p:nvPr>
        </p:nvSpPr>
        <p:spPr/>
        <p:txBody>
          <a:bodyPr/>
          <a:lstStyle/>
          <a:p>
            <a:r>
              <a:rPr lang="en-US" spc="-15" dirty="0"/>
              <a:t>Semaphores II</a:t>
            </a:r>
            <a:endParaRPr lang="en-SE" dirty="0"/>
          </a:p>
        </p:txBody>
      </p:sp>
      <p:sp>
        <p:nvSpPr>
          <p:cNvPr id="3" name="Content Placeholder 2">
            <a:extLst>
              <a:ext uri="{FF2B5EF4-FFF2-40B4-BE49-F238E27FC236}">
                <a16:creationId xmlns:a16="http://schemas.microsoft.com/office/drawing/2014/main" id="{C767DCC5-7F04-8E09-7E88-3B7BD4A17723}"/>
              </a:ext>
            </a:extLst>
          </p:cNvPr>
          <p:cNvSpPr>
            <a:spLocks noGrp="1"/>
          </p:cNvSpPr>
          <p:nvPr>
            <p:ph idx="1"/>
          </p:nvPr>
        </p:nvSpPr>
        <p:spPr>
          <a:xfrm>
            <a:off x="812800" y="806655"/>
            <a:ext cx="7340600" cy="6124213"/>
          </a:xfrm>
        </p:spPr>
        <p:txBody>
          <a:bodyPr>
            <a:normAutofit/>
          </a:bodyPr>
          <a:lstStyle/>
          <a:p>
            <a:r>
              <a:rPr lang="en-GB" dirty="0"/>
              <a:t>The following three functions of a program f1(), f2(), f3() run in separate threads each and print some prime numbers. All three threads are ready to run at the same time. Use synchronization using the semaphores S1, S2 and S3 and wait/signal operations on the semaphores to ensure that the program outputs the prime numbers in increasing order (2, 3, 5, 7, 11, 13).</a:t>
            </a:r>
          </a:p>
        </p:txBody>
      </p:sp>
      <p:sp>
        <p:nvSpPr>
          <p:cNvPr id="5" name="object 4">
            <a:extLst>
              <a:ext uri="{FF2B5EF4-FFF2-40B4-BE49-F238E27FC236}">
                <a16:creationId xmlns:a16="http://schemas.microsoft.com/office/drawing/2014/main" id="{3B709B80-AAFD-AA81-C69A-6D140CD7F776}"/>
              </a:ext>
            </a:extLst>
          </p:cNvPr>
          <p:cNvSpPr txBox="1"/>
          <p:nvPr/>
        </p:nvSpPr>
        <p:spPr>
          <a:xfrm>
            <a:off x="8382000" y="1234489"/>
            <a:ext cx="3276600" cy="4666021"/>
          </a:xfrm>
          <a:prstGeom prst="rect">
            <a:avLst/>
          </a:prstGeom>
          <a:solidFill>
            <a:schemeClr val="bg1"/>
          </a:solidFill>
          <a:ln w="10470">
            <a:solidFill>
              <a:srgbClr val="000000"/>
            </a:solidFill>
          </a:ln>
        </p:spPr>
        <p:txBody>
          <a:bodyPr vert="horz" wrap="square" lIns="0" tIns="48895" rIns="0" bIns="0" rtlCol="0">
            <a:spAutoFit/>
          </a:bodyPr>
          <a:lstStyle/>
          <a:p>
            <a:pPr marL="46990" marR="1054735">
              <a:spcBef>
                <a:spcPts val="385"/>
              </a:spcBef>
            </a:pPr>
            <a:r>
              <a:rPr lang="en-GB" b="0" dirty="0">
                <a:latin typeface="Courier New"/>
                <a:cs typeface="Courier New"/>
              </a:rPr>
              <a:t>S</a:t>
            </a:r>
            <a:r>
              <a:rPr b="0" dirty="0" err="1">
                <a:latin typeface="Courier New"/>
                <a:cs typeface="Courier New"/>
              </a:rPr>
              <a:t>emaphore</a:t>
            </a:r>
            <a:r>
              <a:rPr lang="en-GB" b="0" spc="80" dirty="0">
                <a:latin typeface="Courier New"/>
                <a:cs typeface="Courier New"/>
              </a:rPr>
              <a:t> </a:t>
            </a:r>
            <a:r>
              <a:rPr b="0" dirty="0">
                <a:latin typeface="Courier New"/>
                <a:cs typeface="Courier New"/>
              </a:rPr>
              <a:t>S1=</a:t>
            </a:r>
            <a:r>
              <a:rPr b="0" spc="-35" dirty="0">
                <a:latin typeface="Courier New"/>
                <a:cs typeface="Courier New"/>
              </a:rPr>
              <a:t>0</a:t>
            </a:r>
            <a:r>
              <a:rPr lang="en-GB" b="0" spc="-35" dirty="0">
                <a:latin typeface="Courier New"/>
                <a:cs typeface="Courier New"/>
              </a:rPr>
              <a:t>;</a:t>
            </a:r>
          </a:p>
          <a:p>
            <a:pPr marL="46990" marR="1054735">
              <a:spcBef>
                <a:spcPts val="385"/>
              </a:spcBef>
            </a:pPr>
            <a:r>
              <a:rPr lang="en-GB" b="0" dirty="0">
                <a:latin typeface="Courier New"/>
                <a:cs typeface="Courier New"/>
              </a:rPr>
              <a:t>Semaphore</a:t>
            </a:r>
            <a:r>
              <a:rPr lang="en-GB" b="0" spc="80" dirty="0">
                <a:latin typeface="Courier New"/>
                <a:cs typeface="Courier New"/>
              </a:rPr>
              <a:t> </a:t>
            </a:r>
            <a:r>
              <a:rPr lang="en-GB" b="0" dirty="0">
                <a:latin typeface="Courier New"/>
                <a:cs typeface="Courier New"/>
              </a:rPr>
              <a:t>S2=</a:t>
            </a:r>
            <a:r>
              <a:rPr lang="en-GB" b="0" spc="-35" dirty="0">
                <a:latin typeface="Courier New"/>
                <a:cs typeface="Courier New"/>
              </a:rPr>
              <a:t>0;</a:t>
            </a:r>
          </a:p>
          <a:p>
            <a:pPr marL="46990" marR="1054735">
              <a:spcBef>
                <a:spcPts val="385"/>
              </a:spcBef>
            </a:pPr>
            <a:r>
              <a:rPr lang="en-GB" b="0" dirty="0">
                <a:latin typeface="Courier New"/>
                <a:cs typeface="Courier New"/>
              </a:rPr>
              <a:t>Semaphore</a:t>
            </a:r>
            <a:r>
              <a:rPr lang="en-GB" b="0" spc="80" dirty="0">
                <a:latin typeface="Courier New"/>
                <a:cs typeface="Courier New"/>
              </a:rPr>
              <a:t> </a:t>
            </a:r>
            <a:r>
              <a:rPr lang="en-GB" b="0" dirty="0">
                <a:latin typeface="Courier New"/>
                <a:cs typeface="Courier New"/>
              </a:rPr>
              <a:t>S3=</a:t>
            </a:r>
            <a:r>
              <a:rPr lang="en-GB" b="0" spc="-35" dirty="0">
                <a:latin typeface="Courier New"/>
                <a:cs typeface="Courier New"/>
              </a:rPr>
              <a:t>0; </a:t>
            </a:r>
            <a:r>
              <a:rPr b="0" dirty="0">
                <a:latin typeface="Courier New"/>
                <a:cs typeface="Courier New"/>
              </a:rPr>
              <a:t>f1()</a:t>
            </a:r>
            <a:r>
              <a:rPr b="0" spc="80" dirty="0">
                <a:latin typeface="Courier New"/>
                <a:cs typeface="Courier New"/>
              </a:rPr>
              <a:t> </a:t>
            </a:r>
            <a:r>
              <a:rPr b="0" spc="-50" dirty="0">
                <a:latin typeface="Courier New"/>
                <a:cs typeface="Courier New"/>
              </a:rPr>
              <a:t>{</a:t>
            </a:r>
            <a:endParaRPr b="0" dirty="0">
              <a:latin typeface="Courier New"/>
              <a:cs typeface="Courier New"/>
            </a:endParaRPr>
          </a:p>
          <a:p>
            <a:pPr marL="448945" marR="652780">
              <a:spcBef>
                <a:spcPts val="150"/>
              </a:spcBef>
            </a:pPr>
            <a:r>
              <a:rPr b="0" spc="-10" dirty="0" err="1">
                <a:latin typeface="Courier New"/>
                <a:cs typeface="Courier New"/>
              </a:rPr>
              <a:t>printf</a:t>
            </a:r>
            <a:r>
              <a:rPr b="0" spc="-10" dirty="0">
                <a:latin typeface="Courier New"/>
                <a:cs typeface="Courier New"/>
              </a:rPr>
              <a:t>("3");</a:t>
            </a:r>
            <a:endParaRPr b="0" dirty="0">
              <a:latin typeface="Courier New"/>
              <a:cs typeface="Courier New"/>
            </a:endParaRPr>
          </a:p>
          <a:p>
            <a:pPr marL="448945" marR="250825">
              <a:spcBef>
                <a:spcPts val="150"/>
              </a:spcBef>
            </a:pPr>
            <a:r>
              <a:rPr b="0" spc="-10" dirty="0" err="1">
                <a:latin typeface="Courier New"/>
                <a:cs typeface="Courier New"/>
              </a:rPr>
              <a:t>printf</a:t>
            </a:r>
            <a:r>
              <a:rPr b="0" spc="-10" dirty="0">
                <a:latin typeface="Courier New"/>
                <a:cs typeface="Courier New"/>
              </a:rPr>
              <a:t>("5"); </a:t>
            </a:r>
            <a:endParaRPr lang="en-GB" b="0" spc="-10" dirty="0">
              <a:latin typeface="Courier New"/>
              <a:cs typeface="Courier New"/>
            </a:endParaRPr>
          </a:p>
          <a:p>
            <a:pPr marL="46990"/>
            <a:r>
              <a:rPr b="0" spc="-50" dirty="0">
                <a:latin typeface="Courier New"/>
                <a:cs typeface="Courier New"/>
              </a:rPr>
              <a:t>}</a:t>
            </a:r>
            <a:endParaRPr b="0" dirty="0">
              <a:latin typeface="Courier New"/>
              <a:cs typeface="Courier New"/>
            </a:endParaRPr>
          </a:p>
          <a:p>
            <a:pPr marL="46990">
              <a:spcBef>
                <a:spcPts val="835"/>
              </a:spcBef>
            </a:pPr>
            <a:r>
              <a:rPr b="0" dirty="0">
                <a:latin typeface="Courier New"/>
                <a:cs typeface="Courier New"/>
              </a:rPr>
              <a:t>f2()</a:t>
            </a:r>
            <a:r>
              <a:rPr b="0" spc="80" dirty="0">
                <a:latin typeface="Courier New"/>
                <a:cs typeface="Courier New"/>
              </a:rPr>
              <a:t> </a:t>
            </a:r>
            <a:r>
              <a:rPr b="0" spc="-50" dirty="0">
                <a:latin typeface="Courier New"/>
                <a:cs typeface="Courier New"/>
              </a:rPr>
              <a:t>{</a:t>
            </a:r>
            <a:endParaRPr b="0" dirty="0">
              <a:latin typeface="Courier New"/>
              <a:cs typeface="Courier New"/>
            </a:endParaRPr>
          </a:p>
          <a:p>
            <a:pPr marL="448945" marR="652780">
              <a:spcBef>
                <a:spcPts val="150"/>
              </a:spcBef>
            </a:pPr>
            <a:r>
              <a:rPr b="0" spc="-10" dirty="0" err="1">
                <a:latin typeface="Courier New"/>
                <a:cs typeface="Courier New"/>
              </a:rPr>
              <a:t>printf</a:t>
            </a:r>
            <a:r>
              <a:rPr b="0" spc="-10" dirty="0">
                <a:latin typeface="Courier New"/>
                <a:cs typeface="Courier New"/>
              </a:rPr>
              <a:t>("2"); </a:t>
            </a:r>
            <a:endParaRPr lang="en-GB" b="0" spc="-10" dirty="0">
              <a:latin typeface="Courier New"/>
              <a:cs typeface="Courier New"/>
            </a:endParaRPr>
          </a:p>
          <a:p>
            <a:pPr marL="448945" marR="652780">
              <a:spcBef>
                <a:spcPts val="150"/>
              </a:spcBef>
            </a:pPr>
            <a:r>
              <a:rPr b="0" spc="-10" dirty="0" err="1">
                <a:latin typeface="Courier New"/>
                <a:cs typeface="Courier New"/>
              </a:rPr>
              <a:t>printf</a:t>
            </a:r>
            <a:r>
              <a:rPr b="0" spc="-10" dirty="0">
                <a:latin typeface="Courier New"/>
                <a:cs typeface="Courier New"/>
              </a:rPr>
              <a:t>("13");</a:t>
            </a:r>
            <a:endParaRPr b="0" dirty="0">
              <a:latin typeface="Courier New"/>
              <a:cs typeface="Courier New"/>
            </a:endParaRPr>
          </a:p>
          <a:p>
            <a:pPr marL="46990"/>
            <a:r>
              <a:rPr b="0" spc="-50" dirty="0">
                <a:latin typeface="Courier New"/>
                <a:cs typeface="Courier New"/>
              </a:rPr>
              <a:t>}</a:t>
            </a:r>
            <a:endParaRPr lang="en-GB" b="0" spc="-50" dirty="0">
              <a:latin typeface="Courier New"/>
              <a:cs typeface="Courier New"/>
            </a:endParaRPr>
          </a:p>
          <a:p>
            <a:pPr marL="46990">
              <a:spcBef>
                <a:spcPts val="835"/>
              </a:spcBef>
            </a:pPr>
            <a:r>
              <a:rPr lang="en-GB" b="0" dirty="0">
                <a:latin typeface="Courier New"/>
                <a:cs typeface="Courier New"/>
              </a:rPr>
              <a:t>f3()</a:t>
            </a:r>
            <a:r>
              <a:rPr lang="en-GB" b="0" spc="80" dirty="0">
                <a:latin typeface="Courier New"/>
                <a:cs typeface="Courier New"/>
              </a:rPr>
              <a:t> </a:t>
            </a:r>
            <a:r>
              <a:rPr lang="en-GB" b="0" spc="-50" dirty="0">
                <a:latin typeface="Courier New"/>
                <a:cs typeface="Courier New"/>
              </a:rPr>
              <a:t>{</a:t>
            </a:r>
            <a:endParaRPr lang="en-GB" b="0" dirty="0">
              <a:latin typeface="Courier New"/>
              <a:cs typeface="Courier New"/>
            </a:endParaRPr>
          </a:p>
          <a:p>
            <a:pPr marL="448945" marR="652780">
              <a:spcBef>
                <a:spcPts val="150"/>
              </a:spcBef>
            </a:pPr>
            <a:r>
              <a:rPr lang="en-GB" b="0" spc="-10" dirty="0" err="1">
                <a:latin typeface="Courier New"/>
                <a:cs typeface="Courier New"/>
              </a:rPr>
              <a:t>printf</a:t>
            </a:r>
            <a:r>
              <a:rPr lang="en-GB" b="0" spc="-10" dirty="0">
                <a:latin typeface="Courier New"/>
                <a:cs typeface="Courier New"/>
              </a:rPr>
              <a:t>(“7"); </a:t>
            </a:r>
          </a:p>
          <a:p>
            <a:pPr marL="448945" marR="652780">
              <a:spcBef>
                <a:spcPts val="150"/>
              </a:spcBef>
            </a:pPr>
            <a:r>
              <a:rPr lang="en-GB" b="0" spc="-10" dirty="0" err="1">
                <a:latin typeface="Courier New"/>
                <a:cs typeface="Courier New"/>
              </a:rPr>
              <a:t>printf</a:t>
            </a:r>
            <a:r>
              <a:rPr lang="en-GB" b="0" spc="-10" dirty="0">
                <a:latin typeface="Courier New"/>
                <a:cs typeface="Courier New"/>
              </a:rPr>
              <a:t>("11");</a:t>
            </a:r>
            <a:endParaRPr lang="en-GB" b="0" dirty="0">
              <a:latin typeface="Courier New"/>
              <a:cs typeface="Courier New"/>
            </a:endParaRPr>
          </a:p>
          <a:p>
            <a:pPr marL="46990"/>
            <a:r>
              <a:rPr lang="en-GB" b="0" spc="-50" dirty="0">
                <a:latin typeface="Courier New"/>
                <a:cs typeface="Courier New"/>
              </a:rPr>
              <a:t>}</a:t>
            </a:r>
          </a:p>
        </p:txBody>
      </p:sp>
    </p:spTree>
    <p:extLst>
      <p:ext uri="{BB962C8B-B14F-4D97-AF65-F5344CB8AC3E}">
        <p14:creationId xmlns:p14="http://schemas.microsoft.com/office/powerpoint/2010/main" val="2264800955"/>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5DD577-F502-A323-D281-3995DBD6C02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84D0775-5C17-63A3-BDF1-8B0B28EA9B33}"/>
              </a:ext>
            </a:extLst>
          </p:cNvPr>
          <p:cNvSpPr>
            <a:spLocks noGrp="1"/>
          </p:cNvSpPr>
          <p:nvPr>
            <p:ph type="title"/>
          </p:nvPr>
        </p:nvSpPr>
        <p:spPr>
          <a:xfrm>
            <a:off x="0" y="152400"/>
            <a:ext cx="6908800" cy="533400"/>
          </a:xfrm>
        </p:spPr>
        <p:txBody>
          <a:bodyPr/>
          <a:lstStyle/>
          <a:p>
            <a:r>
              <a:rPr lang="en-US" spc="-15" dirty="0"/>
              <a:t>Semaphores II Solution</a:t>
            </a:r>
            <a:endParaRPr lang="en-SE" dirty="0"/>
          </a:p>
        </p:txBody>
      </p:sp>
      <p:sp>
        <p:nvSpPr>
          <p:cNvPr id="3" name="Content Placeholder 2">
            <a:extLst>
              <a:ext uri="{FF2B5EF4-FFF2-40B4-BE49-F238E27FC236}">
                <a16:creationId xmlns:a16="http://schemas.microsoft.com/office/drawing/2014/main" id="{29A42330-87C7-42B3-51F3-7600A28CE833}"/>
              </a:ext>
            </a:extLst>
          </p:cNvPr>
          <p:cNvSpPr>
            <a:spLocks noGrp="1"/>
          </p:cNvSpPr>
          <p:nvPr>
            <p:ph idx="1"/>
          </p:nvPr>
        </p:nvSpPr>
        <p:spPr>
          <a:xfrm>
            <a:off x="381000" y="806655"/>
            <a:ext cx="5105400" cy="6124213"/>
          </a:xfrm>
        </p:spPr>
        <p:txBody>
          <a:bodyPr>
            <a:normAutofit fontScale="85000" lnSpcReduction="20000"/>
          </a:bodyPr>
          <a:lstStyle/>
          <a:p>
            <a:r>
              <a:rPr lang="en-GB" dirty="0"/>
              <a:t>Solution 1 (left): With initial values of all semaphores = 0, only f2 can run, prints 2, signals S1 and then waits for S2. S1.signal() starts f1, which was waiting for S1 and can now print 3 and 5 and then signal S3. S3.signal() now starts f3, which prints 7 and 11 and signals S2. This returns execution to f2, which can then finally print 13.</a:t>
            </a:r>
          </a:p>
          <a:p>
            <a:r>
              <a:rPr lang="en-GB" dirty="0"/>
              <a:t>Solution 2 (right): s2 has initial value 1, so f2 calls S2.wait() and runs first. The rest of the same as Solution 1. You can see that initializing s2=0 has the same effect as initializing s2=1 and let f2 call S2.wait() first. So Solution 1 is better with one less call to wait().</a:t>
            </a:r>
          </a:p>
        </p:txBody>
      </p:sp>
      <p:sp>
        <p:nvSpPr>
          <p:cNvPr id="5" name="object 4">
            <a:extLst>
              <a:ext uri="{FF2B5EF4-FFF2-40B4-BE49-F238E27FC236}">
                <a16:creationId xmlns:a16="http://schemas.microsoft.com/office/drawing/2014/main" id="{3D8C9D55-068E-5187-314F-CB14FCD239EC}"/>
              </a:ext>
            </a:extLst>
          </p:cNvPr>
          <p:cNvSpPr txBox="1"/>
          <p:nvPr/>
        </p:nvSpPr>
        <p:spPr>
          <a:xfrm>
            <a:off x="8763000" y="48267"/>
            <a:ext cx="3185160" cy="6761466"/>
          </a:xfrm>
          <a:prstGeom prst="rect">
            <a:avLst/>
          </a:prstGeom>
          <a:solidFill>
            <a:schemeClr val="bg1"/>
          </a:solidFill>
          <a:ln w="10470">
            <a:solidFill>
              <a:srgbClr val="000000"/>
            </a:solidFill>
          </a:ln>
        </p:spPr>
        <p:txBody>
          <a:bodyPr vert="horz" wrap="square" lIns="0" tIns="48895" rIns="0" bIns="0" rtlCol="0">
            <a:spAutoFit/>
          </a:bodyPr>
          <a:lstStyle/>
          <a:p>
            <a:pPr marL="46990" marR="1054735">
              <a:spcBef>
                <a:spcPts val="385"/>
              </a:spcBef>
            </a:pPr>
            <a:r>
              <a:rPr lang="en-GB" b="0" dirty="0">
                <a:latin typeface="Courier New"/>
                <a:cs typeface="Courier New"/>
              </a:rPr>
              <a:t>semaphore</a:t>
            </a:r>
            <a:r>
              <a:rPr lang="en-GB" b="0" spc="80" dirty="0">
                <a:latin typeface="Courier New"/>
                <a:cs typeface="Courier New"/>
              </a:rPr>
              <a:t> </a:t>
            </a:r>
            <a:r>
              <a:rPr lang="en-GB" b="0" dirty="0">
                <a:latin typeface="Courier New"/>
                <a:cs typeface="Courier New"/>
              </a:rPr>
              <a:t>S1=</a:t>
            </a:r>
            <a:r>
              <a:rPr lang="en-GB" b="0" spc="-35" dirty="0">
                <a:latin typeface="Courier New"/>
                <a:cs typeface="Courier New"/>
              </a:rPr>
              <a:t>0;</a:t>
            </a:r>
          </a:p>
          <a:p>
            <a:pPr marL="46990" marR="1054735">
              <a:spcBef>
                <a:spcPts val="385"/>
              </a:spcBef>
            </a:pPr>
            <a:r>
              <a:rPr lang="en-GB" b="0" dirty="0">
                <a:latin typeface="Courier New"/>
                <a:cs typeface="Courier New"/>
              </a:rPr>
              <a:t>semaphore</a:t>
            </a:r>
            <a:r>
              <a:rPr lang="en-GB" b="0" spc="80" dirty="0">
                <a:latin typeface="Courier New"/>
                <a:cs typeface="Courier New"/>
              </a:rPr>
              <a:t> </a:t>
            </a:r>
            <a:r>
              <a:rPr lang="en-GB" b="0" dirty="0">
                <a:latin typeface="Courier New"/>
                <a:cs typeface="Courier New"/>
              </a:rPr>
              <a:t>S2=</a:t>
            </a:r>
            <a:r>
              <a:rPr lang="en-GB" b="0" spc="-35" dirty="0">
                <a:latin typeface="Courier New"/>
                <a:cs typeface="Courier New"/>
              </a:rPr>
              <a:t>1;</a:t>
            </a:r>
          </a:p>
          <a:p>
            <a:pPr marL="46990" marR="1054735">
              <a:spcBef>
                <a:spcPts val="385"/>
              </a:spcBef>
            </a:pPr>
            <a:r>
              <a:rPr lang="en-GB" b="0" dirty="0">
                <a:latin typeface="Courier New"/>
                <a:cs typeface="Courier New"/>
              </a:rPr>
              <a:t>semaphore</a:t>
            </a:r>
            <a:r>
              <a:rPr lang="en-GB" b="0" spc="80" dirty="0">
                <a:latin typeface="Courier New"/>
                <a:cs typeface="Courier New"/>
              </a:rPr>
              <a:t> </a:t>
            </a:r>
            <a:r>
              <a:rPr lang="en-GB" b="0" dirty="0">
                <a:latin typeface="Courier New"/>
                <a:cs typeface="Courier New"/>
              </a:rPr>
              <a:t>S3=</a:t>
            </a:r>
            <a:r>
              <a:rPr lang="en-GB" b="0" spc="-35" dirty="0">
                <a:latin typeface="Courier New"/>
                <a:cs typeface="Courier New"/>
              </a:rPr>
              <a:t>0; </a:t>
            </a:r>
          </a:p>
          <a:p>
            <a:pPr marL="46990" marR="1054735">
              <a:spcBef>
                <a:spcPts val="385"/>
              </a:spcBef>
            </a:pPr>
            <a:r>
              <a:rPr b="0" dirty="0">
                <a:latin typeface="Courier New"/>
                <a:cs typeface="Courier New"/>
              </a:rPr>
              <a:t>f1()</a:t>
            </a:r>
            <a:r>
              <a:rPr b="0" spc="80" dirty="0">
                <a:latin typeface="Courier New"/>
                <a:cs typeface="Courier New"/>
              </a:rPr>
              <a:t> </a:t>
            </a:r>
            <a:r>
              <a:rPr b="0" spc="-50" dirty="0">
                <a:latin typeface="Courier New"/>
                <a:cs typeface="Courier New"/>
              </a:rPr>
              <a:t>{</a:t>
            </a:r>
            <a:endParaRPr b="0" dirty="0">
              <a:latin typeface="Courier New"/>
              <a:cs typeface="Courier New"/>
            </a:endParaRPr>
          </a:p>
          <a:p>
            <a:pPr marL="448945" marR="652780">
              <a:spcBef>
                <a:spcPts val="150"/>
              </a:spcBef>
            </a:pPr>
            <a:r>
              <a:rPr lang="en-GB" b="0" dirty="0">
                <a:solidFill>
                  <a:srgbClr val="0433FF"/>
                </a:solidFill>
                <a:latin typeface="Courier New"/>
                <a:cs typeface="Courier New"/>
              </a:rPr>
              <a:t>S1.wait()</a:t>
            </a:r>
            <a:r>
              <a:rPr b="0" dirty="0">
                <a:solidFill>
                  <a:srgbClr val="0433FF"/>
                </a:solidFill>
                <a:latin typeface="Courier New"/>
                <a:cs typeface="Courier New"/>
              </a:rPr>
              <a:t>;</a:t>
            </a:r>
            <a:r>
              <a:rPr b="0" spc="105" dirty="0">
                <a:solidFill>
                  <a:srgbClr val="0433FF"/>
                </a:solidFill>
                <a:latin typeface="Courier New"/>
                <a:cs typeface="Courier New"/>
              </a:rPr>
              <a:t> </a:t>
            </a:r>
            <a:endParaRPr lang="en-GB" b="0" spc="105" dirty="0">
              <a:solidFill>
                <a:srgbClr val="0433FF"/>
              </a:solidFill>
              <a:latin typeface="Courier New"/>
              <a:cs typeface="Courier New"/>
            </a:endParaRPr>
          </a:p>
          <a:p>
            <a:pPr marL="448945" marR="652780">
              <a:spcBef>
                <a:spcPts val="150"/>
              </a:spcBef>
            </a:pPr>
            <a:r>
              <a:rPr b="0" spc="-10" dirty="0" err="1">
                <a:latin typeface="Courier New"/>
                <a:cs typeface="Courier New"/>
              </a:rPr>
              <a:t>printf</a:t>
            </a:r>
            <a:r>
              <a:rPr b="0" spc="-10" dirty="0">
                <a:latin typeface="Courier New"/>
                <a:cs typeface="Courier New"/>
              </a:rPr>
              <a:t>("3");</a:t>
            </a:r>
            <a:endParaRPr b="0" dirty="0">
              <a:latin typeface="Courier New"/>
              <a:cs typeface="Courier New"/>
            </a:endParaRPr>
          </a:p>
          <a:p>
            <a:pPr marL="448945" marR="250825">
              <a:spcBef>
                <a:spcPts val="150"/>
              </a:spcBef>
            </a:pPr>
            <a:r>
              <a:rPr b="0" spc="-10" dirty="0" err="1">
                <a:latin typeface="Courier New"/>
                <a:cs typeface="Courier New"/>
              </a:rPr>
              <a:t>printf</a:t>
            </a:r>
            <a:r>
              <a:rPr b="0" spc="-10" dirty="0">
                <a:latin typeface="Courier New"/>
                <a:cs typeface="Courier New"/>
              </a:rPr>
              <a:t>("5"); </a:t>
            </a:r>
            <a:endParaRPr lang="en-GB" b="0" spc="-10" dirty="0">
              <a:latin typeface="Courier New"/>
              <a:cs typeface="Courier New"/>
            </a:endParaRPr>
          </a:p>
          <a:p>
            <a:pPr marL="448945" marR="250825">
              <a:spcBef>
                <a:spcPts val="150"/>
              </a:spcBef>
            </a:pPr>
            <a:r>
              <a:rPr lang="en-GB" b="0" dirty="0">
                <a:solidFill>
                  <a:srgbClr val="0433FF"/>
                </a:solidFill>
                <a:latin typeface="Courier New"/>
                <a:cs typeface="Courier New"/>
              </a:rPr>
              <a:t>S3.signal()</a:t>
            </a:r>
            <a:r>
              <a:rPr b="0" dirty="0">
                <a:solidFill>
                  <a:srgbClr val="0433FF"/>
                </a:solidFill>
                <a:latin typeface="Courier New"/>
                <a:cs typeface="Courier New"/>
              </a:rPr>
              <a:t>;</a:t>
            </a:r>
            <a:endParaRPr b="0" dirty="0">
              <a:latin typeface="Courier New"/>
              <a:cs typeface="Courier New"/>
            </a:endParaRPr>
          </a:p>
          <a:p>
            <a:pPr marL="46990"/>
            <a:r>
              <a:rPr b="0" spc="-50" dirty="0">
                <a:latin typeface="Courier New"/>
                <a:cs typeface="Courier New"/>
              </a:rPr>
              <a:t>}</a:t>
            </a:r>
            <a:endParaRPr b="0" dirty="0">
              <a:latin typeface="Courier New"/>
              <a:cs typeface="Courier New"/>
            </a:endParaRPr>
          </a:p>
          <a:p>
            <a:pPr marL="46990">
              <a:spcBef>
                <a:spcPts val="835"/>
              </a:spcBef>
            </a:pPr>
            <a:r>
              <a:rPr b="0" dirty="0">
                <a:latin typeface="Courier New"/>
                <a:cs typeface="Courier New"/>
              </a:rPr>
              <a:t>f2()</a:t>
            </a:r>
            <a:r>
              <a:rPr b="0" spc="80" dirty="0">
                <a:latin typeface="Courier New"/>
                <a:cs typeface="Courier New"/>
              </a:rPr>
              <a:t> </a:t>
            </a:r>
            <a:r>
              <a:rPr b="0" spc="-50" dirty="0">
                <a:latin typeface="Courier New"/>
                <a:cs typeface="Courier New"/>
              </a:rPr>
              <a:t>{</a:t>
            </a:r>
            <a:endParaRPr b="0" dirty="0">
              <a:latin typeface="Courier New"/>
              <a:cs typeface="Courier New"/>
            </a:endParaRPr>
          </a:p>
          <a:p>
            <a:pPr marL="448945" marR="652780">
              <a:spcBef>
                <a:spcPts val="150"/>
              </a:spcBef>
            </a:pPr>
            <a:r>
              <a:rPr lang="en-GB" b="0" dirty="0">
                <a:solidFill>
                  <a:srgbClr val="0433FF"/>
                </a:solidFill>
                <a:latin typeface="Courier New"/>
                <a:cs typeface="Courier New"/>
              </a:rPr>
              <a:t>S2.wait();</a:t>
            </a:r>
            <a:r>
              <a:rPr lang="en-GB" b="0" spc="105" dirty="0">
                <a:solidFill>
                  <a:srgbClr val="0433FF"/>
                </a:solidFill>
                <a:latin typeface="Courier New"/>
                <a:cs typeface="Courier New"/>
              </a:rPr>
              <a:t> </a:t>
            </a:r>
          </a:p>
          <a:p>
            <a:pPr marL="448945" marR="652780">
              <a:spcBef>
                <a:spcPts val="150"/>
              </a:spcBef>
            </a:pPr>
            <a:r>
              <a:rPr b="0" spc="-10" dirty="0" err="1">
                <a:latin typeface="Courier New"/>
                <a:cs typeface="Courier New"/>
              </a:rPr>
              <a:t>printf</a:t>
            </a:r>
            <a:r>
              <a:rPr b="0" spc="-10" dirty="0">
                <a:latin typeface="Courier New"/>
                <a:cs typeface="Courier New"/>
              </a:rPr>
              <a:t>("2"); </a:t>
            </a:r>
            <a:endParaRPr lang="en-GB" b="0" spc="-10" dirty="0">
              <a:latin typeface="Courier New"/>
              <a:cs typeface="Courier New"/>
            </a:endParaRPr>
          </a:p>
          <a:p>
            <a:pPr marL="448945" marR="652780">
              <a:spcBef>
                <a:spcPts val="150"/>
              </a:spcBef>
            </a:pPr>
            <a:r>
              <a:rPr lang="en-GB" b="0" spc="-10" dirty="0">
                <a:solidFill>
                  <a:srgbClr val="0433FF"/>
                </a:solidFill>
                <a:latin typeface="Courier New"/>
                <a:cs typeface="Courier New"/>
              </a:rPr>
              <a:t>S1.signal()</a:t>
            </a:r>
            <a:r>
              <a:rPr b="0" spc="-10" dirty="0">
                <a:solidFill>
                  <a:srgbClr val="0433FF"/>
                </a:solidFill>
                <a:latin typeface="Courier New"/>
                <a:cs typeface="Courier New"/>
              </a:rPr>
              <a:t>; </a:t>
            </a:r>
            <a:endParaRPr lang="en-GB" b="0" spc="-10" dirty="0">
              <a:solidFill>
                <a:srgbClr val="0433FF"/>
              </a:solidFill>
              <a:latin typeface="Courier New"/>
              <a:cs typeface="Courier New"/>
            </a:endParaRPr>
          </a:p>
          <a:p>
            <a:pPr marL="448945" marR="652780">
              <a:spcBef>
                <a:spcPts val="150"/>
              </a:spcBef>
            </a:pPr>
            <a:r>
              <a:rPr lang="en-GB" b="0" dirty="0">
                <a:solidFill>
                  <a:srgbClr val="0433FF"/>
                </a:solidFill>
                <a:latin typeface="Courier New"/>
                <a:cs typeface="Courier New"/>
              </a:rPr>
              <a:t>S2.wait();</a:t>
            </a:r>
            <a:r>
              <a:rPr lang="en-GB" b="0" spc="105" dirty="0">
                <a:solidFill>
                  <a:srgbClr val="0433FF"/>
                </a:solidFill>
                <a:latin typeface="Courier New"/>
                <a:cs typeface="Courier New"/>
              </a:rPr>
              <a:t> </a:t>
            </a:r>
          </a:p>
          <a:p>
            <a:pPr marL="448945" marR="652780">
              <a:spcBef>
                <a:spcPts val="150"/>
              </a:spcBef>
            </a:pPr>
            <a:r>
              <a:rPr b="0" spc="-10" dirty="0" err="1">
                <a:latin typeface="Courier New"/>
                <a:cs typeface="Courier New"/>
              </a:rPr>
              <a:t>printf</a:t>
            </a:r>
            <a:r>
              <a:rPr b="0" spc="-10" dirty="0">
                <a:latin typeface="Courier New"/>
                <a:cs typeface="Courier New"/>
              </a:rPr>
              <a:t>("13");</a:t>
            </a:r>
            <a:endParaRPr b="0" dirty="0">
              <a:latin typeface="Courier New"/>
              <a:cs typeface="Courier New"/>
            </a:endParaRPr>
          </a:p>
          <a:p>
            <a:pPr marL="46990"/>
            <a:r>
              <a:rPr b="0" spc="-50" dirty="0">
                <a:latin typeface="Courier New"/>
                <a:cs typeface="Courier New"/>
              </a:rPr>
              <a:t>}</a:t>
            </a:r>
            <a:endParaRPr b="0" dirty="0">
              <a:latin typeface="Courier New"/>
              <a:cs typeface="Courier New"/>
            </a:endParaRPr>
          </a:p>
          <a:p>
            <a:pPr marL="46990">
              <a:spcBef>
                <a:spcPts val="835"/>
              </a:spcBef>
            </a:pPr>
            <a:r>
              <a:rPr b="0" dirty="0">
                <a:latin typeface="Courier New"/>
                <a:cs typeface="Courier New"/>
              </a:rPr>
              <a:t>f3()</a:t>
            </a:r>
            <a:r>
              <a:rPr b="0" spc="80" dirty="0">
                <a:latin typeface="Courier New"/>
                <a:cs typeface="Courier New"/>
              </a:rPr>
              <a:t> </a:t>
            </a:r>
            <a:r>
              <a:rPr b="0" spc="-50" dirty="0">
                <a:latin typeface="Courier New"/>
                <a:cs typeface="Courier New"/>
              </a:rPr>
              <a:t>{</a:t>
            </a:r>
            <a:endParaRPr b="0" dirty="0">
              <a:latin typeface="Courier New"/>
              <a:cs typeface="Courier New"/>
            </a:endParaRPr>
          </a:p>
          <a:p>
            <a:pPr marL="448945" marR="652780">
              <a:spcBef>
                <a:spcPts val="150"/>
              </a:spcBef>
            </a:pPr>
            <a:r>
              <a:rPr lang="en-GB" b="0" dirty="0">
                <a:solidFill>
                  <a:srgbClr val="0433FF"/>
                </a:solidFill>
                <a:latin typeface="Courier New"/>
                <a:cs typeface="Courier New"/>
              </a:rPr>
              <a:t>S3.wait()</a:t>
            </a:r>
            <a:r>
              <a:rPr b="0" dirty="0">
                <a:solidFill>
                  <a:srgbClr val="0433FF"/>
                </a:solidFill>
                <a:latin typeface="Courier New"/>
                <a:cs typeface="Courier New"/>
              </a:rPr>
              <a:t>;</a:t>
            </a:r>
            <a:r>
              <a:rPr b="0" spc="105" dirty="0">
                <a:solidFill>
                  <a:srgbClr val="0433FF"/>
                </a:solidFill>
                <a:latin typeface="Courier New"/>
                <a:cs typeface="Courier New"/>
              </a:rPr>
              <a:t> </a:t>
            </a:r>
            <a:endParaRPr lang="en-GB" b="0" spc="105" dirty="0">
              <a:solidFill>
                <a:srgbClr val="0433FF"/>
              </a:solidFill>
              <a:latin typeface="Courier New"/>
              <a:cs typeface="Courier New"/>
            </a:endParaRPr>
          </a:p>
          <a:p>
            <a:pPr marL="448945" marR="652780">
              <a:spcBef>
                <a:spcPts val="150"/>
              </a:spcBef>
            </a:pPr>
            <a:r>
              <a:rPr b="0" spc="-10" dirty="0" err="1">
                <a:latin typeface="Courier New"/>
                <a:cs typeface="Courier New"/>
              </a:rPr>
              <a:t>printf</a:t>
            </a:r>
            <a:r>
              <a:rPr b="0" spc="-10" dirty="0">
                <a:latin typeface="Courier New"/>
                <a:cs typeface="Courier New"/>
              </a:rPr>
              <a:t>("7");</a:t>
            </a:r>
            <a:endParaRPr b="0" dirty="0">
              <a:latin typeface="Courier New"/>
              <a:cs typeface="Courier New"/>
            </a:endParaRPr>
          </a:p>
          <a:p>
            <a:pPr marL="448945" marR="250825">
              <a:spcBef>
                <a:spcPts val="145"/>
              </a:spcBef>
            </a:pPr>
            <a:r>
              <a:rPr b="0" spc="-10" dirty="0" err="1">
                <a:latin typeface="Courier New"/>
                <a:cs typeface="Courier New"/>
              </a:rPr>
              <a:t>printf</a:t>
            </a:r>
            <a:r>
              <a:rPr b="0" spc="-10" dirty="0">
                <a:latin typeface="Courier New"/>
                <a:cs typeface="Courier New"/>
              </a:rPr>
              <a:t>("11"); </a:t>
            </a:r>
            <a:endParaRPr lang="en-GB" b="0" spc="-10" dirty="0">
              <a:latin typeface="Courier New"/>
              <a:cs typeface="Courier New"/>
            </a:endParaRPr>
          </a:p>
          <a:p>
            <a:pPr marL="448945" marR="250825">
              <a:spcBef>
                <a:spcPts val="145"/>
              </a:spcBef>
            </a:pPr>
            <a:r>
              <a:rPr lang="en-GB" b="0" dirty="0">
                <a:solidFill>
                  <a:srgbClr val="0433FF"/>
                </a:solidFill>
                <a:latin typeface="Courier New"/>
                <a:cs typeface="Courier New"/>
              </a:rPr>
              <a:t>S2.signal()</a:t>
            </a:r>
            <a:r>
              <a:rPr b="0" dirty="0">
                <a:solidFill>
                  <a:srgbClr val="0433FF"/>
                </a:solidFill>
                <a:latin typeface="Courier New"/>
                <a:cs typeface="Courier New"/>
              </a:rPr>
              <a:t>;</a:t>
            </a:r>
            <a:endParaRPr lang="en-GB" b="0" dirty="0">
              <a:solidFill>
                <a:srgbClr val="0433FF"/>
              </a:solidFill>
              <a:latin typeface="Courier New"/>
              <a:cs typeface="Courier New"/>
            </a:endParaRPr>
          </a:p>
          <a:p>
            <a:pPr marL="448945" marR="250825">
              <a:spcBef>
                <a:spcPts val="145"/>
              </a:spcBef>
            </a:pPr>
            <a:r>
              <a:rPr sz="1400" b="0" spc="-50" dirty="0">
                <a:latin typeface="Courier New"/>
                <a:cs typeface="Courier New"/>
              </a:rPr>
              <a:t>}</a:t>
            </a:r>
            <a:endParaRPr sz="1400" b="0" dirty="0">
              <a:latin typeface="Courier New"/>
              <a:cs typeface="Courier New"/>
            </a:endParaRPr>
          </a:p>
        </p:txBody>
      </p:sp>
      <p:sp>
        <p:nvSpPr>
          <p:cNvPr id="4" name="object 4">
            <a:extLst>
              <a:ext uri="{FF2B5EF4-FFF2-40B4-BE49-F238E27FC236}">
                <a16:creationId xmlns:a16="http://schemas.microsoft.com/office/drawing/2014/main" id="{DAB53871-7D87-29A0-1EA0-6DD87A2D8C11}"/>
              </a:ext>
            </a:extLst>
          </p:cNvPr>
          <p:cNvSpPr txBox="1"/>
          <p:nvPr/>
        </p:nvSpPr>
        <p:spPr>
          <a:xfrm>
            <a:off x="5486400" y="152400"/>
            <a:ext cx="3185160" cy="6458819"/>
          </a:xfrm>
          <a:prstGeom prst="rect">
            <a:avLst/>
          </a:prstGeom>
          <a:solidFill>
            <a:schemeClr val="bg1"/>
          </a:solidFill>
          <a:ln w="10470">
            <a:solidFill>
              <a:srgbClr val="000000"/>
            </a:solidFill>
          </a:ln>
        </p:spPr>
        <p:txBody>
          <a:bodyPr vert="horz" wrap="square" lIns="0" tIns="48895" rIns="0" bIns="0" rtlCol="0">
            <a:spAutoFit/>
          </a:bodyPr>
          <a:lstStyle/>
          <a:p>
            <a:pPr marL="46990" marR="1054735">
              <a:spcBef>
                <a:spcPts val="385"/>
              </a:spcBef>
            </a:pPr>
            <a:r>
              <a:rPr lang="en-GB" b="0" dirty="0">
                <a:latin typeface="Courier New"/>
                <a:cs typeface="Courier New"/>
              </a:rPr>
              <a:t>semaphore</a:t>
            </a:r>
            <a:r>
              <a:rPr lang="en-GB" b="0" spc="80" dirty="0">
                <a:latin typeface="Courier New"/>
                <a:cs typeface="Courier New"/>
              </a:rPr>
              <a:t> </a:t>
            </a:r>
            <a:r>
              <a:rPr lang="en-GB" b="0" dirty="0">
                <a:latin typeface="Courier New"/>
                <a:cs typeface="Courier New"/>
              </a:rPr>
              <a:t>S1=</a:t>
            </a:r>
            <a:r>
              <a:rPr lang="en-GB" b="0" spc="-35" dirty="0">
                <a:latin typeface="Courier New"/>
                <a:cs typeface="Courier New"/>
              </a:rPr>
              <a:t>0;</a:t>
            </a:r>
          </a:p>
          <a:p>
            <a:pPr marL="46990" marR="1054735">
              <a:spcBef>
                <a:spcPts val="385"/>
              </a:spcBef>
            </a:pPr>
            <a:r>
              <a:rPr lang="en-GB" b="0" dirty="0">
                <a:latin typeface="Courier New"/>
                <a:cs typeface="Courier New"/>
              </a:rPr>
              <a:t>semaphore</a:t>
            </a:r>
            <a:r>
              <a:rPr lang="en-GB" b="0" spc="80" dirty="0">
                <a:latin typeface="Courier New"/>
                <a:cs typeface="Courier New"/>
              </a:rPr>
              <a:t> </a:t>
            </a:r>
            <a:r>
              <a:rPr lang="en-GB" b="0" dirty="0">
                <a:latin typeface="Courier New"/>
                <a:cs typeface="Courier New"/>
              </a:rPr>
              <a:t>S2=</a:t>
            </a:r>
            <a:r>
              <a:rPr lang="en-GB" b="0" spc="-35" dirty="0">
                <a:latin typeface="Courier New"/>
                <a:cs typeface="Courier New"/>
              </a:rPr>
              <a:t>0;</a:t>
            </a:r>
          </a:p>
          <a:p>
            <a:pPr marL="46990" marR="1054735">
              <a:spcBef>
                <a:spcPts val="385"/>
              </a:spcBef>
            </a:pPr>
            <a:r>
              <a:rPr lang="en-GB" b="0" dirty="0">
                <a:latin typeface="Courier New"/>
                <a:cs typeface="Courier New"/>
              </a:rPr>
              <a:t>semaphore</a:t>
            </a:r>
            <a:r>
              <a:rPr lang="en-GB" b="0" spc="80" dirty="0">
                <a:latin typeface="Courier New"/>
                <a:cs typeface="Courier New"/>
              </a:rPr>
              <a:t> </a:t>
            </a:r>
            <a:r>
              <a:rPr lang="en-GB" b="0" dirty="0">
                <a:latin typeface="Courier New"/>
                <a:cs typeface="Courier New"/>
              </a:rPr>
              <a:t>S3=</a:t>
            </a:r>
            <a:r>
              <a:rPr lang="en-GB" b="0" spc="-35" dirty="0">
                <a:latin typeface="Courier New"/>
                <a:cs typeface="Courier New"/>
              </a:rPr>
              <a:t>0; </a:t>
            </a:r>
          </a:p>
          <a:p>
            <a:pPr marL="46990" marR="1054735">
              <a:spcBef>
                <a:spcPts val="385"/>
              </a:spcBef>
            </a:pPr>
            <a:r>
              <a:rPr b="0" dirty="0">
                <a:latin typeface="Courier New"/>
                <a:cs typeface="Courier New"/>
              </a:rPr>
              <a:t>f1()</a:t>
            </a:r>
            <a:r>
              <a:rPr b="0" spc="80" dirty="0">
                <a:latin typeface="Courier New"/>
                <a:cs typeface="Courier New"/>
              </a:rPr>
              <a:t> </a:t>
            </a:r>
            <a:r>
              <a:rPr b="0" spc="-50" dirty="0">
                <a:latin typeface="Courier New"/>
                <a:cs typeface="Courier New"/>
              </a:rPr>
              <a:t>{</a:t>
            </a:r>
            <a:endParaRPr b="0" dirty="0">
              <a:latin typeface="Courier New"/>
              <a:cs typeface="Courier New"/>
            </a:endParaRPr>
          </a:p>
          <a:p>
            <a:pPr marL="448945" marR="652780">
              <a:spcBef>
                <a:spcPts val="150"/>
              </a:spcBef>
            </a:pPr>
            <a:r>
              <a:rPr lang="en-GB" b="0" dirty="0">
                <a:solidFill>
                  <a:srgbClr val="0433FF"/>
                </a:solidFill>
                <a:latin typeface="Courier New"/>
                <a:cs typeface="Courier New"/>
              </a:rPr>
              <a:t>S1.wait()</a:t>
            </a:r>
            <a:r>
              <a:rPr b="0" dirty="0">
                <a:solidFill>
                  <a:srgbClr val="0433FF"/>
                </a:solidFill>
                <a:latin typeface="Courier New"/>
                <a:cs typeface="Courier New"/>
              </a:rPr>
              <a:t>;</a:t>
            </a:r>
            <a:r>
              <a:rPr b="0" spc="105" dirty="0">
                <a:solidFill>
                  <a:srgbClr val="0433FF"/>
                </a:solidFill>
                <a:latin typeface="Courier New"/>
                <a:cs typeface="Courier New"/>
              </a:rPr>
              <a:t> </a:t>
            </a:r>
            <a:endParaRPr lang="en-GB" b="0" spc="105" dirty="0">
              <a:solidFill>
                <a:srgbClr val="0433FF"/>
              </a:solidFill>
              <a:latin typeface="Courier New"/>
              <a:cs typeface="Courier New"/>
            </a:endParaRPr>
          </a:p>
          <a:p>
            <a:pPr marL="448945" marR="652780">
              <a:spcBef>
                <a:spcPts val="150"/>
              </a:spcBef>
            </a:pPr>
            <a:r>
              <a:rPr b="0" spc="-10" dirty="0" err="1">
                <a:latin typeface="Courier New"/>
                <a:cs typeface="Courier New"/>
              </a:rPr>
              <a:t>printf</a:t>
            </a:r>
            <a:r>
              <a:rPr b="0" spc="-10" dirty="0">
                <a:latin typeface="Courier New"/>
                <a:cs typeface="Courier New"/>
              </a:rPr>
              <a:t>("3");</a:t>
            </a:r>
            <a:endParaRPr b="0" dirty="0">
              <a:latin typeface="Courier New"/>
              <a:cs typeface="Courier New"/>
            </a:endParaRPr>
          </a:p>
          <a:p>
            <a:pPr marL="448945" marR="250825">
              <a:spcBef>
                <a:spcPts val="150"/>
              </a:spcBef>
            </a:pPr>
            <a:r>
              <a:rPr b="0" spc="-10" dirty="0" err="1">
                <a:latin typeface="Courier New"/>
                <a:cs typeface="Courier New"/>
              </a:rPr>
              <a:t>printf</a:t>
            </a:r>
            <a:r>
              <a:rPr b="0" spc="-10" dirty="0">
                <a:latin typeface="Courier New"/>
                <a:cs typeface="Courier New"/>
              </a:rPr>
              <a:t>("5"); </a:t>
            </a:r>
            <a:endParaRPr lang="en-GB" b="0" spc="-10" dirty="0">
              <a:latin typeface="Courier New"/>
              <a:cs typeface="Courier New"/>
            </a:endParaRPr>
          </a:p>
          <a:p>
            <a:pPr marL="448945" marR="250825">
              <a:spcBef>
                <a:spcPts val="150"/>
              </a:spcBef>
            </a:pPr>
            <a:r>
              <a:rPr lang="en-GB" b="0" dirty="0">
                <a:solidFill>
                  <a:srgbClr val="0433FF"/>
                </a:solidFill>
                <a:latin typeface="Courier New"/>
                <a:cs typeface="Courier New"/>
              </a:rPr>
              <a:t>S3.signal()</a:t>
            </a:r>
            <a:r>
              <a:rPr b="0" dirty="0">
                <a:solidFill>
                  <a:srgbClr val="0433FF"/>
                </a:solidFill>
                <a:latin typeface="Courier New"/>
                <a:cs typeface="Courier New"/>
              </a:rPr>
              <a:t>;</a:t>
            </a:r>
            <a:endParaRPr b="0" dirty="0">
              <a:latin typeface="Courier New"/>
              <a:cs typeface="Courier New"/>
            </a:endParaRPr>
          </a:p>
          <a:p>
            <a:pPr marL="46990"/>
            <a:r>
              <a:rPr b="0" spc="-50" dirty="0">
                <a:latin typeface="Courier New"/>
                <a:cs typeface="Courier New"/>
              </a:rPr>
              <a:t>}</a:t>
            </a:r>
            <a:endParaRPr b="0" dirty="0">
              <a:latin typeface="Courier New"/>
              <a:cs typeface="Courier New"/>
            </a:endParaRPr>
          </a:p>
          <a:p>
            <a:pPr marL="46990">
              <a:spcBef>
                <a:spcPts val="835"/>
              </a:spcBef>
            </a:pPr>
            <a:r>
              <a:rPr b="0" dirty="0">
                <a:latin typeface="Courier New"/>
                <a:cs typeface="Courier New"/>
              </a:rPr>
              <a:t>f2()</a:t>
            </a:r>
            <a:r>
              <a:rPr b="0" spc="80" dirty="0">
                <a:latin typeface="Courier New"/>
                <a:cs typeface="Courier New"/>
              </a:rPr>
              <a:t> </a:t>
            </a:r>
            <a:r>
              <a:rPr b="0" spc="-50" dirty="0">
                <a:latin typeface="Courier New"/>
                <a:cs typeface="Courier New"/>
              </a:rPr>
              <a:t>{</a:t>
            </a:r>
            <a:endParaRPr b="0" dirty="0">
              <a:latin typeface="Courier New"/>
              <a:cs typeface="Courier New"/>
            </a:endParaRPr>
          </a:p>
          <a:p>
            <a:pPr marL="448945" marR="652780">
              <a:spcBef>
                <a:spcPts val="150"/>
              </a:spcBef>
            </a:pPr>
            <a:r>
              <a:rPr b="0" spc="-10" dirty="0" err="1">
                <a:latin typeface="Courier New"/>
                <a:cs typeface="Courier New"/>
              </a:rPr>
              <a:t>printf</a:t>
            </a:r>
            <a:r>
              <a:rPr b="0" spc="-10" dirty="0">
                <a:latin typeface="Courier New"/>
                <a:cs typeface="Courier New"/>
              </a:rPr>
              <a:t>("2"); </a:t>
            </a:r>
            <a:endParaRPr lang="en-GB" b="0" spc="-10" dirty="0">
              <a:latin typeface="Courier New"/>
              <a:cs typeface="Courier New"/>
            </a:endParaRPr>
          </a:p>
          <a:p>
            <a:pPr marL="448945" marR="652780">
              <a:spcBef>
                <a:spcPts val="150"/>
              </a:spcBef>
            </a:pPr>
            <a:r>
              <a:rPr lang="en-GB" b="0" spc="-10" dirty="0">
                <a:solidFill>
                  <a:srgbClr val="0433FF"/>
                </a:solidFill>
                <a:latin typeface="Courier New"/>
                <a:cs typeface="Courier New"/>
              </a:rPr>
              <a:t>S1.signal()</a:t>
            </a:r>
            <a:r>
              <a:rPr b="0" spc="-10" dirty="0">
                <a:solidFill>
                  <a:srgbClr val="0433FF"/>
                </a:solidFill>
                <a:latin typeface="Courier New"/>
                <a:cs typeface="Courier New"/>
              </a:rPr>
              <a:t>; </a:t>
            </a:r>
            <a:endParaRPr lang="en-GB" b="0" spc="-10" dirty="0">
              <a:solidFill>
                <a:srgbClr val="0433FF"/>
              </a:solidFill>
              <a:latin typeface="Courier New"/>
              <a:cs typeface="Courier New"/>
            </a:endParaRPr>
          </a:p>
          <a:p>
            <a:pPr marL="448945" marR="652780">
              <a:spcBef>
                <a:spcPts val="150"/>
              </a:spcBef>
            </a:pPr>
            <a:r>
              <a:rPr lang="en-GB" b="0" dirty="0">
                <a:solidFill>
                  <a:srgbClr val="0433FF"/>
                </a:solidFill>
                <a:latin typeface="Courier New"/>
                <a:cs typeface="Courier New"/>
              </a:rPr>
              <a:t>S2.wait()</a:t>
            </a:r>
            <a:r>
              <a:rPr b="0" dirty="0">
                <a:solidFill>
                  <a:srgbClr val="0433FF"/>
                </a:solidFill>
                <a:latin typeface="Courier New"/>
                <a:cs typeface="Courier New"/>
              </a:rPr>
              <a:t>;</a:t>
            </a:r>
            <a:r>
              <a:rPr b="0" spc="105" dirty="0">
                <a:solidFill>
                  <a:srgbClr val="0433FF"/>
                </a:solidFill>
                <a:latin typeface="Courier New"/>
                <a:cs typeface="Courier New"/>
              </a:rPr>
              <a:t> </a:t>
            </a:r>
            <a:endParaRPr lang="en-GB" b="0" spc="105" dirty="0">
              <a:solidFill>
                <a:srgbClr val="0433FF"/>
              </a:solidFill>
              <a:latin typeface="Courier New"/>
              <a:cs typeface="Courier New"/>
            </a:endParaRPr>
          </a:p>
          <a:p>
            <a:pPr marL="448945" marR="652780">
              <a:spcBef>
                <a:spcPts val="150"/>
              </a:spcBef>
            </a:pPr>
            <a:r>
              <a:rPr b="0" spc="-10" dirty="0" err="1">
                <a:latin typeface="Courier New"/>
                <a:cs typeface="Courier New"/>
              </a:rPr>
              <a:t>printf</a:t>
            </a:r>
            <a:r>
              <a:rPr b="0" spc="-10" dirty="0">
                <a:latin typeface="Courier New"/>
                <a:cs typeface="Courier New"/>
              </a:rPr>
              <a:t>("13");</a:t>
            </a:r>
            <a:endParaRPr b="0" dirty="0">
              <a:latin typeface="Courier New"/>
              <a:cs typeface="Courier New"/>
            </a:endParaRPr>
          </a:p>
          <a:p>
            <a:pPr marL="46990"/>
            <a:r>
              <a:rPr b="0" spc="-50" dirty="0">
                <a:latin typeface="Courier New"/>
                <a:cs typeface="Courier New"/>
              </a:rPr>
              <a:t>}</a:t>
            </a:r>
            <a:endParaRPr b="0" dirty="0">
              <a:latin typeface="Courier New"/>
              <a:cs typeface="Courier New"/>
            </a:endParaRPr>
          </a:p>
          <a:p>
            <a:pPr marL="46990">
              <a:spcBef>
                <a:spcPts val="835"/>
              </a:spcBef>
            </a:pPr>
            <a:r>
              <a:rPr b="0" dirty="0">
                <a:latin typeface="Courier New"/>
                <a:cs typeface="Courier New"/>
              </a:rPr>
              <a:t>f3()</a:t>
            </a:r>
            <a:r>
              <a:rPr b="0" spc="80" dirty="0">
                <a:latin typeface="Courier New"/>
                <a:cs typeface="Courier New"/>
              </a:rPr>
              <a:t> </a:t>
            </a:r>
            <a:r>
              <a:rPr b="0" spc="-50" dirty="0">
                <a:latin typeface="Courier New"/>
                <a:cs typeface="Courier New"/>
              </a:rPr>
              <a:t>{</a:t>
            </a:r>
            <a:endParaRPr b="0" dirty="0">
              <a:latin typeface="Courier New"/>
              <a:cs typeface="Courier New"/>
            </a:endParaRPr>
          </a:p>
          <a:p>
            <a:pPr marL="448945" marR="652780">
              <a:spcBef>
                <a:spcPts val="150"/>
              </a:spcBef>
            </a:pPr>
            <a:r>
              <a:rPr lang="en-GB" b="0" dirty="0">
                <a:solidFill>
                  <a:srgbClr val="0433FF"/>
                </a:solidFill>
                <a:latin typeface="Courier New"/>
                <a:cs typeface="Courier New"/>
              </a:rPr>
              <a:t>S3.wait()</a:t>
            </a:r>
            <a:r>
              <a:rPr b="0" dirty="0">
                <a:solidFill>
                  <a:srgbClr val="0433FF"/>
                </a:solidFill>
                <a:latin typeface="Courier New"/>
                <a:cs typeface="Courier New"/>
              </a:rPr>
              <a:t>;</a:t>
            </a:r>
            <a:r>
              <a:rPr b="0" spc="105" dirty="0">
                <a:solidFill>
                  <a:srgbClr val="0433FF"/>
                </a:solidFill>
                <a:latin typeface="Courier New"/>
                <a:cs typeface="Courier New"/>
              </a:rPr>
              <a:t> </a:t>
            </a:r>
            <a:endParaRPr lang="en-GB" b="0" spc="105" dirty="0">
              <a:solidFill>
                <a:srgbClr val="0433FF"/>
              </a:solidFill>
              <a:latin typeface="Courier New"/>
              <a:cs typeface="Courier New"/>
            </a:endParaRPr>
          </a:p>
          <a:p>
            <a:pPr marL="448945" marR="652780">
              <a:spcBef>
                <a:spcPts val="150"/>
              </a:spcBef>
            </a:pPr>
            <a:r>
              <a:rPr b="0" spc="-10" dirty="0" err="1">
                <a:latin typeface="Courier New"/>
                <a:cs typeface="Courier New"/>
              </a:rPr>
              <a:t>printf</a:t>
            </a:r>
            <a:r>
              <a:rPr b="0" spc="-10" dirty="0">
                <a:latin typeface="Courier New"/>
                <a:cs typeface="Courier New"/>
              </a:rPr>
              <a:t>("7");</a:t>
            </a:r>
            <a:endParaRPr b="0" dirty="0">
              <a:latin typeface="Courier New"/>
              <a:cs typeface="Courier New"/>
            </a:endParaRPr>
          </a:p>
          <a:p>
            <a:pPr marL="448945" marR="250825">
              <a:spcBef>
                <a:spcPts val="145"/>
              </a:spcBef>
            </a:pPr>
            <a:r>
              <a:rPr b="0" spc="-10" dirty="0" err="1">
                <a:latin typeface="Courier New"/>
                <a:cs typeface="Courier New"/>
              </a:rPr>
              <a:t>printf</a:t>
            </a:r>
            <a:r>
              <a:rPr b="0" spc="-10" dirty="0">
                <a:latin typeface="Courier New"/>
                <a:cs typeface="Courier New"/>
              </a:rPr>
              <a:t>("11"); </a:t>
            </a:r>
            <a:endParaRPr lang="en-GB" b="0" spc="-10" dirty="0">
              <a:latin typeface="Courier New"/>
              <a:cs typeface="Courier New"/>
            </a:endParaRPr>
          </a:p>
          <a:p>
            <a:pPr marL="448945" marR="250825">
              <a:spcBef>
                <a:spcPts val="145"/>
              </a:spcBef>
            </a:pPr>
            <a:r>
              <a:rPr lang="en-GB" b="0" dirty="0">
                <a:solidFill>
                  <a:srgbClr val="0433FF"/>
                </a:solidFill>
                <a:latin typeface="Courier New"/>
                <a:cs typeface="Courier New"/>
              </a:rPr>
              <a:t>S2.signal()</a:t>
            </a:r>
            <a:r>
              <a:rPr b="0" dirty="0">
                <a:solidFill>
                  <a:srgbClr val="0433FF"/>
                </a:solidFill>
                <a:latin typeface="Courier New"/>
                <a:cs typeface="Courier New"/>
              </a:rPr>
              <a:t>;</a:t>
            </a:r>
            <a:endParaRPr lang="en-GB" b="0" dirty="0">
              <a:solidFill>
                <a:srgbClr val="0433FF"/>
              </a:solidFill>
              <a:latin typeface="Courier New"/>
              <a:cs typeface="Courier New"/>
            </a:endParaRPr>
          </a:p>
          <a:p>
            <a:pPr marL="448945" marR="250825">
              <a:spcBef>
                <a:spcPts val="145"/>
              </a:spcBef>
            </a:pPr>
            <a:r>
              <a:rPr sz="1400" b="0" spc="-50" dirty="0">
                <a:latin typeface="Courier New"/>
                <a:cs typeface="Courier New"/>
              </a:rPr>
              <a:t>}</a:t>
            </a:r>
            <a:endParaRPr sz="1400" b="0" dirty="0">
              <a:latin typeface="Courier New"/>
              <a:cs typeface="Courier New"/>
            </a:endParaRPr>
          </a:p>
        </p:txBody>
      </p:sp>
    </p:spTree>
    <p:extLst>
      <p:ext uri="{BB962C8B-B14F-4D97-AF65-F5344CB8AC3E}">
        <p14:creationId xmlns:p14="http://schemas.microsoft.com/office/powerpoint/2010/main" val="2096745549"/>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219200" y="3400424"/>
            <a:ext cx="9753600" cy="2111475"/>
          </a:xfrm>
          <a:prstGeom prst="rect">
            <a:avLst/>
          </a:prstGeom>
        </p:spPr>
        <p:txBody>
          <a:bodyPr vert="horz" wrap="square" lIns="0" tIns="59055" rIns="0" bIns="0" rtlCol="0">
            <a:spAutoFit/>
          </a:bodyPr>
          <a:lstStyle/>
          <a:p>
            <a:pPr marL="12700">
              <a:spcBef>
                <a:spcPts val="465"/>
              </a:spcBef>
            </a:pPr>
            <a:r>
              <a:rPr lang="en-GB" sz="2000" b="0" dirty="0">
                <a:latin typeface="Gill Sans" panose="020B0502020104020203"/>
                <a:cs typeface="Arial MT"/>
              </a:rPr>
              <a:t>Q. </a:t>
            </a:r>
            <a:r>
              <a:rPr sz="2000" b="0" dirty="0">
                <a:latin typeface="Gill Sans" panose="020B0502020104020203"/>
                <a:cs typeface="Arial MT"/>
              </a:rPr>
              <a:t>Which</a:t>
            </a:r>
            <a:r>
              <a:rPr sz="2000" b="0" spc="-35" dirty="0">
                <a:latin typeface="Gill Sans" panose="020B0502020104020203"/>
                <a:cs typeface="Arial MT"/>
              </a:rPr>
              <a:t> </a:t>
            </a:r>
            <a:r>
              <a:rPr sz="2000" b="0" dirty="0">
                <a:latin typeface="Gill Sans" panose="020B0502020104020203"/>
                <a:cs typeface="Arial MT"/>
              </a:rPr>
              <a:t>strings</a:t>
            </a:r>
            <a:r>
              <a:rPr sz="2000" b="0" spc="-30" dirty="0">
                <a:latin typeface="Gill Sans" panose="020B0502020104020203"/>
                <a:cs typeface="Arial MT"/>
              </a:rPr>
              <a:t> </a:t>
            </a:r>
            <a:r>
              <a:rPr sz="2000" b="0" dirty="0">
                <a:latin typeface="Gill Sans" panose="020B0502020104020203"/>
                <a:cs typeface="Arial MT"/>
              </a:rPr>
              <a:t>can</a:t>
            </a:r>
            <a:r>
              <a:rPr sz="2000" b="0" spc="-30" dirty="0">
                <a:latin typeface="Gill Sans" panose="020B0502020104020203"/>
                <a:cs typeface="Arial MT"/>
              </a:rPr>
              <a:t> </a:t>
            </a:r>
            <a:r>
              <a:rPr sz="2000" b="0" dirty="0">
                <a:latin typeface="Gill Sans" panose="020B0502020104020203"/>
                <a:cs typeface="Arial MT"/>
              </a:rPr>
              <a:t>be</a:t>
            </a:r>
            <a:r>
              <a:rPr sz="2000" b="0" spc="-30" dirty="0">
                <a:latin typeface="Gill Sans" panose="020B0502020104020203"/>
                <a:cs typeface="Arial MT"/>
              </a:rPr>
              <a:t> </a:t>
            </a:r>
            <a:r>
              <a:rPr sz="2000" b="0" dirty="0">
                <a:latin typeface="Gill Sans" panose="020B0502020104020203"/>
                <a:cs typeface="Arial MT"/>
              </a:rPr>
              <a:t>output</a:t>
            </a:r>
            <a:r>
              <a:rPr sz="2000" b="0" spc="-30" dirty="0">
                <a:latin typeface="Gill Sans" panose="020B0502020104020203"/>
                <a:cs typeface="Arial MT"/>
              </a:rPr>
              <a:t> </a:t>
            </a:r>
            <a:r>
              <a:rPr sz="2000" b="0" dirty="0">
                <a:latin typeface="Gill Sans" panose="020B0502020104020203"/>
                <a:cs typeface="Arial MT"/>
              </a:rPr>
              <a:t>when</a:t>
            </a:r>
            <a:r>
              <a:rPr sz="2000" b="0" spc="-30" dirty="0">
                <a:latin typeface="Gill Sans" panose="020B0502020104020203"/>
                <a:cs typeface="Arial MT"/>
              </a:rPr>
              <a:t> </a:t>
            </a:r>
            <a:r>
              <a:rPr sz="2000" b="0" dirty="0">
                <a:latin typeface="Gill Sans" panose="020B0502020104020203"/>
                <a:cs typeface="Arial MT"/>
              </a:rPr>
              <a:t>running</a:t>
            </a:r>
            <a:r>
              <a:rPr sz="2000" b="0" spc="-30" dirty="0">
                <a:latin typeface="Gill Sans" panose="020B0502020104020203"/>
                <a:cs typeface="Arial MT"/>
              </a:rPr>
              <a:t> </a:t>
            </a:r>
            <a:r>
              <a:rPr sz="2000" b="0" dirty="0">
                <a:latin typeface="Gill Sans" panose="020B0502020104020203"/>
                <a:cs typeface="Arial MT"/>
              </a:rPr>
              <a:t>the</a:t>
            </a:r>
            <a:r>
              <a:rPr sz="2000" b="0" spc="-30" dirty="0">
                <a:latin typeface="Gill Sans" panose="020B0502020104020203"/>
                <a:cs typeface="Arial MT"/>
              </a:rPr>
              <a:t> </a:t>
            </a:r>
            <a:r>
              <a:rPr sz="2000" b="0" dirty="0">
                <a:latin typeface="Gill Sans" panose="020B0502020104020203"/>
                <a:cs typeface="Arial MT"/>
              </a:rPr>
              <a:t>3</a:t>
            </a:r>
            <a:r>
              <a:rPr sz="2000" b="0" spc="-30" dirty="0">
                <a:latin typeface="Gill Sans" panose="020B0502020104020203"/>
                <a:cs typeface="Arial MT"/>
              </a:rPr>
              <a:t> </a:t>
            </a:r>
            <a:r>
              <a:rPr sz="2000" b="0" dirty="0">
                <a:latin typeface="Gill Sans" panose="020B0502020104020203"/>
                <a:cs typeface="Arial MT"/>
              </a:rPr>
              <a:t>threads</a:t>
            </a:r>
            <a:r>
              <a:rPr sz="2000" b="0" spc="-30" dirty="0">
                <a:latin typeface="Gill Sans" panose="020B0502020104020203"/>
                <a:cs typeface="Arial MT"/>
              </a:rPr>
              <a:t> </a:t>
            </a:r>
            <a:r>
              <a:rPr sz="2000" b="0" dirty="0">
                <a:latin typeface="Gill Sans" panose="020B0502020104020203"/>
                <a:cs typeface="Arial MT"/>
              </a:rPr>
              <a:t>in</a:t>
            </a:r>
            <a:r>
              <a:rPr sz="2000" b="0" spc="-30" dirty="0">
                <a:latin typeface="Gill Sans" panose="020B0502020104020203"/>
                <a:cs typeface="Arial MT"/>
              </a:rPr>
              <a:t> </a:t>
            </a:r>
            <a:r>
              <a:rPr sz="2000" b="0" spc="-10" dirty="0">
                <a:latin typeface="Gill Sans" panose="020B0502020104020203"/>
                <a:cs typeface="Arial MT"/>
              </a:rPr>
              <a:t>parallel?</a:t>
            </a:r>
            <a:endParaRPr sz="2000" b="0" dirty="0">
              <a:latin typeface="Gill Sans" panose="020B0502020104020203"/>
              <a:cs typeface="Arial MT"/>
            </a:endParaRPr>
          </a:p>
          <a:p>
            <a:pPr marL="183515" indent="-170815">
              <a:spcBef>
                <a:spcPts val="370"/>
              </a:spcBef>
              <a:buChar char="•"/>
              <a:tabLst>
                <a:tab pos="183515" algn="l"/>
              </a:tabLst>
            </a:pPr>
            <a:r>
              <a:rPr sz="2000" b="0" dirty="0">
                <a:latin typeface="Gill Sans" panose="020B0502020104020203"/>
                <a:cs typeface="Arial MT"/>
              </a:rPr>
              <a:t>Either</a:t>
            </a:r>
            <a:r>
              <a:rPr sz="2000" b="0" spc="-25" dirty="0">
                <a:latin typeface="Gill Sans" panose="020B0502020104020203"/>
                <a:cs typeface="Arial MT"/>
              </a:rPr>
              <a:t> </a:t>
            </a:r>
            <a:r>
              <a:rPr sz="2000" b="0" dirty="0">
                <a:latin typeface="Gill Sans" panose="020B0502020104020203"/>
                <a:cs typeface="Arial MT"/>
              </a:rPr>
              <a:t>t1</a:t>
            </a:r>
            <a:r>
              <a:rPr sz="2000" b="0" spc="-25" dirty="0">
                <a:latin typeface="Gill Sans" panose="020B0502020104020203"/>
                <a:cs typeface="Arial MT"/>
              </a:rPr>
              <a:t> </a:t>
            </a:r>
            <a:r>
              <a:rPr sz="2000" b="0" dirty="0">
                <a:latin typeface="Gill Sans" panose="020B0502020104020203"/>
                <a:cs typeface="Arial MT"/>
              </a:rPr>
              <a:t>or</a:t>
            </a:r>
            <a:r>
              <a:rPr sz="2000" b="0" spc="-20" dirty="0">
                <a:latin typeface="Gill Sans" panose="020B0502020104020203"/>
                <a:cs typeface="Arial MT"/>
              </a:rPr>
              <a:t> </a:t>
            </a:r>
            <a:r>
              <a:rPr sz="2000" b="0" dirty="0">
                <a:latin typeface="Gill Sans" panose="020B0502020104020203"/>
                <a:cs typeface="Arial MT"/>
              </a:rPr>
              <a:t>t2</a:t>
            </a:r>
            <a:r>
              <a:rPr sz="2000" b="0" spc="-25" dirty="0">
                <a:latin typeface="Gill Sans" panose="020B0502020104020203"/>
                <a:cs typeface="Arial MT"/>
              </a:rPr>
              <a:t> </a:t>
            </a:r>
            <a:r>
              <a:rPr sz="2000" b="0" dirty="0">
                <a:latin typeface="Gill Sans" panose="020B0502020104020203"/>
                <a:cs typeface="Arial MT"/>
              </a:rPr>
              <a:t>could</a:t>
            </a:r>
            <a:r>
              <a:rPr sz="2000" b="0" spc="-20" dirty="0">
                <a:latin typeface="Gill Sans" panose="020B0502020104020203"/>
                <a:cs typeface="Arial MT"/>
              </a:rPr>
              <a:t> </a:t>
            </a:r>
            <a:r>
              <a:rPr sz="2000" b="0" dirty="0">
                <a:latin typeface="Gill Sans" panose="020B0502020104020203"/>
                <a:cs typeface="Arial MT"/>
              </a:rPr>
              <a:t>start</a:t>
            </a:r>
            <a:r>
              <a:rPr sz="2000" b="0" spc="-25" dirty="0">
                <a:latin typeface="Gill Sans" panose="020B0502020104020203"/>
                <a:cs typeface="Arial MT"/>
              </a:rPr>
              <a:t> </a:t>
            </a:r>
            <a:r>
              <a:rPr sz="2000" b="0" dirty="0">
                <a:latin typeface="Gill Sans" panose="020B0502020104020203"/>
                <a:cs typeface="Arial MT"/>
              </a:rPr>
              <a:t>first,</a:t>
            </a:r>
            <a:r>
              <a:rPr sz="2000" b="0" spc="-20" dirty="0">
                <a:latin typeface="Gill Sans" panose="020B0502020104020203"/>
                <a:cs typeface="Arial MT"/>
              </a:rPr>
              <a:t> </a:t>
            </a:r>
            <a:r>
              <a:rPr sz="2000" b="0" dirty="0">
                <a:latin typeface="Gill Sans" panose="020B0502020104020203"/>
                <a:cs typeface="Arial MT"/>
              </a:rPr>
              <a:t>so</a:t>
            </a:r>
            <a:r>
              <a:rPr sz="2000" b="0" spc="-25" dirty="0">
                <a:latin typeface="Gill Sans" panose="020B0502020104020203"/>
                <a:cs typeface="Arial MT"/>
              </a:rPr>
              <a:t> </a:t>
            </a:r>
            <a:r>
              <a:rPr sz="2000" b="0" dirty="0">
                <a:latin typeface="Gill Sans" panose="020B0502020104020203"/>
                <a:cs typeface="Arial MT"/>
              </a:rPr>
              <a:t>the</a:t>
            </a:r>
            <a:r>
              <a:rPr sz="2000" b="0" spc="-20" dirty="0">
                <a:latin typeface="Gill Sans" panose="020B0502020104020203"/>
                <a:cs typeface="Arial MT"/>
              </a:rPr>
              <a:t> </a:t>
            </a:r>
            <a:r>
              <a:rPr sz="2000" b="0" dirty="0">
                <a:latin typeface="Gill Sans" panose="020B0502020104020203"/>
                <a:cs typeface="Arial MT"/>
              </a:rPr>
              <a:t>first</a:t>
            </a:r>
            <a:r>
              <a:rPr sz="2000" b="0" spc="-25" dirty="0">
                <a:latin typeface="Gill Sans" panose="020B0502020104020203"/>
                <a:cs typeface="Arial MT"/>
              </a:rPr>
              <a:t> </a:t>
            </a:r>
            <a:r>
              <a:rPr sz="2000" b="0" dirty="0">
                <a:latin typeface="Gill Sans" panose="020B0502020104020203"/>
                <a:cs typeface="Arial MT"/>
              </a:rPr>
              <a:t>letter</a:t>
            </a:r>
            <a:r>
              <a:rPr sz="2000" b="0" spc="-20" dirty="0">
                <a:latin typeface="Gill Sans" panose="020B0502020104020203"/>
                <a:cs typeface="Arial MT"/>
              </a:rPr>
              <a:t> </a:t>
            </a:r>
            <a:r>
              <a:rPr sz="2000" b="0" dirty="0">
                <a:latin typeface="Gill Sans" panose="020B0502020104020203"/>
                <a:cs typeface="Arial MT"/>
              </a:rPr>
              <a:t>can</a:t>
            </a:r>
            <a:r>
              <a:rPr sz="2000" b="0" spc="-25" dirty="0">
                <a:latin typeface="Gill Sans" panose="020B0502020104020203"/>
                <a:cs typeface="Arial MT"/>
              </a:rPr>
              <a:t> </a:t>
            </a:r>
            <a:r>
              <a:rPr sz="2000" b="0" dirty="0">
                <a:latin typeface="Gill Sans" panose="020B0502020104020203"/>
                <a:cs typeface="Arial MT"/>
              </a:rPr>
              <a:t>be</a:t>
            </a:r>
            <a:r>
              <a:rPr sz="2000" b="0" spc="-110" dirty="0">
                <a:latin typeface="Gill Sans" panose="020B0502020104020203"/>
                <a:cs typeface="Arial MT"/>
              </a:rPr>
              <a:t> </a:t>
            </a:r>
            <a:r>
              <a:rPr sz="2000" b="0" dirty="0">
                <a:latin typeface="Gill Sans" panose="020B0502020104020203"/>
                <a:cs typeface="Arial MT"/>
              </a:rPr>
              <a:t>A</a:t>
            </a:r>
            <a:r>
              <a:rPr sz="2000" b="0" spc="-114" dirty="0">
                <a:latin typeface="Gill Sans" panose="020B0502020104020203"/>
                <a:cs typeface="Arial MT"/>
              </a:rPr>
              <a:t> </a:t>
            </a:r>
            <a:r>
              <a:rPr sz="2000" b="0" dirty="0">
                <a:latin typeface="Gill Sans" panose="020B0502020104020203"/>
                <a:cs typeface="Arial MT"/>
              </a:rPr>
              <a:t>or</a:t>
            </a:r>
            <a:r>
              <a:rPr sz="2000" b="0" spc="-25" dirty="0">
                <a:latin typeface="Gill Sans" panose="020B0502020104020203"/>
                <a:cs typeface="Arial MT"/>
              </a:rPr>
              <a:t> </a:t>
            </a:r>
            <a:r>
              <a:rPr sz="2000" b="0" spc="-50" dirty="0">
                <a:latin typeface="Gill Sans" panose="020B0502020104020203"/>
                <a:cs typeface="Arial MT"/>
              </a:rPr>
              <a:t>B</a:t>
            </a:r>
            <a:endParaRPr sz="2000" b="0" dirty="0">
              <a:latin typeface="Gill Sans" panose="020B0502020104020203"/>
              <a:cs typeface="Arial MT"/>
            </a:endParaRPr>
          </a:p>
          <a:p>
            <a:pPr marL="183515" marR="5080" indent="-171450">
              <a:lnSpc>
                <a:spcPts val="2000"/>
              </a:lnSpc>
              <a:spcBef>
                <a:spcPts val="470"/>
              </a:spcBef>
              <a:buChar char="•"/>
              <a:tabLst>
                <a:tab pos="183515" algn="l"/>
              </a:tabLst>
            </a:pPr>
            <a:r>
              <a:rPr sz="2000" b="0" dirty="0">
                <a:latin typeface="Gill Sans" panose="020B0502020104020203"/>
                <a:cs typeface="Arial MT"/>
              </a:rPr>
              <a:t>Then</a:t>
            </a:r>
            <a:r>
              <a:rPr sz="2000" b="0" spc="-30" dirty="0">
                <a:latin typeface="Gill Sans" panose="020B0502020104020203"/>
                <a:cs typeface="Arial MT"/>
              </a:rPr>
              <a:t> </a:t>
            </a:r>
            <a:r>
              <a:rPr sz="2000" b="0" dirty="0">
                <a:latin typeface="Gill Sans" panose="020B0502020104020203"/>
                <a:cs typeface="Arial MT"/>
              </a:rPr>
              <a:t>both</a:t>
            </a:r>
            <a:r>
              <a:rPr sz="2000" b="0" spc="-30" dirty="0">
                <a:latin typeface="Gill Sans" panose="020B0502020104020203"/>
                <a:cs typeface="Arial MT"/>
              </a:rPr>
              <a:t> </a:t>
            </a:r>
            <a:r>
              <a:rPr sz="2000" b="0" dirty="0">
                <a:latin typeface="Gill Sans" panose="020B0502020104020203"/>
                <a:cs typeface="Arial MT"/>
              </a:rPr>
              <a:t>t1</a:t>
            </a:r>
            <a:r>
              <a:rPr sz="2000" b="0" spc="-30" dirty="0">
                <a:latin typeface="Gill Sans" panose="020B0502020104020203"/>
                <a:cs typeface="Arial MT"/>
              </a:rPr>
              <a:t> </a:t>
            </a:r>
            <a:r>
              <a:rPr sz="2000" b="0" dirty="0">
                <a:latin typeface="Gill Sans" panose="020B0502020104020203"/>
                <a:cs typeface="Arial MT"/>
              </a:rPr>
              <a:t>and</a:t>
            </a:r>
            <a:r>
              <a:rPr sz="2000" b="0" spc="-30" dirty="0">
                <a:latin typeface="Gill Sans" panose="020B0502020104020203"/>
                <a:cs typeface="Arial MT"/>
              </a:rPr>
              <a:t> </a:t>
            </a:r>
            <a:r>
              <a:rPr sz="2000" b="0" dirty="0">
                <a:latin typeface="Gill Sans" panose="020B0502020104020203"/>
                <a:cs typeface="Arial MT"/>
              </a:rPr>
              <a:t>t2</a:t>
            </a:r>
            <a:r>
              <a:rPr sz="2000" b="0" spc="-30" dirty="0">
                <a:latin typeface="Gill Sans" panose="020B0502020104020203"/>
                <a:cs typeface="Arial MT"/>
              </a:rPr>
              <a:t> </a:t>
            </a:r>
            <a:r>
              <a:rPr sz="2000" b="0" dirty="0">
                <a:latin typeface="Gill Sans" panose="020B0502020104020203"/>
                <a:cs typeface="Arial MT"/>
              </a:rPr>
              <a:t>signal</a:t>
            </a:r>
            <a:r>
              <a:rPr sz="2000" b="0" spc="-30" dirty="0">
                <a:latin typeface="Gill Sans" panose="020B0502020104020203"/>
                <a:cs typeface="Arial MT"/>
              </a:rPr>
              <a:t> </a:t>
            </a:r>
            <a:r>
              <a:rPr sz="2000" b="0" dirty="0">
                <a:latin typeface="Gill Sans" panose="020B0502020104020203"/>
                <a:cs typeface="Arial MT"/>
              </a:rPr>
              <a:t>s_c,</a:t>
            </a:r>
            <a:r>
              <a:rPr sz="2000" b="0" spc="-30" dirty="0">
                <a:latin typeface="Gill Sans" panose="020B0502020104020203"/>
                <a:cs typeface="Arial MT"/>
              </a:rPr>
              <a:t> </a:t>
            </a:r>
            <a:r>
              <a:rPr sz="2000" b="0" dirty="0">
                <a:latin typeface="Gill Sans" panose="020B0502020104020203"/>
                <a:cs typeface="Arial MT"/>
              </a:rPr>
              <a:t>only</a:t>
            </a:r>
            <a:r>
              <a:rPr sz="2000" b="0" spc="-30" dirty="0">
                <a:latin typeface="Gill Sans" panose="020B0502020104020203"/>
                <a:cs typeface="Arial MT"/>
              </a:rPr>
              <a:t> </a:t>
            </a:r>
            <a:r>
              <a:rPr sz="2000" b="0" dirty="0">
                <a:latin typeface="Gill Sans" panose="020B0502020104020203"/>
                <a:cs typeface="Arial MT"/>
              </a:rPr>
              <a:t>after</a:t>
            </a:r>
            <a:r>
              <a:rPr sz="2000" b="0" spc="-30" dirty="0">
                <a:latin typeface="Gill Sans" panose="020B0502020104020203"/>
                <a:cs typeface="Arial MT"/>
              </a:rPr>
              <a:t> </a:t>
            </a:r>
            <a:r>
              <a:rPr sz="2000" b="0" dirty="0">
                <a:latin typeface="Gill Sans" panose="020B0502020104020203"/>
                <a:cs typeface="Arial MT"/>
              </a:rPr>
              <a:t>both</a:t>
            </a:r>
            <a:r>
              <a:rPr sz="2000" b="0" spc="-30" dirty="0">
                <a:latin typeface="Gill Sans" panose="020B0502020104020203"/>
                <a:cs typeface="Arial MT"/>
              </a:rPr>
              <a:t> </a:t>
            </a:r>
            <a:r>
              <a:rPr sz="2000" b="0" dirty="0">
                <a:latin typeface="Gill Sans" panose="020B0502020104020203"/>
                <a:cs typeface="Arial MT"/>
              </a:rPr>
              <a:t>have</a:t>
            </a:r>
            <a:r>
              <a:rPr sz="2000" b="0" spc="-30" dirty="0">
                <a:latin typeface="Gill Sans" panose="020B0502020104020203"/>
                <a:cs typeface="Arial MT"/>
              </a:rPr>
              <a:t> </a:t>
            </a:r>
            <a:r>
              <a:rPr sz="2000" b="0" dirty="0">
                <a:latin typeface="Gill Sans" panose="020B0502020104020203"/>
                <a:cs typeface="Arial MT"/>
              </a:rPr>
              <a:t>signalled</a:t>
            </a:r>
            <a:r>
              <a:rPr sz="2000" b="0" spc="-30" dirty="0">
                <a:latin typeface="Gill Sans" panose="020B0502020104020203"/>
                <a:cs typeface="Arial MT"/>
              </a:rPr>
              <a:t> </a:t>
            </a:r>
            <a:r>
              <a:rPr sz="2000" b="0" dirty="0">
                <a:latin typeface="Gill Sans" panose="020B0502020104020203"/>
                <a:cs typeface="Arial MT"/>
              </a:rPr>
              <a:t>s_c,</a:t>
            </a:r>
            <a:r>
              <a:rPr sz="2000" b="0" spc="-30" dirty="0">
                <a:latin typeface="Gill Sans" panose="020B0502020104020203"/>
                <a:cs typeface="Arial MT"/>
              </a:rPr>
              <a:t> </a:t>
            </a:r>
            <a:r>
              <a:rPr sz="2000" b="0" dirty="0">
                <a:latin typeface="Gill Sans" panose="020B0502020104020203"/>
                <a:cs typeface="Arial MT"/>
              </a:rPr>
              <a:t>t3</a:t>
            </a:r>
            <a:r>
              <a:rPr sz="2000" b="0" spc="-30" dirty="0">
                <a:latin typeface="Gill Sans" panose="020B0502020104020203"/>
                <a:cs typeface="Arial MT"/>
              </a:rPr>
              <a:t> </a:t>
            </a:r>
            <a:r>
              <a:rPr sz="2000" b="0" dirty="0">
                <a:latin typeface="Gill Sans" panose="020B0502020104020203"/>
                <a:cs typeface="Arial MT"/>
              </a:rPr>
              <a:t>can</a:t>
            </a:r>
            <a:r>
              <a:rPr sz="2000" b="0" spc="-30" dirty="0">
                <a:latin typeface="Gill Sans" panose="020B0502020104020203"/>
                <a:cs typeface="Arial MT"/>
              </a:rPr>
              <a:t> </a:t>
            </a:r>
            <a:r>
              <a:rPr sz="2000" b="0" dirty="0">
                <a:latin typeface="Gill Sans" panose="020B0502020104020203"/>
                <a:cs typeface="Arial MT"/>
              </a:rPr>
              <a:t>start</a:t>
            </a:r>
            <a:r>
              <a:rPr sz="2000" b="0" spc="-25" dirty="0">
                <a:latin typeface="Gill Sans" panose="020B0502020104020203"/>
                <a:cs typeface="Arial MT"/>
              </a:rPr>
              <a:t> and </a:t>
            </a:r>
            <a:r>
              <a:rPr sz="2000" b="0" dirty="0">
                <a:latin typeface="Gill Sans" panose="020B0502020104020203"/>
                <a:cs typeface="Arial MT"/>
              </a:rPr>
              <a:t>print</a:t>
            </a:r>
            <a:r>
              <a:rPr sz="2000" b="0" spc="-30" dirty="0">
                <a:latin typeface="Gill Sans" panose="020B0502020104020203"/>
                <a:cs typeface="Arial MT"/>
              </a:rPr>
              <a:t> </a:t>
            </a:r>
            <a:r>
              <a:rPr sz="2000" b="0" spc="-50" dirty="0">
                <a:latin typeface="Gill Sans" panose="020B0502020104020203"/>
                <a:cs typeface="Arial MT"/>
              </a:rPr>
              <a:t>C</a:t>
            </a:r>
            <a:endParaRPr sz="2000" b="0" dirty="0">
              <a:latin typeface="Gill Sans" panose="020B0502020104020203"/>
              <a:cs typeface="Arial MT"/>
            </a:endParaRPr>
          </a:p>
          <a:p>
            <a:pPr marL="183515" indent="-170815">
              <a:spcBef>
                <a:spcPts val="310"/>
              </a:spcBef>
              <a:buChar char="•"/>
              <a:tabLst>
                <a:tab pos="183515" algn="l"/>
              </a:tabLst>
            </a:pPr>
            <a:r>
              <a:rPr sz="2000" b="0" dirty="0">
                <a:latin typeface="Gill Sans" panose="020B0502020104020203"/>
                <a:cs typeface="Arial MT"/>
              </a:rPr>
              <a:t>t3</a:t>
            </a:r>
            <a:r>
              <a:rPr sz="2000" b="0" spc="-25" dirty="0">
                <a:latin typeface="Gill Sans" panose="020B0502020104020203"/>
                <a:cs typeface="Arial MT"/>
              </a:rPr>
              <a:t> </a:t>
            </a:r>
            <a:r>
              <a:rPr sz="2000" b="0" dirty="0">
                <a:latin typeface="Gill Sans" panose="020B0502020104020203"/>
                <a:cs typeface="Arial MT"/>
              </a:rPr>
              <a:t>signals</a:t>
            </a:r>
            <a:r>
              <a:rPr sz="2000" b="0" spc="-30" dirty="0">
                <a:latin typeface="Gill Sans" panose="020B0502020104020203"/>
                <a:cs typeface="Arial MT"/>
              </a:rPr>
              <a:t> </a:t>
            </a:r>
            <a:r>
              <a:rPr sz="2000" b="0" dirty="0">
                <a:latin typeface="Gill Sans" panose="020B0502020104020203"/>
                <a:cs typeface="Arial MT"/>
              </a:rPr>
              <a:t>s_a</a:t>
            </a:r>
            <a:r>
              <a:rPr sz="2000" b="0" spc="-25" dirty="0">
                <a:latin typeface="Gill Sans" panose="020B0502020104020203"/>
                <a:cs typeface="Arial MT"/>
              </a:rPr>
              <a:t> </a:t>
            </a:r>
            <a:r>
              <a:rPr sz="2000" b="0" dirty="0">
                <a:latin typeface="Gill Sans" panose="020B0502020104020203"/>
                <a:cs typeface="Arial MT"/>
              </a:rPr>
              <a:t>and</a:t>
            </a:r>
            <a:r>
              <a:rPr sz="2000" b="0" spc="-25" dirty="0">
                <a:latin typeface="Gill Sans" panose="020B0502020104020203"/>
                <a:cs typeface="Arial MT"/>
              </a:rPr>
              <a:t> </a:t>
            </a:r>
            <a:r>
              <a:rPr sz="2000" b="0" dirty="0">
                <a:latin typeface="Gill Sans" panose="020B0502020104020203"/>
                <a:cs typeface="Arial MT"/>
              </a:rPr>
              <a:t>s_b,</a:t>
            </a:r>
            <a:r>
              <a:rPr sz="2000" b="0" spc="-25" dirty="0">
                <a:latin typeface="Gill Sans" panose="020B0502020104020203"/>
                <a:cs typeface="Arial MT"/>
              </a:rPr>
              <a:t> </a:t>
            </a:r>
            <a:r>
              <a:rPr sz="2000" b="0" dirty="0">
                <a:latin typeface="Gill Sans" panose="020B0502020104020203"/>
                <a:cs typeface="Arial MT"/>
              </a:rPr>
              <a:t>which</a:t>
            </a:r>
            <a:r>
              <a:rPr sz="2000" b="0" spc="-25" dirty="0">
                <a:latin typeface="Gill Sans" panose="020B0502020104020203"/>
                <a:cs typeface="Arial MT"/>
              </a:rPr>
              <a:t> </a:t>
            </a:r>
            <a:r>
              <a:rPr sz="2000" b="0" dirty="0">
                <a:latin typeface="Gill Sans" panose="020B0502020104020203"/>
                <a:cs typeface="Arial MT"/>
              </a:rPr>
              <a:t>start</a:t>
            </a:r>
            <a:r>
              <a:rPr sz="2000" b="0" spc="-25" dirty="0">
                <a:latin typeface="Gill Sans" panose="020B0502020104020203"/>
                <a:cs typeface="Arial MT"/>
              </a:rPr>
              <a:t> </a:t>
            </a:r>
            <a:r>
              <a:rPr sz="2000" b="0" dirty="0">
                <a:latin typeface="Gill Sans" panose="020B0502020104020203"/>
                <a:cs typeface="Arial MT"/>
              </a:rPr>
              <a:t>in</a:t>
            </a:r>
            <a:r>
              <a:rPr sz="2000" b="0" spc="-25" dirty="0">
                <a:latin typeface="Gill Sans" panose="020B0502020104020203"/>
                <a:cs typeface="Arial MT"/>
              </a:rPr>
              <a:t> </a:t>
            </a:r>
            <a:r>
              <a:rPr sz="2000" b="0" dirty="0">
                <a:latin typeface="Gill Sans" panose="020B0502020104020203"/>
                <a:cs typeface="Arial MT"/>
              </a:rPr>
              <a:t>arbitrary</a:t>
            </a:r>
            <a:r>
              <a:rPr sz="2000" b="0" spc="-25" dirty="0">
                <a:latin typeface="Gill Sans" panose="020B0502020104020203"/>
                <a:cs typeface="Arial MT"/>
              </a:rPr>
              <a:t> </a:t>
            </a:r>
            <a:r>
              <a:rPr sz="2000" b="0" dirty="0">
                <a:latin typeface="Gill Sans" panose="020B0502020104020203"/>
                <a:cs typeface="Arial MT"/>
              </a:rPr>
              <a:t>order</a:t>
            </a:r>
            <a:r>
              <a:rPr sz="2000" b="0" spc="-25" dirty="0">
                <a:latin typeface="Gill Sans" panose="020B0502020104020203"/>
                <a:cs typeface="Arial MT"/>
              </a:rPr>
              <a:t> </a:t>
            </a:r>
            <a:r>
              <a:rPr sz="2000" b="0" spc="-10" dirty="0">
                <a:latin typeface="Gill Sans" panose="020B0502020104020203"/>
                <a:cs typeface="Arial MT"/>
              </a:rPr>
              <a:t>again</a:t>
            </a:r>
            <a:endParaRPr sz="2000" b="0" dirty="0">
              <a:latin typeface="Gill Sans" panose="020B0502020104020203"/>
              <a:cs typeface="Arial MT"/>
            </a:endParaRPr>
          </a:p>
          <a:p>
            <a:pPr marL="183515" indent="-170815">
              <a:spcBef>
                <a:spcPts val="370"/>
              </a:spcBef>
              <a:buChar char="•"/>
              <a:tabLst>
                <a:tab pos="183515" algn="l"/>
              </a:tabLst>
            </a:pPr>
            <a:r>
              <a:rPr sz="2000" b="0" spc="-10" dirty="0">
                <a:latin typeface="Gill Sans" panose="020B0502020104020203"/>
                <a:cs typeface="Arial MT"/>
              </a:rPr>
              <a:t>Accordingly,</a:t>
            </a:r>
            <a:r>
              <a:rPr sz="2000" b="0" spc="-35" dirty="0">
                <a:latin typeface="Gill Sans" panose="020B0502020104020203"/>
                <a:cs typeface="Arial MT"/>
              </a:rPr>
              <a:t> </a:t>
            </a:r>
            <a:r>
              <a:rPr sz="2000" b="0" dirty="0">
                <a:latin typeface="Gill Sans" panose="020B0502020104020203"/>
                <a:cs typeface="Arial MT"/>
              </a:rPr>
              <a:t>the</a:t>
            </a:r>
            <a:r>
              <a:rPr sz="2000" b="0" spc="-35" dirty="0">
                <a:latin typeface="Gill Sans" panose="020B0502020104020203"/>
                <a:cs typeface="Arial MT"/>
              </a:rPr>
              <a:t> </a:t>
            </a:r>
            <a:r>
              <a:rPr sz="2000" b="0" dirty="0">
                <a:latin typeface="Gill Sans" panose="020B0502020104020203"/>
                <a:cs typeface="Arial MT"/>
              </a:rPr>
              <a:t>output</a:t>
            </a:r>
            <a:r>
              <a:rPr sz="2000" b="0" spc="-35" dirty="0">
                <a:latin typeface="Gill Sans" panose="020B0502020104020203"/>
                <a:cs typeface="Arial MT"/>
              </a:rPr>
              <a:t> </a:t>
            </a:r>
            <a:r>
              <a:rPr sz="2000" b="0" dirty="0">
                <a:latin typeface="Gill Sans" panose="020B0502020104020203"/>
                <a:cs typeface="Arial MT"/>
              </a:rPr>
              <a:t>is</a:t>
            </a:r>
            <a:r>
              <a:rPr lang="en-GB" sz="2000" b="0" dirty="0">
                <a:latin typeface="Gill Sans" panose="020B0502020104020203"/>
                <a:cs typeface="Arial MT"/>
              </a:rPr>
              <a:t> a regular expression</a:t>
            </a:r>
            <a:r>
              <a:rPr sz="2000" b="0" spc="-30" dirty="0">
                <a:latin typeface="Gill Sans" panose="020B0502020104020203"/>
                <a:cs typeface="Arial MT"/>
              </a:rPr>
              <a:t> </a:t>
            </a:r>
            <a:r>
              <a:rPr sz="2000" b="0" spc="-10" dirty="0">
                <a:latin typeface="Gill Sans" panose="020B0502020104020203"/>
                <a:cs typeface="Courier New"/>
              </a:rPr>
              <a:t>(</a:t>
            </a:r>
            <a:r>
              <a:rPr lang="en-GB" sz="2000" b="0" spc="-10" dirty="0">
                <a:latin typeface="Gill Sans" panose="020B0502020104020203"/>
                <a:cs typeface="Courier New"/>
              </a:rPr>
              <a:t>(</a:t>
            </a:r>
            <a:r>
              <a:rPr sz="2000" b="0" spc="-10" dirty="0">
                <a:latin typeface="Gill Sans" panose="020B0502020104020203"/>
                <a:cs typeface="Courier New"/>
              </a:rPr>
              <a:t>AB|BA</a:t>
            </a:r>
            <a:r>
              <a:rPr lang="en-GB" sz="2000" b="0" spc="-10" dirty="0">
                <a:latin typeface="Gill Sans" panose="020B0502020104020203"/>
                <a:cs typeface="Courier New"/>
              </a:rPr>
              <a:t>)</a:t>
            </a:r>
            <a:r>
              <a:rPr sz="2000" b="0" spc="-10" dirty="0">
                <a:latin typeface="Gill Sans" panose="020B0502020104020203"/>
                <a:cs typeface="Courier New"/>
              </a:rPr>
              <a:t>C)+</a:t>
            </a:r>
            <a:endParaRPr sz="2000" b="0" dirty="0">
              <a:latin typeface="Gill Sans" panose="020B0502020104020203"/>
              <a:cs typeface="Courier New"/>
            </a:endParaRPr>
          </a:p>
          <a:p>
            <a:pPr marL="564515" lvl="1" indent="-170815">
              <a:spcBef>
                <a:spcPts val="375"/>
              </a:spcBef>
              <a:buChar char="•"/>
              <a:tabLst>
                <a:tab pos="564515" algn="l"/>
              </a:tabLst>
            </a:pPr>
            <a:r>
              <a:rPr lang="en-GB" sz="2000" b="0" spc="-10" dirty="0">
                <a:latin typeface="Gill Sans" panose="020B0502020104020203"/>
                <a:cs typeface="Arial MT"/>
              </a:rPr>
              <a:t>P</a:t>
            </a:r>
            <a:r>
              <a:rPr sz="2000" b="0" spc="-10" dirty="0" err="1">
                <a:latin typeface="Gill Sans" panose="020B0502020104020203"/>
                <a:cs typeface="Arial MT"/>
              </a:rPr>
              <a:t>rint</a:t>
            </a:r>
            <a:r>
              <a:rPr sz="2000" b="0" spc="-110" dirty="0">
                <a:latin typeface="Gill Sans" panose="020B0502020104020203"/>
                <a:cs typeface="Arial MT"/>
              </a:rPr>
              <a:t> </a:t>
            </a:r>
            <a:r>
              <a:rPr sz="2000" b="0" dirty="0">
                <a:latin typeface="Gill Sans" panose="020B0502020104020203"/>
                <a:cs typeface="Arial MT"/>
              </a:rPr>
              <a:t>A</a:t>
            </a:r>
            <a:r>
              <a:rPr sz="2000" b="0" spc="-110" dirty="0">
                <a:latin typeface="Gill Sans" panose="020B0502020104020203"/>
                <a:cs typeface="Arial MT"/>
              </a:rPr>
              <a:t> </a:t>
            </a:r>
            <a:r>
              <a:rPr sz="2000" b="0" dirty="0">
                <a:latin typeface="Gill Sans" panose="020B0502020104020203"/>
                <a:cs typeface="Arial MT"/>
              </a:rPr>
              <a:t>or</a:t>
            </a:r>
            <a:r>
              <a:rPr sz="2000" b="0" spc="-25" dirty="0">
                <a:latin typeface="Gill Sans" panose="020B0502020104020203"/>
                <a:cs typeface="Arial MT"/>
              </a:rPr>
              <a:t> </a:t>
            </a:r>
            <a:r>
              <a:rPr sz="2000" b="0" dirty="0">
                <a:latin typeface="Gill Sans" panose="020B0502020104020203"/>
                <a:cs typeface="Arial MT"/>
              </a:rPr>
              <a:t>B</a:t>
            </a:r>
            <a:r>
              <a:rPr sz="2000" b="0" spc="-20" dirty="0">
                <a:latin typeface="Gill Sans" panose="020B0502020104020203"/>
                <a:cs typeface="Arial MT"/>
              </a:rPr>
              <a:t> </a:t>
            </a:r>
            <a:r>
              <a:rPr sz="2000" b="0" dirty="0">
                <a:latin typeface="Gill Sans" panose="020B0502020104020203"/>
                <a:cs typeface="Arial MT"/>
              </a:rPr>
              <a:t>in</a:t>
            </a:r>
            <a:r>
              <a:rPr sz="2000" b="0" spc="-25" dirty="0">
                <a:latin typeface="Gill Sans" panose="020B0502020104020203"/>
                <a:cs typeface="Arial MT"/>
              </a:rPr>
              <a:t> </a:t>
            </a:r>
            <a:r>
              <a:rPr sz="2000" b="0" dirty="0">
                <a:latin typeface="Gill Sans" panose="020B0502020104020203"/>
                <a:cs typeface="Arial MT"/>
              </a:rPr>
              <a:t>arbitrary</a:t>
            </a:r>
            <a:r>
              <a:rPr sz="2000" b="0" spc="-25" dirty="0">
                <a:latin typeface="Gill Sans" panose="020B0502020104020203"/>
                <a:cs typeface="Arial MT"/>
              </a:rPr>
              <a:t> </a:t>
            </a:r>
            <a:r>
              <a:rPr sz="2000" b="0" spc="-10" dirty="0">
                <a:latin typeface="Gill Sans" panose="020B0502020104020203"/>
                <a:cs typeface="Arial MT"/>
              </a:rPr>
              <a:t>order,</a:t>
            </a:r>
            <a:r>
              <a:rPr sz="2000" b="0" spc="-20" dirty="0">
                <a:latin typeface="Gill Sans" panose="020B0502020104020203"/>
                <a:cs typeface="Arial MT"/>
              </a:rPr>
              <a:t> </a:t>
            </a:r>
            <a:r>
              <a:rPr sz="2000" b="0" dirty="0">
                <a:latin typeface="Gill Sans" panose="020B0502020104020203"/>
                <a:cs typeface="Arial MT"/>
              </a:rPr>
              <a:t>then</a:t>
            </a:r>
            <a:r>
              <a:rPr sz="2000" b="0" spc="-25" dirty="0">
                <a:latin typeface="Gill Sans" panose="020B0502020104020203"/>
                <a:cs typeface="Arial MT"/>
              </a:rPr>
              <a:t> </a:t>
            </a:r>
            <a:r>
              <a:rPr sz="2000" b="0" dirty="0">
                <a:latin typeface="Gill Sans" panose="020B0502020104020203"/>
                <a:cs typeface="Arial MT"/>
              </a:rPr>
              <a:t>print</a:t>
            </a:r>
            <a:r>
              <a:rPr sz="2000" b="0" spc="-20" dirty="0">
                <a:latin typeface="Gill Sans" panose="020B0502020104020203"/>
                <a:cs typeface="Arial MT"/>
              </a:rPr>
              <a:t> </a:t>
            </a:r>
            <a:r>
              <a:rPr sz="2000" b="0" dirty="0">
                <a:latin typeface="Gill Sans" panose="020B0502020104020203"/>
                <a:cs typeface="Arial MT"/>
              </a:rPr>
              <a:t>C,</a:t>
            </a:r>
            <a:r>
              <a:rPr sz="2000" b="0" spc="-25" dirty="0">
                <a:latin typeface="Gill Sans" panose="020B0502020104020203"/>
                <a:cs typeface="Arial MT"/>
              </a:rPr>
              <a:t> </a:t>
            </a:r>
            <a:r>
              <a:rPr sz="2000" b="0" dirty="0">
                <a:latin typeface="Gill Sans" panose="020B0502020104020203"/>
                <a:cs typeface="Arial MT"/>
              </a:rPr>
              <a:t>then</a:t>
            </a:r>
            <a:r>
              <a:rPr sz="2000" b="0" spc="-20" dirty="0">
                <a:latin typeface="Gill Sans" panose="020B0502020104020203"/>
                <a:cs typeface="Arial MT"/>
              </a:rPr>
              <a:t> </a:t>
            </a:r>
            <a:r>
              <a:rPr sz="2000" b="0" dirty="0">
                <a:latin typeface="Gill Sans" panose="020B0502020104020203"/>
                <a:cs typeface="Arial MT"/>
              </a:rPr>
              <a:t>the</a:t>
            </a:r>
            <a:r>
              <a:rPr sz="2000" b="0" spc="-25" dirty="0">
                <a:latin typeface="Gill Sans" panose="020B0502020104020203"/>
                <a:cs typeface="Arial MT"/>
              </a:rPr>
              <a:t> </a:t>
            </a:r>
            <a:r>
              <a:rPr sz="2000" b="0" dirty="0">
                <a:latin typeface="Gill Sans" panose="020B0502020104020203"/>
                <a:cs typeface="Arial MT"/>
              </a:rPr>
              <a:t>process</a:t>
            </a:r>
            <a:r>
              <a:rPr sz="2000" b="0" spc="-20" dirty="0">
                <a:latin typeface="Gill Sans" panose="020B0502020104020203"/>
                <a:cs typeface="Arial MT"/>
              </a:rPr>
              <a:t> </a:t>
            </a:r>
            <a:r>
              <a:rPr lang="en-GB" sz="2000" b="0" dirty="0">
                <a:latin typeface="Gill Sans" panose="020B0502020104020203"/>
                <a:cs typeface="Arial MT"/>
              </a:rPr>
              <a:t>repeats</a:t>
            </a:r>
            <a:endParaRPr sz="2000" b="0" dirty="0">
              <a:latin typeface="Gill Sans" panose="020B0502020104020203"/>
              <a:cs typeface="Arial MT"/>
            </a:endParaRPr>
          </a:p>
        </p:txBody>
      </p:sp>
      <p:sp>
        <p:nvSpPr>
          <p:cNvPr id="4" name="object 4"/>
          <p:cNvSpPr txBox="1"/>
          <p:nvPr/>
        </p:nvSpPr>
        <p:spPr>
          <a:xfrm>
            <a:off x="1989659" y="1295400"/>
            <a:ext cx="2677795" cy="1882139"/>
          </a:xfrm>
          <a:prstGeom prst="rect">
            <a:avLst/>
          </a:prstGeom>
          <a:ln w="12700">
            <a:solidFill>
              <a:srgbClr val="000000"/>
            </a:solidFill>
          </a:ln>
        </p:spPr>
        <p:txBody>
          <a:bodyPr vert="horz" wrap="square" lIns="0" tIns="27305" rIns="0" bIns="0" rtlCol="0">
            <a:spAutoFit/>
          </a:bodyPr>
          <a:lstStyle/>
          <a:p>
            <a:pPr marL="235585" indent="-183515">
              <a:lnSpc>
                <a:spcPts val="2080"/>
              </a:lnSpc>
              <a:spcBef>
                <a:spcPts val="215"/>
              </a:spcBef>
              <a:buSzPct val="66666"/>
              <a:buAutoNum type="arabicPlain"/>
              <a:tabLst>
                <a:tab pos="235585" algn="l"/>
                <a:tab pos="783590" algn="l"/>
                <a:tab pos="1469390" algn="l"/>
              </a:tabLst>
            </a:pPr>
            <a:r>
              <a:rPr b="0" spc="-25" dirty="0">
                <a:latin typeface="Courier New"/>
                <a:cs typeface="Courier New"/>
              </a:rPr>
              <a:t>int</a:t>
            </a:r>
            <a:r>
              <a:rPr b="0" dirty="0">
                <a:latin typeface="Courier New"/>
                <a:cs typeface="Courier New"/>
              </a:rPr>
              <a:t>	</a:t>
            </a:r>
            <a:r>
              <a:rPr b="0" spc="-20" dirty="0">
                <a:latin typeface="Courier New"/>
                <a:cs typeface="Courier New"/>
              </a:rPr>
              <a:t>t1()</a:t>
            </a:r>
            <a:r>
              <a:rPr b="0" dirty="0">
                <a:latin typeface="Courier New"/>
                <a:cs typeface="Courier New"/>
              </a:rPr>
              <a:t>	</a:t>
            </a:r>
            <a:r>
              <a:rPr b="0" spc="-50" dirty="0">
                <a:latin typeface="Courier New"/>
                <a:cs typeface="Courier New"/>
              </a:rPr>
              <a:t>{</a:t>
            </a:r>
            <a:endParaRPr b="0" dirty="0">
              <a:latin typeface="Courier New"/>
              <a:cs typeface="Courier New"/>
            </a:endParaRPr>
          </a:p>
          <a:p>
            <a:pPr marL="554990" indent="-502920">
              <a:lnSpc>
                <a:spcPts val="2000"/>
              </a:lnSpc>
              <a:buSzPct val="66666"/>
              <a:buAutoNum type="arabicPlain"/>
              <a:tabLst>
                <a:tab pos="554990" algn="l"/>
                <a:tab pos="1789430" algn="l"/>
              </a:tabLst>
            </a:pPr>
            <a:r>
              <a:rPr b="0" spc="-10" dirty="0">
                <a:latin typeface="Courier New"/>
                <a:cs typeface="Courier New"/>
              </a:rPr>
              <a:t>while(1)</a:t>
            </a:r>
            <a:r>
              <a:rPr b="0" dirty="0">
                <a:latin typeface="Courier New"/>
                <a:cs typeface="Courier New"/>
              </a:rPr>
              <a:t>	</a:t>
            </a:r>
            <a:r>
              <a:rPr b="0" spc="-50" dirty="0">
                <a:latin typeface="Courier New"/>
                <a:cs typeface="Courier New"/>
              </a:rPr>
              <a:t>{</a:t>
            </a:r>
            <a:endParaRPr b="0" dirty="0">
              <a:latin typeface="Courier New"/>
              <a:cs typeface="Courier New"/>
            </a:endParaRPr>
          </a:p>
          <a:p>
            <a:pPr marL="829310" indent="-777240">
              <a:lnSpc>
                <a:spcPts val="2000"/>
              </a:lnSpc>
              <a:buSzPct val="66666"/>
              <a:buAutoNum type="arabicPlain"/>
              <a:tabLst>
                <a:tab pos="829310" algn="l"/>
              </a:tabLst>
            </a:pPr>
            <a:r>
              <a:rPr b="0" spc="-10" dirty="0">
                <a:latin typeface="Courier New"/>
                <a:cs typeface="Courier New"/>
              </a:rPr>
              <a:t>printf("A");</a:t>
            </a:r>
            <a:endParaRPr b="0" dirty="0">
              <a:latin typeface="Courier New"/>
              <a:cs typeface="Courier New"/>
            </a:endParaRPr>
          </a:p>
          <a:p>
            <a:pPr marL="829310" indent="-777240">
              <a:lnSpc>
                <a:spcPts val="2000"/>
              </a:lnSpc>
              <a:buSzPct val="66666"/>
              <a:buAutoNum type="arabicPlain"/>
              <a:tabLst>
                <a:tab pos="829310" algn="l"/>
              </a:tabLst>
            </a:pPr>
            <a:r>
              <a:rPr b="0" spc="-10" dirty="0" err="1">
                <a:latin typeface="Courier New"/>
                <a:cs typeface="Courier New"/>
              </a:rPr>
              <a:t>s_c</a:t>
            </a:r>
            <a:r>
              <a:rPr lang="en-GB" b="0" spc="-10" dirty="0">
                <a:latin typeface="Courier New"/>
                <a:cs typeface="Courier New"/>
              </a:rPr>
              <a:t>.signal()</a:t>
            </a:r>
            <a:r>
              <a:rPr b="0" spc="-10" dirty="0">
                <a:latin typeface="Courier New"/>
                <a:cs typeface="Courier New"/>
              </a:rPr>
              <a:t>;</a:t>
            </a:r>
            <a:endParaRPr b="0" dirty="0">
              <a:latin typeface="Courier New"/>
              <a:cs typeface="Courier New"/>
            </a:endParaRPr>
          </a:p>
          <a:p>
            <a:pPr marL="829310" indent="-777240">
              <a:lnSpc>
                <a:spcPts val="2000"/>
              </a:lnSpc>
              <a:buSzPct val="66666"/>
              <a:buAutoNum type="arabicPlain"/>
              <a:tabLst>
                <a:tab pos="829310" algn="l"/>
              </a:tabLst>
            </a:pPr>
            <a:r>
              <a:rPr b="0" spc="-10" dirty="0">
                <a:latin typeface="Courier New"/>
                <a:cs typeface="Courier New"/>
              </a:rPr>
              <a:t>s_a.wait();</a:t>
            </a:r>
            <a:endParaRPr b="0" dirty="0">
              <a:latin typeface="Courier New"/>
              <a:cs typeface="Courier New"/>
            </a:endParaRPr>
          </a:p>
          <a:p>
            <a:pPr marL="52069">
              <a:lnSpc>
                <a:spcPts val="2000"/>
              </a:lnSpc>
              <a:tabLst>
                <a:tab pos="554990" algn="l"/>
              </a:tabLst>
            </a:pPr>
            <a:r>
              <a:rPr b="0" spc="-75" baseline="-6944" dirty="0">
                <a:latin typeface="Courier New"/>
                <a:cs typeface="Courier New"/>
              </a:rPr>
              <a:t>6</a:t>
            </a:r>
            <a:r>
              <a:rPr b="0" baseline="-6944" dirty="0">
                <a:latin typeface="Courier New"/>
                <a:cs typeface="Courier New"/>
              </a:rPr>
              <a:t>	</a:t>
            </a:r>
            <a:r>
              <a:rPr b="0" spc="-50" dirty="0">
                <a:latin typeface="Courier New"/>
                <a:cs typeface="Courier New"/>
              </a:rPr>
              <a:t>}</a:t>
            </a:r>
            <a:endParaRPr b="0" dirty="0">
              <a:latin typeface="Courier New"/>
              <a:cs typeface="Courier New"/>
            </a:endParaRPr>
          </a:p>
          <a:p>
            <a:pPr marL="52069">
              <a:lnSpc>
                <a:spcPts val="2080"/>
              </a:lnSpc>
            </a:pPr>
            <a:r>
              <a:rPr b="0" baseline="-6944" dirty="0">
                <a:latin typeface="Courier New"/>
                <a:cs typeface="Courier New"/>
              </a:rPr>
              <a:t>7</a:t>
            </a:r>
            <a:r>
              <a:rPr b="0" spc="-15" baseline="-6944" dirty="0">
                <a:latin typeface="Courier New"/>
                <a:cs typeface="Courier New"/>
              </a:rPr>
              <a:t> </a:t>
            </a:r>
            <a:r>
              <a:rPr b="0" spc="-50" dirty="0">
                <a:latin typeface="Courier New"/>
                <a:cs typeface="Courier New"/>
              </a:rPr>
              <a:t>}</a:t>
            </a:r>
            <a:endParaRPr b="0" dirty="0">
              <a:latin typeface="Courier New"/>
              <a:cs typeface="Courier New"/>
            </a:endParaRPr>
          </a:p>
        </p:txBody>
      </p:sp>
      <p:sp>
        <p:nvSpPr>
          <p:cNvPr id="5" name="object 5"/>
          <p:cNvSpPr txBox="1"/>
          <p:nvPr/>
        </p:nvSpPr>
        <p:spPr>
          <a:xfrm>
            <a:off x="4833351" y="1295400"/>
            <a:ext cx="2677795" cy="1882139"/>
          </a:xfrm>
          <a:prstGeom prst="rect">
            <a:avLst/>
          </a:prstGeom>
          <a:ln w="12700">
            <a:solidFill>
              <a:srgbClr val="000000"/>
            </a:solidFill>
          </a:ln>
        </p:spPr>
        <p:txBody>
          <a:bodyPr vert="horz" wrap="square" lIns="0" tIns="27305" rIns="0" bIns="0" rtlCol="0">
            <a:spAutoFit/>
          </a:bodyPr>
          <a:lstStyle/>
          <a:p>
            <a:pPr marL="235585" indent="-183515">
              <a:lnSpc>
                <a:spcPts val="2080"/>
              </a:lnSpc>
              <a:spcBef>
                <a:spcPts val="215"/>
              </a:spcBef>
              <a:buSzPct val="66666"/>
              <a:buAutoNum type="arabicPlain"/>
              <a:tabLst>
                <a:tab pos="235585" algn="l"/>
                <a:tab pos="783590" algn="l"/>
                <a:tab pos="1469390" algn="l"/>
              </a:tabLst>
            </a:pPr>
            <a:r>
              <a:rPr b="0" spc="-25" dirty="0">
                <a:latin typeface="Courier New"/>
                <a:cs typeface="Courier New"/>
              </a:rPr>
              <a:t>int</a:t>
            </a:r>
            <a:r>
              <a:rPr b="0" dirty="0">
                <a:latin typeface="Courier New"/>
                <a:cs typeface="Courier New"/>
              </a:rPr>
              <a:t>	</a:t>
            </a:r>
            <a:r>
              <a:rPr b="0" spc="-20" dirty="0">
                <a:latin typeface="Courier New"/>
                <a:cs typeface="Courier New"/>
              </a:rPr>
              <a:t>t2()</a:t>
            </a:r>
            <a:r>
              <a:rPr b="0" dirty="0">
                <a:latin typeface="Courier New"/>
                <a:cs typeface="Courier New"/>
              </a:rPr>
              <a:t>	</a:t>
            </a:r>
            <a:r>
              <a:rPr b="0" spc="-50" dirty="0">
                <a:latin typeface="Courier New"/>
                <a:cs typeface="Courier New"/>
              </a:rPr>
              <a:t>{</a:t>
            </a:r>
            <a:endParaRPr b="0" dirty="0">
              <a:latin typeface="Courier New"/>
              <a:cs typeface="Courier New"/>
            </a:endParaRPr>
          </a:p>
          <a:p>
            <a:pPr marL="554990" indent="-502920">
              <a:lnSpc>
                <a:spcPts val="2000"/>
              </a:lnSpc>
              <a:buSzPct val="66666"/>
              <a:buAutoNum type="arabicPlain"/>
              <a:tabLst>
                <a:tab pos="554990" algn="l"/>
                <a:tab pos="1789430" algn="l"/>
              </a:tabLst>
            </a:pPr>
            <a:r>
              <a:rPr b="0" spc="-10" dirty="0">
                <a:latin typeface="Courier New"/>
                <a:cs typeface="Courier New"/>
              </a:rPr>
              <a:t>while(1)</a:t>
            </a:r>
            <a:r>
              <a:rPr b="0" dirty="0">
                <a:latin typeface="Courier New"/>
                <a:cs typeface="Courier New"/>
              </a:rPr>
              <a:t>	</a:t>
            </a:r>
            <a:r>
              <a:rPr b="0" spc="-50" dirty="0">
                <a:latin typeface="Courier New"/>
                <a:cs typeface="Courier New"/>
              </a:rPr>
              <a:t>{</a:t>
            </a:r>
            <a:endParaRPr b="0" dirty="0">
              <a:latin typeface="Courier New"/>
              <a:cs typeface="Courier New"/>
            </a:endParaRPr>
          </a:p>
          <a:p>
            <a:pPr marL="829310" indent="-777240">
              <a:lnSpc>
                <a:spcPts val="2000"/>
              </a:lnSpc>
              <a:buSzPct val="66666"/>
              <a:buAutoNum type="arabicPlain"/>
              <a:tabLst>
                <a:tab pos="829310" algn="l"/>
              </a:tabLst>
            </a:pPr>
            <a:r>
              <a:rPr b="0" spc="-10" dirty="0">
                <a:latin typeface="Courier New"/>
                <a:cs typeface="Courier New"/>
              </a:rPr>
              <a:t>printf("B");</a:t>
            </a:r>
            <a:endParaRPr b="0" dirty="0">
              <a:latin typeface="Courier New"/>
              <a:cs typeface="Courier New"/>
            </a:endParaRPr>
          </a:p>
          <a:p>
            <a:pPr marL="829310" indent="-777240">
              <a:lnSpc>
                <a:spcPts val="2000"/>
              </a:lnSpc>
              <a:buSzPct val="66666"/>
              <a:buAutoNum type="arabicPlain"/>
              <a:tabLst>
                <a:tab pos="829310" algn="l"/>
              </a:tabLst>
            </a:pPr>
            <a:r>
              <a:rPr b="0" spc="-10" dirty="0" err="1">
                <a:latin typeface="Courier New"/>
                <a:cs typeface="Courier New"/>
              </a:rPr>
              <a:t>s_c</a:t>
            </a:r>
            <a:r>
              <a:rPr lang="en-GB" b="0" spc="-10" dirty="0">
                <a:latin typeface="Courier New"/>
                <a:cs typeface="Courier New"/>
              </a:rPr>
              <a:t>.signal()</a:t>
            </a:r>
            <a:r>
              <a:rPr b="0" spc="-10" dirty="0">
                <a:latin typeface="Courier New"/>
                <a:cs typeface="Courier New"/>
              </a:rPr>
              <a:t>;</a:t>
            </a:r>
            <a:endParaRPr b="0" dirty="0">
              <a:latin typeface="Courier New"/>
              <a:cs typeface="Courier New"/>
            </a:endParaRPr>
          </a:p>
          <a:p>
            <a:pPr marL="829310" indent="-777240">
              <a:lnSpc>
                <a:spcPts val="2000"/>
              </a:lnSpc>
              <a:buSzPct val="66666"/>
              <a:buAutoNum type="arabicPlain"/>
              <a:tabLst>
                <a:tab pos="829310" algn="l"/>
              </a:tabLst>
            </a:pPr>
            <a:r>
              <a:rPr b="0" spc="-10" dirty="0">
                <a:latin typeface="Courier New"/>
                <a:cs typeface="Courier New"/>
              </a:rPr>
              <a:t>s_b.wait();</a:t>
            </a:r>
            <a:endParaRPr b="0" dirty="0">
              <a:latin typeface="Courier New"/>
              <a:cs typeface="Courier New"/>
            </a:endParaRPr>
          </a:p>
          <a:p>
            <a:pPr marL="52069">
              <a:lnSpc>
                <a:spcPts val="2000"/>
              </a:lnSpc>
              <a:tabLst>
                <a:tab pos="554990" algn="l"/>
              </a:tabLst>
            </a:pPr>
            <a:r>
              <a:rPr b="0" spc="-75" baseline="-6944" dirty="0">
                <a:latin typeface="Courier New"/>
                <a:cs typeface="Courier New"/>
              </a:rPr>
              <a:t>6</a:t>
            </a:r>
            <a:r>
              <a:rPr b="0" baseline="-6944" dirty="0">
                <a:latin typeface="Courier New"/>
                <a:cs typeface="Courier New"/>
              </a:rPr>
              <a:t>	</a:t>
            </a:r>
            <a:r>
              <a:rPr b="0" spc="-50" dirty="0">
                <a:latin typeface="Courier New"/>
                <a:cs typeface="Courier New"/>
              </a:rPr>
              <a:t>}</a:t>
            </a:r>
            <a:endParaRPr b="0" dirty="0">
              <a:latin typeface="Courier New"/>
              <a:cs typeface="Courier New"/>
            </a:endParaRPr>
          </a:p>
          <a:p>
            <a:pPr marL="52069">
              <a:lnSpc>
                <a:spcPts val="2080"/>
              </a:lnSpc>
            </a:pPr>
            <a:r>
              <a:rPr b="0" baseline="-6944" dirty="0">
                <a:latin typeface="Courier New"/>
                <a:cs typeface="Courier New"/>
              </a:rPr>
              <a:t>7</a:t>
            </a:r>
            <a:r>
              <a:rPr b="0" spc="-15" baseline="-6944" dirty="0">
                <a:latin typeface="Courier New"/>
                <a:cs typeface="Courier New"/>
              </a:rPr>
              <a:t> </a:t>
            </a:r>
            <a:r>
              <a:rPr b="0" spc="-50" dirty="0">
                <a:latin typeface="Courier New"/>
                <a:cs typeface="Courier New"/>
              </a:rPr>
              <a:t>}</a:t>
            </a:r>
            <a:endParaRPr b="0" dirty="0">
              <a:latin typeface="Courier New"/>
              <a:cs typeface="Courier New"/>
            </a:endParaRPr>
          </a:p>
        </p:txBody>
      </p:sp>
      <p:sp>
        <p:nvSpPr>
          <p:cNvPr id="6" name="object 6"/>
          <p:cNvSpPr txBox="1"/>
          <p:nvPr/>
        </p:nvSpPr>
        <p:spPr>
          <a:xfrm>
            <a:off x="7677042" y="762000"/>
            <a:ext cx="2677795" cy="2390140"/>
          </a:xfrm>
          <a:prstGeom prst="rect">
            <a:avLst/>
          </a:prstGeom>
          <a:ln w="12700">
            <a:solidFill>
              <a:srgbClr val="000000"/>
            </a:solidFill>
          </a:ln>
        </p:spPr>
        <p:txBody>
          <a:bodyPr vert="horz" wrap="square" lIns="0" tIns="27305" rIns="0" bIns="0" rtlCol="0">
            <a:spAutoFit/>
          </a:bodyPr>
          <a:lstStyle/>
          <a:p>
            <a:pPr marL="235585" indent="-183515">
              <a:lnSpc>
                <a:spcPts val="2080"/>
              </a:lnSpc>
              <a:spcBef>
                <a:spcPts val="215"/>
              </a:spcBef>
              <a:buSzPct val="66666"/>
              <a:buAutoNum type="arabicPlain"/>
              <a:tabLst>
                <a:tab pos="235585" algn="l"/>
                <a:tab pos="783590" algn="l"/>
                <a:tab pos="1469390" algn="l"/>
              </a:tabLst>
            </a:pPr>
            <a:r>
              <a:rPr b="0" spc="-25" dirty="0">
                <a:latin typeface="Courier New"/>
                <a:cs typeface="Courier New"/>
              </a:rPr>
              <a:t>int</a:t>
            </a:r>
            <a:r>
              <a:rPr b="0" dirty="0">
                <a:latin typeface="Courier New"/>
                <a:cs typeface="Courier New"/>
              </a:rPr>
              <a:t>	</a:t>
            </a:r>
            <a:r>
              <a:rPr b="0" spc="-20" dirty="0">
                <a:latin typeface="Courier New"/>
                <a:cs typeface="Courier New"/>
              </a:rPr>
              <a:t>t3()</a:t>
            </a:r>
            <a:r>
              <a:rPr b="0" dirty="0">
                <a:latin typeface="Courier New"/>
                <a:cs typeface="Courier New"/>
              </a:rPr>
              <a:t>	</a:t>
            </a:r>
            <a:r>
              <a:rPr b="0" spc="-50" dirty="0">
                <a:latin typeface="Courier New"/>
                <a:cs typeface="Courier New"/>
              </a:rPr>
              <a:t>{</a:t>
            </a:r>
            <a:endParaRPr b="0" dirty="0">
              <a:latin typeface="Courier New"/>
              <a:cs typeface="Courier New"/>
            </a:endParaRPr>
          </a:p>
          <a:p>
            <a:pPr marL="554990" indent="-502920">
              <a:lnSpc>
                <a:spcPts val="2000"/>
              </a:lnSpc>
              <a:buSzPct val="66666"/>
              <a:buAutoNum type="arabicPlain"/>
              <a:tabLst>
                <a:tab pos="554990" algn="l"/>
                <a:tab pos="1789430" algn="l"/>
              </a:tabLst>
            </a:pPr>
            <a:r>
              <a:rPr b="0" spc="-10" dirty="0">
                <a:latin typeface="Courier New"/>
                <a:cs typeface="Courier New"/>
              </a:rPr>
              <a:t>while(1)</a:t>
            </a:r>
            <a:r>
              <a:rPr b="0" dirty="0">
                <a:latin typeface="Courier New"/>
                <a:cs typeface="Courier New"/>
              </a:rPr>
              <a:t>	</a:t>
            </a:r>
            <a:r>
              <a:rPr b="0" spc="-50" dirty="0">
                <a:latin typeface="Courier New"/>
                <a:cs typeface="Courier New"/>
              </a:rPr>
              <a:t>{</a:t>
            </a:r>
            <a:endParaRPr b="0" dirty="0">
              <a:latin typeface="Courier New"/>
              <a:cs typeface="Courier New"/>
            </a:endParaRPr>
          </a:p>
          <a:p>
            <a:pPr marL="829310" indent="-777240">
              <a:lnSpc>
                <a:spcPts val="2000"/>
              </a:lnSpc>
              <a:buSzPct val="66666"/>
              <a:buAutoNum type="arabicPlain"/>
              <a:tabLst>
                <a:tab pos="829310" algn="l"/>
              </a:tabLst>
            </a:pPr>
            <a:r>
              <a:rPr b="0" spc="-10" dirty="0">
                <a:latin typeface="Courier New"/>
                <a:cs typeface="Courier New"/>
              </a:rPr>
              <a:t>s_c.wait();</a:t>
            </a:r>
            <a:endParaRPr b="0" dirty="0">
              <a:latin typeface="Courier New"/>
              <a:cs typeface="Courier New"/>
            </a:endParaRPr>
          </a:p>
          <a:p>
            <a:pPr marL="829310" indent="-777240">
              <a:lnSpc>
                <a:spcPts val="2000"/>
              </a:lnSpc>
              <a:buSzPct val="66666"/>
              <a:buAutoNum type="arabicPlain"/>
              <a:tabLst>
                <a:tab pos="829310" algn="l"/>
              </a:tabLst>
            </a:pPr>
            <a:r>
              <a:rPr b="0" spc="-10" dirty="0">
                <a:latin typeface="Courier New"/>
                <a:cs typeface="Courier New"/>
              </a:rPr>
              <a:t>s_c.wait();</a:t>
            </a:r>
            <a:endParaRPr b="0" dirty="0">
              <a:latin typeface="Courier New"/>
              <a:cs typeface="Courier New"/>
            </a:endParaRPr>
          </a:p>
          <a:p>
            <a:pPr marL="829310" indent="-777240">
              <a:lnSpc>
                <a:spcPts val="2000"/>
              </a:lnSpc>
              <a:buSzPct val="66666"/>
              <a:buAutoNum type="arabicPlain"/>
              <a:tabLst>
                <a:tab pos="829310" algn="l"/>
              </a:tabLst>
            </a:pPr>
            <a:r>
              <a:rPr b="0" spc="-10" dirty="0">
                <a:latin typeface="Courier New"/>
                <a:cs typeface="Courier New"/>
              </a:rPr>
              <a:t>printf("C");</a:t>
            </a:r>
            <a:endParaRPr b="0" dirty="0">
              <a:latin typeface="Courier New"/>
              <a:cs typeface="Courier New"/>
            </a:endParaRPr>
          </a:p>
          <a:p>
            <a:pPr marL="829310" indent="-777240">
              <a:lnSpc>
                <a:spcPts val="2000"/>
              </a:lnSpc>
              <a:buSzPct val="66666"/>
              <a:buAutoNum type="arabicPlain"/>
              <a:tabLst>
                <a:tab pos="829310" algn="l"/>
              </a:tabLst>
            </a:pPr>
            <a:r>
              <a:rPr b="0" spc="-10" dirty="0" err="1">
                <a:latin typeface="Courier New"/>
                <a:cs typeface="Courier New"/>
              </a:rPr>
              <a:t>s_a</a:t>
            </a:r>
            <a:r>
              <a:rPr lang="en-GB" b="0" spc="-10" dirty="0">
                <a:latin typeface="Courier New"/>
                <a:cs typeface="Courier New"/>
              </a:rPr>
              <a:t>.signal()</a:t>
            </a:r>
            <a:r>
              <a:rPr b="0" spc="-10" dirty="0">
                <a:latin typeface="Courier New"/>
                <a:cs typeface="Courier New"/>
              </a:rPr>
              <a:t>;</a:t>
            </a:r>
            <a:endParaRPr b="0" dirty="0">
              <a:latin typeface="Courier New"/>
              <a:cs typeface="Courier New"/>
            </a:endParaRPr>
          </a:p>
          <a:p>
            <a:pPr marL="829310" indent="-777240">
              <a:lnSpc>
                <a:spcPts val="2000"/>
              </a:lnSpc>
              <a:buSzPct val="66666"/>
              <a:buAutoNum type="arabicPlain"/>
              <a:tabLst>
                <a:tab pos="829310" algn="l"/>
              </a:tabLst>
            </a:pPr>
            <a:r>
              <a:rPr b="0" spc="-10" dirty="0" err="1">
                <a:latin typeface="Courier New"/>
                <a:cs typeface="Courier New"/>
              </a:rPr>
              <a:t>s_b</a:t>
            </a:r>
            <a:r>
              <a:rPr lang="en-GB" b="0" spc="-10" dirty="0">
                <a:latin typeface="Courier New"/>
                <a:cs typeface="Courier New"/>
              </a:rPr>
              <a:t>.signal()</a:t>
            </a:r>
            <a:r>
              <a:rPr b="0" spc="-10" dirty="0">
                <a:latin typeface="Courier New"/>
                <a:cs typeface="Courier New"/>
              </a:rPr>
              <a:t>;</a:t>
            </a:r>
            <a:endParaRPr b="0" dirty="0">
              <a:latin typeface="Courier New"/>
              <a:cs typeface="Courier New"/>
            </a:endParaRPr>
          </a:p>
          <a:p>
            <a:pPr marL="52069">
              <a:lnSpc>
                <a:spcPts val="2000"/>
              </a:lnSpc>
              <a:tabLst>
                <a:tab pos="554990" algn="l"/>
              </a:tabLst>
            </a:pPr>
            <a:r>
              <a:rPr b="0" spc="-75" baseline="-6944" dirty="0">
                <a:latin typeface="Courier New"/>
                <a:cs typeface="Courier New"/>
              </a:rPr>
              <a:t>8</a:t>
            </a:r>
            <a:r>
              <a:rPr b="0" baseline="-6944" dirty="0">
                <a:latin typeface="Courier New"/>
                <a:cs typeface="Courier New"/>
              </a:rPr>
              <a:t>	</a:t>
            </a:r>
            <a:r>
              <a:rPr b="0" spc="-50" dirty="0">
                <a:latin typeface="Courier New"/>
                <a:cs typeface="Courier New"/>
              </a:rPr>
              <a:t>}</a:t>
            </a:r>
            <a:endParaRPr b="0" dirty="0">
              <a:latin typeface="Courier New"/>
              <a:cs typeface="Courier New"/>
            </a:endParaRPr>
          </a:p>
          <a:p>
            <a:pPr marL="52069">
              <a:lnSpc>
                <a:spcPts val="2080"/>
              </a:lnSpc>
            </a:pPr>
            <a:r>
              <a:rPr b="0" baseline="-6944" dirty="0">
                <a:latin typeface="Courier New"/>
                <a:cs typeface="Courier New"/>
              </a:rPr>
              <a:t>9</a:t>
            </a:r>
            <a:r>
              <a:rPr b="0" spc="-15" baseline="-6944" dirty="0">
                <a:latin typeface="Courier New"/>
                <a:cs typeface="Courier New"/>
              </a:rPr>
              <a:t> </a:t>
            </a:r>
            <a:r>
              <a:rPr b="0" spc="-50" dirty="0">
                <a:latin typeface="Courier New"/>
                <a:cs typeface="Courier New"/>
              </a:rPr>
              <a:t>}</a:t>
            </a:r>
            <a:endParaRPr b="0" dirty="0">
              <a:latin typeface="Courier New"/>
              <a:cs typeface="Courier New"/>
            </a:endParaRPr>
          </a:p>
        </p:txBody>
      </p:sp>
      <p:sp>
        <p:nvSpPr>
          <p:cNvPr id="7" name="object 7"/>
          <p:cNvSpPr txBox="1"/>
          <p:nvPr/>
        </p:nvSpPr>
        <p:spPr>
          <a:xfrm>
            <a:off x="1989659" y="781766"/>
            <a:ext cx="4232910" cy="304571"/>
          </a:xfrm>
          <a:prstGeom prst="rect">
            <a:avLst/>
          </a:prstGeom>
          <a:ln w="12700">
            <a:solidFill>
              <a:srgbClr val="000000"/>
            </a:solidFill>
          </a:ln>
        </p:spPr>
        <p:txBody>
          <a:bodyPr vert="horz" wrap="square" lIns="0" tIns="27305" rIns="0" bIns="0" rtlCol="0">
            <a:spAutoFit/>
          </a:bodyPr>
          <a:lstStyle/>
          <a:p>
            <a:pPr marL="52069">
              <a:spcBef>
                <a:spcPts val="215"/>
              </a:spcBef>
              <a:tabLst>
                <a:tab pos="1423670" algn="l"/>
                <a:tab pos="2383790" algn="l"/>
                <a:tab pos="3343910" algn="l"/>
              </a:tabLst>
            </a:pPr>
            <a:r>
              <a:rPr b="0" spc="-10" dirty="0">
                <a:latin typeface="Courier New"/>
                <a:cs typeface="Courier New"/>
              </a:rPr>
              <a:t>semaphore</a:t>
            </a:r>
            <a:r>
              <a:rPr b="0" dirty="0">
                <a:latin typeface="Courier New"/>
                <a:cs typeface="Courier New"/>
              </a:rPr>
              <a:t>	</a:t>
            </a:r>
            <a:r>
              <a:rPr b="0" spc="-10" dirty="0">
                <a:latin typeface="Courier New"/>
                <a:cs typeface="Courier New"/>
              </a:rPr>
              <a:t>s_a=0,</a:t>
            </a:r>
            <a:r>
              <a:rPr b="0" dirty="0">
                <a:latin typeface="Courier New"/>
                <a:cs typeface="Courier New"/>
              </a:rPr>
              <a:t>	</a:t>
            </a:r>
            <a:r>
              <a:rPr b="0" spc="-10" dirty="0">
                <a:latin typeface="Courier New"/>
                <a:cs typeface="Courier New"/>
              </a:rPr>
              <a:t>s_b=0,</a:t>
            </a:r>
            <a:r>
              <a:rPr b="0" dirty="0">
                <a:latin typeface="Courier New"/>
                <a:cs typeface="Courier New"/>
              </a:rPr>
              <a:t>	</a:t>
            </a:r>
            <a:r>
              <a:rPr b="0" spc="-10" dirty="0">
                <a:latin typeface="Courier New"/>
                <a:cs typeface="Courier New"/>
              </a:rPr>
              <a:t>s_c=0;</a:t>
            </a:r>
            <a:endParaRPr b="0" dirty="0">
              <a:latin typeface="Courier New"/>
              <a:cs typeface="Courier New"/>
            </a:endParaRPr>
          </a:p>
        </p:txBody>
      </p:sp>
      <p:sp>
        <p:nvSpPr>
          <p:cNvPr id="13" name="object 2">
            <a:extLst>
              <a:ext uri="{FF2B5EF4-FFF2-40B4-BE49-F238E27FC236}">
                <a16:creationId xmlns:a16="http://schemas.microsoft.com/office/drawing/2014/main" id="{C76A8ADC-B9C4-10C3-60DA-6B56788B7B53}"/>
              </a:ext>
            </a:extLst>
          </p:cNvPr>
          <p:cNvSpPr txBox="1">
            <a:spLocks noGrp="1"/>
          </p:cNvSpPr>
          <p:nvPr>
            <p:ph type="title"/>
          </p:nvPr>
        </p:nvSpPr>
        <p:spPr>
          <a:xfrm>
            <a:off x="1320800" y="166203"/>
            <a:ext cx="9575800" cy="505267"/>
          </a:xfrm>
          <a:prstGeom prst="rect">
            <a:avLst/>
          </a:prstGeom>
        </p:spPr>
        <p:txBody>
          <a:bodyPr vert="horz" wrap="square" lIns="0" tIns="12700" rIns="0" bIns="0" numCol="1" rtlCol="0" anchor="ctr" anchorCtr="0" compatLnSpc="1">
            <a:prstTxWarp prst="textNoShape">
              <a:avLst/>
            </a:prstTxWarp>
            <a:spAutoFit/>
          </a:bodyPr>
          <a:lstStyle/>
          <a:p>
            <a:pPr marL="12700">
              <a:lnSpc>
                <a:spcPct val="100000"/>
              </a:lnSpc>
              <a:spcBef>
                <a:spcPts val="100"/>
              </a:spcBef>
            </a:pPr>
            <a:r>
              <a:rPr lang="en-GB" spc="-15" dirty="0"/>
              <a:t>Semaphores III</a:t>
            </a:r>
            <a:endParaRPr spc="-10" dirty="0"/>
          </a:p>
        </p:txBody>
      </p:sp>
      <p:sp>
        <p:nvSpPr>
          <p:cNvPr id="2" name="Plassholder for lysbildenummer 5">
            <a:extLst>
              <a:ext uri="{FF2B5EF4-FFF2-40B4-BE49-F238E27FC236}">
                <a16:creationId xmlns:a16="http://schemas.microsoft.com/office/drawing/2014/main" id="{E6836DFD-D074-3FA9-759E-1E101864183B}"/>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24</a:t>
            </a:fld>
            <a:endParaRPr lang="nb-NO" sz="1400" b="0" i="0" dirty="0">
              <a:solidFill>
                <a:schemeClr val="tx1"/>
              </a:solidFill>
              <a:latin typeface="Arial"/>
              <a:cs typeface="Arial"/>
            </a:endParaRP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64340" y="3942820"/>
            <a:ext cx="5808285" cy="2769348"/>
          </a:xfrm>
          <a:prstGeom prst="rect">
            <a:avLst/>
          </a:prstGeom>
        </p:spPr>
        <p:txBody>
          <a:bodyPr vert="horz" wrap="square" lIns="0" tIns="80645" rIns="0" bIns="0" rtlCol="0">
            <a:spAutoFit/>
          </a:bodyPr>
          <a:lstStyle/>
          <a:p>
            <a:pPr marL="12700">
              <a:spcBef>
                <a:spcPts val="635"/>
              </a:spcBef>
            </a:pPr>
            <a:r>
              <a:rPr lang="en-GB" sz="2400" b="0" dirty="0">
                <a:latin typeface="Gill Sans" panose="020B0502020104020203"/>
                <a:cs typeface="Arial MT"/>
              </a:rPr>
              <a:t>Deadlock scenario 1:</a:t>
            </a:r>
            <a:endParaRPr sz="2400" b="0" dirty="0">
              <a:latin typeface="Gill Sans" panose="020B0502020104020203"/>
              <a:cs typeface="Arial MT"/>
            </a:endParaRPr>
          </a:p>
          <a:p>
            <a:pPr marL="231140" indent="-218440">
              <a:spcBef>
                <a:spcPts val="570"/>
              </a:spcBef>
              <a:buChar char="•"/>
              <a:tabLst>
                <a:tab pos="231140" algn="l"/>
              </a:tabLst>
            </a:pPr>
            <a:r>
              <a:rPr sz="2800" b="0" baseline="1291" dirty="0">
                <a:latin typeface="Gill Sans" panose="020B0502020104020203"/>
                <a:cs typeface="Arial MT"/>
              </a:rPr>
              <a:t>t2</a:t>
            </a:r>
            <a:r>
              <a:rPr sz="2800" b="0" spc="60" baseline="1291" dirty="0">
                <a:latin typeface="Gill Sans" panose="020B0502020104020203"/>
                <a:cs typeface="Arial MT"/>
              </a:rPr>
              <a:t> </a:t>
            </a:r>
            <a:r>
              <a:rPr sz="2800" b="0" baseline="1291" dirty="0">
                <a:latin typeface="Gill Sans" panose="020B0502020104020203"/>
                <a:cs typeface="Arial MT"/>
              </a:rPr>
              <a:t>runs</a:t>
            </a:r>
            <a:r>
              <a:rPr sz="2800" b="0" spc="60" baseline="1291" dirty="0">
                <a:latin typeface="Gill Sans" panose="020B0502020104020203"/>
                <a:cs typeface="Arial MT"/>
              </a:rPr>
              <a:t> </a:t>
            </a:r>
            <a:r>
              <a:rPr sz="2800" b="0" baseline="1291" dirty="0">
                <a:latin typeface="Gill Sans" panose="020B0502020104020203"/>
                <a:cs typeface="Arial MT"/>
              </a:rPr>
              <a:t>first</a:t>
            </a:r>
            <a:r>
              <a:rPr sz="2800" b="0" spc="60" baseline="1291" dirty="0">
                <a:latin typeface="Gill Sans" panose="020B0502020104020203"/>
                <a:cs typeface="Arial MT"/>
              </a:rPr>
              <a:t> </a:t>
            </a:r>
            <a:r>
              <a:rPr sz="2800" b="0" baseline="1291" dirty="0">
                <a:latin typeface="Gill Sans" panose="020B0502020104020203"/>
                <a:cs typeface="Arial MT"/>
              </a:rPr>
              <a:t>until</a:t>
            </a:r>
            <a:r>
              <a:rPr sz="2800" b="0" spc="60" baseline="1291" dirty="0">
                <a:latin typeface="Gill Sans" panose="020B0502020104020203"/>
                <a:cs typeface="Arial MT"/>
              </a:rPr>
              <a:t> </a:t>
            </a:r>
            <a:r>
              <a:rPr sz="2800" b="0" baseline="1291" dirty="0">
                <a:latin typeface="Gill Sans" panose="020B0502020104020203"/>
                <a:cs typeface="Arial MT"/>
              </a:rPr>
              <a:t>line</a:t>
            </a:r>
            <a:r>
              <a:rPr sz="2800" b="0" spc="60" baseline="1291" dirty="0">
                <a:latin typeface="Gill Sans" panose="020B0502020104020203"/>
                <a:cs typeface="Arial MT"/>
              </a:rPr>
              <a:t> </a:t>
            </a:r>
            <a:r>
              <a:rPr sz="2800" b="0" baseline="1291" dirty="0">
                <a:latin typeface="Gill Sans" panose="020B0502020104020203"/>
                <a:cs typeface="Arial MT"/>
              </a:rPr>
              <a:t>2</a:t>
            </a:r>
            <a:r>
              <a:rPr sz="2800" b="0" spc="60" baseline="1291" dirty="0">
                <a:latin typeface="Gill Sans" panose="020B0502020104020203"/>
                <a:cs typeface="Arial MT"/>
              </a:rPr>
              <a:t> </a:t>
            </a:r>
            <a:r>
              <a:rPr sz="2800" b="0" baseline="1291" dirty="0">
                <a:latin typeface="Gill Sans" panose="020B0502020104020203"/>
                <a:cs typeface="Arial MT"/>
              </a:rPr>
              <a:t>(so</a:t>
            </a:r>
            <a:r>
              <a:rPr sz="2800" b="0" spc="60" baseline="1291" dirty="0">
                <a:latin typeface="Gill Sans" panose="020B0502020104020203"/>
                <a:cs typeface="Arial MT"/>
              </a:rPr>
              <a:t> </a:t>
            </a:r>
            <a:r>
              <a:rPr sz="2800" b="0" baseline="1291" dirty="0">
                <a:latin typeface="Gill Sans" panose="020B0502020104020203"/>
                <a:cs typeface="Arial MT"/>
              </a:rPr>
              <a:t>lock2=0,</a:t>
            </a:r>
            <a:r>
              <a:rPr sz="2800" b="0" spc="60" baseline="1291" dirty="0">
                <a:latin typeface="Gill Sans" panose="020B0502020104020203"/>
                <a:cs typeface="Arial MT"/>
              </a:rPr>
              <a:t> </a:t>
            </a:r>
            <a:r>
              <a:rPr sz="2800" b="0" baseline="1291" dirty="0">
                <a:latin typeface="Gill Sans" panose="020B0502020104020203"/>
                <a:cs typeface="Arial MT"/>
              </a:rPr>
              <a:t>lock1=1)</a:t>
            </a:r>
            <a:r>
              <a:rPr lang="en-GB" sz="2800" b="0" spc="60" baseline="1291" dirty="0">
                <a:latin typeface="Gill Sans" panose="020B0502020104020203"/>
                <a:cs typeface="Arial MT"/>
              </a:rPr>
              <a:t>; </a:t>
            </a:r>
            <a:r>
              <a:rPr sz="2800" b="0" baseline="1291" dirty="0">
                <a:latin typeface="Gill Sans" panose="020B0502020104020203"/>
                <a:cs typeface="Arial MT"/>
              </a:rPr>
              <a:t>switch</a:t>
            </a:r>
            <a:r>
              <a:rPr sz="2800" b="0" spc="60" baseline="1291" dirty="0">
                <a:latin typeface="Gill Sans" panose="020B0502020104020203"/>
                <a:cs typeface="Arial MT"/>
              </a:rPr>
              <a:t> </a:t>
            </a:r>
            <a:r>
              <a:rPr sz="2800" b="0" baseline="1291" dirty="0">
                <a:latin typeface="Gill Sans" panose="020B0502020104020203"/>
                <a:cs typeface="Arial MT"/>
              </a:rPr>
              <a:t>to</a:t>
            </a:r>
            <a:r>
              <a:rPr sz="2800" b="0" spc="52" baseline="1291" dirty="0">
                <a:latin typeface="Gill Sans" panose="020B0502020104020203"/>
                <a:cs typeface="Arial MT"/>
              </a:rPr>
              <a:t> </a:t>
            </a:r>
            <a:r>
              <a:rPr sz="2800" b="0" spc="-37" baseline="1291" dirty="0">
                <a:latin typeface="Gill Sans" panose="020B0502020104020203"/>
                <a:cs typeface="Arial MT"/>
              </a:rPr>
              <a:t>t1</a:t>
            </a:r>
            <a:endParaRPr sz="2800" b="0" baseline="1291" dirty="0">
              <a:latin typeface="Gill Sans" panose="020B0502020104020203"/>
              <a:cs typeface="Arial MT"/>
            </a:endParaRPr>
          </a:p>
          <a:p>
            <a:pPr marL="231140" indent="-218440">
              <a:spcBef>
                <a:spcPts val="595"/>
              </a:spcBef>
              <a:buChar char="•"/>
              <a:tabLst>
                <a:tab pos="231140" algn="l"/>
              </a:tabLst>
            </a:pPr>
            <a:r>
              <a:rPr sz="2800" b="0" baseline="1291" dirty="0">
                <a:latin typeface="Gill Sans" panose="020B0502020104020203"/>
                <a:cs typeface="Arial MT"/>
              </a:rPr>
              <a:t>t1</a:t>
            </a:r>
            <a:r>
              <a:rPr sz="2800" b="0" spc="44" baseline="1291" dirty="0">
                <a:latin typeface="Gill Sans" panose="020B0502020104020203"/>
                <a:cs typeface="Arial MT"/>
              </a:rPr>
              <a:t> </a:t>
            </a:r>
            <a:r>
              <a:rPr sz="2800" b="0" baseline="1291" dirty="0">
                <a:latin typeface="Gill Sans" panose="020B0502020104020203"/>
                <a:cs typeface="Arial MT"/>
              </a:rPr>
              <a:t>starts</a:t>
            </a:r>
            <a:r>
              <a:rPr sz="2800" b="0" spc="60" baseline="1291" dirty="0">
                <a:latin typeface="Gill Sans" panose="020B0502020104020203"/>
                <a:cs typeface="Arial MT"/>
              </a:rPr>
              <a:t> </a:t>
            </a:r>
            <a:r>
              <a:rPr sz="2800" b="0" baseline="1291" dirty="0">
                <a:latin typeface="Gill Sans" panose="020B0502020104020203"/>
                <a:cs typeface="Arial MT"/>
              </a:rPr>
              <a:t>and</a:t>
            </a:r>
            <a:r>
              <a:rPr sz="2800" b="0" spc="60" baseline="1291" dirty="0">
                <a:latin typeface="Gill Sans" panose="020B0502020104020203"/>
                <a:cs typeface="Arial MT"/>
              </a:rPr>
              <a:t> </a:t>
            </a:r>
            <a:r>
              <a:rPr sz="2800" b="0" baseline="1291" dirty="0">
                <a:latin typeface="Gill Sans" panose="020B0502020104020203"/>
                <a:cs typeface="Arial MT"/>
              </a:rPr>
              <a:t>runs</a:t>
            </a:r>
            <a:r>
              <a:rPr sz="2800" b="0" spc="60" baseline="1291" dirty="0">
                <a:latin typeface="Gill Sans" panose="020B0502020104020203"/>
                <a:cs typeface="Arial MT"/>
              </a:rPr>
              <a:t> </a:t>
            </a:r>
            <a:r>
              <a:rPr sz="2800" b="0" baseline="1291" dirty="0">
                <a:latin typeface="Gill Sans" panose="020B0502020104020203"/>
                <a:cs typeface="Arial MT"/>
              </a:rPr>
              <a:t>until</a:t>
            </a:r>
            <a:r>
              <a:rPr sz="2800" b="0" spc="60" baseline="1291" dirty="0">
                <a:latin typeface="Gill Sans" panose="020B0502020104020203"/>
                <a:cs typeface="Arial MT"/>
              </a:rPr>
              <a:t> </a:t>
            </a:r>
            <a:r>
              <a:rPr sz="2800" b="0" baseline="1291" dirty="0">
                <a:latin typeface="Gill Sans" panose="020B0502020104020203"/>
                <a:cs typeface="Arial MT"/>
              </a:rPr>
              <a:t>line</a:t>
            </a:r>
            <a:r>
              <a:rPr sz="2800" b="0" spc="60" baseline="1291" dirty="0">
                <a:latin typeface="Gill Sans" panose="020B0502020104020203"/>
                <a:cs typeface="Arial MT"/>
              </a:rPr>
              <a:t> </a:t>
            </a:r>
            <a:r>
              <a:rPr sz="2800" b="0" baseline="1291" dirty="0">
                <a:latin typeface="Gill Sans" panose="020B0502020104020203"/>
                <a:cs typeface="Arial MT"/>
              </a:rPr>
              <a:t>3</a:t>
            </a:r>
            <a:r>
              <a:rPr sz="2800" b="0" spc="60" baseline="1291" dirty="0">
                <a:latin typeface="Gill Sans" panose="020B0502020104020203"/>
                <a:cs typeface="Arial MT"/>
              </a:rPr>
              <a:t> </a:t>
            </a:r>
            <a:r>
              <a:rPr sz="2800" b="0" baseline="1291" dirty="0">
                <a:latin typeface="Gill Sans" panose="020B0502020104020203"/>
                <a:cs typeface="Arial MT"/>
              </a:rPr>
              <a:t>(so</a:t>
            </a:r>
            <a:r>
              <a:rPr sz="2800" b="0" spc="60" baseline="1291" dirty="0">
                <a:latin typeface="Gill Sans" panose="020B0502020104020203"/>
                <a:cs typeface="Arial MT"/>
              </a:rPr>
              <a:t> </a:t>
            </a:r>
            <a:r>
              <a:rPr sz="2800" b="0" baseline="1291" dirty="0">
                <a:latin typeface="Gill Sans" panose="020B0502020104020203"/>
                <a:cs typeface="Arial MT"/>
              </a:rPr>
              <a:t>lock1=0,</a:t>
            </a:r>
            <a:r>
              <a:rPr sz="2800" b="0" spc="60" baseline="1291" dirty="0">
                <a:latin typeface="Gill Sans" panose="020B0502020104020203"/>
                <a:cs typeface="Arial MT"/>
              </a:rPr>
              <a:t> </a:t>
            </a:r>
            <a:r>
              <a:rPr sz="2800" b="0" baseline="1291" dirty="0">
                <a:latin typeface="Gill Sans" panose="020B0502020104020203"/>
                <a:cs typeface="Arial MT"/>
              </a:rPr>
              <a:t>lock2=0)</a:t>
            </a:r>
            <a:r>
              <a:rPr lang="en-GB" sz="2800" b="0" spc="67" baseline="1291" dirty="0">
                <a:latin typeface="Gill Sans" panose="020B0502020104020203"/>
                <a:cs typeface="Arial MT"/>
              </a:rPr>
              <a:t>; </a:t>
            </a:r>
            <a:r>
              <a:rPr sz="2800" b="0" baseline="1291" dirty="0">
                <a:latin typeface="Gill Sans" panose="020B0502020104020203"/>
                <a:cs typeface="Arial MT"/>
              </a:rPr>
              <a:t>back</a:t>
            </a:r>
            <a:r>
              <a:rPr sz="2800" b="0" spc="60" baseline="1291" dirty="0">
                <a:latin typeface="Gill Sans" panose="020B0502020104020203"/>
                <a:cs typeface="Arial MT"/>
              </a:rPr>
              <a:t> </a:t>
            </a:r>
            <a:r>
              <a:rPr sz="2800" b="0" baseline="1291" dirty="0">
                <a:latin typeface="Gill Sans" panose="020B0502020104020203"/>
                <a:cs typeface="Arial MT"/>
              </a:rPr>
              <a:t>to</a:t>
            </a:r>
            <a:r>
              <a:rPr sz="2800" b="0" spc="67" baseline="1291" dirty="0">
                <a:latin typeface="Gill Sans" panose="020B0502020104020203"/>
                <a:cs typeface="Arial MT"/>
              </a:rPr>
              <a:t> </a:t>
            </a:r>
            <a:r>
              <a:rPr sz="2800" b="0" spc="-37" baseline="1291" dirty="0">
                <a:latin typeface="Gill Sans" panose="020B0502020104020203"/>
                <a:cs typeface="Arial MT"/>
              </a:rPr>
              <a:t>t2</a:t>
            </a:r>
            <a:endParaRPr sz="2800" b="0" baseline="1291" dirty="0">
              <a:latin typeface="Gill Sans" panose="020B0502020104020203"/>
              <a:cs typeface="Arial MT"/>
            </a:endParaRPr>
          </a:p>
          <a:p>
            <a:pPr marL="231140" indent="-218440">
              <a:spcBef>
                <a:spcPts val="600"/>
              </a:spcBef>
              <a:buChar char="•"/>
              <a:tabLst>
                <a:tab pos="231140" algn="l"/>
              </a:tabLst>
            </a:pPr>
            <a:r>
              <a:rPr sz="2800" b="0" baseline="1291" dirty="0">
                <a:latin typeface="Gill Sans" panose="020B0502020104020203"/>
                <a:cs typeface="Arial MT"/>
              </a:rPr>
              <a:t>t2</a:t>
            </a:r>
            <a:r>
              <a:rPr sz="2800" b="0" spc="52" baseline="1291" dirty="0">
                <a:latin typeface="Gill Sans" panose="020B0502020104020203"/>
                <a:cs typeface="Arial MT"/>
              </a:rPr>
              <a:t> </a:t>
            </a:r>
            <a:r>
              <a:rPr sz="2800" b="0" baseline="1291" dirty="0">
                <a:latin typeface="Gill Sans" panose="020B0502020104020203"/>
                <a:cs typeface="Arial MT"/>
              </a:rPr>
              <a:t>waits</a:t>
            </a:r>
            <a:r>
              <a:rPr sz="2800" b="0" spc="52" baseline="1291" dirty="0">
                <a:latin typeface="Gill Sans" panose="020B0502020104020203"/>
                <a:cs typeface="Arial MT"/>
              </a:rPr>
              <a:t> </a:t>
            </a:r>
            <a:r>
              <a:rPr sz="2800" b="0" baseline="1291" dirty="0">
                <a:latin typeface="Gill Sans" panose="020B0502020104020203"/>
                <a:cs typeface="Arial MT"/>
              </a:rPr>
              <a:t>for</a:t>
            </a:r>
            <a:r>
              <a:rPr sz="2800" b="0" spc="52" baseline="1291" dirty="0">
                <a:latin typeface="Gill Sans" panose="020B0502020104020203"/>
                <a:cs typeface="Arial MT"/>
              </a:rPr>
              <a:t> </a:t>
            </a:r>
            <a:r>
              <a:rPr sz="2800" b="0" baseline="1291" dirty="0">
                <a:latin typeface="Gill Sans" panose="020B0502020104020203"/>
                <a:cs typeface="Arial MT"/>
              </a:rPr>
              <a:t>lock2</a:t>
            </a:r>
            <a:r>
              <a:rPr sz="2800" b="0" spc="52" baseline="1291" dirty="0">
                <a:latin typeface="Gill Sans" panose="020B0502020104020203"/>
                <a:cs typeface="Arial MT"/>
              </a:rPr>
              <a:t> </a:t>
            </a:r>
            <a:r>
              <a:rPr sz="2800" b="0" baseline="1291" dirty="0">
                <a:latin typeface="Gill Sans" panose="020B0502020104020203"/>
                <a:cs typeface="Arial MT"/>
              </a:rPr>
              <a:t>in</a:t>
            </a:r>
            <a:r>
              <a:rPr sz="2800" b="0" spc="52" baseline="1291" dirty="0">
                <a:latin typeface="Gill Sans" panose="020B0502020104020203"/>
                <a:cs typeface="Arial MT"/>
              </a:rPr>
              <a:t> </a:t>
            </a:r>
            <a:r>
              <a:rPr sz="2800" b="0" baseline="1291" dirty="0">
                <a:latin typeface="Gill Sans" panose="020B0502020104020203"/>
                <a:cs typeface="Arial MT"/>
              </a:rPr>
              <a:t>line</a:t>
            </a:r>
            <a:r>
              <a:rPr sz="2800" b="0" spc="52" baseline="1291" dirty="0">
                <a:latin typeface="Gill Sans" panose="020B0502020104020203"/>
                <a:cs typeface="Arial MT"/>
              </a:rPr>
              <a:t> </a:t>
            </a:r>
            <a:r>
              <a:rPr sz="2800" b="0" baseline="1291" dirty="0">
                <a:latin typeface="Gill Sans" panose="020B0502020104020203"/>
                <a:cs typeface="Arial MT"/>
              </a:rPr>
              <a:t>4</a:t>
            </a:r>
            <a:r>
              <a:rPr lang="en-GB" sz="2800" b="0" spc="52" baseline="1291" dirty="0">
                <a:latin typeface="Gill Sans" panose="020B0502020104020203"/>
                <a:cs typeface="Arial MT"/>
              </a:rPr>
              <a:t>;</a:t>
            </a:r>
            <a:r>
              <a:rPr sz="2800" b="0" spc="240" baseline="1291" dirty="0">
                <a:latin typeface="Gill Sans" panose="020B0502020104020203"/>
                <a:cs typeface="Cambria"/>
              </a:rPr>
              <a:t> </a:t>
            </a:r>
            <a:r>
              <a:rPr sz="2800" b="0" baseline="1291" dirty="0">
                <a:latin typeface="Gill Sans" panose="020B0502020104020203"/>
                <a:cs typeface="Arial MT"/>
              </a:rPr>
              <a:t>switch</a:t>
            </a:r>
            <a:r>
              <a:rPr sz="2800" b="0" spc="52" baseline="1291" dirty="0">
                <a:latin typeface="Gill Sans" panose="020B0502020104020203"/>
                <a:cs typeface="Arial MT"/>
              </a:rPr>
              <a:t> </a:t>
            </a:r>
            <a:r>
              <a:rPr sz="2800" b="0" baseline="1291" dirty="0">
                <a:latin typeface="Gill Sans" panose="020B0502020104020203"/>
                <a:cs typeface="Arial MT"/>
              </a:rPr>
              <a:t>to</a:t>
            </a:r>
            <a:r>
              <a:rPr sz="2800" b="0" spc="52" baseline="1291" dirty="0">
                <a:latin typeface="Gill Sans" panose="020B0502020104020203"/>
                <a:cs typeface="Arial MT"/>
              </a:rPr>
              <a:t> </a:t>
            </a:r>
            <a:r>
              <a:rPr sz="2800" b="0" baseline="1291" dirty="0">
                <a:latin typeface="Gill Sans" panose="020B0502020104020203"/>
                <a:cs typeface="Arial MT"/>
              </a:rPr>
              <a:t>t1,</a:t>
            </a:r>
            <a:r>
              <a:rPr sz="2800" b="0" spc="52" baseline="1291" dirty="0">
                <a:latin typeface="Gill Sans" panose="020B0502020104020203"/>
                <a:cs typeface="Arial MT"/>
              </a:rPr>
              <a:t> </a:t>
            </a:r>
            <a:r>
              <a:rPr sz="2800" b="0" baseline="1291" dirty="0">
                <a:latin typeface="Gill Sans" panose="020B0502020104020203"/>
                <a:cs typeface="Arial MT"/>
              </a:rPr>
              <a:t>waits</a:t>
            </a:r>
            <a:r>
              <a:rPr sz="2800" b="0" spc="52" baseline="1291" dirty="0">
                <a:latin typeface="Gill Sans" panose="020B0502020104020203"/>
                <a:cs typeface="Arial MT"/>
              </a:rPr>
              <a:t> </a:t>
            </a:r>
            <a:r>
              <a:rPr sz="2800" b="0" baseline="1291" dirty="0">
                <a:latin typeface="Gill Sans" panose="020B0502020104020203"/>
                <a:cs typeface="Arial MT"/>
              </a:rPr>
              <a:t>for</a:t>
            </a:r>
            <a:r>
              <a:rPr sz="2800" b="0" spc="52" baseline="1291" dirty="0">
                <a:latin typeface="Gill Sans" panose="020B0502020104020203"/>
                <a:cs typeface="Arial MT"/>
              </a:rPr>
              <a:t> </a:t>
            </a:r>
            <a:r>
              <a:rPr sz="2800" b="0" baseline="1291" dirty="0">
                <a:latin typeface="Gill Sans" panose="020B0502020104020203"/>
                <a:cs typeface="Arial MT"/>
              </a:rPr>
              <a:t>lock1</a:t>
            </a:r>
            <a:r>
              <a:rPr sz="2800" b="0" spc="52" baseline="1291" dirty="0">
                <a:latin typeface="Gill Sans" panose="020B0502020104020203"/>
                <a:cs typeface="Arial MT"/>
              </a:rPr>
              <a:t> </a:t>
            </a:r>
            <a:r>
              <a:rPr sz="2800" b="0" baseline="1291" dirty="0">
                <a:latin typeface="Gill Sans" panose="020B0502020104020203"/>
                <a:cs typeface="Arial MT"/>
              </a:rPr>
              <a:t>in</a:t>
            </a:r>
            <a:r>
              <a:rPr sz="2800" b="0" spc="52" baseline="1291" dirty="0">
                <a:latin typeface="Gill Sans" panose="020B0502020104020203"/>
                <a:cs typeface="Arial MT"/>
              </a:rPr>
              <a:t> </a:t>
            </a:r>
            <a:r>
              <a:rPr sz="2800" b="0" baseline="1291" dirty="0">
                <a:latin typeface="Gill Sans" panose="020B0502020104020203"/>
                <a:cs typeface="Arial MT"/>
              </a:rPr>
              <a:t>line</a:t>
            </a:r>
            <a:r>
              <a:rPr sz="2800" b="0" spc="52" baseline="1291" dirty="0">
                <a:latin typeface="Gill Sans" panose="020B0502020104020203"/>
                <a:cs typeface="Arial MT"/>
              </a:rPr>
              <a:t> </a:t>
            </a:r>
            <a:r>
              <a:rPr sz="2800" b="0" spc="-75" baseline="1291" dirty="0">
                <a:latin typeface="Gill Sans" panose="020B0502020104020203"/>
                <a:cs typeface="Arial MT"/>
              </a:rPr>
              <a:t>5</a:t>
            </a:r>
            <a:endParaRPr lang="en-GB" sz="2800" b="0" spc="-75" baseline="1291" dirty="0">
              <a:latin typeface="Gill Sans" panose="020B0502020104020203"/>
              <a:cs typeface="Arial MT"/>
            </a:endParaRPr>
          </a:p>
          <a:p>
            <a:pPr marL="231140" indent="-218440">
              <a:spcBef>
                <a:spcPts val="600"/>
              </a:spcBef>
              <a:buChar char="•"/>
              <a:tabLst>
                <a:tab pos="231140" algn="l"/>
              </a:tabLst>
            </a:pPr>
            <a:r>
              <a:rPr lang="en-GB" sz="2800" b="0" spc="-75" baseline="1291" dirty="0">
                <a:latin typeface="Gill Sans" panose="020B0502020104020203"/>
                <a:cs typeface="Arial MT"/>
              </a:rPr>
              <a:t>This results in a circular waiting condition, where each thread grabs one lock and requests the other. </a:t>
            </a:r>
          </a:p>
        </p:txBody>
      </p:sp>
      <p:sp>
        <p:nvSpPr>
          <p:cNvPr id="4" name="object 4"/>
          <p:cNvSpPr/>
          <p:nvPr/>
        </p:nvSpPr>
        <p:spPr>
          <a:xfrm>
            <a:off x="54540" y="1632243"/>
            <a:ext cx="2677795" cy="2390140"/>
          </a:xfrm>
          <a:custGeom>
            <a:avLst/>
            <a:gdLst/>
            <a:ahLst/>
            <a:cxnLst/>
            <a:rect l="l" t="t" r="r" b="b"/>
            <a:pathLst>
              <a:path w="2677795" h="2390140">
                <a:moveTo>
                  <a:pt x="0" y="0"/>
                </a:moveTo>
                <a:lnTo>
                  <a:pt x="2677576" y="0"/>
                </a:lnTo>
                <a:lnTo>
                  <a:pt x="2677576" y="2390140"/>
                </a:lnTo>
                <a:lnTo>
                  <a:pt x="0" y="2390140"/>
                </a:lnTo>
                <a:lnTo>
                  <a:pt x="0" y="0"/>
                </a:lnTo>
                <a:close/>
              </a:path>
            </a:pathLst>
          </a:custGeom>
          <a:ln w="12699">
            <a:solidFill>
              <a:srgbClr val="000000"/>
            </a:solidFill>
          </a:ln>
        </p:spPr>
        <p:txBody>
          <a:bodyPr wrap="square" lIns="0" tIns="0" rIns="0" bIns="0" rtlCol="0"/>
          <a:lstStyle/>
          <a:p>
            <a:endParaRPr b="0"/>
          </a:p>
        </p:txBody>
      </p:sp>
      <p:sp>
        <p:nvSpPr>
          <p:cNvPr id="5" name="object 5"/>
          <p:cNvSpPr txBox="1"/>
          <p:nvPr/>
        </p:nvSpPr>
        <p:spPr>
          <a:xfrm>
            <a:off x="35490" y="1647229"/>
            <a:ext cx="2715895" cy="2331720"/>
          </a:xfrm>
          <a:prstGeom prst="rect">
            <a:avLst/>
          </a:prstGeom>
        </p:spPr>
        <p:txBody>
          <a:bodyPr vert="horz" wrap="square" lIns="0" tIns="12700" rIns="0" bIns="0" rtlCol="0">
            <a:spAutoFit/>
          </a:bodyPr>
          <a:lstStyle/>
          <a:p>
            <a:pPr marL="71120">
              <a:lnSpc>
                <a:spcPts val="2080"/>
              </a:lnSpc>
              <a:spcBef>
                <a:spcPts val="100"/>
              </a:spcBef>
              <a:tabLst>
                <a:tab pos="802640" algn="l"/>
                <a:tab pos="1488440" algn="l"/>
              </a:tabLst>
            </a:pPr>
            <a:r>
              <a:rPr b="0" baseline="-6944" dirty="0">
                <a:latin typeface="Courier New"/>
                <a:cs typeface="Courier New"/>
              </a:rPr>
              <a:t>1</a:t>
            </a:r>
            <a:r>
              <a:rPr b="0" spc="-15" baseline="-6944" dirty="0">
                <a:latin typeface="Courier New"/>
                <a:cs typeface="Courier New"/>
              </a:rPr>
              <a:t> </a:t>
            </a:r>
            <a:r>
              <a:rPr b="0" spc="-25" dirty="0">
                <a:latin typeface="Courier New"/>
                <a:cs typeface="Courier New"/>
              </a:rPr>
              <a:t>int</a:t>
            </a:r>
            <a:r>
              <a:rPr b="0" dirty="0">
                <a:latin typeface="Courier New"/>
                <a:cs typeface="Courier New"/>
              </a:rPr>
              <a:t>	</a:t>
            </a:r>
            <a:r>
              <a:rPr b="0" spc="-20" dirty="0">
                <a:latin typeface="Courier New"/>
                <a:cs typeface="Courier New"/>
              </a:rPr>
              <a:t>t1()</a:t>
            </a:r>
            <a:r>
              <a:rPr b="0" dirty="0">
                <a:latin typeface="Courier New"/>
                <a:cs typeface="Courier New"/>
              </a:rPr>
              <a:t>	</a:t>
            </a:r>
            <a:r>
              <a:rPr b="0" spc="-50" dirty="0">
                <a:latin typeface="Courier New"/>
                <a:cs typeface="Courier New"/>
              </a:rPr>
              <a:t>{</a:t>
            </a:r>
            <a:endParaRPr b="0" dirty="0">
              <a:latin typeface="Courier New"/>
              <a:cs typeface="Courier New"/>
            </a:endParaRPr>
          </a:p>
          <a:p>
            <a:pPr marL="71120">
              <a:lnSpc>
                <a:spcPts val="2000"/>
              </a:lnSpc>
              <a:tabLst>
                <a:tab pos="574040" algn="l"/>
                <a:tab pos="848360" algn="l"/>
                <a:tab pos="1122680" algn="l"/>
                <a:tab pos="1397000" algn="l"/>
                <a:tab pos="1671320" algn="l"/>
              </a:tabLst>
            </a:pPr>
            <a:r>
              <a:rPr b="0" spc="-75" baseline="-6944" dirty="0">
                <a:latin typeface="Courier New"/>
                <a:cs typeface="Courier New"/>
              </a:rPr>
              <a:t>2</a:t>
            </a:r>
            <a:r>
              <a:rPr b="0" baseline="-6944" dirty="0">
                <a:latin typeface="Courier New"/>
                <a:cs typeface="Courier New"/>
              </a:rPr>
              <a:t>	</a:t>
            </a:r>
            <a:r>
              <a:rPr b="0" spc="-50" dirty="0">
                <a:latin typeface="Courier New"/>
                <a:cs typeface="Courier New"/>
              </a:rPr>
              <a:t>z</a:t>
            </a:r>
            <a:r>
              <a:rPr b="0" dirty="0">
                <a:latin typeface="Courier New"/>
                <a:cs typeface="Courier New"/>
              </a:rPr>
              <a:t>	</a:t>
            </a:r>
            <a:r>
              <a:rPr b="0" spc="-50" dirty="0">
                <a:latin typeface="Courier New"/>
                <a:cs typeface="Courier New"/>
              </a:rPr>
              <a:t>=</a:t>
            </a:r>
            <a:r>
              <a:rPr b="0" dirty="0">
                <a:latin typeface="Courier New"/>
                <a:cs typeface="Courier New"/>
              </a:rPr>
              <a:t>	</a:t>
            </a:r>
            <a:r>
              <a:rPr b="0" spc="-50" dirty="0">
                <a:latin typeface="Courier New"/>
                <a:cs typeface="Courier New"/>
              </a:rPr>
              <a:t>z</a:t>
            </a:r>
            <a:r>
              <a:rPr b="0" dirty="0">
                <a:latin typeface="Courier New"/>
                <a:cs typeface="Courier New"/>
              </a:rPr>
              <a:t>	</a:t>
            </a:r>
            <a:r>
              <a:rPr b="0" spc="-50" dirty="0">
                <a:latin typeface="Courier New"/>
                <a:cs typeface="Courier New"/>
              </a:rPr>
              <a:t>+</a:t>
            </a:r>
            <a:r>
              <a:rPr b="0" dirty="0">
                <a:latin typeface="Courier New"/>
                <a:cs typeface="Courier New"/>
              </a:rPr>
              <a:t>	</a:t>
            </a:r>
            <a:r>
              <a:rPr b="0" spc="-25" dirty="0">
                <a:latin typeface="Courier New"/>
                <a:cs typeface="Courier New"/>
              </a:rPr>
              <a:t>2;</a:t>
            </a:r>
            <a:endParaRPr b="0" dirty="0">
              <a:latin typeface="Courier New"/>
              <a:cs typeface="Courier New"/>
            </a:endParaRPr>
          </a:p>
          <a:p>
            <a:pPr marL="574040" indent="-502920">
              <a:lnSpc>
                <a:spcPts val="2000"/>
              </a:lnSpc>
              <a:buSzPct val="66666"/>
              <a:buAutoNum type="arabicPlain" startAt="3"/>
              <a:tabLst>
                <a:tab pos="574040" algn="l"/>
              </a:tabLst>
            </a:pPr>
            <a:r>
              <a:rPr b="0" spc="-10" dirty="0">
                <a:latin typeface="Courier New"/>
                <a:cs typeface="Courier New"/>
              </a:rPr>
              <a:t>lock1.wait();</a:t>
            </a:r>
            <a:endParaRPr b="0" dirty="0">
              <a:latin typeface="Courier New"/>
              <a:cs typeface="Courier New"/>
            </a:endParaRPr>
          </a:p>
          <a:p>
            <a:pPr marL="574040" indent="-502920">
              <a:lnSpc>
                <a:spcPts val="2000"/>
              </a:lnSpc>
              <a:buSzPct val="66666"/>
              <a:buAutoNum type="arabicPlain" startAt="3"/>
              <a:tabLst>
                <a:tab pos="574040" algn="l"/>
                <a:tab pos="848360" algn="l"/>
                <a:tab pos="1122680" algn="l"/>
                <a:tab pos="1397000" algn="l"/>
                <a:tab pos="1671320" algn="l"/>
              </a:tabLst>
            </a:pPr>
            <a:r>
              <a:rPr b="0" spc="-50" dirty="0">
                <a:latin typeface="Courier New"/>
                <a:cs typeface="Courier New"/>
              </a:rPr>
              <a:t>x</a:t>
            </a:r>
            <a:r>
              <a:rPr b="0" dirty="0">
                <a:latin typeface="Courier New"/>
                <a:cs typeface="Courier New"/>
              </a:rPr>
              <a:t>	</a:t>
            </a:r>
            <a:r>
              <a:rPr b="0" spc="-50" dirty="0">
                <a:latin typeface="Courier New"/>
                <a:cs typeface="Courier New"/>
              </a:rPr>
              <a:t>=</a:t>
            </a:r>
            <a:r>
              <a:rPr b="0" dirty="0">
                <a:latin typeface="Courier New"/>
                <a:cs typeface="Courier New"/>
              </a:rPr>
              <a:t>	</a:t>
            </a:r>
            <a:r>
              <a:rPr b="0" spc="-50" dirty="0">
                <a:latin typeface="Courier New"/>
                <a:cs typeface="Courier New"/>
              </a:rPr>
              <a:t>x</a:t>
            </a:r>
            <a:r>
              <a:rPr b="0" dirty="0">
                <a:latin typeface="Courier New"/>
                <a:cs typeface="Courier New"/>
              </a:rPr>
              <a:t>	</a:t>
            </a:r>
            <a:r>
              <a:rPr b="0" spc="-50" dirty="0">
                <a:latin typeface="Courier New"/>
                <a:cs typeface="Courier New"/>
              </a:rPr>
              <a:t>+</a:t>
            </a:r>
            <a:r>
              <a:rPr b="0" dirty="0">
                <a:latin typeface="Courier New"/>
                <a:cs typeface="Courier New"/>
              </a:rPr>
              <a:t>	</a:t>
            </a:r>
            <a:r>
              <a:rPr b="0" spc="-25" dirty="0">
                <a:latin typeface="Courier New"/>
                <a:cs typeface="Courier New"/>
              </a:rPr>
              <a:t>2;</a:t>
            </a:r>
            <a:endParaRPr b="0" dirty="0">
              <a:latin typeface="Courier New"/>
              <a:cs typeface="Courier New"/>
            </a:endParaRPr>
          </a:p>
          <a:p>
            <a:pPr marL="574040" indent="-502920">
              <a:lnSpc>
                <a:spcPts val="2000"/>
              </a:lnSpc>
              <a:buSzPct val="66666"/>
              <a:buAutoNum type="arabicPlain" startAt="3"/>
              <a:tabLst>
                <a:tab pos="574040" algn="l"/>
              </a:tabLst>
            </a:pPr>
            <a:r>
              <a:rPr b="0" spc="-10" dirty="0">
                <a:solidFill>
                  <a:srgbClr val="FF2600"/>
                </a:solidFill>
                <a:latin typeface="Courier New"/>
                <a:cs typeface="Courier New"/>
              </a:rPr>
              <a:t>lock2.wait();</a:t>
            </a:r>
            <a:endParaRPr b="0" dirty="0">
              <a:latin typeface="Courier New"/>
              <a:cs typeface="Courier New"/>
            </a:endParaRPr>
          </a:p>
          <a:p>
            <a:pPr marL="574040" indent="-502920">
              <a:lnSpc>
                <a:spcPts val="2000"/>
              </a:lnSpc>
              <a:buSzPct val="66666"/>
              <a:buAutoNum type="arabicPlain" startAt="3"/>
              <a:tabLst>
                <a:tab pos="574040" algn="l"/>
              </a:tabLst>
            </a:pPr>
            <a:r>
              <a:rPr b="0" spc="-10" dirty="0">
                <a:latin typeface="Courier New"/>
                <a:cs typeface="Courier New"/>
              </a:rPr>
              <a:t>lock1</a:t>
            </a:r>
            <a:r>
              <a:rPr lang="en-GB" b="0" spc="-10" dirty="0">
                <a:latin typeface="Courier New"/>
                <a:cs typeface="Courier New"/>
              </a:rPr>
              <a:t>.signal()</a:t>
            </a:r>
            <a:r>
              <a:rPr b="0" spc="-10" dirty="0">
                <a:latin typeface="Courier New"/>
                <a:cs typeface="Courier New"/>
              </a:rPr>
              <a:t>;</a:t>
            </a:r>
            <a:endParaRPr b="0" dirty="0">
              <a:latin typeface="Courier New"/>
              <a:cs typeface="Courier New"/>
            </a:endParaRPr>
          </a:p>
          <a:p>
            <a:pPr marL="574040" indent="-502920">
              <a:lnSpc>
                <a:spcPts val="2000"/>
              </a:lnSpc>
              <a:buSzPct val="66666"/>
              <a:buAutoNum type="arabicPlain" startAt="3"/>
              <a:tabLst>
                <a:tab pos="574040" algn="l"/>
                <a:tab pos="848360" algn="l"/>
                <a:tab pos="1122680" algn="l"/>
                <a:tab pos="1397000" algn="l"/>
                <a:tab pos="1671320" algn="l"/>
              </a:tabLst>
            </a:pPr>
            <a:r>
              <a:rPr b="0" spc="-50" dirty="0">
                <a:latin typeface="Courier New"/>
                <a:cs typeface="Courier New"/>
              </a:rPr>
              <a:t>y</a:t>
            </a:r>
            <a:r>
              <a:rPr b="0" dirty="0">
                <a:latin typeface="Courier New"/>
                <a:cs typeface="Courier New"/>
              </a:rPr>
              <a:t>	</a:t>
            </a:r>
            <a:r>
              <a:rPr b="0" spc="-50" dirty="0">
                <a:latin typeface="Courier New"/>
                <a:cs typeface="Courier New"/>
              </a:rPr>
              <a:t>=</a:t>
            </a:r>
            <a:r>
              <a:rPr b="0" dirty="0">
                <a:latin typeface="Courier New"/>
                <a:cs typeface="Courier New"/>
              </a:rPr>
              <a:t>	</a:t>
            </a:r>
            <a:r>
              <a:rPr b="0" spc="-50" dirty="0">
                <a:latin typeface="Courier New"/>
                <a:cs typeface="Courier New"/>
              </a:rPr>
              <a:t>y</a:t>
            </a:r>
            <a:r>
              <a:rPr b="0" dirty="0">
                <a:latin typeface="Courier New"/>
                <a:cs typeface="Courier New"/>
              </a:rPr>
              <a:t>	</a:t>
            </a:r>
            <a:r>
              <a:rPr b="0" spc="-50" dirty="0">
                <a:latin typeface="Courier New"/>
                <a:cs typeface="Courier New"/>
              </a:rPr>
              <a:t>+</a:t>
            </a:r>
            <a:r>
              <a:rPr b="0" dirty="0">
                <a:latin typeface="Courier New"/>
                <a:cs typeface="Courier New"/>
              </a:rPr>
              <a:t>	</a:t>
            </a:r>
            <a:r>
              <a:rPr b="0" spc="-25" dirty="0">
                <a:latin typeface="Courier New"/>
                <a:cs typeface="Courier New"/>
              </a:rPr>
              <a:t>2;</a:t>
            </a:r>
            <a:endParaRPr b="0" dirty="0">
              <a:latin typeface="Courier New"/>
              <a:cs typeface="Courier New"/>
            </a:endParaRPr>
          </a:p>
          <a:p>
            <a:pPr marL="574040" indent="-502920">
              <a:lnSpc>
                <a:spcPts val="2000"/>
              </a:lnSpc>
              <a:buSzPct val="66666"/>
              <a:buAutoNum type="arabicPlain" startAt="3"/>
              <a:tabLst>
                <a:tab pos="574040" algn="l"/>
              </a:tabLst>
            </a:pPr>
            <a:r>
              <a:rPr b="0" spc="-10" dirty="0">
                <a:latin typeface="Courier New"/>
                <a:cs typeface="Courier New"/>
              </a:rPr>
              <a:t>lock2</a:t>
            </a:r>
            <a:r>
              <a:rPr lang="en-GB" b="0" spc="-10" dirty="0">
                <a:latin typeface="Courier New"/>
                <a:cs typeface="Courier New"/>
              </a:rPr>
              <a:t>.signal()</a:t>
            </a:r>
            <a:r>
              <a:rPr b="0" spc="-10" dirty="0">
                <a:latin typeface="Courier New"/>
                <a:cs typeface="Courier New"/>
              </a:rPr>
              <a:t>;</a:t>
            </a:r>
            <a:endParaRPr b="0" dirty="0">
              <a:latin typeface="Courier New"/>
              <a:cs typeface="Courier New"/>
            </a:endParaRPr>
          </a:p>
          <a:p>
            <a:pPr marL="71120">
              <a:lnSpc>
                <a:spcPts val="2080"/>
              </a:lnSpc>
            </a:pPr>
            <a:r>
              <a:rPr b="0" baseline="-6944" dirty="0">
                <a:latin typeface="Courier New"/>
                <a:cs typeface="Courier New"/>
              </a:rPr>
              <a:t>9</a:t>
            </a:r>
            <a:r>
              <a:rPr b="0" spc="-15" baseline="-6944" dirty="0">
                <a:latin typeface="Courier New"/>
                <a:cs typeface="Courier New"/>
              </a:rPr>
              <a:t> </a:t>
            </a:r>
            <a:r>
              <a:rPr b="0" spc="-50" dirty="0">
                <a:latin typeface="Courier New"/>
                <a:cs typeface="Courier New"/>
              </a:rPr>
              <a:t>}</a:t>
            </a:r>
            <a:endParaRPr b="0" dirty="0">
              <a:latin typeface="Courier New"/>
              <a:cs typeface="Courier New"/>
            </a:endParaRPr>
          </a:p>
        </p:txBody>
      </p:sp>
      <p:sp>
        <p:nvSpPr>
          <p:cNvPr id="7" name="object 7"/>
          <p:cNvSpPr/>
          <p:nvPr/>
        </p:nvSpPr>
        <p:spPr>
          <a:xfrm>
            <a:off x="2918352" y="1632243"/>
            <a:ext cx="2677795" cy="2390140"/>
          </a:xfrm>
          <a:custGeom>
            <a:avLst/>
            <a:gdLst/>
            <a:ahLst/>
            <a:cxnLst/>
            <a:rect l="l" t="t" r="r" b="b"/>
            <a:pathLst>
              <a:path w="2677795" h="2390140">
                <a:moveTo>
                  <a:pt x="0" y="0"/>
                </a:moveTo>
                <a:lnTo>
                  <a:pt x="2677576" y="0"/>
                </a:lnTo>
                <a:lnTo>
                  <a:pt x="2677576" y="2390140"/>
                </a:lnTo>
                <a:lnTo>
                  <a:pt x="0" y="2390140"/>
                </a:lnTo>
                <a:lnTo>
                  <a:pt x="0" y="0"/>
                </a:lnTo>
                <a:close/>
              </a:path>
            </a:pathLst>
          </a:custGeom>
          <a:ln w="12699">
            <a:solidFill>
              <a:srgbClr val="000000"/>
            </a:solidFill>
          </a:ln>
        </p:spPr>
        <p:txBody>
          <a:bodyPr wrap="square" lIns="0" tIns="0" rIns="0" bIns="0" rtlCol="0"/>
          <a:lstStyle/>
          <a:p>
            <a:endParaRPr b="0"/>
          </a:p>
        </p:txBody>
      </p:sp>
      <p:sp>
        <p:nvSpPr>
          <p:cNvPr id="8" name="object 8"/>
          <p:cNvSpPr txBox="1"/>
          <p:nvPr/>
        </p:nvSpPr>
        <p:spPr>
          <a:xfrm>
            <a:off x="2932321" y="1647229"/>
            <a:ext cx="1631314" cy="299720"/>
          </a:xfrm>
          <a:prstGeom prst="rect">
            <a:avLst/>
          </a:prstGeom>
        </p:spPr>
        <p:txBody>
          <a:bodyPr vert="horz" wrap="square" lIns="0" tIns="12700" rIns="0" bIns="0" rtlCol="0">
            <a:spAutoFit/>
          </a:bodyPr>
          <a:lstStyle/>
          <a:p>
            <a:pPr marL="38100">
              <a:spcBef>
                <a:spcPts val="100"/>
              </a:spcBef>
              <a:tabLst>
                <a:tab pos="769620" algn="l"/>
                <a:tab pos="1455420" algn="l"/>
              </a:tabLst>
            </a:pPr>
            <a:r>
              <a:rPr b="0" baseline="-6944" dirty="0">
                <a:latin typeface="Courier New"/>
                <a:cs typeface="Courier New"/>
              </a:rPr>
              <a:t>1</a:t>
            </a:r>
            <a:r>
              <a:rPr b="0" spc="-15" baseline="-6944" dirty="0">
                <a:latin typeface="Courier New"/>
                <a:cs typeface="Courier New"/>
              </a:rPr>
              <a:t> </a:t>
            </a:r>
            <a:r>
              <a:rPr b="0" spc="-25" dirty="0">
                <a:latin typeface="Courier New"/>
                <a:cs typeface="Courier New"/>
              </a:rPr>
              <a:t>int</a:t>
            </a:r>
            <a:r>
              <a:rPr b="0" dirty="0">
                <a:latin typeface="Courier New"/>
                <a:cs typeface="Courier New"/>
              </a:rPr>
              <a:t>	</a:t>
            </a:r>
            <a:r>
              <a:rPr b="0" spc="-20" dirty="0">
                <a:latin typeface="Courier New"/>
                <a:cs typeface="Courier New"/>
              </a:rPr>
              <a:t>t2()</a:t>
            </a:r>
            <a:r>
              <a:rPr b="0" dirty="0">
                <a:latin typeface="Courier New"/>
                <a:cs typeface="Courier New"/>
              </a:rPr>
              <a:t>	</a:t>
            </a:r>
            <a:r>
              <a:rPr b="0" spc="-50" dirty="0">
                <a:latin typeface="Courier New"/>
                <a:cs typeface="Courier New"/>
              </a:rPr>
              <a:t>{</a:t>
            </a:r>
            <a:endParaRPr b="0" dirty="0">
              <a:latin typeface="Courier New"/>
              <a:cs typeface="Courier New"/>
            </a:endParaRPr>
          </a:p>
        </p:txBody>
      </p:sp>
      <p:sp>
        <p:nvSpPr>
          <p:cNvPr id="9" name="object 9"/>
          <p:cNvSpPr txBox="1"/>
          <p:nvPr/>
        </p:nvSpPr>
        <p:spPr>
          <a:xfrm>
            <a:off x="3460724" y="1901229"/>
            <a:ext cx="1809114" cy="299720"/>
          </a:xfrm>
          <a:prstGeom prst="rect">
            <a:avLst/>
          </a:prstGeom>
        </p:spPr>
        <p:txBody>
          <a:bodyPr vert="horz" wrap="square" lIns="0" tIns="12700" rIns="0" bIns="0" rtlCol="0">
            <a:spAutoFit/>
          </a:bodyPr>
          <a:lstStyle/>
          <a:p>
            <a:pPr marL="12700">
              <a:spcBef>
                <a:spcPts val="100"/>
              </a:spcBef>
            </a:pPr>
            <a:r>
              <a:rPr b="0" spc="-10" dirty="0">
                <a:latin typeface="Courier New"/>
                <a:cs typeface="Courier New"/>
              </a:rPr>
              <a:t>lock2.wait();</a:t>
            </a:r>
            <a:endParaRPr b="0" dirty="0">
              <a:latin typeface="Courier New"/>
              <a:cs typeface="Courier New"/>
            </a:endParaRPr>
          </a:p>
        </p:txBody>
      </p:sp>
      <p:sp>
        <p:nvSpPr>
          <p:cNvPr id="10" name="object 10"/>
          <p:cNvSpPr txBox="1"/>
          <p:nvPr/>
        </p:nvSpPr>
        <p:spPr>
          <a:xfrm>
            <a:off x="2957722" y="1922904"/>
            <a:ext cx="117475" cy="533400"/>
          </a:xfrm>
          <a:prstGeom prst="rect">
            <a:avLst/>
          </a:prstGeom>
        </p:spPr>
        <p:txBody>
          <a:bodyPr vert="horz" wrap="square" lIns="0" tIns="83820" rIns="0" bIns="0" rtlCol="0">
            <a:spAutoFit/>
          </a:bodyPr>
          <a:lstStyle/>
          <a:p>
            <a:pPr marL="12700">
              <a:spcBef>
                <a:spcPts val="660"/>
              </a:spcBef>
            </a:pPr>
            <a:r>
              <a:rPr sz="1200" b="0" spc="-50" dirty="0">
                <a:latin typeface="Courier New"/>
                <a:cs typeface="Courier New"/>
              </a:rPr>
              <a:t>2</a:t>
            </a:r>
            <a:endParaRPr sz="1200" b="0">
              <a:latin typeface="Courier New"/>
              <a:cs typeface="Courier New"/>
            </a:endParaRPr>
          </a:p>
          <a:p>
            <a:pPr marL="12700">
              <a:spcBef>
                <a:spcPts val="560"/>
              </a:spcBef>
            </a:pPr>
            <a:r>
              <a:rPr sz="1200" b="0" spc="-50" dirty="0">
                <a:latin typeface="Courier New"/>
                <a:cs typeface="Courier New"/>
              </a:rPr>
              <a:t>3</a:t>
            </a:r>
            <a:endParaRPr sz="1200" b="0">
              <a:latin typeface="Courier New"/>
              <a:cs typeface="Courier New"/>
            </a:endParaRPr>
          </a:p>
        </p:txBody>
      </p:sp>
      <p:sp>
        <p:nvSpPr>
          <p:cNvPr id="11" name="object 11"/>
          <p:cNvSpPr txBox="1"/>
          <p:nvPr/>
        </p:nvSpPr>
        <p:spPr>
          <a:xfrm>
            <a:off x="3460723" y="2155229"/>
            <a:ext cx="2083435" cy="1569720"/>
          </a:xfrm>
          <a:prstGeom prst="rect">
            <a:avLst/>
          </a:prstGeom>
        </p:spPr>
        <p:txBody>
          <a:bodyPr vert="horz" wrap="square" lIns="0" tIns="38100" rIns="0" bIns="0" rtlCol="0">
            <a:spAutoFit/>
          </a:bodyPr>
          <a:lstStyle/>
          <a:p>
            <a:pPr marL="12700" marR="279400">
              <a:lnSpc>
                <a:spcPts val="2000"/>
              </a:lnSpc>
              <a:spcBef>
                <a:spcPts val="300"/>
              </a:spcBef>
              <a:tabLst>
                <a:tab pos="286385" algn="l"/>
                <a:tab pos="561340" algn="l"/>
                <a:tab pos="835660" algn="l"/>
                <a:tab pos="1109980" algn="l"/>
              </a:tabLst>
            </a:pPr>
            <a:r>
              <a:rPr b="0" spc="-50" dirty="0">
                <a:latin typeface="Courier New"/>
                <a:cs typeface="Courier New"/>
              </a:rPr>
              <a:t>y</a:t>
            </a:r>
            <a:r>
              <a:rPr b="0" dirty="0">
                <a:latin typeface="Courier New"/>
                <a:cs typeface="Courier New"/>
              </a:rPr>
              <a:t>	</a:t>
            </a:r>
            <a:r>
              <a:rPr b="0" spc="-60" dirty="0">
                <a:latin typeface="Courier New"/>
                <a:cs typeface="Courier New"/>
              </a:rPr>
              <a:t>=</a:t>
            </a:r>
            <a:r>
              <a:rPr b="0" dirty="0">
                <a:latin typeface="Courier New"/>
                <a:cs typeface="Courier New"/>
              </a:rPr>
              <a:t>	</a:t>
            </a:r>
            <a:r>
              <a:rPr b="0" spc="-50" dirty="0">
                <a:latin typeface="Courier New"/>
                <a:cs typeface="Courier New"/>
              </a:rPr>
              <a:t>y</a:t>
            </a:r>
            <a:r>
              <a:rPr b="0" dirty="0">
                <a:latin typeface="Courier New"/>
                <a:cs typeface="Courier New"/>
              </a:rPr>
              <a:t>	</a:t>
            </a:r>
            <a:r>
              <a:rPr b="0" spc="-50" dirty="0">
                <a:latin typeface="Courier New"/>
                <a:cs typeface="Courier New"/>
              </a:rPr>
              <a:t>+</a:t>
            </a:r>
            <a:r>
              <a:rPr b="0" dirty="0">
                <a:latin typeface="Courier New"/>
                <a:cs typeface="Courier New"/>
              </a:rPr>
              <a:t>	</a:t>
            </a:r>
            <a:r>
              <a:rPr b="0" spc="-25" dirty="0">
                <a:latin typeface="Courier New"/>
                <a:cs typeface="Courier New"/>
              </a:rPr>
              <a:t>1; </a:t>
            </a:r>
            <a:r>
              <a:rPr b="0" spc="-10" dirty="0">
                <a:solidFill>
                  <a:srgbClr val="FF2600"/>
                </a:solidFill>
                <a:latin typeface="Courier New"/>
                <a:cs typeface="Courier New"/>
              </a:rPr>
              <a:t>lock1.wait(); </a:t>
            </a:r>
            <a:r>
              <a:rPr b="0" spc="-50" dirty="0">
                <a:latin typeface="Courier New"/>
                <a:cs typeface="Courier New"/>
              </a:rPr>
              <a:t>x</a:t>
            </a:r>
            <a:r>
              <a:rPr b="0" dirty="0">
                <a:latin typeface="Courier New"/>
                <a:cs typeface="Courier New"/>
              </a:rPr>
              <a:t>	</a:t>
            </a:r>
            <a:r>
              <a:rPr b="0" spc="-60" dirty="0">
                <a:latin typeface="Courier New"/>
                <a:cs typeface="Courier New"/>
              </a:rPr>
              <a:t>=</a:t>
            </a:r>
            <a:r>
              <a:rPr b="0" dirty="0">
                <a:latin typeface="Courier New"/>
                <a:cs typeface="Courier New"/>
              </a:rPr>
              <a:t>	</a:t>
            </a:r>
            <a:r>
              <a:rPr b="0" spc="-50" dirty="0">
                <a:latin typeface="Courier New"/>
                <a:cs typeface="Courier New"/>
              </a:rPr>
              <a:t>x</a:t>
            </a:r>
            <a:r>
              <a:rPr b="0" dirty="0">
                <a:latin typeface="Courier New"/>
                <a:cs typeface="Courier New"/>
              </a:rPr>
              <a:t>	</a:t>
            </a:r>
            <a:r>
              <a:rPr b="0" spc="-50" dirty="0">
                <a:latin typeface="Courier New"/>
                <a:cs typeface="Courier New"/>
              </a:rPr>
              <a:t>+</a:t>
            </a:r>
            <a:r>
              <a:rPr b="0" dirty="0">
                <a:latin typeface="Courier New"/>
                <a:cs typeface="Courier New"/>
              </a:rPr>
              <a:t>	</a:t>
            </a:r>
            <a:r>
              <a:rPr b="0" spc="-25" dirty="0">
                <a:latin typeface="Courier New"/>
                <a:cs typeface="Courier New"/>
              </a:rPr>
              <a:t>1;</a:t>
            </a:r>
            <a:endParaRPr b="0" dirty="0">
              <a:latin typeface="Courier New"/>
              <a:cs typeface="Courier New"/>
            </a:endParaRPr>
          </a:p>
          <a:p>
            <a:pPr marL="12700" marR="5080" algn="just">
              <a:lnSpc>
                <a:spcPts val="2000"/>
              </a:lnSpc>
            </a:pPr>
            <a:r>
              <a:rPr b="0" spc="-10" dirty="0">
                <a:latin typeface="Courier New"/>
                <a:cs typeface="Courier New"/>
              </a:rPr>
              <a:t>lock1</a:t>
            </a:r>
            <a:r>
              <a:rPr lang="en-GB" b="0" spc="-10" dirty="0">
                <a:latin typeface="Courier New"/>
                <a:cs typeface="Courier New"/>
              </a:rPr>
              <a:t>.signal()</a:t>
            </a:r>
            <a:r>
              <a:rPr b="0" spc="-10" dirty="0">
                <a:latin typeface="Courier New"/>
                <a:cs typeface="Courier New"/>
              </a:rPr>
              <a:t>; lock2</a:t>
            </a:r>
            <a:r>
              <a:rPr lang="en-GB" b="0" spc="-10" dirty="0">
                <a:latin typeface="Courier New"/>
                <a:cs typeface="Courier New"/>
              </a:rPr>
              <a:t>.signal()</a:t>
            </a:r>
            <a:r>
              <a:rPr b="0" spc="-10" dirty="0">
                <a:latin typeface="Courier New"/>
                <a:cs typeface="Courier New"/>
              </a:rPr>
              <a:t>; </a:t>
            </a:r>
            <a:r>
              <a:rPr b="0" dirty="0">
                <a:latin typeface="Courier New"/>
                <a:cs typeface="Courier New"/>
              </a:rPr>
              <a:t>z = z + </a:t>
            </a:r>
            <a:r>
              <a:rPr b="0" spc="-25" dirty="0">
                <a:latin typeface="Courier New"/>
                <a:cs typeface="Courier New"/>
              </a:rPr>
              <a:t>1;</a:t>
            </a:r>
            <a:endParaRPr b="0" dirty="0">
              <a:latin typeface="Courier New"/>
              <a:cs typeface="Courier New"/>
            </a:endParaRPr>
          </a:p>
        </p:txBody>
      </p:sp>
      <p:sp>
        <p:nvSpPr>
          <p:cNvPr id="12" name="object 12"/>
          <p:cNvSpPr txBox="1"/>
          <p:nvPr/>
        </p:nvSpPr>
        <p:spPr>
          <a:xfrm>
            <a:off x="2932322" y="2430905"/>
            <a:ext cx="396875" cy="1581843"/>
          </a:xfrm>
          <a:prstGeom prst="rect">
            <a:avLst/>
          </a:prstGeom>
        </p:spPr>
        <p:txBody>
          <a:bodyPr vert="horz" wrap="square" lIns="0" tIns="83820" rIns="0" bIns="0" rtlCol="0">
            <a:spAutoFit/>
          </a:bodyPr>
          <a:lstStyle/>
          <a:p>
            <a:pPr marL="38100">
              <a:spcBef>
                <a:spcPts val="660"/>
              </a:spcBef>
            </a:pPr>
            <a:r>
              <a:rPr sz="1200" b="0" spc="-50" dirty="0">
                <a:latin typeface="Courier New"/>
                <a:cs typeface="Courier New"/>
              </a:rPr>
              <a:t>4</a:t>
            </a:r>
            <a:endParaRPr sz="1200" b="0" dirty="0">
              <a:latin typeface="Courier New"/>
              <a:cs typeface="Courier New"/>
            </a:endParaRPr>
          </a:p>
          <a:p>
            <a:pPr marL="38100">
              <a:spcBef>
                <a:spcPts val="560"/>
              </a:spcBef>
            </a:pPr>
            <a:r>
              <a:rPr sz="1200" b="0" spc="-50" dirty="0">
                <a:latin typeface="Courier New"/>
                <a:cs typeface="Courier New"/>
              </a:rPr>
              <a:t>5</a:t>
            </a:r>
            <a:endParaRPr sz="1200" b="0" dirty="0">
              <a:latin typeface="Courier New"/>
              <a:cs typeface="Courier New"/>
            </a:endParaRPr>
          </a:p>
          <a:p>
            <a:pPr marL="38100">
              <a:spcBef>
                <a:spcPts val="560"/>
              </a:spcBef>
            </a:pPr>
            <a:r>
              <a:rPr sz="1200" b="0" spc="-50" dirty="0">
                <a:latin typeface="Courier New"/>
                <a:cs typeface="Courier New"/>
              </a:rPr>
              <a:t>6</a:t>
            </a:r>
            <a:endParaRPr sz="1200" b="0" dirty="0">
              <a:latin typeface="Courier New"/>
              <a:cs typeface="Courier New"/>
            </a:endParaRPr>
          </a:p>
          <a:p>
            <a:pPr marL="38100">
              <a:spcBef>
                <a:spcPts val="560"/>
              </a:spcBef>
            </a:pPr>
            <a:r>
              <a:rPr sz="1200" b="0" spc="-50" dirty="0">
                <a:latin typeface="Courier New"/>
                <a:cs typeface="Courier New"/>
              </a:rPr>
              <a:t>7</a:t>
            </a:r>
            <a:endParaRPr sz="1200" b="0" dirty="0">
              <a:latin typeface="Courier New"/>
              <a:cs typeface="Courier New"/>
            </a:endParaRPr>
          </a:p>
          <a:p>
            <a:pPr marL="38100">
              <a:lnSpc>
                <a:spcPts val="1355"/>
              </a:lnSpc>
              <a:spcBef>
                <a:spcPts val="560"/>
              </a:spcBef>
            </a:pPr>
            <a:r>
              <a:rPr sz="1200" b="0" spc="-50" dirty="0">
                <a:latin typeface="Courier New"/>
                <a:cs typeface="Courier New"/>
              </a:rPr>
              <a:t>8</a:t>
            </a:r>
            <a:endParaRPr sz="1200" b="0" dirty="0">
              <a:latin typeface="Courier New"/>
              <a:cs typeface="Courier New"/>
            </a:endParaRPr>
          </a:p>
          <a:p>
            <a:pPr marL="38100">
              <a:lnSpc>
                <a:spcPts val="2075"/>
              </a:lnSpc>
            </a:pPr>
            <a:r>
              <a:rPr b="0" baseline="-6944" dirty="0">
                <a:latin typeface="Courier New"/>
                <a:cs typeface="Courier New"/>
              </a:rPr>
              <a:t>9</a:t>
            </a:r>
            <a:r>
              <a:rPr b="0" spc="-15" baseline="-6944" dirty="0">
                <a:latin typeface="Courier New"/>
                <a:cs typeface="Courier New"/>
              </a:rPr>
              <a:t> </a:t>
            </a:r>
            <a:r>
              <a:rPr b="0" spc="-50" dirty="0">
                <a:latin typeface="Courier New"/>
                <a:cs typeface="Courier New"/>
              </a:rPr>
              <a:t>}</a:t>
            </a:r>
            <a:endParaRPr b="0" dirty="0">
              <a:latin typeface="Courier New"/>
              <a:cs typeface="Courier New"/>
            </a:endParaRPr>
          </a:p>
        </p:txBody>
      </p:sp>
      <p:grpSp>
        <p:nvGrpSpPr>
          <p:cNvPr id="13" name="object 13"/>
          <p:cNvGrpSpPr/>
          <p:nvPr/>
        </p:nvGrpSpPr>
        <p:grpSpPr>
          <a:xfrm>
            <a:off x="2412437" y="1731396"/>
            <a:ext cx="1091565" cy="1150620"/>
            <a:chOff x="2823555" y="1891178"/>
            <a:chExt cx="1091565" cy="1150620"/>
          </a:xfrm>
        </p:grpSpPr>
        <p:sp>
          <p:nvSpPr>
            <p:cNvPr id="14" name="object 14"/>
            <p:cNvSpPr/>
            <p:nvPr/>
          </p:nvSpPr>
          <p:spPr>
            <a:xfrm>
              <a:off x="3011353" y="2260026"/>
              <a:ext cx="810895" cy="3175"/>
            </a:xfrm>
            <a:custGeom>
              <a:avLst/>
              <a:gdLst/>
              <a:ahLst/>
              <a:cxnLst/>
              <a:rect l="l" t="t" r="r" b="b"/>
              <a:pathLst>
                <a:path w="810895" h="3175">
                  <a:moveTo>
                    <a:pt x="810433" y="3141"/>
                  </a:moveTo>
                  <a:lnTo>
                    <a:pt x="12699" y="49"/>
                  </a:lnTo>
                  <a:lnTo>
                    <a:pt x="0" y="0"/>
                  </a:lnTo>
                </a:path>
              </a:pathLst>
            </a:custGeom>
            <a:ln w="25400">
              <a:solidFill>
                <a:srgbClr val="0365C0"/>
              </a:solidFill>
            </a:ln>
          </p:spPr>
          <p:txBody>
            <a:bodyPr wrap="square" lIns="0" tIns="0" rIns="0" bIns="0" rtlCol="0"/>
            <a:lstStyle/>
            <a:p>
              <a:endParaRPr b="0"/>
            </a:p>
          </p:txBody>
        </p:sp>
        <p:sp>
          <p:nvSpPr>
            <p:cNvPr id="15" name="object 15"/>
            <p:cNvSpPr/>
            <p:nvPr/>
          </p:nvSpPr>
          <p:spPr>
            <a:xfrm>
              <a:off x="2902134" y="2199115"/>
              <a:ext cx="122555" cy="121920"/>
            </a:xfrm>
            <a:custGeom>
              <a:avLst/>
              <a:gdLst/>
              <a:ahLst/>
              <a:cxnLst/>
              <a:rect l="l" t="t" r="r" b="b"/>
              <a:pathLst>
                <a:path w="122555" h="121919">
                  <a:moveTo>
                    <a:pt x="122154" y="0"/>
                  </a:moveTo>
                  <a:lnTo>
                    <a:pt x="0" y="60486"/>
                  </a:lnTo>
                  <a:lnTo>
                    <a:pt x="121682" y="121918"/>
                  </a:lnTo>
                  <a:lnTo>
                    <a:pt x="122154" y="0"/>
                  </a:lnTo>
                  <a:close/>
                </a:path>
              </a:pathLst>
            </a:custGeom>
            <a:solidFill>
              <a:srgbClr val="0365C0"/>
            </a:solidFill>
          </p:spPr>
          <p:txBody>
            <a:bodyPr wrap="square" lIns="0" tIns="0" rIns="0" bIns="0" rtlCol="0"/>
            <a:lstStyle/>
            <a:p>
              <a:endParaRPr b="0"/>
            </a:p>
          </p:txBody>
        </p:sp>
        <p:sp>
          <p:nvSpPr>
            <p:cNvPr id="16" name="object 16"/>
            <p:cNvSpPr/>
            <p:nvPr/>
          </p:nvSpPr>
          <p:spPr>
            <a:xfrm>
              <a:off x="3853667" y="1891178"/>
              <a:ext cx="0" cy="236854"/>
            </a:xfrm>
            <a:custGeom>
              <a:avLst/>
              <a:gdLst/>
              <a:ahLst/>
              <a:cxnLst/>
              <a:rect l="l" t="t" r="r" b="b"/>
              <a:pathLst>
                <a:path h="236855">
                  <a:moveTo>
                    <a:pt x="0" y="0"/>
                  </a:moveTo>
                  <a:lnTo>
                    <a:pt x="0" y="224158"/>
                  </a:lnTo>
                  <a:lnTo>
                    <a:pt x="0" y="236858"/>
                  </a:lnTo>
                </a:path>
              </a:pathLst>
            </a:custGeom>
            <a:ln w="25400">
              <a:solidFill>
                <a:srgbClr val="0365C0"/>
              </a:solidFill>
            </a:ln>
          </p:spPr>
          <p:txBody>
            <a:bodyPr wrap="square" lIns="0" tIns="0" rIns="0" bIns="0" rtlCol="0"/>
            <a:lstStyle/>
            <a:p>
              <a:endParaRPr b="0"/>
            </a:p>
          </p:txBody>
        </p:sp>
        <p:sp>
          <p:nvSpPr>
            <p:cNvPr id="17" name="object 17"/>
            <p:cNvSpPr/>
            <p:nvPr/>
          </p:nvSpPr>
          <p:spPr>
            <a:xfrm>
              <a:off x="3792707" y="2115337"/>
              <a:ext cx="121920" cy="121920"/>
            </a:xfrm>
            <a:custGeom>
              <a:avLst/>
              <a:gdLst/>
              <a:ahLst/>
              <a:cxnLst/>
              <a:rect l="l" t="t" r="r" b="b"/>
              <a:pathLst>
                <a:path w="121920" h="121919">
                  <a:moveTo>
                    <a:pt x="121920" y="0"/>
                  </a:moveTo>
                  <a:lnTo>
                    <a:pt x="0" y="0"/>
                  </a:lnTo>
                  <a:lnTo>
                    <a:pt x="60960" y="121919"/>
                  </a:lnTo>
                  <a:lnTo>
                    <a:pt x="121920" y="0"/>
                  </a:lnTo>
                  <a:close/>
                </a:path>
              </a:pathLst>
            </a:custGeom>
            <a:solidFill>
              <a:srgbClr val="0365C0"/>
            </a:solidFill>
          </p:spPr>
          <p:txBody>
            <a:bodyPr wrap="square" lIns="0" tIns="0" rIns="0" bIns="0" rtlCol="0"/>
            <a:lstStyle/>
            <a:p>
              <a:endParaRPr b="0"/>
            </a:p>
          </p:txBody>
        </p:sp>
        <p:sp>
          <p:nvSpPr>
            <p:cNvPr id="18" name="object 18"/>
            <p:cNvSpPr/>
            <p:nvPr/>
          </p:nvSpPr>
          <p:spPr>
            <a:xfrm>
              <a:off x="2848504" y="2514173"/>
              <a:ext cx="844550" cy="11430"/>
            </a:xfrm>
            <a:custGeom>
              <a:avLst/>
              <a:gdLst/>
              <a:ahLst/>
              <a:cxnLst/>
              <a:rect l="l" t="t" r="r" b="b"/>
              <a:pathLst>
                <a:path w="844550" h="11430">
                  <a:moveTo>
                    <a:pt x="0" y="0"/>
                  </a:moveTo>
                  <a:lnTo>
                    <a:pt x="831238" y="10724"/>
                  </a:lnTo>
                  <a:lnTo>
                    <a:pt x="843937" y="10888"/>
                  </a:lnTo>
                </a:path>
              </a:pathLst>
            </a:custGeom>
            <a:ln w="25400">
              <a:solidFill>
                <a:srgbClr val="0365C0"/>
              </a:solidFill>
            </a:ln>
          </p:spPr>
          <p:txBody>
            <a:bodyPr wrap="square" lIns="0" tIns="0" rIns="0" bIns="0" rtlCol="0"/>
            <a:lstStyle/>
            <a:p>
              <a:endParaRPr b="0"/>
            </a:p>
          </p:txBody>
        </p:sp>
        <p:sp>
          <p:nvSpPr>
            <p:cNvPr id="19" name="object 19"/>
            <p:cNvSpPr/>
            <p:nvPr/>
          </p:nvSpPr>
          <p:spPr>
            <a:xfrm>
              <a:off x="3678956" y="2463943"/>
              <a:ext cx="123189" cy="121920"/>
            </a:xfrm>
            <a:custGeom>
              <a:avLst/>
              <a:gdLst/>
              <a:ahLst/>
              <a:cxnLst/>
              <a:rect l="l" t="t" r="r" b="b"/>
              <a:pathLst>
                <a:path w="123189" h="121919">
                  <a:moveTo>
                    <a:pt x="1573" y="0"/>
                  </a:moveTo>
                  <a:lnTo>
                    <a:pt x="0" y="121909"/>
                  </a:lnTo>
                  <a:lnTo>
                    <a:pt x="122697" y="62527"/>
                  </a:lnTo>
                  <a:lnTo>
                    <a:pt x="1573" y="0"/>
                  </a:lnTo>
                  <a:close/>
                </a:path>
              </a:pathLst>
            </a:custGeom>
            <a:solidFill>
              <a:srgbClr val="0365C0"/>
            </a:solidFill>
          </p:spPr>
          <p:txBody>
            <a:bodyPr wrap="square" lIns="0" tIns="0" rIns="0" bIns="0" rtlCol="0"/>
            <a:lstStyle/>
            <a:p>
              <a:endParaRPr b="0"/>
            </a:p>
          </p:txBody>
        </p:sp>
        <p:sp>
          <p:nvSpPr>
            <p:cNvPr id="20" name="object 20"/>
            <p:cNvSpPr/>
            <p:nvPr/>
          </p:nvSpPr>
          <p:spPr>
            <a:xfrm>
              <a:off x="3009273" y="2732989"/>
              <a:ext cx="825500" cy="13335"/>
            </a:xfrm>
            <a:custGeom>
              <a:avLst/>
              <a:gdLst/>
              <a:ahLst/>
              <a:cxnLst/>
              <a:rect l="l" t="t" r="r" b="b"/>
              <a:pathLst>
                <a:path w="825500" h="13335">
                  <a:moveTo>
                    <a:pt x="825213" y="0"/>
                  </a:moveTo>
                  <a:lnTo>
                    <a:pt x="12698" y="12779"/>
                  </a:lnTo>
                  <a:lnTo>
                    <a:pt x="0" y="12978"/>
                  </a:lnTo>
                </a:path>
              </a:pathLst>
            </a:custGeom>
            <a:ln w="25399">
              <a:solidFill>
                <a:srgbClr val="0365C0"/>
              </a:solidFill>
            </a:ln>
          </p:spPr>
          <p:txBody>
            <a:bodyPr wrap="square" lIns="0" tIns="0" rIns="0" bIns="0" rtlCol="0"/>
            <a:lstStyle/>
            <a:p>
              <a:endParaRPr b="0"/>
            </a:p>
          </p:txBody>
        </p:sp>
        <p:sp>
          <p:nvSpPr>
            <p:cNvPr id="21" name="object 21"/>
            <p:cNvSpPr/>
            <p:nvPr/>
          </p:nvSpPr>
          <p:spPr>
            <a:xfrm>
              <a:off x="2900066" y="2684815"/>
              <a:ext cx="123189" cy="121920"/>
            </a:xfrm>
            <a:custGeom>
              <a:avLst/>
              <a:gdLst/>
              <a:ahLst/>
              <a:cxnLst/>
              <a:rect l="l" t="t" r="r" b="b"/>
              <a:pathLst>
                <a:path w="123189" h="121919">
                  <a:moveTo>
                    <a:pt x="120945" y="0"/>
                  </a:moveTo>
                  <a:lnTo>
                    <a:pt x="0" y="62868"/>
                  </a:lnTo>
                  <a:lnTo>
                    <a:pt x="122863" y="121904"/>
                  </a:lnTo>
                  <a:lnTo>
                    <a:pt x="120945" y="0"/>
                  </a:lnTo>
                  <a:close/>
                </a:path>
              </a:pathLst>
            </a:custGeom>
            <a:solidFill>
              <a:srgbClr val="0365C0"/>
            </a:solidFill>
          </p:spPr>
          <p:txBody>
            <a:bodyPr wrap="square" lIns="0" tIns="0" rIns="0" bIns="0" rtlCol="0"/>
            <a:lstStyle/>
            <a:p>
              <a:endParaRPr b="0"/>
            </a:p>
          </p:txBody>
        </p:sp>
        <p:sp>
          <p:nvSpPr>
            <p:cNvPr id="22" name="object 22"/>
            <p:cNvSpPr/>
            <p:nvPr/>
          </p:nvSpPr>
          <p:spPr>
            <a:xfrm>
              <a:off x="2883813" y="2861517"/>
              <a:ext cx="1270" cy="71120"/>
            </a:xfrm>
            <a:custGeom>
              <a:avLst/>
              <a:gdLst/>
              <a:ahLst/>
              <a:cxnLst/>
              <a:rect l="l" t="t" r="r" b="b"/>
              <a:pathLst>
                <a:path w="1269" h="71119">
                  <a:moveTo>
                    <a:pt x="0" y="0"/>
                  </a:moveTo>
                  <a:lnTo>
                    <a:pt x="697" y="57982"/>
                  </a:lnTo>
                  <a:lnTo>
                    <a:pt x="849" y="70681"/>
                  </a:lnTo>
                </a:path>
              </a:pathLst>
            </a:custGeom>
            <a:ln w="25399">
              <a:solidFill>
                <a:srgbClr val="0365C0"/>
              </a:solidFill>
            </a:ln>
          </p:spPr>
          <p:txBody>
            <a:bodyPr wrap="square" lIns="0" tIns="0" rIns="0" bIns="0" rtlCol="0"/>
            <a:lstStyle/>
            <a:p>
              <a:endParaRPr b="0"/>
            </a:p>
          </p:txBody>
        </p:sp>
        <p:sp>
          <p:nvSpPr>
            <p:cNvPr id="23" name="object 23"/>
            <p:cNvSpPr/>
            <p:nvPr/>
          </p:nvSpPr>
          <p:spPr>
            <a:xfrm>
              <a:off x="2823555" y="2918766"/>
              <a:ext cx="121920" cy="123189"/>
            </a:xfrm>
            <a:custGeom>
              <a:avLst/>
              <a:gdLst/>
              <a:ahLst/>
              <a:cxnLst/>
              <a:rect l="l" t="t" r="r" b="b"/>
              <a:pathLst>
                <a:path w="121919" h="123189">
                  <a:moveTo>
                    <a:pt x="121911" y="0"/>
                  </a:moveTo>
                  <a:lnTo>
                    <a:pt x="0" y="1465"/>
                  </a:lnTo>
                  <a:lnTo>
                    <a:pt x="62421" y="122643"/>
                  </a:lnTo>
                  <a:lnTo>
                    <a:pt x="121911" y="0"/>
                  </a:lnTo>
                  <a:close/>
                </a:path>
              </a:pathLst>
            </a:custGeom>
            <a:solidFill>
              <a:srgbClr val="0365C0"/>
            </a:solidFill>
          </p:spPr>
          <p:txBody>
            <a:bodyPr wrap="square" lIns="0" tIns="0" rIns="0" bIns="0" rtlCol="0"/>
            <a:lstStyle/>
            <a:p>
              <a:endParaRPr b="0"/>
            </a:p>
          </p:txBody>
        </p:sp>
        <p:sp>
          <p:nvSpPr>
            <p:cNvPr id="24" name="object 24"/>
            <p:cNvSpPr/>
            <p:nvPr/>
          </p:nvSpPr>
          <p:spPr>
            <a:xfrm>
              <a:off x="2883813" y="2285678"/>
              <a:ext cx="1270" cy="71120"/>
            </a:xfrm>
            <a:custGeom>
              <a:avLst/>
              <a:gdLst/>
              <a:ahLst/>
              <a:cxnLst/>
              <a:rect l="l" t="t" r="r" b="b"/>
              <a:pathLst>
                <a:path w="1269" h="71119">
                  <a:moveTo>
                    <a:pt x="0" y="0"/>
                  </a:moveTo>
                  <a:lnTo>
                    <a:pt x="697" y="57982"/>
                  </a:lnTo>
                  <a:lnTo>
                    <a:pt x="849" y="70681"/>
                  </a:lnTo>
                </a:path>
              </a:pathLst>
            </a:custGeom>
            <a:ln w="25399">
              <a:solidFill>
                <a:srgbClr val="0365C0"/>
              </a:solidFill>
            </a:ln>
          </p:spPr>
          <p:txBody>
            <a:bodyPr wrap="square" lIns="0" tIns="0" rIns="0" bIns="0" rtlCol="0"/>
            <a:lstStyle/>
            <a:p>
              <a:endParaRPr b="0"/>
            </a:p>
          </p:txBody>
        </p:sp>
        <p:sp>
          <p:nvSpPr>
            <p:cNvPr id="25" name="object 25"/>
            <p:cNvSpPr/>
            <p:nvPr/>
          </p:nvSpPr>
          <p:spPr>
            <a:xfrm>
              <a:off x="2823555" y="2342927"/>
              <a:ext cx="121920" cy="123189"/>
            </a:xfrm>
            <a:custGeom>
              <a:avLst/>
              <a:gdLst/>
              <a:ahLst/>
              <a:cxnLst/>
              <a:rect l="l" t="t" r="r" b="b"/>
              <a:pathLst>
                <a:path w="121919" h="123189">
                  <a:moveTo>
                    <a:pt x="121911" y="0"/>
                  </a:moveTo>
                  <a:lnTo>
                    <a:pt x="0" y="1465"/>
                  </a:lnTo>
                  <a:lnTo>
                    <a:pt x="62421" y="122643"/>
                  </a:lnTo>
                  <a:lnTo>
                    <a:pt x="121911" y="0"/>
                  </a:lnTo>
                  <a:close/>
                </a:path>
              </a:pathLst>
            </a:custGeom>
            <a:solidFill>
              <a:srgbClr val="0365C0"/>
            </a:solidFill>
          </p:spPr>
          <p:txBody>
            <a:bodyPr wrap="square" lIns="0" tIns="0" rIns="0" bIns="0" rtlCol="0"/>
            <a:lstStyle/>
            <a:p>
              <a:endParaRPr b="0"/>
            </a:p>
          </p:txBody>
        </p:sp>
      </p:grpSp>
      <p:sp>
        <p:nvSpPr>
          <p:cNvPr id="30" name="object 2">
            <a:extLst>
              <a:ext uri="{FF2B5EF4-FFF2-40B4-BE49-F238E27FC236}">
                <a16:creationId xmlns:a16="http://schemas.microsoft.com/office/drawing/2014/main" id="{F61B5378-28DB-A883-4E17-CAB8FD7AC301}"/>
              </a:ext>
            </a:extLst>
          </p:cNvPr>
          <p:cNvSpPr txBox="1">
            <a:spLocks noGrp="1"/>
          </p:cNvSpPr>
          <p:nvPr>
            <p:ph type="title"/>
          </p:nvPr>
        </p:nvSpPr>
        <p:spPr>
          <a:xfrm>
            <a:off x="1320800" y="166203"/>
            <a:ext cx="9575800" cy="505267"/>
          </a:xfrm>
          <a:prstGeom prst="rect">
            <a:avLst/>
          </a:prstGeom>
        </p:spPr>
        <p:txBody>
          <a:bodyPr vert="horz" wrap="square" lIns="0" tIns="12700" rIns="0" bIns="0" numCol="1" rtlCol="0" anchor="ctr" anchorCtr="0" compatLnSpc="1">
            <a:prstTxWarp prst="textNoShape">
              <a:avLst/>
            </a:prstTxWarp>
            <a:spAutoFit/>
          </a:bodyPr>
          <a:lstStyle/>
          <a:p>
            <a:pPr marL="12700">
              <a:lnSpc>
                <a:spcPct val="100000"/>
              </a:lnSpc>
              <a:spcBef>
                <a:spcPts val="100"/>
              </a:spcBef>
            </a:pPr>
            <a:r>
              <a:rPr lang="en-GB" spc="-15" dirty="0"/>
              <a:t>Deadlocks I</a:t>
            </a:r>
            <a:endParaRPr spc="-10" dirty="0"/>
          </a:p>
        </p:txBody>
      </p:sp>
      <p:sp>
        <p:nvSpPr>
          <p:cNvPr id="2" name="Plassholder for lysbildenummer 5">
            <a:extLst>
              <a:ext uri="{FF2B5EF4-FFF2-40B4-BE49-F238E27FC236}">
                <a16:creationId xmlns:a16="http://schemas.microsoft.com/office/drawing/2014/main" id="{7081FF63-D49D-402A-F788-BA293E0AF6DD}"/>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25</a:t>
            </a:fld>
            <a:endParaRPr lang="nb-NO" sz="1400" b="0" i="0" dirty="0">
              <a:solidFill>
                <a:schemeClr val="tx1"/>
              </a:solidFill>
              <a:latin typeface="Arial"/>
              <a:cs typeface="Arial"/>
            </a:endParaRPr>
          </a:p>
        </p:txBody>
      </p:sp>
      <p:sp>
        <p:nvSpPr>
          <p:cNvPr id="26" name="object 8">
            <a:extLst>
              <a:ext uri="{FF2B5EF4-FFF2-40B4-BE49-F238E27FC236}">
                <a16:creationId xmlns:a16="http://schemas.microsoft.com/office/drawing/2014/main" id="{A5006C51-B1FF-B5F8-A7B6-CC97B137FA65}"/>
              </a:ext>
            </a:extLst>
          </p:cNvPr>
          <p:cNvSpPr txBox="1"/>
          <p:nvPr/>
        </p:nvSpPr>
        <p:spPr>
          <a:xfrm>
            <a:off x="1241952" y="718564"/>
            <a:ext cx="3820795" cy="879087"/>
          </a:xfrm>
          <a:prstGeom prst="rect">
            <a:avLst/>
          </a:prstGeom>
          <a:ln w="12700">
            <a:solidFill>
              <a:srgbClr val="000000"/>
            </a:solidFill>
          </a:ln>
        </p:spPr>
        <p:txBody>
          <a:bodyPr vert="horz" wrap="square" lIns="0" tIns="52705" rIns="0" bIns="0" rtlCol="0">
            <a:spAutoFit/>
          </a:bodyPr>
          <a:lstStyle/>
          <a:p>
            <a:pPr marL="52069" marR="56515">
              <a:lnSpc>
                <a:spcPts val="2000"/>
              </a:lnSpc>
              <a:spcBef>
                <a:spcPts val="415"/>
              </a:spcBef>
              <a:tabLst>
                <a:tab pos="600710" algn="l"/>
                <a:tab pos="1286510" algn="l"/>
                <a:tab pos="1423670" algn="l"/>
                <a:tab pos="1972310" algn="l"/>
                <a:tab pos="2658110" algn="l"/>
              </a:tabLst>
            </a:pPr>
            <a:r>
              <a:rPr lang="en-GB" b="0" spc="-25" dirty="0">
                <a:latin typeface="Courier New"/>
                <a:cs typeface="Courier New"/>
              </a:rPr>
              <a:t>//Initialization</a:t>
            </a:r>
          </a:p>
          <a:p>
            <a:pPr marL="52069" marR="56515">
              <a:lnSpc>
                <a:spcPts val="2000"/>
              </a:lnSpc>
              <a:spcBef>
                <a:spcPts val="415"/>
              </a:spcBef>
              <a:tabLst>
                <a:tab pos="600710" algn="l"/>
                <a:tab pos="1286510" algn="l"/>
                <a:tab pos="1423670" algn="l"/>
                <a:tab pos="1972310" algn="l"/>
                <a:tab pos="2658110" algn="l"/>
              </a:tabLst>
            </a:pPr>
            <a:r>
              <a:rPr b="0" spc="-25" dirty="0">
                <a:latin typeface="Courier New"/>
                <a:cs typeface="Courier New"/>
              </a:rPr>
              <a:t>int</a:t>
            </a:r>
            <a:r>
              <a:rPr b="0" dirty="0">
                <a:latin typeface="Courier New"/>
                <a:cs typeface="Courier New"/>
              </a:rPr>
              <a:t>	</a:t>
            </a:r>
            <a:r>
              <a:rPr b="0" spc="-20" dirty="0">
                <a:latin typeface="Courier New"/>
                <a:cs typeface="Courier New"/>
              </a:rPr>
              <a:t>x=0,</a:t>
            </a:r>
            <a:r>
              <a:rPr b="0" dirty="0">
                <a:latin typeface="Courier New"/>
                <a:cs typeface="Courier New"/>
              </a:rPr>
              <a:t>	</a:t>
            </a:r>
            <a:r>
              <a:rPr b="0" spc="-20" dirty="0">
                <a:latin typeface="Courier New"/>
                <a:cs typeface="Courier New"/>
              </a:rPr>
              <a:t>y=0,</a:t>
            </a:r>
            <a:r>
              <a:rPr b="0" dirty="0">
                <a:latin typeface="Courier New"/>
                <a:cs typeface="Courier New"/>
              </a:rPr>
              <a:t>	</a:t>
            </a:r>
            <a:r>
              <a:rPr b="0" spc="-20" dirty="0">
                <a:latin typeface="Courier New"/>
                <a:cs typeface="Courier New"/>
              </a:rPr>
              <a:t>z=0; </a:t>
            </a:r>
            <a:r>
              <a:rPr b="0" spc="-10" dirty="0">
                <a:latin typeface="Courier New"/>
                <a:cs typeface="Courier New"/>
              </a:rPr>
              <a:t>semaphore</a:t>
            </a:r>
            <a:r>
              <a:rPr b="0" dirty="0">
                <a:latin typeface="Courier New"/>
                <a:cs typeface="Courier New"/>
              </a:rPr>
              <a:t>		</a:t>
            </a:r>
            <a:r>
              <a:rPr b="0" spc="-10" dirty="0">
                <a:latin typeface="Courier New"/>
                <a:cs typeface="Courier New"/>
              </a:rPr>
              <a:t>lock1=1,</a:t>
            </a:r>
            <a:r>
              <a:rPr b="0" dirty="0">
                <a:latin typeface="Courier New"/>
                <a:cs typeface="Courier New"/>
              </a:rPr>
              <a:t>	</a:t>
            </a:r>
            <a:r>
              <a:rPr b="0" spc="-10" dirty="0">
                <a:latin typeface="Courier New"/>
                <a:cs typeface="Courier New"/>
              </a:rPr>
              <a:t>lock2=1;</a:t>
            </a:r>
            <a:endParaRPr b="0" dirty="0">
              <a:latin typeface="Courier New"/>
              <a:cs typeface="Courier New"/>
            </a:endParaRPr>
          </a:p>
        </p:txBody>
      </p:sp>
      <p:sp>
        <p:nvSpPr>
          <p:cNvPr id="6" name="object 4"/>
          <p:cNvSpPr/>
          <p:nvPr/>
        </p:nvSpPr>
        <p:spPr>
          <a:xfrm>
            <a:off x="6217345" y="1630517"/>
            <a:ext cx="2677795" cy="2390140"/>
          </a:xfrm>
          <a:custGeom>
            <a:avLst/>
            <a:gdLst/>
            <a:ahLst/>
            <a:cxnLst/>
            <a:rect l="l" t="t" r="r" b="b"/>
            <a:pathLst>
              <a:path w="2677795" h="2390140">
                <a:moveTo>
                  <a:pt x="0" y="0"/>
                </a:moveTo>
                <a:lnTo>
                  <a:pt x="2677576" y="0"/>
                </a:lnTo>
                <a:lnTo>
                  <a:pt x="2677576" y="2390140"/>
                </a:lnTo>
                <a:lnTo>
                  <a:pt x="0" y="2390140"/>
                </a:lnTo>
                <a:lnTo>
                  <a:pt x="0" y="0"/>
                </a:lnTo>
                <a:close/>
              </a:path>
            </a:pathLst>
          </a:custGeom>
          <a:ln w="12699">
            <a:solidFill>
              <a:srgbClr val="000000"/>
            </a:solidFill>
          </a:ln>
        </p:spPr>
        <p:txBody>
          <a:bodyPr wrap="square" lIns="0" tIns="0" rIns="0" bIns="0" rtlCol="0"/>
          <a:lstStyle/>
          <a:p>
            <a:endParaRPr/>
          </a:p>
        </p:txBody>
      </p:sp>
      <p:sp>
        <p:nvSpPr>
          <p:cNvPr id="27" name="object 5"/>
          <p:cNvSpPr txBox="1"/>
          <p:nvPr/>
        </p:nvSpPr>
        <p:spPr>
          <a:xfrm>
            <a:off x="6759718" y="1899503"/>
            <a:ext cx="1809114" cy="807720"/>
          </a:xfrm>
          <a:prstGeom prst="rect">
            <a:avLst/>
          </a:prstGeom>
        </p:spPr>
        <p:txBody>
          <a:bodyPr vert="horz" wrap="square" lIns="0" tIns="38100" rIns="0" bIns="0" rtlCol="0">
            <a:spAutoFit/>
          </a:bodyPr>
          <a:lstStyle/>
          <a:p>
            <a:pPr marL="12700" marR="5080">
              <a:lnSpc>
                <a:spcPts val="2000"/>
              </a:lnSpc>
              <a:spcBef>
                <a:spcPts val="300"/>
              </a:spcBef>
              <a:tabLst>
                <a:tab pos="286385" algn="l"/>
                <a:tab pos="561340" algn="l"/>
                <a:tab pos="835660" algn="l"/>
                <a:tab pos="1109980" algn="l"/>
              </a:tabLst>
            </a:pPr>
            <a:r>
              <a:rPr b="0" spc="-50" dirty="0">
                <a:latin typeface="Courier New"/>
                <a:cs typeface="Courier New"/>
              </a:rPr>
              <a:t>z</a:t>
            </a:r>
            <a:r>
              <a:rPr b="0" dirty="0">
                <a:latin typeface="Courier New"/>
                <a:cs typeface="Courier New"/>
              </a:rPr>
              <a:t>	</a:t>
            </a:r>
            <a:r>
              <a:rPr b="0" spc="-60" dirty="0">
                <a:latin typeface="Courier New"/>
                <a:cs typeface="Courier New"/>
              </a:rPr>
              <a:t>=</a:t>
            </a:r>
            <a:r>
              <a:rPr b="0" dirty="0">
                <a:latin typeface="Courier New"/>
                <a:cs typeface="Courier New"/>
              </a:rPr>
              <a:t>	</a:t>
            </a:r>
            <a:r>
              <a:rPr b="0" spc="-50" dirty="0">
                <a:latin typeface="Courier New"/>
                <a:cs typeface="Courier New"/>
              </a:rPr>
              <a:t>z</a:t>
            </a:r>
            <a:r>
              <a:rPr b="0" dirty="0">
                <a:latin typeface="Courier New"/>
                <a:cs typeface="Courier New"/>
              </a:rPr>
              <a:t>	</a:t>
            </a:r>
            <a:r>
              <a:rPr b="0" spc="-50" dirty="0">
                <a:latin typeface="Courier New"/>
                <a:cs typeface="Courier New"/>
              </a:rPr>
              <a:t>+</a:t>
            </a:r>
            <a:r>
              <a:rPr b="0" dirty="0">
                <a:latin typeface="Courier New"/>
                <a:cs typeface="Courier New"/>
              </a:rPr>
              <a:t>	</a:t>
            </a:r>
            <a:r>
              <a:rPr b="0" spc="-25" dirty="0">
                <a:latin typeface="Courier New"/>
                <a:cs typeface="Courier New"/>
              </a:rPr>
              <a:t>2; </a:t>
            </a:r>
            <a:r>
              <a:rPr b="0" spc="-10" dirty="0">
                <a:latin typeface="Courier New"/>
                <a:cs typeface="Courier New"/>
              </a:rPr>
              <a:t>lock1.wait(); </a:t>
            </a:r>
            <a:r>
              <a:rPr b="0" spc="-50" dirty="0">
                <a:latin typeface="Courier New"/>
                <a:cs typeface="Courier New"/>
              </a:rPr>
              <a:t>x</a:t>
            </a:r>
            <a:r>
              <a:rPr b="0" dirty="0">
                <a:latin typeface="Courier New"/>
                <a:cs typeface="Courier New"/>
              </a:rPr>
              <a:t>	</a:t>
            </a:r>
            <a:r>
              <a:rPr b="0" spc="-60" dirty="0">
                <a:latin typeface="Courier New"/>
                <a:cs typeface="Courier New"/>
              </a:rPr>
              <a:t>=</a:t>
            </a:r>
            <a:r>
              <a:rPr b="0" dirty="0">
                <a:latin typeface="Courier New"/>
                <a:cs typeface="Courier New"/>
              </a:rPr>
              <a:t>	</a:t>
            </a:r>
            <a:r>
              <a:rPr b="0" spc="-50" dirty="0">
                <a:latin typeface="Courier New"/>
                <a:cs typeface="Courier New"/>
              </a:rPr>
              <a:t>x</a:t>
            </a:r>
            <a:r>
              <a:rPr b="0" dirty="0">
                <a:latin typeface="Courier New"/>
                <a:cs typeface="Courier New"/>
              </a:rPr>
              <a:t>	</a:t>
            </a:r>
            <a:r>
              <a:rPr b="0" spc="-50" dirty="0">
                <a:latin typeface="Courier New"/>
                <a:cs typeface="Courier New"/>
              </a:rPr>
              <a:t>+</a:t>
            </a:r>
            <a:r>
              <a:rPr b="0" dirty="0">
                <a:latin typeface="Courier New"/>
                <a:cs typeface="Courier New"/>
              </a:rPr>
              <a:t>	</a:t>
            </a:r>
            <a:r>
              <a:rPr b="0" spc="-25" dirty="0">
                <a:latin typeface="Courier New"/>
                <a:cs typeface="Courier New"/>
              </a:rPr>
              <a:t>2;</a:t>
            </a:r>
            <a:endParaRPr b="0" dirty="0">
              <a:latin typeface="Courier New"/>
              <a:cs typeface="Courier New"/>
            </a:endParaRPr>
          </a:p>
        </p:txBody>
      </p:sp>
      <p:sp>
        <p:nvSpPr>
          <p:cNvPr id="28" name="object 6"/>
          <p:cNvSpPr txBox="1"/>
          <p:nvPr/>
        </p:nvSpPr>
        <p:spPr>
          <a:xfrm>
            <a:off x="6759719" y="2661503"/>
            <a:ext cx="2083435" cy="1061720"/>
          </a:xfrm>
          <a:prstGeom prst="rect">
            <a:avLst/>
          </a:prstGeom>
        </p:spPr>
        <p:txBody>
          <a:bodyPr vert="horz" wrap="square" lIns="0" tIns="38100" rIns="0" bIns="0" rtlCol="0">
            <a:spAutoFit/>
          </a:bodyPr>
          <a:lstStyle/>
          <a:p>
            <a:pPr marL="12700" marR="5080">
              <a:lnSpc>
                <a:spcPts val="2000"/>
              </a:lnSpc>
              <a:spcBef>
                <a:spcPts val="300"/>
              </a:spcBef>
              <a:tabLst>
                <a:tab pos="286385" algn="l"/>
                <a:tab pos="561340" algn="l"/>
                <a:tab pos="835660" algn="l"/>
                <a:tab pos="1109980" algn="l"/>
              </a:tabLst>
            </a:pPr>
            <a:r>
              <a:rPr b="0" spc="-10" dirty="0">
                <a:solidFill>
                  <a:srgbClr val="FF2600"/>
                </a:solidFill>
                <a:latin typeface="Courier New"/>
                <a:cs typeface="Courier New"/>
              </a:rPr>
              <a:t>lock2.wait(); </a:t>
            </a:r>
            <a:r>
              <a:rPr b="0" spc="-10" dirty="0">
                <a:latin typeface="Courier New"/>
                <a:cs typeface="Courier New"/>
              </a:rPr>
              <a:t>lock1</a:t>
            </a:r>
            <a:r>
              <a:rPr lang="en-GB" b="0" spc="-10" dirty="0">
                <a:latin typeface="Courier New"/>
                <a:cs typeface="Courier New"/>
              </a:rPr>
              <a:t>.signal()</a:t>
            </a:r>
            <a:r>
              <a:rPr b="0" spc="-10" dirty="0">
                <a:latin typeface="Courier New"/>
                <a:cs typeface="Courier New"/>
              </a:rPr>
              <a:t>; </a:t>
            </a:r>
            <a:r>
              <a:rPr b="0" spc="-50" dirty="0">
                <a:latin typeface="Courier New"/>
                <a:cs typeface="Courier New"/>
              </a:rPr>
              <a:t>y</a:t>
            </a:r>
            <a:r>
              <a:rPr b="0" dirty="0">
                <a:latin typeface="Courier New"/>
                <a:cs typeface="Courier New"/>
              </a:rPr>
              <a:t>	</a:t>
            </a:r>
            <a:r>
              <a:rPr b="0" spc="-60" dirty="0">
                <a:latin typeface="Courier New"/>
                <a:cs typeface="Courier New"/>
              </a:rPr>
              <a:t>=</a:t>
            </a:r>
            <a:r>
              <a:rPr b="0" dirty="0">
                <a:latin typeface="Courier New"/>
                <a:cs typeface="Courier New"/>
              </a:rPr>
              <a:t>	</a:t>
            </a:r>
            <a:r>
              <a:rPr b="0" spc="-50" dirty="0">
                <a:latin typeface="Courier New"/>
                <a:cs typeface="Courier New"/>
              </a:rPr>
              <a:t>y</a:t>
            </a:r>
            <a:r>
              <a:rPr b="0" dirty="0">
                <a:latin typeface="Courier New"/>
                <a:cs typeface="Courier New"/>
              </a:rPr>
              <a:t>	</a:t>
            </a:r>
            <a:r>
              <a:rPr b="0" spc="-50" dirty="0">
                <a:latin typeface="Courier New"/>
                <a:cs typeface="Courier New"/>
              </a:rPr>
              <a:t>+</a:t>
            </a:r>
            <a:r>
              <a:rPr b="0" dirty="0">
                <a:latin typeface="Courier New"/>
                <a:cs typeface="Courier New"/>
              </a:rPr>
              <a:t>	</a:t>
            </a:r>
            <a:r>
              <a:rPr b="0" spc="-25" dirty="0">
                <a:latin typeface="Courier New"/>
                <a:cs typeface="Courier New"/>
              </a:rPr>
              <a:t>2; </a:t>
            </a:r>
            <a:r>
              <a:rPr b="0" spc="-10" dirty="0">
                <a:latin typeface="Courier New"/>
                <a:cs typeface="Courier New"/>
              </a:rPr>
              <a:t>lock2</a:t>
            </a:r>
            <a:r>
              <a:rPr lang="en-GB" b="0" spc="-10" dirty="0">
                <a:latin typeface="Courier New"/>
                <a:cs typeface="Courier New"/>
              </a:rPr>
              <a:t>.signal()</a:t>
            </a:r>
            <a:r>
              <a:rPr b="0" spc="-10" dirty="0">
                <a:latin typeface="Courier New"/>
                <a:cs typeface="Courier New"/>
              </a:rPr>
              <a:t>;</a:t>
            </a:r>
            <a:endParaRPr b="0" dirty="0">
              <a:latin typeface="Courier New"/>
              <a:cs typeface="Courier New"/>
            </a:endParaRPr>
          </a:p>
        </p:txBody>
      </p:sp>
      <p:sp>
        <p:nvSpPr>
          <p:cNvPr id="29" name="object 7"/>
          <p:cNvSpPr txBox="1"/>
          <p:nvPr/>
        </p:nvSpPr>
        <p:spPr>
          <a:xfrm>
            <a:off x="6231315" y="1921179"/>
            <a:ext cx="396875" cy="2105063"/>
          </a:xfrm>
          <a:prstGeom prst="rect">
            <a:avLst/>
          </a:prstGeom>
        </p:spPr>
        <p:txBody>
          <a:bodyPr vert="horz" wrap="square" lIns="0" tIns="83820" rIns="0" bIns="0" rtlCol="0">
            <a:spAutoFit/>
          </a:bodyPr>
          <a:lstStyle/>
          <a:p>
            <a:pPr marL="38100">
              <a:spcBef>
                <a:spcPts val="660"/>
              </a:spcBef>
            </a:pPr>
            <a:r>
              <a:rPr sz="1200" b="0" spc="-50" dirty="0">
                <a:latin typeface="Courier New"/>
                <a:cs typeface="Courier New"/>
              </a:rPr>
              <a:t>2</a:t>
            </a:r>
            <a:endParaRPr sz="1200" b="0" dirty="0">
              <a:latin typeface="Courier New"/>
              <a:cs typeface="Courier New"/>
            </a:endParaRPr>
          </a:p>
          <a:p>
            <a:pPr marL="38100">
              <a:spcBef>
                <a:spcPts val="560"/>
              </a:spcBef>
            </a:pPr>
            <a:r>
              <a:rPr sz="1200" b="0" spc="-50" dirty="0">
                <a:latin typeface="Courier New"/>
                <a:cs typeface="Courier New"/>
              </a:rPr>
              <a:t>3</a:t>
            </a:r>
            <a:endParaRPr sz="1200" b="0" dirty="0">
              <a:latin typeface="Courier New"/>
              <a:cs typeface="Courier New"/>
            </a:endParaRPr>
          </a:p>
          <a:p>
            <a:pPr marL="38100">
              <a:spcBef>
                <a:spcPts val="560"/>
              </a:spcBef>
            </a:pPr>
            <a:r>
              <a:rPr sz="1200" b="0" spc="-50" dirty="0">
                <a:latin typeface="Courier New"/>
                <a:cs typeface="Courier New"/>
              </a:rPr>
              <a:t>4</a:t>
            </a:r>
            <a:endParaRPr sz="1200" b="0" dirty="0">
              <a:latin typeface="Courier New"/>
              <a:cs typeface="Courier New"/>
            </a:endParaRPr>
          </a:p>
          <a:p>
            <a:pPr marL="38100">
              <a:spcBef>
                <a:spcPts val="560"/>
              </a:spcBef>
            </a:pPr>
            <a:r>
              <a:rPr sz="1200" b="0" spc="-50" dirty="0">
                <a:solidFill>
                  <a:srgbClr val="FF2600"/>
                </a:solidFill>
                <a:latin typeface="Courier New"/>
                <a:cs typeface="Courier New"/>
              </a:rPr>
              <a:t>5</a:t>
            </a:r>
            <a:endParaRPr sz="1200" b="0" dirty="0">
              <a:latin typeface="Courier New"/>
              <a:cs typeface="Courier New"/>
            </a:endParaRPr>
          </a:p>
          <a:p>
            <a:pPr marL="38100">
              <a:spcBef>
                <a:spcPts val="560"/>
              </a:spcBef>
            </a:pPr>
            <a:r>
              <a:rPr sz="1200" b="0" spc="-50" dirty="0">
                <a:latin typeface="Courier New"/>
                <a:cs typeface="Courier New"/>
              </a:rPr>
              <a:t>6</a:t>
            </a:r>
            <a:endParaRPr sz="1200" b="0" dirty="0">
              <a:latin typeface="Courier New"/>
              <a:cs typeface="Courier New"/>
            </a:endParaRPr>
          </a:p>
          <a:p>
            <a:pPr marL="38100">
              <a:spcBef>
                <a:spcPts val="560"/>
              </a:spcBef>
            </a:pPr>
            <a:r>
              <a:rPr sz="1200" b="0" spc="-50" dirty="0">
                <a:latin typeface="Courier New"/>
                <a:cs typeface="Courier New"/>
              </a:rPr>
              <a:t>7</a:t>
            </a:r>
            <a:endParaRPr sz="1200" b="0" dirty="0">
              <a:latin typeface="Courier New"/>
              <a:cs typeface="Courier New"/>
            </a:endParaRPr>
          </a:p>
          <a:p>
            <a:pPr marL="38100">
              <a:lnSpc>
                <a:spcPts val="1355"/>
              </a:lnSpc>
              <a:spcBef>
                <a:spcPts val="560"/>
              </a:spcBef>
            </a:pPr>
            <a:r>
              <a:rPr sz="1200" b="0" spc="-50" dirty="0">
                <a:latin typeface="Courier New"/>
                <a:cs typeface="Courier New"/>
              </a:rPr>
              <a:t>8</a:t>
            </a:r>
            <a:endParaRPr sz="1200" b="0" dirty="0">
              <a:latin typeface="Courier New"/>
              <a:cs typeface="Courier New"/>
            </a:endParaRPr>
          </a:p>
          <a:p>
            <a:pPr marL="38100">
              <a:lnSpc>
                <a:spcPts val="2075"/>
              </a:lnSpc>
            </a:pPr>
            <a:r>
              <a:rPr b="0" baseline="-6944" dirty="0">
                <a:latin typeface="Courier New"/>
                <a:cs typeface="Courier New"/>
              </a:rPr>
              <a:t>9</a:t>
            </a:r>
            <a:r>
              <a:rPr b="0" spc="-15" baseline="-6944" dirty="0">
                <a:latin typeface="Courier New"/>
                <a:cs typeface="Courier New"/>
              </a:rPr>
              <a:t> </a:t>
            </a:r>
            <a:r>
              <a:rPr b="0" spc="-50" dirty="0">
                <a:latin typeface="Courier New"/>
                <a:cs typeface="Courier New"/>
              </a:rPr>
              <a:t>}</a:t>
            </a:r>
            <a:endParaRPr b="0" dirty="0">
              <a:latin typeface="Courier New"/>
              <a:cs typeface="Courier New"/>
            </a:endParaRPr>
          </a:p>
        </p:txBody>
      </p:sp>
      <p:sp>
        <p:nvSpPr>
          <p:cNvPr id="31" name="object 8"/>
          <p:cNvSpPr txBox="1"/>
          <p:nvPr/>
        </p:nvSpPr>
        <p:spPr>
          <a:xfrm>
            <a:off x="7176157" y="675230"/>
            <a:ext cx="3820795" cy="879087"/>
          </a:xfrm>
          <a:prstGeom prst="rect">
            <a:avLst/>
          </a:prstGeom>
          <a:ln w="12700">
            <a:solidFill>
              <a:srgbClr val="000000"/>
            </a:solidFill>
          </a:ln>
        </p:spPr>
        <p:txBody>
          <a:bodyPr vert="horz" wrap="square" lIns="0" tIns="52705" rIns="0" bIns="0" rtlCol="0">
            <a:spAutoFit/>
          </a:bodyPr>
          <a:lstStyle/>
          <a:p>
            <a:pPr marL="52069" marR="56515">
              <a:lnSpc>
                <a:spcPts val="2000"/>
              </a:lnSpc>
              <a:spcBef>
                <a:spcPts val="415"/>
              </a:spcBef>
              <a:tabLst>
                <a:tab pos="600710" algn="l"/>
                <a:tab pos="1286510" algn="l"/>
                <a:tab pos="1423670" algn="l"/>
                <a:tab pos="1972310" algn="l"/>
                <a:tab pos="2658110" algn="l"/>
              </a:tabLst>
            </a:pPr>
            <a:r>
              <a:rPr lang="en-GB" b="0" spc="-25" dirty="0">
                <a:latin typeface="Courier New"/>
                <a:cs typeface="Courier New"/>
              </a:rPr>
              <a:t>//Initialization</a:t>
            </a:r>
          </a:p>
          <a:p>
            <a:pPr marL="52069" marR="56515">
              <a:lnSpc>
                <a:spcPts val="2000"/>
              </a:lnSpc>
              <a:spcBef>
                <a:spcPts val="415"/>
              </a:spcBef>
              <a:tabLst>
                <a:tab pos="600710" algn="l"/>
                <a:tab pos="1286510" algn="l"/>
                <a:tab pos="1423670" algn="l"/>
                <a:tab pos="1972310" algn="l"/>
                <a:tab pos="2658110" algn="l"/>
              </a:tabLst>
            </a:pPr>
            <a:r>
              <a:rPr b="0" spc="-25" dirty="0">
                <a:latin typeface="Courier New"/>
                <a:cs typeface="Courier New"/>
              </a:rPr>
              <a:t>int</a:t>
            </a:r>
            <a:r>
              <a:rPr b="0" dirty="0">
                <a:latin typeface="Courier New"/>
                <a:cs typeface="Courier New"/>
              </a:rPr>
              <a:t>	</a:t>
            </a:r>
            <a:r>
              <a:rPr b="0" spc="-20" dirty="0">
                <a:latin typeface="Courier New"/>
                <a:cs typeface="Courier New"/>
              </a:rPr>
              <a:t>x=0,</a:t>
            </a:r>
            <a:r>
              <a:rPr b="0" dirty="0">
                <a:latin typeface="Courier New"/>
                <a:cs typeface="Courier New"/>
              </a:rPr>
              <a:t>	</a:t>
            </a:r>
            <a:r>
              <a:rPr b="0" spc="-20" dirty="0">
                <a:latin typeface="Courier New"/>
                <a:cs typeface="Courier New"/>
              </a:rPr>
              <a:t>y=0,</a:t>
            </a:r>
            <a:r>
              <a:rPr b="0" dirty="0">
                <a:latin typeface="Courier New"/>
                <a:cs typeface="Courier New"/>
              </a:rPr>
              <a:t>	</a:t>
            </a:r>
            <a:r>
              <a:rPr b="0" spc="-20" dirty="0">
                <a:latin typeface="Courier New"/>
                <a:cs typeface="Courier New"/>
              </a:rPr>
              <a:t>z=0; </a:t>
            </a:r>
            <a:r>
              <a:rPr b="0" spc="-10" dirty="0">
                <a:latin typeface="Courier New"/>
                <a:cs typeface="Courier New"/>
              </a:rPr>
              <a:t>semaphore</a:t>
            </a:r>
            <a:r>
              <a:rPr b="0" dirty="0">
                <a:latin typeface="Courier New"/>
                <a:cs typeface="Courier New"/>
              </a:rPr>
              <a:t>		</a:t>
            </a:r>
            <a:r>
              <a:rPr b="0" spc="-10" dirty="0">
                <a:latin typeface="Courier New"/>
                <a:cs typeface="Courier New"/>
              </a:rPr>
              <a:t>lock1=1,</a:t>
            </a:r>
            <a:r>
              <a:rPr b="0" dirty="0">
                <a:latin typeface="Courier New"/>
                <a:cs typeface="Courier New"/>
              </a:rPr>
              <a:t>	</a:t>
            </a:r>
            <a:r>
              <a:rPr b="0" spc="-10" dirty="0">
                <a:latin typeface="Courier New"/>
                <a:cs typeface="Courier New"/>
              </a:rPr>
              <a:t>lock2=1;</a:t>
            </a:r>
            <a:endParaRPr b="0" dirty="0">
              <a:latin typeface="Courier New"/>
              <a:cs typeface="Courier New"/>
            </a:endParaRPr>
          </a:p>
        </p:txBody>
      </p:sp>
      <p:sp>
        <p:nvSpPr>
          <p:cNvPr id="32" name="object 9"/>
          <p:cNvSpPr/>
          <p:nvPr/>
        </p:nvSpPr>
        <p:spPr>
          <a:xfrm>
            <a:off x="9081157" y="1630517"/>
            <a:ext cx="2677795" cy="2390140"/>
          </a:xfrm>
          <a:custGeom>
            <a:avLst/>
            <a:gdLst/>
            <a:ahLst/>
            <a:cxnLst/>
            <a:rect l="l" t="t" r="r" b="b"/>
            <a:pathLst>
              <a:path w="2677795" h="2390140">
                <a:moveTo>
                  <a:pt x="0" y="0"/>
                </a:moveTo>
                <a:lnTo>
                  <a:pt x="2677576" y="0"/>
                </a:lnTo>
                <a:lnTo>
                  <a:pt x="2677576" y="2390140"/>
                </a:lnTo>
                <a:lnTo>
                  <a:pt x="0" y="2390140"/>
                </a:lnTo>
                <a:lnTo>
                  <a:pt x="0" y="0"/>
                </a:lnTo>
                <a:close/>
              </a:path>
            </a:pathLst>
          </a:custGeom>
          <a:ln w="12699">
            <a:solidFill>
              <a:srgbClr val="000000"/>
            </a:solidFill>
          </a:ln>
        </p:spPr>
        <p:txBody>
          <a:bodyPr wrap="square" lIns="0" tIns="0" rIns="0" bIns="0" rtlCol="0"/>
          <a:lstStyle/>
          <a:p>
            <a:endParaRPr/>
          </a:p>
        </p:txBody>
      </p:sp>
      <p:sp>
        <p:nvSpPr>
          <p:cNvPr id="33" name="object 10"/>
          <p:cNvSpPr txBox="1"/>
          <p:nvPr/>
        </p:nvSpPr>
        <p:spPr>
          <a:xfrm>
            <a:off x="6218615" y="1645503"/>
            <a:ext cx="4520565" cy="299720"/>
          </a:xfrm>
          <a:prstGeom prst="rect">
            <a:avLst/>
          </a:prstGeom>
        </p:spPr>
        <p:txBody>
          <a:bodyPr vert="horz" wrap="square" lIns="0" tIns="12700" rIns="0" bIns="0" rtlCol="0">
            <a:spAutoFit/>
          </a:bodyPr>
          <a:lstStyle/>
          <a:p>
            <a:pPr marL="50800">
              <a:spcBef>
                <a:spcPts val="100"/>
              </a:spcBef>
              <a:tabLst>
                <a:tab pos="782320" algn="l"/>
                <a:tab pos="1468120" algn="l"/>
                <a:tab pos="2914015" algn="l"/>
                <a:tab pos="3646170" algn="l"/>
                <a:tab pos="4331970" algn="l"/>
              </a:tabLst>
            </a:pPr>
            <a:r>
              <a:rPr b="0" baseline="-6944" dirty="0">
                <a:latin typeface="Courier New"/>
                <a:cs typeface="Courier New"/>
              </a:rPr>
              <a:t>1</a:t>
            </a:r>
            <a:r>
              <a:rPr b="0" spc="-15" baseline="-6944" dirty="0">
                <a:latin typeface="Courier New"/>
                <a:cs typeface="Courier New"/>
              </a:rPr>
              <a:t> </a:t>
            </a:r>
            <a:r>
              <a:rPr b="0" spc="-25" dirty="0">
                <a:latin typeface="Courier New"/>
                <a:cs typeface="Courier New"/>
              </a:rPr>
              <a:t>int</a:t>
            </a:r>
            <a:r>
              <a:rPr b="0" dirty="0">
                <a:latin typeface="Courier New"/>
                <a:cs typeface="Courier New"/>
              </a:rPr>
              <a:t>	</a:t>
            </a:r>
            <a:r>
              <a:rPr b="0" spc="-20" dirty="0">
                <a:latin typeface="Courier New"/>
                <a:cs typeface="Courier New"/>
              </a:rPr>
              <a:t>t1()</a:t>
            </a:r>
            <a:r>
              <a:rPr b="0" dirty="0">
                <a:latin typeface="Courier New"/>
                <a:cs typeface="Courier New"/>
              </a:rPr>
              <a:t>	</a:t>
            </a:r>
            <a:r>
              <a:rPr b="0" spc="-50" dirty="0">
                <a:latin typeface="Courier New"/>
                <a:cs typeface="Courier New"/>
              </a:rPr>
              <a:t>{</a:t>
            </a:r>
            <a:r>
              <a:rPr b="0" dirty="0">
                <a:latin typeface="Courier New"/>
                <a:cs typeface="Courier New"/>
              </a:rPr>
              <a:t>	</a:t>
            </a:r>
            <a:r>
              <a:rPr b="0" baseline="-6944" dirty="0">
                <a:latin typeface="Courier New"/>
                <a:cs typeface="Courier New"/>
              </a:rPr>
              <a:t>1</a:t>
            </a:r>
            <a:r>
              <a:rPr b="0" spc="-15" baseline="-6944" dirty="0">
                <a:latin typeface="Courier New"/>
                <a:cs typeface="Courier New"/>
              </a:rPr>
              <a:t> </a:t>
            </a:r>
            <a:r>
              <a:rPr b="0" spc="-25" dirty="0">
                <a:latin typeface="Courier New"/>
                <a:cs typeface="Courier New"/>
              </a:rPr>
              <a:t>int</a:t>
            </a:r>
            <a:r>
              <a:rPr b="0" dirty="0">
                <a:latin typeface="Courier New"/>
                <a:cs typeface="Courier New"/>
              </a:rPr>
              <a:t>	</a:t>
            </a:r>
            <a:r>
              <a:rPr b="0" spc="-20" dirty="0">
                <a:latin typeface="Courier New"/>
                <a:cs typeface="Courier New"/>
              </a:rPr>
              <a:t>t2()</a:t>
            </a:r>
            <a:r>
              <a:rPr b="0" dirty="0">
                <a:latin typeface="Courier New"/>
                <a:cs typeface="Courier New"/>
              </a:rPr>
              <a:t>	</a:t>
            </a:r>
            <a:r>
              <a:rPr b="0" spc="-50" dirty="0">
                <a:latin typeface="Courier New"/>
                <a:cs typeface="Courier New"/>
              </a:rPr>
              <a:t>{</a:t>
            </a:r>
            <a:endParaRPr b="0" dirty="0">
              <a:latin typeface="Courier New"/>
              <a:cs typeface="Courier New"/>
            </a:endParaRPr>
          </a:p>
        </p:txBody>
      </p:sp>
      <p:sp>
        <p:nvSpPr>
          <p:cNvPr id="34" name="object 11"/>
          <p:cNvSpPr txBox="1"/>
          <p:nvPr/>
        </p:nvSpPr>
        <p:spPr>
          <a:xfrm>
            <a:off x="9623529" y="1899503"/>
            <a:ext cx="1809114" cy="299720"/>
          </a:xfrm>
          <a:prstGeom prst="rect">
            <a:avLst/>
          </a:prstGeom>
        </p:spPr>
        <p:txBody>
          <a:bodyPr vert="horz" wrap="square" lIns="0" tIns="12700" rIns="0" bIns="0" rtlCol="0">
            <a:spAutoFit/>
          </a:bodyPr>
          <a:lstStyle/>
          <a:p>
            <a:pPr marL="12700">
              <a:spcBef>
                <a:spcPts val="100"/>
              </a:spcBef>
            </a:pPr>
            <a:r>
              <a:rPr b="0" spc="-10" dirty="0">
                <a:latin typeface="Courier New"/>
                <a:cs typeface="Courier New"/>
              </a:rPr>
              <a:t>lock2.wait();</a:t>
            </a:r>
            <a:endParaRPr b="0" dirty="0">
              <a:latin typeface="Courier New"/>
              <a:cs typeface="Courier New"/>
            </a:endParaRPr>
          </a:p>
        </p:txBody>
      </p:sp>
      <p:sp>
        <p:nvSpPr>
          <p:cNvPr id="35" name="object 12"/>
          <p:cNvSpPr txBox="1"/>
          <p:nvPr/>
        </p:nvSpPr>
        <p:spPr>
          <a:xfrm>
            <a:off x="9623528" y="2153503"/>
            <a:ext cx="2083435" cy="1569720"/>
          </a:xfrm>
          <a:prstGeom prst="rect">
            <a:avLst/>
          </a:prstGeom>
        </p:spPr>
        <p:txBody>
          <a:bodyPr vert="horz" wrap="square" lIns="0" tIns="38100" rIns="0" bIns="0" rtlCol="0">
            <a:spAutoFit/>
          </a:bodyPr>
          <a:lstStyle/>
          <a:p>
            <a:pPr marL="12700" marR="279400">
              <a:lnSpc>
                <a:spcPts val="2000"/>
              </a:lnSpc>
              <a:spcBef>
                <a:spcPts val="300"/>
              </a:spcBef>
              <a:tabLst>
                <a:tab pos="286385" algn="l"/>
                <a:tab pos="561340" algn="l"/>
                <a:tab pos="835660" algn="l"/>
                <a:tab pos="1109980" algn="l"/>
              </a:tabLst>
            </a:pPr>
            <a:r>
              <a:rPr b="0" spc="-50" dirty="0">
                <a:latin typeface="Courier New"/>
                <a:cs typeface="Courier New"/>
              </a:rPr>
              <a:t>y</a:t>
            </a:r>
            <a:r>
              <a:rPr b="0" dirty="0">
                <a:latin typeface="Courier New"/>
                <a:cs typeface="Courier New"/>
              </a:rPr>
              <a:t>	</a:t>
            </a:r>
            <a:r>
              <a:rPr b="0" spc="-60" dirty="0">
                <a:latin typeface="Courier New"/>
                <a:cs typeface="Courier New"/>
              </a:rPr>
              <a:t>=</a:t>
            </a:r>
            <a:r>
              <a:rPr b="0" dirty="0">
                <a:latin typeface="Courier New"/>
                <a:cs typeface="Courier New"/>
              </a:rPr>
              <a:t>	</a:t>
            </a:r>
            <a:r>
              <a:rPr b="0" spc="-50" dirty="0">
                <a:latin typeface="Courier New"/>
                <a:cs typeface="Courier New"/>
              </a:rPr>
              <a:t>y</a:t>
            </a:r>
            <a:r>
              <a:rPr b="0" dirty="0">
                <a:latin typeface="Courier New"/>
                <a:cs typeface="Courier New"/>
              </a:rPr>
              <a:t>	</a:t>
            </a:r>
            <a:r>
              <a:rPr b="0" spc="-50" dirty="0">
                <a:latin typeface="Courier New"/>
                <a:cs typeface="Courier New"/>
              </a:rPr>
              <a:t>+</a:t>
            </a:r>
            <a:r>
              <a:rPr b="0" dirty="0">
                <a:latin typeface="Courier New"/>
                <a:cs typeface="Courier New"/>
              </a:rPr>
              <a:t>	</a:t>
            </a:r>
            <a:r>
              <a:rPr b="0" spc="-25" dirty="0">
                <a:latin typeface="Courier New"/>
                <a:cs typeface="Courier New"/>
              </a:rPr>
              <a:t>1; </a:t>
            </a:r>
            <a:r>
              <a:rPr b="0" spc="-10" dirty="0">
                <a:solidFill>
                  <a:srgbClr val="FF2600"/>
                </a:solidFill>
                <a:latin typeface="Courier New"/>
                <a:cs typeface="Courier New"/>
              </a:rPr>
              <a:t>lock1.wait(); </a:t>
            </a:r>
            <a:r>
              <a:rPr b="0" spc="-50" dirty="0">
                <a:latin typeface="Courier New"/>
                <a:cs typeface="Courier New"/>
              </a:rPr>
              <a:t>x</a:t>
            </a:r>
            <a:r>
              <a:rPr b="0" dirty="0">
                <a:latin typeface="Courier New"/>
                <a:cs typeface="Courier New"/>
              </a:rPr>
              <a:t>	</a:t>
            </a:r>
            <a:r>
              <a:rPr b="0" spc="-60" dirty="0">
                <a:latin typeface="Courier New"/>
                <a:cs typeface="Courier New"/>
              </a:rPr>
              <a:t>=</a:t>
            </a:r>
            <a:r>
              <a:rPr b="0" dirty="0">
                <a:latin typeface="Courier New"/>
                <a:cs typeface="Courier New"/>
              </a:rPr>
              <a:t>	</a:t>
            </a:r>
            <a:r>
              <a:rPr b="0" spc="-50" dirty="0">
                <a:latin typeface="Courier New"/>
                <a:cs typeface="Courier New"/>
              </a:rPr>
              <a:t>x</a:t>
            </a:r>
            <a:r>
              <a:rPr b="0" dirty="0">
                <a:latin typeface="Courier New"/>
                <a:cs typeface="Courier New"/>
              </a:rPr>
              <a:t>	</a:t>
            </a:r>
            <a:r>
              <a:rPr b="0" spc="-50" dirty="0">
                <a:latin typeface="Courier New"/>
                <a:cs typeface="Courier New"/>
              </a:rPr>
              <a:t>+</a:t>
            </a:r>
            <a:r>
              <a:rPr b="0" dirty="0">
                <a:latin typeface="Courier New"/>
                <a:cs typeface="Courier New"/>
              </a:rPr>
              <a:t>	</a:t>
            </a:r>
            <a:r>
              <a:rPr b="0" spc="-25" dirty="0">
                <a:latin typeface="Courier New"/>
                <a:cs typeface="Courier New"/>
              </a:rPr>
              <a:t>1;</a:t>
            </a:r>
            <a:endParaRPr b="0" dirty="0">
              <a:latin typeface="Courier New"/>
              <a:cs typeface="Courier New"/>
            </a:endParaRPr>
          </a:p>
          <a:p>
            <a:pPr marL="12700" marR="5080" algn="just">
              <a:lnSpc>
                <a:spcPts val="2000"/>
              </a:lnSpc>
            </a:pPr>
            <a:r>
              <a:rPr b="0" spc="-10" dirty="0">
                <a:latin typeface="Courier New"/>
                <a:cs typeface="Courier New"/>
              </a:rPr>
              <a:t>lock1</a:t>
            </a:r>
            <a:r>
              <a:rPr lang="en-GB" b="0" spc="-10" dirty="0">
                <a:latin typeface="Courier New"/>
                <a:cs typeface="Courier New"/>
              </a:rPr>
              <a:t>.signal()</a:t>
            </a:r>
            <a:r>
              <a:rPr b="0" spc="-10" dirty="0">
                <a:latin typeface="Courier New"/>
                <a:cs typeface="Courier New"/>
              </a:rPr>
              <a:t>; lock2</a:t>
            </a:r>
            <a:r>
              <a:rPr lang="en-GB" b="0" spc="-10" dirty="0">
                <a:latin typeface="Courier New"/>
                <a:cs typeface="Courier New"/>
              </a:rPr>
              <a:t>.signal()</a:t>
            </a:r>
            <a:r>
              <a:rPr b="0" spc="-10" dirty="0">
                <a:latin typeface="Courier New"/>
                <a:cs typeface="Courier New"/>
              </a:rPr>
              <a:t>; </a:t>
            </a:r>
            <a:r>
              <a:rPr b="0" dirty="0">
                <a:latin typeface="Courier New"/>
                <a:cs typeface="Courier New"/>
              </a:rPr>
              <a:t>z = z + </a:t>
            </a:r>
            <a:r>
              <a:rPr b="0" spc="-25" dirty="0">
                <a:latin typeface="Courier New"/>
                <a:cs typeface="Courier New"/>
              </a:rPr>
              <a:t>1;</a:t>
            </a:r>
            <a:endParaRPr b="0" dirty="0">
              <a:latin typeface="Courier New"/>
              <a:cs typeface="Courier New"/>
            </a:endParaRPr>
          </a:p>
        </p:txBody>
      </p:sp>
      <p:sp>
        <p:nvSpPr>
          <p:cNvPr id="36" name="object 13"/>
          <p:cNvSpPr txBox="1"/>
          <p:nvPr/>
        </p:nvSpPr>
        <p:spPr>
          <a:xfrm>
            <a:off x="9095127" y="1921179"/>
            <a:ext cx="396875" cy="2105063"/>
          </a:xfrm>
          <a:prstGeom prst="rect">
            <a:avLst/>
          </a:prstGeom>
        </p:spPr>
        <p:txBody>
          <a:bodyPr vert="horz" wrap="square" lIns="0" tIns="83820" rIns="0" bIns="0" rtlCol="0">
            <a:spAutoFit/>
          </a:bodyPr>
          <a:lstStyle/>
          <a:p>
            <a:pPr marL="38100">
              <a:spcBef>
                <a:spcPts val="660"/>
              </a:spcBef>
            </a:pPr>
            <a:r>
              <a:rPr sz="1200" b="0" spc="-50" dirty="0">
                <a:latin typeface="Courier New"/>
                <a:cs typeface="Courier New"/>
              </a:rPr>
              <a:t>2</a:t>
            </a:r>
            <a:endParaRPr sz="1200" b="0" dirty="0">
              <a:latin typeface="Courier New"/>
              <a:cs typeface="Courier New"/>
            </a:endParaRPr>
          </a:p>
          <a:p>
            <a:pPr marL="38100">
              <a:spcBef>
                <a:spcPts val="560"/>
              </a:spcBef>
            </a:pPr>
            <a:r>
              <a:rPr sz="1200" b="0" spc="-50" dirty="0">
                <a:latin typeface="Courier New"/>
                <a:cs typeface="Courier New"/>
              </a:rPr>
              <a:t>3</a:t>
            </a:r>
            <a:endParaRPr sz="1200" b="0" dirty="0">
              <a:latin typeface="Courier New"/>
              <a:cs typeface="Courier New"/>
            </a:endParaRPr>
          </a:p>
          <a:p>
            <a:pPr marL="38100">
              <a:spcBef>
                <a:spcPts val="560"/>
              </a:spcBef>
            </a:pPr>
            <a:r>
              <a:rPr sz="1200" b="0" spc="-50" dirty="0">
                <a:latin typeface="Courier New"/>
                <a:cs typeface="Courier New"/>
              </a:rPr>
              <a:t>4</a:t>
            </a:r>
            <a:endParaRPr sz="1200" b="0" dirty="0">
              <a:latin typeface="Courier New"/>
              <a:cs typeface="Courier New"/>
            </a:endParaRPr>
          </a:p>
          <a:p>
            <a:pPr marL="38100">
              <a:spcBef>
                <a:spcPts val="560"/>
              </a:spcBef>
            </a:pPr>
            <a:r>
              <a:rPr sz="1200" b="0" spc="-50" dirty="0">
                <a:latin typeface="Courier New"/>
                <a:cs typeface="Courier New"/>
              </a:rPr>
              <a:t>5</a:t>
            </a:r>
            <a:endParaRPr sz="1200" b="0" dirty="0">
              <a:latin typeface="Courier New"/>
              <a:cs typeface="Courier New"/>
            </a:endParaRPr>
          </a:p>
          <a:p>
            <a:pPr marL="38100">
              <a:spcBef>
                <a:spcPts val="560"/>
              </a:spcBef>
            </a:pPr>
            <a:r>
              <a:rPr sz="1200" b="0" spc="-50" dirty="0">
                <a:latin typeface="Courier New"/>
                <a:cs typeface="Courier New"/>
              </a:rPr>
              <a:t>6</a:t>
            </a:r>
            <a:endParaRPr sz="1200" b="0" dirty="0">
              <a:latin typeface="Courier New"/>
              <a:cs typeface="Courier New"/>
            </a:endParaRPr>
          </a:p>
          <a:p>
            <a:pPr marL="38100">
              <a:spcBef>
                <a:spcPts val="560"/>
              </a:spcBef>
            </a:pPr>
            <a:r>
              <a:rPr sz="1200" b="0" spc="-50" dirty="0">
                <a:latin typeface="Courier New"/>
                <a:cs typeface="Courier New"/>
              </a:rPr>
              <a:t>7</a:t>
            </a:r>
            <a:endParaRPr sz="1200" b="0" dirty="0">
              <a:latin typeface="Courier New"/>
              <a:cs typeface="Courier New"/>
            </a:endParaRPr>
          </a:p>
          <a:p>
            <a:pPr marL="38100">
              <a:lnSpc>
                <a:spcPts val="1355"/>
              </a:lnSpc>
              <a:spcBef>
                <a:spcPts val="560"/>
              </a:spcBef>
            </a:pPr>
            <a:r>
              <a:rPr sz="1200" b="0" spc="-50" dirty="0">
                <a:latin typeface="Courier New"/>
                <a:cs typeface="Courier New"/>
              </a:rPr>
              <a:t>8</a:t>
            </a:r>
            <a:endParaRPr sz="1200" b="0" dirty="0">
              <a:latin typeface="Courier New"/>
              <a:cs typeface="Courier New"/>
            </a:endParaRPr>
          </a:p>
          <a:p>
            <a:pPr marL="38100">
              <a:lnSpc>
                <a:spcPts val="2075"/>
              </a:lnSpc>
            </a:pPr>
            <a:r>
              <a:rPr b="0" baseline="-6944" dirty="0">
                <a:latin typeface="Courier New"/>
                <a:cs typeface="Courier New"/>
              </a:rPr>
              <a:t>9</a:t>
            </a:r>
            <a:r>
              <a:rPr b="0" spc="-15" baseline="-6944" dirty="0">
                <a:latin typeface="Courier New"/>
                <a:cs typeface="Courier New"/>
              </a:rPr>
              <a:t> </a:t>
            </a:r>
            <a:r>
              <a:rPr b="0" spc="-50" dirty="0">
                <a:latin typeface="Courier New"/>
                <a:cs typeface="Courier New"/>
              </a:rPr>
              <a:t>}</a:t>
            </a:r>
            <a:endParaRPr b="0" dirty="0">
              <a:latin typeface="Courier New"/>
              <a:cs typeface="Courier New"/>
            </a:endParaRPr>
          </a:p>
        </p:txBody>
      </p:sp>
      <p:grpSp>
        <p:nvGrpSpPr>
          <p:cNvPr id="37" name="object 14"/>
          <p:cNvGrpSpPr/>
          <p:nvPr/>
        </p:nvGrpSpPr>
        <p:grpSpPr>
          <a:xfrm>
            <a:off x="8554030" y="1823314"/>
            <a:ext cx="1076325" cy="1101090"/>
            <a:chOff x="2802343" y="1984822"/>
            <a:chExt cx="1076325" cy="1101090"/>
          </a:xfrm>
        </p:grpSpPr>
        <p:sp>
          <p:nvSpPr>
            <p:cNvPr id="38" name="object 15"/>
            <p:cNvSpPr/>
            <p:nvPr/>
          </p:nvSpPr>
          <p:spPr>
            <a:xfrm>
              <a:off x="2875335" y="2246624"/>
              <a:ext cx="805815" cy="491490"/>
            </a:xfrm>
            <a:custGeom>
              <a:avLst/>
              <a:gdLst/>
              <a:ahLst/>
              <a:cxnLst/>
              <a:rect l="l" t="t" r="r" b="b"/>
              <a:pathLst>
                <a:path w="805814" h="491489">
                  <a:moveTo>
                    <a:pt x="0" y="491435"/>
                  </a:moveTo>
                  <a:lnTo>
                    <a:pt x="794699" y="6614"/>
                  </a:lnTo>
                  <a:lnTo>
                    <a:pt x="805541" y="0"/>
                  </a:lnTo>
                </a:path>
              </a:pathLst>
            </a:custGeom>
            <a:ln w="25400">
              <a:solidFill>
                <a:srgbClr val="0365C0"/>
              </a:solidFill>
            </a:ln>
          </p:spPr>
          <p:txBody>
            <a:bodyPr wrap="square" lIns="0" tIns="0" rIns="0" bIns="0" rtlCol="0"/>
            <a:lstStyle/>
            <a:p>
              <a:endParaRPr/>
            </a:p>
          </p:txBody>
        </p:sp>
        <p:sp>
          <p:nvSpPr>
            <p:cNvPr id="39" name="object 16"/>
            <p:cNvSpPr/>
            <p:nvPr/>
          </p:nvSpPr>
          <p:spPr>
            <a:xfrm>
              <a:off x="3638287" y="2189742"/>
              <a:ext cx="135890" cy="115570"/>
            </a:xfrm>
            <a:custGeom>
              <a:avLst/>
              <a:gdLst/>
              <a:ahLst/>
              <a:cxnLst/>
              <a:rect l="l" t="t" r="r" b="b"/>
              <a:pathLst>
                <a:path w="135889" h="115569">
                  <a:moveTo>
                    <a:pt x="135829" y="0"/>
                  </a:moveTo>
                  <a:lnTo>
                    <a:pt x="0" y="11456"/>
                  </a:lnTo>
                  <a:lnTo>
                    <a:pt x="63496" y="115536"/>
                  </a:lnTo>
                  <a:lnTo>
                    <a:pt x="135829" y="0"/>
                  </a:lnTo>
                  <a:close/>
                </a:path>
              </a:pathLst>
            </a:custGeom>
            <a:solidFill>
              <a:srgbClr val="0365C0"/>
            </a:solidFill>
          </p:spPr>
          <p:txBody>
            <a:bodyPr wrap="square" lIns="0" tIns="0" rIns="0" bIns="0" rtlCol="0"/>
            <a:lstStyle/>
            <a:p>
              <a:endParaRPr/>
            </a:p>
          </p:txBody>
        </p:sp>
        <p:sp>
          <p:nvSpPr>
            <p:cNvPr id="40" name="object 17"/>
            <p:cNvSpPr/>
            <p:nvPr/>
          </p:nvSpPr>
          <p:spPr>
            <a:xfrm>
              <a:off x="2936119" y="2593287"/>
              <a:ext cx="796925" cy="302895"/>
            </a:xfrm>
            <a:custGeom>
              <a:avLst/>
              <a:gdLst/>
              <a:ahLst/>
              <a:cxnLst/>
              <a:rect l="l" t="t" r="r" b="b"/>
              <a:pathLst>
                <a:path w="796925" h="302894">
                  <a:moveTo>
                    <a:pt x="796387" y="0"/>
                  </a:moveTo>
                  <a:lnTo>
                    <a:pt x="11871" y="298247"/>
                  </a:lnTo>
                  <a:lnTo>
                    <a:pt x="0" y="302760"/>
                  </a:lnTo>
                </a:path>
              </a:pathLst>
            </a:custGeom>
            <a:ln w="25399">
              <a:solidFill>
                <a:srgbClr val="0365C0"/>
              </a:solidFill>
            </a:ln>
          </p:spPr>
          <p:txBody>
            <a:bodyPr wrap="square" lIns="0" tIns="0" rIns="0" bIns="0" rtlCol="0"/>
            <a:lstStyle/>
            <a:p>
              <a:endParaRPr/>
            </a:p>
          </p:txBody>
        </p:sp>
        <p:sp>
          <p:nvSpPr>
            <p:cNvPr id="41" name="object 18"/>
            <p:cNvSpPr/>
            <p:nvPr/>
          </p:nvSpPr>
          <p:spPr>
            <a:xfrm>
              <a:off x="2834027" y="2834554"/>
              <a:ext cx="135890" cy="114300"/>
            </a:xfrm>
            <a:custGeom>
              <a:avLst/>
              <a:gdLst/>
              <a:ahLst/>
              <a:cxnLst/>
              <a:rect l="l" t="t" r="r" b="b"/>
              <a:pathLst>
                <a:path w="135889" h="114300">
                  <a:moveTo>
                    <a:pt x="92299" y="0"/>
                  </a:moveTo>
                  <a:lnTo>
                    <a:pt x="0" y="100305"/>
                  </a:lnTo>
                  <a:lnTo>
                    <a:pt x="135624" y="113962"/>
                  </a:lnTo>
                  <a:lnTo>
                    <a:pt x="92299" y="0"/>
                  </a:lnTo>
                  <a:close/>
                </a:path>
              </a:pathLst>
            </a:custGeom>
            <a:solidFill>
              <a:srgbClr val="0365C0"/>
            </a:solidFill>
          </p:spPr>
          <p:txBody>
            <a:bodyPr wrap="square" lIns="0" tIns="0" rIns="0" bIns="0" rtlCol="0"/>
            <a:lstStyle/>
            <a:p>
              <a:endParaRPr/>
            </a:p>
          </p:txBody>
        </p:sp>
        <p:sp>
          <p:nvSpPr>
            <p:cNvPr id="42" name="object 19"/>
            <p:cNvSpPr/>
            <p:nvPr/>
          </p:nvSpPr>
          <p:spPr>
            <a:xfrm>
              <a:off x="2863303" y="1984822"/>
              <a:ext cx="0" cy="537210"/>
            </a:xfrm>
            <a:custGeom>
              <a:avLst/>
              <a:gdLst/>
              <a:ahLst/>
              <a:cxnLst/>
              <a:rect l="l" t="t" r="r" b="b"/>
              <a:pathLst>
                <a:path h="537210">
                  <a:moveTo>
                    <a:pt x="0" y="0"/>
                  </a:moveTo>
                  <a:lnTo>
                    <a:pt x="0" y="524411"/>
                  </a:lnTo>
                  <a:lnTo>
                    <a:pt x="0" y="537111"/>
                  </a:lnTo>
                </a:path>
              </a:pathLst>
            </a:custGeom>
            <a:ln w="25400">
              <a:solidFill>
                <a:srgbClr val="0365C0"/>
              </a:solidFill>
            </a:ln>
          </p:spPr>
          <p:txBody>
            <a:bodyPr wrap="square" lIns="0" tIns="0" rIns="0" bIns="0" rtlCol="0"/>
            <a:lstStyle/>
            <a:p>
              <a:endParaRPr/>
            </a:p>
          </p:txBody>
        </p:sp>
        <p:sp>
          <p:nvSpPr>
            <p:cNvPr id="43" name="object 20"/>
            <p:cNvSpPr/>
            <p:nvPr/>
          </p:nvSpPr>
          <p:spPr>
            <a:xfrm>
              <a:off x="2802343" y="2509232"/>
              <a:ext cx="121920" cy="121920"/>
            </a:xfrm>
            <a:custGeom>
              <a:avLst/>
              <a:gdLst/>
              <a:ahLst/>
              <a:cxnLst/>
              <a:rect l="l" t="t" r="r" b="b"/>
              <a:pathLst>
                <a:path w="121919" h="121919">
                  <a:moveTo>
                    <a:pt x="121919" y="0"/>
                  </a:moveTo>
                  <a:lnTo>
                    <a:pt x="0" y="0"/>
                  </a:lnTo>
                  <a:lnTo>
                    <a:pt x="60959" y="121919"/>
                  </a:lnTo>
                  <a:lnTo>
                    <a:pt x="121919" y="0"/>
                  </a:lnTo>
                  <a:close/>
                </a:path>
              </a:pathLst>
            </a:custGeom>
            <a:solidFill>
              <a:srgbClr val="0365C0"/>
            </a:solidFill>
          </p:spPr>
          <p:txBody>
            <a:bodyPr wrap="square" lIns="0" tIns="0" rIns="0" bIns="0" rtlCol="0"/>
            <a:lstStyle/>
            <a:p>
              <a:endParaRPr/>
            </a:p>
          </p:txBody>
        </p:sp>
        <p:sp>
          <p:nvSpPr>
            <p:cNvPr id="44" name="object 21"/>
            <p:cNvSpPr/>
            <p:nvPr/>
          </p:nvSpPr>
          <p:spPr>
            <a:xfrm>
              <a:off x="3735739" y="2335847"/>
              <a:ext cx="1270" cy="71120"/>
            </a:xfrm>
            <a:custGeom>
              <a:avLst/>
              <a:gdLst/>
              <a:ahLst/>
              <a:cxnLst/>
              <a:rect l="l" t="t" r="r" b="b"/>
              <a:pathLst>
                <a:path w="1270" h="71119">
                  <a:moveTo>
                    <a:pt x="0" y="0"/>
                  </a:moveTo>
                  <a:lnTo>
                    <a:pt x="697" y="57982"/>
                  </a:lnTo>
                  <a:lnTo>
                    <a:pt x="849" y="70681"/>
                  </a:lnTo>
                </a:path>
              </a:pathLst>
            </a:custGeom>
            <a:ln w="25399">
              <a:solidFill>
                <a:srgbClr val="0365C0"/>
              </a:solidFill>
            </a:ln>
          </p:spPr>
          <p:txBody>
            <a:bodyPr wrap="square" lIns="0" tIns="0" rIns="0" bIns="0" rtlCol="0"/>
            <a:lstStyle/>
            <a:p>
              <a:endParaRPr/>
            </a:p>
          </p:txBody>
        </p:sp>
        <p:sp>
          <p:nvSpPr>
            <p:cNvPr id="45" name="object 22"/>
            <p:cNvSpPr/>
            <p:nvPr/>
          </p:nvSpPr>
          <p:spPr>
            <a:xfrm>
              <a:off x="3675480" y="2393096"/>
              <a:ext cx="121920" cy="123189"/>
            </a:xfrm>
            <a:custGeom>
              <a:avLst/>
              <a:gdLst/>
              <a:ahLst/>
              <a:cxnLst/>
              <a:rect l="l" t="t" r="r" b="b"/>
              <a:pathLst>
                <a:path w="121920" h="123189">
                  <a:moveTo>
                    <a:pt x="121911" y="0"/>
                  </a:moveTo>
                  <a:lnTo>
                    <a:pt x="0" y="1465"/>
                  </a:lnTo>
                  <a:lnTo>
                    <a:pt x="62421" y="122643"/>
                  </a:lnTo>
                  <a:lnTo>
                    <a:pt x="121911" y="0"/>
                  </a:lnTo>
                  <a:close/>
                </a:path>
              </a:pathLst>
            </a:custGeom>
            <a:solidFill>
              <a:srgbClr val="0365C0"/>
            </a:solidFill>
          </p:spPr>
          <p:txBody>
            <a:bodyPr wrap="square" lIns="0" tIns="0" rIns="0" bIns="0" rtlCol="0"/>
            <a:lstStyle/>
            <a:p>
              <a:endParaRPr/>
            </a:p>
          </p:txBody>
        </p:sp>
        <p:sp>
          <p:nvSpPr>
            <p:cNvPr id="46" name="object 23"/>
            <p:cNvSpPr/>
            <p:nvPr/>
          </p:nvSpPr>
          <p:spPr>
            <a:xfrm>
              <a:off x="2875335" y="2791204"/>
              <a:ext cx="898525" cy="281940"/>
            </a:xfrm>
            <a:custGeom>
              <a:avLst/>
              <a:gdLst/>
              <a:ahLst/>
              <a:cxnLst/>
              <a:rect l="l" t="t" r="r" b="b"/>
              <a:pathLst>
                <a:path w="898525" h="281939">
                  <a:moveTo>
                    <a:pt x="0" y="281546"/>
                  </a:moveTo>
                  <a:lnTo>
                    <a:pt x="886391" y="3797"/>
                  </a:lnTo>
                  <a:lnTo>
                    <a:pt x="898510" y="0"/>
                  </a:lnTo>
                </a:path>
              </a:pathLst>
            </a:custGeom>
            <a:ln w="25400">
              <a:solidFill>
                <a:srgbClr val="0365C0"/>
              </a:solidFill>
            </a:ln>
          </p:spPr>
          <p:txBody>
            <a:bodyPr wrap="square" lIns="0" tIns="0" rIns="0" bIns="0" rtlCol="0"/>
            <a:lstStyle/>
            <a:p>
              <a:endParaRPr/>
            </a:p>
          </p:txBody>
        </p:sp>
        <p:sp>
          <p:nvSpPr>
            <p:cNvPr id="47" name="object 24"/>
            <p:cNvSpPr/>
            <p:nvPr/>
          </p:nvSpPr>
          <p:spPr>
            <a:xfrm>
              <a:off x="3743498" y="2736830"/>
              <a:ext cx="134620" cy="116839"/>
            </a:xfrm>
            <a:custGeom>
              <a:avLst/>
              <a:gdLst/>
              <a:ahLst/>
              <a:cxnLst/>
              <a:rect l="l" t="t" r="r" b="b"/>
              <a:pathLst>
                <a:path w="134620" h="116839">
                  <a:moveTo>
                    <a:pt x="0" y="0"/>
                  </a:moveTo>
                  <a:lnTo>
                    <a:pt x="36455" y="116342"/>
                  </a:lnTo>
                  <a:lnTo>
                    <a:pt x="134569" y="21714"/>
                  </a:lnTo>
                  <a:lnTo>
                    <a:pt x="0" y="0"/>
                  </a:lnTo>
                  <a:close/>
                </a:path>
              </a:pathLst>
            </a:custGeom>
            <a:solidFill>
              <a:srgbClr val="0365C0"/>
            </a:solidFill>
          </p:spPr>
          <p:txBody>
            <a:bodyPr wrap="square" lIns="0" tIns="0" rIns="0" bIns="0" rtlCol="0"/>
            <a:lstStyle/>
            <a:p>
              <a:endParaRPr/>
            </a:p>
          </p:txBody>
        </p:sp>
      </p:grpSp>
      <p:sp>
        <p:nvSpPr>
          <p:cNvPr id="48" name="object 3">
            <a:extLst>
              <a:ext uri="{FF2B5EF4-FFF2-40B4-BE49-F238E27FC236}">
                <a16:creationId xmlns:a16="http://schemas.microsoft.com/office/drawing/2014/main" id="{48796EA2-DD42-AF72-EC14-AE97D7CE4F11}"/>
              </a:ext>
            </a:extLst>
          </p:cNvPr>
          <p:cNvSpPr txBox="1"/>
          <p:nvPr/>
        </p:nvSpPr>
        <p:spPr>
          <a:xfrm>
            <a:off x="6231315" y="3970592"/>
            <a:ext cx="5808285" cy="2743700"/>
          </a:xfrm>
          <a:prstGeom prst="rect">
            <a:avLst/>
          </a:prstGeom>
        </p:spPr>
        <p:txBody>
          <a:bodyPr vert="horz" wrap="square" lIns="0" tIns="80645" rIns="0" bIns="0" rtlCol="0">
            <a:spAutoFit/>
          </a:bodyPr>
          <a:lstStyle/>
          <a:p>
            <a:pPr marL="12700">
              <a:spcBef>
                <a:spcPts val="635"/>
              </a:spcBef>
            </a:pPr>
            <a:r>
              <a:rPr lang="en-GB" sz="2000" b="0" dirty="0">
                <a:latin typeface="Gill Sans" panose="020B0502020104020203"/>
                <a:cs typeface="Arial MT"/>
              </a:rPr>
              <a:t>Deadlock scenario 2:</a:t>
            </a:r>
            <a:endParaRPr sz="2000" b="0" dirty="0">
              <a:latin typeface="Gill Sans" panose="020B0502020104020203"/>
              <a:cs typeface="Arial MT"/>
            </a:endParaRPr>
          </a:p>
          <a:p>
            <a:pPr marL="231140" indent="-218440">
              <a:spcBef>
                <a:spcPts val="600"/>
              </a:spcBef>
              <a:buChar char="•"/>
              <a:tabLst>
                <a:tab pos="231140" algn="l"/>
              </a:tabLst>
            </a:pPr>
            <a:r>
              <a:rPr lang="en-GB" sz="2400" b="0" spc="-75" baseline="1291" dirty="0">
                <a:latin typeface="Gill Sans" panose="020B0502020104020203"/>
                <a:cs typeface="Arial MT"/>
              </a:rPr>
              <a:t>t1 runs first until line 4 (so lock1=0, lock2=1); switch to t2</a:t>
            </a:r>
          </a:p>
          <a:p>
            <a:pPr marL="231140" indent="-218440">
              <a:spcBef>
                <a:spcPts val="600"/>
              </a:spcBef>
              <a:buChar char="•"/>
              <a:tabLst>
                <a:tab pos="231140" algn="l"/>
              </a:tabLst>
            </a:pPr>
            <a:r>
              <a:rPr lang="en-GB" sz="2400" b="0" spc="-75" baseline="1291" dirty="0">
                <a:latin typeface="Gill Sans" panose="020B0502020104020203"/>
                <a:cs typeface="Arial MT"/>
              </a:rPr>
              <a:t>t2 starts and runs until line 3 (so lock1=0, lock2=0); back to t1</a:t>
            </a:r>
          </a:p>
          <a:p>
            <a:pPr marL="231140" indent="-218440">
              <a:spcBef>
                <a:spcPts val="600"/>
              </a:spcBef>
              <a:buChar char="•"/>
              <a:tabLst>
                <a:tab pos="231140" algn="l"/>
              </a:tabLst>
            </a:pPr>
            <a:r>
              <a:rPr lang="en-GB" sz="2400" b="0" spc="-75" baseline="1291" dirty="0">
                <a:latin typeface="Gill Sans" panose="020B0502020104020203"/>
                <a:cs typeface="Arial MT"/>
              </a:rPr>
              <a:t>t1 waits for lock2 in line 5; switch to t2, waits for lock1 in line 4</a:t>
            </a:r>
          </a:p>
          <a:p>
            <a:pPr marL="231140" indent="-218440">
              <a:spcBef>
                <a:spcPts val="600"/>
              </a:spcBef>
              <a:buChar char="•"/>
              <a:tabLst>
                <a:tab pos="231140" algn="l"/>
              </a:tabLst>
            </a:pPr>
            <a:r>
              <a:rPr lang="en-GB" sz="2400" b="0" spc="-75" baseline="1291" dirty="0">
                <a:latin typeface="Gill Sans" panose="020B0502020104020203"/>
                <a:cs typeface="Arial MT"/>
              </a:rPr>
              <a:t>(Other </a:t>
            </a:r>
            <a:r>
              <a:rPr lang="en-GB" sz="2400" b="0" spc="-75" baseline="1291" dirty="0" err="1">
                <a:latin typeface="Gill Sans" panose="020B0502020104020203"/>
                <a:cs typeface="Arial MT"/>
              </a:rPr>
              <a:t>interleavings</a:t>
            </a:r>
            <a:r>
              <a:rPr lang="en-GB" sz="2400" b="0" spc="-75" baseline="1291" dirty="0">
                <a:latin typeface="Gill Sans" panose="020B0502020104020203"/>
                <a:cs typeface="Arial MT"/>
              </a:rPr>
              <a:t> are possible, e.g., t1 grabs lock1, t2 grabs lock2 requests lock 1, t1 requests lock 2)</a:t>
            </a:r>
          </a:p>
          <a:p>
            <a:pPr marL="231140" indent="-218440">
              <a:spcBef>
                <a:spcPts val="600"/>
              </a:spcBef>
              <a:buChar char="•"/>
              <a:tabLst>
                <a:tab pos="231140" algn="l"/>
              </a:tabLst>
            </a:pPr>
            <a:r>
              <a:rPr lang="en-GB" sz="2400" b="0" spc="-75" baseline="1291" dirty="0">
                <a:latin typeface="Gill Sans" panose="020B0502020104020203"/>
                <a:cs typeface="Arial MT"/>
              </a:rPr>
              <a:t>To prevent deadlocks, every thread should acquire locks in the same order, e.g. both acquire lock1 before lock2, or both acquire lock2 before lock1</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9D0719-335C-D878-3D17-47DE62456CDE}"/>
              </a:ext>
            </a:extLst>
          </p:cNvPr>
          <p:cNvSpPr>
            <a:spLocks noGrp="1"/>
          </p:cNvSpPr>
          <p:nvPr>
            <p:ph idx="1"/>
          </p:nvPr>
        </p:nvSpPr>
        <p:spPr>
          <a:xfrm>
            <a:off x="685800" y="914400"/>
            <a:ext cx="7391400" cy="5334000"/>
          </a:xfrm>
        </p:spPr>
        <p:txBody>
          <a:bodyPr>
            <a:normAutofit fontScale="85000" lnSpcReduction="20000"/>
          </a:bodyPr>
          <a:lstStyle/>
          <a:p>
            <a:r>
              <a:rPr lang="en-GB" dirty="0">
                <a:latin typeface="Gill Sans" panose="020B0502020104020203"/>
              </a:rPr>
              <a:t>Q. What are the possible values of x, y and z in the deadlock state?</a:t>
            </a:r>
          </a:p>
          <a:p>
            <a:r>
              <a:rPr lang="en-GB" sz="2600" kern="1200" dirty="0">
                <a:latin typeface="Gill Sans" panose="020B0502020104020203"/>
                <a:ea typeface="ＭＳ Ｐゴシック" charset="0"/>
              </a:rPr>
              <a:t>t1 runs until Line 5 lock2.wait() and t2 runs until Line 4 lock1.wait(), so x = 2, y = 1, z = 2</a:t>
            </a:r>
          </a:p>
          <a:p>
            <a:r>
              <a:rPr lang="en-GB" dirty="0">
                <a:latin typeface="Gill Sans" panose="020B0502020104020203"/>
              </a:rPr>
              <a:t>Q. What are the possible values of x, y and z if the program finishes successfully without a deadlock?</a:t>
            </a:r>
          </a:p>
          <a:p>
            <a:r>
              <a:rPr lang="en-GB" sz="2600" kern="1200" dirty="0">
                <a:latin typeface="Gill Sans" panose="020B0502020104020203"/>
                <a:ea typeface="ＭＳ Ｐゴシック" charset="0"/>
              </a:rPr>
              <a:t>t1 runs first to the end, then t2 (or vice versa): x=3, y=3, z=3</a:t>
            </a:r>
          </a:p>
          <a:p>
            <a:r>
              <a:rPr lang="en-GB" sz="2600" kern="1200" dirty="0">
                <a:latin typeface="Gill Sans" panose="020B0502020104020203"/>
                <a:ea typeface="ＭＳ Ｐゴシック" charset="0"/>
              </a:rPr>
              <a:t>In t1, lock1.signal() sets lock1=1, lock2.signal() sets lock2=1, this exiting the critical sections protected by lock1 and lock2.</a:t>
            </a:r>
          </a:p>
          <a:p>
            <a:r>
              <a:rPr lang="en-GB" sz="2600" kern="1200" dirty="0">
                <a:latin typeface="Gill Sans" panose="020B0502020104020203"/>
                <a:ea typeface="ＭＳ Ｐゴシック" charset="0"/>
              </a:rPr>
              <a:t>Since Line 2 of t1 “z=z+2”, and Line 8 of t2 “z=z+1” are not protected within a critical section, a thread switch may occur in the middle of each line, e.g., </a:t>
            </a:r>
          </a:p>
          <a:p>
            <a:pPr lvl="1"/>
            <a:r>
              <a:rPr lang="en-GB" sz="2300" kern="1200" dirty="0">
                <a:latin typeface="Gill Sans" panose="020B0502020104020203"/>
                <a:ea typeface="ＭＳ Ｐゴシック" charset="0"/>
              </a:rPr>
              <a:t>t2 Line 8 reads z=0; before z is written back; switch to t1 Line 2, run t1 to the end; switch to t2 Line 8, write back z=0+1=1. </a:t>
            </a:r>
          </a:p>
          <a:p>
            <a:pPr lvl="1"/>
            <a:r>
              <a:rPr lang="en-GB" sz="2300" kern="1200" dirty="0">
                <a:latin typeface="Gill Sans" panose="020B0502020104020203"/>
                <a:ea typeface="ＭＳ Ｐゴシック" charset="0"/>
              </a:rPr>
              <a:t>Or, t1 Line 2 reads z=0; before z is written back; switch to t2 Line 2, run t2 to the end; switch to t1 Line 2, write back z=0+2=2. </a:t>
            </a:r>
          </a:p>
        </p:txBody>
      </p:sp>
      <p:graphicFrame>
        <p:nvGraphicFramePr>
          <p:cNvPr id="4" name="object 4">
            <a:extLst>
              <a:ext uri="{FF2B5EF4-FFF2-40B4-BE49-F238E27FC236}">
                <a16:creationId xmlns:a16="http://schemas.microsoft.com/office/drawing/2014/main" id="{0264738C-6349-0043-BFF4-ADBEBF561292}"/>
              </a:ext>
            </a:extLst>
          </p:cNvPr>
          <p:cNvGraphicFramePr>
            <a:graphicFrameLocks noGrp="1"/>
          </p:cNvGraphicFramePr>
          <p:nvPr>
            <p:extLst>
              <p:ext uri="{D42A27DB-BD31-4B8C-83A1-F6EECF244321}">
                <p14:modId xmlns:p14="http://schemas.microsoft.com/office/powerpoint/2010/main" val="3020378315"/>
              </p:ext>
            </p:extLst>
          </p:nvPr>
        </p:nvGraphicFramePr>
        <p:xfrm>
          <a:off x="8001000" y="1295400"/>
          <a:ext cx="4020183" cy="1818004"/>
        </p:xfrm>
        <a:graphic>
          <a:graphicData uri="http://schemas.openxmlformats.org/drawingml/2006/table">
            <a:tbl>
              <a:tblPr firstRow="1" bandRow="1">
                <a:tableStyleId>{2D5ABB26-0587-4C30-8999-92F81FD0307C}</a:tableStyleId>
              </a:tblPr>
              <a:tblGrid>
                <a:gridCol w="349250">
                  <a:extLst>
                    <a:ext uri="{9D8B030D-6E8A-4147-A177-3AD203B41FA5}">
                      <a16:colId xmlns:a16="http://schemas.microsoft.com/office/drawing/2014/main" val="20000"/>
                    </a:ext>
                  </a:extLst>
                </a:gridCol>
                <a:gridCol w="1616710">
                  <a:extLst>
                    <a:ext uri="{9D8B030D-6E8A-4147-A177-3AD203B41FA5}">
                      <a16:colId xmlns:a16="http://schemas.microsoft.com/office/drawing/2014/main" val="20001"/>
                    </a:ext>
                  </a:extLst>
                </a:gridCol>
                <a:gridCol w="90169">
                  <a:extLst>
                    <a:ext uri="{9D8B030D-6E8A-4147-A177-3AD203B41FA5}">
                      <a16:colId xmlns:a16="http://schemas.microsoft.com/office/drawing/2014/main" val="20002"/>
                    </a:ext>
                  </a:extLst>
                </a:gridCol>
                <a:gridCol w="150494">
                  <a:extLst>
                    <a:ext uri="{9D8B030D-6E8A-4147-A177-3AD203B41FA5}">
                      <a16:colId xmlns:a16="http://schemas.microsoft.com/office/drawing/2014/main" val="20003"/>
                    </a:ext>
                  </a:extLst>
                </a:gridCol>
                <a:gridCol w="197485">
                  <a:extLst>
                    <a:ext uri="{9D8B030D-6E8A-4147-A177-3AD203B41FA5}">
                      <a16:colId xmlns:a16="http://schemas.microsoft.com/office/drawing/2014/main" val="20004"/>
                    </a:ext>
                  </a:extLst>
                </a:gridCol>
                <a:gridCol w="1616075">
                  <a:extLst>
                    <a:ext uri="{9D8B030D-6E8A-4147-A177-3AD203B41FA5}">
                      <a16:colId xmlns:a16="http://schemas.microsoft.com/office/drawing/2014/main" val="20005"/>
                    </a:ext>
                  </a:extLst>
                </a:gridCol>
              </a:tblGrid>
              <a:tr h="244475">
                <a:tc gridSpan="2">
                  <a:txBody>
                    <a:bodyPr/>
                    <a:lstStyle/>
                    <a:p>
                      <a:pPr marL="52069">
                        <a:lnSpc>
                          <a:spcPts val="1405"/>
                        </a:lnSpc>
                        <a:spcBef>
                          <a:spcPts val="420"/>
                        </a:spcBef>
                      </a:pPr>
                      <a:r>
                        <a:rPr sz="850" dirty="0">
                          <a:latin typeface="Courier New"/>
                          <a:cs typeface="Courier New"/>
                        </a:rPr>
                        <a:t>1</a:t>
                      </a:r>
                      <a:r>
                        <a:rPr sz="850" spc="10" dirty="0">
                          <a:latin typeface="Courier New"/>
                          <a:cs typeface="Courier New"/>
                        </a:rPr>
                        <a:t> </a:t>
                      </a:r>
                      <a:r>
                        <a:rPr sz="1950" baseline="4273" dirty="0">
                          <a:latin typeface="Courier New"/>
                          <a:cs typeface="Courier New"/>
                        </a:rPr>
                        <a:t>int t1()</a:t>
                      </a:r>
                      <a:r>
                        <a:rPr sz="1950" spc="7" baseline="4273" dirty="0">
                          <a:latin typeface="Courier New"/>
                          <a:cs typeface="Courier New"/>
                        </a:rPr>
                        <a:t> </a:t>
                      </a:r>
                      <a:r>
                        <a:rPr sz="1950" spc="-75" baseline="4273" dirty="0">
                          <a:latin typeface="Courier New"/>
                          <a:cs typeface="Courier New"/>
                        </a:rPr>
                        <a:t>{</a:t>
                      </a:r>
                      <a:endParaRPr sz="1950" baseline="4273" dirty="0">
                        <a:latin typeface="Courier New"/>
                        <a:cs typeface="Courier New"/>
                      </a:endParaRPr>
                    </a:p>
                  </a:txBody>
                  <a:tcPr marL="0" marR="0" marT="53340" marB="0">
                    <a:lnL w="12700">
                      <a:solidFill>
                        <a:srgbClr val="000000"/>
                      </a:solidFill>
                      <a:prstDash val="solid"/>
                    </a:lnL>
                    <a:lnR w="12700">
                      <a:solidFill>
                        <a:srgbClr val="000000"/>
                      </a:solidFill>
                      <a:prstDash val="solid"/>
                    </a:lnR>
                    <a:lnT w="12700">
                      <a:solidFill>
                        <a:srgbClr val="000000"/>
                      </a:solidFill>
                      <a:prstDash val="solid"/>
                    </a:lnT>
                  </a:tcPr>
                </a:tc>
                <a:tc hMerge="1">
                  <a:txBody>
                    <a:bodyPr/>
                    <a:lstStyle/>
                    <a:p>
                      <a:endParaRPr/>
                    </a:p>
                  </a:txBody>
                  <a:tcPr marL="0" marR="0" marT="0" marB="0"/>
                </a:tc>
                <a:tc>
                  <a:txBody>
                    <a:bodyPr/>
                    <a:lstStyle/>
                    <a:p>
                      <a:pPr>
                        <a:lnSpc>
                          <a:spcPct val="100000"/>
                        </a:lnSpc>
                      </a:pPr>
                      <a:endParaRPr sz="15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18415" algn="ctr">
                        <a:lnSpc>
                          <a:spcPts val="955"/>
                        </a:lnSpc>
                        <a:spcBef>
                          <a:spcPts val="869"/>
                        </a:spcBef>
                      </a:pPr>
                      <a:r>
                        <a:rPr sz="850" spc="-50" dirty="0">
                          <a:latin typeface="Courier New"/>
                          <a:cs typeface="Courier New"/>
                        </a:rPr>
                        <a:t>1</a:t>
                      </a:r>
                      <a:endParaRPr sz="850">
                        <a:latin typeface="Courier New"/>
                        <a:cs typeface="Courier New"/>
                      </a:endParaRPr>
                    </a:p>
                  </a:txBody>
                  <a:tcPr marL="0" marR="0" marT="110489" marB="0">
                    <a:lnL w="12700">
                      <a:solidFill>
                        <a:srgbClr val="000000"/>
                      </a:solidFill>
                      <a:prstDash val="solid"/>
                    </a:lnL>
                    <a:lnT w="12700">
                      <a:solidFill>
                        <a:srgbClr val="000000"/>
                      </a:solidFill>
                      <a:prstDash val="solid"/>
                    </a:lnT>
                  </a:tcPr>
                </a:tc>
                <a:tc gridSpan="2">
                  <a:txBody>
                    <a:bodyPr/>
                    <a:lstStyle/>
                    <a:p>
                      <a:pPr marL="33020">
                        <a:lnSpc>
                          <a:spcPts val="1500"/>
                        </a:lnSpc>
                        <a:spcBef>
                          <a:spcPts val="325"/>
                        </a:spcBef>
                      </a:pPr>
                      <a:r>
                        <a:rPr sz="1300" dirty="0">
                          <a:latin typeface="Courier New"/>
                          <a:cs typeface="Courier New"/>
                        </a:rPr>
                        <a:t>int t2() </a:t>
                      </a:r>
                      <a:r>
                        <a:rPr sz="1300" spc="-50" dirty="0">
                          <a:latin typeface="Courier New"/>
                          <a:cs typeface="Courier New"/>
                        </a:rPr>
                        <a:t>{</a:t>
                      </a:r>
                      <a:endParaRPr sz="1300">
                        <a:latin typeface="Courier New"/>
                        <a:cs typeface="Courier New"/>
                      </a:endParaRPr>
                    </a:p>
                  </a:txBody>
                  <a:tcPr marL="0" marR="0" marT="41275" marB="0">
                    <a:lnR w="12700">
                      <a:solidFill>
                        <a:srgbClr val="000000"/>
                      </a:solidFill>
                      <a:prstDash val="solid"/>
                    </a:lnR>
                    <a:lnT w="12700">
                      <a:solidFill>
                        <a:srgbClr val="000000"/>
                      </a:solidFill>
                      <a:prstDash val="solid"/>
                    </a:lnT>
                  </a:tcPr>
                </a:tc>
                <a:tc hMerge="1">
                  <a:txBody>
                    <a:bodyPr/>
                    <a:lstStyle/>
                    <a:p>
                      <a:endParaRPr/>
                    </a:p>
                  </a:txBody>
                  <a:tcPr marL="0" marR="0" marT="0" marB="0"/>
                </a:tc>
                <a:extLst>
                  <a:ext uri="{0D108BD9-81ED-4DB2-BD59-A6C34878D82A}">
                    <a16:rowId xmlns:a16="http://schemas.microsoft.com/office/drawing/2014/main" val="10000"/>
                  </a:ext>
                </a:extLst>
              </a:tr>
              <a:tr h="190500">
                <a:tc>
                  <a:txBody>
                    <a:bodyPr/>
                    <a:lstStyle/>
                    <a:p>
                      <a:pPr marL="52069">
                        <a:lnSpc>
                          <a:spcPts val="955"/>
                        </a:lnSpc>
                        <a:spcBef>
                          <a:spcPts val="440"/>
                        </a:spcBef>
                      </a:pPr>
                      <a:r>
                        <a:rPr sz="850" spc="-50" dirty="0">
                          <a:latin typeface="Courier New"/>
                          <a:cs typeface="Courier New"/>
                        </a:rPr>
                        <a:t>2</a:t>
                      </a:r>
                      <a:endParaRPr sz="850">
                        <a:latin typeface="Courier New"/>
                        <a:cs typeface="Courier New"/>
                      </a:endParaRPr>
                    </a:p>
                  </a:txBody>
                  <a:tcPr marL="0" marR="0" marT="55880" marB="0">
                    <a:lnL w="12700">
                      <a:solidFill>
                        <a:srgbClr val="000000"/>
                      </a:solidFill>
                      <a:prstDash val="solid"/>
                    </a:lnL>
                  </a:tcPr>
                </a:tc>
                <a:tc>
                  <a:txBody>
                    <a:bodyPr/>
                    <a:lstStyle/>
                    <a:p>
                      <a:pPr marL="66040">
                        <a:lnSpc>
                          <a:spcPts val="1400"/>
                        </a:lnSpc>
                      </a:pPr>
                      <a:r>
                        <a:rPr sz="1300" dirty="0">
                          <a:latin typeface="Courier New"/>
                          <a:cs typeface="Courier New"/>
                        </a:rPr>
                        <a:t>z = z + </a:t>
                      </a:r>
                      <a:r>
                        <a:rPr sz="1300" spc="-25" dirty="0">
                          <a:latin typeface="Courier New"/>
                          <a:cs typeface="Courier New"/>
                        </a:rPr>
                        <a:t>2;</a:t>
                      </a:r>
                      <a:endParaRPr sz="1300" dirty="0">
                        <a:latin typeface="Courier New"/>
                        <a:cs typeface="Courier New"/>
                      </a:endParaRPr>
                    </a:p>
                  </a:txBody>
                  <a:tcPr marL="0" marR="0" marT="0" marB="0">
                    <a:lnR w="12700">
                      <a:solidFill>
                        <a:srgbClr val="000000"/>
                      </a:solidFill>
                      <a:prstDash val="solid"/>
                    </a:lnR>
                  </a:tcPr>
                </a:tc>
                <a:tc>
                  <a:txBody>
                    <a:bodyPr/>
                    <a:lstStyle/>
                    <a:p>
                      <a:pPr>
                        <a:lnSpc>
                          <a:spcPct val="100000"/>
                        </a:lnSpc>
                      </a:pPr>
                      <a:endParaRPr sz="11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18415" algn="ctr">
                        <a:lnSpc>
                          <a:spcPts val="955"/>
                        </a:lnSpc>
                        <a:spcBef>
                          <a:spcPts val="440"/>
                        </a:spcBef>
                      </a:pPr>
                      <a:r>
                        <a:rPr sz="850" spc="-50" dirty="0">
                          <a:latin typeface="Courier New"/>
                          <a:cs typeface="Courier New"/>
                        </a:rPr>
                        <a:t>2</a:t>
                      </a:r>
                      <a:endParaRPr sz="850">
                        <a:latin typeface="Courier New"/>
                        <a:cs typeface="Courier New"/>
                      </a:endParaRPr>
                    </a:p>
                  </a:txBody>
                  <a:tcPr marL="0" marR="0" marT="55880" marB="0">
                    <a:lnL w="12700">
                      <a:solidFill>
                        <a:srgbClr val="000000"/>
                      </a:solidFill>
                      <a:prstDash val="solid"/>
                    </a:lnL>
                  </a:tcPr>
                </a:tc>
                <a:tc>
                  <a:txBody>
                    <a:bodyPr/>
                    <a:lstStyle/>
                    <a:p>
                      <a:pPr>
                        <a:lnSpc>
                          <a:spcPct val="100000"/>
                        </a:lnSpc>
                      </a:pPr>
                      <a:endParaRPr sz="1100">
                        <a:latin typeface="Times New Roman"/>
                        <a:cs typeface="Times New Roman"/>
                      </a:endParaRPr>
                    </a:p>
                  </a:txBody>
                  <a:tcPr marL="0" marR="0" marT="0" marB="0"/>
                </a:tc>
                <a:tc>
                  <a:txBody>
                    <a:bodyPr/>
                    <a:lstStyle/>
                    <a:p>
                      <a:pPr marL="66040">
                        <a:lnSpc>
                          <a:spcPts val="1400"/>
                        </a:lnSpc>
                      </a:pPr>
                      <a:r>
                        <a:rPr sz="1300" spc="-10" dirty="0">
                          <a:latin typeface="Courier New"/>
                          <a:cs typeface="Courier New"/>
                        </a:rPr>
                        <a:t>lock2.wait();</a:t>
                      </a:r>
                      <a:endParaRPr sz="130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1"/>
                  </a:ext>
                </a:extLst>
              </a:tr>
              <a:tr h="190500">
                <a:tc>
                  <a:txBody>
                    <a:bodyPr/>
                    <a:lstStyle/>
                    <a:p>
                      <a:pPr marL="52069">
                        <a:lnSpc>
                          <a:spcPts val="955"/>
                        </a:lnSpc>
                        <a:spcBef>
                          <a:spcPts val="440"/>
                        </a:spcBef>
                      </a:pPr>
                      <a:r>
                        <a:rPr sz="850" spc="-50" dirty="0">
                          <a:latin typeface="Courier New"/>
                          <a:cs typeface="Courier New"/>
                        </a:rPr>
                        <a:t>3</a:t>
                      </a:r>
                      <a:endParaRPr sz="850">
                        <a:latin typeface="Courier New"/>
                        <a:cs typeface="Courier New"/>
                      </a:endParaRPr>
                    </a:p>
                  </a:txBody>
                  <a:tcPr marL="0" marR="0" marT="55880" marB="0">
                    <a:lnL w="12700">
                      <a:solidFill>
                        <a:srgbClr val="000000"/>
                      </a:solidFill>
                      <a:prstDash val="solid"/>
                    </a:lnL>
                  </a:tcPr>
                </a:tc>
                <a:tc>
                  <a:txBody>
                    <a:bodyPr/>
                    <a:lstStyle/>
                    <a:p>
                      <a:pPr marL="66040">
                        <a:lnSpc>
                          <a:spcPts val="1400"/>
                        </a:lnSpc>
                      </a:pPr>
                      <a:r>
                        <a:rPr sz="1300" spc="-10" dirty="0">
                          <a:latin typeface="Courier New"/>
                          <a:cs typeface="Courier New"/>
                        </a:rPr>
                        <a:t>lock1.wait();</a:t>
                      </a:r>
                      <a:endParaRPr sz="1300">
                        <a:latin typeface="Courier New"/>
                        <a:cs typeface="Courier New"/>
                      </a:endParaRPr>
                    </a:p>
                  </a:txBody>
                  <a:tcPr marL="0" marR="0" marT="0" marB="0">
                    <a:lnR w="12700">
                      <a:solidFill>
                        <a:srgbClr val="000000"/>
                      </a:solidFill>
                      <a:prstDash val="solid"/>
                    </a:lnR>
                  </a:tcPr>
                </a:tc>
                <a:tc>
                  <a:txBody>
                    <a:bodyPr/>
                    <a:lstStyle/>
                    <a:p>
                      <a:pPr>
                        <a:lnSpc>
                          <a:spcPct val="100000"/>
                        </a:lnSpc>
                      </a:pPr>
                      <a:endParaRPr sz="11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18415" algn="ctr">
                        <a:lnSpc>
                          <a:spcPts val="955"/>
                        </a:lnSpc>
                        <a:spcBef>
                          <a:spcPts val="440"/>
                        </a:spcBef>
                      </a:pPr>
                      <a:r>
                        <a:rPr sz="850" spc="-50" dirty="0">
                          <a:latin typeface="Courier New"/>
                          <a:cs typeface="Courier New"/>
                        </a:rPr>
                        <a:t>3</a:t>
                      </a:r>
                      <a:endParaRPr sz="850">
                        <a:latin typeface="Courier New"/>
                        <a:cs typeface="Courier New"/>
                      </a:endParaRPr>
                    </a:p>
                  </a:txBody>
                  <a:tcPr marL="0" marR="0" marT="55880" marB="0">
                    <a:lnL w="12700">
                      <a:solidFill>
                        <a:srgbClr val="000000"/>
                      </a:solidFill>
                      <a:prstDash val="solid"/>
                    </a:lnL>
                  </a:tcPr>
                </a:tc>
                <a:tc>
                  <a:txBody>
                    <a:bodyPr/>
                    <a:lstStyle/>
                    <a:p>
                      <a:pPr>
                        <a:lnSpc>
                          <a:spcPct val="100000"/>
                        </a:lnSpc>
                      </a:pPr>
                      <a:endParaRPr sz="1100">
                        <a:latin typeface="Times New Roman"/>
                        <a:cs typeface="Times New Roman"/>
                      </a:endParaRPr>
                    </a:p>
                  </a:txBody>
                  <a:tcPr marL="0" marR="0" marT="0" marB="0"/>
                </a:tc>
                <a:tc>
                  <a:txBody>
                    <a:bodyPr/>
                    <a:lstStyle/>
                    <a:p>
                      <a:pPr marL="66040">
                        <a:lnSpc>
                          <a:spcPts val="1400"/>
                        </a:lnSpc>
                      </a:pPr>
                      <a:r>
                        <a:rPr sz="1300" dirty="0">
                          <a:latin typeface="Courier New"/>
                          <a:cs typeface="Courier New"/>
                        </a:rPr>
                        <a:t>y = y + </a:t>
                      </a:r>
                      <a:r>
                        <a:rPr sz="1300" spc="-25" dirty="0">
                          <a:latin typeface="Courier New"/>
                          <a:cs typeface="Courier New"/>
                        </a:rPr>
                        <a:t>1;</a:t>
                      </a:r>
                      <a:endParaRPr sz="130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2"/>
                  </a:ext>
                </a:extLst>
              </a:tr>
              <a:tr h="190500">
                <a:tc>
                  <a:txBody>
                    <a:bodyPr/>
                    <a:lstStyle/>
                    <a:p>
                      <a:pPr marL="52069">
                        <a:lnSpc>
                          <a:spcPts val="955"/>
                        </a:lnSpc>
                        <a:spcBef>
                          <a:spcPts val="440"/>
                        </a:spcBef>
                      </a:pPr>
                      <a:r>
                        <a:rPr sz="850" spc="-50" dirty="0">
                          <a:latin typeface="Courier New"/>
                          <a:cs typeface="Courier New"/>
                        </a:rPr>
                        <a:t>4</a:t>
                      </a:r>
                      <a:endParaRPr sz="850">
                        <a:latin typeface="Courier New"/>
                        <a:cs typeface="Courier New"/>
                      </a:endParaRPr>
                    </a:p>
                  </a:txBody>
                  <a:tcPr marL="0" marR="0" marT="55880" marB="0">
                    <a:lnL w="12700">
                      <a:solidFill>
                        <a:srgbClr val="000000"/>
                      </a:solidFill>
                      <a:prstDash val="solid"/>
                    </a:lnL>
                  </a:tcPr>
                </a:tc>
                <a:tc>
                  <a:txBody>
                    <a:bodyPr/>
                    <a:lstStyle/>
                    <a:p>
                      <a:pPr marL="66040">
                        <a:lnSpc>
                          <a:spcPts val="1400"/>
                        </a:lnSpc>
                      </a:pPr>
                      <a:r>
                        <a:rPr sz="1300" dirty="0">
                          <a:latin typeface="Courier New"/>
                          <a:cs typeface="Courier New"/>
                        </a:rPr>
                        <a:t>x = x + </a:t>
                      </a:r>
                      <a:r>
                        <a:rPr sz="1300" spc="-25" dirty="0">
                          <a:latin typeface="Courier New"/>
                          <a:cs typeface="Courier New"/>
                        </a:rPr>
                        <a:t>2;</a:t>
                      </a:r>
                      <a:endParaRPr sz="1300">
                        <a:latin typeface="Courier New"/>
                        <a:cs typeface="Courier New"/>
                      </a:endParaRPr>
                    </a:p>
                  </a:txBody>
                  <a:tcPr marL="0" marR="0" marT="0" marB="0">
                    <a:lnR w="12700">
                      <a:solidFill>
                        <a:srgbClr val="000000"/>
                      </a:solidFill>
                      <a:prstDash val="solid"/>
                    </a:lnR>
                  </a:tcPr>
                </a:tc>
                <a:tc>
                  <a:txBody>
                    <a:bodyPr/>
                    <a:lstStyle/>
                    <a:p>
                      <a:pPr>
                        <a:lnSpc>
                          <a:spcPct val="100000"/>
                        </a:lnSpc>
                      </a:pPr>
                      <a:endParaRPr sz="11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18415" algn="ctr">
                        <a:lnSpc>
                          <a:spcPts val="955"/>
                        </a:lnSpc>
                        <a:spcBef>
                          <a:spcPts val="440"/>
                        </a:spcBef>
                      </a:pPr>
                      <a:r>
                        <a:rPr sz="850" spc="-50" dirty="0">
                          <a:latin typeface="Courier New"/>
                          <a:cs typeface="Courier New"/>
                        </a:rPr>
                        <a:t>4</a:t>
                      </a:r>
                      <a:endParaRPr sz="850">
                        <a:latin typeface="Courier New"/>
                        <a:cs typeface="Courier New"/>
                      </a:endParaRPr>
                    </a:p>
                  </a:txBody>
                  <a:tcPr marL="0" marR="0" marT="55880" marB="0">
                    <a:lnL w="12700">
                      <a:solidFill>
                        <a:srgbClr val="000000"/>
                      </a:solidFill>
                      <a:prstDash val="solid"/>
                    </a:lnL>
                  </a:tcPr>
                </a:tc>
                <a:tc>
                  <a:txBody>
                    <a:bodyPr/>
                    <a:lstStyle/>
                    <a:p>
                      <a:pPr>
                        <a:lnSpc>
                          <a:spcPct val="100000"/>
                        </a:lnSpc>
                      </a:pPr>
                      <a:endParaRPr sz="1100">
                        <a:latin typeface="Times New Roman"/>
                        <a:cs typeface="Times New Roman"/>
                      </a:endParaRPr>
                    </a:p>
                  </a:txBody>
                  <a:tcPr marL="0" marR="0" marT="0" marB="0"/>
                </a:tc>
                <a:tc>
                  <a:txBody>
                    <a:bodyPr/>
                    <a:lstStyle/>
                    <a:p>
                      <a:pPr marL="66040">
                        <a:lnSpc>
                          <a:spcPts val="1400"/>
                        </a:lnSpc>
                      </a:pPr>
                      <a:r>
                        <a:rPr sz="1300" spc="-10" dirty="0">
                          <a:latin typeface="Courier New"/>
                          <a:cs typeface="Courier New"/>
                        </a:rPr>
                        <a:t>lock1.wait();</a:t>
                      </a:r>
                      <a:endParaRPr sz="130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3"/>
                  </a:ext>
                </a:extLst>
              </a:tr>
              <a:tr h="190500">
                <a:tc>
                  <a:txBody>
                    <a:bodyPr/>
                    <a:lstStyle/>
                    <a:p>
                      <a:pPr marL="52069">
                        <a:lnSpc>
                          <a:spcPts val="955"/>
                        </a:lnSpc>
                        <a:spcBef>
                          <a:spcPts val="440"/>
                        </a:spcBef>
                      </a:pPr>
                      <a:r>
                        <a:rPr sz="850" spc="-50" dirty="0">
                          <a:latin typeface="Courier New"/>
                          <a:cs typeface="Courier New"/>
                        </a:rPr>
                        <a:t>5</a:t>
                      </a:r>
                      <a:endParaRPr sz="850">
                        <a:latin typeface="Courier New"/>
                        <a:cs typeface="Courier New"/>
                      </a:endParaRPr>
                    </a:p>
                  </a:txBody>
                  <a:tcPr marL="0" marR="0" marT="55880" marB="0">
                    <a:lnL w="12700">
                      <a:solidFill>
                        <a:srgbClr val="000000"/>
                      </a:solidFill>
                      <a:prstDash val="solid"/>
                    </a:lnL>
                  </a:tcPr>
                </a:tc>
                <a:tc>
                  <a:txBody>
                    <a:bodyPr/>
                    <a:lstStyle/>
                    <a:p>
                      <a:pPr marL="66040">
                        <a:lnSpc>
                          <a:spcPts val="1400"/>
                        </a:lnSpc>
                      </a:pPr>
                      <a:r>
                        <a:rPr sz="1300" spc="-10" dirty="0">
                          <a:latin typeface="Courier New"/>
                          <a:cs typeface="Courier New"/>
                        </a:rPr>
                        <a:t>lock2.wait();</a:t>
                      </a:r>
                      <a:endParaRPr sz="1300">
                        <a:latin typeface="Courier New"/>
                        <a:cs typeface="Courier New"/>
                      </a:endParaRPr>
                    </a:p>
                  </a:txBody>
                  <a:tcPr marL="0" marR="0" marT="0" marB="0">
                    <a:lnR w="12700">
                      <a:solidFill>
                        <a:srgbClr val="000000"/>
                      </a:solidFill>
                      <a:prstDash val="solid"/>
                    </a:lnR>
                  </a:tcPr>
                </a:tc>
                <a:tc>
                  <a:txBody>
                    <a:bodyPr/>
                    <a:lstStyle/>
                    <a:p>
                      <a:pPr>
                        <a:lnSpc>
                          <a:spcPct val="100000"/>
                        </a:lnSpc>
                      </a:pPr>
                      <a:endParaRPr sz="11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18415" algn="ctr">
                        <a:lnSpc>
                          <a:spcPts val="955"/>
                        </a:lnSpc>
                        <a:spcBef>
                          <a:spcPts val="440"/>
                        </a:spcBef>
                      </a:pPr>
                      <a:r>
                        <a:rPr sz="850" spc="-50" dirty="0">
                          <a:latin typeface="Courier New"/>
                          <a:cs typeface="Courier New"/>
                        </a:rPr>
                        <a:t>5</a:t>
                      </a:r>
                      <a:endParaRPr sz="850">
                        <a:latin typeface="Courier New"/>
                        <a:cs typeface="Courier New"/>
                      </a:endParaRPr>
                    </a:p>
                  </a:txBody>
                  <a:tcPr marL="0" marR="0" marT="55880" marB="0">
                    <a:lnL w="12700">
                      <a:solidFill>
                        <a:srgbClr val="000000"/>
                      </a:solidFill>
                      <a:prstDash val="solid"/>
                    </a:lnL>
                  </a:tcPr>
                </a:tc>
                <a:tc>
                  <a:txBody>
                    <a:bodyPr/>
                    <a:lstStyle/>
                    <a:p>
                      <a:pPr>
                        <a:lnSpc>
                          <a:spcPct val="100000"/>
                        </a:lnSpc>
                      </a:pPr>
                      <a:endParaRPr sz="1100">
                        <a:latin typeface="Times New Roman"/>
                        <a:cs typeface="Times New Roman"/>
                      </a:endParaRPr>
                    </a:p>
                  </a:txBody>
                  <a:tcPr marL="0" marR="0" marT="0" marB="0"/>
                </a:tc>
                <a:tc>
                  <a:txBody>
                    <a:bodyPr/>
                    <a:lstStyle/>
                    <a:p>
                      <a:pPr marL="66040">
                        <a:lnSpc>
                          <a:spcPts val="1400"/>
                        </a:lnSpc>
                      </a:pPr>
                      <a:r>
                        <a:rPr sz="1300" dirty="0">
                          <a:latin typeface="Courier New"/>
                          <a:cs typeface="Courier New"/>
                        </a:rPr>
                        <a:t>x = x + </a:t>
                      </a:r>
                      <a:r>
                        <a:rPr sz="1300" spc="-25" dirty="0">
                          <a:latin typeface="Courier New"/>
                          <a:cs typeface="Courier New"/>
                        </a:rPr>
                        <a:t>1;</a:t>
                      </a:r>
                      <a:endParaRPr sz="130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4"/>
                  </a:ext>
                </a:extLst>
              </a:tr>
              <a:tr h="190500">
                <a:tc>
                  <a:txBody>
                    <a:bodyPr/>
                    <a:lstStyle/>
                    <a:p>
                      <a:pPr marL="52069">
                        <a:lnSpc>
                          <a:spcPts val="955"/>
                        </a:lnSpc>
                        <a:spcBef>
                          <a:spcPts val="440"/>
                        </a:spcBef>
                      </a:pPr>
                      <a:r>
                        <a:rPr sz="850" spc="-50" dirty="0">
                          <a:latin typeface="Courier New"/>
                          <a:cs typeface="Courier New"/>
                        </a:rPr>
                        <a:t>6</a:t>
                      </a:r>
                      <a:endParaRPr sz="850">
                        <a:latin typeface="Courier New"/>
                        <a:cs typeface="Courier New"/>
                      </a:endParaRPr>
                    </a:p>
                  </a:txBody>
                  <a:tcPr marL="0" marR="0" marT="55880" marB="0">
                    <a:lnL w="12700">
                      <a:solidFill>
                        <a:srgbClr val="000000"/>
                      </a:solidFill>
                      <a:prstDash val="solid"/>
                    </a:lnL>
                  </a:tcPr>
                </a:tc>
                <a:tc>
                  <a:txBody>
                    <a:bodyPr/>
                    <a:lstStyle/>
                    <a:p>
                      <a:pPr marL="66040">
                        <a:lnSpc>
                          <a:spcPts val="1400"/>
                        </a:lnSpc>
                      </a:pPr>
                      <a:r>
                        <a:rPr sz="1300" spc="-10" dirty="0">
                          <a:latin typeface="Courier New"/>
                          <a:cs typeface="Courier New"/>
                        </a:rPr>
                        <a:t>lock1</a:t>
                      </a:r>
                      <a:r>
                        <a:rPr lang="en-GB" sz="1300" spc="-10" dirty="0">
                          <a:latin typeface="Courier New"/>
                          <a:cs typeface="Courier New"/>
                        </a:rPr>
                        <a:t>.signal()</a:t>
                      </a:r>
                      <a:r>
                        <a:rPr sz="1300" spc="-10" dirty="0">
                          <a:latin typeface="Courier New"/>
                          <a:cs typeface="Courier New"/>
                        </a:rPr>
                        <a:t>;</a:t>
                      </a:r>
                      <a:endParaRPr sz="1300" dirty="0">
                        <a:latin typeface="Courier New"/>
                        <a:cs typeface="Courier New"/>
                      </a:endParaRPr>
                    </a:p>
                  </a:txBody>
                  <a:tcPr marL="0" marR="0" marT="0" marB="0">
                    <a:lnR w="12700">
                      <a:solidFill>
                        <a:srgbClr val="000000"/>
                      </a:solidFill>
                      <a:prstDash val="solid"/>
                    </a:lnR>
                  </a:tcPr>
                </a:tc>
                <a:tc>
                  <a:txBody>
                    <a:bodyPr/>
                    <a:lstStyle/>
                    <a:p>
                      <a:pPr>
                        <a:lnSpc>
                          <a:spcPct val="100000"/>
                        </a:lnSpc>
                      </a:pPr>
                      <a:endParaRPr sz="11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18415" algn="ctr">
                        <a:lnSpc>
                          <a:spcPts val="955"/>
                        </a:lnSpc>
                        <a:spcBef>
                          <a:spcPts val="440"/>
                        </a:spcBef>
                      </a:pPr>
                      <a:r>
                        <a:rPr sz="850" spc="-50" dirty="0">
                          <a:latin typeface="Courier New"/>
                          <a:cs typeface="Courier New"/>
                        </a:rPr>
                        <a:t>6</a:t>
                      </a:r>
                      <a:endParaRPr sz="850">
                        <a:latin typeface="Courier New"/>
                        <a:cs typeface="Courier New"/>
                      </a:endParaRPr>
                    </a:p>
                  </a:txBody>
                  <a:tcPr marL="0" marR="0" marT="55880" marB="0">
                    <a:lnL w="12700">
                      <a:solidFill>
                        <a:srgbClr val="000000"/>
                      </a:solidFill>
                      <a:prstDash val="solid"/>
                    </a:lnL>
                  </a:tcPr>
                </a:tc>
                <a:tc>
                  <a:txBody>
                    <a:bodyPr/>
                    <a:lstStyle/>
                    <a:p>
                      <a:pPr>
                        <a:lnSpc>
                          <a:spcPct val="100000"/>
                        </a:lnSpc>
                      </a:pPr>
                      <a:endParaRPr sz="1100">
                        <a:latin typeface="Times New Roman"/>
                        <a:cs typeface="Times New Roman"/>
                      </a:endParaRPr>
                    </a:p>
                  </a:txBody>
                  <a:tcPr marL="0" marR="0" marT="0" marB="0"/>
                </a:tc>
                <a:tc>
                  <a:txBody>
                    <a:bodyPr/>
                    <a:lstStyle/>
                    <a:p>
                      <a:pPr marL="66040">
                        <a:lnSpc>
                          <a:spcPts val="1400"/>
                        </a:lnSpc>
                      </a:pPr>
                      <a:r>
                        <a:rPr sz="1300" spc="-10" dirty="0">
                          <a:latin typeface="Courier New"/>
                          <a:cs typeface="Courier New"/>
                        </a:rPr>
                        <a:t>lock1</a:t>
                      </a:r>
                      <a:r>
                        <a:rPr lang="en-GB" sz="1300" spc="-10" dirty="0">
                          <a:latin typeface="Courier New"/>
                          <a:cs typeface="Courier New"/>
                        </a:rPr>
                        <a:t>.signal()</a:t>
                      </a:r>
                      <a:r>
                        <a:rPr sz="1300" spc="-10" dirty="0">
                          <a:latin typeface="Courier New"/>
                          <a:cs typeface="Courier New"/>
                        </a:rPr>
                        <a:t>;</a:t>
                      </a:r>
                      <a:endParaRPr sz="1300" dirty="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5"/>
                  </a:ext>
                </a:extLst>
              </a:tr>
              <a:tr h="190500">
                <a:tc>
                  <a:txBody>
                    <a:bodyPr/>
                    <a:lstStyle/>
                    <a:p>
                      <a:pPr marL="52069">
                        <a:lnSpc>
                          <a:spcPts val="955"/>
                        </a:lnSpc>
                        <a:spcBef>
                          <a:spcPts val="440"/>
                        </a:spcBef>
                      </a:pPr>
                      <a:r>
                        <a:rPr sz="850" spc="-50" dirty="0">
                          <a:latin typeface="Courier New"/>
                          <a:cs typeface="Courier New"/>
                        </a:rPr>
                        <a:t>7</a:t>
                      </a:r>
                      <a:endParaRPr sz="850">
                        <a:latin typeface="Courier New"/>
                        <a:cs typeface="Courier New"/>
                      </a:endParaRPr>
                    </a:p>
                  </a:txBody>
                  <a:tcPr marL="0" marR="0" marT="55880" marB="0">
                    <a:lnL w="12700">
                      <a:solidFill>
                        <a:srgbClr val="000000"/>
                      </a:solidFill>
                      <a:prstDash val="solid"/>
                    </a:lnL>
                  </a:tcPr>
                </a:tc>
                <a:tc>
                  <a:txBody>
                    <a:bodyPr/>
                    <a:lstStyle/>
                    <a:p>
                      <a:pPr marL="66040">
                        <a:lnSpc>
                          <a:spcPts val="1400"/>
                        </a:lnSpc>
                      </a:pPr>
                      <a:r>
                        <a:rPr sz="1300" dirty="0">
                          <a:latin typeface="Courier New"/>
                          <a:cs typeface="Courier New"/>
                        </a:rPr>
                        <a:t>y = y + </a:t>
                      </a:r>
                      <a:r>
                        <a:rPr sz="1300" spc="-25" dirty="0">
                          <a:latin typeface="Courier New"/>
                          <a:cs typeface="Courier New"/>
                        </a:rPr>
                        <a:t>2;</a:t>
                      </a:r>
                      <a:endParaRPr sz="1300">
                        <a:latin typeface="Courier New"/>
                        <a:cs typeface="Courier New"/>
                      </a:endParaRPr>
                    </a:p>
                  </a:txBody>
                  <a:tcPr marL="0" marR="0" marT="0" marB="0">
                    <a:lnR w="12700">
                      <a:solidFill>
                        <a:srgbClr val="000000"/>
                      </a:solidFill>
                      <a:prstDash val="solid"/>
                    </a:lnR>
                  </a:tcPr>
                </a:tc>
                <a:tc>
                  <a:txBody>
                    <a:bodyPr/>
                    <a:lstStyle/>
                    <a:p>
                      <a:pPr>
                        <a:lnSpc>
                          <a:spcPct val="100000"/>
                        </a:lnSpc>
                      </a:pPr>
                      <a:endParaRPr sz="11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18415" algn="ctr">
                        <a:lnSpc>
                          <a:spcPts val="955"/>
                        </a:lnSpc>
                        <a:spcBef>
                          <a:spcPts val="440"/>
                        </a:spcBef>
                      </a:pPr>
                      <a:r>
                        <a:rPr sz="850" spc="-50" dirty="0">
                          <a:latin typeface="Courier New"/>
                          <a:cs typeface="Courier New"/>
                        </a:rPr>
                        <a:t>7</a:t>
                      </a:r>
                      <a:endParaRPr sz="850">
                        <a:latin typeface="Courier New"/>
                        <a:cs typeface="Courier New"/>
                      </a:endParaRPr>
                    </a:p>
                  </a:txBody>
                  <a:tcPr marL="0" marR="0" marT="55880" marB="0">
                    <a:lnL w="12700">
                      <a:solidFill>
                        <a:srgbClr val="000000"/>
                      </a:solidFill>
                      <a:prstDash val="solid"/>
                    </a:lnL>
                  </a:tcPr>
                </a:tc>
                <a:tc>
                  <a:txBody>
                    <a:bodyPr/>
                    <a:lstStyle/>
                    <a:p>
                      <a:pPr>
                        <a:lnSpc>
                          <a:spcPct val="100000"/>
                        </a:lnSpc>
                      </a:pPr>
                      <a:endParaRPr sz="1100">
                        <a:latin typeface="Times New Roman"/>
                        <a:cs typeface="Times New Roman"/>
                      </a:endParaRPr>
                    </a:p>
                  </a:txBody>
                  <a:tcPr marL="0" marR="0" marT="0" marB="0"/>
                </a:tc>
                <a:tc>
                  <a:txBody>
                    <a:bodyPr/>
                    <a:lstStyle/>
                    <a:p>
                      <a:pPr marL="66040">
                        <a:lnSpc>
                          <a:spcPts val="1400"/>
                        </a:lnSpc>
                      </a:pPr>
                      <a:r>
                        <a:rPr sz="1300" spc="-10" dirty="0">
                          <a:latin typeface="Courier New"/>
                          <a:cs typeface="Courier New"/>
                        </a:rPr>
                        <a:t>lock2</a:t>
                      </a:r>
                      <a:r>
                        <a:rPr lang="en-GB" sz="1300" spc="-10" dirty="0">
                          <a:latin typeface="Courier New"/>
                          <a:cs typeface="Courier New"/>
                        </a:rPr>
                        <a:t>.signal()</a:t>
                      </a:r>
                      <a:r>
                        <a:rPr sz="1300" spc="-10" dirty="0">
                          <a:latin typeface="Courier New"/>
                          <a:cs typeface="Courier New"/>
                        </a:rPr>
                        <a:t>;</a:t>
                      </a:r>
                      <a:endParaRPr sz="1300" dirty="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6"/>
                  </a:ext>
                </a:extLst>
              </a:tr>
              <a:tr h="190500">
                <a:tc>
                  <a:txBody>
                    <a:bodyPr/>
                    <a:lstStyle/>
                    <a:p>
                      <a:pPr marL="52069">
                        <a:lnSpc>
                          <a:spcPts val="955"/>
                        </a:lnSpc>
                        <a:spcBef>
                          <a:spcPts val="440"/>
                        </a:spcBef>
                      </a:pPr>
                      <a:r>
                        <a:rPr sz="850" spc="-50" dirty="0">
                          <a:latin typeface="Courier New"/>
                          <a:cs typeface="Courier New"/>
                        </a:rPr>
                        <a:t>8</a:t>
                      </a:r>
                      <a:endParaRPr sz="850">
                        <a:latin typeface="Courier New"/>
                        <a:cs typeface="Courier New"/>
                      </a:endParaRPr>
                    </a:p>
                  </a:txBody>
                  <a:tcPr marL="0" marR="0" marT="55880" marB="0">
                    <a:lnL w="12700">
                      <a:solidFill>
                        <a:srgbClr val="000000"/>
                      </a:solidFill>
                      <a:prstDash val="solid"/>
                    </a:lnL>
                  </a:tcPr>
                </a:tc>
                <a:tc>
                  <a:txBody>
                    <a:bodyPr/>
                    <a:lstStyle/>
                    <a:p>
                      <a:pPr marL="66040">
                        <a:lnSpc>
                          <a:spcPts val="1400"/>
                        </a:lnSpc>
                      </a:pPr>
                      <a:r>
                        <a:rPr sz="1300" spc="-10" dirty="0">
                          <a:latin typeface="Courier New"/>
                          <a:cs typeface="Courier New"/>
                        </a:rPr>
                        <a:t>lock2</a:t>
                      </a:r>
                      <a:r>
                        <a:rPr lang="en-GB" sz="1300" spc="-10" dirty="0">
                          <a:latin typeface="Courier New"/>
                          <a:cs typeface="Courier New"/>
                        </a:rPr>
                        <a:t>.signal()</a:t>
                      </a:r>
                      <a:r>
                        <a:rPr sz="1300" spc="-10" dirty="0">
                          <a:latin typeface="Courier New"/>
                          <a:cs typeface="Courier New"/>
                        </a:rPr>
                        <a:t>;</a:t>
                      </a:r>
                      <a:endParaRPr sz="1300" dirty="0">
                        <a:latin typeface="Courier New"/>
                        <a:cs typeface="Courier New"/>
                      </a:endParaRPr>
                    </a:p>
                  </a:txBody>
                  <a:tcPr marL="0" marR="0" marT="0" marB="0">
                    <a:lnR w="12700">
                      <a:solidFill>
                        <a:srgbClr val="000000"/>
                      </a:solidFill>
                      <a:prstDash val="solid"/>
                    </a:lnR>
                  </a:tcPr>
                </a:tc>
                <a:tc>
                  <a:txBody>
                    <a:bodyPr/>
                    <a:lstStyle/>
                    <a:p>
                      <a:pPr>
                        <a:lnSpc>
                          <a:spcPct val="100000"/>
                        </a:lnSpc>
                      </a:pPr>
                      <a:endParaRPr sz="11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18415" algn="ctr">
                        <a:lnSpc>
                          <a:spcPts val="955"/>
                        </a:lnSpc>
                        <a:spcBef>
                          <a:spcPts val="440"/>
                        </a:spcBef>
                      </a:pPr>
                      <a:r>
                        <a:rPr sz="850" spc="-50" dirty="0">
                          <a:latin typeface="Courier New"/>
                          <a:cs typeface="Courier New"/>
                        </a:rPr>
                        <a:t>8</a:t>
                      </a:r>
                      <a:endParaRPr sz="850">
                        <a:latin typeface="Courier New"/>
                        <a:cs typeface="Courier New"/>
                      </a:endParaRPr>
                    </a:p>
                  </a:txBody>
                  <a:tcPr marL="0" marR="0" marT="55880" marB="0">
                    <a:lnL w="12700">
                      <a:solidFill>
                        <a:srgbClr val="000000"/>
                      </a:solidFill>
                      <a:prstDash val="solid"/>
                    </a:lnL>
                  </a:tcPr>
                </a:tc>
                <a:tc>
                  <a:txBody>
                    <a:bodyPr/>
                    <a:lstStyle/>
                    <a:p>
                      <a:pPr>
                        <a:lnSpc>
                          <a:spcPct val="100000"/>
                        </a:lnSpc>
                      </a:pPr>
                      <a:endParaRPr sz="1100">
                        <a:latin typeface="Times New Roman"/>
                        <a:cs typeface="Times New Roman"/>
                      </a:endParaRPr>
                    </a:p>
                  </a:txBody>
                  <a:tcPr marL="0" marR="0" marT="0" marB="0"/>
                </a:tc>
                <a:tc>
                  <a:txBody>
                    <a:bodyPr/>
                    <a:lstStyle/>
                    <a:p>
                      <a:pPr marL="66040">
                        <a:lnSpc>
                          <a:spcPts val="1400"/>
                        </a:lnSpc>
                      </a:pPr>
                      <a:r>
                        <a:rPr sz="1300" dirty="0">
                          <a:solidFill>
                            <a:schemeClr val="tx1"/>
                          </a:solidFill>
                          <a:latin typeface="Courier New"/>
                          <a:cs typeface="Courier New"/>
                        </a:rPr>
                        <a:t>z = z +</a:t>
                      </a:r>
                      <a:r>
                        <a:rPr sz="1300" dirty="0">
                          <a:latin typeface="Courier New"/>
                          <a:cs typeface="Courier New"/>
                        </a:rPr>
                        <a:t> </a:t>
                      </a:r>
                      <a:r>
                        <a:rPr sz="1300" spc="-25" dirty="0">
                          <a:latin typeface="Courier New"/>
                          <a:cs typeface="Courier New"/>
                        </a:rPr>
                        <a:t>1;</a:t>
                      </a:r>
                      <a:endParaRPr sz="1300" dirty="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7"/>
                  </a:ext>
                </a:extLst>
              </a:tr>
              <a:tr h="240029">
                <a:tc>
                  <a:txBody>
                    <a:bodyPr/>
                    <a:lstStyle/>
                    <a:p>
                      <a:pPr marL="52069">
                        <a:lnSpc>
                          <a:spcPts val="1555"/>
                        </a:lnSpc>
                      </a:pPr>
                      <a:r>
                        <a:rPr sz="850" dirty="0">
                          <a:latin typeface="Courier New"/>
                          <a:cs typeface="Courier New"/>
                        </a:rPr>
                        <a:t>9</a:t>
                      </a:r>
                      <a:r>
                        <a:rPr sz="850" spc="15" dirty="0">
                          <a:latin typeface="Courier New"/>
                          <a:cs typeface="Courier New"/>
                        </a:rPr>
                        <a:t> </a:t>
                      </a:r>
                      <a:r>
                        <a:rPr sz="1950" spc="-75" baseline="4273" dirty="0">
                          <a:latin typeface="Courier New"/>
                          <a:cs typeface="Courier New"/>
                        </a:rPr>
                        <a:t>}</a:t>
                      </a:r>
                      <a:endParaRPr sz="1950" baseline="4273">
                        <a:latin typeface="Courier New"/>
                        <a:cs typeface="Courier New"/>
                      </a:endParaRPr>
                    </a:p>
                  </a:txBody>
                  <a:tcPr marL="0" marR="0" marT="0" marB="0">
                    <a:lnL w="12700">
                      <a:solidFill>
                        <a:srgbClr val="000000"/>
                      </a:solidFill>
                      <a:prstDash val="solid"/>
                    </a:lnL>
                    <a:lnB w="12700">
                      <a:solidFill>
                        <a:srgbClr val="000000"/>
                      </a:solidFill>
                      <a:prstDash val="solid"/>
                    </a:lnB>
                  </a:tcPr>
                </a:tc>
                <a:tc>
                  <a:txBody>
                    <a:bodyPr/>
                    <a:lstStyle/>
                    <a:p>
                      <a:pPr>
                        <a:lnSpc>
                          <a:spcPct val="100000"/>
                        </a:lnSpc>
                      </a:pPr>
                      <a:endParaRPr sz="1400" dirty="0">
                        <a:latin typeface="Times New Roman"/>
                        <a:cs typeface="Times New Roman"/>
                      </a:endParaRPr>
                    </a:p>
                  </a:txBody>
                  <a:tcPr marL="0" marR="0" marT="0" marB="0">
                    <a:lnR w="12700">
                      <a:solidFill>
                        <a:srgbClr val="000000"/>
                      </a:solidFill>
                      <a:prstDash val="solid"/>
                    </a:lnR>
                    <a:lnB w="12700">
                      <a:solidFill>
                        <a:srgbClr val="000000"/>
                      </a:solidFill>
                      <a:prstDash val="solid"/>
                    </a:lnB>
                  </a:tcPr>
                </a:tc>
                <a:tc>
                  <a:txBody>
                    <a:bodyPr/>
                    <a:lstStyle/>
                    <a:p>
                      <a:pPr>
                        <a:lnSpc>
                          <a:spcPct val="100000"/>
                        </a:lnSpc>
                      </a:pPr>
                      <a:endParaRPr sz="14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18415" algn="ctr">
                        <a:lnSpc>
                          <a:spcPct val="100000"/>
                        </a:lnSpc>
                        <a:spcBef>
                          <a:spcPts val="440"/>
                        </a:spcBef>
                      </a:pPr>
                      <a:r>
                        <a:rPr sz="850" spc="-50" dirty="0">
                          <a:latin typeface="Courier New"/>
                          <a:cs typeface="Courier New"/>
                        </a:rPr>
                        <a:t>9</a:t>
                      </a:r>
                      <a:endParaRPr sz="850">
                        <a:latin typeface="Courier New"/>
                        <a:cs typeface="Courier New"/>
                      </a:endParaRPr>
                    </a:p>
                  </a:txBody>
                  <a:tcPr marL="0" marR="0" marT="55880" marB="0">
                    <a:lnL w="12700">
                      <a:solidFill>
                        <a:srgbClr val="000000"/>
                      </a:solidFill>
                      <a:prstDash val="solid"/>
                    </a:lnL>
                    <a:lnB w="12700">
                      <a:solidFill>
                        <a:srgbClr val="000000"/>
                      </a:solidFill>
                      <a:prstDash val="solid"/>
                    </a:lnB>
                  </a:tcPr>
                </a:tc>
                <a:tc>
                  <a:txBody>
                    <a:bodyPr/>
                    <a:lstStyle/>
                    <a:p>
                      <a:pPr marL="33020">
                        <a:lnSpc>
                          <a:spcPts val="1460"/>
                        </a:lnSpc>
                      </a:pPr>
                      <a:r>
                        <a:rPr sz="1300" spc="-50" dirty="0">
                          <a:latin typeface="Courier New"/>
                          <a:cs typeface="Courier New"/>
                        </a:rPr>
                        <a:t>}</a:t>
                      </a:r>
                      <a:endParaRPr sz="1300">
                        <a:latin typeface="Courier New"/>
                        <a:cs typeface="Courier New"/>
                      </a:endParaRPr>
                    </a:p>
                  </a:txBody>
                  <a:tcPr marL="0" marR="0" marT="0" marB="0">
                    <a:lnB w="12700">
                      <a:solidFill>
                        <a:srgbClr val="000000"/>
                      </a:solidFill>
                      <a:prstDash val="solid"/>
                    </a:lnB>
                  </a:tcPr>
                </a:tc>
                <a:tc>
                  <a:txBody>
                    <a:bodyPr/>
                    <a:lstStyle/>
                    <a:p>
                      <a:pPr>
                        <a:lnSpc>
                          <a:spcPct val="100000"/>
                        </a:lnSpc>
                      </a:pPr>
                      <a:endParaRPr sz="1400" dirty="0">
                        <a:latin typeface="Times New Roman"/>
                        <a:cs typeface="Times New Roman"/>
                      </a:endParaRPr>
                    </a:p>
                  </a:txBody>
                  <a:tcPr marL="0" marR="0" marT="0" marB="0">
                    <a:lnR w="12700">
                      <a:solidFill>
                        <a:srgbClr val="000000"/>
                      </a:solidFill>
                      <a:prstDash val="solid"/>
                    </a:lnR>
                    <a:lnB w="12700">
                      <a:solidFill>
                        <a:srgbClr val="000000"/>
                      </a:solidFill>
                      <a:prstDash val="solid"/>
                    </a:lnB>
                  </a:tcPr>
                </a:tc>
                <a:extLst>
                  <a:ext uri="{0D108BD9-81ED-4DB2-BD59-A6C34878D82A}">
                    <a16:rowId xmlns:a16="http://schemas.microsoft.com/office/drawing/2014/main" val="10008"/>
                  </a:ext>
                </a:extLst>
              </a:tr>
            </a:tbl>
          </a:graphicData>
        </a:graphic>
      </p:graphicFrame>
      <p:sp>
        <p:nvSpPr>
          <p:cNvPr id="5" name="object 5">
            <a:extLst>
              <a:ext uri="{FF2B5EF4-FFF2-40B4-BE49-F238E27FC236}">
                <a16:creationId xmlns:a16="http://schemas.microsoft.com/office/drawing/2014/main" id="{5BB6115F-2117-649E-3AB8-2CA8DCFDE12A}"/>
              </a:ext>
            </a:extLst>
          </p:cNvPr>
          <p:cNvSpPr txBox="1"/>
          <p:nvPr/>
        </p:nvSpPr>
        <p:spPr>
          <a:xfrm>
            <a:off x="8653144" y="762862"/>
            <a:ext cx="2792095" cy="441146"/>
          </a:xfrm>
          <a:prstGeom prst="rect">
            <a:avLst/>
          </a:prstGeom>
          <a:ln w="12700">
            <a:solidFill>
              <a:srgbClr val="000000"/>
            </a:solidFill>
          </a:ln>
        </p:spPr>
        <p:txBody>
          <a:bodyPr vert="horz" wrap="square" lIns="0" tIns="53975" rIns="0" bIns="0" rtlCol="0">
            <a:spAutoFit/>
          </a:bodyPr>
          <a:lstStyle/>
          <a:p>
            <a:pPr marL="52069" marR="56515">
              <a:lnSpc>
                <a:spcPts val="1500"/>
              </a:lnSpc>
              <a:spcBef>
                <a:spcPts val="425"/>
              </a:spcBef>
            </a:pPr>
            <a:r>
              <a:rPr sz="1300" b="0" dirty="0">
                <a:latin typeface="Courier New"/>
                <a:cs typeface="Courier New"/>
              </a:rPr>
              <a:t>int x=0, y=0, </a:t>
            </a:r>
            <a:r>
              <a:rPr sz="1300" b="0" spc="-20" dirty="0">
                <a:latin typeface="Courier New"/>
                <a:cs typeface="Courier New"/>
              </a:rPr>
              <a:t>z=0; </a:t>
            </a:r>
            <a:r>
              <a:rPr sz="1300" b="0" dirty="0">
                <a:latin typeface="Courier New"/>
                <a:cs typeface="Courier New"/>
              </a:rPr>
              <a:t>semaphore lock1=1, </a:t>
            </a:r>
            <a:r>
              <a:rPr sz="1300" b="0" spc="-10" dirty="0">
                <a:latin typeface="Courier New"/>
                <a:cs typeface="Courier New"/>
              </a:rPr>
              <a:t>lock2=1;</a:t>
            </a:r>
            <a:endParaRPr sz="1300" b="0" dirty="0">
              <a:latin typeface="Courier New"/>
              <a:cs typeface="Courier New"/>
            </a:endParaRPr>
          </a:p>
        </p:txBody>
      </p:sp>
      <p:sp>
        <p:nvSpPr>
          <p:cNvPr id="6" name="object 2">
            <a:extLst>
              <a:ext uri="{FF2B5EF4-FFF2-40B4-BE49-F238E27FC236}">
                <a16:creationId xmlns:a16="http://schemas.microsoft.com/office/drawing/2014/main" id="{6754F044-1D83-4617-96BE-2312D7563E9F}"/>
              </a:ext>
            </a:extLst>
          </p:cNvPr>
          <p:cNvSpPr txBox="1">
            <a:spLocks noGrp="1"/>
          </p:cNvSpPr>
          <p:nvPr>
            <p:ph type="title"/>
          </p:nvPr>
        </p:nvSpPr>
        <p:spPr>
          <a:xfrm>
            <a:off x="1320800" y="166203"/>
            <a:ext cx="9575800" cy="505267"/>
          </a:xfrm>
          <a:prstGeom prst="rect">
            <a:avLst/>
          </a:prstGeom>
        </p:spPr>
        <p:txBody>
          <a:bodyPr vert="horz" wrap="square" lIns="0" tIns="12700" rIns="0" bIns="0" numCol="1" rtlCol="0" anchor="ctr" anchorCtr="0" compatLnSpc="1">
            <a:prstTxWarp prst="textNoShape">
              <a:avLst/>
            </a:prstTxWarp>
            <a:spAutoFit/>
          </a:bodyPr>
          <a:lstStyle/>
          <a:p>
            <a:pPr marL="12700">
              <a:lnSpc>
                <a:spcPct val="100000"/>
              </a:lnSpc>
              <a:spcBef>
                <a:spcPts val="100"/>
              </a:spcBef>
            </a:pPr>
            <a:r>
              <a:rPr lang="en-GB" spc="-15" dirty="0"/>
              <a:t>Deadlocks II</a:t>
            </a:r>
            <a:endParaRPr spc="-10" dirty="0"/>
          </a:p>
        </p:txBody>
      </p:sp>
      <p:sp>
        <p:nvSpPr>
          <p:cNvPr id="2" name="Plassholder for lysbildenummer 5">
            <a:extLst>
              <a:ext uri="{FF2B5EF4-FFF2-40B4-BE49-F238E27FC236}">
                <a16:creationId xmlns:a16="http://schemas.microsoft.com/office/drawing/2014/main" id="{B792D7DF-88D1-F25A-5514-7DA2DFE6A0A0}"/>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26</a:t>
            </a:fld>
            <a:endParaRPr lang="nb-NO" sz="1400" b="0" i="0" dirty="0">
              <a:solidFill>
                <a:schemeClr val="tx1"/>
              </a:solidFill>
              <a:latin typeface="Arial"/>
              <a:cs typeface="Arial"/>
            </a:endParaRPr>
          </a:p>
        </p:txBody>
      </p:sp>
    </p:spTree>
    <p:extLst>
      <p:ext uri="{BB962C8B-B14F-4D97-AF65-F5344CB8AC3E}">
        <p14:creationId xmlns:p14="http://schemas.microsoft.com/office/powerpoint/2010/main" val="361725538"/>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848899-71C9-BDFF-FA76-EDE37D1BE58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E45BCFA-47A6-62E6-38ED-604FE06B5FD6}"/>
              </a:ext>
            </a:extLst>
          </p:cNvPr>
          <p:cNvSpPr>
            <a:spLocks noGrp="1"/>
          </p:cNvSpPr>
          <p:nvPr>
            <p:ph type="title"/>
          </p:nvPr>
        </p:nvSpPr>
        <p:spPr/>
        <p:txBody>
          <a:bodyPr/>
          <a:lstStyle/>
          <a:p>
            <a:r>
              <a:rPr lang="en-GB" dirty="0"/>
              <a:t>Concurrency I Answer</a:t>
            </a:r>
            <a:endParaRPr lang="en-SE" dirty="0"/>
          </a:p>
        </p:txBody>
      </p:sp>
      <p:sp>
        <p:nvSpPr>
          <p:cNvPr id="3" name="Content Placeholder 2">
            <a:extLst>
              <a:ext uri="{FF2B5EF4-FFF2-40B4-BE49-F238E27FC236}">
                <a16:creationId xmlns:a16="http://schemas.microsoft.com/office/drawing/2014/main" id="{5FBECE1E-D532-3178-311A-7FB6223BF292}"/>
              </a:ext>
            </a:extLst>
          </p:cNvPr>
          <p:cNvSpPr>
            <a:spLocks noGrp="1"/>
          </p:cNvSpPr>
          <p:nvPr>
            <p:ph idx="1"/>
          </p:nvPr>
        </p:nvSpPr>
        <p:spPr>
          <a:xfrm>
            <a:off x="533400" y="2695986"/>
            <a:ext cx="10972800" cy="4009614"/>
          </a:xfrm>
        </p:spPr>
        <p:txBody>
          <a:bodyPr>
            <a:normAutofit fontScale="77500" lnSpcReduction="20000"/>
          </a:bodyPr>
          <a:lstStyle/>
          <a:p>
            <a:r>
              <a:rPr lang="en-GB" dirty="0"/>
              <a:t>ANS1: Possible values of x after the two threads have completed execution: 5,…15. Min: 5. Max: 15. </a:t>
            </a:r>
          </a:p>
          <a:p>
            <a:pPr lvl="1"/>
            <a:r>
              <a:rPr lang="en-GB" dirty="0"/>
              <a:t>The x=x+2 statements can be “erased” by being between the load and store of an x=x+1 statement, and vice versa. Each x=x+1 statement can either do nothing (if erased by Thread T1) or increase x by 1. Each x=x+2 statement can either do nothing (if erased by Thread T0) or increase x by 2</a:t>
            </a:r>
            <a:r>
              <a:rPr lang="en-GB"/>
              <a:t>. Since </a:t>
            </a:r>
            <a:r>
              <a:rPr lang="en-GB" dirty="0"/>
              <a:t>there are 5 of each type, and since x starts at 0, x has min 5 and max (5*1)+(5*2)=15. Possible values are 5, 6, 7,…15, e.g., If three increments from Thread T0 and two increments from Thread T1 are applied, then x=(3×1)+(2×2)=7.</a:t>
            </a:r>
          </a:p>
          <a:p>
            <a:r>
              <a:rPr lang="en-GB" dirty="0"/>
              <a:t>ANS2: Possible final values of x are 5, 7, 9, 11, 13, or 15. Min: 5. Max: 15. </a:t>
            </a:r>
          </a:p>
          <a:p>
            <a:pPr lvl="1"/>
            <a:r>
              <a:rPr lang="en-GB" dirty="0"/>
              <a:t>Since the x=x+2 statements are atomic, the x=x+1 statements can never be “erased” because the load and store phases of x=x+2 cannot be separated. Thus, our final value is at least 5 (from Thread T0) with from 0 to 5 successful updates of x=x+1. When one x=x+2 is not erased, x has value 5+2=7. When two x=x+2 is not erased, x has value 5+4=9, and so on. </a:t>
            </a:r>
            <a:endParaRPr lang="en-SE" dirty="0"/>
          </a:p>
        </p:txBody>
      </p:sp>
      <p:sp>
        <p:nvSpPr>
          <p:cNvPr id="4" name="Plassholder for innhold 2">
            <a:extLst>
              <a:ext uri="{FF2B5EF4-FFF2-40B4-BE49-F238E27FC236}">
                <a16:creationId xmlns:a16="http://schemas.microsoft.com/office/drawing/2014/main" id="{768FE88C-DD76-4A48-6E7F-DBDA896D7398}"/>
              </a:ext>
            </a:extLst>
          </p:cNvPr>
          <p:cNvSpPr txBox="1">
            <a:spLocks/>
          </p:cNvSpPr>
          <p:nvPr/>
        </p:nvSpPr>
        <p:spPr bwMode="auto">
          <a:xfrm>
            <a:off x="2514600" y="1419860"/>
            <a:ext cx="3699076" cy="1276127"/>
          </a:xfrm>
          <a:prstGeom prst="rect">
            <a:avLst/>
          </a:prstGeom>
          <a:noFill/>
          <a:ln>
            <a:solidFill>
              <a:schemeClr val="accent1">
                <a:lumMod val="50000"/>
              </a:schemeClr>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700" b="0" kern="0" dirty="0">
                <a:latin typeface="Courier New" panose="02070309020205020404" pitchFamily="49" charset="0"/>
                <a:cs typeface="Courier New" panose="02070309020205020404" pitchFamily="49" charset="0"/>
              </a:rPr>
              <a:t>//Thread T0</a:t>
            </a:r>
          </a:p>
          <a:p>
            <a:pPr marL="0" indent="0">
              <a:buFontTx/>
              <a:buNone/>
            </a:pPr>
            <a:r>
              <a:rPr lang="en-GB" altLang="zh-CN" sz="1700" b="0" kern="0" dirty="0">
                <a:latin typeface="Courier New" panose="02070309020205020404" pitchFamily="49" charset="0"/>
                <a:cs typeface="Courier New" panose="02070309020205020404" pitchFamily="49" charset="0"/>
              </a:rPr>
              <a:t>for (int i=0; i&lt;5; i++) {  </a:t>
            </a:r>
          </a:p>
          <a:p>
            <a:pPr marL="0" indent="0">
              <a:buFontTx/>
              <a:buNone/>
            </a:pPr>
            <a:r>
              <a:rPr lang="en-GB" altLang="zh-CN" sz="1700" b="0" kern="0" dirty="0">
                <a:latin typeface="Courier New" panose="02070309020205020404" pitchFamily="49" charset="0"/>
                <a:cs typeface="Courier New" panose="02070309020205020404" pitchFamily="49" charset="0"/>
              </a:rPr>
              <a:t>   x = x + 1;</a:t>
            </a:r>
          </a:p>
          <a:p>
            <a:pPr marL="0" indent="0">
              <a:buFontTx/>
              <a:buNone/>
            </a:pPr>
            <a:r>
              <a:rPr lang="en-GB" altLang="zh-CN" sz="1700" b="0" kern="0" dirty="0">
                <a:latin typeface="Courier New" panose="02070309020205020404" pitchFamily="49" charset="0"/>
                <a:cs typeface="Courier New" panose="02070309020205020404" pitchFamily="49" charset="0"/>
              </a:rPr>
              <a:t>}</a:t>
            </a:r>
          </a:p>
        </p:txBody>
      </p:sp>
      <p:sp>
        <p:nvSpPr>
          <p:cNvPr id="5" name="Plassholder for innhold 2">
            <a:extLst>
              <a:ext uri="{FF2B5EF4-FFF2-40B4-BE49-F238E27FC236}">
                <a16:creationId xmlns:a16="http://schemas.microsoft.com/office/drawing/2014/main" id="{EF2EABBF-CF2E-622C-6AA6-5F477B8E021F}"/>
              </a:ext>
            </a:extLst>
          </p:cNvPr>
          <p:cNvSpPr txBox="1">
            <a:spLocks/>
          </p:cNvSpPr>
          <p:nvPr/>
        </p:nvSpPr>
        <p:spPr bwMode="auto">
          <a:xfrm>
            <a:off x="6324600" y="1419859"/>
            <a:ext cx="3699076" cy="1276127"/>
          </a:xfrm>
          <a:prstGeom prst="rect">
            <a:avLst/>
          </a:prstGeom>
          <a:noFill/>
          <a:ln>
            <a:solidFill>
              <a:schemeClr val="accent1">
                <a:lumMod val="50000"/>
              </a:schemeClr>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700" b="0" kern="0" dirty="0">
                <a:latin typeface="Courier New" panose="02070309020205020404" pitchFamily="49" charset="0"/>
                <a:cs typeface="Courier New" panose="02070309020205020404" pitchFamily="49" charset="0"/>
              </a:rPr>
              <a:t>//Thread T0</a:t>
            </a:r>
          </a:p>
          <a:p>
            <a:pPr marL="0" indent="0">
              <a:buFontTx/>
              <a:buNone/>
            </a:pPr>
            <a:r>
              <a:rPr lang="en-GB" altLang="zh-CN" sz="1700" b="0" kern="0" dirty="0">
                <a:latin typeface="Courier New" panose="02070309020205020404" pitchFamily="49" charset="0"/>
                <a:cs typeface="Courier New" panose="02070309020205020404" pitchFamily="49" charset="0"/>
              </a:rPr>
              <a:t>for (int j=0; j&lt;5; </a:t>
            </a:r>
            <a:r>
              <a:rPr lang="en-GB" altLang="zh-CN" sz="1700" b="0" kern="0" dirty="0" err="1">
                <a:latin typeface="Courier New" panose="02070309020205020404" pitchFamily="49" charset="0"/>
                <a:cs typeface="Courier New" panose="02070309020205020404" pitchFamily="49" charset="0"/>
              </a:rPr>
              <a:t>j++</a:t>
            </a:r>
            <a:r>
              <a:rPr lang="en-GB" altLang="zh-CN" sz="1700" b="0" kern="0" dirty="0">
                <a:latin typeface="Courier New" panose="02070309020205020404" pitchFamily="49" charset="0"/>
                <a:cs typeface="Courier New" panose="02070309020205020404" pitchFamily="49" charset="0"/>
              </a:rPr>
              <a:t>) {  </a:t>
            </a:r>
          </a:p>
          <a:p>
            <a:pPr marL="0" indent="0">
              <a:buFontTx/>
              <a:buNone/>
            </a:pPr>
            <a:r>
              <a:rPr lang="en-GB" altLang="zh-CN" sz="1700" b="0" kern="0" dirty="0">
                <a:latin typeface="Courier New" panose="02070309020205020404" pitchFamily="49" charset="0"/>
                <a:cs typeface="Courier New" panose="02070309020205020404" pitchFamily="49" charset="0"/>
              </a:rPr>
              <a:t>   x = x + 2;</a:t>
            </a:r>
          </a:p>
          <a:p>
            <a:pPr marL="0" indent="0">
              <a:buFontTx/>
              <a:buNone/>
            </a:pPr>
            <a:r>
              <a:rPr lang="en-GB" altLang="zh-CN" sz="1700" b="0" kern="0" dirty="0">
                <a:latin typeface="Courier New" panose="02070309020205020404" pitchFamily="49" charset="0"/>
                <a:cs typeface="Courier New" panose="02070309020205020404" pitchFamily="49" charset="0"/>
              </a:rPr>
              <a:t>}</a:t>
            </a:r>
          </a:p>
        </p:txBody>
      </p:sp>
      <p:sp>
        <p:nvSpPr>
          <p:cNvPr id="6" name="Plassholder for innhold 2">
            <a:extLst>
              <a:ext uri="{FF2B5EF4-FFF2-40B4-BE49-F238E27FC236}">
                <a16:creationId xmlns:a16="http://schemas.microsoft.com/office/drawing/2014/main" id="{E9F78B8F-25BB-8A6B-61A9-1A52929B1481}"/>
              </a:ext>
            </a:extLst>
          </p:cNvPr>
          <p:cNvSpPr txBox="1">
            <a:spLocks/>
          </p:cNvSpPr>
          <p:nvPr/>
        </p:nvSpPr>
        <p:spPr bwMode="auto">
          <a:xfrm>
            <a:off x="5213551" y="836112"/>
            <a:ext cx="2000250" cy="446762"/>
          </a:xfrm>
          <a:prstGeom prst="rect">
            <a:avLst/>
          </a:prstGeom>
          <a:noFill/>
          <a:ln>
            <a:solidFill>
              <a:schemeClr val="tx1"/>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700" b="0" kern="0" dirty="0">
                <a:latin typeface="Courier New" panose="02070309020205020404" pitchFamily="49" charset="0"/>
                <a:cs typeface="Courier New" panose="02070309020205020404" pitchFamily="49" charset="0"/>
              </a:rPr>
              <a:t>int x = 0;</a:t>
            </a:r>
            <a:endParaRPr lang="en-US" altLang="zh-CN" sz="1700" b="0" kern="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109806590"/>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9ECAB-116C-2AAD-80D6-37DE8E7E942B}"/>
              </a:ext>
            </a:extLst>
          </p:cNvPr>
          <p:cNvSpPr>
            <a:spLocks noGrp="1"/>
          </p:cNvSpPr>
          <p:nvPr>
            <p:ph type="title"/>
          </p:nvPr>
        </p:nvSpPr>
        <p:spPr/>
        <p:txBody>
          <a:bodyPr/>
          <a:lstStyle/>
          <a:p>
            <a:r>
              <a:rPr lang="en-GB" dirty="0"/>
              <a:t>Concurrency II</a:t>
            </a:r>
            <a:endParaRPr lang="en-SE" dirty="0"/>
          </a:p>
        </p:txBody>
      </p:sp>
      <p:sp>
        <p:nvSpPr>
          <p:cNvPr id="3" name="Content Placeholder 2">
            <a:extLst>
              <a:ext uri="{FF2B5EF4-FFF2-40B4-BE49-F238E27FC236}">
                <a16:creationId xmlns:a16="http://schemas.microsoft.com/office/drawing/2014/main" id="{47F46428-7B6B-9A6D-0CB4-240A8724235B}"/>
              </a:ext>
            </a:extLst>
          </p:cNvPr>
          <p:cNvSpPr>
            <a:spLocks noGrp="1"/>
          </p:cNvSpPr>
          <p:nvPr>
            <p:ph idx="1"/>
          </p:nvPr>
        </p:nvSpPr>
        <p:spPr>
          <a:xfrm>
            <a:off x="812800" y="914400"/>
            <a:ext cx="7112000" cy="5105400"/>
          </a:xfrm>
        </p:spPr>
        <p:txBody>
          <a:bodyPr>
            <a:normAutofit/>
          </a:bodyPr>
          <a:lstStyle/>
          <a:p>
            <a:r>
              <a:rPr lang="en-GB" dirty="0"/>
              <a:t>Consider three concurrent threads T1, T2, T3, which access a shared variable D that has been initialized to 100. There is no mutex protection. What are the minimum and maximum possible values of D after the three threads have completed execution?</a:t>
            </a:r>
          </a:p>
          <a:p>
            <a:r>
              <a:rPr lang="en-GB" dirty="0"/>
              <a:t>ANS: </a:t>
            </a:r>
            <a:endParaRPr lang="en-SE" dirty="0"/>
          </a:p>
        </p:txBody>
      </p:sp>
      <p:sp>
        <p:nvSpPr>
          <p:cNvPr id="6" name="Plassholder for innhold 2">
            <a:extLst>
              <a:ext uri="{FF2B5EF4-FFF2-40B4-BE49-F238E27FC236}">
                <a16:creationId xmlns:a16="http://schemas.microsoft.com/office/drawing/2014/main" id="{2183CFE9-A40B-4A10-8801-A4BBC5E6C6E0}"/>
              </a:ext>
            </a:extLst>
          </p:cNvPr>
          <p:cNvSpPr txBox="1">
            <a:spLocks/>
          </p:cNvSpPr>
          <p:nvPr/>
        </p:nvSpPr>
        <p:spPr bwMode="auto">
          <a:xfrm>
            <a:off x="9140173" y="838200"/>
            <a:ext cx="2209800" cy="4408118"/>
          </a:xfrm>
          <a:prstGeom prst="rect">
            <a:avLst/>
          </a:prstGeom>
          <a:noFill/>
          <a:ln>
            <a:solidFill>
              <a:schemeClr val="accent1">
                <a:lumMod val="50000"/>
              </a:schemeClr>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600" b="0" kern="0" dirty="0">
                <a:latin typeface="Courier New" panose="02070309020205020404" pitchFamily="49" charset="0"/>
                <a:cs typeface="Courier New" panose="02070309020205020404" pitchFamily="49" charset="0"/>
              </a:rPr>
              <a:t>//Initialization</a:t>
            </a:r>
          </a:p>
          <a:p>
            <a:pPr marL="0" indent="0">
              <a:buFontTx/>
              <a:buNone/>
            </a:pPr>
            <a:r>
              <a:rPr lang="en-GB" altLang="zh-CN" sz="1600" b="0" kern="0" dirty="0">
                <a:latin typeface="Courier New" panose="02070309020205020404" pitchFamily="49" charset="0"/>
                <a:cs typeface="Courier New" panose="02070309020205020404" pitchFamily="49" charset="0"/>
              </a:rPr>
              <a:t>int D=100;</a:t>
            </a:r>
            <a:endParaRPr lang="en-GB" altLang="zh-CN" sz="1700" b="0" kern="0" dirty="0">
              <a:latin typeface="Courier New" panose="02070309020205020404" pitchFamily="49" charset="0"/>
              <a:cs typeface="Courier New" panose="02070309020205020404" pitchFamily="49" charset="0"/>
            </a:endParaRPr>
          </a:p>
          <a:p>
            <a:pPr marL="0" indent="0">
              <a:buFontTx/>
              <a:buNone/>
            </a:pPr>
            <a:r>
              <a:rPr lang="en-GB" altLang="zh-CN" sz="1700" b="0" kern="0" dirty="0">
                <a:latin typeface="Courier New" panose="02070309020205020404" pitchFamily="49" charset="0"/>
                <a:cs typeface="Courier New" panose="02070309020205020404" pitchFamily="49" charset="0"/>
              </a:rPr>
              <a:t>//Thread T1</a:t>
            </a:r>
          </a:p>
          <a:p>
            <a:pPr marL="0" indent="0">
              <a:buFontTx/>
              <a:buNone/>
            </a:pPr>
            <a:r>
              <a:rPr lang="en-GB" altLang="zh-CN" sz="1700" b="0" kern="0" dirty="0">
                <a:latin typeface="Courier New" panose="02070309020205020404" pitchFamily="49" charset="0"/>
                <a:cs typeface="Courier New" panose="02070309020205020404" pitchFamily="49" charset="0"/>
              </a:rPr>
              <a:t>void main(){</a:t>
            </a:r>
          </a:p>
          <a:p>
            <a:pPr marL="0" indent="0">
              <a:buFontTx/>
              <a:buNone/>
            </a:pPr>
            <a:r>
              <a:rPr lang="en-GB" altLang="zh-CN" sz="1700" b="0" kern="0" dirty="0">
                <a:latin typeface="Courier New" panose="02070309020205020404" pitchFamily="49" charset="0"/>
                <a:cs typeface="Courier New" panose="02070309020205020404" pitchFamily="49" charset="0"/>
              </a:rPr>
              <a:t>D=D+20;</a:t>
            </a:r>
          </a:p>
          <a:p>
            <a:pPr marL="0" indent="0">
              <a:buFontTx/>
              <a:buNone/>
            </a:pPr>
            <a:r>
              <a:rPr lang="en-GB" altLang="zh-CN" sz="1700" b="0" kern="0" dirty="0">
                <a:latin typeface="Courier New" panose="02070309020205020404" pitchFamily="49" charset="0"/>
                <a:cs typeface="Courier New" panose="02070309020205020404" pitchFamily="49" charset="0"/>
              </a:rPr>
              <a:t>}</a:t>
            </a:r>
          </a:p>
          <a:p>
            <a:pPr marL="0" indent="0">
              <a:buFontTx/>
              <a:buNone/>
            </a:pPr>
            <a:r>
              <a:rPr lang="en-GB" altLang="zh-CN" sz="1700" b="0" kern="0" dirty="0">
                <a:latin typeface="Courier New" panose="02070309020205020404" pitchFamily="49" charset="0"/>
                <a:cs typeface="Courier New" panose="02070309020205020404" pitchFamily="49" charset="0"/>
              </a:rPr>
              <a:t>//Thread T2</a:t>
            </a:r>
          </a:p>
          <a:p>
            <a:pPr marL="0" indent="0">
              <a:buNone/>
            </a:pPr>
            <a:r>
              <a:rPr lang="en-GB" altLang="zh-CN" sz="1700" b="0" kern="0" dirty="0">
                <a:latin typeface="Courier New" panose="02070309020205020404" pitchFamily="49" charset="0"/>
                <a:cs typeface="Courier New" panose="02070309020205020404" pitchFamily="49" charset="0"/>
              </a:rPr>
              <a:t>void main(){</a:t>
            </a:r>
          </a:p>
          <a:p>
            <a:pPr marL="0" indent="0">
              <a:buFontTx/>
              <a:buNone/>
            </a:pPr>
            <a:r>
              <a:rPr lang="en-GB" altLang="zh-CN" sz="1700" b="0" kern="0" dirty="0">
                <a:latin typeface="Courier New" panose="02070309020205020404" pitchFamily="49" charset="0"/>
                <a:cs typeface="Courier New" panose="02070309020205020404" pitchFamily="49" charset="0"/>
              </a:rPr>
              <a:t>D=D-50;</a:t>
            </a:r>
          </a:p>
          <a:p>
            <a:pPr marL="0" indent="0">
              <a:buFontTx/>
              <a:buNone/>
            </a:pPr>
            <a:r>
              <a:rPr lang="en-GB" altLang="zh-CN" sz="1700" b="0" kern="0" dirty="0">
                <a:latin typeface="Courier New" panose="02070309020205020404" pitchFamily="49" charset="0"/>
                <a:cs typeface="Courier New" panose="02070309020205020404" pitchFamily="49" charset="0"/>
              </a:rPr>
              <a:t>}</a:t>
            </a:r>
          </a:p>
          <a:p>
            <a:pPr marL="0" indent="0">
              <a:buFontTx/>
              <a:buNone/>
            </a:pPr>
            <a:r>
              <a:rPr lang="en-GB" altLang="zh-CN" sz="1700" b="0" kern="0" dirty="0">
                <a:latin typeface="Courier New" panose="02070309020205020404" pitchFamily="49" charset="0"/>
                <a:cs typeface="Courier New" panose="02070309020205020404" pitchFamily="49" charset="0"/>
              </a:rPr>
              <a:t>//Thread T3</a:t>
            </a:r>
          </a:p>
          <a:p>
            <a:pPr marL="0" indent="0">
              <a:buNone/>
            </a:pPr>
            <a:r>
              <a:rPr lang="en-GB" altLang="zh-CN" sz="1700" b="0" kern="0" dirty="0">
                <a:latin typeface="Courier New" panose="02070309020205020404" pitchFamily="49" charset="0"/>
                <a:cs typeface="Courier New" panose="02070309020205020404" pitchFamily="49" charset="0"/>
              </a:rPr>
              <a:t>void main(){</a:t>
            </a:r>
          </a:p>
          <a:p>
            <a:pPr marL="0" indent="0">
              <a:buFontTx/>
              <a:buNone/>
            </a:pPr>
            <a:r>
              <a:rPr lang="en-GB" altLang="zh-CN" sz="1700" b="0" kern="0" dirty="0">
                <a:latin typeface="Courier New" panose="02070309020205020404" pitchFamily="49" charset="0"/>
                <a:cs typeface="Courier New" panose="02070309020205020404" pitchFamily="49" charset="0"/>
              </a:rPr>
              <a:t>D=D+10;</a:t>
            </a:r>
          </a:p>
          <a:p>
            <a:pPr marL="0" indent="0">
              <a:buFontTx/>
              <a:buNone/>
            </a:pPr>
            <a:r>
              <a:rPr lang="en-GB" altLang="zh-CN" sz="1700" b="0" kern="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598802406"/>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0BD93-EF80-356B-8282-C97D37EA1D2A}"/>
              </a:ext>
            </a:extLst>
          </p:cNvPr>
          <p:cNvSpPr>
            <a:spLocks noGrp="1"/>
          </p:cNvSpPr>
          <p:nvPr>
            <p:ph type="title"/>
          </p:nvPr>
        </p:nvSpPr>
        <p:spPr/>
        <p:txBody>
          <a:bodyPr/>
          <a:lstStyle/>
          <a:p>
            <a:r>
              <a:rPr lang="en-GB" dirty="0"/>
              <a:t> Concurrency II Answer</a:t>
            </a:r>
            <a:endParaRPr lang="en-SE" dirty="0"/>
          </a:p>
        </p:txBody>
      </p:sp>
      <p:sp>
        <p:nvSpPr>
          <p:cNvPr id="3" name="Content Placeholder 2">
            <a:extLst>
              <a:ext uri="{FF2B5EF4-FFF2-40B4-BE49-F238E27FC236}">
                <a16:creationId xmlns:a16="http://schemas.microsoft.com/office/drawing/2014/main" id="{AC35D08C-9839-AEF1-FDC4-3484AEF38961}"/>
              </a:ext>
            </a:extLst>
          </p:cNvPr>
          <p:cNvSpPr>
            <a:spLocks noGrp="1"/>
          </p:cNvSpPr>
          <p:nvPr>
            <p:ph idx="1"/>
          </p:nvPr>
        </p:nvSpPr>
        <p:spPr/>
        <p:txBody>
          <a:bodyPr/>
          <a:lstStyle/>
          <a:p>
            <a:r>
              <a:rPr lang="en-GB" dirty="0"/>
              <a:t>Min 50, max 130</a:t>
            </a:r>
          </a:p>
          <a:p>
            <a:r>
              <a:rPr lang="en-GB" dirty="0"/>
              <a:t>Since each thread may read the value of int D, then write them in arbitrary order, overwriting each other’s updates. Other possible results include 110, 120, 70…</a:t>
            </a:r>
            <a:endParaRPr lang="en-SE" dirty="0"/>
          </a:p>
        </p:txBody>
      </p:sp>
    </p:spTree>
    <p:extLst>
      <p:ext uri="{BB962C8B-B14F-4D97-AF65-F5344CB8AC3E}">
        <p14:creationId xmlns:p14="http://schemas.microsoft.com/office/powerpoint/2010/main" val="1863975494"/>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FEE6C2-FE33-908E-6602-16FBFBA8F856}"/>
              </a:ext>
            </a:extLst>
          </p:cNvPr>
          <p:cNvSpPr>
            <a:spLocks noGrp="1"/>
          </p:cNvSpPr>
          <p:nvPr>
            <p:ph type="title"/>
          </p:nvPr>
        </p:nvSpPr>
        <p:spPr/>
        <p:txBody>
          <a:bodyPr/>
          <a:lstStyle/>
          <a:p>
            <a:r>
              <a:rPr lang="en-US" altLang="zh-CN" dirty="0"/>
              <a:t>Recall: Locks:</a:t>
            </a:r>
            <a:r>
              <a:rPr lang="zh-CN" altLang="en-US" dirty="0"/>
              <a:t> </a:t>
            </a:r>
            <a:r>
              <a:rPr lang="en-US" altLang="zh-CN" dirty="0"/>
              <a:t>Loads/Stores</a:t>
            </a:r>
            <a:endParaRPr lang="en-US" dirty="0"/>
          </a:p>
        </p:txBody>
      </p:sp>
      <p:sp>
        <p:nvSpPr>
          <p:cNvPr id="3" name="内容占位符 2">
            <a:extLst>
              <a:ext uri="{FF2B5EF4-FFF2-40B4-BE49-F238E27FC236}">
                <a16:creationId xmlns:a16="http://schemas.microsoft.com/office/drawing/2014/main" id="{C2B43995-29E2-B617-DB18-8A6C9C00386F}"/>
              </a:ext>
            </a:extLst>
          </p:cNvPr>
          <p:cNvSpPr>
            <a:spLocks noGrp="1"/>
          </p:cNvSpPr>
          <p:nvPr>
            <p:ph idx="1"/>
          </p:nvPr>
        </p:nvSpPr>
        <p:spPr>
          <a:xfrm>
            <a:off x="438807" y="836170"/>
            <a:ext cx="11336392" cy="2107014"/>
          </a:xfrm>
        </p:spPr>
        <p:txBody>
          <a:bodyPr>
            <a:normAutofit lnSpcReduction="10000"/>
          </a:bodyPr>
          <a:lstStyle/>
          <a:p>
            <a:r>
              <a:rPr lang="en-US" altLang="zh-CN" dirty="0"/>
              <a:t>This implementation does not ensure mutual</a:t>
            </a:r>
            <a:r>
              <a:rPr lang="zh-CN" altLang="en-US" dirty="0"/>
              <a:t> </a:t>
            </a:r>
            <a:r>
              <a:rPr lang="en-US" altLang="zh-CN" dirty="0"/>
              <a:t>exclusion, since both</a:t>
            </a:r>
            <a:r>
              <a:rPr lang="zh-CN" altLang="en-US" dirty="0"/>
              <a:t> </a:t>
            </a:r>
            <a:r>
              <a:rPr lang="en-US" altLang="zh-CN" dirty="0"/>
              <a:t>threads</a:t>
            </a:r>
            <a:r>
              <a:rPr lang="zh-CN" altLang="en-US" dirty="0"/>
              <a:t> </a:t>
            </a:r>
            <a:r>
              <a:rPr lang="en-GB" altLang="zh-CN" dirty="0"/>
              <a:t>may </a:t>
            </a:r>
            <a:r>
              <a:rPr lang="en-US" altLang="zh-CN" dirty="0"/>
              <a:t>grab</a:t>
            </a:r>
            <a:r>
              <a:rPr lang="zh-CN" altLang="en-US" dirty="0"/>
              <a:t> </a:t>
            </a:r>
            <a:r>
              <a:rPr lang="en-US" altLang="zh-CN" dirty="0"/>
              <a:t>the</a:t>
            </a:r>
            <a:r>
              <a:rPr lang="zh-CN" altLang="en-US" dirty="0"/>
              <a:t> </a:t>
            </a:r>
            <a:r>
              <a:rPr lang="en-US" altLang="zh-CN" dirty="0"/>
              <a:t>lock:</a:t>
            </a:r>
          </a:p>
          <a:p>
            <a:r>
              <a:rPr lang="en-US" altLang="zh-CN" dirty="0"/>
              <a:t>After Thread 1 reads flag==0 and exits the while loop, it is preempted/interrupted by Thread 2, which also reads flag==0 and exits the while loop. Then both threads set flag=1 and enter the critical section.</a:t>
            </a:r>
          </a:p>
          <a:p>
            <a:r>
              <a:rPr lang="en-US" altLang="zh-CN" dirty="0"/>
              <a:t>Root cause: Lock</a:t>
            </a:r>
            <a:r>
              <a:rPr lang="zh-CN" altLang="en-US" dirty="0"/>
              <a:t> </a:t>
            </a:r>
            <a:r>
              <a:rPr lang="en-US" altLang="zh-CN" dirty="0"/>
              <a:t>is</a:t>
            </a:r>
            <a:r>
              <a:rPr lang="zh-CN" altLang="en-US" dirty="0"/>
              <a:t> </a:t>
            </a:r>
            <a:r>
              <a:rPr lang="en-US" altLang="zh-CN" dirty="0"/>
              <a:t>not an</a:t>
            </a:r>
            <a:r>
              <a:rPr lang="zh-CN" altLang="en-US" dirty="0"/>
              <a:t> </a:t>
            </a:r>
            <a:r>
              <a:rPr lang="en-US" altLang="zh-CN" dirty="0"/>
              <a:t>atomic operation!</a:t>
            </a:r>
            <a:endParaRPr lang="en-US" dirty="0"/>
          </a:p>
        </p:txBody>
      </p:sp>
      <p:pic>
        <p:nvPicPr>
          <p:cNvPr id="5" name="图片 4">
            <a:extLst>
              <a:ext uri="{FF2B5EF4-FFF2-40B4-BE49-F238E27FC236}">
                <a16:creationId xmlns:a16="http://schemas.microsoft.com/office/drawing/2014/main" id="{51CDA18B-86BC-120E-FB90-91EFF6B9C33C}"/>
              </a:ext>
            </a:extLst>
          </p:cNvPr>
          <p:cNvPicPr>
            <a:picLocks noChangeAspect="1"/>
          </p:cNvPicPr>
          <p:nvPr/>
        </p:nvPicPr>
        <p:blipFill rotWithShape="1">
          <a:blip r:embed="rId3"/>
          <a:srcRect b="2011"/>
          <a:stretch/>
        </p:blipFill>
        <p:spPr>
          <a:xfrm>
            <a:off x="0" y="2971800"/>
            <a:ext cx="6107003" cy="3714749"/>
          </a:xfrm>
          <a:prstGeom prst="rect">
            <a:avLst/>
          </a:prstGeom>
        </p:spPr>
      </p:pic>
      <p:grpSp>
        <p:nvGrpSpPr>
          <p:cNvPr id="12" name="Group 11">
            <a:extLst>
              <a:ext uri="{FF2B5EF4-FFF2-40B4-BE49-F238E27FC236}">
                <a16:creationId xmlns:a16="http://schemas.microsoft.com/office/drawing/2014/main" id="{13B10D53-DAFC-A89B-7660-B2BB8072209B}"/>
              </a:ext>
            </a:extLst>
          </p:cNvPr>
          <p:cNvGrpSpPr/>
          <p:nvPr/>
        </p:nvGrpSpPr>
        <p:grpSpPr>
          <a:xfrm>
            <a:off x="6107003" y="3409949"/>
            <a:ext cx="5776961" cy="2508235"/>
            <a:chOff x="1744735" y="877084"/>
            <a:chExt cx="8596146" cy="3732266"/>
          </a:xfrm>
        </p:grpSpPr>
        <p:pic>
          <p:nvPicPr>
            <p:cNvPr id="10" name="图片 4">
              <a:extLst>
                <a:ext uri="{FF2B5EF4-FFF2-40B4-BE49-F238E27FC236}">
                  <a16:creationId xmlns:a16="http://schemas.microsoft.com/office/drawing/2014/main" id="{AA762737-FAE7-795F-2A3A-903843091E29}"/>
                </a:ext>
              </a:extLst>
            </p:cNvPr>
            <p:cNvPicPr>
              <a:picLocks noChangeAspect="1"/>
            </p:cNvPicPr>
            <p:nvPr/>
          </p:nvPicPr>
          <p:blipFill>
            <a:blip r:embed="rId4"/>
            <a:stretch>
              <a:fillRect/>
            </a:stretch>
          </p:blipFill>
          <p:spPr>
            <a:xfrm>
              <a:off x="1744735" y="1472450"/>
              <a:ext cx="8596146" cy="3136900"/>
            </a:xfrm>
            <a:prstGeom prst="rect">
              <a:avLst/>
            </a:prstGeom>
          </p:spPr>
        </p:pic>
        <p:sp>
          <p:nvSpPr>
            <p:cNvPr id="11" name="文本框 7">
              <a:extLst>
                <a:ext uri="{FF2B5EF4-FFF2-40B4-BE49-F238E27FC236}">
                  <a16:creationId xmlns:a16="http://schemas.microsoft.com/office/drawing/2014/main" id="{0E852D2D-A657-57D8-A3D5-B75DD9185828}"/>
                </a:ext>
              </a:extLst>
            </p:cNvPr>
            <p:cNvSpPr txBox="1"/>
            <p:nvPr/>
          </p:nvSpPr>
          <p:spPr>
            <a:xfrm>
              <a:off x="1894323" y="877084"/>
              <a:ext cx="1486503" cy="595366"/>
            </a:xfrm>
            <a:prstGeom prst="rect">
              <a:avLst/>
            </a:prstGeom>
            <a:noFill/>
          </p:spPr>
          <p:txBody>
            <a:bodyPr wrap="none" rtlCol="0">
              <a:spAutoFit/>
            </a:bodyPr>
            <a:lstStyle/>
            <a:p>
              <a:r>
                <a:rPr lang="en-US" altLang="zh-CN" sz="2000" dirty="0">
                  <a:latin typeface="Times New Roman" panose="02020603050405020304" pitchFamily="18" charset="0"/>
                  <a:cs typeface="Times New Roman" panose="02020603050405020304" pitchFamily="18" charset="0"/>
                </a:rPr>
                <a:t>flag</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0</a:t>
              </a:r>
              <a:endParaRPr lang="en-US" sz="2000"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6053610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902775-C797-44CE-F298-638D64D05ED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74CBF06-17D9-8094-7796-40D592C8FF06}"/>
              </a:ext>
            </a:extLst>
          </p:cNvPr>
          <p:cNvSpPr>
            <a:spLocks noGrp="1"/>
          </p:cNvSpPr>
          <p:nvPr>
            <p:ph type="title"/>
          </p:nvPr>
        </p:nvSpPr>
        <p:spPr/>
        <p:txBody>
          <a:bodyPr/>
          <a:lstStyle/>
          <a:p>
            <a:r>
              <a:rPr lang="en-GB" dirty="0"/>
              <a:t>Mutual Exclusion I</a:t>
            </a:r>
            <a:endParaRPr lang="en-SE" dirty="0"/>
          </a:p>
        </p:txBody>
      </p:sp>
      <p:sp>
        <p:nvSpPr>
          <p:cNvPr id="3" name="Content Placeholder 2">
            <a:extLst>
              <a:ext uri="{FF2B5EF4-FFF2-40B4-BE49-F238E27FC236}">
                <a16:creationId xmlns:a16="http://schemas.microsoft.com/office/drawing/2014/main" id="{D29D5AA3-0CAE-890F-E765-D278D11E09B4}"/>
              </a:ext>
            </a:extLst>
          </p:cNvPr>
          <p:cNvSpPr>
            <a:spLocks noGrp="1"/>
          </p:cNvSpPr>
          <p:nvPr>
            <p:ph idx="1"/>
          </p:nvPr>
        </p:nvSpPr>
        <p:spPr>
          <a:xfrm>
            <a:off x="433261" y="4166991"/>
            <a:ext cx="11325478" cy="2519820"/>
          </a:xfrm>
        </p:spPr>
        <p:txBody>
          <a:bodyPr>
            <a:normAutofit fontScale="70000" lnSpcReduction="20000"/>
          </a:bodyPr>
          <a:lstStyle/>
          <a:p>
            <a:r>
              <a:rPr lang="en-GB" dirty="0"/>
              <a:t>Does it achieve one of more of the correctness properties of a concurrent program:</a:t>
            </a:r>
          </a:p>
          <a:p>
            <a:pPr lvl="1"/>
            <a:r>
              <a:rPr lang="en-GB" dirty="0"/>
              <a:t>Mutual exclusion: Only one thread in critical section at a time</a:t>
            </a:r>
          </a:p>
          <a:p>
            <a:pPr lvl="1"/>
            <a:r>
              <a:rPr lang="en-GB" dirty="0"/>
              <a:t>Progress (deadlock-free): If several simultaneous requests, must allow one to proceed</a:t>
            </a:r>
          </a:p>
          <a:p>
            <a:pPr lvl="1"/>
            <a:r>
              <a:rPr lang="en-GB" dirty="0"/>
              <a:t>Bounded waiting (starvation-free): Must eventually allow each waiting thread to enter</a:t>
            </a:r>
          </a:p>
          <a:p>
            <a:r>
              <a:rPr lang="en-GB" dirty="0"/>
              <a:t>Does it need the </a:t>
            </a:r>
            <a:r>
              <a:rPr lang="en-GB" dirty="0" err="1"/>
              <a:t>TestAndSet</a:t>
            </a:r>
            <a:r>
              <a:rPr lang="en-GB" dirty="0"/>
              <a:t>() instruction for atomic execution like the previous slide “Locks: Loads/Stores”?</a:t>
            </a:r>
          </a:p>
          <a:p>
            <a:r>
              <a:rPr lang="en-GB" dirty="0"/>
              <a:t>What is its major flaw?</a:t>
            </a:r>
          </a:p>
          <a:p>
            <a:r>
              <a:rPr lang="en-GB" dirty="0"/>
              <a:t>ANS:</a:t>
            </a:r>
            <a:endParaRPr lang="en-SE" dirty="0"/>
          </a:p>
        </p:txBody>
      </p:sp>
      <p:sp>
        <p:nvSpPr>
          <p:cNvPr id="5" name="Plassholder for innhold 2">
            <a:extLst>
              <a:ext uri="{FF2B5EF4-FFF2-40B4-BE49-F238E27FC236}">
                <a16:creationId xmlns:a16="http://schemas.microsoft.com/office/drawing/2014/main" id="{ADFDC96C-54F2-0AC3-EFD3-AAD484F7CFF4}"/>
              </a:ext>
            </a:extLst>
          </p:cNvPr>
          <p:cNvSpPr txBox="1">
            <a:spLocks/>
          </p:cNvSpPr>
          <p:nvPr/>
        </p:nvSpPr>
        <p:spPr bwMode="auto">
          <a:xfrm>
            <a:off x="2327476" y="1695674"/>
            <a:ext cx="3886200" cy="2206742"/>
          </a:xfrm>
          <a:prstGeom prst="rect">
            <a:avLst/>
          </a:prstGeom>
          <a:noFill/>
          <a:ln>
            <a:solidFill>
              <a:schemeClr val="accent1">
                <a:lumMod val="50000"/>
              </a:schemeClr>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700" b="0" kern="0" dirty="0">
                <a:latin typeface="Courier New" panose="02070309020205020404" pitchFamily="49" charset="0"/>
                <a:cs typeface="Courier New" panose="02070309020205020404" pitchFamily="49" charset="0"/>
              </a:rPr>
              <a:t>//Thread T0</a:t>
            </a:r>
          </a:p>
          <a:p>
            <a:pPr marL="0" indent="0">
              <a:buFontTx/>
              <a:buNone/>
            </a:pPr>
            <a:r>
              <a:rPr lang="en-GB" altLang="zh-CN" sz="1700" b="0" kern="0" dirty="0">
                <a:latin typeface="Courier New" panose="02070309020205020404" pitchFamily="49" charset="0"/>
                <a:cs typeface="Courier New" panose="02070309020205020404" pitchFamily="49" charset="0"/>
              </a:rPr>
              <a:t>while (true) {  </a:t>
            </a:r>
          </a:p>
          <a:p>
            <a:pPr marL="0" indent="0">
              <a:buNone/>
            </a:pPr>
            <a:r>
              <a:rPr lang="en-GB" altLang="zh-CN" sz="1700" b="0" kern="0" dirty="0">
                <a:latin typeface="Courier New" panose="02070309020205020404" pitchFamily="49" charset="0"/>
                <a:cs typeface="Courier New" panose="02070309020205020404" pitchFamily="49" charset="0"/>
              </a:rPr>
              <a:t>    //Spin-waits if S0 == S1</a:t>
            </a:r>
          </a:p>
          <a:p>
            <a:pPr marL="0" indent="0">
              <a:buFontTx/>
              <a:buNone/>
            </a:pPr>
            <a:r>
              <a:rPr lang="en-GB" altLang="zh-CN" sz="1700" b="0" kern="0" dirty="0">
                <a:latin typeface="Courier New" panose="02070309020205020404" pitchFamily="49" charset="0"/>
                <a:cs typeface="Courier New" panose="02070309020205020404" pitchFamily="49" charset="0"/>
              </a:rPr>
              <a:t>    while (S0 == S1);     </a:t>
            </a:r>
          </a:p>
          <a:p>
            <a:pPr marL="0" indent="0">
              <a:buFontTx/>
              <a:buNone/>
            </a:pPr>
            <a:r>
              <a:rPr lang="en-GB" altLang="zh-CN" sz="1700" b="0" kern="0" dirty="0">
                <a:latin typeface="Courier New" panose="02070309020205020404" pitchFamily="49" charset="0"/>
                <a:cs typeface="Courier New" panose="02070309020205020404" pitchFamily="49" charset="0"/>
              </a:rPr>
              <a:t>    //Critical section</a:t>
            </a:r>
          </a:p>
          <a:p>
            <a:pPr marL="0" indent="0">
              <a:buFontTx/>
              <a:buNone/>
            </a:pPr>
            <a:r>
              <a:rPr lang="en-GB" altLang="zh-CN" sz="1700" b="0" kern="0" dirty="0">
                <a:latin typeface="Courier New" panose="02070309020205020404" pitchFamily="49" charset="0"/>
                <a:cs typeface="Courier New" panose="02070309020205020404" pitchFamily="49" charset="0"/>
              </a:rPr>
              <a:t>    S0 = S1;</a:t>
            </a:r>
          </a:p>
          <a:p>
            <a:pPr marL="0" indent="0">
              <a:buFontTx/>
              <a:buNone/>
            </a:pPr>
            <a:r>
              <a:rPr lang="en-GB" altLang="zh-CN" sz="1700" b="0" kern="0" dirty="0">
                <a:latin typeface="Courier New" panose="02070309020205020404" pitchFamily="49" charset="0"/>
                <a:cs typeface="Courier New" panose="02070309020205020404" pitchFamily="49" charset="0"/>
              </a:rPr>
              <a:t>} </a:t>
            </a:r>
          </a:p>
        </p:txBody>
      </p:sp>
      <p:sp>
        <p:nvSpPr>
          <p:cNvPr id="6" name="Plassholder for innhold 2">
            <a:extLst>
              <a:ext uri="{FF2B5EF4-FFF2-40B4-BE49-F238E27FC236}">
                <a16:creationId xmlns:a16="http://schemas.microsoft.com/office/drawing/2014/main" id="{CACA6959-FE59-21A3-15C0-EB166CFD4F23}"/>
              </a:ext>
            </a:extLst>
          </p:cNvPr>
          <p:cNvSpPr txBox="1">
            <a:spLocks/>
          </p:cNvSpPr>
          <p:nvPr/>
        </p:nvSpPr>
        <p:spPr bwMode="auto">
          <a:xfrm>
            <a:off x="6324600" y="1695673"/>
            <a:ext cx="3886200" cy="2206743"/>
          </a:xfrm>
          <a:prstGeom prst="rect">
            <a:avLst/>
          </a:prstGeom>
          <a:noFill/>
          <a:ln>
            <a:solidFill>
              <a:schemeClr val="accent1">
                <a:lumMod val="50000"/>
              </a:schemeClr>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700" b="0" kern="0" dirty="0">
                <a:latin typeface="Courier New" panose="02070309020205020404" pitchFamily="49" charset="0"/>
                <a:cs typeface="Courier New" panose="02070309020205020404" pitchFamily="49" charset="0"/>
              </a:rPr>
              <a:t>//Thread T1</a:t>
            </a:r>
          </a:p>
          <a:p>
            <a:pPr marL="0" indent="0">
              <a:buFontTx/>
              <a:buNone/>
            </a:pPr>
            <a:r>
              <a:rPr lang="en-GB" altLang="zh-CN" sz="1700" b="0" kern="0" dirty="0">
                <a:latin typeface="Courier New" panose="02070309020205020404" pitchFamily="49" charset="0"/>
                <a:cs typeface="Courier New" panose="02070309020205020404" pitchFamily="49" charset="0"/>
              </a:rPr>
              <a:t>while (true) {</a:t>
            </a:r>
          </a:p>
          <a:p>
            <a:pPr marL="0" indent="0">
              <a:buNone/>
            </a:pPr>
            <a:r>
              <a:rPr lang="en-GB" altLang="zh-CN" sz="1700" b="0" kern="0" dirty="0">
                <a:latin typeface="Courier New" panose="02070309020205020404" pitchFamily="49" charset="0"/>
                <a:cs typeface="Courier New" panose="02070309020205020404" pitchFamily="49" charset="0"/>
              </a:rPr>
              <a:t>    //Spin-waits if S0 != S1</a:t>
            </a:r>
          </a:p>
          <a:p>
            <a:pPr marL="0" indent="0">
              <a:buFontTx/>
              <a:buNone/>
            </a:pPr>
            <a:r>
              <a:rPr lang="en-GB" altLang="zh-CN" sz="1700" b="0" kern="0" dirty="0">
                <a:latin typeface="Courier New" panose="02070309020205020404" pitchFamily="49" charset="0"/>
                <a:cs typeface="Courier New" panose="02070309020205020404" pitchFamily="49" charset="0"/>
              </a:rPr>
              <a:t>    while (S0 != S1);</a:t>
            </a:r>
          </a:p>
          <a:p>
            <a:pPr marL="0" indent="0">
              <a:buFontTx/>
              <a:buNone/>
            </a:pPr>
            <a:r>
              <a:rPr lang="en-GB" altLang="zh-CN" sz="1700" b="0" kern="0" dirty="0">
                <a:latin typeface="Courier New" panose="02070309020205020404" pitchFamily="49" charset="0"/>
                <a:cs typeface="Courier New" panose="02070309020205020404" pitchFamily="49" charset="0"/>
              </a:rPr>
              <a:t>    //Critical section</a:t>
            </a:r>
          </a:p>
          <a:p>
            <a:pPr marL="0" indent="0">
              <a:buFontTx/>
              <a:buNone/>
            </a:pPr>
            <a:r>
              <a:rPr lang="en-GB" altLang="zh-CN" sz="1700" b="0" kern="0" dirty="0">
                <a:latin typeface="Courier New" panose="02070309020205020404" pitchFamily="49" charset="0"/>
                <a:cs typeface="Courier New" panose="02070309020205020404" pitchFamily="49" charset="0"/>
              </a:rPr>
              <a:t>    S1 = !S0;</a:t>
            </a:r>
          </a:p>
          <a:p>
            <a:pPr marL="0" indent="0">
              <a:buFontTx/>
              <a:buNone/>
            </a:pPr>
            <a:r>
              <a:rPr lang="en-GB" altLang="zh-CN" sz="1700" b="0" kern="0" dirty="0">
                <a:latin typeface="Courier New" panose="02070309020205020404" pitchFamily="49" charset="0"/>
                <a:cs typeface="Courier New" panose="02070309020205020404" pitchFamily="49" charset="0"/>
              </a:rPr>
              <a:t>} </a:t>
            </a:r>
          </a:p>
        </p:txBody>
      </p:sp>
      <p:sp>
        <p:nvSpPr>
          <p:cNvPr id="8" name="Plassholder for innhold 2">
            <a:extLst>
              <a:ext uri="{FF2B5EF4-FFF2-40B4-BE49-F238E27FC236}">
                <a16:creationId xmlns:a16="http://schemas.microsoft.com/office/drawing/2014/main" id="{A375A436-9BDB-20CF-9DA7-9B65089283CA}"/>
              </a:ext>
            </a:extLst>
          </p:cNvPr>
          <p:cNvSpPr txBox="1">
            <a:spLocks/>
          </p:cNvSpPr>
          <p:nvPr/>
        </p:nvSpPr>
        <p:spPr bwMode="auto">
          <a:xfrm>
            <a:off x="4324350" y="848638"/>
            <a:ext cx="4000500" cy="744329"/>
          </a:xfrm>
          <a:prstGeom prst="rect">
            <a:avLst/>
          </a:prstGeom>
          <a:noFill/>
          <a:ln>
            <a:solidFill>
              <a:schemeClr val="tx1"/>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700" b="0" kern="0" dirty="0">
                <a:latin typeface="Courier New" panose="02070309020205020404" pitchFamily="49" charset="0"/>
                <a:cs typeface="Courier New" panose="02070309020205020404" pitchFamily="49" charset="0"/>
              </a:rPr>
              <a:t>Boolean S0, S1;</a:t>
            </a:r>
          </a:p>
          <a:p>
            <a:pPr marL="0" indent="0">
              <a:buFontTx/>
              <a:buNone/>
            </a:pPr>
            <a:r>
              <a:rPr lang="en-GB" altLang="zh-CN" sz="1700" b="0" kern="0" dirty="0">
                <a:latin typeface="Courier New" panose="02070309020205020404" pitchFamily="49" charset="0"/>
                <a:cs typeface="Courier New" panose="02070309020205020404" pitchFamily="49" charset="0"/>
              </a:rPr>
              <a:t>S0=false, S1=false;</a:t>
            </a:r>
            <a:endParaRPr lang="en-US" altLang="zh-CN" sz="1700" b="0" kern="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143822842"/>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A98B8-A782-9F6D-FDA1-566407796E9C}"/>
              </a:ext>
            </a:extLst>
          </p:cNvPr>
          <p:cNvSpPr>
            <a:spLocks noGrp="1"/>
          </p:cNvSpPr>
          <p:nvPr>
            <p:ph type="title"/>
          </p:nvPr>
        </p:nvSpPr>
        <p:spPr/>
        <p:txBody>
          <a:bodyPr/>
          <a:lstStyle/>
          <a:p>
            <a:r>
              <a:rPr lang="en-GB" dirty="0"/>
              <a:t>Mutual Exclusion I: Sample Execution</a:t>
            </a:r>
            <a:endParaRPr lang="en-SE" dirty="0"/>
          </a:p>
        </p:txBody>
      </p:sp>
      <p:sp>
        <p:nvSpPr>
          <p:cNvPr id="3" name="Content Placeholder 2">
            <a:extLst>
              <a:ext uri="{FF2B5EF4-FFF2-40B4-BE49-F238E27FC236}">
                <a16:creationId xmlns:a16="http://schemas.microsoft.com/office/drawing/2014/main" id="{EFE1BBEE-854F-6A2D-FFF1-F67005D25C8D}"/>
              </a:ext>
            </a:extLst>
          </p:cNvPr>
          <p:cNvSpPr>
            <a:spLocks noGrp="1"/>
          </p:cNvSpPr>
          <p:nvPr>
            <p:ph idx="1"/>
          </p:nvPr>
        </p:nvSpPr>
        <p:spPr>
          <a:xfrm>
            <a:off x="333122" y="3902416"/>
            <a:ext cx="8887078" cy="2519820"/>
          </a:xfrm>
        </p:spPr>
        <p:txBody>
          <a:bodyPr>
            <a:normAutofit/>
          </a:bodyPr>
          <a:lstStyle/>
          <a:p>
            <a:r>
              <a:rPr lang="en-GB" dirty="0"/>
              <a:t>T0 and T1 take turns to enter the critical section in strict alternation order .</a:t>
            </a:r>
            <a:endParaRPr lang="en-SE" dirty="0"/>
          </a:p>
        </p:txBody>
      </p:sp>
      <p:sp>
        <p:nvSpPr>
          <p:cNvPr id="5" name="Plassholder for innhold 2">
            <a:extLst>
              <a:ext uri="{FF2B5EF4-FFF2-40B4-BE49-F238E27FC236}">
                <a16:creationId xmlns:a16="http://schemas.microsoft.com/office/drawing/2014/main" id="{23EFCDD2-32FA-E89F-78B7-E5AB744871F4}"/>
              </a:ext>
            </a:extLst>
          </p:cNvPr>
          <p:cNvSpPr txBox="1">
            <a:spLocks/>
          </p:cNvSpPr>
          <p:nvPr/>
        </p:nvSpPr>
        <p:spPr bwMode="auto">
          <a:xfrm>
            <a:off x="1116068" y="1673130"/>
            <a:ext cx="3699076" cy="1811539"/>
          </a:xfrm>
          <a:prstGeom prst="rect">
            <a:avLst/>
          </a:prstGeom>
          <a:noFill/>
          <a:ln>
            <a:solidFill>
              <a:schemeClr val="accent1">
                <a:lumMod val="50000"/>
              </a:schemeClr>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700" b="0" kern="0" dirty="0">
                <a:latin typeface="Courier New" panose="02070309020205020404" pitchFamily="49" charset="0"/>
                <a:cs typeface="Courier New" panose="02070309020205020404" pitchFamily="49" charset="0"/>
              </a:rPr>
              <a:t>//Thread T0</a:t>
            </a:r>
          </a:p>
          <a:p>
            <a:pPr marL="0" indent="0">
              <a:buFontTx/>
              <a:buNone/>
            </a:pPr>
            <a:r>
              <a:rPr lang="en-GB" altLang="zh-CN" sz="1700" b="0" kern="0" dirty="0">
                <a:latin typeface="Courier New" panose="02070309020205020404" pitchFamily="49" charset="0"/>
                <a:cs typeface="Courier New" panose="02070309020205020404" pitchFamily="49" charset="0"/>
              </a:rPr>
              <a:t>while (true) {  </a:t>
            </a:r>
          </a:p>
          <a:p>
            <a:pPr marL="0" indent="0">
              <a:buFontTx/>
              <a:buNone/>
            </a:pPr>
            <a:r>
              <a:rPr lang="en-GB" altLang="zh-CN" sz="1700" b="0" kern="0" dirty="0">
                <a:latin typeface="Courier New" panose="02070309020205020404" pitchFamily="49" charset="0"/>
                <a:cs typeface="Courier New" panose="02070309020205020404" pitchFamily="49" charset="0"/>
              </a:rPr>
              <a:t>    while (S0 == S1);</a:t>
            </a:r>
          </a:p>
          <a:p>
            <a:pPr marL="0" indent="0">
              <a:buFontTx/>
              <a:buNone/>
            </a:pPr>
            <a:r>
              <a:rPr lang="en-GB" altLang="zh-CN" sz="1700" b="0" kern="0" dirty="0">
                <a:latin typeface="Courier New" panose="02070309020205020404" pitchFamily="49" charset="0"/>
                <a:cs typeface="Courier New" panose="02070309020205020404" pitchFamily="49" charset="0"/>
              </a:rPr>
              <a:t>    //Critical section</a:t>
            </a:r>
          </a:p>
          <a:p>
            <a:pPr marL="0" indent="0">
              <a:buFontTx/>
              <a:buNone/>
            </a:pPr>
            <a:r>
              <a:rPr lang="en-GB" altLang="zh-CN" sz="1700" b="0" kern="0" dirty="0">
                <a:latin typeface="Courier New" panose="02070309020205020404" pitchFamily="49" charset="0"/>
                <a:cs typeface="Courier New" panose="02070309020205020404" pitchFamily="49" charset="0"/>
              </a:rPr>
              <a:t>    S0 = S1;</a:t>
            </a:r>
          </a:p>
          <a:p>
            <a:pPr marL="0" indent="0">
              <a:buFontTx/>
              <a:buNone/>
            </a:pPr>
            <a:r>
              <a:rPr lang="en-GB" altLang="zh-CN" sz="1700" b="0" kern="0" dirty="0">
                <a:latin typeface="Courier New" panose="02070309020205020404" pitchFamily="49" charset="0"/>
                <a:cs typeface="Courier New" panose="02070309020205020404" pitchFamily="49" charset="0"/>
              </a:rPr>
              <a:t>} </a:t>
            </a:r>
          </a:p>
        </p:txBody>
      </p:sp>
      <p:sp>
        <p:nvSpPr>
          <p:cNvPr id="6" name="Plassholder for innhold 2">
            <a:extLst>
              <a:ext uri="{FF2B5EF4-FFF2-40B4-BE49-F238E27FC236}">
                <a16:creationId xmlns:a16="http://schemas.microsoft.com/office/drawing/2014/main" id="{A5D08CE5-EA94-6F44-280E-95A1DBF77737}"/>
              </a:ext>
            </a:extLst>
          </p:cNvPr>
          <p:cNvSpPr txBox="1">
            <a:spLocks/>
          </p:cNvSpPr>
          <p:nvPr/>
        </p:nvSpPr>
        <p:spPr bwMode="auto">
          <a:xfrm>
            <a:off x="4926068" y="1673129"/>
            <a:ext cx="3699076" cy="1811539"/>
          </a:xfrm>
          <a:prstGeom prst="rect">
            <a:avLst/>
          </a:prstGeom>
          <a:noFill/>
          <a:ln>
            <a:solidFill>
              <a:schemeClr val="accent1">
                <a:lumMod val="50000"/>
              </a:schemeClr>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700" b="0" kern="0" dirty="0">
                <a:latin typeface="Courier New" panose="02070309020205020404" pitchFamily="49" charset="0"/>
                <a:cs typeface="Courier New" panose="02070309020205020404" pitchFamily="49" charset="0"/>
              </a:rPr>
              <a:t>//Thread T1</a:t>
            </a:r>
          </a:p>
          <a:p>
            <a:pPr marL="0" indent="0">
              <a:buFontTx/>
              <a:buNone/>
            </a:pPr>
            <a:r>
              <a:rPr lang="en-GB" altLang="zh-CN" sz="1700" b="0" kern="0" dirty="0">
                <a:latin typeface="Courier New" panose="02070309020205020404" pitchFamily="49" charset="0"/>
                <a:cs typeface="Courier New" panose="02070309020205020404" pitchFamily="49" charset="0"/>
              </a:rPr>
              <a:t>while (true) {  </a:t>
            </a:r>
          </a:p>
          <a:p>
            <a:pPr marL="0" indent="0">
              <a:buFontTx/>
              <a:buNone/>
            </a:pPr>
            <a:r>
              <a:rPr lang="en-GB" altLang="zh-CN" sz="1700" b="0" kern="0" dirty="0">
                <a:latin typeface="Courier New" panose="02070309020205020404" pitchFamily="49" charset="0"/>
                <a:cs typeface="Courier New" panose="02070309020205020404" pitchFamily="49" charset="0"/>
              </a:rPr>
              <a:t>    while (S0 != S1);</a:t>
            </a:r>
          </a:p>
          <a:p>
            <a:pPr marL="0" indent="0">
              <a:buFontTx/>
              <a:buNone/>
            </a:pPr>
            <a:r>
              <a:rPr lang="en-GB" altLang="zh-CN" sz="1700" b="0" kern="0" dirty="0">
                <a:latin typeface="Courier New" panose="02070309020205020404" pitchFamily="49" charset="0"/>
                <a:cs typeface="Courier New" panose="02070309020205020404" pitchFamily="49" charset="0"/>
              </a:rPr>
              <a:t>    //Critical section</a:t>
            </a:r>
          </a:p>
          <a:p>
            <a:pPr marL="0" indent="0">
              <a:buFontTx/>
              <a:buNone/>
            </a:pPr>
            <a:r>
              <a:rPr lang="en-GB" altLang="zh-CN" sz="1700" b="0" kern="0" dirty="0">
                <a:latin typeface="Courier New" panose="02070309020205020404" pitchFamily="49" charset="0"/>
                <a:cs typeface="Courier New" panose="02070309020205020404" pitchFamily="49" charset="0"/>
              </a:rPr>
              <a:t>    S1 = </a:t>
            </a:r>
            <a:r>
              <a:rPr lang="en-GB" altLang="zh-CN" sz="1700" b="0" kern="0">
                <a:latin typeface="Courier New" panose="02070309020205020404" pitchFamily="49" charset="0"/>
                <a:cs typeface="Courier New" panose="02070309020205020404" pitchFamily="49" charset="0"/>
              </a:rPr>
              <a:t>!S0;</a:t>
            </a:r>
            <a:endParaRPr lang="en-GB" altLang="zh-CN" sz="1700" b="0" kern="0" dirty="0">
              <a:latin typeface="Courier New" panose="02070309020205020404" pitchFamily="49" charset="0"/>
              <a:cs typeface="Courier New" panose="02070309020205020404" pitchFamily="49" charset="0"/>
            </a:endParaRPr>
          </a:p>
          <a:p>
            <a:pPr marL="0" indent="0">
              <a:buFontTx/>
              <a:buNone/>
            </a:pPr>
            <a:r>
              <a:rPr lang="en-GB" altLang="zh-CN" sz="1700" b="0" kern="0" dirty="0">
                <a:latin typeface="Courier New" panose="02070309020205020404" pitchFamily="49" charset="0"/>
                <a:cs typeface="Courier New" panose="02070309020205020404" pitchFamily="49" charset="0"/>
              </a:rPr>
              <a:t>} </a:t>
            </a:r>
          </a:p>
        </p:txBody>
      </p:sp>
      <p:sp>
        <p:nvSpPr>
          <p:cNvPr id="8" name="Plassholder for innhold 2">
            <a:extLst>
              <a:ext uri="{FF2B5EF4-FFF2-40B4-BE49-F238E27FC236}">
                <a16:creationId xmlns:a16="http://schemas.microsoft.com/office/drawing/2014/main" id="{8E1C9EF2-7EA7-38C7-6B2A-B462D2F4CF83}"/>
              </a:ext>
            </a:extLst>
          </p:cNvPr>
          <p:cNvSpPr txBox="1">
            <a:spLocks/>
          </p:cNvSpPr>
          <p:nvPr/>
        </p:nvSpPr>
        <p:spPr bwMode="auto">
          <a:xfrm>
            <a:off x="2925818" y="826094"/>
            <a:ext cx="4000500" cy="744329"/>
          </a:xfrm>
          <a:prstGeom prst="rect">
            <a:avLst/>
          </a:prstGeom>
          <a:noFill/>
          <a:ln>
            <a:solidFill>
              <a:schemeClr val="tx1"/>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700" b="0" kern="0" dirty="0">
                <a:latin typeface="Courier New" panose="02070309020205020404" pitchFamily="49" charset="0"/>
                <a:cs typeface="Courier New" panose="02070309020205020404" pitchFamily="49" charset="0"/>
              </a:rPr>
              <a:t>Boolean S0, S1;</a:t>
            </a:r>
          </a:p>
          <a:p>
            <a:pPr marL="0" indent="0">
              <a:buFontTx/>
              <a:buNone/>
            </a:pPr>
            <a:r>
              <a:rPr lang="en-GB" altLang="zh-CN" sz="1700" b="0" kern="0" dirty="0">
                <a:latin typeface="Courier New" panose="02070309020205020404" pitchFamily="49" charset="0"/>
                <a:cs typeface="Courier New" panose="02070309020205020404" pitchFamily="49" charset="0"/>
              </a:rPr>
              <a:t>S0=false, S1=false;</a:t>
            </a:r>
            <a:endParaRPr lang="en-US" altLang="zh-CN" sz="1700" b="0" kern="0" dirty="0">
              <a:latin typeface="Courier New" panose="02070309020205020404" pitchFamily="49" charset="0"/>
              <a:cs typeface="Courier New" panose="02070309020205020404" pitchFamily="49" charset="0"/>
            </a:endParaRPr>
          </a:p>
        </p:txBody>
      </p:sp>
      <p:graphicFrame>
        <p:nvGraphicFramePr>
          <p:cNvPr id="4" name="表格 5">
            <a:extLst>
              <a:ext uri="{FF2B5EF4-FFF2-40B4-BE49-F238E27FC236}">
                <a16:creationId xmlns:a16="http://schemas.microsoft.com/office/drawing/2014/main" id="{76236648-B060-BF13-290B-96D741DCEFAF}"/>
              </a:ext>
            </a:extLst>
          </p:cNvPr>
          <p:cNvGraphicFramePr>
            <a:graphicFrameLocks noGrp="1"/>
          </p:cNvGraphicFramePr>
          <p:nvPr>
            <p:extLst>
              <p:ext uri="{D42A27DB-BD31-4B8C-83A1-F6EECF244321}">
                <p14:modId xmlns:p14="http://schemas.microsoft.com/office/powerpoint/2010/main" val="378636679"/>
              </p:ext>
            </p:extLst>
          </p:nvPr>
        </p:nvGraphicFramePr>
        <p:xfrm>
          <a:off x="9372600" y="1140081"/>
          <a:ext cx="2509959" cy="3962400"/>
        </p:xfrm>
        <a:graphic>
          <a:graphicData uri="http://schemas.openxmlformats.org/drawingml/2006/table">
            <a:tbl>
              <a:tblPr firstRow="1" bandRow="1">
                <a:tableStyleId>{5C22544A-7EE6-4342-B048-85BDC9FD1C3A}</a:tableStyleId>
              </a:tblPr>
              <a:tblGrid>
                <a:gridCol w="1194740">
                  <a:extLst>
                    <a:ext uri="{9D8B030D-6E8A-4147-A177-3AD203B41FA5}">
                      <a16:colId xmlns:a16="http://schemas.microsoft.com/office/drawing/2014/main" val="3170189433"/>
                    </a:ext>
                  </a:extLst>
                </a:gridCol>
                <a:gridCol w="718173">
                  <a:extLst>
                    <a:ext uri="{9D8B030D-6E8A-4147-A177-3AD203B41FA5}">
                      <a16:colId xmlns:a16="http://schemas.microsoft.com/office/drawing/2014/main" val="3344651322"/>
                    </a:ext>
                  </a:extLst>
                </a:gridCol>
                <a:gridCol w="597046">
                  <a:extLst>
                    <a:ext uri="{9D8B030D-6E8A-4147-A177-3AD203B41FA5}">
                      <a16:colId xmlns:a16="http://schemas.microsoft.com/office/drawing/2014/main" val="709480791"/>
                    </a:ext>
                  </a:extLst>
                </a:gridCol>
              </a:tblGrid>
              <a:tr h="381292">
                <a:tc>
                  <a:txBody>
                    <a:bodyPr/>
                    <a:lstStyle/>
                    <a:p>
                      <a:pPr algn="ctr"/>
                      <a:endParaRPr lang="en-US" sz="2000" dirty="0">
                        <a:latin typeface="Gill Sans" panose="020B0502020104020203"/>
                      </a:endParaRPr>
                    </a:p>
                  </a:txBody>
                  <a:tcPr/>
                </a:tc>
                <a:tc>
                  <a:txBody>
                    <a:bodyPr/>
                    <a:lstStyle/>
                    <a:p>
                      <a:pPr algn="ctr"/>
                      <a:r>
                        <a:rPr lang="en-US" altLang="zh-CN" sz="2000" dirty="0">
                          <a:solidFill>
                            <a:schemeClr val="tx1"/>
                          </a:solidFill>
                          <a:latin typeface="Gill Sans" panose="020B0502020104020203"/>
                        </a:rPr>
                        <a:t>S0</a:t>
                      </a:r>
                      <a:endParaRPr lang="en-US" sz="2000" dirty="0">
                        <a:solidFill>
                          <a:schemeClr val="tx1"/>
                        </a:solidFill>
                        <a:latin typeface="Gill Sans" panose="020B0502020104020203"/>
                      </a:endParaRPr>
                    </a:p>
                  </a:txBody>
                  <a:tcPr/>
                </a:tc>
                <a:tc>
                  <a:txBody>
                    <a:bodyPr/>
                    <a:lstStyle/>
                    <a:p>
                      <a:pPr algn="ctr"/>
                      <a:r>
                        <a:rPr lang="en-US" altLang="zh-CN" sz="2000" dirty="0">
                          <a:solidFill>
                            <a:schemeClr val="tx1"/>
                          </a:solidFill>
                          <a:latin typeface="Gill Sans" panose="020B0502020104020203"/>
                        </a:rPr>
                        <a:t>S1</a:t>
                      </a:r>
                      <a:endParaRPr lang="en-US" sz="2000" dirty="0">
                        <a:solidFill>
                          <a:schemeClr val="tx1"/>
                        </a:solidFill>
                        <a:latin typeface="Gill Sans" panose="020B0502020104020203"/>
                      </a:endParaRPr>
                    </a:p>
                  </a:txBody>
                  <a:tcPr/>
                </a:tc>
                <a:extLst>
                  <a:ext uri="{0D108BD9-81ED-4DB2-BD59-A6C34878D82A}">
                    <a16:rowId xmlns:a16="http://schemas.microsoft.com/office/drawing/2014/main" val="570883669"/>
                  </a:ext>
                </a:extLst>
              </a:tr>
              <a:tr h="38129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2000" dirty="0">
                          <a:latin typeface="Gill Sans" panose="020B0502020104020203"/>
                        </a:rPr>
                        <a:t>Init</a:t>
                      </a:r>
                    </a:p>
                  </a:txBody>
                  <a:tcPr/>
                </a:tc>
                <a:tc>
                  <a:txBody>
                    <a:bodyPr/>
                    <a:lstStyle/>
                    <a:p>
                      <a:pPr algn="ctr"/>
                      <a:r>
                        <a:rPr lang="en-US" altLang="zh-CN" sz="2000" dirty="0">
                          <a:latin typeface="Gill Sans" panose="020B0502020104020203"/>
                        </a:rPr>
                        <a:t>F</a:t>
                      </a:r>
                      <a:endParaRPr lang="en-US" sz="2000" dirty="0">
                        <a:latin typeface="Gill Sans" panose="020B0502020104020203"/>
                      </a:endParaRPr>
                    </a:p>
                  </a:txBody>
                  <a:tcPr/>
                </a:tc>
                <a:tc>
                  <a:txBody>
                    <a:bodyPr/>
                    <a:lstStyle/>
                    <a:p>
                      <a:pPr algn="ctr"/>
                      <a:r>
                        <a:rPr lang="en-US" altLang="zh-CN" sz="2000" dirty="0">
                          <a:latin typeface="Gill Sans" panose="020B0502020104020203"/>
                        </a:rPr>
                        <a:t>F</a:t>
                      </a:r>
                      <a:endParaRPr lang="en-US" sz="2000" dirty="0">
                        <a:latin typeface="Gill Sans" panose="020B0502020104020203"/>
                      </a:endParaRPr>
                    </a:p>
                  </a:txBody>
                  <a:tcPr/>
                </a:tc>
                <a:extLst>
                  <a:ext uri="{0D108BD9-81ED-4DB2-BD59-A6C34878D82A}">
                    <a16:rowId xmlns:a16="http://schemas.microsoft.com/office/drawing/2014/main" val="229913751"/>
                  </a:ext>
                </a:extLst>
              </a:tr>
              <a:tr h="38129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2000" dirty="0">
                          <a:latin typeface="Gill Sans" panose="020B0502020104020203"/>
                        </a:rPr>
                        <a:t>T1 in CS</a:t>
                      </a:r>
                    </a:p>
                  </a:txBody>
                  <a:tcPr/>
                </a:tc>
                <a:tc>
                  <a:txBody>
                    <a:bodyPr/>
                    <a:lstStyle/>
                    <a:p>
                      <a:pPr algn="ctr"/>
                      <a:endParaRPr lang="en-US" sz="2000" dirty="0">
                        <a:latin typeface="Gill Sans" panose="020B0502020104020203"/>
                      </a:endParaRPr>
                    </a:p>
                  </a:txBody>
                  <a:tcPr/>
                </a:tc>
                <a:tc>
                  <a:txBody>
                    <a:bodyPr/>
                    <a:lstStyle/>
                    <a:p>
                      <a:pPr algn="ctr"/>
                      <a:endParaRPr lang="en-US" sz="2000" dirty="0">
                        <a:latin typeface="Gill Sans" panose="020B0502020104020203"/>
                      </a:endParaRPr>
                    </a:p>
                  </a:txBody>
                  <a:tcPr/>
                </a:tc>
                <a:extLst>
                  <a:ext uri="{0D108BD9-81ED-4DB2-BD59-A6C34878D82A}">
                    <a16:rowId xmlns:a16="http://schemas.microsoft.com/office/drawing/2014/main" val="2733771484"/>
                  </a:ext>
                </a:extLst>
              </a:tr>
              <a:tr h="38129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altLang="zh-CN" sz="2000" dirty="0">
                        <a:latin typeface="Gill Sans" panose="020B0502020104020203"/>
                      </a:endParaRPr>
                    </a:p>
                  </a:txBody>
                  <a:tcPr/>
                </a:tc>
                <a:tc>
                  <a:txBody>
                    <a:bodyPr/>
                    <a:lstStyle/>
                    <a:p>
                      <a:pPr algn="ctr"/>
                      <a:r>
                        <a:rPr lang="en-US" sz="2000" dirty="0">
                          <a:latin typeface="Gill Sans" panose="020B0502020104020203"/>
                        </a:rPr>
                        <a:t>F</a:t>
                      </a:r>
                    </a:p>
                  </a:txBody>
                  <a:tcPr/>
                </a:tc>
                <a:tc>
                  <a:txBody>
                    <a:bodyPr/>
                    <a:lstStyle/>
                    <a:p>
                      <a:pPr algn="ctr"/>
                      <a:r>
                        <a:rPr lang="en-US" sz="2000" dirty="0">
                          <a:latin typeface="Gill Sans" panose="020B0502020104020203"/>
                        </a:rPr>
                        <a:t>T</a:t>
                      </a:r>
                    </a:p>
                  </a:txBody>
                  <a:tcPr/>
                </a:tc>
                <a:extLst>
                  <a:ext uri="{0D108BD9-81ED-4DB2-BD59-A6C34878D82A}">
                    <a16:rowId xmlns:a16="http://schemas.microsoft.com/office/drawing/2014/main" val="3248127456"/>
                  </a:ext>
                </a:extLst>
              </a:tr>
              <a:tr h="38129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2000" dirty="0">
                          <a:latin typeface="Gill Sans" panose="020B0502020104020203"/>
                        </a:rPr>
                        <a:t>T0 in CS</a:t>
                      </a:r>
                    </a:p>
                  </a:txBody>
                  <a:tcPr/>
                </a:tc>
                <a:tc>
                  <a:txBody>
                    <a:bodyPr/>
                    <a:lstStyle/>
                    <a:p>
                      <a:pPr algn="ctr"/>
                      <a:endParaRPr lang="en-US" sz="2000" dirty="0">
                        <a:latin typeface="Gill Sans" panose="020B0502020104020203"/>
                      </a:endParaRPr>
                    </a:p>
                  </a:txBody>
                  <a:tcPr/>
                </a:tc>
                <a:tc>
                  <a:txBody>
                    <a:bodyPr/>
                    <a:lstStyle/>
                    <a:p>
                      <a:pPr algn="ctr"/>
                      <a:endParaRPr lang="en-US" sz="2000" dirty="0">
                        <a:latin typeface="Gill Sans" panose="020B0502020104020203"/>
                      </a:endParaRPr>
                    </a:p>
                  </a:txBody>
                  <a:tcPr/>
                </a:tc>
                <a:extLst>
                  <a:ext uri="{0D108BD9-81ED-4DB2-BD59-A6C34878D82A}">
                    <a16:rowId xmlns:a16="http://schemas.microsoft.com/office/drawing/2014/main" val="1071851516"/>
                  </a:ext>
                </a:extLst>
              </a:tr>
              <a:tr h="38129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altLang="zh-CN" sz="2000" dirty="0">
                        <a:latin typeface="Gill Sans" panose="020B0502020104020203"/>
                      </a:endParaRPr>
                    </a:p>
                  </a:txBody>
                  <a:tcPr/>
                </a:tc>
                <a:tc>
                  <a:txBody>
                    <a:bodyPr/>
                    <a:lstStyle/>
                    <a:p>
                      <a:pPr algn="ctr"/>
                      <a:r>
                        <a:rPr lang="en-US" sz="2000" dirty="0">
                          <a:latin typeface="Gill Sans" panose="020B0502020104020203"/>
                        </a:rPr>
                        <a:t>T</a:t>
                      </a:r>
                    </a:p>
                  </a:txBody>
                  <a:tcPr/>
                </a:tc>
                <a:tc>
                  <a:txBody>
                    <a:bodyPr/>
                    <a:lstStyle/>
                    <a:p>
                      <a:pPr algn="ctr"/>
                      <a:r>
                        <a:rPr lang="en-US" sz="2000" dirty="0">
                          <a:latin typeface="Gill Sans" panose="020B0502020104020203"/>
                        </a:rPr>
                        <a:t>T</a:t>
                      </a:r>
                    </a:p>
                  </a:txBody>
                  <a:tcPr/>
                </a:tc>
                <a:extLst>
                  <a:ext uri="{0D108BD9-81ED-4DB2-BD59-A6C34878D82A}">
                    <a16:rowId xmlns:a16="http://schemas.microsoft.com/office/drawing/2014/main" val="942198567"/>
                  </a:ext>
                </a:extLst>
              </a:tr>
              <a:tr h="38129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2000" dirty="0">
                          <a:latin typeface="Gill Sans" panose="020B0502020104020203"/>
                        </a:rPr>
                        <a:t>T1 in CS</a:t>
                      </a:r>
                    </a:p>
                  </a:txBody>
                  <a:tcPr/>
                </a:tc>
                <a:tc>
                  <a:txBody>
                    <a:bodyPr/>
                    <a:lstStyle/>
                    <a:p>
                      <a:pPr algn="ctr"/>
                      <a:endParaRPr lang="en-US" sz="2000" dirty="0">
                        <a:latin typeface="Gill Sans" panose="020B0502020104020203"/>
                      </a:endParaRPr>
                    </a:p>
                  </a:txBody>
                  <a:tcPr/>
                </a:tc>
                <a:tc>
                  <a:txBody>
                    <a:bodyPr/>
                    <a:lstStyle/>
                    <a:p>
                      <a:pPr algn="ctr"/>
                      <a:endParaRPr lang="en-US" sz="2000" dirty="0">
                        <a:latin typeface="Gill Sans" panose="020B0502020104020203"/>
                      </a:endParaRPr>
                    </a:p>
                  </a:txBody>
                  <a:tcPr/>
                </a:tc>
                <a:extLst>
                  <a:ext uri="{0D108BD9-81ED-4DB2-BD59-A6C34878D82A}">
                    <a16:rowId xmlns:a16="http://schemas.microsoft.com/office/drawing/2014/main" val="335828651"/>
                  </a:ext>
                </a:extLst>
              </a:tr>
              <a:tr h="38129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altLang="zh-CN" sz="2000" dirty="0">
                        <a:latin typeface="Gill Sans" panose="020B0502020104020203"/>
                      </a:endParaRPr>
                    </a:p>
                  </a:txBody>
                  <a:tcPr/>
                </a:tc>
                <a:tc>
                  <a:txBody>
                    <a:bodyPr/>
                    <a:lstStyle/>
                    <a:p>
                      <a:pPr algn="ctr"/>
                      <a:r>
                        <a:rPr lang="en-US" sz="2000" dirty="0">
                          <a:latin typeface="Gill Sans" panose="020B0502020104020203"/>
                        </a:rPr>
                        <a:t>T</a:t>
                      </a:r>
                    </a:p>
                  </a:txBody>
                  <a:tcPr/>
                </a:tc>
                <a:tc>
                  <a:txBody>
                    <a:bodyPr/>
                    <a:lstStyle/>
                    <a:p>
                      <a:pPr algn="ctr"/>
                      <a:r>
                        <a:rPr lang="en-US" sz="2000" dirty="0">
                          <a:latin typeface="Gill Sans" panose="020B0502020104020203"/>
                        </a:rPr>
                        <a:t>F</a:t>
                      </a:r>
                    </a:p>
                  </a:txBody>
                  <a:tcPr/>
                </a:tc>
                <a:extLst>
                  <a:ext uri="{0D108BD9-81ED-4DB2-BD59-A6C34878D82A}">
                    <a16:rowId xmlns:a16="http://schemas.microsoft.com/office/drawing/2014/main" val="2614737042"/>
                  </a:ext>
                </a:extLst>
              </a:tr>
              <a:tr h="38129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2000" dirty="0">
                          <a:latin typeface="Gill Sans" panose="020B0502020104020203"/>
                        </a:rPr>
                        <a:t>T0 in CS</a:t>
                      </a:r>
                    </a:p>
                  </a:txBody>
                  <a:tcPr/>
                </a:tc>
                <a:tc>
                  <a:txBody>
                    <a:bodyPr/>
                    <a:lstStyle/>
                    <a:p>
                      <a:pPr algn="ctr"/>
                      <a:endParaRPr lang="en-US" sz="2000" dirty="0">
                        <a:latin typeface="Gill Sans" panose="020B0502020104020203"/>
                      </a:endParaRPr>
                    </a:p>
                  </a:txBody>
                  <a:tcPr/>
                </a:tc>
                <a:tc>
                  <a:txBody>
                    <a:bodyPr/>
                    <a:lstStyle/>
                    <a:p>
                      <a:pPr algn="ctr"/>
                      <a:endParaRPr lang="en-US" sz="2000" dirty="0">
                        <a:latin typeface="Gill Sans" panose="020B0502020104020203"/>
                      </a:endParaRPr>
                    </a:p>
                  </a:txBody>
                  <a:tcPr/>
                </a:tc>
                <a:extLst>
                  <a:ext uri="{0D108BD9-81ED-4DB2-BD59-A6C34878D82A}">
                    <a16:rowId xmlns:a16="http://schemas.microsoft.com/office/drawing/2014/main" val="1659834337"/>
                  </a:ext>
                </a:extLst>
              </a:tr>
              <a:tr h="381292">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altLang="zh-CN" sz="2000" dirty="0">
                        <a:latin typeface="Gill Sans" panose="020B0502020104020203"/>
                      </a:endParaRPr>
                    </a:p>
                  </a:txBody>
                  <a:tcPr/>
                </a:tc>
                <a:tc>
                  <a:txBody>
                    <a:bodyPr/>
                    <a:lstStyle/>
                    <a:p>
                      <a:pPr algn="ctr"/>
                      <a:r>
                        <a:rPr lang="en-US" sz="2000" dirty="0">
                          <a:latin typeface="Gill Sans" panose="020B0502020104020203"/>
                        </a:rPr>
                        <a:t>F</a:t>
                      </a:r>
                    </a:p>
                  </a:txBody>
                  <a:tcPr/>
                </a:tc>
                <a:tc>
                  <a:txBody>
                    <a:bodyPr/>
                    <a:lstStyle/>
                    <a:p>
                      <a:pPr algn="ctr"/>
                      <a:r>
                        <a:rPr lang="en-US" sz="2000" dirty="0">
                          <a:latin typeface="Gill Sans" panose="020B0502020104020203"/>
                        </a:rPr>
                        <a:t>F</a:t>
                      </a:r>
                    </a:p>
                  </a:txBody>
                  <a:tcPr/>
                </a:tc>
                <a:extLst>
                  <a:ext uri="{0D108BD9-81ED-4DB2-BD59-A6C34878D82A}">
                    <a16:rowId xmlns:a16="http://schemas.microsoft.com/office/drawing/2014/main" val="482197302"/>
                  </a:ext>
                </a:extLst>
              </a:tr>
            </a:tbl>
          </a:graphicData>
        </a:graphic>
      </p:graphicFrame>
    </p:spTree>
    <p:extLst>
      <p:ext uri="{BB962C8B-B14F-4D97-AF65-F5344CB8AC3E}">
        <p14:creationId xmlns:p14="http://schemas.microsoft.com/office/powerpoint/2010/main" val="1349858763"/>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72F0A-A9A9-E0B0-7D22-544B1D24C05D}"/>
              </a:ext>
            </a:extLst>
          </p:cNvPr>
          <p:cNvSpPr>
            <a:spLocks noGrp="1"/>
          </p:cNvSpPr>
          <p:nvPr>
            <p:ph type="title"/>
          </p:nvPr>
        </p:nvSpPr>
        <p:spPr/>
        <p:txBody>
          <a:bodyPr/>
          <a:lstStyle/>
          <a:p>
            <a:r>
              <a:rPr lang="en-GB" dirty="0"/>
              <a:t>Mutual Exclusion I  Answer </a:t>
            </a:r>
            <a:endParaRPr lang="en-SE" dirty="0"/>
          </a:p>
        </p:txBody>
      </p:sp>
      <p:sp>
        <p:nvSpPr>
          <p:cNvPr id="3" name="Content Placeholder 2">
            <a:extLst>
              <a:ext uri="{FF2B5EF4-FFF2-40B4-BE49-F238E27FC236}">
                <a16:creationId xmlns:a16="http://schemas.microsoft.com/office/drawing/2014/main" id="{35407599-2031-1FF3-31FE-1DBC93910C6F}"/>
              </a:ext>
            </a:extLst>
          </p:cNvPr>
          <p:cNvSpPr>
            <a:spLocks noGrp="1"/>
          </p:cNvSpPr>
          <p:nvPr>
            <p:ph idx="1"/>
          </p:nvPr>
        </p:nvSpPr>
        <p:spPr>
          <a:xfrm>
            <a:off x="457200" y="710852"/>
            <a:ext cx="11125199" cy="6147148"/>
          </a:xfrm>
        </p:spPr>
        <p:txBody>
          <a:bodyPr>
            <a:normAutofit fontScale="70000" lnSpcReduction="20000"/>
          </a:bodyPr>
          <a:lstStyle/>
          <a:p>
            <a:r>
              <a:rPr lang="en-GB" dirty="0"/>
              <a:t>Mutual Exclusion: Achieved. Only one thread can enter its critical section at a time because the conditions S0 == S1 and S0 != S1 ensure that only one thread can proceed.</a:t>
            </a:r>
          </a:p>
          <a:p>
            <a:endParaRPr lang="en-GB" dirty="0"/>
          </a:p>
          <a:p>
            <a:r>
              <a:rPr lang="en-GB" dirty="0"/>
              <a:t>Progress (Deadlock-Free): Achieved. It is not possible for each thread to be blocked forever waiting for each other.</a:t>
            </a:r>
          </a:p>
          <a:p>
            <a:endParaRPr lang="en-GB" dirty="0"/>
          </a:p>
          <a:p>
            <a:r>
              <a:rPr lang="en-GB" dirty="0"/>
              <a:t>Bounded Waiting (Starvation-Free): Achieved. Both threads enter each one’s critical section in strict alternation order, i.e., T0, T1, T0, T1…</a:t>
            </a:r>
          </a:p>
          <a:p>
            <a:endParaRPr lang="en-GB" dirty="0"/>
          </a:p>
          <a:p>
            <a:r>
              <a:rPr lang="en-GB" dirty="0" err="1"/>
              <a:t>TestAndSet</a:t>
            </a:r>
            <a:r>
              <a:rPr lang="en-GB" dirty="0"/>
              <a:t> Instruction: Not required. The solution uses simple Boolean variables and logical operations. In the previous slide “Locks: Loads/Stores”, all threads read and update a single global shared flag variable, so CPU atomic instructions like </a:t>
            </a:r>
            <a:r>
              <a:rPr lang="en-GB" dirty="0" err="1"/>
              <a:t>TestAndSet</a:t>
            </a:r>
            <a:r>
              <a:rPr lang="en-GB" dirty="0"/>
              <a:t> is needed to ensure atomicity of (</a:t>
            </a:r>
            <a:r>
              <a:rPr lang="en-GB" dirty="0" err="1"/>
              <a:t>read+modify+write</a:t>
            </a:r>
            <a:r>
              <a:rPr lang="en-GB" dirty="0"/>
              <a:t>) of the shared flag variable. But in this solution, each thread reads both S0 and S1, but T0 only updates S0 and T1 only updates S1, so no mutual exclusion is needed.</a:t>
            </a:r>
          </a:p>
          <a:p>
            <a:endParaRPr lang="en-GB" dirty="0"/>
          </a:p>
          <a:p>
            <a:r>
              <a:rPr lang="en-GB" dirty="0"/>
              <a:t>Major Flaw: The algorithm relies on both threads actively participating in strict alternation order, i.e., T0, T1, T0, T1… If one thread stops due to some program bug or crashing, or is delayed indefinitely, the other thread might be blocked forever, leading to a potential deadlock. This may not happen for the example of two simple while loops, but it is just for illustration, whereas in reality each thread may run a large program with complex control flow, and use these instructions as lock/unlock instructions.</a:t>
            </a:r>
          </a:p>
          <a:p>
            <a:endParaRPr lang="en-SE" dirty="0"/>
          </a:p>
        </p:txBody>
      </p:sp>
    </p:spTree>
    <p:extLst>
      <p:ext uri="{BB962C8B-B14F-4D97-AF65-F5344CB8AC3E}">
        <p14:creationId xmlns:p14="http://schemas.microsoft.com/office/powerpoint/2010/main" val="3929820280"/>
      </p:ext>
    </p:extLst>
  </p:cSld>
  <p:clrMapOvr>
    <a:masterClrMapping/>
  </p:clrMapOvr>
  <p:transition/>
</p:sld>
</file>

<file path=ppt/theme/theme1.xml><?xml version="1.0" encoding="utf-8"?>
<a:theme xmlns:a="http://schemas.openxmlformats.org/drawingml/2006/main" name="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1800" b="1" i="0" u="none" strike="noStrike" cap="none" normalizeH="0" baseline="0" dirty="0" smtClean="0">
            <a:ln>
              <a:noFill/>
            </a:ln>
            <a:solidFill>
              <a:schemeClr val="tx1"/>
            </a:solidFill>
            <a:effectLst/>
            <a:latin typeface="Gill Sans Light"/>
          </a:defRPr>
        </a:defPPr>
      </a:lstStyle>
    </a:spDef>
    <a:ln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lnDef>
    <a:txDef>
      <a:spPr>
        <a:noFill/>
      </a:spPr>
      <a:bodyPr wrap="none" rtlCol="0">
        <a:spAutoFit/>
      </a:bodyPr>
      <a:lstStyle>
        <a:defPPr>
          <a:defRPr dirty="0">
            <a:latin typeface="Gill Sans Light"/>
          </a:defRPr>
        </a:defPPr>
      </a:lstStyle>
    </a:txDef>
  </a:objectDefaults>
  <a:extraClrSchemeLst>
    <a:extraClrScheme>
      <a:clrScheme name="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emplate/>
  <TotalTime>95742</TotalTime>
  <Pages>60</Pages>
  <Words>6210</Words>
  <Application>Microsoft Office PowerPoint</Application>
  <PresentationFormat>Widescreen</PresentationFormat>
  <Paragraphs>785</Paragraphs>
  <Slides>26</Slides>
  <Notes>18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Arial MT</vt:lpstr>
      <vt:lpstr>fkGroteskNeue</vt:lpstr>
      <vt:lpstr>Gill Sans</vt:lpstr>
      <vt:lpstr>Gill Sans Light</vt:lpstr>
      <vt:lpstr>Arial</vt:lpstr>
      <vt:lpstr>Comic Sans MS</vt:lpstr>
      <vt:lpstr>Courier New</vt:lpstr>
      <vt:lpstr>Times New Roman</vt:lpstr>
      <vt:lpstr>Office</vt:lpstr>
      <vt:lpstr>CSC 112: Computer Operating Systems Lecture 3  Synchronization</vt:lpstr>
      <vt:lpstr>Concurrency I</vt:lpstr>
      <vt:lpstr>Concurrency I Answer</vt:lpstr>
      <vt:lpstr>Concurrency II</vt:lpstr>
      <vt:lpstr> Concurrency II Answer</vt:lpstr>
      <vt:lpstr>Recall: Locks: Loads/Stores</vt:lpstr>
      <vt:lpstr>Mutual Exclusion I</vt:lpstr>
      <vt:lpstr>Mutual Exclusion I: Sample Execution</vt:lpstr>
      <vt:lpstr>Mutual Exclusion I  Answer </vt:lpstr>
      <vt:lpstr>Mutual Exclusion II</vt:lpstr>
      <vt:lpstr>Mutual Exclusion II: Sample Execution &amp; Answer</vt:lpstr>
      <vt:lpstr>Mutual Exclusion III (Peterson’s Solution)</vt:lpstr>
      <vt:lpstr>Mutual Exclusion III (Peterson’s Solution): Sample Execution &amp; Answer</vt:lpstr>
      <vt:lpstr>Mutual Exclusion III (Peterson’s Solution Variation)</vt:lpstr>
      <vt:lpstr>Mutual Exclusion III (Peterson’s Solution Variation) Sample Execution &amp; Answer</vt:lpstr>
      <vt:lpstr>Readers/Writers Solution using Monitors, Prefers Writers</vt:lpstr>
      <vt:lpstr>Readers/Writers Solution using Monitors, Prefers Writers</vt:lpstr>
      <vt:lpstr>Race Conditions</vt:lpstr>
      <vt:lpstr>Race Conditions</vt:lpstr>
      <vt:lpstr>Race Conditions</vt:lpstr>
      <vt:lpstr>Semaphores I</vt:lpstr>
      <vt:lpstr>Semaphores II</vt:lpstr>
      <vt:lpstr>Semaphores II Solution</vt:lpstr>
      <vt:lpstr>Semaphores III</vt:lpstr>
      <vt:lpstr>Deadlocks I</vt:lpstr>
      <vt:lpstr>Deadlocks II</vt:lpstr>
    </vt:vector>
  </TitlesOfParts>
  <Company>UC Berkeley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Course Introduction and Overview</dc:title>
  <dc:creator>John D. Kubiatowicz</dc:creator>
  <dc:description>Imported some pictures from Silbershatz (c) 2005</dc:description>
  <cp:lastModifiedBy>Zonghua Gu</cp:lastModifiedBy>
  <cp:revision>1374</cp:revision>
  <cp:lastPrinted>2022-03-10T08:20:00Z</cp:lastPrinted>
  <dcterms:created xsi:type="dcterms:W3CDTF">1995-08-12T11:37:26Z</dcterms:created>
  <dcterms:modified xsi:type="dcterms:W3CDTF">2025-02-24T18:51:23Z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Joseph</vt:lpwstr>
  </property>
  <property fmtid="{D5CDD505-2E9C-101B-9397-08002B2CF9AE}" pid="3" name="Semester">
    <vt:lpwstr>Spring 2006</vt:lpwstr>
  </property>
</Properties>
</file>